
<file path=[Content_Types].xml><?xml version="1.0" encoding="utf-8"?>
<Types xmlns="http://schemas.openxmlformats.org/package/2006/content-types">
  <Default Extension="xml" ContentType="application/xml"/>
  <Default Extension="wmf" ContentType="image/x-wmf"/>
  <Default Extension="jpeg" ContentType="image/jpeg"/>
  <Default Extension="rels" ContentType="application/vnd.openxmlformats-package.relationships+xml"/>
  <Default Extension="emf" ContentType="image/x-emf"/>
  <Default Extension="vml" ContentType="application/vnd.openxmlformats-officedocument.vmlDrawing"/>
  <Default Extension="wdp" ContentType="image/vnd.ms-photo"/>
  <Default Extension="gif" ContentType="image/gif"/>
  <Default Extension="bin" ContentType="audio/unknown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embeddings/oleObject1.bin" ContentType="application/vnd.openxmlformats-officedocument.oleObject"/>
  <Override PartName="/ppt/embeddings/oleObject2.bin" ContentType="application/vnd.openxmlformats-officedocument.oleObject"/>
  <Override PartName="/ppt/embeddings/oleObject3.bin" ContentType="application/vnd.openxmlformats-officedocument.oleObject"/>
  <Override PartName="/ppt/notesSlides/notesSlide2.xml" ContentType="application/vnd.openxmlformats-officedocument.presentationml.notesSlide+xml"/>
  <Override PartName="/ppt/embeddings/oleObject4.bin" ContentType="application/vnd.openxmlformats-officedocument.oleObject"/>
  <Override PartName="/ppt/embeddings/oleObject5.bin" ContentType="application/vnd.openxmlformats-officedocument.oleObject"/>
  <Override PartName="/ppt/embeddings/oleObject6.bin" ContentType="application/vnd.openxmlformats-officedocument.oleObject"/>
  <Override PartName="/ppt/embeddings/oleObject7.bin" ContentType="application/vnd.openxmlformats-officedocument.oleObject"/>
  <Override PartName="/ppt/embeddings/oleObject8.bin" ContentType="application/vnd.openxmlformats-officedocument.oleObject"/>
  <Override PartName="/ppt/embeddings/oleObject9.bin" ContentType="application/vnd.openxmlformats-officedocument.oleObject"/>
  <Override PartName="/ppt/embeddings/oleObject10.bin" ContentType="application/vnd.openxmlformats-officedocument.oleObject"/>
  <Override PartName="/ppt/embeddings/oleObject11.bin" ContentType="application/vnd.openxmlformats-officedocument.oleObject"/>
  <Override PartName="/ppt/embeddings/oleObject12.bin" ContentType="application/vnd.openxmlformats-officedocument.oleObject"/>
  <Override PartName="/ppt/embeddings/oleObject13.bin" ContentType="application/vnd.openxmlformats-officedocument.oleObject"/>
  <Override PartName="/ppt/embeddings/oleObject14.bin" ContentType="application/vnd.openxmlformats-officedocument.oleObject"/>
  <Override PartName="/ppt/embeddings/oleObject15.bin" ContentType="application/vnd.openxmlformats-officedocument.oleObject"/>
  <Override PartName="/ppt/embeddings/oleObject16.bin" ContentType="application/vnd.openxmlformats-officedocument.oleObject"/>
  <Override PartName="/ppt/embeddings/oleObject17.bin" ContentType="application/vnd.openxmlformats-officedocument.oleObject"/>
  <Override PartName="/ppt/embeddings/oleObject18.bin" ContentType="application/vnd.openxmlformats-officedocument.oleObject"/>
  <Override PartName="/ppt/embeddings/oleObject19.bin" ContentType="application/vnd.openxmlformats-officedocument.oleObject"/>
  <Override PartName="/ppt/embeddings/oleObject20.bin" ContentType="application/vnd.openxmlformats-officedocument.oleObject"/>
  <Override PartName="/ppt/embeddings/oleObject21.bin" ContentType="application/vnd.openxmlformats-officedocument.oleObject"/>
  <Override PartName="/ppt/embeddings/oleObject22.bin" ContentType="application/vnd.openxmlformats-officedocument.oleObject"/>
  <Override PartName="/ppt/embeddings/oleObject23.bin" ContentType="application/vnd.openxmlformats-officedocument.oleObject"/>
  <Override PartName="/ppt/embeddings/oleObject24.bin" ContentType="application/vnd.openxmlformats-officedocument.oleObject"/>
  <Override PartName="/ppt/embeddings/oleObject25.bin" ContentType="application/vnd.openxmlformats-officedocument.oleObject"/>
  <Override PartName="/ppt/embeddings/oleObject26.bin" ContentType="application/vnd.openxmlformats-officedocument.oleObject"/>
  <Override PartName="/ppt/notesSlides/notesSlide3.xml" ContentType="application/vnd.openxmlformats-officedocument.presentationml.notesSlide+xml"/>
  <Override PartName="/ppt/embeddings/oleObject27.bin" ContentType="application/vnd.openxmlformats-officedocument.oleObject"/>
  <Override PartName="/ppt/embeddings/oleObject28.bin" ContentType="application/vnd.openxmlformats-officedocument.oleObject"/>
  <Override PartName="/ppt/embeddings/oleObject29.bin" ContentType="application/vnd.openxmlformats-officedocument.oleObject"/>
  <Override PartName="/ppt/embeddings/oleObject30.bin" ContentType="application/vnd.openxmlformats-officedocument.oleObject"/>
  <Override PartName="/ppt/embeddings/oleObject31.bin" ContentType="application/vnd.openxmlformats-officedocument.oleObject"/>
  <Override PartName="/ppt/embeddings/oleObject32.bin" ContentType="application/vnd.openxmlformats-officedocument.oleObject"/>
  <Override PartName="/ppt/embeddings/oleObject33.bin" ContentType="application/vnd.openxmlformats-officedocument.oleObject"/>
  <Override PartName="/ppt/embeddings/oleObject34.bin" ContentType="application/vnd.openxmlformats-officedocument.oleObject"/>
  <Override PartName="/ppt/embeddings/oleObject35.bin" ContentType="application/vnd.openxmlformats-officedocument.oleObject"/>
  <Override PartName="/ppt/embeddings/oleObject36.bin" ContentType="application/vnd.openxmlformats-officedocument.oleObject"/>
  <Override PartName="/ppt/embeddings/oleObject37.bin" ContentType="application/vnd.openxmlformats-officedocument.oleObject"/>
  <Override PartName="/ppt/embeddings/oleObject38.bin" ContentType="application/vnd.openxmlformats-officedocument.oleObject"/>
  <Override PartName="/ppt/embeddings/oleObject39.bin" ContentType="application/vnd.openxmlformats-officedocument.oleObject"/>
  <Override PartName="/ppt/embeddings/oleObject40.bin" ContentType="application/vnd.openxmlformats-officedocument.oleObject"/>
  <Override PartName="/ppt/embeddings/oleObject41.bin" ContentType="application/vnd.openxmlformats-officedocument.oleObject"/>
  <Override PartName="/ppt/embeddings/oleObject42.bin" ContentType="application/vnd.openxmlformats-officedocument.oleObject"/>
  <Override PartName="/ppt/embeddings/oleObject43.bin" ContentType="application/vnd.openxmlformats-officedocument.oleObject"/>
  <Override PartName="/ppt/embeddings/oleObject44.bin" ContentType="application/vnd.openxmlformats-officedocument.oleObject"/>
  <Override PartName="/ppt/embeddings/oleObject45.bin" ContentType="application/vnd.openxmlformats-officedocument.oleObject"/>
  <Override PartName="/ppt/embeddings/oleObject46.bin" ContentType="application/vnd.openxmlformats-officedocument.oleObject"/>
  <Override PartName="/ppt/embeddings/oleObject47.bin" ContentType="application/vnd.openxmlformats-officedocument.oleObject"/>
  <Override PartName="/ppt/embeddings/oleObject48.bin" ContentType="application/vnd.openxmlformats-officedocument.oleObject"/>
  <Override PartName="/ppt/embeddings/oleObject49.bin" ContentType="application/vnd.openxmlformats-officedocument.oleObject"/>
  <Override PartName="/ppt/embeddings/oleObject50.bin" ContentType="application/vnd.openxmlformats-officedocument.oleObject"/>
  <Override PartName="/ppt/embeddings/oleObject51.bin" ContentType="application/vnd.openxmlformats-officedocument.oleObject"/>
  <Override PartName="/ppt/embeddings/oleObject52.bin" ContentType="application/vnd.openxmlformats-officedocument.oleObject"/>
  <Override PartName="/ppt/embeddings/oleObject53.bin" ContentType="application/vnd.openxmlformats-officedocument.oleObject"/>
  <Override PartName="/ppt/embeddings/oleObject54.bin" ContentType="application/vnd.openxmlformats-officedocument.oleObject"/>
  <Override PartName="/ppt/embeddings/oleObject55.bin" ContentType="application/vnd.openxmlformats-officedocument.oleObject"/>
  <Override PartName="/ppt/embeddings/oleObject56.bin" ContentType="application/vnd.openxmlformats-officedocument.oleObject"/>
  <Override PartName="/ppt/embeddings/oleObject57.bin" ContentType="application/vnd.openxmlformats-officedocument.oleObject"/>
  <Override PartName="/ppt/embeddings/oleObject58.bin" ContentType="application/vnd.openxmlformats-officedocument.oleObject"/>
  <Override PartName="/ppt/embeddings/oleObject59.bin" ContentType="application/vnd.openxmlformats-officedocument.oleObject"/>
  <Override PartName="/ppt/embeddings/oleObject60.bin" ContentType="application/vnd.openxmlformats-officedocument.oleObject"/>
  <Override PartName="/ppt/embeddings/oleObject61.bin" ContentType="application/vnd.openxmlformats-officedocument.oleObject"/>
  <Override PartName="/ppt/embeddings/oleObject62.bin" ContentType="application/vnd.openxmlformats-officedocument.oleObject"/>
  <Override PartName="/ppt/embeddings/oleObject63.bin" ContentType="application/vnd.openxmlformats-officedocument.oleObject"/>
  <Override PartName="/ppt/embeddings/oleObject64.bin" ContentType="application/vnd.openxmlformats-officedocument.oleObject"/>
  <Override PartName="/ppt/embeddings/oleObject65.bin" ContentType="application/vnd.openxmlformats-officedocument.oleObject"/>
  <Override PartName="/ppt/embeddings/oleObject66.bin" ContentType="application/vnd.openxmlformats-officedocument.oleObject"/>
  <Override PartName="/ppt/embeddings/oleObject67.bin" ContentType="application/vnd.openxmlformats-officedocument.oleObject"/>
  <Override PartName="/ppt/embeddings/oleObject68.bin" ContentType="application/vnd.openxmlformats-officedocument.oleObject"/>
  <Override PartName="/ppt/embeddings/oleObject69.bin" ContentType="application/vnd.openxmlformats-officedocument.oleObject"/>
  <Override PartName="/ppt/embeddings/oleObject70.bin" ContentType="application/vnd.openxmlformats-officedocument.oleObject"/>
  <Override PartName="/ppt/embeddings/oleObject71.bin" ContentType="application/vnd.openxmlformats-officedocument.oleObject"/>
  <Override PartName="/ppt/embeddings/oleObject72.bin" ContentType="application/vnd.openxmlformats-officedocument.oleObject"/>
  <Override PartName="/ppt/embeddings/oleObject73.bin" ContentType="application/vnd.openxmlformats-officedocument.oleObject"/>
  <Override PartName="/ppt/embeddings/oleObject74.bin" ContentType="application/vnd.openxmlformats-officedocument.oleObject"/>
  <Override PartName="/ppt/embeddings/oleObject75.bin" ContentType="application/vnd.openxmlformats-officedocument.oleObject"/>
  <Override PartName="/ppt/embeddings/oleObject76.bin" ContentType="application/vnd.openxmlformats-officedocument.oleObject"/>
  <Override PartName="/ppt/embeddings/oleObject77.bin" ContentType="application/vnd.openxmlformats-officedocument.oleObject"/>
  <Override PartName="/ppt/embeddings/oleObject78.bin" ContentType="application/vnd.openxmlformats-officedocument.oleObject"/>
  <Override PartName="/ppt/embeddings/oleObject79.bin" ContentType="application/vnd.openxmlformats-officedocument.oleObject"/>
  <Override PartName="/ppt/embeddings/oleObject80.bin" ContentType="application/vnd.openxmlformats-officedocument.oleObject"/>
  <Override PartName="/ppt/embeddings/oleObject81.bin" ContentType="application/vnd.openxmlformats-officedocument.oleObject"/>
  <Override PartName="/ppt/embeddings/oleObject82.bin" ContentType="application/vnd.openxmlformats-officedocument.oleObject"/>
  <Override PartName="/ppt/embeddings/oleObject83.bin" ContentType="application/vnd.openxmlformats-officedocument.oleObject"/>
  <Override PartName="/ppt/embeddings/oleObject84.bin" ContentType="application/vnd.openxmlformats-officedocument.oleObject"/>
  <Override PartName="/ppt/embeddings/oleObject85.bin" ContentType="application/vnd.openxmlformats-officedocument.oleObject"/>
  <Override PartName="/ppt/embeddings/oleObject86.bin" ContentType="application/vnd.openxmlformats-officedocument.oleObject"/>
  <Override PartName="/ppt/embeddings/oleObject87.bin" ContentType="application/vnd.openxmlformats-officedocument.oleObject"/>
  <Override PartName="/ppt/embeddings/oleObject88.bin" ContentType="application/vnd.openxmlformats-officedocument.oleObject"/>
  <Override PartName="/ppt/embeddings/oleObject89.bin" ContentType="application/vnd.openxmlformats-officedocument.oleObject"/>
  <Override PartName="/ppt/embeddings/oleObject90.bin" ContentType="application/vnd.openxmlformats-officedocument.oleObject"/>
  <Override PartName="/ppt/embeddings/oleObject91.bin" ContentType="application/vnd.openxmlformats-officedocument.oleObject"/>
  <Override PartName="/ppt/embeddings/oleObject92.bin" ContentType="application/vnd.openxmlformats-officedocument.oleObject"/>
  <Override PartName="/ppt/embeddings/oleObject93.bin" ContentType="application/vnd.openxmlformats-officedocument.oleObject"/>
  <Override PartName="/ppt/embeddings/oleObject94.bin" ContentType="application/vnd.openxmlformats-officedocument.oleObject"/>
  <Override PartName="/ppt/embeddings/oleObject95.bin" ContentType="application/vnd.openxmlformats-officedocument.oleObject"/>
  <Override PartName="/ppt/embeddings/oleObject96.bin" ContentType="application/vnd.openxmlformats-officedocument.oleObject"/>
  <Override PartName="/ppt/embeddings/oleObject97.bin" ContentType="application/vnd.openxmlformats-officedocument.oleObject"/>
  <Override PartName="/ppt/embeddings/oleObject98.bin" ContentType="application/vnd.openxmlformats-officedocument.oleObject"/>
  <Override PartName="/ppt/embeddings/oleObject99.bin" ContentType="application/vnd.openxmlformats-officedocument.oleObject"/>
  <Override PartName="/ppt/embeddings/oleObject100.bin" ContentType="application/vnd.openxmlformats-officedocument.oleObject"/>
  <Override PartName="/ppt/embeddings/oleObject101.bin" ContentType="application/vnd.openxmlformats-officedocument.oleObject"/>
  <Override PartName="/ppt/embeddings/oleObject102.bin" ContentType="application/vnd.openxmlformats-officedocument.oleObject"/>
  <Override PartName="/ppt/embeddings/oleObject103.bin" ContentType="application/vnd.openxmlformats-officedocument.oleObject"/>
  <Override PartName="/ppt/embeddings/oleObject104.bin" ContentType="application/vnd.openxmlformats-officedocument.oleObject"/>
  <Override PartName="/ppt/embeddings/oleObject105.bin" ContentType="application/vnd.openxmlformats-officedocument.oleObject"/>
  <Override PartName="/ppt/embeddings/oleObject106.bin" ContentType="application/vnd.openxmlformats-officedocument.oleObject"/>
  <Override PartName="/ppt/embeddings/oleObject107.bin" ContentType="application/vnd.openxmlformats-officedocument.oleObject"/>
  <Override PartName="/ppt/notesSlides/notesSlide4.xml" ContentType="application/vnd.openxmlformats-officedocument.presentationml.notesSlide+xml"/>
  <Override PartName="/ppt/embeddings/oleObject108.bin" ContentType="application/vnd.openxmlformats-officedocument.oleObject"/>
  <Override PartName="/ppt/embeddings/oleObject109.bin" ContentType="application/vnd.openxmlformats-officedocument.oleObject"/>
  <Override PartName="/ppt/embeddings/oleObject110.bin" ContentType="application/vnd.openxmlformats-officedocument.oleObject"/>
  <Override PartName="/ppt/embeddings/oleObject111.bin" ContentType="application/vnd.openxmlformats-officedocument.oleObject"/>
  <Override PartName="/ppt/embeddings/oleObject112.bin" ContentType="application/vnd.openxmlformats-officedocument.oleObject"/>
  <Override PartName="/ppt/embeddings/oleObject113.bin" ContentType="application/vnd.openxmlformats-officedocument.oleObject"/>
  <Override PartName="/ppt/embeddings/oleObject114.bin" ContentType="application/vnd.openxmlformats-officedocument.oleObject"/>
  <Override PartName="/ppt/embeddings/oleObject115.bin" ContentType="application/vnd.openxmlformats-officedocument.oleObject"/>
  <Override PartName="/ppt/embeddings/oleObject116.bin" ContentType="application/vnd.openxmlformats-officedocument.oleObject"/>
  <Override PartName="/ppt/embeddings/oleObject117.bin" ContentType="application/vnd.openxmlformats-officedocument.oleObject"/>
  <Override PartName="/ppt/embeddings/oleObject118.bin" ContentType="application/vnd.openxmlformats-officedocument.oleObject"/>
  <Override PartName="/ppt/embeddings/oleObject119.bin" ContentType="application/vnd.openxmlformats-officedocument.oleObject"/>
  <Override PartName="/ppt/embeddings/oleObject120.bin" ContentType="application/vnd.openxmlformats-officedocument.oleObject"/>
  <Override PartName="/ppt/embeddings/oleObject121.bin" ContentType="application/vnd.openxmlformats-officedocument.oleObject"/>
  <Override PartName="/ppt/embeddings/oleObject122.bin" ContentType="application/vnd.openxmlformats-officedocument.oleObject"/>
  <Override PartName="/ppt/embeddings/oleObject123.bin" ContentType="application/vnd.openxmlformats-officedocument.oleObject"/>
  <Override PartName="/ppt/embeddings/oleObject124.bin" ContentType="application/vnd.openxmlformats-officedocument.oleObject"/>
  <Override PartName="/ppt/embeddings/oleObject125.bin" ContentType="application/vnd.openxmlformats-officedocument.oleObject"/>
  <Override PartName="/ppt/embeddings/oleObject126.bin" ContentType="application/vnd.openxmlformats-officedocument.oleObject"/>
  <Override PartName="/ppt/embeddings/oleObject127.bin" ContentType="application/vnd.openxmlformats-officedocument.oleObject"/>
  <Override PartName="/ppt/embeddings/oleObject128.bin" ContentType="application/vnd.openxmlformats-officedocument.oleObject"/>
  <Override PartName="/ppt/embeddings/oleObject129.bin" ContentType="application/vnd.openxmlformats-officedocument.oleObject"/>
  <Override PartName="/ppt/embeddings/oleObject130.bin" ContentType="application/vnd.openxmlformats-officedocument.oleObject"/>
  <Override PartName="/ppt/embeddings/oleObject131.bin" ContentType="application/vnd.openxmlformats-officedocument.oleObject"/>
  <Override PartName="/ppt/embeddings/oleObject132.bin" ContentType="application/vnd.openxmlformats-officedocument.oleObject"/>
  <Override PartName="/ppt/embeddings/oleObject133.bin" ContentType="application/vnd.openxmlformats-officedocument.oleObject"/>
  <Override PartName="/ppt/embeddings/oleObject134.bin" ContentType="application/vnd.openxmlformats-officedocument.oleObject"/>
  <Override PartName="/ppt/embeddings/oleObject135.bin" ContentType="application/vnd.openxmlformats-officedocument.oleObject"/>
  <Override PartName="/ppt/embeddings/oleObject136.bin" ContentType="application/vnd.openxmlformats-officedocument.oleObject"/>
  <Override PartName="/ppt/embeddings/oleObject137.bin" ContentType="application/vnd.openxmlformats-officedocument.oleObject"/>
  <Override PartName="/ppt/embeddings/oleObject138.bin" ContentType="application/vnd.openxmlformats-officedocument.oleObject"/>
  <Override PartName="/ppt/embeddings/oleObject139.bin" ContentType="application/vnd.openxmlformats-officedocument.oleObject"/>
  <Override PartName="/ppt/embeddings/oleObject140.bin" ContentType="application/vnd.openxmlformats-officedocument.oleObject"/>
  <Override PartName="/ppt/embeddings/oleObject141.bin" ContentType="application/vnd.openxmlformats-officedocument.oleObject"/>
  <Override PartName="/ppt/embeddings/oleObject142.bin" ContentType="application/vnd.openxmlformats-officedocument.oleObject"/>
  <Override PartName="/ppt/embeddings/oleObject143.bin" ContentType="application/vnd.openxmlformats-officedocument.oleObject"/>
  <Override PartName="/ppt/embeddings/oleObject144.bin" ContentType="application/vnd.openxmlformats-officedocument.oleObject"/>
  <Override PartName="/ppt/embeddings/oleObject145.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9"/>
  </p:notesMasterIdLst>
  <p:sldIdLst>
    <p:sldId id="270" r:id="rId2"/>
    <p:sldId id="305" r:id="rId3"/>
    <p:sldId id="306" r:id="rId4"/>
    <p:sldId id="307" r:id="rId5"/>
    <p:sldId id="308" r:id="rId6"/>
    <p:sldId id="309" r:id="rId7"/>
    <p:sldId id="310" r:id="rId8"/>
    <p:sldId id="311" r:id="rId9"/>
    <p:sldId id="312" r:id="rId10"/>
    <p:sldId id="313" r:id="rId11"/>
    <p:sldId id="314" r:id="rId12"/>
    <p:sldId id="315" r:id="rId13"/>
    <p:sldId id="316" r:id="rId14"/>
    <p:sldId id="317" r:id="rId15"/>
    <p:sldId id="318" r:id="rId16"/>
    <p:sldId id="319" r:id="rId17"/>
    <p:sldId id="320" r:id="rId18"/>
    <p:sldId id="321" r:id="rId19"/>
    <p:sldId id="322" r:id="rId20"/>
    <p:sldId id="323" r:id="rId21"/>
    <p:sldId id="324" r:id="rId22"/>
    <p:sldId id="325" r:id="rId23"/>
    <p:sldId id="326" r:id="rId24"/>
    <p:sldId id="327" r:id="rId25"/>
    <p:sldId id="328" r:id="rId26"/>
    <p:sldId id="329" r:id="rId27"/>
    <p:sldId id="330" r:id="rId28"/>
    <p:sldId id="331" r:id="rId29"/>
    <p:sldId id="332" r:id="rId30"/>
    <p:sldId id="333" r:id="rId31"/>
    <p:sldId id="334" r:id="rId32"/>
    <p:sldId id="335" r:id="rId33"/>
    <p:sldId id="336" r:id="rId34"/>
    <p:sldId id="337" r:id="rId35"/>
    <p:sldId id="338" r:id="rId36"/>
    <p:sldId id="339" r:id="rId37"/>
    <p:sldId id="340" r:id="rId38"/>
    <p:sldId id="341" r:id="rId39"/>
    <p:sldId id="342" r:id="rId40"/>
    <p:sldId id="343" r:id="rId41"/>
    <p:sldId id="344" r:id="rId42"/>
    <p:sldId id="302" r:id="rId43"/>
    <p:sldId id="345" r:id="rId44"/>
    <p:sldId id="346" r:id="rId45"/>
    <p:sldId id="347" r:id="rId46"/>
    <p:sldId id="348" r:id="rId47"/>
    <p:sldId id="349" r:id="rId48"/>
    <p:sldId id="351" r:id="rId49"/>
    <p:sldId id="352" r:id="rId50"/>
    <p:sldId id="353" r:id="rId51"/>
    <p:sldId id="354" r:id="rId52"/>
    <p:sldId id="355" r:id="rId53"/>
    <p:sldId id="356" r:id="rId54"/>
    <p:sldId id="357" r:id="rId55"/>
    <p:sldId id="358" r:id="rId56"/>
    <p:sldId id="359" r:id="rId57"/>
    <p:sldId id="360" r:id="rId58"/>
    <p:sldId id="362" r:id="rId59"/>
    <p:sldId id="363" r:id="rId60"/>
    <p:sldId id="364" r:id="rId61"/>
    <p:sldId id="365" r:id="rId62"/>
    <p:sldId id="366" r:id="rId63"/>
    <p:sldId id="367" r:id="rId64"/>
    <p:sldId id="368" r:id="rId65"/>
    <p:sldId id="369" r:id="rId66"/>
    <p:sldId id="370" r:id="rId67"/>
    <p:sldId id="371" r:id="rId68"/>
    <p:sldId id="372" r:id="rId69"/>
    <p:sldId id="373" r:id="rId70"/>
    <p:sldId id="374" r:id="rId71"/>
    <p:sldId id="375" r:id="rId72"/>
    <p:sldId id="376" r:id="rId73"/>
    <p:sldId id="377" r:id="rId74"/>
    <p:sldId id="378" r:id="rId75"/>
    <p:sldId id="379" r:id="rId76"/>
    <p:sldId id="380" r:id="rId77"/>
    <p:sldId id="381" r:id="rId78"/>
    <p:sldId id="382" r:id="rId79"/>
    <p:sldId id="383" r:id="rId80"/>
    <p:sldId id="384" r:id="rId81"/>
    <p:sldId id="385" r:id="rId82"/>
    <p:sldId id="386" r:id="rId83"/>
    <p:sldId id="387" r:id="rId84"/>
    <p:sldId id="388" r:id="rId85"/>
    <p:sldId id="389" r:id="rId86"/>
    <p:sldId id="390" r:id="rId87"/>
    <p:sldId id="391" r:id="rId88"/>
    <p:sldId id="392" r:id="rId89"/>
    <p:sldId id="393" r:id="rId90"/>
    <p:sldId id="394" r:id="rId91"/>
    <p:sldId id="395" r:id="rId92"/>
    <p:sldId id="396" r:id="rId93"/>
    <p:sldId id="397" r:id="rId94"/>
    <p:sldId id="398" r:id="rId95"/>
    <p:sldId id="399" r:id="rId96"/>
    <p:sldId id="400" r:id="rId97"/>
    <p:sldId id="401" r:id="rId98"/>
    <p:sldId id="402" r:id="rId99"/>
    <p:sldId id="403" r:id="rId100"/>
    <p:sldId id="404" r:id="rId101"/>
    <p:sldId id="405" r:id="rId102"/>
    <p:sldId id="406" r:id="rId103"/>
    <p:sldId id="407" r:id="rId104"/>
    <p:sldId id="408" r:id="rId105"/>
    <p:sldId id="410" r:id="rId106"/>
    <p:sldId id="411" r:id="rId107"/>
    <p:sldId id="412" r:id="rId10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3F3F3"/>
    <a:srgbClr val="D16809"/>
    <a:srgbClr val="1C1C1C"/>
    <a:srgbClr val="319095"/>
    <a:srgbClr val="F5F5F5"/>
    <a:srgbClr val="5FCACB"/>
    <a:srgbClr val="F5841C"/>
    <a:srgbClr val="A0BF0D"/>
    <a:srgbClr val="FDB900"/>
    <a:srgbClr val="826C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5854" autoAdjust="0"/>
    <p:restoredTop sz="50000" autoAdjust="0"/>
  </p:normalViewPr>
  <p:slideViewPr>
    <p:cSldViewPr snapToGrid="0" showGuides="1">
      <p:cViewPr varScale="1">
        <p:scale>
          <a:sx n="58" d="100"/>
          <a:sy n="58" d="100"/>
        </p:scale>
        <p:origin x="656" y="1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511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01" Type="http://schemas.openxmlformats.org/officeDocument/2006/relationships/slide" Target="slides/slide100.xml"/><Relationship Id="rId102" Type="http://schemas.openxmlformats.org/officeDocument/2006/relationships/slide" Target="slides/slide101.xml"/><Relationship Id="rId103" Type="http://schemas.openxmlformats.org/officeDocument/2006/relationships/slide" Target="slides/slide102.xml"/><Relationship Id="rId104" Type="http://schemas.openxmlformats.org/officeDocument/2006/relationships/slide" Target="slides/slide103.xml"/><Relationship Id="rId105" Type="http://schemas.openxmlformats.org/officeDocument/2006/relationships/slide" Target="slides/slide104.xml"/><Relationship Id="rId106" Type="http://schemas.openxmlformats.org/officeDocument/2006/relationships/slide" Target="slides/slide105.xml"/><Relationship Id="rId107" Type="http://schemas.openxmlformats.org/officeDocument/2006/relationships/slide" Target="slides/slide106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8" Type="http://schemas.openxmlformats.org/officeDocument/2006/relationships/slide" Target="slides/slide107.xml"/><Relationship Id="rId109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50" Type="http://schemas.openxmlformats.org/officeDocument/2006/relationships/slide" Target="slides/slide49.xml"/><Relationship Id="rId51" Type="http://schemas.openxmlformats.org/officeDocument/2006/relationships/slide" Target="slides/slide50.xml"/><Relationship Id="rId52" Type="http://schemas.openxmlformats.org/officeDocument/2006/relationships/slide" Target="slides/slide51.xml"/><Relationship Id="rId53" Type="http://schemas.openxmlformats.org/officeDocument/2006/relationships/slide" Target="slides/slide52.xml"/><Relationship Id="rId54" Type="http://schemas.openxmlformats.org/officeDocument/2006/relationships/slide" Target="slides/slide53.xml"/><Relationship Id="rId55" Type="http://schemas.openxmlformats.org/officeDocument/2006/relationships/slide" Target="slides/slide54.xml"/><Relationship Id="rId56" Type="http://schemas.openxmlformats.org/officeDocument/2006/relationships/slide" Target="slides/slide55.xml"/><Relationship Id="rId57" Type="http://schemas.openxmlformats.org/officeDocument/2006/relationships/slide" Target="slides/slide56.xml"/><Relationship Id="rId58" Type="http://schemas.openxmlformats.org/officeDocument/2006/relationships/slide" Target="slides/slide57.xml"/><Relationship Id="rId59" Type="http://schemas.openxmlformats.org/officeDocument/2006/relationships/slide" Target="slides/slide58.xml"/><Relationship Id="rId70" Type="http://schemas.openxmlformats.org/officeDocument/2006/relationships/slide" Target="slides/slide69.xml"/><Relationship Id="rId71" Type="http://schemas.openxmlformats.org/officeDocument/2006/relationships/slide" Target="slides/slide70.xml"/><Relationship Id="rId72" Type="http://schemas.openxmlformats.org/officeDocument/2006/relationships/slide" Target="slides/slide71.xml"/><Relationship Id="rId73" Type="http://schemas.openxmlformats.org/officeDocument/2006/relationships/slide" Target="slides/slide72.xml"/><Relationship Id="rId74" Type="http://schemas.openxmlformats.org/officeDocument/2006/relationships/slide" Target="slides/slide73.xml"/><Relationship Id="rId75" Type="http://schemas.openxmlformats.org/officeDocument/2006/relationships/slide" Target="slides/slide74.xml"/><Relationship Id="rId76" Type="http://schemas.openxmlformats.org/officeDocument/2006/relationships/slide" Target="slides/slide75.xml"/><Relationship Id="rId77" Type="http://schemas.openxmlformats.org/officeDocument/2006/relationships/slide" Target="slides/slide76.xml"/><Relationship Id="rId78" Type="http://schemas.openxmlformats.org/officeDocument/2006/relationships/slide" Target="slides/slide77.xml"/><Relationship Id="rId79" Type="http://schemas.openxmlformats.org/officeDocument/2006/relationships/slide" Target="slides/slide78.xml"/><Relationship Id="rId110" Type="http://schemas.openxmlformats.org/officeDocument/2006/relationships/presProps" Target="presProps.xml"/><Relationship Id="rId90" Type="http://schemas.openxmlformats.org/officeDocument/2006/relationships/slide" Target="slides/slide89.xml"/><Relationship Id="rId91" Type="http://schemas.openxmlformats.org/officeDocument/2006/relationships/slide" Target="slides/slide90.xml"/><Relationship Id="rId92" Type="http://schemas.openxmlformats.org/officeDocument/2006/relationships/slide" Target="slides/slide91.xml"/><Relationship Id="rId93" Type="http://schemas.openxmlformats.org/officeDocument/2006/relationships/slide" Target="slides/slide92.xml"/><Relationship Id="rId94" Type="http://schemas.openxmlformats.org/officeDocument/2006/relationships/slide" Target="slides/slide93.xml"/><Relationship Id="rId95" Type="http://schemas.openxmlformats.org/officeDocument/2006/relationships/slide" Target="slides/slide94.xml"/><Relationship Id="rId96" Type="http://schemas.openxmlformats.org/officeDocument/2006/relationships/slide" Target="slides/slide95.xml"/><Relationship Id="rId97" Type="http://schemas.openxmlformats.org/officeDocument/2006/relationships/slide" Target="slides/slide96.xml"/><Relationship Id="rId98" Type="http://schemas.openxmlformats.org/officeDocument/2006/relationships/slide" Target="slides/slide97.xml"/><Relationship Id="rId99" Type="http://schemas.openxmlformats.org/officeDocument/2006/relationships/slide" Target="slides/slide98.xml"/><Relationship Id="rId111" Type="http://schemas.openxmlformats.org/officeDocument/2006/relationships/viewProps" Target="viewProps.xml"/><Relationship Id="rId112" Type="http://schemas.openxmlformats.org/officeDocument/2006/relationships/theme" Target="theme/theme1.xml"/><Relationship Id="rId113" Type="http://schemas.openxmlformats.org/officeDocument/2006/relationships/tableStyles" Target="tableStyles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slide" Target="slides/slide44.xml"/><Relationship Id="rId46" Type="http://schemas.openxmlformats.org/officeDocument/2006/relationships/slide" Target="slides/slide45.xml"/><Relationship Id="rId47" Type="http://schemas.openxmlformats.org/officeDocument/2006/relationships/slide" Target="slides/slide46.xml"/><Relationship Id="rId48" Type="http://schemas.openxmlformats.org/officeDocument/2006/relationships/slide" Target="slides/slide47.xml"/><Relationship Id="rId49" Type="http://schemas.openxmlformats.org/officeDocument/2006/relationships/slide" Target="slides/slide48.xml"/><Relationship Id="rId60" Type="http://schemas.openxmlformats.org/officeDocument/2006/relationships/slide" Target="slides/slide59.xml"/><Relationship Id="rId61" Type="http://schemas.openxmlformats.org/officeDocument/2006/relationships/slide" Target="slides/slide60.xml"/><Relationship Id="rId62" Type="http://schemas.openxmlformats.org/officeDocument/2006/relationships/slide" Target="slides/slide61.xml"/><Relationship Id="rId63" Type="http://schemas.openxmlformats.org/officeDocument/2006/relationships/slide" Target="slides/slide62.xml"/><Relationship Id="rId64" Type="http://schemas.openxmlformats.org/officeDocument/2006/relationships/slide" Target="slides/slide63.xml"/><Relationship Id="rId65" Type="http://schemas.openxmlformats.org/officeDocument/2006/relationships/slide" Target="slides/slide64.xml"/><Relationship Id="rId66" Type="http://schemas.openxmlformats.org/officeDocument/2006/relationships/slide" Target="slides/slide65.xml"/><Relationship Id="rId67" Type="http://schemas.openxmlformats.org/officeDocument/2006/relationships/slide" Target="slides/slide66.xml"/><Relationship Id="rId68" Type="http://schemas.openxmlformats.org/officeDocument/2006/relationships/slide" Target="slides/slide67.xml"/><Relationship Id="rId69" Type="http://schemas.openxmlformats.org/officeDocument/2006/relationships/slide" Target="slides/slide68.xml"/><Relationship Id="rId100" Type="http://schemas.openxmlformats.org/officeDocument/2006/relationships/slide" Target="slides/slide99.xml"/><Relationship Id="rId80" Type="http://schemas.openxmlformats.org/officeDocument/2006/relationships/slide" Target="slides/slide79.xml"/><Relationship Id="rId81" Type="http://schemas.openxmlformats.org/officeDocument/2006/relationships/slide" Target="slides/slide80.xml"/><Relationship Id="rId82" Type="http://schemas.openxmlformats.org/officeDocument/2006/relationships/slide" Target="slides/slide81.xml"/><Relationship Id="rId83" Type="http://schemas.openxmlformats.org/officeDocument/2006/relationships/slide" Target="slides/slide82.xml"/><Relationship Id="rId84" Type="http://schemas.openxmlformats.org/officeDocument/2006/relationships/slide" Target="slides/slide83.xml"/><Relationship Id="rId85" Type="http://schemas.openxmlformats.org/officeDocument/2006/relationships/slide" Target="slides/slide84.xml"/><Relationship Id="rId86" Type="http://schemas.openxmlformats.org/officeDocument/2006/relationships/slide" Target="slides/slide85.xml"/><Relationship Id="rId87" Type="http://schemas.openxmlformats.org/officeDocument/2006/relationships/slide" Target="slides/slide86.xml"/><Relationship Id="rId88" Type="http://schemas.openxmlformats.org/officeDocument/2006/relationships/slide" Target="slides/slide87.xml"/><Relationship Id="rId89" Type="http://schemas.openxmlformats.org/officeDocument/2006/relationships/slide" Target="slides/slide8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Relationship Id="rId2" Type="http://schemas.openxmlformats.org/officeDocument/2006/relationships/image" Target="../media/image8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jpeg"/><Relationship Id="rId2" Type="http://schemas.openxmlformats.org/officeDocument/2006/relationships/image" Target="../media/image13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jpeg"/><Relationship Id="rId2" Type="http://schemas.openxmlformats.org/officeDocument/2006/relationships/image" Target="../media/image15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wmf"/><Relationship Id="rId2" Type="http://schemas.openxmlformats.org/officeDocument/2006/relationships/image" Target="../media/image21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w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25.wmf"/><Relationship Id="rId4" Type="http://schemas.openxmlformats.org/officeDocument/2006/relationships/image" Target="../media/image26.wmf"/><Relationship Id="rId1" Type="http://schemas.openxmlformats.org/officeDocument/2006/relationships/image" Target="../media/image23.wmf"/><Relationship Id="rId2" Type="http://schemas.openxmlformats.org/officeDocument/2006/relationships/image" Target="../media/image24.w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wmf"/><Relationship Id="rId2" Type="http://schemas.openxmlformats.org/officeDocument/2006/relationships/image" Target="../media/image28.wmf"/><Relationship Id="rId3" Type="http://schemas.openxmlformats.org/officeDocument/2006/relationships/image" Target="../media/image29.w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0.wmf"/><Relationship Id="rId2" Type="http://schemas.openxmlformats.org/officeDocument/2006/relationships/image" Target="../media/image31.wmf"/></Relationships>
</file>

<file path=ppt/drawings/_rels/vmlDrawing14.vml.rels><?xml version="1.0" encoding="UTF-8" standalone="yes"?>
<Relationships xmlns="http://schemas.openxmlformats.org/package/2006/relationships"><Relationship Id="rId3" Type="http://schemas.openxmlformats.org/officeDocument/2006/relationships/image" Target="../media/image34.wmf"/><Relationship Id="rId4" Type="http://schemas.openxmlformats.org/officeDocument/2006/relationships/image" Target="../media/image35.wmf"/><Relationship Id="rId5" Type="http://schemas.openxmlformats.org/officeDocument/2006/relationships/image" Target="../media/image36.wmf"/><Relationship Id="rId1" Type="http://schemas.openxmlformats.org/officeDocument/2006/relationships/image" Target="../media/image32.wmf"/><Relationship Id="rId2" Type="http://schemas.openxmlformats.org/officeDocument/2006/relationships/image" Target="../media/image33.w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37.w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38.wmf"/><Relationship Id="rId2" Type="http://schemas.openxmlformats.org/officeDocument/2006/relationships/image" Target="../media/image39.w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42.wmf"/><Relationship Id="rId2" Type="http://schemas.openxmlformats.org/officeDocument/2006/relationships/image" Target="../media/image43.wmf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44.wmf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45.wmf"/></Relationships>
</file>

<file path=ppt/drawings/_rels/vmlDrawing20.vml.rels><?xml version="1.0" encoding="UTF-8" standalone="yes"?>
<Relationships xmlns="http://schemas.openxmlformats.org/package/2006/relationships"><Relationship Id="rId1" Type="http://schemas.openxmlformats.org/officeDocument/2006/relationships/image" Target="../media/image46.wmf"/><Relationship Id="rId2" Type="http://schemas.openxmlformats.org/officeDocument/2006/relationships/image" Target="../media/image47.wmf"/><Relationship Id="rId3" Type="http://schemas.openxmlformats.org/officeDocument/2006/relationships/image" Target="../media/image48.wmf"/></Relationships>
</file>

<file path=ppt/drawings/_rels/vmlDrawing21.vml.rels><?xml version="1.0" encoding="UTF-8" standalone="yes"?>
<Relationships xmlns="http://schemas.openxmlformats.org/package/2006/relationships"><Relationship Id="rId3" Type="http://schemas.openxmlformats.org/officeDocument/2006/relationships/image" Target="../media/image51.wmf"/><Relationship Id="rId4" Type="http://schemas.openxmlformats.org/officeDocument/2006/relationships/image" Target="../media/image52.wmf"/><Relationship Id="rId1" Type="http://schemas.openxmlformats.org/officeDocument/2006/relationships/image" Target="../media/image49.wmf"/><Relationship Id="rId2" Type="http://schemas.openxmlformats.org/officeDocument/2006/relationships/image" Target="../media/image50.wmf"/></Relationships>
</file>

<file path=ppt/drawings/_rels/vmlDrawing22.vml.rels><?xml version="1.0" encoding="UTF-8" standalone="yes"?>
<Relationships xmlns="http://schemas.openxmlformats.org/package/2006/relationships"><Relationship Id="rId3" Type="http://schemas.openxmlformats.org/officeDocument/2006/relationships/image" Target="../media/image55.wmf"/><Relationship Id="rId4" Type="http://schemas.openxmlformats.org/officeDocument/2006/relationships/image" Target="../media/image56.wmf"/><Relationship Id="rId1" Type="http://schemas.openxmlformats.org/officeDocument/2006/relationships/image" Target="../media/image53.wmf"/><Relationship Id="rId2" Type="http://schemas.openxmlformats.org/officeDocument/2006/relationships/image" Target="../media/image54.wmf"/></Relationships>
</file>

<file path=ppt/drawings/_rels/vmlDrawing23.vml.rels><?xml version="1.0" encoding="UTF-8" standalone="yes"?>
<Relationships xmlns="http://schemas.openxmlformats.org/package/2006/relationships"><Relationship Id="rId3" Type="http://schemas.openxmlformats.org/officeDocument/2006/relationships/image" Target="../media/image59.wmf"/><Relationship Id="rId4" Type="http://schemas.openxmlformats.org/officeDocument/2006/relationships/image" Target="../media/image60.wmf"/><Relationship Id="rId1" Type="http://schemas.openxmlformats.org/officeDocument/2006/relationships/image" Target="../media/image57.wmf"/><Relationship Id="rId2" Type="http://schemas.openxmlformats.org/officeDocument/2006/relationships/image" Target="../media/image58.wmf"/></Relationships>
</file>

<file path=ppt/drawings/_rels/vmlDrawing24.vml.rels><?xml version="1.0" encoding="UTF-8" standalone="yes"?>
<Relationships xmlns="http://schemas.openxmlformats.org/package/2006/relationships"><Relationship Id="rId3" Type="http://schemas.openxmlformats.org/officeDocument/2006/relationships/image" Target="../media/image63.wmf"/><Relationship Id="rId4" Type="http://schemas.openxmlformats.org/officeDocument/2006/relationships/image" Target="../media/image64.wmf"/><Relationship Id="rId1" Type="http://schemas.openxmlformats.org/officeDocument/2006/relationships/image" Target="../media/image61.wmf"/><Relationship Id="rId2" Type="http://schemas.openxmlformats.org/officeDocument/2006/relationships/image" Target="../media/image62.wmf"/></Relationships>
</file>

<file path=ppt/drawings/_rels/vmlDrawing25.vml.rels><?xml version="1.0" encoding="UTF-8" standalone="yes"?>
<Relationships xmlns="http://schemas.openxmlformats.org/package/2006/relationships"><Relationship Id="rId11" Type="http://schemas.openxmlformats.org/officeDocument/2006/relationships/image" Target="../media/image75.wmf"/><Relationship Id="rId12" Type="http://schemas.openxmlformats.org/officeDocument/2006/relationships/image" Target="../media/image76.wmf"/><Relationship Id="rId1" Type="http://schemas.openxmlformats.org/officeDocument/2006/relationships/image" Target="../media/image65.wmf"/><Relationship Id="rId2" Type="http://schemas.openxmlformats.org/officeDocument/2006/relationships/image" Target="../media/image66.wmf"/><Relationship Id="rId3" Type="http://schemas.openxmlformats.org/officeDocument/2006/relationships/image" Target="../media/image67.wmf"/><Relationship Id="rId4" Type="http://schemas.openxmlformats.org/officeDocument/2006/relationships/image" Target="../media/image68.wmf"/><Relationship Id="rId5" Type="http://schemas.openxmlformats.org/officeDocument/2006/relationships/image" Target="../media/image69.wmf"/><Relationship Id="rId6" Type="http://schemas.openxmlformats.org/officeDocument/2006/relationships/image" Target="../media/image70.wmf"/><Relationship Id="rId7" Type="http://schemas.openxmlformats.org/officeDocument/2006/relationships/image" Target="../media/image71.wmf"/><Relationship Id="rId8" Type="http://schemas.openxmlformats.org/officeDocument/2006/relationships/image" Target="../media/image72.wmf"/><Relationship Id="rId9" Type="http://schemas.openxmlformats.org/officeDocument/2006/relationships/image" Target="../media/image73.wmf"/><Relationship Id="rId10" Type="http://schemas.openxmlformats.org/officeDocument/2006/relationships/image" Target="../media/image74.wmf"/></Relationships>
</file>

<file path=ppt/drawings/_rels/vmlDrawing26.v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4" Type="http://schemas.openxmlformats.org/officeDocument/2006/relationships/image" Target="../media/image82.png"/><Relationship Id="rId5" Type="http://schemas.openxmlformats.org/officeDocument/2006/relationships/image" Target="../media/image83.png"/><Relationship Id="rId6" Type="http://schemas.openxmlformats.org/officeDocument/2006/relationships/image" Target="../media/image84.wmf"/><Relationship Id="rId1" Type="http://schemas.openxmlformats.org/officeDocument/2006/relationships/image" Target="../media/image79.wmf"/><Relationship Id="rId2" Type="http://schemas.openxmlformats.org/officeDocument/2006/relationships/image" Target="../media/image80.wmf"/></Relationships>
</file>

<file path=ppt/drawings/_rels/vmlDrawing27.vml.rels><?xml version="1.0" encoding="UTF-8" standalone="yes"?>
<Relationships xmlns="http://schemas.openxmlformats.org/package/2006/relationships"><Relationship Id="rId1" Type="http://schemas.openxmlformats.org/officeDocument/2006/relationships/image" Target="../media/image87.wmf"/></Relationships>
</file>

<file path=ppt/drawings/_rels/vmlDrawing28.vml.rels><?xml version="1.0" encoding="UTF-8" standalone="yes"?>
<Relationships xmlns="http://schemas.openxmlformats.org/package/2006/relationships"><Relationship Id="rId3" Type="http://schemas.openxmlformats.org/officeDocument/2006/relationships/image" Target="../media/image90.wmf"/><Relationship Id="rId4" Type="http://schemas.openxmlformats.org/officeDocument/2006/relationships/image" Target="../media/image91.wmf"/><Relationship Id="rId1" Type="http://schemas.openxmlformats.org/officeDocument/2006/relationships/image" Target="../media/image88.wmf"/><Relationship Id="rId2" Type="http://schemas.openxmlformats.org/officeDocument/2006/relationships/image" Target="../media/image89.wmf"/></Relationships>
</file>

<file path=ppt/drawings/_rels/vmlDrawing29.vml.rels><?xml version="1.0" encoding="UTF-8" standalone="yes"?>
<Relationships xmlns="http://schemas.openxmlformats.org/package/2006/relationships"><Relationship Id="rId1" Type="http://schemas.openxmlformats.org/officeDocument/2006/relationships/image" Target="../media/image92.wmf"/></Relationships>
</file>

<file path=ppt/drawings/_rels/vmlDrawing30.vml.rels><?xml version="1.0" encoding="UTF-8" standalone="yes"?>
<Relationships xmlns="http://schemas.openxmlformats.org/package/2006/relationships"><Relationship Id="rId1" Type="http://schemas.openxmlformats.org/officeDocument/2006/relationships/image" Target="../media/image93.wmf"/><Relationship Id="rId2" Type="http://schemas.openxmlformats.org/officeDocument/2006/relationships/image" Target="../media/image94.wmf"/><Relationship Id="rId3" Type="http://schemas.openxmlformats.org/officeDocument/2006/relationships/image" Target="../media/image95.wmf"/></Relationships>
</file>

<file path=ppt/drawings/_rels/vmlDrawing3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6.wmf"/><Relationship Id="rId2" Type="http://schemas.openxmlformats.org/officeDocument/2006/relationships/image" Target="../media/image97.wmf"/><Relationship Id="rId3" Type="http://schemas.openxmlformats.org/officeDocument/2006/relationships/image" Target="../media/image98.wmf"/></Relationships>
</file>

<file path=ppt/drawings/_rels/vmlDrawing32.vml.rels><?xml version="1.0" encoding="UTF-8" standalone="yes"?>
<Relationships xmlns="http://schemas.openxmlformats.org/package/2006/relationships"><Relationship Id="rId11" Type="http://schemas.openxmlformats.org/officeDocument/2006/relationships/image" Target="../media/image82.png"/><Relationship Id="rId12" Type="http://schemas.openxmlformats.org/officeDocument/2006/relationships/image" Target="../media/image108.png"/><Relationship Id="rId13" Type="http://schemas.openxmlformats.org/officeDocument/2006/relationships/image" Target="../media/image109.png"/><Relationship Id="rId14" Type="http://schemas.openxmlformats.org/officeDocument/2006/relationships/image" Target="../media/image110.wmf"/><Relationship Id="rId15" Type="http://schemas.openxmlformats.org/officeDocument/2006/relationships/image" Target="../media/image111.wmf"/><Relationship Id="rId16" Type="http://schemas.openxmlformats.org/officeDocument/2006/relationships/image" Target="../media/image112.wmf"/><Relationship Id="rId17" Type="http://schemas.openxmlformats.org/officeDocument/2006/relationships/image" Target="../media/image113.wmf"/><Relationship Id="rId1" Type="http://schemas.openxmlformats.org/officeDocument/2006/relationships/image" Target="../media/image99.wmf"/><Relationship Id="rId2" Type="http://schemas.openxmlformats.org/officeDocument/2006/relationships/image" Target="../media/image100.wmf"/><Relationship Id="rId3" Type="http://schemas.openxmlformats.org/officeDocument/2006/relationships/image" Target="../media/image101.wmf"/><Relationship Id="rId4" Type="http://schemas.openxmlformats.org/officeDocument/2006/relationships/image" Target="../media/image102.wmf"/><Relationship Id="rId5" Type="http://schemas.openxmlformats.org/officeDocument/2006/relationships/image" Target="../media/image103.wmf"/><Relationship Id="rId6" Type="http://schemas.openxmlformats.org/officeDocument/2006/relationships/image" Target="../media/image104.png"/><Relationship Id="rId7" Type="http://schemas.openxmlformats.org/officeDocument/2006/relationships/image" Target="../media/image105.png"/><Relationship Id="rId8" Type="http://schemas.openxmlformats.org/officeDocument/2006/relationships/image" Target="../media/image106.png"/><Relationship Id="rId9" Type="http://schemas.openxmlformats.org/officeDocument/2006/relationships/image" Target="../media/image83.png"/><Relationship Id="rId10" Type="http://schemas.openxmlformats.org/officeDocument/2006/relationships/image" Target="../media/image107.png"/></Relationships>
</file>

<file path=ppt/drawings/_rels/vmlDrawing3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7.wmf"/><Relationship Id="rId4" Type="http://schemas.openxmlformats.org/officeDocument/2006/relationships/image" Target="../media/image118.wmf"/><Relationship Id="rId1" Type="http://schemas.openxmlformats.org/officeDocument/2006/relationships/image" Target="../media/image115.wmf"/><Relationship Id="rId2" Type="http://schemas.openxmlformats.org/officeDocument/2006/relationships/image" Target="../media/image116.wmf"/></Relationships>
</file>

<file path=ppt/drawings/_rels/vmlDrawing3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2.wmf"/></Relationships>
</file>

<file path=ppt/drawings/_rels/vmlDrawing3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wmf"/><Relationship Id="rId4" Type="http://schemas.openxmlformats.org/officeDocument/2006/relationships/image" Target="../media/image126.wmf"/><Relationship Id="rId5" Type="http://schemas.openxmlformats.org/officeDocument/2006/relationships/image" Target="../media/image127.wmf"/><Relationship Id="rId1" Type="http://schemas.openxmlformats.org/officeDocument/2006/relationships/image" Target="../media/image123.wmf"/><Relationship Id="rId2" Type="http://schemas.openxmlformats.org/officeDocument/2006/relationships/image" Target="../media/image124.wmf"/></Relationships>
</file>

<file path=ppt/drawings/_rels/vmlDrawing36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0.wmf"/><Relationship Id="rId4" Type="http://schemas.openxmlformats.org/officeDocument/2006/relationships/image" Target="../media/image131.wmf"/><Relationship Id="rId5" Type="http://schemas.openxmlformats.org/officeDocument/2006/relationships/image" Target="../media/image132.wmf"/><Relationship Id="rId6" Type="http://schemas.openxmlformats.org/officeDocument/2006/relationships/image" Target="../media/image133.wmf"/><Relationship Id="rId1" Type="http://schemas.openxmlformats.org/officeDocument/2006/relationships/image" Target="../media/image128.wmf"/><Relationship Id="rId2" Type="http://schemas.openxmlformats.org/officeDocument/2006/relationships/image" Target="../media/image129.wmf"/></Relationships>
</file>

<file path=ppt/drawings/_rels/vmlDrawing3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4.wmf"/><Relationship Id="rId2" Type="http://schemas.openxmlformats.org/officeDocument/2006/relationships/image" Target="../media/image135.wmf"/><Relationship Id="rId3" Type="http://schemas.openxmlformats.org/officeDocument/2006/relationships/image" Target="../media/image136.wmf"/></Relationships>
</file>

<file path=ppt/drawings/_rels/vmlDrawing3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7.wmf"/></Relationships>
</file>

<file path=ppt/drawings/_rels/vmlDrawing3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8.wmf"/><Relationship Id="rId2" Type="http://schemas.openxmlformats.org/officeDocument/2006/relationships/image" Target="../media/image139.wmf"/></Relationships>
</file>

<file path=ppt/drawings/_rels/vmlDrawing4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0.wmf"/></Relationships>
</file>

<file path=ppt/drawings/_rels/vmlDrawing4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1.wmf"/></Relationships>
</file>

<file path=ppt/drawings/_rels/vmlDrawing4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2.wmf"/><Relationship Id="rId2" Type="http://schemas.openxmlformats.org/officeDocument/2006/relationships/image" Target="../media/image143.wmf"/><Relationship Id="rId3" Type="http://schemas.openxmlformats.org/officeDocument/2006/relationships/image" Target="../media/image144.wmf"/></Relationships>
</file>

<file path=ppt/drawings/_rels/vmlDrawing4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5.wmf"/><Relationship Id="rId2" Type="http://schemas.openxmlformats.org/officeDocument/2006/relationships/image" Target="../media/image146.wmf"/></Relationships>
</file>

<file path=ppt/drawings/_rels/vmlDrawing4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9.wmf"/><Relationship Id="rId4" Type="http://schemas.openxmlformats.org/officeDocument/2006/relationships/image" Target="../media/image150.wmf"/><Relationship Id="rId5" Type="http://schemas.openxmlformats.org/officeDocument/2006/relationships/image" Target="../media/image151.wmf"/><Relationship Id="rId6" Type="http://schemas.openxmlformats.org/officeDocument/2006/relationships/image" Target="../media/image152.wmf"/><Relationship Id="rId1" Type="http://schemas.openxmlformats.org/officeDocument/2006/relationships/image" Target="../media/image147.wmf"/><Relationship Id="rId2" Type="http://schemas.openxmlformats.org/officeDocument/2006/relationships/image" Target="../media/image148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CC1E6C-1C7A-46AD-9DE2-C229C9E19362}" type="datetimeFigureOut">
              <a:rPr lang="zh-CN" altLang="en-US" smtClean="0"/>
              <a:t>2018/5/29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E45790-5B6F-4904-B224-7CB9223085A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57837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2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E45790-5B6F-4904-B224-7CB9223085AA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3661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8DB7-28F8-464B-9FEC-EE557847029D}" type="slidenum">
              <a:rPr lang="zh-CN" altLang="en-US" smtClean="0"/>
              <a:pPr/>
              <a:t>15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9538573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E45790-5B6F-4904-B224-7CB9223085AA}" type="slidenum">
              <a:rPr lang="zh-CN" altLang="en-US" smtClean="0"/>
              <a:t>42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55985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hdr" sz="quarter"/>
          </p:nvPr>
        </p:nvSpPr>
        <p:spPr>
          <a:ln/>
        </p:spPr>
        <p:txBody>
          <a:bodyPr/>
          <a:lstStyle/>
          <a:p>
            <a:r>
              <a:rPr lang="en-US" altLang="zh-CN"/>
              <a:t>孔隆教育 http://mykonglong.taobao.com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 altLang="zh-CN"/>
              <a:t>孔隆教育 http://mykonglong.taobao.com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8D8CDF1-B541-0E46-9482-74B1D614211F}" type="slidenum">
              <a:rPr lang="en-US" altLang="zh-CN"/>
              <a:pPr/>
              <a:t>92</a:t>
            </a:fld>
            <a:endParaRPr lang="en-US" altLang="zh-CN"/>
          </a:p>
        </p:txBody>
      </p:sp>
      <p:sp>
        <p:nvSpPr>
          <p:cNvPr id="29698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382588" y="685800"/>
            <a:ext cx="6096000" cy="3429000"/>
          </a:xfrm>
          <a:ln/>
        </p:spPr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 lIns="91411" tIns="45706" rIns="91411" bIns="45706"/>
          <a:lstStyle/>
          <a:p>
            <a:endParaRPr lang="x-none" altLang="x-none"/>
          </a:p>
        </p:txBody>
      </p:sp>
    </p:spTree>
    <p:extLst>
      <p:ext uri="{BB962C8B-B14F-4D97-AF65-F5344CB8AC3E}">
        <p14:creationId xmlns:p14="http://schemas.microsoft.com/office/powerpoint/2010/main" val="17756225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eg"/><Relationship Id="rId3" Type="http://schemas.microsoft.com/office/2007/relationships/hdphoto" Target="../media/hdphoto1.wdp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audio" Target="../media/audio1.bin"/><Relationship Id="rId2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audio" Target="../media/audio1.bin"/><Relationship Id="rId2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audio" Target="../media/audio1.bin"/><Relationship Id="rId2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标题幻灯片">
    <p:bg>
      <p:bgPr>
        <a:pattFill prst="lgGrid">
          <a:fgClr>
            <a:srgbClr val="F3F3F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owDiffused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36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59880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 userDrawn="1"/>
        </p:nvSpPr>
        <p:spPr>
          <a:xfrm>
            <a:off x="5472326" y="70341"/>
            <a:ext cx="1645941" cy="64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教学分析</a:t>
            </a:r>
          </a:p>
        </p:txBody>
      </p:sp>
      <p:cxnSp>
        <p:nvCxnSpPr>
          <p:cNvPr id="12" name="直接连接符 11"/>
          <p:cNvCxnSpPr/>
          <p:nvPr userDrawn="1"/>
        </p:nvCxnSpPr>
        <p:spPr>
          <a:xfrm>
            <a:off x="7118267" y="195069"/>
            <a:ext cx="0" cy="36000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 userDrawn="1"/>
        </p:nvCxnSpPr>
        <p:spPr>
          <a:xfrm>
            <a:off x="8764195" y="195069"/>
            <a:ext cx="0" cy="36000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 userDrawn="1"/>
        </p:nvCxnSpPr>
        <p:spPr>
          <a:xfrm>
            <a:off x="10424234" y="195069"/>
            <a:ext cx="0" cy="36000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矩形 14"/>
          <p:cNvSpPr/>
          <p:nvPr userDrawn="1"/>
        </p:nvSpPr>
        <p:spPr>
          <a:xfrm>
            <a:off x="7118254" y="70341"/>
            <a:ext cx="1645941" cy="64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教学设计</a:t>
            </a:r>
          </a:p>
        </p:txBody>
      </p:sp>
      <p:sp>
        <p:nvSpPr>
          <p:cNvPr id="16" name="矩形 15"/>
          <p:cNvSpPr/>
          <p:nvPr userDrawn="1"/>
        </p:nvSpPr>
        <p:spPr>
          <a:xfrm>
            <a:off x="8764195" y="70341"/>
            <a:ext cx="1645941" cy="64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教学过程</a:t>
            </a:r>
          </a:p>
        </p:txBody>
      </p:sp>
      <p:sp>
        <p:nvSpPr>
          <p:cNvPr id="17" name="矩形 16"/>
          <p:cNvSpPr/>
          <p:nvPr userDrawn="1"/>
        </p:nvSpPr>
        <p:spPr>
          <a:xfrm>
            <a:off x="10410136" y="70341"/>
            <a:ext cx="1645941" cy="64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教学反思</a:t>
            </a:r>
          </a:p>
        </p:txBody>
      </p:sp>
    </p:spTree>
    <p:extLst>
      <p:ext uri="{BB962C8B-B14F-4D97-AF65-F5344CB8AC3E}">
        <p14:creationId xmlns:p14="http://schemas.microsoft.com/office/powerpoint/2010/main" val="16778108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教学分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 userDrawn="1"/>
        </p:nvSpPr>
        <p:spPr>
          <a:xfrm>
            <a:off x="5472326" y="70341"/>
            <a:ext cx="1645941" cy="64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教学分析</a:t>
            </a:r>
          </a:p>
        </p:txBody>
      </p:sp>
      <p:cxnSp>
        <p:nvCxnSpPr>
          <p:cNvPr id="12" name="直接连接符 11"/>
          <p:cNvCxnSpPr/>
          <p:nvPr userDrawn="1"/>
        </p:nvCxnSpPr>
        <p:spPr>
          <a:xfrm>
            <a:off x="7118267" y="195069"/>
            <a:ext cx="0" cy="36000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 userDrawn="1"/>
        </p:nvCxnSpPr>
        <p:spPr>
          <a:xfrm>
            <a:off x="8764195" y="195069"/>
            <a:ext cx="0" cy="36000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 userDrawn="1"/>
        </p:nvCxnSpPr>
        <p:spPr>
          <a:xfrm>
            <a:off x="10424234" y="195069"/>
            <a:ext cx="0" cy="36000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矩形 14"/>
          <p:cNvSpPr/>
          <p:nvPr userDrawn="1"/>
        </p:nvSpPr>
        <p:spPr>
          <a:xfrm>
            <a:off x="7118254" y="70341"/>
            <a:ext cx="1645941" cy="64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教学设计</a:t>
            </a:r>
          </a:p>
        </p:txBody>
      </p:sp>
      <p:sp>
        <p:nvSpPr>
          <p:cNvPr id="16" name="矩形 15"/>
          <p:cNvSpPr/>
          <p:nvPr userDrawn="1"/>
        </p:nvSpPr>
        <p:spPr>
          <a:xfrm>
            <a:off x="8764195" y="70341"/>
            <a:ext cx="1645941" cy="64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教学过程</a:t>
            </a:r>
          </a:p>
        </p:txBody>
      </p:sp>
      <p:sp>
        <p:nvSpPr>
          <p:cNvPr id="17" name="矩形 16"/>
          <p:cNvSpPr/>
          <p:nvPr userDrawn="1"/>
        </p:nvSpPr>
        <p:spPr>
          <a:xfrm>
            <a:off x="10410136" y="70341"/>
            <a:ext cx="1645941" cy="64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教学反思</a:t>
            </a:r>
          </a:p>
        </p:txBody>
      </p:sp>
    </p:spTree>
    <p:extLst>
      <p:ext uri="{BB962C8B-B14F-4D97-AF65-F5344CB8AC3E}">
        <p14:creationId xmlns:p14="http://schemas.microsoft.com/office/powerpoint/2010/main" val="30879677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教学设计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 userDrawn="1"/>
        </p:nvSpPr>
        <p:spPr>
          <a:xfrm>
            <a:off x="5472326" y="70341"/>
            <a:ext cx="1645941" cy="64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教学分析</a:t>
            </a:r>
          </a:p>
        </p:txBody>
      </p:sp>
      <p:cxnSp>
        <p:nvCxnSpPr>
          <p:cNvPr id="12" name="直接连接符 11"/>
          <p:cNvCxnSpPr/>
          <p:nvPr userDrawn="1"/>
        </p:nvCxnSpPr>
        <p:spPr>
          <a:xfrm>
            <a:off x="7118267" y="195069"/>
            <a:ext cx="0" cy="36000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 userDrawn="1"/>
        </p:nvCxnSpPr>
        <p:spPr>
          <a:xfrm>
            <a:off x="8764195" y="195069"/>
            <a:ext cx="0" cy="36000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 userDrawn="1"/>
        </p:nvCxnSpPr>
        <p:spPr>
          <a:xfrm>
            <a:off x="10424234" y="195069"/>
            <a:ext cx="0" cy="36000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矩形 14"/>
          <p:cNvSpPr/>
          <p:nvPr userDrawn="1"/>
        </p:nvSpPr>
        <p:spPr>
          <a:xfrm>
            <a:off x="7118254" y="70341"/>
            <a:ext cx="1645941" cy="64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zh-CN" altLang="en-US" sz="2400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教学设计</a:t>
            </a:r>
          </a:p>
        </p:txBody>
      </p:sp>
      <p:sp>
        <p:nvSpPr>
          <p:cNvPr id="16" name="矩形 15"/>
          <p:cNvSpPr/>
          <p:nvPr userDrawn="1"/>
        </p:nvSpPr>
        <p:spPr>
          <a:xfrm>
            <a:off x="8764195" y="70341"/>
            <a:ext cx="1645941" cy="64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教学过程</a:t>
            </a:r>
          </a:p>
        </p:txBody>
      </p:sp>
      <p:sp>
        <p:nvSpPr>
          <p:cNvPr id="17" name="矩形 16"/>
          <p:cNvSpPr/>
          <p:nvPr userDrawn="1"/>
        </p:nvSpPr>
        <p:spPr>
          <a:xfrm>
            <a:off x="10410136" y="70341"/>
            <a:ext cx="1645941" cy="64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教学反思</a:t>
            </a:r>
          </a:p>
        </p:txBody>
      </p:sp>
    </p:spTree>
    <p:extLst>
      <p:ext uri="{BB962C8B-B14F-4D97-AF65-F5344CB8AC3E}">
        <p14:creationId xmlns:p14="http://schemas.microsoft.com/office/powerpoint/2010/main" val="29180047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教学过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 userDrawn="1"/>
        </p:nvSpPr>
        <p:spPr>
          <a:xfrm>
            <a:off x="5472326" y="70341"/>
            <a:ext cx="1645941" cy="64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教学分析</a:t>
            </a:r>
          </a:p>
        </p:txBody>
      </p:sp>
      <p:cxnSp>
        <p:nvCxnSpPr>
          <p:cNvPr id="12" name="直接连接符 11"/>
          <p:cNvCxnSpPr/>
          <p:nvPr userDrawn="1"/>
        </p:nvCxnSpPr>
        <p:spPr>
          <a:xfrm>
            <a:off x="7118267" y="195069"/>
            <a:ext cx="0" cy="36000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 userDrawn="1"/>
        </p:nvCxnSpPr>
        <p:spPr>
          <a:xfrm>
            <a:off x="8764195" y="195069"/>
            <a:ext cx="0" cy="36000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 userDrawn="1"/>
        </p:nvCxnSpPr>
        <p:spPr>
          <a:xfrm>
            <a:off x="10424234" y="195069"/>
            <a:ext cx="0" cy="36000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矩形 14"/>
          <p:cNvSpPr/>
          <p:nvPr userDrawn="1"/>
        </p:nvSpPr>
        <p:spPr>
          <a:xfrm>
            <a:off x="7118254" y="70341"/>
            <a:ext cx="1645941" cy="64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教学设计</a:t>
            </a:r>
          </a:p>
        </p:txBody>
      </p:sp>
      <p:sp>
        <p:nvSpPr>
          <p:cNvPr id="16" name="矩形 15"/>
          <p:cNvSpPr/>
          <p:nvPr userDrawn="1"/>
        </p:nvSpPr>
        <p:spPr>
          <a:xfrm>
            <a:off x="8764195" y="70341"/>
            <a:ext cx="1645941" cy="64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zh-CN" altLang="en-US" sz="2400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教学过程</a:t>
            </a:r>
          </a:p>
        </p:txBody>
      </p:sp>
      <p:sp>
        <p:nvSpPr>
          <p:cNvPr id="17" name="矩形 16"/>
          <p:cNvSpPr/>
          <p:nvPr userDrawn="1"/>
        </p:nvSpPr>
        <p:spPr>
          <a:xfrm>
            <a:off x="10410136" y="70341"/>
            <a:ext cx="1645941" cy="64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教学反思</a:t>
            </a:r>
          </a:p>
        </p:txBody>
      </p:sp>
    </p:spTree>
    <p:extLst>
      <p:ext uri="{BB962C8B-B14F-4D97-AF65-F5344CB8AC3E}">
        <p14:creationId xmlns:p14="http://schemas.microsoft.com/office/powerpoint/2010/main" val="25368643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教学反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 userDrawn="1"/>
        </p:nvSpPr>
        <p:spPr>
          <a:xfrm>
            <a:off x="5472326" y="70341"/>
            <a:ext cx="1645941" cy="64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教学分析</a:t>
            </a:r>
          </a:p>
        </p:txBody>
      </p:sp>
      <p:cxnSp>
        <p:nvCxnSpPr>
          <p:cNvPr id="12" name="直接连接符 11"/>
          <p:cNvCxnSpPr/>
          <p:nvPr userDrawn="1"/>
        </p:nvCxnSpPr>
        <p:spPr>
          <a:xfrm>
            <a:off x="7118267" y="195069"/>
            <a:ext cx="0" cy="36000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 userDrawn="1"/>
        </p:nvCxnSpPr>
        <p:spPr>
          <a:xfrm>
            <a:off x="8764195" y="195069"/>
            <a:ext cx="0" cy="36000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 userDrawn="1"/>
        </p:nvCxnSpPr>
        <p:spPr>
          <a:xfrm>
            <a:off x="10424234" y="195069"/>
            <a:ext cx="0" cy="36000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矩形 14"/>
          <p:cNvSpPr/>
          <p:nvPr userDrawn="1"/>
        </p:nvSpPr>
        <p:spPr>
          <a:xfrm>
            <a:off x="7118254" y="70341"/>
            <a:ext cx="1645941" cy="64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教学设计</a:t>
            </a:r>
          </a:p>
        </p:txBody>
      </p:sp>
      <p:sp>
        <p:nvSpPr>
          <p:cNvPr id="16" name="矩形 15"/>
          <p:cNvSpPr/>
          <p:nvPr userDrawn="1"/>
        </p:nvSpPr>
        <p:spPr>
          <a:xfrm>
            <a:off x="8764195" y="70341"/>
            <a:ext cx="1645941" cy="64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教学过程</a:t>
            </a:r>
          </a:p>
        </p:txBody>
      </p:sp>
      <p:sp>
        <p:nvSpPr>
          <p:cNvPr id="17" name="矩形 16"/>
          <p:cNvSpPr/>
          <p:nvPr userDrawn="1"/>
        </p:nvSpPr>
        <p:spPr>
          <a:xfrm>
            <a:off x="10410136" y="70341"/>
            <a:ext cx="1645941" cy="64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zh-CN" altLang="en-US" sz="2400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教学反思</a:t>
            </a:r>
          </a:p>
        </p:txBody>
      </p:sp>
    </p:spTree>
    <p:extLst>
      <p:ext uri="{BB962C8B-B14F-4D97-AF65-F5344CB8AC3E}">
        <p14:creationId xmlns:p14="http://schemas.microsoft.com/office/powerpoint/2010/main" val="25368643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551C31-B3D3-1E4D-BE0C-EB7809363465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835850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CB5A2F-4CD9-1A4E-A5C4-C648E566D511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2859904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09601" y="274638"/>
            <a:ext cx="10987617" cy="58801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1BDBAF-9FC3-734B-B1AE-FA1263D55DFC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2853089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二级</a:t>
            </a:r>
          </a:p>
          <a:p>
            <a:pPr lvl="2"/>
            <a:r>
              <a:rPr lang="zh-CN" altLang="en-US" smtClean="0"/>
              <a:t>三级</a:t>
            </a:r>
          </a:p>
          <a:p>
            <a:pPr lvl="3"/>
            <a:r>
              <a:rPr lang="zh-CN" altLang="en-US" smtClean="0"/>
              <a:t>四级</a:t>
            </a:r>
          </a:p>
          <a:p>
            <a:pPr lvl="4"/>
            <a:r>
              <a:rPr lang="zh-CN" altLang="en-US" smtClean="0"/>
              <a:t>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4428969"/>
      </p:ext>
    </p:extLst>
  </p:cSld>
  <p:clrMapOvr>
    <a:masterClrMapping/>
  </p:clrMapOvr>
  <p:transition spd="med">
    <p:randomBar dir="vert"/>
    <p:sndAc>
      <p:stSnd>
        <p:snd r:embed="rId1" name="chimes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标题和四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sz="quarter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838200" y="1825626"/>
            <a:ext cx="5156200" cy="20986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二级</a:t>
            </a:r>
          </a:p>
          <a:p>
            <a:pPr lvl="2"/>
            <a:r>
              <a:rPr lang="zh-CN" altLang="en-US" smtClean="0"/>
              <a:t>三级</a:t>
            </a:r>
          </a:p>
          <a:p>
            <a:pPr lvl="3"/>
            <a:r>
              <a:rPr lang="zh-CN" altLang="en-US" smtClean="0"/>
              <a:t>四级</a:t>
            </a:r>
          </a:p>
          <a:p>
            <a:pPr lvl="4"/>
            <a:r>
              <a:rPr lang="zh-CN" altLang="en-US" smtClean="0"/>
              <a:t>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6197600" y="1825626"/>
            <a:ext cx="5156200" cy="20986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二级</a:t>
            </a:r>
          </a:p>
          <a:p>
            <a:pPr lvl="2"/>
            <a:r>
              <a:rPr lang="zh-CN" altLang="en-US" smtClean="0"/>
              <a:t>三级</a:t>
            </a:r>
          </a:p>
          <a:p>
            <a:pPr lvl="3"/>
            <a:r>
              <a:rPr lang="zh-CN" altLang="en-US" smtClean="0"/>
              <a:t>四级</a:t>
            </a:r>
          </a:p>
          <a:p>
            <a:pPr lvl="4"/>
            <a:r>
              <a:rPr lang="zh-CN" altLang="en-US" smtClean="0"/>
              <a:t>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838200" y="4076701"/>
            <a:ext cx="5156200" cy="21002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二级</a:t>
            </a:r>
          </a:p>
          <a:p>
            <a:pPr lvl="2"/>
            <a:r>
              <a:rPr lang="zh-CN" altLang="en-US" smtClean="0"/>
              <a:t>三级</a:t>
            </a:r>
          </a:p>
          <a:p>
            <a:pPr lvl="3"/>
            <a:r>
              <a:rPr lang="zh-CN" altLang="en-US" smtClean="0"/>
              <a:t>四级</a:t>
            </a:r>
          </a:p>
          <a:p>
            <a:pPr lvl="4"/>
            <a:r>
              <a:rPr lang="zh-CN" altLang="en-US" smtClean="0"/>
              <a:t>五级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7600" y="4076701"/>
            <a:ext cx="5156200" cy="21002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二级</a:t>
            </a:r>
          </a:p>
          <a:p>
            <a:pPr lvl="2"/>
            <a:r>
              <a:rPr lang="zh-CN" altLang="en-US" smtClean="0"/>
              <a:t>三级</a:t>
            </a:r>
          </a:p>
          <a:p>
            <a:pPr lvl="3"/>
            <a:r>
              <a:rPr lang="zh-CN" altLang="en-US" smtClean="0"/>
              <a:t>四级</a:t>
            </a:r>
          </a:p>
          <a:p>
            <a:pPr lvl="4"/>
            <a:r>
              <a:rPr lang="zh-CN" altLang="en-US" smtClean="0"/>
              <a:t>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937858"/>
      </p:ext>
    </p:extLst>
  </p:cSld>
  <p:clrMapOvr>
    <a:masterClrMapping/>
  </p:clrMapOvr>
  <p:transition spd="med">
    <p:randomBar dir="vert"/>
    <p:sndAc>
      <p:stSnd>
        <p:snd r:embed="rId1" name="chimes.wav"/>
      </p:stSnd>
    </p:sndAc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标题、文本和两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838200" y="1825625"/>
            <a:ext cx="515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二级</a:t>
            </a:r>
          </a:p>
          <a:p>
            <a:pPr lvl="2"/>
            <a:r>
              <a:rPr lang="zh-CN" altLang="en-US" smtClean="0"/>
              <a:t>三级</a:t>
            </a:r>
          </a:p>
          <a:p>
            <a:pPr lvl="3"/>
            <a:r>
              <a:rPr lang="zh-CN" altLang="en-US" smtClean="0"/>
              <a:t>四级</a:t>
            </a:r>
          </a:p>
          <a:p>
            <a:pPr lvl="4"/>
            <a:r>
              <a:rPr lang="zh-CN" altLang="en-US" smtClean="0"/>
              <a:t>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6197600" y="1825626"/>
            <a:ext cx="5156200" cy="20986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二级</a:t>
            </a:r>
          </a:p>
          <a:p>
            <a:pPr lvl="2"/>
            <a:r>
              <a:rPr lang="zh-CN" altLang="en-US" smtClean="0"/>
              <a:t>三级</a:t>
            </a:r>
          </a:p>
          <a:p>
            <a:pPr lvl="3"/>
            <a:r>
              <a:rPr lang="zh-CN" altLang="en-US" smtClean="0"/>
              <a:t>四级</a:t>
            </a:r>
          </a:p>
          <a:p>
            <a:pPr lvl="4"/>
            <a:r>
              <a:rPr lang="zh-CN" altLang="en-US" smtClean="0"/>
              <a:t>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6197600" y="4076701"/>
            <a:ext cx="5156200" cy="21002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二级</a:t>
            </a:r>
          </a:p>
          <a:p>
            <a:pPr lvl="2"/>
            <a:r>
              <a:rPr lang="zh-CN" altLang="en-US" smtClean="0"/>
              <a:t>三级</a:t>
            </a:r>
          </a:p>
          <a:p>
            <a:pPr lvl="3"/>
            <a:r>
              <a:rPr lang="zh-CN" altLang="en-US" smtClean="0"/>
              <a:t>四级</a:t>
            </a:r>
          </a:p>
          <a:p>
            <a:pPr lvl="4"/>
            <a:r>
              <a:rPr lang="zh-CN" altLang="en-US" smtClean="0"/>
              <a:t>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5035180"/>
      </p:ext>
    </p:extLst>
  </p:cSld>
  <p:clrMapOvr>
    <a:masterClrMapping/>
  </p:clrMapOvr>
  <p:transition spd="med">
    <p:randomBar dir="vert"/>
    <p:sndAc>
      <p:stSnd>
        <p:snd r:embed="rId1" name="chimes.wav"/>
      </p:stSnd>
    </p:sndAc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幻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716E7E96-8101-E746-BF6A-D8D74D8D0023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73268566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标题、文本和剪贴画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624417" y="1628776"/>
            <a:ext cx="5384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二级</a:t>
            </a:r>
          </a:p>
          <a:p>
            <a:pPr lvl="2"/>
            <a:r>
              <a:rPr lang="zh-CN" altLang="en-US" smtClean="0"/>
              <a:t>三级</a:t>
            </a:r>
          </a:p>
          <a:p>
            <a:pPr lvl="3"/>
            <a:r>
              <a:rPr lang="zh-CN" altLang="en-US" smtClean="0"/>
              <a:t>四级</a:t>
            </a:r>
          </a:p>
          <a:p>
            <a:pPr lvl="4"/>
            <a:r>
              <a:rPr lang="zh-CN" altLang="en-US" smtClean="0"/>
              <a:t>五级</a:t>
            </a:r>
            <a:endParaRPr lang="zh-CN" altLang="en-US"/>
          </a:p>
        </p:txBody>
      </p:sp>
      <p:sp>
        <p:nvSpPr>
          <p:cNvPr id="4" name="图片占位符 3"/>
          <p:cNvSpPr>
            <a:spLocks noGrp="1"/>
          </p:cNvSpPr>
          <p:nvPr>
            <p:ph type="clipArt" sz="half" idx="2"/>
          </p:nvPr>
        </p:nvSpPr>
        <p:spPr>
          <a:xfrm>
            <a:off x="6212417" y="1628776"/>
            <a:ext cx="5384800" cy="4525963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D854336A-0E08-3449-8DEC-E4E7D69CFCA9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79310930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AB045E01-83C1-CB49-9C44-D9BC30EF8E4D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4841400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theme" Target="../theme/theme1.xml"/><Relationship Id="rId17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alphaModFix amt="70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>
            <a:off x="26894" y="653520"/>
            <a:ext cx="12204000" cy="0"/>
          </a:xfrm>
          <a:prstGeom prst="line">
            <a:avLst/>
          </a:prstGeom>
          <a:ln w="28575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/>
        </p:nvGrpSpPr>
        <p:grpSpPr>
          <a:xfrm rot="13450455">
            <a:off x="11576089" y="5919864"/>
            <a:ext cx="661486" cy="1681192"/>
            <a:chOff x="11762339" y="3746221"/>
            <a:chExt cx="406107" cy="1155987"/>
          </a:xfrm>
        </p:grpSpPr>
        <p:sp>
          <p:nvSpPr>
            <p:cNvPr id="9" name="Freeform 16"/>
            <p:cNvSpPr>
              <a:spLocks/>
            </p:cNvSpPr>
            <p:nvPr/>
          </p:nvSpPr>
          <p:spPr bwMode="auto">
            <a:xfrm flipV="1">
              <a:off x="11767353" y="3746221"/>
              <a:ext cx="396080" cy="564858"/>
            </a:xfrm>
            <a:custGeom>
              <a:avLst/>
              <a:gdLst>
                <a:gd name="T0" fmla="*/ 284 w 758"/>
                <a:gd name="T1" fmla="*/ 1081 h 1081"/>
                <a:gd name="T2" fmla="*/ 758 w 758"/>
                <a:gd name="T3" fmla="*/ 0 h 1081"/>
                <a:gd name="T4" fmla="*/ 0 w 758"/>
                <a:gd name="T5" fmla="*/ 288 h 1081"/>
                <a:gd name="T6" fmla="*/ 284 w 758"/>
                <a:gd name="T7" fmla="*/ 1081 h 10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8" h="1081">
                  <a:moveTo>
                    <a:pt x="284" y="1081"/>
                  </a:moveTo>
                  <a:lnTo>
                    <a:pt x="758" y="0"/>
                  </a:lnTo>
                  <a:lnTo>
                    <a:pt x="0" y="288"/>
                  </a:lnTo>
                  <a:lnTo>
                    <a:pt x="284" y="1081"/>
                  </a:lnTo>
                  <a:close/>
                </a:path>
              </a:pathLst>
            </a:custGeom>
            <a:solidFill>
              <a:srgbClr val="3190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30"/>
            <p:cNvSpPr>
              <a:spLocks/>
            </p:cNvSpPr>
            <p:nvPr/>
          </p:nvSpPr>
          <p:spPr bwMode="auto">
            <a:xfrm rot="15296182">
              <a:off x="11830602" y="4196908"/>
              <a:ext cx="275725" cy="329602"/>
            </a:xfrm>
            <a:custGeom>
              <a:avLst/>
              <a:gdLst>
                <a:gd name="T0" fmla="*/ 0 w 261"/>
                <a:gd name="T1" fmla="*/ 0 h 312"/>
                <a:gd name="T2" fmla="*/ 119 w 261"/>
                <a:gd name="T3" fmla="*/ 312 h 312"/>
                <a:gd name="T4" fmla="*/ 119 w 261"/>
                <a:gd name="T5" fmla="*/ 312 h 312"/>
                <a:gd name="T6" fmla="*/ 261 w 261"/>
                <a:gd name="T7" fmla="*/ 0 h 312"/>
                <a:gd name="T8" fmla="*/ 0 w 261"/>
                <a:gd name="T9" fmla="*/ 0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1" h="312">
                  <a:moveTo>
                    <a:pt x="0" y="0"/>
                  </a:moveTo>
                  <a:lnTo>
                    <a:pt x="119" y="312"/>
                  </a:lnTo>
                  <a:lnTo>
                    <a:pt x="119" y="312"/>
                  </a:lnTo>
                  <a:lnTo>
                    <a:pt x="26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0BF0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12"/>
            <p:cNvSpPr>
              <a:spLocks/>
            </p:cNvSpPr>
            <p:nvPr/>
          </p:nvSpPr>
          <p:spPr bwMode="auto">
            <a:xfrm rot="7160246">
              <a:off x="11692179" y="4425941"/>
              <a:ext cx="546427" cy="406107"/>
            </a:xfrm>
            <a:custGeom>
              <a:avLst/>
              <a:gdLst>
                <a:gd name="T0" fmla="*/ 782 w 1067"/>
                <a:gd name="T1" fmla="*/ 0 h 793"/>
                <a:gd name="T2" fmla="*/ 0 w 1067"/>
                <a:gd name="T3" fmla="*/ 288 h 793"/>
                <a:gd name="T4" fmla="*/ 1067 w 1067"/>
                <a:gd name="T5" fmla="*/ 793 h 793"/>
                <a:gd name="T6" fmla="*/ 782 w 1067"/>
                <a:gd name="T7" fmla="*/ 0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67" h="793">
                  <a:moveTo>
                    <a:pt x="782" y="0"/>
                  </a:moveTo>
                  <a:lnTo>
                    <a:pt x="0" y="288"/>
                  </a:lnTo>
                  <a:lnTo>
                    <a:pt x="1067" y="793"/>
                  </a:lnTo>
                  <a:lnTo>
                    <a:pt x="782" y="0"/>
                  </a:lnTo>
                  <a:close/>
                </a:path>
              </a:pathLst>
            </a:custGeom>
            <a:solidFill>
              <a:srgbClr val="FDB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2" name="组合 11"/>
          <p:cNvGrpSpPr/>
          <p:nvPr/>
        </p:nvGrpSpPr>
        <p:grpSpPr>
          <a:xfrm rot="2731254">
            <a:off x="345961" y="-360456"/>
            <a:ext cx="566181" cy="1611645"/>
            <a:chOff x="4454660" y="3810474"/>
            <a:chExt cx="406107" cy="1155987"/>
          </a:xfrm>
        </p:grpSpPr>
        <p:sp>
          <p:nvSpPr>
            <p:cNvPr id="13" name="Freeform 16"/>
            <p:cNvSpPr>
              <a:spLocks/>
            </p:cNvSpPr>
            <p:nvPr/>
          </p:nvSpPr>
          <p:spPr bwMode="auto">
            <a:xfrm flipV="1">
              <a:off x="4459674" y="3810474"/>
              <a:ext cx="396080" cy="564858"/>
            </a:xfrm>
            <a:custGeom>
              <a:avLst/>
              <a:gdLst>
                <a:gd name="T0" fmla="*/ 284 w 758"/>
                <a:gd name="T1" fmla="*/ 1081 h 1081"/>
                <a:gd name="T2" fmla="*/ 758 w 758"/>
                <a:gd name="T3" fmla="*/ 0 h 1081"/>
                <a:gd name="T4" fmla="*/ 0 w 758"/>
                <a:gd name="T5" fmla="*/ 288 h 1081"/>
                <a:gd name="T6" fmla="*/ 284 w 758"/>
                <a:gd name="T7" fmla="*/ 1081 h 10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8" h="1081">
                  <a:moveTo>
                    <a:pt x="284" y="1081"/>
                  </a:moveTo>
                  <a:lnTo>
                    <a:pt x="758" y="0"/>
                  </a:lnTo>
                  <a:lnTo>
                    <a:pt x="0" y="288"/>
                  </a:lnTo>
                  <a:lnTo>
                    <a:pt x="284" y="1081"/>
                  </a:lnTo>
                  <a:close/>
                </a:path>
              </a:pathLst>
            </a:custGeom>
            <a:solidFill>
              <a:srgbClr val="3190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30"/>
            <p:cNvSpPr>
              <a:spLocks/>
            </p:cNvSpPr>
            <p:nvPr/>
          </p:nvSpPr>
          <p:spPr bwMode="auto">
            <a:xfrm rot="15296182">
              <a:off x="4522923" y="4261161"/>
              <a:ext cx="275725" cy="329602"/>
            </a:xfrm>
            <a:custGeom>
              <a:avLst/>
              <a:gdLst>
                <a:gd name="T0" fmla="*/ 0 w 261"/>
                <a:gd name="T1" fmla="*/ 0 h 312"/>
                <a:gd name="T2" fmla="*/ 119 w 261"/>
                <a:gd name="T3" fmla="*/ 312 h 312"/>
                <a:gd name="T4" fmla="*/ 119 w 261"/>
                <a:gd name="T5" fmla="*/ 312 h 312"/>
                <a:gd name="T6" fmla="*/ 261 w 261"/>
                <a:gd name="T7" fmla="*/ 0 h 312"/>
                <a:gd name="T8" fmla="*/ 0 w 261"/>
                <a:gd name="T9" fmla="*/ 0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1" h="312">
                  <a:moveTo>
                    <a:pt x="0" y="0"/>
                  </a:moveTo>
                  <a:lnTo>
                    <a:pt x="119" y="312"/>
                  </a:lnTo>
                  <a:lnTo>
                    <a:pt x="119" y="312"/>
                  </a:lnTo>
                  <a:lnTo>
                    <a:pt x="26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0BF0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12"/>
            <p:cNvSpPr>
              <a:spLocks/>
            </p:cNvSpPr>
            <p:nvPr/>
          </p:nvSpPr>
          <p:spPr bwMode="auto">
            <a:xfrm rot="7160246">
              <a:off x="4384500" y="4490194"/>
              <a:ext cx="546427" cy="406107"/>
            </a:xfrm>
            <a:custGeom>
              <a:avLst/>
              <a:gdLst>
                <a:gd name="T0" fmla="*/ 782 w 1067"/>
                <a:gd name="T1" fmla="*/ 0 h 793"/>
                <a:gd name="T2" fmla="*/ 0 w 1067"/>
                <a:gd name="T3" fmla="*/ 288 h 793"/>
                <a:gd name="T4" fmla="*/ 1067 w 1067"/>
                <a:gd name="T5" fmla="*/ 793 h 793"/>
                <a:gd name="T6" fmla="*/ 782 w 1067"/>
                <a:gd name="T7" fmla="*/ 0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67" h="793">
                  <a:moveTo>
                    <a:pt x="782" y="0"/>
                  </a:moveTo>
                  <a:lnTo>
                    <a:pt x="0" y="288"/>
                  </a:lnTo>
                  <a:lnTo>
                    <a:pt x="1067" y="793"/>
                  </a:lnTo>
                  <a:lnTo>
                    <a:pt x="782" y="0"/>
                  </a:lnTo>
                  <a:close/>
                </a:path>
              </a:pathLst>
            </a:custGeom>
            <a:solidFill>
              <a:srgbClr val="FDB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6" name="组合 15"/>
          <p:cNvGrpSpPr/>
          <p:nvPr/>
        </p:nvGrpSpPr>
        <p:grpSpPr>
          <a:xfrm rot="23880000" flipV="1">
            <a:off x="98385" y="-35479"/>
            <a:ext cx="212642" cy="605290"/>
            <a:chOff x="4454660" y="3810474"/>
            <a:chExt cx="406107" cy="1155987"/>
          </a:xfrm>
        </p:grpSpPr>
        <p:sp>
          <p:nvSpPr>
            <p:cNvPr id="17" name="Freeform 16"/>
            <p:cNvSpPr>
              <a:spLocks/>
            </p:cNvSpPr>
            <p:nvPr/>
          </p:nvSpPr>
          <p:spPr bwMode="auto">
            <a:xfrm flipV="1">
              <a:off x="4459674" y="3810474"/>
              <a:ext cx="396080" cy="564858"/>
            </a:xfrm>
            <a:custGeom>
              <a:avLst/>
              <a:gdLst>
                <a:gd name="T0" fmla="*/ 284 w 758"/>
                <a:gd name="T1" fmla="*/ 1081 h 1081"/>
                <a:gd name="T2" fmla="*/ 758 w 758"/>
                <a:gd name="T3" fmla="*/ 0 h 1081"/>
                <a:gd name="T4" fmla="*/ 0 w 758"/>
                <a:gd name="T5" fmla="*/ 288 h 1081"/>
                <a:gd name="T6" fmla="*/ 284 w 758"/>
                <a:gd name="T7" fmla="*/ 1081 h 10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8" h="1081">
                  <a:moveTo>
                    <a:pt x="284" y="1081"/>
                  </a:moveTo>
                  <a:lnTo>
                    <a:pt x="758" y="0"/>
                  </a:lnTo>
                  <a:lnTo>
                    <a:pt x="0" y="288"/>
                  </a:lnTo>
                  <a:lnTo>
                    <a:pt x="284" y="1081"/>
                  </a:lnTo>
                  <a:close/>
                </a:path>
              </a:pathLst>
            </a:custGeom>
            <a:solidFill>
              <a:srgbClr val="3190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30"/>
            <p:cNvSpPr>
              <a:spLocks/>
            </p:cNvSpPr>
            <p:nvPr/>
          </p:nvSpPr>
          <p:spPr bwMode="auto">
            <a:xfrm rot="15296182">
              <a:off x="4522923" y="4261161"/>
              <a:ext cx="275725" cy="329602"/>
            </a:xfrm>
            <a:custGeom>
              <a:avLst/>
              <a:gdLst>
                <a:gd name="T0" fmla="*/ 0 w 261"/>
                <a:gd name="T1" fmla="*/ 0 h 312"/>
                <a:gd name="T2" fmla="*/ 119 w 261"/>
                <a:gd name="T3" fmla="*/ 312 h 312"/>
                <a:gd name="T4" fmla="*/ 119 w 261"/>
                <a:gd name="T5" fmla="*/ 312 h 312"/>
                <a:gd name="T6" fmla="*/ 261 w 261"/>
                <a:gd name="T7" fmla="*/ 0 h 312"/>
                <a:gd name="T8" fmla="*/ 0 w 261"/>
                <a:gd name="T9" fmla="*/ 0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1" h="312">
                  <a:moveTo>
                    <a:pt x="0" y="0"/>
                  </a:moveTo>
                  <a:lnTo>
                    <a:pt x="119" y="312"/>
                  </a:lnTo>
                  <a:lnTo>
                    <a:pt x="119" y="312"/>
                  </a:lnTo>
                  <a:lnTo>
                    <a:pt x="26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0BF0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12"/>
            <p:cNvSpPr>
              <a:spLocks/>
            </p:cNvSpPr>
            <p:nvPr/>
          </p:nvSpPr>
          <p:spPr bwMode="auto">
            <a:xfrm rot="7160246">
              <a:off x="4384500" y="4490194"/>
              <a:ext cx="546427" cy="406107"/>
            </a:xfrm>
            <a:custGeom>
              <a:avLst/>
              <a:gdLst>
                <a:gd name="T0" fmla="*/ 782 w 1067"/>
                <a:gd name="T1" fmla="*/ 0 h 793"/>
                <a:gd name="T2" fmla="*/ 0 w 1067"/>
                <a:gd name="T3" fmla="*/ 288 h 793"/>
                <a:gd name="T4" fmla="*/ 1067 w 1067"/>
                <a:gd name="T5" fmla="*/ 793 h 793"/>
                <a:gd name="T6" fmla="*/ 782 w 1067"/>
                <a:gd name="T7" fmla="*/ 0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67" h="793">
                  <a:moveTo>
                    <a:pt x="782" y="0"/>
                  </a:moveTo>
                  <a:lnTo>
                    <a:pt x="0" y="288"/>
                  </a:lnTo>
                  <a:lnTo>
                    <a:pt x="1067" y="793"/>
                  </a:lnTo>
                  <a:lnTo>
                    <a:pt x="782" y="0"/>
                  </a:lnTo>
                  <a:close/>
                </a:path>
              </a:pathLst>
            </a:custGeom>
            <a:solidFill>
              <a:srgbClr val="FDB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4" name="组合 23"/>
          <p:cNvGrpSpPr/>
          <p:nvPr/>
        </p:nvGrpSpPr>
        <p:grpSpPr>
          <a:xfrm rot="19500000" flipH="1" flipV="1">
            <a:off x="12018559" y="388800"/>
            <a:ext cx="212642" cy="605290"/>
            <a:chOff x="4454660" y="3810474"/>
            <a:chExt cx="406107" cy="1155987"/>
          </a:xfrm>
        </p:grpSpPr>
        <p:sp>
          <p:nvSpPr>
            <p:cNvPr id="25" name="Freeform 16"/>
            <p:cNvSpPr>
              <a:spLocks/>
            </p:cNvSpPr>
            <p:nvPr/>
          </p:nvSpPr>
          <p:spPr bwMode="auto">
            <a:xfrm flipV="1">
              <a:off x="4459674" y="3810474"/>
              <a:ext cx="396080" cy="564858"/>
            </a:xfrm>
            <a:custGeom>
              <a:avLst/>
              <a:gdLst>
                <a:gd name="T0" fmla="*/ 284 w 758"/>
                <a:gd name="T1" fmla="*/ 1081 h 1081"/>
                <a:gd name="T2" fmla="*/ 758 w 758"/>
                <a:gd name="T3" fmla="*/ 0 h 1081"/>
                <a:gd name="T4" fmla="*/ 0 w 758"/>
                <a:gd name="T5" fmla="*/ 288 h 1081"/>
                <a:gd name="T6" fmla="*/ 284 w 758"/>
                <a:gd name="T7" fmla="*/ 1081 h 10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8" h="1081">
                  <a:moveTo>
                    <a:pt x="284" y="1081"/>
                  </a:moveTo>
                  <a:lnTo>
                    <a:pt x="758" y="0"/>
                  </a:lnTo>
                  <a:lnTo>
                    <a:pt x="0" y="288"/>
                  </a:lnTo>
                  <a:lnTo>
                    <a:pt x="284" y="1081"/>
                  </a:lnTo>
                  <a:close/>
                </a:path>
              </a:pathLst>
            </a:custGeom>
            <a:solidFill>
              <a:srgbClr val="3190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30"/>
            <p:cNvSpPr>
              <a:spLocks/>
            </p:cNvSpPr>
            <p:nvPr/>
          </p:nvSpPr>
          <p:spPr bwMode="auto">
            <a:xfrm rot="15296182">
              <a:off x="4522923" y="4261161"/>
              <a:ext cx="275725" cy="329602"/>
            </a:xfrm>
            <a:custGeom>
              <a:avLst/>
              <a:gdLst>
                <a:gd name="T0" fmla="*/ 0 w 261"/>
                <a:gd name="T1" fmla="*/ 0 h 312"/>
                <a:gd name="T2" fmla="*/ 119 w 261"/>
                <a:gd name="T3" fmla="*/ 312 h 312"/>
                <a:gd name="T4" fmla="*/ 119 w 261"/>
                <a:gd name="T5" fmla="*/ 312 h 312"/>
                <a:gd name="T6" fmla="*/ 261 w 261"/>
                <a:gd name="T7" fmla="*/ 0 h 312"/>
                <a:gd name="T8" fmla="*/ 0 w 261"/>
                <a:gd name="T9" fmla="*/ 0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1" h="312">
                  <a:moveTo>
                    <a:pt x="0" y="0"/>
                  </a:moveTo>
                  <a:lnTo>
                    <a:pt x="119" y="312"/>
                  </a:lnTo>
                  <a:lnTo>
                    <a:pt x="119" y="312"/>
                  </a:lnTo>
                  <a:lnTo>
                    <a:pt x="26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0BF0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12"/>
            <p:cNvSpPr>
              <a:spLocks/>
            </p:cNvSpPr>
            <p:nvPr/>
          </p:nvSpPr>
          <p:spPr bwMode="auto">
            <a:xfrm rot="7160246">
              <a:off x="4384500" y="4490194"/>
              <a:ext cx="546427" cy="406107"/>
            </a:xfrm>
            <a:custGeom>
              <a:avLst/>
              <a:gdLst>
                <a:gd name="T0" fmla="*/ 782 w 1067"/>
                <a:gd name="T1" fmla="*/ 0 h 793"/>
                <a:gd name="T2" fmla="*/ 0 w 1067"/>
                <a:gd name="T3" fmla="*/ 288 h 793"/>
                <a:gd name="T4" fmla="*/ 1067 w 1067"/>
                <a:gd name="T5" fmla="*/ 793 h 793"/>
                <a:gd name="T6" fmla="*/ 782 w 1067"/>
                <a:gd name="T7" fmla="*/ 0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67" h="793">
                  <a:moveTo>
                    <a:pt x="782" y="0"/>
                  </a:moveTo>
                  <a:lnTo>
                    <a:pt x="0" y="288"/>
                  </a:lnTo>
                  <a:lnTo>
                    <a:pt x="1067" y="793"/>
                  </a:lnTo>
                  <a:lnTo>
                    <a:pt x="782" y="0"/>
                  </a:lnTo>
                  <a:close/>
                </a:path>
              </a:pathLst>
            </a:custGeom>
            <a:solidFill>
              <a:srgbClr val="FDB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2644826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  <p:sldLayoutId id="2147483662" r:id="rId13"/>
    <p:sldLayoutId id="2147483663" r:id="rId14"/>
    <p:sldLayoutId id="2147483664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4" Type="http://schemas.openxmlformats.org/officeDocument/2006/relationships/image" Target="../media/image4.emf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5.png"/><Relationship Id="rId3" Type="http://schemas.openxmlformats.org/officeDocument/2006/relationships/image" Target="../media/image6.gi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4" Type="http://schemas.openxmlformats.org/officeDocument/2006/relationships/image" Target="../media/image7.emf"/><Relationship Id="rId5" Type="http://schemas.openxmlformats.org/officeDocument/2006/relationships/oleObject" Target="../embeddings/oleObject3.bin"/><Relationship Id="rId6" Type="http://schemas.openxmlformats.org/officeDocument/2006/relationships/image" Target="../media/image8.emf"/><Relationship Id="rId1" Type="http://schemas.openxmlformats.org/officeDocument/2006/relationships/vmlDrawing" Target="../drawings/vmlDrawing2.vml"/><Relationship Id="rId2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4" Type="http://schemas.openxmlformats.org/officeDocument/2006/relationships/image" Target="../media/image11.png"/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9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4" Type="http://schemas.openxmlformats.org/officeDocument/2006/relationships/oleObject" Target="../embeddings/oleObject4.bin"/><Relationship Id="rId5" Type="http://schemas.openxmlformats.org/officeDocument/2006/relationships/image" Target="../media/image13.wmf"/><Relationship Id="rId6" Type="http://schemas.openxmlformats.org/officeDocument/2006/relationships/image" Target="../media/image10.png"/><Relationship Id="rId7" Type="http://schemas.openxmlformats.org/officeDocument/2006/relationships/image" Target="../media/image14.png"/><Relationship Id="rId1" Type="http://schemas.openxmlformats.org/officeDocument/2006/relationships/vmlDrawing" Target="../drawings/vmlDrawing3.vml"/><Relationship Id="rId2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4" Type="http://schemas.openxmlformats.org/officeDocument/2006/relationships/oleObject" Target="../embeddings/oleObject5.bin"/><Relationship Id="rId5" Type="http://schemas.openxmlformats.org/officeDocument/2006/relationships/image" Target="../media/image15.wmf"/><Relationship Id="rId1" Type="http://schemas.openxmlformats.org/officeDocument/2006/relationships/vmlDrawing" Target="../drawings/vmlDrawing4.vml"/><Relationship Id="rId2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4" Type="http://schemas.openxmlformats.org/officeDocument/2006/relationships/image" Target="../media/image16.wmf"/><Relationship Id="rId1" Type="http://schemas.openxmlformats.org/officeDocument/2006/relationships/vmlDrawing" Target="../drawings/vmlDrawing5.vml"/><Relationship Id="rId2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4" Type="http://schemas.openxmlformats.org/officeDocument/2006/relationships/image" Target="../media/image17.wmf"/><Relationship Id="rId1" Type="http://schemas.openxmlformats.org/officeDocument/2006/relationships/vmlDrawing" Target="../drawings/vmlDrawing6.vml"/><Relationship Id="rId2" Type="http://schemas.openxmlformats.org/officeDocument/2006/relationships/slideLayout" Target="../slideLayouts/slideLayout8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4" Type="http://schemas.openxmlformats.org/officeDocument/2006/relationships/image" Target="../media/image18.wmf"/><Relationship Id="rId1" Type="http://schemas.openxmlformats.org/officeDocument/2006/relationships/vmlDrawing" Target="../drawings/vmlDrawing7.vml"/><Relationship Id="rId2" Type="http://schemas.openxmlformats.org/officeDocument/2006/relationships/slideLayout" Target="../slideLayouts/slideLayout8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bin"/><Relationship Id="rId4" Type="http://schemas.openxmlformats.org/officeDocument/2006/relationships/oleObject" Target="../embeddings/oleObject9.bin"/><Relationship Id="rId5" Type="http://schemas.openxmlformats.org/officeDocument/2006/relationships/image" Target="../media/image19.wmf"/><Relationship Id="rId1" Type="http://schemas.openxmlformats.org/officeDocument/2006/relationships/vmlDrawing" Target="../drawings/vmlDrawing8.vml"/><Relationship Id="rId2" Type="http://schemas.openxmlformats.org/officeDocument/2006/relationships/slideLayout" Target="../slideLayouts/slideLayout8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4" Type="http://schemas.openxmlformats.org/officeDocument/2006/relationships/image" Target="../media/image20.wmf"/><Relationship Id="rId5" Type="http://schemas.openxmlformats.org/officeDocument/2006/relationships/oleObject" Target="../embeddings/oleObject11.bin"/><Relationship Id="rId6" Type="http://schemas.openxmlformats.org/officeDocument/2006/relationships/image" Target="../media/image21.wmf"/><Relationship Id="rId1" Type="http://schemas.openxmlformats.org/officeDocument/2006/relationships/vmlDrawing" Target="../drawings/vmlDrawing9.vml"/><Relationship Id="rId2" Type="http://schemas.openxmlformats.org/officeDocument/2006/relationships/slideLayout" Target="../slideLayouts/slideLayout8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4" Type="http://schemas.openxmlformats.org/officeDocument/2006/relationships/image" Target="../media/image22.wmf"/><Relationship Id="rId1" Type="http://schemas.openxmlformats.org/officeDocument/2006/relationships/vmlDrawing" Target="../drawings/vmlDrawing10.vml"/><Relationship Id="rId2" Type="http://schemas.openxmlformats.org/officeDocument/2006/relationships/slideLayout" Target="../slideLayouts/slideLayout9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bin"/><Relationship Id="rId4" Type="http://schemas.openxmlformats.org/officeDocument/2006/relationships/oleObject" Target="../embeddings/oleObject13.bin"/><Relationship Id="rId5" Type="http://schemas.openxmlformats.org/officeDocument/2006/relationships/image" Target="../media/image23.wmf"/><Relationship Id="rId6" Type="http://schemas.openxmlformats.org/officeDocument/2006/relationships/oleObject" Target="../embeddings/oleObject14.bin"/><Relationship Id="rId7" Type="http://schemas.openxmlformats.org/officeDocument/2006/relationships/image" Target="../media/image24.wmf"/><Relationship Id="rId8" Type="http://schemas.openxmlformats.org/officeDocument/2006/relationships/oleObject" Target="../embeddings/oleObject15.bin"/><Relationship Id="rId9" Type="http://schemas.openxmlformats.org/officeDocument/2006/relationships/image" Target="../media/image25.wmf"/><Relationship Id="rId10" Type="http://schemas.openxmlformats.org/officeDocument/2006/relationships/oleObject" Target="../embeddings/oleObject16.bin"/><Relationship Id="rId11" Type="http://schemas.openxmlformats.org/officeDocument/2006/relationships/image" Target="../media/image26.wmf"/><Relationship Id="rId1" Type="http://schemas.openxmlformats.org/officeDocument/2006/relationships/vmlDrawing" Target="../drawings/vmlDrawing11.vml"/><Relationship Id="rId2" Type="http://schemas.openxmlformats.org/officeDocument/2006/relationships/slideLayout" Target="../slideLayouts/slideLayout1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7.bin"/><Relationship Id="rId4" Type="http://schemas.openxmlformats.org/officeDocument/2006/relationships/image" Target="../media/image27.wmf"/><Relationship Id="rId5" Type="http://schemas.openxmlformats.org/officeDocument/2006/relationships/oleObject" Target="../embeddings/oleObject18.bin"/><Relationship Id="rId6" Type="http://schemas.openxmlformats.org/officeDocument/2006/relationships/image" Target="../media/image28.wmf"/><Relationship Id="rId7" Type="http://schemas.openxmlformats.org/officeDocument/2006/relationships/oleObject" Target="../embeddings/oleObject19.bin"/><Relationship Id="rId8" Type="http://schemas.openxmlformats.org/officeDocument/2006/relationships/image" Target="../media/image29.wmf"/><Relationship Id="rId1" Type="http://schemas.openxmlformats.org/officeDocument/2006/relationships/vmlDrawing" Target="../drawings/vmlDrawing12.vml"/><Relationship Id="rId2" Type="http://schemas.openxmlformats.org/officeDocument/2006/relationships/slideLayout" Target="../slideLayouts/slideLayout1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0.bin"/><Relationship Id="rId4" Type="http://schemas.openxmlformats.org/officeDocument/2006/relationships/image" Target="../media/image30.wmf"/><Relationship Id="rId5" Type="http://schemas.openxmlformats.org/officeDocument/2006/relationships/oleObject" Target="../embeddings/oleObject21.bin"/><Relationship Id="rId6" Type="http://schemas.openxmlformats.org/officeDocument/2006/relationships/image" Target="../media/image31.wmf"/><Relationship Id="rId1" Type="http://schemas.openxmlformats.org/officeDocument/2006/relationships/vmlDrawing" Target="../drawings/vmlDrawing13.vml"/><Relationship Id="rId2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1" Type="http://schemas.openxmlformats.org/officeDocument/2006/relationships/oleObject" Target="../embeddings/oleObject26.bin"/><Relationship Id="rId12" Type="http://schemas.openxmlformats.org/officeDocument/2006/relationships/image" Target="../media/image36.wmf"/><Relationship Id="rId1" Type="http://schemas.openxmlformats.org/officeDocument/2006/relationships/vmlDrawing" Target="../drawings/vmlDrawing14.vml"/><Relationship Id="rId2" Type="http://schemas.openxmlformats.org/officeDocument/2006/relationships/slideLayout" Target="../slideLayouts/slideLayout12.xml"/><Relationship Id="rId3" Type="http://schemas.openxmlformats.org/officeDocument/2006/relationships/oleObject" Target="../embeddings/oleObject22.bin"/><Relationship Id="rId4" Type="http://schemas.openxmlformats.org/officeDocument/2006/relationships/image" Target="../media/image32.wmf"/><Relationship Id="rId5" Type="http://schemas.openxmlformats.org/officeDocument/2006/relationships/oleObject" Target="../embeddings/oleObject23.bin"/><Relationship Id="rId6" Type="http://schemas.openxmlformats.org/officeDocument/2006/relationships/image" Target="../media/image33.wmf"/><Relationship Id="rId7" Type="http://schemas.openxmlformats.org/officeDocument/2006/relationships/oleObject" Target="../embeddings/oleObject24.bin"/><Relationship Id="rId8" Type="http://schemas.openxmlformats.org/officeDocument/2006/relationships/image" Target="../media/image34.wmf"/><Relationship Id="rId9" Type="http://schemas.openxmlformats.org/officeDocument/2006/relationships/oleObject" Target="../embeddings/oleObject25.bin"/><Relationship Id="rId10" Type="http://schemas.openxmlformats.org/officeDocument/2006/relationships/image" Target="../media/image35.wmf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7.bin"/><Relationship Id="rId4" Type="http://schemas.openxmlformats.org/officeDocument/2006/relationships/image" Target="../media/image37.wmf"/><Relationship Id="rId1" Type="http://schemas.openxmlformats.org/officeDocument/2006/relationships/vmlDrawing" Target="../drawings/vmlDrawing15.vml"/><Relationship Id="rId2" Type="http://schemas.openxmlformats.org/officeDocument/2006/relationships/slideLayout" Target="../slideLayouts/slideLayout8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8.bin"/><Relationship Id="rId4" Type="http://schemas.openxmlformats.org/officeDocument/2006/relationships/image" Target="../media/image38.wmf"/><Relationship Id="rId5" Type="http://schemas.openxmlformats.org/officeDocument/2006/relationships/oleObject" Target="../embeddings/oleObject29.bin"/><Relationship Id="rId6" Type="http://schemas.openxmlformats.org/officeDocument/2006/relationships/image" Target="../media/image39.wmf"/><Relationship Id="rId1" Type="http://schemas.openxmlformats.org/officeDocument/2006/relationships/vmlDrawing" Target="../drawings/vmlDrawing16.vml"/><Relationship Id="rId2" Type="http://schemas.openxmlformats.org/officeDocument/2006/relationships/slideLayout" Target="../slideLayouts/slideLayout8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40.emf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slide" Target="slide49.xml"/><Relationship Id="rId3" Type="http://schemas.openxmlformats.org/officeDocument/2006/relationships/slide" Target="slide54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bin"/><Relationship Id="rId4" Type="http://schemas.openxmlformats.org/officeDocument/2006/relationships/slide" Target="slide52.xml"/><Relationship Id="rId5" Type="http://schemas.openxmlformats.org/officeDocument/2006/relationships/image" Target="../media/image41.png"/><Relationship Id="rId6" Type="http://schemas.openxmlformats.org/officeDocument/2006/relationships/slide" Target="slide55.xml"/><Relationship Id="rId1" Type="http://schemas.openxmlformats.org/officeDocument/2006/relationships/slideLayout" Target="../slideLayouts/slideLayout8.xml"/><Relationship Id="rId2" Type="http://schemas.openxmlformats.org/officeDocument/2006/relationships/audio" Target="../media/audio2.bin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audio" Target="../media/audio1.bin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audio" Target="../media/audio1.bin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audio" Target="../media/audio1.bin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bin"/><Relationship Id="rId4" Type="http://schemas.openxmlformats.org/officeDocument/2006/relationships/oleObject" Target="../embeddings/oleObject30.bin"/><Relationship Id="rId5" Type="http://schemas.openxmlformats.org/officeDocument/2006/relationships/image" Target="../media/image42.wmf"/><Relationship Id="rId6" Type="http://schemas.openxmlformats.org/officeDocument/2006/relationships/oleObject" Target="../embeddings/oleObject31.bin"/><Relationship Id="rId7" Type="http://schemas.openxmlformats.org/officeDocument/2006/relationships/image" Target="../media/image43.wmf"/><Relationship Id="rId1" Type="http://schemas.openxmlformats.org/officeDocument/2006/relationships/vmlDrawing" Target="../drawings/vmlDrawing17.vml"/><Relationship Id="rId2" Type="http://schemas.openxmlformats.org/officeDocument/2006/relationships/slideLayout" Target="../slideLayouts/slideLayout10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audio" Target="../media/audio1.bin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2.bin"/><Relationship Id="rId4" Type="http://schemas.openxmlformats.org/officeDocument/2006/relationships/image" Target="../media/image44.wmf"/><Relationship Id="rId1" Type="http://schemas.openxmlformats.org/officeDocument/2006/relationships/vmlDrawing" Target="../drawings/vmlDrawing18.vml"/><Relationship Id="rId2" Type="http://schemas.openxmlformats.org/officeDocument/2006/relationships/slideLayout" Target="../slideLayouts/slideLayout9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3.bin"/><Relationship Id="rId4" Type="http://schemas.openxmlformats.org/officeDocument/2006/relationships/image" Target="../media/image45.wmf"/><Relationship Id="rId1" Type="http://schemas.openxmlformats.org/officeDocument/2006/relationships/vmlDrawing" Target="../drawings/vmlDrawing19.vml"/><Relationship Id="rId2" Type="http://schemas.openxmlformats.org/officeDocument/2006/relationships/slideLayout" Target="../slideLayouts/slideLayout8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4.bin"/><Relationship Id="rId4" Type="http://schemas.openxmlformats.org/officeDocument/2006/relationships/image" Target="../media/image46.wmf"/><Relationship Id="rId5" Type="http://schemas.openxmlformats.org/officeDocument/2006/relationships/oleObject" Target="../embeddings/oleObject35.bin"/><Relationship Id="rId6" Type="http://schemas.openxmlformats.org/officeDocument/2006/relationships/image" Target="../media/image47.wmf"/><Relationship Id="rId7" Type="http://schemas.openxmlformats.org/officeDocument/2006/relationships/oleObject" Target="../embeddings/oleObject36.bin"/><Relationship Id="rId8" Type="http://schemas.openxmlformats.org/officeDocument/2006/relationships/image" Target="../media/image48.wmf"/><Relationship Id="rId1" Type="http://schemas.openxmlformats.org/officeDocument/2006/relationships/vmlDrawing" Target="../drawings/vmlDrawing20.vml"/><Relationship Id="rId2" Type="http://schemas.openxmlformats.org/officeDocument/2006/relationships/slideLayout" Target="../slideLayouts/slideLayout8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7.bin"/><Relationship Id="rId4" Type="http://schemas.openxmlformats.org/officeDocument/2006/relationships/image" Target="../media/image49.wmf"/><Relationship Id="rId5" Type="http://schemas.openxmlformats.org/officeDocument/2006/relationships/oleObject" Target="../embeddings/oleObject38.bin"/><Relationship Id="rId6" Type="http://schemas.openxmlformats.org/officeDocument/2006/relationships/image" Target="../media/image50.wmf"/><Relationship Id="rId7" Type="http://schemas.openxmlformats.org/officeDocument/2006/relationships/oleObject" Target="../embeddings/oleObject39.bin"/><Relationship Id="rId8" Type="http://schemas.openxmlformats.org/officeDocument/2006/relationships/image" Target="../media/image51.wmf"/><Relationship Id="rId9" Type="http://schemas.openxmlformats.org/officeDocument/2006/relationships/oleObject" Target="../embeddings/oleObject40.bin"/><Relationship Id="rId10" Type="http://schemas.openxmlformats.org/officeDocument/2006/relationships/image" Target="../media/image52.wmf"/><Relationship Id="rId1" Type="http://schemas.openxmlformats.org/officeDocument/2006/relationships/vmlDrawing" Target="../drawings/vmlDrawing21.vml"/><Relationship Id="rId2" Type="http://schemas.openxmlformats.org/officeDocument/2006/relationships/slideLayout" Target="../slideLayouts/slideLayout8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1.bin"/><Relationship Id="rId4" Type="http://schemas.openxmlformats.org/officeDocument/2006/relationships/image" Target="../media/image53.wmf"/><Relationship Id="rId5" Type="http://schemas.openxmlformats.org/officeDocument/2006/relationships/oleObject" Target="../embeddings/oleObject42.bin"/><Relationship Id="rId6" Type="http://schemas.openxmlformats.org/officeDocument/2006/relationships/image" Target="../media/image54.wmf"/><Relationship Id="rId7" Type="http://schemas.openxmlformats.org/officeDocument/2006/relationships/oleObject" Target="../embeddings/oleObject43.bin"/><Relationship Id="rId8" Type="http://schemas.openxmlformats.org/officeDocument/2006/relationships/image" Target="../media/image55.wmf"/><Relationship Id="rId9" Type="http://schemas.openxmlformats.org/officeDocument/2006/relationships/oleObject" Target="../embeddings/oleObject44.bin"/><Relationship Id="rId10" Type="http://schemas.openxmlformats.org/officeDocument/2006/relationships/image" Target="../media/image56.wmf"/><Relationship Id="rId1" Type="http://schemas.openxmlformats.org/officeDocument/2006/relationships/vmlDrawing" Target="../drawings/vmlDrawing22.vml"/><Relationship Id="rId2" Type="http://schemas.openxmlformats.org/officeDocument/2006/relationships/slideLayout" Target="../slideLayouts/slideLayout8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5.bin"/><Relationship Id="rId4" Type="http://schemas.openxmlformats.org/officeDocument/2006/relationships/image" Target="../media/image57.wmf"/><Relationship Id="rId5" Type="http://schemas.openxmlformats.org/officeDocument/2006/relationships/oleObject" Target="../embeddings/oleObject46.bin"/><Relationship Id="rId6" Type="http://schemas.openxmlformats.org/officeDocument/2006/relationships/image" Target="../media/image58.wmf"/><Relationship Id="rId7" Type="http://schemas.openxmlformats.org/officeDocument/2006/relationships/oleObject" Target="../embeddings/oleObject47.bin"/><Relationship Id="rId8" Type="http://schemas.openxmlformats.org/officeDocument/2006/relationships/image" Target="../media/image59.wmf"/><Relationship Id="rId9" Type="http://schemas.openxmlformats.org/officeDocument/2006/relationships/oleObject" Target="../embeddings/oleObject48.bin"/><Relationship Id="rId10" Type="http://schemas.openxmlformats.org/officeDocument/2006/relationships/image" Target="../media/image60.wmf"/><Relationship Id="rId1" Type="http://schemas.openxmlformats.org/officeDocument/2006/relationships/vmlDrawing" Target="../drawings/vmlDrawing23.vml"/><Relationship Id="rId2" Type="http://schemas.openxmlformats.org/officeDocument/2006/relationships/slideLayout" Target="../slideLayouts/slideLayout8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9.bin"/><Relationship Id="rId4" Type="http://schemas.openxmlformats.org/officeDocument/2006/relationships/image" Target="../media/image61.wmf"/><Relationship Id="rId5" Type="http://schemas.openxmlformats.org/officeDocument/2006/relationships/oleObject" Target="../embeddings/oleObject50.bin"/><Relationship Id="rId6" Type="http://schemas.openxmlformats.org/officeDocument/2006/relationships/image" Target="../media/image62.wmf"/><Relationship Id="rId7" Type="http://schemas.openxmlformats.org/officeDocument/2006/relationships/oleObject" Target="../embeddings/oleObject51.bin"/><Relationship Id="rId8" Type="http://schemas.openxmlformats.org/officeDocument/2006/relationships/image" Target="../media/image63.wmf"/><Relationship Id="rId9" Type="http://schemas.openxmlformats.org/officeDocument/2006/relationships/oleObject" Target="../embeddings/oleObject52.bin"/><Relationship Id="rId10" Type="http://schemas.openxmlformats.org/officeDocument/2006/relationships/image" Target="../media/image64.wmf"/><Relationship Id="rId1" Type="http://schemas.openxmlformats.org/officeDocument/2006/relationships/vmlDrawing" Target="../drawings/vmlDrawing24.vml"/><Relationship Id="rId2" Type="http://schemas.openxmlformats.org/officeDocument/2006/relationships/slideLayout" Target="../slideLayouts/slideLayout8.xml"/></Relationships>
</file>

<file path=ppt/slides/_rels/slide79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56.bin"/><Relationship Id="rId20" Type="http://schemas.openxmlformats.org/officeDocument/2006/relationships/image" Target="../media/image73.wmf"/><Relationship Id="rId21" Type="http://schemas.openxmlformats.org/officeDocument/2006/relationships/oleObject" Target="../embeddings/oleObject62.bin"/><Relationship Id="rId22" Type="http://schemas.openxmlformats.org/officeDocument/2006/relationships/image" Target="../media/image74.wmf"/><Relationship Id="rId23" Type="http://schemas.openxmlformats.org/officeDocument/2006/relationships/oleObject" Target="../embeddings/oleObject63.bin"/><Relationship Id="rId24" Type="http://schemas.openxmlformats.org/officeDocument/2006/relationships/image" Target="../media/image75.wmf"/><Relationship Id="rId25" Type="http://schemas.openxmlformats.org/officeDocument/2006/relationships/oleObject" Target="../embeddings/oleObject64.bin"/><Relationship Id="rId26" Type="http://schemas.openxmlformats.org/officeDocument/2006/relationships/image" Target="../media/image76.wmf"/><Relationship Id="rId10" Type="http://schemas.openxmlformats.org/officeDocument/2006/relationships/image" Target="../media/image68.wmf"/><Relationship Id="rId11" Type="http://schemas.openxmlformats.org/officeDocument/2006/relationships/oleObject" Target="../embeddings/oleObject57.bin"/><Relationship Id="rId12" Type="http://schemas.openxmlformats.org/officeDocument/2006/relationships/image" Target="../media/image69.wmf"/><Relationship Id="rId13" Type="http://schemas.openxmlformats.org/officeDocument/2006/relationships/oleObject" Target="../embeddings/oleObject58.bin"/><Relationship Id="rId14" Type="http://schemas.openxmlformats.org/officeDocument/2006/relationships/image" Target="../media/image70.wmf"/><Relationship Id="rId15" Type="http://schemas.openxmlformats.org/officeDocument/2006/relationships/oleObject" Target="../embeddings/oleObject59.bin"/><Relationship Id="rId16" Type="http://schemas.openxmlformats.org/officeDocument/2006/relationships/image" Target="../media/image71.wmf"/><Relationship Id="rId17" Type="http://schemas.openxmlformats.org/officeDocument/2006/relationships/oleObject" Target="../embeddings/oleObject60.bin"/><Relationship Id="rId18" Type="http://schemas.openxmlformats.org/officeDocument/2006/relationships/image" Target="../media/image72.wmf"/><Relationship Id="rId19" Type="http://schemas.openxmlformats.org/officeDocument/2006/relationships/oleObject" Target="../embeddings/oleObject61.bin"/><Relationship Id="rId1" Type="http://schemas.openxmlformats.org/officeDocument/2006/relationships/vmlDrawing" Target="../drawings/vmlDrawing25.vml"/><Relationship Id="rId2" Type="http://schemas.openxmlformats.org/officeDocument/2006/relationships/slideLayout" Target="../slideLayouts/slideLayout8.xml"/><Relationship Id="rId3" Type="http://schemas.openxmlformats.org/officeDocument/2006/relationships/oleObject" Target="../embeddings/oleObject53.bin"/><Relationship Id="rId4" Type="http://schemas.openxmlformats.org/officeDocument/2006/relationships/image" Target="../media/image65.wmf"/><Relationship Id="rId5" Type="http://schemas.openxmlformats.org/officeDocument/2006/relationships/oleObject" Target="../embeddings/oleObject54.bin"/><Relationship Id="rId6" Type="http://schemas.openxmlformats.org/officeDocument/2006/relationships/image" Target="../media/image66.wmf"/><Relationship Id="rId7" Type="http://schemas.openxmlformats.org/officeDocument/2006/relationships/oleObject" Target="../embeddings/oleObject55.bin"/><Relationship Id="rId8" Type="http://schemas.openxmlformats.org/officeDocument/2006/relationships/image" Target="../media/image67.wmf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audio" Target="../media/audio1.bin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4" Type="http://schemas.openxmlformats.org/officeDocument/2006/relationships/hyperlink" Target="http://image.baidu.com/i?ct=503316480&amp;z=469185401&amp;tn=baiduimagedetail&amp;word=&#35838;&#20214;&#22270;&#29255;&amp;in=48" TargetMode="External"/><Relationship Id="rId5" Type="http://schemas.openxmlformats.org/officeDocument/2006/relationships/image" Target="../media/image78.jpeg"/><Relationship Id="rId1" Type="http://schemas.openxmlformats.org/officeDocument/2006/relationships/slideLayout" Target="../slideLayouts/slideLayout10.xml"/><Relationship Id="rId2" Type="http://schemas.openxmlformats.org/officeDocument/2006/relationships/audio" Target="../media/audio1.bin"/></Relationships>
</file>

<file path=ppt/slides/_rels/slide83.xml.rels><?xml version="1.0" encoding="UTF-8" standalone="yes"?>
<Relationships xmlns="http://schemas.openxmlformats.org/package/2006/relationships"><Relationship Id="rId11" Type="http://schemas.openxmlformats.org/officeDocument/2006/relationships/oleObject" Target="../embeddings/oleObject69.bin"/><Relationship Id="rId12" Type="http://schemas.openxmlformats.org/officeDocument/2006/relationships/image" Target="../media/image83.png"/><Relationship Id="rId13" Type="http://schemas.openxmlformats.org/officeDocument/2006/relationships/image" Target="../media/image85.png"/><Relationship Id="rId14" Type="http://schemas.openxmlformats.org/officeDocument/2006/relationships/oleObject" Target="../embeddings/oleObject70.bin"/><Relationship Id="rId15" Type="http://schemas.openxmlformats.org/officeDocument/2006/relationships/image" Target="../media/image84.wmf"/><Relationship Id="rId1" Type="http://schemas.openxmlformats.org/officeDocument/2006/relationships/vmlDrawing" Target="../drawings/vmlDrawing26.vml"/><Relationship Id="rId2" Type="http://schemas.openxmlformats.org/officeDocument/2006/relationships/slideLayout" Target="../slideLayouts/slideLayout8.xml"/><Relationship Id="rId3" Type="http://schemas.openxmlformats.org/officeDocument/2006/relationships/oleObject" Target="../embeddings/oleObject65.bin"/><Relationship Id="rId4" Type="http://schemas.openxmlformats.org/officeDocument/2006/relationships/image" Target="../media/image79.wmf"/><Relationship Id="rId5" Type="http://schemas.openxmlformats.org/officeDocument/2006/relationships/oleObject" Target="../embeddings/oleObject66.bin"/><Relationship Id="rId6" Type="http://schemas.openxmlformats.org/officeDocument/2006/relationships/image" Target="../media/image80.wmf"/><Relationship Id="rId7" Type="http://schemas.openxmlformats.org/officeDocument/2006/relationships/oleObject" Target="../embeddings/oleObject67.bin"/><Relationship Id="rId8" Type="http://schemas.openxmlformats.org/officeDocument/2006/relationships/image" Target="../media/image81.png"/><Relationship Id="rId9" Type="http://schemas.openxmlformats.org/officeDocument/2006/relationships/oleObject" Target="../embeddings/oleObject68.bin"/><Relationship Id="rId10" Type="http://schemas.openxmlformats.org/officeDocument/2006/relationships/image" Target="../media/image82.png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bin"/><Relationship Id="rId4" Type="http://schemas.openxmlformats.org/officeDocument/2006/relationships/image" Target="../media/image86.gif"/><Relationship Id="rId1" Type="http://schemas.openxmlformats.org/officeDocument/2006/relationships/slideLayout" Target="../slideLayouts/slideLayout10.xml"/><Relationship Id="rId2" Type="http://schemas.openxmlformats.org/officeDocument/2006/relationships/slide" Target="slide3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1.bin"/><Relationship Id="rId4" Type="http://schemas.openxmlformats.org/officeDocument/2006/relationships/image" Target="../media/image87.wmf"/><Relationship Id="rId1" Type="http://schemas.openxmlformats.org/officeDocument/2006/relationships/vmlDrawing" Target="../drawings/vmlDrawing27.vml"/><Relationship Id="rId2" Type="http://schemas.openxmlformats.org/officeDocument/2006/relationships/slideLayout" Target="../slideLayouts/slideLayout8.xm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2.bin"/><Relationship Id="rId4" Type="http://schemas.openxmlformats.org/officeDocument/2006/relationships/image" Target="../media/image88.wmf"/><Relationship Id="rId5" Type="http://schemas.openxmlformats.org/officeDocument/2006/relationships/oleObject" Target="../embeddings/oleObject73.bin"/><Relationship Id="rId6" Type="http://schemas.openxmlformats.org/officeDocument/2006/relationships/image" Target="../media/image89.wmf"/><Relationship Id="rId7" Type="http://schemas.openxmlformats.org/officeDocument/2006/relationships/oleObject" Target="../embeddings/oleObject74.bin"/><Relationship Id="rId8" Type="http://schemas.openxmlformats.org/officeDocument/2006/relationships/image" Target="../media/image90.wmf"/><Relationship Id="rId9" Type="http://schemas.openxmlformats.org/officeDocument/2006/relationships/oleObject" Target="../embeddings/oleObject75.bin"/><Relationship Id="rId10" Type="http://schemas.openxmlformats.org/officeDocument/2006/relationships/image" Target="../media/image91.wmf"/><Relationship Id="rId1" Type="http://schemas.openxmlformats.org/officeDocument/2006/relationships/vmlDrawing" Target="../drawings/vmlDrawing28.vml"/><Relationship Id="rId2" Type="http://schemas.openxmlformats.org/officeDocument/2006/relationships/slideLayout" Target="../slideLayouts/slideLayout8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6.bin"/><Relationship Id="rId4" Type="http://schemas.openxmlformats.org/officeDocument/2006/relationships/image" Target="../media/image92.wmf"/><Relationship Id="rId1" Type="http://schemas.openxmlformats.org/officeDocument/2006/relationships/vmlDrawing" Target="../drawings/vmlDrawing29.vml"/><Relationship Id="rId2" Type="http://schemas.openxmlformats.org/officeDocument/2006/relationships/slideLayout" Target="../slideLayouts/slideLayout8.xml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7.bin"/><Relationship Id="rId4" Type="http://schemas.openxmlformats.org/officeDocument/2006/relationships/image" Target="../media/image93.wmf"/><Relationship Id="rId5" Type="http://schemas.openxmlformats.org/officeDocument/2006/relationships/oleObject" Target="../embeddings/oleObject78.bin"/><Relationship Id="rId6" Type="http://schemas.openxmlformats.org/officeDocument/2006/relationships/image" Target="../media/image94.wmf"/><Relationship Id="rId7" Type="http://schemas.openxmlformats.org/officeDocument/2006/relationships/oleObject" Target="../embeddings/oleObject79.bin"/><Relationship Id="rId8" Type="http://schemas.openxmlformats.org/officeDocument/2006/relationships/image" Target="../media/image95.wmf"/><Relationship Id="rId1" Type="http://schemas.openxmlformats.org/officeDocument/2006/relationships/vmlDrawing" Target="../drawings/vmlDrawing30.vml"/><Relationship Id="rId2" Type="http://schemas.openxmlformats.org/officeDocument/2006/relationships/slideLayout" Target="../slideLayouts/slideLayout8.xml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0.bin"/><Relationship Id="rId4" Type="http://schemas.openxmlformats.org/officeDocument/2006/relationships/image" Target="../media/image96.wmf"/><Relationship Id="rId5" Type="http://schemas.openxmlformats.org/officeDocument/2006/relationships/oleObject" Target="../embeddings/oleObject81.bin"/><Relationship Id="rId6" Type="http://schemas.openxmlformats.org/officeDocument/2006/relationships/image" Target="../media/image97.wmf"/><Relationship Id="rId7" Type="http://schemas.openxmlformats.org/officeDocument/2006/relationships/oleObject" Target="../embeddings/oleObject82.bin"/><Relationship Id="rId8" Type="http://schemas.openxmlformats.org/officeDocument/2006/relationships/image" Target="../media/image98.wmf"/><Relationship Id="rId1" Type="http://schemas.openxmlformats.org/officeDocument/2006/relationships/vmlDrawing" Target="../drawings/vmlDrawing31.vml"/><Relationship Id="rId2" Type="http://schemas.openxmlformats.org/officeDocument/2006/relationships/slideLayout" Target="../slideLayouts/slideLayout8.xml"/></Relationships>
</file>

<file path=ppt/slides/_rels/slide91.xml.rels><?xml version="1.0" encoding="UTF-8" standalone="yes"?>
<Relationships xmlns="http://schemas.openxmlformats.org/package/2006/relationships"><Relationship Id="rId46" Type="http://schemas.openxmlformats.org/officeDocument/2006/relationships/image" Target="../media/image114.png"/><Relationship Id="rId20" Type="http://schemas.openxmlformats.org/officeDocument/2006/relationships/oleObject" Target="../embeddings/oleObject93.bin"/><Relationship Id="rId21" Type="http://schemas.openxmlformats.org/officeDocument/2006/relationships/image" Target="../media/image106.png"/><Relationship Id="rId22" Type="http://schemas.openxmlformats.org/officeDocument/2006/relationships/oleObject" Target="../embeddings/oleObject94.bin"/><Relationship Id="rId23" Type="http://schemas.openxmlformats.org/officeDocument/2006/relationships/image" Target="../media/image83.png"/><Relationship Id="rId24" Type="http://schemas.openxmlformats.org/officeDocument/2006/relationships/oleObject" Target="../embeddings/oleObject95.bin"/><Relationship Id="rId25" Type="http://schemas.openxmlformats.org/officeDocument/2006/relationships/image" Target="../media/image107.png"/><Relationship Id="rId26" Type="http://schemas.openxmlformats.org/officeDocument/2006/relationships/oleObject" Target="../embeddings/oleObject96.bin"/><Relationship Id="rId27" Type="http://schemas.openxmlformats.org/officeDocument/2006/relationships/oleObject" Target="../embeddings/oleObject97.bin"/><Relationship Id="rId28" Type="http://schemas.openxmlformats.org/officeDocument/2006/relationships/image" Target="../media/image82.png"/><Relationship Id="rId29" Type="http://schemas.openxmlformats.org/officeDocument/2006/relationships/oleObject" Target="../embeddings/oleObject98.bin"/><Relationship Id="rId1" Type="http://schemas.openxmlformats.org/officeDocument/2006/relationships/vmlDrawing" Target="../drawings/vmlDrawing32.vml"/><Relationship Id="rId2" Type="http://schemas.openxmlformats.org/officeDocument/2006/relationships/slideLayout" Target="../slideLayouts/slideLayout8.xml"/><Relationship Id="rId3" Type="http://schemas.openxmlformats.org/officeDocument/2006/relationships/oleObject" Target="../embeddings/oleObject83.bin"/><Relationship Id="rId4" Type="http://schemas.openxmlformats.org/officeDocument/2006/relationships/image" Target="../media/image99.wmf"/><Relationship Id="rId5" Type="http://schemas.openxmlformats.org/officeDocument/2006/relationships/oleObject" Target="../embeddings/oleObject84.bin"/><Relationship Id="rId30" Type="http://schemas.openxmlformats.org/officeDocument/2006/relationships/oleObject" Target="../embeddings/oleObject99.bin"/><Relationship Id="rId31" Type="http://schemas.openxmlformats.org/officeDocument/2006/relationships/oleObject" Target="../embeddings/oleObject100.bin"/><Relationship Id="rId32" Type="http://schemas.openxmlformats.org/officeDocument/2006/relationships/image" Target="../media/image108.png"/><Relationship Id="rId9" Type="http://schemas.openxmlformats.org/officeDocument/2006/relationships/oleObject" Target="../embeddings/oleObject87.bin"/><Relationship Id="rId6" Type="http://schemas.openxmlformats.org/officeDocument/2006/relationships/image" Target="../media/image100.wmf"/><Relationship Id="rId7" Type="http://schemas.openxmlformats.org/officeDocument/2006/relationships/oleObject" Target="../embeddings/oleObject85.bin"/><Relationship Id="rId8" Type="http://schemas.openxmlformats.org/officeDocument/2006/relationships/oleObject" Target="../embeddings/oleObject86.bin"/><Relationship Id="rId33" Type="http://schemas.openxmlformats.org/officeDocument/2006/relationships/oleObject" Target="../embeddings/oleObject101.bin"/><Relationship Id="rId34" Type="http://schemas.openxmlformats.org/officeDocument/2006/relationships/oleObject" Target="../embeddings/oleObject102.bin"/><Relationship Id="rId35" Type="http://schemas.openxmlformats.org/officeDocument/2006/relationships/oleObject" Target="../embeddings/oleObject103.bin"/><Relationship Id="rId36" Type="http://schemas.openxmlformats.org/officeDocument/2006/relationships/image" Target="../media/image109.png"/><Relationship Id="rId10" Type="http://schemas.openxmlformats.org/officeDocument/2006/relationships/image" Target="../media/image101.wmf"/><Relationship Id="rId11" Type="http://schemas.openxmlformats.org/officeDocument/2006/relationships/oleObject" Target="../embeddings/oleObject88.bin"/><Relationship Id="rId12" Type="http://schemas.openxmlformats.org/officeDocument/2006/relationships/image" Target="../media/image102.wmf"/><Relationship Id="rId13" Type="http://schemas.openxmlformats.org/officeDocument/2006/relationships/oleObject" Target="../embeddings/oleObject89.bin"/><Relationship Id="rId14" Type="http://schemas.openxmlformats.org/officeDocument/2006/relationships/oleObject" Target="../embeddings/oleObject90.bin"/><Relationship Id="rId15" Type="http://schemas.openxmlformats.org/officeDocument/2006/relationships/image" Target="../media/image103.wmf"/><Relationship Id="rId16" Type="http://schemas.openxmlformats.org/officeDocument/2006/relationships/oleObject" Target="../embeddings/oleObject91.bin"/><Relationship Id="rId17" Type="http://schemas.openxmlformats.org/officeDocument/2006/relationships/image" Target="../media/image104.png"/><Relationship Id="rId18" Type="http://schemas.openxmlformats.org/officeDocument/2006/relationships/oleObject" Target="../embeddings/oleObject92.bin"/><Relationship Id="rId19" Type="http://schemas.openxmlformats.org/officeDocument/2006/relationships/image" Target="../media/image105.png"/><Relationship Id="rId37" Type="http://schemas.openxmlformats.org/officeDocument/2006/relationships/oleObject" Target="../embeddings/oleObject104.bin"/><Relationship Id="rId38" Type="http://schemas.openxmlformats.org/officeDocument/2006/relationships/image" Target="../media/image110.wmf"/><Relationship Id="rId39" Type="http://schemas.openxmlformats.org/officeDocument/2006/relationships/oleObject" Target="../embeddings/oleObject105.bin"/><Relationship Id="rId40" Type="http://schemas.openxmlformats.org/officeDocument/2006/relationships/image" Target="../media/image111.wmf"/><Relationship Id="rId41" Type="http://schemas.openxmlformats.org/officeDocument/2006/relationships/oleObject" Target="../embeddings/oleObject106.bin"/><Relationship Id="rId42" Type="http://schemas.openxmlformats.org/officeDocument/2006/relationships/image" Target="../media/image112.wmf"/><Relationship Id="rId43" Type="http://schemas.openxmlformats.org/officeDocument/2006/relationships/oleObject" Target="../embeddings/oleObject107.bin"/><Relationship Id="rId44" Type="http://schemas.openxmlformats.org/officeDocument/2006/relationships/image" Target="../media/image113.wmf"/><Relationship Id="rId45" Type="http://schemas.openxmlformats.org/officeDocument/2006/relationships/slide" Target="slide73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4.xml"/></Relationships>
</file>

<file path=ppt/slides/_rels/slide93.xml.rels><?xml version="1.0" encoding="UTF-8" standalone="yes"?>
<Relationships xmlns="http://schemas.openxmlformats.org/package/2006/relationships"><Relationship Id="rId11" Type="http://schemas.openxmlformats.org/officeDocument/2006/relationships/image" Target="../media/image119.jpeg"/><Relationship Id="rId12" Type="http://schemas.openxmlformats.org/officeDocument/2006/relationships/image" Target="../media/image120.jpeg"/><Relationship Id="rId13" Type="http://schemas.openxmlformats.org/officeDocument/2006/relationships/image" Target="../media/image121.jpeg"/><Relationship Id="rId1" Type="http://schemas.openxmlformats.org/officeDocument/2006/relationships/vmlDrawing" Target="../drawings/vmlDrawing33.vml"/><Relationship Id="rId2" Type="http://schemas.openxmlformats.org/officeDocument/2006/relationships/slideLayout" Target="../slideLayouts/slideLayout8.xml"/><Relationship Id="rId3" Type="http://schemas.openxmlformats.org/officeDocument/2006/relationships/oleObject" Target="../embeddings/oleObject108.bin"/><Relationship Id="rId4" Type="http://schemas.openxmlformats.org/officeDocument/2006/relationships/image" Target="../media/image115.wmf"/><Relationship Id="rId5" Type="http://schemas.openxmlformats.org/officeDocument/2006/relationships/oleObject" Target="../embeddings/oleObject109.bin"/><Relationship Id="rId6" Type="http://schemas.openxmlformats.org/officeDocument/2006/relationships/image" Target="../media/image116.wmf"/><Relationship Id="rId7" Type="http://schemas.openxmlformats.org/officeDocument/2006/relationships/oleObject" Target="../embeddings/oleObject110.bin"/><Relationship Id="rId8" Type="http://schemas.openxmlformats.org/officeDocument/2006/relationships/image" Target="../media/image117.wmf"/><Relationship Id="rId9" Type="http://schemas.openxmlformats.org/officeDocument/2006/relationships/oleObject" Target="../embeddings/oleObject111.bin"/><Relationship Id="rId10" Type="http://schemas.openxmlformats.org/officeDocument/2006/relationships/image" Target="../media/image118.wmf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2.bin"/><Relationship Id="rId4" Type="http://schemas.openxmlformats.org/officeDocument/2006/relationships/image" Target="../media/image122.wmf"/><Relationship Id="rId1" Type="http://schemas.openxmlformats.org/officeDocument/2006/relationships/vmlDrawing" Target="../drawings/vmlDrawing34.vml"/><Relationship Id="rId2" Type="http://schemas.openxmlformats.org/officeDocument/2006/relationships/slideLayout" Target="../slideLayouts/slideLayout8.xml"/></Relationships>
</file>

<file path=ppt/slides/_rels/slide95.xml.rels><?xml version="1.0" encoding="UTF-8" standalone="yes"?>
<Relationships xmlns="http://schemas.openxmlformats.org/package/2006/relationships"><Relationship Id="rId11" Type="http://schemas.openxmlformats.org/officeDocument/2006/relationships/image" Target="../media/image126.wmf"/><Relationship Id="rId12" Type="http://schemas.openxmlformats.org/officeDocument/2006/relationships/oleObject" Target="../embeddings/oleObject118.bin"/><Relationship Id="rId13" Type="http://schemas.openxmlformats.org/officeDocument/2006/relationships/image" Target="../media/image127.wmf"/><Relationship Id="rId1" Type="http://schemas.openxmlformats.org/officeDocument/2006/relationships/vmlDrawing" Target="../drawings/vmlDrawing35.vml"/><Relationship Id="rId2" Type="http://schemas.openxmlformats.org/officeDocument/2006/relationships/slideLayout" Target="../slideLayouts/slideLayout8.xml"/><Relationship Id="rId3" Type="http://schemas.openxmlformats.org/officeDocument/2006/relationships/oleObject" Target="../embeddings/oleObject113.bin"/><Relationship Id="rId4" Type="http://schemas.openxmlformats.org/officeDocument/2006/relationships/image" Target="../media/image123.wmf"/><Relationship Id="rId5" Type="http://schemas.openxmlformats.org/officeDocument/2006/relationships/oleObject" Target="../embeddings/oleObject114.bin"/><Relationship Id="rId6" Type="http://schemas.openxmlformats.org/officeDocument/2006/relationships/image" Target="../media/image124.wmf"/><Relationship Id="rId7" Type="http://schemas.openxmlformats.org/officeDocument/2006/relationships/oleObject" Target="../embeddings/oleObject115.bin"/><Relationship Id="rId8" Type="http://schemas.openxmlformats.org/officeDocument/2006/relationships/oleObject" Target="../embeddings/oleObject116.bin"/><Relationship Id="rId9" Type="http://schemas.openxmlformats.org/officeDocument/2006/relationships/image" Target="../media/image125.wmf"/><Relationship Id="rId10" Type="http://schemas.openxmlformats.org/officeDocument/2006/relationships/oleObject" Target="../embeddings/oleObject117.bin"/></Relationships>
</file>

<file path=ppt/slides/_rels/slide96.xml.rels><?xml version="1.0" encoding="UTF-8" standalone="yes"?>
<Relationships xmlns="http://schemas.openxmlformats.org/package/2006/relationships"><Relationship Id="rId11" Type="http://schemas.openxmlformats.org/officeDocument/2006/relationships/oleObject" Target="../embeddings/oleObject123.bin"/><Relationship Id="rId12" Type="http://schemas.openxmlformats.org/officeDocument/2006/relationships/image" Target="../media/image132.wmf"/><Relationship Id="rId13" Type="http://schemas.openxmlformats.org/officeDocument/2006/relationships/oleObject" Target="../embeddings/oleObject124.bin"/><Relationship Id="rId14" Type="http://schemas.openxmlformats.org/officeDocument/2006/relationships/image" Target="../media/image133.wmf"/><Relationship Id="rId1" Type="http://schemas.openxmlformats.org/officeDocument/2006/relationships/vmlDrawing" Target="../drawings/vmlDrawing36.vml"/><Relationship Id="rId2" Type="http://schemas.openxmlformats.org/officeDocument/2006/relationships/slideLayout" Target="../slideLayouts/slideLayout15.xml"/><Relationship Id="rId3" Type="http://schemas.openxmlformats.org/officeDocument/2006/relationships/oleObject" Target="../embeddings/oleObject119.bin"/><Relationship Id="rId4" Type="http://schemas.openxmlformats.org/officeDocument/2006/relationships/image" Target="../media/image128.wmf"/><Relationship Id="rId5" Type="http://schemas.openxmlformats.org/officeDocument/2006/relationships/oleObject" Target="../embeddings/oleObject120.bin"/><Relationship Id="rId6" Type="http://schemas.openxmlformats.org/officeDocument/2006/relationships/image" Target="../media/image129.wmf"/><Relationship Id="rId7" Type="http://schemas.openxmlformats.org/officeDocument/2006/relationships/oleObject" Target="../embeddings/oleObject121.bin"/><Relationship Id="rId8" Type="http://schemas.openxmlformats.org/officeDocument/2006/relationships/image" Target="../media/image130.wmf"/><Relationship Id="rId9" Type="http://schemas.openxmlformats.org/officeDocument/2006/relationships/oleObject" Target="../embeddings/oleObject122.bin"/><Relationship Id="rId10" Type="http://schemas.openxmlformats.org/officeDocument/2006/relationships/image" Target="../media/image131.wmf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5.bin"/><Relationship Id="rId4" Type="http://schemas.openxmlformats.org/officeDocument/2006/relationships/image" Target="../media/image134.wmf"/><Relationship Id="rId5" Type="http://schemas.openxmlformats.org/officeDocument/2006/relationships/oleObject" Target="../embeddings/oleObject126.bin"/><Relationship Id="rId6" Type="http://schemas.openxmlformats.org/officeDocument/2006/relationships/image" Target="../media/image135.wmf"/><Relationship Id="rId7" Type="http://schemas.openxmlformats.org/officeDocument/2006/relationships/oleObject" Target="../embeddings/oleObject127.bin"/><Relationship Id="rId8" Type="http://schemas.openxmlformats.org/officeDocument/2006/relationships/oleObject" Target="../embeddings/oleObject128.bin"/><Relationship Id="rId9" Type="http://schemas.openxmlformats.org/officeDocument/2006/relationships/oleObject" Target="../embeddings/oleObject129.bin"/><Relationship Id="rId10" Type="http://schemas.openxmlformats.org/officeDocument/2006/relationships/image" Target="../media/image136.wmf"/><Relationship Id="rId1" Type="http://schemas.openxmlformats.org/officeDocument/2006/relationships/vmlDrawing" Target="../drawings/vmlDrawing37.vml"/><Relationship Id="rId2" Type="http://schemas.openxmlformats.org/officeDocument/2006/relationships/slideLayout" Target="../slideLayouts/slideLayout10.xml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0.bin"/><Relationship Id="rId4" Type="http://schemas.openxmlformats.org/officeDocument/2006/relationships/image" Target="../media/image137.wmf"/><Relationship Id="rId1" Type="http://schemas.openxmlformats.org/officeDocument/2006/relationships/vmlDrawing" Target="../drawings/vmlDrawing38.vml"/><Relationship Id="rId2" Type="http://schemas.openxmlformats.org/officeDocument/2006/relationships/slideLayout" Target="../slideLayouts/slideLayout10.xml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1.bin"/><Relationship Id="rId4" Type="http://schemas.openxmlformats.org/officeDocument/2006/relationships/image" Target="../media/image138.wmf"/><Relationship Id="rId5" Type="http://schemas.openxmlformats.org/officeDocument/2006/relationships/oleObject" Target="../embeddings/oleObject132.bin"/><Relationship Id="rId6" Type="http://schemas.openxmlformats.org/officeDocument/2006/relationships/image" Target="../media/image139.wmf"/><Relationship Id="rId1" Type="http://schemas.openxmlformats.org/officeDocument/2006/relationships/vmlDrawing" Target="../drawings/vmlDrawing39.vml"/><Relationship Id="rId2" Type="http://schemas.openxmlformats.org/officeDocument/2006/relationships/slideLayout" Target="../slideLayouts/slideLayout8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0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3.bin"/><Relationship Id="rId4" Type="http://schemas.openxmlformats.org/officeDocument/2006/relationships/image" Target="../media/image140.wmf"/><Relationship Id="rId1" Type="http://schemas.openxmlformats.org/officeDocument/2006/relationships/vmlDrawing" Target="../drawings/vmlDrawing40.vml"/><Relationship Id="rId2" Type="http://schemas.openxmlformats.org/officeDocument/2006/relationships/slideLayout" Target="../slideLayouts/slideLayout8.xml"/></Relationships>
</file>

<file path=ppt/slides/_rels/slide10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4.bin"/><Relationship Id="rId4" Type="http://schemas.openxmlformats.org/officeDocument/2006/relationships/image" Target="../media/image141.wmf"/><Relationship Id="rId1" Type="http://schemas.openxmlformats.org/officeDocument/2006/relationships/vmlDrawing" Target="../drawings/vmlDrawing41.vml"/><Relationship Id="rId2" Type="http://schemas.openxmlformats.org/officeDocument/2006/relationships/slideLayout" Target="../slideLayouts/slideLayout8.xml"/></Relationships>
</file>

<file path=ppt/slides/_rels/slide10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5.bin"/><Relationship Id="rId4" Type="http://schemas.openxmlformats.org/officeDocument/2006/relationships/image" Target="../media/image142.wmf"/><Relationship Id="rId5" Type="http://schemas.openxmlformats.org/officeDocument/2006/relationships/oleObject" Target="../embeddings/oleObject136.bin"/><Relationship Id="rId6" Type="http://schemas.openxmlformats.org/officeDocument/2006/relationships/image" Target="../media/image143.wmf"/><Relationship Id="rId7" Type="http://schemas.openxmlformats.org/officeDocument/2006/relationships/oleObject" Target="../embeddings/oleObject137.bin"/><Relationship Id="rId8" Type="http://schemas.openxmlformats.org/officeDocument/2006/relationships/image" Target="../media/image144.wmf"/><Relationship Id="rId1" Type="http://schemas.openxmlformats.org/officeDocument/2006/relationships/vmlDrawing" Target="../drawings/vmlDrawing42.vml"/><Relationship Id="rId2" Type="http://schemas.openxmlformats.org/officeDocument/2006/relationships/slideLayout" Target="../slideLayouts/slideLayout8.xml"/></Relationships>
</file>

<file path=ppt/slides/_rels/slide10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8.bin"/><Relationship Id="rId4" Type="http://schemas.openxmlformats.org/officeDocument/2006/relationships/image" Target="../media/image145.wmf"/><Relationship Id="rId5" Type="http://schemas.openxmlformats.org/officeDocument/2006/relationships/oleObject" Target="../embeddings/oleObject139.bin"/><Relationship Id="rId6" Type="http://schemas.openxmlformats.org/officeDocument/2006/relationships/image" Target="../media/image146.wmf"/><Relationship Id="rId1" Type="http://schemas.openxmlformats.org/officeDocument/2006/relationships/vmlDrawing" Target="../drawings/vmlDrawing43.vml"/><Relationship Id="rId2" Type="http://schemas.openxmlformats.org/officeDocument/2006/relationships/slideLayout" Target="../slideLayouts/slideLayout8.xml"/></Relationships>
</file>

<file path=ppt/slides/_rels/slide106.xml.rels><?xml version="1.0" encoding="UTF-8" standalone="yes"?>
<Relationships xmlns="http://schemas.openxmlformats.org/package/2006/relationships"><Relationship Id="rId11" Type="http://schemas.openxmlformats.org/officeDocument/2006/relationships/oleObject" Target="../embeddings/oleObject144.bin"/><Relationship Id="rId12" Type="http://schemas.openxmlformats.org/officeDocument/2006/relationships/image" Target="../media/image151.wmf"/><Relationship Id="rId13" Type="http://schemas.openxmlformats.org/officeDocument/2006/relationships/oleObject" Target="../embeddings/oleObject145.bin"/><Relationship Id="rId14" Type="http://schemas.openxmlformats.org/officeDocument/2006/relationships/image" Target="../media/image152.wmf"/><Relationship Id="rId1" Type="http://schemas.openxmlformats.org/officeDocument/2006/relationships/vmlDrawing" Target="../drawings/vmlDrawing44.vml"/><Relationship Id="rId2" Type="http://schemas.openxmlformats.org/officeDocument/2006/relationships/slideLayout" Target="../slideLayouts/slideLayout8.xml"/><Relationship Id="rId3" Type="http://schemas.openxmlformats.org/officeDocument/2006/relationships/oleObject" Target="../embeddings/oleObject140.bin"/><Relationship Id="rId4" Type="http://schemas.openxmlformats.org/officeDocument/2006/relationships/image" Target="../media/image147.wmf"/><Relationship Id="rId5" Type="http://schemas.openxmlformats.org/officeDocument/2006/relationships/oleObject" Target="../embeddings/oleObject141.bin"/><Relationship Id="rId6" Type="http://schemas.openxmlformats.org/officeDocument/2006/relationships/image" Target="../media/image148.wmf"/><Relationship Id="rId7" Type="http://schemas.openxmlformats.org/officeDocument/2006/relationships/oleObject" Target="../embeddings/oleObject142.bin"/><Relationship Id="rId8" Type="http://schemas.openxmlformats.org/officeDocument/2006/relationships/image" Target="../media/image149.wmf"/><Relationship Id="rId9" Type="http://schemas.openxmlformats.org/officeDocument/2006/relationships/oleObject" Target="../embeddings/oleObject143.bin"/><Relationship Id="rId10" Type="http://schemas.openxmlformats.org/officeDocument/2006/relationships/image" Target="../media/image150.wmf"/></Relationships>
</file>

<file path=ppt/slides/_rels/slide10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3.gif"/><Relationship Id="rId4" Type="http://schemas.openxmlformats.org/officeDocument/2006/relationships/image" Target="../media/image154.gif"/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8629" y="-82089"/>
            <a:ext cx="11471638" cy="4511524"/>
            <a:chOff x="-38101" y="-105446"/>
            <a:chExt cx="12230101" cy="5039241"/>
          </a:xfrm>
        </p:grpSpPr>
        <p:sp>
          <p:nvSpPr>
            <p:cNvPr id="11" name="Freeform 6"/>
            <p:cNvSpPr>
              <a:spLocks/>
            </p:cNvSpPr>
            <p:nvPr/>
          </p:nvSpPr>
          <p:spPr bwMode="auto">
            <a:xfrm>
              <a:off x="376237" y="2912907"/>
              <a:ext cx="1241425" cy="1716088"/>
            </a:xfrm>
            <a:custGeom>
              <a:avLst/>
              <a:gdLst>
                <a:gd name="T0" fmla="*/ 284 w 782"/>
                <a:gd name="T1" fmla="*/ 1081 h 1081"/>
                <a:gd name="T2" fmla="*/ 782 w 782"/>
                <a:gd name="T3" fmla="*/ 0 h 1081"/>
                <a:gd name="T4" fmla="*/ 0 w 782"/>
                <a:gd name="T5" fmla="*/ 288 h 1081"/>
                <a:gd name="T6" fmla="*/ 284 w 782"/>
                <a:gd name="T7" fmla="*/ 1081 h 10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82" h="1081">
                  <a:moveTo>
                    <a:pt x="284" y="1081"/>
                  </a:moveTo>
                  <a:lnTo>
                    <a:pt x="782" y="0"/>
                  </a:lnTo>
                  <a:lnTo>
                    <a:pt x="0" y="288"/>
                  </a:lnTo>
                  <a:lnTo>
                    <a:pt x="284" y="1081"/>
                  </a:lnTo>
                  <a:close/>
                </a:path>
              </a:pathLst>
            </a:custGeom>
            <a:solidFill>
              <a:srgbClr val="F584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7"/>
            <p:cNvSpPr>
              <a:spLocks/>
            </p:cNvSpPr>
            <p:nvPr/>
          </p:nvSpPr>
          <p:spPr bwMode="auto">
            <a:xfrm>
              <a:off x="-38101" y="4209895"/>
              <a:ext cx="865188" cy="723900"/>
            </a:xfrm>
            <a:custGeom>
              <a:avLst/>
              <a:gdLst>
                <a:gd name="T0" fmla="*/ 0 w 545"/>
                <a:gd name="T1" fmla="*/ 0 h 456"/>
                <a:gd name="T2" fmla="*/ 0 w 545"/>
                <a:gd name="T3" fmla="*/ 456 h 456"/>
                <a:gd name="T4" fmla="*/ 545 w 545"/>
                <a:gd name="T5" fmla="*/ 264 h 456"/>
                <a:gd name="T6" fmla="*/ 545 w 545"/>
                <a:gd name="T7" fmla="*/ 264 h 456"/>
                <a:gd name="T8" fmla="*/ 545 w 545"/>
                <a:gd name="T9" fmla="*/ 264 h 456"/>
                <a:gd name="T10" fmla="*/ 0 w 545"/>
                <a:gd name="T11" fmla="*/ 0 h 4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45" h="456">
                  <a:moveTo>
                    <a:pt x="0" y="0"/>
                  </a:moveTo>
                  <a:lnTo>
                    <a:pt x="0" y="456"/>
                  </a:lnTo>
                  <a:lnTo>
                    <a:pt x="545" y="264"/>
                  </a:lnTo>
                  <a:lnTo>
                    <a:pt x="545" y="264"/>
                  </a:lnTo>
                  <a:lnTo>
                    <a:pt x="545" y="26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584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8"/>
            <p:cNvSpPr>
              <a:spLocks/>
            </p:cNvSpPr>
            <p:nvPr/>
          </p:nvSpPr>
          <p:spPr bwMode="auto">
            <a:xfrm>
              <a:off x="1617662" y="2912907"/>
              <a:ext cx="1693863" cy="1258888"/>
            </a:xfrm>
            <a:custGeom>
              <a:avLst/>
              <a:gdLst>
                <a:gd name="T0" fmla="*/ 0 w 1067"/>
                <a:gd name="T1" fmla="*/ 0 h 793"/>
                <a:gd name="T2" fmla="*/ 285 w 1067"/>
                <a:gd name="T3" fmla="*/ 793 h 793"/>
                <a:gd name="T4" fmla="*/ 1067 w 1067"/>
                <a:gd name="T5" fmla="*/ 505 h 793"/>
                <a:gd name="T6" fmla="*/ 0 w 1067"/>
                <a:gd name="T7" fmla="*/ 0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67" h="793">
                  <a:moveTo>
                    <a:pt x="0" y="0"/>
                  </a:moveTo>
                  <a:lnTo>
                    <a:pt x="285" y="793"/>
                  </a:lnTo>
                  <a:lnTo>
                    <a:pt x="1067" y="50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584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9"/>
            <p:cNvSpPr>
              <a:spLocks/>
            </p:cNvSpPr>
            <p:nvPr/>
          </p:nvSpPr>
          <p:spPr bwMode="auto">
            <a:xfrm>
              <a:off x="-38101" y="2225520"/>
              <a:ext cx="414338" cy="1296988"/>
            </a:xfrm>
            <a:custGeom>
              <a:avLst/>
              <a:gdLst>
                <a:gd name="T0" fmla="*/ 0 w 261"/>
                <a:gd name="T1" fmla="*/ 817 h 817"/>
                <a:gd name="T2" fmla="*/ 261 w 261"/>
                <a:gd name="T3" fmla="*/ 721 h 817"/>
                <a:gd name="T4" fmla="*/ 0 w 261"/>
                <a:gd name="T5" fmla="*/ 0 h 817"/>
                <a:gd name="T6" fmla="*/ 0 w 261"/>
                <a:gd name="T7" fmla="*/ 817 h 8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1" h="817">
                  <a:moveTo>
                    <a:pt x="0" y="817"/>
                  </a:moveTo>
                  <a:lnTo>
                    <a:pt x="261" y="721"/>
                  </a:lnTo>
                  <a:lnTo>
                    <a:pt x="0" y="0"/>
                  </a:lnTo>
                  <a:lnTo>
                    <a:pt x="0" y="817"/>
                  </a:lnTo>
                  <a:close/>
                </a:path>
              </a:pathLst>
            </a:custGeom>
            <a:solidFill>
              <a:srgbClr val="F584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10"/>
            <p:cNvSpPr>
              <a:spLocks/>
            </p:cNvSpPr>
            <p:nvPr/>
          </p:nvSpPr>
          <p:spPr bwMode="auto">
            <a:xfrm>
              <a:off x="714374" y="14132"/>
              <a:ext cx="1693863" cy="1220788"/>
            </a:xfrm>
            <a:custGeom>
              <a:avLst/>
              <a:gdLst>
                <a:gd name="T0" fmla="*/ 711 w 1067"/>
                <a:gd name="T1" fmla="*/ 0 h 769"/>
                <a:gd name="T2" fmla="*/ 0 w 1067"/>
                <a:gd name="T3" fmla="*/ 264 h 769"/>
                <a:gd name="T4" fmla="*/ 0 w 1067"/>
                <a:gd name="T5" fmla="*/ 264 h 769"/>
                <a:gd name="T6" fmla="*/ 0 w 1067"/>
                <a:gd name="T7" fmla="*/ 264 h 769"/>
                <a:gd name="T8" fmla="*/ 1067 w 1067"/>
                <a:gd name="T9" fmla="*/ 769 h 769"/>
                <a:gd name="T10" fmla="*/ 783 w 1067"/>
                <a:gd name="T11" fmla="*/ 0 h 769"/>
                <a:gd name="T12" fmla="*/ 711 w 1067"/>
                <a:gd name="T13" fmla="*/ 0 h 7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67" h="769">
                  <a:moveTo>
                    <a:pt x="711" y="0"/>
                  </a:moveTo>
                  <a:lnTo>
                    <a:pt x="0" y="264"/>
                  </a:lnTo>
                  <a:lnTo>
                    <a:pt x="0" y="264"/>
                  </a:lnTo>
                  <a:lnTo>
                    <a:pt x="0" y="264"/>
                  </a:lnTo>
                  <a:lnTo>
                    <a:pt x="1067" y="769"/>
                  </a:lnTo>
                  <a:lnTo>
                    <a:pt x="783" y="0"/>
                  </a:lnTo>
                  <a:lnTo>
                    <a:pt x="711" y="0"/>
                  </a:lnTo>
                  <a:close/>
                </a:path>
              </a:pathLst>
            </a:custGeom>
            <a:solidFill>
              <a:srgbClr val="FDB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11"/>
            <p:cNvSpPr>
              <a:spLocks/>
            </p:cNvSpPr>
            <p:nvPr/>
          </p:nvSpPr>
          <p:spPr bwMode="auto">
            <a:xfrm>
              <a:off x="-38101" y="433232"/>
              <a:ext cx="1204913" cy="1677988"/>
            </a:xfrm>
            <a:custGeom>
              <a:avLst/>
              <a:gdLst>
                <a:gd name="T0" fmla="*/ 0 w 759"/>
                <a:gd name="T1" fmla="*/ 1009 h 1057"/>
                <a:gd name="T2" fmla="*/ 0 w 759"/>
                <a:gd name="T3" fmla="*/ 1057 h 1057"/>
                <a:gd name="T4" fmla="*/ 759 w 759"/>
                <a:gd name="T5" fmla="*/ 769 h 1057"/>
                <a:gd name="T6" fmla="*/ 474 w 759"/>
                <a:gd name="T7" fmla="*/ 0 h 1057"/>
                <a:gd name="T8" fmla="*/ 0 w 759"/>
                <a:gd name="T9" fmla="*/ 1009 h 10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9" h="1057">
                  <a:moveTo>
                    <a:pt x="0" y="1009"/>
                  </a:moveTo>
                  <a:lnTo>
                    <a:pt x="0" y="1057"/>
                  </a:lnTo>
                  <a:lnTo>
                    <a:pt x="759" y="769"/>
                  </a:lnTo>
                  <a:lnTo>
                    <a:pt x="474" y="0"/>
                  </a:lnTo>
                  <a:lnTo>
                    <a:pt x="0" y="1009"/>
                  </a:lnTo>
                  <a:close/>
                </a:path>
              </a:pathLst>
            </a:custGeom>
            <a:solidFill>
              <a:srgbClr val="FDB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12"/>
            <p:cNvSpPr>
              <a:spLocks/>
            </p:cNvSpPr>
            <p:nvPr/>
          </p:nvSpPr>
          <p:spPr bwMode="auto">
            <a:xfrm>
              <a:off x="1617662" y="2455707"/>
              <a:ext cx="1693863" cy="1258888"/>
            </a:xfrm>
            <a:custGeom>
              <a:avLst/>
              <a:gdLst>
                <a:gd name="T0" fmla="*/ 782 w 1067"/>
                <a:gd name="T1" fmla="*/ 0 h 793"/>
                <a:gd name="T2" fmla="*/ 0 w 1067"/>
                <a:gd name="T3" fmla="*/ 288 h 793"/>
                <a:gd name="T4" fmla="*/ 1067 w 1067"/>
                <a:gd name="T5" fmla="*/ 793 h 793"/>
                <a:gd name="T6" fmla="*/ 782 w 1067"/>
                <a:gd name="T7" fmla="*/ 0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67" h="793">
                  <a:moveTo>
                    <a:pt x="782" y="0"/>
                  </a:moveTo>
                  <a:lnTo>
                    <a:pt x="0" y="288"/>
                  </a:lnTo>
                  <a:lnTo>
                    <a:pt x="1067" y="793"/>
                  </a:lnTo>
                  <a:lnTo>
                    <a:pt x="782" y="0"/>
                  </a:lnTo>
                  <a:close/>
                </a:path>
              </a:pathLst>
            </a:custGeom>
            <a:solidFill>
              <a:srgbClr val="FDB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13"/>
            <p:cNvSpPr>
              <a:spLocks/>
            </p:cNvSpPr>
            <p:nvPr/>
          </p:nvSpPr>
          <p:spPr bwMode="auto">
            <a:xfrm>
              <a:off x="1166812" y="1234920"/>
              <a:ext cx="1241425" cy="1677988"/>
            </a:xfrm>
            <a:custGeom>
              <a:avLst/>
              <a:gdLst>
                <a:gd name="T0" fmla="*/ 0 w 782"/>
                <a:gd name="T1" fmla="*/ 264 h 1057"/>
                <a:gd name="T2" fmla="*/ 284 w 782"/>
                <a:gd name="T3" fmla="*/ 1057 h 1057"/>
                <a:gd name="T4" fmla="*/ 782 w 782"/>
                <a:gd name="T5" fmla="*/ 0 h 1057"/>
                <a:gd name="T6" fmla="*/ 0 w 782"/>
                <a:gd name="T7" fmla="*/ 264 h 10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82" h="1057">
                  <a:moveTo>
                    <a:pt x="0" y="264"/>
                  </a:moveTo>
                  <a:lnTo>
                    <a:pt x="284" y="1057"/>
                  </a:lnTo>
                  <a:lnTo>
                    <a:pt x="782" y="0"/>
                  </a:lnTo>
                  <a:lnTo>
                    <a:pt x="0" y="264"/>
                  </a:lnTo>
                  <a:close/>
                </a:path>
              </a:pathLst>
            </a:custGeom>
            <a:solidFill>
              <a:srgbClr val="FDB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16"/>
            <p:cNvSpPr>
              <a:spLocks/>
            </p:cNvSpPr>
            <p:nvPr/>
          </p:nvSpPr>
          <p:spPr bwMode="auto">
            <a:xfrm>
              <a:off x="4102099" y="1539720"/>
              <a:ext cx="1203325" cy="1716088"/>
            </a:xfrm>
            <a:custGeom>
              <a:avLst/>
              <a:gdLst>
                <a:gd name="T0" fmla="*/ 284 w 758"/>
                <a:gd name="T1" fmla="*/ 1081 h 1081"/>
                <a:gd name="T2" fmla="*/ 758 w 758"/>
                <a:gd name="T3" fmla="*/ 0 h 1081"/>
                <a:gd name="T4" fmla="*/ 0 w 758"/>
                <a:gd name="T5" fmla="*/ 288 h 1081"/>
                <a:gd name="T6" fmla="*/ 284 w 758"/>
                <a:gd name="T7" fmla="*/ 1081 h 10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8" h="1081">
                  <a:moveTo>
                    <a:pt x="284" y="1081"/>
                  </a:moveTo>
                  <a:lnTo>
                    <a:pt x="758" y="0"/>
                  </a:lnTo>
                  <a:lnTo>
                    <a:pt x="0" y="288"/>
                  </a:lnTo>
                  <a:lnTo>
                    <a:pt x="284" y="1081"/>
                  </a:lnTo>
                  <a:close/>
                </a:path>
              </a:pathLst>
            </a:custGeom>
            <a:solidFill>
              <a:srgbClr val="3190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17"/>
            <p:cNvSpPr>
              <a:spLocks/>
            </p:cNvSpPr>
            <p:nvPr/>
          </p:nvSpPr>
          <p:spPr bwMode="auto">
            <a:xfrm>
              <a:off x="2859087" y="776132"/>
              <a:ext cx="1243013" cy="1679575"/>
            </a:xfrm>
            <a:custGeom>
              <a:avLst/>
              <a:gdLst>
                <a:gd name="T0" fmla="*/ 498 w 783"/>
                <a:gd name="T1" fmla="*/ 0 h 1058"/>
                <a:gd name="T2" fmla="*/ 0 w 783"/>
                <a:gd name="T3" fmla="*/ 1058 h 1058"/>
                <a:gd name="T4" fmla="*/ 783 w 783"/>
                <a:gd name="T5" fmla="*/ 769 h 1058"/>
                <a:gd name="T6" fmla="*/ 498 w 783"/>
                <a:gd name="T7" fmla="*/ 0 h 1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83" h="1058">
                  <a:moveTo>
                    <a:pt x="498" y="0"/>
                  </a:moveTo>
                  <a:lnTo>
                    <a:pt x="0" y="1058"/>
                  </a:lnTo>
                  <a:lnTo>
                    <a:pt x="783" y="769"/>
                  </a:lnTo>
                  <a:lnTo>
                    <a:pt x="498" y="0"/>
                  </a:lnTo>
                  <a:close/>
                </a:path>
              </a:pathLst>
            </a:custGeom>
            <a:solidFill>
              <a:srgbClr val="3190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18"/>
            <p:cNvSpPr>
              <a:spLocks/>
            </p:cNvSpPr>
            <p:nvPr/>
          </p:nvSpPr>
          <p:spPr bwMode="auto">
            <a:xfrm>
              <a:off x="1957387" y="14132"/>
              <a:ext cx="1692275" cy="1220788"/>
            </a:xfrm>
            <a:custGeom>
              <a:avLst/>
              <a:gdLst>
                <a:gd name="T0" fmla="*/ 0 w 1066"/>
                <a:gd name="T1" fmla="*/ 0 h 769"/>
                <a:gd name="T2" fmla="*/ 284 w 1066"/>
                <a:gd name="T3" fmla="*/ 769 h 769"/>
                <a:gd name="T4" fmla="*/ 1066 w 1066"/>
                <a:gd name="T5" fmla="*/ 480 h 769"/>
                <a:gd name="T6" fmla="*/ 47 w 1066"/>
                <a:gd name="T7" fmla="*/ 0 h 769"/>
                <a:gd name="T8" fmla="*/ 0 w 1066"/>
                <a:gd name="T9" fmla="*/ 0 h 7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66" h="769">
                  <a:moveTo>
                    <a:pt x="0" y="0"/>
                  </a:moveTo>
                  <a:lnTo>
                    <a:pt x="284" y="769"/>
                  </a:lnTo>
                  <a:lnTo>
                    <a:pt x="1066" y="480"/>
                  </a:lnTo>
                  <a:lnTo>
                    <a:pt x="4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190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19"/>
            <p:cNvSpPr>
              <a:spLocks/>
            </p:cNvSpPr>
            <p:nvPr/>
          </p:nvSpPr>
          <p:spPr bwMode="auto">
            <a:xfrm>
              <a:off x="2859087" y="2455707"/>
              <a:ext cx="1693863" cy="1258888"/>
            </a:xfrm>
            <a:custGeom>
              <a:avLst/>
              <a:gdLst>
                <a:gd name="T0" fmla="*/ 285 w 1067"/>
                <a:gd name="T1" fmla="*/ 793 h 793"/>
                <a:gd name="T2" fmla="*/ 1067 w 1067"/>
                <a:gd name="T3" fmla="*/ 504 h 793"/>
                <a:gd name="T4" fmla="*/ 0 w 1067"/>
                <a:gd name="T5" fmla="*/ 0 h 793"/>
                <a:gd name="T6" fmla="*/ 285 w 1067"/>
                <a:gd name="T7" fmla="*/ 793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67" h="793">
                  <a:moveTo>
                    <a:pt x="285" y="793"/>
                  </a:moveTo>
                  <a:lnTo>
                    <a:pt x="1067" y="504"/>
                  </a:lnTo>
                  <a:lnTo>
                    <a:pt x="0" y="0"/>
                  </a:lnTo>
                  <a:lnTo>
                    <a:pt x="285" y="793"/>
                  </a:lnTo>
                  <a:close/>
                </a:path>
              </a:pathLst>
            </a:custGeom>
            <a:solidFill>
              <a:srgbClr val="3190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20"/>
            <p:cNvSpPr>
              <a:spLocks/>
            </p:cNvSpPr>
            <p:nvPr/>
          </p:nvSpPr>
          <p:spPr bwMode="auto">
            <a:xfrm>
              <a:off x="2031999" y="14132"/>
              <a:ext cx="1617663" cy="762000"/>
            </a:xfrm>
            <a:custGeom>
              <a:avLst/>
              <a:gdLst>
                <a:gd name="T0" fmla="*/ 0 w 1019"/>
                <a:gd name="T1" fmla="*/ 0 h 480"/>
                <a:gd name="T2" fmla="*/ 1019 w 1019"/>
                <a:gd name="T3" fmla="*/ 480 h 480"/>
                <a:gd name="T4" fmla="*/ 853 w 1019"/>
                <a:gd name="T5" fmla="*/ 0 h 480"/>
                <a:gd name="T6" fmla="*/ 0 w 1019"/>
                <a:gd name="T7" fmla="*/ 0 h 4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19" h="480">
                  <a:moveTo>
                    <a:pt x="0" y="0"/>
                  </a:moveTo>
                  <a:lnTo>
                    <a:pt x="1019" y="480"/>
                  </a:lnTo>
                  <a:lnTo>
                    <a:pt x="853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FCA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21"/>
            <p:cNvSpPr>
              <a:spLocks/>
            </p:cNvSpPr>
            <p:nvPr/>
          </p:nvSpPr>
          <p:spPr bwMode="auto">
            <a:xfrm>
              <a:off x="3649662" y="14132"/>
              <a:ext cx="1241425" cy="762000"/>
            </a:xfrm>
            <a:custGeom>
              <a:avLst/>
              <a:gdLst>
                <a:gd name="T0" fmla="*/ 214 w 782"/>
                <a:gd name="T1" fmla="*/ 0 h 480"/>
                <a:gd name="T2" fmla="*/ 0 w 782"/>
                <a:gd name="T3" fmla="*/ 480 h 480"/>
                <a:gd name="T4" fmla="*/ 782 w 782"/>
                <a:gd name="T5" fmla="*/ 192 h 480"/>
                <a:gd name="T6" fmla="*/ 711 w 782"/>
                <a:gd name="T7" fmla="*/ 0 h 480"/>
                <a:gd name="T8" fmla="*/ 214 w 782"/>
                <a:gd name="T9" fmla="*/ 0 h 4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2" h="480">
                  <a:moveTo>
                    <a:pt x="214" y="0"/>
                  </a:moveTo>
                  <a:lnTo>
                    <a:pt x="0" y="480"/>
                  </a:lnTo>
                  <a:lnTo>
                    <a:pt x="782" y="192"/>
                  </a:lnTo>
                  <a:lnTo>
                    <a:pt x="711" y="0"/>
                  </a:lnTo>
                  <a:lnTo>
                    <a:pt x="214" y="0"/>
                  </a:lnTo>
                  <a:close/>
                </a:path>
              </a:pathLst>
            </a:custGeom>
            <a:solidFill>
              <a:srgbClr val="5FCA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22"/>
            <p:cNvSpPr>
              <a:spLocks/>
            </p:cNvSpPr>
            <p:nvPr/>
          </p:nvSpPr>
          <p:spPr bwMode="auto">
            <a:xfrm>
              <a:off x="4891087" y="14132"/>
              <a:ext cx="1130300" cy="1525588"/>
            </a:xfrm>
            <a:custGeom>
              <a:avLst/>
              <a:gdLst>
                <a:gd name="T0" fmla="*/ 498 w 712"/>
                <a:gd name="T1" fmla="*/ 0 h 961"/>
                <a:gd name="T2" fmla="*/ 0 w 712"/>
                <a:gd name="T3" fmla="*/ 192 h 961"/>
                <a:gd name="T4" fmla="*/ 261 w 712"/>
                <a:gd name="T5" fmla="*/ 961 h 961"/>
                <a:gd name="T6" fmla="*/ 712 w 712"/>
                <a:gd name="T7" fmla="*/ 0 h 961"/>
                <a:gd name="T8" fmla="*/ 498 w 712"/>
                <a:gd name="T9" fmla="*/ 0 h 9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12" h="961">
                  <a:moveTo>
                    <a:pt x="498" y="0"/>
                  </a:moveTo>
                  <a:lnTo>
                    <a:pt x="0" y="192"/>
                  </a:lnTo>
                  <a:lnTo>
                    <a:pt x="261" y="961"/>
                  </a:lnTo>
                  <a:lnTo>
                    <a:pt x="712" y="0"/>
                  </a:lnTo>
                  <a:lnTo>
                    <a:pt x="498" y="0"/>
                  </a:lnTo>
                  <a:close/>
                </a:path>
              </a:pathLst>
            </a:custGeom>
            <a:solidFill>
              <a:srgbClr val="5FCA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23"/>
            <p:cNvSpPr>
              <a:spLocks/>
            </p:cNvSpPr>
            <p:nvPr/>
          </p:nvSpPr>
          <p:spPr bwMode="auto">
            <a:xfrm>
              <a:off x="5305424" y="1082520"/>
              <a:ext cx="1693863" cy="1258888"/>
            </a:xfrm>
            <a:custGeom>
              <a:avLst/>
              <a:gdLst>
                <a:gd name="T0" fmla="*/ 0 w 1067"/>
                <a:gd name="T1" fmla="*/ 288 h 793"/>
                <a:gd name="T2" fmla="*/ 1067 w 1067"/>
                <a:gd name="T3" fmla="*/ 793 h 793"/>
                <a:gd name="T4" fmla="*/ 782 w 1067"/>
                <a:gd name="T5" fmla="*/ 0 h 793"/>
                <a:gd name="T6" fmla="*/ 0 w 1067"/>
                <a:gd name="T7" fmla="*/ 288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67" h="793">
                  <a:moveTo>
                    <a:pt x="0" y="288"/>
                  </a:moveTo>
                  <a:lnTo>
                    <a:pt x="1067" y="793"/>
                  </a:lnTo>
                  <a:lnTo>
                    <a:pt x="782" y="0"/>
                  </a:lnTo>
                  <a:lnTo>
                    <a:pt x="0" y="288"/>
                  </a:lnTo>
                  <a:close/>
                </a:path>
              </a:pathLst>
            </a:custGeom>
            <a:solidFill>
              <a:srgbClr val="5FCA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24"/>
            <p:cNvSpPr>
              <a:spLocks/>
            </p:cNvSpPr>
            <p:nvPr/>
          </p:nvSpPr>
          <p:spPr bwMode="auto">
            <a:xfrm>
              <a:off x="6546849" y="1082520"/>
              <a:ext cx="1693863" cy="1258888"/>
            </a:xfrm>
            <a:custGeom>
              <a:avLst/>
              <a:gdLst>
                <a:gd name="T0" fmla="*/ 285 w 1067"/>
                <a:gd name="T1" fmla="*/ 793 h 793"/>
                <a:gd name="T2" fmla="*/ 1067 w 1067"/>
                <a:gd name="T3" fmla="*/ 504 h 793"/>
                <a:gd name="T4" fmla="*/ 0 w 1067"/>
                <a:gd name="T5" fmla="*/ 0 h 793"/>
                <a:gd name="T6" fmla="*/ 285 w 1067"/>
                <a:gd name="T7" fmla="*/ 793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67" h="793">
                  <a:moveTo>
                    <a:pt x="285" y="793"/>
                  </a:moveTo>
                  <a:lnTo>
                    <a:pt x="1067" y="504"/>
                  </a:lnTo>
                  <a:lnTo>
                    <a:pt x="0" y="0"/>
                  </a:lnTo>
                  <a:lnTo>
                    <a:pt x="285" y="793"/>
                  </a:lnTo>
                  <a:close/>
                </a:path>
              </a:pathLst>
            </a:custGeom>
            <a:solidFill>
              <a:srgbClr val="826C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25"/>
            <p:cNvSpPr>
              <a:spLocks/>
            </p:cNvSpPr>
            <p:nvPr/>
          </p:nvSpPr>
          <p:spPr bwMode="auto">
            <a:xfrm>
              <a:off x="9031287" y="204632"/>
              <a:ext cx="1693863" cy="1220788"/>
            </a:xfrm>
            <a:custGeom>
              <a:avLst/>
              <a:gdLst>
                <a:gd name="T0" fmla="*/ 284 w 1067"/>
                <a:gd name="T1" fmla="*/ 769 h 769"/>
                <a:gd name="T2" fmla="*/ 1067 w 1067"/>
                <a:gd name="T3" fmla="*/ 481 h 769"/>
                <a:gd name="T4" fmla="*/ 0 w 1067"/>
                <a:gd name="T5" fmla="*/ 0 h 769"/>
                <a:gd name="T6" fmla="*/ 284 w 1067"/>
                <a:gd name="T7" fmla="*/ 769 h 7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67" h="769">
                  <a:moveTo>
                    <a:pt x="284" y="769"/>
                  </a:moveTo>
                  <a:lnTo>
                    <a:pt x="1067" y="481"/>
                  </a:lnTo>
                  <a:lnTo>
                    <a:pt x="0" y="0"/>
                  </a:lnTo>
                  <a:lnTo>
                    <a:pt x="284" y="769"/>
                  </a:lnTo>
                  <a:close/>
                </a:path>
              </a:pathLst>
            </a:custGeom>
            <a:solidFill>
              <a:srgbClr val="826C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26"/>
            <p:cNvSpPr>
              <a:spLocks/>
            </p:cNvSpPr>
            <p:nvPr/>
          </p:nvSpPr>
          <p:spPr bwMode="auto">
            <a:xfrm>
              <a:off x="6546849" y="14132"/>
              <a:ext cx="1243013" cy="1068388"/>
            </a:xfrm>
            <a:custGeom>
              <a:avLst/>
              <a:gdLst>
                <a:gd name="T0" fmla="*/ 640 w 783"/>
                <a:gd name="T1" fmla="*/ 0 h 673"/>
                <a:gd name="T2" fmla="*/ 332 w 783"/>
                <a:gd name="T3" fmla="*/ 0 h 673"/>
                <a:gd name="T4" fmla="*/ 0 w 783"/>
                <a:gd name="T5" fmla="*/ 673 h 673"/>
                <a:gd name="T6" fmla="*/ 783 w 783"/>
                <a:gd name="T7" fmla="*/ 384 h 673"/>
                <a:gd name="T8" fmla="*/ 640 w 783"/>
                <a:gd name="T9" fmla="*/ 0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3" h="673">
                  <a:moveTo>
                    <a:pt x="640" y="0"/>
                  </a:moveTo>
                  <a:lnTo>
                    <a:pt x="332" y="0"/>
                  </a:lnTo>
                  <a:lnTo>
                    <a:pt x="0" y="673"/>
                  </a:lnTo>
                  <a:lnTo>
                    <a:pt x="783" y="384"/>
                  </a:lnTo>
                  <a:lnTo>
                    <a:pt x="640" y="0"/>
                  </a:lnTo>
                  <a:close/>
                </a:path>
              </a:pathLst>
            </a:custGeom>
            <a:solidFill>
              <a:srgbClr val="826C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27"/>
            <p:cNvSpPr>
              <a:spLocks/>
            </p:cNvSpPr>
            <p:nvPr/>
          </p:nvSpPr>
          <p:spPr bwMode="auto">
            <a:xfrm>
              <a:off x="7789862" y="204632"/>
              <a:ext cx="1241425" cy="1677988"/>
            </a:xfrm>
            <a:custGeom>
              <a:avLst/>
              <a:gdLst>
                <a:gd name="T0" fmla="*/ 284 w 782"/>
                <a:gd name="T1" fmla="*/ 1057 h 1057"/>
                <a:gd name="T2" fmla="*/ 782 w 782"/>
                <a:gd name="T3" fmla="*/ 0 h 1057"/>
                <a:gd name="T4" fmla="*/ 0 w 782"/>
                <a:gd name="T5" fmla="*/ 264 h 1057"/>
                <a:gd name="T6" fmla="*/ 284 w 782"/>
                <a:gd name="T7" fmla="*/ 1057 h 10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82" h="1057">
                  <a:moveTo>
                    <a:pt x="284" y="1057"/>
                  </a:moveTo>
                  <a:lnTo>
                    <a:pt x="782" y="0"/>
                  </a:lnTo>
                  <a:lnTo>
                    <a:pt x="0" y="264"/>
                  </a:lnTo>
                  <a:lnTo>
                    <a:pt x="284" y="1057"/>
                  </a:lnTo>
                  <a:close/>
                </a:path>
              </a:pathLst>
            </a:custGeom>
            <a:solidFill>
              <a:srgbClr val="826C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29"/>
            <p:cNvSpPr>
              <a:spLocks/>
            </p:cNvSpPr>
            <p:nvPr/>
          </p:nvSpPr>
          <p:spPr bwMode="auto">
            <a:xfrm>
              <a:off x="10348912" y="14132"/>
              <a:ext cx="1617663" cy="954088"/>
            </a:xfrm>
            <a:custGeom>
              <a:avLst/>
              <a:gdLst>
                <a:gd name="T0" fmla="*/ 308 w 1019"/>
                <a:gd name="T1" fmla="*/ 0 h 601"/>
                <a:gd name="T2" fmla="*/ 0 w 1019"/>
                <a:gd name="T3" fmla="*/ 0 h 601"/>
                <a:gd name="T4" fmla="*/ 237 w 1019"/>
                <a:gd name="T5" fmla="*/ 601 h 601"/>
                <a:gd name="T6" fmla="*/ 1019 w 1019"/>
                <a:gd name="T7" fmla="*/ 312 h 601"/>
                <a:gd name="T8" fmla="*/ 1019 w 1019"/>
                <a:gd name="T9" fmla="*/ 312 h 601"/>
                <a:gd name="T10" fmla="*/ 308 w 1019"/>
                <a:gd name="T11" fmla="*/ 0 h 6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19" h="601">
                  <a:moveTo>
                    <a:pt x="308" y="0"/>
                  </a:moveTo>
                  <a:lnTo>
                    <a:pt x="0" y="0"/>
                  </a:lnTo>
                  <a:lnTo>
                    <a:pt x="237" y="601"/>
                  </a:lnTo>
                  <a:lnTo>
                    <a:pt x="1019" y="312"/>
                  </a:lnTo>
                  <a:lnTo>
                    <a:pt x="1019" y="312"/>
                  </a:lnTo>
                  <a:lnTo>
                    <a:pt x="308" y="0"/>
                  </a:lnTo>
                  <a:close/>
                </a:path>
              </a:pathLst>
            </a:custGeom>
            <a:solidFill>
              <a:srgbClr val="A0BF0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30"/>
            <p:cNvSpPr>
              <a:spLocks/>
            </p:cNvSpPr>
            <p:nvPr/>
          </p:nvSpPr>
          <p:spPr bwMode="auto">
            <a:xfrm>
              <a:off x="11777662" y="14132"/>
              <a:ext cx="414338" cy="495300"/>
            </a:xfrm>
            <a:custGeom>
              <a:avLst/>
              <a:gdLst>
                <a:gd name="T0" fmla="*/ 0 w 261"/>
                <a:gd name="T1" fmla="*/ 0 h 312"/>
                <a:gd name="T2" fmla="*/ 119 w 261"/>
                <a:gd name="T3" fmla="*/ 312 h 312"/>
                <a:gd name="T4" fmla="*/ 119 w 261"/>
                <a:gd name="T5" fmla="*/ 312 h 312"/>
                <a:gd name="T6" fmla="*/ 261 w 261"/>
                <a:gd name="T7" fmla="*/ 0 h 312"/>
                <a:gd name="T8" fmla="*/ 0 w 261"/>
                <a:gd name="T9" fmla="*/ 0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1" h="312">
                  <a:moveTo>
                    <a:pt x="0" y="0"/>
                  </a:moveTo>
                  <a:lnTo>
                    <a:pt x="119" y="312"/>
                  </a:lnTo>
                  <a:lnTo>
                    <a:pt x="119" y="312"/>
                  </a:lnTo>
                  <a:lnTo>
                    <a:pt x="26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0BF0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30"/>
            <p:cNvSpPr>
              <a:spLocks/>
            </p:cNvSpPr>
            <p:nvPr/>
          </p:nvSpPr>
          <p:spPr bwMode="auto">
            <a:xfrm rot="18373820">
              <a:off x="222116" y="-337997"/>
              <a:ext cx="414393" cy="879495"/>
            </a:xfrm>
            <a:custGeom>
              <a:avLst/>
              <a:gdLst>
                <a:gd name="T0" fmla="*/ 0 w 261"/>
                <a:gd name="T1" fmla="*/ 0 h 312"/>
                <a:gd name="T2" fmla="*/ 119 w 261"/>
                <a:gd name="T3" fmla="*/ 312 h 312"/>
                <a:gd name="T4" fmla="*/ 119 w 261"/>
                <a:gd name="T5" fmla="*/ 312 h 312"/>
                <a:gd name="T6" fmla="*/ 261 w 261"/>
                <a:gd name="T7" fmla="*/ 0 h 312"/>
                <a:gd name="T8" fmla="*/ 0 w 261"/>
                <a:gd name="T9" fmla="*/ 0 h 312"/>
                <a:gd name="connsiteX0" fmla="*/ 0 w 8890"/>
                <a:gd name="connsiteY0" fmla="*/ 0 h 10696"/>
                <a:gd name="connsiteX1" fmla="*/ 3449 w 8890"/>
                <a:gd name="connsiteY1" fmla="*/ 10696 h 10696"/>
                <a:gd name="connsiteX2" fmla="*/ 3449 w 8890"/>
                <a:gd name="connsiteY2" fmla="*/ 10696 h 10696"/>
                <a:gd name="connsiteX3" fmla="*/ 8890 w 8890"/>
                <a:gd name="connsiteY3" fmla="*/ 696 h 10696"/>
                <a:gd name="connsiteX4" fmla="*/ 0 w 8890"/>
                <a:gd name="connsiteY4" fmla="*/ 0 h 10696"/>
                <a:gd name="connsiteX0" fmla="*/ 0 w 7997"/>
                <a:gd name="connsiteY0" fmla="*/ 0 h 10000"/>
                <a:gd name="connsiteX1" fmla="*/ 3880 w 7997"/>
                <a:gd name="connsiteY1" fmla="*/ 10000 h 10000"/>
                <a:gd name="connsiteX2" fmla="*/ 3880 w 7997"/>
                <a:gd name="connsiteY2" fmla="*/ 10000 h 10000"/>
                <a:gd name="connsiteX3" fmla="*/ 7997 w 7997"/>
                <a:gd name="connsiteY3" fmla="*/ 2894 h 10000"/>
                <a:gd name="connsiteX4" fmla="*/ 0 w 7997"/>
                <a:gd name="connsiteY4" fmla="*/ 0 h 10000"/>
                <a:gd name="connsiteX0" fmla="*/ 0 w 18109"/>
                <a:gd name="connsiteY0" fmla="*/ 0 h 10000"/>
                <a:gd name="connsiteX1" fmla="*/ 4852 w 18109"/>
                <a:gd name="connsiteY1" fmla="*/ 10000 h 10000"/>
                <a:gd name="connsiteX2" fmla="*/ 4852 w 18109"/>
                <a:gd name="connsiteY2" fmla="*/ 10000 h 10000"/>
                <a:gd name="connsiteX3" fmla="*/ 18109 w 18109"/>
                <a:gd name="connsiteY3" fmla="*/ 5345 h 10000"/>
                <a:gd name="connsiteX4" fmla="*/ 0 w 18109"/>
                <a:gd name="connsiteY4" fmla="*/ 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109" h="10000">
                  <a:moveTo>
                    <a:pt x="0" y="0"/>
                  </a:moveTo>
                  <a:lnTo>
                    <a:pt x="4852" y="10000"/>
                  </a:lnTo>
                  <a:lnTo>
                    <a:pt x="4852" y="10000"/>
                  </a:lnTo>
                  <a:lnTo>
                    <a:pt x="18109" y="53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DB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FDB900"/>
                </a:solidFill>
              </a:endParaRPr>
            </a:p>
          </p:txBody>
        </p:sp>
        <p:sp>
          <p:nvSpPr>
            <p:cNvPr id="34" name="Freeform 26"/>
            <p:cNvSpPr>
              <a:spLocks/>
            </p:cNvSpPr>
            <p:nvPr/>
          </p:nvSpPr>
          <p:spPr bwMode="auto">
            <a:xfrm>
              <a:off x="9029698" y="-37031"/>
              <a:ext cx="990985" cy="241663"/>
            </a:xfrm>
            <a:custGeom>
              <a:avLst/>
              <a:gdLst>
                <a:gd name="T0" fmla="*/ 640 w 783"/>
                <a:gd name="T1" fmla="*/ 0 h 673"/>
                <a:gd name="T2" fmla="*/ 332 w 783"/>
                <a:gd name="T3" fmla="*/ 0 h 673"/>
                <a:gd name="T4" fmla="*/ 0 w 783"/>
                <a:gd name="T5" fmla="*/ 673 h 673"/>
                <a:gd name="T6" fmla="*/ 783 w 783"/>
                <a:gd name="T7" fmla="*/ 384 h 673"/>
                <a:gd name="T8" fmla="*/ 640 w 783"/>
                <a:gd name="T9" fmla="*/ 0 h 673"/>
                <a:gd name="connsiteX0" fmla="*/ 8980 w 10000"/>
                <a:gd name="connsiteY0" fmla="*/ 6331 h 10000"/>
                <a:gd name="connsiteX1" fmla="*/ 4240 w 10000"/>
                <a:gd name="connsiteY1" fmla="*/ 0 h 10000"/>
                <a:gd name="connsiteX2" fmla="*/ 0 w 10000"/>
                <a:gd name="connsiteY2" fmla="*/ 10000 h 10000"/>
                <a:gd name="connsiteX3" fmla="*/ 10000 w 10000"/>
                <a:gd name="connsiteY3" fmla="*/ 5706 h 10000"/>
                <a:gd name="connsiteX4" fmla="*/ 8980 w 10000"/>
                <a:gd name="connsiteY4" fmla="*/ 6331 h 10000"/>
                <a:gd name="connsiteX0" fmla="*/ 8980 w 8980"/>
                <a:gd name="connsiteY0" fmla="*/ 6331 h 10000"/>
                <a:gd name="connsiteX1" fmla="*/ 4240 w 8980"/>
                <a:gd name="connsiteY1" fmla="*/ 0 h 10000"/>
                <a:gd name="connsiteX2" fmla="*/ 0 w 8980"/>
                <a:gd name="connsiteY2" fmla="*/ 10000 h 10000"/>
                <a:gd name="connsiteX3" fmla="*/ 7682 w 8980"/>
                <a:gd name="connsiteY3" fmla="*/ 8285 h 10000"/>
                <a:gd name="connsiteX4" fmla="*/ 8980 w 8980"/>
                <a:gd name="connsiteY4" fmla="*/ 6331 h 10000"/>
                <a:gd name="connsiteX0" fmla="*/ 10000 w 10000"/>
                <a:gd name="connsiteY0" fmla="*/ 0 h 3669"/>
                <a:gd name="connsiteX1" fmla="*/ 1243 w 10000"/>
                <a:gd name="connsiteY1" fmla="*/ 1407 h 3669"/>
                <a:gd name="connsiteX2" fmla="*/ 0 w 10000"/>
                <a:gd name="connsiteY2" fmla="*/ 3669 h 3669"/>
                <a:gd name="connsiteX3" fmla="*/ 8555 w 10000"/>
                <a:gd name="connsiteY3" fmla="*/ 1954 h 3669"/>
                <a:gd name="connsiteX4" fmla="*/ 10000 w 10000"/>
                <a:gd name="connsiteY4" fmla="*/ 0 h 3669"/>
                <a:gd name="connsiteX0" fmla="*/ 8878 w 8878"/>
                <a:gd name="connsiteY0" fmla="*/ 639 h 6165"/>
                <a:gd name="connsiteX1" fmla="*/ 1243 w 8878"/>
                <a:gd name="connsiteY1" fmla="*/ 0 h 6165"/>
                <a:gd name="connsiteX2" fmla="*/ 0 w 8878"/>
                <a:gd name="connsiteY2" fmla="*/ 6165 h 6165"/>
                <a:gd name="connsiteX3" fmla="*/ 8555 w 8878"/>
                <a:gd name="connsiteY3" fmla="*/ 1491 h 6165"/>
                <a:gd name="connsiteX4" fmla="*/ 8878 w 8878"/>
                <a:gd name="connsiteY4" fmla="*/ 639 h 61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78" h="6165">
                  <a:moveTo>
                    <a:pt x="8878" y="639"/>
                  </a:moveTo>
                  <a:lnTo>
                    <a:pt x="1243" y="0"/>
                  </a:lnTo>
                  <a:lnTo>
                    <a:pt x="0" y="6165"/>
                  </a:lnTo>
                  <a:lnTo>
                    <a:pt x="8555" y="1491"/>
                  </a:lnTo>
                  <a:lnTo>
                    <a:pt x="8878" y="639"/>
                  </a:lnTo>
                  <a:close/>
                </a:path>
              </a:pathLst>
            </a:custGeom>
            <a:solidFill>
              <a:srgbClr val="826C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62" name="TextBox 61"/>
          <p:cNvSpPr txBox="1"/>
          <p:nvPr/>
        </p:nvSpPr>
        <p:spPr>
          <a:xfrm>
            <a:off x="4679564" y="1457278"/>
            <a:ext cx="3347391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19900" b="1">
                <a:solidFill>
                  <a:srgbClr val="5FCACB"/>
                </a:solidFill>
              </a:defRPr>
            </a:lvl1pPr>
          </a:lstStyle>
          <a:p>
            <a:r>
              <a:rPr lang="en-US" altLang="zh-CN" sz="12000" dirty="0" smtClean="0">
                <a:solidFill>
                  <a:schemeClr val="accent1"/>
                </a:solidFill>
              </a:rPr>
              <a:t>9.1.1</a:t>
            </a:r>
            <a:endParaRPr lang="zh-CN" altLang="en-US" sz="12000" dirty="0">
              <a:solidFill>
                <a:schemeClr val="accent1"/>
              </a:solidFill>
            </a:endParaRPr>
          </a:p>
        </p:txBody>
      </p:sp>
      <p:sp>
        <p:nvSpPr>
          <p:cNvPr id="64" name="文本框 78"/>
          <p:cNvSpPr txBox="1"/>
          <p:nvPr/>
        </p:nvSpPr>
        <p:spPr>
          <a:xfrm>
            <a:off x="3165010" y="3439798"/>
            <a:ext cx="671690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3200" b="1">
                <a:solidFill>
                  <a:srgbClr val="F5841C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7200" smtClean="0">
                <a:solidFill>
                  <a:schemeClr val="accent1"/>
                </a:solidFill>
              </a:rPr>
              <a:t>不等式及其解集</a:t>
            </a:r>
            <a:endParaRPr lang="zh-CN" altLang="en-US" sz="7200" dirty="0">
              <a:solidFill>
                <a:schemeClr val="accent1"/>
              </a:solidFill>
            </a:endParaRPr>
          </a:p>
        </p:txBody>
      </p:sp>
      <p:grpSp>
        <p:nvGrpSpPr>
          <p:cNvPr id="65" name="组合 64"/>
          <p:cNvGrpSpPr/>
          <p:nvPr/>
        </p:nvGrpSpPr>
        <p:grpSpPr>
          <a:xfrm>
            <a:off x="7325374" y="4777503"/>
            <a:ext cx="4883789" cy="2129365"/>
            <a:chOff x="7325374" y="4777503"/>
            <a:chExt cx="4883789" cy="2129365"/>
          </a:xfrm>
        </p:grpSpPr>
        <p:sp>
          <p:nvSpPr>
            <p:cNvPr id="67" name="Freeform 24"/>
            <p:cNvSpPr>
              <a:spLocks/>
            </p:cNvSpPr>
            <p:nvPr/>
          </p:nvSpPr>
          <p:spPr bwMode="auto">
            <a:xfrm rot="10800000">
              <a:off x="11031618" y="4777503"/>
              <a:ext cx="1164443" cy="933878"/>
            </a:xfrm>
            <a:custGeom>
              <a:avLst/>
              <a:gdLst>
                <a:gd name="T0" fmla="*/ 285 w 1067"/>
                <a:gd name="T1" fmla="*/ 793 h 793"/>
                <a:gd name="T2" fmla="*/ 1067 w 1067"/>
                <a:gd name="T3" fmla="*/ 504 h 793"/>
                <a:gd name="T4" fmla="*/ 0 w 1067"/>
                <a:gd name="T5" fmla="*/ 0 h 793"/>
                <a:gd name="T6" fmla="*/ 285 w 1067"/>
                <a:gd name="T7" fmla="*/ 793 h 793"/>
                <a:gd name="connsiteX0" fmla="*/ 0 w 7329"/>
                <a:gd name="connsiteY0" fmla="*/ 8286 h 8286"/>
                <a:gd name="connsiteX1" fmla="*/ 7329 w 7329"/>
                <a:gd name="connsiteY1" fmla="*/ 4642 h 8286"/>
                <a:gd name="connsiteX2" fmla="*/ 4 w 7329"/>
                <a:gd name="connsiteY2" fmla="*/ 0 h 8286"/>
                <a:gd name="connsiteX3" fmla="*/ 0 w 7329"/>
                <a:gd name="connsiteY3" fmla="*/ 8286 h 82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329" h="8286">
                  <a:moveTo>
                    <a:pt x="0" y="8286"/>
                  </a:moveTo>
                  <a:lnTo>
                    <a:pt x="7329" y="4642"/>
                  </a:lnTo>
                  <a:lnTo>
                    <a:pt x="4" y="0"/>
                  </a:lnTo>
                  <a:cubicBezTo>
                    <a:pt x="3" y="2762"/>
                    <a:pt x="1" y="5524"/>
                    <a:pt x="0" y="8286"/>
                  </a:cubicBezTo>
                  <a:close/>
                </a:path>
              </a:pathLst>
            </a:custGeom>
            <a:solidFill>
              <a:srgbClr val="31909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68" name="Freeform 25"/>
            <p:cNvSpPr>
              <a:spLocks/>
            </p:cNvSpPr>
            <p:nvPr/>
          </p:nvSpPr>
          <p:spPr bwMode="auto">
            <a:xfrm rot="10800000">
              <a:off x="8701256" y="5597567"/>
              <a:ext cx="1588816" cy="1092945"/>
            </a:xfrm>
            <a:custGeom>
              <a:avLst/>
              <a:gdLst>
                <a:gd name="T0" fmla="*/ 284 w 1067"/>
                <a:gd name="T1" fmla="*/ 769 h 769"/>
                <a:gd name="T2" fmla="*/ 1067 w 1067"/>
                <a:gd name="T3" fmla="*/ 481 h 769"/>
                <a:gd name="T4" fmla="*/ 0 w 1067"/>
                <a:gd name="T5" fmla="*/ 0 h 769"/>
                <a:gd name="T6" fmla="*/ 284 w 1067"/>
                <a:gd name="T7" fmla="*/ 769 h 7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67" h="769">
                  <a:moveTo>
                    <a:pt x="284" y="769"/>
                  </a:moveTo>
                  <a:lnTo>
                    <a:pt x="1067" y="481"/>
                  </a:lnTo>
                  <a:lnTo>
                    <a:pt x="0" y="0"/>
                  </a:lnTo>
                  <a:lnTo>
                    <a:pt x="284" y="769"/>
                  </a:lnTo>
                  <a:close/>
                </a:path>
              </a:pathLst>
            </a:custGeom>
            <a:solidFill>
              <a:srgbClr val="826C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69" name="Freeform 26"/>
            <p:cNvSpPr>
              <a:spLocks/>
            </p:cNvSpPr>
            <p:nvPr/>
          </p:nvSpPr>
          <p:spPr bwMode="auto">
            <a:xfrm rot="10800000">
              <a:off x="11454509" y="6084860"/>
              <a:ext cx="754654" cy="776204"/>
            </a:xfrm>
            <a:custGeom>
              <a:avLst/>
              <a:gdLst>
                <a:gd name="T0" fmla="*/ 640 w 783"/>
                <a:gd name="T1" fmla="*/ 0 h 673"/>
                <a:gd name="T2" fmla="*/ 332 w 783"/>
                <a:gd name="T3" fmla="*/ 0 h 673"/>
                <a:gd name="T4" fmla="*/ 0 w 783"/>
                <a:gd name="T5" fmla="*/ 673 h 673"/>
                <a:gd name="T6" fmla="*/ 783 w 783"/>
                <a:gd name="T7" fmla="*/ 384 h 673"/>
                <a:gd name="T8" fmla="*/ 640 w 783"/>
                <a:gd name="T9" fmla="*/ 0 h 673"/>
                <a:gd name="connsiteX0" fmla="*/ 4529 w 6355"/>
                <a:gd name="connsiteY0" fmla="*/ 0 h 8115"/>
                <a:gd name="connsiteX1" fmla="*/ 595 w 6355"/>
                <a:gd name="connsiteY1" fmla="*/ 0 h 8115"/>
                <a:gd name="connsiteX2" fmla="*/ 0 w 6355"/>
                <a:gd name="connsiteY2" fmla="*/ 8115 h 8115"/>
                <a:gd name="connsiteX3" fmla="*/ 6355 w 6355"/>
                <a:gd name="connsiteY3" fmla="*/ 5706 h 8115"/>
                <a:gd name="connsiteX4" fmla="*/ 4529 w 6355"/>
                <a:gd name="connsiteY4" fmla="*/ 0 h 8115"/>
                <a:gd name="connsiteX0" fmla="*/ 7312 w 10185"/>
                <a:gd name="connsiteY0" fmla="*/ 0 h 10000"/>
                <a:gd name="connsiteX1" fmla="*/ 78 w 10185"/>
                <a:gd name="connsiteY1" fmla="*/ 0 h 10000"/>
                <a:gd name="connsiteX2" fmla="*/ 185 w 10185"/>
                <a:gd name="connsiteY2" fmla="*/ 10000 h 10000"/>
                <a:gd name="connsiteX3" fmla="*/ 10185 w 10185"/>
                <a:gd name="connsiteY3" fmla="*/ 7031 h 10000"/>
                <a:gd name="connsiteX4" fmla="*/ 7312 w 10185"/>
                <a:gd name="connsiteY4" fmla="*/ 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185" h="10000">
                  <a:moveTo>
                    <a:pt x="7312" y="0"/>
                  </a:moveTo>
                  <a:lnTo>
                    <a:pt x="78" y="0"/>
                  </a:lnTo>
                  <a:cubicBezTo>
                    <a:pt x="-233" y="3333"/>
                    <a:pt x="497" y="6667"/>
                    <a:pt x="185" y="10000"/>
                  </a:cubicBezTo>
                  <a:lnTo>
                    <a:pt x="10185" y="7031"/>
                  </a:lnTo>
                  <a:lnTo>
                    <a:pt x="7312" y="0"/>
                  </a:lnTo>
                  <a:close/>
                </a:path>
              </a:pathLst>
            </a:custGeom>
            <a:solidFill>
              <a:srgbClr val="5FCACB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70" name="Freeform 27"/>
            <p:cNvSpPr>
              <a:spLocks/>
            </p:cNvSpPr>
            <p:nvPr/>
          </p:nvSpPr>
          <p:spPr bwMode="auto">
            <a:xfrm rot="10800000">
              <a:off x="10290072" y="5188245"/>
              <a:ext cx="1164437" cy="1502267"/>
            </a:xfrm>
            <a:custGeom>
              <a:avLst/>
              <a:gdLst>
                <a:gd name="T0" fmla="*/ 284 w 782"/>
                <a:gd name="T1" fmla="*/ 1057 h 1057"/>
                <a:gd name="T2" fmla="*/ 782 w 782"/>
                <a:gd name="T3" fmla="*/ 0 h 1057"/>
                <a:gd name="T4" fmla="*/ 0 w 782"/>
                <a:gd name="T5" fmla="*/ 264 h 1057"/>
                <a:gd name="T6" fmla="*/ 284 w 782"/>
                <a:gd name="T7" fmla="*/ 1057 h 10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82" h="1057">
                  <a:moveTo>
                    <a:pt x="284" y="1057"/>
                  </a:moveTo>
                  <a:lnTo>
                    <a:pt x="782" y="0"/>
                  </a:lnTo>
                  <a:lnTo>
                    <a:pt x="0" y="264"/>
                  </a:lnTo>
                  <a:lnTo>
                    <a:pt x="284" y="1057"/>
                  </a:lnTo>
                  <a:close/>
                </a:path>
              </a:pathLst>
            </a:custGeom>
            <a:solidFill>
              <a:srgbClr val="5FCACB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71" name="Freeform 29"/>
            <p:cNvSpPr>
              <a:spLocks/>
            </p:cNvSpPr>
            <p:nvPr/>
          </p:nvSpPr>
          <p:spPr bwMode="auto">
            <a:xfrm rot="10800000">
              <a:off x="7536819" y="6006888"/>
              <a:ext cx="1517342" cy="854174"/>
            </a:xfrm>
            <a:custGeom>
              <a:avLst/>
              <a:gdLst>
                <a:gd name="T0" fmla="*/ 308 w 1019"/>
                <a:gd name="T1" fmla="*/ 0 h 601"/>
                <a:gd name="T2" fmla="*/ 0 w 1019"/>
                <a:gd name="T3" fmla="*/ 0 h 601"/>
                <a:gd name="T4" fmla="*/ 237 w 1019"/>
                <a:gd name="T5" fmla="*/ 601 h 601"/>
                <a:gd name="T6" fmla="*/ 1019 w 1019"/>
                <a:gd name="T7" fmla="*/ 312 h 601"/>
                <a:gd name="T8" fmla="*/ 1019 w 1019"/>
                <a:gd name="T9" fmla="*/ 312 h 601"/>
                <a:gd name="T10" fmla="*/ 308 w 1019"/>
                <a:gd name="T11" fmla="*/ 0 h 6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19" h="601">
                  <a:moveTo>
                    <a:pt x="308" y="0"/>
                  </a:moveTo>
                  <a:lnTo>
                    <a:pt x="0" y="0"/>
                  </a:lnTo>
                  <a:lnTo>
                    <a:pt x="237" y="601"/>
                  </a:lnTo>
                  <a:lnTo>
                    <a:pt x="1019" y="312"/>
                  </a:lnTo>
                  <a:lnTo>
                    <a:pt x="1019" y="312"/>
                  </a:lnTo>
                  <a:lnTo>
                    <a:pt x="308" y="0"/>
                  </a:lnTo>
                  <a:close/>
                </a:path>
              </a:pathLst>
            </a:custGeom>
            <a:solidFill>
              <a:srgbClr val="A0BF0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72" name="Freeform 30"/>
            <p:cNvSpPr>
              <a:spLocks/>
            </p:cNvSpPr>
            <p:nvPr/>
          </p:nvSpPr>
          <p:spPr bwMode="auto">
            <a:xfrm rot="10800000">
              <a:off x="7325374" y="6417631"/>
              <a:ext cx="388642" cy="443431"/>
            </a:xfrm>
            <a:custGeom>
              <a:avLst/>
              <a:gdLst>
                <a:gd name="T0" fmla="*/ 0 w 261"/>
                <a:gd name="T1" fmla="*/ 0 h 312"/>
                <a:gd name="T2" fmla="*/ 119 w 261"/>
                <a:gd name="T3" fmla="*/ 312 h 312"/>
                <a:gd name="T4" fmla="*/ 119 w 261"/>
                <a:gd name="T5" fmla="*/ 312 h 312"/>
                <a:gd name="T6" fmla="*/ 261 w 261"/>
                <a:gd name="T7" fmla="*/ 0 h 312"/>
                <a:gd name="T8" fmla="*/ 0 w 261"/>
                <a:gd name="T9" fmla="*/ 0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1" h="312">
                  <a:moveTo>
                    <a:pt x="0" y="0"/>
                  </a:moveTo>
                  <a:lnTo>
                    <a:pt x="119" y="312"/>
                  </a:lnTo>
                  <a:lnTo>
                    <a:pt x="119" y="312"/>
                  </a:lnTo>
                  <a:lnTo>
                    <a:pt x="26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0BF0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73" name="Freeform 26"/>
            <p:cNvSpPr>
              <a:spLocks/>
            </p:cNvSpPr>
            <p:nvPr/>
          </p:nvSpPr>
          <p:spPr bwMode="auto">
            <a:xfrm rot="10800000">
              <a:off x="9362034" y="6690512"/>
              <a:ext cx="929528" cy="216356"/>
            </a:xfrm>
            <a:custGeom>
              <a:avLst/>
              <a:gdLst>
                <a:gd name="T0" fmla="*/ 640 w 783"/>
                <a:gd name="T1" fmla="*/ 0 h 673"/>
                <a:gd name="T2" fmla="*/ 332 w 783"/>
                <a:gd name="T3" fmla="*/ 0 h 673"/>
                <a:gd name="T4" fmla="*/ 0 w 783"/>
                <a:gd name="T5" fmla="*/ 673 h 673"/>
                <a:gd name="T6" fmla="*/ 783 w 783"/>
                <a:gd name="T7" fmla="*/ 384 h 673"/>
                <a:gd name="T8" fmla="*/ 640 w 783"/>
                <a:gd name="T9" fmla="*/ 0 h 673"/>
                <a:gd name="connsiteX0" fmla="*/ 8980 w 10000"/>
                <a:gd name="connsiteY0" fmla="*/ 6331 h 10000"/>
                <a:gd name="connsiteX1" fmla="*/ 4240 w 10000"/>
                <a:gd name="connsiteY1" fmla="*/ 0 h 10000"/>
                <a:gd name="connsiteX2" fmla="*/ 0 w 10000"/>
                <a:gd name="connsiteY2" fmla="*/ 10000 h 10000"/>
                <a:gd name="connsiteX3" fmla="*/ 10000 w 10000"/>
                <a:gd name="connsiteY3" fmla="*/ 5706 h 10000"/>
                <a:gd name="connsiteX4" fmla="*/ 8980 w 10000"/>
                <a:gd name="connsiteY4" fmla="*/ 6331 h 10000"/>
                <a:gd name="connsiteX0" fmla="*/ 8980 w 8980"/>
                <a:gd name="connsiteY0" fmla="*/ 6331 h 10000"/>
                <a:gd name="connsiteX1" fmla="*/ 4240 w 8980"/>
                <a:gd name="connsiteY1" fmla="*/ 0 h 10000"/>
                <a:gd name="connsiteX2" fmla="*/ 0 w 8980"/>
                <a:gd name="connsiteY2" fmla="*/ 10000 h 10000"/>
                <a:gd name="connsiteX3" fmla="*/ 7682 w 8980"/>
                <a:gd name="connsiteY3" fmla="*/ 8285 h 10000"/>
                <a:gd name="connsiteX4" fmla="*/ 8980 w 8980"/>
                <a:gd name="connsiteY4" fmla="*/ 6331 h 10000"/>
                <a:gd name="connsiteX0" fmla="*/ 10000 w 10000"/>
                <a:gd name="connsiteY0" fmla="*/ 0 h 3669"/>
                <a:gd name="connsiteX1" fmla="*/ 1243 w 10000"/>
                <a:gd name="connsiteY1" fmla="*/ 1407 h 3669"/>
                <a:gd name="connsiteX2" fmla="*/ 0 w 10000"/>
                <a:gd name="connsiteY2" fmla="*/ 3669 h 3669"/>
                <a:gd name="connsiteX3" fmla="*/ 8555 w 10000"/>
                <a:gd name="connsiteY3" fmla="*/ 1954 h 3669"/>
                <a:gd name="connsiteX4" fmla="*/ 10000 w 10000"/>
                <a:gd name="connsiteY4" fmla="*/ 0 h 3669"/>
                <a:gd name="connsiteX0" fmla="*/ 8878 w 8878"/>
                <a:gd name="connsiteY0" fmla="*/ 639 h 6165"/>
                <a:gd name="connsiteX1" fmla="*/ 1243 w 8878"/>
                <a:gd name="connsiteY1" fmla="*/ 0 h 6165"/>
                <a:gd name="connsiteX2" fmla="*/ 0 w 8878"/>
                <a:gd name="connsiteY2" fmla="*/ 6165 h 6165"/>
                <a:gd name="connsiteX3" fmla="*/ 8555 w 8878"/>
                <a:gd name="connsiteY3" fmla="*/ 1491 h 6165"/>
                <a:gd name="connsiteX4" fmla="*/ 8878 w 8878"/>
                <a:gd name="connsiteY4" fmla="*/ 639 h 61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78" h="6165">
                  <a:moveTo>
                    <a:pt x="8878" y="639"/>
                  </a:moveTo>
                  <a:lnTo>
                    <a:pt x="1243" y="0"/>
                  </a:lnTo>
                  <a:lnTo>
                    <a:pt x="0" y="6165"/>
                  </a:lnTo>
                  <a:lnTo>
                    <a:pt x="8555" y="1491"/>
                  </a:lnTo>
                  <a:lnTo>
                    <a:pt x="8878" y="639"/>
                  </a:lnTo>
                  <a:close/>
                </a:path>
              </a:pathLst>
            </a:custGeom>
            <a:solidFill>
              <a:srgbClr val="826C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77" name="组合 76"/>
          <p:cNvGrpSpPr/>
          <p:nvPr/>
        </p:nvGrpSpPr>
        <p:grpSpPr>
          <a:xfrm rot="2484086">
            <a:off x="3923329" y="3309854"/>
            <a:ext cx="406107" cy="1155987"/>
            <a:chOff x="4454660" y="3810474"/>
            <a:chExt cx="406107" cy="1155987"/>
          </a:xfrm>
        </p:grpSpPr>
        <p:sp>
          <p:nvSpPr>
            <p:cNvPr id="78" name="Freeform 16"/>
            <p:cNvSpPr>
              <a:spLocks/>
            </p:cNvSpPr>
            <p:nvPr/>
          </p:nvSpPr>
          <p:spPr bwMode="auto">
            <a:xfrm flipV="1">
              <a:off x="4459674" y="3810474"/>
              <a:ext cx="396080" cy="564858"/>
            </a:xfrm>
            <a:custGeom>
              <a:avLst/>
              <a:gdLst>
                <a:gd name="T0" fmla="*/ 284 w 758"/>
                <a:gd name="T1" fmla="*/ 1081 h 1081"/>
                <a:gd name="T2" fmla="*/ 758 w 758"/>
                <a:gd name="T3" fmla="*/ 0 h 1081"/>
                <a:gd name="T4" fmla="*/ 0 w 758"/>
                <a:gd name="T5" fmla="*/ 288 h 1081"/>
                <a:gd name="T6" fmla="*/ 284 w 758"/>
                <a:gd name="T7" fmla="*/ 1081 h 10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8" h="1081">
                  <a:moveTo>
                    <a:pt x="284" y="1081"/>
                  </a:moveTo>
                  <a:lnTo>
                    <a:pt x="758" y="0"/>
                  </a:lnTo>
                  <a:lnTo>
                    <a:pt x="0" y="288"/>
                  </a:lnTo>
                  <a:lnTo>
                    <a:pt x="284" y="1081"/>
                  </a:lnTo>
                  <a:close/>
                </a:path>
              </a:pathLst>
            </a:custGeom>
            <a:solidFill>
              <a:srgbClr val="3190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30"/>
            <p:cNvSpPr>
              <a:spLocks/>
            </p:cNvSpPr>
            <p:nvPr/>
          </p:nvSpPr>
          <p:spPr bwMode="auto">
            <a:xfrm rot="15296182">
              <a:off x="4522923" y="4261161"/>
              <a:ext cx="275725" cy="329602"/>
            </a:xfrm>
            <a:custGeom>
              <a:avLst/>
              <a:gdLst>
                <a:gd name="T0" fmla="*/ 0 w 261"/>
                <a:gd name="T1" fmla="*/ 0 h 312"/>
                <a:gd name="T2" fmla="*/ 119 w 261"/>
                <a:gd name="T3" fmla="*/ 312 h 312"/>
                <a:gd name="T4" fmla="*/ 119 w 261"/>
                <a:gd name="T5" fmla="*/ 312 h 312"/>
                <a:gd name="T6" fmla="*/ 261 w 261"/>
                <a:gd name="T7" fmla="*/ 0 h 312"/>
                <a:gd name="T8" fmla="*/ 0 w 261"/>
                <a:gd name="T9" fmla="*/ 0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1" h="312">
                  <a:moveTo>
                    <a:pt x="0" y="0"/>
                  </a:moveTo>
                  <a:lnTo>
                    <a:pt x="119" y="312"/>
                  </a:lnTo>
                  <a:lnTo>
                    <a:pt x="119" y="312"/>
                  </a:lnTo>
                  <a:lnTo>
                    <a:pt x="26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0BF0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12"/>
            <p:cNvSpPr>
              <a:spLocks/>
            </p:cNvSpPr>
            <p:nvPr/>
          </p:nvSpPr>
          <p:spPr bwMode="auto">
            <a:xfrm rot="7160246">
              <a:off x="4384500" y="4490194"/>
              <a:ext cx="546427" cy="406107"/>
            </a:xfrm>
            <a:custGeom>
              <a:avLst/>
              <a:gdLst>
                <a:gd name="T0" fmla="*/ 782 w 1067"/>
                <a:gd name="T1" fmla="*/ 0 h 793"/>
                <a:gd name="T2" fmla="*/ 0 w 1067"/>
                <a:gd name="T3" fmla="*/ 288 h 793"/>
                <a:gd name="T4" fmla="*/ 1067 w 1067"/>
                <a:gd name="T5" fmla="*/ 793 h 793"/>
                <a:gd name="T6" fmla="*/ 782 w 1067"/>
                <a:gd name="T7" fmla="*/ 0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67" h="793">
                  <a:moveTo>
                    <a:pt x="782" y="0"/>
                  </a:moveTo>
                  <a:lnTo>
                    <a:pt x="0" y="288"/>
                  </a:lnTo>
                  <a:lnTo>
                    <a:pt x="1067" y="793"/>
                  </a:lnTo>
                  <a:lnTo>
                    <a:pt x="782" y="0"/>
                  </a:lnTo>
                  <a:close/>
                </a:path>
              </a:pathLst>
            </a:custGeom>
            <a:solidFill>
              <a:srgbClr val="FDB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81" name="组合 80"/>
          <p:cNvGrpSpPr/>
          <p:nvPr/>
        </p:nvGrpSpPr>
        <p:grpSpPr>
          <a:xfrm rot="13396910" flipV="1">
            <a:off x="7795736" y="4320800"/>
            <a:ext cx="406107" cy="1155987"/>
            <a:chOff x="11762339" y="3746221"/>
            <a:chExt cx="406107" cy="1155987"/>
          </a:xfrm>
        </p:grpSpPr>
        <p:sp>
          <p:nvSpPr>
            <p:cNvPr id="82" name="Freeform 16"/>
            <p:cNvSpPr>
              <a:spLocks/>
            </p:cNvSpPr>
            <p:nvPr/>
          </p:nvSpPr>
          <p:spPr bwMode="auto">
            <a:xfrm flipV="1">
              <a:off x="11767353" y="3746221"/>
              <a:ext cx="396080" cy="564858"/>
            </a:xfrm>
            <a:custGeom>
              <a:avLst/>
              <a:gdLst>
                <a:gd name="T0" fmla="*/ 284 w 758"/>
                <a:gd name="T1" fmla="*/ 1081 h 1081"/>
                <a:gd name="T2" fmla="*/ 758 w 758"/>
                <a:gd name="T3" fmla="*/ 0 h 1081"/>
                <a:gd name="T4" fmla="*/ 0 w 758"/>
                <a:gd name="T5" fmla="*/ 288 h 1081"/>
                <a:gd name="T6" fmla="*/ 284 w 758"/>
                <a:gd name="T7" fmla="*/ 1081 h 10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8" h="1081">
                  <a:moveTo>
                    <a:pt x="284" y="1081"/>
                  </a:moveTo>
                  <a:lnTo>
                    <a:pt x="758" y="0"/>
                  </a:lnTo>
                  <a:lnTo>
                    <a:pt x="0" y="288"/>
                  </a:lnTo>
                  <a:lnTo>
                    <a:pt x="284" y="1081"/>
                  </a:lnTo>
                  <a:close/>
                </a:path>
              </a:pathLst>
            </a:custGeom>
            <a:solidFill>
              <a:srgbClr val="3190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Freeform 30"/>
            <p:cNvSpPr>
              <a:spLocks/>
            </p:cNvSpPr>
            <p:nvPr/>
          </p:nvSpPr>
          <p:spPr bwMode="auto">
            <a:xfrm rot="15296182">
              <a:off x="11830602" y="4196908"/>
              <a:ext cx="275725" cy="329602"/>
            </a:xfrm>
            <a:custGeom>
              <a:avLst/>
              <a:gdLst>
                <a:gd name="T0" fmla="*/ 0 w 261"/>
                <a:gd name="T1" fmla="*/ 0 h 312"/>
                <a:gd name="T2" fmla="*/ 119 w 261"/>
                <a:gd name="T3" fmla="*/ 312 h 312"/>
                <a:gd name="T4" fmla="*/ 119 w 261"/>
                <a:gd name="T5" fmla="*/ 312 h 312"/>
                <a:gd name="T6" fmla="*/ 261 w 261"/>
                <a:gd name="T7" fmla="*/ 0 h 312"/>
                <a:gd name="T8" fmla="*/ 0 w 261"/>
                <a:gd name="T9" fmla="*/ 0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1" h="312">
                  <a:moveTo>
                    <a:pt x="0" y="0"/>
                  </a:moveTo>
                  <a:lnTo>
                    <a:pt x="119" y="312"/>
                  </a:lnTo>
                  <a:lnTo>
                    <a:pt x="119" y="312"/>
                  </a:lnTo>
                  <a:lnTo>
                    <a:pt x="26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0BF0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" name="Freeform 12"/>
            <p:cNvSpPr>
              <a:spLocks/>
            </p:cNvSpPr>
            <p:nvPr/>
          </p:nvSpPr>
          <p:spPr bwMode="auto">
            <a:xfrm rot="7160246">
              <a:off x="11692179" y="4425941"/>
              <a:ext cx="546427" cy="406107"/>
            </a:xfrm>
            <a:custGeom>
              <a:avLst/>
              <a:gdLst>
                <a:gd name="T0" fmla="*/ 782 w 1067"/>
                <a:gd name="T1" fmla="*/ 0 h 793"/>
                <a:gd name="T2" fmla="*/ 0 w 1067"/>
                <a:gd name="T3" fmla="*/ 288 h 793"/>
                <a:gd name="T4" fmla="*/ 1067 w 1067"/>
                <a:gd name="T5" fmla="*/ 793 h 793"/>
                <a:gd name="T6" fmla="*/ 782 w 1067"/>
                <a:gd name="T7" fmla="*/ 0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67" h="793">
                  <a:moveTo>
                    <a:pt x="782" y="0"/>
                  </a:moveTo>
                  <a:lnTo>
                    <a:pt x="0" y="288"/>
                  </a:lnTo>
                  <a:lnTo>
                    <a:pt x="1067" y="793"/>
                  </a:lnTo>
                  <a:lnTo>
                    <a:pt x="782" y="0"/>
                  </a:lnTo>
                  <a:close/>
                </a:path>
              </a:pathLst>
            </a:custGeom>
            <a:solidFill>
              <a:srgbClr val="FDB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000769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1828801" y="1019175"/>
            <a:ext cx="8153400" cy="2743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just">
              <a:spcBef>
                <a:spcPct val="20000"/>
              </a:spcBef>
            </a:pPr>
            <a:r>
              <a:rPr lang="en-US" altLang="zh-CN" sz="2200" b="1" dirty="0">
                <a:solidFill>
                  <a:srgbClr val="0000FF"/>
                </a:solidFill>
                <a:ea typeface="楷体_GB2312" charset="0"/>
                <a:cs typeface="宋体" charset="-122"/>
              </a:rPr>
              <a:t>    </a:t>
            </a:r>
            <a:r>
              <a:rPr lang="zh-CN" altLang="en-US" sz="2200" b="1" dirty="0" smtClean="0">
                <a:solidFill>
                  <a:srgbClr val="0000FF"/>
                </a:solidFill>
                <a:latin typeface="+mn-ea"/>
                <a:ea typeface="+mn-ea"/>
                <a:cs typeface="宋体" charset="-122"/>
              </a:rPr>
              <a:t>今年</a:t>
            </a:r>
            <a:r>
              <a:rPr lang="zh-CN" altLang="en-US" sz="2200" b="1" dirty="0">
                <a:solidFill>
                  <a:srgbClr val="0000FF"/>
                </a:solidFill>
                <a:latin typeface="+mn-ea"/>
                <a:ea typeface="+mn-ea"/>
                <a:cs typeface="宋体" charset="-122"/>
              </a:rPr>
              <a:t>“五一黄金周”，某中学组织部分学生去开展团队活动，桃渚古城的票价是：</a:t>
            </a:r>
            <a:r>
              <a:rPr lang="zh-CN" altLang="en-US" sz="2200" b="1" dirty="0">
                <a:solidFill>
                  <a:srgbClr val="FF00FF"/>
                </a:solidFill>
                <a:latin typeface="+mn-ea"/>
                <a:ea typeface="+mn-ea"/>
                <a:cs typeface="宋体" charset="-122"/>
              </a:rPr>
              <a:t>每人</a:t>
            </a:r>
            <a:r>
              <a:rPr lang="en-US" altLang="zh-CN" sz="2200" b="1" dirty="0">
                <a:solidFill>
                  <a:srgbClr val="FF00FF"/>
                </a:solidFill>
                <a:latin typeface="+mn-ea"/>
                <a:ea typeface="+mn-ea"/>
                <a:cs typeface="宋体" charset="-122"/>
              </a:rPr>
              <a:t>5</a:t>
            </a:r>
            <a:r>
              <a:rPr lang="zh-CN" altLang="en-US" sz="2200" b="1" dirty="0">
                <a:solidFill>
                  <a:srgbClr val="FF00FF"/>
                </a:solidFill>
                <a:latin typeface="+mn-ea"/>
                <a:ea typeface="+mn-ea"/>
                <a:cs typeface="宋体" charset="-122"/>
              </a:rPr>
              <a:t>元；一次购票满</a:t>
            </a:r>
            <a:r>
              <a:rPr lang="en-US" altLang="zh-CN" sz="2200" b="1" dirty="0">
                <a:solidFill>
                  <a:srgbClr val="FF00FF"/>
                </a:solidFill>
                <a:latin typeface="+mn-ea"/>
                <a:ea typeface="+mn-ea"/>
                <a:cs typeface="宋体" charset="-122"/>
              </a:rPr>
              <a:t>30</a:t>
            </a:r>
            <a:r>
              <a:rPr lang="zh-CN" altLang="en-US" sz="2200" b="1" dirty="0">
                <a:solidFill>
                  <a:srgbClr val="FF00FF"/>
                </a:solidFill>
                <a:latin typeface="+mn-ea"/>
                <a:ea typeface="+mn-ea"/>
                <a:cs typeface="宋体" charset="-122"/>
              </a:rPr>
              <a:t>张．每张票可少收</a:t>
            </a:r>
            <a:r>
              <a:rPr lang="en-US" altLang="zh-CN" sz="2200" b="1" dirty="0">
                <a:solidFill>
                  <a:srgbClr val="FF00FF"/>
                </a:solidFill>
                <a:latin typeface="+mn-ea"/>
                <a:ea typeface="+mn-ea"/>
                <a:cs typeface="宋体" charset="-122"/>
              </a:rPr>
              <a:t>1</a:t>
            </a:r>
            <a:r>
              <a:rPr lang="zh-CN" altLang="en-US" sz="2200" b="1" dirty="0">
                <a:solidFill>
                  <a:srgbClr val="FF00FF"/>
                </a:solidFill>
                <a:latin typeface="+mn-ea"/>
                <a:ea typeface="+mn-ea"/>
                <a:cs typeface="宋体" charset="-122"/>
              </a:rPr>
              <a:t>元</a:t>
            </a:r>
            <a:r>
              <a:rPr lang="zh-CN" altLang="en-US" sz="2200" b="1" dirty="0">
                <a:solidFill>
                  <a:srgbClr val="0000FF"/>
                </a:solidFill>
                <a:latin typeface="+mn-ea"/>
                <a:ea typeface="+mn-ea"/>
                <a:cs typeface="宋体" charset="-122"/>
              </a:rPr>
              <a:t>。共有</a:t>
            </a:r>
            <a:r>
              <a:rPr lang="en-US" altLang="zh-CN" sz="2200" b="1" dirty="0">
                <a:solidFill>
                  <a:srgbClr val="0000FF"/>
                </a:solidFill>
                <a:latin typeface="+mn-ea"/>
                <a:ea typeface="+mn-ea"/>
                <a:cs typeface="宋体" charset="-122"/>
              </a:rPr>
              <a:t>27</a:t>
            </a:r>
            <a:r>
              <a:rPr lang="zh-CN" altLang="en-US" sz="2200" b="1" dirty="0">
                <a:solidFill>
                  <a:srgbClr val="0000FF"/>
                </a:solidFill>
                <a:latin typeface="+mn-ea"/>
                <a:ea typeface="+mn-ea"/>
                <a:cs typeface="宋体" charset="-122"/>
              </a:rPr>
              <a:t>名同学报名参加此次活动．当领队王老师准备去售票处买</a:t>
            </a:r>
            <a:r>
              <a:rPr lang="en-US" altLang="zh-CN" sz="2200" b="1" dirty="0">
                <a:solidFill>
                  <a:srgbClr val="0000FF"/>
                </a:solidFill>
                <a:latin typeface="+mn-ea"/>
                <a:ea typeface="+mn-ea"/>
                <a:cs typeface="宋体" charset="-122"/>
              </a:rPr>
              <a:t>27</a:t>
            </a:r>
            <a:r>
              <a:rPr lang="zh-CN" altLang="en-US" sz="2200" b="1" dirty="0">
                <a:solidFill>
                  <a:srgbClr val="0000FF"/>
                </a:solidFill>
                <a:latin typeface="+mn-ea"/>
                <a:ea typeface="+mn-ea"/>
                <a:cs typeface="宋体" charset="-122"/>
              </a:rPr>
              <a:t>张票时，爱动脑筋的李敏同学喊住了王老师，提议买</a:t>
            </a:r>
            <a:r>
              <a:rPr lang="en-US" altLang="zh-CN" sz="2200" b="1" dirty="0">
                <a:solidFill>
                  <a:srgbClr val="0000FF"/>
                </a:solidFill>
                <a:latin typeface="+mn-ea"/>
                <a:ea typeface="+mn-ea"/>
                <a:cs typeface="宋体" charset="-122"/>
              </a:rPr>
              <a:t>30</a:t>
            </a:r>
            <a:r>
              <a:rPr lang="zh-CN" altLang="en-US" sz="2200" b="1" dirty="0">
                <a:solidFill>
                  <a:srgbClr val="0000FF"/>
                </a:solidFill>
                <a:latin typeface="+mn-ea"/>
                <a:ea typeface="+mn-ea"/>
                <a:cs typeface="宋体" charset="-122"/>
              </a:rPr>
              <a:t>张票．但有的同学不明白，明明我们只有</a:t>
            </a:r>
            <a:r>
              <a:rPr lang="en-US" altLang="zh-CN" sz="2200" b="1" dirty="0">
                <a:solidFill>
                  <a:srgbClr val="0000FF"/>
                </a:solidFill>
                <a:latin typeface="+mn-ea"/>
                <a:ea typeface="+mn-ea"/>
                <a:cs typeface="宋体" charset="-122"/>
              </a:rPr>
              <a:t>27</a:t>
            </a:r>
            <a:r>
              <a:rPr lang="zh-CN" altLang="en-US" sz="2200" b="1" dirty="0">
                <a:solidFill>
                  <a:srgbClr val="0000FF"/>
                </a:solidFill>
                <a:latin typeface="+mn-ea"/>
                <a:ea typeface="+mn-ea"/>
                <a:cs typeface="宋体" charset="-122"/>
              </a:rPr>
              <a:t>人，买</a:t>
            </a:r>
            <a:r>
              <a:rPr lang="en-US" altLang="zh-CN" sz="2200" b="1" dirty="0">
                <a:solidFill>
                  <a:srgbClr val="0000FF"/>
                </a:solidFill>
                <a:latin typeface="+mn-ea"/>
                <a:ea typeface="+mn-ea"/>
                <a:cs typeface="宋体" charset="-122"/>
              </a:rPr>
              <a:t>30</a:t>
            </a:r>
            <a:r>
              <a:rPr lang="zh-CN" altLang="en-US" sz="2200" b="1" dirty="0">
                <a:solidFill>
                  <a:srgbClr val="0000FF"/>
                </a:solidFill>
                <a:latin typeface="+mn-ea"/>
                <a:ea typeface="+mn-ea"/>
                <a:cs typeface="宋体" charset="-122"/>
              </a:rPr>
              <a:t>张票，岂不是“浪费”吗？那么，究竟李敏的提议对不对呢？是不是真的“浪费”呢？</a:t>
            </a:r>
          </a:p>
        </p:txBody>
      </p:sp>
      <p:sp>
        <p:nvSpPr>
          <p:cNvPr id="3075" name="Text Box 3"/>
          <p:cNvSpPr txBox="1">
            <a:spLocks noChangeArrowheads="1"/>
          </p:cNvSpPr>
          <p:nvPr/>
        </p:nvSpPr>
        <p:spPr bwMode="auto">
          <a:xfrm>
            <a:off x="1828801" y="5464099"/>
            <a:ext cx="8659813" cy="830997"/>
          </a:xfrm>
          <a:prstGeom prst="rect">
            <a:avLst/>
          </a:prstGeom>
          <a:solidFill>
            <a:srgbClr val="CCF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kumimoji="1" lang="zh-CN" altLang="en-US" sz="2400" b="1">
                <a:latin typeface="Times New Roman" charset="0"/>
              </a:rPr>
              <a:t>像上面出现的这样用</a:t>
            </a:r>
            <a:r>
              <a:rPr kumimoji="1" lang="en-US" altLang="zh-CN" sz="2400" b="1" dirty="0">
                <a:latin typeface="Times New Roman" charset="0"/>
              </a:rPr>
              <a:t>"&gt;"</a:t>
            </a:r>
            <a:r>
              <a:rPr kumimoji="1" lang="zh-CN" altLang="en-US" sz="2400" b="1" dirty="0">
                <a:latin typeface="Times New Roman" charset="0"/>
              </a:rPr>
              <a:t>或</a:t>
            </a:r>
            <a:r>
              <a:rPr kumimoji="1" lang="en-US" altLang="zh-CN" sz="2400" b="1" dirty="0">
                <a:latin typeface="Times New Roman" charset="0"/>
              </a:rPr>
              <a:t>"&lt;"</a:t>
            </a:r>
            <a:r>
              <a:rPr kumimoji="1" lang="zh-CN" altLang="en-US" sz="2400" b="1" dirty="0">
                <a:latin typeface="Times New Roman" charset="0"/>
              </a:rPr>
              <a:t>等不等号</a:t>
            </a:r>
            <a:r>
              <a:rPr kumimoji="1" lang="zh-CN" altLang="en-US" sz="2400" b="1" dirty="0">
                <a:solidFill>
                  <a:srgbClr val="FF00FF"/>
                </a:solidFill>
                <a:latin typeface="Times New Roman" charset="0"/>
              </a:rPr>
              <a:t>表示不等关系的式子</a:t>
            </a:r>
            <a:r>
              <a:rPr kumimoji="1" lang="zh-CN" altLang="en-US" sz="2400" b="1" dirty="0">
                <a:latin typeface="Times New Roman" charset="0"/>
              </a:rPr>
              <a:t>，叫做</a:t>
            </a:r>
            <a:r>
              <a:rPr kumimoji="1" lang="zh-CN" altLang="en-US" sz="2400" b="1" dirty="0">
                <a:solidFill>
                  <a:srgbClr val="FF0000"/>
                </a:solidFill>
                <a:latin typeface="Times New Roman" charset="0"/>
              </a:rPr>
              <a:t>不等式</a:t>
            </a:r>
            <a:r>
              <a:rPr kumimoji="1" lang="en-US" altLang="zh-CN" sz="2400" b="1" dirty="0">
                <a:latin typeface="Times New Roman" charset="0"/>
              </a:rPr>
              <a:t>.</a:t>
            </a:r>
            <a:endParaRPr kumimoji="1" lang="en-US" altLang="zh-CN" sz="2400" dirty="0">
              <a:latin typeface="Times New Roman" charset="0"/>
            </a:endParaRPr>
          </a:p>
        </p:txBody>
      </p:sp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2209800" y="3487738"/>
            <a:ext cx="27368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zh-CN" altLang="en-US" sz="2400" b="1" dirty="0">
                <a:solidFill>
                  <a:srgbClr val="0000FF"/>
                </a:solidFill>
                <a:latin typeface="Times New Roman" charset="0"/>
              </a:rPr>
              <a:t>方案一</a:t>
            </a:r>
            <a:r>
              <a:rPr kumimoji="1" lang="en-US" altLang="zh-CN" sz="2400" b="1" dirty="0">
                <a:solidFill>
                  <a:srgbClr val="0000FF"/>
                </a:solidFill>
                <a:latin typeface="Times New Roman" charset="0"/>
              </a:rPr>
              <a:t>:</a:t>
            </a:r>
            <a:r>
              <a:rPr kumimoji="1" lang="zh-CN" altLang="en-US" sz="2400" b="1" dirty="0">
                <a:solidFill>
                  <a:srgbClr val="0000FF"/>
                </a:solidFill>
                <a:latin typeface="Times New Roman" charset="0"/>
              </a:rPr>
              <a:t>买２７张票</a:t>
            </a:r>
          </a:p>
        </p:txBody>
      </p:sp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2209800" y="4015581"/>
            <a:ext cx="27368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zh-CN" altLang="en-US" sz="2400" b="1">
                <a:solidFill>
                  <a:srgbClr val="0000FF"/>
                </a:solidFill>
                <a:latin typeface="Times New Roman" charset="0"/>
              </a:rPr>
              <a:t>方案二</a:t>
            </a:r>
            <a:r>
              <a:rPr kumimoji="1" lang="en-US" altLang="zh-CN" sz="2400" b="1" dirty="0">
                <a:solidFill>
                  <a:srgbClr val="0000FF"/>
                </a:solidFill>
                <a:latin typeface="Times New Roman" charset="0"/>
              </a:rPr>
              <a:t>:</a:t>
            </a:r>
            <a:r>
              <a:rPr kumimoji="1" lang="zh-CN" altLang="en-US" sz="2400" b="1" dirty="0">
                <a:solidFill>
                  <a:srgbClr val="0000FF"/>
                </a:solidFill>
                <a:latin typeface="Times New Roman" charset="0"/>
              </a:rPr>
              <a:t>买３０张票</a:t>
            </a:r>
          </a:p>
        </p:txBody>
      </p:sp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3329403" y="4648200"/>
            <a:ext cx="140493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en-US" altLang="zh-CN" sz="2400" b="1">
                <a:solidFill>
                  <a:srgbClr val="FF00FF"/>
                </a:solidFill>
                <a:latin typeface="Times New Roman" charset="0"/>
              </a:rPr>
              <a:t>120﹤135</a:t>
            </a:r>
          </a:p>
        </p:txBody>
      </p:sp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5128592" y="4659917"/>
            <a:ext cx="44735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zh-CN" altLang="en-US" sz="2400" b="1">
                <a:solidFill>
                  <a:srgbClr val="0000FF"/>
                </a:solidFill>
                <a:latin typeface="Times New Roman" charset="0"/>
              </a:rPr>
              <a:t>所以李敏同学的提议是正确的．</a:t>
            </a:r>
          </a:p>
        </p:txBody>
      </p:sp>
      <p:sp>
        <p:nvSpPr>
          <p:cNvPr id="3080" name="Rectangle 8"/>
          <p:cNvSpPr>
            <a:spLocks noChangeArrowheads="1"/>
          </p:cNvSpPr>
          <p:nvPr/>
        </p:nvSpPr>
        <p:spPr bwMode="auto">
          <a:xfrm>
            <a:off x="5232402" y="3464719"/>
            <a:ext cx="35544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zh-CN" altLang="en-US" sz="2400" b="1">
                <a:solidFill>
                  <a:srgbClr val="0000FF"/>
                </a:solidFill>
                <a:latin typeface="Times New Roman" charset="0"/>
              </a:rPr>
              <a:t>２７</a:t>
            </a:r>
            <a:r>
              <a:rPr kumimoji="1" lang="en-US" altLang="zh-CN" sz="2400" b="1" dirty="0">
                <a:solidFill>
                  <a:srgbClr val="0000FF"/>
                </a:solidFill>
                <a:latin typeface="Times New Roman" charset="0"/>
              </a:rPr>
              <a:t>×</a:t>
            </a:r>
            <a:r>
              <a:rPr kumimoji="1" lang="zh-CN" altLang="en-US" sz="2400" b="1" dirty="0">
                <a:solidFill>
                  <a:srgbClr val="0000FF"/>
                </a:solidFill>
                <a:latin typeface="Times New Roman" charset="0"/>
              </a:rPr>
              <a:t>５＝１３５（元）</a:t>
            </a:r>
          </a:p>
        </p:txBody>
      </p:sp>
      <p:sp>
        <p:nvSpPr>
          <p:cNvPr id="3081" name="Rectangle 9"/>
          <p:cNvSpPr>
            <a:spLocks noChangeArrowheads="1"/>
          </p:cNvSpPr>
          <p:nvPr/>
        </p:nvSpPr>
        <p:spPr bwMode="auto">
          <a:xfrm>
            <a:off x="5232401" y="4031266"/>
            <a:ext cx="35544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zh-CN" altLang="en-US" sz="2400" b="1" dirty="0">
                <a:solidFill>
                  <a:srgbClr val="0000FF"/>
                </a:solidFill>
                <a:latin typeface="Times New Roman" charset="0"/>
              </a:rPr>
              <a:t>３０</a:t>
            </a:r>
            <a:r>
              <a:rPr kumimoji="1" lang="en-US" altLang="zh-CN" sz="2400" b="1" dirty="0">
                <a:solidFill>
                  <a:srgbClr val="0000FF"/>
                </a:solidFill>
                <a:latin typeface="Times New Roman" charset="0"/>
              </a:rPr>
              <a:t>×</a:t>
            </a:r>
            <a:r>
              <a:rPr kumimoji="1" lang="zh-CN" altLang="en-US" sz="2400" b="1" dirty="0">
                <a:solidFill>
                  <a:srgbClr val="0000FF"/>
                </a:solidFill>
                <a:latin typeface="Times New Roman" charset="0"/>
              </a:rPr>
              <a:t>４＝１２０（元）</a:t>
            </a:r>
          </a:p>
        </p:txBody>
      </p:sp>
      <p:sp>
        <p:nvSpPr>
          <p:cNvPr id="3082" name="Rectangle 10"/>
          <p:cNvSpPr>
            <a:spLocks noChangeArrowheads="1"/>
          </p:cNvSpPr>
          <p:nvPr/>
        </p:nvSpPr>
        <p:spPr bwMode="auto">
          <a:xfrm>
            <a:off x="1658143" y="4891417"/>
            <a:ext cx="11033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zh-CN" altLang="en-US" sz="2400" b="1">
                <a:solidFill>
                  <a:srgbClr val="FF0000"/>
                </a:solidFill>
                <a:latin typeface="Times New Roman" charset="0"/>
              </a:rPr>
              <a:t>总结：</a:t>
            </a:r>
          </a:p>
        </p:txBody>
      </p:sp>
    </p:spTree>
    <p:extLst>
      <p:ext uri="{BB962C8B-B14F-4D97-AF65-F5344CB8AC3E}">
        <p14:creationId xmlns:p14="http://schemas.microsoft.com/office/powerpoint/2010/main" val="359630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animBg="1" autoUpdateAnimBg="0"/>
      <p:bldP spid="3076" grpId="0" autoUpdateAnimBg="0"/>
      <p:bldP spid="3077" grpId="0" autoUpdateAnimBg="0"/>
      <p:bldP spid="3078" grpId="0" autoUpdateAnimBg="0"/>
      <p:bldP spid="3079" grpId="0" autoUpdateAnimBg="0"/>
      <p:bldP spid="3080" grpId="0"/>
      <p:bldP spid="3081" grpId="0"/>
      <p:bldP spid="308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Oval 2"/>
          <p:cNvSpPr>
            <a:spLocks noChangeArrowheads="1"/>
          </p:cNvSpPr>
          <p:nvPr/>
        </p:nvSpPr>
        <p:spPr bwMode="auto">
          <a:xfrm>
            <a:off x="2716213" y="3097214"/>
            <a:ext cx="1473200" cy="935037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zh-CN" altLang="en-US"/>
          </a:p>
        </p:txBody>
      </p:sp>
      <p:sp>
        <p:nvSpPr>
          <p:cNvPr id="4099" name="Text Box 3"/>
          <p:cNvSpPr txBox="1">
            <a:spLocks noChangeArrowheads="1"/>
          </p:cNvSpPr>
          <p:nvPr/>
        </p:nvSpPr>
        <p:spPr bwMode="auto">
          <a:xfrm flipH="1">
            <a:off x="1525589" y="322263"/>
            <a:ext cx="9405937" cy="466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600" b="1">
                <a:latin typeface="华文中宋" charset="-122"/>
                <a:ea typeface="华文中宋" charset="-122"/>
              </a:rPr>
              <a:t>   </a:t>
            </a:r>
          </a:p>
          <a:p>
            <a:pPr>
              <a:spcBef>
                <a:spcPct val="50000"/>
              </a:spcBef>
            </a:pPr>
            <a:r>
              <a:rPr lang="en-US" altLang="zh-CN" sz="3600" b="1">
                <a:latin typeface="华文中宋" charset="-122"/>
                <a:ea typeface="华文中宋" charset="-122"/>
              </a:rPr>
              <a:t>             </a:t>
            </a:r>
            <a:r>
              <a:rPr lang="zh-CN" altLang="en-US" sz="3600" b="1">
                <a:latin typeface="华文中宋" charset="-122"/>
                <a:ea typeface="华文中宋" charset="-122"/>
              </a:rPr>
              <a:t>像 </a:t>
            </a:r>
            <a:r>
              <a:rPr kumimoji="1" lang="en-US" altLang="zh-CN" sz="4000">
                <a:solidFill>
                  <a:srgbClr val="FF0000"/>
                </a:solidFill>
              </a:rPr>
              <a:t>a≤100</a:t>
            </a:r>
            <a:r>
              <a:rPr kumimoji="1" lang="zh-CN" altLang="en-US" sz="4000">
                <a:solidFill>
                  <a:srgbClr val="FF0000"/>
                </a:solidFill>
              </a:rPr>
              <a:t>、</a:t>
            </a:r>
            <a:r>
              <a:rPr lang="en-US" altLang="zh-CN" sz="4000" b="1">
                <a:solidFill>
                  <a:srgbClr val="FF0000"/>
                </a:solidFill>
              </a:rPr>
              <a:t>x </a:t>
            </a:r>
            <a:r>
              <a:rPr kumimoji="1" lang="en-US" altLang="zh-CN" sz="4000" b="1">
                <a:solidFill>
                  <a:srgbClr val="FF0000"/>
                </a:solidFill>
              </a:rPr>
              <a:t>≥2.9</a:t>
            </a:r>
            <a:r>
              <a:rPr kumimoji="1" lang="zh-CN" altLang="en-US" sz="4000" b="1">
                <a:solidFill>
                  <a:srgbClr val="FF0000"/>
                </a:solidFill>
              </a:rPr>
              <a:t>、 </a:t>
            </a:r>
            <a:r>
              <a:rPr lang="en-US" altLang="zh-CN" sz="4000" b="1">
                <a:solidFill>
                  <a:srgbClr val="FF0000"/>
                </a:solidFill>
              </a:rPr>
              <a:t>x+1   3</a:t>
            </a:r>
            <a:endParaRPr kumimoji="1" lang="en-US" altLang="zh-CN" sz="4000" b="1">
              <a:solidFill>
                <a:srgbClr val="FF0000"/>
              </a:solidFill>
            </a:endParaRPr>
          </a:p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rgbClr val="FF0000"/>
                </a:solidFill>
              </a:rPr>
              <a:t>100-x-y </a:t>
            </a:r>
            <a:r>
              <a:rPr kumimoji="1" lang="en-US" altLang="zh-CN" sz="4000" b="1">
                <a:solidFill>
                  <a:srgbClr val="FF0000"/>
                </a:solidFill>
              </a:rPr>
              <a:t>≥8.1</a:t>
            </a:r>
            <a:r>
              <a:rPr kumimoji="1" lang="zh-CN" altLang="en-US" sz="4000" b="1">
                <a:solidFill>
                  <a:srgbClr val="FF0000"/>
                </a:solidFill>
              </a:rPr>
              <a:t>、</a:t>
            </a:r>
            <a:r>
              <a:rPr lang="en-US" altLang="zh-CN" sz="4000" b="1">
                <a:solidFill>
                  <a:srgbClr val="FF0000"/>
                </a:solidFill>
              </a:rPr>
              <a:t>X+2&lt;48</a:t>
            </a:r>
            <a:r>
              <a:rPr lang="zh-CN" altLang="en-US" sz="4000" b="1">
                <a:solidFill>
                  <a:srgbClr val="FF0000"/>
                </a:solidFill>
              </a:rPr>
              <a:t>、</a:t>
            </a:r>
            <a:r>
              <a:rPr lang="en-US" altLang="zh-CN" sz="4000" b="1">
                <a:solidFill>
                  <a:srgbClr val="FF0000"/>
                </a:solidFill>
              </a:rPr>
              <a:t>a</a:t>
            </a:r>
            <a:r>
              <a:rPr lang="en-US" altLang="zh-CN" sz="4000" b="1" baseline="30000">
                <a:solidFill>
                  <a:srgbClr val="FF0000"/>
                </a:solidFill>
              </a:rPr>
              <a:t>2</a:t>
            </a:r>
            <a:r>
              <a:rPr lang="en-US" altLang="zh-CN" sz="4000" b="1">
                <a:solidFill>
                  <a:srgbClr val="FF0000"/>
                </a:solidFill>
              </a:rPr>
              <a:t>&lt;2 </a:t>
            </a:r>
            <a:r>
              <a:rPr lang="zh-CN" altLang="en-US" sz="4000" b="1">
                <a:solidFill>
                  <a:srgbClr val="FF0000"/>
                </a:solidFill>
              </a:rPr>
              <a:t>、</a:t>
            </a:r>
            <a:r>
              <a:rPr lang="en-US" altLang="zh-CN" sz="4000" b="1">
                <a:solidFill>
                  <a:srgbClr val="FF0000"/>
                </a:solidFill>
              </a:rPr>
              <a:t>v</a:t>
            </a:r>
            <a:r>
              <a:rPr lang="zh-CN" altLang="en-US" sz="4000" b="1">
                <a:solidFill>
                  <a:srgbClr val="FF0000"/>
                </a:solidFill>
              </a:rPr>
              <a:t>＞</a:t>
            </a:r>
            <a:r>
              <a:rPr lang="en-US" altLang="zh-CN" sz="4000" b="1">
                <a:solidFill>
                  <a:srgbClr val="FF0000"/>
                </a:solidFill>
              </a:rPr>
              <a:t>60</a:t>
            </a:r>
            <a:r>
              <a:rPr lang="en-US" altLang="zh-CN" sz="4000" b="1">
                <a:solidFill>
                  <a:srgbClr val="FF33CC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kumimoji="1" lang="en-US" altLang="zh-CN" sz="4000" b="1">
              <a:solidFill>
                <a:srgbClr val="FF0000"/>
              </a:solidFill>
            </a:endParaRPr>
          </a:p>
          <a:p>
            <a:pPr>
              <a:spcBef>
                <a:spcPct val="50000"/>
              </a:spcBef>
            </a:pPr>
            <a:endParaRPr kumimoji="1" lang="en-US" altLang="zh-CN" sz="2800" b="1">
              <a:solidFill>
                <a:srgbClr val="0000FF"/>
              </a:solidFill>
            </a:endParaRPr>
          </a:p>
          <a:p>
            <a:pPr>
              <a:spcBef>
                <a:spcPct val="50000"/>
              </a:spcBef>
            </a:pPr>
            <a:endParaRPr kumimoji="1" lang="en-US" altLang="zh-CN" sz="2800">
              <a:solidFill>
                <a:srgbClr val="FF0000"/>
              </a:solidFill>
            </a:endParaRPr>
          </a:p>
        </p:txBody>
      </p:sp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1524000" y="3176589"/>
            <a:ext cx="91440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600" b="1">
                <a:latin typeface="华文中宋" charset="-122"/>
                <a:ea typeface="华文中宋" charset="-122"/>
              </a:rPr>
              <a:t>等</a:t>
            </a:r>
            <a:r>
              <a:rPr lang="en-US" altLang="zh-CN" sz="3600" b="1">
                <a:latin typeface="华文中宋" charset="-122"/>
                <a:ea typeface="华文中宋" charset="-122"/>
              </a:rPr>
              <a:t>,</a:t>
            </a:r>
            <a:r>
              <a:rPr lang="zh-CN" altLang="en-US" sz="3600" b="1">
                <a:latin typeface="华文中宋" charset="-122"/>
                <a:ea typeface="华文中宋" charset="-122"/>
              </a:rPr>
              <a:t>用不等号表示不等关系的式子叫</a:t>
            </a:r>
            <a:r>
              <a:rPr lang="zh-CN" altLang="en-US" sz="4000" b="1">
                <a:solidFill>
                  <a:srgbClr val="FF0000"/>
                </a:solidFill>
                <a:latin typeface="华文中宋" charset="-122"/>
                <a:ea typeface="华文中宋" charset="-122"/>
              </a:rPr>
              <a:t>不等式</a:t>
            </a:r>
            <a:r>
              <a:rPr lang="en-US" altLang="zh-CN" sz="3600" b="1">
                <a:latin typeface="华文中宋" charset="-122"/>
                <a:ea typeface="华文中宋" charset="-122"/>
              </a:rPr>
              <a:t>.</a:t>
            </a:r>
          </a:p>
        </p:txBody>
      </p:sp>
      <p:sp>
        <p:nvSpPr>
          <p:cNvPr id="4101" name="AutoShape 5"/>
          <p:cNvSpPr>
            <a:spLocks noChangeArrowheads="1"/>
          </p:cNvSpPr>
          <p:nvPr/>
        </p:nvSpPr>
        <p:spPr bwMode="auto">
          <a:xfrm>
            <a:off x="1878013" y="4525964"/>
            <a:ext cx="8589962" cy="1025525"/>
          </a:xfrm>
          <a:prstGeom prst="wedgeEllipseCallout">
            <a:avLst>
              <a:gd name="adj1" fmla="val -30778"/>
              <a:gd name="adj2" fmla="val -114398"/>
            </a:avLst>
          </a:prstGeom>
          <a:solidFill>
            <a:srgbClr val="00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/>
            <a:r>
              <a:rPr lang="en-US" altLang="zh-CN" sz="3200" b="1">
                <a:solidFill>
                  <a:srgbClr val="FF0000"/>
                </a:solidFill>
                <a:latin typeface="华文中宋" charset="-122"/>
                <a:ea typeface="华文中宋" charset="-122"/>
              </a:rPr>
              <a:t>“&gt;”“&lt;”“≠”“≤”“≥”</a:t>
            </a:r>
          </a:p>
        </p:txBody>
      </p:sp>
      <p:sp>
        <p:nvSpPr>
          <p:cNvPr id="4102" name="Rectangle 6"/>
          <p:cNvSpPr>
            <a:spLocks noChangeArrowheads="1"/>
          </p:cNvSpPr>
          <p:nvPr/>
        </p:nvSpPr>
        <p:spPr bwMode="auto">
          <a:xfrm>
            <a:off x="9309100" y="1206501"/>
            <a:ext cx="41069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en-US" altLang="zh-CN" sz="3200" b="1">
                <a:solidFill>
                  <a:srgbClr val="FF0000"/>
                </a:solidFill>
              </a:rPr>
              <a:t>≠</a:t>
            </a:r>
            <a:endParaRPr lang="en-US" altLang="zh-CN" sz="2800" b="1" baseline="3000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566637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 animBg="1"/>
      <p:bldP spid="4101" grpId="0" animBg="1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1683716" y="451644"/>
            <a:ext cx="8243888" cy="3081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228600" indent="-457200">
              <a:tabLst>
                <a:tab pos="228600" algn="l"/>
              </a:tabLs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914400" indent="-457200">
              <a:tabLst>
                <a:tab pos="228600" algn="l"/>
              </a:tabLs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371600" indent="-457200">
              <a:tabLst>
                <a:tab pos="228600" algn="l"/>
              </a:tabLs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828800" indent="-457200">
              <a:tabLst>
                <a:tab pos="228600" algn="l"/>
              </a:tabLs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286000" indent="-457200">
              <a:tabLst>
                <a:tab pos="228600" algn="l"/>
              </a:tabLs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743200" indent="-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3200400" indent="-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657600" indent="-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4114800" indent="-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just"/>
            <a:r>
              <a:rPr kumimoji="1" lang="zh-CN" altLang="en-US" sz="2800" b="1">
                <a:latin typeface="Times New Roman" charset="0"/>
              </a:rPr>
              <a:t>试判断下列各式是不是不等式。</a:t>
            </a:r>
          </a:p>
          <a:p>
            <a:pPr algn="just"/>
            <a:endParaRPr kumimoji="1" lang="zh-CN" altLang="en-US" sz="2800" b="1" dirty="0">
              <a:latin typeface="Times New Roman" charset="0"/>
            </a:endParaRPr>
          </a:p>
          <a:p>
            <a:pPr lvl="1" algn="just">
              <a:buFontTx/>
              <a:buAutoNum type="circleNumDbPlain"/>
            </a:pPr>
            <a:r>
              <a:rPr kumimoji="1" lang="en-US" altLang="zh-CN" sz="2800" b="1" dirty="0">
                <a:latin typeface="Times New Roman" charset="0"/>
              </a:rPr>
              <a:t>2﹤5</a:t>
            </a:r>
            <a:r>
              <a:rPr kumimoji="1" lang="zh-CN" altLang="en-US" sz="2800" b="1" dirty="0">
                <a:latin typeface="Times New Roman" charset="0"/>
              </a:rPr>
              <a:t>；                        ② </a:t>
            </a:r>
            <a:r>
              <a:rPr kumimoji="1" lang="en-US" altLang="zh-CN" sz="2800" b="1" dirty="0">
                <a:latin typeface="Times New Roman" charset="0"/>
              </a:rPr>
              <a:t>x+3≠0</a:t>
            </a:r>
            <a:r>
              <a:rPr kumimoji="1" lang="zh-CN" altLang="en-US" sz="2800" b="1" dirty="0">
                <a:latin typeface="Times New Roman" charset="0"/>
              </a:rPr>
              <a:t>；</a:t>
            </a:r>
          </a:p>
          <a:p>
            <a:pPr lvl="1" algn="just">
              <a:buFontTx/>
              <a:buAutoNum type="circleNumDbPlain"/>
            </a:pPr>
            <a:endParaRPr kumimoji="1" lang="zh-CN" altLang="en-US" sz="2800" b="1" dirty="0">
              <a:latin typeface="Times New Roman" charset="0"/>
            </a:endParaRPr>
          </a:p>
          <a:p>
            <a:pPr lvl="1" algn="just"/>
            <a:r>
              <a:rPr kumimoji="1" lang="zh-CN" altLang="en-US" sz="2800" b="1" dirty="0">
                <a:latin typeface="Times New Roman" charset="0"/>
              </a:rPr>
              <a:t>③</a:t>
            </a:r>
            <a:r>
              <a:rPr kumimoji="1" lang="en-US" altLang="zh-CN" sz="2800" b="1" dirty="0">
                <a:latin typeface="Times New Roman" charset="0"/>
              </a:rPr>
              <a:t>5m+3=8</a:t>
            </a:r>
            <a:r>
              <a:rPr kumimoji="1" lang="zh-CN" altLang="en-US" sz="2800" b="1" dirty="0">
                <a:latin typeface="Times New Roman" charset="0"/>
              </a:rPr>
              <a:t>；                   ④ </a:t>
            </a:r>
            <a:r>
              <a:rPr kumimoji="1" lang="en-US" altLang="zh-CN" sz="2800" b="1" dirty="0">
                <a:latin typeface="Times New Roman" charset="0"/>
              </a:rPr>
              <a:t>7n-5≥2</a:t>
            </a:r>
            <a:r>
              <a:rPr kumimoji="1" lang="zh-CN" altLang="en-US" sz="2800" b="1" dirty="0">
                <a:latin typeface="Times New Roman" charset="0"/>
              </a:rPr>
              <a:t>；</a:t>
            </a:r>
          </a:p>
          <a:p>
            <a:pPr algn="just"/>
            <a:endParaRPr kumimoji="1" lang="zh-CN" altLang="en-US" sz="2800" b="1" dirty="0">
              <a:latin typeface="Times New Roman" charset="0"/>
            </a:endParaRPr>
          </a:p>
          <a:p>
            <a:pPr lvl="1" algn="just"/>
            <a:r>
              <a:rPr kumimoji="1" lang="zh-CN" altLang="en-US" sz="2800" b="1" dirty="0">
                <a:latin typeface="Times New Roman" charset="0"/>
              </a:rPr>
              <a:t>⑤</a:t>
            </a:r>
            <a:r>
              <a:rPr kumimoji="1" lang="en-US" altLang="zh-CN" sz="2800" b="1" dirty="0">
                <a:latin typeface="Times New Roman" charset="0"/>
              </a:rPr>
              <a:t>3x</a:t>
            </a:r>
            <a:r>
              <a:rPr kumimoji="1" lang="en-US" altLang="zh-CN" sz="2800" b="1" baseline="30000" dirty="0">
                <a:latin typeface="Times New Roman" charset="0"/>
              </a:rPr>
              <a:t>2</a:t>
            </a:r>
            <a:r>
              <a:rPr kumimoji="1" lang="en-US" altLang="zh-CN" sz="2800" b="1" dirty="0">
                <a:latin typeface="Times New Roman" charset="0"/>
              </a:rPr>
              <a:t>+2</a:t>
            </a:r>
            <a:r>
              <a:rPr kumimoji="1" lang="zh-CN" altLang="en-US" sz="2800" b="1" dirty="0">
                <a:latin typeface="Times New Roman" charset="0"/>
              </a:rPr>
              <a:t>＞</a:t>
            </a:r>
            <a:r>
              <a:rPr kumimoji="1" lang="en-US" altLang="zh-CN" sz="2800" b="1" dirty="0">
                <a:latin typeface="Times New Roman" charset="0"/>
              </a:rPr>
              <a:t>0 ;                   ⑥ 4x-2y≤0</a:t>
            </a:r>
            <a:r>
              <a:rPr kumimoji="1" lang="zh-CN" altLang="en-US" sz="2800" b="1" dirty="0">
                <a:latin typeface="Times New Roman" charset="0"/>
              </a:rPr>
              <a:t>。</a:t>
            </a:r>
          </a:p>
        </p:txBody>
      </p:sp>
      <p:sp>
        <p:nvSpPr>
          <p:cNvPr id="5123" name="Text Box 3"/>
          <p:cNvSpPr txBox="1">
            <a:spLocks noChangeArrowheads="1"/>
          </p:cNvSpPr>
          <p:nvPr/>
        </p:nvSpPr>
        <p:spPr bwMode="auto">
          <a:xfrm>
            <a:off x="2063751" y="4508500"/>
            <a:ext cx="8353425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zh-CN" altLang="en-US" sz="2800" b="1">
                <a:latin typeface="Times New Roman" charset="0"/>
                <a:ea typeface="华文新魏" charset="-122"/>
              </a:rPr>
              <a:t>归纳</a:t>
            </a:r>
            <a:r>
              <a:rPr kumimoji="1" lang="zh-CN" altLang="en-US" sz="2800" b="1">
                <a:latin typeface="Times New Roman" charset="0"/>
              </a:rPr>
              <a:t>：像②、④这样，只含有</a:t>
            </a:r>
            <a:r>
              <a:rPr kumimoji="1" lang="zh-CN" altLang="en-US" sz="2800" b="1">
                <a:solidFill>
                  <a:schemeClr val="accent2"/>
                </a:solidFill>
                <a:latin typeface="Times New Roman" charset="0"/>
              </a:rPr>
              <a:t>一个未知数</a:t>
            </a:r>
            <a:r>
              <a:rPr kumimoji="1" lang="zh-CN" altLang="en-US" sz="2800" b="1">
                <a:latin typeface="Times New Roman" charset="0"/>
              </a:rPr>
              <a:t>，且未知数的</a:t>
            </a:r>
            <a:r>
              <a:rPr kumimoji="1" lang="zh-CN" altLang="en-US" sz="2800" b="1">
                <a:solidFill>
                  <a:schemeClr val="accent2"/>
                </a:solidFill>
                <a:latin typeface="Times New Roman" charset="0"/>
              </a:rPr>
              <a:t>次数都是</a:t>
            </a:r>
            <a:r>
              <a:rPr kumimoji="1" lang="en-US" altLang="zh-CN" sz="2800" b="1">
                <a:solidFill>
                  <a:schemeClr val="accent2"/>
                </a:solidFill>
                <a:latin typeface="Times New Roman" charset="0"/>
              </a:rPr>
              <a:t>1</a:t>
            </a:r>
            <a:r>
              <a:rPr kumimoji="1" lang="zh-CN" altLang="en-US" sz="2800" b="1">
                <a:latin typeface="Times New Roman" charset="0"/>
              </a:rPr>
              <a:t>的不等式，叫作</a:t>
            </a:r>
            <a:r>
              <a:rPr kumimoji="1" lang="zh-CN" altLang="en-US" sz="2800" b="1">
                <a:solidFill>
                  <a:srgbClr val="FF0000"/>
                </a:solidFill>
                <a:latin typeface="Times New Roman" charset="0"/>
              </a:rPr>
              <a:t>一元一次不等式</a:t>
            </a:r>
            <a:r>
              <a:rPr kumimoji="1" lang="zh-CN" altLang="en-US" sz="2800" b="1">
                <a:latin typeface="Times New Roman" charset="0"/>
              </a:rPr>
              <a:t>。</a:t>
            </a:r>
            <a:endParaRPr kumimoji="1" lang="zh-CN" altLang="en-US" sz="2400">
              <a:latin typeface="Times New Roman" charset="0"/>
            </a:endParaRPr>
          </a:p>
        </p:txBody>
      </p:sp>
      <p:sp>
        <p:nvSpPr>
          <p:cNvPr id="5124" name="Text Box 4" descr="胡桃"/>
          <p:cNvSpPr txBox="1">
            <a:spLocks noChangeArrowheads="1"/>
          </p:cNvSpPr>
          <p:nvPr/>
        </p:nvSpPr>
        <p:spPr bwMode="auto">
          <a:xfrm>
            <a:off x="8256589" y="3141664"/>
            <a:ext cx="592137" cy="579437"/>
          </a:xfrm>
          <a:prstGeom prst="rect">
            <a:avLst/>
          </a:prstGeom>
          <a:blipFill dpi="0" rotWithShape="0">
            <a:blip r:embed="rId2"/>
            <a:srcRect/>
            <a:tile tx="0" ty="0" sx="100000" sy="100000" flip="none" algn="tl"/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zh-CN" altLang="en-US" sz="3200" b="1">
                <a:solidFill>
                  <a:schemeClr val="bg1"/>
                </a:solidFill>
                <a:latin typeface="Times New Roman" charset="0"/>
                <a:ea typeface="楷体_GB2312" charset="0"/>
              </a:rPr>
              <a:t>是</a:t>
            </a:r>
          </a:p>
        </p:txBody>
      </p:sp>
      <p:sp>
        <p:nvSpPr>
          <p:cNvPr id="5125" name="Text Box 5" descr="胡桃"/>
          <p:cNvSpPr txBox="1">
            <a:spLocks noChangeArrowheads="1"/>
          </p:cNvSpPr>
          <p:nvPr/>
        </p:nvSpPr>
        <p:spPr bwMode="auto">
          <a:xfrm>
            <a:off x="4583114" y="1341439"/>
            <a:ext cx="592137" cy="579437"/>
          </a:xfrm>
          <a:prstGeom prst="rect">
            <a:avLst/>
          </a:prstGeom>
          <a:blipFill dpi="0" rotWithShape="0">
            <a:blip r:embed="rId2"/>
            <a:srcRect/>
            <a:tile tx="0" ty="0" sx="100000" sy="100000" flip="none" algn="tl"/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zh-CN" altLang="en-US" sz="3200" b="1" dirty="0">
                <a:solidFill>
                  <a:schemeClr val="bg1"/>
                </a:solidFill>
                <a:latin typeface="Times New Roman" charset="0"/>
                <a:ea typeface="楷体_GB2312" charset="0"/>
              </a:rPr>
              <a:t>是</a:t>
            </a:r>
          </a:p>
        </p:txBody>
      </p:sp>
      <p:sp>
        <p:nvSpPr>
          <p:cNvPr id="5126" name="Text Box 6" descr="胡桃"/>
          <p:cNvSpPr txBox="1">
            <a:spLocks noChangeArrowheads="1"/>
          </p:cNvSpPr>
          <p:nvPr/>
        </p:nvSpPr>
        <p:spPr bwMode="auto">
          <a:xfrm>
            <a:off x="8256589" y="2276475"/>
            <a:ext cx="592137" cy="579438"/>
          </a:xfrm>
          <a:prstGeom prst="rect">
            <a:avLst/>
          </a:prstGeom>
          <a:blipFill dpi="0" rotWithShape="0">
            <a:blip r:embed="rId2"/>
            <a:srcRect/>
            <a:tile tx="0" ty="0" sx="100000" sy="100000" flip="none" algn="tl"/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zh-CN" altLang="en-US" sz="3200" b="1">
                <a:solidFill>
                  <a:schemeClr val="bg1"/>
                </a:solidFill>
                <a:latin typeface="Times New Roman" charset="0"/>
                <a:ea typeface="楷体_GB2312" charset="0"/>
              </a:rPr>
              <a:t>是</a:t>
            </a:r>
          </a:p>
        </p:txBody>
      </p:sp>
      <p:sp>
        <p:nvSpPr>
          <p:cNvPr id="5127" name="Text Box 7" descr="胡桃"/>
          <p:cNvSpPr txBox="1">
            <a:spLocks noChangeArrowheads="1"/>
          </p:cNvSpPr>
          <p:nvPr/>
        </p:nvSpPr>
        <p:spPr bwMode="auto">
          <a:xfrm>
            <a:off x="4440239" y="2997200"/>
            <a:ext cx="592137" cy="579438"/>
          </a:xfrm>
          <a:prstGeom prst="rect">
            <a:avLst/>
          </a:prstGeom>
          <a:blipFill dpi="0" rotWithShape="0">
            <a:blip r:embed="rId2"/>
            <a:srcRect/>
            <a:tile tx="0" ty="0" sx="100000" sy="100000" flip="none" algn="tl"/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zh-CN" altLang="en-US" sz="3200" b="1">
                <a:solidFill>
                  <a:schemeClr val="bg1"/>
                </a:solidFill>
                <a:latin typeface="Times New Roman" charset="0"/>
                <a:ea typeface="楷体_GB2312" charset="0"/>
              </a:rPr>
              <a:t>是</a:t>
            </a:r>
          </a:p>
        </p:txBody>
      </p:sp>
      <p:sp>
        <p:nvSpPr>
          <p:cNvPr id="5128" name="Text Box 8" descr="胡桃"/>
          <p:cNvSpPr txBox="1">
            <a:spLocks noChangeArrowheads="1"/>
          </p:cNvSpPr>
          <p:nvPr/>
        </p:nvSpPr>
        <p:spPr bwMode="auto">
          <a:xfrm>
            <a:off x="4511675" y="2205039"/>
            <a:ext cx="592138" cy="579437"/>
          </a:xfrm>
          <a:prstGeom prst="rect">
            <a:avLst/>
          </a:prstGeom>
          <a:blipFill dpi="0" rotWithShape="0">
            <a:blip r:embed="rId2"/>
            <a:srcRect/>
            <a:tile tx="0" ty="0" sx="100000" sy="100000" flip="none" algn="tl"/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zh-CN" altLang="en-US" sz="3200" b="1" dirty="0">
                <a:solidFill>
                  <a:srgbClr val="FF00FF"/>
                </a:solidFill>
                <a:latin typeface="Times New Roman" charset="0"/>
                <a:ea typeface="楷体_GB2312" charset="0"/>
              </a:rPr>
              <a:t>否</a:t>
            </a:r>
          </a:p>
        </p:txBody>
      </p:sp>
      <p:sp>
        <p:nvSpPr>
          <p:cNvPr id="5129" name="Text Box 9" descr="胡桃"/>
          <p:cNvSpPr txBox="1">
            <a:spLocks noChangeArrowheads="1"/>
          </p:cNvSpPr>
          <p:nvPr/>
        </p:nvSpPr>
        <p:spPr bwMode="auto">
          <a:xfrm>
            <a:off x="8256589" y="1412875"/>
            <a:ext cx="592137" cy="579438"/>
          </a:xfrm>
          <a:prstGeom prst="rect">
            <a:avLst/>
          </a:prstGeom>
          <a:blipFill dpi="0" rotWithShape="0">
            <a:blip r:embed="rId2"/>
            <a:srcRect/>
            <a:tile tx="0" ty="0" sx="100000" sy="100000" flip="none" algn="tl"/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zh-CN" altLang="en-US" sz="3200" b="1">
                <a:solidFill>
                  <a:schemeClr val="bg1"/>
                </a:solidFill>
                <a:latin typeface="Times New Roman" charset="0"/>
                <a:ea typeface="楷体_GB2312" charset="0"/>
              </a:rPr>
              <a:t>是</a:t>
            </a:r>
          </a:p>
        </p:txBody>
      </p:sp>
    </p:spTree>
    <p:extLst>
      <p:ext uri="{BB962C8B-B14F-4D97-AF65-F5344CB8AC3E}">
        <p14:creationId xmlns:p14="http://schemas.microsoft.com/office/powerpoint/2010/main" val="4495286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autoUpdateAnimBg="0"/>
      <p:bldP spid="5124" grpId="0" animBg="1" autoUpdateAnimBg="0"/>
      <p:bldP spid="5125" grpId="0" animBg="1" autoUpdateAnimBg="0"/>
      <p:bldP spid="5126" grpId="0" animBg="1" autoUpdateAnimBg="0"/>
      <p:bldP spid="5127" grpId="0" animBg="1" autoUpdateAnimBg="0"/>
      <p:bldP spid="5128" grpId="0" animBg="1" autoUpdateAnimBg="0"/>
      <p:bldP spid="5129" grpId="0" animBg="1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1828800" y="1066801"/>
            <a:ext cx="8153400" cy="2227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just"/>
            <a:r>
              <a:rPr kumimoji="1" lang="en-US" altLang="zh-CN" sz="2800" b="1">
                <a:latin typeface="Times New Roman" charset="0"/>
              </a:rPr>
              <a:t>        </a:t>
            </a:r>
            <a:r>
              <a:rPr kumimoji="1" lang="zh-CN" altLang="en-US" sz="2800" b="1">
                <a:latin typeface="Times New Roman" charset="0"/>
              </a:rPr>
              <a:t>当然如果去桃渚古城的人数较少（比如１０个人</a:t>
            </a:r>
            <a:r>
              <a:rPr kumimoji="1" lang="en-US" altLang="zh-CN" sz="2800" b="1">
                <a:latin typeface="Times New Roman" charset="0"/>
              </a:rPr>
              <a:t>)</a:t>
            </a:r>
            <a:r>
              <a:rPr kumimoji="1" lang="zh-CN" altLang="en-US" sz="2800" b="1">
                <a:latin typeface="Times New Roman" charset="0"/>
              </a:rPr>
              <a:t>，显然不值得去买３０张票，还是按实际人数买票为好．</a:t>
            </a:r>
            <a:r>
              <a:rPr kumimoji="1" lang="zh-CN" altLang="en-US" sz="2800" b="1">
                <a:solidFill>
                  <a:srgbClr val="FF0000"/>
                </a:solidFill>
                <a:latin typeface="Times New Roman" charset="0"/>
              </a:rPr>
              <a:t>现在的问题是</a:t>
            </a:r>
            <a:r>
              <a:rPr kumimoji="1" lang="zh-CN" altLang="en-US" sz="2800" b="1">
                <a:latin typeface="Times New Roman" charset="0"/>
              </a:rPr>
              <a:t>：小于３０人时，至少要有多少人去桃渚古城，买３０张票反而合算呢？</a:t>
            </a:r>
          </a:p>
          <a:p>
            <a:endParaRPr kumimoji="1" lang="en-US" altLang="zh-CN" sz="2800" b="1">
              <a:latin typeface="Times New Roman" charset="0"/>
            </a:endParaRPr>
          </a:p>
        </p:txBody>
      </p:sp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2057400" y="3048001"/>
            <a:ext cx="7696200" cy="180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kumimoji="1" lang="en-US" altLang="zh-CN" sz="2800" b="1">
              <a:latin typeface="Times New Roman" charset="0"/>
            </a:endParaRPr>
          </a:p>
          <a:p>
            <a:r>
              <a:rPr kumimoji="1" lang="en-US" altLang="zh-CN" sz="2800" b="1">
                <a:latin typeface="Times New Roman" charset="0"/>
              </a:rPr>
              <a:t>     </a:t>
            </a:r>
          </a:p>
          <a:p>
            <a:r>
              <a:rPr kumimoji="1" lang="en-US" altLang="zh-CN" sz="2800" b="1">
                <a:latin typeface="Times New Roman" charset="0"/>
              </a:rPr>
              <a:t>     </a:t>
            </a:r>
          </a:p>
          <a:p>
            <a:r>
              <a:rPr kumimoji="1" lang="en-US" altLang="zh-CN" sz="2800" b="1">
                <a:latin typeface="Times New Roman" charset="0"/>
              </a:rPr>
              <a:t>     </a:t>
            </a:r>
          </a:p>
        </p:txBody>
      </p:sp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2057400" y="3128963"/>
            <a:ext cx="771048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zh-CN" altLang="en-US" sz="2800" b="1">
                <a:solidFill>
                  <a:srgbClr val="0000FF"/>
                </a:solidFill>
                <a:latin typeface="Times New Roman" charset="0"/>
              </a:rPr>
              <a:t>解</a:t>
            </a:r>
            <a:r>
              <a:rPr kumimoji="1" lang="en-US" altLang="zh-CN" sz="2800" b="1">
                <a:solidFill>
                  <a:srgbClr val="0000FF"/>
                </a:solidFill>
                <a:latin typeface="Times New Roman" charset="0"/>
              </a:rPr>
              <a:t>:</a:t>
            </a:r>
            <a:r>
              <a:rPr kumimoji="1" lang="zh-CN" altLang="en-US" sz="2800" b="1">
                <a:solidFill>
                  <a:srgbClr val="0000FF"/>
                </a:solidFill>
                <a:latin typeface="Times New Roman" charset="0"/>
              </a:rPr>
              <a:t>设有ｘ</a:t>
            </a:r>
            <a:r>
              <a:rPr kumimoji="1" lang="en-US" altLang="zh-CN" sz="2800" b="1">
                <a:solidFill>
                  <a:srgbClr val="0000FF"/>
                </a:solidFill>
                <a:latin typeface="Times New Roman" charset="0"/>
              </a:rPr>
              <a:t>(</a:t>
            </a:r>
            <a:r>
              <a:rPr kumimoji="1" lang="zh-CN" altLang="en-US" sz="2800" b="1">
                <a:solidFill>
                  <a:srgbClr val="0000FF"/>
                </a:solidFill>
                <a:latin typeface="Times New Roman" charset="0"/>
              </a:rPr>
              <a:t>ｘ</a:t>
            </a:r>
            <a:r>
              <a:rPr kumimoji="1" lang="en-US" altLang="zh-CN" sz="2800" b="1">
                <a:solidFill>
                  <a:srgbClr val="0000FF"/>
                </a:solidFill>
                <a:latin typeface="Times New Roman" charset="0"/>
              </a:rPr>
              <a:t>&lt;</a:t>
            </a:r>
            <a:r>
              <a:rPr kumimoji="1" lang="zh-CN" altLang="en-US" sz="2800" b="1">
                <a:solidFill>
                  <a:srgbClr val="0000FF"/>
                </a:solidFill>
                <a:latin typeface="Times New Roman" charset="0"/>
              </a:rPr>
              <a:t>３０</a:t>
            </a:r>
            <a:r>
              <a:rPr kumimoji="1" lang="en-US" altLang="zh-CN" sz="2800" b="1">
                <a:solidFill>
                  <a:srgbClr val="0000FF"/>
                </a:solidFill>
                <a:latin typeface="Times New Roman" charset="0"/>
              </a:rPr>
              <a:t>)</a:t>
            </a:r>
            <a:r>
              <a:rPr kumimoji="1" lang="zh-CN" altLang="en-US" sz="2800" b="1">
                <a:solidFill>
                  <a:srgbClr val="0000FF"/>
                </a:solidFill>
                <a:latin typeface="Times New Roman" charset="0"/>
              </a:rPr>
              <a:t>人要去桃渚古城，得：</a:t>
            </a:r>
          </a:p>
        </p:txBody>
      </p:sp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2501900" y="3741738"/>
            <a:ext cx="58991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zh-CN" altLang="en-US" sz="2800" b="1">
                <a:solidFill>
                  <a:srgbClr val="0000FF"/>
                </a:solidFill>
                <a:latin typeface="Times New Roman" charset="0"/>
              </a:rPr>
              <a:t>那么按实际人数买票ｘ张，需付款：</a:t>
            </a:r>
          </a:p>
        </p:txBody>
      </p:sp>
      <p:sp>
        <p:nvSpPr>
          <p:cNvPr id="6150" name="Text Box 6"/>
          <p:cNvSpPr txBox="1">
            <a:spLocks noChangeArrowheads="1"/>
          </p:cNvSpPr>
          <p:nvPr/>
        </p:nvSpPr>
        <p:spPr bwMode="auto">
          <a:xfrm>
            <a:off x="2501900" y="4354513"/>
            <a:ext cx="339883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zh-CN" altLang="en-US" sz="2800" b="1">
                <a:solidFill>
                  <a:srgbClr val="0000FF"/>
                </a:solidFill>
                <a:latin typeface="Times New Roman" charset="0"/>
              </a:rPr>
              <a:t>买３０张票需付款：</a:t>
            </a:r>
          </a:p>
        </p:txBody>
      </p:sp>
      <p:sp>
        <p:nvSpPr>
          <p:cNvPr id="6151" name="Text Box 7"/>
          <p:cNvSpPr txBox="1">
            <a:spLocks noChangeArrowheads="1"/>
          </p:cNvSpPr>
          <p:nvPr/>
        </p:nvSpPr>
        <p:spPr bwMode="auto">
          <a:xfrm>
            <a:off x="2501901" y="4967288"/>
            <a:ext cx="554196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zh-CN" altLang="en-US" sz="2800" b="1">
                <a:solidFill>
                  <a:srgbClr val="0000FF"/>
                </a:solidFill>
                <a:latin typeface="Times New Roman" charset="0"/>
              </a:rPr>
              <a:t>如果买３０张票合算，那么应有：</a:t>
            </a:r>
            <a:endParaRPr kumimoji="1" lang="zh-CN" altLang="en-US" sz="2400">
              <a:solidFill>
                <a:srgbClr val="0000FF"/>
              </a:solidFill>
              <a:latin typeface="Times New Roman" charset="0"/>
            </a:endParaRPr>
          </a:p>
        </p:txBody>
      </p:sp>
      <p:sp>
        <p:nvSpPr>
          <p:cNvPr id="6152" name="Text Box 8"/>
          <p:cNvSpPr txBox="1">
            <a:spLocks noChangeArrowheads="1"/>
          </p:cNvSpPr>
          <p:nvPr/>
        </p:nvSpPr>
        <p:spPr bwMode="auto">
          <a:xfrm>
            <a:off x="4105275" y="5681664"/>
            <a:ext cx="405288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en-US" altLang="zh-CN" sz="3200" b="1">
                <a:solidFill>
                  <a:srgbClr val="FF0000"/>
                </a:solidFill>
                <a:latin typeface="Times New Roman" charset="0"/>
              </a:rPr>
              <a:t>120</a:t>
            </a:r>
            <a:r>
              <a:rPr kumimoji="1" lang="zh-CN" altLang="en-US" sz="3200" b="1">
                <a:solidFill>
                  <a:srgbClr val="FF0000"/>
                </a:solidFill>
                <a:latin typeface="Times New Roman" charset="0"/>
              </a:rPr>
              <a:t>＜</a:t>
            </a:r>
            <a:r>
              <a:rPr kumimoji="1" lang="en-US" altLang="zh-CN" sz="3200" b="1">
                <a:solidFill>
                  <a:srgbClr val="FF0000"/>
                </a:solidFill>
                <a:latin typeface="Times New Roman" charset="0"/>
              </a:rPr>
              <a:t>5</a:t>
            </a:r>
            <a:r>
              <a:rPr kumimoji="1" lang="zh-CN" altLang="en-US" sz="3200" b="1">
                <a:solidFill>
                  <a:srgbClr val="FF0000"/>
                </a:solidFill>
                <a:latin typeface="Times New Roman" charset="0"/>
              </a:rPr>
              <a:t>ｘ</a:t>
            </a:r>
            <a:r>
              <a:rPr kumimoji="1" lang="zh-CN" altLang="en-US" sz="3200" b="1">
                <a:latin typeface="Times New Roman" charset="0"/>
              </a:rPr>
              <a:t>（</a:t>
            </a:r>
            <a:r>
              <a:rPr kumimoji="1" lang="en-US" altLang="zh-CN" sz="3200" b="1">
                <a:solidFill>
                  <a:srgbClr val="FF0000"/>
                </a:solidFill>
                <a:latin typeface="Times New Roman" charset="0"/>
              </a:rPr>
              <a:t>5x</a:t>
            </a:r>
            <a:r>
              <a:rPr kumimoji="1" lang="zh-CN" altLang="en-US" sz="3200" b="1">
                <a:solidFill>
                  <a:srgbClr val="FF0000"/>
                </a:solidFill>
                <a:latin typeface="Times New Roman" charset="0"/>
              </a:rPr>
              <a:t>＞</a:t>
            </a:r>
            <a:r>
              <a:rPr kumimoji="1" lang="en-US" altLang="zh-CN" sz="3200" b="1">
                <a:solidFill>
                  <a:srgbClr val="FF0000"/>
                </a:solidFill>
                <a:latin typeface="Times New Roman" charset="0"/>
              </a:rPr>
              <a:t>120</a:t>
            </a:r>
            <a:r>
              <a:rPr kumimoji="1" lang="zh-CN" altLang="en-US" sz="3200" b="1">
                <a:latin typeface="Times New Roman" charset="0"/>
              </a:rPr>
              <a:t>）</a:t>
            </a:r>
          </a:p>
        </p:txBody>
      </p:sp>
      <p:sp>
        <p:nvSpPr>
          <p:cNvPr id="6153" name="Rectangle 9"/>
          <p:cNvSpPr>
            <a:spLocks noChangeArrowheads="1"/>
          </p:cNvSpPr>
          <p:nvPr/>
        </p:nvSpPr>
        <p:spPr bwMode="auto">
          <a:xfrm>
            <a:off x="8112125" y="3789363"/>
            <a:ext cx="17160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zh-CN" altLang="en-US" sz="2400" b="1">
                <a:solidFill>
                  <a:srgbClr val="FF00FF"/>
                </a:solidFill>
                <a:latin typeface="Times New Roman" charset="0"/>
              </a:rPr>
              <a:t>５ｘ（元）</a:t>
            </a:r>
          </a:p>
        </p:txBody>
      </p:sp>
      <p:sp>
        <p:nvSpPr>
          <p:cNvPr id="6154" name="Rectangle 10"/>
          <p:cNvSpPr>
            <a:spLocks noChangeArrowheads="1"/>
          </p:cNvSpPr>
          <p:nvPr/>
        </p:nvSpPr>
        <p:spPr bwMode="auto">
          <a:xfrm>
            <a:off x="5664201" y="4437063"/>
            <a:ext cx="35544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zh-CN" altLang="en-US" sz="2400" b="1">
                <a:solidFill>
                  <a:srgbClr val="FF00FF"/>
                </a:solidFill>
                <a:latin typeface="Times New Roman" charset="0"/>
              </a:rPr>
              <a:t>４</a:t>
            </a:r>
            <a:r>
              <a:rPr kumimoji="1" lang="en-US" altLang="zh-CN" sz="2400" b="1">
                <a:solidFill>
                  <a:srgbClr val="FF00FF"/>
                </a:solidFill>
                <a:latin typeface="Times New Roman" charset="0"/>
              </a:rPr>
              <a:t>×</a:t>
            </a:r>
            <a:r>
              <a:rPr kumimoji="1" lang="zh-CN" altLang="en-US" sz="2400" b="1">
                <a:solidFill>
                  <a:srgbClr val="FF00FF"/>
                </a:solidFill>
                <a:latin typeface="Times New Roman" charset="0"/>
              </a:rPr>
              <a:t>３０＝１２０（元）</a:t>
            </a:r>
          </a:p>
        </p:txBody>
      </p:sp>
    </p:spTree>
    <p:extLst>
      <p:ext uri="{BB962C8B-B14F-4D97-AF65-F5344CB8AC3E}">
        <p14:creationId xmlns:p14="http://schemas.microsoft.com/office/powerpoint/2010/main" val="381088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 autoUpdateAnimBg="0"/>
      <p:bldP spid="6149" grpId="0" autoUpdateAnimBg="0"/>
      <p:bldP spid="6150" grpId="0" autoUpdateAnimBg="0"/>
      <p:bldP spid="6151" grpId="0" autoUpdateAnimBg="0"/>
      <p:bldP spid="6152" grpId="0" autoUpdateAnimBg="0"/>
      <p:bldP spid="6153" grpId="0"/>
      <p:bldP spid="615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4191000" y="228601"/>
            <a:ext cx="61722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just"/>
            <a:r>
              <a:rPr kumimoji="1" lang="zh-CN" altLang="en-US" sz="2800" b="1">
                <a:latin typeface="宋体" charset="-122"/>
              </a:rPr>
              <a:t>当ｘ取哪些值时</a:t>
            </a:r>
            <a:r>
              <a:rPr kumimoji="1" lang="en-US" altLang="zh-CN" sz="2800" b="1">
                <a:latin typeface="宋体" charset="-122"/>
              </a:rPr>
              <a:t>,</a:t>
            </a:r>
            <a:r>
              <a:rPr kumimoji="1" lang="en-US" altLang="zh-CN" sz="2800" b="1">
                <a:solidFill>
                  <a:srgbClr val="FF0000"/>
                </a:solidFill>
                <a:latin typeface="Times New Roman" charset="0"/>
              </a:rPr>
              <a:t>120</a:t>
            </a:r>
            <a:r>
              <a:rPr kumimoji="1" lang="zh-CN" altLang="en-US" sz="2800" b="1">
                <a:solidFill>
                  <a:srgbClr val="FF0000"/>
                </a:solidFill>
                <a:latin typeface="宋体" charset="-122"/>
              </a:rPr>
              <a:t>＜</a:t>
            </a:r>
            <a:r>
              <a:rPr kumimoji="1" lang="en-US" altLang="zh-CN" sz="2800" b="1">
                <a:solidFill>
                  <a:srgbClr val="FF0000"/>
                </a:solidFill>
                <a:latin typeface="Times New Roman" charset="0"/>
              </a:rPr>
              <a:t>5</a:t>
            </a:r>
            <a:r>
              <a:rPr kumimoji="1" lang="zh-CN" altLang="en-US" sz="2800" b="1">
                <a:solidFill>
                  <a:srgbClr val="FF0000"/>
                </a:solidFill>
                <a:latin typeface="宋体" charset="-122"/>
              </a:rPr>
              <a:t>ｘ</a:t>
            </a:r>
            <a:r>
              <a:rPr kumimoji="1" lang="zh-CN" altLang="en-US" sz="2800" b="1">
                <a:latin typeface="宋体" charset="-122"/>
              </a:rPr>
              <a:t>才成立呢</a:t>
            </a:r>
            <a:r>
              <a:rPr kumimoji="1" lang="en-US" altLang="zh-CN" sz="2800" b="1">
                <a:latin typeface="Times New Roman" charset="0"/>
              </a:rPr>
              <a:t>? </a:t>
            </a:r>
          </a:p>
        </p:txBody>
      </p:sp>
      <p:sp>
        <p:nvSpPr>
          <p:cNvPr id="7171" name="Rectangle 3"/>
          <p:cNvSpPr>
            <a:spLocks noChangeArrowheads="1"/>
          </p:cNvSpPr>
          <p:nvPr/>
        </p:nvSpPr>
        <p:spPr bwMode="auto">
          <a:xfrm>
            <a:off x="1820864" y="995363"/>
            <a:ext cx="1127125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/>
            <a:r>
              <a:rPr kumimoji="1" lang="en-US" altLang="zh-CN" sz="2400" b="1">
                <a:latin typeface="宋体" charset="-122"/>
              </a:rPr>
              <a:t>x</a:t>
            </a:r>
            <a:endParaRPr kumimoji="1" lang="en-US" altLang="zh-CN" sz="2400" b="1">
              <a:latin typeface="Times New Roman" charset="0"/>
            </a:endParaRPr>
          </a:p>
          <a:p>
            <a:pPr algn="ctr"/>
            <a:endParaRPr kumimoji="1" lang="en-US" altLang="zh-CN" sz="2800">
              <a:latin typeface="Times New Roman" charset="0"/>
            </a:endParaRPr>
          </a:p>
        </p:txBody>
      </p:sp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1685925" y="995363"/>
            <a:ext cx="1397000" cy="463550"/>
          </a:xfrm>
          <a:prstGeom prst="rect">
            <a:avLst/>
          </a:prstGeom>
          <a:noFill/>
          <a:ln w="7">
            <a:solidFill>
              <a:srgbClr val="A0A0A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zh-CN" altLang="en-US"/>
          </a:p>
        </p:txBody>
      </p:sp>
      <p:sp>
        <p:nvSpPr>
          <p:cNvPr id="7173" name="Rectangle 5"/>
          <p:cNvSpPr>
            <a:spLocks noChangeArrowheads="1"/>
          </p:cNvSpPr>
          <p:nvPr/>
        </p:nvSpPr>
        <p:spPr bwMode="auto">
          <a:xfrm>
            <a:off x="3217864" y="995363"/>
            <a:ext cx="1127125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/>
            <a:r>
              <a:rPr kumimoji="1" lang="en-US" altLang="zh-CN" sz="2400" b="1">
                <a:latin typeface="宋体" charset="-122"/>
              </a:rPr>
              <a:t>5x</a:t>
            </a:r>
            <a:endParaRPr kumimoji="1" lang="en-US" altLang="zh-CN" sz="2400" b="1">
              <a:latin typeface="Times New Roman" charset="0"/>
            </a:endParaRPr>
          </a:p>
          <a:p>
            <a:pPr algn="ctr"/>
            <a:endParaRPr kumimoji="1" lang="en-US" altLang="zh-CN" sz="2400" b="1">
              <a:latin typeface="Times New Roman" charset="0"/>
            </a:endParaRPr>
          </a:p>
        </p:txBody>
      </p:sp>
      <p:sp>
        <p:nvSpPr>
          <p:cNvPr id="7174" name="Rectangle 6"/>
          <p:cNvSpPr>
            <a:spLocks noChangeArrowheads="1"/>
          </p:cNvSpPr>
          <p:nvPr/>
        </p:nvSpPr>
        <p:spPr bwMode="auto">
          <a:xfrm>
            <a:off x="3082925" y="995363"/>
            <a:ext cx="1397000" cy="463550"/>
          </a:xfrm>
          <a:prstGeom prst="rect">
            <a:avLst/>
          </a:prstGeom>
          <a:noFill/>
          <a:ln w="7">
            <a:solidFill>
              <a:srgbClr val="A0A0A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zh-CN" altLang="en-US"/>
          </a:p>
        </p:txBody>
      </p:sp>
      <p:sp>
        <p:nvSpPr>
          <p:cNvPr id="7175" name="Rectangle 7"/>
          <p:cNvSpPr>
            <a:spLocks noChangeArrowheads="1"/>
          </p:cNvSpPr>
          <p:nvPr/>
        </p:nvSpPr>
        <p:spPr bwMode="auto">
          <a:xfrm>
            <a:off x="4614864" y="995363"/>
            <a:ext cx="2930525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/>
            <a:r>
              <a:rPr kumimoji="1" lang="zh-CN" altLang="en-US" sz="2400" b="1">
                <a:latin typeface="宋体" charset="-122"/>
              </a:rPr>
              <a:t>比较</a:t>
            </a:r>
            <a:r>
              <a:rPr kumimoji="1" lang="en-US" altLang="zh-CN" sz="2400" b="1">
                <a:latin typeface="宋体" charset="-122"/>
              </a:rPr>
              <a:t>120</a:t>
            </a:r>
            <a:r>
              <a:rPr kumimoji="1" lang="zh-CN" altLang="en-US" sz="2400" b="1">
                <a:latin typeface="宋体" charset="-122"/>
              </a:rPr>
              <a:t>与</a:t>
            </a:r>
            <a:r>
              <a:rPr kumimoji="1" lang="en-US" altLang="zh-CN" sz="2400" b="1">
                <a:latin typeface="宋体" charset="-122"/>
              </a:rPr>
              <a:t>5x</a:t>
            </a:r>
            <a:r>
              <a:rPr kumimoji="1" lang="zh-CN" altLang="en-US" sz="2400" b="1">
                <a:latin typeface="宋体" charset="-122"/>
              </a:rPr>
              <a:t>的大小</a:t>
            </a:r>
            <a:endParaRPr kumimoji="1" lang="zh-CN" altLang="en-US" sz="2400" b="1">
              <a:latin typeface="Times New Roman" charset="0"/>
            </a:endParaRPr>
          </a:p>
          <a:p>
            <a:pPr algn="ctr"/>
            <a:endParaRPr kumimoji="1" lang="en-US" altLang="zh-CN" sz="2800" b="1">
              <a:latin typeface="Times New Roman" charset="0"/>
            </a:endParaRPr>
          </a:p>
        </p:txBody>
      </p:sp>
      <p:sp>
        <p:nvSpPr>
          <p:cNvPr id="7176" name="Rectangle 8"/>
          <p:cNvSpPr>
            <a:spLocks noChangeArrowheads="1"/>
          </p:cNvSpPr>
          <p:nvPr/>
        </p:nvSpPr>
        <p:spPr bwMode="auto">
          <a:xfrm>
            <a:off x="4479925" y="995363"/>
            <a:ext cx="3200400" cy="463550"/>
          </a:xfrm>
          <a:prstGeom prst="rect">
            <a:avLst/>
          </a:prstGeom>
          <a:noFill/>
          <a:ln w="7">
            <a:solidFill>
              <a:srgbClr val="A0A0A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zh-CN" altLang="en-US"/>
          </a:p>
        </p:txBody>
      </p:sp>
      <p:sp>
        <p:nvSpPr>
          <p:cNvPr id="7177" name="Rectangle 9"/>
          <p:cNvSpPr>
            <a:spLocks noChangeArrowheads="1"/>
          </p:cNvSpPr>
          <p:nvPr/>
        </p:nvSpPr>
        <p:spPr bwMode="auto">
          <a:xfrm>
            <a:off x="7815264" y="995363"/>
            <a:ext cx="2479675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/>
            <a:r>
              <a:rPr kumimoji="1" lang="en-US" altLang="zh-CN" sz="2400" b="1">
                <a:latin typeface="宋体" charset="-122"/>
              </a:rPr>
              <a:t>120</a:t>
            </a:r>
            <a:r>
              <a:rPr kumimoji="1" lang="zh-CN" altLang="en-US" sz="2400" b="1">
                <a:latin typeface="宋体" charset="-122"/>
              </a:rPr>
              <a:t>＜</a:t>
            </a:r>
            <a:r>
              <a:rPr kumimoji="1" lang="en-US" altLang="zh-CN" sz="2400" b="1">
                <a:latin typeface="宋体" charset="-122"/>
              </a:rPr>
              <a:t>5</a:t>
            </a:r>
            <a:r>
              <a:rPr kumimoji="1" lang="zh-CN" altLang="en-US" sz="2400" b="1">
                <a:latin typeface="宋体" charset="-122"/>
              </a:rPr>
              <a:t>ｘ成立吗</a:t>
            </a:r>
            <a:r>
              <a:rPr kumimoji="1" lang="en-US" altLang="zh-CN" sz="2400" b="1">
                <a:latin typeface="宋体" charset="-122"/>
              </a:rPr>
              <a:t>?</a:t>
            </a:r>
            <a:endParaRPr kumimoji="1" lang="en-US" altLang="zh-CN" sz="2400" b="1">
              <a:latin typeface="Times New Roman" charset="0"/>
            </a:endParaRPr>
          </a:p>
          <a:p>
            <a:pPr algn="ctr"/>
            <a:endParaRPr kumimoji="1" lang="en-US" altLang="zh-CN" sz="2400" b="1">
              <a:latin typeface="Times New Roman" charset="0"/>
            </a:endParaRPr>
          </a:p>
        </p:txBody>
      </p:sp>
      <p:sp>
        <p:nvSpPr>
          <p:cNvPr id="7178" name="Rectangle 10"/>
          <p:cNvSpPr>
            <a:spLocks noChangeArrowheads="1"/>
          </p:cNvSpPr>
          <p:nvPr/>
        </p:nvSpPr>
        <p:spPr bwMode="auto">
          <a:xfrm>
            <a:off x="7680325" y="995363"/>
            <a:ext cx="2749550" cy="463550"/>
          </a:xfrm>
          <a:prstGeom prst="rect">
            <a:avLst/>
          </a:prstGeom>
          <a:noFill/>
          <a:ln w="7">
            <a:solidFill>
              <a:srgbClr val="A0A0A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zh-CN" altLang="en-US"/>
          </a:p>
        </p:txBody>
      </p:sp>
      <p:sp>
        <p:nvSpPr>
          <p:cNvPr id="7179" name="Rectangle 11"/>
          <p:cNvSpPr>
            <a:spLocks noChangeArrowheads="1"/>
          </p:cNvSpPr>
          <p:nvPr/>
        </p:nvSpPr>
        <p:spPr bwMode="auto">
          <a:xfrm>
            <a:off x="1820864" y="1458913"/>
            <a:ext cx="1127125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/>
            <a:r>
              <a:rPr kumimoji="1" lang="en-US" altLang="zh-CN" sz="2800" b="1">
                <a:latin typeface="宋体" charset="-122"/>
              </a:rPr>
              <a:t>21</a:t>
            </a:r>
            <a:endParaRPr kumimoji="1" lang="en-US" altLang="zh-CN" sz="2800" b="1">
              <a:latin typeface="Times New Roman" charset="0"/>
            </a:endParaRPr>
          </a:p>
          <a:p>
            <a:pPr algn="ctr"/>
            <a:endParaRPr kumimoji="1" lang="en-US" altLang="zh-CN" sz="2800" b="1">
              <a:latin typeface="Times New Roman" charset="0"/>
            </a:endParaRPr>
          </a:p>
        </p:txBody>
      </p:sp>
      <p:sp>
        <p:nvSpPr>
          <p:cNvPr id="7180" name="Rectangle 12"/>
          <p:cNvSpPr>
            <a:spLocks noChangeArrowheads="1"/>
          </p:cNvSpPr>
          <p:nvPr/>
        </p:nvSpPr>
        <p:spPr bwMode="auto">
          <a:xfrm>
            <a:off x="1685925" y="1458913"/>
            <a:ext cx="1397000" cy="463550"/>
          </a:xfrm>
          <a:prstGeom prst="rect">
            <a:avLst/>
          </a:prstGeom>
          <a:noFill/>
          <a:ln w="7">
            <a:solidFill>
              <a:srgbClr val="A0A0A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zh-CN" altLang="en-US"/>
          </a:p>
        </p:txBody>
      </p:sp>
      <p:sp>
        <p:nvSpPr>
          <p:cNvPr id="7181" name="Rectangle 13"/>
          <p:cNvSpPr>
            <a:spLocks noChangeArrowheads="1"/>
          </p:cNvSpPr>
          <p:nvPr/>
        </p:nvSpPr>
        <p:spPr bwMode="auto">
          <a:xfrm>
            <a:off x="3217864" y="1458913"/>
            <a:ext cx="1127125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/>
            <a:r>
              <a:rPr kumimoji="1" lang="en-US" altLang="zh-CN" sz="2800" b="1">
                <a:latin typeface="宋体" charset="-122"/>
              </a:rPr>
              <a:t>105</a:t>
            </a:r>
            <a:endParaRPr kumimoji="1" lang="en-US" altLang="zh-CN" sz="2800" b="1">
              <a:latin typeface="Times New Roman" charset="0"/>
            </a:endParaRPr>
          </a:p>
          <a:p>
            <a:pPr algn="ctr"/>
            <a:endParaRPr kumimoji="1" lang="en-US" altLang="zh-CN" sz="2800" b="1">
              <a:latin typeface="Times New Roman" charset="0"/>
            </a:endParaRPr>
          </a:p>
        </p:txBody>
      </p:sp>
      <p:sp>
        <p:nvSpPr>
          <p:cNvPr id="7182" name="Rectangle 14"/>
          <p:cNvSpPr>
            <a:spLocks noChangeArrowheads="1"/>
          </p:cNvSpPr>
          <p:nvPr/>
        </p:nvSpPr>
        <p:spPr bwMode="auto">
          <a:xfrm>
            <a:off x="3082925" y="1458913"/>
            <a:ext cx="1397000" cy="463550"/>
          </a:xfrm>
          <a:prstGeom prst="rect">
            <a:avLst/>
          </a:prstGeom>
          <a:noFill/>
          <a:ln w="7">
            <a:solidFill>
              <a:srgbClr val="A0A0A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zh-CN" altLang="en-US"/>
          </a:p>
        </p:txBody>
      </p:sp>
      <p:sp>
        <p:nvSpPr>
          <p:cNvPr id="7183" name="Rectangle 15"/>
          <p:cNvSpPr>
            <a:spLocks noChangeArrowheads="1"/>
          </p:cNvSpPr>
          <p:nvPr/>
        </p:nvSpPr>
        <p:spPr bwMode="auto">
          <a:xfrm>
            <a:off x="4614864" y="1458913"/>
            <a:ext cx="2930525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/>
            <a:r>
              <a:rPr kumimoji="1" lang="en-US" altLang="zh-CN" sz="2800" b="1">
                <a:latin typeface="宋体" charset="-122"/>
              </a:rPr>
              <a:t>120</a:t>
            </a:r>
            <a:r>
              <a:rPr kumimoji="1" lang="zh-CN" altLang="en-US" sz="2800" b="1">
                <a:latin typeface="宋体" charset="-122"/>
              </a:rPr>
              <a:t>＞</a:t>
            </a:r>
            <a:r>
              <a:rPr kumimoji="1" lang="en-US" altLang="zh-CN" sz="2800" b="1">
                <a:latin typeface="宋体" charset="-122"/>
              </a:rPr>
              <a:t>5x</a:t>
            </a:r>
            <a:endParaRPr kumimoji="1" lang="en-US" altLang="zh-CN" sz="2800" b="1">
              <a:latin typeface="Times New Roman" charset="0"/>
            </a:endParaRPr>
          </a:p>
          <a:p>
            <a:pPr algn="ctr"/>
            <a:endParaRPr kumimoji="1" lang="en-US" altLang="zh-CN" sz="2800" b="1">
              <a:latin typeface="Times New Roman" charset="0"/>
            </a:endParaRPr>
          </a:p>
        </p:txBody>
      </p:sp>
      <p:sp>
        <p:nvSpPr>
          <p:cNvPr id="7184" name="Rectangle 16"/>
          <p:cNvSpPr>
            <a:spLocks noChangeArrowheads="1"/>
          </p:cNvSpPr>
          <p:nvPr/>
        </p:nvSpPr>
        <p:spPr bwMode="auto">
          <a:xfrm>
            <a:off x="4479925" y="1458913"/>
            <a:ext cx="3200400" cy="463550"/>
          </a:xfrm>
          <a:prstGeom prst="rect">
            <a:avLst/>
          </a:prstGeom>
          <a:noFill/>
          <a:ln w="7">
            <a:solidFill>
              <a:srgbClr val="A0A0A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zh-CN" altLang="en-US"/>
          </a:p>
        </p:txBody>
      </p:sp>
      <p:sp>
        <p:nvSpPr>
          <p:cNvPr id="7185" name="Rectangle 17"/>
          <p:cNvSpPr>
            <a:spLocks noChangeArrowheads="1"/>
          </p:cNvSpPr>
          <p:nvPr/>
        </p:nvSpPr>
        <p:spPr bwMode="auto">
          <a:xfrm>
            <a:off x="7815264" y="1458913"/>
            <a:ext cx="2479675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/>
            <a:r>
              <a:rPr kumimoji="1" lang="zh-CN" altLang="en-US" sz="2800" b="1">
                <a:latin typeface="宋体" charset="-122"/>
              </a:rPr>
              <a:t>不成立</a:t>
            </a:r>
            <a:endParaRPr kumimoji="1" lang="zh-CN" altLang="en-US" sz="2800" b="1">
              <a:latin typeface="Times New Roman" charset="0"/>
            </a:endParaRPr>
          </a:p>
          <a:p>
            <a:pPr algn="ctr"/>
            <a:endParaRPr kumimoji="1" lang="en-US" altLang="zh-CN" sz="2800" b="1">
              <a:latin typeface="Times New Roman" charset="0"/>
            </a:endParaRPr>
          </a:p>
        </p:txBody>
      </p:sp>
      <p:sp>
        <p:nvSpPr>
          <p:cNvPr id="7186" name="Rectangle 18"/>
          <p:cNvSpPr>
            <a:spLocks noChangeArrowheads="1"/>
          </p:cNvSpPr>
          <p:nvPr/>
        </p:nvSpPr>
        <p:spPr bwMode="auto">
          <a:xfrm>
            <a:off x="7680325" y="1458913"/>
            <a:ext cx="2749550" cy="463550"/>
          </a:xfrm>
          <a:prstGeom prst="rect">
            <a:avLst/>
          </a:prstGeom>
          <a:noFill/>
          <a:ln w="7">
            <a:solidFill>
              <a:srgbClr val="A0A0A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zh-CN" altLang="en-US"/>
          </a:p>
        </p:txBody>
      </p:sp>
      <p:sp>
        <p:nvSpPr>
          <p:cNvPr id="7187" name="Rectangle 19"/>
          <p:cNvSpPr>
            <a:spLocks noChangeArrowheads="1"/>
          </p:cNvSpPr>
          <p:nvPr/>
        </p:nvSpPr>
        <p:spPr bwMode="auto">
          <a:xfrm>
            <a:off x="1820864" y="1922463"/>
            <a:ext cx="1127125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/>
            <a:r>
              <a:rPr kumimoji="1" lang="en-US" altLang="zh-CN" sz="2800" b="1">
                <a:latin typeface="宋体" charset="-122"/>
              </a:rPr>
              <a:t>22</a:t>
            </a:r>
            <a:endParaRPr kumimoji="1" lang="en-US" altLang="zh-CN" sz="2800" b="1">
              <a:latin typeface="Times New Roman" charset="0"/>
            </a:endParaRPr>
          </a:p>
          <a:p>
            <a:pPr algn="ctr"/>
            <a:endParaRPr kumimoji="1" lang="en-US" altLang="zh-CN" sz="2800" b="1">
              <a:latin typeface="Times New Roman" charset="0"/>
            </a:endParaRPr>
          </a:p>
        </p:txBody>
      </p:sp>
      <p:sp>
        <p:nvSpPr>
          <p:cNvPr id="7188" name="Rectangle 20"/>
          <p:cNvSpPr>
            <a:spLocks noChangeArrowheads="1"/>
          </p:cNvSpPr>
          <p:nvPr/>
        </p:nvSpPr>
        <p:spPr bwMode="auto">
          <a:xfrm>
            <a:off x="1685925" y="1922463"/>
            <a:ext cx="1397000" cy="463550"/>
          </a:xfrm>
          <a:prstGeom prst="rect">
            <a:avLst/>
          </a:prstGeom>
          <a:noFill/>
          <a:ln w="7">
            <a:solidFill>
              <a:srgbClr val="A0A0A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zh-CN" altLang="en-US"/>
          </a:p>
        </p:txBody>
      </p:sp>
      <p:sp>
        <p:nvSpPr>
          <p:cNvPr id="7189" name="Rectangle 21"/>
          <p:cNvSpPr>
            <a:spLocks noChangeArrowheads="1"/>
          </p:cNvSpPr>
          <p:nvPr/>
        </p:nvSpPr>
        <p:spPr bwMode="auto">
          <a:xfrm>
            <a:off x="3217864" y="1922463"/>
            <a:ext cx="1127125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/>
            <a:r>
              <a:rPr kumimoji="1" lang="en-US" altLang="zh-CN" sz="2800" b="1">
                <a:latin typeface="宋体" charset="-122"/>
              </a:rPr>
              <a:t>110</a:t>
            </a:r>
            <a:endParaRPr kumimoji="1" lang="en-US" altLang="zh-CN" sz="2800" b="1">
              <a:latin typeface="Times New Roman" charset="0"/>
            </a:endParaRPr>
          </a:p>
          <a:p>
            <a:pPr algn="ctr"/>
            <a:endParaRPr kumimoji="1" lang="en-US" altLang="zh-CN" sz="2800" b="1">
              <a:latin typeface="Times New Roman" charset="0"/>
            </a:endParaRPr>
          </a:p>
        </p:txBody>
      </p:sp>
      <p:sp>
        <p:nvSpPr>
          <p:cNvPr id="7190" name="Rectangle 22"/>
          <p:cNvSpPr>
            <a:spLocks noChangeArrowheads="1"/>
          </p:cNvSpPr>
          <p:nvPr/>
        </p:nvSpPr>
        <p:spPr bwMode="auto">
          <a:xfrm>
            <a:off x="3082925" y="1922463"/>
            <a:ext cx="1397000" cy="463550"/>
          </a:xfrm>
          <a:prstGeom prst="rect">
            <a:avLst/>
          </a:prstGeom>
          <a:noFill/>
          <a:ln w="7">
            <a:solidFill>
              <a:srgbClr val="A0A0A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zh-CN" altLang="en-US"/>
          </a:p>
        </p:txBody>
      </p:sp>
      <p:sp>
        <p:nvSpPr>
          <p:cNvPr id="7191" name="Rectangle 23"/>
          <p:cNvSpPr>
            <a:spLocks noChangeArrowheads="1"/>
          </p:cNvSpPr>
          <p:nvPr/>
        </p:nvSpPr>
        <p:spPr bwMode="auto">
          <a:xfrm>
            <a:off x="4614864" y="1922463"/>
            <a:ext cx="2930525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/>
            <a:r>
              <a:rPr kumimoji="1" lang="en-US" altLang="zh-CN" sz="2800" b="1">
                <a:latin typeface="宋体" charset="-122"/>
              </a:rPr>
              <a:t>120</a:t>
            </a:r>
            <a:r>
              <a:rPr kumimoji="1" lang="zh-CN" altLang="en-US" sz="2800" b="1">
                <a:latin typeface="宋体" charset="-122"/>
              </a:rPr>
              <a:t>＞</a:t>
            </a:r>
            <a:r>
              <a:rPr kumimoji="1" lang="en-US" altLang="zh-CN" sz="2800" b="1">
                <a:latin typeface="宋体" charset="-122"/>
              </a:rPr>
              <a:t>5x</a:t>
            </a:r>
            <a:endParaRPr kumimoji="1" lang="en-US" altLang="zh-CN" sz="2800" b="1">
              <a:latin typeface="Times New Roman" charset="0"/>
            </a:endParaRPr>
          </a:p>
          <a:p>
            <a:pPr algn="ctr"/>
            <a:endParaRPr kumimoji="1" lang="en-US" altLang="zh-CN" sz="2800" b="1">
              <a:latin typeface="Times New Roman" charset="0"/>
            </a:endParaRPr>
          </a:p>
        </p:txBody>
      </p:sp>
      <p:sp>
        <p:nvSpPr>
          <p:cNvPr id="7192" name="Rectangle 24"/>
          <p:cNvSpPr>
            <a:spLocks noChangeArrowheads="1"/>
          </p:cNvSpPr>
          <p:nvPr/>
        </p:nvSpPr>
        <p:spPr bwMode="auto">
          <a:xfrm>
            <a:off x="4479925" y="1922463"/>
            <a:ext cx="3200400" cy="463550"/>
          </a:xfrm>
          <a:prstGeom prst="rect">
            <a:avLst/>
          </a:prstGeom>
          <a:noFill/>
          <a:ln w="7">
            <a:solidFill>
              <a:srgbClr val="A0A0A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zh-CN" altLang="en-US"/>
          </a:p>
        </p:txBody>
      </p:sp>
      <p:sp>
        <p:nvSpPr>
          <p:cNvPr id="7193" name="Rectangle 25"/>
          <p:cNvSpPr>
            <a:spLocks noChangeArrowheads="1"/>
          </p:cNvSpPr>
          <p:nvPr/>
        </p:nvSpPr>
        <p:spPr bwMode="auto">
          <a:xfrm>
            <a:off x="7815264" y="1922463"/>
            <a:ext cx="2479675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/>
            <a:r>
              <a:rPr kumimoji="1" lang="zh-CN" altLang="en-US" sz="2800" b="1">
                <a:latin typeface="宋体" charset="-122"/>
              </a:rPr>
              <a:t>不成立</a:t>
            </a:r>
            <a:endParaRPr kumimoji="1" lang="zh-CN" altLang="en-US" sz="2800" b="1">
              <a:latin typeface="Times New Roman" charset="0"/>
            </a:endParaRPr>
          </a:p>
          <a:p>
            <a:pPr algn="ctr"/>
            <a:endParaRPr kumimoji="1" lang="en-US" altLang="zh-CN" sz="2800" b="1">
              <a:latin typeface="Times New Roman" charset="0"/>
            </a:endParaRPr>
          </a:p>
        </p:txBody>
      </p:sp>
      <p:sp>
        <p:nvSpPr>
          <p:cNvPr id="7194" name="Rectangle 26"/>
          <p:cNvSpPr>
            <a:spLocks noChangeArrowheads="1"/>
          </p:cNvSpPr>
          <p:nvPr/>
        </p:nvSpPr>
        <p:spPr bwMode="auto">
          <a:xfrm>
            <a:off x="7680325" y="1922463"/>
            <a:ext cx="2749550" cy="463550"/>
          </a:xfrm>
          <a:prstGeom prst="rect">
            <a:avLst/>
          </a:prstGeom>
          <a:noFill/>
          <a:ln w="7">
            <a:solidFill>
              <a:srgbClr val="A0A0A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zh-CN" altLang="en-US"/>
          </a:p>
        </p:txBody>
      </p:sp>
      <p:sp>
        <p:nvSpPr>
          <p:cNvPr id="7195" name="Rectangle 27"/>
          <p:cNvSpPr>
            <a:spLocks noChangeArrowheads="1"/>
          </p:cNvSpPr>
          <p:nvPr/>
        </p:nvSpPr>
        <p:spPr bwMode="auto">
          <a:xfrm>
            <a:off x="1820864" y="2386014"/>
            <a:ext cx="112712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/>
            <a:r>
              <a:rPr kumimoji="1" lang="en-US" altLang="zh-CN" sz="2800" b="1">
                <a:latin typeface="宋体" charset="-122"/>
              </a:rPr>
              <a:t>23</a:t>
            </a:r>
            <a:endParaRPr kumimoji="1" lang="en-US" altLang="zh-CN" sz="2800" b="1">
              <a:latin typeface="Times New Roman" charset="0"/>
            </a:endParaRPr>
          </a:p>
          <a:p>
            <a:pPr algn="ctr"/>
            <a:endParaRPr kumimoji="1" lang="en-US" altLang="zh-CN" sz="2800" b="1">
              <a:latin typeface="Times New Roman" charset="0"/>
            </a:endParaRPr>
          </a:p>
        </p:txBody>
      </p:sp>
      <p:sp>
        <p:nvSpPr>
          <p:cNvPr id="7196" name="Rectangle 28"/>
          <p:cNvSpPr>
            <a:spLocks noChangeArrowheads="1"/>
          </p:cNvSpPr>
          <p:nvPr/>
        </p:nvSpPr>
        <p:spPr bwMode="auto">
          <a:xfrm>
            <a:off x="1685925" y="2386014"/>
            <a:ext cx="1397000" cy="465137"/>
          </a:xfrm>
          <a:prstGeom prst="rect">
            <a:avLst/>
          </a:prstGeom>
          <a:noFill/>
          <a:ln w="7">
            <a:solidFill>
              <a:srgbClr val="A0A0A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zh-CN" altLang="en-US"/>
          </a:p>
        </p:txBody>
      </p:sp>
      <p:sp>
        <p:nvSpPr>
          <p:cNvPr id="7197" name="Rectangle 29"/>
          <p:cNvSpPr>
            <a:spLocks noChangeArrowheads="1"/>
          </p:cNvSpPr>
          <p:nvPr/>
        </p:nvSpPr>
        <p:spPr bwMode="auto">
          <a:xfrm>
            <a:off x="3217864" y="2386014"/>
            <a:ext cx="112712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/>
            <a:r>
              <a:rPr kumimoji="1" lang="en-US" altLang="zh-CN" sz="2800" b="1">
                <a:latin typeface="宋体" charset="-122"/>
              </a:rPr>
              <a:t>115</a:t>
            </a:r>
            <a:endParaRPr kumimoji="1" lang="en-US" altLang="zh-CN" sz="2800" b="1">
              <a:latin typeface="Times New Roman" charset="0"/>
            </a:endParaRPr>
          </a:p>
          <a:p>
            <a:pPr algn="ctr"/>
            <a:endParaRPr kumimoji="1" lang="en-US" altLang="zh-CN" sz="2800" b="1">
              <a:latin typeface="Times New Roman" charset="0"/>
            </a:endParaRPr>
          </a:p>
        </p:txBody>
      </p:sp>
      <p:sp>
        <p:nvSpPr>
          <p:cNvPr id="7198" name="Rectangle 30"/>
          <p:cNvSpPr>
            <a:spLocks noChangeArrowheads="1"/>
          </p:cNvSpPr>
          <p:nvPr/>
        </p:nvSpPr>
        <p:spPr bwMode="auto">
          <a:xfrm>
            <a:off x="3082925" y="2386014"/>
            <a:ext cx="1397000" cy="465137"/>
          </a:xfrm>
          <a:prstGeom prst="rect">
            <a:avLst/>
          </a:prstGeom>
          <a:noFill/>
          <a:ln w="7">
            <a:solidFill>
              <a:srgbClr val="A0A0A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zh-CN" altLang="en-US"/>
          </a:p>
        </p:txBody>
      </p:sp>
      <p:sp>
        <p:nvSpPr>
          <p:cNvPr id="7199" name="Rectangle 31"/>
          <p:cNvSpPr>
            <a:spLocks noChangeArrowheads="1"/>
          </p:cNvSpPr>
          <p:nvPr/>
        </p:nvSpPr>
        <p:spPr bwMode="auto">
          <a:xfrm>
            <a:off x="4614864" y="2386014"/>
            <a:ext cx="293052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/>
            <a:r>
              <a:rPr kumimoji="1" lang="en-US" altLang="zh-CN" sz="2800" b="1">
                <a:latin typeface="宋体" charset="-122"/>
              </a:rPr>
              <a:t>120</a:t>
            </a:r>
            <a:r>
              <a:rPr kumimoji="1" lang="zh-CN" altLang="en-US" sz="2800" b="1">
                <a:latin typeface="宋体" charset="-122"/>
              </a:rPr>
              <a:t>＞</a:t>
            </a:r>
            <a:r>
              <a:rPr kumimoji="1" lang="en-US" altLang="zh-CN" sz="2800" b="1">
                <a:latin typeface="宋体" charset="-122"/>
              </a:rPr>
              <a:t>5x</a:t>
            </a:r>
            <a:endParaRPr kumimoji="1" lang="en-US" altLang="zh-CN" sz="2800" b="1">
              <a:latin typeface="Times New Roman" charset="0"/>
            </a:endParaRPr>
          </a:p>
          <a:p>
            <a:pPr algn="ctr"/>
            <a:endParaRPr kumimoji="1" lang="en-US" altLang="zh-CN" sz="2800" b="1">
              <a:latin typeface="Times New Roman" charset="0"/>
            </a:endParaRPr>
          </a:p>
        </p:txBody>
      </p:sp>
      <p:sp>
        <p:nvSpPr>
          <p:cNvPr id="7200" name="Rectangle 32"/>
          <p:cNvSpPr>
            <a:spLocks noChangeArrowheads="1"/>
          </p:cNvSpPr>
          <p:nvPr/>
        </p:nvSpPr>
        <p:spPr bwMode="auto">
          <a:xfrm>
            <a:off x="4479925" y="2386014"/>
            <a:ext cx="3200400" cy="465137"/>
          </a:xfrm>
          <a:prstGeom prst="rect">
            <a:avLst/>
          </a:prstGeom>
          <a:noFill/>
          <a:ln w="7">
            <a:solidFill>
              <a:srgbClr val="A0A0A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zh-CN" altLang="en-US"/>
          </a:p>
        </p:txBody>
      </p:sp>
      <p:sp>
        <p:nvSpPr>
          <p:cNvPr id="7201" name="Rectangle 33"/>
          <p:cNvSpPr>
            <a:spLocks noChangeArrowheads="1"/>
          </p:cNvSpPr>
          <p:nvPr/>
        </p:nvSpPr>
        <p:spPr bwMode="auto">
          <a:xfrm>
            <a:off x="7815264" y="2386014"/>
            <a:ext cx="24796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/>
            <a:r>
              <a:rPr kumimoji="1" lang="zh-CN" altLang="en-US" sz="2800" b="1">
                <a:latin typeface="宋体" charset="-122"/>
              </a:rPr>
              <a:t>不成立</a:t>
            </a:r>
            <a:endParaRPr kumimoji="1" lang="zh-CN" altLang="en-US" sz="2800" b="1">
              <a:latin typeface="Times New Roman" charset="0"/>
            </a:endParaRPr>
          </a:p>
          <a:p>
            <a:pPr algn="ctr"/>
            <a:endParaRPr kumimoji="1" lang="en-US" altLang="zh-CN" sz="2800" b="1">
              <a:latin typeface="Times New Roman" charset="0"/>
            </a:endParaRPr>
          </a:p>
        </p:txBody>
      </p:sp>
      <p:sp>
        <p:nvSpPr>
          <p:cNvPr id="7202" name="Rectangle 34"/>
          <p:cNvSpPr>
            <a:spLocks noChangeArrowheads="1"/>
          </p:cNvSpPr>
          <p:nvPr/>
        </p:nvSpPr>
        <p:spPr bwMode="auto">
          <a:xfrm>
            <a:off x="7680325" y="2386014"/>
            <a:ext cx="2749550" cy="465137"/>
          </a:xfrm>
          <a:prstGeom prst="rect">
            <a:avLst/>
          </a:prstGeom>
          <a:noFill/>
          <a:ln w="7">
            <a:solidFill>
              <a:srgbClr val="A0A0A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zh-CN" altLang="en-US"/>
          </a:p>
        </p:txBody>
      </p:sp>
      <p:sp>
        <p:nvSpPr>
          <p:cNvPr id="7203" name="Rectangle 35"/>
          <p:cNvSpPr>
            <a:spLocks noChangeArrowheads="1"/>
          </p:cNvSpPr>
          <p:nvPr/>
        </p:nvSpPr>
        <p:spPr bwMode="auto">
          <a:xfrm>
            <a:off x="1820864" y="2851150"/>
            <a:ext cx="1127125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/>
            <a:r>
              <a:rPr kumimoji="1" lang="en-US" altLang="zh-CN" sz="2800" b="1">
                <a:solidFill>
                  <a:srgbClr val="FF0000"/>
                </a:solidFill>
                <a:latin typeface="宋体" charset="-122"/>
              </a:rPr>
              <a:t>24</a:t>
            </a:r>
            <a:endParaRPr kumimoji="1" lang="en-US" altLang="zh-CN" sz="2800" b="1">
              <a:solidFill>
                <a:srgbClr val="FF0000"/>
              </a:solidFill>
              <a:latin typeface="Times New Roman" charset="0"/>
            </a:endParaRPr>
          </a:p>
          <a:p>
            <a:pPr algn="ctr"/>
            <a:endParaRPr kumimoji="1" lang="en-US" altLang="zh-CN" sz="2800" b="1">
              <a:solidFill>
                <a:srgbClr val="FF0000"/>
              </a:solidFill>
              <a:latin typeface="Times New Roman" charset="0"/>
            </a:endParaRPr>
          </a:p>
        </p:txBody>
      </p:sp>
      <p:sp>
        <p:nvSpPr>
          <p:cNvPr id="7204" name="Rectangle 36"/>
          <p:cNvSpPr>
            <a:spLocks noChangeArrowheads="1"/>
          </p:cNvSpPr>
          <p:nvPr/>
        </p:nvSpPr>
        <p:spPr bwMode="auto">
          <a:xfrm>
            <a:off x="1685925" y="2851150"/>
            <a:ext cx="1397000" cy="463550"/>
          </a:xfrm>
          <a:prstGeom prst="rect">
            <a:avLst/>
          </a:prstGeom>
          <a:noFill/>
          <a:ln w="7">
            <a:solidFill>
              <a:srgbClr val="A0A0A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zh-CN" altLang="en-US"/>
          </a:p>
        </p:txBody>
      </p:sp>
      <p:sp>
        <p:nvSpPr>
          <p:cNvPr id="7205" name="Rectangle 37"/>
          <p:cNvSpPr>
            <a:spLocks noChangeArrowheads="1"/>
          </p:cNvSpPr>
          <p:nvPr/>
        </p:nvSpPr>
        <p:spPr bwMode="auto">
          <a:xfrm>
            <a:off x="3217864" y="2851150"/>
            <a:ext cx="1127125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/>
            <a:r>
              <a:rPr kumimoji="1" lang="en-US" altLang="zh-CN" sz="2800" b="1">
                <a:solidFill>
                  <a:srgbClr val="FF0000"/>
                </a:solidFill>
                <a:latin typeface="宋体" charset="-122"/>
              </a:rPr>
              <a:t>120</a:t>
            </a:r>
            <a:endParaRPr kumimoji="1" lang="en-US" altLang="zh-CN" sz="2800" b="1">
              <a:solidFill>
                <a:srgbClr val="FF0000"/>
              </a:solidFill>
              <a:latin typeface="Times New Roman" charset="0"/>
            </a:endParaRPr>
          </a:p>
          <a:p>
            <a:pPr algn="ctr"/>
            <a:endParaRPr kumimoji="1" lang="en-US" altLang="zh-CN" sz="2800" b="1">
              <a:solidFill>
                <a:srgbClr val="FF0000"/>
              </a:solidFill>
              <a:latin typeface="Times New Roman" charset="0"/>
            </a:endParaRPr>
          </a:p>
        </p:txBody>
      </p:sp>
      <p:sp>
        <p:nvSpPr>
          <p:cNvPr id="7206" name="Rectangle 38"/>
          <p:cNvSpPr>
            <a:spLocks noChangeArrowheads="1"/>
          </p:cNvSpPr>
          <p:nvPr/>
        </p:nvSpPr>
        <p:spPr bwMode="auto">
          <a:xfrm>
            <a:off x="3082925" y="2851150"/>
            <a:ext cx="1397000" cy="463550"/>
          </a:xfrm>
          <a:prstGeom prst="rect">
            <a:avLst/>
          </a:prstGeom>
          <a:noFill/>
          <a:ln w="7">
            <a:solidFill>
              <a:srgbClr val="A0A0A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zh-CN" altLang="en-US"/>
          </a:p>
        </p:txBody>
      </p:sp>
      <p:sp>
        <p:nvSpPr>
          <p:cNvPr id="7207" name="Rectangle 39"/>
          <p:cNvSpPr>
            <a:spLocks noChangeArrowheads="1"/>
          </p:cNvSpPr>
          <p:nvPr/>
        </p:nvSpPr>
        <p:spPr bwMode="auto">
          <a:xfrm>
            <a:off x="4614864" y="2851150"/>
            <a:ext cx="2930525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/>
            <a:r>
              <a:rPr kumimoji="1" lang="en-US" altLang="zh-CN" sz="2800" b="1">
                <a:solidFill>
                  <a:srgbClr val="FF0000"/>
                </a:solidFill>
                <a:latin typeface="宋体" charset="-122"/>
              </a:rPr>
              <a:t>120=5x</a:t>
            </a:r>
            <a:endParaRPr kumimoji="1" lang="en-US" altLang="zh-CN" sz="2800" b="1">
              <a:solidFill>
                <a:srgbClr val="FF0000"/>
              </a:solidFill>
              <a:latin typeface="Times New Roman" charset="0"/>
            </a:endParaRPr>
          </a:p>
          <a:p>
            <a:pPr algn="ctr"/>
            <a:endParaRPr kumimoji="1" lang="en-US" altLang="zh-CN" sz="2800" b="1">
              <a:solidFill>
                <a:srgbClr val="FF0000"/>
              </a:solidFill>
              <a:latin typeface="Times New Roman" charset="0"/>
            </a:endParaRPr>
          </a:p>
        </p:txBody>
      </p:sp>
      <p:sp>
        <p:nvSpPr>
          <p:cNvPr id="7208" name="Rectangle 40"/>
          <p:cNvSpPr>
            <a:spLocks noChangeArrowheads="1"/>
          </p:cNvSpPr>
          <p:nvPr/>
        </p:nvSpPr>
        <p:spPr bwMode="auto">
          <a:xfrm>
            <a:off x="4479925" y="2851150"/>
            <a:ext cx="3200400" cy="463550"/>
          </a:xfrm>
          <a:prstGeom prst="rect">
            <a:avLst/>
          </a:prstGeom>
          <a:noFill/>
          <a:ln w="7">
            <a:solidFill>
              <a:srgbClr val="A0A0A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zh-CN" altLang="en-US"/>
          </a:p>
        </p:txBody>
      </p:sp>
      <p:sp>
        <p:nvSpPr>
          <p:cNvPr id="7209" name="Rectangle 41"/>
          <p:cNvSpPr>
            <a:spLocks noChangeArrowheads="1"/>
          </p:cNvSpPr>
          <p:nvPr/>
        </p:nvSpPr>
        <p:spPr bwMode="auto">
          <a:xfrm>
            <a:off x="7815264" y="2851150"/>
            <a:ext cx="2479675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/>
            <a:r>
              <a:rPr kumimoji="1" lang="zh-CN" altLang="en-US" sz="2800" b="1">
                <a:solidFill>
                  <a:srgbClr val="FF0000"/>
                </a:solidFill>
                <a:latin typeface="宋体" charset="-122"/>
              </a:rPr>
              <a:t>不成立</a:t>
            </a:r>
            <a:endParaRPr kumimoji="1" lang="zh-CN" altLang="en-US" sz="2800" b="1">
              <a:solidFill>
                <a:srgbClr val="FF0000"/>
              </a:solidFill>
              <a:latin typeface="Times New Roman" charset="0"/>
            </a:endParaRPr>
          </a:p>
          <a:p>
            <a:pPr algn="ctr"/>
            <a:endParaRPr kumimoji="1" lang="en-US" altLang="zh-CN" sz="2800" b="1">
              <a:solidFill>
                <a:srgbClr val="FF0000"/>
              </a:solidFill>
              <a:latin typeface="Times New Roman" charset="0"/>
            </a:endParaRPr>
          </a:p>
        </p:txBody>
      </p:sp>
      <p:sp>
        <p:nvSpPr>
          <p:cNvPr id="7210" name="Rectangle 42"/>
          <p:cNvSpPr>
            <a:spLocks noChangeArrowheads="1"/>
          </p:cNvSpPr>
          <p:nvPr/>
        </p:nvSpPr>
        <p:spPr bwMode="auto">
          <a:xfrm>
            <a:off x="7680325" y="2851150"/>
            <a:ext cx="2749550" cy="463550"/>
          </a:xfrm>
          <a:prstGeom prst="rect">
            <a:avLst/>
          </a:prstGeom>
          <a:noFill/>
          <a:ln w="7">
            <a:solidFill>
              <a:srgbClr val="A0A0A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zh-CN" altLang="en-US"/>
          </a:p>
        </p:txBody>
      </p:sp>
      <p:sp>
        <p:nvSpPr>
          <p:cNvPr id="7211" name="Rectangle 43"/>
          <p:cNvSpPr>
            <a:spLocks noChangeArrowheads="1"/>
          </p:cNvSpPr>
          <p:nvPr/>
        </p:nvSpPr>
        <p:spPr bwMode="auto">
          <a:xfrm>
            <a:off x="1820864" y="3314700"/>
            <a:ext cx="1127125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/>
            <a:r>
              <a:rPr kumimoji="1" lang="en-US" altLang="zh-CN" sz="2800" b="1">
                <a:latin typeface="宋体" charset="-122"/>
              </a:rPr>
              <a:t>25</a:t>
            </a:r>
            <a:endParaRPr kumimoji="1" lang="en-US" altLang="zh-CN" sz="2800" b="1">
              <a:latin typeface="Times New Roman" charset="0"/>
            </a:endParaRPr>
          </a:p>
          <a:p>
            <a:pPr algn="ctr"/>
            <a:endParaRPr kumimoji="1" lang="en-US" altLang="zh-CN" sz="2800" b="1">
              <a:latin typeface="Times New Roman" charset="0"/>
            </a:endParaRPr>
          </a:p>
        </p:txBody>
      </p:sp>
      <p:sp>
        <p:nvSpPr>
          <p:cNvPr id="7212" name="Rectangle 44"/>
          <p:cNvSpPr>
            <a:spLocks noChangeArrowheads="1"/>
          </p:cNvSpPr>
          <p:nvPr/>
        </p:nvSpPr>
        <p:spPr bwMode="auto">
          <a:xfrm>
            <a:off x="1685925" y="3314700"/>
            <a:ext cx="1397000" cy="463550"/>
          </a:xfrm>
          <a:prstGeom prst="rect">
            <a:avLst/>
          </a:prstGeom>
          <a:noFill/>
          <a:ln w="7">
            <a:solidFill>
              <a:srgbClr val="A0A0A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zh-CN" altLang="en-US"/>
          </a:p>
        </p:txBody>
      </p:sp>
      <p:sp>
        <p:nvSpPr>
          <p:cNvPr id="7213" name="Rectangle 45"/>
          <p:cNvSpPr>
            <a:spLocks noChangeArrowheads="1"/>
          </p:cNvSpPr>
          <p:nvPr/>
        </p:nvSpPr>
        <p:spPr bwMode="auto">
          <a:xfrm>
            <a:off x="3217864" y="3314700"/>
            <a:ext cx="1127125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/>
            <a:r>
              <a:rPr kumimoji="1" lang="en-US" altLang="zh-CN" sz="2800" b="1">
                <a:latin typeface="宋体" charset="-122"/>
              </a:rPr>
              <a:t>125</a:t>
            </a:r>
            <a:endParaRPr kumimoji="1" lang="en-US" altLang="zh-CN" sz="2800" b="1">
              <a:latin typeface="Times New Roman" charset="0"/>
            </a:endParaRPr>
          </a:p>
          <a:p>
            <a:pPr algn="ctr"/>
            <a:endParaRPr kumimoji="1" lang="en-US" altLang="zh-CN" sz="2800" b="1">
              <a:latin typeface="Times New Roman" charset="0"/>
            </a:endParaRPr>
          </a:p>
        </p:txBody>
      </p:sp>
      <p:sp>
        <p:nvSpPr>
          <p:cNvPr id="7214" name="Rectangle 46"/>
          <p:cNvSpPr>
            <a:spLocks noChangeArrowheads="1"/>
          </p:cNvSpPr>
          <p:nvPr/>
        </p:nvSpPr>
        <p:spPr bwMode="auto">
          <a:xfrm>
            <a:off x="3082925" y="3314700"/>
            <a:ext cx="1397000" cy="463550"/>
          </a:xfrm>
          <a:prstGeom prst="rect">
            <a:avLst/>
          </a:prstGeom>
          <a:noFill/>
          <a:ln w="7">
            <a:solidFill>
              <a:srgbClr val="A0A0A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zh-CN" altLang="en-US"/>
          </a:p>
        </p:txBody>
      </p:sp>
      <p:sp>
        <p:nvSpPr>
          <p:cNvPr id="7215" name="Rectangle 47"/>
          <p:cNvSpPr>
            <a:spLocks noChangeArrowheads="1"/>
          </p:cNvSpPr>
          <p:nvPr/>
        </p:nvSpPr>
        <p:spPr bwMode="auto">
          <a:xfrm>
            <a:off x="4614864" y="3314700"/>
            <a:ext cx="2930525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/>
            <a:r>
              <a:rPr kumimoji="1" lang="en-US" altLang="zh-CN" sz="2800" b="1">
                <a:latin typeface="宋体" charset="-122"/>
              </a:rPr>
              <a:t>120</a:t>
            </a:r>
            <a:r>
              <a:rPr kumimoji="1" lang="zh-CN" altLang="en-US" sz="2800" b="1">
                <a:latin typeface="宋体" charset="-122"/>
              </a:rPr>
              <a:t>＜</a:t>
            </a:r>
            <a:r>
              <a:rPr kumimoji="1" lang="en-US" altLang="zh-CN" sz="2800" b="1">
                <a:latin typeface="宋体" charset="-122"/>
              </a:rPr>
              <a:t>5</a:t>
            </a:r>
            <a:r>
              <a:rPr kumimoji="1" lang="zh-CN" altLang="en-US" sz="2800" b="1">
                <a:latin typeface="宋体" charset="-122"/>
              </a:rPr>
              <a:t>ｘ</a:t>
            </a:r>
            <a:endParaRPr kumimoji="1" lang="zh-CN" altLang="en-US" sz="2800" b="1">
              <a:latin typeface="Times New Roman" charset="0"/>
            </a:endParaRPr>
          </a:p>
          <a:p>
            <a:pPr algn="ctr"/>
            <a:endParaRPr kumimoji="1" lang="en-US" altLang="zh-CN" sz="2800" b="1">
              <a:latin typeface="Times New Roman" charset="0"/>
            </a:endParaRPr>
          </a:p>
        </p:txBody>
      </p:sp>
      <p:sp>
        <p:nvSpPr>
          <p:cNvPr id="7216" name="Rectangle 48"/>
          <p:cNvSpPr>
            <a:spLocks noChangeArrowheads="1"/>
          </p:cNvSpPr>
          <p:nvPr/>
        </p:nvSpPr>
        <p:spPr bwMode="auto">
          <a:xfrm>
            <a:off x="4479925" y="3314700"/>
            <a:ext cx="3200400" cy="463550"/>
          </a:xfrm>
          <a:prstGeom prst="rect">
            <a:avLst/>
          </a:prstGeom>
          <a:noFill/>
          <a:ln w="7">
            <a:solidFill>
              <a:srgbClr val="A0A0A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zh-CN" altLang="en-US"/>
          </a:p>
        </p:txBody>
      </p:sp>
      <p:sp>
        <p:nvSpPr>
          <p:cNvPr id="7217" name="Rectangle 49"/>
          <p:cNvSpPr>
            <a:spLocks noChangeArrowheads="1"/>
          </p:cNvSpPr>
          <p:nvPr/>
        </p:nvSpPr>
        <p:spPr bwMode="auto">
          <a:xfrm>
            <a:off x="7815264" y="3314700"/>
            <a:ext cx="2479675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/>
            <a:r>
              <a:rPr kumimoji="1" lang="zh-CN" altLang="en-US" sz="2800" b="1">
                <a:latin typeface="宋体" charset="-122"/>
              </a:rPr>
              <a:t>成立</a:t>
            </a:r>
            <a:endParaRPr kumimoji="1" lang="zh-CN" altLang="en-US" sz="2800" b="1">
              <a:latin typeface="Times New Roman" charset="0"/>
            </a:endParaRPr>
          </a:p>
          <a:p>
            <a:pPr algn="ctr"/>
            <a:endParaRPr kumimoji="1" lang="en-US" altLang="zh-CN" sz="2800" b="1">
              <a:latin typeface="Times New Roman" charset="0"/>
            </a:endParaRPr>
          </a:p>
        </p:txBody>
      </p:sp>
      <p:sp>
        <p:nvSpPr>
          <p:cNvPr id="7218" name="Rectangle 50"/>
          <p:cNvSpPr>
            <a:spLocks noChangeArrowheads="1"/>
          </p:cNvSpPr>
          <p:nvPr/>
        </p:nvSpPr>
        <p:spPr bwMode="auto">
          <a:xfrm>
            <a:off x="7680325" y="3314700"/>
            <a:ext cx="2749550" cy="463550"/>
          </a:xfrm>
          <a:prstGeom prst="rect">
            <a:avLst/>
          </a:prstGeom>
          <a:noFill/>
          <a:ln w="7">
            <a:solidFill>
              <a:srgbClr val="A0A0A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zh-CN" altLang="en-US"/>
          </a:p>
        </p:txBody>
      </p:sp>
      <p:sp>
        <p:nvSpPr>
          <p:cNvPr id="7219" name="Rectangle 51"/>
          <p:cNvSpPr>
            <a:spLocks noChangeArrowheads="1"/>
          </p:cNvSpPr>
          <p:nvPr/>
        </p:nvSpPr>
        <p:spPr bwMode="auto">
          <a:xfrm>
            <a:off x="1820864" y="3778250"/>
            <a:ext cx="112712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/>
            <a:r>
              <a:rPr kumimoji="1" lang="en-US" altLang="zh-CN" sz="2800" b="1">
                <a:latin typeface="宋体" charset="-122"/>
              </a:rPr>
              <a:t>26</a:t>
            </a:r>
            <a:endParaRPr kumimoji="1" lang="en-US" altLang="zh-CN" sz="2800" b="1">
              <a:latin typeface="Times New Roman" charset="0"/>
            </a:endParaRPr>
          </a:p>
          <a:p>
            <a:pPr algn="ctr"/>
            <a:endParaRPr kumimoji="1" lang="en-US" altLang="zh-CN" sz="2800" b="1">
              <a:latin typeface="Times New Roman" charset="0"/>
            </a:endParaRPr>
          </a:p>
        </p:txBody>
      </p:sp>
      <p:sp>
        <p:nvSpPr>
          <p:cNvPr id="7220" name="Rectangle 52"/>
          <p:cNvSpPr>
            <a:spLocks noChangeArrowheads="1"/>
          </p:cNvSpPr>
          <p:nvPr/>
        </p:nvSpPr>
        <p:spPr bwMode="auto">
          <a:xfrm>
            <a:off x="1685925" y="3778250"/>
            <a:ext cx="1397000" cy="465138"/>
          </a:xfrm>
          <a:prstGeom prst="rect">
            <a:avLst/>
          </a:prstGeom>
          <a:noFill/>
          <a:ln w="7">
            <a:solidFill>
              <a:srgbClr val="A0A0A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zh-CN" altLang="en-US"/>
          </a:p>
        </p:txBody>
      </p:sp>
      <p:sp>
        <p:nvSpPr>
          <p:cNvPr id="7221" name="Rectangle 53"/>
          <p:cNvSpPr>
            <a:spLocks noChangeArrowheads="1"/>
          </p:cNvSpPr>
          <p:nvPr/>
        </p:nvSpPr>
        <p:spPr bwMode="auto">
          <a:xfrm>
            <a:off x="3217864" y="3778250"/>
            <a:ext cx="112712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/>
            <a:r>
              <a:rPr kumimoji="1" lang="en-US" altLang="zh-CN" sz="2800" b="1">
                <a:latin typeface="宋体" charset="-122"/>
              </a:rPr>
              <a:t>130</a:t>
            </a:r>
            <a:endParaRPr kumimoji="1" lang="en-US" altLang="zh-CN" sz="2800" b="1">
              <a:latin typeface="Times New Roman" charset="0"/>
            </a:endParaRPr>
          </a:p>
          <a:p>
            <a:pPr algn="ctr"/>
            <a:endParaRPr kumimoji="1" lang="en-US" altLang="zh-CN" sz="2800" b="1">
              <a:latin typeface="Times New Roman" charset="0"/>
            </a:endParaRPr>
          </a:p>
        </p:txBody>
      </p:sp>
      <p:sp>
        <p:nvSpPr>
          <p:cNvPr id="7222" name="Rectangle 54"/>
          <p:cNvSpPr>
            <a:spLocks noChangeArrowheads="1"/>
          </p:cNvSpPr>
          <p:nvPr/>
        </p:nvSpPr>
        <p:spPr bwMode="auto">
          <a:xfrm>
            <a:off x="3082925" y="3778250"/>
            <a:ext cx="1397000" cy="465138"/>
          </a:xfrm>
          <a:prstGeom prst="rect">
            <a:avLst/>
          </a:prstGeom>
          <a:noFill/>
          <a:ln w="7">
            <a:solidFill>
              <a:srgbClr val="A0A0A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zh-CN" altLang="en-US"/>
          </a:p>
        </p:txBody>
      </p:sp>
      <p:sp>
        <p:nvSpPr>
          <p:cNvPr id="7223" name="Rectangle 55"/>
          <p:cNvSpPr>
            <a:spLocks noChangeArrowheads="1"/>
          </p:cNvSpPr>
          <p:nvPr/>
        </p:nvSpPr>
        <p:spPr bwMode="auto">
          <a:xfrm>
            <a:off x="4614864" y="3778250"/>
            <a:ext cx="293052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/>
            <a:r>
              <a:rPr kumimoji="1" lang="en-US" altLang="zh-CN" sz="2800" b="1">
                <a:latin typeface="宋体" charset="-122"/>
              </a:rPr>
              <a:t>120</a:t>
            </a:r>
            <a:r>
              <a:rPr kumimoji="1" lang="zh-CN" altLang="en-US" sz="2800" b="1">
                <a:latin typeface="宋体" charset="-122"/>
              </a:rPr>
              <a:t>＜</a:t>
            </a:r>
            <a:r>
              <a:rPr kumimoji="1" lang="en-US" altLang="zh-CN" sz="2800" b="1">
                <a:latin typeface="宋体" charset="-122"/>
              </a:rPr>
              <a:t>5</a:t>
            </a:r>
            <a:r>
              <a:rPr kumimoji="1" lang="zh-CN" altLang="en-US" sz="2800" b="1">
                <a:latin typeface="宋体" charset="-122"/>
              </a:rPr>
              <a:t>ｘ</a:t>
            </a:r>
            <a:endParaRPr kumimoji="1" lang="zh-CN" altLang="en-US" sz="2800" b="1">
              <a:latin typeface="Times New Roman" charset="0"/>
            </a:endParaRPr>
          </a:p>
          <a:p>
            <a:pPr algn="ctr"/>
            <a:endParaRPr kumimoji="1" lang="en-US" altLang="zh-CN" sz="2800" b="1">
              <a:latin typeface="Times New Roman" charset="0"/>
            </a:endParaRPr>
          </a:p>
        </p:txBody>
      </p:sp>
      <p:sp>
        <p:nvSpPr>
          <p:cNvPr id="7224" name="Rectangle 56"/>
          <p:cNvSpPr>
            <a:spLocks noChangeArrowheads="1"/>
          </p:cNvSpPr>
          <p:nvPr/>
        </p:nvSpPr>
        <p:spPr bwMode="auto">
          <a:xfrm>
            <a:off x="4479925" y="3778250"/>
            <a:ext cx="3200400" cy="465138"/>
          </a:xfrm>
          <a:prstGeom prst="rect">
            <a:avLst/>
          </a:prstGeom>
          <a:noFill/>
          <a:ln w="7">
            <a:solidFill>
              <a:srgbClr val="A0A0A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zh-CN" altLang="en-US"/>
          </a:p>
        </p:txBody>
      </p:sp>
      <p:sp>
        <p:nvSpPr>
          <p:cNvPr id="7225" name="Rectangle 57"/>
          <p:cNvSpPr>
            <a:spLocks noChangeArrowheads="1"/>
          </p:cNvSpPr>
          <p:nvPr/>
        </p:nvSpPr>
        <p:spPr bwMode="auto">
          <a:xfrm>
            <a:off x="7815264" y="3778250"/>
            <a:ext cx="24796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/>
            <a:r>
              <a:rPr kumimoji="1" lang="zh-CN" altLang="en-US" sz="2800" b="1">
                <a:latin typeface="宋体" charset="-122"/>
              </a:rPr>
              <a:t>成立</a:t>
            </a:r>
            <a:endParaRPr kumimoji="1" lang="zh-CN" altLang="en-US" sz="2800" b="1">
              <a:latin typeface="Times New Roman" charset="0"/>
            </a:endParaRPr>
          </a:p>
          <a:p>
            <a:pPr algn="ctr"/>
            <a:endParaRPr kumimoji="1" lang="en-US" altLang="zh-CN" sz="2800" b="1">
              <a:latin typeface="Times New Roman" charset="0"/>
            </a:endParaRPr>
          </a:p>
        </p:txBody>
      </p:sp>
      <p:sp>
        <p:nvSpPr>
          <p:cNvPr id="7226" name="Rectangle 58"/>
          <p:cNvSpPr>
            <a:spLocks noChangeArrowheads="1"/>
          </p:cNvSpPr>
          <p:nvPr/>
        </p:nvSpPr>
        <p:spPr bwMode="auto">
          <a:xfrm>
            <a:off x="7680325" y="3778250"/>
            <a:ext cx="2749550" cy="465138"/>
          </a:xfrm>
          <a:prstGeom prst="rect">
            <a:avLst/>
          </a:prstGeom>
          <a:noFill/>
          <a:ln w="7">
            <a:solidFill>
              <a:srgbClr val="A0A0A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zh-CN" altLang="en-US"/>
          </a:p>
        </p:txBody>
      </p:sp>
      <p:sp>
        <p:nvSpPr>
          <p:cNvPr id="7227" name="Rectangle 59"/>
          <p:cNvSpPr>
            <a:spLocks noChangeArrowheads="1"/>
          </p:cNvSpPr>
          <p:nvPr/>
        </p:nvSpPr>
        <p:spPr bwMode="auto">
          <a:xfrm>
            <a:off x="1820864" y="4243388"/>
            <a:ext cx="1127125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/>
            <a:r>
              <a:rPr kumimoji="1" lang="en-US" altLang="zh-CN" sz="2800" b="1">
                <a:latin typeface="宋体" charset="-122"/>
              </a:rPr>
              <a:t>27</a:t>
            </a:r>
            <a:endParaRPr kumimoji="1" lang="en-US" altLang="zh-CN" sz="2800" b="1">
              <a:latin typeface="Times New Roman" charset="0"/>
            </a:endParaRPr>
          </a:p>
          <a:p>
            <a:pPr algn="ctr"/>
            <a:endParaRPr kumimoji="1" lang="en-US" altLang="zh-CN" sz="2800" b="1">
              <a:latin typeface="Times New Roman" charset="0"/>
            </a:endParaRPr>
          </a:p>
        </p:txBody>
      </p:sp>
      <p:sp>
        <p:nvSpPr>
          <p:cNvPr id="7228" name="Rectangle 60"/>
          <p:cNvSpPr>
            <a:spLocks noChangeArrowheads="1"/>
          </p:cNvSpPr>
          <p:nvPr/>
        </p:nvSpPr>
        <p:spPr bwMode="auto">
          <a:xfrm>
            <a:off x="1685925" y="4243388"/>
            <a:ext cx="1397000" cy="463550"/>
          </a:xfrm>
          <a:prstGeom prst="rect">
            <a:avLst/>
          </a:prstGeom>
          <a:noFill/>
          <a:ln w="7">
            <a:solidFill>
              <a:srgbClr val="A0A0A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zh-CN" altLang="en-US"/>
          </a:p>
        </p:txBody>
      </p:sp>
      <p:sp>
        <p:nvSpPr>
          <p:cNvPr id="7229" name="Rectangle 61"/>
          <p:cNvSpPr>
            <a:spLocks noChangeArrowheads="1"/>
          </p:cNvSpPr>
          <p:nvPr/>
        </p:nvSpPr>
        <p:spPr bwMode="auto">
          <a:xfrm>
            <a:off x="3217864" y="4243388"/>
            <a:ext cx="1127125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/>
            <a:r>
              <a:rPr kumimoji="1" lang="en-US" altLang="zh-CN" sz="2800" b="1">
                <a:latin typeface="宋体" charset="-122"/>
              </a:rPr>
              <a:t>135</a:t>
            </a:r>
            <a:endParaRPr kumimoji="1" lang="en-US" altLang="zh-CN" sz="2800" b="1">
              <a:latin typeface="Times New Roman" charset="0"/>
            </a:endParaRPr>
          </a:p>
          <a:p>
            <a:pPr algn="ctr"/>
            <a:endParaRPr kumimoji="1" lang="en-US" altLang="zh-CN" sz="2800" b="1">
              <a:latin typeface="Times New Roman" charset="0"/>
            </a:endParaRPr>
          </a:p>
        </p:txBody>
      </p:sp>
      <p:sp>
        <p:nvSpPr>
          <p:cNvPr id="7230" name="Rectangle 62"/>
          <p:cNvSpPr>
            <a:spLocks noChangeArrowheads="1"/>
          </p:cNvSpPr>
          <p:nvPr/>
        </p:nvSpPr>
        <p:spPr bwMode="auto">
          <a:xfrm>
            <a:off x="3082925" y="4243388"/>
            <a:ext cx="1397000" cy="463550"/>
          </a:xfrm>
          <a:prstGeom prst="rect">
            <a:avLst/>
          </a:prstGeom>
          <a:noFill/>
          <a:ln w="7">
            <a:solidFill>
              <a:srgbClr val="A0A0A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zh-CN" altLang="en-US"/>
          </a:p>
        </p:txBody>
      </p:sp>
      <p:sp>
        <p:nvSpPr>
          <p:cNvPr id="7231" name="Rectangle 63"/>
          <p:cNvSpPr>
            <a:spLocks noChangeArrowheads="1"/>
          </p:cNvSpPr>
          <p:nvPr/>
        </p:nvSpPr>
        <p:spPr bwMode="auto">
          <a:xfrm>
            <a:off x="4614864" y="4243388"/>
            <a:ext cx="2930525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/>
            <a:r>
              <a:rPr kumimoji="1" lang="en-US" altLang="zh-CN" sz="2800" b="1">
                <a:latin typeface="宋体" charset="-122"/>
              </a:rPr>
              <a:t>120</a:t>
            </a:r>
            <a:r>
              <a:rPr kumimoji="1" lang="zh-CN" altLang="en-US" sz="2800" b="1">
                <a:latin typeface="宋体" charset="-122"/>
              </a:rPr>
              <a:t>＜</a:t>
            </a:r>
            <a:r>
              <a:rPr kumimoji="1" lang="en-US" altLang="zh-CN" sz="2800" b="1">
                <a:latin typeface="宋体" charset="-122"/>
              </a:rPr>
              <a:t>5</a:t>
            </a:r>
            <a:r>
              <a:rPr kumimoji="1" lang="zh-CN" altLang="en-US" sz="2800" b="1">
                <a:latin typeface="宋体" charset="-122"/>
              </a:rPr>
              <a:t>ｘ</a:t>
            </a:r>
            <a:endParaRPr kumimoji="1" lang="zh-CN" altLang="en-US" sz="2800" b="1">
              <a:latin typeface="Times New Roman" charset="0"/>
            </a:endParaRPr>
          </a:p>
          <a:p>
            <a:pPr algn="ctr"/>
            <a:endParaRPr kumimoji="1" lang="en-US" altLang="zh-CN" sz="2800" b="1">
              <a:latin typeface="Times New Roman" charset="0"/>
            </a:endParaRPr>
          </a:p>
        </p:txBody>
      </p:sp>
      <p:sp>
        <p:nvSpPr>
          <p:cNvPr id="7232" name="Rectangle 64"/>
          <p:cNvSpPr>
            <a:spLocks noChangeArrowheads="1"/>
          </p:cNvSpPr>
          <p:nvPr/>
        </p:nvSpPr>
        <p:spPr bwMode="auto">
          <a:xfrm>
            <a:off x="4479925" y="4243388"/>
            <a:ext cx="3200400" cy="463550"/>
          </a:xfrm>
          <a:prstGeom prst="rect">
            <a:avLst/>
          </a:prstGeom>
          <a:noFill/>
          <a:ln w="7">
            <a:solidFill>
              <a:srgbClr val="A0A0A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zh-CN" altLang="en-US"/>
          </a:p>
        </p:txBody>
      </p:sp>
      <p:sp>
        <p:nvSpPr>
          <p:cNvPr id="7233" name="Rectangle 65"/>
          <p:cNvSpPr>
            <a:spLocks noChangeArrowheads="1"/>
          </p:cNvSpPr>
          <p:nvPr/>
        </p:nvSpPr>
        <p:spPr bwMode="auto">
          <a:xfrm>
            <a:off x="7815264" y="4243388"/>
            <a:ext cx="2479675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/>
            <a:r>
              <a:rPr kumimoji="1" lang="zh-CN" altLang="en-US" sz="2800" b="1">
                <a:latin typeface="宋体" charset="-122"/>
              </a:rPr>
              <a:t>成立</a:t>
            </a:r>
            <a:endParaRPr kumimoji="1" lang="zh-CN" altLang="en-US" sz="2800" b="1">
              <a:latin typeface="Times New Roman" charset="0"/>
            </a:endParaRPr>
          </a:p>
          <a:p>
            <a:pPr algn="ctr"/>
            <a:endParaRPr kumimoji="1" lang="en-US" altLang="zh-CN" sz="2800" b="1">
              <a:latin typeface="Times New Roman" charset="0"/>
            </a:endParaRPr>
          </a:p>
        </p:txBody>
      </p:sp>
      <p:sp>
        <p:nvSpPr>
          <p:cNvPr id="7234" name="Rectangle 66"/>
          <p:cNvSpPr>
            <a:spLocks noChangeArrowheads="1"/>
          </p:cNvSpPr>
          <p:nvPr/>
        </p:nvSpPr>
        <p:spPr bwMode="auto">
          <a:xfrm>
            <a:off x="7680325" y="4243388"/>
            <a:ext cx="2749550" cy="463550"/>
          </a:xfrm>
          <a:prstGeom prst="rect">
            <a:avLst/>
          </a:prstGeom>
          <a:noFill/>
          <a:ln w="7">
            <a:solidFill>
              <a:srgbClr val="A0A0A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zh-CN" altLang="en-US"/>
          </a:p>
        </p:txBody>
      </p:sp>
      <p:sp>
        <p:nvSpPr>
          <p:cNvPr id="7235" name="Rectangle 67"/>
          <p:cNvSpPr>
            <a:spLocks noChangeArrowheads="1"/>
          </p:cNvSpPr>
          <p:nvPr/>
        </p:nvSpPr>
        <p:spPr bwMode="auto">
          <a:xfrm>
            <a:off x="1820864" y="4706938"/>
            <a:ext cx="1127125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/>
            <a:r>
              <a:rPr kumimoji="1" lang="en-US" altLang="zh-CN" sz="2800" b="1">
                <a:latin typeface="宋体" charset="-122"/>
              </a:rPr>
              <a:t>28</a:t>
            </a:r>
            <a:endParaRPr kumimoji="1" lang="en-US" altLang="zh-CN" sz="2800" b="1">
              <a:latin typeface="Times New Roman" charset="0"/>
            </a:endParaRPr>
          </a:p>
          <a:p>
            <a:pPr algn="ctr"/>
            <a:endParaRPr kumimoji="1" lang="en-US" altLang="zh-CN" sz="2800" b="1">
              <a:latin typeface="Times New Roman" charset="0"/>
            </a:endParaRPr>
          </a:p>
        </p:txBody>
      </p:sp>
      <p:sp>
        <p:nvSpPr>
          <p:cNvPr id="7236" name="Rectangle 68"/>
          <p:cNvSpPr>
            <a:spLocks noChangeArrowheads="1"/>
          </p:cNvSpPr>
          <p:nvPr/>
        </p:nvSpPr>
        <p:spPr bwMode="auto">
          <a:xfrm>
            <a:off x="1685925" y="4706938"/>
            <a:ext cx="1397000" cy="463550"/>
          </a:xfrm>
          <a:prstGeom prst="rect">
            <a:avLst/>
          </a:prstGeom>
          <a:noFill/>
          <a:ln w="7">
            <a:solidFill>
              <a:srgbClr val="A0A0A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zh-CN" altLang="en-US"/>
          </a:p>
        </p:txBody>
      </p:sp>
      <p:sp>
        <p:nvSpPr>
          <p:cNvPr id="7237" name="Rectangle 69"/>
          <p:cNvSpPr>
            <a:spLocks noChangeArrowheads="1"/>
          </p:cNvSpPr>
          <p:nvPr/>
        </p:nvSpPr>
        <p:spPr bwMode="auto">
          <a:xfrm>
            <a:off x="3217864" y="4706938"/>
            <a:ext cx="1127125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/>
            <a:r>
              <a:rPr kumimoji="1" lang="en-US" altLang="zh-CN" sz="2800" b="1">
                <a:latin typeface="宋体" charset="-122"/>
              </a:rPr>
              <a:t>140</a:t>
            </a:r>
            <a:endParaRPr kumimoji="1" lang="en-US" altLang="zh-CN" sz="2800" b="1">
              <a:latin typeface="Times New Roman" charset="0"/>
            </a:endParaRPr>
          </a:p>
          <a:p>
            <a:pPr algn="ctr"/>
            <a:endParaRPr kumimoji="1" lang="en-US" altLang="zh-CN" sz="2800" b="1">
              <a:latin typeface="Times New Roman" charset="0"/>
            </a:endParaRPr>
          </a:p>
        </p:txBody>
      </p:sp>
      <p:sp>
        <p:nvSpPr>
          <p:cNvPr id="7238" name="Rectangle 70"/>
          <p:cNvSpPr>
            <a:spLocks noChangeArrowheads="1"/>
          </p:cNvSpPr>
          <p:nvPr/>
        </p:nvSpPr>
        <p:spPr bwMode="auto">
          <a:xfrm>
            <a:off x="3082925" y="4706938"/>
            <a:ext cx="1397000" cy="463550"/>
          </a:xfrm>
          <a:prstGeom prst="rect">
            <a:avLst/>
          </a:prstGeom>
          <a:noFill/>
          <a:ln w="7">
            <a:solidFill>
              <a:srgbClr val="A0A0A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zh-CN" altLang="en-US"/>
          </a:p>
        </p:txBody>
      </p:sp>
      <p:sp>
        <p:nvSpPr>
          <p:cNvPr id="7239" name="Rectangle 71"/>
          <p:cNvSpPr>
            <a:spLocks noChangeArrowheads="1"/>
          </p:cNvSpPr>
          <p:nvPr/>
        </p:nvSpPr>
        <p:spPr bwMode="auto">
          <a:xfrm>
            <a:off x="4614864" y="4706938"/>
            <a:ext cx="2930525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/>
            <a:r>
              <a:rPr kumimoji="1" lang="en-US" altLang="zh-CN" sz="2800" b="1">
                <a:latin typeface="宋体" charset="-122"/>
              </a:rPr>
              <a:t>120</a:t>
            </a:r>
            <a:r>
              <a:rPr kumimoji="1" lang="zh-CN" altLang="en-US" sz="2800" b="1">
                <a:latin typeface="宋体" charset="-122"/>
              </a:rPr>
              <a:t>＜</a:t>
            </a:r>
            <a:r>
              <a:rPr kumimoji="1" lang="en-US" altLang="zh-CN" sz="2800" b="1">
                <a:latin typeface="宋体" charset="-122"/>
              </a:rPr>
              <a:t>5</a:t>
            </a:r>
            <a:r>
              <a:rPr kumimoji="1" lang="zh-CN" altLang="en-US" sz="2800" b="1">
                <a:latin typeface="宋体" charset="-122"/>
              </a:rPr>
              <a:t>ｘ</a:t>
            </a:r>
            <a:endParaRPr kumimoji="1" lang="zh-CN" altLang="en-US" sz="2800" b="1">
              <a:latin typeface="Times New Roman" charset="0"/>
            </a:endParaRPr>
          </a:p>
          <a:p>
            <a:pPr algn="ctr"/>
            <a:endParaRPr kumimoji="1" lang="en-US" altLang="zh-CN" sz="2800" b="1">
              <a:latin typeface="Times New Roman" charset="0"/>
            </a:endParaRPr>
          </a:p>
        </p:txBody>
      </p:sp>
      <p:sp>
        <p:nvSpPr>
          <p:cNvPr id="7240" name="Rectangle 72"/>
          <p:cNvSpPr>
            <a:spLocks noChangeArrowheads="1"/>
          </p:cNvSpPr>
          <p:nvPr/>
        </p:nvSpPr>
        <p:spPr bwMode="auto">
          <a:xfrm>
            <a:off x="4479925" y="4706938"/>
            <a:ext cx="3200400" cy="463550"/>
          </a:xfrm>
          <a:prstGeom prst="rect">
            <a:avLst/>
          </a:prstGeom>
          <a:noFill/>
          <a:ln w="7">
            <a:solidFill>
              <a:srgbClr val="A0A0A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zh-CN" altLang="en-US"/>
          </a:p>
        </p:txBody>
      </p:sp>
      <p:sp>
        <p:nvSpPr>
          <p:cNvPr id="7241" name="Rectangle 73"/>
          <p:cNvSpPr>
            <a:spLocks noChangeArrowheads="1"/>
          </p:cNvSpPr>
          <p:nvPr/>
        </p:nvSpPr>
        <p:spPr bwMode="auto">
          <a:xfrm>
            <a:off x="7815264" y="4706938"/>
            <a:ext cx="2479675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/>
            <a:r>
              <a:rPr kumimoji="1" lang="zh-CN" altLang="en-US" sz="2800" b="1">
                <a:latin typeface="宋体" charset="-122"/>
              </a:rPr>
              <a:t>成立</a:t>
            </a:r>
            <a:endParaRPr kumimoji="1" lang="zh-CN" altLang="en-US" sz="2800" b="1">
              <a:latin typeface="Times New Roman" charset="0"/>
            </a:endParaRPr>
          </a:p>
          <a:p>
            <a:pPr algn="ctr"/>
            <a:endParaRPr kumimoji="1" lang="en-US" altLang="zh-CN" sz="2800" b="1">
              <a:latin typeface="Times New Roman" charset="0"/>
            </a:endParaRPr>
          </a:p>
        </p:txBody>
      </p:sp>
      <p:sp>
        <p:nvSpPr>
          <p:cNvPr id="7242" name="Rectangle 74"/>
          <p:cNvSpPr>
            <a:spLocks noChangeArrowheads="1"/>
          </p:cNvSpPr>
          <p:nvPr/>
        </p:nvSpPr>
        <p:spPr bwMode="auto">
          <a:xfrm>
            <a:off x="7680325" y="4706938"/>
            <a:ext cx="2749550" cy="463550"/>
          </a:xfrm>
          <a:prstGeom prst="rect">
            <a:avLst/>
          </a:prstGeom>
          <a:noFill/>
          <a:ln w="7">
            <a:solidFill>
              <a:srgbClr val="A0A0A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zh-CN" altLang="en-US"/>
          </a:p>
        </p:txBody>
      </p:sp>
      <p:sp>
        <p:nvSpPr>
          <p:cNvPr id="7243" name="Rectangle 75"/>
          <p:cNvSpPr>
            <a:spLocks noChangeArrowheads="1"/>
          </p:cNvSpPr>
          <p:nvPr/>
        </p:nvSpPr>
        <p:spPr bwMode="auto">
          <a:xfrm>
            <a:off x="1847851" y="5084763"/>
            <a:ext cx="1127125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/>
            <a:r>
              <a:rPr kumimoji="1" lang="en-US" altLang="zh-CN" sz="2800" b="1">
                <a:latin typeface="宋体" charset="-122"/>
              </a:rPr>
              <a:t>29</a:t>
            </a:r>
            <a:endParaRPr kumimoji="1" lang="en-US" altLang="zh-CN" sz="2800" b="1">
              <a:latin typeface="Times New Roman" charset="0"/>
            </a:endParaRPr>
          </a:p>
          <a:p>
            <a:pPr algn="ctr"/>
            <a:endParaRPr kumimoji="1" lang="en-US" altLang="zh-CN" sz="2400" b="1">
              <a:solidFill>
                <a:srgbClr val="FF00FF"/>
              </a:solidFill>
              <a:latin typeface="Times New Roman" charset="0"/>
            </a:endParaRPr>
          </a:p>
        </p:txBody>
      </p:sp>
      <p:sp>
        <p:nvSpPr>
          <p:cNvPr id="7244" name="Rectangle 76"/>
          <p:cNvSpPr>
            <a:spLocks noChangeArrowheads="1"/>
          </p:cNvSpPr>
          <p:nvPr/>
        </p:nvSpPr>
        <p:spPr bwMode="auto">
          <a:xfrm>
            <a:off x="1685925" y="5170488"/>
            <a:ext cx="1397000" cy="463550"/>
          </a:xfrm>
          <a:prstGeom prst="rect">
            <a:avLst/>
          </a:prstGeom>
          <a:noFill/>
          <a:ln w="7">
            <a:solidFill>
              <a:srgbClr val="A0A0A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zh-CN" altLang="en-US"/>
          </a:p>
        </p:txBody>
      </p:sp>
      <p:sp>
        <p:nvSpPr>
          <p:cNvPr id="7245" name="Rectangle 77"/>
          <p:cNvSpPr>
            <a:spLocks noChangeArrowheads="1"/>
          </p:cNvSpPr>
          <p:nvPr/>
        </p:nvSpPr>
        <p:spPr bwMode="auto">
          <a:xfrm>
            <a:off x="3217864" y="5170488"/>
            <a:ext cx="1127125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/>
            <a:r>
              <a:rPr kumimoji="1" lang="en-US" altLang="zh-CN" sz="2800" b="1">
                <a:latin typeface="宋体" charset="-122"/>
              </a:rPr>
              <a:t>145</a:t>
            </a:r>
            <a:endParaRPr kumimoji="1" lang="en-US" altLang="zh-CN" sz="2800" b="1">
              <a:latin typeface="Times New Roman" charset="0"/>
            </a:endParaRPr>
          </a:p>
          <a:p>
            <a:pPr algn="ctr"/>
            <a:endParaRPr kumimoji="1" lang="en-US" altLang="zh-CN" sz="2800" b="1">
              <a:latin typeface="Times New Roman" charset="0"/>
            </a:endParaRPr>
          </a:p>
        </p:txBody>
      </p:sp>
      <p:sp>
        <p:nvSpPr>
          <p:cNvPr id="7246" name="Rectangle 78"/>
          <p:cNvSpPr>
            <a:spLocks noChangeArrowheads="1"/>
          </p:cNvSpPr>
          <p:nvPr/>
        </p:nvSpPr>
        <p:spPr bwMode="auto">
          <a:xfrm>
            <a:off x="3082925" y="5170488"/>
            <a:ext cx="1397000" cy="463550"/>
          </a:xfrm>
          <a:prstGeom prst="rect">
            <a:avLst/>
          </a:prstGeom>
          <a:noFill/>
          <a:ln w="7">
            <a:solidFill>
              <a:srgbClr val="A0A0A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zh-CN" altLang="en-US"/>
          </a:p>
        </p:txBody>
      </p:sp>
      <p:sp>
        <p:nvSpPr>
          <p:cNvPr id="7247" name="Rectangle 79"/>
          <p:cNvSpPr>
            <a:spLocks noChangeArrowheads="1"/>
          </p:cNvSpPr>
          <p:nvPr/>
        </p:nvSpPr>
        <p:spPr bwMode="auto">
          <a:xfrm>
            <a:off x="4614864" y="5170488"/>
            <a:ext cx="2930525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/>
            <a:r>
              <a:rPr kumimoji="1" lang="en-US" altLang="zh-CN" sz="2800" b="1">
                <a:latin typeface="宋体" charset="-122"/>
              </a:rPr>
              <a:t>120</a:t>
            </a:r>
            <a:r>
              <a:rPr kumimoji="1" lang="zh-CN" altLang="en-US" sz="2800" b="1">
                <a:latin typeface="宋体" charset="-122"/>
              </a:rPr>
              <a:t>＜</a:t>
            </a:r>
            <a:r>
              <a:rPr kumimoji="1" lang="en-US" altLang="zh-CN" sz="2800" b="1">
                <a:latin typeface="宋体" charset="-122"/>
              </a:rPr>
              <a:t>5</a:t>
            </a:r>
            <a:r>
              <a:rPr kumimoji="1" lang="zh-CN" altLang="en-US" sz="2800" b="1">
                <a:latin typeface="宋体" charset="-122"/>
              </a:rPr>
              <a:t>ｘ</a:t>
            </a:r>
            <a:endParaRPr kumimoji="1" lang="zh-CN" altLang="en-US" sz="2800" b="1">
              <a:latin typeface="Times New Roman" charset="0"/>
            </a:endParaRPr>
          </a:p>
          <a:p>
            <a:pPr algn="ctr"/>
            <a:endParaRPr kumimoji="1" lang="en-US" altLang="zh-CN" sz="2800" b="1">
              <a:latin typeface="Times New Roman" charset="0"/>
            </a:endParaRPr>
          </a:p>
        </p:txBody>
      </p:sp>
      <p:sp>
        <p:nvSpPr>
          <p:cNvPr id="7248" name="Rectangle 80"/>
          <p:cNvSpPr>
            <a:spLocks noChangeArrowheads="1"/>
          </p:cNvSpPr>
          <p:nvPr/>
        </p:nvSpPr>
        <p:spPr bwMode="auto">
          <a:xfrm>
            <a:off x="4479925" y="5170488"/>
            <a:ext cx="3200400" cy="463550"/>
          </a:xfrm>
          <a:prstGeom prst="rect">
            <a:avLst/>
          </a:prstGeom>
          <a:noFill/>
          <a:ln w="7">
            <a:solidFill>
              <a:srgbClr val="A0A0A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zh-CN" altLang="en-US"/>
          </a:p>
        </p:txBody>
      </p:sp>
      <p:sp>
        <p:nvSpPr>
          <p:cNvPr id="7249" name="Rectangle 81"/>
          <p:cNvSpPr>
            <a:spLocks noChangeArrowheads="1"/>
          </p:cNvSpPr>
          <p:nvPr/>
        </p:nvSpPr>
        <p:spPr bwMode="auto">
          <a:xfrm>
            <a:off x="1676400" y="990600"/>
            <a:ext cx="8763000" cy="4648200"/>
          </a:xfrm>
          <a:prstGeom prst="rect">
            <a:avLst/>
          </a:prstGeom>
          <a:noFill/>
          <a:ln w="9525">
            <a:solidFill>
              <a:srgbClr val="A0A0A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zh-CN" altLang="en-US"/>
          </a:p>
        </p:txBody>
      </p:sp>
      <p:sp>
        <p:nvSpPr>
          <p:cNvPr id="7250" name="Rectangle 82"/>
          <p:cNvSpPr>
            <a:spLocks noChangeArrowheads="1"/>
          </p:cNvSpPr>
          <p:nvPr/>
        </p:nvSpPr>
        <p:spPr bwMode="auto">
          <a:xfrm>
            <a:off x="7831139" y="5175250"/>
            <a:ext cx="2479675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/>
            <a:r>
              <a:rPr kumimoji="1" lang="zh-CN" altLang="en-US" sz="2800" b="1">
                <a:latin typeface="宋体" charset="-122"/>
              </a:rPr>
              <a:t>成立</a:t>
            </a:r>
            <a:endParaRPr kumimoji="1" lang="zh-CN" altLang="en-US" sz="2800" b="1">
              <a:latin typeface="Times New Roman" charset="0"/>
            </a:endParaRPr>
          </a:p>
          <a:p>
            <a:pPr algn="ctr"/>
            <a:endParaRPr kumimoji="1" lang="en-US" altLang="zh-CN" sz="2800" b="1">
              <a:latin typeface="Times New Roman" charset="0"/>
            </a:endParaRPr>
          </a:p>
        </p:txBody>
      </p:sp>
      <p:sp>
        <p:nvSpPr>
          <p:cNvPr id="7251" name="Rectangle 83"/>
          <p:cNvSpPr>
            <a:spLocks noChangeArrowheads="1"/>
          </p:cNvSpPr>
          <p:nvPr/>
        </p:nvSpPr>
        <p:spPr bwMode="auto">
          <a:xfrm>
            <a:off x="7696200" y="5175250"/>
            <a:ext cx="2749550" cy="463550"/>
          </a:xfrm>
          <a:prstGeom prst="rect">
            <a:avLst/>
          </a:prstGeom>
          <a:noFill/>
          <a:ln w="7">
            <a:solidFill>
              <a:srgbClr val="A0A0A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zh-CN" altLang="en-US"/>
          </a:p>
        </p:txBody>
      </p:sp>
      <p:sp>
        <p:nvSpPr>
          <p:cNvPr id="7252" name="Rectangle 84"/>
          <p:cNvSpPr>
            <a:spLocks noChangeArrowheads="1"/>
          </p:cNvSpPr>
          <p:nvPr/>
        </p:nvSpPr>
        <p:spPr bwMode="auto">
          <a:xfrm>
            <a:off x="2243138" y="6021388"/>
            <a:ext cx="8424862" cy="519112"/>
          </a:xfrm>
          <a:prstGeom prst="rect">
            <a:avLst/>
          </a:prstGeom>
          <a:solidFill>
            <a:srgbClr val="CCF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indent="1333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just"/>
            <a:r>
              <a:rPr kumimoji="1" lang="zh-CN" altLang="en-US" sz="2800" b="1">
                <a:latin typeface="Times New Roman" charset="0"/>
              </a:rPr>
              <a:t>能使不等式成立的未知数的值，叫做</a:t>
            </a:r>
            <a:r>
              <a:rPr kumimoji="1" lang="zh-CN" altLang="en-US" sz="2800" b="1">
                <a:solidFill>
                  <a:srgbClr val="FF0000"/>
                </a:solidFill>
                <a:latin typeface="Times New Roman" charset="0"/>
              </a:rPr>
              <a:t>不等式的解</a:t>
            </a:r>
            <a:r>
              <a:rPr kumimoji="1" lang="zh-CN" altLang="en-US" sz="2800" b="1">
                <a:latin typeface="Times New Roman" charset="0"/>
              </a:rPr>
              <a:t>．</a:t>
            </a:r>
          </a:p>
        </p:txBody>
      </p:sp>
      <p:sp>
        <p:nvSpPr>
          <p:cNvPr id="7253" name="Rectangle 85"/>
          <p:cNvSpPr>
            <a:spLocks noChangeArrowheads="1"/>
          </p:cNvSpPr>
          <p:nvPr/>
        </p:nvSpPr>
        <p:spPr bwMode="auto">
          <a:xfrm>
            <a:off x="1524001" y="5876925"/>
            <a:ext cx="11033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zh-CN" altLang="en-US" sz="2400" b="1">
                <a:solidFill>
                  <a:srgbClr val="FF00FF"/>
                </a:solidFill>
                <a:latin typeface="Times New Roman" charset="0"/>
              </a:rPr>
              <a:t>归纳：</a:t>
            </a:r>
          </a:p>
        </p:txBody>
      </p:sp>
    </p:spTree>
    <p:extLst>
      <p:ext uri="{BB962C8B-B14F-4D97-AF65-F5344CB8AC3E}">
        <p14:creationId xmlns:p14="http://schemas.microsoft.com/office/powerpoint/2010/main" val="11536126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7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7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7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7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7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7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7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7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7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7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7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7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7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7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2" dur="500"/>
                                        <p:tgtEl>
                                          <p:spTgt spid="7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7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2" dur="500"/>
                                        <p:tgtEl>
                                          <p:spTgt spid="7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7" dur="500"/>
                                        <p:tgtEl>
                                          <p:spTgt spid="7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 nodeType="clickPar">
                      <p:stCondLst>
                        <p:cond delay="indefinite"/>
                      </p:stCondLst>
                      <p:childTnLst>
                        <p:par>
                          <p:cTn id="9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2" dur="500"/>
                                        <p:tgtEl>
                                          <p:spTgt spid="7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 nodeType="clickPar">
                      <p:stCondLst>
                        <p:cond delay="indefinite"/>
                      </p:stCondLst>
                      <p:childTnLst>
                        <p:par>
                          <p:cTn id="1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7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 nodeType="clickPar">
                      <p:stCondLst>
                        <p:cond delay="indefinite"/>
                      </p:stCondLst>
                      <p:childTnLst>
                        <p:par>
                          <p:cTn id="1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2" dur="500"/>
                                        <p:tgtEl>
                                          <p:spTgt spid="7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 nodeType="clickPar">
                      <p:stCondLst>
                        <p:cond delay="indefinite"/>
                      </p:stCondLst>
                      <p:childTnLst>
                        <p:par>
                          <p:cTn id="1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7" dur="500"/>
                                        <p:tgtEl>
                                          <p:spTgt spid="7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 nodeType="clickPar">
                      <p:stCondLst>
                        <p:cond delay="indefinite"/>
                      </p:stCondLst>
                      <p:childTnLst>
                        <p:par>
                          <p:cTn id="1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2" dur="500"/>
                                        <p:tgtEl>
                                          <p:spTgt spid="7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 nodeType="clickPar">
                      <p:stCondLst>
                        <p:cond delay="indefinite"/>
                      </p:stCondLst>
                      <p:childTnLst>
                        <p:par>
                          <p:cTn id="1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7" dur="500"/>
                                        <p:tgtEl>
                                          <p:spTgt spid="7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 nodeType="clickPar">
                      <p:stCondLst>
                        <p:cond delay="indefinite"/>
                      </p:stCondLst>
                      <p:childTnLst>
                        <p:par>
                          <p:cTn id="1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2" dur="500"/>
                                        <p:tgtEl>
                                          <p:spTgt spid="7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 nodeType="clickPar">
                      <p:stCondLst>
                        <p:cond delay="indefinite"/>
                      </p:stCondLst>
                      <p:childTnLst>
                        <p:par>
                          <p:cTn id="1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7" dur="500"/>
                                        <p:tgtEl>
                                          <p:spTgt spid="7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 nodeType="clickPar">
                      <p:stCondLst>
                        <p:cond delay="indefinite"/>
                      </p:stCondLst>
                      <p:childTnLst>
                        <p:par>
                          <p:cTn id="1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75" fill="hold"/>
                                        <p:tgtEl>
                                          <p:spTgt spid="72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75" fill="hold"/>
                                        <p:tgtEl>
                                          <p:spTgt spid="72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81" grpId="0" autoUpdateAnimBg="0"/>
      <p:bldP spid="7183" grpId="0" autoUpdateAnimBg="0"/>
      <p:bldP spid="7185" grpId="0" autoUpdateAnimBg="0"/>
      <p:bldP spid="7189" grpId="0" autoUpdateAnimBg="0"/>
      <p:bldP spid="7191" grpId="0" autoUpdateAnimBg="0"/>
      <p:bldP spid="7193" grpId="0" autoUpdateAnimBg="0"/>
      <p:bldP spid="7197" grpId="0" autoUpdateAnimBg="0"/>
      <p:bldP spid="7199" grpId="0" autoUpdateAnimBg="0"/>
      <p:bldP spid="7201" grpId="0" autoUpdateAnimBg="0"/>
      <p:bldP spid="7205" grpId="0" autoUpdateAnimBg="0"/>
      <p:bldP spid="7207" grpId="0" autoUpdateAnimBg="0"/>
      <p:bldP spid="7209" grpId="0" autoUpdateAnimBg="0"/>
      <p:bldP spid="7213" grpId="0" autoUpdateAnimBg="0"/>
      <p:bldP spid="7215" grpId="0" autoUpdateAnimBg="0"/>
      <p:bldP spid="7217" grpId="0" autoUpdateAnimBg="0"/>
      <p:bldP spid="7221" grpId="0" autoUpdateAnimBg="0"/>
      <p:bldP spid="7223" grpId="0" autoUpdateAnimBg="0"/>
      <p:bldP spid="7225" grpId="0" autoUpdateAnimBg="0"/>
      <p:bldP spid="7229" grpId="0" autoUpdateAnimBg="0"/>
      <p:bldP spid="7231" grpId="0" autoUpdateAnimBg="0"/>
      <p:bldP spid="7233" grpId="0" autoUpdateAnimBg="0"/>
      <p:bldP spid="7237" grpId="0" autoUpdateAnimBg="0"/>
      <p:bldP spid="7239" grpId="0" autoUpdateAnimBg="0"/>
      <p:bldP spid="7241" grpId="0" autoUpdateAnimBg="0"/>
      <p:bldP spid="7245" grpId="0" autoUpdateAnimBg="0"/>
      <p:bldP spid="7247" grpId="0" autoUpdateAnimBg="0"/>
      <p:bldP spid="7250" grpId="0" autoUpdateAnimBg="0"/>
      <p:bldP spid="7252" grpId="0" animBg="1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590801" y="5181601"/>
            <a:ext cx="7466013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en-US" altLang="zh-CN" sz="2400" b="1">
                <a:latin typeface="宋体" charset="-122"/>
              </a:rPr>
              <a:t>           </a:t>
            </a:r>
            <a:r>
              <a:rPr kumimoji="1" lang="zh-CN" altLang="en-US" sz="2400" b="1">
                <a:latin typeface="宋体" charset="-122"/>
              </a:rPr>
              <a:t>表示了能使不等式</a:t>
            </a:r>
            <a:r>
              <a:rPr kumimoji="1" lang="en-US" altLang="zh-CN" sz="2400" b="1">
                <a:latin typeface="Times New Roman" charset="0"/>
              </a:rPr>
              <a:t>x+2</a:t>
            </a:r>
            <a:r>
              <a:rPr kumimoji="1" lang="zh-CN" altLang="en-US" sz="2400" b="1">
                <a:latin typeface="宋体" charset="-122"/>
              </a:rPr>
              <a:t>＞</a:t>
            </a:r>
            <a:r>
              <a:rPr kumimoji="1" lang="en-US" altLang="zh-CN" sz="2400" b="1">
                <a:latin typeface="Times New Roman" charset="0"/>
              </a:rPr>
              <a:t>5</a:t>
            </a:r>
            <a:r>
              <a:rPr kumimoji="1" lang="zh-CN" altLang="en-US" sz="2400" b="1">
                <a:latin typeface="宋体" charset="-122"/>
              </a:rPr>
              <a:t>成立的</a:t>
            </a:r>
            <a:r>
              <a:rPr kumimoji="1" lang="en-US" altLang="zh-CN" sz="2400" b="1">
                <a:latin typeface="Times New Roman" charset="0"/>
              </a:rPr>
              <a:t>x</a:t>
            </a:r>
            <a:r>
              <a:rPr kumimoji="1" lang="zh-CN" altLang="en-US" sz="2400" b="1">
                <a:latin typeface="宋体" charset="-122"/>
              </a:rPr>
              <a:t>的取值范围，叫做不等式</a:t>
            </a:r>
            <a:r>
              <a:rPr kumimoji="1" lang="en-US" altLang="zh-CN" sz="2400" b="1">
                <a:latin typeface="Times New Roman" charset="0"/>
              </a:rPr>
              <a:t>x+2</a:t>
            </a:r>
            <a:r>
              <a:rPr kumimoji="1" lang="zh-CN" altLang="en-US" sz="2400" b="1">
                <a:latin typeface="宋体" charset="-122"/>
              </a:rPr>
              <a:t>＞</a:t>
            </a:r>
            <a:r>
              <a:rPr kumimoji="1" lang="en-US" altLang="zh-CN" sz="2400" b="1">
                <a:latin typeface="Times New Roman" charset="0"/>
              </a:rPr>
              <a:t>5</a:t>
            </a:r>
            <a:r>
              <a:rPr kumimoji="1" lang="zh-CN" altLang="en-US" sz="2400" b="1">
                <a:latin typeface="宋体" charset="-122"/>
              </a:rPr>
              <a:t>的</a:t>
            </a:r>
            <a:r>
              <a:rPr kumimoji="1" lang="zh-CN" altLang="en-US" sz="2400" b="1">
                <a:solidFill>
                  <a:srgbClr val="FF0000"/>
                </a:solidFill>
                <a:latin typeface="宋体" charset="-122"/>
              </a:rPr>
              <a:t>解的集合</a:t>
            </a:r>
            <a:r>
              <a:rPr kumimoji="1" lang="zh-CN" altLang="en-US" sz="2400" b="1">
                <a:latin typeface="宋体" charset="-122"/>
              </a:rPr>
              <a:t>，简称</a:t>
            </a:r>
            <a:r>
              <a:rPr kumimoji="1" lang="zh-CN" altLang="en-US" sz="2400" b="1">
                <a:solidFill>
                  <a:srgbClr val="FF0000"/>
                </a:solidFill>
                <a:latin typeface="宋体" charset="-122"/>
              </a:rPr>
              <a:t>解集</a:t>
            </a:r>
            <a:r>
              <a:rPr kumimoji="1" lang="zh-CN" altLang="en-US" sz="2400" b="1">
                <a:latin typeface="宋体" charset="-122"/>
              </a:rPr>
              <a:t>。</a:t>
            </a:r>
            <a:r>
              <a:rPr kumimoji="1" lang="zh-CN" altLang="en-US" sz="2400" b="1">
                <a:latin typeface="Times New Roman" charset="0"/>
              </a:rPr>
              <a:t> </a:t>
            </a:r>
          </a:p>
        </p:txBody>
      </p:sp>
      <p:sp>
        <p:nvSpPr>
          <p:cNvPr id="8195" name="Rectangle 3"/>
          <p:cNvSpPr>
            <a:spLocks noChangeArrowheads="1"/>
          </p:cNvSpPr>
          <p:nvPr/>
        </p:nvSpPr>
        <p:spPr bwMode="auto">
          <a:xfrm>
            <a:off x="1981200" y="762000"/>
            <a:ext cx="7162800" cy="3081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just"/>
            <a:r>
              <a:rPr kumimoji="1" lang="zh-CN" altLang="en-US" sz="2800" b="1">
                <a:latin typeface="Times New Roman" charset="0"/>
              </a:rPr>
              <a:t>用不等式表示下列数量关系：</a:t>
            </a:r>
          </a:p>
          <a:p>
            <a:pPr algn="just"/>
            <a:r>
              <a:rPr kumimoji="1" lang="zh-CN" altLang="en-US" sz="2800" b="1">
                <a:latin typeface="Times New Roman" charset="0"/>
              </a:rPr>
              <a:t>（</a:t>
            </a:r>
            <a:r>
              <a:rPr kumimoji="1" lang="en-US" altLang="zh-CN" sz="2800" b="1">
                <a:latin typeface="Times New Roman" charset="0"/>
              </a:rPr>
              <a:t>1</a:t>
            </a:r>
            <a:r>
              <a:rPr kumimoji="1" lang="zh-CN" altLang="en-US" sz="2800" b="1">
                <a:latin typeface="Times New Roman" charset="0"/>
              </a:rPr>
              <a:t>）ｘ的一半小于－</a:t>
            </a:r>
            <a:r>
              <a:rPr kumimoji="1" lang="en-US" altLang="zh-CN" sz="2800" b="1">
                <a:latin typeface="Times New Roman" charset="0"/>
              </a:rPr>
              <a:t>1</a:t>
            </a:r>
            <a:r>
              <a:rPr kumimoji="1" lang="zh-CN" altLang="en-US" sz="2800" b="1">
                <a:latin typeface="Times New Roman" charset="0"/>
              </a:rPr>
              <a:t>；</a:t>
            </a:r>
          </a:p>
          <a:p>
            <a:pPr algn="just"/>
            <a:r>
              <a:rPr kumimoji="1" lang="zh-CN" altLang="en-US" sz="2800" b="1">
                <a:latin typeface="Times New Roman" charset="0"/>
              </a:rPr>
              <a:t>（</a:t>
            </a:r>
            <a:r>
              <a:rPr kumimoji="1" lang="en-US" altLang="zh-CN" sz="2800" b="1">
                <a:latin typeface="Times New Roman" charset="0"/>
              </a:rPr>
              <a:t>2</a:t>
            </a:r>
            <a:r>
              <a:rPr kumimoji="1" lang="zh-CN" altLang="en-US" sz="2800" b="1">
                <a:latin typeface="Times New Roman" charset="0"/>
              </a:rPr>
              <a:t>）</a:t>
            </a:r>
            <a:r>
              <a:rPr kumimoji="1" lang="en-US" altLang="zh-CN" sz="2800" b="1">
                <a:latin typeface="Times New Roman" charset="0"/>
              </a:rPr>
              <a:t>a</a:t>
            </a:r>
            <a:r>
              <a:rPr kumimoji="1" lang="zh-CN" altLang="en-US" sz="2800" b="1">
                <a:latin typeface="Times New Roman" charset="0"/>
              </a:rPr>
              <a:t>是负数； </a:t>
            </a:r>
          </a:p>
          <a:p>
            <a:pPr algn="just"/>
            <a:r>
              <a:rPr kumimoji="1" lang="zh-CN" altLang="en-US" sz="2800" b="1">
                <a:latin typeface="宋体" charset="-122"/>
              </a:rPr>
              <a:t>（</a:t>
            </a:r>
            <a:r>
              <a:rPr kumimoji="1" lang="en-US" altLang="zh-CN" sz="2800" b="1">
                <a:latin typeface="Times New Roman" charset="0"/>
              </a:rPr>
              <a:t>3</a:t>
            </a:r>
            <a:r>
              <a:rPr kumimoji="1" lang="zh-CN" altLang="en-US" sz="2800" b="1">
                <a:latin typeface="宋体" charset="-122"/>
              </a:rPr>
              <a:t>）</a:t>
            </a:r>
            <a:r>
              <a:rPr kumimoji="1" lang="en-US" altLang="zh-CN" sz="2800" b="1">
                <a:latin typeface="Times New Roman" charset="0"/>
              </a:rPr>
              <a:t>x</a:t>
            </a:r>
            <a:r>
              <a:rPr kumimoji="1" lang="zh-CN" altLang="en-US" sz="2800" b="1">
                <a:latin typeface="宋体" charset="-122"/>
              </a:rPr>
              <a:t>与</a:t>
            </a:r>
            <a:r>
              <a:rPr kumimoji="1" lang="en-US" altLang="zh-CN" sz="2800" b="1">
                <a:latin typeface="Times New Roman" charset="0"/>
              </a:rPr>
              <a:t>y</a:t>
            </a:r>
            <a:r>
              <a:rPr kumimoji="1" lang="zh-CN" altLang="en-US" sz="2800" b="1">
                <a:latin typeface="宋体" charset="-122"/>
              </a:rPr>
              <a:t>的差不大于－</a:t>
            </a:r>
            <a:r>
              <a:rPr kumimoji="1" lang="en-US" altLang="zh-CN" sz="2800" b="1">
                <a:latin typeface="Times New Roman" charset="0"/>
              </a:rPr>
              <a:t>2</a:t>
            </a:r>
            <a:r>
              <a:rPr kumimoji="1" lang="zh-CN" altLang="en-US" sz="2800" b="1">
                <a:latin typeface="Times New Roman" charset="0"/>
              </a:rPr>
              <a:t>；</a:t>
            </a:r>
          </a:p>
          <a:p>
            <a:r>
              <a:rPr kumimoji="1" lang="zh-CN" altLang="en-US" sz="2800" b="1">
                <a:latin typeface="宋体" charset="-122"/>
              </a:rPr>
              <a:t>（</a:t>
            </a:r>
            <a:r>
              <a:rPr kumimoji="1" lang="en-US" altLang="zh-CN" sz="2800" b="1">
                <a:latin typeface="Times New Roman" charset="0"/>
              </a:rPr>
              <a:t>4</a:t>
            </a:r>
            <a:r>
              <a:rPr kumimoji="1" lang="zh-CN" altLang="en-US" sz="2800" b="1">
                <a:latin typeface="宋体" charset="-122"/>
              </a:rPr>
              <a:t>）</a:t>
            </a:r>
            <a:r>
              <a:rPr kumimoji="1" lang="en-US" altLang="zh-CN" sz="2800" b="1">
                <a:latin typeface="Times New Roman" charset="0"/>
              </a:rPr>
              <a:t>a</a:t>
            </a:r>
            <a:r>
              <a:rPr kumimoji="1" lang="zh-CN" altLang="en-US" sz="2800" b="1">
                <a:latin typeface="宋体" charset="-122"/>
              </a:rPr>
              <a:t>的</a:t>
            </a:r>
            <a:r>
              <a:rPr kumimoji="1" lang="en-US" altLang="zh-CN" sz="2800" b="1">
                <a:latin typeface="Times New Roman" charset="0"/>
              </a:rPr>
              <a:t>4</a:t>
            </a:r>
            <a:r>
              <a:rPr kumimoji="1" lang="zh-CN" altLang="en-US" sz="2800" b="1">
                <a:latin typeface="宋体" charset="-122"/>
              </a:rPr>
              <a:t>倍大于或等于</a:t>
            </a:r>
            <a:r>
              <a:rPr kumimoji="1" lang="en-US" altLang="zh-CN" sz="2800" b="1">
                <a:latin typeface="Times New Roman" charset="0"/>
              </a:rPr>
              <a:t>8</a:t>
            </a:r>
            <a:r>
              <a:rPr kumimoji="1" lang="en-US" altLang="zh-CN" sz="2800" b="1">
                <a:latin typeface="宋体" charset="-122"/>
              </a:rPr>
              <a:t> </a:t>
            </a:r>
            <a:r>
              <a:rPr kumimoji="1" lang="zh-CN" altLang="en-US" sz="2800" b="1">
                <a:latin typeface="Times New Roman" charset="0"/>
              </a:rPr>
              <a:t>；</a:t>
            </a:r>
          </a:p>
          <a:p>
            <a:pPr algn="just"/>
            <a:r>
              <a:rPr kumimoji="1" lang="zh-CN" altLang="en-US" sz="2800" b="1">
                <a:latin typeface="Times New Roman" charset="0"/>
              </a:rPr>
              <a:t>（</a:t>
            </a:r>
            <a:r>
              <a:rPr kumimoji="1" lang="en-US" altLang="zh-CN" sz="2800" b="1">
                <a:latin typeface="Times New Roman" charset="0"/>
              </a:rPr>
              <a:t>5</a:t>
            </a:r>
            <a:r>
              <a:rPr kumimoji="1" lang="zh-CN" altLang="en-US" sz="2800" b="1">
                <a:latin typeface="Times New Roman" charset="0"/>
              </a:rPr>
              <a:t>）</a:t>
            </a:r>
            <a:r>
              <a:rPr kumimoji="1" lang="en-US" altLang="zh-CN" sz="2800" b="1">
                <a:latin typeface="Times New Roman" charset="0"/>
              </a:rPr>
              <a:t>b</a:t>
            </a:r>
            <a:r>
              <a:rPr kumimoji="1" lang="zh-CN" altLang="en-US" sz="2800" b="1">
                <a:latin typeface="Times New Roman" charset="0"/>
              </a:rPr>
              <a:t>是非负数</a:t>
            </a:r>
            <a:r>
              <a:rPr kumimoji="1" lang="zh-CN" altLang="en-US" sz="2800" b="1">
                <a:latin typeface="宋体" charset="-122"/>
              </a:rPr>
              <a:t>；</a:t>
            </a:r>
          </a:p>
          <a:p>
            <a:r>
              <a:rPr kumimoji="1" lang="zh-CN" altLang="en-US" sz="2800" b="1">
                <a:latin typeface="Times New Roman" charset="0"/>
              </a:rPr>
              <a:t>（</a:t>
            </a:r>
            <a:r>
              <a:rPr kumimoji="1" lang="en-US" altLang="zh-CN" sz="2800" b="1">
                <a:latin typeface="Times New Roman" charset="0"/>
              </a:rPr>
              <a:t>6</a:t>
            </a:r>
            <a:r>
              <a:rPr kumimoji="1" lang="zh-CN" altLang="en-US" sz="2800" b="1">
                <a:latin typeface="Times New Roman" charset="0"/>
              </a:rPr>
              <a:t>）</a:t>
            </a:r>
            <a:r>
              <a:rPr kumimoji="1" lang="en-US" altLang="zh-CN" sz="2800" b="1">
                <a:latin typeface="Times New Roman" charset="0"/>
              </a:rPr>
              <a:t>x</a:t>
            </a:r>
            <a:r>
              <a:rPr kumimoji="1" lang="zh-CN" altLang="en-US" sz="2800" b="1">
                <a:latin typeface="Times New Roman" charset="0"/>
              </a:rPr>
              <a:t>与</a:t>
            </a:r>
            <a:r>
              <a:rPr kumimoji="1" lang="en-US" altLang="zh-CN" sz="2800" b="1">
                <a:latin typeface="Times New Roman" charset="0"/>
              </a:rPr>
              <a:t>2</a:t>
            </a:r>
            <a:r>
              <a:rPr kumimoji="1" lang="zh-CN" altLang="en-US" sz="2800" b="1">
                <a:latin typeface="Times New Roman" charset="0"/>
              </a:rPr>
              <a:t>的和大于</a:t>
            </a:r>
            <a:r>
              <a:rPr kumimoji="1" lang="en-US" altLang="zh-CN" sz="2800" b="1">
                <a:latin typeface="Times New Roman" charset="0"/>
              </a:rPr>
              <a:t>5</a:t>
            </a:r>
            <a:r>
              <a:rPr kumimoji="1" lang="zh-CN" altLang="en-US" sz="2800" b="1">
                <a:latin typeface="宋体" charset="-122"/>
              </a:rPr>
              <a:t>。</a:t>
            </a:r>
            <a:r>
              <a:rPr kumimoji="1" lang="zh-CN" altLang="en-US" sz="2800" b="1">
                <a:latin typeface="Times New Roman" charset="0"/>
              </a:rPr>
              <a:t> </a:t>
            </a:r>
          </a:p>
        </p:txBody>
      </p:sp>
      <p:graphicFrame>
        <p:nvGraphicFramePr>
          <p:cNvPr id="8196" name="Object 4"/>
          <p:cNvGraphicFramePr>
            <a:graphicFrameLocks noChangeAspect="1"/>
          </p:cNvGraphicFramePr>
          <p:nvPr/>
        </p:nvGraphicFramePr>
        <p:xfrm>
          <a:off x="2971800" y="3962400"/>
          <a:ext cx="1600200" cy="623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34" name="Equation" r:id="rId3" imgW="285605" imgH="104743" progId="Equation.3">
                  <p:embed/>
                </p:oleObj>
              </mc:Choice>
              <mc:Fallback>
                <p:oleObj name="Equation" r:id="rId3" imgW="285605" imgH="104743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71800" y="3962400"/>
                        <a:ext cx="1600200" cy="6238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8197" name="Group 5"/>
          <p:cNvGrpSpPr>
            <a:grpSpLocks/>
          </p:cNvGrpSpPr>
          <p:nvPr/>
        </p:nvGrpSpPr>
        <p:grpSpPr bwMode="auto">
          <a:xfrm>
            <a:off x="5519738" y="3429000"/>
            <a:ext cx="4495800" cy="1828800"/>
            <a:chOff x="2592" y="2016"/>
            <a:chExt cx="2832" cy="1152"/>
          </a:xfrm>
        </p:grpSpPr>
        <p:sp>
          <p:nvSpPr>
            <p:cNvPr id="2" name="AutoShape 6"/>
            <p:cNvSpPr>
              <a:spLocks noChangeArrowheads="1"/>
            </p:cNvSpPr>
            <p:nvPr/>
          </p:nvSpPr>
          <p:spPr bwMode="auto">
            <a:xfrm>
              <a:off x="2592" y="2016"/>
              <a:ext cx="2832" cy="1152"/>
            </a:xfrm>
            <a:prstGeom prst="cloudCallout">
              <a:avLst>
                <a:gd name="adj1" fmla="val -69421"/>
                <a:gd name="adj2" fmla="val 8593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endParaRPr kumimoji="1" lang="en-US" altLang="zh-CN" sz="2400" b="1">
                <a:solidFill>
                  <a:srgbClr val="FF0000"/>
                </a:solidFill>
                <a:latin typeface="Times New Roman" charset="0"/>
              </a:endParaRPr>
            </a:p>
            <a:p>
              <a:endParaRPr kumimoji="1" lang="en-US" altLang="zh-CN" sz="2400" b="1">
                <a:solidFill>
                  <a:srgbClr val="FF0000"/>
                </a:solidFill>
                <a:latin typeface="Times New Roman" charset="0"/>
              </a:endParaRPr>
            </a:p>
          </p:txBody>
        </p:sp>
        <p:sp>
          <p:nvSpPr>
            <p:cNvPr id="3" name="Text Box 7"/>
            <p:cNvSpPr txBox="1">
              <a:spLocks noChangeArrowheads="1"/>
            </p:cNvSpPr>
            <p:nvPr/>
          </p:nvSpPr>
          <p:spPr bwMode="auto">
            <a:xfrm>
              <a:off x="2810" y="2256"/>
              <a:ext cx="2132" cy="52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r>
                <a:rPr kumimoji="1" lang="zh-CN" altLang="en-US" sz="2400" b="1">
                  <a:solidFill>
                    <a:srgbClr val="FF0000"/>
                  </a:solidFill>
                  <a:latin typeface="Times New Roman" charset="0"/>
                </a:rPr>
                <a:t>下列各数哪些是它的解</a:t>
              </a:r>
              <a:r>
                <a:rPr kumimoji="1" lang="en-US" altLang="zh-CN" sz="2400" b="1" i="1">
                  <a:solidFill>
                    <a:srgbClr val="FF0000"/>
                  </a:solidFill>
                  <a:latin typeface="华文新魏" charset="-122"/>
                  <a:ea typeface="华文新魏" charset="-122"/>
                </a:rPr>
                <a:t>?</a:t>
              </a:r>
            </a:p>
            <a:p>
              <a:r>
                <a:rPr kumimoji="1" lang="en-US" altLang="zh-CN" sz="2400" b="1">
                  <a:solidFill>
                    <a:srgbClr val="FF0000"/>
                  </a:solidFill>
                  <a:latin typeface="Times New Roman" charset="0"/>
                </a:rPr>
                <a:t> -1;  </a:t>
              </a:r>
              <a:r>
                <a:rPr kumimoji="1" lang="zh-CN" altLang="en-US" sz="2400" b="1">
                  <a:solidFill>
                    <a:srgbClr val="FF0000"/>
                  </a:solidFill>
                  <a:latin typeface="Times New Roman" charset="0"/>
                </a:rPr>
                <a:t>０</a:t>
              </a:r>
              <a:r>
                <a:rPr kumimoji="1" lang="en-US" altLang="zh-CN" sz="2400" b="1">
                  <a:solidFill>
                    <a:srgbClr val="FF0000"/>
                  </a:solidFill>
                  <a:latin typeface="Times New Roman" charset="0"/>
                </a:rPr>
                <a:t>;  2.5;  3;  3.5;  5;</a:t>
              </a:r>
            </a:p>
          </p:txBody>
        </p:sp>
      </p:grpSp>
      <p:sp>
        <p:nvSpPr>
          <p:cNvPr id="8200" name="Rectangle 8"/>
          <p:cNvSpPr>
            <a:spLocks noChangeArrowheads="1"/>
          </p:cNvSpPr>
          <p:nvPr/>
        </p:nvSpPr>
        <p:spPr bwMode="auto">
          <a:xfrm>
            <a:off x="3352800" y="5105400"/>
            <a:ext cx="12954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en-US" altLang="zh-CN" sz="3200">
                <a:solidFill>
                  <a:srgbClr val="FF00FF"/>
                </a:solidFill>
                <a:latin typeface="Times New Roman" charset="0"/>
              </a:rPr>
              <a:t>x</a:t>
            </a:r>
            <a:r>
              <a:rPr kumimoji="1" lang="zh-CN" altLang="en-US" sz="3200">
                <a:solidFill>
                  <a:srgbClr val="FF00FF"/>
                </a:solidFill>
                <a:latin typeface="宋体" charset="-122"/>
              </a:rPr>
              <a:t>＞</a:t>
            </a:r>
            <a:r>
              <a:rPr kumimoji="1" lang="en-US" altLang="zh-CN" sz="3200">
                <a:solidFill>
                  <a:srgbClr val="FF00FF"/>
                </a:solidFill>
                <a:latin typeface="Times New Roman" charset="0"/>
              </a:rPr>
              <a:t>3</a:t>
            </a:r>
            <a:r>
              <a:rPr kumimoji="1" lang="en-US" altLang="zh-CN" sz="3200">
                <a:latin typeface="Times New Roman" charset="0"/>
              </a:rPr>
              <a:t> </a:t>
            </a:r>
          </a:p>
        </p:txBody>
      </p:sp>
      <p:sp>
        <p:nvSpPr>
          <p:cNvPr id="8201" name="AutoShape 9"/>
          <p:cNvSpPr>
            <a:spLocks noChangeArrowheads="1"/>
          </p:cNvSpPr>
          <p:nvPr/>
        </p:nvSpPr>
        <p:spPr bwMode="auto">
          <a:xfrm>
            <a:off x="3657600" y="4495800"/>
            <a:ext cx="304800" cy="609600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vert="eaVert" wrap="none" anchor="ctr"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zh-CN" altLang="en-US"/>
          </a:p>
        </p:txBody>
      </p:sp>
      <p:sp>
        <p:nvSpPr>
          <p:cNvPr id="8202" name="Text Box 10"/>
          <p:cNvSpPr txBox="1">
            <a:spLocks noChangeArrowheads="1"/>
          </p:cNvSpPr>
          <p:nvPr/>
        </p:nvSpPr>
        <p:spPr bwMode="auto">
          <a:xfrm>
            <a:off x="6672263" y="692150"/>
            <a:ext cx="3384550" cy="884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kumimoji="1" lang="en-US" altLang="zh-CN" sz="2400">
              <a:solidFill>
                <a:srgbClr val="0000FF"/>
              </a:solidFill>
              <a:latin typeface="Times New Roman" charset="0"/>
            </a:endParaRPr>
          </a:p>
          <a:p>
            <a:r>
              <a:rPr kumimoji="1" lang="en-US" altLang="zh-CN" sz="2400">
                <a:latin typeface="Times New Roman" charset="0"/>
              </a:rPr>
              <a:t>    </a:t>
            </a:r>
            <a:r>
              <a:rPr kumimoji="1" lang="zh-CN" altLang="en-US" sz="2800" b="1">
                <a:solidFill>
                  <a:srgbClr val="0000FF"/>
                </a:solidFill>
                <a:latin typeface="Times New Roman" charset="0"/>
              </a:rPr>
              <a:t>（</a:t>
            </a:r>
            <a:r>
              <a:rPr kumimoji="1" lang="en-US" altLang="zh-CN" sz="2800" b="1">
                <a:solidFill>
                  <a:srgbClr val="0000FF"/>
                </a:solidFill>
                <a:latin typeface="Times New Roman" charset="0"/>
              </a:rPr>
              <a:t>1</a:t>
            </a:r>
            <a:r>
              <a:rPr kumimoji="1" lang="zh-CN" altLang="en-US" sz="2800" b="1">
                <a:solidFill>
                  <a:srgbClr val="0000FF"/>
                </a:solidFill>
                <a:latin typeface="Times New Roman" charset="0"/>
              </a:rPr>
              <a:t>）</a:t>
            </a:r>
            <a:r>
              <a:rPr kumimoji="1" lang="en-US" altLang="zh-CN" sz="2800" b="1">
                <a:solidFill>
                  <a:srgbClr val="0000FF"/>
                </a:solidFill>
                <a:latin typeface="Times New Roman" charset="0"/>
              </a:rPr>
              <a:t>0.5x</a:t>
            </a:r>
            <a:r>
              <a:rPr kumimoji="1" lang="zh-CN" altLang="en-US" sz="2800" b="1">
                <a:solidFill>
                  <a:srgbClr val="0000FF"/>
                </a:solidFill>
                <a:latin typeface="Times New Roman" charset="0"/>
              </a:rPr>
              <a:t>＜－</a:t>
            </a:r>
            <a:r>
              <a:rPr kumimoji="1" lang="en-US" altLang="zh-CN" sz="2800" b="1">
                <a:solidFill>
                  <a:srgbClr val="0000FF"/>
                </a:solidFill>
                <a:latin typeface="Times New Roman" charset="0"/>
              </a:rPr>
              <a:t>1</a:t>
            </a:r>
          </a:p>
        </p:txBody>
      </p:sp>
      <p:sp>
        <p:nvSpPr>
          <p:cNvPr id="8203" name="Rectangle 11"/>
          <p:cNvSpPr>
            <a:spLocks noChangeArrowheads="1"/>
          </p:cNvSpPr>
          <p:nvPr/>
        </p:nvSpPr>
        <p:spPr bwMode="auto">
          <a:xfrm>
            <a:off x="6959601" y="549276"/>
            <a:ext cx="8985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zh-CN" altLang="en-US" sz="2800" b="1">
                <a:solidFill>
                  <a:srgbClr val="0000FF"/>
                </a:solidFill>
                <a:latin typeface="Times New Roman" charset="0"/>
              </a:rPr>
              <a:t>解：</a:t>
            </a:r>
          </a:p>
        </p:txBody>
      </p:sp>
      <p:sp>
        <p:nvSpPr>
          <p:cNvPr id="8204" name="Text Box 12"/>
          <p:cNvSpPr txBox="1">
            <a:spLocks noChangeArrowheads="1"/>
          </p:cNvSpPr>
          <p:nvPr/>
        </p:nvSpPr>
        <p:spPr bwMode="auto">
          <a:xfrm>
            <a:off x="6600825" y="1268414"/>
            <a:ext cx="338455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kumimoji="1" lang="en-US" altLang="zh-CN" sz="2400">
              <a:solidFill>
                <a:srgbClr val="0000FF"/>
              </a:solidFill>
              <a:latin typeface="Times New Roman" charset="0"/>
            </a:endParaRPr>
          </a:p>
          <a:p>
            <a:r>
              <a:rPr kumimoji="1" lang="en-US" altLang="zh-CN" sz="2400">
                <a:latin typeface="Times New Roman" charset="0"/>
              </a:rPr>
              <a:t>    </a:t>
            </a:r>
            <a:endParaRPr kumimoji="1" lang="en-US" altLang="zh-CN" sz="2800" b="1">
              <a:solidFill>
                <a:srgbClr val="0000FF"/>
              </a:solidFill>
              <a:latin typeface="Times New Roman" charset="0"/>
            </a:endParaRPr>
          </a:p>
        </p:txBody>
      </p:sp>
      <p:sp>
        <p:nvSpPr>
          <p:cNvPr id="8205" name="Rectangle 13"/>
          <p:cNvSpPr>
            <a:spLocks noChangeArrowheads="1"/>
          </p:cNvSpPr>
          <p:nvPr/>
        </p:nvSpPr>
        <p:spPr bwMode="auto">
          <a:xfrm>
            <a:off x="7032626" y="1506538"/>
            <a:ext cx="178911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zh-CN" altLang="en-US" sz="2800" b="1">
                <a:solidFill>
                  <a:srgbClr val="FF00FF"/>
                </a:solidFill>
                <a:latin typeface="Times New Roman" charset="0"/>
              </a:rPr>
              <a:t>（</a:t>
            </a:r>
            <a:r>
              <a:rPr kumimoji="1" lang="en-US" altLang="zh-CN" sz="2800" b="1">
                <a:solidFill>
                  <a:srgbClr val="FF00FF"/>
                </a:solidFill>
                <a:latin typeface="Times New Roman" charset="0"/>
              </a:rPr>
              <a:t>2</a:t>
            </a:r>
            <a:r>
              <a:rPr kumimoji="1" lang="zh-CN" altLang="en-US" sz="2800" b="1">
                <a:solidFill>
                  <a:srgbClr val="FF00FF"/>
                </a:solidFill>
                <a:latin typeface="Times New Roman" charset="0"/>
              </a:rPr>
              <a:t>）</a:t>
            </a:r>
            <a:r>
              <a:rPr kumimoji="1" lang="en-US" altLang="zh-CN" sz="2800" b="1">
                <a:solidFill>
                  <a:srgbClr val="FF00FF"/>
                </a:solidFill>
                <a:latin typeface="Times New Roman" charset="0"/>
              </a:rPr>
              <a:t>a</a:t>
            </a:r>
            <a:r>
              <a:rPr kumimoji="1" lang="zh-CN" altLang="en-US" sz="2800" b="1">
                <a:solidFill>
                  <a:srgbClr val="FF00FF"/>
                </a:solidFill>
                <a:latin typeface="Times New Roman" charset="0"/>
              </a:rPr>
              <a:t>＜</a:t>
            </a:r>
            <a:r>
              <a:rPr kumimoji="1" lang="en-US" altLang="zh-CN" sz="2800" b="1">
                <a:solidFill>
                  <a:srgbClr val="FF00FF"/>
                </a:solidFill>
                <a:latin typeface="Times New Roman" charset="0"/>
              </a:rPr>
              <a:t>0</a:t>
            </a:r>
          </a:p>
        </p:txBody>
      </p:sp>
      <p:sp>
        <p:nvSpPr>
          <p:cNvPr id="8206" name="Rectangle 14"/>
          <p:cNvSpPr>
            <a:spLocks noChangeArrowheads="1"/>
          </p:cNvSpPr>
          <p:nvPr/>
        </p:nvSpPr>
        <p:spPr bwMode="auto">
          <a:xfrm>
            <a:off x="7032626" y="1989138"/>
            <a:ext cx="295116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zh-CN" altLang="en-US" sz="2800" b="1">
                <a:solidFill>
                  <a:srgbClr val="0000FF"/>
                </a:solidFill>
                <a:latin typeface="Times New Roman" charset="0"/>
              </a:rPr>
              <a:t>（</a:t>
            </a:r>
            <a:r>
              <a:rPr kumimoji="1" lang="en-US" altLang="zh-CN" sz="2800" b="1">
                <a:solidFill>
                  <a:srgbClr val="0000FF"/>
                </a:solidFill>
                <a:latin typeface="Times New Roman" charset="0"/>
              </a:rPr>
              <a:t>3</a:t>
            </a:r>
            <a:r>
              <a:rPr kumimoji="1" lang="zh-CN" altLang="en-US" sz="2800" b="1">
                <a:solidFill>
                  <a:srgbClr val="0000FF"/>
                </a:solidFill>
                <a:latin typeface="Times New Roman" charset="0"/>
              </a:rPr>
              <a:t>）</a:t>
            </a:r>
            <a:r>
              <a:rPr kumimoji="1" lang="en-US" altLang="zh-CN" sz="2800" b="1">
                <a:solidFill>
                  <a:srgbClr val="0000FF"/>
                </a:solidFill>
                <a:latin typeface="Times New Roman" charset="0"/>
              </a:rPr>
              <a:t>x</a:t>
            </a:r>
            <a:r>
              <a:rPr kumimoji="1" lang="zh-CN" altLang="en-US" sz="2800" b="1">
                <a:solidFill>
                  <a:srgbClr val="0000FF"/>
                </a:solidFill>
                <a:latin typeface="Times New Roman" charset="0"/>
              </a:rPr>
              <a:t>－</a:t>
            </a:r>
            <a:r>
              <a:rPr kumimoji="1" lang="en-US" altLang="zh-CN" sz="2800" b="1">
                <a:solidFill>
                  <a:srgbClr val="0000FF"/>
                </a:solidFill>
                <a:latin typeface="Times New Roman" charset="0"/>
              </a:rPr>
              <a:t>y≤</a:t>
            </a:r>
            <a:r>
              <a:rPr kumimoji="1" lang="zh-CN" altLang="en-US" sz="2800" b="1">
                <a:solidFill>
                  <a:srgbClr val="0000FF"/>
                </a:solidFill>
                <a:latin typeface="Times New Roman" charset="0"/>
              </a:rPr>
              <a:t>－</a:t>
            </a:r>
            <a:r>
              <a:rPr kumimoji="1" lang="en-US" altLang="zh-CN" sz="2800" b="1">
                <a:solidFill>
                  <a:srgbClr val="0000FF"/>
                </a:solidFill>
                <a:latin typeface="Times New Roman" charset="0"/>
              </a:rPr>
              <a:t>2</a:t>
            </a:r>
          </a:p>
        </p:txBody>
      </p:sp>
      <p:sp>
        <p:nvSpPr>
          <p:cNvPr id="8207" name="Rectangle 15"/>
          <p:cNvSpPr>
            <a:spLocks noChangeArrowheads="1"/>
          </p:cNvSpPr>
          <p:nvPr/>
        </p:nvSpPr>
        <p:spPr bwMode="auto">
          <a:xfrm>
            <a:off x="7032625" y="2420938"/>
            <a:ext cx="1818126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zh-CN" altLang="en-US" sz="2800" b="1">
                <a:solidFill>
                  <a:srgbClr val="FF00FF"/>
                </a:solidFill>
                <a:latin typeface="Times New Roman" charset="0"/>
              </a:rPr>
              <a:t>（</a:t>
            </a:r>
            <a:r>
              <a:rPr kumimoji="1" lang="en-US" altLang="zh-CN" sz="2800" b="1">
                <a:solidFill>
                  <a:srgbClr val="FF00FF"/>
                </a:solidFill>
                <a:latin typeface="Times New Roman" charset="0"/>
              </a:rPr>
              <a:t>4</a:t>
            </a:r>
            <a:r>
              <a:rPr kumimoji="1" lang="zh-CN" altLang="en-US" sz="2800" b="1">
                <a:solidFill>
                  <a:srgbClr val="FF00FF"/>
                </a:solidFill>
                <a:latin typeface="Times New Roman" charset="0"/>
              </a:rPr>
              <a:t>）</a:t>
            </a:r>
            <a:r>
              <a:rPr kumimoji="1" lang="en-US" altLang="zh-CN" sz="2800" b="1">
                <a:solidFill>
                  <a:srgbClr val="FF00FF"/>
                </a:solidFill>
                <a:latin typeface="Times New Roman" charset="0"/>
              </a:rPr>
              <a:t>4a≥8</a:t>
            </a:r>
          </a:p>
        </p:txBody>
      </p:sp>
      <p:sp>
        <p:nvSpPr>
          <p:cNvPr id="8208" name="Rectangle 16"/>
          <p:cNvSpPr>
            <a:spLocks noChangeArrowheads="1"/>
          </p:cNvSpPr>
          <p:nvPr/>
        </p:nvSpPr>
        <p:spPr bwMode="auto">
          <a:xfrm>
            <a:off x="7032626" y="2852738"/>
            <a:ext cx="165942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zh-CN" altLang="en-US" sz="2800" b="1">
                <a:solidFill>
                  <a:srgbClr val="0000FF"/>
                </a:solidFill>
                <a:latin typeface="Times New Roman" charset="0"/>
              </a:rPr>
              <a:t>（</a:t>
            </a:r>
            <a:r>
              <a:rPr kumimoji="1" lang="en-US" altLang="zh-CN" sz="2800" b="1">
                <a:solidFill>
                  <a:srgbClr val="0000FF"/>
                </a:solidFill>
                <a:latin typeface="Times New Roman" charset="0"/>
              </a:rPr>
              <a:t>5</a:t>
            </a:r>
            <a:r>
              <a:rPr kumimoji="1" lang="zh-CN" altLang="en-US" sz="2800" b="1">
                <a:solidFill>
                  <a:srgbClr val="0000FF"/>
                </a:solidFill>
                <a:latin typeface="Times New Roman" charset="0"/>
              </a:rPr>
              <a:t>）</a:t>
            </a:r>
            <a:r>
              <a:rPr kumimoji="1" lang="en-US" altLang="zh-CN" sz="2800" b="1">
                <a:solidFill>
                  <a:srgbClr val="0000FF"/>
                </a:solidFill>
                <a:latin typeface="Times New Roman" charset="0"/>
              </a:rPr>
              <a:t>b≥0</a:t>
            </a:r>
          </a:p>
        </p:txBody>
      </p:sp>
    </p:spTree>
    <p:extLst>
      <p:ext uri="{BB962C8B-B14F-4D97-AF65-F5344CB8AC3E}">
        <p14:creationId xmlns:p14="http://schemas.microsoft.com/office/powerpoint/2010/main" val="649988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2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2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2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2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8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2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2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82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2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8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8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3" dur="2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 nodeType="clickPar">
                      <p:stCondLst>
                        <p:cond delay="indefinite"/>
                      </p:stCondLst>
                      <p:childTnLst>
                        <p:par>
                          <p:cTn id="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8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200" grpId="0"/>
      <p:bldP spid="8201" grpId="0" animBg="1"/>
      <p:bldP spid="8202" grpId="0"/>
      <p:bldP spid="8203" grpId="0"/>
      <p:bldP spid="8204" grpId="0"/>
      <p:bldP spid="8205" grpId="0"/>
      <p:bldP spid="8206" grpId="0"/>
      <p:bldP spid="8207" grpId="0"/>
      <p:bldP spid="820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Freeform 2"/>
          <p:cNvSpPr>
            <a:spLocks/>
          </p:cNvSpPr>
          <p:nvPr/>
        </p:nvSpPr>
        <p:spPr bwMode="auto">
          <a:xfrm>
            <a:off x="2933701" y="5378451"/>
            <a:ext cx="2513013" cy="333375"/>
          </a:xfrm>
          <a:custGeom>
            <a:avLst/>
            <a:gdLst>
              <a:gd name="T0" fmla="*/ 0 w 1451"/>
              <a:gd name="T1" fmla="*/ 333375 h 181"/>
              <a:gd name="T2" fmla="*/ 0 w 1451"/>
              <a:gd name="T3" fmla="*/ 0 h 181"/>
              <a:gd name="T4" fmla="*/ 2513013 w 1451"/>
              <a:gd name="T5" fmla="*/ 0 h 181"/>
              <a:gd name="T6" fmla="*/ 2513013 w 1451"/>
              <a:gd name="T7" fmla="*/ 333375 h 181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451" h="181">
                <a:moveTo>
                  <a:pt x="0" y="181"/>
                </a:moveTo>
                <a:lnTo>
                  <a:pt x="0" y="0"/>
                </a:lnTo>
                <a:lnTo>
                  <a:pt x="1451" y="0"/>
                </a:lnTo>
                <a:lnTo>
                  <a:pt x="1451" y="181"/>
                </a:lnTo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9CC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>
                <a:solidFill>
                  <a:srgbClr val="15F5A5"/>
                </a:solidFill>
                <a:prstDash val="solid"/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9219" name="Group 3"/>
          <p:cNvGrpSpPr>
            <a:grpSpLocks/>
          </p:cNvGrpSpPr>
          <p:nvPr/>
        </p:nvGrpSpPr>
        <p:grpSpPr bwMode="auto">
          <a:xfrm>
            <a:off x="1524000" y="1"/>
            <a:ext cx="1765300" cy="1268413"/>
            <a:chOff x="0" y="0"/>
            <a:chExt cx="1112" cy="799"/>
          </a:xfrm>
        </p:grpSpPr>
        <p:pic>
          <p:nvPicPr>
            <p:cNvPr id="2" name="Picture 4" descr="Gif0405_029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4" y="0"/>
              <a:ext cx="780" cy="7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" name="WordArt 5" descr="yell_anm"/>
            <p:cNvSpPr>
              <a:spLocks noChangeArrowheads="1" noChangeShapeType="1" noTextEdit="1"/>
            </p:cNvSpPr>
            <p:nvPr/>
          </p:nvSpPr>
          <p:spPr bwMode="auto">
            <a:xfrm>
              <a:off x="0" y="409"/>
              <a:ext cx="1112" cy="390"/>
            </a:xfrm>
            <a:prstGeom prst="rect">
              <a:avLst/>
            </a:prstGeom>
          </p:spPr>
          <p:txBody>
            <a:bodyPr wrap="none" fromWordArt="1">
              <a:prstTxWarp prst="textCurveDown">
                <a:avLst>
                  <a:gd name="adj" fmla="val 23088"/>
                </a:avLst>
              </a:prstTxWarp>
            </a:bodyPr>
            <a:lstStyle/>
            <a:p>
              <a:pPr algn="ctr"/>
              <a:r>
                <a:rPr lang="zh-CN" altLang="en-US" sz="3600" kern="10">
                  <a:ln w="19050">
                    <a:solidFill>
                      <a:srgbClr val="FFFF99"/>
                    </a:solidFill>
                    <a:miter lim="800000"/>
                    <a:headEnd/>
                    <a:tailEnd/>
                  </a:ln>
                  <a:blipFill dpi="0" rotWithShape="0">
                    <a:blip r:embed="rId3"/>
                    <a:srcRect/>
                    <a:stretch>
                      <a:fillRect/>
                    </a:stretch>
                  </a:blipFill>
                  <a:latin typeface="隶书" charset="0"/>
                  <a:ea typeface="隶书" charset="0"/>
                  <a:cs typeface="隶书" charset="0"/>
                </a:rPr>
                <a:t>表示</a:t>
              </a:r>
            </a:p>
          </p:txBody>
        </p:sp>
      </p:grpSp>
      <p:sp>
        <p:nvSpPr>
          <p:cNvPr id="9222" name="Rectangle 6"/>
          <p:cNvSpPr>
            <a:spLocks noChangeArrowheads="1"/>
          </p:cNvSpPr>
          <p:nvPr/>
        </p:nvSpPr>
        <p:spPr bwMode="auto">
          <a:xfrm>
            <a:off x="2754314" y="522288"/>
            <a:ext cx="7705725" cy="21236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en-US" altLang="zh-CN" sz="4400" b="1">
                <a:solidFill>
                  <a:srgbClr val="66FF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charset="0"/>
                <a:ea typeface="Arial Unicode MS" charset="0"/>
                <a:sym typeface="Wingdings" charset="2"/>
              </a:rPr>
              <a:t>     </a:t>
            </a:r>
            <a:r>
              <a:rPr lang="zh-CN" altLang="en-US" sz="4400" b="1">
                <a:solidFill>
                  <a:srgbClr val="66FF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charset="0"/>
                <a:ea typeface="Arial Unicode MS" charset="0"/>
                <a:sym typeface="Wingdings" charset="2"/>
              </a:rPr>
              <a:t>我们还可以把不等式 </a:t>
            </a:r>
            <a:r>
              <a:rPr lang="en-US" altLang="zh-CN" sz="4400" b="1">
                <a:solidFill>
                  <a:srgbClr val="66FF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charset="0"/>
                <a:ea typeface="Arial Unicode MS" charset="0"/>
                <a:sym typeface="Wingdings" charset="2"/>
              </a:rPr>
              <a:t>x&gt;75</a:t>
            </a:r>
            <a:r>
              <a:rPr lang="zh-CN" altLang="en-US" sz="4400" b="1">
                <a:solidFill>
                  <a:srgbClr val="66FF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charset="0"/>
                <a:ea typeface="Arial Unicode MS" charset="0"/>
                <a:sym typeface="Wingdings" charset="2"/>
              </a:rPr>
              <a:t>的解集和不等式</a:t>
            </a:r>
            <a:r>
              <a:rPr lang="en-US" altLang="zh-CN" sz="4400" b="1">
                <a:solidFill>
                  <a:srgbClr val="66FF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charset="0"/>
                <a:ea typeface="Arial Unicode MS" charset="0"/>
                <a:sym typeface="Wingdings" charset="2"/>
              </a:rPr>
              <a:t>x-5≤-1</a:t>
            </a:r>
            <a:r>
              <a:rPr lang="zh-CN" altLang="en-US" sz="4400" b="1">
                <a:solidFill>
                  <a:srgbClr val="66FF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charset="0"/>
                <a:ea typeface="Arial Unicode MS" charset="0"/>
                <a:sym typeface="Wingdings" charset="2"/>
              </a:rPr>
              <a:t>的解集表示在数轴上。</a:t>
            </a:r>
          </a:p>
        </p:txBody>
      </p:sp>
      <p:sp>
        <p:nvSpPr>
          <p:cNvPr id="9223" name="Rectangle 7"/>
          <p:cNvSpPr>
            <a:spLocks noChangeArrowheads="1"/>
          </p:cNvSpPr>
          <p:nvPr/>
        </p:nvSpPr>
        <p:spPr bwMode="auto">
          <a:xfrm>
            <a:off x="2286000" y="2781300"/>
            <a:ext cx="1341438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CN" sz="4400" b="1">
                <a:solidFill>
                  <a:srgbClr val="FFFF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2"/>
                <a:cs typeface="Arial Unicode MS" panose="020B0604020202020204" pitchFamily="34" charset="-122"/>
                <a:sym typeface="Wingdings" panose="05000000000000000000" pitchFamily="2" charset="2"/>
              </a:rPr>
              <a:t>x&gt;75</a:t>
            </a:r>
          </a:p>
        </p:txBody>
      </p:sp>
      <p:sp>
        <p:nvSpPr>
          <p:cNvPr id="9224" name="Rectangle 8"/>
          <p:cNvSpPr>
            <a:spLocks noChangeArrowheads="1"/>
          </p:cNvSpPr>
          <p:nvPr/>
        </p:nvSpPr>
        <p:spPr bwMode="auto">
          <a:xfrm>
            <a:off x="2316163" y="4292600"/>
            <a:ext cx="1998662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4400" b="1">
                <a:solidFill>
                  <a:srgbClr val="FFFF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2"/>
                <a:cs typeface="Arial Unicode MS" panose="020B0604020202020204" pitchFamily="34" charset="-122"/>
                <a:sym typeface="Wingdings" panose="05000000000000000000" pitchFamily="2" charset="2"/>
              </a:rPr>
              <a:t>x≤4</a:t>
            </a:r>
          </a:p>
        </p:txBody>
      </p:sp>
      <p:sp>
        <p:nvSpPr>
          <p:cNvPr id="4" name="Line 9"/>
          <p:cNvSpPr>
            <a:spLocks noChangeShapeType="1"/>
          </p:cNvSpPr>
          <p:nvPr/>
        </p:nvSpPr>
        <p:spPr bwMode="auto">
          <a:xfrm>
            <a:off x="2932114" y="3690939"/>
            <a:ext cx="7267575" cy="3175"/>
          </a:xfrm>
          <a:prstGeom prst="line">
            <a:avLst/>
          </a:prstGeom>
          <a:noFill/>
          <a:ln w="38100">
            <a:solidFill>
              <a:srgbClr val="FFFF99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226" name="Text Box 10"/>
          <p:cNvSpPr txBox="1">
            <a:spLocks noChangeArrowheads="1"/>
          </p:cNvSpPr>
          <p:nvPr/>
        </p:nvSpPr>
        <p:spPr bwMode="auto">
          <a:xfrm>
            <a:off x="5287963" y="3662363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fol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endParaRPr lang="zh-CN" altLang="zh-CN" sz="2400" b="1">
              <a:solidFill>
                <a:srgbClr val="FFFF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MS UI Gothic" panose="020B0600070205080204" pitchFamily="34" charset="-128"/>
              <a:ea typeface="MS UI Gothic" panose="020B0600070205080204" pitchFamily="34" charset="-128"/>
            </a:endParaRPr>
          </a:p>
        </p:txBody>
      </p:sp>
      <p:sp>
        <p:nvSpPr>
          <p:cNvPr id="9227" name="Text Box 11"/>
          <p:cNvSpPr txBox="1">
            <a:spLocks noChangeArrowheads="1"/>
          </p:cNvSpPr>
          <p:nvPr/>
        </p:nvSpPr>
        <p:spPr bwMode="auto">
          <a:xfrm>
            <a:off x="4475163" y="3665538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fol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endParaRPr lang="zh-CN" altLang="zh-CN" sz="2400" b="1">
              <a:solidFill>
                <a:srgbClr val="FFFF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MS UI Gothic" panose="020B0600070205080204" pitchFamily="34" charset="-128"/>
              <a:ea typeface="MS UI Gothic" panose="020B0600070205080204" pitchFamily="34" charset="-128"/>
            </a:endParaRPr>
          </a:p>
        </p:txBody>
      </p:sp>
      <p:sp>
        <p:nvSpPr>
          <p:cNvPr id="9228" name="Text Box 12"/>
          <p:cNvSpPr txBox="1">
            <a:spLocks noChangeArrowheads="1"/>
          </p:cNvSpPr>
          <p:nvPr/>
        </p:nvSpPr>
        <p:spPr bwMode="auto">
          <a:xfrm>
            <a:off x="5707064" y="3781426"/>
            <a:ext cx="49244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fol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CN" sz="2400" b="1">
                <a:solidFill>
                  <a:srgbClr val="FFFF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S UI Gothic" panose="020B0600070205080204" pitchFamily="34" charset="-128"/>
                <a:ea typeface="MS UI Gothic" panose="020B0600070205080204" pitchFamily="34" charset="-128"/>
              </a:rPr>
              <a:t>75</a:t>
            </a:r>
          </a:p>
        </p:txBody>
      </p:sp>
      <p:sp>
        <p:nvSpPr>
          <p:cNvPr id="9229" name="Text Box 13"/>
          <p:cNvSpPr txBox="1">
            <a:spLocks noChangeArrowheads="1"/>
          </p:cNvSpPr>
          <p:nvPr/>
        </p:nvSpPr>
        <p:spPr bwMode="auto">
          <a:xfrm>
            <a:off x="6202363" y="3665538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fol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endParaRPr lang="zh-CN" altLang="zh-CN" sz="2400" b="1">
              <a:solidFill>
                <a:srgbClr val="FFFF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MS UI Gothic" panose="020B0600070205080204" pitchFamily="34" charset="-128"/>
              <a:ea typeface="MS UI Gothic" panose="020B0600070205080204" pitchFamily="34" charset="-128"/>
            </a:endParaRPr>
          </a:p>
        </p:txBody>
      </p:sp>
      <p:sp>
        <p:nvSpPr>
          <p:cNvPr id="9230" name="Text Box 14"/>
          <p:cNvSpPr txBox="1">
            <a:spLocks noChangeArrowheads="1"/>
          </p:cNvSpPr>
          <p:nvPr/>
        </p:nvSpPr>
        <p:spPr bwMode="auto">
          <a:xfrm>
            <a:off x="6634163" y="3665538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fol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endParaRPr lang="zh-CN" altLang="zh-CN" sz="2400" b="1">
              <a:solidFill>
                <a:srgbClr val="FFFF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MS UI Gothic" panose="020B0600070205080204" pitchFamily="34" charset="-128"/>
              <a:ea typeface="MS UI Gothic" panose="020B0600070205080204" pitchFamily="34" charset="-128"/>
            </a:endParaRPr>
          </a:p>
        </p:txBody>
      </p:sp>
      <p:sp>
        <p:nvSpPr>
          <p:cNvPr id="9231" name="Text Box 15"/>
          <p:cNvSpPr txBox="1">
            <a:spLocks noChangeArrowheads="1"/>
          </p:cNvSpPr>
          <p:nvPr/>
        </p:nvSpPr>
        <p:spPr bwMode="auto">
          <a:xfrm>
            <a:off x="3992563" y="3665538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fol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endParaRPr lang="zh-CN" altLang="zh-CN" sz="2400" b="1">
              <a:solidFill>
                <a:srgbClr val="FFFF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MS UI Gothic" panose="020B0600070205080204" pitchFamily="34" charset="-128"/>
              <a:ea typeface="MS UI Gothic" panose="020B0600070205080204" pitchFamily="34" charset="-128"/>
            </a:endParaRPr>
          </a:p>
        </p:txBody>
      </p:sp>
      <p:sp>
        <p:nvSpPr>
          <p:cNvPr id="9232" name="Text Box 16"/>
          <p:cNvSpPr txBox="1">
            <a:spLocks noChangeArrowheads="1"/>
          </p:cNvSpPr>
          <p:nvPr/>
        </p:nvSpPr>
        <p:spPr bwMode="auto">
          <a:xfrm>
            <a:off x="3609975" y="3665539"/>
            <a:ext cx="33855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fol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CN" sz="2400" b="1">
                <a:solidFill>
                  <a:srgbClr val="FFFF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S UI Gothic" panose="020B0600070205080204" pitchFamily="34" charset="-128"/>
                <a:ea typeface="MS UI Gothic" panose="020B0600070205080204" pitchFamily="34" charset="-128"/>
              </a:rPr>
              <a:t>0</a:t>
            </a:r>
          </a:p>
        </p:txBody>
      </p:sp>
      <p:sp>
        <p:nvSpPr>
          <p:cNvPr id="9233" name="Rectangle 17"/>
          <p:cNvSpPr>
            <a:spLocks noChangeArrowheads="1"/>
          </p:cNvSpPr>
          <p:nvPr/>
        </p:nvSpPr>
        <p:spPr bwMode="auto">
          <a:xfrm>
            <a:off x="2925763" y="3648075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endParaRPr lang="zh-CN" altLang="zh-CN" sz="2400" b="1">
              <a:solidFill>
                <a:srgbClr val="FFFF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9234" name="Rectangle 18"/>
          <p:cNvSpPr>
            <a:spLocks noChangeArrowheads="1"/>
          </p:cNvSpPr>
          <p:nvPr/>
        </p:nvSpPr>
        <p:spPr bwMode="auto">
          <a:xfrm>
            <a:off x="7067550" y="3648075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endParaRPr lang="zh-CN" altLang="zh-CN" sz="2400" b="1">
              <a:solidFill>
                <a:srgbClr val="FFFF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9235" name="Rectangle 19"/>
          <p:cNvSpPr>
            <a:spLocks noChangeArrowheads="1"/>
          </p:cNvSpPr>
          <p:nvPr/>
        </p:nvSpPr>
        <p:spPr bwMode="auto">
          <a:xfrm>
            <a:off x="7499350" y="3648075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endParaRPr lang="zh-CN" altLang="zh-CN" sz="2400" b="1">
              <a:solidFill>
                <a:srgbClr val="FFFF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9236" name="Rectangle 20"/>
          <p:cNvSpPr>
            <a:spLocks noChangeArrowheads="1"/>
          </p:cNvSpPr>
          <p:nvPr/>
        </p:nvSpPr>
        <p:spPr bwMode="auto">
          <a:xfrm>
            <a:off x="7859714" y="3665538"/>
            <a:ext cx="9239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defRPr/>
            </a:pPr>
            <a:endParaRPr lang="zh-CN" altLang="zh-CN" sz="2400" b="1">
              <a:solidFill>
                <a:srgbClr val="FFFF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9237" name="Rectangle 21"/>
          <p:cNvSpPr>
            <a:spLocks noChangeArrowheads="1"/>
          </p:cNvSpPr>
          <p:nvPr/>
        </p:nvSpPr>
        <p:spPr bwMode="auto">
          <a:xfrm>
            <a:off x="8231189" y="3665538"/>
            <a:ext cx="9239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defRPr/>
            </a:pPr>
            <a:endParaRPr lang="zh-CN" altLang="zh-CN" sz="2400" b="1">
              <a:solidFill>
                <a:srgbClr val="FFFF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5" name="Line 22"/>
          <p:cNvSpPr>
            <a:spLocks noChangeShapeType="1"/>
          </p:cNvSpPr>
          <p:nvPr/>
        </p:nvSpPr>
        <p:spPr bwMode="auto">
          <a:xfrm>
            <a:off x="3754438" y="3617913"/>
            <a:ext cx="0" cy="76200"/>
          </a:xfrm>
          <a:prstGeom prst="line">
            <a:avLst/>
          </a:prstGeom>
          <a:noFill/>
          <a:ln w="57150">
            <a:solidFill>
              <a:srgbClr val="FFFF99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" name="Line 23"/>
          <p:cNvSpPr>
            <a:spLocks noChangeShapeType="1"/>
          </p:cNvSpPr>
          <p:nvPr/>
        </p:nvSpPr>
        <p:spPr bwMode="auto">
          <a:xfrm>
            <a:off x="5915025" y="3625850"/>
            <a:ext cx="0" cy="76200"/>
          </a:xfrm>
          <a:prstGeom prst="line">
            <a:avLst/>
          </a:prstGeom>
          <a:noFill/>
          <a:ln w="57150">
            <a:solidFill>
              <a:srgbClr val="FFFF99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240" name="Rectangle 24"/>
          <p:cNvSpPr>
            <a:spLocks noChangeArrowheads="1"/>
          </p:cNvSpPr>
          <p:nvPr/>
        </p:nvSpPr>
        <p:spPr bwMode="auto">
          <a:xfrm>
            <a:off x="8736014" y="3665538"/>
            <a:ext cx="9239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defRPr/>
            </a:pPr>
            <a:endParaRPr lang="zh-CN" altLang="zh-CN" sz="2400" b="1">
              <a:solidFill>
                <a:srgbClr val="FFFF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9241" name="Oval 25"/>
          <p:cNvSpPr>
            <a:spLocks noChangeArrowheads="1"/>
          </p:cNvSpPr>
          <p:nvPr/>
        </p:nvSpPr>
        <p:spPr bwMode="auto">
          <a:xfrm>
            <a:off x="5811839" y="3573464"/>
            <a:ext cx="193675" cy="230187"/>
          </a:xfrm>
          <a:prstGeom prst="ellipse">
            <a:avLst/>
          </a:prstGeom>
          <a:noFill/>
          <a:ln w="57150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zh-CN" altLang="en-US"/>
          </a:p>
        </p:txBody>
      </p:sp>
      <p:sp>
        <p:nvSpPr>
          <p:cNvPr id="9242" name="Line 26"/>
          <p:cNvSpPr>
            <a:spLocks noChangeShapeType="1"/>
          </p:cNvSpPr>
          <p:nvPr/>
        </p:nvSpPr>
        <p:spPr bwMode="auto">
          <a:xfrm flipV="1">
            <a:off x="5899150" y="3330575"/>
            <a:ext cx="0" cy="242888"/>
          </a:xfrm>
          <a:prstGeom prst="line">
            <a:avLst/>
          </a:prstGeom>
          <a:noFill/>
          <a:ln w="38100">
            <a:solidFill>
              <a:srgbClr val="15F5A5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243" name="Line 27"/>
          <p:cNvSpPr>
            <a:spLocks noChangeShapeType="1"/>
          </p:cNvSpPr>
          <p:nvPr/>
        </p:nvSpPr>
        <p:spPr bwMode="auto">
          <a:xfrm>
            <a:off x="5899151" y="3330575"/>
            <a:ext cx="3922713" cy="0"/>
          </a:xfrm>
          <a:prstGeom prst="line">
            <a:avLst/>
          </a:prstGeom>
          <a:noFill/>
          <a:ln w="38100">
            <a:solidFill>
              <a:srgbClr val="15F5A5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7" name="Group 28"/>
          <p:cNvGrpSpPr>
            <a:grpSpLocks/>
          </p:cNvGrpSpPr>
          <p:nvPr/>
        </p:nvGrpSpPr>
        <p:grpSpPr bwMode="auto">
          <a:xfrm>
            <a:off x="2927351" y="5627688"/>
            <a:ext cx="7273925" cy="538162"/>
            <a:chOff x="883" y="2274"/>
            <a:chExt cx="4582" cy="339"/>
          </a:xfrm>
        </p:grpSpPr>
        <p:sp>
          <p:nvSpPr>
            <p:cNvPr id="9246" name="Line 29"/>
            <p:cNvSpPr>
              <a:spLocks noChangeShapeType="1"/>
            </p:cNvSpPr>
            <p:nvPr/>
          </p:nvSpPr>
          <p:spPr bwMode="auto">
            <a:xfrm>
              <a:off x="887" y="2325"/>
              <a:ext cx="4578" cy="2"/>
            </a:xfrm>
            <a:prstGeom prst="line">
              <a:avLst/>
            </a:prstGeom>
            <a:noFill/>
            <a:ln w="38100">
              <a:solidFill>
                <a:srgbClr val="FFFF99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47" name="Line 30"/>
            <p:cNvSpPr>
              <a:spLocks noChangeShapeType="1"/>
            </p:cNvSpPr>
            <p:nvPr/>
          </p:nvSpPr>
          <p:spPr bwMode="auto">
            <a:xfrm>
              <a:off x="1135" y="2274"/>
              <a:ext cx="0" cy="48"/>
            </a:xfrm>
            <a:prstGeom prst="line">
              <a:avLst/>
            </a:prstGeom>
            <a:noFill/>
            <a:ln w="57150">
              <a:solidFill>
                <a:srgbClr val="FFFF99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" name="Text Box 31"/>
            <p:cNvSpPr txBox="1">
              <a:spLocks noChangeArrowheads="1"/>
            </p:cNvSpPr>
            <p:nvPr/>
          </p:nvSpPr>
          <p:spPr bwMode="auto">
            <a:xfrm>
              <a:off x="2131" y="2309"/>
              <a:ext cx="21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folHlink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altLang="zh-CN" sz="2400" b="1">
                  <a:solidFill>
                    <a:srgbClr val="FFFF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MS UI Gothic" panose="020B0600070205080204" pitchFamily="34" charset="-128"/>
                  <a:ea typeface="MS UI Gothic" panose="020B0600070205080204" pitchFamily="34" charset="-128"/>
                </a:rPr>
                <a:t>3</a:t>
              </a:r>
            </a:p>
          </p:txBody>
        </p:sp>
        <p:sp>
          <p:nvSpPr>
            <p:cNvPr id="9248" name="Text Box 32"/>
            <p:cNvSpPr txBox="1">
              <a:spLocks noChangeArrowheads="1"/>
            </p:cNvSpPr>
            <p:nvPr/>
          </p:nvSpPr>
          <p:spPr bwMode="auto">
            <a:xfrm>
              <a:off x="2371" y="2307"/>
              <a:ext cx="21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folHlink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altLang="zh-CN" sz="2400" b="1">
                  <a:solidFill>
                    <a:srgbClr val="FFFF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MS UI Gothic" panose="020B0600070205080204" pitchFamily="34" charset="-128"/>
                  <a:ea typeface="MS UI Gothic" panose="020B0600070205080204" pitchFamily="34" charset="-128"/>
                </a:rPr>
                <a:t>4</a:t>
              </a:r>
            </a:p>
          </p:txBody>
        </p:sp>
        <p:sp>
          <p:nvSpPr>
            <p:cNvPr id="9249" name="Text Box 33"/>
            <p:cNvSpPr txBox="1">
              <a:spLocks noChangeArrowheads="1"/>
            </p:cNvSpPr>
            <p:nvPr/>
          </p:nvSpPr>
          <p:spPr bwMode="auto">
            <a:xfrm>
              <a:off x="1859" y="2309"/>
              <a:ext cx="21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folHlink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altLang="zh-CN" sz="2400" b="1">
                  <a:solidFill>
                    <a:srgbClr val="FFFF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MS UI Gothic" panose="020B0600070205080204" pitchFamily="34" charset="-128"/>
                  <a:ea typeface="MS UI Gothic" panose="020B0600070205080204" pitchFamily="34" charset="-128"/>
                </a:rPr>
                <a:t>2</a:t>
              </a:r>
            </a:p>
          </p:txBody>
        </p:sp>
        <p:sp>
          <p:nvSpPr>
            <p:cNvPr id="9250" name="Text Box 34"/>
            <p:cNvSpPr txBox="1">
              <a:spLocks noChangeArrowheads="1"/>
            </p:cNvSpPr>
            <p:nvPr/>
          </p:nvSpPr>
          <p:spPr bwMode="auto">
            <a:xfrm>
              <a:off x="2644" y="2309"/>
              <a:ext cx="21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folHlink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altLang="zh-CN" sz="2400" b="1">
                  <a:solidFill>
                    <a:srgbClr val="FFFF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MS UI Gothic" panose="020B0600070205080204" pitchFamily="34" charset="-128"/>
                  <a:ea typeface="MS UI Gothic" panose="020B0600070205080204" pitchFamily="34" charset="-128"/>
                </a:rPr>
                <a:t>5</a:t>
              </a:r>
            </a:p>
          </p:txBody>
        </p:sp>
        <p:sp>
          <p:nvSpPr>
            <p:cNvPr id="9251" name="Text Box 35"/>
            <p:cNvSpPr txBox="1">
              <a:spLocks noChangeArrowheads="1"/>
            </p:cNvSpPr>
            <p:nvPr/>
          </p:nvSpPr>
          <p:spPr bwMode="auto">
            <a:xfrm>
              <a:off x="2947" y="2309"/>
              <a:ext cx="21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folHlink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altLang="zh-CN" sz="2400" b="1">
                  <a:solidFill>
                    <a:srgbClr val="FFFF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MS UI Gothic" panose="020B0600070205080204" pitchFamily="34" charset="-128"/>
                  <a:ea typeface="MS UI Gothic" panose="020B0600070205080204" pitchFamily="34" charset="-128"/>
                </a:rPr>
                <a:t>6</a:t>
              </a:r>
            </a:p>
          </p:txBody>
        </p:sp>
        <p:sp>
          <p:nvSpPr>
            <p:cNvPr id="9252" name="Text Box 36"/>
            <p:cNvSpPr txBox="1">
              <a:spLocks noChangeArrowheads="1"/>
            </p:cNvSpPr>
            <p:nvPr/>
          </p:nvSpPr>
          <p:spPr bwMode="auto">
            <a:xfrm>
              <a:off x="3219" y="2309"/>
              <a:ext cx="21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folHlink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altLang="zh-CN" sz="2400" b="1">
                  <a:solidFill>
                    <a:srgbClr val="FFFF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MS UI Gothic" panose="020B0600070205080204" pitchFamily="34" charset="-128"/>
                  <a:ea typeface="MS UI Gothic" panose="020B0600070205080204" pitchFamily="34" charset="-128"/>
                </a:rPr>
                <a:t>7</a:t>
              </a:r>
            </a:p>
          </p:txBody>
        </p:sp>
        <p:sp>
          <p:nvSpPr>
            <p:cNvPr id="9253" name="Text Box 37"/>
            <p:cNvSpPr txBox="1">
              <a:spLocks noChangeArrowheads="1"/>
            </p:cNvSpPr>
            <p:nvPr/>
          </p:nvSpPr>
          <p:spPr bwMode="auto">
            <a:xfrm>
              <a:off x="1555" y="2309"/>
              <a:ext cx="21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folHlink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altLang="zh-CN" sz="2400" b="1">
                  <a:solidFill>
                    <a:srgbClr val="FFFF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MS UI Gothic" panose="020B0600070205080204" pitchFamily="34" charset="-128"/>
                  <a:ea typeface="MS UI Gothic" panose="020B0600070205080204" pitchFamily="34" charset="-128"/>
                </a:rPr>
                <a:t>1</a:t>
              </a:r>
            </a:p>
          </p:txBody>
        </p:sp>
        <p:sp>
          <p:nvSpPr>
            <p:cNvPr id="9254" name="Text Box 38"/>
            <p:cNvSpPr txBox="1">
              <a:spLocks noChangeArrowheads="1"/>
            </p:cNvSpPr>
            <p:nvPr/>
          </p:nvSpPr>
          <p:spPr bwMode="auto">
            <a:xfrm>
              <a:off x="1314" y="2309"/>
              <a:ext cx="21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folHlink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altLang="zh-CN" sz="2400" b="1">
                  <a:solidFill>
                    <a:srgbClr val="FFFF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MS UI Gothic" panose="020B0600070205080204" pitchFamily="34" charset="-128"/>
                  <a:ea typeface="MS UI Gothic" panose="020B0600070205080204" pitchFamily="34" charset="-128"/>
                </a:rPr>
                <a:t>0</a:t>
              </a:r>
            </a:p>
          </p:txBody>
        </p:sp>
        <p:sp>
          <p:nvSpPr>
            <p:cNvPr id="9255" name="Rectangle 39"/>
            <p:cNvSpPr>
              <a:spLocks noChangeArrowheads="1"/>
            </p:cNvSpPr>
            <p:nvPr/>
          </p:nvSpPr>
          <p:spPr bwMode="auto">
            <a:xfrm>
              <a:off x="883" y="2311"/>
              <a:ext cx="309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altLang="zh-CN" sz="2400" b="1">
                  <a:solidFill>
                    <a:srgbClr val="FFFF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MS UI Gothic" panose="020B0600070205080204" pitchFamily="34" charset="-128"/>
                  <a:ea typeface="MS UI Gothic" panose="020B0600070205080204" pitchFamily="34" charset="-128"/>
                </a:rPr>
                <a:t>-</a:t>
              </a:r>
              <a:r>
                <a:rPr lang="en-US" altLang="zh-CN" sz="2400" b="1">
                  <a:solidFill>
                    <a:srgbClr val="FFFF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anose="02020603050405020304" pitchFamily="18" charset="0"/>
                  <a:ea typeface="Arial Unicode MS" panose="020B0604020202020204" pitchFamily="34" charset="-122"/>
                  <a:cs typeface="Arial Unicode MS" panose="020B0604020202020204" pitchFamily="34" charset="-122"/>
                </a:rPr>
                <a:t>1</a:t>
              </a:r>
            </a:p>
          </p:txBody>
        </p:sp>
        <p:sp>
          <p:nvSpPr>
            <p:cNvPr id="9256" name="Rectangle 40"/>
            <p:cNvSpPr>
              <a:spLocks noChangeArrowheads="1"/>
            </p:cNvSpPr>
            <p:nvPr/>
          </p:nvSpPr>
          <p:spPr bwMode="auto">
            <a:xfrm>
              <a:off x="3492" y="2311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altLang="zh-CN" sz="2400" b="1">
                  <a:solidFill>
                    <a:srgbClr val="FFFF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anose="02020603050405020304" pitchFamily="18" charset="0"/>
                  <a:ea typeface="Arial Unicode MS" panose="020B0604020202020204" pitchFamily="34" charset="-122"/>
                  <a:cs typeface="Arial Unicode MS" panose="020B0604020202020204" pitchFamily="34" charset="-122"/>
                </a:rPr>
                <a:t>8</a:t>
              </a:r>
            </a:p>
          </p:txBody>
        </p:sp>
        <p:sp>
          <p:nvSpPr>
            <p:cNvPr id="9257" name="Rectangle 41"/>
            <p:cNvSpPr>
              <a:spLocks noChangeArrowheads="1"/>
            </p:cNvSpPr>
            <p:nvPr/>
          </p:nvSpPr>
          <p:spPr bwMode="auto">
            <a:xfrm>
              <a:off x="3764" y="2311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altLang="zh-CN" sz="2400" b="1">
                  <a:solidFill>
                    <a:srgbClr val="FFFF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anose="02020603050405020304" pitchFamily="18" charset="0"/>
                  <a:ea typeface="Arial Unicode MS" panose="020B0604020202020204" pitchFamily="34" charset="-122"/>
                  <a:cs typeface="Arial Unicode MS" panose="020B0604020202020204" pitchFamily="34" charset="-122"/>
                </a:rPr>
                <a:t>9</a:t>
              </a:r>
            </a:p>
          </p:txBody>
        </p:sp>
        <p:sp>
          <p:nvSpPr>
            <p:cNvPr id="9258" name="Rectangle 42"/>
            <p:cNvSpPr>
              <a:spLocks noChangeArrowheads="1"/>
            </p:cNvSpPr>
            <p:nvPr/>
          </p:nvSpPr>
          <p:spPr bwMode="auto">
            <a:xfrm>
              <a:off x="3991" y="2309"/>
              <a:ext cx="58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altLang="zh-CN" sz="2400" b="1">
                  <a:solidFill>
                    <a:srgbClr val="FFFF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anose="02020603050405020304" pitchFamily="18" charset="0"/>
                  <a:ea typeface="Arial Unicode MS" panose="020B0604020202020204" pitchFamily="34" charset="-122"/>
                  <a:cs typeface="Arial Unicode MS" panose="020B0604020202020204" pitchFamily="34" charset="-122"/>
                </a:rPr>
                <a:t>10</a:t>
              </a:r>
            </a:p>
          </p:txBody>
        </p:sp>
        <p:sp>
          <p:nvSpPr>
            <p:cNvPr id="9259" name="Rectangle 43"/>
            <p:cNvSpPr>
              <a:spLocks noChangeArrowheads="1"/>
            </p:cNvSpPr>
            <p:nvPr/>
          </p:nvSpPr>
          <p:spPr bwMode="auto">
            <a:xfrm>
              <a:off x="4225" y="2309"/>
              <a:ext cx="58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altLang="zh-CN" sz="2400" b="1">
                  <a:solidFill>
                    <a:srgbClr val="FFFF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anose="02020603050405020304" pitchFamily="18" charset="0"/>
                  <a:ea typeface="Arial Unicode MS" panose="020B0604020202020204" pitchFamily="34" charset="-122"/>
                  <a:cs typeface="Arial Unicode MS" panose="020B0604020202020204" pitchFamily="34" charset="-122"/>
                </a:rPr>
                <a:t>11</a:t>
              </a:r>
            </a:p>
          </p:txBody>
        </p:sp>
        <p:sp>
          <p:nvSpPr>
            <p:cNvPr id="9261" name="Line 44"/>
            <p:cNvSpPr>
              <a:spLocks noChangeShapeType="1"/>
            </p:cNvSpPr>
            <p:nvPr/>
          </p:nvSpPr>
          <p:spPr bwMode="auto">
            <a:xfrm>
              <a:off x="1405" y="2279"/>
              <a:ext cx="0" cy="48"/>
            </a:xfrm>
            <a:prstGeom prst="line">
              <a:avLst/>
            </a:prstGeom>
            <a:noFill/>
            <a:ln w="57150">
              <a:solidFill>
                <a:srgbClr val="FFFF99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62" name="Line 45"/>
            <p:cNvSpPr>
              <a:spLocks noChangeShapeType="1"/>
            </p:cNvSpPr>
            <p:nvPr/>
          </p:nvSpPr>
          <p:spPr bwMode="auto">
            <a:xfrm>
              <a:off x="1677" y="2279"/>
              <a:ext cx="0" cy="48"/>
            </a:xfrm>
            <a:prstGeom prst="line">
              <a:avLst/>
            </a:prstGeom>
            <a:noFill/>
            <a:ln w="57150">
              <a:solidFill>
                <a:srgbClr val="FFFF99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63" name="Line 46"/>
            <p:cNvSpPr>
              <a:spLocks noChangeShapeType="1"/>
            </p:cNvSpPr>
            <p:nvPr/>
          </p:nvSpPr>
          <p:spPr bwMode="auto">
            <a:xfrm>
              <a:off x="1949" y="2279"/>
              <a:ext cx="0" cy="48"/>
            </a:xfrm>
            <a:prstGeom prst="line">
              <a:avLst/>
            </a:prstGeom>
            <a:noFill/>
            <a:ln w="57150">
              <a:solidFill>
                <a:srgbClr val="FFFF99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64" name="Line 47"/>
            <p:cNvSpPr>
              <a:spLocks noChangeShapeType="1"/>
            </p:cNvSpPr>
            <p:nvPr/>
          </p:nvSpPr>
          <p:spPr bwMode="auto">
            <a:xfrm>
              <a:off x="2224" y="2279"/>
              <a:ext cx="0" cy="48"/>
            </a:xfrm>
            <a:prstGeom prst="line">
              <a:avLst/>
            </a:prstGeom>
            <a:noFill/>
            <a:ln w="57150">
              <a:solidFill>
                <a:srgbClr val="FFFF99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65" name="Line 48"/>
            <p:cNvSpPr>
              <a:spLocks noChangeShapeType="1"/>
            </p:cNvSpPr>
            <p:nvPr/>
          </p:nvSpPr>
          <p:spPr bwMode="auto">
            <a:xfrm>
              <a:off x="2494" y="2284"/>
              <a:ext cx="0" cy="48"/>
            </a:xfrm>
            <a:prstGeom prst="line">
              <a:avLst/>
            </a:prstGeom>
            <a:noFill/>
            <a:ln w="57150">
              <a:solidFill>
                <a:srgbClr val="FFFF99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66" name="Line 49"/>
            <p:cNvSpPr>
              <a:spLocks noChangeShapeType="1"/>
            </p:cNvSpPr>
            <p:nvPr/>
          </p:nvSpPr>
          <p:spPr bwMode="auto">
            <a:xfrm>
              <a:off x="2766" y="2284"/>
              <a:ext cx="0" cy="48"/>
            </a:xfrm>
            <a:prstGeom prst="line">
              <a:avLst/>
            </a:prstGeom>
            <a:noFill/>
            <a:ln w="57150">
              <a:solidFill>
                <a:srgbClr val="FFFF99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67" name="Line 50"/>
            <p:cNvSpPr>
              <a:spLocks noChangeShapeType="1"/>
            </p:cNvSpPr>
            <p:nvPr/>
          </p:nvSpPr>
          <p:spPr bwMode="auto">
            <a:xfrm>
              <a:off x="3038" y="2284"/>
              <a:ext cx="0" cy="48"/>
            </a:xfrm>
            <a:prstGeom prst="line">
              <a:avLst/>
            </a:prstGeom>
            <a:noFill/>
            <a:ln w="57150">
              <a:solidFill>
                <a:srgbClr val="FFFF99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68" name="Line 51"/>
            <p:cNvSpPr>
              <a:spLocks noChangeShapeType="1"/>
            </p:cNvSpPr>
            <p:nvPr/>
          </p:nvSpPr>
          <p:spPr bwMode="auto">
            <a:xfrm>
              <a:off x="3313" y="2279"/>
              <a:ext cx="0" cy="48"/>
            </a:xfrm>
            <a:prstGeom prst="line">
              <a:avLst/>
            </a:prstGeom>
            <a:noFill/>
            <a:ln w="57150">
              <a:solidFill>
                <a:srgbClr val="FFFF99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69" name="Line 52"/>
            <p:cNvSpPr>
              <a:spLocks noChangeShapeType="1"/>
            </p:cNvSpPr>
            <p:nvPr/>
          </p:nvSpPr>
          <p:spPr bwMode="auto">
            <a:xfrm>
              <a:off x="3583" y="2284"/>
              <a:ext cx="0" cy="48"/>
            </a:xfrm>
            <a:prstGeom prst="line">
              <a:avLst/>
            </a:prstGeom>
            <a:noFill/>
            <a:ln w="57150">
              <a:solidFill>
                <a:srgbClr val="FFFF99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70" name="Line 53"/>
            <p:cNvSpPr>
              <a:spLocks noChangeShapeType="1"/>
            </p:cNvSpPr>
            <p:nvPr/>
          </p:nvSpPr>
          <p:spPr bwMode="auto">
            <a:xfrm>
              <a:off x="3855" y="2284"/>
              <a:ext cx="0" cy="48"/>
            </a:xfrm>
            <a:prstGeom prst="line">
              <a:avLst/>
            </a:prstGeom>
            <a:noFill/>
            <a:ln w="57150">
              <a:solidFill>
                <a:srgbClr val="FFFF99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71" name="Line 54"/>
            <p:cNvSpPr>
              <a:spLocks noChangeShapeType="1"/>
            </p:cNvSpPr>
            <p:nvPr/>
          </p:nvSpPr>
          <p:spPr bwMode="auto">
            <a:xfrm>
              <a:off x="4127" y="2284"/>
              <a:ext cx="0" cy="48"/>
            </a:xfrm>
            <a:prstGeom prst="line">
              <a:avLst/>
            </a:prstGeom>
            <a:noFill/>
            <a:ln w="57150">
              <a:solidFill>
                <a:srgbClr val="FFFF99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72" name="Line 55"/>
            <p:cNvSpPr>
              <a:spLocks noChangeShapeType="1"/>
            </p:cNvSpPr>
            <p:nvPr/>
          </p:nvSpPr>
          <p:spPr bwMode="auto">
            <a:xfrm>
              <a:off x="4401" y="2279"/>
              <a:ext cx="0" cy="48"/>
            </a:xfrm>
            <a:prstGeom prst="line">
              <a:avLst/>
            </a:prstGeom>
            <a:noFill/>
            <a:ln w="57150">
              <a:solidFill>
                <a:srgbClr val="FFFF99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73" name="Line 56"/>
            <p:cNvSpPr>
              <a:spLocks noChangeShapeType="1"/>
            </p:cNvSpPr>
            <p:nvPr/>
          </p:nvSpPr>
          <p:spPr bwMode="auto">
            <a:xfrm>
              <a:off x="4671" y="2284"/>
              <a:ext cx="0" cy="48"/>
            </a:xfrm>
            <a:prstGeom prst="line">
              <a:avLst/>
            </a:prstGeom>
            <a:noFill/>
            <a:ln w="57150">
              <a:solidFill>
                <a:srgbClr val="FFFF99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74" name="Line 57"/>
            <p:cNvSpPr>
              <a:spLocks noChangeShapeType="1"/>
            </p:cNvSpPr>
            <p:nvPr/>
          </p:nvSpPr>
          <p:spPr bwMode="auto">
            <a:xfrm>
              <a:off x="4943" y="2284"/>
              <a:ext cx="0" cy="48"/>
            </a:xfrm>
            <a:prstGeom prst="line">
              <a:avLst/>
            </a:prstGeom>
            <a:noFill/>
            <a:ln w="57150">
              <a:solidFill>
                <a:srgbClr val="FFFF99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75" name="Line 58"/>
            <p:cNvSpPr>
              <a:spLocks noChangeShapeType="1"/>
            </p:cNvSpPr>
            <p:nvPr/>
          </p:nvSpPr>
          <p:spPr bwMode="auto">
            <a:xfrm>
              <a:off x="5215" y="2284"/>
              <a:ext cx="0" cy="48"/>
            </a:xfrm>
            <a:prstGeom prst="line">
              <a:avLst/>
            </a:prstGeom>
            <a:noFill/>
            <a:ln w="57150">
              <a:solidFill>
                <a:srgbClr val="FFFF99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" name="Rectangle 59"/>
            <p:cNvSpPr>
              <a:spLocks noChangeArrowheads="1"/>
            </p:cNvSpPr>
            <p:nvPr/>
          </p:nvSpPr>
          <p:spPr bwMode="auto">
            <a:xfrm>
              <a:off x="4543" y="2309"/>
              <a:ext cx="58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altLang="zh-CN" sz="2400" b="1">
                  <a:solidFill>
                    <a:srgbClr val="FFFF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anose="02020603050405020304" pitchFamily="18" charset="0"/>
                  <a:ea typeface="Arial Unicode MS" panose="020B0604020202020204" pitchFamily="34" charset="-122"/>
                  <a:cs typeface="Arial Unicode MS" panose="020B0604020202020204" pitchFamily="34" charset="-122"/>
                </a:rPr>
                <a:t>12</a:t>
              </a:r>
            </a:p>
          </p:txBody>
        </p:sp>
        <p:sp>
          <p:nvSpPr>
            <p:cNvPr id="9276" name="Rectangle 60"/>
            <p:cNvSpPr>
              <a:spLocks noChangeArrowheads="1"/>
            </p:cNvSpPr>
            <p:nvPr/>
          </p:nvSpPr>
          <p:spPr bwMode="auto">
            <a:xfrm>
              <a:off x="4807" y="2325"/>
              <a:ext cx="58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altLang="zh-CN" sz="2400" b="1">
                  <a:solidFill>
                    <a:srgbClr val="FFFF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anose="02020603050405020304" pitchFamily="18" charset="0"/>
                  <a:ea typeface="Arial Unicode MS" panose="020B0604020202020204" pitchFamily="34" charset="-122"/>
                  <a:cs typeface="Arial Unicode MS" panose="020B0604020202020204" pitchFamily="34" charset="-122"/>
                </a:rPr>
                <a:t>13</a:t>
              </a:r>
            </a:p>
          </p:txBody>
        </p:sp>
      </p:grpSp>
      <p:sp>
        <p:nvSpPr>
          <p:cNvPr id="9277" name="Oval 61"/>
          <p:cNvSpPr>
            <a:spLocks noChangeArrowheads="1"/>
          </p:cNvSpPr>
          <p:nvPr/>
        </p:nvSpPr>
        <p:spPr bwMode="auto">
          <a:xfrm>
            <a:off x="5375276" y="5627688"/>
            <a:ext cx="193675" cy="158750"/>
          </a:xfrm>
          <a:prstGeom prst="ellipse">
            <a:avLst/>
          </a:prstGeom>
          <a:solidFill>
            <a:srgbClr val="FFFFFF"/>
          </a:solidFill>
          <a:ln w="57150">
            <a:solidFill>
              <a:srgbClr val="FFFF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zh-CN" altLang="en-US"/>
          </a:p>
        </p:txBody>
      </p:sp>
      <p:sp>
        <p:nvSpPr>
          <p:cNvPr id="9278" name="Line 62"/>
          <p:cNvSpPr>
            <a:spLocks noChangeShapeType="1"/>
          </p:cNvSpPr>
          <p:nvPr/>
        </p:nvSpPr>
        <p:spPr bwMode="auto">
          <a:xfrm flipV="1">
            <a:off x="5448300" y="5346700"/>
            <a:ext cx="0" cy="242888"/>
          </a:xfrm>
          <a:prstGeom prst="line">
            <a:avLst/>
          </a:prstGeom>
          <a:noFill/>
          <a:ln w="38100">
            <a:solidFill>
              <a:srgbClr val="15F5A5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279" name="Line 63"/>
          <p:cNvSpPr>
            <a:spLocks noChangeShapeType="1"/>
          </p:cNvSpPr>
          <p:nvPr/>
        </p:nvSpPr>
        <p:spPr bwMode="auto">
          <a:xfrm>
            <a:off x="2933700" y="5346700"/>
            <a:ext cx="2514600" cy="0"/>
          </a:xfrm>
          <a:prstGeom prst="line">
            <a:avLst/>
          </a:prstGeom>
          <a:noFill/>
          <a:ln w="38100">
            <a:solidFill>
              <a:srgbClr val="15F5A5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2306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2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9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9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2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2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9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9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2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 animBg="1"/>
      <p:bldP spid="9241" grpId="0" animBg="1"/>
      <p:bldP spid="9242" grpId="0" animBg="1"/>
      <p:bldP spid="9243" grpId="0" animBg="1"/>
      <p:bldP spid="9277" grpId="0" animBg="1"/>
      <p:bldP spid="9278" grpId="0" animBg="1"/>
      <p:bldP spid="927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2133600" y="3505200"/>
            <a:ext cx="1676400" cy="609600"/>
          </a:xfrm>
          <a:prstGeom prst="rect">
            <a:avLst/>
          </a:prstGeom>
          <a:solidFill>
            <a:srgbClr val="FFF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90000"/>
              </a:lnSpc>
              <a:spcBef>
                <a:spcPct val="20000"/>
              </a:spcBef>
            </a:pPr>
            <a:r>
              <a:rPr kumimoji="1" lang="zh-CN" altLang="en-US" sz="3600" b="1">
                <a:solidFill>
                  <a:srgbClr val="FF0000"/>
                </a:solidFill>
                <a:latin typeface="Times New Roman" charset="0"/>
              </a:rPr>
              <a:t>画数轴</a:t>
            </a:r>
          </a:p>
        </p:txBody>
      </p:sp>
      <p:sp>
        <p:nvSpPr>
          <p:cNvPr id="10243" name="Line 3"/>
          <p:cNvSpPr>
            <a:spLocks noChangeShapeType="1"/>
          </p:cNvSpPr>
          <p:nvPr/>
        </p:nvSpPr>
        <p:spPr bwMode="auto">
          <a:xfrm>
            <a:off x="3810000" y="3810000"/>
            <a:ext cx="685800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4495800" y="3505200"/>
            <a:ext cx="1143000" cy="609600"/>
          </a:xfrm>
          <a:prstGeom prst="rect">
            <a:avLst/>
          </a:prstGeom>
          <a:solidFill>
            <a:srgbClr val="FFF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90000"/>
              </a:lnSpc>
              <a:spcBef>
                <a:spcPct val="20000"/>
              </a:spcBef>
            </a:pPr>
            <a:r>
              <a:rPr kumimoji="1" lang="zh-CN" altLang="en-US" sz="3600" b="1">
                <a:solidFill>
                  <a:srgbClr val="FF0000"/>
                </a:solidFill>
                <a:latin typeface="Times New Roman" charset="0"/>
              </a:rPr>
              <a:t>找点</a:t>
            </a:r>
          </a:p>
        </p:txBody>
      </p:sp>
      <p:sp>
        <p:nvSpPr>
          <p:cNvPr id="10245" name="Line 5"/>
          <p:cNvSpPr>
            <a:spLocks noChangeShapeType="1"/>
          </p:cNvSpPr>
          <p:nvPr/>
        </p:nvSpPr>
        <p:spPr bwMode="auto">
          <a:xfrm>
            <a:off x="5638800" y="3810000"/>
            <a:ext cx="685800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10246" name="Rectangle 6"/>
          <p:cNvSpPr>
            <a:spLocks noChangeArrowheads="1"/>
          </p:cNvSpPr>
          <p:nvPr/>
        </p:nvSpPr>
        <p:spPr bwMode="auto">
          <a:xfrm>
            <a:off x="6477000" y="3505200"/>
            <a:ext cx="1143000" cy="609600"/>
          </a:xfrm>
          <a:prstGeom prst="rect">
            <a:avLst/>
          </a:prstGeom>
          <a:solidFill>
            <a:srgbClr val="FFF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90000"/>
              </a:lnSpc>
              <a:spcBef>
                <a:spcPct val="20000"/>
              </a:spcBef>
            </a:pPr>
            <a:r>
              <a:rPr kumimoji="1" lang="zh-CN" altLang="en-US" sz="3600" b="1">
                <a:solidFill>
                  <a:srgbClr val="FF0000"/>
                </a:solidFill>
                <a:latin typeface="Times New Roman" charset="0"/>
              </a:rPr>
              <a:t>画点</a:t>
            </a:r>
          </a:p>
        </p:txBody>
      </p:sp>
      <p:sp>
        <p:nvSpPr>
          <p:cNvPr id="10247" name="Rectangle 7"/>
          <p:cNvSpPr>
            <a:spLocks noChangeArrowheads="1"/>
          </p:cNvSpPr>
          <p:nvPr/>
        </p:nvSpPr>
        <p:spPr bwMode="auto">
          <a:xfrm>
            <a:off x="8382000" y="3505200"/>
            <a:ext cx="1143000" cy="609600"/>
          </a:xfrm>
          <a:prstGeom prst="rect">
            <a:avLst/>
          </a:prstGeom>
          <a:solidFill>
            <a:srgbClr val="FFF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90000"/>
              </a:lnSpc>
              <a:spcBef>
                <a:spcPct val="20000"/>
              </a:spcBef>
            </a:pPr>
            <a:r>
              <a:rPr kumimoji="1" lang="zh-CN" altLang="en-US" sz="3600" b="1">
                <a:solidFill>
                  <a:srgbClr val="FF0000"/>
                </a:solidFill>
                <a:latin typeface="Times New Roman" charset="0"/>
              </a:rPr>
              <a:t>牵线</a:t>
            </a:r>
          </a:p>
        </p:txBody>
      </p:sp>
      <p:grpSp>
        <p:nvGrpSpPr>
          <p:cNvPr id="10248" name="Group 8"/>
          <p:cNvGrpSpPr>
            <a:grpSpLocks/>
          </p:cNvGrpSpPr>
          <p:nvPr/>
        </p:nvGrpSpPr>
        <p:grpSpPr bwMode="auto">
          <a:xfrm>
            <a:off x="2133600" y="2590800"/>
            <a:ext cx="6400800" cy="609600"/>
            <a:chOff x="384" y="1968"/>
            <a:chExt cx="4032" cy="384"/>
          </a:xfrm>
        </p:grpSpPr>
        <p:grpSp>
          <p:nvGrpSpPr>
            <p:cNvPr id="10257" name="Group 9"/>
            <p:cNvGrpSpPr>
              <a:grpSpLocks/>
            </p:cNvGrpSpPr>
            <p:nvPr/>
          </p:nvGrpSpPr>
          <p:grpSpPr bwMode="auto">
            <a:xfrm>
              <a:off x="2689" y="1994"/>
              <a:ext cx="266" cy="98"/>
              <a:chOff x="3217" y="2282"/>
              <a:chExt cx="266" cy="98"/>
            </a:xfrm>
          </p:grpSpPr>
          <p:sp>
            <p:nvSpPr>
              <p:cNvPr id="2" name="Line 10"/>
              <p:cNvSpPr>
                <a:spLocks noChangeShapeType="1"/>
              </p:cNvSpPr>
              <p:nvPr/>
            </p:nvSpPr>
            <p:spPr bwMode="auto">
              <a:xfrm>
                <a:off x="3217" y="2282"/>
                <a:ext cx="1" cy="98"/>
              </a:xfrm>
              <a:prstGeom prst="line">
                <a:avLst/>
              </a:prstGeom>
              <a:noFill/>
              <a:ln w="15875">
                <a:solidFill>
                  <a:srgbClr val="80808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" name="Line 11"/>
              <p:cNvSpPr>
                <a:spLocks noChangeShapeType="1"/>
              </p:cNvSpPr>
              <p:nvPr/>
            </p:nvSpPr>
            <p:spPr bwMode="auto">
              <a:xfrm>
                <a:off x="3482" y="2282"/>
                <a:ext cx="1" cy="98"/>
              </a:xfrm>
              <a:prstGeom prst="line">
                <a:avLst/>
              </a:prstGeom>
              <a:noFill/>
              <a:ln w="15875">
                <a:solidFill>
                  <a:srgbClr val="80808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0258" name="Line 12"/>
            <p:cNvSpPr>
              <a:spLocks noChangeShapeType="1"/>
            </p:cNvSpPr>
            <p:nvPr/>
          </p:nvSpPr>
          <p:spPr bwMode="auto">
            <a:xfrm>
              <a:off x="1089" y="1994"/>
              <a:ext cx="1" cy="98"/>
            </a:xfrm>
            <a:prstGeom prst="line">
              <a:avLst/>
            </a:prstGeom>
            <a:noFill/>
            <a:ln w="15875">
              <a:solidFill>
                <a:srgbClr val="80808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59" name="Line 13"/>
            <p:cNvSpPr>
              <a:spLocks noChangeShapeType="1"/>
            </p:cNvSpPr>
            <p:nvPr/>
          </p:nvSpPr>
          <p:spPr bwMode="auto">
            <a:xfrm>
              <a:off x="1354" y="1994"/>
              <a:ext cx="1" cy="98"/>
            </a:xfrm>
            <a:prstGeom prst="line">
              <a:avLst/>
            </a:prstGeom>
            <a:noFill/>
            <a:ln w="15875">
              <a:solidFill>
                <a:srgbClr val="80808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60" name="Line 14"/>
            <p:cNvSpPr>
              <a:spLocks noChangeShapeType="1"/>
            </p:cNvSpPr>
            <p:nvPr/>
          </p:nvSpPr>
          <p:spPr bwMode="auto">
            <a:xfrm>
              <a:off x="1619" y="1994"/>
              <a:ext cx="1" cy="98"/>
            </a:xfrm>
            <a:prstGeom prst="line">
              <a:avLst/>
            </a:prstGeom>
            <a:noFill/>
            <a:ln w="15875">
              <a:solidFill>
                <a:srgbClr val="80808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61" name="Line 15"/>
            <p:cNvSpPr>
              <a:spLocks noChangeShapeType="1"/>
            </p:cNvSpPr>
            <p:nvPr/>
          </p:nvSpPr>
          <p:spPr bwMode="auto">
            <a:xfrm>
              <a:off x="1894" y="1994"/>
              <a:ext cx="1" cy="98"/>
            </a:xfrm>
            <a:prstGeom prst="line">
              <a:avLst/>
            </a:prstGeom>
            <a:noFill/>
            <a:ln w="15875">
              <a:solidFill>
                <a:srgbClr val="80808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62" name="Line 16"/>
            <p:cNvSpPr>
              <a:spLocks noChangeShapeType="1"/>
            </p:cNvSpPr>
            <p:nvPr/>
          </p:nvSpPr>
          <p:spPr bwMode="auto">
            <a:xfrm>
              <a:off x="2159" y="1994"/>
              <a:ext cx="1" cy="98"/>
            </a:xfrm>
            <a:prstGeom prst="line">
              <a:avLst/>
            </a:prstGeom>
            <a:noFill/>
            <a:ln w="15875">
              <a:solidFill>
                <a:srgbClr val="80808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63" name="Line 17"/>
            <p:cNvSpPr>
              <a:spLocks noChangeShapeType="1"/>
            </p:cNvSpPr>
            <p:nvPr/>
          </p:nvSpPr>
          <p:spPr bwMode="auto">
            <a:xfrm>
              <a:off x="3229" y="1994"/>
              <a:ext cx="1" cy="98"/>
            </a:xfrm>
            <a:prstGeom prst="line">
              <a:avLst/>
            </a:prstGeom>
            <a:noFill/>
            <a:ln w="15875">
              <a:solidFill>
                <a:srgbClr val="80808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64" name="Line 18"/>
            <p:cNvSpPr>
              <a:spLocks noChangeShapeType="1"/>
            </p:cNvSpPr>
            <p:nvPr/>
          </p:nvSpPr>
          <p:spPr bwMode="auto">
            <a:xfrm>
              <a:off x="3494" y="1994"/>
              <a:ext cx="1" cy="98"/>
            </a:xfrm>
            <a:prstGeom prst="line">
              <a:avLst/>
            </a:prstGeom>
            <a:noFill/>
            <a:ln w="15875">
              <a:solidFill>
                <a:srgbClr val="80808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65" name="Line 19"/>
            <p:cNvSpPr>
              <a:spLocks noChangeShapeType="1"/>
            </p:cNvSpPr>
            <p:nvPr/>
          </p:nvSpPr>
          <p:spPr bwMode="auto">
            <a:xfrm>
              <a:off x="3759" y="1994"/>
              <a:ext cx="1" cy="98"/>
            </a:xfrm>
            <a:prstGeom prst="line">
              <a:avLst/>
            </a:prstGeom>
            <a:noFill/>
            <a:ln w="15875">
              <a:solidFill>
                <a:srgbClr val="80808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66" name="Line 20"/>
            <p:cNvSpPr>
              <a:spLocks noChangeShapeType="1"/>
            </p:cNvSpPr>
            <p:nvPr/>
          </p:nvSpPr>
          <p:spPr bwMode="auto">
            <a:xfrm>
              <a:off x="4023" y="1994"/>
              <a:ext cx="1" cy="98"/>
            </a:xfrm>
            <a:prstGeom prst="line">
              <a:avLst/>
            </a:prstGeom>
            <a:noFill/>
            <a:ln w="15875">
              <a:solidFill>
                <a:srgbClr val="80808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67" name="Line 21"/>
            <p:cNvSpPr>
              <a:spLocks noChangeShapeType="1"/>
            </p:cNvSpPr>
            <p:nvPr/>
          </p:nvSpPr>
          <p:spPr bwMode="auto">
            <a:xfrm>
              <a:off x="432" y="2063"/>
              <a:ext cx="3984" cy="1"/>
            </a:xfrm>
            <a:prstGeom prst="line">
              <a:avLst/>
            </a:prstGeom>
            <a:noFill/>
            <a:ln w="38100">
              <a:solidFill>
                <a:schemeClr val="tx2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68" name="Line 22"/>
            <p:cNvSpPr>
              <a:spLocks noChangeShapeType="1"/>
            </p:cNvSpPr>
            <p:nvPr/>
          </p:nvSpPr>
          <p:spPr bwMode="auto">
            <a:xfrm>
              <a:off x="825" y="1994"/>
              <a:ext cx="1" cy="98"/>
            </a:xfrm>
            <a:prstGeom prst="line">
              <a:avLst/>
            </a:prstGeom>
            <a:noFill/>
            <a:ln w="15875">
              <a:solidFill>
                <a:srgbClr val="80808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69" name="Rectangle 23"/>
            <p:cNvSpPr>
              <a:spLocks noChangeArrowheads="1"/>
            </p:cNvSpPr>
            <p:nvPr/>
          </p:nvSpPr>
          <p:spPr bwMode="auto">
            <a:xfrm>
              <a:off x="1011" y="2092"/>
              <a:ext cx="133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r>
                <a:rPr kumimoji="1" lang="en-US" altLang="zh-CN" sz="2000" b="1">
                  <a:latin typeface="MS Sans Serif" charset="0"/>
                </a:rPr>
                <a:t>-5</a:t>
              </a:r>
              <a:endParaRPr kumimoji="1" lang="en-US" altLang="zh-CN" sz="2000" b="1">
                <a:latin typeface="Times New Roman" charset="0"/>
              </a:endParaRPr>
            </a:p>
          </p:txBody>
        </p:sp>
        <p:sp>
          <p:nvSpPr>
            <p:cNvPr id="10270" name="Rectangle 24"/>
            <p:cNvSpPr>
              <a:spLocks noChangeArrowheads="1"/>
            </p:cNvSpPr>
            <p:nvPr/>
          </p:nvSpPr>
          <p:spPr bwMode="auto">
            <a:xfrm>
              <a:off x="3709" y="2112"/>
              <a:ext cx="80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r>
                <a:rPr kumimoji="1" lang="en-US" altLang="zh-CN" sz="2000" b="1">
                  <a:latin typeface="MS Sans Serif" charset="0"/>
                </a:rPr>
                <a:t>5</a:t>
              </a:r>
              <a:endParaRPr kumimoji="1" lang="en-US" altLang="zh-CN" sz="2000" b="1">
                <a:latin typeface="Times New Roman" charset="0"/>
              </a:endParaRPr>
            </a:p>
          </p:txBody>
        </p:sp>
        <p:sp>
          <p:nvSpPr>
            <p:cNvPr id="10271" name="Rectangle 25"/>
            <p:cNvSpPr>
              <a:spLocks noChangeArrowheads="1"/>
            </p:cNvSpPr>
            <p:nvPr/>
          </p:nvSpPr>
          <p:spPr bwMode="auto">
            <a:xfrm>
              <a:off x="1488" y="2112"/>
              <a:ext cx="133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r>
                <a:rPr kumimoji="1" lang="en-US" altLang="zh-CN" sz="2000" b="1">
                  <a:latin typeface="MS Sans Serif" charset="0"/>
                </a:rPr>
                <a:t>-3</a:t>
              </a:r>
              <a:endParaRPr kumimoji="1" lang="en-US" altLang="zh-CN" sz="2000" b="1">
                <a:latin typeface="Times New Roman" charset="0"/>
              </a:endParaRPr>
            </a:p>
          </p:txBody>
        </p:sp>
        <p:sp>
          <p:nvSpPr>
            <p:cNvPr id="10272" name="Rectangle 26"/>
            <p:cNvSpPr>
              <a:spLocks noChangeArrowheads="1"/>
            </p:cNvSpPr>
            <p:nvPr/>
          </p:nvSpPr>
          <p:spPr bwMode="auto">
            <a:xfrm>
              <a:off x="1248" y="2102"/>
              <a:ext cx="133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r>
                <a:rPr kumimoji="1" lang="en-US" altLang="zh-CN" sz="2000" b="1">
                  <a:latin typeface="MS Sans Serif" charset="0"/>
                </a:rPr>
                <a:t>-4</a:t>
              </a:r>
              <a:endParaRPr kumimoji="1" lang="en-US" altLang="zh-CN" sz="2000" b="1">
                <a:latin typeface="Times New Roman" charset="0"/>
              </a:endParaRPr>
            </a:p>
          </p:txBody>
        </p:sp>
        <p:sp>
          <p:nvSpPr>
            <p:cNvPr id="10273" name="Rectangle 27"/>
            <p:cNvSpPr>
              <a:spLocks noChangeArrowheads="1"/>
            </p:cNvSpPr>
            <p:nvPr/>
          </p:nvSpPr>
          <p:spPr bwMode="auto">
            <a:xfrm>
              <a:off x="3448" y="2112"/>
              <a:ext cx="80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r>
                <a:rPr kumimoji="1" lang="en-US" altLang="zh-CN" sz="2000" b="1">
                  <a:latin typeface="MS Sans Serif" charset="0"/>
                </a:rPr>
                <a:t>4</a:t>
              </a:r>
              <a:endParaRPr kumimoji="1" lang="en-US" altLang="zh-CN" sz="2000" b="1">
                <a:latin typeface="Times New Roman" charset="0"/>
              </a:endParaRPr>
            </a:p>
          </p:txBody>
        </p:sp>
        <p:sp>
          <p:nvSpPr>
            <p:cNvPr id="10274" name="Rectangle 28"/>
            <p:cNvSpPr>
              <a:spLocks noChangeArrowheads="1"/>
            </p:cNvSpPr>
            <p:nvPr/>
          </p:nvSpPr>
          <p:spPr bwMode="auto">
            <a:xfrm>
              <a:off x="1776" y="2102"/>
              <a:ext cx="133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r>
                <a:rPr kumimoji="1" lang="en-US" altLang="zh-CN" sz="2000" b="1">
                  <a:latin typeface="MS Sans Serif" charset="0"/>
                </a:rPr>
                <a:t>-2</a:t>
              </a:r>
              <a:endParaRPr kumimoji="1" lang="en-US" altLang="zh-CN" sz="2000" b="1">
                <a:latin typeface="Times New Roman" charset="0"/>
              </a:endParaRPr>
            </a:p>
          </p:txBody>
        </p:sp>
        <p:sp>
          <p:nvSpPr>
            <p:cNvPr id="10275" name="Rectangle 29"/>
            <p:cNvSpPr>
              <a:spLocks noChangeArrowheads="1"/>
            </p:cNvSpPr>
            <p:nvPr/>
          </p:nvSpPr>
          <p:spPr bwMode="auto">
            <a:xfrm>
              <a:off x="3168" y="2112"/>
              <a:ext cx="80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r>
                <a:rPr kumimoji="1" lang="en-US" altLang="zh-CN" sz="2000" b="1">
                  <a:latin typeface="MS Sans Serif" charset="0"/>
                </a:rPr>
                <a:t>3</a:t>
              </a:r>
              <a:endParaRPr kumimoji="1" lang="en-US" altLang="zh-CN" sz="2000" b="1">
                <a:latin typeface="Times New Roman" charset="0"/>
              </a:endParaRPr>
            </a:p>
          </p:txBody>
        </p:sp>
        <p:sp>
          <p:nvSpPr>
            <p:cNvPr id="10276" name="Rectangle 30"/>
            <p:cNvSpPr>
              <a:spLocks noChangeArrowheads="1"/>
            </p:cNvSpPr>
            <p:nvPr/>
          </p:nvSpPr>
          <p:spPr bwMode="auto">
            <a:xfrm>
              <a:off x="2064" y="2102"/>
              <a:ext cx="133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r>
                <a:rPr kumimoji="1" lang="en-US" altLang="zh-CN" sz="2000" b="1">
                  <a:latin typeface="MS Sans Serif" charset="0"/>
                </a:rPr>
                <a:t>-1</a:t>
              </a:r>
              <a:endParaRPr kumimoji="1" lang="en-US" altLang="zh-CN" sz="2000" b="1">
                <a:latin typeface="Times New Roman" charset="0"/>
              </a:endParaRPr>
            </a:p>
          </p:txBody>
        </p:sp>
        <p:sp>
          <p:nvSpPr>
            <p:cNvPr id="10277" name="Rectangle 31"/>
            <p:cNvSpPr>
              <a:spLocks noChangeArrowheads="1"/>
            </p:cNvSpPr>
            <p:nvPr/>
          </p:nvSpPr>
          <p:spPr bwMode="auto">
            <a:xfrm>
              <a:off x="2928" y="2112"/>
              <a:ext cx="80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r>
                <a:rPr kumimoji="1" lang="en-US" altLang="zh-CN" sz="2000" b="1">
                  <a:latin typeface="MS Sans Serif" charset="0"/>
                </a:rPr>
                <a:t>2</a:t>
              </a:r>
              <a:endParaRPr kumimoji="1" lang="en-US" altLang="zh-CN" sz="2000" b="1">
                <a:latin typeface="Times New Roman" charset="0"/>
              </a:endParaRPr>
            </a:p>
          </p:txBody>
        </p:sp>
        <p:sp>
          <p:nvSpPr>
            <p:cNvPr id="10278" name="Rectangle 32"/>
            <p:cNvSpPr>
              <a:spLocks noChangeArrowheads="1"/>
            </p:cNvSpPr>
            <p:nvPr/>
          </p:nvSpPr>
          <p:spPr bwMode="auto">
            <a:xfrm>
              <a:off x="2640" y="2112"/>
              <a:ext cx="80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r>
                <a:rPr kumimoji="1" lang="en-US" altLang="zh-CN" sz="2000" b="1">
                  <a:latin typeface="MS Sans Serif" charset="0"/>
                </a:rPr>
                <a:t>1</a:t>
              </a:r>
              <a:endParaRPr kumimoji="1" lang="en-US" altLang="zh-CN" sz="2000" b="1">
                <a:latin typeface="Times New Roman" charset="0"/>
              </a:endParaRPr>
            </a:p>
          </p:txBody>
        </p:sp>
        <p:sp>
          <p:nvSpPr>
            <p:cNvPr id="4" name="Rectangle 33"/>
            <p:cNvSpPr>
              <a:spLocks noChangeArrowheads="1"/>
            </p:cNvSpPr>
            <p:nvPr/>
          </p:nvSpPr>
          <p:spPr bwMode="auto">
            <a:xfrm>
              <a:off x="768" y="2112"/>
              <a:ext cx="133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r>
                <a:rPr kumimoji="1" lang="en-US" altLang="zh-CN" sz="2000" b="1">
                  <a:latin typeface="MS Sans Serif" charset="0"/>
                </a:rPr>
                <a:t>-6</a:t>
              </a:r>
              <a:endParaRPr kumimoji="1" lang="en-US" altLang="zh-CN" sz="2000" b="1">
                <a:latin typeface="Times New Roman" charset="0"/>
              </a:endParaRPr>
            </a:p>
          </p:txBody>
        </p:sp>
        <p:sp>
          <p:nvSpPr>
            <p:cNvPr id="5" name="Rectangle 34"/>
            <p:cNvSpPr>
              <a:spLocks noChangeArrowheads="1"/>
            </p:cNvSpPr>
            <p:nvPr/>
          </p:nvSpPr>
          <p:spPr bwMode="auto">
            <a:xfrm>
              <a:off x="3984" y="2112"/>
              <a:ext cx="80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r>
                <a:rPr kumimoji="1" lang="en-US" altLang="zh-CN" sz="2000" b="1">
                  <a:latin typeface="MS Sans Serif" charset="0"/>
                </a:rPr>
                <a:t>6</a:t>
              </a:r>
              <a:endParaRPr kumimoji="1" lang="en-US" altLang="zh-CN" sz="2000" b="1">
                <a:latin typeface="Times New Roman" charset="0"/>
              </a:endParaRPr>
            </a:p>
          </p:txBody>
        </p:sp>
        <p:sp>
          <p:nvSpPr>
            <p:cNvPr id="10281" name="Text Box 35"/>
            <p:cNvSpPr txBox="1">
              <a:spLocks noChangeArrowheads="1"/>
            </p:cNvSpPr>
            <p:nvPr/>
          </p:nvSpPr>
          <p:spPr bwMode="auto">
            <a:xfrm>
              <a:off x="2304" y="2025"/>
              <a:ext cx="816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kumimoji="1" lang="en-US" altLang="zh-CN" sz="2800">
                  <a:latin typeface="Times New Roman" charset="0"/>
                </a:rPr>
                <a:t>o</a:t>
              </a:r>
            </a:p>
          </p:txBody>
        </p:sp>
        <p:sp>
          <p:nvSpPr>
            <p:cNvPr id="10282" name="Text Box 36"/>
            <p:cNvSpPr txBox="1">
              <a:spLocks noChangeArrowheads="1"/>
            </p:cNvSpPr>
            <p:nvPr/>
          </p:nvSpPr>
          <p:spPr bwMode="auto">
            <a:xfrm>
              <a:off x="384" y="2064"/>
              <a:ext cx="48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>
                <a:spcBef>
                  <a:spcPct val="50000"/>
                </a:spcBef>
              </a:pPr>
              <a:endParaRPr kumimoji="1" lang="zh-CN" altLang="zh-CN" sz="2400" b="1">
                <a:latin typeface="Times New Roman" charset="0"/>
              </a:endParaRPr>
            </a:p>
          </p:txBody>
        </p:sp>
        <p:sp>
          <p:nvSpPr>
            <p:cNvPr id="6" name="Line 37"/>
            <p:cNvSpPr>
              <a:spLocks noChangeShapeType="1"/>
            </p:cNvSpPr>
            <p:nvPr/>
          </p:nvSpPr>
          <p:spPr bwMode="auto">
            <a:xfrm>
              <a:off x="2400" y="1968"/>
              <a:ext cx="0" cy="9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0249" name="Text Box 38"/>
          <p:cNvSpPr txBox="1">
            <a:spLocks noChangeArrowheads="1"/>
          </p:cNvSpPr>
          <p:nvPr/>
        </p:nvSpPr>
        <p:spPr bwMode="auto">
          <a:xfrm>
            <a:off x="2209801" y="1038226"/>
            <a:ext cx="578961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zh-CN" altLang="en-US" sz="2800" b="1">
                <a:latin typeface="Times New Roman" charset="0"/>
              </a:rPr>
              <a:t>你能用数轴表示</a:t>
            </a:r>
            <a:r>
              <a:rPr kumimoji="1" lang="en-US" altLang="zh-CN" sz="2800" b="1">
                <a:latin typeface="Times New Roman" charset="0"/>
              </a:rPr>
              <a:t>x+2&gt;5</a:t>
            </a:r>
            <a:r>
              <a:rPr kumimoji="1" lang="zh-CN" altLang="en-US" sz="2800" b="1">
                <a:latin typeface="Times New Roman" charset="0"/>
              </a:rPr>
              <a:t>的解集</a:t>
            </a:r>
            <a:r>
              <a:rPr kumimoji="1" lang="en-US" altLang="zh-CN" sz="2800" b="1">
                <a:solidFill>
                  <a:srgbClr val="FF0000"/>
                </a:solidFill>
                <a:latin typeface="Times New Roman" charset="0"/>
              </a:rPr>
              <a:t>x&gt;3</a:t>
            </a:r>
            <a:r>
              <a:rPr kumimoji="1" lang="zh-CN" altLang="en-US" sz="2800" b="1">
                <a:latin typeface="Times New Roman" charset="0"/>
              </a:rPr>
              <a:t>吗</a:t>
            </a:r>
            <a:r>
              <a:rPr kumimoji="1" lang="en-US" altLang="zh-CN" sz="2800" b="1">
                <a:latin typeface="Times New Roman" charset="0"/>
              </a:rPr>
              <a:t>?</a:t>
            </a:r>
          </a:p>
        </p:txBody>
      </p:sp>
      <p:sp>
        <p:nvSpPr>
          <p:cNvPr id="10279" name="Line 39"/>
          <p:cNvSpPr>
            <a:spLocks noChangeShapeType="1"/>
          </p:cNvSpPr>
          <p:nvPr/>
        </p:nvSpPr>
        <p:spPr bwMode="auto">
          <a:xfrm>
            <a:off x="7620000" y="3810000"/>
            <a:ext cx="685800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grpSp>
        <p:nvGrpSpPr>
          <p:cNvPr id="10280" name="Group 40"/>
          <p:cNvGrpSpPr>
            <a:grpSpLocks/>
          </p:cNvGrpSpPr>
          <p:nvPr/>
        </p:nvGrpSpPr>
        <p:grpSpPr bwMode="auto">
          <a:xfrm>
            <a:off x="6629400" y="2209800"/>
            <a:ext cx="2133600" cy="457200"/>
            <a:chOff x="3216" y="1776"/>
            <a:chExt cx="1344" cy="288"/>
          </a:xfrm>
        </p:grpSpPr>
        <p:sp>
          <p:nvSpPr>
            <p:cNvPr id="10255" name="Line 41"/>
            <p:cNvSpPr>
              <a:spLocks noChangeShapeType="1"/>
            </p:cNvSpPr>
            <p:nvPr/>
          </p:nvSpPr>
          <p:spPr bwMode="auto">
            <a:xfrm>
              <a:off x="3216" y="1776"/>
              <a:ext cx="0" cy="288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56" name="Line 42"/>
            <p:cNvSpPr>
              <a:spLocks noChangeShapeType="1"/>
            </p:cNvSpPr>
            <p:nvPr/>
          </p:nvSpPr>
          <p:spPr bwMode="auto">
            <a:xfrm>
              <a:off x="3216" y="1776"/>
              <a:ext cx="1344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0283" name="Text Box 43"/>
          <p:cNvSpPr txBox="1">
            <a:spLocks noChangeArrowheads="1"/>
          </p:cNvSpPr>
          <p:nvPr/>
        </p:nvSpPr>
        <p:spPr bwMode="auto">
          <a:xfrm>
            <a:off x="6400801" y="2057400"/>
            <a:ext cx="873125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zh-CN" altLang="en-US" sz="5400" b="1">
                <a:solidFill>
                  <a:srgbClr val="FF0000"/>
                </a:solidFill>
                <a:latin typeface="Times New Roman" charset="0"/>
              </a:rPr>
              <a:t>。</a:t>
            </a:r>
          </a:p>
        </p:txBody>
      </p:sp>
      <p:sp>
        <p:nvSpPr>
          <p:cNvPr id="10284" name="Rectangle 44"/>
          <p:cNvSpPr>
            <a:spLocks noChangeArrowheads="1"/>
          </p:cNvSpPr>
          <p:nvPr/>
        </p:nvSpPr>
        <p:spPr bwMode="auto">
          <a:xfrm>
            <a:off x="1774825" y="4797425"/>
            <a:ext cx="7994650" cy="1373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indent="-457200">
              <a:tabLst>
                <a:tab pos="457200" algn="l"/>
              </a:tabLs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tabLst>
                <a:tab pos="457200" algn="l"/>
              </a:tabLs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tabLst>
                <a:tab pos="457200" algn="l"/>
              </a:tabLs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tabLst>
                <a:tab pos="457200" algn="l"/>
              </a:tabLs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tabLst>
                <a:tab pos="457200" algn="l"/>
              </a:tabLs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just"/>
            <a:endParaRPr kumimoji="1" lang="en-US" altLang="zh-CN" sz="2800" b="1">
              <a:latin typeface="Times New Roman" charset="0"/>
            </a:endParaRPr>
          </a:p>
          <a:p>
            <a:pPr algn="just"/>
            <a:r>
              <a:rPr kumimoji="1" lang="zh-CN" altLang="en-US" sz="2800" b="1">
                <a:latin typeface="Times New Roman" charset="0"/>
              </a:rPr>
              <a:t>（（</a:t>
            </a:r>
            <a:r>
              <a:rPr kumimoji="1" lang="en-US" altLang="zh-CN" sz="2800" b="1">
                <a:latin typeface="Times New Roman" charset="0"/>
              </a:rPr>
              <a:t>1</a:t>
            </a:r>
            <a:r>
              <a:rPr kumimoji="1" lang="zh-CN" altLang="en-US" sz="2800" b="1">
                <a:latin typeface="Times New Roman" charset="0"/>
              </a:rPr>
              <a:t>）</a:t>
            </a:r>
            <a:r>
              <a:rPr kumimoji="1" lang="en-US" altLang="zh-CN" sz="2800" b="1">
                <a:latin typeface="Times New Roman" charset="0"/>
              </a:rPr>
              <a:t>x+3</a:t>
            </a:r>
            <a:r>
              <a:rPr kumimoji="1" lang="zh-CN" altLang="en-US" sz="2800" b="1">
                <a:latin typeface="Times New Roman" charset="0"/>
              </a:rPr>
              <a:t>＞</a:t>
            </a:r>
            <a:r>
              <a:rPr kumimoji="1" lang="en-US" altLang="zh-CN" sz="2800" b="1">
                <a:latin typeface="Times New Roman" charset="0"/>
              </a:rPr>
              <a:t>6  </a:t>
            </a:r>
            <a:r>
              <a:rPr kumimoji="1" lang="zh-CN" altLang="en-US" sz="2800" b="1">
                <a:latin typeface="Times New Roman" charset="0"/>
              </a:rPr>
              <a:t>（</a:t>
            </a:r>
            <a:r>
              <a:rPr kumimoji="1" lang="en-US" altLang="zh-CN" sz="2800" b="1">
                <a:latin typeface="Times New Roman" charset="0"/>
              </a:rPr>
              <a:t>2</a:t>
            </a:r>
            <a:r>
              <a:rPr kumimoji="1" lang="zh-CN" altLang="en-US" sz="2800" b="1">
                <a:latin typeface="Times New Roman" charset="0"/>
              </a:rPr>
              <a:t>）</a:t>
            </a:r>
            <a:r>
              <a:rPr kumimoji="1" lang="en-US" altLang="zh-CN" sz="2800" b="1">
                <a:latin typeface="Times New Roman" charset="0"/>
              </a:rPr>
              <a:t>2x</a:t>
            </a:r>
            <a:r>
              <a:rPr kumimoji="1" lang="zh-CN" altLang="en-US" sz="2800" b="1">
                <a:latin typeface="Times New Roman" charset="0"/>
              </a:rPr>
              <a:t>＜</a:t>
            </a:r>
            <a:r>
              <a:rPr kumimoji="1" lang="en-US" altLang="zh-CN" sz="2800" b="1">
                <a:latin typeface="Times New Roman" charset="0"/>
              </a:rPr>
              <a:t>8  </a:t>
            </a:r>
            <a:r>
              <a:rPr kumimoji="1" lang="zh-CN" altLang="en-US" sz="2800" b="1">
                <a:latin typeface="Times New Roman" charset="0"/>
              </a:rPr>
              <a:t>（</a:t>
            </a:r>
            <a:r>
              <a:rPr kumimoji="1" lang="en-US" altLang="zh-CN" sz="2800" b="1">
                <a:latin typeface="Times New Roman" charset="0"/>
              </a:rPr>
              <a:t>3</a:t>
            </a:r>
            <a:r>
              <a:rPr kumimoji="1" lang="zh-CN" altLang="en-US" sz="2800" b="1">
                <a:latin typeface="Times New Roman" charset="0"/>
              </a:rPr>
              <a:t>）</a:t>
            </a:r>
            <a:r>
              <a:rPr kumimoji="1" lang="en-US" altLang="zh-CN" sz="2800" b="1">
                <a:latin typeface="Times New Roman" charset="0"/>
              </a:rPr>
              <a:t>x</a:t>
            </a:r>
            <a:r>
              <a:rPr kumimoji="1" lang="zh-CN" altLang="en-US" sz="2800" b="1">
                <a:latin typeface="Times New Roman" charset="0"/>
              </a:rPr>
              <a:t>－</a:t>
            </a:r>
            <a:r>
              <a:rPr kumimoji="1" lang="en-US" altLang="zh-CN" sz="2800" b="1">
                <a:latin typeface="Times New Roman" charset="0"/>
              </a:rPr>
              <a:t>2≥0</a:t>
            </a:r>
          </a:p>
          <a:p>
            <a:endParaRPr kumimoji="1" lang="en-US" altLang="zh-CN" sz="2800" b="1">
              <a:latin typeface="Times New Roman" charset="0"/>
            </a:endParaRPr>
          </a:p>
        </p:txBody>
      </p:sp>
      <p:sp>
        <p:nvSpPr>
          <p:cNvPr id="10285" name="Rectangle 45"/>
          <p:cNvSpPr>
            <a:spLocks noChangeArrowheads="1"/>
          </p:cNvSpPr>
          <p:nvPr/>
        </p:nvSpPr>
        <p:spPr bwMode="auto">
          <a:xfrm>
            <a:off x="1992314" y="4365626"/>
            <a:ext cx="6256337" cy="519113"/>
          </a:xfrm>
          <a:prstGeom prst="rect">
            <a:avLst/>
          </a:prstGeom>
          <a:solidFill>
            <a:srgbClr val="CCF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zh-CN" altLang="en-US" sz="2800" b="1">
                <a:solidFill>
                  <a:srgbClr val="FF00FF"/>
                </a:solidFill>
                <a:latin typeface="Times New Roman" charset="0"/>
              </a:rPr>
              <a:t>聪明的你能说出下列不等式的解集吗？</a:t>
            </a:r>
          </a:p>
        </p:txBody>
      </p:sp>
    </p:spTree>
    <p:extLst>
      <p:ext uri="{BB962C8B-B14F-4D97-AF65-F5344CB8AC3E}">
        <p14:creationId xmlns:p14="http://schemas.microsoft.com/office/powerpoint/2010/main" val="9488847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2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02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02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02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02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02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02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02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10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 nodeType="clickPar">
                      <p:stCondLst>
                        <p:cond delay="indefinite"/>
                      </p:stCondLst>
                      <p:childTnLst>
                        <p:par>
                          <p:cTn id="7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02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02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0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 animBg="1" autoUpdateAnimBg="0"/>
      <p:bldP spid="10243" grpId="0" animBg="1"/>
      <p:bldP spid="10244" grpId="0" animBg="1" autoUpdateAnimBg="0"/>
      <p:bldP spid="10245" grpId="0" animBg="1"/>
      <p:bldP spid="10246" grpId="0" animBg="1" autoUpdateAnimBg="0"/>
      <p:bldP spid="10247" grpId="0" animBg="1" autoUpdateAnimBg="0"/>
      <p:bldP spid="10279" grpId="0" animBg="1"/>
      <p:bldP spid="10283" grpId="0" autoUpdateAnimBg="0"/>
      <p:bldP spid="10284" grpId="0"/>
      <p:bldP spid="1028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2"/>
          <p:cNvSpPr txBox="1">
            <a:spLocks noChangeArrowheads="1"/>
          </p:cNvSpPr>
          <p:nvPr/>
        </p:nvSpPr>
        <p:spPr bwMode="auto">
          <a:xfrm>
            <a:off x="1847851" y="260351"/>
            <a:ext cx="7561263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>
                <a:solidFill>
                  <a:srgbClr val="0000FF"/>
                </a:solidFill>
                <a:latin typeface="黑体" charset="-122"/>
                <a:ea typeface="黑体" charset="-122"/>
              </a:rPr>
              <a:t>画一画</a:t>
            </a:r>
            <a:r>
              <a:rPr lang="en-US" altLang="zh-CN" sz="2400">
                <a:solidFill>
                  <a:srgbClr val="0000FF"/>
                </a:solidFill>
                <a:latin typeface="黑体" charset="-122"/>
                <a:ea typeface="黑体" charset="-122"/>
              </a:rPr>
              <a:t>:</a:t>
            </a:r>
            <a:r>
              <a:rPr lang="en-US" altLang="zh-CN" sz="2400">
                <a:latin typeface="黑体" charset="-122"/>
                <a:ea typeface="黑体" charset="-122"/>
              </a:rPr>
              <a:t> </a:t>
            </a:r>
            <a:r>
              <a:rPr lang="zh-CN" altLang="en-US" sz="2400">
                <a:latin typeface="黑体" charset="-122"/>
                <a:ea typeface="黑体" charset="-122"/>
              </a:rPr>
              <a:t>利用数轴来表示下列不等式的解集</a:t>
            </a:r>
            <a:r>
              <a:rPr lang="en-US" altLang="zh-CN" sz="2400">
                <a:latin typeface="黑体" charset="-122"/>
                <a:ea typeface="黑体" charset="-122"/>
              </a:rPr>
              <a:t>.</a:t>
            </a:r>
          </a:p>
          <a:p>
            <a:pPr>
              <a:spcBef>
                <a:spcPct val="50000"/>
              </a:spcBef>
            </a:pPr>
            <a:r>
              <a:rPr lang="en-US" altLang="zh-CN" sz="2400">
                <a:latin typeface="黑体" charset="-122"/>
                <a:ea typeface="黑体" charset="-122"/>
              </a:rPr>
              <a:t>      (1)x</a:t>
            </a:r>
            <a:r>
              <a:rPr lang="zh-CN" altLang="en-US" sz="2400">
                <a:latin typeface="黑体" charset="-122"/>
                <a:ea typeface="黑体" charset="-122"/>
              </a:rPr>
              <a:t>＞</a:t>
            </a:r>
            <a:r>
              <a:rPr lang="en-US" altLang="zh-CN" sz="2400">
                <a:latin typeface="黑体" charset="-122"/>
                <a:ea typeface="黑体" charset="-122"/>
              </a:rPr>
              <a:t>-1          (2)x</a:t>
            </a:r>
            <a:r>
              <a:rPr lang="zh-CN" altLang="en-US" sz="2400">
                <a:latin typeface="黑体" charset="-122"/>
                <a:ea typeface="黑体" charset="-122"/>
              </a:rPr>
              <a:t>＜</a:t>
            </a:r>
            <a:r>
              <a:rPr lang="en-US" altLang="zh-CN" sz="2400">
                <a:latin typeface="黑体" charset="-122"/>
                <a:ea typeface="黑体" charset="-122"/>
              </a:rPr>
              <a:t>1/2</a:t>
            </a:r>
          </a:p>
        </p:txBody>
      </p:sp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1524000" y="2251075"/>
            <a:ext cx="8820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>
                <a:solidFill>
                  <a:srgbClr val="0000FF"/>
                </a:solidFill>
                <a:latin typeface="黑体" charset="-122"/>
                <a:ea typeface="黑体" charset="-122"/>
              </a:rPr>
              <a:t>变 式</a:t>
            </a:r>
            <a:r>
              <a:rPr lang="en-US" altLang="zh-CN" sz="2400">
                <a:solidFill>
                  <a:srgbClr val="0000FF"/>
                </a:solidFill>
                <a:latin typeface="黑体" charset="-122"/>
                <a:ea typeface="黑体" charset="-122"/>
              </a:rPr>
              <a:t>:</a:t>
            </a:r>
            <a:r>
              <a:rPr lang="en-US" altLang="zh-CN" sz="2400">
                <a:latin typeface="黑体" charset="-122"/>
                <a:ea typeface="黑体" charset="-122"/>
              </a:rPr>
              <a:t> </a:t>
            </a:r>
            <a:r>
              <a:rPr lang="zh-CN" altLang="en-US" sz="2400">
                <a:latin typeface="黑体" charset="-122"/>
                <a:ea typeface="黑体" charset="-122"/>
              </a:rPr>
              <a:t>已知</a:t>
            </a:r>
            <a:r>
              <a:rPr lang="en-US" altLang="zh-CN" sz="2400">
                <a:latin typeface="黑体" charset="-122"/>
                <a:ea typeface="黑体" charset="-122"/>
              </a:rPr>
              <a:t>x</a:t>
            </a:r>
            <a:r>
              <a:rPr lang="zh-CN" altLang="en-US" sz="2400">
                <a:latin typeface="黑体" charset="-122"/>
                <a:ea typeface="黑体" charset="-122"/>
              </a:rPr>
              <a:t>的取值范围如图所示</a:t>
            </a:r>
            <a:r>
              <a:rPr lang="en-US" altLang="zh-CN" sz="2400">
                <a:latin typeface="黑体" charset="-122"/>
                <a:ea typeface="黑体" charset="-122"/>
              </a:rPr>
              <a:t>,</a:t>
            </a:r>
            <a:r>
              <a:rPr lang="zh-CN" altLang="en-US" sz="2400">
                <a:latin typeface="黑体" charset="-122"/>
                <a:ea typeface="黑体" charset="-122"/>
              </a:rPr>
              <a:t>你能写出</a:t>
            </a:r>
            <a:r>
              <a:rPr lang="en-US" altLang="zh-CN" sz="2400">
                <a:latin typeface="黑体" charset="-122"/>
                <a:ea typeface="黑体" charset="-122"/>
              </a:rPr>
              <a:t>x</a:t>
            </a:r>
            <a:r>
              <a:rPr lang="zh-CN" altLang="en-US" sz="2400">
                <a:latin typeface="黑体" charset="-122"/>
                <a:ea typeface="黑体" charset="-122"/>
              </a:rPr>
              <a:t>的取值范围吗</a:t>
            </a:r>
            <a:r>
              <a:rPr lang="en-US" altLang="zh-CN" sz="2400">
                <a:latin typeface="黑体" charset="-122"/>
                <a:ea typeface="黑体" charset="-122"/>
              </a:rPr>
              <a:t>?</a:t>
            </a:r>
          </a:p>
        </p:txBody>
      </p:sp>
      <p:grpSp>
        <p:nvGrpSpPr>
          <p:cNvPr id="11268" name="Group 4"/>
          <p:cNvGrpSpPr>
            <a:grpSpLocks/>
          </p:cNvGrpSpPr>
          <p:nvPr/>
        </p:nvGrpSpPr>
        <p:grpSpPr bwMode="auto">
          <a:xfrm>
            <a:off x="3143251" y="1412876"/>
            <a:ext cx="1584325" cy="504825"/>
            <a:chOff x="1020" y="890"/>
            <a:chExt cx="998" cy="318"/>
          </a:xfrm>
        </p:grpSpPr>
        <p:sp>
          <p:nvSpPr>
            <p:cNvPr id="2" name="Line 5"/>
            <p:cNvSpPr>
              <a:spLocks noChangeShapeType="1"/>
            </p:cNvSpPr>
            <p:nvPr/>
          </p:nvSpPr>
          <p:spPr bwMode="auto">
            <a:xfrm flipV="1">
              <a:off x="1066" y="890"/>
              <a:ext cx="0" cy="177"/>
            </a:xfrm>
            <a:prstGeom prst="line">
              <a:avLst/>
            </a:prstGeom>
            <a:noFill/>
            <a:ln w="28575">
              <a:solidFill>
                <a:srgbClr val="0000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" name="Line 6"/>
            <p:cNvSpPr>
              <a:spLocks noChangeShapeType="1"/>
            </p:cNvSpPr>
            <p:nvPr/>
          </p:nvSpPr>
          <p:spPr bwMode="auto">
            <a:xfrm>
              <a:off x="1065" y="890"/>
              <a:ext cx="953" cy="0"/>
            </a:xfrm>
            <a:prstGeom prst="line">
              <a:avLst/>
            </a:prstGeom>
            <a:noFill/>
            <a:ln w="28575">
              <a:solidFill>
                <a:srgbClr val="0000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" name="Oval 7"/>
            <p:cNvSpPr>
              <a:spLocks noChangeArrowheads="1"/>
            </p:cNvSpPr>
            <p:nvPr/>
          </p:nvSpPr>
          <p:spPr bwMode="auto">
            <a:xfrm>
              <a:off x="1020" y="1072"/>
              <a:ext cx="91" cy="136"/>
            </a:xfrm>
            <a:prstGeom prst="ellips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11272" name="Text Box 8"/>
          <p:cNvSpPr txBox="1">
            <a:spLocks noChangeArrowheads="1"/>
          </p:cNvSpPr>
          <p:nvPr/>
        </p:nvSpPr>
        <p:spPr bwMode="auto">
          <a:xfrm>
            <a:off x="1774826" y="3860800"/>
            <a:ext cx="7561263" cy="2677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>
                <a:solidFill>
                  <a:srgbClr val="0000FF"/>
                </a:solidFill>
                <a:latin typeface="黑体" charset="-122"/>
                <a:ea typeface="黑体" charset="-122"/>
              </a:rPr>
              <a:t>辩一辩</a:t>
            </a:r>
            <a:r>
              <a:rPr lang="en-US" altLang="zh-CN" sz="2400">
                <a:solidFill>
                  <a:srgbClr val="0000FF"/>
                </a:solidFill>
                <a:latin typeface="黑体" charset="-122"/>
                <a:ea typeface="黑体" charset="-122"/>
              </a:rPr>
              <a:t>:</a:t>
            </a:r>
            <a:r>
              <a:rPr lang="zh-CN" altLang="en-US" sz="2400">
                <a:latin typeface="黑体" charset="-122"/>
                <a:ea typeface="黑体" charset="-122"/>
              </a:rPr>
              <a:t>判断下列说法是否正确</a:t>
            </a:r>
            <a:r>
              <a:rPr lang="en-US" altLang="zh-CN" sz="2400">
                <a:latin typeface="黑体" charset="-122"/>
                <a:ea typeface="黑体" charset="-122"/>
              </a:rPr>
              <a:t>?</a:t>
            </a:r>
          </a:p>
          <a:p>
            <a:pPr>
              <a:spcBef>
                <a:spcPct val="50000"/>
              </a:spcBef>
            </a:pPr>
            <a:r>
              <a:rPr lang="en-US" altLang="zh-CN" sz="2400">
                <a:latin typeface="黑体" charset="-122"/>
                <a:ea typeface="黑体" charset="-122"/>
              </a:rPr>
              <a:t>      (1)y=5</a:t>
            </a:r>
            <a:r>
              <a:rPr lang="zh-CN" altLang="en-US" sz="2400">
                <a:latin typeface="黑体" charset="-122"/>
                <a:ea typeface="黑体" charset="-122"/>
              </a:rPr>
              <a:t>是</a:t>
            </a:r>
            <a:r>
              <a:rPr lang="en-US" altLang="zh-CN" sz="2400">
                <a:latin typeface="黑体" charset="-122"/>
                <a:ea typeface="黑体" charset="-122"/>
              </a:rPr>
              <a:t>y-1</a:t>
            </a:r>
            <a:r>
              <a:rPr lang="zh-CN" altLang="en-US" sz="2400">
                <a:latin typeface="黑体" charset="-122"/>
                <a:ea typeface="黑体" charset="-122"/>
              </a:rPr>
              <a:t>＞</a:t>
            </a:r>
            <a:r>
              <a:rPr lang="en-US" altLang="zh-CN" sz="2400">
                <a:latin typeface="黑体" charset="-122"/>
                <a:ea typeface="黑体" charset="-122"/>
              </a:rPr>
              <a:t>6</a:t>
            </a:r>
            <a:r>
              <a:rPr lang="zh-CN" altLang="en-US" sz="2400">
                <a:latin typeface="黑体" charset="-122"/>
                <a:ea typeface="黑体" charset="-122"/>
              </a:rPr>
              <a:t>的解</a:t>
            </a:r>
            <a:r>
              <a:rPr lang="en-US" altLang="zh-CN" sz="2400">
                <a:latin typeface="黑体" charset="-122"/>
                <a:ea typeface="黑体" charset="-122"/>
              </a:rPr>
              <a:t>.</a:t>
            </a:r>
          </a:p>
          <a:p>
            <a:pPr>
              <a:spcBef>
                <a:spcPct val="50000"/>
              </a:spcBef>
            </a:pPr>
            <a:r>
              <a:rPr lang="en-US" altLang="zh-CN" sz="2400">
                <a:latin typeface="黑体" charset="-122"/>
                <a:ea typeface="黑体" charset="-122"/>
              </a:rPr>
              <a:t>      (2)x</a:t>
            </a:r>
            <a:r>
              <a:rPr lang="zh-CN" altLang="en-US" sz="2400">
                <a:latin typeface="黑体" charset="-122"/>
                <a:ea typeface="黑体" charset="-122"/>
              </a:rPr>
              <a:t>＞</a:t>
            </a:r>
            <a:r>
              <a:rPr lang="en-US" altLang="zh-CN" sz="2400">
                <a:latin typeface="黑体" charset="-122"/>
                <a:ea typeface="黑体" charset="-122"/>
              </a:rPr>
              <a:t>4</a:t>
            </a:r>
            <a:r>
              <a:rPr lang="zh-CN" altLang="en-US" sz="2400">
                <a:latin typeface="黑体" charset="-122"/>
                <a:ea typeface="黑体" charset="-122"/>
              </a:rPr>
              <a:t>是不等式</a:t>
            </a:r>
            <a:r>
              <a:rPr lang="en-US" altLang="zh-CN" sz="2400">
                <a:latin typeface="黑体" charset="-122"/>
                <a:ea typeface="黑体" charset="-122"/>
              </a:rPr>
              <a:t>x+3</a:t>
            </a:r>
            <a:r>
              <a:rPr lang="zh-CN" altLang="en-US" sz="2400">
                <a:latin typeface="黑体" charset="-122"/>
                <a:ea typeface="黑体" charset="-122"/>
              </a:rPr>
              <a:t>＞</a:t>
            </a:r>
            <a:r>
              <a:rPr lang="en-US" altLang="zh-CN" sz="2400">
                <a:latin typeface="黑体" charset="-122"/>
                <a:ea typeface="黑体" charset="-122"/>
              </a:rPr>
              <a:t>6</a:t>
            </a:r>
            <a:r>
              <a:rPr lang="zh-CN" altLang="en-US" sz="2400">
                <a:latin typeface="黑体" charset="-122"/>
                <a:ea typeface="黑体" charset="-122"/>
              </a:rPr>
              <a:t>的解集</a:t>
            </a:r>
            <a:r>
              <a:rPr lang="en-US" altLang="zh-CN" sz="2400">
                <a:latin typeface="黑体" charset="-122"/>
                <a:ea typeface="黑体" charset="-122"/>
              </a:rPr>
              <a:t>.</a:t>
            </a:r>
          </a:p>
          <a:p>
            <a:pPr>
              <a:spcBef>
                <a:spcPct val="50000"/>
              </a:spcBef>
            </a:pPr>
            <a:r>
              <a:rPr lang="en-US" altLang="zh-CN" sz="2400">
                <a:latin typeface="黑体" charset="-122"/>
                <a:ea typeface="黑体" charset="-122"/>
              </a:rPr>
              <a:t>      (3)x=4</a:t>
            </a:r>
            <a:r>
              <a:rPr lang="zh-CN" altLang="en-US" sz="2400">
                <a:latin typeface="黑体" charset="-122"/>
                <a:ea typeface="黑体" charset="-122"/>
              </a:rPr>
              <a:t>是不等式</a:t>
            </a:r>
            <a:r>
              <a:rPr lang="en-US" altLang="zh-CN" sz="2400">
                <a:latin typeface="黑体" charset="-122"/>
                <a:ea typeface="黑体" charset="-122"/>
              </a:rPr>
              <a:t>x+3</a:t>
            </a:r>
            <a:r>
              <a:rPr lang="zh-CN" altLang="en-US" sz="2400">
                <a:latin typeface="黑体" charset="-122"/>
                <a:ea typeface="黑体" charset="-122"/>
              </a:rPr>
              <a:t>＞</a:t>
            </a:r>
            <a:r>
              <a:rPr lang="en-US" altLang="zh-CN" sz="2400">
                <a:latin typeface="黑体" charset="-122"/>
                <a:ea typeface="黑体" charset="-122"/>
              </a:rPr>
              <a:t>6</a:t>
            </a:r>
            <a:r>
              <a:rPr lang="zh-CN" altLang="en-US" sz="2400">
                <a:latin typeface="黑体" charset="-122"/>
                <a:ea typeface="黑体" charset="-122"/>
              </a:rPr>
              <a:t>的解</a:t>
            </a:r>
            <a:r>
              <a:rPr lang="en-US" altLang="zh-CN" sz="2400">
                <a:latin typeface="黑体" charset="-122"/>
                <a:ea typeface="黑体" charset="-122"/>
              </a:rPr>
              <a:t>.</a:t>
            </a:r>
          </a:p>
          <a:p>
            <a:pPr>
              <a:spcBef>
                <a:spcPct val="50000"/>
              </a:spcBef>
            </a:pPr>
            <a:r>
              <a:rPr lang="en-US" altLang="zh-CN" sz="2400">
                <a:latin typeface="黑体" charset="-122"/>
                <a:ea typeface="黑体" charset="-122"/>
              </a:rPr>
              <a:t>      (4)</a:t>
            </a:r>
            <a:r>
              <a:rPr lang="zh-CN" altLang="en-US" sz="2400">
                <a:latin typeface="黑体" charset="-122"/>
                <a:ea typeface="黑体" charset="-122"/>
              </a:rPr>
              <a:t>不等式</a:t>
            </a:r>
            <a:r>
              <a:rPr lang="en-US" altLang="zh-CN" sz="2400">
                <a:latin typeface="黑体" charset="-122"/>
                <a:ea typeface="黑体" charset="-122"/>
              </a:rPr>
              <a:t>x+1</a:t>
            </a:r>
            <a:r>
              <a:rPr lang="zh-CN" altLang="en-US" sz="2400">
                <a:latin typeface="黑体" charset="-122"/>
                <a:ea typeface="黑体" charset="-122"/>
              </a:rPr>
              <a:t>＜</a:t>
            </a:r>
            <a:r>
              <a:rPr lang="en-US" altLang="zh-CN" sz="2400">
                <a:latin typeface="黑体" charset="-122"/>
                <a:ea typeface="黑体" charset="-122"/>
              </a:rPr>
              <a:t>2</a:t>
            </a:r>
            <a:r>
              <a:rPr lang="zh-CN" altLang="en-US" sz="2400">
                <a:latin typeface="黑体" charset="-122"/>
                <a:ea typeface="黑体" charset="-122"/>
              </a:rPr>
              <a:t>的解集是</a:t>
            </a:r>
            <a:r>
              <a:rPr lang="en-US" altLang="zh-CN" sz="2400">
                <a:latin typeface="黑体" charset="-122"/>
                <a:ea typeface="黑体" charset="-122"/>
              </a:rPr>
              <a:t>x</a:t>
            </a:r>
            <a:r>
              <a:rPr lang="zh-CN" altLang="en-US" sz="2400">
                <a:latin typeface="黑体" charset="-122"/>
                <a:ea typeface="黑体" charset="-122"/>
              </a:rPr>
              <a:t>＞</a:t>
            </a:r>
            <a:r>
              <a:rPr lang="en-US" altLang="zh-CN" sz="2400">
                <a:latin typeface="黑体" charset="-122"/>
                <a:ea typeface="黑体" charset="-122"/>
              </a:rPr>
              <a:t>1</a:t>
            </a:r>
          </a:p>
        </p:txBody>
      </p:sp>
      <p:grpSp>
        <p:nvGrpSpPr>
          <p:cNvPr id="11273" name="Group 9"/>
          <p:cNvGrpSpPr>
            <a:grpSpLocks/>
          </p:cNvGrpSpPr>
          <p:nvPr/>
        </p:nvGrpSpPr>
        <p:grpSpPr bwMode="auto">
          <a:xfrm>
            <a:off x="2136776" y="1771651"/>
            <a:ext cx="2735263" cy="434975"/>
            <a:chOff x="386" y="1116"/>
            <a:chExt cx="1723" cy="274"/>
          </a:xfrm>
        </p:grpSpPr>
        <p:sp>
          <p:nvSpPr>
            <p:cNvPr id="11301" name="Line 10"/>
            <p:cNvSpPr>
              <a:spLocks noChangeShapeType="1"/>
            </p:cNvSpPr>
            <p:nvPr/>
          </p:nvSpPr>
          <p:spPr bwMode="auto">
            <a:xfrm>
              <a:off x="386" y="1162"/>
              <a:ext cx="1723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302" name="Line 11"/>
            <p:cNvSpPr>
              <a:spLocks noChangeShapeType="1"/>
            </p:cNvSpPr>
            <p:nvPr/>
          </p:nvSpPr>
          <p:spPr bwMode="auto">
            <a:xfrm>
              <a:off x="1474" y="1116"/>
              <a:ext cx="0" cy="4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303" name="Line 12"/>
            <p:cNvSpPr>
              <a:spLocks noChangeShapeType="1"/>
            </p:cNvSpPr>
            <p:nvPr/>
          </p:nvSpPr>
          <p:spPr bwMode="auto">
            <a:xfrm>
              <a:off x="1066" y="1116"/>
              <a:ext cx="0" cy="4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304" name="Line 13"/>
            <p:cNvSpPr>
              <a:spLocks noChangeShapeType="1"/>
            </p:cNvSpPr>
            <p:nvPr/>
          </p:nvSpPr>
          <p:spPr bwMode="auto">
            <a:xfrm>
              <a:off x="1837" y="1116"/>
              <a:ext cx="0" cy="4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305" name="Text Box 14"/>
            <p:cNvSpPr txBox="1">
              <a:spLocks noChangeArrowheads="1"/>
            </p:cNvSpPr>
            <p:nvPr/>
          </p:nvSpPr>
          <p:spPr bwMode="auto">
            <a:xfrm>
              <a:off x="1338" y="1158"/>
              <a:ext cx="226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>
                  <a:latin typeface="黑体" charset="-122"/>
                  <a:ea typeface="黑体" charset="-122"/>
                </a:rPr>
                <a:t>0</a:t>
              </a:r>
            </a:p>
          </p:txBody>
        </p:sp>
        <p:sp>
          <p:nvSpPr>
            <p:cNvPr id="5" name="Text Box 15"/>
            <p:cNvSpPr txBox="1">
              <a:spLocks noChangeArrowheads="1"/>
            </p:cNvSpPr>
            <p:nvPr/>
          </p:nvSpPr>
          <p:spPr bwMode="auto">
            <a:xfrm>
              <a:off x="884" y="1159"/>
              <a:ext cx="454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>
                  <a:latin typeface="黑体" charset="-122"/>
                  <a:ea typeface="黑体" charset="-122"/>
                </a:rPr>
                <a:t>-1</a:t>
              </a:r>
            </a:p>
          </p:txBody>
        </p:sp>
        <p:sp>
          <p:nvSpPr>
            <p:cNvPr id="6" name="Text Box 16"/>
            <p:cNvSpPr txBox="1">
              <a:spLocks noChangeArrowheads="1"/>
            </p:cNvSpPr>
            <p:nvPr/>
          </p:nvSpPr>
          <p:spPr bwMode="auto">
            <a:xfrm>
              <a:off x="1747" y="1158"/>
              <a:ext cx="226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>
                  <a:latin typeface="黑体" charset="-122"/>
                  <a:ea typeface="黑体" charset="-122"/>
                </a:rPr>
                <a:t>1</a:t>
              </a:r>
            </a:p>
          </p:txBody>
        </p:sp>
      </p:grpSp>
      <p:sp>
        <p:nvSpPr>
          <p:cNvPr id="11281" name="Oval 17"/>
          <p:cNvSpPr>
            <a:spLocks noChangeArrowheads="1"/>
          </p:cNvSpPr>
          <p:nvPr/>
        </p:nvSpPr>
        <p:spPr bwMode="auto">
          <a:xfrm>
            <a:off x="7319963" y="1701800"/>
            <a:ext cx="144462" cy="215900"/>
          </a:xfrm>
          <a:prstGeom prst="ellips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zh-CN" altLang="en-US"/>
          </a:p>
        </p:txBody>
      </p:sp>
      <p:grpSp>
        <p:nvGrpSpPr>
          <p:cNvPr id="11282" name="Group 18"/>
          <p:cNvGrpSpPr>
            <a:grpSpLocks/>
          </p:cNvGrpSpPr>
          <p:nvPr/>
        </p:nvGrpSpPr>
        <p:grpSpPr bwMode="auto">
          <a:xfrm>
            <a:off x="6024563" y="1771650"/>
            <a:ext cx="2735262" cy="439738"/>
            <a:chOff x="2835" y="1116"/>
            <a:chExt cx="1723" cy="277"/>
          </a:xfrm>
        </p:grpSpPr>
        <p:sp>
          <p:nvSpPr>
            <p:cNvPr id="11294" name="Line 19"/>
            <p:cNvSpPr>
              <a:spLocks noChangeShapeType="1"/>
            </p:cNvSpPr>
            <p:nvPr/>
          </p:nvSpPr>
          <p:spPr bwMode="auto">
            <a:xfrm>
              <a:off x="2835" y="1162"/>
              <a:ext cx="1723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295" name="Line 20"/>
            <p:cNvSpPr>
              <a:spLocks noChangeShapeType="1"/>
            </p:cNvSpPr>
            <p:nvPr/>
          </p:nvSpPr>
          <p:spPr bwMode="auto">
            <a:xfrm>
              <a:off x="3923" y="1116"/>
              <a:ext cx="0" cy="4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296" name="Line 21"/>
            <p:cNvSpPr>
              <a:spLocks noChangeShapeType="1"/>
            </p:cNvSpPr>
            <p:nvPr/>
          </p:nvSpPr>
          <p:spPr bwMode="auto">
            <a:xfrm>
              <a:off x="3515" y="1116"/>
              <a:ext cx="0" cy="4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297" name="Line 22"/>
            <p:cNvSpPr>
              <a:spLocks noChangeShapeType="1"/>
            </p:cNvSpPr>
            <p:nvPr/>
          </p:nvSpPr>
          <p:spPr bwMode="auto">
            <a:xfrm>
              <a:off x="4286" y="1116"/>
              <a:ext cx="0" cy="4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298" name="Text Box 23"/>
            <p:cNvSpPr txBox="1">
              <a:spLocks noChangeArrowheads="1"/>
            </p:cNvSpPr>
            <p:nvPr/>
          </p:nvSpPr>
          <p:spPr bwMode="auto">
            <a:xfrm>
              <a:off x="3425" y="1162"/>
              <a:ext cx="226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>
                  <a:latin typeface="黑体" charset="-122"/>
                  <a:ea typeface="黑体" charset="-122"/>
                </a:rPr>
                <a:t>0</a:t>
              </a:r>
            </a:p>
          </p:txBody>
        </p:sp>
        <p:sp>
          <p:nvSpPr>
            <p:cNvPr id="11299" name="Text Box 24"/>
            <p:cNvSpPr txBox="1">
              <a:spLocks noChangeArrowheads="1"/>
            </p:cNvSpPr>
            <p:nvPr/>
          </p:nvSpPr>
          <p:spPr bwMode="auto">
            <a:xfrm>
              <a:off x="3878" y="1162"/>
              <a:ext cx="226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>
                  <a:latin typeface="黑体" charset="-122"/>
                  <a:ea typeface="黑体" charset="-122"/>
                </a:rPr>
                <a:t>1</a:t>
              </a:r>
            </a:p>
          </p:txBody>
        </p:sp>
        <p:sp>
          <p:nvSpPr>
            <p:cNvPr id="11300" name="Text Box 25"/>
            <p:cNvSpPr txBox="1">
              <a:spLocks noChangeArrowheads="1"/>
            </p:cNvSpPr>
            <p:nvPr/>
          </p:nvSpPr>
          <p:spPr bwMode="auto">
            <a:xfrm>
              <a:off x="4241" y="1162"/>
              <a:ext cx="226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>
                  <a:latin typeface="黑体" charset="-122"/>
                  <a:ea typeface="黑体" charset="-122"/>
                </a:rPr>
                <a:t>2</a:t>
              </a:r>
            </a:p>
          </p:txBody>
        </p:sp>
      </p:grpSp>
      <p:grpSp>
        <p:nvGrpSpPr>
          <p:cNvPr id="11290" name="Group 26"/>
          <p:cNvGrpSpPr>
            <a:grpSpLocks/>
          </p:cNvGrpSpPr>
          <p:nvPr/>
        </p:nvGrpSpPr>
        <p:grpSpPr bwMode="auto">
          <a:xfrm>
            <a:off x="5878514" y="1412875"/>
            <a:ext cx="1512887" cy="280988"/>
            <a:chOff x="2743" y="890"/>
            <a:chExt cx="953" cy="177"/>
          </a:xfrm>
        </p:grpSpPr>
        <p:sp>
          <p:nvSpPr>
            <p:cNvPr id="11292" name="Line 27"/>
            <p:cNvSpPr>
              <a:spLocks noChangeShapeType="1"/>
            </p:cNvSpPr>
            <p:nvPr/>
          </p:nvSpPr>
          <p:spPr bwMode="auto">
            <a:xfrm flipV="1">
              <a:off x="3696" y="890"/>
              <a:ext cx="0" cy="177"/>
            </a:xfrm>
            <a:prstGeom prst="line">
              <a:avLst/>
            </a:prstGeom>
            <a:noFill/>
            <a:ln w="28575">
              <a:solidFill>
                <a:srgbClr val="0000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" name="Line 28"/>
            <p:cNvSpPr>
              <a:spLocks noChangeShapeType="1"/>
            </p:cNvSpPr>
            <p:nvPr/>
          </p:nvSpPr>
          <p:spPr bwMode="auto">
            <a:xfrm>
              <a:off x="2743" y="890"/>
              <a:ext cx="953" cy="0"/>
            </a:xfrm>
            <a:prstGeom prst="line">
              <a:avLst/>
            </a:prstGeom>
            <a:noFill/>
            <a:ln w="28575">
              <a:solidFill>
                <a:srgbClr val="0000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1293" name="Group 29"/>
          <p:cNvGrpSpPr>
            <a:grpSpLocks/>
          </p:cNvGrpSpPr>
          <p:nvPr/>
        </p:nvGrpSpPr>
        <p:grpSpPr bwMode="auto">
          <a:xfrm>
            <a:off x="2711450" y="2779714"/>
            <a:ext cx="6192838" cy="865187"/>
            <a:chOff x="748" y="1751"/>
            <a:chExt cx="3901" cy="545"/>
          </a:xfrm>
        </p:grpSpPr>
        <p:grpSp>
          <p:nvGrpSpPr>
            <p:cNvPr id="11280" name="Group 30"/>
            <p:cNvGrpSpPr>
              <a:grpSpLocks/>
            </p:cNvGrpSpPr>
            <p:nvPr/>
          </p:nvGrpSpPr>
          <p:grpSpPr bwMode="auto">
            <a:xfrm>
              <a:off x="1020" y="1969"/>
              <a:ext cx="3629" cy="327"/>
              <a:chOff x="1020" y="1969"/>
              <a:chExt cx="3629" cy="327"/>
            </a:xfrm>
          </p:grpSpPr>
          <p:sp>
            <p:nvSpPr>
              <p:cNvPr id="11285" name="Line 31"/>
              <p:cNvSpPr>
                <a:spLocks noChangeShapeType="1"/>
              </p:cNvSpPr>
              <p:nvPr/>
            </p:nvSpPr>
            <p:spPr bwMode="auto">
              <a:xfrm>
                <a:off x="1020" y="2015"/>
                <a:ext cx="3629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286" name="Line 32"/>
              <p:cNvSpPr>
                <a:spLocks noChangeShapeType="1"/>
              </p:cNvSpPr>
              <p:nvPr/>
            </p:nvSpPr>
            <p:spPr bwMode="auto">
              <a:xfrm>
                <a:off x="1701" y="1969"/>
                <a:ext cx="0" cy="4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287" name="Line 33"/>
              <p:cNvSpPr>
                <a:spLocks noChangeShapeType="1"/>
              </p:cNvSpPr>
              <p:nvPr/>
            </p:nvSpPr>
            <p:spPr bwMode="auto">
              <a:xfrm>
                <a:off x="2926" y="1969"/>
                <a:ext cx="0" cy="4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288" name="Text Box 34"/>
              <p:cNvSpPr txBox="1">
                <a:spLocks noChangeArrowheads="1"/>
              </p:cNvSpPr>
              <p:nvPr/>
            </p:nvSpPr>
            <p:spPr bwMode="auto">
              <a:xfrm>
                <a:off x="2835" y="2019"/>
                <a:ext cx="226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en-US" altLang="zh-CN">
                    <a:latin typeface="黑体" charset="-122"/>
                    <a:ea typeface="黑体" charset="-122"/>
                  </a:rPr>
                  <a:t>0</a:t>
                </a:r>
              </a:p>
            </p:txBody>
          </p:sp>
          <p:sp>
            <p:nvSpPr>
              <p:cNvPr id="11289" name="Text Box 35"/>
              <p:cNvSpPr txBox="1">
                <a:spLocks noChangeArrowheads="1"/>
              </p:cNvSpPr>
              <p:nvPr/>
            </p:nvSpPr>
            <p:spPr bwMode="auto">
              <a:xfrm>
                <a:off x="2109" y="2061"/>
                <a:ext cx="454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en-US" altLang="zh-CN">
                    <a:latin typeface="黑体" charset="-122"/>
                    <a:ea typeface="黑体" charset="-122"/>
                  </a:rPr>
                  <a:t>-1</a:t>
                </a:r>
              </a:p>
            </p:txBody>
          </p:sp>
          <p:sp>
            <p:nvSpPr>
              <p:cNvPr id="8" name="Line 36"/>
              <p:cNvSpPr>
                <a:spLocks noChangeShapeType="1"/>
              </p:cNvSpPr>
              <p:nvPr/>
            </p:nvSpPr>
            <p:spPr bwMode="auto">
              <a:xfrm>
                <a:off x="2245" y="1973"/>
                <a:ext cx="0" cy="4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291" name="Text Box 37"/>
              <p:cNvSpPr txBox="1">
                <a:spLocks noChangeArrowheads="1"/>
              </p:cNvSpPr>
              <p:nvPr/>
            </p:nvSpPr>
            <p:spPr bwMode="auto">
              <a:xfrm>
                <a:off x="1564" y="2065"/>
                <a:ext cx="454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en-US" altLang="zh-CN">
                    <a:latin typeface="黑体" charset="-122"/>
                    <a:ea typeface="黑体" charset="-122"/>
                  </a:rPr>
                  <a:t>-2</a:t>
                </a:r>
              </a:p>
            </p:txBody>
          </p:sp>
        </p:grpSp>
        <p:sp>
          <p:nvSpPr>
            <p:cNvPr id="9" name="Oval 38"/>
            <p:cNvSpPr>
              <a:spLocks noChangeArrowheads="1"/>
            </p:cNvSpPr>
            <p:nvPr/>
          </p:nvSpPr>
          <p:spPr bwMode="auto">
            <a:xfrm>
              <a:off x="1656" y="1933"/>
              <a:ext cx="91" cy="136"/>
            </a:xfrm>
            <a:prstGeom prst="ellips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endParaRPr lang="zh-CN" altLang="en-US"/>
            </a:p>
          </p:txBody>
        </p:sp>
        <p:grpSp>
          <p:nvGrpSpPr>
            <p:cNvPr id="10" name="Group 39"/>
            <p:cNvGrpSpPr>
              <a:grpSpLocks/>
            </p:cNvGrpSpPr>
            <p:nvPr/>
          </p:nvGrpSpPr>
          <p:grpSpPr bwMode="auto">
            <a:xfrm>
              <a:off x="748" y="1751"/>
              <a:ext cx="953" cy="177"/>
              <a:chOff x="2743" y="890"/>
              <a:chExt cx="953" cy="177"/>
            </a:xfrm>
          </p:grpSpPr>
          <p:sp>
            <p:nvSpPr>
              <p:cNvPr id="11283" name="Line 40"/>
              <p:cNvSpPr>
                <a:spLocks noChangeShapeType="1"/>
              </p:cNvSpPr>
              <p:nvPr/>
            </p:nvSpPr>
            <p:spPr bwMode="auto">
              <a:xfrm flipV="1">
                <a:off x="3696" y="890"/>
                <a:ext cx="0" cy="177"/>
              </a:xfrm>
              <a:prstGeom prst="line">
                <a:avLst/>
              </a:prstGeom>
              <a:noFill/>
              <a:ln w="28575">
                <a:solidFill>
                  <a:srgbClr val="0000FF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284" name="Line 41"/>
              <p:cNvSpPr>
                <a:spLocks noChangeShapeType="1"/>
              </p:cNvSpPr>
              <p:nvPr/>
            </p:nvSpPr>
            <p:spPr bwMode="auto">
              <a:xfrm>
                <a:off x="2743" y="890"/>
                <a:ext cx="953" cy="0"/>
              </a:xfrm>
              <a:prstGeom prst="line">
                <a:avLst/>
              </a:prstGeom>
              <a:noFill/>
              <a:ln w="28575">
                <a:solidFill>
                  <a:srgbClr val="0000FF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11306" name="Rectangle 42"/>
          <p:cNvSpPr>
            <a:spLocks noChangeArrowheads="1"/>
          </p:cNvSpPr>
          <p:nvPr/>
        </p:nvSpPr>
        <p:spPr bwMode="auto">
          <a:xfrm>
            <a:off x="8983663" y="3068638"/>
            <a:ext cx="10731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</a:rPr>
              <a:t>x</a:t>
            </a: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</a:rPr>
              <a:t>＜</a:t>
            </a: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</a:rPr>
              <a:t>-2</a:t>
            </a:r>
          </a:p>
        </p:txBody>
      </p:sp>
      <p:sp>
        <p:nvSpPr>
          <p:cNvPr id="11307" name="Text Box 43"/>
          <p:cNvSpPr txBox="1">
            <a:spLocks noChangeArrowheads="1"/>
          </p:cNvSpPr>
          <p:nvPr/>
        </p:nvSpPr>
        <p:spPr bwMode="auto">
          <a:xfrm>
            <a:off x="7032626" y="4437063"/>
            <a:ext cx="15843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>
                <a:solidFill>
                  <a:srgbClr val="FF0000"/>
                </a:solidFill>
                <a:ea typeface="黑体" charset="-122"/>
              </a:rPr>
              <a:t>不正确</a:t>
            </a:r>
          </a:p>
        </p:txBody>
      </p:sp>
      <p:sp>
        <p:nvSpPr>
          <p:cNvPr id="11308" name="Text Box 44"/>
          <p:cNvSpPr txBox="1">
            <a:spLocks noChangeArrowheads="1"/>
          </p:cNvSpPr>
          <p:nvPr/>
        </p:nvSpPr>
        <p:spPr bwMode="auto">
          <a:xfrm>
            <a:off x="7032626" y="4987925"/>
            <a:ext cx="15843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>
                <a:solidFill>
                  <a:srgbClr val="FF0000"/>
                </a:solidFill>
                <a:ea typeface="黑体" charset="-122"/>
              </a:rPr>
              <a:t>不正确</a:t>
            </a:r>
          </a:p>
        </p:txBody>
      </p:sp>
      <p:sp>
        <p:nvSpPr>
          <p:cNvPr id="11309" name="Text Box 45"/>
          <p:cNvSpPr txBox="1">
            <a:spLocks noChangeArrowheads="1"/>
          </p:cNvSpPr>
          <p:nvPr/>
        </p:nvSpPr>
        <p:spPr bwMode="auto">
          <a:xfrm>
            <a:off x="7319964" y="5516563"/>
            <a:ext cx="15843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>
                <a:solidFill>
                  <a:srgbClr val="FF0000"/>
                </a:solidFill>
                <a:ea typeface="黑体" charset="-122"/>
              </a:rPr>
              <a:t>正确</a:t>
            </a:r>
          </a:p>
        </p:txBody>
      </p:sp>
      <p:sp>
        <p:nvSpPr>
          <p:cNvPr id="11310" name="Text Box 46"/>
          <p:cNvSpPr txBox="1">
            <a:spLocks noChangeArrowheads="1"/>
          </p:cNvSpPr>
          <p:nvPr/>
        </p:nvSpPr>
        <p:spPr bwMode="auto">
          <a:xfrm>
            <a:off x="7032626" y="6092825"/>
            <a:ext cx="15843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>
                <a:solidFill>
                  <a:srgbClr val="FF0000"/>
                </a:solidFill>
                <a:ea typeface="黑体" charset="-122"/>
              </a:rPr>
              <a:t>不正确</a:t>
            </a:r>
          </a:p>
        </p:txBody>
      </p:sp>
    </p:spTree>
    <p:extLst>
      <p:ext uri="{BB962C8B-B14F-4D97-AF65-F5344CB8AC3E}">
        <p14:creationId xmlns:p14="http://schemas.microsoft.com/office/powerpoint/2010/main" val="6916911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1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7" dur="2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1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1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2000"/>
                                        <p:tgtEl>
                                          <p:spTgt spid="11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1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1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500"/>
                                        <p:tgtEl>
                                          <p:spTgt spid="11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1" dur="1000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56" dur="1000"/>
                                        <p:tgtEl>
                                          <p:spTgt spid="11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61" dur="1000"/>
                                        <p:tgtEl>
                                          <p:spTgt spid="11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66" dur="1000"/>
                                        <p:tgtEl>
                                          <p:spTgt spid="11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1" dur="1000"/>
                                        <p:tgtEl>
                                          <p:spTgt spid="11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  <p:bldP spid="11267" grpId="0"/>
      <p:bldP spid="11272" grpId="0"/>
      <p:bldP spid="11281" grpId="0" animBg="1"/>
      <p:bldP spid="11306" grpId="0"/>
      <p:bldP spid="11307" grpId="0"/>
      <p:bldP spid="11308" grpId="0"/>
      <p:bldP spid="11309" grpId="0"/>
      <p:bldP spid="113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2"/>
          <p:cNvSpPr txBox="1">
            <a:spLocks noChangeArrowheads="1"/>
          </p:cNvSpPr>
          <p:nvPr/>
        </p:nvSpPr>
        <p:spPr bwMode="auto">
          <a:xfrm>
            <a:off x="1919288" y="333375"/>
            <a:ext cx="8280400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>
                <a:solidFill>
                  <a:srgbClr val="0000FF"/>
                </a:solidFill>
                <a:latin typeface="黑体" charset="-122"/>
                <a:ea typeface="黑体" charset="-122"/>
              </a:rPr>
              <a:t>练一练：</a:t>
            </a:r>
          </a:p>
          <a:p>
            <a:pPr>
              <a:spcBef>
                <a:spcPct val="50000"/>
              </a:spcBef>
            </a:pPr>
            <a:r>
              <a:rPr lang="en-US" altLang="zh-CN" sz="2400">
                <a:latin typeface="黑体" charset="-122"/>
                <a:ea typeface="黑体" charset="-122"/>
              </a:rPr>
              <a:t>1</a:t>
            </a:r>
            <a:r>
              <a:rPr lang="zh-CN" altLang="en-US" sz="2400">
                <a:latin typeface="黑体" charset="-122"/>
                <a:ea typeface="黑体" charset="-122"/>
              </a:rPr>
              <a:t>、下列数值哪些是不等式</a:t>
            </a:r>
            <a:r>
              <a:rPr lang="en-US" altLang="zh-CN" sz="2400">
                <a:latin typeface="黑体" charset="-122"/>
                <a:ea typeface="黑体" charset="-122"/>
              </a:rPr>
              <a:t>x+3</a:t>
            </a:r>
            <a:r>
              <a:rPr lang="zh-CN" altLang="en-US" sz="2400">
                <a:latin typeface="黑体" charset="-122"/>
                <a:ea typeface="黑体" charset="-122"/>
              </a:rPr>
              <a:t>＞</a:t>
            </a:r>
            <a:r>
              <a:rPr lang="en-US" altLang="zh-CN" sz="2400">
                <a:latin typeface="黑体" charset="-122"/>
                <a:ea typeface="黑体" charset="-122"/>
              </a:rPr>
              <a:t>6</a:t>
            </a:r>
            <a:r>
              <a:rPr lang="zh-CN" altLang="en-US" sz="2400">
                <a:latin typeface="黑体" charset="-122"/>
                <a:ea typeface="黑体" charset="-122"/>
              </a:rPr>
              <a:t>的解？哪些不是？</a:t>
            </a:r>
          </a:p>
          <a:p>
            <a:pPr>
              <a:spcBef>
                <a:spcPct val="50000"/>
              </a:spcBef>
            </a:pPr>
            <a:r>
              <a:rPr lang="zh-CN" altLang="en-US" sz="2400">
                <a:latin typeface="黑体" charset="-122"/>
                <a:ea typeface="黑体" charset="-122"/>
              </a:rPr>
              <a:t>    </a:t>
            </a:r>
            <a:r>
              <a:rPr lang="en-US" altLang="zh-CN" sz="2400">
                <a:latin typeface="黑体" charset="-122"/>
                <a:ea typeface="黑体" charset="-122"/>
              </a:rPr>
              <a:t>-4</a:t>
            </a:r>
            <a:r>
              <a:rPr lang="zh-CN" altLang="en-US" sz="2400">
                <a:latin typeface="黑体" charset="-122"/>
                <a:ea typeface="黑体" charset="-122"/>
              </a:rPr>
              <a:t>， </a:t>
            </a:r>
            <a:r>
              <a:rPr lang="en-US" altLang="zh-CN" sz="2400">
                <a:latin typeface="黑体" charset="-122"/>
                <a:ea typeface="黑体" charset="-122"/>
              </a:rPr>
              <a:t>-2.5 </a:t>
            </a:r>
            <a:r>
              <a:rPr lang="zh-CN" altLang="en-US" sz="2400">
                <a:latin typeface="黑体" charset="-122"/>
                <a:ea typeface="黑体" charset="-122"/>
              </a:rPr>
              <a:t>，</a:t>
            </a:r>
            <a:r>
              <a:rPr lang="en-US" altLang="zh-CN" sz="2400">
                <a:latin typeface="黑体" charset="-122"/>
                <a:ea typeface="黑体" charset="-122"/>
              </a:rPr>
              <a:t>0</a:t>
            </a:r>
            <a:r>
              <a:rPr lang="zh-CN" altLang="en-US" sz="2400">
                <a:latin typeface="黑体" charset="-122"/>
                <a:ea typeface="黑体" charset="-122"/>
              </a:rPr>
              <a:t>， </a:t>
            </a:r>
            <a:r>
              <a:rPr lang="en-US" altLang="zh-CN" sz="2400">
                <a:latin typeface="黑体" charset="-122"/>
                <a:ea typeface="黑体" charset="-122"/>
              </a:rPr>
              <a:t>1</a:t>
            </a:r>
            <a:r>
              <a:rPr lang="zh-CN" altLang="en-US" sz="2400">
                <a:latin typeface="黑体" charset="-122"/>
                <a:ea typeface="黑体" charset="-122"/>
              </a:rPr>
              <a:t>， </a:t>
            </a:r>
            <a:r>
              <a:rPr lang="en-US" altLang="zh-CN" sz="2400">
                <a:latin typeface="黑体" charset="-122"/>
                <a:ea typeface="黑体" charset="-122"/>
              </a:rPr>
              <a:t>2.5</a:t>
            </a:r>
            <a:r>
              <a:rPr lang="zh-CN" altLang="en-US" sz="2400">
                <a:latin typeface="黑体" charset="-122"/>
                <a:ea typeface="黑体" charset="-122"/>
              </a:rPr>
              <a:t>， </a:t>
            </a:r>
            <a:r>
              <a:rPr lang="en-US" altLang="zh-CN" sz="2400">
                <a:latin typeface="黑体" charset="-122"/>
                <a:ea typeface="黑体" charset="-122"/>
              </a:rPr>
              <a:t>3</a:t>
            </a:r>
            <a:r>
              <a:rPr lang="zh-CN" altLang="en-US" sz="2400">
                <a:latin typeface="黑体" charset="-122"/>
                <a:ea typeface="黑体" charset="-122"/>
              </a:rPr>
              <a:t>， </a:t>
            </a:r>
            <a:r>
              <a:rPr lang="en-US" altLang="zh-CN" sz="2400">
                <a:latin typeface="黑体" charset="-122"/>
                <a:ea typeface="黑体" charset="-122"/>
              </a:rPr>
              <a:t>3.2</a:t>
            </a:r>
            <a:r>
              <a:rPr lang="zh-CN" altLang="en-US" sz="2400">
                <a:latin typeface="黑体" charset="-122"/>
                <a:ea typeface="黑体" charset="-122"/>
              </a:rPr>
              <a:t>， </a:t>
            </a:r>
            <a:r>
              <a:rPr lang="en-US" altLang="zh-CN" sz="2400">
                <a:latin typeface="黑体" charset="-122"/>
                <a:ea typeface="黑体" charset="-122"/>
              </a:rPr>
              <a:t>4.8</a:t>
            </a:r>
            <a:r>
              <a:rPr lang="zh-CN" altLang="en-US" sz="2400">
                <a:latin typeface="黑体" charset="-122"/>
                <a:ea typeface="黑体" charset="-122"/>
              </a:rPr>
              <a:t>， </a:t>
            </a:r>
            <a:r>
              <a:rPr lang="en-US" altLang="zh-CN" sz="2400">
                <a:latin typeface="黑体" charset="-122"/>
                <a:ea typeface="黑体" charset="-122"/>
              </a:rPr>
              <a:t>8</a:t>
            </a:r>
            <a:r>
              <a:rPr lang="zh-CN" altLang="en-US" sz="2400">
                <a:latin typeface="黑体" charset="-122"/>
                <a:ea typeface="黑体" charset="-122"/>
              </a:rPr>
              <a:t>， </a:t>
            </a:r>
            <a:r>
              <a:rPr lang="en-US" altLang="zh-CN" sz="2400">
                <a:latin typeface="黑体" charset="-122"/>
                <a:ea typeface="黑体" charset="-122"/>
              </a:rPr>
              <a:t>12</a:t>
            </a:r>
          </a:p>
        </p:txBody>
      </p:sp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7175501" y="1492250"/>
            <a:ext cx="15843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FF0000"/>
                </a:solidFill>
                <a:latin typeface="华文行楷" charset="-122"/>
                <a:ea typeface="华文行楷" charset="-122"/>
              </a:rPr>
              <a:t>√</a:t>
            </a:r>
          </a:p>
        </p:txBody>
      </p:sp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8112126" y="1484313"/>
            <a:ext cx="15843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FF0000"/>
                </a:solidFill>
                <a:latin typeface="华文行楷" charset="-122"/>
                <a:ea typeface="华文行楷" charset="-122"/>
              </a:rPr>
              <a:t>√</a:t>
            </a:r>
          </a:p>
        </p:txBody>
      </p:sp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8759826" y="1492250"/>
            <a:ext cx="15843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FF0000"/>
                </a:solidFill>
                <a:latin typeface="华文行楷" charset="-122"/>
                <a:ea typeface="华文行楷" charset="-122"/>
              </a:rPr>
              <a:t>√</a:t>
            </a:r>
          </a:p>
        </p:txBody>
      </p:sp>
      <p:sp>
        <p:nvSpPr>
          <p:cNvPr id="12294" name="Text Box 6"/>
          <p:cNvSpPr txBox="1">
            <a:spLocks noChangeArrowheads="1"/>
          </p:cNvSpPr>
          <p:nvPr/>
        </p:nvSpPr>
        <p:spPr bwMode="auto">
          <a:xfrm>
            <a:off x="9480551" y="1484313"/>
            <a:ext cx="15843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FF0000"/>
                </a:solidFill>
                <a:latin typeface="华文行楷" charset="-122"/>
                <a:ea typeface="华文行楷" charset="-122"/>
              </a:rPr>
              <a:t>√</a:t>
            </a:r>
          </a:p>
        </p:txBody>
      </p:sp>
      <p:sp>
        <p:nvSpPr>
          <p:cNvPr id="12295" name="Text Box 7"/>
          <p:cNvSpPr txBox="1">
            <a:spLocks noChangeArrowheads="1"/>
          </p:cNvSpPr>
          <p:nvPr/>
        </p:nvSpPr>
        <p:spPr bwMode="auto">
          <a:xfrm>
            <a:off x="1919288" y="2179638"/>
            <a:ext cx="8280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>
                <a:solidFill>
                  <a:srgbClr val="0000FF"/>
                </a:solidFill>
                <a:latin typeface="黑体" charset="-122"/>
                <a:ea typeface="黑体" charset="-122"/>
              </a:rPr>
              <a:t>变式</a:t>
            </a:r>
            <a:r>
              <a:rPr lang="en-US" altLang="zh-CN" sz="2400">
                <a:solidFill>
                  <a:srgbClr val="0000FF"/>
                </a:solidFill>
                <a:latin typeface="黑体" charset="-122"/>
                <a:ea typeface="黑体" charset="-122"/>
              </a:rPr>
              <a:t>1</a:t>
            </a:r>
            <a:r>
              <a:rPr lang="zh-CN" altLang="en-US" sz="2400">
                <a:solidFill>
                  <a:srgbClr val="0000FF"/>
                </a:solidFill>
                <a:latin typeface="黑体" charset="-122"/>
                <a:ea typeface="黑体" charset="-122"/>
              </a:rPr>
              <a:t>：你能直接写出不等式</a:t>
            </a:r>
            <a:r>
              <a:rPr lang="en-US" altLang="zh-CN" sz="2400">
                <a:solidFill>
                  <a:srgbClr val="0000FF"/>
                </a:solidFill>
                <a:latin typeface="黑体" charset="-122"/>
                <a:ea typeface="黑体" charset="-122"/>
              </a:rPr>
              <a:t>x+3</a:t>
            </a:r>
            <a:r>
              <a:rPr lang="zh-CN" altLang="en-US" sz="2400">
                <a:solidFill>
                  <a:srgbClr val="0000FF"/>
                </a:solidFill>
                <a:latin typeface="黑体" charset="-122"/>
                <a:ea typeface="黑体" charset="-122"/>
              </a:rPr>
              <a:t>＞</a:t>
            </a:r>
            <a:r>
              <a:rPr lang="en-US" altLang="zh-CN" sz="2400">
                <a:solidFill>
                  <a:srgbClr val="0000FF"/>
                </a:solidFill>
                <a:latin typeface="黑体" charset="-122"/>
                <a:ea typeface="黑体" charset="-122"/>
              </a:rPr>
              <a:t>6</a:t>
            </a:r>
            <a:r>
              <a:rPr lang="zh-CN" altLang="en-US" sz="2400">
                <a:solidFill>
                  <a:srgbClr val="0000FF"/>
                </a:solidFill>
                <a:latin typeface="黑体" charset="-122"/>
                <a:ea typeface="黑体" charset="-122"/>
              </a:rPr>
              <a:t>的解集吗？请试一试</a:t>
            </a:r>
            <a:r>
              <a:rPr lang="en-US" altLang="zh-CN" sz="2400">
                <a:solidFill>
                  <a:srgbClr val="0000FF"/>
                </a:solidFill>
                <a:latin typeface="黑体" charset="-122"/>
                <a:ea typeface="黑体" charset="-122"/>
              </a:rPr>
              <a:t>.</a:t>
            </a:r>
            <a:endParaRPr lang="en-US" altLang="zh-CN" sz="2400">
              <a:latin typeface="黑体" charset="-122"/>
              <a:ea typeface="黑体" charset="-122"/>
            </a:endParaRPr>
          </a:p>
        </p:txBody>
      </p:sp>
      <p:sp>
        <p:nvSpPr>
          <p:cNvPr id="12296" name="Text Box 8"/>
          <p:cNvSpPr txBox="1">
            <a:spLocks noChangeArrowheads="1"/>
          </p:cNvSpPr>
          <p:nvPr/>
        </p:nvSpPr>
        <p:spPr bwMode="auto">
          <a:xfrm>
            <a:off x="6384925" y="2636838"/>
            <a:ext cx="40322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>
                <a:solidFill>
                  <a:srgbClr val="0000FF"/>
                </a:solidFill>
                <a:latin typeface="黑体" charset="-122"/>
                <a:ea typeface="黑体" charset="-122"/>
              </a:rPr>
              <a:t>不等式</a:t>
            </a:r>
            <a:r>
              <a:rPr lang="en-US" altLang="zh-CN" sz="2400">
                <a:solidFill>
                  <a:srgbClr val="0000FF"/>
                </a:solidFill>
                <a:latin typeface="黑体" charset="-122"/>
                <a:ea typeface="黑体" charset="-122"/>
              </a:rPr>
              <a:t>x+3</a:t>
            </a:r>
            <a:r>
              <a:rPr lang="zh-CN" altLang="en-US" sz="2400">
                <a:solidFill>
                  <a:srgbClr val="0000FF"/>
                </a:solidFill>
                <a:latin typeface="黑体" charset="-122"/>
                <a:ea typeface="黑体" charset="-122"/>
              </a:rPr>
              <a:t>＞</a:t>
            </a:r>
            <a:r>
              <a:rPr lang="en-US" altLang="zh-CN" sz="2400">
                <a:solidFill>
                  <a:srgbClr val="0000FF"/>
                </a:solidFill>
                <a:latin typeface="黑体" charset="-122"/>
                <a:ea typeface="黑体" charset="-122"/>
              </a:rPr>
              <a:t>6</a:t>
            </a:r>
            <a:r>
              <a:rPr lang="zh-CN" altLang="en-US" sz="2400">
                <a:solidFill>
                  <a:srgbClr val="0000FF"/>
                </a:solidFill>
                <a:latin typeface="黑体" charset="-122"/>
                <a:ea typeface="黑体" charset="-122"/>
              </a:rPr>
              <a:t>的解集是</a:t>
            </a:r>
            <a:r>
              <a:rPr lang="en-US" altLang="zh-CN" sz="2400">
                <a:solidFill>
                  <a:srgbClr val="0000FF"/>
                </a:solidFill>
                <a:latin typeface="黑体" charset="-122"/>
                <a:ea typeface="黑体" charset="-122"/>
              </a:rPr>
              <a:t>:</a:t>
            </a:r>
            <a:r>
              <a:rPr lang="en-US" altLang="zh-CN" sz="2400">
                <a:solidFill>
                  <a:srgbClr val="FF0000"/>
                </a:solidFill>
                <a:latin typeface="黑体" charset="-122"/>
                <a:ea typeface="黑体" charset="-122"/>
              </a:rPr>
              <a:t>x</a:t>
            </a:r>
            <a:r>
              <a:rPr lang="zh-CN" altLang="en-US" sz="2400">
                <a:solidFill>
                  <a:srgbClr val="FF0000"/>
                </a:solidFill>
                <a:latin typeface="黑体" charset="-122"/>
                <a:ea typeface="黑体" charset="-122"/>
              </a:rPr>
              <a:t>＞</a:t>
            </a:r>
            <a:r>
              <a:rPr lang="en-US" altLang="zh-CN" sz="2400">
                <a:solidFill>
                  <a:srgbClr val="FF0000"/>
                </a:solidFill>
                <a:latin typeface="黑体" charset="-122"/>
                <a:ea typeface="黑体" charset="-122"/>
              </a:rPr>
              <a:t>3</a:t>
            </a:r>
          </a:p>
        </p:txBody>
      </p:sp>
      <p:sp>
        <p:nvSpPr>
          <p:cNvPr id="12297" name="Text Box 9"/>
          <p:cNvSpPr txBox="1">
            <a:spLocks noChangeArrowheads="1"/>
          </p:cNvSpPr>
          <p:nvPr/>
        </p:nvSpPr>
        <p:spPr bwMode="auto">
          <a:xfrm>
            <a:off x="1919289" y="3644900"/>
            <a:ext cx="5976937" cy="32316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>
                <a:latin typeface="黑体" charset="-122"/>
                <a:ea typeface="黑体" charset="-122"/>
              </a:rPr>
              <a:t>2</a:t>
            </a:r>
            <a:r>
              <a:rPr lang="zh-CN" altLang="en-US" sz="2400">
                <a:latin typeface="黑体" charset="-122"/>
                <a:ea typeface="黑体" charset="-122"/>
              </a:rPr>
              <a:t>、请你试着直接写出下列不等式的解集</a:t>
            </a:r>
            <a:r>
              <a:rPr lang="en-US" altLang="zh-CN" sz="2400">
                <a:latin typeface="黑体" charset="-122"/>
                <a:ea typeface="黑体" charset="-122"/>
              </a:rPr>
              <a:t>.</a:t>
            </a:r>
          </a:p>
          <a:p>
            <a:pPr>
              <a:spcBef>
                <a:spcPct val="50000"/>
              </a:spcBef>
            </a:pPr>
            <a:r>
              <a:rPr lang="en-US" altLang="zh-CN" sz="2400">
                <a:latin typeface="黑体" charset="-122"/>
                <a:ea typeface="黑体" charset="-122"/>
              </a:rPr>
              <a:t>   </a:t>
            </a:r>
            <a:r>
              <a:rPr lang="zh-CN" altLang="en-US" sz="2400">
                <a:latin typeface="黑体" charset="-122"/>
                <a:ea typeface="黑体" charset="-122"/>
              </a:rPr>
              <a:t>（</a:t>
            </a:r>
            <a:r>
              <a:rPr lang="en-US" altLang="zh-CN" sz="2400">
                <a:latin typeface="黑体" charset="-122"/>
                <a:ea typeface="黑体" charset="-122"/>
              </a:rPr>
              <a:t>1</a:t>
            </a:r>
            <a:r>
              <a:rPr lang="zh-CN" altLang="en-US" sz="2400">
                <a:latin typeface="黑体" charset="-122"/>
                <a:ea typeface="黑体" charset="-122"/>
              </a:rPr>
              <a:t>）</a:t>
            </a:r>
            <a:r>
              <a:rPr lang="en-US" altLang="zh-CN" sz="2400">
                <a:latin typeface="黑体" charset="-122"/>
                <a:ea typeface="黑体" charset="-122"/>
              </a:rPr>
              <a:t>2x</a:t>
            </a:r>
            <a:r>
              <a:rPr lang="zh-CN" altLang="en-US" sz="2400">
                <a:latin typeface="黑体" charset="-122"/>
                <a:ea typeface="黑体" charset="-122"/>
              </a:rPr>
              <a:t>＜</a:t>
            </a:r>
            <a:r>
              <a:rPr lang="en-US" altLang="zh-CN" sz="2400">
                <a:latin typeface="黑体" charset="-122"/>
                <a:ea typeface="黑体" charset="-122"/>
              </a:rPr>
              <a:t>8</a:t>
            </a:r>
          </a:p>
          <a:p>
            <a:pPr>
              <a:spcBef>
                <a:spcPct val="50000"/>
              </a:spcBef>
            </a:pPr>
            <a:r>
              <a:rPr lang="en-US" altLang="zh-CN" sz="2400">
                <a:latin typeface="黑体" charset="-122"/>
                <a:ea typeface="黑体" charset="-122"/>
              </a:rPr>
              <a:t>   </a:t>
            </a:r>
            <a:r>
              <a:rPr lang="zh-CN" altLang="en-US" sz="2400">
                <a:latin typeface="黑体" charset="-122"/>
                <a:ea typeface="黑体" charset="-122"/>
              </a:rPr>
              <a:t>（</a:t>
            </a:r>
            <a:r>
              <a:rPr lang="en-US" altLang="zh-CN" sz="2400">
                <a:latin typeface="黑体" charset="-122"/>
                <a:ea typeface="黑体" charset="-122"/>
              </a:rPr>
              <a:t>2</a:t>
            </a:r>
            <a:r>
              <a:rPr lang="zh-CN" altLang="en-US" sz="2400">
                <a:latin typeface="黑体" charset="-122"/>
                <a:ea typeface="黑体" charset="-122"/>
              </a:rPr>
              <a:t>）</a:t>
            </a:r>
            <a:r>
              <a:rPr lang="en-US" altLang="zh-CN" sz="2400">
                <a:latin typeface="黑体" charset="-122"/>
                <a:ea typeface="黑体" charset="-122"/>
              </a:rPr>
              <a:t>x-2</a:t>
            </a:r>
            <a:r>
              <a:rPr lang="zh-CN" altLang="en-US" sz="2400">
                <a:latin typeface="黑体" charset="-122"/>
                <a:ea typeface="黑体" charset="-122"/>
              </a:rPr>
              <a:t>＞</a:t>
            </a:r>
            <a:r>
              <a:rPr lang="en-US" altLang="zh-CN" sz="2400">
                <a:latin typeface="黑体" charset="-122"/>
                <a:ea typeface="黑体" charset="-122"/>
              </a:rPr>
              <a:t>0</a:t>
            </a:r>
          </a:p>
          <a:p>
            <a:pPr>
              <a:spcBef>
                <a:spcPct val="50000"/>
              </a:spcBef>
            </a:pPr>
            <a:r>
              <a:rPr lang="en-US" altLang="zh-CN" sz="2400">
                <a:latin typeface="黑体" charset="-122"/>
                <a:ea typeface="黑体" charset="-122"/>
              </a:rPr>
              <a:t>    (3) 2x+1</a:t>
            </a:r>
            <a:r>
              <a:rPr lang="zh-CN" altLang="en-US" sz="2400">
                <a:latin typeface="黑体" charset="-122"/>
              </a:rPr>
              <a:t>＜</a:t>
            </a:r>
            <a:r>
              <a:rPr lang="en-US" altLang="zh-CN" sz="2400">
                <a:latin typeface="黑体" charset="-122"/>
              </a:rPr>
              <a:t>3</a:t>
            </a:r>
          </a:p>
          <a:p>
            <a:pPr>
              <a:spcBef>
                <a:spcPct val="50000"/>
              </a:spcBef>
            </a:pPr>
            <a:r>
              <a:rPr lang="en-US" altLang="zh-CN" sz="2400">
                <a:latin typeface="黑体" charset="-122"/>
              </a:rPr>
              <a:t>    (4) a</a:t>
            </a:r>
            <a:r>
              <a:rPr lang="en-US" altLang="zh-CN" sz="2400" baseline="30000">
                <a:latin typeface="黑体" charset="-122"/>
              </a:rPr>
              <a:t>2</a:t>
            </a:r>
            <a:r>
              <a:rPr lang="en-US" altLang="zh-CN" sz="2400">
                <a:latin typeface="黑体" charset="-122"/>
              </a:rPr>
              <a:t>+1</a:t>
            </a:r>
            <a:r>
              <a:rPr lang="zh-CN" altLang="en-US" sz="2400">
                <a:latin typeface="黑体" charset="-122"/>
                <a:ea typeface="黑体" charset="-122"/>
              </a:rPr>
              <a:t>＞</a:t>
            </a:r>
            <a:r>
              <a:rPr lang="en-US" altLang="zh-CN" sz="2400">
                <a:latin typeface="黑体" charset="-122"/>
                <a:ea typeface="黑体" charset="-122"/>
              </a:rPr>
              <a:t>0</a:t>
            </a:r>
          </a:p>
          <a:p>
            <a:pPr>
              <a:spcBef>
                <a:spcPct val="50000"/>
              </a:spcBef>
            </a:pPr>
            <a:endParaRPr lang="en-US" altLang="zh-CN" sz="2400">
              <a:latin typeface="黑体" charset="-122"/>
            </a:endParaRPr>
          </a:p>
        </p:txBody>
      </p:sp>
      <p:sp>
        <p:nvSpPr>
          <p:cNvPr id="12298" name="Text Box 10"/>
          <p:cNvSpPr txBox="1">
            <a:spLocks noChangeArrowheads="1"/>
          </p:cNvSpPr>
          <p:nvPr/>
        </p:nvSpPr>
        <p:spPr bwMode="auto">
          <a:xfrm>
            <a:off x="4583113" y="4149725"/>
            <a:ext cx="40322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>
                <a:latin typeface="黑体" charset="-122"/>
                <a:ea typeface="黑体" charset="-122"/>
              </a:rPr>
              <a:t>不等式</a:t>
            </a:r>
            <a:r>
              <a:rPr lang="en-US" altLang="zh-CN" sz="2400">
                <a:latin typeface="黑体" charset="-122"/>
                <a:ea typeface="黑体" charset="-122"/>
              </a:rPr>
              <a:t>2x</a:t>
            </a:r>
            <a:r>
              <a:rPr lang="zh-CN" altLang="en-US" sz="2400">
                <a:latin typeface="黑体" charset="-122"/>
                <a:ea typeface="黑体" charset="-122"/>
              </a:rPr>
              <a:t>＜</a:t>
            </a:r>
            <a:r>
              <a:rPr lang="en-US" altLang="zh-CN" sz="2400">
                <a:latin typeface="黑体" charset="-122"/>
                <a:ea typeface="黑体" charset="-122"/>
              </a:rPr>
              <a:t>8</a:t>
            </a:r>
            <a:r>
              <a:rPr lang="zh-CN" altLang="en-US" sz="2400">
                <a:latin typeface="黑体" charset="-122"/>
                <a:ea typeface="黑体" charset="-122"/>
              </a:rPr>
              <a:t>的解集是</a:t>
            </a:r>
            <a:r>
              <a:rPr lang="en-US" altLang="zh-CN" sz="2400">
                <a:latin typeface="黑体" charset="-122"/>
                <a:ea typeface="黑体" charset="-122"/>
              </a:rPr>
              <a:t>:</a:t>
            </a:r>
            <a:r>
              <a:rPr lang="en-US" altLang="zh-CN" sz="2400">
                <a:solidFill>
                  <a:srgbClr val="FF0000"/>
                </a:solidFill>
                <a:latin typeface="黑体" charset="-122"/>
                <a:ea typeface="黑体" charset="-122"/>
              </a:rPr>
              <a:t>x</a:t>
            </a:r>
            <a:r>
              <a:rPr lang="zh-CN" altLang="en-US" sz="2400">
                <a:solidFill>
                  <a:srgbClr val="FF0000"/>
                </a:solidFill>
                <a:latin typeface="黑体" charset="-122"/>
                <a:ea typeface="黑体" charset="-122"/>
              </a:rPr>
              <a:t>＜</a:t>
            </a:r>
            <a:r>
              <a:rPr lang="en-US" altLang="zh-CN" sz="2400">
                <a:solidFill>
                  <a:srgbClr val="FF0000"/>
                </a:solidFill>
                <a:latin typeface="黑体" charset="-122"/>
                <a:ea typeface="黑体" charset="-122"/>
              </a:rPr>
              <a:t>4</a:t>
            </a:r>
          </a:p>
        </p:txBody>
      </p:sp>
      <p:sp>
        <p:nvSpPr>
          <p:cNvPr id="12299" name="Text Box 11"/>
          <p:cNvSpPr txBox="1">
            <a:spLocks noChangeArrowheads="1"/>
          </p:cNvSpPr>
          <p:nvPr/>
        </p:nvSpPr>
        <p:spPr bwMode="auto">
          <a:xfrm>
            <a:off x="4583113" y="4724400"/>
            <a:ext cx="40322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>
                <a:latin typeface="黑体" charset="-122"/>
                <a:ea typeface="黑体" charset="-122"/>
              </a:rPr>
              <a:t>不等式</a:t>
            </a:r>
            <a:r>
              <a:rPr lang="en-US" altLang="zh-CN" sz="2400">
                <a:latin typeface="黑体" charset="-122"/>
                <a:ea typeface="黑体" charset="-122"/>
              </a:rPr>
              <a:t>x-2</a:t>
            </a:r>
            <a:r>
              <a:rPr lang="zh-CN" altLang="en-US" sz="2400">
                <a:latin typeface="黑体" charset="-122"/>
                <a:ea typeface="黑体" charset="-122"/>
              </a:rPr>
              <a:t>＞</a:t>
            </a:r>
            <a:r>
              <a:rPr lang="en-US" altLang="zh-CN" sz="2400">
                <a:latin typeface="黑体" charset="-122"/>
                <a:ea typeface="黑体" charset="-122"/>
              </a:rPr>
              <a:t>0</a:t>
            </a:r>
            <a:r>
              <a:rPr lang="zh-CN" altLang="en-US" sz="2400">
                <a:latin typeface="黑体" charset="-122"/>
                <a:ea typeface="黑体" charset="-122"/>
              </a:rPr>
              <a:t>的解集是</a:t>
            </a:r>
            <a:r>
              <a:rPr lang="en-US" altLang="zh-CN" sz="2400">
                <a:latin typeface="黑体" charset="-122"/>
                <a:ea typeface="黑体" charset="-122"/>
              </a:rPr>
              <a:t>:</a:t>
            </a:r>
            <a:r>
              <a:rPr lang="en-US" altLang="zh-CN" sz="2400">
                <a:solidFill>
                  <a:srgbClr val="FF0000"/>
                </a:solidFill>
                <a:latin typeface="黑体" charset="-122"/>
                <a:ea typeface="黑体" charset="-122"/>
              </a:rPr>
              <a:t>x</a:t>
            </a:r>
            <a:r>
              <a:rPr lang="zh-CN" altLang="en-US" sz="2400">
                <a:solidFill>
                  <a:srgbClr val="FF0000"/>
                </a:solidFill>
                <a:latin typeface="黑体" charset="-122"/>
                <a:ea typeface="黑体" charset="-122"/>
              </a:rPr>
              <a:t>＞</a:t>
            </a:r>
            <a:r>
              <a:rPr lang="en-US" altLang="zh-CN" sz="2400">
                <a:solidFill>
                  <a:srgbClr val="FF0000"/>
                </a:solidFill>
                <a:latin typeface="黑体" charset="-122"/>
                <a:ea typeface="黑体" charset="-122"/>
              </a:rPr>
              <a:t>2</a:t>
            </a:r>
          </a:p>
        </p:txBody>
      </p:sp>
      <p:sp>
        <p:nvSpPr>
          <p:cNvPr id="12300" name="Text Box 12"/>
          <p:cNvSpPr txBox="1">
            <a:spLocks noChangeArrowheads="1"/>
          </p:cNvSpPr>
          <p:nvPr/>
        </p:nvSpPr>
        <p:spPr bwMode="auto">
          <a:xfrm>
            <a:off x="4656138" y="5348288"/>
            <a:ext cx="53276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>
                <a:latin typeface="黑体" charset="-122"/>
                <a:ea typeface="黑体" charset="-122"/>
              </a:rPr>
              <a:t>不等式</a:t>
            </a:r>
            <a:r>
              <a:rPr lang="en-US" altLang="zh-CN" sz="2400">
                <a:latin typeface="黑体" charset="-122"/>
                <a:ea typeface="黑体" charset="-122"/>
              </a:rPr>
              <a:t>2x+1</a:t>
            </a:r>
            <a:r>
              <a:rPr lang="zh-CN" altLang="en-US" sz="2400">
                <a:latin typeface="黑体" charset="-122"/>
              </a:rPr>
              <a:t>＜</a:t>
            </a:r>
            <a:r>
              <a:rPr lang="en-US" altLang="zh-CN" sz="2400">
                <a:latin typeface="黑体" charset="-122"/>
              </a:rPr>
              <a:t>3</a:t>
            </a:r>
            <a:r>
              <a:rPr lang="zh-CN" altLang="en-US" sz="2400">
                <a:latin typeface="黑体" charset="-122"/>
                <a:ea typeface="黑体" charset="-122"/>
              </a:rPr>
              <a:t>的解集是</a:t>
            </a:r>
            <a:r>
              <a:rPr lang="en-US" altLang="zh-CN" sz="2400">
                <a:latin typeface="黑体" charset="-122"/>
                <a:ea typeface="黑体" charset="-122"/>
              </a:rPr>
              <a:t>:</a:t>
            </a:r>
            <a:r>
              <a:rPr lang="en-US" altLang="zh-CN" sz="2400">
                <a:solidFill>
                  <a:srgbClr val="FF0000"/>
                </a:solidFill>
                <a:latin typeface="黑体" charset="-122"/>
                <a:ea typeface="黑体" charset="-122"/>
              </a:rPr>
              <a:t>x</a:t>
            </a:r>
            <a:r>
              <a:rPr lang="zh-CN" altLang="en-US" sz="2400">
                <a:solidFill>
                  <a:srgbClr val="FF0000"/>
                </a:solidFill>
                <a:latin typeface="黑体" charset="-122"/>
              </a:rPr>
              <a:t>＜</a:t>
            </a:r>
            <a:r>
              <a:rPr lang="en-US" altLang="zh-CN" sz="2400">
                <a:solidFill>
                  <a:srgbClr val="FF0000"/>
                </a:solidFill>
                <a:latin typeface="黑体" charset="-122"/>
              </a:rPr>
              <a:t>1</a:t>
            </a:r>
          </a:p>
        </p:txBody>
      </p:sp>
      <p:sp>
        <p:nvSpPr>
          <p:cNvPr id="12301" name="Text Box 13"/>
          <p:cNvSpPr txBox="1">
            <a:spLocks noChangeArrowheads="1"/>
          </p:cNvSpPr>
          <p:nvPr/>
        </p:nvSpPr>
        <p:spPr bwMode="auto">
          <a:xfrm>
            <a:off x="4656138" y="5876925"/>
            <a:ext cx="53276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>
                <a:latin typeface="黑体" charset="-122"/>
                <a:ea typeface="黑体" charset="-122"/>
              </a:rPr>
              <a:t>不等式</a:t>
            </a:r>
            <a:r>
              <a:rPr lang="en-US" altLang="zh-CN" sz="2400">
                <a:latin typeface="黑体" charset="-122"/>
                <a:ea typeface="黑体" charset="-122"/>
              </a:rPr>
              <a:t>a</a:t>
            </a:r>
            <a:r>
              <a:rPr lang="en-US" altLang="zh-CN" sz="2400" baseline="30000">
                <a:latin typeface="黑体" charset="-122"/>
                <a:ea typeface="黑体" charset="-122"/>
              </a:rPr>
              <a:t>2</a:t>
            </a:r>
            <a:r>
              <a:rPr lang="en-US" altLang="zh-CN" sz="2400">
                <a:latin typeface="黑体" charset="-122"/>
                <a:ea typeface="黑体" charset="-122"/>
              </a:rPr>
              <a:t>+1</a:t>
            </a:r>
            <a:r>
              <a:rPr lang="zh-CN" altLang="en-US" sz="2400">
                <a:latin typeface="黑体" charset="-122"/>
              </a:rPr>
              <a:t>＞</a:t>
            </a:r>
            <a:r>
              <a:rPr lang="en-US" altLang="zh-CN" sz="2400">
                <a:latin typeface="黑体" charset="-122"/>
              </a:rPr>
              <a:t>0</a:t>
            </a:r>
            <a:r>
              <a:rPr lang="zh-CN" altLang="en-US" sz="2400">
                <a:latin typeface="黑体" charset="-122"/>
                <a:ea typeface="黑体" charset="-122"/>
              </a:rPr>
              <a:t>的解集是</a:t>
            </a:r>
            <a:r>
              <a:rPr lang="en-US" altLang="zh-CN" sz="2400">
                <a:latin typeface="黑体" charset="-122"/>
                <a:ea typeface="黑体" charset="-122"/>
              </a:rPr>
              <a:t>:</a:t>
            </a:r>
            <a:r>
              <a:rPr lang="en-US" altLang="zh-CN" sz="2400">
                <a:solidFill>
                  <a:srgbClr val="FF0000"/>
                </a:solidFill>
                <a:latin typeface="黑体" charset="-122"/>
                <a:ea typeface="黑体" charset="-122"/>
              </a:rPr>
              <a:t>x</a:t>
            </a:r>
            <a:r>
              <a:rPr lang="zh-CN" altLang="en-US" sz="2400">
                <a:solidFill>
                  <a:srgbClr val="FF0000"/>
                </a:solidFill>
                <a:latin typeface="黑体" charset="-122"/>
                <a:ea typeface="黑体" charset="-122"/>
              </a:rPr>
              <a:t>取任何数</a:t>
            </a:r>
          </a:p>
        </p:txBody>
      </p:sp>
    </p:spTree>
    <p:extLst>
      <p:ext uri="{BB962C8B-B14F-4D97-AF65-F5344CB8AC3E}">
        <p14:creationId xmlns:p14="http://schemas.microsoft.com/office/powerpoint/2010/main" val="923672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5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2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47" dur="500"/>
                                        <p:tgtEl>
                                          <p:spTgt spid="12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52" dur="500"/>
                                        <p:tgtEl>
                                          <p:spTgt spid="12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57" dur="500"/>
                                        <p:tgtEl>
                                          <p:spTgt spid="12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62" dur="500"/>
                                        <p:tgtEl>
                                          <p:spTgt spid="12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  <p:bldP spid="12291" grpId="0"/>
      <p:bldP spid="12292" grpId="0"/>
      <p:bldP spid="12293" grpId="0"/>
      <p:bldP spid="12294" grpId="0"/>
      <p:bldP spid="12295" grpId="0"/>
      <p:bldP spid="12296" grpId="0"/>
      <p:bldP spid="12297" grpId="0"/>
      <p:bldP spid="12298" grpId="0"/>
      <p:bldP spid="12299" grpId="0"/>
      <p:bldP spid="12300" grpId="0"/>
      <p:bldP spid="1230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314" name="Group 2"/>
          <p:cNvGrpSpPr>
            <a:grpSpLocks/>
          </p:cNvGrpSpPr>
          <p:nvPr/>
        </p:nvGrpSpPr>
        <p:grpSpPr bwMode="auto">
          <a:xfrm>
            <a:off x="1703388" y="404813"/>
            <a:ext cx="8964612" cy="2247900"/>
            <a:chOff x="113" y="255"/>
            <a:chExt cx="5647" cy="1416"/>
          </a:xfrm>
        </p:grpSpPr>
        <p:sp>
          <p:nvSpPr>
            <p:cNvPr id="13327" name="Text Box 3"/>
            <p:cNvSpPr txBox="1">
              <a:spLocks noChangeArrowheads="1"/>
            </p:cNvSpPr>
            <p:nvPr/>
          </p:nvSpPr>
          <p:spPr bwMode="auto">
            <a:xfrm>
              <a:off x="113" y="255"/>
              <a:ext cx="5647" cy="133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zh-CN" altLang="en-US" sz="2400">
                  <a:solidFill>
                    <a:srgbClr val="0000FF"/>
                  </a:solidFill>
                  <a:latin typeface="黑体" charset="-122"/>
                  <a:ea typeface="黑体" charset="-122"/>
                </a:rPr>
                <a:t>想一想：</a:t>
              </a:r>
              <a:r>
                <a:rPr lang="zh-CN" altLang="en-US" sz="2400">
                  <a:latin typeface="黑体" charset="-122"/>
                  <a:ea typeface="黑体" charset="-122"/>
                </a:rPr>
                <a:t>观察下列不等式，有什么共同点，并试着给它们起名？</a:t>
              </a:r>
            </a:p>
            <a:p>
              <a:pPr>
                <a:spcBef>
                  <a:spcPct val="50000"/>
                </a:spcBef>
              </a:pPr>
              <a:r>
                <a:rPr lang="zh-CN" altLang="en-US" sz="2400">
                  <a:latin typeface="黑体" charset="-122"/>
                  <a:ea typeface="黑体" charset="-122"/>
                </a:rPr>
                <a:t>   （</a:t>
              </a:r>
              <a:r>
                <a:rPr lang="en-US" altLang="zh-CN" sz="2400">
                  <a:latin typeface="黑体" charset="-122"/>
                  <a:ea typeface="黑体" charset="-122"/>
                </a:rPr>
                <a:t>1</a:t>
              </a:r>
              <a:r>
                <a:rPr lang="zh-CN" altLang="en-US" sz="2400">
                  <a:latin typeface="黑体" charset="-122"/>
                  <a:ea typeface="黑体" charset="-122"/>
                </a:rPr>
                <a:t>）</a:t>
              </a:r>
              <a:r>
                <a:rPr lang="en-US" altLang="zh-CN" sz="2400">
                  <a:latin typeface="黑体" charset="-122"/>
                  <a:ea typeface="黑体" charset="-122"/>
                </a:rPr>
                <a:t>2x</a:t>
              </a:r>
              <a:r>
                <a:rPr lang="zh-CN" altLang="en-US" sz="2400">
                  <a:latin typeface="黑体" charset="-122"/>
                  <a:ea typeface="黑体" charset="-122"/>
                </a:rPr>
                <a:t>＜</a:t>
              </a:r>
              <a:r>
                <a:rPr lang="en-US" altLang="zh-CN" sz="2400">
                  <a:latin typeface="黑体" charset="-122"/>
                  <a:ea typeface="黑体" charset="-122"/>
                </a:rPr>
                <a:t>8</a:t>
              </a:r>
            </a:p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黑体" charset="-122"/>
                  <a:ea typeface="黑体" charset="-122"/>
                </a:rPr>
                <a:t>   </a:t>
              </a:r>
              <a:r>
                <a:rPr lang="zh-CN" altLang="en-US" sz="2400">
                  <a:latin typeface="黑体" charset="-122"/>
                  <a:ea typeface="黑体" charset="-122"/>
                </a:rPr>
                <a:t>（</a:t>
              </a:r>
              <a:r>
                <a:rPr lang="en-US" altLang="zh-CN" sz="2400">
                  <a:latin typeface="黑体" charset="-122"/>
                  <a:ea typeface="黑体" charset="-122"/>
                </a:rPr>
                <a:t>2</a:t>
              </a:r>
              <a:r>
                <a:rPr lang="zh-CN" altLang="en-US" sz="2400">
                  <a:latin typeface="黑体" charset="-122"/>
                  <a:ea typeface="黑体" charset="-122"/>
                </a:rPr>
                <a:t>）</a:t>
              </a:r>
              <a:r>
                <a:rPr lang="en-US" altLang="zh-CN" sz="2400">
                  <a:latin typeface="黑体" charset="-122"/>
                  <a:ea typeface="黑体" charset="-122"/>
                </a:rPr>
                <a:t>y-2</a:t>
              </a:r>
              <a:r>
                <a:rPr lang="zh-CN" altLang="en-US" sz="2400">
                  <a:latin typeface="黑体" charset="-122"/>
                  <a:ea typeface="黑体" charset="-122"/>
                </a:rPr>
                <a:t>＞</a:t>
              </a:r>
              <a:r>
                <a:rPr lang="en-US" altLang="zh-CN" sz="2400">
                  <a:latin typeface="黑体" charset="-122"/>
                  <a:ea typeface="黑体" charset="-122"/>
                </a:rPr>
                <a:t>0</a:t>
              </a:r>
            </a:p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黑体" charset="-122"/>
                  <a:ea typeface="黑体" charset="-122"/>
                </a:rPr>
                <a:t>   </a:t>
              </a:r>
              <a:r>
                <a:rPr lang="zh-CN" altLang="en-US" sz="2400">
                  <a:latin typeface="黑体" charset="-122"/>
                  <a:ea typeface="黑体" charset="-122"/>
                </a:rPr>
                <a:t>（</a:t>
              </a:r>
              <a:r>
                <a:rPr lang="en-US" altLang="zh-CN" sz="2400">
                  <a:latin typeface="黑体" charset="-122"/>
                  <a:ea typeface="黑体" charset="-122"/>
                </a:rPr>
                <a:t>3</a:t>
              </a:r>
              <a:r>
                <a:rPr lang="zh-CN" altLang="en-US" sz="2400">
                  <a:latin typeface="黑体" charset="-122"/>
                  <a:ea typeface="黑体" charset="-122"/>
                </a:rPr>
                <a:t>）  </a:t>
              </a:r>
              <a:r>
                <a:rPr lang="en-US" altLang="zh-CN" sz="2400">
                  <a:latin typeface="黑体" charset="-122"/>
                  <a:ea typeface="黑体" charset="-122"/>
                </a:rPr>
                <a:t>x</a:t>
              </a:r>
              <a:r>
                <a:rPr lang="zh-CN" altLang="en-US" sz="2400">
                  <a:latin typeface="黑体" charset="-122"/>
                  <a:ea typeface="黑体" charset="-122"/>
                </a:rPr>
                <a:t>＞</a:t>
              </a:r>
              <a:r>
                <a:rPr lang="en-US" altLang="zh-CN" sz="2400">
                  <a:latin typeface="黑体" charset="-122"/>
                  <a:ea typeface="黑体" charset="-122"/>
                </a:rPr>
                <a:t>50</a:t>
              </a:r>
            </a:p>
          </p:txBody>
        </p:sp>
        <p:grpSp>
          <p:nvGrpSpPr>
            <p:cNvPr id="13328" name="Group 4"/>
            <p:cNvGrpSpPr>
              <a:grpSpLocks/>
            </p:cNvGrpSpPr>
            <p:nvPr/>
          </p:nvGrpSpPr>
          <p:grpSpPr bwMode="auto">
            <a:xfrm>
              <a:off x="930" y="1162"/>
              <a:ext cx="499" cy="509"/>
              <a:chOff x="1066" y="1979"/>
              <a:chExt cx="725" cy="610"/>
            </a:xfrm>
          </p:grpSpPr>
          <p:sp>
            <p:nvSpPr>
              <p:cNvPr id="2" name="Text Box 5"/>
              <p:cNvSpPr txBox="1">
                <a:spLocks noChangeArrowheads="1"/>
              </p:cNvSpPr>
              <p:nvPr/>
            </p:nvSpPr>
            <p:spPr bwMode="auto">
              <a:xfrm>
                <a:off x="1066" y="2197"/>
                <a:ext cx="725" cy="39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en-US" altLang="zh-CN" sz="2800">
                    <a:latin typeface="黑体" charset="-122"/>
                    <a:ea typeface="黑体" charset="-122"/>
                  </a:rPr>
                  <a:t>3</a:t>
                </a:r>
              </a:p>
            </p:txBody>
          </p:sp>
          <p:sp>
            <p:nvSpPr>
              <p:cNvPr id="3" name="Text Box 6"/>
              <p:cNvSpPr txBox="1">
                <a:spLocks noChangeArrowheads="1"/>
              </p:cNvSpPr>
              <p:nvPr/>
            </p:nvSpPr>
            <p:spPr bwMode="auto">
              <a:xfrm>
                <a:off x="1066" y="1979"/>
                <a:ext cx="725" cy="39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en-US" altLang="zh-CN" sz="2800" u="sng">
                    <a:latin typeface="黑体" charset="-122"/>
                    <a:ea typeface="黑体" charset="-122"/>
                  </a:rPr>
                  <a:t>2</a:t>
                </a:r>
              </a:p>
            </p:txBody>
          </p:sp>
        </p:grpSp>
      </p:grpSp>
      <p:sp>
        <p:nvSpPr>
          <p:cNvPr id="13315" name="Text Box 7"/>
          <p:cNvSpPr txBox="1">
            <a:spLocks noChangeArrowheads="1"/>
          </p:cNvSpPr>
          <p:nvPr/>
        </p:nvSpPr>
        <p:spPr bwMode="auto">
          <a:xfrm>
            <a:off x="3503614" y="3143251"/>
            <a:ext cx="172878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endParaRPr lang="zh-CN" altLang="zh-CN" sz="2800"/>
          </a:p>
        </p:txBody>
      </p:sp>
      <p:grpSp>
        <p:nvGrpSpPr>
          <p:cNvPr id="13320" name="Group 8"/>
          <p:cNvGrpSpPr>
            <a:grpSpLocks/>
          </p:cNvGrpSpPr>
          <p:nvPr/>
        </p:nvGrpSpPr>
        <p:grpSpPr bwMode="auto">
          <a:xfrm>
            <a:off x="2928938" y="3860800"/>
            <a:ext cx="4933950" cy="865188"/>
            <a:chOff x="885" y="2613"/>
            <a:chExt cx="3108" cy="545"/>
          </a:xfrm>
        </p:grpSpPr>
        <p:grpSp>
          <p:nvGrpSpPr>
            <p:cNvPr id="13319" name="Group 9"/>
            <p:cNvGrpSpPr>
              <a:grpSpLocks/>
            </p:cNvGrpSpPr>
            <p:nvPr/>
          </p:nvGrpSpPr>
          <p:grpSpPr bwMode="auto">
            <a:xfrm>
              <a:off x="885" y="2613"/>
              <a:ext cx="1179" cy="545"/>
              <a:chOff x="1066" y="2205"/>
              <a:chExt cx="1179" cy="545"/>
            </a:xfrm>
          </p:grpSpPr>
          <p:grpSp>
            <p:nvGrpSpPr>
              <p:cNvPr id="13321" name="Group 10"/>
              <p:cNvGrpSpPr>
                <a:grpSpLocks/>
              </p:cNvGrpSpPr>
              <p:nvPr/>
            </p:nvGrpSpPr>
            <p:grpSpPr bwMode="auto">
              <a:xfrm>
                <a:off x="1066" y="2211"/>
                <a:ext cx="771" cy="493"/>
                <a:chOff x="1066" y="2205"/>
                <a:chExt cx="771" cy="493"/>
              </a:xfrm>
            </p:grpSpPr>
            <p:sp>
              <p:nvSpPr>
                <p:cNvPr id="13325" name="Text Box 11"/>
                <p:cNvSpPr txBox="1">
                  <a:spLocks noChangeArrowheads="1"/>
                </p:cNvSpPr>
                <p:nvPr/>
              </p:nvSpPr>
              <p:spPr bwMode="auto">
                <a:xfrm>
                  <a:off x="1066" y="2205"/>
                  <a:ext cx="725" cy="32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9pPr>
                </a:lstStyle>
                <a:p>
                  <a:pPr>
                    <a:spcBef>
                      <a:spcPct val="50000"/>
                    </a:spcBef>
                  </a:pPr>
                  <a:r>
                    <a:rPr lang="en-US" altLang="zh-CN" sz="2800" u="sng">
                      <a:latin typeface="黑体" charset="-122"/>
                      <a:ea typeface="黑体" charset="-122"/>
                    </a:rPr>
                    <a:t>50</a:t>
                  </a:r>
                </a:p>
              </p:txBody>
            </p:sp>
            <p:sp>
              <p:nvSpPr>
                <p:cNvPr id="13326" name="Text Box 12"/>
                <p:cNvSpPr txBox="1">
                  <a:spLocks noChangeArrowheads="1"/>
                </p:cNvSpPr>
                <p:nvPr/>
              </p:nvSpPr>
              <p:spPr bwMode="auto">
                <a:xfrm>
                  <a:off x="1112" y="2371"/>
                  <a:ext cx="725" cy="32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9pPr>
                </a:lstStyle>
                <a:p>
                  <a:pPr>
                    <a:spcBef>
                      <a:spcPct val="50000"/>
                    </a:spcBef>
                  </a:pPr>
                  <a:r>
                    <a:rPr lang="en-US" altLang="zh-CN" sz="2800">
                      <a:latin typeface="黑体" charset="-122"/>
                      <a:ea typeface="黑体" charset="-122"/>
                    </a:rPr>
                    <a:t>x</a:t>
                  </a:r>
                </a:p>
              </p:txBody>
            </p:sp>
          </p:grpSp>
          <p:sp>
            <p:nvSpPr>
              <p:cNvPr id="13322" name="Text Box 13"/>
              <p:cNvSpPr txBox="1">
                <a:spLocks noChangeArrowheads="1"/>
              </p:cNvSpPr>
              <p:nvPr/>
            </p:nvSpPr>
            <p:spPr bwMode="auto">
              <a:xfrm>
                <a:off x="1339" y="2341"/>
                <a:ext cx="725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zh-CN" altLang="en-US" sz="2400">
                    <a:latin typeface="黑体" charset="-122"/>
                    <a:ea typeface="黑体" charset="-122"/>
                  </a:rPr>
                  <a:t>＜</a:t>
                </a:r>
              </a:p>
            </p:txBody>
          </p:sp>
          <p:sp>
            <p:nvSpPr>
              <p:cNvPr id="13323" name="Text Box 14"/>
              <p:cNvSpPr txBox="1">
                <a:spLocks noChangeArrowheads="1"/>
              </p:cNvSpPr>
              <p:nvPr/>
            </p:nvSpPr>
            <p:spPr bwMode="auto">
              <a:xfrm>
                <a:off x="1520" y="2423"/>
                <a:ext cx="725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en-US" altLang="zh-CN" sz="2800">
                    <a:latin typeface="黑体" charset="-122"/>
                    <a:ea typeface="黑体" charset="-122"/>
                  </a:rPr>
                  <a:t>3</a:t>
                </a:r>
              </a:p>
            </p:txBody>
          </p:sp>
          <p:sp>
            <p:nvSpPr>
              <p:cNvPr id="13324" name="Text Box 15"/>
              <p:cNvSpPr txBox="1">
                <a:spLocks noChangeArrowheads="1"/>
              </p:cNvSpPr>
              <p:nvPr/>
            </p:nvSpPr>
            <p:spPr bwMode="auto">
              <a:xfrm>
                <a:off x="1520" y="2205"/>
                <a:ext cx="725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en-US" altLang="zh-CN" sz="2800" u="sng">
                    <a:latin typeface="黑体" charset="-122"/>
                    <a:ea typeface="黑体" charset="-122"/>
                  </a:rPr>
                  <a:t>2</a:t>
                </a:r>
              </a:p>
            </p:txBody>
          </p:sp>
        </p:grpSp>
        <p:sp>
          <p:nvSpPr>
            <p:cNvPr id="4" name="Rectangle 16"/>
            <p:cNvSpPr>
              <a:spLocks noChangeArrowheads="1"/>
            </p:cNvSpPr>
            <p:nvPr/>
          </p:nvSpPr>
          <p:spPr bwMode="auto">
            <a:xfrm>
              <a:off x="2925" y="2750"/>
              <a:ext cx="1068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r>
                <a:rPr lang="en-US" altLang="zh-CN" sz="2400"/>
                <a:t>x</a:t>
              </a:r>
              <a:r>
                <a:rPr lang="en-US" altLang="zh-CN" sz="2400" baseline="30000"/>
                <a:t>2</a:t>
              </a:r>
              <a:r>
                <a:rPr lang="en-US" altLang="zh-CN" sz="2400"/>
                <a:t>-2x+1</a:t>
              </a:r>
              <a:r>
                <a:rPr lang="zh-CN" altLang="en-US" sz="2400"/>
                <a:t>＜</a:t>
              </a:r>
              <a:r>
                <a:rPr lang="en-US" altLang="zh-CN" sz="2400"/>
                <a:t>0</a:t>
              </a:r>
            </a:p>
          </p:txBody>
        </p:sp>
      </p:grpSp>
      <p:sp>
        <p:nvSpPr>
          <p:cNvPr id="13329" name="Text Box 17"/>
          <p:cNvSpPr txBox="1">
            <a:spLocks noChangeArrowheads="1"/>
          </p:cNvSpPr>
          <p:nvPr/>
        </p:nvSpPr>
        <p:spPr bwMode="auto">
          <a:xfrm>
            <a:off x="1919289" y="2997201"/>
            <a:ext cx="8497887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>
                <a:solidFill>
                  <a:srgbClr val="0000FF"/>
                </a:solidFill>
                <a:latin typeface="黑体" charset="-122"/>
                <a:ea typeface="黑体" charset="-122"/>
              </a:rPr>
              <a:t>像这样，只含有</a:t>
            </a:r>
            <a:r>
              <a:rPr lang="zh-CN" altLang="en-US" sz="2400">
                <a:solidFill>
                  <a:srgbClr val="FF0000"/>
                </a:solidFill>
                <a:latin typeface="黑体" charset="-122"/>
                <a:ea typeface="黑体" charset="-122"/>
              </a:rPr>
              <a:t>一个未知数</a:t>
            </a:r>
            <a:r>
              <a:rPr lang="zh-CN" altLang="en-US" sz="2400">
                <a:solidFill>
                  <a:srgbClr val="0000FF"/>
                </a:solidFill>
                <a:latin typeface="黑体" charset="-122"/>
                <a:ea typeface="黑体" charset="-122"/>
              </a:rPr>
              <a:t>，</a:t>
            </a:r>
            <a:r>
              <a:rPr lang="zh-CN" altLang="en-US" sz="2400">
                <a:solidFill>
                  <a:srgbClr val="FF0000"/>
                </a:solidFill>
                <a:latin typeface="黑体" charset="-122"/>
                <a:ea typeface="黑体" charset="-122"/>
              </a:rPr>
              <a:t>未知数的次数是</a:t>
            </a:r>
            <a:r>
              <a:rPr lang="en-US" altLang="zh-CN" sz="2400">
                <a:solidFill>
                  <a:srgbClr val="FF0000"/>
                </a:solidFill>
                <a:latin typeface="黑体" charset="-122"/>
                <a:ea typeface="黑体" charset="-122"/>
              </a:rPr>
              <a:t>1</a:t>
            </a:r>
            <a:r>
              <a:rPr lang="zh-CN" altLang="en-US" sz="2400">
                <a:solidFill>
                  <a:srgbClr val="0000FF"/>
                </a:solidFill>
                <a:latin typeface="黑体" charset="-122"/>
                <a:ea typeface="黑体" charset="-122"/>
              </a:rPr>
              <a:t>的不等式，叫做一元一次不等式</a:t>
            </a:r>
            <a:r>
              <a:rPr lang="en-US" altLang="zh-CN" sz="2400">
                <a:solidFill>
                  <a:srgbClr val="0000FF"/>
                </a:solidFill>
                <a:latin typeface="黑体" charset="-122"/>
                <a:ea typeface="黑体" charset="-122"/>
              </a:rPr>
              <a:t>.</a:t>
            </a:r>
          </a:p>
        </p:txBody>
      </p:sp>
      <p:sp>
        <p:nvSpPr>
          <p:cNvPr id="13330" name="Text Box 18"/>
          <p:cNvSpPr txBox="1">
            <a:spLocks noChangeArrowheads="1"/>
          </p:cNvSpPr>
          <p:nvPr/>
        </p:nvSpPr>
        <p:spPr bwMode="auto">
          <a:xfrm>
            <a:off x="1919289" y="5589588"/>
            <a:ext cx="84978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>
                <a:solidFill>
                  <a:srgbClr val="0000FF"/>
                </a:solidFill>
                <a:latin typeface="黑体" charset="-122"/>
                <a:ea typeface="黑体" charset="-122"/>
              </a:rPr>
              <a:t>思 考</a:t>
            </a:r>
            <a:r>
              <a:rPr lang="en-US" altLang="zh-CN" sz="2400">
                <a:solidFill>
                  <a:srgbClr val="0000FF"/>
                </a:solidFill>
                <a:latin typeface="黑体" charset="-122"/>
                <a:ea typeface="黑体" charset="-122"/>
              </a:rPr>
              <a:t>:</a:t>
            </a:r>
            <a:r>
              <a:rPr lang="zh-CN" altLang="en-US" sz="2400">
                <a:latin typeface="黑体" charset="-122"/>
                <a:ea typeface="黑体" charset="-122"/>
              </a:rPr>
              <a:t>若</a:t>
            </a:r>
            <a:r>
              <a:rPr lang="en-US" altLang="zh-CN" sz="2400">
                <a:latin typeface="黑体" charset="-122"/>
                <a:ea typeface="黑体" charset="-122"/>
              </a:rPr>
              <a:t>3x</a:t>
            </a:r>
            <a:r>
              <a:rPr lang="en-US" altLang="zh-CN" sz="2400" baseline="30000">
                <a:latin typeface="黑体" charset="-122"/>
                <a:ea typeface="黑体" charset="-122"/>
              </a:rPr>
              <a:t>3m-1</a:t>
            </a:r>
            <a:r>
              <a:rPr lang="en-US" altLang="zh-CN" sz="2400">
                <a:latin typeface="黑体" charset="-122"/>
                <a:ea typeface="黑体" charset="-122"/>
              </a:rPr>
              <a:t>+2</a:t>
            </a:r>
            <a:r>
              <a:rPr lang="zh-CN" altLang="en-US" sz="2400">
                <a:latin typeface="黑体" charset="-122"/>
              </a:rPr>
              <a:t>＜</a:t>
            </a:r>
            <a:r>
              <a:rPr lang="en-US" altLang="zh-CN" sz="2400">
                <a:latin typeface="黑体" charset="-122"/>
              </a:rPr>
              <a:t>4</a:t>
            </a:r>
            <a:r>
              <a:rPr lang="zh-CN" altLang="en-US" sz="2400">
                <a:latin typeface="黑体" charset="-122"/>
              </a:rPr>
              <a:t>是</a:t>
            </a:r>
            <a:r>
              <a:rPr lang="zh-CN" altLang="en-US" sz="2400">
                <a:latin typeface="黑体" charset="-122"/>
                <a:ea typeface="黑体" charset="-122"/>
              </a:rPr>
              <a:t>一元一次不等式</a:t>
            </a:r>
            <a:r>
              <a:rPr lang="en-US" altLang="zh-CN" sz="2400">
                <a:latin typeface="黑体" charset="-122"/>
                <a:ea typeface="黑体" charset="-122"/>
              </a:rPr>
              <a:t>,</a:t>
            </a:r>
            <a:r>
              <a:rPr lang="zh-CN" altLang="en-US" sz="2400">
                <a:latin typeface="黑体" charset="-122"/>
                <a:ea typeface="黑体" charset="-122"/>
              </a:rPr>
              <a:t>则</a:t>
            </a:r>
            <a:r>
              <a:rPr lang="en-US" altLang="zh-CN" sz="2400">
                <a:latin typeface="黑体" charset="-122"/>
                <a:ea typeface="黑体" charset="-122"/>
              </a:rPr>
              <a:t>m</a:t>
            </a:r>
            <a:r>
              <a:rPr lang="zh-CN" altLang="en-US" sz="2400">
                <a:latin typeface="黑体" charset="-122"/>
                <a:ea typeface="黑体" charset="-122"/>
              </a:rPr>
              <a:t>的值为</a:t>
            </a:r>
            <a:r>
              <a:rPr lang="en-US" altLang="zh-CN" sz="2400">
                <a:latin typeface="黑体" charset="-122"/>
                <a:ea typeface="黑体" charset="-122"/>
              </a:rPr>
              <a:t>______.</a:t>
            </a:r>
          </a:p>
        </p:txBody>
      </p:sp>
    </p:spTree>
    <p:extLst>
      <p:ext uri="{BB962C8B-B14F-4D97-AF65-F5344CB8AC3E}">
        <p14:creationId xmlns:p14="http://schemas.microsoft.com/office/powerpoint/2010/main" val="6591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3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3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3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3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13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3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3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3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3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13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9" grpId="0"/>
      <p:bldP spid="1333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2"/>
          <p:cNvSpPr txBox="1">
            <a:spLocks noChangeArrowheads="1"/>
          </p:cNvSpPr>
          <p:nvPr/>
        </p:nvSpPr>
        <p:spPr bwMode="auto">
          <a:xfrm>
            <a:off x="1847850" y="1019175"/>
            <a:ext cx="8147050" cy="2357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kumimoji="1" lang="zh-CN" altLang="en-US" sz="3200">
                <a:latin typeface="黑体" charset="-122"/>
                <a:ea typeface="黑体" charset="-122"/>
              </a:rPr>
              <a:t>燃放某种烟花时，为了确保安全，人在点燃导火线后要在燃放前转移到</a:t>
            </a:r>
            <a:r>
              <a:rPr kumimoji="1" lang="en-US" altLang="zh-CN" sz="3200">
                <a:latin typeface="黑体" charset="-122"/>
                <a:ea typeface="黑体" charset="-122"/>
              </a:rPr>
              <a:t>10m</a:t>
            </a:r>
            <a:r>
              <a:rPr kumimoji="1" lang="zh-CN" altLang="en-US" sz="3200">
                <a:latin typeface="黑体" charset="-122"/>
                <a:ea typeface="黑体" charset="-122"/>
              </a:rPr>
              <a:t>外的安全区域。已知导火线的燃烧速度为</a:t>
            </a:r>
            <a:r>
              <a:rPr kumimoji="1" lang="en-US" altLang="zh-CN" sz="3200">
                <a:latin typeface="黑体" charset="-122"/>
                <a:ea typeface="黑体" charset="-122"/>
              </a:rPr>
              <a:t>0.02m/s</a:t>
            </a:r>
            <a:r>
              <a:rPr kumimoji="1" lang="zh-CN" altLang="en-US" sz="3200">
                <a:latin typeface="黑体" charset="-122"/>
                <a:ea typeface="黑体" charset="-122"/>
              </a:rPr>
              <a:t>，人离开的速度为</a:t>
            </a:r>
            <a:r>
              <a:rPr kumimoji="1" lang="en-US" altLang="zh-CN" sz="3200">
                <a:latin typeface="黑体" charset="-122"/>
                <a:ea typeface="黑体" charset="-122"/>
              </a:rPr>
              <a:t>4m/s</a:t>
            </a:r>
            <a:r>
              <a:rPr kumimoji="1" lang="zh-CN" altLang="en-US" sz="3200">
                <a:latin typeface="黑体" charset="-122"/>
                <a:ea typeface="黑体" charset="-122"/>
              </a:rPr>
              <a:t>，那么导火线的长度应为多少米？</a:t>
            </a:r>
          </a:p>
          <a:p>
            <a:endParaRPr kumimoji="1" lang="en-US" altLang="zh-CN" sz="3200">
              <a:latin typeface="Times New Roman" charset="0"/>
            </a:endParaRPr>
          </a:p>
        </p:txBody>
      </p:sp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2711451" y="3716338"/>
            <a:ext cx="536257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zh-CN" altLang="en-US" sz="2800" b="1">
                <a:latin typeface="Times New Roman" charset="0"/>
              </a:rPr>
              <a:t>解：设导火线的长度为</a:t>
            </a:r>
            <a:r>
              <a:rPr kumimoji="1" lang="en-US" altLang="zh-CN" sz="2800" b="1">
                <a:latin typeface="Times New Roman" charset="0"/>
              </a:rPr>
              <a:t>x</a:t>
            </a:r>
            <a:r>
              <a:rPr kumimoji="1" lang="zh-CN" altLang="en-US" sz="2800" b="1">
                <a:latin typeface="Times New Roman" charset="0"/>
              </a:rPr>
              <a:t>米，得：</a:t>
            </a:r>
          </a:p>
        </p:txBody>
      </p:sp>
      <p:graphicFrame>
        <p:nvGraphicFramePr>
          <p:cNvPr id="14340" name="Object 4"/>
          <p:cNvGraphicFramePr>
            <a:graphicFrameLocks noChangeAspect="1"/>
          </p:cNvGraphicFramePr>
          <p:nvPr/>
        </p:nvGraphicFramePr>
        <p:xfrm>
          <a:off x="4367214" y="4292601"/>
          <a:ext cx="1666875" cy="1012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92" name="Equation" r:id="rId3" imgW="638054" imgH="381129" progId="Equation.DSMT4">
                  <p:embed/>
                </p:oleObj>
              </mc:Choice>
              <mc:Fallback>
                <p:oleObj name="Equation" r:id="rId3" imgW="638054" imgH="381129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67214" y="4292601"/>
                        <a:ext cx="1666875" cy="1012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341" name="Rectangle 5"/>
          <p:cNvSpPr>
            <a:spLocks noChangeArrowheads="1"/>
          </p:cNvSpPr>
          <p:nvPr/>
        </p:nvSpPr>
        <p:spPr bwMode="auto">
          <a:xfrm>
            <a:off x="5486400" y="2819400"/>
            <a:ext cx="9144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zh-CN" altLang="en-US"/>
          </a:p>
        </p:txBody>
      </p:sp>
      <p:graphicFrame>
        <p:nvGraphicFramePr>
          <p:cNvPr id="14342" name="Object 6"/>
          <p:cNvGraphicFramePr>
            <a:graphicFrameLocks noChangeAspect="1"/>
          </p:cNvGraphicFramePr>
          <p:nvPr/>
        </p:nvGraphicFramePr>
        <p:xfrm>
          <a:off x="4224339" y="5300663"/>
          <a:ext cx="2446337" cy="984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93" name="Equation" r:id="rId5" imgW="971598" imgH="381129" progId="Equation.DSMT4">
                  <p:embed/>
                </p:oleObj>
              </mc:Choice>
              <mc:Fallback>
                <p:oleObj name="Equation" r:id="rId5" imgW="971598" imgH="381129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24339" y="5300663"/>
                        <a:ext cx="2446337" cy="984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606660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WordArt 4"/>
          <p:cNvSpPr>
            <a:spLocks noChangeArrowheads="1" noChangeShapeType="1" noTextEdit="1"/>
          </p:cNvSpPr>
          <p:nvPr/>
        </p:nvSpPr>
        <p:spPr bwMode="auto">
          <a:xfrm>
            <a:off x="2024034" y="1857365"/>
            <a:ext cx="7956550" cy="18002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3600" b="1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effectLst>
                  <a:outerShdw dist="35921" dir="2700000" sy="50000" kx="2115830" algn="bl" rotWithShape="0">
                    <a:srgbClr val="C0C0C0"/>
                  </a:outerShdw>
                </a:effectLst>
                <a:latin typeface="+mn-ea"/>
              </a:rPr>
              <a:t>9.1.2  </a:t>
            </a:r>
            <a:r>
              <a:rPr lang="zh-CN" altLang="en-US" sz="3600" b="1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effectLst>
                  <a:outerShdw dist="35921" dir="2700000" sy="50000" kx="2115830" algn="bl" rotWithShape="0">
                    <a:srgbClr val="C0C0C0"/>
                  </a:outerShdw>
                </a:effectLst>
                <a:latin typeface="+mn-ea"/>
              </a:rPr>
              <a:t>不等式的性质</a:t>
            </a:r>
          </a:p>
        </p:txBody>
      </p:sp>
    </p:spTree>
    <p:extLst>
      <p:ext uri="{BB962C8B-B14F-4D97-AF65-F5344CB8AC3E}">
        <p14:creationId xmlns:p14="http://schemas.microsoft.com/office/powerpoint/2010/main" val="765762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18" name="Rectangle 26"/>
          <p:cNvSpPr>
            <a:spLocks noChangeArrowheads="1"/>
          </p:cNvSpPr>
          <p:nvPr/>
        </p:nvSpPr>
        <p:spPr bwMode="auto">
          <a:xfrm>
            <a:off x="6096001" y="3076575"/>
            <a:ext cx="4379725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 dirty="0"/>
              <a:t>(2)</a:t>
            </a:r>
            <a:r>
              <a:rPr lang="zh-CN" altLang="en-US" sz="4000" b="1" dirty="0"/>
              <a:t>－2－4 ___ 6－4</a:t>
            </a:r>
          </a:p>
        </p:txBody>
      </p:sp>
      <p:sp>
        <p:nvSpPr>
          <p:cNvPr id="33794" name="Text Box 2"/>
          <p:cNvSpPr txBox="1">
            <a:spLocks noChangeArrowheads="1"/>
          </p:cNvSpPr>
          <p:nvPr/>
        </p:nvSpPr>
        <p:spPr bwMode="auto">
          <a:xfrm>
            <a:off x="6096000" y="2060575"/>
            <a:ext cx="4572000" cy="707886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square">
            <a:spAutoFit/>
          </a:bodyPr>
          <a:lstStyle/>
          <a:p>
            <a:pPr marL="457200" indent="-457200">
              <a:spcBef>
                <a:spcPct val="50000"/>
              </a:spcBef>
            </a:pPr>
            <a:r>
              <a:rPr lang="en-US" altLang="zh-CN" sz="4000" b="1"/>
              <a:t>(1)</a:t>
            </a:r>
            <a:r>
              <a:rPr lang="zh-CN" altLang="en-US" sz="4000" b="1" dirty="0"/>
              <a:t>－2＋4 ___ 6＋4</a:t>
            </a:r>
          </a:p>
        </p:txBody>
      </p:sp>
      <p:sp>
        <p:nvSpPr>
          <p:cNvPr id="33817" name="Rectangle 25"/>
          <p:cNvSpPr>
            <a:spLocks noChangeArrowheads="1"/>
          </p:cNvSpPr>
          <p:nvPr/>
        </p:nvSpPr>
        <p:spPr bwMode="auto">
          <a:xfrm>
            <a:off x="2063750" y="3076575"/>
            <a:ext cx="453231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4000" b="1" dirty="0"/>
              <a:t>(2) 7－3 ___ 4－3</a:t>
            </a:r>
          </a:p>
        </p:txBody>
      </p:sp>
      <p:sp>
        <p:nvSpPr>
          <p:cNvPr id="33816" name="Rectangle 24"/>
          <p:cNvSpPr>
            <a:spLocks noChangeArrowheads="1"/>
          </p:cNvSpPr>
          <p:nvPr/>
        </p:nvSpPr>
        <p:spPr bwMode="auto">
          <a:xfrm>
            <a:off x="1881158" y="2060575"/>
            <a:ext cx="428628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4000" b="1" dirty="0"/>
              <a:t>(1) 7＋3 ___ 4＋3</a:t>
            </a:r>
          </a:p>
        </p:txBody>
      </p:sp>
      <p:sp>
        <p:nvSpPr>
          <p:cNvPr id="33796" name="Text Box 4"/>
          <p:cNvSpPr txBox="1">
            <a:spLocks noChangeArrowheads="1"/>
          </p:cNvSpPr>
          <p:nvPr/>
        </p:nvSpPr>
        <p:spPr bwMode="auto">
          <a:xfrm>
            <a:off x="3432175" y="1268413"/>
            <a:ext cx="19431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/>
              <a:t>7 ___ 4</a:t>
            </a:r>
          </a:p>
        </p:txBody>
      </p:sp>
      <p:sp>
        <p:nvSpPr>
          <p:cNvPr id="33797" name="Rectangle 5"/>
          <p:cNvSpPr>
            <a:spLocks noChangeArrowheads="1"/>
          </p:cNvSpPr>
          <p:nvPr/>
        </p:nvSpPr>
        <p:spPr bwMode="auto">
          <a:xfrm>
            <a:off x="3933825" y="1339850"/>
            <a:ext cx="609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zh-CN" altLang="en-US" sz="3600" b="1" dirty="0">
                <a:solidFill>
                  <a:srgbClr val="FF0000"/>
                </a:solidFill>
              </a:rPr>
              <a:t>＞</a:t>
            </a:r>
          </a:p>
        </p:txBody>
      </p:sp>
      <p:sp>
        <p:nvSpPr>
          <p:cNvPr id="33798" name="Rectangle 6"/>
          <p:cNvSpPr>
            <a:spLocks noChangeArrowheads="1"/>
          </p:cNvSpPr>
          <p:nvPr/>
        </p:nvSpPr>
        <p:spPr bwMode="auto">
          <a:xfrm>
            <a:off x="3986202" y="2130425"/>
            <a:ext cx="609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zh-CN" altLang="en-US" sz="3600" b="1" dirty="0">
                <a:solidFill>
                  <a:srgbClr val="FF0000"/>
                </a:solidFill>
              </a:rPr>
              <a:t>＞</a:t>
            </a:r>
          </a:p>
        </p:txBody>
      </p:sp>
      <p:sp>
        <p:nvSpPr>
          <p:cNvPr id="33799" name="Rectangle 7"/>
          <p:cNvSpPr>
            <a:spLocks noChangeArrowheads="1"/>
          </p:cNvSpPr>
          <p:nvPr/>
        </p:nvSpPr>
        <p:spPr bwMode="auto">
          <a:xfrm>
            <a:off x="4057640" y="3116263"/>
            <a:ext cx="609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zh-CN" altLang="en-US" sz="3600" b="1" dirty="0">
                <a:solidFill>
                  <a:srgbClr val="FF0000"/>
                </a:solidFill>
              </a:rPr>
              <a:t>＞</a:t>
            </a:r>
          </a:p>
        </p:txBody>
      </p:sp>
      <p:sp>
        <p:nvSpPr>
          <p:cNvPr id="33802" name="Rectangle 10"/>
          <p:cNvSpPr>
            <a:spLocks noChangeArrowheads="1"/>
          </p:cNvSpPr>
          <p:nvPr/>
        </p:nvSpPr>
        <p:spPr bwMode="auto">
          <a:xfrm>
            <a:off x="8486796" y="2133600"/>
            <a:ext cx="609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zh-CN" altLang="en-US" sz="3600" b="1" dirty="0">
                <a:solidFill>
                  <a:srgbClr val="FF0000"/>
                </a:solidFill>
              </a:rPr>
              <a:t>＜</a:t>
            </a:r>
          </a:p>
        </p:txBody>
      </p:sp>
      <p:sp>
        <p:nvSpPr>
          <p:cNvPr id="33803" name="Text Box 11"/>
          <p:cNvSpPr txBox="1">
            <a:spLocks noChangeArrowheads="1"/>
          </p:cNvSpPr>
          <p:nvPr/>
        </p:nvSpPr>
        <p:spPr bwMode="auto">
          <a:xfrm>
            <a:off x="1738282" y="428604"/>
            <a:ext cx="585791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dirty="0"/>
              <a:t>用“&gt;”或“&lt;”填空</a:t>
            </a:r>
          </a:p>
        </p:txBody>
      </p:sp>
      <p:sp>
        <p:nvSpPr>
          <p:cNvPr id="33807" name="Text Box 15"/>
          <p:cNvSpPr txBox="1">
            <a:spLocks noChangeArrowheads="1"/>
          </p:cNvSpPr>
          <p:nvPr/>
        </p:nvSpPr>
        <p:spPr bwMode="auto">
          <a:xfrm>
            <a:off x="7218388" y="1220916"/>
            <a:ext cx="2520950" cy="707886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dirty="0"/>
              <a:t>－2 </a:t>
            </a:r>
            <a:r>
              <a:rPr lang="en-US" altLang="zh-CN" sz="4000" b="1" dirty="0"/>
              <a:t>___ 6</a:t>
            </a:r>
          </a:p>
        </p:txBody>
      </p:sp>
      <p:sp>
        <p:nvSpPr>
          <p:cNvPr id="33808" name="Rectangle 16"/>
          <p:cNvSpPr>
            <a:spLocks noChangeArrowheads="1"/>
          </p:cNvSpPr>
          <p:nvPr/>
        </p:nvSpPr>
        <p:spPr bwMode="auto">
          <a:xfrm>
            <a:off x="8486796" y="3141663"/>
            <a:ext cx="609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zh-CN" altLang="en-US" sz="3600" b="1" dirty="0">
                <a:solidFill>
                  <a:srgbClr val="FF0000"/>
                </a:solidFill>
              </a:rPr>
              <a:t>＜</a:t>
            </a:r>
          </a:p>
        </p:txBody>
      </p:sp>
      <p:sp>
        <p:nvSpPr>
          <p:cNvPr id="33819" name="Rectangle 27"/>
          <p:cNvSpPr>
            <a:spLocks noChangeArrowheads="1"/>
          </p:cNvSpPr>
          <p:nvPr/>
        </p:nvSpPr>
        <p:spPr bwMode="auto">
          <a:xfrm>
            <a:off x="8223250" y="1333500"/>
            <a:ext cx="609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zh-CN" altLang="en-US" sz="3600" b="1">
                <a:solidFill>
                  <a:srgbClr val="FF0000"/>
                </a:solidFill>
              </a:rPr>
              <a:t>＜</a:t>
            </a:r>
          </a:p>
        </p:txBody>
      </p:sp>
      <p:cxnSp>
        <p:nvCxnSpPr>
          <p:cNvPr id="16" name="直接连接符 15"/>
          <p:cNvCxnSpPr/>
          <p:nvPr/>
        </p:nvCxnSpPr>
        <p:spPr>
          <a:xfrm>
            <a:off x="6023992" y="1412776"/>
            <a:ext cx="72008" cy="5445224"/>
          </a:xfrm>
          <a:prstGeom prst="line">
            <a:avLst/>
          </a:prstGeom>
          <a:ln w="412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255534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338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338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338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38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38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38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38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33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38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38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818" grpId="0"/>
      <p:bldP spid="33794" grpId="0"/>
      <p:bldP spid="33817" grpId="0"/>
      <p:bldP spid="33816" grpId="0"/>
      <p:bldP spid="33796" grpId="0"/>
      <p:bldP spid="33797" grpId="0"/>
      <p:bldP spid="33798" grpId="0"/>
      <p:bldP spid="33799" grpId="0"/>
      <p:bldP spid="33802" grpId="0"/>
      <p:bldP spid="33807" grpId="0"/>
      <p:bldP spid="33808" grpId="0"/>
      <p:bldP spid="3381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20" name="Text Box 28"/>
          <p:cNvSpPr txBox="1">
            <a:spLocks noChangeArrowheads="1"/>
          </p:cNvSpPr>
          <p:nvPr/>
        </p:nvSpPr>
        <p:spPr bwMode="auto">
          <a:xfrm>
            <a:off x="2063750" y="730368"/>
            <a:ext cx="8064500" cy="1200329"/>
          </a:xfrm>
          <a:prstGeom prst="rect">
            <a:avLst/>
          </a:prstGeom>
          <a:gradFill rotWithShape="1">
            <a:gsLst>
              <a:gs pos="0">
                <a:srgbClr val="5E9EFF"/>
              </a:gs>
              <a:gs pos="20000">
                <a:srgbClr val="85C2FF"/>
              </a:gs>
              <a:gs pos="35000">
                <a:srgbClr val="C4D6EB"/>
              </a:gs>
              <a:gs pos="50000">
                <a:srgbClr val="FFEBFA"/>
              </a:gs>
              <a:gs pos="65000">
                <a:srgbClr val="C4D6EB"/>
              </a:gs>
              <a:gs pos="80001">
                <a:srgbClr val="85C2FF"/>
              </a:gs>
              <a:gs pos="100000">
                <a:srgbClr val="5E9EFF"/>
              </a:gs>
            </a:gsLst>
            <a:lin ang="5400000" scaled="1"/>
          </a:gradFill>
          <a:ln w="2857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/>
              <a:t>	不等式两边加（或减）</a:t>
            </a:r>
            <a:r>
              <a:rPr lang="zh-CN" altLang="en-US" sz="3600" b="1" dirty="0">
                <a:solidFill>
                  <a:srgbClr val="FF0000"/>
                </a:solidFill>
              </a:rPr>
              <a:t>同</a:t>
            </a:r>
            <a:r>
              <a:rPr lang="zh-CN" altLang="en-US" sz="3600" b="1" dirty="0"/>
              <a:t>一个数（或式子），不等号的</a:t>
            </a:r>
            <a:r>
              <a:rPr lang="zh-CN" altLang="en-US" sz="3600" b="1" dirty="0">
                <a:solidFill>
                  <a:srgbClr val="FF0000"/>
                </a:solidFill>
                <a:ea typeface="华文新魏" pitchFamily="2" charset="-122"/>
              </a:rPr>
              <a:t>方向不变</a:t>
            </a:r>
            <a:r>
              <a:rPr lang="zh-CN" altLang="en-US" sz="3600" b="1" dirty="0"/>
              <a:t>。</a:t>
            </a:r>
          </a:p>
        </p:txBody>
      </p:sp>
      <p:sp>
        <p:nvSpPr>
          <p:cNvPr id="33821" name="Text Box 29"/>
          <p:cNvSpPr txBox="1">
            <a:spLocks noChangeArrowheads="1"/>
          </p:cNvSpPr>
          <p:nvPr/>
        </p:nvSpPr>
        <p:spPr bwMode="auto">
          <a:xfrm>
            <a:off x="2166910" y="-64968"/>
            <a:ext cx="435771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3600" b="1" dirty="0">
                <a:solidFill>
                  <a:srgbClr val="FF0000"/>
                </a:solidFill>
              </a:rPr>
              <a:t>不等式的性质</a:t>
            </a:r>
            <a:r>
              <a:rPr lang="en-US" altLang="zh-CN" sz="3600" b="1" dirty="0">
                <a:solidFill>
                  <a:srgbClr val="FF0000"/>
                </a:solidFill>
              </a:rPr>
              <a:t>1</a:t>
            </a:r>
          </a:p>
        </p:txBody>
      </p:sp>
      <p:sp>
        <p:nvSpPr>
          <p:cNvPr id="33822" name="Text Box 30" descr="白色大理石"/>
          <p:cNvSpPr txBox="1">
            <a:spLocks noChangeArrowheads="1"/>
          </p:cNvSpPr>
          <p:nvPr/>
        </p:nvSpPr>
        <p:spPr bwMode="auto">
          <a:xfrm>
            <a:off x="2095473" y="2078172"/>
            <a:ext cx="7346979" cy="707886"/>
          </a:xfrm>
          <a:prstGeom prst="rect">
            <a:avLst/>
          </a:prstGeom>
          <a:blipFill dpi="0" rotWithShape="1">
            <a:blip r:embed="rId2" cstate="print"/>
            <a:srcRect/>
            <a:tile tx="0" ty="0" sx="100000" sy="100000" flip="none" algn="tl"/>
          </a:blipFill>
          <a:ln w="952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4000" b="1" dirty="0">
                <a:solidFill>
                  <a:srgbClr val="0000CC"/>
                </a:solidFill>
              </a:rPr>
              <a:t>如果</a:t>
            </a:r>
            <a:r>
              <a:rPr lang="en-US" altLang="zh-CN" sz="4000" b="1" dirty="0">
                <a:solidFill>
                  <a:srgbClr val="0000CC"/>
                </a:solidFill>
              </a:rPr>
              <a:t>a&gt;b</a:t>
            </a:r>
            <a:r>
              <a:rPr lang="zh-CN" altLang="en-US" sz="4000" b="1" dirty="0">
                <a:solidFill>
                  <a:srgbClr val="0000CC"/>
                </a:solidFill>
              </a:rPr>
              <a:t>，那么</a:t>
            </a:r>
            <a:r>
              <a:rPr lang="en-US" altLang="zh-CN" sz="4000" b="1" dirty="0">
                <a:solidFill>
                  <a:srgbClr val="0000CC"/>
                </a:solidFill>
              </a:rPr>
              <a:t>a ± c &gt; b ± c</a:t>
            </a:r>
          </a:p>
        </p:txBody>
      </p:sp>
      <p:grpSp>
        <p:nvGrpSpPr>
          <p:cNvPr id="18" name="组合 17"/>
          <p:cNvGrpSpPr/>
          <p:nvPr/>
        </p:nvGrpSpPr>
        <p:grpSpPr>
          <a:xfrm>
            <a:off x="1881158" y="3571876"/>
            <a:ext cx="8604250" cy="2540006"/>
            <a:chOff x="682658" y="261932"/>
            <a:chExt cx="8604250" cy="2540006"/>
          </a:xfrm>
        </p:grpSpPr>
        <p:pic>
          <p:nvPicPr>
            <p:cNvPr id="19" name="Picture 10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82658" y="333375"/>
              <a:ext cx="3640138" cy="2468563"/>
            </a:xfrm>
            <a:prstGeom prst="rect">
              <a:avLst/>
            </a:prstGeom>
            <a:noFill/>
          </p:spPr>
        </p:pic>
        <p:pic>
          <p:nvPicPr>
            <p:cNvPr id="20" name="Picture 11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038758" y="261932"/>
              <a:ext cx="4248150" cy="2452688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val="130806878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"/>
                                        <p:tgtEl>
                                          <p:spTgt spid="33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33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3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820" grpId="0" animBg="1"/>
      <p:bldP spid="33821" grpId="0"/>
      <p:bldP spid="3382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ext Box 2"/>
          <p:cNvSpPr txBox="1">
            <a:spLocks noChangeArrowheads="1"/>
          </p:cNvSpPr>
          <p:nvPr/>
        </p:nvSpPr>
        <p:spPr bwMode="auto">
          <a:xfrm>
            <a:off x="6169026" y="2282825"/>
            <a:ext cx="4175125" cy="64135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marL="457200" indent="-457200">
              <a:spcBef>
                <a:spcPct val="50000"/>
              </a:spcBef>
            </a:pPr>
            <a:r>
              <a:rPr lang="zh-CN" altLang="en-US" sz="3600" b="1" dirty="0"/>
              <a:t>⑶－2×4 ___ 6×4</a:t>
            </a:r>
          </a:p>
        </p:txBody>
      </p:sp>
      <p:sp>
        <p:nvSpPr>
          <p:cNvPr id="41987" name="Text Box 3"/>
          <p:cNvSpPr txBox="1">
            <a:spLocks noChangeArrowheads="1"/>
          </p:cNvSpPr>
          <p:nvPr/>
        </p:nvSpPr>
        <p:spPr bwMode="auto">
          <a:xfrm>
            <a:off x="1992313" y="2211388"/>
            <a:ext cx="3960812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/>
              <a:t>(3) 7× 3 ___ 4 ×3</a:t>
            </a:r>
          </a:p>
        </p:txBody>
      </p:sp>
      <p:sp>
        <p:nvSpPr>
          <p:cNvPr id="41991" name="Rectangle 7"/>
          <p:cNvSpPr>
            <a:spLocks noChangeArrowheads="1"/>
          </p:cNvSpPr>
          <p:nvPr/>
        </p:nvSpPr>
        <p:spPr bwMode="auto">
          <a:xfrm>
            <a:off x="3902075" y="2251075"/>
            <a:ext cx="609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zh-CN" altLang="en-US" sz="3200" b="1">
                <a:solidFill>
                  <a:srgbClr val="FF0000"/>
                </a:solidFill>
              </a:rPr>
              <a:t>＞</a:t>
            </a:r>
          </a:p>
        </p:txBody>
      </p:sp>
      <p:sp>
        <p:nvSpPr>
          <p:cNvPr id="41997" name="Rectangle 13"/>
          <p:cNvSpPr>
            <a:spLocks noChangeArrowheads="1"/>
          </p:cNvSpPr>
          <p:nvPr/>
        </p:nvSpPr>
        <p:spPr bwMode="auto">
          <a:xfrm>
            <a:off x="8223250" y="2354263"/>
            <a:ext cx="609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zh-CN" altLang="en-US" sz="3200" b="1">
                <a:solidFill>
                  <a:srgbClr val="FF0000"/>
                </a:solidFill>
              </a:rPr>
              <a:t>＜</a:t>
            </a:r>
          </a:p>
        </p:txBody>
      </p:sp>
      <p:sp>
        <p:nvSpPr>
          <p:cNvPr id="41999" name="Text Box 15"/>
          <p:cNvSpPr txBox="1">
            <a:spLocks noChangeArrowheads="1"/>
          </p:cNvSpPr>
          <p:nvPr/>
        </p:nvSpPr>
        <p:spPr bwMode="auto">
          <a:xfrm>
            <a:off x="3432175" y="1268413"/>
            <a:ext cx="19431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/>
              <a:t>7 ___ 4</a:t>
            </a:r>
          </a:p>
        </p:txBody>
      </p:sp>
      <p:sp>
        <p:nvSpPr>
          <p:cNvPr id="42000" name="Rectangle 16"/>
          <p:cNvSpPr>
            <a:spLocks noChangeArrowheads="1"/>
          </p:cNvSpPr>
          <p:nvPr/>
        </p:nvSpPr>
        <p:spPr bwMode="auto">
          <a:xfrm>
            <a:off x="3933825" y="1339850"/>
            <a:ext cx="609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zh-CN" altLang="en-US" sz="3200" b="1" dirty="0">
                <a:solidFill>
                  <a:srgbClr val="FF0000"/>
                </a:solidFill>
              </a:rPr>
              <a:t>＞</a:t>
            </a:r>
          </a:p>
        </p:txBody>
      </p:sp>
      <p:sp>
        <p:nvSpPr>
          <p:cNvPr id="42001" name="Text Box 17"/>
          <p:cNvSpPr txBox="1">
            <a:spLocks noChangeArrowheads="1"/>
          </p:cNvSpPr>
          <p:nvPr/>
        </p:nvSpPr>
        <p:spPr bwMode="auto">
          <a:xfrm>
            <a:off x="1992313" y="620714"/>
            <a:ext cx="4319711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/>
              <a:t>用“&gt;”或“&lt;”填空</a:t>
            </a:r>
          </a:p>
        </p:txBody>
      </p:sp>
      <p:sp>
        <p:nvSpPr>
          <p:cNvPr id="42002" name="Text Box 18"/>
          <p:cNvSpPr txBox="1">
            <a:spLocks noChangeArrowheads="1"/>
          </p:cNvSpPr>
          <p:nvPr/>
        </p:nvSpPr>
        <p:spPr bwMode="auto">
          <a:xfrm>
            <a:off x="7319963" y="1268413"/>
            <a:ext cx="2520950" cy="64135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/>
              <a:t>－2 </a:t>
            </a:r>
            <a:r>
              <a:rPr lang="en-US" altLang="zh-CN" sz="3600" b="1"/>
              <a:t>___ 6</a:t>
            </a:r>
          </a:p>
        </p:txBody>
      </p:sp>
      <p:sp>
        <p:nvSpPr>
          <p:cNvPr id="42003" name="Rectangle 19"/>
          <p:cNvSpPr>
            <a:spLocks noChangeArrowheads="1"/>
          </p:cNvSpPr>
          <p:nvPr/>
        </p:nvSpPr>
        <p:spPr bwMode="auto">
          <a:xfrm>
            <a:off x="8223250" y="1333500"/>
            <a:ext cx="609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zh-CN" altLang="en-US" sz="3200" b="1" dirty="0">
                <a:solidFill>
                  <a:srgbClr val="FF0000"/>
                </a:solidFill>
              </a:rPr>
              <a:t>＜</a:t>
            </a:r>
          </a:p>
        </p:txBody>
      </p:sp>
      <p:sp>
        <p:nvSpPr>
          <p:cNvPr id="42011" name="Text Box 27"/>
          <p:cNvSpPr txBox="1">
            <a:spLocks noChangeArrowheads="1"/>
          </p:cNvSpPr>
          <p:nvPr/>
        </p:nvSpPr>
        <p:spPr bwMode="auto">
          <a:xfrm>
            <a:off x="1992314" y="2924175"/>
            <a:ext cx="41751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3200" b="1" dirty="0"/>
              <a:t>(4) 7× (-3)___4× (-3)</a:t>
            </a:r>
          </a:p>
        </p:txBody>
      </p:sp>
      <p:sp>
        <p:nvSpPr>
          <p:cNvPr id="42012" name="Text Box 28"/>
          <p:cNvSpPr txBox="1">
            <a:spLocks noChangeArrowheads="1"/>
          </p:cNvSpPr>
          <p:nvPr/>
        </p:nvSpPr>
        <p:spPr bwMode="auto">
          <a:xfrm>
            <a:off x="6167439" y="2997200"/>
            <a:ext cx="393858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3200" b="1"/>
              <a:t>(4) -2÷(-4) __ 6÷(-4)</a:t>
            </a:r>
            <a:endParaRPr lang="zh-CN" altLang="en-US" sz="3200" b="1"/>
          </a:p>
        </p:txBody>
      </p:sp>
      <p:sp>
        <p:nvSpPr>
          <p:cNvPr id="42013" name="Text Box 29"/>
          <p:cNvSpPr txBox="1">
            <a:spLocks noChangeArrowheads="1"/>
          </p:cNvSpPr>
          <p:nvPr/>
        </p:nvSpPr>
        <p:spPr bwMode="auto">
          <a:xfrm>
            <a:off x="4007768" y="2909888"/>
            <a:ext cx="5397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</a:rPr>
              <a:t>＜</a:t>
            </a:r>
          </a:p>
        </p:txBody>
      </p:sp>
      <p:sp>
        <p:nvSpPr>
          <p:cNvPr id="42014" name="Text Box 30"/>
          <p:cNvSpPr txBox="1">
            <a:spLocks noChangeArrowheads="1"/>
          </p:cNvSpPr>
          <p:nvPr/>
        </p:nvSpPr>
        <p:spPr bwMode="auto">
          <a:xfrm>
            <a:off x="8328249" y="3016251"/>
            <a:ext cx="543739" cy="800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</a:rPr>
              <a:t>＞</a:t>
            </a:r>
          </a:p>
          <a:p>
            <a:endParaRPr lang="zh-CN" altLang="en-US" dirty="0"/>
          </a:p>
        </p:txBody>
      </p:sp>
      <p:cxnSp>
        <p:nvCxnSpPr>
          <p:cNvPr id="15" name="直接连接符 14"/>
          <p:cNvCxnSpPr/>
          <p:nvPr/>
        </p:nvCxnSpPr>
        <p:spPr>
          <a:xfrm>
            <a:off x="6023992" y="1412776"/>
            <a:ext cx="72008" cy="5445224"/>
          </a:xfrm>
          <a:prstGeom prst="line">
            <a:avLst/>
          </a:prstGeom>
          <a:ln w="412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2200877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20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19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19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42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420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420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19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19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42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420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6" grpId="0"/>
      <p:bldP spid="41987" grpId="0"/>
      <p:bldP spid="41991" grpId="0"/>
      <p:bldP spid="41997" grpId="0"/>
      <p:bldP spid="42000" grpId="0"/>
      <p:bldP spid="42003" grpId="0"/>
      <p:bldP spid="42011" grpId="0"/>
      <p:bldP spid="42012" grpId="0"/>
      <p:bldP spid="42013" grpId="0"/>
      <p:bldP spid="4201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004" name="Text Box 20"/>
          <p:cNvSpPr txBox="1">
            <a:spLocks noChangeArrowheads="1"/>
          </p:cNvSpPr>
          <p:nvPr/>
        </p:nvSpPr>
        <p:spPr bwMode="auto">
          <a:xfrm>
            <a:off x="1919289" y="974725"/>
            <a:ext cx="8135937" cy="1095375"/>
          </a:xfrm>
          <a:prstGeom prst="rect">
            <a:avLst/>
          </a:prstGeom>
          <a:gradFill rotWithShape="1">
            <a:gsLst>
              <a:gs pos="0">
                <a:srgbClr val="5E9EFF"/>
              </a:gs>
              <a:gs pos="20000">
                <a:srgbClr val="85C2FF"/>
              </a:gs>
              <a:gs pos="35000">
                <a:srgbClr val="C4D6EB"/>
              </a:gs>
              <a:gs pos="50000">
                <a:srgbClr val="FFEBFA"/>
              </a:gs>
              <a:gs pos="65000">
                <a:srgbClr val="C4D6EB"/>
              </a:gs>
              <a:gs pos="80001">
                <a:srgbClr val="85C2FF"/>
              </a:gs>
              <a:gs pos="100000">
                <a:srgbClr val="5E9EFF"/>
              </a:gs>
            </a:gsLst>
            <a:lin ang="5400000" scaled="1"/>
          </a:gradFill>
          <a:ln w="2857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/>
              <a:t>	不等式两边乘（或除以）</a:t>
            </a:r>
            <a:r>
              <a:rPr lang="zh-CN" altLang="en-US" sz="3200" b="1">
                <a:solidFill>
                  <a:srgbClr val="FF0000"/>
                </a:solidFill>
              </a:rPr>
              <a:t>同</a:t>
            </a:r>
            <a:r>
              <a:rPr lang="zh-CN" altLang="en-US" sz="3200" b="1"/>
              <a:t>一个</a:t>
            </a:r>
            <a:r>
              <a:rPr lang="zh-CN" altLang="en-US" sz="3200" b="1">
                <a:solidFill>
                  <a:srgbClr val="FF0000"/>
                </a:solidFill>
                <a:ea typeface="隶书" pitchFamily="49" charset="-122"/>
              </a:rPr>
              <a:t>正数</a:t>
            </a:r>
            <a:r>
              <a:rPr lang="zh-CN" altLang="en-US" sz="3200" b="1"/>
              <a:t>，不等号的</a:t>
            </a:r>
            <a:r>
              <a:rPr lang="zh-CN" altLang="en-US" sz="3200" b="1">
                <a:solidFill>
                  <a:srgbClr val="FF0000"/>
                </a:solidFill>
                <a:ea typeface="华文新魏" pitchFamily="2" charset="-122"/>
              </a:rPr>
              <a:t>方向不变</a:t>
            </a:r>
            <a:r>
              <a:rPr lang="zh-CN" altLang="en-US" sz="3200" b="1"/>
              <a:t>。</a:t>
            </a:r>
          </a:p>
        </p:txBody>
      </p:sp>
      <p:sp>
        <p:nvSpPr>
          <p:cNvPr id="42005" name="Text Box 21"/>
          <p:cNvSpPr txBox="1">
            <a:spLocks noChangeArrowheads="1"/>
          </p:cNvSpPr>
          <p:nvPr/>
        </p:nvSpPr>
        <p:spPr bwMode="auto">
          <a:xfrm>
            <a:off x="2063750" y="254000"/>
            <a:ext cx="30480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</a:rPr>
              <a:t>不等式的性质</a:t>
            </a:r>
            <a:r>
              <a:rPr lang="en-US" altLang="zh-CN" sz="3200" b="1">
                <a:solidFill>
                  <a:srgbClr val="FF0000"/>
                </a:solidFill>
              </a:rPr>
              <a:t>2</a:t>
            </a:r>
          </a:p>
        </p:txBody>
      </p:sp>
      <p:grpSp>
        <p:nvGrpSpPr>
          <p:cNvPr id="2" name="Group 26"/>
          <p:cNvGrpSpPr>
            <a:grpSpLocks/>
          </p:cNvGrpSpPr>
          <p:nvPr/>
        </p:nvGrpSpPr>
        <p:grpSpPr bwMode="auto">
          <a:xfrm>
            <a:off x="1666877" y="2286000"/>
            <a:ext cx="8459787" cy="1087437"/>
            <a:chOff x="-113" y="3394"/>
            <a:chExt cx="5329" cy="685"/>
          </a:xfrm>
        </p:grpSpPr>
        <p:sp>
          <p:nvSpPr>
            <p:cNvPr id="42007" name="Text Box 23" descr="粉色面巾纸"/>
            <p:cNvSpPr txBox="1">
              <a:spLocks noChangeArrowheads="1"/>
            </p:cNvSpPr>
            <p:nvPr/>
          </p:nvSpPr>
          <p:spPr bwMode="auto">
            <a:xfrm>
              <a:off x="-113" y="3394"/>
              <a:ext cx="5329" cy="680"/>
            </a:xfrm>
            <a:prstGeom prst="rect">
              <a:avLst/>
            </a:prstGeom>
            <a:blipFill dpi="0" rotWithShape="1">
              <a:blip r:embed="rId3" cstate="print"/>
              <a:srcRect/>
              <a:tile tx="0" ty="0" sx="100000" sy="100000" flip="none" algn="tl"/>
            </a:blipFill>
            <a:ln w="9525">
              <a:noFill/>
              <a:miter lim="800000"/>
              <a:headEnd/>
              <a:tailEnd/>
            </a:ln>
            <a:effectLst/>
          </p:spPr>
          <p:txBody>
            <a:bodyPr anchor="ctr" anchorCtr="1"/>
            <a:lstStyle/>
            <a:p>
              <a:pPr algn="ctr" fontAlgn="t">
                <a:spcBef>
                  <a:spcPct val="50000"/>
                </a:spcBef>
              </a:pPr>
              <a:r>
                <a:rPr lang="zh-CN" altLang="en-US" sz="3200" b="1" dirty="0"/>
                <a:t>如果</a:t>
              </a:r>
              <a:r>
                <a:rPr lang="en-US" altLang="zh-CN" sz="3200" b="1" dirty="0"/>
                <a:t>a&gt;b</a:t>
              </a:r>
              <a:r>
                <a:rPr lang="zh-CN" altLang="en-US" sz="3200" b="1" dirty="0"/>
                <a:t>，</a:t>
              </a:r>
              <a:r>
                <a:rPr lang="en-US" altLang="zh-CN" sz="3200" b="1" dirty="0"/>
                <a:t>c&gt;0</a:t>
              </a:r>
              <a:r>
                <a:rPr lang="zh-CN" altLang="en-US" sz="3200" b="1" dirty="0"/>
                <a:t>，那么</a:t>
              </a:r>
              <a:r>
                <a:rPr lang="en-US" altLang="zh-CN" sz="3200" b="1" dirty="0"/>
                <a:t>ac &gt; </a:t>
              </a:r>
              <a:r>
                <a:rPr lang="en-US" altLang="zh-CN" sz="3200" b="1" dirty="0" err="1"/>
                <a:t>bc</a:t>
              </a:r>
              <a:r>
                <a:rPr lang="en-US" altLang="zh-CN" sz="3200" b="1" dirty="0"/>
                <a:t> (</a:t>
              </a:r>
              <a:r>
                <a:rPr lang="zh-CN" altLang="en-US" sz="3200" b="1" dirty="0"/>
                <a:t>或                 </a:t>
              </a:r>
              <a:r>
                <a:rPr lang="en-US" altLang="zh-CN" sz="3200" b="1" dirty="0"/>
                <a:t>)</a:t>
              </a:r>
            </a:p>
          </p:txBody>
        </p:sp>
        <p:graphicFrame>
          <p:nvGraphicFramePr>
            <p:cNvPr id="42008" name="Object 24" descr="粉色面巾纸"/>
            <p:cNvGraphicFramePr>
              <a:graphicFrameLocks noChangeAspect="1"/>
            </p:cNvGraphicFramePr>
            <p:nvPr/>
          </p:nvGraphicFramePr>
          <p:xfrm>
            <a:off x="3937" y="3394"/>
            <a:ext cx="920" cy="68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0493" name="Microsoft 公式 3.0" r:id="rId4" imgW="596923" imgH="609600" progId="Equation.3">
                    <p:embed/>
                  </p:oleObj>
                </mc:Choice>
                <mc:Fallback>
                  <p:oleObj name="Microsoft 公式 3.0" r:id="rId4" imgW="596923" imgH="609600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937" y="3394"/>
                          <a:ext cx="920" cy="685"/>
                        </a:xfrm>
                        <a:prstGeom prst="rect">
                          <a:avLst/>
                        </a:prstGeom>
                        <a:blipFill dpi="0" rotWithShape="1">
                          <a:blip r:embed="rId3"/>
                          <a:srcRect/>
                          <a:tile tx="0" ty="0" sx="100000" sy="100000" flip="none" algn="tl"/>
                        </a:blipFill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42016" name="Text Box 32"/>
          <p:cNvSpPr txBox="1">
            <a:spLocks noChangeArrowheads="1"/>
          </p:cNvSpPr>
          <p:nvPr/>
        </p:nvSpPr>
        <p:spPr bwMode="auto">
          <a:xfrm>
            <a:off x="2474914" y="198278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zh-CN" altLang="en-US"/>
          </a:p>
        </p:txBody>
      </p:sp>
      <p:grpSp>
        <p:nvGrpSpPr>
          <p:cNvPr id="21" name="组合 20"/>
          <p:cNvGrpSpPr/>
          <p:nvPr/>
        </p:nvGrpSpPr>
        <p:grpSpPr>
          <a:xfrm>
            <a:off x="2024034" y="3532228"/>
            <a:ext cx="7993062" cy="2539979"/>
            <a:chOff x="539750" y="333375"/>
            <a:chExt cx="7993062" cy="2539979"/>
          </a:xfrm>
        </p:grpSpPr>
        <p:pic>
          <p:nvPicPr>
            <p:cNvPr id="22" name="Picture 6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539750" y="333375"/>
              <a:ext cx="3640138" cy="2468563"/>
            </a:xfrm>
            <a:prstGeom prst="rect">
              <a:avLst/>
            </a:prstGeom>
            <a:noFill/>
          </p:spPr>
        </p:pic>
        <p:pic>
          <p:nvPicPr>
            <p:cNvPr id="23" name="Picture 7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4500562" y="357166"/>
              <a:ext cx="4032250" cy="2516188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val="210688428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"/>
                                        <p:tgtEl>
                                          <p:spTgt spid="420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420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004" grpId="0" animBg="1"/>
      <p:bldP spid="4200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ext Box 2"/>
          <p:cNvSpPr txBox="1">
            <a:spLocks noChangeArrowheads="1"/>
          </p:cNvSpPr>
          <p:nvPr/>
        </p:nvSpPr>
        <p:spPr bwMode="auto">
          <a:xfrm>
            <a:off x="6169026" y="2273300"/>
            <a:ext cx="4175125" cy="579438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marL="457200" indent="-457200">
              <a:spcBef>
                <a:spcPct val="50000"/>
              </a:spcBef>
            </a:pPr>
            <a:r>
              <a:rPr lang="en-US" altLang="zh-CN" sz="3200" b="1"/>
              <a:t>(4) -2÷(-4) __ 6÷(-4)</a:t>
            </a:r>
            <a:r>
              <a:rPr lang="zh-CN" altLang="en-US" sz="3200" b="1"/>
              <a:t> </a:t>
            </a:r>
          </a:p>
        </p:txBody>
      </p:sp>
      <p:sp>
        <p:nvSpPr>
          <p:cNvPr id="43011" name="Text Box 3"/>
          <p:cNvSpPr txBox="1">
            <a:spLocks noChangeArrowheads="1"/>
          </p:cNvSpPr>
          <p:nvPr/>
        </p:nvSpPr>
        <p:spPr bwMode="auto">
          <a:xfrm>
            <a:off x="1774826" y="2273300"/>
            <a:ext cx="39592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/>
              <a:t>(4) 7× (-3)___4× (-3)</a:t>
            </a:r>
            <a:endParaRPr lang="zh-CN" altLang="en-US" sz="3200"/>
          </a:p>
        </p:txBody>
      </p:sp>
      <p:sp>
        <p:nvSpPr>
          <p:cNvPr id="43016" name="Rectangle 8"/>
          <p:cNvSpPr>
            <a:spLocks noChangeArrowheads="1"/>
          </p:cNvSpPr>
          <p:nvPr/>
        </p:nvSpPr>
        <p:spPr bwMode="auto">
          <a:xfrm>
            <a:off x="3757613" y="2320925"/>
            <a:ext cx="609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zh-CN" altLang="en-US" sz="3200" b="1">
                <a:solidFill>
                  <a:srgbClr val="FF0000"/>
                </a:solidFill>
              </a:rPr>
              <a:t>＜</a:t>
            </a:r>
          </a:p>
        </p:txBody>
      </p:sp>
      <p:sp>
        <p:nvSpPr>
          <p:cNvPr id="43022" name="Rectangle 14"/>
          <p:cNvSpPr>
            <a:spLocks noChangeArrowheads="1"/>
          </p:cNvSpPr>
          <p:nvPr/>
        </p:nvSpPr>
        <p:spPr bwMode="auto">
          <a:xfrm>
            <a:off x="8183563" y="2320925"/>
            <a:ext cx="609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zh-CN" altLang="en-US" sz="3200" b="1">
                <a:solidFill>
                  <a:srgbClr val="FF0000"/>
                </a:solidFill>
              </a:rPr>
              <a:t>＞</a:t>
            </a:r>
          </a:p>
        </p:txBody>
      </p:sp>
      <p:sp>
        <p:nvSpPr>
          <p:cNvPr id="43023" name="Text Box 15"/>
          <p:cNvSpPr txBox="1">
            <a:spLocks noChangeArrowheads="1"/>
          </p:cNvSpPr>
          <p:nvPr/>
        </p:nvSpPr>
        <p:spPr bwMode="auto">
          <a:xfrm>
            <a:off x="3432175" y="1268413"/>
            <a:ext cx="19431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/>
              <a:t>7 ___ 4</a:t>
            </a:r>
          </a:p>
        </p:txBody>
      </p:sp>
      <p:sp>
        <p:nvSpPr>
          <p:cNvPr id="43024" name="Rectangle 16"/>
          <p:cNvSpPr>
            <a:spLocks noChangeArrowheads="1"/>
          </p:cNvSpPr>
          <p:nvPr/>
        </p:nvSpPr>
        <p:spPr bwMode="auto">
          <a:xfrm>
            <a:off x="3933825" y="1339850"/>
            <a:ext cx="609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zh-CN" altLang="en-US" sz="3200" b="1">
                <a:solidFill>
                  <a:srgbClr val="FF0000"/>
                </a:solidFill>
              </a:rPr>
              <a:t>＞</a:t>
            </a:r>
          </a:p>
        </p:txBody>
      </p:sp>
      <p:sp>
        <p:nvSpPr>
          <p:cNvPr id="43025" name="Text Box 17"/>
          <p:cNvSpPr txBox="1">
            <a:spLocks noChangeArrowheads="1"/>
          </p:cNvSpPr>
          <p:nvPr/>
        </p:nvSpPr>
        <p:spPr bwMode="auto">
          <a:xfrm>
            <a:off x="1992312" y="620713"/>
            <a:ext cx="4176713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/>
              <a:t>用“&gt;”或“&lt;”填空</a:t>
            </a:r>
          </a:p>
        </p:txBody>
      </p:sp>
      <p:sp>
        <p:nvSpPr>
          <p:cNvPr id="43026" name="Text Box 18"/>
          <p:cNvSpPr txBox="1">
            <a:spLocks noChangeArrowheads="1"/>
          </p:cNvSpPr>
          <p:nvPr/>
        </p:nvSpPr>
        <p:spPr bwMode="auto">
          <a:xfrm>
            <a:off x="7319963" y="1268413"/>
            <a:ext cx="2520950" cy="64135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/>
              <a:t>－2 </a:t>
            </a:r>
            <a:r>
              <a:rPr lang="en-US" altLang="zh-CN" sz="3600" b="1"/>
              <a:t>___ 6</a:t>
            </a:r>
          </a:p>
        </p:txBody>
      </p:sp>
      <p:sp>
        <p:nvSpPr>
          <p:cNvPr id="43027" name="Rectangle 19"/>
          <p:cNvSpPr>
            <a:spLocks noChangeArrowheads="1"/>
          </p:cNvSpPr>
          <p:nvPr/>
        </p:nvSpPr>
        <p:spPr bwMode="auto">
          <a:xfrm>
            <a:off x="8223250" y="1333500"/>
            <a:ext cx="609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zh-CN" altLang="en-US" sz="3200" b="1">
                <a:solidFill>
                  <a:srgbClr val="FF0000"/>
                </a:solidFill>
              </a:rPr>
              <a:t>＜</a:t>
            </a:r>
          </a:p>
        </p:txBody>
      </p:sp>
      <p:sp>
        <p:nvSpPr>
          <p:cNvPr id="43038" name="Text Box 30"/>
          <p:cNvSpPr txBox="1">
            <a:spLocks noChangeArrowheads="1"/>
          </p:cNvSpPr>
          <p:nvPr/>
        </p:nvSpPr>
        <p:spPr bwMode="auto">
          <a:xfrm>
            <a:off x="2063750" y="4062414"/>
            <a:ext cx="8135938" cy="1095375"/>
          </a:xfrm>
          <a:prstGeom prst="rect">
            <a:avLst/>
          </a:prstGeom>
          <a:gradFill rotWithShape="1">
            <a:gsLst>
              <a:gs pos="0">
                <a:srgbClr val="5E9EFF"/>
              </a:gs>
              <a:gs pos="20000">
                <a:srgbClr val="85C2FF"/>
              </a:gs>
              <a:gs pos="35000">
                <a:srgbClr val="C4D6EB"/>
              </a:gs>
              <a:gs pos="50000">
                <a:srgbClr val="FFEBFA"/>
              </a:gs>
              <a:gs pos="65000">
                <a:srgbClr val="C4D6EB"/>
              </a:gs>
              <a:gs pos="80001">
                <a:srgbClr val="85C2FF"/>
              </a:gs>
              <a:gs pos="100000">
                <a:srgbClr val="5E9EFF"/>
              </a:gs>
            </a:gsLst>
            <a:lin ang="5400000" scaled="1"/>
          </a:gradFill>
          <a:ln w="2857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/>
              <a:t>	不等式两边乘（或除以）</a:t>
            </a:r>
            <a:r>
              <a:rPr lang="zh-CN" altLang="en-US" sz="3200" b="1">
                <a:solidFill>
                  <a:srgbClr val="FF0000"/>
                </a:solidFill>
              </a:rPr>
              <a:t>同</a:t>
            </a:r>
            <a:r>
              <a:rPr lang="zh-CN" altLang="en-US" sz="3200" b="1"/>
              <a:t>一个</a:t>
            </a:r>
            <a:r>
              <a:rPr lang="zh-CN" altLang="en-US" sz="3200" b="1">
                <a:solidFill>
                  <a:srgbClr val="FF0000"/>
                </a:solidFill>
                <a:ea typeface="隶书" pitchFamily="49" charset="-122"/>
              </a:rPr>
              <a:t>负数</a:t>
            </a:r>
            <a:r>
              <a:rPr lang="zh-CN" altLang="en-US" sz="3200" b="1"/>
              <a:t>，不等号的</a:t>
            </a:r>
            <a:r>
              <a:rPr lang="zh-CN" altLang="en-US" sz="3200" b="1">
                <a:solidFill>
                  <a:srgbClr val="FF0000"/>
                </a:solidFill>
                <a:ea typeface="华文新魏" pitchFamily="2" charset="-122"/>
              </a:rPr>
              <a:t>方向改变</a:t>
            </a:r>
            <a:r>
              <a:rPr lang="zh-CN" altLang="en-US" sz="3200" b="1"/>
              <a:t>。</a:t>
            </a:r>
          </a:p>
        </p:txBody>
      </p:sp>
      <p:sp>
        <p:nvSpPr>
          <p:cNvPr id="43039" name="Text Box 31"/>
          <p:cNvSpPr txBox="1">
            <a:spLocks noChangeArrowheads="1"/>
          </p:cNvSpPr>
          <p:nvPr/>
        </p:nvSpPr>
        <p:spPr bwMode="auto">
          <a:xfrm>
            <a:off x="2111375" y="3281364"/>
            <a:ext cx="30480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</a:rPr>
              <a:t>不等式的性质</a:t>
            </a:r>
            <a:r>
              <a:rPr lang="en-US" altLang="zh-CN" sz="3200" b="1">
                <a:solidFill>
                  <a:srgbClr val="FF0000"/>
                </a:solidFill>
              </a:rPr>
              <a:t>3</a:t>
            </a:r>
          </a:p>
        </p:txBody>
      </p:sp>
      <p:grpSp>
        <p:nvGrpSpPr>
          <p:cNvPr id="43044" name="Group 36"/>
          <p:cNvGrpSpPr>
            <a:grpSpLocks/>
          </p:cNvGrpSpPr>
          <p:nvPr/>
        </p:nvGrpSpPr>
        <p:grpSpPr bwMode="auto">
          <a:xfrm>
            <a:off x="1919289" y="5373689"/>
            <a:ext cx="8459787" cy="1087437"/>
            <a:chOff x="249" y="3385"/>
            <a:chExt cx="5329" cy="685"/>
          </a:xfrm>
        </p:grpSpPr>
        <p:sp>
          <p:nvSpPr>
            <p:cNvPr id="43041" name="Text Box 33" descr="粉色面巾纸"/>
            <p:cNvSpPr txBox="1">
              <a:spLocks noChangeArrowheads="1"/>
            </p:cNvSpPr>
            <p:nvPr/>
          </p:nvSpPr>
          <p:spPr bwMode="auto">
            <a:xfrm>
              <a:off x="249" y="3385"/>
              <a:ext cx="5329" cy="680"/>
            </a:xfrm>
            <a:prstGeom prst="rect">
              <a:avLst/>
            </a:prstGeom>
            <a:blipFill dpi="0" rotWithShape="1">
              <a:blip r:embed="rId3" cstate="print"/>
              <a:srcRect/>
              <a:tile tx="0" ty="0" sx="100000" sy="100000" flip="none" algn="tl"/>
            </a:blipFill>
            <a:ln w="9525">
              <a:noFill/>
              <a:miter lim="800000"/>
              <a:headEnd/>
              <a:tailEnd/>
            </a:ln>
            <a:effectLst/>
          </p:spPr>
          <p:txBody>
            <a:bodyPr anchor="ctr" anchorCtr="1"/>
            <a:lstStyle/>
            <a:p>
              <a:pPr algn="ctr" fontAlgn="t">
                <a:spcBef>
                  <a:spcPct val="50000"/>
                </a:spcBef>
              </a:pPr>
              <a:r>
                <a:rPr lang="zh-CN" altLang="en-US" sz="3200" b="1" dirty="0"/>
                <a:t>如果</a:t>
              </a:r>
              <a:r>
                <a:rPr lang="en-US" altLang="zh-CN" sz="3200" b="1" dirty="0"/>
                <a:t>a&gt;b</a:t>
              </a:r>
              <a:r>
                <a:rPr lang="zh-CN" altLang="en-US" sz="3200" b="1" dirty="0"/>
                <a:t>，</a:t>
              </a:r>
              <a:r>
                <a:rPr lang="en-US" altLang="zh-CN" sz="3200" b="1" dirty="0"/>
                <a:t>c&lt;0</a:t>
              </a:r>
              <a:r>
                <a:rPr lang="zh-CN" altLang="en-US" sz="3200" b="1" dirty="0"/>
                <a:t>，那么</a:t>
              </a:r>
              <a:r>
                <a:rPr lang="en-US" altLang="zh-CN" sz="3200" b="1" dirty="0"/>
                <a:t>ac &lt; </a:t>
              </a:r>
              <a:r>
                <a:rPr lang="en-US" altLang="zh-CN" sz="3200" b="1" dirty="0" err="1"/>
                <a:t>bc</a:t>
              </a:r>
              <a:r>
                <a:rPr lang="en-US" altLang="zh-CN" sz="3200" b="1" dirty="0"/>
                <a:t> (</a:t>
              </a:r>
              <a:r>
                <a:rPr lang="zh-CN" altLang="en-US" sz="3200" b="1" dirty="0"/>
                <a:t>或                 </a:t>
              </a:r>
              <a:r>
                <a:rPr lang="en-US" altLang="zh-CN" sz="3200" b="1" dirty="0"/>
                <a:t>)</a:t>
              </a:r>
            </a:p>
          </p:txBody>
        </p:sp>
        <p:graphicFrame>
          <p:nvGraphicFramePr>
            <p:cNvPr id="43043" name="Object 35" descr="粉色面巾纸"/>
            <p:cNvGraphicFramePr>
              <a:graphicFrameLocks noChangeAspect="1"/>
            </p:cNvGraphicFramePr>
            <p:nvPr/>
          </p:nvGraphicFramePr>
          <p:xfrm>
            <a:off x="4150" y="3385"/>
            <a:ext cx="920" cy="68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1517" name="公式" r:id="rId4" imgW="596923" imgH="609600" progId="Equation.3">
                    <p:embed/>
                  </p:oleObj>
                </mc:Choice>
                <mc:Fallback>
                  <p:oleObj name="公式" r:id="rId4" imgW="596923" imgH="609600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150" y="3385"/>
                          <a:ext cx="920" cy="685"/>
                        </a:xfrm>
                        <a:prstGeom prst="rect">
                          <a:avLst/>
                        </a:prstGeom>
                        <a:blipFill dpi="0" rotWithShape="1">
                          <a:blip r:embed="rId3"/>
                          <a:srcRect/>
                          <a:tile tx="0" ty="0" sx="100000" sy="100000" flip="none" algn="tl"/>
                        </a:blipFill>
                      </p:spPr>
                    </p:pic>
                  </p:oleObj>
                </mc:Fallback>
              </mc:AlternateContent>
            </a:graphicData>
          </a:graphic>
        </p:graphicFrame>
      </p:grpSp>
    </p:spTree>
    <p:extLst>
      <p:ext uri="{BB962C8B-B14F-4D97-AF65-F5344CB8AC3E}">
        <p14:creationId xmlns:p14="http://schemas.microsoft.com/office/powerpoint/2010/main" val="54632261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"/>
                                        <p:tgtEl>
                                          <p:spTgt spid="43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43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3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38" grpId="0" animBg="1"/>
      <p:bldP spid="4303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709" name="Group 109"/>
          <p:cNvGraphicFramePr>
            <a:graphicFrameLocks noGrp="1"/>
          </p:cNvGraphicFramePr>
          <p:nvPr/>
        </p:nvGraphicFramePr>
        <p:xfrm>
          <a:off x="1752600" y="457200"/>
          <a:ext cx="8610600" cy="6097906"/>
        </p:xfrm>
        <a:graphic>
          <a:graphicData uri="http://schemas.openxmlformats.org/drawingml/2006/table">
            <a:tbl>
              <a:tblPr/>
              <a:tblGrid>
                <a:gridCol w="4991100"/>
                <a:gridCol w="3619500"/>
              </a:tblGrid>
              <a:tr h="381000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不等式的基本性质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文字表示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符号表示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938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zh-CN" altLang="en-US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541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zh-CN" altLang="en-US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zh-CN" altLang="en-US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zh-CN" altLang="en-US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52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zh-CN" altLang="en-US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5697" name="Text Box 97"/>
          <p:cNvSpPr txBox="1">
            <a:spLocks noChangeArrowheads="1"/>
          </p:cNvSpPr>
          <p:nvPr/>
        </p:nvSpPr>
        <p:spPr bwMode="auto">
          <a:xfrm>
            <a:off x="7713663" y="5334001"/>
            <a:ext cx="5334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 dirty="0">
                <a:solidFill>
                  <a:srgbClr val="FF0000"/>
                </a:solidFill>
              </a:rPr>
              <a:t>  </a:t>
            </a:r>
            <a:endParaRPr lang="zh-CN" altLang="en-US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154895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6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6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9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709" name="Group 109"/>
          <p:cNvGraphicFramePr>
            <a:graphicFrameLocks noGrp="1"/>
          </p:cNvGraphicFramePr>
          <p:nvPr/>
        </p:nvGraphicFramePr>
        <p:xfrm>
          <a:off x="1752600" y="457200"/>
          <a:ext cx="8610600" cy="6097906"/>
        </p:xfrm>
        <a:graphic>
          <a:graphicData uri="http://schemas.openxmlformats.org/drawingml/2006/table">
            <a:tbl>
              <a:tblPr/>
              <a:tblGrid>
                <a:gridCol w="4991100"/>
                <a:gridCol w="3619500"/>
              </a:tblGrid>
              <a:tr h="381000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不等式的基本性质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文字表示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符号表示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938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541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52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zh-CN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zh-CN" altLang="en-US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5617" name="Text Box 17"/>
          <p:cNvSpPr txBox="1">
            <a:spLocks noChangeArrowheads="1"/>
          </p:cNvSpPr>
          <p:nvPr/>
        </p:nvSpPr>
        <p:spPr bwMode="auto">
          <a:xfrm>
            <a:off x="1820863" y="1557339"/>
            <a:ext cx="4995862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3300"/>
                </a:solidFill>
              </a:rPr>
              <a:t>(1)不等式的两边</a:t>
            </a:r>
            <a:r>
              <a:rPr lang="zh-CN" altLang="en-US" sz="2800" b="1" dirty="0">
                <a:solidFill>
                  <a:srgbClr val="FF3300"/>
                </a:solidFill>
              </a:rPr>
              <a:t>都</a:t>
            </a:r>
            <a:r>
              <a:rPr lang="zh-CN" altLang="en-US" sz="2800" b="1" dirty="0">
                <a:solidFill>
                  <a:srgbClr val="003300"/>
                </a:solidFill>
              </a:rPr>
              <a:t>加上（或减去）</a:t>
            </a:r>
            <a:r>
              <a:rPr lang="zh-CN" altLang="en-US" sz="2800" b="1" dirty="0">
                <a:solidFill>
                  <a:srgbClr val="FF3300"/>
                </a:solidFill>
              </a:rPr>
              <a:t>同</a:t>
            </a:r>
            <a:r>
              <a:rPr lang="zh-CN" altLang="en-US" sz="2800" b="1" dirty="0">
                <a:solidFill>
                  <a:srgbClr val="003300"/>
                </a:solidFill>
              </a:rPr>
              <a:t>一个数或</a:t>
            </a:r>
            <a:r>
              <a:rPr lang="zh-CN" altLang="en-US" sz="2800" b="1" dirty="0">
                <a:solidFill>
                  <a:srgbClr val="FF3300"/>
                </a:solidFill>
              </a:rPr>
              <a:t>同</a:t>
            </a:r>
            <a:r>
              <a:rPr lang="zh-CN" altLang="en-US" sz="2800" b="1" dirty="0">
                <a:solidFill>
                  <a:srgbClr val="003300"/>
                </a:solidFill>
              </a:rPr>
              <a:t>一个式子，不等号的方向</a:t>
            </a:r>
            <a:r>
              <a:rPr lang="zh-CN" altLang="en-US" sz="2800" b="1" dirty="0">
                <a:solidFill>
                  <a:srgbClr val="FF3300"/>
                </a:solidFill>
              </a:rPr>
              <a:t>不变</a:t>
            </a:r>
            <a:r>
              <a:rPr lang="zh-CN" altLang="en-US" sz="2800" b="1" dirty="0">
                <a:solidFill>
                  <a:srgbClr val="003300"/>
                </a:solidFill>
              </a:rPr>
              <a:t>.</a:t>
            </a:r>
          </a:p>
        </p:txBody>
      </p:sp>
      <p:sp>
        <p:nvSpPr>
          <p:cNvPr id="25618" name="Text Box 18"/>
          <p:cNvSpPr txBox="1">
            <a:spLocks noChangeArrowheads="1"/>
          </p:cNvSpPr>
          <p:nvPr/>
        </p:nvSpPr>
        <p:spPr bwMode="auto">
          <a:xfrm>
            <a:off x="1820863" y="3276601"/>
            <a:ext cx="4995862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3300"/>
                </a:solidFill>
              </a:rPr>
              <a:t>(2)</a:t>
            </a:r>
            <a:r>
              <a:rPr lang="zh-CN" altLang="en-US" sz="2800" dirty="0">
                <a:solidFill>
                  <a:srgbClr val="003300"/>
                </a:solidFill>
              </a:rPr>
              <a:t> </a:t>
            </a:r>
            <a:r>
              <a:rPr lang="zh-CN" altLang="en-US" sz="2800" b="1" dirty="0">
                <a:solidFill>
                  <a:srgbClr val="003300"/>
                </a:solidFill>
              </a:rPr>
              <a:t>不等式的两边</a:t>
            </a:r>
            <a:r>
              <a:rPr lang="zh-CN" altLang="en-US" sz="2800" b="1" dirty="0">
                <a:solidFill>
                  <a:srgbClr val="FF3300"/>
                </a:solidFill>
              </a:rPr>
              <a:t>都</a:t>
            </a:r>
            <a:r>
              <a:rPr lang="zh-CN" altLang="en-US" sz="2800" b="1" dirty="0">
                <a:solidFill>
                  <a:srgbClr val="003300"/>
                </a:solidFill>
              </a:rPr>
              <a:t>乘以（或除以）</a:t>
            </a:r>
            <a:r>
              <a:rPr lang="zh-CN" altLang="en-US" sz="2800" b="1" dirty="0">
                <a:solidFill>
                  <a:srgbClr val="FF3300"/>
                </a:solidFill>
              </a:rPr>
              <a:t>同</a:t>
            </a:r>
            <a:r>
              <a:rPr lang="zh-CN" altLang="en-US" sz="2800" b="1" dirty="0">
                <a:solidFill>
                  <a:srgbClr val="003300"/>
                </a:solidFill>
              </a:rPr>
              <a:t>一个</a:t>
            </a:r>
            <a:r>
              <a:rPr lang="zh-CN" altLang="en-US" sz="2800" b="1" dirty="0">
                <a:solidFill>
                  <a:srgbClr val="FF3300"/>
                </a:solidFill>
              </a:rPr>
              <a:t>正</a:t>
            </a:r>
            <a:r>
              <a:rPr lang="zh-CN" altLang="en-US" sz="2800" b="1" dirty="0">
                <a:solidFill>
                  <a:srgbClr val="003300"/>
                </a:solidFill>
              </a:rPr>
              <a:t>数，不等号的方向</a:t>
            </a:r>
            <a:r>
              <a:rPr lang="zh-CN" altLang="en-US" sz="2800" b="1" dirty="0">
                <a:solidFill>
                  <a:srgbClr val="FF3300"/>
                </a:solidFill>
              </a:rPr>
              <a:t>不变</a:t>
            </a:r>
            <a:r>
              <a:rPr lang="zh-CN" altLang="en-US" sz="2800" b="1" dirty="0">
                <a:solidFill>
                  <a:srgbClr val="003300"/>
                </a:solidFill>
              </a:rPr>
              <a:t>.</a:t>
            </a:r>
          </a:p>
        </p:txBody>
      </p:sp>
      <p:sp>
        <p:nvSpPr>
          <p:cNvPr id="25619" name="Text Box 19"/>
          <p:cNvSpPr txBox="1">
            <a:spLocks noChangeArrowheads="1"/>
          </p:cNvSpPr>
          <p:nvPr/>
        </p:nvSpPr>
        <p:spPr bwMode="auto">
          <a:xfrm>
            <a:off x="1820864" y="5029201"/>
            <a:ext cx="4922837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3300"/>
                </a:solidFill>
              </a:rPr>
              <a:t>(3) 不等式的两边</a:t>
            </a:r>
            <a:r>
              <a:rPr lang="zh-CN" altLang="en-US" sz="2800" b="1" dirty="0">
                <a:solidFill>
                  <a:srgbClr val="FF3300"/>
                </a:solidFill>
              </a:rPr>
              <a:t>都</a:t>
            </a:r>
            <a:r>
              <a:rPr lang="zh-CN" altLang="en-US" sz="2800" b="1" dirty="0">
                <a:solidFill>
                  <a:srgbClr val="003300"/>
                </a:solidFill>
              </a:rPr>
              <a:t>乘以（或除以）</a:t>
            </a:r>
            <a:r>
              <a:rPr lang="zh-CN" altLang="en-US" sz="2800" b="1" dirty="0">
                <a:solidFill>
                  <a:srgbClr val="FF3300"/>
                </a:solidFill>
              </a:rPr>
              <a:t>同</a:t>
            </a:r>
            <a:r>
              <a:rPr lang="zh-CN" altLang="en-US" sz="2800" b="1" dirty="0">
                <a:solidFill>
                  <a:srgbClr val="003300"/>
                </a:solidFill>
              </a:rPr>
              <a:t>一个</a:t>
            </a:r>
            <a:r>
              <a:rPr lang="zh-CN" altLang="en-US" sz="2800" b="1" dirty="0">
                <a:solidFill>
                  <a:srgbClr val="FF3300"/>
                </a:solidFill>
              </a:rPr>
              <a:t>负数</a:t>
            </a:r>
            <a:r>
              <a:rPr lang="zh-CN" altLang="en-US" sz="2800" b="1" dirty="0">
                <a:solidFill>
                  <a:srgbClr val="003300"/>
                </a:solidFill>
              </a:rPr>
              <a:t>，不等号的方向</a:t>
            </a:r>
            <a:r>
              <a:rPr lang="zh-CN" altLang="en-US" sz="2800" b="1" dirty="0">
                <a:solidFill>
                  <a:srgbClr val="FF3300"/>
                </a:solidFill>
              </a:rPr>
              <a:t>改变.</a:t>
            </a:r>
          </a:p>
        </p:txBody>
      </p:sp>
      <p:sp>
        <p:nvSpPr>
          <p:cNvPr id="25657" name="Text Box 57"/>
          <p:cNvSpPr txBox="1">
            <a:spLocks noChangeArrowheads="1"/>
          </p:cNvSpPr>
          <p:nvPr/>
        </p:nvSpPr>
        <p:spPr bwMode="auto">
          <a:xfrm>
            <a:off x="7107238" y="1600201"/>
            <a:ext cx="3203604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3300"/>
                </a:solidFill>
              </a:rPr>
              <a:t>若</a:t>
            </a:r>
            <a:r>
              <a:rPr lang="en-US" altLang="zh-CN" sz="2800" b="1" dirty="0">
                <a:solidFill>
                  <a:srgbClr val="003300"/>
                </a:solidFill>
              </a:rPr>
              <a:t>a&lt;b,</a:t>
            </a:r>
            <a:r>
              <a:rPr lang="zh-CN" altLang="en-US" sz="2800" b="1" dirty="0">
                <a:solidFill>
                  <a:srgbClr val="003300"/>
                </a:solidFill>
              </a:rPr>
              <a:t>则</a:t>
            </a:r>
            <a:r>
              <a:rPr lang="en-US" altLang="zh-CN" sz="2800" b="1" dirty="0" err="1">
                <a:solidFill>
                  <a:srgbClr val="003300"/>
                </a:solidFill>
              </a:rPr>
              <a:t>a+c</a:t>
            </a:r>
            <a:r>
              <a:rPr lang="en-US" altLang="zh-CN" sz="2800" b="1" dirty="0">
                <a:solidFill>
                  <a:srgbClr val="003300"/>
                </a:solidFill>
              </a:rPr>
              <a:t>    </a:t>
            </a:r>
            <a:r>
              <a:rPr lang="en-US" altLang="zh-CN" sz="2800" b="1" dirty="0" err="1">
                <a:solidFill>
                  <a:srgbClr val="003300"/>
                </a:solidFill>
              </a:rPr>
              <a:t>b+c</a:t>
            </a:r>
            <a:r>
              <a:rPr lang="en-US" altLang="zh-CN" sz="2800" b="1" dirty="0">
                <a:solidFill>
                  <a:srgbClr val="003300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003300"/>
                </a:solidFill>
              </a:rPr>
              <a:t>（</a:t>
            </a:r>
            <a:r>
              <a:rPr lang="zh-CN" altLang="en-US" sz="2800" b="1" dirty="0">
                <a:solidFill>
                  <a:srgbClr val="003300"/>
                </a:solidFill>
              </a:rPr>
              <a:t>或</a:t>
            </a:r>
            <a:r>
              <a:rPr lang="en-US" altLang="zh-CN" sz="2800" b="1" dirty="0">
                <a:solidFill>
                  <a:srgbClr val="003300"/>
                </a:solidFill>
              </a:rPr>
              <a:t>a-c    b-c)</a:t>
            </a:r>
          </a:p>
        </p:txBody>
      </p:sp>
      <p:grpSp>
        <p:nvGrpSpPr>
          <p:cNvPr id="25712" name="Group 112"/>
          <p:cNvGrpSpPr>
            <a:grpSpLocks/>
          </p:cNvGrpSpPr>
          <p:nvPr/>
        </p:nvGrpSpPr>
        <p:grpSpPr bwMode="auto">
          <a:xfrm>
            <a:off x="7010656" y="4939031"/>
            <a:ext cx="3396767" cy="1138238"/>
            <a:chOff x="3515" y="3120"/>
            <a:chExt cx="2016" cy="717"/>
          </a:xfrm>
        </p:grpSpPr>
        <p:sp>
          <p:nvSpPr>
            <p:cNvPr id="25674" name="Text Box 74"/>
            <p:cNvSpPr txBox="1">
              <a:spLocks noChangeArrowheads="1"/>
            </p:cNvSpPr>
            <p:nvPr/>
          </p:nvSpPr>
          <p:spPr bwMode="auto">
            <a:xfrm>
              <a:off x="3515" y="3120"/>
              <a:ext cx="2016" cy="7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b="1" dirty="0">
                  <a:solidFill>
                    <a:srgbClr val="003300"/>
                  </a:solidFill>
                </a:rPr>
                <a:t> </a:t>
              </a:r>
              <a:r>
                <a:rPr lang="zh-CN" altLang="en-US" sz="2400" b="1" dirty="0">
                  <a:solidFill>
                    <a:srgbClr val="003300"/>
                  </a:solidFill>
                </a:rPr>
                <a:t>若</a:t>
              </a:r>
              <a:r>
                <a:rPr lang="en-US" altLang="zh-CN" sz="2400" b="1" dirty="0">
                  <a:solidFill>
                    <a:srgbClr val="003300"/>
                  </a:solidFill>
                </a:rPr>
                <a:t>a&lt;b , </a:t>
              </a:r>
              <a:r>
                <a:rPr lang="zh-CN" altLang="en-US" sz="2400" b="1" dirty="0">
                  <a:solidFill>
                    <a:srgbClr val="003300"/>
                  </a:solidFill>
                </a:rPr>
                <a:t>且</a:t>
              </a:r>
              <a:r>
                <a:rPr lang="en-US" altLang="zh-CN" sz="2400" b="1" dirty="0">
                  <a:solidFill>
                    <a:srgbClr val="003300"/>
                  </a:solidFill>
                </a:rPr>
                <a:t>c&lt;0, </a:t>
              </a:r>
              <a:br>
                <a:rPr lang="en-US" altLang="zh-CN" sz="2400" b="1" dirty="0">
                  <a:solidFill>
                    <a:srgbClr val="003300"/>
                  </a:solidFill>
                </a:rPr>
              </a:br>
              <a:r>
                <a:rPr lang="zh-CN" altLang="en-US" sz="2400" b="1" dirty="0">
                  <a:solidFill>
                    <a:srgbClr val="003300"/>
                  </a:solidFill>
                </a:rPr>
                <a:t>则</a:t>
              </a:r>
              <a:r>
                <a:rPr lang="en-US" altLang="zh-CN" sz="2400" b="1" dirty="0">
                  <a:solidFill>
                    <a:srgbClr val="003300"/>
                  </a:solidFill>
                </a:rPr>
                <a:t>ac   </a:t>
              </a:r>
              <a:r>
                <a:rPr lang="en-US" altLang="zh-CN" sz="2400" b="1" dirty="0" err="1">
                  <a:solidFill>
                    <a:srgbClr val="003300"/>
                  </a:solidFill>
                </a:rPr>
                <a:t>bc</a:t>
              </a:r>
              <a:r>
                <a:rPr lang="en-US" altLang="zh-CN" sz="2400" b="1" dirty="0">
                  <a:solidFill>
                    <a:srgbClr val="003300"/>
                  </a:solidFill>
                </a:rPr>
                <a:t>(</a:t>
              </a:r>
              <a:r>
                <a:rPr lang="zh-CN" altLang="en-US" sz="2400" b="1" dirty="0">
                  <a:solidFill>
                    <a:srgbClr val="003300"/>
                  </a:solidFill>
                </a:rPr>
                <a:t>或 </a:t>
              </a:r>
              <a:r>
                <a:rPr lang="zh-CN" altLang="en-US" sz="4400" b="1" dirty="0">
                  <a:solidFill>
                    <a:srgbClr val="003300"/>
                  </a:solidFill>
                </a:rPr>
                <a:t>          </a:t>
              </a:r>
              <a:r>
                <a:rPr lang="zh-CN" altLang="en-US" sz="2400" b="1" dirty="0">
                  <a:solidFill>
                    <a:srgbClr val="003300"/>
                  </a:solidFill>
                </a:rPr>
                <a:t>)</a:t>
              </a:r>
            </a:p>
          </p:txBody>
        </p:sp>
        <p:grpSp>
          <p:nvGrpSpPr>
            <p:cNvPr id="25675" name="Group 75"/>
            <p:cNvGrpSpPr>
              <a:grpSpLocks/>
            </p:cNvGrpSpPr>
            <p:nvPr/>
          </p:nvGrpSpPr>
          <p:grpSpPr bwMode="auto">
            <a:xfrm>
              <a:off x="4526" y="3312"/>
              <a:ext cx="765" cy="480"/>
              <a:chOff x="3024" y="3648"/>
              <a:chExt cx="672" cy="480"/>
            </a:xfrm>
          </p:grpSpPr>
          <p:sp>
            <p:nvSpPr>
              <p:cNvPr id="25676" name="Line 76"/>
              <p:cNvSpPr>
                <a:spLocks noChangeShapeType="1"/>
              </p:cNvSpPr>
              <p:nvPr/>
            </p:nvSpPr>
            <p:spPr bwMode="auto">
              <a:xfrm>
                <a:off x="3024" y="3936"/>
                <a:ext cx="192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25677" name="Group 77"/>
              <p:cNvGrpSpPr>
                <a:grpSpLocks/>
              </p:cNvGrpSpPr>
              <p:nvPr/>
            </p:nvGrpSpPr>
            <p:grpSpPr bwMode="auto">
              <a:xfrm>
                <a:off x="3024" y="3744"/>
                <a:ext cx="384" cy="336"/>
                <a:chOff x="3024" y="3744"/>
                <a:chExt cx="384" cy="336"/>
              </a:xfrm>
            </p:grpSpPr>
            <p:grpSp>
              <p:nvGrpSpPr>
                <p:cNvPr id="25678" name="Group 78"/>
                <p:cNvGrpSpPr>
                  <a:grpSpLocks/>
                </p:cNvGrpSpPr>
                <p:nvPr/>
              </p:nvGrpSpPr>
              <p:grpSpPr bwMode="auto">
                <a:xfrm>
                  <a:off x="3024" y="3744"/>
                  <a:ext cx="192" cy="336"/>
                  <a:chOff x="3024" y="3744"/>
                  <a:chExt cx="192" cy="336"/>
                </a:xfrm>
              </p:grpSpPr>
              <p:sp>
                <p:nvSpPr>
                  <p:cNvPr id="25679" name="Rectangle 79"/>
                  <p:cNvSpPr>
                    <a:spLocks noChangeArrowheads="1"/>
                  </p:cNvSpPr>
                  <p:nvPr/>
                </p:nvSpPr>
                <p:spPr bwMode="auto">
                  <a:xfrm>
                    <a:off x="3024" y="3936"/>
                    <a:ext cx="192" cy="144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 algn="ctr"/>
                    <a:r>
                      <a:rPr lang="en-US" altLang="zh-CN" b="1">
                        <a:solidFill>
                          <a:srgbClr val="003300"/>
                        </a:solidFill>
                      </a:rPr>
                      <a:t>c</a:t>
                    </a:r>
                  </a:p>
                </p:txBody>
              </p:sp>
              <p:sp>
                <p:nvSpPr>
                  <p:cNvPr id="25680" name="Rectangle 80"/>
                  <p:cNvSpPr>
                    <a:spLocks noChangeArrowheads="1"/>
                  </p:cNvSpPr>
                  <p:nvPr/>
                </p:nvSpPr>
                <p:spPr bwMode="auto">
                  <a:xfrm>
                    <a:off x="3024" y="3744"/>
                    <a:ext cx="192" cy="144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 algn="ctr"/>
                    <a:r>
                      <a:rPr lang="en-US" altLang="zh-CN" b="1">
                        <a:solidFill>
                          <a:srgbClr val="003300"/>
                        </a:solidFill>
                      </a:rPr>
                      <a:t>a</a:t>
                    </a:r>
                  </a:p>
                </p:txBody>
              </p:sp>
            </p:grpSp>
            <p:sp>
              <p:nvSpPr>
                <p:cNvPr id="25681" name="Rectangle 81"/>
                <p:cNvSpPr>
                  <a:spLocks noChangeArrowheads="1"/>
                </p:cNvSpPr>
                <p:nvPr/>
              </p:nvSpPr>
              <p:spPr bwMode="auto">
                <a:xfrm>
                  <a:off x="3216" y="3840"/>
                  <a:ext cx="192" cy="19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algn="ctr"/>
                  <a:r>
                    <a:rPr lang="zh-CN" altLang="en-US" b="1">
                      <a:solidFill>
                        <a:srgbClr val="003300"/>
                      </a:solidFill>
                    </a:rPr>
                    <a:t> </a:t>
                  </a:r>
                </a:p>
              </p:txBody>
            </p:sp>
          </p:grpSp>
          <p:grpSp>
            <p:nvGrpSpPr>
              <p:cNvPr id="25682" name="Group 82"/>
              <p:cNvGrpSpPr>
                <a:grpSpLocks/>
              </p:cNvGrpSpPr>
              <p:nvPr/>
            </p:nvGrpSpPr>
            <p:grpSpPr bwMode="auto">
              <a:xfrm>
                <a:off x="3360" y="3648"/>
                <a:ext cx="336" cy="480"/>
                <a:chOff x="144" y="3024"/>
                <a:chExt cx="336" cy="480"/>
              </a:xfrm>
            </p:grpSpPr>
            <p:sp>
              <p:nvSpPr>
                <p:cNvPr id="25683" name="Rectangle 83"/>
                <p:cNvSpPr>
                  <a:spLocks noChangeArrowheads="1"/>
                </p:cNvSpPr>
                <p:nvPr/>
              </p:nvSpPr>
              <p:spPr bwMode="auto">
                <a:xfrm>
                  <a:off x="144" y="3024"/>
                  <a:ext cx="336" cy="28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algn="ctr"/>
                  <a:r>
                    <a:rPr lang="en-US" altLang="zh-CN" b="1">
                      <a:solidFill>
                        <a:srgbClr val="003300"/>
                      </a:solidFill>
                    </a:rPr>
                    <a:t>b</a:t>
                  </a:r>
                </a:p>
              </p:txBody>
            </p:sp>
            <p:sp>
              <p:nvSpPr>
                <p:cNvPr id="25684" name="Rectangle 84"/>
                <p:cNvSpPr>
                  <a:spLocks noChangeArrowheads="1"/>
                </p:cNvSpPr>
                <p:nvPr/>
              </p:nvSpPr>
              <p:spPr bwMode="auto">
                <a:xfrm>
                  <a:off x="144" y="3264"/>
                  <a:ext cx="336" cy="24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algn="ctr"/>
                  <a:r>
                    <a:rPr lang="en-US" altLang="zh-CN" b="1">
                      <a:solidFill>
                        <a:srgbClr val="003300"/>
                      </a:solidFill>
                    </a:rPr>
                    <a:t>c</a:t>
                  </a:r>
                </a:p>
              </p:txBody>
            </p:sp>
            <p:sp>
              <p:nvSpPr>
                <p:cNvPr id="25685" name="Line 85"/>
                <p:cNvSpPr>
                  <a:spLocks noChangeShapeType="1"/>
                </p:cNvSpPr>
                <p:nvPr/>
              </p:nvSpPr>
              <p:spPr bwMode="auto">
                <a:xfrm>
                  <a:off x="192" y="3312"/>
                  <a:ext cx="240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</p:grpSp>
      <p:sp>
        <p:nvSpPr>
          <p:cNvPr id="25692" name="Text Box 92"/>
          <p:cNvSpPr txBox="1">
            <a:spLocks noChangeArrowheads="1"/>
          </p:cNvSpPr>
          <p:nvPr/>
        </p:nvSpPr>
        <p:spPr bwMode="auto">
          <a:xfrm>
            <a:off x="9122678" y="1646755"/>
            <a:ext cx="5334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FF0000"/>
                </a:solidFill>
              </a:rPr>
              <a:t>&lt;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25693" name="Text Box 93"/>
          <p:cNvSpPr txBox="1">
            <a:spLocks noChangeArrowheads="1"/>
          </p:cNvSpPr>
          <p:nvPr/>
        </p:nvSpPr>
        <p:spPr bwMode="auto">
          <a:xfrm>
            <a:off x="8348682" y="2293228"/>
            <a:ext cx="5334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FF0000"/>
                </a:solidFill>
              </a:rPr>
              <a:t>&lt;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grpSp>
        <p:nvGrpSpPr>
          <p:cNvPr id="25711" name="Group 111"/>
          <p:cNvGrpSpPr>
            <a:grpSpLocks/>
          </p:cNvGrpSpPr>
          <p:nvPr/>
        </p:nvGrpSpPr>
        <p:grpSpPr bwMode="auto">
          <a:xfrm>
            <a:off x="7175500" y="3141664"/>
            <a:ext cx="2808288" cy="1477963"/>
            <a:chOff x="3560" y="1979"/>
            <a:chExt cx="1769" cy="931"/>
          </a:xfrm>
        </p:grpSpPr>
        <p:sp>
          <p:nvSpPr>
            <p:cNvPr id="25659" name="Text Box 59"/>
            <p:cNvSpPr txBox="1">
              <a:spLocks noChangeArrowheads="1"/>
            </p:cNvSpPr>
            <p:nvPr/>
          </p:nvSpPr>
          <p:spPr bwMode="auto">
            <a:xfrm>
              <a:off x="3560" y="1979"/>
              <a:ext cx="1769" cy="9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b="1" dirty="0">
                  <a:solidFill>
                    <a:srgbClr val="003300"/>
                  </a:solidFill>
                </a:rPr>
                <a:t> </a:t>
              </a:r>
              <a:r>
                <a:rPr lang="zh-CN" altLang="en-US" sz="2400" b="1" dirty="0">
                  <a:solidFill>
                    <a:srgbClr val="003300"/>
                  </a:solidFill>
                </a:rPr>
                <a:t>若</a:t>
              </a:r>
              <a:r>
                <a:rPr lang="en-US" altLang="zh-CN" sz="2400" b="1" dirty="0">
                  <a:solidFill>
                    <a:srgbClr val="003300"/>
                  </a:solidFill>
                </a:rPr>
                <a:t>a&lt;b ,  </a:t>
              </a:r>
              <a:r>
                <a:rPr lang="zh-CN" altLang="en-US" sz="2400" b="1" dirty="0">
                  <a:solidFill>
                    <a:srgbClr val="003300"/>
                  </a:solidFill>
                </a:rPr>
                <a:t>且</a:t>
              </a:r>
              <a:r>
                <a:rPr lang="en-US" altLang="zh-CN" sz="2400" b="1" dirty="0">
                  <a:solidFill>
                    <a:srgbClr val="003300"/>
                  </a:solidFill>
                </a:rPr>
                <a:t>c&gt;0, </a:t>
              </a:r>
            </a:p>
            <a:p>
              <a:pPr>
                <a:spcBef>
                  <a:spcPct val="50000"/>
                </a:spcBef>
              </a:pPr>
              <a:r>
                <a:rPr lang="zh-CN" altLang="en-US" sz="2400" b="1" dirty="0">
                  <a:solidFill>
                    <a:srgbClr val="003300"/>
                  </a:solidFill>
                </a:rPr>
                <a:t>则</a:t>
              </a:r>
              <a:r>
                <a:rPr lang="en-US" altLang="zh-CN" sz="2400" b="1" dirty="0">
                  <a:solidFill>
                    <a:srgbClr val="003300"/>
                  </a:solidFill>
                </a:rPr>
                <a:t>ac   </a:t>
              </a:r>
              <a:r>
                <a:rPr lang="en-US" altLang="zh-CN" sz="2400" b="1" dirty="0" err="1">
                  <a:solidFill>
                    <a:srgbClr val="003300"/>
                  </a:solidFill>
                </a:rPr>
                <a:t>bc</a:t>
              </a:r>
              <a:r>
                <a:rPr lang="en-US" altLang="zh-CN" sz="2400" b="1" dirty="0">
                  <a:solidFill>
                    <a:srgbClr val="003300"/>
                  </a:solidFill>
                </a:rPr>
                <a:t>(</a:t>
              </a:r>
              <a:r>
                <a:rPr lang="zh-CN" altLang="en-US" sz="2400" b="1" dirty="0">
                  <a:solidFill>
                    <a:srgbClr val="003300"/>
                  </a:solidFill>
                </a:rPr>
                <a:t>或 </a:t>
              </a:r>
              <a:r>
                <a:rPr lang="zh-CN" altLang="en-US" sz="4400" b="1" dirty="0">
                  <a:solidFill>
                    <a:srgbClr val="003300"/>
                  </a:solidFill>
                </a:rPr>
                <a:t>        </a:t>
              </a:r>
              <a:r>
                <a:rPr lang="zh-CN" altLang="en-US" sz="2400" b="1" dirty="0">
                  <a:solidFill>
                    <a:srgbClr val="003300"/>
                  </a:solidFill>
                </a:rPr>
                <a:t>)</a:t>
              </a:r>
            </a:p>
          </p:txBody>
        </p:sp>
        <p:grpSp>
          <p:nvGrpSpPr>
            <p:cNvPr id="25660" name="Group 60"/>
            <p:cNvGrpSpPr>
              <a:grpSpLocks/>
            </p:cNvGrpSpPr>
            <p:nvPr/>
          </p:nvGrpSpPr>
          <p:grpSpPr bwMode="auto">
            <a:xfrm>
              <a:off x="4664" y="2363"/>
              <a:ext cx="537" cy="480"/>
              <a:chOff x="3024" y="3648"/>
              <a:chExt cx="672" cy="480"/>
            </a:xfrm>
          </p:grpSpPr>
          <p:sp>
            <p:nvSpPr>
              <p:cNvPr id="25661" name="Line 61"/>
              <p:cNvSpPr>
                <a:spLocks noChangeShapeType="1"/>
              </p:cNvSpPr>
              <p:nvPr/>
            </p:nvSpPr>
            <p:spPr bwMode="auto">
              <a:xfrm>
                <a:off x="3024" y="3936"/>
                <a:ext cx="192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25662" name="Group 62"/>
              <p:cNvGrpSpPr>
                <a:grpSpLocks/>
              </p:cNvGrpSpPr>
              <p:nvPr/>
            </p:nvGrpSpPr>
            <p:grpSpPr bwMode="auto">
              <a:xfrm>
                <a:off x="3024" y="3744"/>
                <a:ext cx="384" cy="336"/>
                <a:chOff x="3024" y="3744"/>
                <a:chExt cx="384" cy="336"/>
              </a:xfrm>
            </p:grpSpPr>
            <p:grpSp>
              <p:nvGrpSpPr>
                <p:cNvPr id="25663" name="Group 63"/>
                <p:cNvGrpSpPr>
                  <a:grpSpLocks/>
                </p:cNvGrpSpPr>
                <p:nvPr/>
              </p:nvGrpSpPr>
              <p:grpSpPr bwMode="auto">
                <a:xfrm>
                  <a:off x="3024" y="3744"/>
                  <a:ext cx="192" cy="336"/>
                  <a:chOff x="3024" y="3744"/>
                  <a:chExt cx="192" cy="336"/>
                </a:xfrm>
              </p:grpSpPr>
              <p:sp>
                <p:nvSpPr>
                  <p:cNvPr id="25664" name="Rectangle 64"/>
                  <p:cNvSpPr>
                    <a:spLocks noChangeArrowheads="1"/>
                  </p:cNvSpPr>
                  <p:nvPr/>
                </p:nvSpPr>
                <p:spPr bwMode="auto">
                  <a:xfrm>
                    <a:off x="3024" y="3936"/>
                    <a:ext cx="192" cy="144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 algn="ctr"/>
                    <a:r>
                      <a:rPr lang="en-US" altLang="zh-CN" b="1">
                        <a:solidFill>
                          <a:srgbClr val="003300"/>
                        </a:solidFill>
                      </a:rPr>
                      <a:t>c</a:t>
                    </a:r>
                  </a:p>
                </p:txBody>
              </p:sp>
              <p:sp>
                <p:nvSpPr>
                  <p:cNvPr id="25665" name="Rectangle 65"/>
                  <p:cNvSpPr>
                    <a:spLocks noChangeArrowheads="1"/>
                  </p:cNvSpPr>
                  <p:nvPr/>
                </p:nvSpPr>
                <p:spPr bwMode="auto">
                  <a:xfrm>
                    <a:off x="3024" y="3744"/>
                    <a:ext cx="192" cy="144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 algn="ctr"/>
                    <a:r>
                      <a:rPr lang="en-US" altLang="zh-CN" b="1" dirty="0">
                        <a:solidFill>
                          <a:srgbClr val="003300"/>
                        </a:solidFill>
                      </a:rPr>
                      <a:t>a</a:t>
                    </a:r>
                  </a:p>
                </p:txBody>
              </p:sp>
            </p:grpSp>
            <p:sp>
              <p:nvSpPr>
                <p:cNvPr id="25666" name="Rectangle 66"/>
                <p:cNvSpPr>
                  <a:spLocks noChangeArrowheads="1"/>
                </p:cNvSpPr>
                <p:nvPr/>
              </p:nvSpPr>
              <p:spPr bwMode="auto">
                <a:xfrm>
                  <a:off x="3216" y="3840"/>
                  <a:ext cx="192" cy="19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algn="ctr"/>
                  <a:r>
                    <a:rPr lang="zh-CN" altLang="en-US" b="1">
                      <a:solidFill>
                        <a:srgbClr val="003300"/>
                      </a:solidFill>
                    </a:rPr>
                    <a:t>      </a:t>
                  </a:r>
                </a:p>
              </p:txBody>
            </p:sp>
          </p:grpSp>
          <p:grpSp>
            <p:nvGrpSpPr>
              <p:cNvPr id="25667" name="Group 67"/>
              <p:cNvGrpSpPr>
                <a:grpSpLocks/>
              </p:cNvGrpSpPr>
              <p:nvPr/>
            </p:nvGrpSpPr>
            <p:grpSpPr bwMode="auto">
              <a:xfrm>
                <a:off x="3360" y="3648"/>
                <a:ext cx="336" cy="480"/>
                <a:chOff x="144" y="3024"/>
                <a:chExt cx="336" cy="480"/>
              </a:xfrm>
            </p:grpSpPr>
            <p:sp>
              <p:nvSpPr>
                <p:cNvPr id="25668" name="Rectangle 68"/>
                <p:cNvSpPr>
                  <a:spLocks noChangeArrowheads="1"/>
                </p:cNvSpPr>
                <p:nvPr/>
              </p:nvSpPr>
              <p:spPr bwMode="auto">
                <a:xfrm>
                  <a:off x="144" y="3024"/>
                  <a:ext cx="336" cy="28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algn="ctr"/>
                  <a:r>
                    <a:rPr lang="en-US" altLang="zh-CN" b="1">
                      <a:solidFill>
                        <a:srgbClr val="003300"/>
                      </a:solidFill>
                    </a:rPr>
                    <a:t>b</a:t>
                  </a:r>
                </a:p>
              </p:txBody>
            </p:sp>
            <p:sp>
              <p:nvSpPr>
                <p:cNvPr id="25669" name="Rectangle 69"/>
                <p:cNvSpPr>
                  <a:spLocks noChangeArrowheads="1"/>
                </p:cNvSpPr>
                <p:nvPr/>
              </p:nvSpPr>
              <p:spPr bwMode="auto">
                <a:xfrm>
                  <a:off x="144" y="3264"/>
                  <a:ext cx="336" cy="24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algn="ctr"/>
                  <a:r>
                    <a:rPr lang="en-US" altLang="zh-CN" b="1">
                      <a:solidFill>
                        <a:srgbClr val="003300"/>
                      </a:solidFill>
                    </a:rPr>
                    <a:t>c</a:t>
                  </a:r>
                </a:p>
              </p:txBody>
            </p:sp>
            <p:sp>
              <p:nvSpPr>
                <p:cNvPr id="25670" name="Line 70"/>
                <p:cNvSpPr>
                  <a:spLocks noChangeShapeType="1"/>
                </p:cNvSpPr>
                <p:nvPr/>
              </p:nvSpPr>
              <p:spPr bwMode="auto">
                <a:xfrm>
                  <a:off x="192" y="3312"/>
                  <a:ext cx="240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</p:grpSp>
      <p:sp>
        <p:nvSpPr>
          <p:cNvPr id="25694" name="Text Box 94"/>
          <p:cNvSpPr txBox="1">
            <a:spLocks noChangeArrowheads="1"/>
          </p:cNvSpPr>
          <p:nvPr/>
        </p:nvSpPr>
        <p:spPr bwMode="auto">
          <a:xfrm>
            <a:off x="7785100" y="4063207"/>
            <a:ext cx="5334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</a:rPr>
              <a:t>&lt;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25695" name="Text Box 95"/>
          <p:cNvSpPr txBox="1">
            <a:spLocks noChangeArrowheads="1"/>
          </p:cNvSpPr>
          <p:nvPr/>
        </p:nvSpPr>
        <p:spPr bwMode="auto">
          <a:xfrm>
            <a:off x="9083675" y="3900488"/>
            <a:ext cx="5334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FF0000"/>
                </a:solidFill>
              </a:rPr>
              <a:t>&lt;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25697" name="Text Box 97"/>
          <p:cNvSpPr txBox="1">
            <a:spLocks noChangeArrowheads="1"/>
          </p:cNvSpPr>
          <p:nvPr/>
        </p:nvSpPr>
        <p:spPr bwMode="auto">
          <a:xfrm>
            <a:off x="7595675" y="5370860"/>
            <a:ext cx="5334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FF0000"/>
                </a:solidFill>
              </a:rPr>
              <a:t>&gt;</a:t>
            </a:r>
            <a:r>
              <a:rPr lang="en-US" altLang="zh-CN" sz="4000" b="1" dirty="0">
                <a:solidFill>
                  <a:srgbClr val="FF0000"/>
                </a:solidFill>
              </a:rPr>
              <a:t>  </a:t>
            </a:r>
            <a:endParaRPr lang="zh-CN" altLang="en-US" sz="4000" b="1" dirty="0">
              <a:solidFill>
                <a:srgbClr val="FF0000"/>
              </a:solidFill>
            </a:endParaRPr>
          </a:p>
        </p:txBody>
      </p:sp>
      <p:sp>
        <p:nvSpPr>
          <p:cNvPr id="25699" name="Text Box 99"/>
          <p:cNvSpPr txBox="1">
            <a:spLocks noChangeArrowheads="1"/>
          </p:cNvSpPr>
          <p:nvPr/>
        </p:nvSpPr>
        <p:spPr bwMode="auto">
          <a:xfrm>
            <a:off x="9047647" y="5393018"/>
            <a:ext cx="5334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FF0000"/>
                </a:solidFill>
              </a:rPr>
              <a:t>&gt;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691203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56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56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6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56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6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257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56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56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56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56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257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56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56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5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5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57" grpId="0"/>
      <p:bldP spid="25692" grpId="0"/>
      <p:bldP spid="25693" grpId="0"/>
      <p:bldP spid="25694" grpId="0"/>
      <p:bldP spid="25695" grpId="0"/>
      <p:bldP spid="25697" grpId="0"/>
      <p:bldP spid="2569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ext Box 2"/>
          <p:cNvSpPr txBox="1">
            <a:spLocks noChangeArrowheads="1"/>
          </p:cNvSpPr>
          <p:nvPr/>
        </p:nvSpPr>
        <p:spPr bwMode="auto">
          <a:xfrm>
            <a:off x="1524000" y="1500174"/>
            <a:ext cx="9144064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dirty="0">
                <a:latin typeface="宋体" pitchFamily="2" charset="-122"/>
              </a:rPr>
              <a:t>设</a:t>
            </a:r>
            <a:r>
              <a:rPr lang="en-US" altLang="zh-CN" sz="4000" b="1" dirty="0">
                <a:latin typeface="宋体" pitchFamily="2" charset="-122"/>
              </a:rPr>
              <a:t>a</a:t>
            </a:r>
            <a:r>
              <a:rPr lang="en-US" altLang="zh-CN" sz="4000" b="1" dirty="0">
                <a:cs typeface="Times New Roman" pitchFamily="18" charset="0"/>
              </a:rPr>
              <a:t>&gt;</a:t>
            </a:r>
            <a:r>
              <a:rPr lang="en-US" altLang="zh-CN" sz="4000" b="1" dirty="0">
                <a:latin typeface="宋体" pitchFamily="2" charset="-122"/>
              </a:rPr>
              <a:t>b</a:t>
            </a:r>
            <a:r>
              <a:rPr lang="zh-CN" altLang="en-US" sz="4000" b="1" dirty="0">
                <a:latin typeface="宋体" pitchFamily="2" charset="-122"/>
              </a:rPr>
              <a:t>，</a:t>
            </a:r>
            <a:r>
              <a:rPr lang="zh-CN" altLang="en-US" sz="4000" b="1" dirty="0">
                <a:latin typeface="Arial" charset="0"/>
              </a:rPr>
              <a:t>用“</a:t>
            </a:r>
            <a:r>
              <a:rPr lang="en-US" altLang="zh-CN" sz="4000" b="1" dirty="0">
                <a:latin typeface="Arial" charset="0"/>
              </a:rPr>
              <a:t>&lt;”</a:t>
            </a:r>
            <a:r>
              <a:rPr lang="zh-CN" altLang="en-US" sz="4000" b="1" dirty="0">
                <a:latin typeface="Arial" charset="0"/>
              </a:rPr>
              <a:t>或“</a:t>
            </a:r>
            <a:r>
              <a:rPr lang="en-US" altLang="zh-CN" sz="4000" b="1" dirty="0">
                <a:latin typeface="Arial" charset="0"/>
              </a:rPr>
              <a:t>&gt;”</a:t>
            </a:r>
            <a:r>
              <a:rPr lang="zh-CN" altLang="en-US" sz="4000" b="1" dirty="0">
                <a:latin typeface="Arial" charset="0"/>
              </a:rPr>
              <a:t>填空并说明理由：</a:t>
            </a:r>
            <a:endParaRPr lang="zh-CN" altLang="en-US" sz="4000" b="1" dirty="0">
              <a:latin typeface="宋体" pitchFamily="2" charset="-122"/>
            </a:endParaRPr>
          </a:p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zh-CN" sz="4000" b="1" dirty="0">
                <a:latin typeface="宋体" pitchFamily="2" charset="-122"/>
              </a:rPr>
              <a:t>(1)a-5______b-5;    (2)a+4_____b+4;</a:t>
            </a:r>
          </a:p>
        </p:txBody>
      </p:sp>
      <p:sp>
        <p:nvSpPr>
          <p:cNvPr id="44035" name="Text Box 3"/>
          <p:cNvSpPr txBox="1">
            <a:spLocks noChangeArrowheads="1"/>
          </p:cNvSpPr>
          <p:nvPr/>
        </p:nvSpPr>
        <p:spPr bwMode="auto">
          <a:xfrm>
            <a:off x="8544272" y="2564904"/>
            <a:ext cx="8382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FF0000"/>
                </a:solidFill>
                <a:latin typeface="Verdana" pitchFamily="34" charset="0"/>
              </a:rPr>
              <a:t>&gt;</a:t>
            </a:r>
          </a:p>
        </p:txBody>
      </p:sp>
      <p:sp>
        <p:nvSpPr>
          <p:cNvPr id="44036" name="Text Box 4"/>
          <p:cNvSpPr txBox="1">
            <a:spLocks noChangeArrowheads="1"/>
          </p:cNvSpPr>
          <p:nvPr/>
        </p:nvSpPr>
        <p:spPr bwMode="auto">
          <a:xfrm>
            <a:off x="3584575" y="2571750"/>
            <a:ext cx="8382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FF0000"/>
                </a:solidFill>
                <a:latin typeface="Verdana" pitchFamily="34" charset="0"/>
              </a:rPr>
              <a:t>&gt;</a:t>
            </a:r>
          </a:p>
        </p:txBody>
      </p:sp>
      <p:sp>
        <p:nvSpPr>
          <p:cNvPr id="44037" name="Text Box 5"/>
          <p:cNvSpPr txBox="1">
            <a:spLocks noChangeArrowheads="1"/>
          </p:cNvSpPr>
          <p:nvPr/>
        </p:nvSpPr>
        <p:spPr bwMode="auto">
          <a:xfrm>
            <a:off x="3429000" y="3276600"/>
            <a:ext cx="8382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Verdana" pitchFamily="34" charset="0"/>
              </a:rPr>
              <a:t>&gt;</a:t>
            </a:r>
          </a:p>
        </p:txBody>
      </p:sp>
      <p:sp>
        <p:nvSpPr>
          <p:cNvPr id="44038" name="Text Box 6"/>
          <p:cNvSpPr txBox="1">
            <a:spLocks noChangeArrowheads="1"/>
          </p:cNvSpPr>
          <p:nvPr/>
        </p:nvSpPr>
        <p:spPr bwMode="auto">
          <a:xfrm>
            <a:off x="7229475" y="3352800"/>
            <a:ext cx="8382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Verdana" pitchFamily="34" charset="0"/>
              </a:rPr>
              <a:t>&lt;</a:t>
            </a:r>
          </a:p>
        </p:txBody>
      </p:sp>
      <p:grpSp>
        <p:nvGrpSpPr>
          <p:cNvPr id="44039" name="Group 7"/>
          <p:cNvGrpSpPr>
            <a:grpSpLocks/>
          </p:cNvGrpSpPr>
          <p:nvPr/>
        </p:nvGrpSpPr>
        <p:grpSpPr bwMode="auto">
          <a:xfrm>
            <a:off x="1524000" y="3071813"/>
            <a:ext cx="8229600" cy="1141412"/>
            <a:chOff x="0" y="1935"/>
            <a:chExt cx="5184" cy="719"/>
          </a:xfrm>
        </p:grpSpPr>
        <p:graphicFrame>
          <p:nvGraphicFramePr>
            <p:cNvPr id="44040" name="Object 8"/>
            <p:cNvGraphicFramePr>
              <a:graphicFrameLocks noChangeAspect="1"/>
            </p:cNvGraphicFramePr>
            <p:nvPr/>
          </p:nvGraphicFramePr>
          <p:xfrm>
            <a:off x="2899" y="1935"/>
            <a:ext cx="2051" cy="71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2541" name="Equation" r:id="rId3" imgW="1739510" imgH="609600" progId="Equation.DSMT4">
                    <p:embed/>
                  </p:oleObj>
                </mc:Choice>
                <mc:Fallback>
                  <p:oleObj name="Equation" r:id="rId3" imgW="1739510" imgH="609600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899" y="1935"/>
                          <a:ext cx="2051" cy="719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44041" name="Text Box 9"/>
            <p:cNvSpPr txBox="1">
              <a:spLocks noChangeArrowheads="1"/>
            </p:cNvSpPr>
            <p:nvPr/>
          </p:nvSpPr>
          <p:spPr bwMode="auto">
            <a:xfrm>
              <a:off x="0" y="1980"/>
              <a:ext cx="5184" cy="5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lnSpc>
                  <a:spcPct val="150000"/>
                </a:lnSpc>
                <a:spcBef>
                  <a:spcPct val="50000"/>
                </a:spcBef>
              </a:pPr>
              <a:r>
                <a:rPr lang="en-US" altLang="zh-CN" sz="3600" b="1" dirty="0">
                  <a:latin typeface="宋体" pitchFamily="2" charset="-122"/>
                </a:rPr>
                <a:t>(3)6a______6b;</a:t>
              </a:r>
              <a:r>
                <a:rPr lang="en-US" altLang="zh-CN" sz="3600" b="1" dirty="0">
                  <a:latin typeface="Arial" charset="0"/>
                </a:rPr>
                <a:t>      </a:t>
              </a:r>
              <a:r>
                <a:rPr lang="en-US" altLang="zh-CN" sz="3600" dirty="0">
                  <a:latin typeface="Arial" charset="0"/>
                </a:rPr>
                <a:t>(4)</a:t>
              </a:r>
            </a:p>
          </p:txBody>
        </p:sp>
      </p:grpSp>
      <p:sp>
        <p:nvSpPr>
          <p:cNvPr id="44042" name="Text Box 10"/>
          <p:cNvSpPr txBox="1">
            <a:spLocks noChangeArrowheads="1"/>
          </p:cNvSpPr>
          <p:nvPr/>
        </p:nvSpPr>
        <p:spPr bwMode="auto">
          <a:xfrm>
            <a:off x="1524000" y="4286257"/>
            <a:ext cx="914406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>
                <a:latin typeface="宋体" pitchFamily="2" charset="-122"/>
              </a:rPr>
              <a:t>(5)2a-3____2b-3; (6)-3.5a+1____-3.5b+1</a:t>
            </a:r>
          </a:p>
        </p:txBody>
      </p:sp>
      <p:sp>
        <p:nvSpPr>
          <p:cNvPr id="44043" name="Text Box 11"/>
          <p:cNvSpPr txBox="1">
            <a:spLocks noChangeArrowheads="1"/>
          </p:cNvSpPr>
          <p:nvPr/>
        </p:nvSpPr>
        <p:spPr bwMode="auto">
          <a:xfrm>
            <a:off x="3595670" y="4286256"/>
            <a:ext cx="8382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FF0000"/>
                </a:solidFill>
                <a:latin typeface="Verdana" pitchFamily="34" charset="0"/>
              </a:rPr>
              <a:t>&gt;</a:t>
            </a:r>
          </a:p>
        </p:txBody>
      </p:sp>
      <p:sp>
        <p:nvSpPr>
          <p:cNvPr id="44044" name="Text Box 12"/>
          <p:cNvSpPr txBox="1">
            <a:spLocks noChangeArrowheads="1"/>
          </p:cNvSpPr>
          <p:nvPr/>
        </p:nvSpPr>
        <p:spPr bwMode="auto">
          <a:xfrm>
            <a:off x="8167702" y="4214818"/>
            <a:ext cx="8382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FF0000"/>
                </a:solidFill>
                <a:latin typeface="Verdana" pitchFamily="34" charset="0"/>
              </a:rPr>
              <a:t>&lt;</a:t>
            </a:r>
          </a:p>
        </p:txBody>
      </p:sp>
      <p:sp>
        <p:nvSpPr>
          <p:cNvPr id="44045" name="WordArt 13"/>
          <p:cNvSpPr>
            <a:spLocks noChangeArrowheads="1" noChangeShapeType="1" noTextEdit="1"/>
          </p:cNvSpPr>
          <p:nvPr/>
        </p:nvSpPr>
        <p:spPr bwMode="auto">
          <a:xfrm>
            <a:off x="2514600" y="152400"/>
            <a:ext cx="2133600" cy="11430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zh-CN" altLang="en-US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宋体"/>
                <a:ea typeface="宋体"/>
              </a:rPr>
              <a:t>练习 </a:t>
            </a:r>
          </a:p>
        </p:txBody>
      </p:sp>
    </p:spTree>
    <p:extLst>
      <p:ext uri="{BB962C8B-B14F-4D97-AF65-F5344CB8AC3E}">
        <p14:creationId xmlns:p14="http://schemas.microsoft.com/office/powerpoint/2010/main" val="56412704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4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4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4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4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4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4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5" grpId="0"/>
      <p:bldP spid="44036" grpId="0"/>
      <p:bldP spid="44037" grpId="0"/>
      <p:bldP spid="44038" grpId="0"/>
      <p:bldP spid="44043" grpId="0"/>
      <p:bldP spid="4404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1803400" y="188913"/>
            <a:ext cx="4724400" cy="64135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ea typeface="华文新魏" pitchFamily="2" charset="-122"/>
              </a:rPr>
              <a:t>判断对错并说明理由</a:t>
            </a:r>
          </a:p>
        </p:txBody>
      </p:sp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1828800" y="908050"/>
            <a:ext cx="6643688" cy="579438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/>
              <a:t>1、因为-3&lt;0，所以-3+1&lt;1     (      ) </a:t>
            </a:r>
          </a:p>
        </p:txBody>
      </p:sp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1847851" y="1625600"/>
            <a:ext cx="7993063" cy="579438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/>
              <a:t>2、因为-3 × 2&gt; -5 ×2，所以-3&lt;-5      (     )</a:t>
            </a:r>
          </a:p>
        </p:txBody>
      </p:sp>
      <p:sp>
        <p:nvSpPr>
          <p:cNvPr id="14342" name="Text Box 6"/>
          <p:cNvSpPr txBox="1">
            <a:spLocks noChangeArrowheads="1"/>
          </p:cNvSpPr>
          <p:nvPr/>
        </p:nvSpPr>
        <p:spPr bwMode="auto">
          <a:xfrm>
            <a:off x="1847851" y="5297489"/>
            <a:ext cx="6696075" cy="579437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/>
              <a:t>7、因为-2&lt;1，所以-2</a:t>
            </a:r>
            <a:r>
              <a:rPr lang="en-US" altLang="zh-CN" sz="3200" b="1"/>
              <a:t>a &lt; a     (      )</a:t>
            </a:r>
          </a:p>
        </p:txBody>
      </p:sp>
      <p:sp>
        <p:nvSpPr>
          <p:cNvPr id="14343" name="Text Box 7"/>
          <p:cNvSpPr txBox="1">
            <a:spLocks noChangeArrowheads="1"/>
          </p:cNvSpPr>
          <p:nvPr/>
        </p:nvSpPr>
        <p:spPr bwMode="auto">
          <a:xfrm>
            <a:off x="1847850" y="2344739"/>
            <a:ext cx="6624638" cy="579437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/>
              <a:t>3、若</a:t>
            </a:r>
            <a:r>
              <a:rPr lang="en-US" altLang="zh-CN" sz="3200" b="1"/>
              <a:t>a&lt;b</a:t>
            </a:r>
            <a:r>
              <a:rPr lang="zh-CN" altLang="en-US" sz="3200" b="1"/>
              <a:t>，则3</a:t>
            </a:r>
            <a:r>
              <a:rPr lang="en-US" altLang="zh-CN" sz="3200" b="1"/>
              <a:t>a&lt; 3b              (      )</a:t>
            </a:r>
          </a:p>
        </p:txBody>
      </p:sp>
      <p:sp>
        <p:nvSpPr>
          <p:cNvPr id="14344" name="Text Box 8"/>
          <p:cNvSpPr txBox="1">
            <a:spLocks noChangeArrowheads="1"/>
          </p:cNvSpPr>
          <p:nvPr/>
        </p:nvSpPr>
        <p:spPr bwMode="auto">
          <a:xfrm>
            <a:off x="1847851" y="3065464"/>
            <a:ext cx="6696075" cy="579437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/>
              <a:t>4、若-6</a:t>
            </a:r>
            <a:r>
              <a:rPr lang="en-US" altLang="zh-CN" sz="3200" b="1"/>
              <a:t>a&lt;-6b</a:t>
            </a:r>
            <a:r>
              <a:rPr lang="zh-CN" altLang="en-US" sz="3200" b="1"/>
              <a:t>，则</a:t>
            </a:r>
            <a:r>
              <a:rPr lang="en-US" altLang="zh-CN" sz="3200" b="1"/>
              <a:t>a&lt;b            (      )</a:t>
            </a:r>
          </a:p>
        </p:txBody>
      </p:sp>
      <p:sp>
        <p:nvSpPr>
          <p:cNvPr id="14345" name="Text Box 9"/>
          <p:cNvSpPr txBox="1">
            <a:spLocks noChangeArrowheads="1"/>
          </p:cNvSpPr>
          <p:nvPr/>
        </p:nvSpPr>
        <p:spPr bwMode="auto">
          <a:xfrm>
            <a:off x="1847851" y="3857625"/>
            <a:ext cx="6696075" cy="579438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/>
              <a:t>5、若</a:t>
            </a:r>
            <a:r>
              <a:rPr lang="en-US" altLang="zh-CN" sz="3200" b="1"/>
              <a:t>a&gt;b</a:t>
            </a:r>
            <a:r>
              <a:rPr lang="zh-CN" altLang="en-US" sz="3200" b="1"/>
              <a:t>，则-</a:t>
            </a:r>
            <a:r>
              <a:rPr lang="en-US" altLang="zh-CN" sz="3200" b="1"/>
              <a:t>a&lt;- b               (       )</a:t>
            </a:r>
          </a:p>
        </p:txBody>
      </p:sp>
      <p:sp>
        <p:nvSpPr>
          <p:cNvPr id="14346" name="Text Box 10"/>
          <p:cNvSpPr txBox="1">
            <a:spLocks noChangeArrowheads="1"/>
          </p:cNvSpPr>
          <p:nvPr/>
        </p:nvSpPr>
        <p:spPr bwMode="auto">
          <a:xfrm>
            <a:off x="1847850" y="4578350"/>
            <a:ext cx="6769100" cy="579438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/>
              <a:t>6、若-2</a:t>
            </a:r>
            <a:r>
              <a:rPr lang="en-US" altLang="zh-CN" sz="3200" b="1"/>
              <a:t>x&gt;0</a:t>
            </a:r>
            <a:r>
              <a:rPr lang="zh-CN" altLang="en-US" sz="3200" b="1"/>
              <a:t>，则</a:t>
            </a:r>
            <a:r>
              <a:rPr lang="en-US" altLang="zh-CN" sz="3200" b="1"/>
              <a:t>x&gt;0                (       )</a:t>
            </a:r>
          </a:p>
        </p:txBody>
      </p:sp>
      <p:sp>
        <p:nvSpPr>
          <p:cNvPr id="14347" name="Text Box 11"/>
          <p:cNvSpPr txBox="1">
            <a:spLocks noChangeArrowheads="1"/>
          </p:cNvSpPr>
          <p:nvPr/>
        </p:nvSpPr>
        <p:spPr bwMode="auto">
          <a:xfrm>
            <a:off x="1847850" y="6018214"/>
            <a:ext cx="6840538" cy="579437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/>
              <a:t>8、若</a:t>
            </a:r>
            <a:r>
              <a:rPr lang="en-US" altLang="zh-CN" sz="3200" b="1"/>
              <a:t>a&gt;0</a:t>
            </a:r>
            <a:r>
              <a:rPr lang="zh-CN" altLang="en-US" sz="3200" b="1"/>
              <a:t>，则3</a:t>
            </a:r>
            <a:r>
              <a:rPr lang="en-US" altLang="zh-CN" sz="3200" b="1"/>
              <a:t>a&gt;2a               (       )</a:t>
            </a:r>
          </a:p>
        </p:txBody>
      </p:sp>
      <p:sp>
        <p:nvSpPr>
          <p:cNvPr id="14348" name="Text Box 12"/>
          <p:cNvSpPr txBox="1">
            <a:spLocks noChangeArrowheads="1"/>
          </p:cNvSpPr>
          <p:nvPr/>
        </p:nvSpPr>
        <p:spPr bwMode="auto">
          <a:xfrm>
            <a:off x="7175501" y="908050"/>
            <a:ext cx="576263" cy="579438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</a:rPr>
              <a:t>√</a:t>
            </a:r>
          </a:p>
        </p:txBody>
      </p:sp>
      <p:sp>
        <p:nvSpPr>
          <p:cNvPr id="14349" name="Text Box 13"/>
          <p:cNvSpPr txBox="1">
            <a:spLocks noChangeArrowheads="1"/>
          </p:cNvSpPr>
          <p:nvPr/>
        </p:nvSpPr>
        <p:spPr bwMode="auto">
          <a:xfrm>
            <a:off x="7088189" y="2355850"/>
            <a:ext cx="592137" cy="579438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</a:rPr>
              <a:t>√</a:t>
            </a:r>
          </a:p>
        </p:txBody>
      </p:sp>
      <p:sp>
        <p:nvSpPr>
          <p:cNvPr id="14350" name="Text Box 14"/>
          <p:cNvSpPr txBox="1">
            <a:spLocks noChangeArrowheads="1"/>
          </p:cNvSpPr>
          <p:nvPr/>
        </p:nvSpPr>
        <p:spPr bwMode="auto">
          <a:xfrm>
            <a:off x="6923088" y="3867150"/>
            <a:ext cx="576262" cy="579438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</a:rPr>
              <a:t>√</a:t>
            </a:r>
          </a:p>
        </p:txBody>
      </p:sp>
      <p:sp>
        <p:nvSpPr>
          <p:cNvPr id="14351" name="Text Box 15"/>
          <p:cNvSpPr txBox="1">
            <a:spLocks noChangeArrowheads="1"/>
          </p:cNvSpPr>
          <p:nvPr/>
        </p:nvSpPr>
        <p:spPr bwMode="auto">
          <a:xfrm>
            <a:off x="7104063" y="6018214"/>
            <a:ext cx="647700" cy="579437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</a:rPr>
              <a:t>√</a:t>
            </a:r>
          </a:p>
        </p:txBody>
      </p:sp>
      <p:sp>
        <p:nvSpPr>
          <p:cNvPr id="14352" name="Text Box 16"/>
          <p:cNvSpPr txBox="1">
            <a:spLocks noChangeArrowheads="1"/>
          </p:cNvSpPr>
          <p:nvPr/>
        </p:nvSpPr>
        <p:spPr bwMode="auto">
          <a:xfrm>
            <a:off x="7032626" y="5307014"/>
            <a:ext cx="647700" cy="579437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</a:rPr>
              <a:t>×</a:t>
            </a:r>
          </a:p>
        </p:txBody>
      </p:sp>
      <p:sp>
        <p:nvSpPr>
          <p:cNvPr id="14353" name="Text Box 17"/>
          <p:cNvSpPr txBox="1">
            <a:spLocks noChangeArrowheads="1"/>
          </p:cNvSpPr>
          <p:nvPr/>
        </p:nvSpPr>
        <p:spPr bwMode="auto">
          <a:xfrm>
            <a:off x="8543926" y="1658939"/>
            <a:ext cx="581025" cy="579438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</a:rPr>
              <a:t>×</a:t>
            </a:r>
          </a:p>
        </p:txBody>
      </p:sp>
      <p:sp>
        <p:nvSpPr>
          <p:cNvPr id="14354" name="Text Box 18"/>
          <p:cNvSpPr txBox="1">
            <a:spLocks noChangeArrowheads="1"/>
          </p:cNvSpPr>
          <p:nvPr/>
        </p:nvSpPr>
        <p:spPr bwMode="auto">
          <a:xfrm>
            <a:off x="6907212" y="4640262"/>
            <a:ext cx="647700" cy="579438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</a:rPr>
              <a:t>×</a:t>
            </a:r>
          </a:p>
        </p:txBody>
      </p:sp>
      <p:sp>
        <p:nvSpPr>
          <p:cNvPr id="14355" name="Text Box 19"/>
          <p:cNvSpPr txBox="1">
            <a:spLocks noChangeArrowheads="1"/>
          </p:cNvSpPr>
          <p:nvPr/>
        </p:nvSpPr>
        <p:spPr bwMode="auto">
          <a:xfrm>
            <a:off x="6907212" y="3074989"/>
            <a:ext cx="592138" cy="579437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</a:rPr>
              <a:t>×</a:t>
            </a:r>
          </a:p>
        </p:txBody>
      </p:sp>
    </p:spTree>
    <p:extLst>
      <p:ext uri="{BB962C8B-B14F-4D97-AF65-F5344CB8AC3E}">
        <p14:creationId xmlns:p14="http://schemas.microsoft.com/office/powerpoint/2010/main" val="14294381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8" grpId="0" autoUpdateAnimBg="0"/>
      <p:bldP spid="14349" grpId="0" autoUpdateAnimBg="0"/>
      <p:bldP spid="14350" grpId="0" autoUpdateAnimBg="0"/>
      <p:bldP spid="14351" grpId="0" autoUpdateAnimBg="0"/>
      <p:bldP spid="14352" grpId="0" autoUpdateAnimBg="0"/>
      <p:bldP spid="14353" grpId="0" autoUpdateAnimBg="0"/>
      <p:bldP spid="14354" grpId="0" autoUpdateAnimBg="0"/>
      <p:bldP spid="14355" grpId="0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0"/>
          <p:cNvGrpSpPr>
            <a:grpSpLocks/>
          </p:cNvGrpSpPr>
          <p:nvPr/>
        </p:nvGrpSpPr>
        <p:grpSpPr bwMode="auto">
          <a:xfrm>
            <a:off x="1919288" y="4005264"/>
            <a:ext cx="8424862" cy="2058987"/>
            <a:chOff x="249" y="2523"/>
            <a:chExt cx="5307" cy="1297"/>
          </a:xfrm>
        </p:grpSpPr>
        <p:sp>
          <p:nvSpPr>
            <p:cNvPr id="48149" name="Text Box 21"/>
            <p:cNvSpPr txBox="1">
              <a:spLocks noChangeArrowheads="1"/>
            </p:cNvSpPr>
            <p:nvPr/>
          </p:nvSpPr>
          <p:spPr bwMode="auto">
            <a:xfrm>
              <a:off x="249" y="2523"/>
              <a:ext cx="5307" cy="12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800" b="1" dirty="0"/>
                <a:t>2</a:t>
              </a:r>
              <a:r>
                <a:rPr lang="zh-CN" altLang="en-US" sz="2800" b="1" dirty="0"/>
                <a:t>、填空：</a:t>
              </a:r>
            </a:p>
            <a:p>
              <a:pPr>
                <a:spcBef>
                  <a:spcPct val="50000"/>
                </a:spcBef>
              </a:pPr>
              <a:r>
                <a:rPr lang="zh-CN" altLang="en-US" sz="3200" b="1" dirty="0">
                  <a:latin typeface="宋体" pitchFamily="2" charset="-122"/>
                </a:rPr>
                <a:t>（</a:t>
              </a:r>
              <a:r>
                <a:rPr lang="en-US" altLang="zh-CN" sz="3200" b="1" dirty="0">
                  <a:latin typeface="宋体" pitchFamily="2" charset="-122"/>
                </a:rPr>
                <a:t>1</a:t>
              </a:r>
              <a:r>
                <a:rPr lang="zh-CN" altLang="en-US" sz="3200" b="1" dirty="0">
                  <a:latin typeface="宋体" pitchFamily="2" charset="-122"/>
                </a:rPr>
                <a:t>）∵ </a:t>
              </a:r>
              <a:r>
                <a:rPr lang="en-US" altLang="zh-CN" sz="3200" b="1" dirty="0">
                  <a:latin typeface="宋体" pitchFamily="2" charset="-122"/>
                </a:rPr>
                <a:t>2a &gt; 3a          ∴ a</a:t>
              </a:r>
              <a:r>
                <a:rPr lang="zh-CN" altLang="en-US" sz="3200" b="1" dirty="0">
                  <a:latin typeface="宋体" pitchFamily="2" charset="-122"/>
                </a:rPr>
                <a:t>是</a:t>
              </a:r>
              <a:r>
                <a:rPr lang="zh-CN" altLang="en-US" sz="3200" b="1" u="sng" dirty="0">
                  <a:latin typeface="宋体" pitchFamily="2" charset="-122"/>
                </a:rPr>
                <a:t>      </a:t>
              </a:r>
              <a:r>
                <a:rPr lang="zh-CN" altLang="en-US" sz="3200" b="1" dirty="0">
                  <a:latin typeface="宋体" pitchFamily="2" charset="-122"/>
                </a:rPr>
                <a:t>数</a:t>
              </a:r>
            </a:p>
            <a:p>
              <a:pPr>
                <a:spcBef>
                  <a:spcPct val="50000"/>
                </a:spcBef>
              </a:pPr>
              <a:r>
                <a:rPr lang="zh-CN" altLang="en-US" sz="3200" b="1" dirty="0">
                  <a:latin typeface="宋体" pitchFamily="2" charset="-122"/>
                </a:rPr>
                <a:t>（</a:t>
              </a:r>
              <a:r>
                <a:rPr lang="en-US" altLang="zh-CN" sz="3200" b="1" dirty="0">
                  <a:latin typeface="宋体" pitchFamily="2" charset="-122"/>
                </a:rPr>
                <a:t>2</a:t>
              </a:r>
              <a:r>
                <a:rPr lang="zh-CN" altLang="en-US" sz="3200" b="1" dirty="0">
                  <a:latin typeface="宋体" pitchFamily="2" charset="-122"/>
                </a:rPr>
                <a:t>）∵                  ∴ </a:t>
              </a:r>
              <a:r>
                <a:rPr lang="en-US" altLang="zh-CN" sz="3200" b="1" dirty="0">
                  <a:latin typeface="宋体" pitchFamily="2" charset="-122"/>
                </a:rPr>
                <a:t>a</a:t>
              </a:r>
              <a:r>
                <a:rPr lang="zh-CN" altLang="en-US" sz="3200" b="1" dirty="0">
                  <a:latin typeface="宋体" pitchFamily="2" charset="-122"/>
                </a:rPr>
                <a:t>是</a:t>
              </a:r>
              <a:r>
                <a:rPr lang="zh-CN" altLang="en-US" sz="3200" b="1" u="sng" dirty="0">
                  <a:latin typeface="宋体" pitchFamily="2" charset="-122"/>
                </a:rPr>
                <a:t>      </a:t>
              </a:r>
              <a:r>
                <a:rPr lang="zh-CN" altLang="en-US" sz="3200" b="1" dirty="0">
                  <a:latin typeface="宋体" pitchFamily="2" charset="-122"/>
                </a:rPr>
                <a:t>数</a:t>
              </a:r>
            </a:p>
          </p:txBody>
        </p:sp>
        <p:graphicFrame>
          <p:nvGraphicFramePr>
            <p:cNvPr id="48150" name="Object 22"/>
            <p:cNvGraphicFramePr>
              <a:graphicFrameLocks noChangeAspect="1"/>
            </p:cNvGraphicFramePr>
            <p:nvPr/>
          </p:nvGraphicFramePr>
          <p:xfrm>
            <a:off x="1247" y="3249"/>
            <a:ext cx="590" cy="57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3565" name="公式" r:id="rId3" imgW="406216" imgH="393539" progId="Equation.3">
                    <p:embed/>
                  </p:oleObj>
                </mc:Choice>
                <mc:Fallback>
                  <p:oleObj name="公式" r:id="rId3" imgW="406216" imgH="393539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247" y="3249"/>
                          <a:ext cx="590" cy="571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48151" name="Text Box 23"/>
          <p:cNvSpPr txBox="1">
            <a:spLocks noChangeArrowheads="1"/>
          </p:cNvSpPr>
          <p:nvPr/>
        </p:nvSpPr>
        <p:spPr bwMode="auto">
          <a:xfrm>
            <a:off x="8543925" y="4516438"/>
            <a:ext cx="792162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</a:rPr>
              <a:t>负</a:t>
            </a:r>
          </a:p>
        </p:txBody>
      </p:sp>
      <p:sp>
        <p:nvSpPr>
          <p:cNvPr id="48152" name="Text Box 24"/>
          <p:cNvSpPr txBox="1">
            <a:spLocks noChangeArrowheads="1"/>
          </p:cNvSpPr>
          <p:nvPr/>
        </p:nvSpPr>
        <p:spPr bwMode="auto">
          <a:xfrm>
            <a:off x="8467380" y="5290345"/>
            <a:ext cx="792162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FF0000"/>
                </a:solidFill>
              </a:rPr>
              <a:t>正</a:t>
            </a:r>
          </a:p>
        </p:txBody>
      </p:sp>
      <p:sp>
        <p:nvSpPr>
          <p:cNvPr id="2" name="矩形 1"/>
          <p:cNvSpPr/>
          <p:nvPr/>
        </p:nvSpPr>
        <p:spPr>
          <a:xfrm>
            <a:off x="1919214" y="1092807"/>
            <a:ext cx="842493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/>
            <a:r>
              <a:rPr lang="en-US" altLang="zh-CN" sz="3600" dirty="0"/>
              <a:t>1</a:t>
            </a:r>
            <a:r>
              <a:rPr lang="zh-CN" altLang="en-US" sz="3600" dirty="0"/>
              <a:t>、若</a:t>
            </a:r>
            <a:r>
              <a:rPr lang="en-US" altLang="zh-CN" sz="3600" dirty="0"/>
              <a:t>mx&lt;m</a:t>
            </a:r>
            <a:r>
              <a:rPr lang="zh-CN" altLang="en-US" sz="3600" dirty="0"/>
              <a:t>，且</a:t>
            </a:r>
            <a:r>
              <a:rPr lang="en-US" altLang="zh-CN" sz="3600" dirty="0"/>
              <a:t>x&gt;1</a:t>
            </a:r>
            <a:r>
              <a:rPr lang="zh-CN" altLang="en-US" sz="3600" dirty="0"/>
              <a:t>，则应为 (   )</a:t>
            </a:r>
          </a:p>
          <a:p>
            <a:pPr marL="457200" indent="-457200"/>
            <a:r>
              <a:rPr lang="en-US" altLang="zh-CN" sz="3600" dirty="0"/>
              <a:t>      A</a:t>
            </a:r>
            <a:r>
              <a:rPr lang="zh-CN" altLang="en-US" sz="3600" dirty="0"/>
              <a:t>、</a:t>
            </a:r>
            <a:r>
              <a:rPr lang="en-US" altLang="zh-CN" sz="3600" dirty="0"/>
              <a:t>m&lt;0         B</a:t>
            </a:r>
            <a:r>
              <a:rPr lang="zh-CN" altLang="en-US" sz="3600" dirty="0"/>
              <a:t>、</a:t>
            </a:r>
            <a:r>
              <a:rPr lang="en-US" altLang="zh-CN" sz="3600" dirty="0"/>
              <a:t>m&gt;0        </a:t>
            </a:r>
          </a:p>
          <a:p>
            <a:pPr marL="457200" indent="-457200"/>
            <a:r>
              <a:rPr lang="en-US" altLang="zh-CN" sz="3600" dirty="0"/>
              <a:t>      C</a:t>
            </a:r>
            <a:r>
              <a:rPr lang="zh-CN" altLang="en-US" sz="3600" dirty="0"/>
              <a:t>、</a:t>
            </a:r>
            <a:r>
              <a:rPr lang="en-US" altLang="zh-CN" sz="3600" dirty="0"/>
              <a:t>m≤0         D</a:t>
            </a:r>
            <a:r>
              <a:rPr lang="zh-CN" altLang="en-US" sz="3600" dirty="0"/>
              <a:t>、</a:t>
            </a:r>
            <a:r>
              <a:rPr lang="en-US" altLang="zh-CN" sz="3600" dirty="0"/>
              <a:t>m≥0</a:t>
            </a:r>
          </a:p>
        </p:txBody>
      </p:sp>
      <p:sp>
        <p:nvSpPr>
          <p:cNvPr id="26" name="Text Box 4"/>
          <p:cNvSpPr txBox="1">
            <a:spLocks noChangeArrowheads="1"/>
          </p:cNvSpPr>
          <p:nvPr/>
        </p:nvSpPr>
        <p:spPr bwMode="auto">
          <a:xfrm>
            <a:off x="7836609" y="1218151"/>
            <a:ext cx="457200" cy="519113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FF0000"/>
                </a:solidFill>
              </a:rPr>
              <a:t>A</a:t>
            </a:r>
          </a:p>
        </p:txBody>
      </p:sp>
    </p:spTree>
    <p:extLst>
      <p:ext uri="{BB962C8B-B14F-4D97-AF65-F5344CB8AC3E}">
        <p14:creationId xmlns:p14="http://schemas.microsoft.com/office/powerpoint/2010/main" val="156989732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8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8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8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8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51" grpId="0"/>
      <p:bldP spid="48152" grpId="0"/>
      <p:bldP spid="26" grpId="0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ext Box 2"/>
          <p:cNvSpPr txBox="1">
            <a:spLocks noChangeArrowheads="1"/>
          </p:cNvSpPr>
          <p:nvPr/>
        </p:nvSpPr>
        <p:spPr bwMode="auto">
          <a:xfrm>
            <a:off x="1828800" y="1371600"/>
            <a:ext cx="8534400" cy="412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dirty="0">
                <a:latin typeface="宋体" pitchFamily="2" charset="-122"/>
              </a:rPr>
              <a:t>3. </a:t>
            </a:r>
            <a:r>
              <a:rPr lang="zh-CN" altLang="en-US" sz="2800" b="1" dirty="0">
                <a:latin typeface="宋体" pitchFamily="2" charset="-122"/>
              </a:rPr>
              <a:t>已知有理数</a:t>
            </a:r>
            <a:r>
              <a:rPr lang="en-US" altLang="zh-CN" sz="2800" b="1" dirty="0">
                <a:latin typeface="宋体" pitchFamily="2" charset="-122"/>
              </a:rPr>
              <a:t>a</a:t>
            </a:r>
            <a:r>
              <a:rPr lang="zh-CN" altLang="en-US" sz="2800" b="1" dirty="0">
                <a:latin typeface="宋体" pitchFamily="2" charset="-122"/>
              </a:rPr>
              <a:t>、</a:t>
            </a:r>
            <a:r>
              <a:rPr lang="en-US" altLang="zh-CN" sz="2800" b="1" dirty="0">
                <a:latin typeface="宋体" pitchFamily="2" charset="-122"/>
              </a:rPr>
              <a:t>b</a:t>
            </a:r>
            <a:r>
              <a:rPr lang="zh-CN" altLang="en-US" sz="2800" b="1" dirty="0">
                <a:latin typeface="宋体" pitchFamily="2" charset="-122"/>
              </a:rPr>
              <a:t>、</a:t>
            </a:r>
            <a:r>
              <a:rPr lang="en-US" altLang="zh-CN" sz="2800" b="1" dirty="0">
                <a:latin typeface="宋体" pitchFamily="2" charset="-122"/>
              </a:rPr>
              <a:t>c</a:t>
            </a:r>
            <a:r>
              <a:rPr lang="zh-CN" altLang="en-US" sz="2800" b="1" dirty="0">
                <a:latin typeface="宋体" pitchFamily="2" charset="-122"/>
              </a:rPr>
              <a:t>在数轴上对应的点如图所示，则下列式子中  </a:t>
            </a:r>
            <a:r>
              <a:rPr lang="zh-CN" altLang="en-US" sz="3200" b="1" dirty="0">
                <a:latin typeface="宋体" pitchFamily="2" charset="-122"/>
              </a:rPr>
              <a:t>① </a:t>
            </a:r>
            <a:r>
              <a:rPr lang="en-US" altLang="zh-CN" sz="3200" b="1" dirty="0" err="1">
                <a:latin typeface="宋体" pitchFamily="2" charset="-122"/>
              </a:rPr>
              <a:t>c+b</a:t>
            </a:r>
            <a:r>
              <a:rPr lang="en-US" altLang="zh-CN" sz="3200" b="1" dirty="0">
                <a:latin typeface="宋体" pitchFamily="2" charset="-122"/>
              </a:rPr>
              <a:t>&gt;</a:t>
            </a:r>
            <a:r>
              <a:rPr lang="en-US" altLang="zh-CN" sz="3200" b="1" dirty="0" err="1">
                <a:latin typeface="宋体" pitchFamily="2" charset="-122"/>
              </a:rPr>
              <a:t>a+b</a:t>
            </a:r>
            <a:r>
              <a:rPr lang="en-US" altLang="zh-CN" sz="3200" b="1" dirty="0">
                <a:latin typeface="宋体" pitchFamily="2" charset="-122"/>
              </a:rPr>
              <a:t> ②-</a:t>
            </a:r>
            <a:r>
              <a:rPr lang="en-US" altLang="zh-CN" sz="3200" b="1" dirty="0" err="1">
                <a:latin typeface="宋体" pitchFamily="2" charset="-122"/>
              </a:rPr>
              <a:t>c+a</a:t>
            </a:r>
            <a:r>
              <a:rPr lang="en-US" altLang="zh-CN" sz="3200" b="1" dirty="0">
                <a:latin typeface="宋体" pitchFamily="2" charset="-122"/>
              </a:rPr>
              <a:t>&gt;-</a:t>
            </a:r>
            <a:r>
              <a:rPr lang="en-US" altLang="zh-CN" sz="3200" b="1" dirty="0" err="1">
                <a:latin typeface="宋体" pitchFamily="2" charset="-122"/>
              </a:rPr>
              <a:t>b+a</a:t>
            </a:r>
            <a:endParaRPr lang="en-US" altLang="zh-CN" sz="3200" b="1" dirty="0">
              <a:latin typeface="宋体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200" b="1" dirty="0">
                <a:latin typeface="宋体" pitchFamily="2" charset="-122"/>
              </a:rPr>
              <a:t> ③</a:t>
            </a:r>
            <a:r>
              <a:rPr lang="en-US" altLang="zh-CN" sz="3200" b="1" dirty="0" err="1">
                <a:latin typeface="宋体" pitchFamily="2" charset="-122"/>
              </a:rPr>
              <a:t>cb</a:t>
            </a:r>
            <a:r>
              <a:rPr lang="en-US" altLang="zh-CN" sz="3200" b="1" dirty="0">
                <a:latin typeface="宋体" pitchFamily="2" charset="-122"/>
              </a:rPr>
              <a:t>&lt;</a:t>
            </a:r>
            <a:r>
              <a:rPr lang="en-US" altLang="zh-CN" sz="3200" b="1" dirty="0" err="1">
                <a:latin typeface="宋体" pitchFamily="2" charset="-122"/>
              </a:rPr>
              <a:t>ab</a:t>
            </a:r>
            <a:r>
              <a:rPr lang="en-US" altLang="zh-CN" sz="3200" b="1" dirty="0">
                <a:latin typeface="宋体" pitchFamily="2" charset="-122"/>
              </a:rPr>
              <a:t>   ④ ac&gt;</a:t>
            </a:r>
            <a:r>
              <a:rPr lang="en-US" altLang="zh-CN" sz="3200" b="1" dirty="0" err="1">
                <a:latin typeface="宋体" pitchFamily="2" charset="-122"/>
              </a:rPr>
              <a:t>ab</a:t>
            </a:r>
            <a:r>
              <a:rPr lang="en-US" altLang="zh-CN" sz="3200" b="1" dirty="0">
                <a:latin typeface="宋体" pitchFamily="2" charset="-122"/>
              </a:rPr>
              <a:t> </a:t>
            </a:r>
            <a:r>
              <a:rPr lang="zh-CN" altLang="en-US" sz="2800" b="1" dirty="0">
                <a:latin typeface="宋体" pitchFamily="2" charset="-122"/>
              </a:rPr>
              <a:t>正确的个数有</a:t>
            </a:r>
            <a:r>
              <a:rPr lang="en-US" altLang="zh-CN" sz="2800" b="1" dirty="0">
                <a:latin typeface="宋体" pitchFamily="2" charset="-122"/>
              </a:rPr>
              <a:t>(    )</a:t>
            </a:r>
          </a:p>
          <a:p>
            <a:pPr>
              <a:lnSpc>
                <a:spcPct val="150000"/>
              </a:lnSpc>
            </a:pPr>
            <a:endParaRPr lang="en-US" altLang="zh-CN" sz="2800" b="1" dirty="0">
              <a:latin typeface="宋体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latin typeface="Arial" charset="0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zh-CN" altLang="en-US" sz="2800" b="1" dirty="0">
                <a:latin typeface="宋体" pitchFamily="2" charset="-122"/>
              </a:rPr>
              <a:t>（</a:t>
            </a:r>
            <a:r>
              <a:rPr lang="en-US" altLang="zh-CN" sz="2800" b="1" dirty="0">
                <a:latin typeface="宋体" pitchFamily="2" charset="-122"/>
              </a:rPr>
              <a:t>A</a:t>
            </a:r>
            <a:r>
              <a:rPr lang="zh-CN" altLang="en-US" sz="2800" b="1" dirty="0">
                <a:latin typeface="宋体" pitchFamily="2" charset="-122"/>
              </a:rPr>
              <a:t>）</a:t>
            </a:r>
            <a:r>
              <a:rPr lang="en-US" altLang="zh-CN" sz="2800" b="1" dirty="0">
                <a:latin typeface="宋体" pitchFamily="2" charset="-122"/>
              </a:rPr>
              <a:t>0 </a:t>
            </a:r>
            <a:r>
              <a:rPr lang="zh-CN" altLang="en-US" sz="2800" b="1" dirty="0">
                <a:latin typeface="宋体" pitchFamily="2" charset="-122"/>
              </a:rPr>
              <a:t>个    </a:t>
            </a:r>
            <a:r>
              <a:rPr lang="en-US" altLang="zh-CN" sz="2800" b="1" dirty="0">
                <a:latin typeface="宋体" pitchFamily="2" charset="-122"/>
              </a:rPr>
              <a:t>(B) 1 </a:t>
            </a:r>
            <a:r>
              <a:rPr lang="zh-CN" altLang="en-US" sz="2800" b="1" dirty="0">
                <a:latin typeface="宋体" pitchFamily="2" charset="-122"/>
              </a:rPr>
              <a:t>个     </a:t>
            </a:r>
            <a:r>
              <a:rPr lang="en-US" altLang="zh-CN" sz="2800" b="1" dirty="0">
                <a:latin typeface="宋体" pitchFamily="2" charset="-122"/>
              </a:rPr>
              <a:t>(C)2</a:t>
            </a:r>
            <a:r>
              <a:rPr lang="zh-CN" altLang="en-US" sz="2800" b="1" dirty="0">
                <a:latin typeface="宋体" pitchFamily="2" charset="-122"/>
              </a:rPr>
              <a:t>个   </a:t>
            </a:r>
            <a:r>
              <a:rPr lang="en-US" altLang="zh-CN" sz="2800" b="1" dirty="0">
                <a:latin typeface="宋体" pitchFamily="2" charset="-122"/>
              </a:rPr>
              <a:t>(D) 3</a:t>
            </a:r>
            <a:r>
              <a:rPr lang="zh-CN" altLang="en-US" sz="2800" b="1" dirty="0">
                <a:latin typeface="宋体" pitchFamily="2" charset="-122"/>
              </a:rPr>
              <a:t>个   </a:t>
            </a: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3124200" y="3886200"/>
            <a:ext cx="4876800" cy="685800"/>
            <a:chOff x="1008" y="2448"/>
            <a:chExt cx="3072" cy="432"/>
          </a:xfrm>
        </p:grpSpPr>
        <p:sp>
          <p:nvSpPr>
            <p:cNvPr id="50180" name="Line 4"/>
            <p:cNvSpPr>
              <a:spLocks noChangeShapeType="1"/>
            </p:cNvSpPr>
            <p:nvPr/>
          </p:nvSpPr>
          <p:spPr bwMode="auto">
            <a:xfrm>
              <a:off x="1056" y="2585"/>
              <a:ext cx="3024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0181" name="Line 5"/>
            <p:cNvSpPr>
              <a:spLocks noChangeShapeType="1"/>
            </p:cNvSpPr>
            <p:nvPr/>
          </p:nvSpPr>
          <p:spPr bwMode="auto">
            <a:xfrm>
              <a:off x="1056" y="2585"/>
              <a:ext cx="3024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0182" name="Line 6"/>
            <p:cNvSpPr>
              <a:spLocks noChangeShapeType="1"/>
            </p:cNvSpPr>
            <p:nvPr/>
          </p:nvSpPr>
          <p:spPr bwMode="auto">
            <a:xfrm>
              <a:off x="1056" y="2585"/>
              <a:ext cx="3024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0183" name="Line 7"/>
            <p:cNvSpPr>
              <a:spLocks noChangeShapeType="1"/>
            </p:cNvSpPr>
            <p:nvPr/>
          </p:nvSpPr>
          <p:spPr bwMode="auto">
            <a:xfrm>
              <a:off x="3504" y="2537"/>
              <a:ext cx="0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0184" name="Line 8"/>
            <p:cNvSpPr>
              <a:spLocks noChangeShapeType="1"/>
            </p:cNvSpPr>
            <p:nvPr/>
          </p:nvSpPr>
          <p:spPr bwMode="auto">
            <a:xfrm>
              <a:off x="1152" y="2489"/>
              <a:ext cx="0" cy="96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0185" name="Line 9"/>
            <p:cNvSpPr>
              <a:spLocks noChangeShapeType="1"/>
            </p:cNvSpPr>
            <p:nvPr/>
          </p:nvSpPr>
          <p:spPr bwMode="auto">
            <a:xfrm>
              <a:off x="1056" y="2585"/>
              <a:ext cx="3024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0186" name="Line 10"/>
            <p:cNvSpPr>
              <a:spLocks noChangeShapeType="1"/>
            </p:cNvSpPr>
            <p:nvPr/>
          </p:nvSpPr>
          <p:spPr bwMode="auto">
            <a:xfrm>
              <a:off x="2036" y="2503"/>
              <a:ext cx="0" cy="96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0187" name="Line 11"/>
            <p:cNvSpPr>
              <a:spLocks noChangeShapeType="1"/>
            </p:cNvSpPr>
            <p:nvPr/>
          </p:nvSpPr>
          <p:spPr bwMode="auto">
            <a:xfrm>
              <a:off x="2448" y="2503"/>
              <a:ext cx="0" cy="96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0188" name="Line 12"/>
            <p:cNvSpPr>
              <a:spLocks noChangeShapeType="1"/>
            </p:cNvSpPr>
            <p:nvPr/>
          </p:nvSpPr>
          <p:spPr bwMode="auto">
            <a:xfrm>
              <a:off x="3120" y="2489"/>
              <a:ext cx="0" cy="96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0189" name="Line 13"/>
            <p:cNvSpPr>
              <a:spLocks noChangeShapeType="1"/>
            </p:cNvSpPr>
            <p:nvPr/>
          </p:nvSpPr>
          <p:spPr bwMode="auto">
            <a:xfrm>
              <a:off x="1056" y="2585"/>
              <a:ext cx="3024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0190" name="Text Box 14"/>
            <p:cNvSpPr txBox="1">
              <a:spLocks noChangeArrowheads="1"/>
            </p:cNvSpPr>
            <p:nvPr/>
          </p:nvSpPr>
          <p:spPr bwMode="auto">
            <a:xfrm>
              <a:off x="2320" y="2507"/>
              <a:ext cx="384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>
                  <a:latin typeface="宋体" pitchFamily="2" charset="-122"/>
                </a:rPr>
                <a:t>o</a:t>
              </a:r>
            </a:p>
          </p:txBody>
        </p:sp>
        <p:sp>
          <p:nvSpPr>
            <p:cNvPr id="50191" name="Text Box 15"/>
            <p:cNvSpPr txBox="1">
              <a:spLocks noChangeArrowheads="1"/>
            </p:cNvSpPr>
            <p:nvPr/>
          </p:nvSpPr>
          <p:spPr bwMode="auto">
            <a:xfrm>
              <a:off x="2976" y="2448"/>
              <a:ext cx="384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>
                  <a:latin typeface="宋体" pitchFamily="2" charset="-122"/>
                </a:rPr>
                <a:t>a</a:t>
              </a:r>
            </a:p>
          </p:txBody>
        </p:sp>
        <p:sp>
          <p:nvSpPr>
            <p:cNvPr id="50192" name="Text Box 16"/>
            <p:cNvSpPr txBox="1">
              <a:spLocks noChangeArrowheads="1"/>
            </p:cNvSpPr>
            <p:nvPr/>
          </p:nvSpPr>
          <p:spPr bwMode="auto">
            <a:xfrm>
              <a:off x="1914" y="2515"/>
              <a:ext cx="384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>
                  <a:latin typeface="宋体" pitchFamily="2" charset="-122"/>
                </a:rPr>
                <a:t>b</a:t>
              </a:r>
            </a:p>
          </p:txBody>
        </p:sp>
        <p:sp>
          <p:nvSpPr>
            <p:cNvPr id="50193" name="Text Box 17"/>
            <p:cNvSpPr txBox="1">
              <a:spLocks noChangeArrowheads="1"/>
            </p:cNvSpPr>
            <p:nvPr/>
          </p:nvSpPr>
          <p:spPr bwMode="auto">
            <a:xfrm>
              <a:off x="1008" y="2448"/>
              <a:ext cx="384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600" b="1">
                  <a:latin typeface="宋体" pitchFamily="2" charset="-122"/>
                </a:rPr>
                <a:t>c</a:t>
              </a:r>
            </a:p>
          </p:txBody>
        </p:sp>
      </p:grpSp>
      <p:sp>
        <p:nvSpPr>
          <p:cNvPr id="50194" name="Text Box 18"/>
          <p:cNvSpPr txBox="1">
            <a:spLocks noChangeArrowheads="1"/>
          </p:cNvSpPr>
          <p:nvPr/>
        </p:nvSpPr>
        <p:spPr bwMode="auto">
          <a:xfrm>
            <a:off x="8544272" y="2852937"/>
            <a:ext cx="6858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FF0000"/>
                </a:solidFill>
                <a:latin typeface="宋体" pitchFamily="2" charset="-122"/>
              </a:rPr>
              <a:t>B</a:t>
            </a:r>
          </a:p>
        </p:txBody>
      </p:sp>
    </p:spTree>
    <p:extLst>
      <p:ext uri="{BB962C8B-B14F-4D97-AF65-F5344CB8AC3E}">
        <p14:creationId xmlns:p14="http://schemas.microsoft.com/office/powerpoint/2010/main" val="1280237426"/>
      </p:ext>
    </p:extLst>
  </p:cSld>
  <p:clrMapOvr>
    <a:masterClrMapping/>
  </p:clrMapOvr>
  <p:transition spd="med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9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ext Box 2"/>
          <p:cNvSpPr txBox="1">
            <a:spLocks noChangeArrowheads="1"/>
          </p:cNvSpPr>
          <p:nvPr/>
        </p:nvSpPr>
        <p:spPr bwMode="auto">
          <a:xfrm>
            <a:off x="1666844" y="1"/>
            <a:ext cx="8501122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宋体" pitchFamily="2" charset="-122"/>
              </a:rPr>
              <a:t>例</a:t>
            </a:r>
            <a:r>
              <a:rPr lang="en-US" altLang="zh-CN" sz="3600" b="1" dirty="0">
                <a:latin typeface="宋体" pitchFamily="2" charset="-122"/>
              </a:rPr>
              <a:t>1</a:t>
            </a:r>
            <a:r>
              <a:rPr lang="zh-CN" altLang="en-US" sz="3600" b="1" dirty="0">
                <a:latin typeface="宋体" pitchFamily="2" charset="-122"/>
              </a:rPr>
              <a:t>、利用不等式性质解下列不等式，并在数轴上表示解集：</a:t>
            </a:r>
          </a:p>
        </p:txBody>
      </p:sp>
      <p:graphicFrame>
        <p:nvGraphicFramePr>
          <p:cNvPr id="45059" name="Object 3"/>
          <p:cNvGraphicFramePr>
            <a:graphicFrameLocks noChangeAspect="1"/>
          </p:cNvGraphicFramePr>
          <p:nvPr/>
        </p:nvGraphicFramePr>
        <p:xfrm>
          <a:off x="3167043" y="1857364"/>
          <a:ext cx="1978025" cy="1009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89" name="公式" r:id="rId3" imgW="914400" imgH="609600" progId="Equation.3">
                  <p:embed/>
                </p:oleObj>
              </mc:Choice>
              <mc:Fallback>
                <p:oleObj name="公式" r:id="rId3" imgW="914400" imgH="609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67043" y="1857364"/>
                        <a:ext cx="1978025" cy="10096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5061" name="Text Box 5"/>
          <p:cNvSpPr txBox="1">
            <a:spLocks noChangeArrowheads="1"/>
          </p:cNvSpPr>
          <p:nvPr/>
        </p:nvSpPr>
        <p:spPr bwMode="auto">
          <a:xfrm>
            <a:off x="2308226" y="2857501"/>
            <a:ext cx="3787775" cy="2031325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b="1"/>
              <a:t>(1)</a:t>
            </a:r>
            <a:r>
              <a:rPr lang="zh-CN" altLang="en-US" b="1"/>
              <a:t>不等式两边同加上</a:t>
            </a:r>
            <a:r>
              <a:rPr lang="en-US" altLang="zh-CN" b="1"/>
              <a:t>7</a:t>
            </a:r>
            <a:r>
              <a:rPr lang="zh-CN" altLang="en-US" b="1"/>
              <a:t>得：</a:t>
            </a:r>
          </a:p>
          <a:p>
            <a:pPr>
              <a:spcBef>
                <a:spcPct val="50000"/>
              </a:spcBef>
            </a:pPr>
            <a:r>
              <a:rPr lang="en-US" altLang="zh-CN" b="1"/>
              <a:t>x-7+7&gt;26+7</a:t>
            </a:r>
          </a:p>
          <a:p>
            <a:pPr>
              <a:spcBef>
                <a:spcPct val="50000"/>
              </a:spcBef>
            </a:pPr>
            <a:r>
              <a:rPr lang="en-US" altLang="zh-CN" b="1"/>
              <a:t>∴x&gt;33</a:t>
            </a:r>
          </a:p>
          <a:p>
            <a:pPr>
              <a:spcBef>
                <a:spcPct val="50000"/>
              </a:spcBef>
            </a:pPr>
            <a:r>
              <a:rPr lang="zh-CN" altLang="en-US" b="1"/>
              <a:t>将不等式的解集在数轴上表示为：</a:t>
            </a:r>
          </a:p>
          <a:p>
            <a:pPr>
              <a:spcBef>
                <a:spcPct val="50000"/>
              </a:spcBef>
            </a:pPr>
            <a:endParaRPr lang="en-US" altLang="zh-CN" b="1"/>
          </a:p>
        </p:txBody>
      </p:sp>
      <p:sp>
        <p:nvSpPr>
          <p:cNvPr id="45062" name="Text Box 6"/>
          <p:cNvSpPr txBox="1">
            <a:spLocks noChangeArrowheads="1"/>
          </p:cNvSpPr>
          <p:nvPr/>
        </p:nvSpPr>
        <p:spPr bwMode="auto">
          <a:xfrm>
            <a:off x="6240464" y="2852739"/>
            <a:ext cx="3959225" cy="2031325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b="1"/>
              <a:t>(2)</a:t>
            </a:r>
            <a:r>
              <a:rPr lang="zh-CN" altLang="en-US" b="1"/>
              <a:t>不等式两边同减去</a:t>
            </a:r>
            <a:r>
              <a:rPr lang="en-US" altLang="zh-CN" b="1"/>
              <a:t>2x</a:t>
            </a:r>
            <a:r>
              <a:rPr lang="zh-CN" altLang="en-US" b="1"/>
              <a:t>得：</a:t>
            </a:r>
          </a:p>
          <a:p>
            <a:pPr>
              <a:spcBef>
                <a:spcPct val="50000"/>
              </a:spcBef>
            </a:pPr>
            <a:r>
              <a:rPr lang="en-US" altLang="zh-CN" b="1"/>
              <a:t>3x-2x&lt;2x+1-2x</a:t>
            </a:r>
          </a:p>
          <a:p>
            <a:pPr>
              <a:spcBef>
                <a:spcPct val="50000"/>
              </a:spcBef>
            </a:pPr>
            <a:r>
              <a:rPr lang="en-US" altLang="zh-CN" b="1"/>
              <a:t>∴x&lt;1</a:t>
            </a:r>
          </a:p>
          <a:p>
            <a:pPr>
              <a:spcBef>
                <a:spcPct val="50000"/>
              </a:spcBef>
            </a:pPr>
            <a:r>
              <a:rPr lang="zh-CN" altLang="en-US" b="1"/>
              <a:t>将不等式的解集在数轴上表示为：</a:t>
            </a:r>
          </a:p>
          <a:p>
            <a:pPr>
              <a:spcBef>
                <a:spcPct val="50000"/>
              </a:spcBef>
            </a:pPr>
            <a:endParaRPr lang="en-US" altLang="zh-CN" b="1"/>
          </a:p>
        </p:txBody>
      </p:sp>
      <p:sp>
        <p:nvSpPr>
          <p:cNvPr id="45063" name="Rectangle 7"/>
          <p:cNvSpPr>
            <a:spLocks noChangeArrowheads="1"/>
          </p:cNvSpPr>
          <p:nvPr/>
        </p:nvSpPr>
        <p:spPr bwMode="auto">
          <a:xfrm>
            <a:off x="1774826" y="2781300"/>
            <a:ext cx="49244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b="1">
                <a:latin typeface="Arial" charset="0"/>
              </a:rPr>
              <a:t>解</a:t>
            </a:r>
            <a:r>
              <a:rPr lang="en-US" altLang="zh-CN" b="1">
                <a:latin typeface="Arial" charset="0"/>
              </a:rPr>
              <a:t>:</a:t>
            </a:r>
          </a:p>
        </p:txBody>
      </p:sp>
      <p:sp>
        <p:nvSpPr>
          <p:cNvPr id="45064" name="Rectangle 8"/>
          <p:cNvSpPr>
            <a:spLocks noChangeArrowheads="1"/>
          </p:cNvSpPr>
          <p:nvPr/>
        </p:nvSpPr>
        <p:spPr bwMode="auto">
          <a:xfrm>
            <a:off x="2309786" y="1214423"/>
            <a:ext cx="742955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/>
              <a:t>(1) </a:t>
            </a:r>
            <a:r>
              <a:rPr lang="en-US" altLang="zh-CN" sz="3600" b="1" i="1" dirty="0"/>
              <a:t>x</a:t>
            </a:r>
            <a:r>
              <a:rPr lang="en-US" altLang="zh-CN" sz="3600" b="1" dirty="0"/>
              <a:t>-7&gt;26</a:t>
            </a:r>
            <a:r>
              <a:rPr lang="zh-CN" altLang="en-US" sz="3600" b="1" dirty="0"/>
              <a:t>；            </a:t>
            </a:r>
            <a:r>
              <a:rPr lang="en-US" altLang="zh-CN" sz="3600" b="1" dirty="0"/>
              <a:t>(2) 3</a:t>
            </a:r>
            <a:r>
              <a:rPr lang="en-US" altLang="zh-CN" sz="3600" b="1" i="1" dirty="0"/>
              <a:t>x</a:t>
            </a:r>
            <a:r>
              <a:rPr lang="en-US" altLang="zh-CN" sz="3600" b="1" dirty="0"/>
              <a:t>&lt;2x+1</a:t>
            </a:r>
            <a:r>
              <a:rPr lang="zh-CN" altLang="en-US" sz="3600" b="1" dirty="0"/>
              <a:t>；</a:t>
            </a:r>
          </a:p>
        </p:txBody>
      </p:sp>
      <p:sp>
        <p:nvSpPr>
          <p:cNvPr id="45065" name="Rectangle 9"/>
          <p:cNvSpPr>
            <a:spLocks noChangeArrowheads="1"/>
          </p:cNvSpPr>
          <p:nvPr/>
        </p:nvSpPr>
        <p:spPr bwMode="auto">
          <a:xfrm>
            <a:off x="6096000" y="2071678"/>
            <a:ext cx="242889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4000" b="1" dirty="0"/>
              <a:t>(4) -4</a:t>
            </a:r>
            <a:r>
              <a:rPr lang="en-US" altLang="zh-CN" sz="4000" b="1" i="1" dirty="0"/>
              <a:t>x</a:t>
            </a:r>
            <a:r>
              <a:rPr lang="en-US" altLang="zh-CN" sz="4000" b="1" dirty="0"/>
              <a:t>&gt;3</a:t>
            </a:r>
          </a:p>
        </p:txBody>
      </p:sp>
      <p:sp>
        <p:nvSpPr>
          <p:cNvPr id="45066" name="Rectangle 10"/>
          <p:cNvSpPr>
            <a:spLocks noChangeArrowheads="1"/>
          </p:cNvSpPr>
          <p:nvPr/>
        </p:nvSpPr>
        <p:spPr bwMode="auto">
          <a:xfrm>
            <a:off x="2381225" y="2000241"/>
            <a:ext cx="72327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3600" b="1" dirty="0"/>
              <a:t>(3)</a:t>
            </a:r>
          </a:p>
        </p:txBody>
      </p:sp>
      <p:grpSp>
        <p:nvGrpSpPr>
          <p:cNvPr id="45098" name="Group 42"/>
          <p:cNvGrpSpPr>
            <a:grpSpLocks/>
          </p:cNvGrpSpPr>
          <p:nvPr/>
        </p:nvGrpSpPr>
        <p:grpSpPr bwMode="auto">
          <a:xfrm>
            <a:off x="2566988" y="5229225"/>
            <a:ext cx="2881312" cy="655638"/>
            <a:chOff x="702" y="3067"/>
            <a:chExt cx="1815" cy="413"/>
          </a:xfrm>
        </p:grpSpPr>
        <p:sp>
          <p:nvSpPr>
            <p:cNvPr id="45069" name="Line 13"/>
            <p:cNvSpPr>
              <a:spLocks noChangeShapeType="1"/>
            </p:cNvSpPr>
            <p:nvPr/>
          </p:nvSpPr>
          <p:spPr bwMode="auto">
            <a:xfrm>
              <a:off x="702" y="3290"/>
              <a:ext cx="1815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5070" name="Oval 14"/>
            <p:cNvSpPr>
              <a:spLocks noChangeArrowheads="1"/>
            </p:cNvSpPr>
            <p:nvPr/>
          </p:nvSpPr>
          <p:spPr bwMode="auto">
            <a:xfrm>
              <a:off x="1655" y="3243"/>
              <a:ext cx="96" cy="96"/>
            </a:xfrm>
            <a:prstGeom prst="ellips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5071" name="Text Box 15"/>
            <p:cNvSpPr txBox="1">
              <a:spLocks noChangeArrowheads="1"/>
            </p:cNvSpPr>
            <p:nvPr/>
          </p:nvSpPr>
          <p:spPr bwMode="auto">
            <a:xfrm>
              <a:off x="1564" y="3249"/>
              <a:ext cx="272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b="1"/>
                <a:t>33</a:t>
              </a:r>
            </a:p>
          </p:txBody>
        </p:sp>
        <p:sp>
          <p:nvSpPr>
            <p:cNvPr id="45072" name="Text Box 16"/>
            <p:cNvSpPr txBox="1">
              <a:spLocks noChangeArrowheads="1"/>
            </p:cNvSpPr>
            <p:nvPr/>
          </p:nvSpPr>
          <p:spPr bwMode="auto">
            <a:xfrm>
              <a:off x="1927" y="3249"/>
              <a:ext cx="272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b="1"/>
                <a:t>66</a:t>
              </a:r>
            </a:p>
          </p:txBody>
        </p:sp>
        <p:sp>
          <p:nvSpPr>
            <p:cNvPr id="45074" name="Line 18"/>
            <p:cNvSpPr>
              <a:spLocks noChangeShapeType="1"/>
            </p:cNvSpPr>
            <p:nvPr/>
          </p:nvSpPr>
          <p:spPr bwMode="auto">
            <a:xfrm flipV="1">
              <a:off x="1700" y="3067"/>
              <a:ext cx="0" cy="207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5076" name="Line 20"/>
            <p:cNvSpPr>
              <a:spLocks noChangeShapeType="1"/>
            </p:cNvSpPr>
            <p:nvPr/>
          </p:nvSpPr>
          <p:spPr bwMode="auto">
            <a:xfrm>
              <a:off x="1700" y="3067"/>
              <a:ext cx="771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5078" name="Text Box 22"/>
            <p:cNvSpPr txBox="1">
              <a:spLocks noChangeArrowheads="1"/>
            </p:cNvSpPr>
            <p:nvPr/>
          </p:nvSpPr>
          <p:spPr bwMode="auto">
            <a:xfrm>
              <a:off x="1246" y="3249"/>
              <a:ext cx="227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b="1"/>
                <a:t>0</a:t>
              </a:r>
            </a:p>
          </p:txBody>
        </p:sp>
        <p:sp>
          <p:nvSpPr>
            <p:cNvPr id="45080" name="Line 24"/>
            <p:cNvSpPr>
              <a:spLocks noChangeShapeType="1"/>
            </p:cNvSpPr>
            <p:nvPr/>
          </p:nvSpPr>
          <p:spPr bwMode="auto">
            <a:xfrm flipV="1">
              <a:off x="974" y="3203"/>
              <a:ext cx="0" cy="91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5081" name="Line 25"/>
            <p:cNvSpPr>
              <a:spLocks noChangeShapeType="1"/>
            </p:cNvSpPr>
            <p:nvPr/>
          </p:nvSpPr>
          <p:spPr bwMode="auto">
            <a:xfrm flipV="1">
              <a:off x="1337" y="3203"/>
              <a:ext cx="0" cy="91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5082" name="Line 26"/>
            <p:cNvSpPr>
              <a:spLocks noChangeShapeType="1"/>
            </p:cNvSpPr>
            <p:nvPr/>
          </p:nvSpPr>
          <p:spPr bwMode="auto">
            <a:xfrm flipV="1">
              <a:off x="1700" y="3203"/>
              <a:ext cx="0" cy="91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5083" name="Line 27"/>
            <p:cNvSpPr>
              <a:spLocks noChangeShapeType="1"/>
            </p:cNvSpPr>
            <p:nvPr/>
          </p:nvSpPr>
          <p:spPr bwMode="auto">
            <a:xfrm flipV="1">
              <a:off x="2063" y="3203"/>
              <a:ext cx="0" cy="91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5084" name="Text Box 28"/>
            <p:cNvSpPr txBox="1">
              <a:spLocks noChangeArrowheads="1"/>
            </p:cNvSpPr>
            <p:nvPr/>
          </p:nvSpPr>
          <p:spPr bwMode="auto">
            <a:xfrm>
              <a:off x="747" y="3249"/>
              <a:ext cx="453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b="1"/>
                <a:t>－</a:t>
              </a:r>
              <a:r>
                <a:rPr lang="en-US" altLang="zh-CN" b="1"/>
                <a:t>33</a:t>
              </a:r>
            </a:p>
          </p:txBody>
        </p:sp>
      </p:grpSp>
      <p:grpSp>
        <p:nvGrpSpPr>
          <p:cNvPr id="45099" name="Group 43"/>
          <p:cNvGrpSpPr>
            <a:grpSpLocks/>
          </p:cNvGrpSpPr>
          <p:nvPr/>
        </p:nvGrpSpPr>
        <p:grpSpPr bwMode="auto">
          <a:xfrm>
            <a:off x="7031038" y="5229225"/>
            <a:ext cx="2881312" cy="655638"/>
            <a:chOff x="3333" y="3067"/>
            <a:chExt cx="1815" cy="413"/>
          </a:xfrm>
        </p:grpSpPr>
        <p:sp>
          <p:nvSpPr>
            <p:cNvPr id="45085" name="Line 29"/>
            <p:cNvSpPr>
              <a:spLocks noChangeShapeType="1"/>
            </p:cNvSpPr>
            <p:nvPr/>
          </p:nvSpPr>
          <p:spPr bwMode="auto">
            <a:xfrm>
              <a:off x="3333" y="3290"/>
              <a:ext cx="1815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5086" name="Oval 30"/>
            <p:cNvSpPr>
              <a:spLocks noChangeArrowheads="1"/>
            </p:cNvSpPr>
            <p:nvPr/>
          </p:nvSpPr>
          <p:spPr bwMode="auto">
            <a:xfrm>
              <a:off x="4286" y="3243"/>
              <a:ext cx="96" cy="96"/>
            </a:xfrm>
            <a:prstGeom prst="ellips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5087" name="Text Box 31"/>
            <p:cNvSpPr txBox="1">
              <a:spLocks noChangeArrowheads="1"/>
            </p:cNvSpPr>
            <p:nvPr/>
          </p:nvSpPr>
          <p:spPr bwMode="auto">
            <a:xfrm>
              <a:off x="4241" y="3249"/>
              <a:ext cx="272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b="1"/>
                <a:t>1</a:t>
              </a:r>
            </a:p>
          </p:txBody>
        </p:sp>
        <p:sp>
          <p:nvSpPr>
            <p:cNvPr id="45088" name="Text Box 32"/>
            <p:cNvSpPr txBox="1">
              <a:spLocks noChangeArrowheads="1"/>
            </p:cNvSpPr>
            <p:nvPr/>
          </p:nvSpPr>
          <p:spPr bwMode="auto">
            <a:xfrm>
              <a:off x="4603" y="3249"/>
              <a:ext cx="272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b="1"/>
                <a:t>2</a:t>
              </a:r>
            </a:p>
          </p:txBody>
        </p:sp>
        <p:sp>
          <p:nvSpPr>
            <p:cNvPr id="45089" name="Line 33"/>
            <p:cNvSpPr>
              <a:spLocks noChangeShapeType="1"/>
            </p:cNvSpPr>
            <p:nvPr/>
          </p:nvSpPr>
          <p:spPr bwMode="auto">
            <a:xfrm flipV="1">
              <a:off x="4331" y="3067"/>
              <a:ext cx="0" cy="207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5090" name="Line 34"/>
            <p:cNvSpPr>
              <a:spLocks noChangeShapeType="1"/>
            </p:cNvSpPr>
            <p:nvPr/>
          </p:nvSpPr>
          <p:spPr bwMode="auto">
            <a:xfrm>
              <a:off x="3333" y="3067"/>
              <a:ext cx="998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5091" name="Text Box 35"/>
            <p:cNvSpPr txBox="1">
              <a:spLocks noChangeArrowheads="1"/>
            </p:cNvSpPr>
            <p:nvPr/>
          </p:nvSpPr>
          <p:spPr bwMode="auto">
            <a:xfrm>
              <a:off x="3877" y="3249"/>
              <a:ext cx="227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b="1"/>
                <a:t>0</a:t>
              </a:r>
            </a:p>
          </p:txBody>
        </p:sp>
        <p:sp>
          <p:nvSpPr>
            <p:cNvPr id="45092" name="Line 36"/>
            <p:cNvSpPr>
              <a:spLocks noChangeShapeType="1"/>
            </p:cNvSpPr>
            <p:nvPr/>
          </p:nvSpPr>
          <p:spPr bwMode="auto">
            <a:xfrm flipV="1">
              <a:off x="3605" y="3203"/>
              <a:ext cx="0" cy="91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5093" name="Line 37"/>
            <p:cNvSpPr>
              <a:spLocks noChangeShapeType="1"/>
            </p:cNvSpPr>
            <p:nvPr/>
          </p:nvSpPr>
          <p:spPr bwMode="auto">
            <a:xfrm flipV="1">
              <a:off x="3968" y="3203"/>
              <a:ext cx="0" cy="91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5094" name="Line 38"/>
            <p:cNvSpPr>
              <a:spLocks noChangeShapeType="1"/>
            </p:cNvSpPr>
            <p:nvPr/>
          </p:nvSpPr>
          <p:spPr bwMode="auto">
            <a:xfrm flipV="1">
              <a:off x="4331" y="3203"/>
              <a:ext cx="0" cy="91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5095" name="Line 39"/>
            <p:cNvSpPr>
              <a:spLocks noChangeShapeType="1"/>
            </p:cNvSpPr>
            <p:nvPr/>
          </p:nvSpPr>
          <p:spPr bwMode="auto">
            <a:xfrm flipV="1">
              <a:off x="4694" y="3203"/>
              <a:ext cx="0" cy="91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5096" name="Text Box 40"/>
            <p:cNvSpPr txBox="1">
              <a:spLocks noChangeArrowheads="1"/>
            </p:cNvSpPr>
            <p:nvPr/>
          </p:nvSpPr>
          <p:spPr bwMode="auto">
            <a:xfrm>
              <a:off x="3378" y="3249"/>
              <a:ext cx="453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b="1"/>
                <a:t>－</a:t>
              </a:r>
              <a:r>
                <a:rPr lang="en-US" altLang="zh-CN" b="1"/>
                <a:t>1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31175948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50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50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50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50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506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2" dur="500"/>
                                        <p:tgtEl>
                                          <p:spTgt spid="45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450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450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450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4506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7" dur="500"/>
                                        <p:tgtEl>
                                          <p:spTgt spid="45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6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ext Box 2"/>
          <p:cNvSpPr txBox="1">
            <a:spLocks noChangeArrowheads="1"/>
          </p:cNvSpPr>
          <p:nvPr/>
        </p:nvSpPr>
        <p:spPr bwMode="auto">
          <a:xfrm>
            <a:off x="1828800" y="1371600"/>
            <a:ext cx="8534400" cy="2123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4400" b="1" dirty="0">
                <a:latin typeface="宋体" pitchFamily="2" charset="-122"/>
              </a:rPr>
              <a:t>例</a:t>
            </a:r>
            <a:r>
              <a:rPr lang="en-US" altLang="zh-CN" sz="4400" b="1" dirty="0">
                <a:latin typeface="宋体" pitchFamily="2" charset="-122"/>
              </a:rPr>
              <a:t>2.</a:t>
            </a:r>
            <a:r>
              <a:rPr lang="zh-CN" altLang="en-US" sz="4400" b="1" dirty="0">
                <a:latin typeface="宋体" pitchFamily="2" charset="-122"/>
              </a:rPr>
              <a:t>已知</a:t>
            </a:r>
            <a:r>
              <a:rPr lang="en-US" altLang="zh-CN" sz="4400" b="1" i="1" dirty="0"/>
              <a:t>x</a:t>
            </a:r>
            <a:r>
              <a:rPr lang="en-US" altLang="zh-CN" sz="4400" b="1" dirty="0"/>
              <a:t>&gt;2</a:t>
            </a:r>
            <a:r>
              <a:rPr lang="zh-CN" altLang="en-US" sz="4400" b="1" dirty="0"/>
              <a:t>，求</a:t>
            </a:r>
            <a:r>
              <a:rPr lang="zh-CN" altLang="en-US" sz="4400" b="1" dirty="0">
                <a:latin typeface="宋体" pitchFamily="2" charset="-122"/>
              </a:rPr>
              <a:t>下列式子的范围</a:t>
            </a:r>
            <a:endParaRPr lang="en-US" altLang="zh-CN" sz="4400" b="1" dirty="0">
              <a:latin typeface="宋体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4400" b="1" dirty="0">
                <a:latin typeface="宋体" pitchFamily="2" charset="-122"/>
              </a:rPr>
              <a:t>  ① </a:t>
            </a:r>
            <a:r>
              <a:rPr lang="en-US" altLang="zh-CN" sz="4400" b="1" dirty="0">
                <a:latin typeface="宋体" pitchFamily="2" charset="-122"/>
              </a:rPr>
              <a:t>3</a:t>
            </a:r>
            <a:r>
              <a:rPr lang="en-US" altLang="zh-CN" sz="4400" b="1" i="1" dirty="0"/>
              <a:t>x+</a:t>
            </a:r>
            <a:r>
              <a:rPr lang="en-US" altLang="zh-CN" sz="4400" b="1" dirty="0"/>
              <a:t>2 </a:t>
            </a:r>
            <a:r>
              <a:rPr lang="en-US" altLang="zh-CN" sz="4400" b="1" i="1" dirty="0"/>
              <a:t>   </a:t>
            </a:r>
            <a:r>
              <a:rPr lang="en-US" altLang="zh-CN" sz="4400" b="1" dirty="0">
                <a:latin typeface="宋体" pitchFamily="2" charset="-122"/>
              </a:rPr>
              <a:t> ②5-2</a:t>
            </a:r>
            <a:r>
              <a:rPr lang="en-US" altLang="zh-CN" sz="4400" b="1" i="1" dirty="0"/>
              <a:t>x</a:t>
            </a:r>
            <a:endParaRPr lang="en-US" altLang="zh-CN" sz="4400" b="1" dirty="0">
              <a:latin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74611521"/>
      </p:ext>
    </p:extLst>
  </p:cSld>
  <p:clrMapOvr>
    <a:masterClrMapping/>
  </p:clrMapOvr>
  <p:transition spd="med">
    <p:push dir="u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4" name="Rectangle 4"/>
          <p:cNvSpPr>
            <a:spLocks noChangeArrowheads="1"/>
          </p:cNvSpPr>
          <p:nvPr/>
        </p:nvSpPr>
        <p:spPr bwMode="auto">
          <a:xfrm>
            <a:off x="2895600" y="304800"/>
            <a:ext cx="7772400" cy="12065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anchor="ctr"/>
          <a:lstStyle/>
          <a:p>
            <a:pPr algn="ctr"/>
            <a:endParaRPr lang="zh-CN" altLang="en-US" sz="4400">
              <a:solidFill>
                <a:schemeClr val="bg2"/>
              </a:solidFill>
            </a:endParaRPr>
          </a:p>
        </p:txBody>
      </p:sp>
      <p:sp>
        <p:nvSpPr>
          <p:cNvPr id="35845" name="Rectangle 5"/>
          <p:cNvSpPr>
            <a:spLocks noChangeArrowheads="1"/>
          </p:cNvSpPr>
          <p:nvPr/>
        </p:nvSpPr>
        <p:spPr bwMode="auto">
          <a:xfrm>
            <a:off x="2640013" y="1628775"/>
            <a:ext cx="7772400" cy="44958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zh-CN" altLang="en-US" sz="3200" b="1" dirty="0">
                <a:solidFill>
                  <a:schemeClr val="tx2"/>
                </a:solidFill>
              </a:rPr>
              <a:t>1.若-</a:t>
            </a:r>
            <a:r>
              <a:rPr lang="en-US" altLang="zh-CN" sz="3200" b="1" dirty="0">
                <a:solidFill>
                  <a:schemeClr val="tx2"/>
                </a:solidFill>
              </a:rPr>
              <a:t>m&gt;5，</a:t>
            </a:r>
            <a:r>
              <a:rPr lang="zh-CN" altLang="en-US" sz="3200" b="1" dirty="0">
                <a:solidFill>
                  <a:schemeClr val="tx2"/>
                </a:solidFill>
              </a:rPr>
              <a:t>则</a:t>
            </a:r>
            <a:r>
              <a:rPr lang="en-US" altLang="zh-CN" sz="3200" b="1" dirty="0">
                <a:solidFill>
                  <a:schemeClr val="tx2"/>
                </a:solidFill>
              </a:rPr>
              <a:t>m _____ -5.</a:t>
            </a:r>
          </a:p>
          <a:p>
            <a:pPr marL="342900" indent="-342900">
              <a:spcBef>
                <a:spcPct val="20000"/>
              </a:spcBef>
            </a:pPr>
            <a:endParaRPr lang="en-US" altLang="zh-CN" sz="3200" b="1" dirty="0">
              <a:solidFill>
                <a:schemeClr val="tx2"/>
              </a:solidFill>
            </a:endParaRPr>
          </a:p>
          <a:p>
            <a:pPr marL="342900" indent="-342900">
              <a:spcBef>
                <a:spcPct val="20000"/>
              </a:spcBef>
            </a:pPr>
            <a:r>
              <a:rPr lang="en-US" altLang="zh-CN" sz="3200" b="1" dirty="0">
                <a:solidFill>
                  <a:schemeClr val="tx2"/>
                </a:solidFill>
              </a:rPr>
              <a:t>2.</a:t>
            </a:r>
            <a:r>
              <a:rPr lang="zh-CN" altLang="en-US" sz="3200" b="1" dirty="0">
                <a:solidFill>
                  <a:schemeClr val="tx2"/>
                </a:solidFill>
              </a:rPr>
              <a:t>如果               </a:t>
            </a:r>
            <a:r>
              <a:rPr lang="en-US" altLang="zh-CN" sz="3200" b="1" dirty="0">
                <a:solidFill>
                  <a:schemeClr val="tx2"/>
                </a:solidFill>
              </a:rPr>
              <a:t>,  </a:t>
            </a:r>
            <a:r>
              <a:rPr lang="zh-CN" altLang="en-US" sz="3200" b="1" dirty="0">
                <a:solidFill>
                  <a:schemeClr val="tx2"/>
                </a:solidFill>
              </a:rPr>
              <a:t>那么</a:t>
            </a:r>
            <a:r>
              <a:rPr lang="en-US" altLang="zh-CN" sz="3200" b="1" dirty="0" err="1">
                <a:solidFill>
                  <a:schemeClr val="tx2"/>
                </a:solidFill>
              </a:rPr>
              <a:t>xy</a:t>
            </a:r>
            <a:r>
              <a:rPr lang="en-US" altLang="zh-CN" sz="3200" b="1" dirty="0">
                <a:solidFill>
                  <a:schemeClr val="tx2"/>
                </a:solidFill>
              </a:rPr>
              <a:t> _____ 0.</a:t>
            </a:r>
          </a:p>
          <a:p>
            <a:pPr marL="342900" indent="-342900">
              <a:spcBef>
                <a:spcPct val="20000"/>
              </a:spcBef>
            </a:pPr>
            <a:endParaRPr lang="en-US" altLang="zh-CN" sz="3200" b="1" dirty="0">
              <a:solidFill>
                <a:schemeClr val="tx2"/>
              </a:solidFill>
            </a:endParaRPr>
          </a:p>
          <a:p>
            <a:pPr marL="342900" indent="-342900">
              <a:spcBef>
                <a:spcPct val="20000"/>
              </a:spcBef>
            </a:pPr>
            <a:r>
              <a:rPr lang="en-US" altLang="zh-CN" sz="3200" b="1" dirty="0">
                <a:solidFill>
                  <a:schemeClr val="tx2"/>
                </a:solidFill>
              </a:rPr>
              <a:t>3</a:t>
            </a:r>
            <a:r>
              <a:rPr lang="zh-CN" altLang="en-US" sz="3200" b="1" dirty="0">
                <a:solidFill>
                  <a:schemeClr val="tx2"/>
                </a:solidFill>
              </a:rPr>
              <a:t>.如果</a:t>
            </a:r>
            <a:r>
              <a:rPr lang="en-US" altLang="zh-CN" sz="3200" b="1" dirty="0">
                <a:solidFill>
                  <a:schemeClr val="tx2"/>
                </a:solidFill>
              </a:rPr>
              <a:t>a&gt;-1,</a:t>
            </a:r>
            <a:r>
              <a:rPr lang="zh-CN" altLang="en-US" sz="3200" b="1" dirty="0">
                <a:solidFill>
                  <a:schemeClr val="tx2"/>
                </a:solidFill>
              </a:rPr>
              <a:t>那么</a:t>
            </a:r>
            <a:r>
              <a:rPr lang="en-US" altLang="zh-CN" sz="3200" b="1" dirty="0">
                <a:solidFill>
                  <a:schemeClr val="tx2"/>
                </a:solidFill>
              </a:rPr>
              <a:t>a-b ____ -1-b.</a:t>
            </a:r>
          </a:p>
        </p:txBody>
      </p:sp>
      <p:sp>
        <p:nvSpPr>
          <p:cNvPr id="35850" name="Text Box 10"/>
          <p:cNvSpPr txBox="1">
            <a:spLocks noChangeArrowheads="1"/>
          </p:cNvSpPr>
          <p:nvPr/>
        </p:nvSpPr>
        <p:spPr bwMode="auto">
          <a:xfrm>
            <a:off x="7176120" y="2708921"/>
            <a:ext cx="533400" cy="769441"/>
          </a:xfrm>
          <a:prstGeom prst="rect">
            <a:avLst/>
          </a:prstGeom>
          <a:noFill/>
          <a:ln w="28575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400" b="1" dirty="0">
                <a:solidFill>
                  <a:srgbClr val="FF0066"/>
                </a:solidFill>
              </a:rPr>
              <a:t>&gt;</a:t>
            </a:r>
          </a:p>
        </p:txBody>
      </p:sp>
      <p:sp>
        <p:nvSpPr>
          <p:cNvPr id="35851" name="Text Box 11"/>
          <p:cNvSpPr txBox="1">
            <a:spLocks noChangeArrowheads="1"/>
          </p:cNvSpPr>
          <p:nvPr/>
        </p:nvSpPr>
        <p:spPr bwMode="auto">
          <a:xfrm>
            <a:off x="6384032" y="3819128"/>
            <a:ext cx="533400" cy="762000"/>
          </a:xfrm>
          <a:prstGeom prst="rect">
            <a:avLst/>
          </a:prstGeom>
          <a:noFill/>
          <a:ln w="28575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400" b="1" dirty="0">
                <a:solidFill>
                  <a:srgbClr val="FF0066"/>
                </a:solidFill>
              </a:rPr>
              <a:t>&gt;</a:t>
            </a:r>
          </a:p>
        </p:txBody>
      </p:sp>
      <p:sp>
        <p:nvSpPr>
          <p:cNvPr id="35853" name="Text Box 13"/>
          <p:cNvSpPr txBox="1">
            <a:spLocks noChangeArrowheads="1"/>
          </p:cNvSpPr>
          <p:nvPr/>
        </p:nvSpPr>
        <p:spPr bwMode="auto">
          <a:xfrm>
            <a:off x="5735638" y="1484313"/>
            <a:ext cx="1219200" cy="762000"/>
          </a:xfrm>
          <a:prstGeom prst="rect">
            <a:avLst/>
          </a:prstGeom>
          <a:noFill/>
          <a:ln w="28575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400" b="1">
                <a:solidFill>
                  <a:srgbClr val="FF0066"/>
                </a:solidFill>
              </a:rPr>
              <a:t>&lt;</a:t>
            </a:r>
          </a:p>
        </p:txBody>
      </p:sp>
      <p:graphicFrame>
        <p:nvGraphicFramePr>
          <p:cNvPr id="83969" name="Object 1"/>
          <p:cNvGraphicFramePr>
            <a:graphicFrameLocks noChangeAspect="1"/>
          </p:cNvGraphicFramePr>
          <p:nvPr/>
        </p:nvGraphicFramePr>
        <p:xfrm>
          <a:off x="4007769" y="2420889"/>
          <a:ext cx="1248871" cy="124345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13" name="Equation" r:id="rId4" imgW="291960" imgH="380880" progId="Equation.DSMT4">
                  <p:embed/>
                </p:oleObj>
              </mc:Choice>
              <mc:Fallback>
                <p:oleObj name="Equation" r:id="rId4" imgW="291960" imgH="38088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07769" y="2420889"/>
                        <a:ext cx="1248871" cy="124345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063552" y="476672"/>
            <a:ext cx="23762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/>
              <a:t>练习</a:t>
            </a:r>
            <a:r>
              <a:rPr lang="en-US" altLang="zh-CN" sz="4000" b="1" dirty="0"/>
              <a:t>:</a:t>
            </a:r>
            <a:endParaRPr lang="zh-CN" altLang="en-US" sz="4000" b="1" dirty="0"/>
          </a:p>
        </p:txBody>
      </p:sp>
    </p:spTree>
    <p:extLst>
      <p:ext uri="{BB962C8B-B14F-4D97-AF65-F5344CB8AC3E}">
        <p14:creationId xmlns:p14="http://schemas.microsoft.com/office/powerpoint/2010/main" val="162966093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8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8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58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58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58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58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50" grpId="0" build="p" autoUpdateAnimBg="0"/>
      <p:bldP spid="35851" grpId="0" build="p" autoUpdateAnimBg="0"/>
      <p:bldP spid="35853" grpId="0" build="p" autoUpdateAnimBg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2"/>
          <p:cNvSpPr txBox="1">
            <a:spLocks noChangeArrowheads="1"/>
          </p:cNvSpPr>
          <p:nvPr/>
        </p:nvSpPr>
        <p:spPr bwMode="auto">
          <a:xfrm>
            <a:off x="1920875" y="549276"/>
            <a:ext cx="8496300" cy="4832093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marL="457200" indent="-457200"/>
            <a:r>
              <a:rPr lang="en-US" altLang="zh-CN" sz="2800" b="1" dirty="0"/>
              <a:t>4</a:t>
            </a:r>
            <a:r>
              <a:rPr lang="zh-CN" altLang="en-US" sz="2800" b="1" dirty="0"/>
              <a:t>、由</a:t>
            </a:r>
            <a:r>
              <a:rPr lang="en-US" altLang="zh-CN" sz="2800" b="1" dirty="0"/>
              <a:t>x&lt;y</a:t>
            </a:r>
            <a:r>
              <a:rPr lang="zh-CN" altLang="en-US" sz="2800" b="1" dirty="0"/>
              <a:t>得</a:t>
            </a:r>
            <a:r>
              <a:rPr lang="en-US" altLang="zh-CN" sz="2800" b="1" dirty="0" err="1"/>
              <a:t>mx</a:t>
            </a:r>
            <a:r>
              <a:rPr lang="en-US" altLang="zh-CN" sz="2800" b="1" dirty="0"/>
              <a:t>&gt;my</a:t>
            </a:r>
            <a:r>
              <a:rPr lang="zh-CN" altLang="en-US" sz="2800" b="1" dirty="0"/>
              <a:t>的条件是    (        )</a:t>
            </a:r>
          </a:p>
          <a:p>
            <a:pPr marL="457200" indent="-457200"/>
            <a:r>
              <a:rPr lang="en-US" altLang="zh-CN" sz="2800" b="1" dirty="0"/>
              <a:t>      A</a:t>
            </a:r>
            <a:r>
              <a:rPr lang="zh-CN" altLang="en-US" sz="2800" b="1" dirty="0"/>
              <a:t>、</a:t>
            </a:r>
            <a:r>
              <a:rPr lang="en-US" altLang="zh-CN" sz="2800" b="1" dirty="0"/>
              <a:t>m≥0       B</a:t>
            </a:r>
            <a:r>
              <a:rPr lang="zh-CN" altLang="en-US" sz="2800" b="1" dirty="0"/>
              <a:t>、</a:t>
            </a:r>
            <a:r>
              <a:rPr lang="en-US" altLang="zh-CN" sz="2800" b="1" dirty="0"/>
              <a:t>m≤0       C</a:t>
            </a:r>
            <a:r>
              <a:rPr lang="zh-CN" altLang="en-US" sz="2800" b="1" dirty="0"/>
              <a:t>、</a:t>
            </a:r>
            <a:r>
              <a:rPr lang="en-US" altLang="zh-CN" sz="2800" b="1" dirty="0"/>
              <a:t>m＞0      D</a:t>
            </a:r>
            <a:r>
              <a:rPr lang="zh-CN" altLang="en-US" sz="2800" b="1" dirty="0"/>
              <a:t>、</a:t>
            </a:r>
            <a:r>
              <a:rPr lang="en-US" altLang="zh-CN" sz="2800" b="1" dirty="0"/>
              <a:t>m＜0</a:t>
            </a:r>
          </a:p>
          <a:p>
            <a:pPr marL="457200" indent="-457200"/>
            <a:endParaRPr lang="zh-CN" altLang="en-US" sz="2800" b="1" dirty="0"/>
          </a:p>
          <a:p>
            <a:pPr marL="457200" indent="-457200"/>
            <a:endParaRPr lang="zh-CN" altLang="en-US" sz="2800" b="1" dirty="0"/>
          </a:p>
          <a:p>
            <a:pPr marL="457200" indent="-457200"/>
            <a:r>
              <a:rPr lang="en-US" altLang="zh-CN" sz="2800" b="1" dirty="0">
                <a:solidFill>
                  <a:srgbClr val="FF0000"/>
                </a:solidFill>
              </a:rPr>
              <a:t>5</a:t>
            </a:r>
            <a:r>
              <a:rPr lang="zh-CN" altLang="en-US" sz="2800" b="1" dirty="0"/>
              <a:t>、若</a:t>
            </a:r>
            <a:r>
              <a:rPr lang="en-US" altLang="zh-CN" sz="2800" b="1" dirty="0"/>
              <a:t>m</a:t>
            </a:r>
            <a:r>
              <a:rPr lang="zh-CN" altLang="en-US" sz="2800" b="1" dirty="0"/>
              <a:t>是有理数，则-7</a:t>
            </a:r>
            <a:r>
              <a:rPr lang="en-US" altLang="zh-CN" sz="2800" b="1" dirty="0"/>
              <a:t>m</a:t>
            </a:r>
            <a:r>
              <a:rPr lang="zh-CN" altLang="en-US" sz="2800" b="1" dirty="0"/>
              <a:t>与3</a:t>
            </a:r>
            <a:r>
              <a:rPr lang="en-US" altLang="zh-CN" sz="2800" b="1" dirty="0"/>
              <a:t>m</a:t>
            </a:r>
            <a:r>
              <a:rPr lang="zh-CN" altLang="en-US" sz="2800" b="1" dirty="0"/>
              <a:t>的大小关系应是 (       )</a:t>
            </a:r>
          </a:p>
          <a:p>
            <a:pPr marL="457200" indent="-457200"/>
            <a:r>
              <a:rPr lang="en-US" altLang="zh-CN" sz="2800" b="1" dirty="0"/>
              <a:t>      A</a:t>
            </a:r>
            <a:r>
              <a:rPr lang="zh-CN" altLang="en-US" sz="2800" b="1" dirty="0"/>
              <a:t>、</a:t>
            </a:r>
            <a:r>
              <a:rPr lang="en-US" altLang="zh-CN" sz="2800" b="1" dirty="0"/>
              <a:t>-7m&lt;3m                   B</a:t>
            </a:r>
            <a:r>
              <a:rPr lang="zh-CN" altLang="en-US" sz="2800" b="1" dirty="0"/>
              <a:t>、 </a:t>
            </a:r>
            <a:r>
              <a:rPr lang="en-US" altLang="zh-CN" sz="2800" b="1" dirty="0"/>
              <a:t>-7m&gt;3m  </a:t>
            </a:r>
          </a:p>
          <a:p>
            <a:pPr marL="457200" indent="-457200"/>
            <a:r>
              <a:rPr lang="en-US" altLang="zh-CN" sz="2800" b="1" dirty="0"/>
              <a:t>      C</a:t>
            </a:r>
            <a:r>
              <a:rPr lang="zh-CN" altLang="en-US" sz="2800" b="1" dirty="0"/>
              <a:t>、</a:t>
            </a:r>
            <a:r>
              <a:rPr lang="en-US" altLang="zh-CN" sz="2800" b="1" dirty="0"/>
              <a:t>-7m≤3m                 D</a:t>
            </a:r>
            <a:r>
              <a:rPr lang="zh-CN" altLang="en-US" sz="2800" b="1" dirty="0"/>
              <a:t>、不能确定</a:t>
            </a:r>
          </a:p>
          <a:p>
            <a:pPr marL="457200" indent="-457200"/>
            <a:endParaRPr lang="en-US" altLang="zh-CN" sz="2800" b="1" dirty="0"/>
          </a:p>
          <a:p>
            <a:pPr marL="457200" indent="-457200"/>
            <a:r>
              <a:rPr lang="en-US" altLang="zh-CN" sz="2800" b="1" dirty="0">
                <a:solidFill>
                  <a:srgbClr val="FF0000"/>
                </a:solidFill>
              </a:rPr>
              <a:t>6</a:t>
            </a:r>
            <a:r>
              <a:rPr lang="zh-CN" altLang="en-US" sz="2800" b="1" dirty="0"/>
              <a:t>、若</a:t>
            </a:r>
            <a:r>
              <a:rPr lang="en-US" altLang="zh-CN" sz="2800" b="1" dirty="0"/>
              <a:t>a</a:t>
            </a:r>
            <a:r>
              <a:rPr lang="zh-CN" altLang="en-US" sz="2800" b="1" dirty="0"/>
              <a:t>＞</a:t>
            </a:r>
            <a:r>
              <a:rPr lang="en-US" altLang="zh-CN" sz="2800" b="1" dirty="0"/>
              <a:t>b</a:t>
            </a:r>
            <a:r>
              <a:rPr lang="zh-CN" altLang="en-US" sz="2800" b="1" dirty="0"/>
              <a:t>，则</a:t>
            </a:r>
            <a:r>
              <a:rPr lang="en-US" altLang="zh-CN" sz="2800" b="1" dirty="0"/>
              <a:t>–ac</a:t>
            </a:r>
            <a:r>
              <a:rPr lang="en-US" altLang="zh-CN" sz="2800" b="1" baseline="30000" dirty="0"/>
              <a:t>2</a:t>
            </a:r>
            <a:r>
              <a:rPr lang="zh-CN" altLang="en-US" sz="2800" b="1" dirty="0"/>
              <a:t>与</a:t>
            </a:r>
            <a:r>
              <a:rPr lang="en-US" altLang="zh-CN" sz="2800" b="1" dirty="0"/>
              <a:t>–bc</a:t>
            </a:r>
            <a:r>
              <a:rPr lang="en-US" altLang="zh-CN" sz="2800" b="1" baseline="30000" dirty="0"/>
              <a:t>2</a:t>
            </a:r>
            <a:r>
              <a:rPr lang="zh-CN" altLang="en-US" sz="2800" b="1" dirty="0"/>
              <a:t>的大小关系应是    </a:t>
            </a:r>
            <a:r>
              <a:rPr lang="en-US" altLang="zh-CN" sz="2800" b="1" dirty="0"/>
              <a:t>(       )</a:t>
            </a:r>
          </a:p>
          <a:p>
            <a:pPr marL="457200" indent="-457200"/>
            <a:r>
              <a:rPr lang="en-US" altLang="zh-CN" sz="2800" b="1" dirty="0"/>
              <a:t>      A</a:t>
            </a:r>
            <a:r>
              <a:rPr lang="zh-CN" altLang="en-US" sz="2800" b="1" dirty="0"/>
              <a:t>、 </a:t>
            </a:r>
            <a:r>
              <a:rPr lang="en-US" altLang="zh-CN" sz="2800" b="1" dirty="0"/>
              <a:t>–ac</a:t>
            </a:r>
            <a:r>
              <a:rPr lang="en-US" altLang="zh-CN" sz="2800" b="1" baseline="30000" dirty="0"/>
              <a:t>2</a:t>
            </a:r>
            <a:r>
              <a:rPr lang="zh-CN" altLang="en-US" sz="2800" b="1" dirty="0"/>
              <a:t>＞ </a:t>
            </a:r>
            <a:r>
              <a:rPr lang="en-US" altLang="zh-CN" sz="2800" b="1" dirty="0"/>
              <a:t>–bc</a:t>
            </a:r>
            <a:r>
              <a:rPr lang="en-US" altLang="zh-CN" sz="2800" b="1" baseline="30000" dirty="0"/>
              <a:t>2</a:t>
            </a:r>
            <a:r>
              <a:rPr lang="en-US" altLang="zh-CN" sz="2800" b="1" dirty="0"/>
              <a:t>             B</a:t>
            </a:r>
            <a:r>
              <a:rPr lang="zh-CN" altLang="en-US" sz="2800" b="1" dirty="0"/>
              <a:t>、</a:t>
            </a:r>
            <a:r>
              <a:rPr lang="en-US" altLang="zh-CN" sz="2800" b="1" dirty="0"/>
              <a:t>–ac</a:t>
            </a:r>
            <a:r>
              <a:rPr lang="en-US" altLang="zh-CN" sz="2800" b="1" baseline="30000" dirty="0"/>
              <a:t>2</a:t>
            </a:r>
            <a:r>
              <a:rPr lang="zh-CN" altLang="en-US" sz="2800" b="1" dirty="0"/>
              <a:t>＜ </a:t>
            </a:r>
            <a:r>
              <a:rPr lang="en-US" altLang="zh-CN" sz="2800" b="1" dirty="0"/>
              <a:t>–bc</a:t>
            </a:r>
            <a:r>
              <a:rPr lang="en-US" altLang="zh-CN" sz="2800" b="1" baseline="30000" dirty="0"/>
              <a:t>2</a:t>
            </a:r>
          </a:p>
          <a:p>
            <a:pPr marL="457200" indent="-457200"/>
            <a:r>
              <a:rPr lang="en-US" altLang="zh-CN" sz="2800" b="1" dirty="0"/>
              <a:t>      C</a:t>
            </a:r>
            <a:r>
              <a:rPr lang="zh-CN" altLang="en-US" sz="2800" b="1" dirty="0"/>
              <a:t>、 </a:t>
            </a:r>
            <a:r>
              <a:rPr lang="en-US" altLang="zh-CN" sz="2800" b="1" dirty="0"/>
              <a:t>–ac</a:t>
            </a:r>
            <a:r>
              <a:rPr lang="en-US" altLang="zh-CN" sz="2800" b="1" baseline="30000" dirty="0"/>
              <a:t>2</a:t>
            </a:r>
            <a:r>
              <a:rPr lang="en-US" altLang="zh-CN" sz="2800" b="1" dirty="0"/>
              <a:t>≥ –bc</a:t>
            </a:r>
            <a:r>
              <a:rPr lang="en-US" altLang="zh-CN" sz="2800" b="1" baseline="30000" dirty="0"/>
              <a:t>2</a:t>
            </a:r>
            <a:r>
              <a:rPr lang="en-US" altLang="zh-CN" sz="2800" b="1" dirty="0"/>
              <a:t>             D</a:t>
            </a:r>
            <a:r>
              <a:rPr lang="zh-CN" altLang="en-US" sz="2800" b="1" dirty="0"/>
              <a:t>、</a:t>
            </a:r>
            <a:r>
              <a:rPr lang="en-US" altLang="zh-CN" sz="2800" b="1" dirty="0"/>
              <a:t>–ac</a:t>
            </a:r>
            <a:r>
              <a:rPr lang="en-US" altLang="zh-CN" sz="2800" b="1" baseline="30000" dirty="0"/>
              <a:t>2</a:t>
            </a:r>
            <a:r>
              <a:rPr lang="en-US" altLang="zh-CN" sz="2800" b="1" dirty="0"/>
              <a:t>≤ –bc</a:t>
            </a:r>
            <a:r>
              <a:rPr lang="en-US" altLang="zh-CN" sz="2800" b="1" baseline="30000" dirty="0"/>
              <a:t>2</a:t>
            </a:r>
            <a:endParaRPr lang="zh-CN" altLang="en-US" sz="2800" b="1" baseline="30000" dirty="0"/>
          </a:p>
        </p:txBody>
      </p:sp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6857663" y="650506"/>
            <a:ext cx="457200" cy="46166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 dirty="0">
                <a:solidFill>
                  <a:srgbClr val="FF0000"/>
                </a:solidFill>
              </a:rPr>
              <a:t>D</a:t>
            </a:r>
          </a:p>
        </p:txBody>
      </p:sp>
      <p:sp>
        <p:nvSpPr>
          <p:cNvPr id="15365" name="Text Box 5"/>
          <p:cNvSpPr txBox="1">
            <a:spLocks noChangeArrowheads="1"/>
          </p:cNvSpPr>
          <p:nvPr/>
        </p:nvSpPr>
        <p:spPr bwMode="auto">
          <a:xfrm>
            <a:off x="9459440" y="2290901"/>
            <a:ext cx="457200" cy="519112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</a:rPr>
              <a:t>D</a:t>
            </a:r>
          </a:p>
        </p:txBody>
      </p:sp>
      <p:sp>
        <p:nvSpPr>
          <p:cNvPr id="15373" name="Text Box 13"/>
          <p:cNvSpPr txBox="1">
            <a:spLocks noChangeArrowheads="1"/>
          </p:cNvSpPr>
          <p:nvPr/>
        </p:nvSpPr>
        <p:spPr bwMode="auto">
          <a:xfrm>
            <a:off x="8969237" y="3960053"/>
            <a:ext cx="41069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</a:rPr>
              <a:t>D</a:t>
            </a:r>
          </a:p>
        </p:txBody>
      </p:sp>
    </p:spTree>
    <p:extLst>
      <p:ext uri="{BB962C8B-B14F-4D97-AF65-F5344CB8AC3E}">
        <p14:creationId xmlns:p14="http://schemas.microsoft.com/office/powerpoint/2010/main" val="70488390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"/>
                                        <p:tgtEl>
                                          <p:spTgt spid="15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 autoUpdateAnimBg="0"/>
      <p:bldP spid="15363" grpId="0" autoUpdateAnimBg="0"/>
      <p:bldP spid="15365" grpId="0" autoUpdateAnimBg="0"/>
      <p:bldP spid="1537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9154" name="Group 2"/>
          <p:cNvGrpSpPr>
            <a:grpSpLocks/>
          </p:cNvGrpSpPr>
          <p:nvPr/>
        </p:nvGrpSpPr>
        <p:grpSpPr bwMode="auto">
          <a:xfrm>
            <a:off x="1981200" y="3048001"/>
            <a:ext cx="8915400" cy="2657475"/>
            <a:chOff x="288" y="1920"/>
            <a:chExt cx="5616" cy="1674"/>
          </a:xfrm>
        </p:grpSpPr>
        <p:sp>
          <p:nvSpPr>
            <p:cNvPr id="49155" name="Rectangle 3"/>
            <p:cNvSpPr>
              <a:spLocks noChangeArrowheads="1"/>
            </p:cNvSpPr>
            <p:nvPr/>
          </p:nvSpPr>
          <p:spPr bwMode="auto">
            <a:xfrm>
              <a:off x="288" y="1920"/>
              <a:ext cx="5616" cy="16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2800" b="1" dirty="0">
                  <a:solidFill>
                    <a:srgbClr val="FF0000"/>
                  </a:solidFill>
                  <a:latin typeface="宋体" pitchFamily="2" charset="-122"/>
                </a:rPr>
                <a:t>2</a:t>
              </a:r>
              <a:r>
                <a:rPr lang="en-US" altLang="zh-CN" sz="2800" b="1" dirty="0">
                  <a:latin typeface="宋体" pitchFamily="2" charset="-122"/>
                </a:rPr>
                <a:t>. </a:t>
              </a:r>
              <a:r>
                <a:rPr lang="zh-CN" altLang="en-US" sz="2800" b="1" dirty="0">
                  <a:latin typeface="宋体" pitchFamily="2" charset="-122"/>
                </a:rPr>
                <a:t>已知关于</a:t>
              </a:r>
              <a:r>
                <a:rPr lang="en-US" altLang="zh-CN" sz="2800" b="1" dirty="0">
                  <a:latin typeface="宋体" pitchFamily="2" charset="-122"/>
                </a:rPr>
                <a:t>x</a:t>
              </a:r>
              <a:r>
                <a:rPr lang="zh-CN" altLang="en-US" sz="2800" b="1" dirty="0">
                  <a:latin typeface="宋体" pitchFamily="2" charset="-122"/>
                </a:rPr>
                <a:t>的不等式（</a:t>
              </a:r>
              <a:r>
                <a:rPr lang="en-US" altLang="zh-CN" sz="2800" b="1" dirty="0">
                  <a:latin typeface="宋体" pitchFamily="2" charset="-122"/>
                </a:rPr>
                <a:t>1</a:t>
              </a:r>
              <a:r>
                <a:rPr lang="zh-CN" altLang="en-US" sz="2800" b="1" dirty="0">
                  <a:latin typeface="宋体" pitchFamily="2" charset="-122"/>
                </a:rPr>
                <a:t>－</a:t>
              </a:r>
              <a:r>
                <a:rPr lang="en-US" altLang="zh-CN" sz="2800" b="1" dirty="0">
                  <a:latin typeface="宋体" pitchFamily="2" charset="-122"/>
                </a:rPr>
                <a:t>a</a:t>
              </a:r>
              <a:r>
                <a:rPr lang="zh-CN" altLang="en-US" sz="2800" b="1" dirty="0">
                  <a:latin typeface="宋体" pitchFamily="2" charset="-122"/>
                </a:rPr>
                <a:t>）</a:t>
              </a:r>
              <a:r>
                <a:rPr lang="en-US" altLang="zh-CN" sz="2800" b="1" dirty="0">
                  <a:latin typeface="宋体" pitchFamily="2" charset="-122"/>
                </a:rPr>
                <a:t>x</a:t>
              </a:r>
              <a:r>
                <a:rPr lang="zh-CN" altLang="en-US" sz="2800" b="1" dirty="0">
                  <a:latin typeface="宋体" pitchFamily="2" charset="-122"/>
                </a:rPr>
                <a:t>＞</a:t>
              </a:r>
              <a:r>
                <a:rPr lang="en-US" altLang="zh-CN" sz="2800" b="1" dirty="0">
                  <a:latin typeface="宋体" pitchFamily="2" charset="-122"/>
                </a:rPr>
                <a:t>2</a:t>
              </a:r>
              <a:r>
                <a:rPr lang="zh-CN" altLang="en-US" sz="2800" b="1" dirty="0">
                  <a:latin typeface="宋体" pitchFamily="2" charset="-122"/>
                </a:rPr>
                <a:t>的解集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2800" b="1" dirty="0">
                  <a:latin typeface="宋体" pitchFamily="2" charset="-122"/>
                </a:rPr>
                <a:t>为    　　　 ，则</a:t>
              </a:r>
              <a:r>
                <a:rPr lang="en-US" altLang="zh-CN" sz="2800" b="1" dirty="0">
                  <a:latin typeface="宋体" pitchFamily="2" charset="-122"/>
                </a:rPr>
                <a:t>a</a:t>
              </a:r>
              <a:r>
                <a:rPr lang="zh-CN" altLang="en-US" sz="2800" b="1" dirty="0">
                  <a:latin typeface="宋体" pitchFamily="2" charset="-122"/>
                </a:rPr>
                <a:t>的取值范围是（　 ）</a:t>
              </a:r>
            </a:p>
            <a:p>
              <a:pPr>
                <a:lnSpc>
                  <a:spcPct val="150000"/>
                </a:lnSpc>
              </a:pPr>
              <a:endParaRPr lang="zh-CN" altLang="en-US" sz="2800" b="1" dirty="0">
                <a:latin typeface="宋体" pitchFamily="2" charset="-122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2800" b="1" dirty="0">
                  <a:latin typeface="宋体" pitchFamily="2" charset="-122"/>
                </a:rPr>
                <a:t>（</a:t>
              </a:r>
              <a:r>
                <a:rPr lang="en-US" altLang="zh-CN" sz="2800" b="1" dirty="0">
                  <a:latin typeface="宋体" pitchFamily="2" charset="-122"/>
                </a:rPr>
                <a:t>A</a:t>
              </a:r>
              <a:r>
                <a:rPr lang="zh-CN" altLang="en-US" sz="2800" b="1" dirty="0">
                  <a:latin typeface="宋体" pitchFamily="2" charset="-122"/>
                </a:rPr>
                <a:t>）</a:t>
              </a:r>
              <a:r>
                <a:rPr lang="en-US" altLang="zh-CN" sz="2800" b="1" dirty="0">
                  <a:latin typeface="宋体" pitchFamily="2" charset="-122"/>
                </a:rPr>
                <a:t>a</a:t>
              </a:r>
              <a:r>
                <a:rPr lang="zh-CN" altLang="en-US" sz="2800" b="1" dirty="0">
                  <a:latin typeface="宋体" pitchFamily="2" charset="-122"/>
                </a:rPr>
                <a:t>＞</a:t>
              </a:r>
              <a:r>
                <a:rPr lang="en-US" altLang="zh-CN" sz="2800" b="1" dirty="0">
                  <a:latin typeface="宋体" pitchFamily="2" charset="-122"/>
                </a:rPr>
                <a:t>0</a:t>
              </a:r>
              <a:r>
                <a:rPr lang="zh-CN" altLang="en-US" sz="2800" b="1" dirty="0">
                  <a:latin typeface="宋体" pitchFamily="2" charset="-122"/>
                </a:rPr>
                <a:t>　（</a:t>
              </a:r>
              <a:r>
                <a:rPr lang="en-US" altLang="zh-CN" sz="2800" b="1" dirty="0">
                  <a:latin typeface="宋体" pitchFamily="2" charset="-122"/>
                </a:rPr>
                <a:t>B</a:t>
              </a:r>
              <a:r>
                <a:rPr lang="zh-CN" altLang="en-US" sz="2800" b="1" dirty="0">
                  <a:latin typeface="宋体" pitchFamily="2" charset="-122"/>
                </a:rPr>
                <a:t>）</a:t>
              </a:r>
              <a:r>
                <a:rPr lang="en-US" altLang="zh-CN" sz="2800" b="1" dirty="0">
                  <a:latin typeface="宋体" pitchFamily="2" charset="-122"/>
                </a:rPr>
                <a:t>a</a:t>
              </a:r>
              <a:r>
                <a:rPr lang="zh-CN" altLang="en-US" sz="2800" b="1" dirty="0">
                  <a:latin typeface="宋体" pitchFamily="2" charset="-122"/>
                </a:rPr>
                <a:t>＞</a:t>
              </a:r>
              <a:r>
                <a:rPr lang="en-US" altLang="zh-CN" sz="2800" b="1" dirty="0">
                  <a:latin typeface="宋体" pitchFamily="2" charset="-122"/>
                </a:rPr>
                <a:t>1</a:t>
              </a:r>
              <a:r>
                <a:rPr lang="zh-CN" altLang="en-US" sz="2800" b="1" dirty="0">
                  <a:latin typeface="宋体" pitchFamily="2" charset="-122"/>
                </a:rPr>
                <a:t>　（</a:t>
              </a:r>
              <a:r>
                <a:rPr lang="en-US" altLang="zh-CN" sz="2800" b="1" dirty="0">
                  <a:latin typeface="宋体" pitchFamily="2" charset="-122"/>
                </a:rPr>
                <a:t>C</a:t>
              </a:r>
              <a:r>
                <a:rPr lang="zh-CN" altLang="en-US" sz="2800" b="1" dirty="0">
                  <a:latin typeface="宋体" pitchFamily="2" charset="-122"/>
                </a:rPr>
                <a:t>）</a:t>
              </a:r>
              <a:r>
                <a:rPr lang="en-US" altLang="zh-CN" sz="2800" b="1" dirty="0">
                  <a:latin typeface="宋体" pitchFamily="2" charset="-122"/>
                </a:rPr>
                <a:t>a</a:t>
              </a:r>
              <a:r>
                <a:rPr lang="zh-CN" altLang="en-US" sz="2800" b="1" dirty="0">
                  <a:latin typeface="宋体" pitchFamily="2" charset="-122"/>
                </a:rPr>
                <a:t>＜</a:t>
              </a:r>
              <a:r>
                <a:rPr lang="en-US" altLang="zh-CN" sz="2800" b="1" dirty="0">
                  <a:latin typeface="宋体" pitchFamily="2" charset="-122"/>
                </a:rPr>
                <a:t>0</a:t>
              </a:r>
              <a:r>
                <a:rPr lang="zh-CN" altLang="en-US" sz="2800" b="1" dirty="0">
                  <a:latin typeface="宋体" pitchFamily="2" charset="-122"/>
                </a:rPr>
                <a:t>　（</a:t>
              </a:r>
              <a:r>
                <a:rPr lang="en-US" altLang="zh-CN" sz="2800" b="1" dirty="0">
                  <a:latin typeface="宋体" pitchFamily="2" charset="-122"/>
                </a:rPr>
                <a:t>D</a:t>
              </a:r>
              <a:r>
                <a:rPr lang="zh-CN" altLang="en-US" sz="2800" b="1" dirty="0">
                  <a:latin typeface="宋体" pitchFamily="2" charset="-122"/>
                </a:rPr>
                <a:t>）</a:t>
              </a:r>
              <a:r>
                <a:rPr lang="en-US" altLang="zh-CN" sz="2800" b="1" dirty="0">
                  <a:latin typeface="宋体" pitchFamily="2" charset="-122"/>
                </a:rPr>
                <a:t>a&lt;1</a:t>
              </a:r>
            </a:p>
          </p:txBody>
        </p:sp>
        <p:graphicFrame>
          <p:nvGraphicFramePr>
            <p:cNvPr id="49156" name="Object 4"/>
            <p:cNvGraphicFramePr>
              <a:graphicFrameLocks noChangeAspect="1"/>
            </p:cNvGraphicFramePr>
            <p:nvPr/>
          </p:nvGraphicFramePr>
          <p:xfrm>
            <a:off x="699" y="2317"/>
            <a:ext cx="981" cy="63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6646" name="公式" r:id="rId3" imgW="876369" imgH="609600" progId="Equation.3">
                    <p:embed/>
                  </p:oleObj>
                </mc:Choice>
                <mc:Fallback>
                  <p:oleObj name="公式" r:id="rId3" imgW="876369" imgH="609600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99" y="2317"/>
                          <a:ext cx="981" cy="632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49157" name="Text Box 5"/>
          <p:cNvSpPr txBox="1">
            <a:spLocks noChangeArrowheads="1"/>
          </p:cNvSpPr>
          <p:nvPr/>
        </p:nvSpPr>
        <p:spPr bwMode="auto">
          <a:xfrm>
            <a:off x="7897813" y="3871914"/>
            <a:ext cx="6858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宋体" pitchFamily="2" charset="-122"/>
              </a:rPr>
              <a:t>B</a:t>
            </a:r>
          </a:p>
        </p:txBody>
      </p:sp>
      <p:sp>
        <p:nvSpPr>
          <p:cNvPr id="49158" name="WordArt 6"/>
          <p:cNvSpPr>
            <a:spLocks noChangeArrowheads="1" noChangeShapeType="1" noTextEdit="1"/>
          </p:cNvSpPr>
          <p:nvPr/>
        </p:nvSpPr>
        <p:spPr bwMode="auto">
          <a:xfrm>
            <a:off x="2024034" y="500042"/>
            <a:ext cx="1752600" cy="11430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zh-CN" altLang="en-US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宋体"/>
                <a:ea typeface="宋体"/>
              </a:rPr>
              <a:t>拓展题</a:t>
            </a:r>
          </a:p>
        </p:txBody>
      </p:sp>
      <p:grpSp>
        <p:nvGrpSpPr>
          <p:cNvPr id="49159" name="Group 7"/>
          <p:cNvGrpSpPr>
            <a:grpSpLocks/>
          </p:cNvGrpSpPr>
          <p:nvPr/>
        </p:nvGrpSpPr>
        <p:grpSpPr bwMode="auto">
          <a:xfrm>
            <a:off x="2286000" y="1828800"/>
            <a:ext cx="6629400" cy="990600"/>
            <a:chOff x="480" y="1152"/>
            <a:chExt cx="4176" cy="624"/>
          </a:xfrm>
        </p:grpSpPr>
        <p:sp>
          <p:nvSpPr>
            <p:cNvPr id="49160" name="AutoShape 8"/>
            <p:cNvSpPr>
              <a:spLocks noChangeAspect="1" noChangeArrowheads="1" noTextEdit="1"/>
            </p:cNvSpPr>
            <p:nvPr/>
          </p:nvSpPr>
          <p:spPr bwMode="auto">
            <a:xfrm>
              <a:off x="720" y="1152"/>
              <a:ext cx="3936" cy="6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9161" name="Rectangle 9"/>
            <p:cNvSpPr>
              <a:spLocks noChangeArrowheads="1"/>
            </p:cNvSpPr>
            <p:nvPr/>
          </p:nvSpPr>
          <p:spPr bwMode="auto">
            <a:xfrm>
              <a:off x="1846" y="1281"/>
              <a:ext cx="145" cy="3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altLang="zh-CN" sz="3300" i="1">
                  <a:solidFill>
                    <a:srgbClr val="000000"/>
                  </a:solidFill>
                  <a:latin typeface="Symbol" pitchFamily="18" charset="2"/>
                </a:rPr>
                <a:t>p</a:t>
              </a:r>
              <a:endParaRPr lang="en-US" altLang="zh-CN" sz="3200" b="1">
                <a:latin typeface="Arial" charset="0"/>
              </a:endParaRPr>
            </a:p>
          </p:txBody>
        </p:sp>
        <p:sp>
          <p:nvSpPr>
            <p:cNvPr id="49162" name="Rectangle 10"/>
            <p:cNvSpPr>
              <a:spLocks noChangeArrowheads="1"/>
            </p:cNvSpPr>
            <p:nvPr/>
          </p:nvSpPr>
          <p:spPr bwMode="auto">
            <a:xfrm>
              <a:off x="2733" y="1310"/>
              <a:ext cx="202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altLang="zh-CN" sz="3300">
                  <a:solidFill>
                    <a:srgbClr val="000000"/>
                  </a:solidFill>
                </a:rPr>
                <a:t>1,</a:t>
              </a:r>
              <a:endParaRPr lang="en-US" altLang="zh-CN" sz="3200" b="1">
                <a:latin typeface="Arial" charset="0"/>
              </a:endParaRPr>
            </a:p>
          </p:txBody>
        </p:sp>
        <p:sp>
          <p:nvSpPr>
            <p:cNvPr id="49163" name="Rectangle 11"/>
            <p:cNvSpPr>
              <a:spLocks noChangeArrowheads="1"/>
            </p:cNvSpPr>
            <p:nvPr/>
          </p:nvSpPr>
          <p:spPr bwMode="auto">
            <a:xfrm>
              <a:off x="2099" y="1310"/>
              <a:ext cx="196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altLang="zh-CN" sz="3300">
                  <a:solidFill>
                    <a:srgbClr val="000000"/>
                  </a:solidFill>
                </a:rPr>
                <a:t>)x</a:t>
              </a:r>
              <a:endParaRPr lang="en-US" altLang="zh-CN" sz="3200" b="1">
                <a:latin typeface="Arial" charset="0"/>
              </a:endParaRPr>
            </a:p>
          </p:txBody>
        </p:sp>
        <p:sp>
          <p:nvSpPr>
            <p:cNvPr id="49164" name="Rectangle 12"/>
            <p:cNvSpPr>
              <a:spLocks noChangeArrowheads="1"/>
            </p:cNvSpPr>
            <p:nvPr/>
          </p:nvSpPr>
          <p:spPr bwMode="auto">
            <a:xfrm>
              <a:off x="1692" y="1310"/>
              <a:ext cx="82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altLang="zh-CN" sz="3300">
                  <a:solidFill>
                    <a:srgbClr val="000000"/>
                  </a:solidFill>
                </a:rPr>
                <a:t>-</a:t>
              </a:r>
              <a:endParaRPr lang="en-US" altLang="zh-CN" sz="3200" b="1">
                <a:latin typeface="Arial" charset="0"/>
              </a:endParaRPr>
            </a:p>
          </p:txBody>
        </p:sp>
        <p:sp>
          <p:nvSpPr>
            <p:cNvPr id="49165" name="Rectangle 13"/>
            <p:cNvSpPr>
              <a:spLocks noChangeArrowheads="1"/>
            </p:cNvSpPr>
            <p:nvPr/>
          </p:nvSpPr>
          <p:spPr bwMode="auto">
            <a:xfrm>
              <a:off x="1352" y="1310"/>
              <a:ext cx="220" cy="3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altLang="zh-CN" sz="3300">
                  <a:solidFill>
                    <a:srgbClr val="000000"/>
                  </a:solidFill>
                </a:rPr>
                <a:t>(3</a:t>
              </a:r>
              <a:endParaRPr lang="en-US" altLang="zh-CN" sz="3200" b="1">
                <a:latin typeface="Arial" charset="0"/>
              </a:endParaRPr>
            </a:p>
          </p:txBody>
        </p:sp>
        <p:sp>
          <p:nvSpPr>
            <p:cNvPr id="49166" name="Rectangle 14"/>
            <p:cNvSpPr>
              <a:spLocks noChangeArrowheads="1"/>
            </p:cNvSpPr>
            <p:nvPr/>
          </p:nvSpPr>
          <p:spPr bwMode="auto">
            <a:xfrm>
              <a:off x="480" y="1296"/>
              <a:ext cx="500" cy="3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r>
                <a:rPr lang="en-US" altLang="zh-CN" sz="3200" b="1" dirty="0">
                  <a:latin typeface="Arial" charset="0"/>
                </a:rPr>
                <a:t>1.</a:t>
              </a:r>
            </a:p>
          </p:txBody>
        </p:sp>
        <p:sp>
          <p:nvSpPr>
            <p:cNvPr id="49167" name="Rectangle 15"/>
            <p:cNvSpPr>
              <a:spLocks noChangeArrowheads="1"/>
            </p:cNvSpPr>
            <p:nvPr/>
          </p:nvSpPr>
          <p:spPr bwMode="auto">
            <a:xfrm>
              <a:off x="3024" y="1319"/>
              <a:ext cx="264" cy="3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zh-CN" altLang="en-US" sz="3300">
                  <a:solidFill>
                    <a:srgbClr val="000000"/>
                  </a:solidFill>
                  <a:latin typeface="宋体" pitchFamily="2" charset="-122"/>
                </a:rPr>
                <a:t>则</a:t>
              </a:r>
              <a:endParaRPr lang="zh-CN" altLang="en-US" sz="3200" b="1">
                <a:latin typeface="Arial" charset="0"/>
              </a:endParaRPr>
            </a:p>
          </p:txBody>
        </p:sp>
        <p:sp>
          <p:nvSpPr>
            <p:cNvPr id="49168" name="Rectangle 16"/>
            <p:cNvSpPr>
              <a:spLocks noChangeArrowheads="1"/>
            </p:cNvSpPr>
            <p:nvPr/>
          </p:nvSpPr>
          <p:spPr bwMode="auto">
            <a:xfrm>
              <a:off x="998" y="1319"/>
              <a:ext cx="264" cy="3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zh-CN" altLang="en-US" sz="3300">
                  <a:solidFill>
                    <a:srgbClr val="000000"/>
                  </a:solidFill>
                  <a:latin typeface="宋体" pitchFamily="2" charset="-122"/>
                </a:rPr>
                <a:t>若</a:t>
              </a:r>
              <a:endParaRPr lang="zh-CN" altLang="en-US" sz="3200" b="1">
                <a:latin typeface="Arial" charset="0"/>
              </a:endParaRPr>
            </a:p>
          </p:txBody>
        </p:sp>
        <p:sp>
          <p:nvSpPr>
            <p:cNvPr id="49169" name="Rectangle 17"/>
            <p:cNvSpPr>
              <a:spLocks noChangeArrowheads="1"/>
            </p:cNvSpPr>
            <p:nvPr/>
          </p:nvSpPr>
          <p:spPr bwMode="auto">
            <a:xfrm>
              <a:off x="2492" y="1281"/>
              <a:ext cx="145" cy="3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altLang="zh-CN" sz="3300">
                  <a:solidFill>
                    <a:srgbClr val="000000"/>
                  </a:solidFill>
                  <a:latin typeface="Symbol" pitchFamily="18" charset="2"/>
                </a:rPr>
                <a:t>&gt;</a:t>
              </a:r>
              <a:endParaRPr lang="en-US" altLang="zh-CN" sz="3200" b="1">
                <a:latin typeface="Arial" charset="0"/>
              </a:endParaRPr>
            </a:p>
          </p:txBody>
        </p:sp>
        <p:graphicFrame>
          <p:nvGraphicFramePr>
            <p:cNvPr id="49170" name="Object 18"/>
            <p:cNvGraphicFramePr>
              <a:graphicFrameLocks noChangeAspect="1"/>
            </p:cNvGraphicFramePr>
            <p:nvPr/>
          </p:nvGraphicFramePr>
          <p:xfrm>
            <a:off x="3408" y="1200"/>
            <a:ext cx="1056" cy="55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6647" name="公式" r:id="rId5" imgW="1155264" imgH="609600" progId="Equation.3">
                    <p:embed/>
                  </p:oleObj>
                </mc:Choice>
                <mc:Fallback>
                  <p:oleObj name="公式" r:id="rId5" imgW="1155264" imgH="609600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408" y="1200"/>
                          <a:ext cx="1056" cy="557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49171" name="Text Box 19"/>
          <p:cNvSpPr txBox="1">
            <a:spLocks noChangeArrowheads="1"/>
          </p:cNvSpPr>
          <p:nvPr/>
        </p:nvSpPr>
        <p:spPr bwMode="auto">
          <a:xfrm>
            <a:off x="7176120" y="1916832"/>
            <a:ext cx="6858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宋体" pitchFamily="2" charset="-122"/>
              </a:rPr>
              <a:t>＜</a:t>
            </a:r>
          </a:p>
        </p:txBody>
      </p:sp>
    </p:spTree>
    <p:extLst>
      <p:ext uri="{BB962C8B-B14F-4D97-AF65-F5344CB8AC3E}">
        <p14:creationId xmlns:p14="http://schemas.microsoft.com/office/powerpoint/2010/main" val="1463910448"/>
      </p:ext>
    </p:extLst>
  </p:cSld>
  <p:clrMapOvr>
    <a:masterClrMapping/>
  </p:clrMapOvr>
  <p:transition spd="med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9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9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7" grpId="0"/>
      <p:bldP spid="49171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2"/>
          <p:cNvSpPr txBox="1">
            <a:spLocks noChangeArrowheads="1"/>
          </p:cNvSpPr>
          <p:nvPr/>
        </p:nvSpPr>
        <p:spPr bwMode="auto">
          <a:xfrm>
            <a:off x="2238348" y="214291"/>
            <a:ext cx="3857652" cy="646331"/>
          </a:xfrm>
          <a:prstGeom prst="rect">
            <a:avLst/>
          </a:prstGeom>
          <a:solidFill>
            <a:schemeClr val="accent1"/>
          </a:solidFill>
          <a:ln w="12700" cap="sq">
            <a:noFill/>
            <a:miter lim="800000"/>
            <a:headEnd type="none" w="sm" len="sm"/>
            <a:tailEnd type="none" w="sm" len="sm"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vert="horz"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黑体" pitchFamily="2" charset="-122"/>
                <a:ea typeface="黑体" pitchFamily="2" charset="-122"/>
              </a:rPr>
              <a:t>课  堂  小  结</a:t>
            </a:r>
          </a:p>
        </p:txBody>
      </p:sp>
      <p:sp>
        <p:nvSpPr>
          <p:cNvPr id="16387" name="Text Box 3" descr="纸莎草纸"/>
          <p:cNvSpPr txBox="1">
            <a:spLocks noChangeArrowheads="1"/>
          </p:cNvSpPr>
          <p:nvPr/>
        </p:nvSpPr>
        <p:spPr bwMode="auto">
          <a:xfrm>
            <a:off x="2166910" y="1214422"/>
            <a:ext cx="7786742" cy="1938992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>
            <a:prstShdw prst="shdw17" dist="17961" dir="2700000">
              <a:srgbClr val="FFCC99">
                <a:gamma/>
                <a:shade val="60000"/>
                <a:invGamma/>
              </a:srgbClr>
            </a:prstShdw>
          </a:effec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003366"/>
                </a:solidFill>
                <a:latin typeface="华文行楷" pitchFamily="2" charset="-122"/>
                <a:ea typeface="华文行楷" pitchFamily="2" charset="-122"/>
              </a:rPr>
              <a:t>1.不等式的性质是通过与等式的类比、观察、发现、实验、归纳的方法而得到.</a:t>
            </a:r>
          </a:p>
        </p:txBody>
      </p:sp>
      <p:sp>
        <p:nvSpPr>
          <p:cNvPr id="16388" name="Text Box 4" descr="纸莎草纸"/>
          <p:cNvSpPr txBox="1">
            <a:spLocks noChangeArrowheads="1"/>
          </p:cNvSpPr>
          <p:nvPr/>
        </p:nvSpPr>
        <p:spPr bwMode="auto">
          <a:xfrm>
            <a:off x="2166910" y="3500439"/>
            <a:ext cx="7786742" cy="646331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>
            <a:prstShdw prst="shdw17" dist="17961" dir="2700000">
              <a:srgbClr val="FFCC99">
                <a:gamma/>
                <a:shade val="60000"/>
                <a:invGamma/>
              </a:srgbClr>
            </a:prstShdw>
          </a:effec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003366"/>
                </a:solidFill>
                <a:latin typeface="华文行楷" pitchFamily="2" charset="-122"/>
                <a:ea typeface="华文行楷" pitchFamily="2" charset="-122"/>
              </a:rPr>
              <a:t>2.分清不等式、等式性质的异同点.</a:t>
            </a:r>
          </a:p>
        </p:txBody>
      </p:sp>
      <p:sp>
        <p:nvSpPr>
          <p:cNvPr id="16389" name="Text Box 5" descr="纸莎草纸"/>
          <p:cNvSpPr txBox="1">
            <a:spLocks noChangeArrowheads="1"/>
          </p:cNvSpPr>
          <p:nvPr/>
        </p:nvSpPr>
        <p:spPr bwMode="auto">
          <a:xfrm>
            <a:off x="2166910" y="4500571"/>
            <a:ext cx="7572428" cy="646331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>
            <a:prstShdw prst="shdw17" dist="17961" dir="2700000">
              <a:srgbClr val="FFCC99">
                <a:gamma/>
                <a:shade val="60000"/>
                <a:invGamma/>
              </a:srgbClr>
            </a:prstShdw>
          </a:effec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003366"/>
                </a:solidFill>
                <a:latin typeface="华文行楷" pitchFamily="2" charset="-122"/>
                <a:ea typeface="华文行楷" pitchFamily="2" charset="-122"/>
              </a:rPr>
              <a:t>3.注意问题：不等式的</a:t>
            </a:r>
            <a:r>
              <a:rPr lang="zh-CN" altLang="en-US" sz="3600" b="1" dirty="0">
                <a:solidFill>
                  <a:srgbClr val="FF0066"/>
                </a:solidFill>
                <a:latin typeface="华文行楷" pitchFamily="2" charset="-122"/>
                <a:ea typeface="华文行楷" pitchFamily="2" charset="-122"/>
              </a:rPr>
              <a:t>基本性质3.</a:t>
            </a:r>
          </a:p>
        </p:txBody>
      </p:sp>
    </p:spTree>
    <p:extLst>
      <p:ext uri="{BB962C8B-B14F-4D97-AF65-F5344CB8AC3E}">
        <p14:creationId xmlns:p14="http://schemas.microsoft.com/office/powerpoint/2010/main" val="22275585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 autoUpdateAnimBg="0"/>
      <p:bldP spid="16388" grpId="0" autoUpdateAnimBg="0"/>
      <p:bldP spid="16389" grpId="0" autoUpdateAnimBg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1" name="Text Box 3"/>
          <p:cNvSpPr txBox="1">
            <a:spLocks noChangeArrowheads="1"/>
          </p:cNvSpPr>
          <p:nvPr/>
        </p:nvSpPr>
        <p:spPr bwMode="auto">
          <a:xfrm>
            <a:off x="4038600" y="914400"/>
            <a:ext cx="46482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107763" dir="189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x-none" altLang="x-none"/>
          </a:p>
        </p:txBody>
      </p:sp>
      <p:sp>
        <p:nvSpPr>
          <p:cNvPr id="73738" name="Text Box 10"/>
          <p:cNvSpPr txBox="1">
            <a:spLocks noChangeArrowheads="1"/>
          </p:cNvSpPr>
          <p:nvPr/>
        </p:nvSpPr>
        <p:spPr bwMode="auto">
          <a:xfrm>
            <a:off x="1774826" y="2276475"/>
            <a:ext cx="8137525" cy="1098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107763" dir="189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6600" dirty="0"/>
              <a:t>9.1.2 </a:t>
            </a:r>
            <a:r>
              <a:rPr lang="zh-CN" altLang="en-US" sz="6600" dirty="0"/>
              <a:t>不等式的性质</a:t>
            </a:r>
          </a:p>
        </p:txBody>
      </p:sp>
    </p:spTree>
    <p:extLst>
      <p:ext uri="{BB962C8B-B14F-4D97-AF65-F5344CB8AC3E}">
        <p14:creationId xmlns:p14="http://schemas.microsoft.com/office/powerpoint/2010/main" val="414827533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8" name="Text Box 4"/>
          <p:cNvSpPr txBox="1">
            <a:spLocks noChangeArrowheads="1"/>
          </p:cNvSpPr>
          <p:nvPr/>
        </p:nvSpPr>
        <p:spPr bwMode="auto">
          <a:xfrm>
            <a:off x="1847851" y="836613"/>
            <a:ext cx="7381875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buFont typeface="Wingdings" charset="2"/>
              <a:buNone/>
            </a:pPr>
            <a:r>
              <a:rPr lang="zh-CN" altLang="en-US" sz="3200" b="1" dirty="0">
                <a:latin typeface="Times New Roman" charset="0"/>
                <a:ea typeface="宋体" charset="-122"/>
              </a:rPr>
              <a:t>将下列不等式化成</a:t>
            </a:r>
            <a:r>
              <a:rPr lang="en-US" altLang="zh-CN" sz="3200" b="1" dirty="0">
                <a:latin typeface="Times New Roman" charset="0"/>
                <a:ea typeface="宋体" charset="-122"/>
              </a:rPr>
              <a:t>x &gt; a</a:t>
            </a:r>
            <a:r>
              <a:rPr lang="zh-CN" altLang="en-US" sz="3200" b="1" dirty="0">
                <a:latin typeface="Times New Roman" charset="0"/>
                <a:ea typeface="宋体" charset="-122"/>
              </a:rPr>
              <a:t>或  </a:t>
            </a:r>
            <a:r>
              <a:rPr lang="en-US" altLang="zh-CN" sz="3200" b="1" dirty="0">
                <a:latin typeface="Times New Roman" charset="0"/>
                <a:ea typeface="宋体" charset="-122"/>
              </a:rPr>
              <a:t>x &lt; a </a:t>
            </a:r>
            <a:r>
              <a:rPr lang="zh-CN" altLang="en-US" sz="3200" b="1" dirty="0">
                <a:latin typeface="Times New Roman" charset="0"/>
                <a:ea typeface="宋体" charset="-122"/>
              </a:rPr>
              <a:t>的形式</a:t>
            </a:r>
            <a:r>
              <a:rPr lang="en-US" altLang="zh-CN" sz="3200" b="1" dirty="0">
                <a:latin typeface="Times New Roman" charset="0"/>
                <a:ea typeface="宋体" charset="-122"/>
              </a:rPr>
              <a:t>,</a:t>
            </a:r>
            <a:r>
              <a:rPr lang="zh-CN" altLang="en-US" sz="3200" b="1" dirty="0">
                <a:latin typeface="Times New Roman" charset="0"/>
                <a:ea typeface="宋体" charset="-122"/>
              </a:rPr>
              <a:t>并说出根据</a:t>
            </a:r>
            <a:r>
              <a:rPr lang="en-US" altLang="zh-CN" sz="3200" b="1" dirty="0">
                <a:latin typeface="Times New Roman" charset="0"/>
                <a:ea typeface="宋体" charset="-122"/>
              </a:rPr>
              <a:t>.</a:t>
            </a:r>
          </a:p>
        </p:txBody>
      </p:sp>
      <p:sp>
        <p:nvSpPr>
          <p:cNvPr id="88070" name="Text Box 6"/>
          <p:cNvSpPr txBox="1">
            <a:spLocks noChangeArrowheads="1"/>
          </p:cNvSpPr>
          <p:nvPr/>
        </p:nvSpPr>
        <p:spPr bwMode="auto">
          <a:xfrm>
            <a:off x="1774825" y="2565401"/>
            <a:ext cx="52832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en-US" altLang="zh-CN" sz="4000" dirty="0">
                <a:latin typeface="Times New Roman" charset="0"/>
                <a:ea typeface="宋体" charset="-122"/>
              </a:rPr>
              <a:t>(1) -2x&gt;26</a:t>
            </a:r>
          </a:p>
        </p:txBody>
      </p:sp>
      <p:sp>
        <p:nvSpPr>
          <p:cNvPr id="88071" name="Text Box 7"/>
          <p:cNvSpPr txBox="1">
            <a:spLocks noChangeArrowheads="1"/>
          </p:cNvSpPr>
          <p:nvPr/>
        </p:nvSpPr>
        <p:spPr bwMode="auto">
          <a:xfrm>
            <a:off x="6096001" y="2636839"/>
            <a:ext cx="5326063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en-US" altLang="zh-CN" sz="4000" dirty="0">
                <a:latin typeface="Times New Roman" charset="0"/>
                <a:ea typeface="宋体" charset="-122"/>
              </a:rPr>
              <a:t>(2)  3x  -5&lt; -2x +1</a:t>
            </a:r>
          </a:p>
        </p:txBody>
      </p:sp>
      <p:sp>
        <p:nvSpPr>
          <p:cNvPr id="88077" name="Text Box 13"/>
          <p:cNvSpPr txBox="1">
            <a:spLocks noChangeArrowheads="1"/>
          </p:cNvSpPr>
          <p:nvPr/>
        </p:nvSpPr>
        <p:spPr bwMode="auto">
          <a:xfrm>
            <a:off x="1524001" y="188914"/>
            <a:ext cx="2303463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107763" dir="189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200"/>
              <a:t>复习巩固</a:t>
            </a:r>
          </a:p>
        </p:txBody>
      </p:sp>
    </p:spTree>
    <p:extLst>
      <p:ext uri="{BB962C8B-B14F-4D97-AF65-F5344CB8AC3E}">
        <p14:creationId xmlns:p14="http://schemas.microsoft.com/office/powerpoint/2010/main" val="325786805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2" name="Text Box 12"/>
          <p:cNvSpPr txBox="1">
            <a:spLocks noChangeArrowheads="1"/>
          </p:cNvSpPr>
          <p:nvPr/>
        </p:nvSpPr>
        <p:spPr bwMode="auto">
          <a:xfrm>
            <a:off x="2647192" y="867909"/>
            <a:ext cx="7488237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FF0000"/>
                </a:solidFill>
                <a:miter lim="800000"/>
                <a:headEnd/>
                <a:tailEnd type="none" w="sm" len="lg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107763" dir="189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zh-CN" altLang="en-US" dirty="0"/>
              <a:t>　　</a:t>
            </a:r>
            <a:r>
              <a:rPr lang="zh-CN" altLang="en-US" sz="2000" b="1" dirty="0"/>
              <a:t>圣诞节到了，小明去买贺卡花了</a:t>
            </a:r>
            <a:r>
              <a:rPr lang="en-US" altLang="zh-CN" sz="2000" b="1" i="1" dirty="0">
                <a:latin typeface="Times New Roman" charset="0"/>
              </a:rPr>
              <a:t>x</a:t>
            </a:r>
            <a:r>
              <a:rPr lang="zh-CN" altLang="en-US" sz="2000" b="1" dirty="0"/>
              <a:t>元，买邮票花了</a:t>
            </a:r>
            <a:r>
              <a:rPr lang="en-US" altLang="zh-CN" sz="2000" b="1" dirty="0"/>
              <a:t>3</a:t>
            </a:r>
            <a:r>
              <a:rPr lang="zh-CN" altLang="en-US" sz="2000" b="1" dirty="0"/>
              <a:t>元，他总共花了</a:t>
            </a:r>
            <a:r>
              <a:rPr lang="en-US" altLang="zh-CN" sz="2000" b="1" dirty="0"/>
              <a:t>10</a:t>
            </a:r>
            <a:r>
              <a:rPr lang="zh-CN" altLang="en-US" sz="2000" b="1" dirty="0"/>
              <a:t>元，请问小明买贺卡花了多少元？（列方程求解）</a:t>
            </a:r>
          </a:p>
        </p:txBody>
      </p:sp>
      <p:sp>
        <p:nvSpPr>
          <p:cNvPr id="51214" name="Text Box 14"/>
          <p:cNvSpPr txBox="1">
            <a:spLocks noChangeArrowheads="1"/>
          </p:cNvSpPr>
          <p:nvPr/>
        </p:nvSpPr>
        <p:spPr bwMode="auto">
          <a:xfrm>
            <a:off x="2854325" y="1989139"/>
            <a:ext cx="33845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107763" dir="189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zh-CN" altLang="en-US" sz="2000" b="1" dirty="0">
                <a:latin typeface="宋体" charset="-122"/>
                <a:ea typeface="宋体" charset="-122"/>
              </a:rPr>
              <a:t>解：由题意，得</a:t>
            </a:r>
            <a:r>
              <a:rPr lang="zh-CN" altLang="en-US" sz="2000" b="1" dirty="0">
                <a:latin typeface="Times New Roman" charset="0"/>
                <a:ea typeface="宋体" charset="-122"/>
              </a:rPr>
              <a:t>　</a:t>
            </a:r>
            <a:r>
              <a:rPr lang="en-US" altLang="zh-CN" sz="2000" b="1" i="1" dirty="0">
                <a:latin typeface="Times New Roman" charset="0"/>
                <a:ea typeface="宋体" charset="-122"/>
              </a:rPr>
              <a:t>x</a:t>
            </a:r>
            <a:r>
              <a:rPr lang="zh-CN" altLang="en-US" sz="2000" b="1" dirty="0">
                <a:latin typeface="宋体" charset="-122"/>
                <a:ea typeface="宋体" charset="-122"/>
              </a:rPr>
              <a:t>＋</a:t>
            </a:r>
            <a:r>
              <a:rPr lang="en-US" altLang="zh-CN" sz="2000" b="1" dirty="0">
                <a:latin typeface="宋体" charset="-122"/>
                <a:ea typeface="宋体" charset="-122"/>
              </a:rPr>
              <a:t>3</a:t>
            </a:r>
            <a:r>
              <a:rPr lang="zh-CN" altLang="en-US" sz="2000" b="1" dirty="0">
                <a:latin typeface="宋体" charset="-122"/>
                <a:ea typeface="宋体" charset="-122"/>
              </a:rPr>
              <a:t>＝</a:t>
            </a:r>
            <a:r>
              <a:rPr lang="en-US" altLang="zh-CN" sz="2000" b="1" dirty="0">
                <a:latin typeface="宋体" charset="-122"/>
                <a:ea typeface="宋体" charset="-122"/>
              </a:rPr>
              <a:t>10</a:t>
            </a:r>
          </a:p>
        </p:txBody>
      </p:sp>
      <p:sp>
        <p:nvSpPr>
          <p:cNvPr id="51215" name="Text Box 15"/>
          <p:cNvSpPr txBox="1">
            <a:spLocks noChangeArrowheads="1"/>
          </p:cNvSpPr>
          <p:nvPr/>
        </p:nvSpPr>
        <p:spPr bwMode="auto">
          <a:xfrm>
            <a:off x="3575051" y="2492376"/>
            <a:ext cx="26638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107763" dir="189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zh-CN" altLang="en-US" sz="2000" b="1" dirty="0">
                <a:latin typeface="宋体" charset="-122"/>
                <a:ea typeface="宋体" charset="-122"/>
              </a:rPr>
              <a:t>移项，得　</a:t>
            </a:r>
            <a:r>
              <a:rPr lang="en-US" altLang="zh-CN" sz="2000" b="1" i="1" dirty="0">
                <a:latin typeface="Times New Roman" charset="0"/>
                <a:ea typeface="宋体" charset="-122"/>
              </a:rPr>
              <a:t>x</a:t>
            </a:r>
            <a:r>
              <a:rPr lang="en-US" altLang="zh-CN" sz="2000" b="1" dirty="0">
                <a:latin typeface="宋体" charset="-122"/>
                <a:ea typeface="宋体" charset="-122"/>
              </a:rPr>
              <a:t> </a:t>
            </a:r>
            <a:r>
              <a:rPr lang="zh-CN" altLang="en-US" sz="2000" b="1" dirty="0">
                <a:latin typeface="宋体" charset="-122"/>
                <a:ea typeface="宋体" charset="-122"/>
              </a:rPr>
              <a:t>＝</a:t>
            </a:r>
            <a:r>
              <a:rPr lang="en-US" altLang="zh-CN" sz="2000" b="1" dirty="0">
                <a:latin typeface="宋体" charset="-122"/>
                <a:ea typeface="宋体" charset="-122"/>
              </a:rPr>
              <a:t>10</a:t>
            </a:r>
            <a:r>
              <a:rPr lang="zh-CN" altLang="en-US" sz="2000" b="1" dirty="0">
                <a:latin typeface="宋体" charset="-122"/>
                <a:ea typeface="宋体" charset="-122"/>
              </a:rPr>
              <a:t>－</a:t>
            </a:r>
            <a:r>
              <a:rPr lang="en-US" altLang="zh-CN" sz="2000" dirty="0">
                <a:solidFill>
                  <a:schemeClr val="bg1"/>
                </a:solidFill>
                <a:latin typeface="宋体" charset="-122"/>
                <a:ea typeface="宋体" charset="-122"/>
              </a:rPr>
              <a:t>3</a:t>
            </a:r>
          </a:p>
        </p:txBody>
      </p:sp>
      <p:sp>
        <p:nvSpPr>
          <p:cNvPr id="51216" name="Text Box 16"/>
          <p:cNvSpPr txBox="1">
            <a:spLocks noChangeArrowheads="1"/>
          </p:cNvSpPr>
          <p:nvPr/>
        </p:nvSpPr>
        <p:spPr bwMode="auto">
          <a:xfrm>
            <a:off x="2782888" y="2852739"/>
            <a:ext cx="309721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107763" dir="189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zh-CN" altLang="en-US" sz="2000" b="1" dirty="0">
                <a:latin typeface="宋体" charset="-122"/>
                <a:ea typeface="宋体" charset="-122"/>
              </a:rPr>
              <a:t>合并同类项，得　</a:t>
            </a:r>
            <a:r>
              <a:rPr lang="en-US" altLang="zh-CN" sz="2000" b="1" i="1" dirty="0">
                <a:latin typeface="Times New Roman" charset="0"/>
                <a:ea typeface="宋体" charset="-122"/>
              </a:rPr>
              <a:t>x</a:t>
            </a:r>
            <a:r>
              <a:rPr lang="en-US" altLang="zh-CN" sz="2000" b="1" dirty="0">
                <a:latin typeface="宋体" charset="-122"/>
                <a:ea typeface="宋体" charset="-122"/>
              </a:rPr>
              <a:t> </a:t>
            </a:r>
            <a:r>
              <a:rPr lang="zh-CN" altLang="en-US" sz="2000" b="1" dirty="0">
                <a:latin typeface="宋体" charset="-122"/>
                <a:ea typeface="宋体" charset="-122"/>
              </a:rPr>
              <a:t>＝</a:t>
            </a:r>
            <a:r>
              <a:rPr lang="en-US" altLang="zh-CN" sz="2000" b="1" dirty="0">
                <a:latin typeface="宋体" charset="-122"/>
                <a:ea typeface="宋体" charset="-122"/>
              </a:rPr>
              <a:t>7</a:t>
            </a:r>
          </a:p>
        </p:txBody>
      </p:sp>
      <p:sp>
        <p:nvSpPr>
          <p:cNvPr id="51217" name="Text Box 17"/>
          <p:cNvSpPr txBox="1">
            <a:spLocks noChangeArrowheads="1"/>
          </p:cNvSpPr>
          <p:nvPr/>
        </p:nvSpPr>
        <p:spPr bwMode="auto">
          <a:xfrm>
            <a:off x="2855914" y="3284539"/>
            <a:ext cx="33115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107763" dir="189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zh-CN" altLang="en-US" sz="2000" b="1" dirty="0">
                <a:latin typeface="宋体" charset="-122"/>
                <a:ea typeface="宋体" charset="-122"/>
              </a:rPr>
              <a:t>答：小明买贺卡花了</a:t>
            </a:r>
            <a:r>
              <a:rPr lang="en-US" altLang="zh-CN" sz="2000" b="1" dirty="0">
                <a:latin typeface="宋体" charset="-122"/>
                <a:ea typeface="宋体" charset="-122"/>
              </a:rPr>
              <a:t>7</a:t>
            </a:r>
            <a:r>
              <a:rPr lang="zh-CN" altLang="en-US" sz="2000" b="1" dirty="0">
                <a:latin typeface="宋体" charset="-122"/>
                <a:ea typeface="宋体" charset="-122"/>
              </a:rPr>
              <a:t>元</a:t>
            </a:r>
            <a:r>
              <a:rPr lang="en-US" altLang="zh-CN" sz="2000" b="1" dirty="0">
                <a:latin typeface="宋体" charset="-122"/>
                <a:ea typeface="宋体" charset="-122"/>
              </a:rPr>
              <a:t>.</a:t>
            </a:r>
          </a:p>
        </p:txBody>
      </p:sp>
      <p:sp>
        <p:nvSpPr>
          <p:cNvPr id="51220" name="Text Box 20"/>
          <p:cNvSpPr txBox="1">
            <a:spLocks noChangeArrowheads="1"/>
          </p:cNvSpPr>
          <p:nvPr/>
        </p:nvSpPr>
        <p:spPr bwMode="auto">
          <a:xfrm>
            <a:off x="2855913" y="4797425"/>
            <a:ext cx="525621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107763" dir="189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buFont typeface="Wingdings" charset="2"/>
              <a:buChar char="u"/>
            </a:pPr>
            <a:r>
              <a:rPr lang="zh-CN" altLang="en-US" dirty="0"/>
              <a:t>　</a:t>
            </a:r>
            <a:r>
              <a:rPr lang="zh-CN" altLang="en-US" b="1" dirty="0"/>
              <a:t>移项法则的理论依据是</a:t>
            </a:r>
            <a:endParaRPr lang="zh-CN" altLang="en-US" b="1" i="1" u="sng" dirty="0">
              <a:solidFill>
                <a:schemeClr val="bg1"/>
              </a:solidFill>
            </a:endParaRPr>
          </a:p>
        </p:txBody>
      </p:sp>
      <p:sp>
        <p:nvSpPr>
          <p:cNvPr id="51221" name="Rectangle 21"/>
          <p:cNvSpPr>
            <a:spLocks noChangeArrowheads="1"/>
          </p:cNvSpPr>
          <p:nvPr/>
        </p:nvSpPr>
        <p:spPr bwMode="auto">
          <a:xfrm>
            <a:off x="6886576" y="2200553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107763" dir="189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51227" name="AutoShape 27"/>
          <p:cNvSpPr>
            <a:spLocks noChangeArrowheads="1"/>
          </p:cNvSpPr>
          <p:nvPr/>
        </p:nvSpPr>
        <p:spPr bwMode="auto">
          <a:xfrm>
            <a:off x="6240464" y="1995757"/>
            <a:ext cx="3781425" cy="1323439"/>
          </a:xfrm>
          <a:prstGeom prst="flowChartProcess">
            <a:avLst/>
          </a:prstGeom>
          <a:solidFill>
            <a:schemeClr val="tx2"/>
          </a:solidFill>
          <a:ln w="19050">
            <a:solidFill>
              <a:srgbClr val="FF0000"/>
            </a:solidFill>
            <a:miter lim="800000"/>
            <a:headEnd/>
            <a:tailEnd/>
          </a:ln>
          <a:effectLst>
            <a:outerShdw blurRad="63500" dist="152928" dir="18698012" algn="ctr" rotWithShape="0">
              <a:srgbClr val="6600FF">
                <a:alpha val="50000"/>
              </a:srgbClr>
            </a:outerShdw>
          </a:effectLst>
        </p:spPr>
        <p:txBody>
          <a:bodyPr anchor="ctr">
            <a:spAutoFit/>
          </a:bodyPr>
          <a:lstStyle/>
          <a:p>
            <a:pPr algn="l"/>
            <a:r>
              <a:rPr lang="zh-CN" altLang="en-US" sz="2000">
                <a:latin typeface="宋体" charset="-122"/>
                <a:ea typeface="宋体" charset="-122"/>
              </a:rPr>
              <a:t>　</a:t>
            </a:r>
            <a:r>
              <a:rPr lang="zh-CN" altLang="en-US" sz="2000">
                <a:solidFill>
                  <a:srgbClr val="0000FF"/>
                </a:solidFill>
                <a:latin typeface="宋体" charset="-122"/>
                <a:ea typeface="宋体" charset="-122"/>
              </a:rPr>
              <a:t>如果小明总共花的钱不足</a:t>
            </a:r>
            <a:r>
              <a:rPr lang="en-US" altLang="zh-CN" sz="2000">
                <a:solidFill>
                  <a:srgbClr val="0000FF"/>
                </a:solidFill>
                <a:latin typeface="宋体" charset="-122"/>
                <a:ea typeface="宋体" charset="-122"/>
              </a:rPr>
              <a:t>10</a:t>
            </a:r>
            <a:r>
              <a:rPr lang="zh-CN" altLang="en-US" sz="2000">
                <a:solidFill>
                  <a:srgbClr val="0000FF"/>
                </a:solidFill>
                <a:latin typeface="宋体" charset="-122"/>
                <a:ea typeface="宋体" charset="-122"/>
              </a:rPr>
              <a:t>元呢？根据题意你能列出一个式子吗？</a:t>
            </a:r>
          </a:p>
          <a:p>
            <a:pPr algn="l"/>
            <a:endParaRPr lang="zh-CN" altLang="en-US" sz="2000">
              <a:solidFill>
                <a:srgbClr val="0000FF"/>
              </a:solidFill>
            </a:endParaRPr>
          </a:p>
        </p:txBody>
      </p:sp>
      <p:sp>
        <p:nvSpPr>
          <p:cNvPr id="51229" name="Rectangle 29"/>
          <p:cNvSpPr>
            <a:spLocks noChangeArrowheads="1"/>
          </p:cNvSpPr>
          <p:nvPr/>
        </p:nvSpPr>
        <p:spPr bwMode="auto">
          <a:xfrm>
            <a:off x="2925764" y="4149725"/>
            <a:ext cx="2028119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107763" dir="189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Wingdings" charset="2"/>
              <a:buChar char="u"/>
            </a:pPr>
            <a:r>
              <a:rPr lang="zh-CN" altLang="en-US" dirty="0"/>
              <a:t>　</a:t>
            </a:r>
            <a:r>
              <a:rPr lang="zh-CN" altLang="en-US" b="1" dirty="0"/>
              <a:t>移项要变号。</a:t>
            </a:r>
          </a:p>
        </p:txBody>
      </p:sp>
      <p:sp>
        <p:nvSpPr>
          <p:cNvPr id="51230" name="Rectangle 30"/>
          <p:cNvSpPr>
            <a:spLocks noChangeArrowheads="1"/>
          </p:cNvSpPr>
          <p:nvPr/>
        </p:nvSpPr>
        <p:spPr bwMode="auto">
          <a:xfrm>
            <a:off x="6659563" y="4772025"/>
            <a:ext cx="145584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107763" dir="189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b="1" i="1" u="sng" dirty="0"/>
              <a:t>等式的性质</a:t>
            </a:r>
            <a:r>
              <a:rPr lang="en-US" altLang="zh-CN" b="1" i="1" u="sng" dirty="0"/>
              <a:t>1</a:t>
            </a:r>
          </a:p>
        </p:txBody>
      </p:sp>
      <p:sp>
        <p:nvSpPr>
          <p:cNvPr id="51232" name="Rectangle 32"/>
          <p:cNvSpPr>
            <a:spLocks noChangeArrowheads="1"/>
          </p:cNvSpPr>
          <p:nvPr/>
        </p:nvSpPr>
        <p:spPr bwMode="auto">
          <a:xfrm>
            <a:off x="7680325" y="2852738"/>
            <a:ext cx="1156086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107763" dir="189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2800" i="1">
                <a:latin typeface="Times New Roman" charset="0"/>
              </a:rPr>
              <a:t>x</a:t>
            </a:r>
            <a:r>
              <a:rPr lang="zh-CN" altLang="en-US"/>
              <a:t>＋</a:t>
            </a:r>
            <a:r>
              <a:rPr lang="en-US" altLang="zh-CN"/>
              <a:t>3</a:t>
            </a:r>
            <a:r>
              <a:rPr lang="zh-CN" altLang="en-US"/>
              <a:t>＜</a:t>
            </a:r>
            <a:r>
              <a:rPr lang="en-US" altLang="zh-CN"/>
              <a:t>10</a:t>
            </a:r>
          </a:p>
        </p:txBody>
      </p:sp>
      <p:sp>
        <p:nvSpPr>
          <p:cNvPr id="51245" name="Rectangle 45"/>
          <p:cNvSpPr>
            <a:spLocks noChangeArrowheads="1"/>
          </p:cNvSpPr>
          <p:nvPr/>
        </p:nvSpPr>
        <p:spPr bwMode="auto">
          <a:xfrm>
            <a:off x="5016500" y="1989139"/>
            <a:ext cx="5651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107763" dir="189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000">
                <a:solidFill>
                  <a:srgbClr val="00CC00"/>
                </a:solidFill>
                <a:latin typeface="宋体" charset="-122"/>
                <a:ea typeface="宋体" charset="-122"/>
              </a:rPr>
              <a:t>＋</a:t>
            </a:r>
            <a:r>
              <a:rPr lang="en-US" altLang="zh-CN" sz="2000">
                <a:solidFill>
                  <a:srgbClr val="00CC00"/>
                </a:solidFill>
                <a:latin typeface="宋体" charset="-122"/>
                <a:ea typeface="宋体" charset="-122"/>
              </a:rPr>
              <a:t>3</a:t>
            </a:r>
          </a:p>
        </p:txBody>
      </p:sp>
      <p:grpSp>
        <p:nvGrpSpPr>
          <p:cNvPr id="51255" name="Group 55"/>
          <p:cNvGrpSpPr>
            <a:grpSpLocks/>
          </p:cNvGrpSpPr>
          <p:nvPr/>
        </p:nvGrpSpPr>
        <p:grpSpPr bwMode="auto">
          <a:xfrm>
            <a:off x="5303838" y="2276476"/>
            <a:ext cx="647700" cy="360363"/>
            <a:chOff x="4377" y="2659"/>
            <a:chExt cx="272" cy="227"/>
          </a:xfrm>
        </p:grpSpPr>
        <p:sp>
          <p:nvSpPr>
            <p:cNvPr id="51252" name="Line 52"/>
            <p:cNvSpPr>
              <a:spLocks noChangeShapeType="1"/>
            </p:cNvSpPr>
            <p:nvPr/>
          </p:nvSpPr>
          <p:spPr bwMode="auto">
            <a:xfrm>
              <a:off x="4377" y="2659"/>
              <a:ext cx="0" cy="91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107763" dir="189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endParaRPr lang="zh-CN" altLang="en-US"/>
            </a:p>
          </p:txBody>
        </p:sp>
        <p:sp>
          <p:nvSpPr>
            <p:cNvPr id="51253" name="Line 53"/>
            <p:cNvSpPr>
              <a:spLocks noChangeShapeType="1"/>
            </p:cNvSpPr>
            <p:nvPr/>
          </p:nvSpPr>
          <p:spPr bwMode="auto">
            <a:xfrm>
              <a:off x="4377" y="2750"/>
              <a:ext cx="272" cy="0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107763" dir="189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endParaRPr lang="zh-CN" altLang="en-US"/>
            </a:p>
          </p:txBody>
        </p:sp>
        <p:sp>
          <p:nvSpPr>
            <p:cNvPr id="51254" name="Line 54"/>
            <p:cNvSpPr>
              <a:spLocks noChangeShapeType="1"/>
            </p:cNvSpPr>
            <p:nvPr/>
          </p:nvSpPr>
          <p:spPr bwMode="auto">
            <a:xfrm>
              <a:off x="4649" y="2750"/>
              <a:ext cx="0" cy="136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107763" dir="189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endParaRPr lang="zh-CN" altLang="en-US"/>
            </a:p>
          </p:txBody>
        </p:sp>
      </p:grpSp>
      <p:sp>
        <p:nvSpPr>
          <p:cNvPr id="51256" name="Rectangle 56"/>
          <p:cNvSpPr>
            <a:spLocks noChangeArrowheads="1"/>
          </p:cNvSpPr>
          <p:nvPr/>
        </p:nvSpPr>
        <p:spPr bwMode="auto">
          <a:xfrm>
            <a:off x="5591175" y="2492375"/>
            <a:ext cx="57099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107763" dir="189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000">
                <a:solidFill>
                  <a:srgbClr val="00CC00"/>
                </a:solidFill>
              </a:rPr>
              <a:t>－</a:t>
            </a:r>
            <a:r>
              <a:rPr lang="en-US" altLang="zh-CN" sz="2000">
                <a:solidFill>
                  <a:srgbClr val="00CC00"/>
                </a:solidFill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1563015432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51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51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51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51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3" dur="75"/>
                                        <p:tgtEl>
                                          <p:spTgt spid="51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1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1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4" presetID="23" presetClass="entr" presetSubtype="32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12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12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2" dur="500"/>
                                        <p:tgtEl>
                                          <p:spTgt spid="51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51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14" grpId="0" autoUpdateAnimBg="0"/>
      <p:bldP spid="51215" grpId="0" autoUpdateAnimBg="0"/>
      <p:bldP spid="51216" grpId="0" autoUpdateAnimBg="0"/>
      <p:bldP spid="51217" grpId="0" autoUpdateAnimBg="0"/>
      <p:bldP spid="51220" grpId="0" autoUpdateAnimBg="0"/>
      <p:bldP spid="51227" grpId="0" animBg="1" autoUpdateAnimBg="0"/>
      <p:bldP spid="51229" grpId="0" autoUpdateAnimBg="0"/>
      <p:bldP spid="51230" grpId="0" autoUpdateAnimBg="0"/>
      <p:bldP spid="51232" grpId="0" autoUpdateAnimBg="0"/>
      <p:bldP spid="51245" grpId="0" autoUpdateAnimBg="0"/>
      <p:bldP spid="51256" grpId="0" autoUpdateAnimBg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382" name="Group 14"/>
          <p:cNvGrpSpPr>
            <a:grpSpLocks/>
          </p:cNvGrpSpPr>
          <p:nvPr/>
        </p:nvGrpSpPr>
        <p:grpSpPr bwMode="auto">
          <a:xfrm>
            <a:off x="2859088" y="1262708"/>
            <a:ext cx="1916113" cy="1397001"/>
            <a:chOff x="839" y="618"/>
            <a:chExt cx="1207" cy="880"/>
          </a:xfrm>
        </p:grpSpPr>
        <p:sp>
          <p:nvSpPr>
            <p:cNvPr id="58381" name="Rectangle 13"/>
            <p:cNvSpPr>
              <a:spLocks noChangeArrowheads="1"/>
            </p:cNvSpPr>
            <p:nvPr/>
          </p:nvSpPr>
          <p:spPr bwMode="auto">
            <a:xfrm>
              <a:off x="839" y="933"/>
              <a:ext cx="116" cy="233"/>
            </a:xfrm>
            <a:prstGeom prst="rect">
              <a:avLst/>
            </a:prstGeom>
            <a:solidFill>
              <a:srgbClr val="FFFFFF"/>
            </a:solidFill>
            <a:ln w="38100">
              <a:solidFill>
                <a:srgbClr val="FF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107763" dir="189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58376" name="Rectangle 8"/>
            <p:cNvSpPr>
              <a:spLocks noChangeArrowheads="1"/>
            </p:cNvSpPr>
            <p:nvPr/>
          </p:nvSpPr>
          <p:spPr bwMode="auto">
            <a:xfrm>
              <a:off x="1021" y="618"/>
              <a:ext cx="972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FF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107763" dir="189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2400" b="1" i="1" dirty="0">
                  <a:latin typeface="Times New Roman" charset="0"/>
                </a:rPr>
                <a:t>x</a:t>
              </a:r>
              <a:r>
                <a:rPr lang="en-US" altLang="zh-CN" sz="2400" b="1" i="1" dirty="0"/>
                <a:t> </a:t>
              </a:r>
              <a:r>
                <a:rPr lang="zh-CN" altLang="en-US" sz="2400" b="1" dirty="0"/>
                <a:t>＋ </a:t>
              </a:r>
              <a:r>
                <a:rPr lang="en-US" altLang="zh-CN" sz="2400" b="1" dirty="0"/>
                <a:t>3 &lt; 10</a:t>
              </a:r>
            </a:p>
          </p:txBody>
        </p:sp>
        <p:sp>
          <p:nvSpPr>
            <p:cNvPr id="58377" name="Rectangle 9"/>
            <p:cNvSpPr>
              <a:spLocks noChangeArrowheads="1"/>
            </p:cNvSpPr>
            <p:nvPr/>
          </p:nvSpPr>
          <p:spPr bwMode="auto">
            <a:xfrm>
              <a:off x="1032" y="1207"/>
              <a:ext cx="101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FF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107763" dir="189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2400" i="1" dirty="0">
                  <a:latin typeface="Times New Roman" charset="0"/>
                  <a:ea typeface="宋体" charset="-122"/>
                </a:rPr>
                <a:t>x</a:t>
              </a:r>
              <a:r>
                <a:rPr lang="zh-CN" altLang="en-US" sz="2400" dirty="0"/>
                <a:t>＜</a:t>
              </a:r>
              <a:r>
                <a:rPr lang="en-US" altLang="zh-CN" sz="2400" dirty="0"/>
                <a:t>10  </a:t>
              </a:r>
              <a:r>
                <a:rPr lang="zh-CN" altLang="en-US" sz="2400" dirty="0"/>
                <a:t>－ </a:t>
              </a:r>
              <a:r>
                <a:rPr lang="en-US" altLang="zh-CN" sz="2400" dirty="0"/>
                <a:t>3</a:t>
              </a:r>
            </a:p>
          </p:txBody>
        </p:sp>
      </p:grpSp>
      <p:sp>
        <p:nvSpPr>
          <p:cNvPr id="58378" name="Rectangle 10"/>
          <p:cNvSpPr>
            <a:spLocks noChangeArrowheads="1"/>
          </p:cNvSpPr>
          <p:nvPr/>
        </p:nvSpPr>
        <p:spPr bwMode="auto">
          <a:xfrm>
            <a:off x="3430588" y="1314450"/>
            <a:ext cx="100806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107763" dir="189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00CC00"/>
                </a:solidFill>
                <a:latin typeface="宋体" charset="-122"/>
                <a:ea typeface="宋体" charset="-122"/>
              </a:rPr>
              <a:t>＋ </a:t>
            </a:r>
            <a:r>
              <a:rPr lang="en-US" altLang="zh-CN">
                <a:solidFill>
                  <a:srgbClr val="00CC00"/>
                </a:solidFill>
                <a:latin typeface="宋体" charset="-122"/>
                <a:ea typeface="宋体" charset="-122"/>
              </a:rPr>
              <a:t>3</a:t>
            </a:r>
          </a:p>
        </p:txBody>
      </p:sp>
      <p:sp>
        <p:nvSpPr>
          <p:cNvPr id="58380" name="Rectangle 12"/>
          <p:cNvSpPr>
            <a:spLocks noChangeArrowheads="1"/>
          </p:cNvSpPr>
          <p:nvPr/>
        </p:nvSpPr>
        <p:spPr bwMode="auto">
          <a:xfrm>
            <a:off x="4151313" y="1767166"/>
            <a:ext cx="863600" cy="369332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107763" dir="189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CN" altLang="en-US"/>
          </a:p>
        </p:txBody>
      </p:sp>
      <p:sp>
        <p:nvSpPr>
          <p:cNvPr id="58379" name="Rectangle 11"/>
          <p:cNvSpPr>
            <a:spLocks noChangeArrowheads="1"/>
          </p:cNvSpPr>
          <p:nvPr/>
        </p:nvSpPr>
        <p:spPr bwMode="auto">
          <a:xfrm>
            <a:off x="3935414" y="1744147"/>
            <a:ext cx="936625" cy="369332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107763" dir="189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zh-CN" altLang="en-US">
                <a:solidFill>
                  <a:srgbClr val="6666FF"/>
                </a:solidFill>
              </a:rPr>
              <a:t>－</a:t>
            </a:r>
            <a:r>
              <a:rPr lang="en-US" altLang="zh-CN">
                <a:solidFill>
                  <a:srgbClr val="6666FF"/>
                </a:solidFill>
              </a:rPr>
              <a:t>3</a:t>
            </a:r>
          </a:p>
        </p:txBody>
      </p:sp>
      <p:grpSp>
        <p:nvGrpSpPr>
          <p:cNvPr id="58387" name="Group 19"/>
          <p:cNvGrpSpPr>
            <a:grpSpLocks/>
          </p:cNvGrpSpPr>
          <p:nvPr/>
        </p:nvGrpSpPr>
        <p:grpSpPr bwMode="auto">
          <a:xfrm>
            <a:off x="4079875" y="1771650"/>
            <a:ext cx="719138" cy="649288"/>
            <a:chOff x="1701" y="2205"/>
            <a:chExt cx="272" cy="409"/>
          </a:xfrm>
        </p:grpSpPr>
        <p:sp>
          <p:nvSpPr>
            <p:cNvPr id="58383" name="Line 15"/>
            <p:cNvSpPr>
              <a:spLocks noChangeShapeType="1"/>
            </p:cNvSpPr>
            <p:nvPr/>
          </p:nvSpPr>
          <p:spPr bwMode="auto">
            <a:xfrm>
              <a:off x="1701" y="2205"/>
              <a:ext cx="0" cy="227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107763" dir="189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endParaRPr lang="zh-CN" altLang="en-US"/>
            </a:p>
          </p:txBody>
        </p:sp>
        <p:sp>
          <p:nvSpPr>
            <p:cNvPr id="58385" name="Line 17"/>
            <p:cNvSpPr>
              <a:spLocks noChangeShapeType="1"/>
            </p:cNvSpPr>
            <p:nvPr/>
          </p:nvSpPr>
          <p:spPr bwMode="auto">
            <a:xfrm>
              <a:off x="1701" y="2432"/>
              <a:ext cx="272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107763" dir="189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endParaRPr lang="zh-CN" altLang="en-US"/>
            </a:p>
          </p:txBody>
        </p:sp>
        <p:sp>
          <p:nvSpPr>
            <p:cNvPr id="58386" name="Line 18"/>
            <p:cNvSpPr>
              <a:spLocks noChangeShapeType="1"/>
            </p:cNvSpPr>
            <p:nvPr/>
          </p:nvSpPr>
          <p:spPr bwMode="auto">
            <a:xfrm>
              <a:off x="1973" y="2432"/>
              <a:ext cx="0" cy="182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107763" dir="189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endParaRPr lang="zh-CN" altLang="en-US"/>
            </a:p>
          </p:txBody>
        </p:sp>
      </p:grpSp>
      <p:sp>
        <p:nvSpPr>
          <p:cNvPr id="58401" name="WordArt 33"/>
          <p:cNvSpPr>
            <a:spLocks noChangeArrowheads="1" noChangeShapeType="1" noTextEdit="1"/>
          </p:cNvSpPr>
          <p:nvPr/>
        </p:nvSpPr>
        <p:spPr bwMode="auto">
          <a:xfrm>
            <a:off x="1992314" y="2205038"/>
            <a:ext cx="503237" cy="2303462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</a:bodyPr>
          <a:lstStyle/>
          <a:p>
            <a:r>
              <a:rPr lang="zh-CN" altLang="en-US" sz="3600" kern="10" spc="-36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blurRad="63500" dist="53882" dir="2700000" algn="ctr" rotWithShape="0">
                    <a:srgbClr val="9999FF">
                      <a:alpha val="80000"/>
                    </a:srgbClr>
                  </a:outerShdw>
                </a:effectLst>
                <a:latin typeface="华文行楷" charset="-122"/>
                <a:ea typeface="华文行楷" charset="-122"/>
                <a:cs typeface="华文行楷" charset="-122"/>
              </a:rPr>
              <a:t>移</a:t>
            </a:r>
          </a:p>
          <a:p>
            <a:r>
              <a:rPr lang="zh-CN" altLang="en-US" sz="3600" kern="10" spc="-36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blurRad="63500" dist="53882" dir="2700000" algn="ctr" rotWithShape="0">
                    <a:srgbClr val="9999FF">
                      <a:alpha val="80000"/>
                    </a:srgbClr>
                  </a:outerShdw>
                </a:effectLst>
                <a:latin typeface="华文行楷" charset="-122"/>
                <a:ea typeface="华文行楷" charset="-122"/>
                <a:cs typeface="华文行楷" charset="-122"/>
              </a:rPr>
              <a:t>项</a:t>
            </a:r>
          </a:p>
          <a:p>
            <a:r>
              <a:rPr lang="zh-CN" altLang="en-US" sz="3600" kern="10" spc="-36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blurRad="63500" dist="53882" dir="2700000" algn="ctr" rotWithShape="0">
                    <a:srgbClr val="9999FF">
                      <a:alpha val="80000"/>
                    </a:srgbClr>
                  </a:outerShdw>
                </a:effectLst>
                <a:latin typeface="华文行楷" charset="-122"/>
                <a:ea typeface="华文行楷" charset="-122"/>
                <a:cs typeface="华文行楷" charset="-122"/>
              </a:rPr>
              <a:t>法</a:t>
            </a:r>
          </a:p>
          <a:p>
            <a:r>
              <a:rPr lang="zh-CN" altLang="en-US" sz="3600" kern="10" spc="-36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blurRad="63500" dist="53882" dir="2700000" algn="ctr" rotWithShape="0">
                    <a:srgbClr val="9999FF">
                      <a:alpha val="80000"/>
                    </a:srgbClr>
                  </a:outerShdw>
                </a:effectLst>
                <a:latin typeface="华文行楷" charset="-122"/>
                <a:ea typeface="华文行楷" charset="-122"/>
                <a:cs typeface="华文行楷" charset="-122"/>
              </a:rPr>
              <a:t>则</a:t>
            </a:r>
          </a:p>
        </p:txBody>
      </p:sp>
      <p:sp>
        <p:nvSpPr>
          <p:cNvPr id="58411" name="Text Box 43"/>
          <p:cNvSpPr txBox="1">
            <a:spLocks noChangeArrowheads="1"/>
          </p:cNvSpPr>
          <p:nvPr/>
        </p:nvSpPr>
        <p:spPr bwMode="auto">
          <a:xfrm>
            <a:off x="6167438" y="1357710"/>
            <a:ext cx="4030662" cy="12311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107763" dir="189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anchor="ctr" anchorCtr="1">
            <a:spAutoFit/>
          </a:bodyPr>
          <a:lstStyle/>
          <a:p>
            <a:endParaRPr lang="en-US" altLang="zh-CN" i="1" dirty="0">
              <a:solidFill>
                <a:schemeClr val="bg1"/>
              </a:solidFill>
            </a:endParaRPr>
          </a:p>
          <a:p>
            <a:r>
              <a:rPr lang="en-US" altLang="zh-CN" sz="2800" i="1" dirty="0"/>
              <a:t>x </a:t>
            </a:r>
            <a:r>
              <a:rPr lang="zh-CN" altLang="en-US" sz="2800" dirty="0"/>
              <a:t>＋ </a:t>
            </a:r>
            <a:r>
              <a:rPr lang="en-US" altLang="zh-CN" sz="2800" dirty="0"/>
              <a:t>3 </a:t>
            </a:r>
            <a:r>
              <a:rPr lang="zh-CN" altLang="en-US" sz="2800" dirty="0"/>
              <a:t>－ </a:t>
            </a:r>
            <a:r>
              <a:rPr lang="en-US" altLang="zh-CN" sz="2800" dirty="0"/>
              <a:t>3  </a:t>
            </a:r>
            <a:r>
              <a:rPr lang="zh-CN" altLang="en-US" sz="2800" dirty="0"/>
              <a:t>＜ </a:t>
            </a:r>
            <a:r>
              <a:rPr lang="en-US" altLang="zh-CN" sz="2800" dirty="0"/>
              <a:t>10  </a:t>
            </a:r>
            <a:r>
              <a:rPr lang="zh-CN" altLang="en-US" sz="2800" dirty="0"/>
              <a:t>－ </a:t>
            </a:r>
            <a:r>
              <a:rPr lang="en-US" altLang="zh-CN" sz="2800" dirty="0"/>
              <a:t>3</a:t>
            </a:r>
          </a:p>
          <a:p>
            <a:endParaRPr lang="en-US" altLang="zh-CN" sz="2800" dirty="0"/>
          </a:p>
        </p:txBody>
      </p:sp>
      <p:sp>
        <p:nvSpPr>
          <p:cNvPr id="58413" name="Rectangle 45"/>
          <p:cNvSpPr>
            <a:spLocks noChangeArrowheads="1"/>
          </p:cNvSpPr>
          <p:nvPr/>
        </p:nvSpPr>
        <p:spPr bwMode="auto">
          <a:xfrm>
            <a:off x="6240464" y="1802884"/>
            <a:ext cx="184731" cy="369332"/>
          </a:xfrm>
          <a:prstGeom prst="rect">
            <a:avLst/>
          </a:prstGeom>
          <a:noFill/>
          <a:ln w="38100">
            <a:solidFill>
              <a:srgbClr val="FF99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107763" dir="189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cxnSp>
        <p:nvCxnSpPr>
          <p:cNvPr id="58416" name="AutoShape 48"/>
          <p:cNvCxnSpPr>
            <a:cxnSpLocks noChangeShapeType="1"/>
          </p:cNvCxnSpPr>
          <p:nvPr/>
        </p:nvCxnSpPr>
        <p:spPr bwMode="auto">
          <a:xfrm>
            <a:off x="5448300" y="1555750"/>
            <a:ext cx="2592388" cy="215900"/>
          </a:xfrm>
          <a:prstGeom prst="bentConnector2">
            <a:avLst/>
          </a:prstGeom>
          <a:noFill/>
          <a:ln w="38100">
            <a:solidFill>
              <a:srgbClr val="FF9900"/>
            </a:solidFill>
            <a:miter lim="800000"/>
            <a:headE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107763" dir="189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cxnSp>
        <p:nvCxnSpPr>
          <p:cNvPr id="58417" name="AutoShape 49"/>
          <p:cNvCxnSpPr>
            <a:cxnSpLocks noChangeShapeType="1"/>
          </p:cNvCxnSpPr>
          <p:nvPr/>
        </p:nvCxnSpPr>
        <p:spPr bwMode="auto">
          <a:xfrm rot="5400000">
            <a:off x="6620669" y="1032669"/>
            <a:ext cx="247650" cy="2592388"/>
          </a:xfrm>
          <a:prstGeom prst="bentConnector2">
            <a:avLst/>
          </a:prstGeom>
          <a:noFill/>
          <a:ln w="38100">
            <a:solidFill>
              <a:srgbClr val="FF9900"/>
            </a:solidFill>
            <a:miter lim="800000"/>
            <a:headE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107763" dir="189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sp>
        <p:nvSpPr>
          <p:cNvPr id="58418" name="Text Box 50"/>
          <p:cNvSpPr txBox="1">
            <a:spLocks noChangeArrowheads="1"/>
          </p:cNvSpPr>
          <p:nvPr/>
        </p:nvSpPr>
        <p:spPr bwMode="auto">
          <a:xfrm>
            <a:off x="3648075" y="4005263"/>
            <a:ext cx="5689600" cy="144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107763" dir="189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zh-CN" altLang="en-US" sz="4400"/>
              <a:t>方程中的移项法则在不等式中仍然适用！</a:t>
            </a:r>
          </a:p>
        </p:txBody>
      </p:sp>
    </p:spTree>
    <p:extLst>
      <p:ext uri="{BB962C8B-B14F-4D97-AF65-F5344CB8AC3E}">
        <p14:creationId xmlns:p14="http://schemas.microsoft.com/office/powerpoint/2010/main" val="1580395520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58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58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6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58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0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8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83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83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3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5" dur="500"/>
                                        <p:tgtEl>
                                          <p:spTgt spid="58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7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58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4" dur="500"/>
                                        <p:tgtEl>
                                          <p:spTgt spid="584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5" dur="500"/>
                                        <p:tgtEl>
                                          <p:spTgt spid="584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500"/>
                                        <p:tgtEl>
                                          <p:spTgt spid="584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8" grpId="0" autoUpdateAnimBg="0"/>
      <p:bldP spid="58380" grpId="0" animBg="1"/>
      <p:bldP spid="58379" grpId="0" animBg="1" autoUpdateAnimBg="0"/>
      <p:bldP spid="58411" grpId="0"/>
      <p:bldP spid="58413" grpId="0" animBg="1"/>
      <p:bldP spid="58418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7399" name="Group 55"/>
          <p:cNvGrpSpPr>
            <a:grpSpLocks/>
          </p:cNvGrpSpPr>
          <p:nvPr/>
        </p:nvGrpSpPr>
        <p:grpSpPr bwMode="auto">
          <a:xfrm>
            <a:off x="2855913" y="836614"/>
            <a:ext cx="5853112" cy="742951"/>
            <a:chOff x="930" y="375"/>
            <a:chExt cx="3687" cy="468"/>
          </a:xfrm>
        </p:grpSpPr>
        <p:sp>
          <p:nvSpPr>
            <p:cNvPr id="57348" name="Text Box 4"/>
            <p:cNvSpPr txBox="1">
              <a:spLocks noChangeArrowheads="1"/>
            </p:cNvSpPr>
            <p:nvPr/>
          </p:nvSpPr>
          <p:spPr bwMode="auto">
            <a:xfrm>
              <a:off x="1306" y="397"/>
              <a:ext cx="3311" cy="44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FF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107763" dir="189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l"/>
              <a:r>
                <a:rPr lang="zh-CN" altLang="en-US" sz="2000" b="1" dirty="0">
                  <a:latin typeface="宋体" charset="-122"/>
                  <a:ea typeface="宋体" charset="-122"/>
                </a:rPr>
                <a:t>解一元一次不等式　</a:t>
              </a:r>
              <a:r>
                <a:rPr lang="en-US" altLang="zh-CN" sz="2000" b="1" dirty="0">
                  <a:latin typeface="宋体" charset="-122"/>
                  <a:ea typeface="宋体" charset="-122"/>
                </a:rPr>
                <a:t>8</a:t>
              </a:r>
              <a:r>
                <a:rPr lang="en-US" altLang="zh-CN" sz="2000" b="1" i="1" dirty="0">
                  <a:latin typeface="Times New Roman" charset="0"/>
                  <a:ea typeface="宋体" charset="-122"/>
                </a:rPr>
                <a:t>x</a:t>
              </a:r>
              <a:r>
                <a:rPr lang="zh-CN" altLang="en-US" sz="2000" b="1" dirty="0">
                  <a:latin typeface="宋体" charset="-122"/>
                  <a:ea typeface="宋体" charset="-122"/>
                </a:rPr>
                <a:t>－</a:t>
              </a:r>
              <a:r>
                <a:rPr lang="en-US" altLang="zh-CN" sz="2000" b="1" dirty="0">
                  <a:latin typeface="宋体" charset="-122"/>
                  <a:ea typeface="宋体" charset="-122"/>
                </a:rPr>
                <a:t>2≤7</a:t>
              </a:r>
              <a:r>
                <a:rPr lang="en-US" altLang="zh-CN" sz="2000" b="1" i="1" dirty="0">
                  <a:latin typeface="Times New Roman" charset="0"/>
                  <a:ea typeface="宋体" charset="-122"/>
                </a:rPr>
                <a:t>x</a:t>
              </a:r>
              <a:r>
                <a:rPr lang="zh-CN" altLang="en-US" sz="2000" b="1" dirty="0">
                  <a:latin typeface="宋体" charset="-122"/>
                  <a:ea typeface="宋体" charset="-122"/>
                </a:rPr>
                <a:t>＋</a:t>
              </a:r>
              <a:r>
                <a:rPr lang="en-US" altLang="zh-CN" sz="2000" b="1" dirty="0">
                  <a:latin typeface="宋体" charset="-122"/>
                  <a:ea typeface="宋体" charset="-122"/>
                </a:rPr>
                <a:t>3</a:t>
              </a:r>
              <a:r>
                <a:rPr lang="zh-CN" altLang="en-US" sz="2000" b="1" dirty="0">
                  <a:latin typeface="宋体" charset="-122"/>
                  <a:ea typeface="宋体" charset="-122"/>
                </a:rPr>
                <a:t>，并把它的解在数轴上表示出来。</a:t>
              </a:r>
            </a:p>
          </p:txBody>
        </p:sp>
        <p:sp>
          <p:nvSpPr>
            <p:cNvPr id="57349" name="Text Box 5"/>
            <p:cNvSpPr txBox="1">
              <a:spLocks noChangeArrowheads="1"/>
            </p:cNvSpPr>
            <p:nvPr/>
          </p:nvSpPr>
          <p:spPr bwMode="auto">
            <a:xfrm>
              <a:off x="930" y="375"/>
              <a:ext cx="453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FF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107763" dir="189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l"/>
              <a:r>
                <a:rPr lang="zh-CN" altLang="en-US" sz="2000" b="1" dirty="0">
                  <a:latin typeface="宋体" charset="-122"/>
                  <a:ea typeface="宋体" charset="-122"/>
                </a:rPr>
                <a:t>例</a:t>
              </a:r>
              <a:r>
                <a:rPr lang="en-US" altLang="zh-CN" sz="2000" b="1" dirty="0">
                  <a:latin typeface="宋体" charset="-122"/>
                  <a:ea typeface="宋体" charset="-122"/>
                </a:rPr>
                <a:t>1</a:t>
              </a:r>
            </a:p>
          </p:txBody>
        </p:sp>
      </p:grpSp>
      <p:sp>
        <p:nvSpPr>
          <p:cNvPr id="57350" name="Text Box 6"/>
          <p:cNvSpPr txBox="1">
            <a:spLocks noChangeArrowheads="1"/>
          </p:cNvSpPr>
          <p:nvPr/>
        </p:nvSpPr>
        <p:spPr bwMode="auto">
          <a:xfrm>
            <a:off x="3216276" y="1916113"/>
            <a:ext cx="6335713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107763" dir="189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zh-CN" altLang="en-US" sz="2000" b="1" dirty="0"/>
              <a:t>解：移项，得 </a:t>
            </a:r>
          </a:p>
        </p:txBody>
      </p:sp>
      <p:grpSp>
        <p:nvGrpSpPr>
          <p:cNvPr id="57395" name="Group 51"/>
          <p:cNvGrpSpPr>
            <a:grpSpLocks/>
          </p:cNvGrpSpPr>
          <p:nvPr/>
        </p:nvGrpSpPr>
        <p:grpSpPr bwMode="auto">
          <a:xfrm>
            <a:off x="3648076" y="4581520"/>
            <a:ext cx="5400675" cy="488950"/>
            <a:chOff x="1837" y="3339"/>
            <a:chExt cx="3402" cy="308"/>
          </a:xfrm>
        </p:grpSpPr>
        <p:grpSp>
          <p:nvGrpSpPr>
            <p:cNvPr id="57394" name="Group 50"/>
            <p:cNvGrpSpPr>
              <a:grpSpLocks/>
            </p:cNvGrpSpPr>
            <p:nvPr/>
          </p:nvGrpSpPr>
          <p:grpSpPr bwMode="auto">
            <a:xfrm>
              <a:off x="1837" y="3339"/>
              <a:ext cx="3402" cy="308"/>
              <a:chOff x="1837" y="3339"/>
              <a:chExt cx="3402" cy="308"/>
            </a:xfrm>
          </p:grpSpPr>
          <p:grpSp>
            <p:nvGrpSpPr>
              <p:cNvPr id="57352" name="Group 8"/>
              <p:cNvGrpSpPr>
                <a:grpSpLocks/>
              </p:cNvGrpSpPr>
              <p:nvPr/>
            </p:nvGrpSpPr>
            <p:grpSpPr bwMode="auto">
              <a:xfrm>
                <a:off x="1837" y="3414"/>
                <a:ext cx="2994" cy="233"/>
                <a:chOff x="1610" y="3203"/>
                <a:chExt cx="2994" cy="233"/>
              </a:xfrm>
            </p:grpSpPr>
            <p:sp>
              <p:nvSpPr>
                <p:cNvPr id="57353" name="Text Box 9"/>
                <p:cNvSpPr txBox="1">
                  <a:spLocks noChangeArrowheads="1"/>
                </p:cNvSpPr>
                <p:nvPr/>
              </p:nvSpPr>
              <p:spPr bwMode="auto">
                <a:xfrm>
                  <a:off x="2563" y="3203"/>
                  <a:ext cx="227" cy="23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19050">
                      <a:solidFill>
                        <a:srgbClr val="FF0000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107763" dir="189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 algn="l"/>
                  <a:r>
                    <a:rPr lang="en-US" altLang="zh-CN">
                      <a:latin typeface="Arial Narrow" charset="0"/>
                    </a:rPr>
                    <a:t>0</a:t>
                  </a:r>
                </a:p>
              </p:txBody>
            </p:sp>
            <p:sp>
              <p:nvSpPr>
                <p:cNvPr id="57354" name="Text Box 10"/>
                <p:cNvSpPr txBox="1">
                  <a:spLocks noChangeArrowheads="1"/>
                </p:cNvSpPr>
                <p:nvPr/>
              </p:nvSpPr>
              <p:spPr bwMode="auto">
                <a:xfrm>
                  <a:off x="2790" y="3203"/>
                  <a:ext cx="227" cy="23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19050">
                      <a:solidFill>
                        <a:srgbClr val="FF0000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107763" dir="189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 algn="l"/>
                  <a:r>
                    <a:rPr lang="en-US" altLang="zh-CN">
                      <a:latin typeface="Arial Narrow" charset="0"/>
                    </a:rPr>
                    <a:t>1</a:t>
                  </a:r>
                </a:p>
              </p:txBody>
            </p:sp>
            <p:sp>
              <p:nvSpPr>
                <p:cNvPr id="57355" name="Text Box 11"/>
                <p:cNvSpPr txBox="1">
                  <a:spLocks noChangeArrowheads="1"/>
                </p:cNvSpPr>
                <p:nvPr/>
              </p:nvSpPr>
              <p:spPr bwMode="auto">
                <a:xfrm>
                  <a:off x="3016" y="3203"/>
                  <a:ext cx="227" cy="23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19050">
                      <a:solidFill>
                        <a:srgbClr val="FF0000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107763" dir="189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 algn="l"/>
                  <a:r>
                    <a:rPr lang="en-US" altLang="zh-CN">
                      <a:latin typeface="Arial Narrow" charset="0"/>
                    </a:rPr>
                    <a:t>2</a:t>
                  </a:r>
                </a:p>
              </p:txBody>
            </p:sp>
            <p:sp>
              <p:nvSpPr>
                <p:cNvPr id="57356" name="Text Box 12"/>
                <p:cNvSpPr txBox="1">
                  <a:spLocks noChangeArrowheads="1"/>
                </p:cNvSpPr>
                <p:nvPr/>
              </p:nvSpPr>
              <p:spPr bwMode="auto">
                <a:xfrm>
                  <a:off x="3243" y="3203"/>
                  <a:ext cx="227" cy="23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19050">
                      <a:solidFill>
                        <a:srgbClr val="FF0000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107763" dir="189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 algn="l"/>
                  <a:r>
                    <a:rPr lang="en-US" altLang="zh-CN">
                      <a:latin typeface="Arial Narrow" charset="0"/>
                    </a:rPr>
                    <a:t>3</a:t>
                  </a:r>
                </a:p>
              </p:txBody>
            </p:sp>
            <p:sp>
              <p:nvSpPr>
                <p:cNvPr id="57357" name="Text Box 13"/>
                <p:cNvSpPr txBox="1">
                  <a:spLocks noChangeArrowheads="1"/>
                </p:cNvSpPr>
                <p:nvPr/>
              </p:nvSpPr>
              <p:spPr bwMode="auto">
                <a:xfrm>
                  <a:off x="3470" y="3203"/>
                  <a:ext cx="227" cy="23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19050">
                      <a:solidFill>
                        <a:srgbClr val="FF0000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107763" dir="189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 algn="l"/>
                  <a:r>
                    <a:rPr lang="en-US" altLang="zh-CN">
                      <a:latin typeface="Arial Narrow" charset="0"/>
                    </a:rPr>
                    <a:t>4</a:t>
                  </a:r>
                </a:p>
              </p:txBody>
            </p:sp>
            <p:sp>
              <p:nvSpPr>
                <p:cNvPr id="57358" name="Text Box 14"/>
                <p:cNvSpPr txBox="1">
                  <a:spLocks noChangeArrowheads="1"/>
                </p:cNvSpPr>
                <p:nvPr/>
              </p:nvSpPr>
              <p:spPr bwMode="auto">
                <a:xfrm>
                  <a:off x="3697" y="3203"/>
                  <a:ext cx="227" cy="23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19050">
                      <a:solidFill>
                        <a:srgbClr val="FF0000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107763" dir="189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 algn="l"/>
                  <a:r>
                    <a:rPr lang="en-US" altLang="zh-CN">
                      <a:latin typeface="Arial Narrow" charset="0"/>
                    </a:rPr>
                    <a:t>5</a:t>
                  </a:r>
                </a:p>
              </p:txBody>
            </p:sp>
            <p:sp>
              <p:nvSpPr>
                <p:cNvPr id="57359" name="Text Box 15"/>
                <p:cNvSpPr txBox="1">
                  <a:spLocks noChangeArrowheads="1"/>
                </p:cNvSpPr>
                <p:nvPr/>
              </p:nvSpPr>
              <p:spPr bwMode="auto">
                <a:xfrm>
                  <a:off x="3923" y="3203"/>
                  <a:ext cx="227" cy="23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19050">
                      <a:solidFill>
                        <a:srgbClr val="FF0000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107763" dir="189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 algn="l"/>
                  <a:r>
                    <a:rPr lang="en-US" altLang="zh-CN">
                      <a:latin typeface="Arial Narrow" charset="0"/>
                    </a:rPr>
                    <a:t>6</a:t>
                  </a:r>
                </a:p>
              </p:txBody>
            </p:sp>
            <p:sp>
              <p:nvSpPr>
                <p:cNvPr id="57360" name="Text Box 16"/>
                <p:cNvSpPr txBox="1">
                  <a:spLocks noChangeArrowheads="1"/>
                </p:cNvSpPr>
                <p:nvPr/>
              </p:nvSpPr>
              <p:spPr bwMode="auto">
                <a:xfrm>
                  <a:off x="4150" y="3203"/>
                  <a:ext cx="227" cy="23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19050">
                      <a:solidFill>
                        <a:srgbClr val="FF0000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107763" dir="189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 algn="l"/>
                  <a:r>
                    <a:rPr lang="en-US" altLang="zh-CN">
                      <a:latin typeface="Arial Narrow" charset="0"/>
                    </a:rPr>
                    <a:t>7</a:t>
                  </a:r>
                </a:p>
              </p:txBody>
            </p:sp>
            <p:sp>
              <p:nvSpPr>
                <p:cNvPr id="57361" name="Text Box 17"/>
                <p:cNvSpPr txBox="1">
                  <a:spLocks noChangeArrowheads="1"/>
                </p:cNvSpPr>
                <p:nvPr/>
              </p:nvSpPr>
              <p:spPr bwMode="auto">
                <a:xfrm>
                  <a:off x="4377" y="3203"/>
                  <a:ext cx="227" cy="23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19050">
                      <a:solidFill>
                        <a:srgbClr val="FF0000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107763" dir="189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 algn="l"/>
                  <a:endParaRPr lang="x-none" altLang="x-none">
                    <a:latin typeface="Arial Narrow" charset="0"/>
                  </a:endParaRPr>
                </a:p>
              </p:txBody>
            </p:sp>
            <p:sp>
              <p:nvSpPr>
                <p:cNvPr id="57362" name="Text Box 18"/>
                <p:cNvSpPr txBox="1">
                  <a:spLocks noChangeArrowheads="1"/>
                </p:cNvSpPr>
                <p:nvPr/>
              </p:nvSpPr>
              <p:spPr bwMode="auto">
                <a:xfrm>
                  <a:off x="2291" y="3203"/>
                  <a:ext cx="363" cy="23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19050">
                      <a:solidFill>
                        <a:srgbClr val="FF0000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107763" dir="189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 algn="l"/>
                  <a:r>
                    <a:rPr lang="en-US" altLang="zh-CN">
                      <a:latin typeface="Arial Narrow" charset="0"/>
                    </a:rPr>
                    <a:t>-1</a:t>
                  </a:r>
                </a:p>
              </p:txBody>
            </p:sp>
            <p:sp>
              <p:nvSpPr>
                <p:cNvPr id="57363" name="Text Box 19"/>
                <p:cNvSpPr txBox="1">
                  <a:spLocks noChangeArrowheads="1"/>
                </p:cNvSpPr>
                <p:nvPr/>
              </p:nvSpPr>
              <p:spPr bwMode="auto">
                <a:xfrm>
                  <a:off x="2064" y="3203"/>
                  <a:ext cx="363" cy="23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19050">
                      <a:solidFill>
                        <a:srgbClr val="FF0000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107763" dir="189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 algn="l"/>
                  <a:endParaRPr lang="x-none" altLang="x-none">
                    <a:latin typeface="Arial Narrow" charset="0"/>
                  </a:endParaRPr>
                </a:p>
              </p:txBody>
            </p:sp>
            <p:sp>
              <p:nvSpPr>
                <p:cNvPr id="57364" name="Text Box 20"/>
                <p:cNvSpPr txBox="1">
                  <a:spLocks noChangeArrowheads="1"/>
                </p:cNvSpPr>
                <p:nvPr/>
              </p:nvSpPr>
              <p:spPr bwMode="auto">
                <a:xfrm>
                  <a:off x="1837" y="3203"/>
                  <a:ext cx="363" cy="23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19050">
                      <a:solidFill>
                        <a:srgbClr val="FF0000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107763" dir="189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 algn="l"/>
                  <a:endParaRPr lang="x-none" altLang="x-none">
                    <a:latin typeface="Arial Narrow" charset="0"/>
                  </a:endParaRPr>
                </a:p>
              </p:txBody>
            </p:sp>
            <p:sp>
              <p:nvSpPr>
                <p:cNvPr id="57365" name="Text Box 21"/>
                <p:cNvSpPr txBox="1">
                  <a:spLocks noChangeArrowheads="1"/>
                </p:cNvSpPr>
                <p:nvPr/>
              </p:nvSpPr>
              <p:spPr bwMode="auto">
                <a:xfrm>
                  <a:off x="1610" y="3203"/>
                  <a:ext cx="363" cy="23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19050">
                      <a:solidFill>
                        <a:srgbClr val="FF0000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107763" dir="189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 algn="l"/>
                  <a:endParaRPr lang="x-none" altLang="x-none">
                    <a:latin typeface="Arial Narrow" charset="0"/>
                  </a:endParaRPr>
                </a:p>
              </p:txBody>
            </p:sp>
          </p:grpSp>
          <p:sp>
            <p:nvSpPr>
              <p:cNvPr id="57368" name="Line 24"/>
              <p:cNvSpPr>
                <a:spLocks noChangeShapeType="1"/>
              </p:cNvSpPr>
              <p:nvPr/>
            </p:nvSpPr>
            <p:spPr bwMode="auto">
              <a:xfrm>
                <a:off x="2881" y="3339"/>
                <a:ext cx="0" cy="91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107763" dir="189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57369" name="Line 25"/>
              <p:cNvSpPr>
                <a:spLocks noChangeShapeType="1"/>
              </p:cNvSpPr>
              <p:nvPr/>
            </p:nvSpPr>
            <p:spPr bwMode="auto">
              <a:xfrm>
                <a:off x="3107" y="3339"/>
                <a:ext cx="0" cy="91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107763" dir="189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57370" name="Line 26"/>
              <p:cNvSpPr>
                <a:spLocks noChangeShapeType="1"/>
              </p:cNvSpPr>
              <p:nvPr/>
            </p:nvSpPr>
            <p:spPr bwMode="auto">
              <a:xfrm>
                <a:off x="3334" y="3339"/>
                <a:ext cx="0" cy="91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107763" dir="189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57371" name="Line 27"/>
              <p:cNvSpPr>
                <a:spLocks noChangeShapeType="1"/>
              </p:cNvSpPr>
              <p:nvPr/>
            </p:nvSpPr>
            <p:spPr bwMode="auto">
              <a:xfrm>
                <a:off x="3561" y="3339"/>
                <a:ext cx="0" cy="91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107763" dir="189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57372" name="Line 28"/>
              <p:cNvSpPr>
                <a:spLocks noChangeShapeType="1"/>
              </p:cNvSpPr>
              <p:nvPr/>
            </p:nvSpPr>
            <p:spPr bwMode="auto">
              <a:xfrm>
                <a:off x="3788" y="3339"/>
                <a:ext cx="0" cy="91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107763" dir="189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57373" name="Line 29"/>
              <p:cNvSpPr>
                <a:spLocks noChangeShapeType="1"/>
              </p:cNvSpPr>
              <p:nvPr/>
            </p:nvSpPr>
            <p:spPr bwMode="auto">
              <a:xfrm>
                <a:off x="4015" y="3339"/>
                <a:ext cx="0" cy="91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107763" dir="189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57374" name="Line 30"/>
              <p:cNvSpPr>
                <a:spLocks noChangeShapeType="1"/>
              </p:cNvSpPr>
              <p:nvPr/>
            </p:nvSpPr>
            <p:spPr bwMode="auto">
              <a:xfrm>
                <a:off x="4241" y="3339"/>
                <a:ext cx="0" cy="91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107763" dir="189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57376" name="Line 32"/>
              <p:cNvSpPr>
                <a:spLocks noChangeShapeType="1"/>
              </p:cNvSpPr>
              <p:nvPr/>
            </p:nvSpPr>
            <p:spPr bwMode="auto">
              <a:xfrm>
                <a:off x="2654" y="3339"/>
                <a:ext cx="0" cy="91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107763" dir="189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57380" name="Line 36"/>
              <p:cNvSpPr>
                <a:spLocks noChangeShapeType="1"/>
              </p:cNvSpPr>
              <p:nvPr/>
            </p:nvSpPr>
            <p:spPr bwMode="auto">
              <a:xfrm>
                <a:off x="4468" y="3339"/>
                <a:ext cx="0" cy="91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107763" dir="189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57381" name="Text Box 37"/>
              <p:cNvSpPr txBox="1">
                <a:spLocks noChangeArrowheads="1"/>
              </p:cNvSpPr>
              <p:nvPr/>
            </p:nvSpPr>
            <p:spPr bwMode="auto">
              <a:xfrm>
                <a:off x="4694" y="3385"/>
                <a:ext cx="545" cy="23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9050">
                    <a:solidFill>
                      <a:srgbClr val="FF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107763" dir="189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algn="l"/>
                <a:r>
                  <a:rPr lang="en-US" altLang="zh-CN" i="1">
                    <a:latin typeface="Times New Roman" charset="0"/>
                  </a:rPr>
                  <a:t>x</a:t>
                </a:r>
              </a:p>
            </p:txBody>
          </p:sp>
        </p:grpSp>
        <p:sp>
          <p:nvSpPr>
            <p:cNvPr id="57351" name="Line 7"/>
            <p:cNvSpPr>
              <a:spLocks noChangeShapeType="1"/>
            </p:cNvSpPr>
            <p:nvPr/>
          </p:nvSpPr>
          <p:spPr bwMode="auto">
            <a:xfrm>
              <a:off x="2290" y="3430"/>
              <a:ext cx="2540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arrow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107763" dir="189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endParaRPr lang="zh-CN" altLang="en-US"/>
            </a:p>
          </p:txBody>
        </p:sp>
      </p:grpSp>
      <p:sp>
        <p:nvSpPr>
          <p:cNvPr id="57388" name="Rectangle 44"/>
          <p:cNvSpPr>
            <a:spLocks noChangeArrowheads="1"/>
          </p:cNvSpPr>
          <p:nvPr/>
        </p:nvSpPr>
        <p:spPr bwMode="auto">
          <a:xfrm>
            <a:off x="4224339" y="2492375"/>
            <a:ext cx="371157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107763" dir="189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2400" dirty="0">
                <a:solidFill>
                  <a:srgbClr val="FF3300"/>
                </a:solidFill>
              </a:rPr>
              <a:t>8</a:t>
            </a:r>
            <a:r>
              <a:rPr lang="en-US" altLang="zh-CN" sz="2400" i="1" dirty="0">
                <a:solidFill>
                  <a:srgbClr val="FF3300"/>
                </a:solidFill>
                <a:latin typeface="Times New Roman" charset="0"/>
                <a:ea typeface="宋体" charset="-122"/>
              </a:rPr>
              <a:t>x</a:t>
            </a:r>
            <a:r>
              <a:rPr lang="zh-CN" altLang="en-US" sz="2400" dirty="0">
                <a:solidFill>
                  <a:srgbClr val="FF3300"/>
                </a:solidFill>
              </a:rPr>
              <a:t>－ </a:t>
            </a:r>
            <a:r>
              <a:rPr lang="en-US" altLang="zh-CN" sz="2400" dirty="0">
                <a:solidFill>
                  <a:srgbClr val="FF3300"/>
                </a:solidFill>
              </a:rPr>
              <a:t>7</a:t>
            </a:r>
            <a:r>
              <a:rPr lang="en-US" altLang="zh-CN" sz="2400" i="1" dirty="0">
                <a:solidFill>
                  <a:srgbClr val="FF3300"/>
                </a:solidFill>
                <a:latin typeface="Times New Roman" charset="0"/>
                <a:ea typeface="宋体" charset="-122"/>
              </a:rPr>
              <a:t>x</a:t>
            </a:r>
            <a:r>
              <a:rPr lang="en-US" altLang="zh-CN" sz="2400" dirty="0"/>
              <a:t> ≤3+2</a:t>
            </a:r>
          </a:p>
        </p:txBody>
      </p:sp>
      <p:sp>
        <p:nvSpPr>
          <p:cNvPr id="57392" name="Rectangle 48"/>
          <p:cNvSpPr>
            <a:spLocks noChangeArrowheads="1"/>
          </p:cNvSpPr>
          <p:nvPr/>
        </p:nvSpPr>
        <p:spPr bwMode="auto">
          <a:xfrm>
            <a:off x="4165844" y="3038775"/>
            <a:ext cx="155844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107763" dir="189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2400" dirty="0"/>
              <a:t>∴        </a:t>
            </a:r>
            <a:r>
              <a:rPr lang="en-US" altLang="zh-CN" sz="2400" i="1" dirty="0">
                <a:solidFill>
                  <a:srgbClr val="FF3300"/>
                </a:solidFill>
                <a:latin typeface="Times New Roman" charset="0"/>
                <a:ea typeface="宋体" charset="-122"/>
              </a:rPr>
              <a:t>x</a:t>
            </a:r>
            <a:r>
              <a:rPr lang="en-US" altLang="zh-CN" sz="2400" dirty="0">
                <a:solidFill>
                  <a:srgbClr val="FF3300"/>
                </a:solidFill>
              </a:rPr>
              <a:t> ≤5</a:t>
            </a:r>
          </a:p>
        </p:txBody>
      </p:sp>
      <p:sp>
        <p:nvSpPr>
          <p:cNvPr id="57393" name="Rectangle 49"/>
          <p:cNvSpPr>
            <a:spLocks noChangeArrowheads="1"/>
          </p:cNvSpPr>
          <p:nvPr/>
        </p:nvSpPr>
        <p:spPr bwMode="auto">
          <a:xfrm>
            <a:off x="3432176" y="3644900"/>
            <a:ext cx="4544834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107763" dir="189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000" b="1" dirty="0"/>
              <a:t>这个不等式的解集在数轴上表示如下：</a:t>
            </a:r>
          </a:p>
        </p:txBody>
      </p:sp>
      <p:grpSp>
        <p:nvGrpSpPr>
          <p:cNvPr id="57400" name="Group 56"/>
          <p:cNvGrpSpPr>
            <a:grpSpLocks/>
          </p:cNvGrpSpPr>
          <p:nvPr/>
        </p:nvGrpSpPr>
        <p:grpSpPr bwMode="auto">
          <a:xfrm>
            <a:off x="4224339" y="4292600"/>
            <a:ext cx="2879725" cy="431800"/>
            <a:chOff x="1746" y="3203"/>
            <a:chExt cx="1814" cy="272"/>
          </a:xfrm>
        </p:grpSpPr>
        <p:sp>
          <p:nvSpPr>
            <p:cNvPr id="57397" name="Line 53"/>
            <p:cNvSpPr>
              <a:spLocks noChangeShapeType="1"/>
            </p:cNvSpPr>
            <p:nvPr/>
          </p:nvSpPr>
          <p:spPr bwMode="auto">
            <a:xfrm flipV="1">
              <a:off x="3560" y="3203"/>
              <a:ext cx="0" cy="272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107763" dir="189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endParaRPr lang="zh-CN" altLang="en-US"/>
            </a:p>
          </p:txBody>
        </p:sp>
        <p:sp>
          <p:nvSpPr>
            <p:cNvPr id="57398" name="Line 54"/>
            <p:cNvSpPr>
              <a:spLocks noChangeShapeType="1"/>
            </p:cNvSpPr>
            <p:nvPr/>
          </p:nvSpPr>
          <p:spPr bwMode="auto">
            <a:xfrm flipH="1">
              <a:off x="1746" y="3203"/>
              <a:ext cx="1814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107763" dir="189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endParaRPr lang="zh-CN" altLang="en-US"/>
            </a:p>
          </p:txBody>
        </p:sp>
      </p:grpSp>
      <p:sp>
        <p:nvSpPr>
          <p:cNvPr id="57401" name="Oval 57"/>
          <p:cNvSpPr>
            <a:spLocks noChangeArrowheads="1"/>
          </p:cNvSpPr>
          <p:nvPr/>
        </p:nvSpPr>
        <p:spPr bwMode="auto">
          <a:xfrm flipH="1">
            <a:off x="7019926" y="4469488"/>
            <a:ext cx="144463" cy="519351"/>
          </a:xfrm>
          <a:prstGeom prst="ellipse">
            <a:avLst/>
          </a:prstGeom>
          <a:solidFill>
            <a:srgbClr val="FF0000"/>
          </a:solidFill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107763" dir="189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CN" altLang="en-US"/>
          </a:p>
        </p:txBody>
      </p:sp>
      <p:sp>
        <p:nvSpPr>
          <p:cNvPr id="57402" name="Text Box 58"/>
          <p:cNvSpPr txBox="1">
            <a:spLocks noChangeArrowheads="1"/>
          </p:cNvSpPr>
          <p:nvPr/>
        </p:nvSpPr>
        <p:spPr bwMode="auto">
          <a:xfrm>
            <a:off x="3000375" y="5373688"/>
            <a:ext cx="69342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107763" dir="189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>
                <a:solidFill>
                  <a:schemeClr val="bg1"/>
                </a:solidFill>
              </a:rPr>
              <a:t>思考：求满足不等式 </a:t>
            </a:r>
            <a:r>
              <a:rPr lang="en-US" altLang="zh-CN">
                <a:solidFill>
                  <a:schemeClr val="bg1"/>
                </a:solidFill>
                <a:latin typeface="宋体" charset="-122"/>
                <a:ea typeface="宋体" charset="-122"/>
              </a:rPr>
              <a:t>8</a:t>
            </a:r>
            <a:r>
              <a:rPr lang="en-US" altLang="zh-CN" i="1">
                <a:solidFill>
                  <a:schemeClr val="bg1"/>
                </a:solidFill>
                <a:latin typeface="Times New Roman" charset="0"/>
                <a:ea typeface="宋体" charset="-122"/>
              </a:rPr>
              <a:t>x</a:t>
            </a:r>
            <a:r>
              <a:rPr lang="zh-CN" altLang="en-US">
                <a:solidFill>
                  <a:schemeClr val="bg1"/>
                </a:solidFill>
                <a:latin typeface="宋体" charset="-122"/>
                <a:ea typeface="宋体" charset="-122"/>
              </a:rPr>
              <a:t>－</a:t>
            </a:r>
            <a:r>
              <a:rPr lang="en-US" altLang="zh-CN">
                <a:solidFill>
                  <a:schemeClr val="bg1"/>
                </a:solidFill>
                <a:latin typeface="宋体" charset="-122"/>
                <a:ea typeface="宋体" charset="-122"/>
              </a:rPr>
              <a:t>2≤7</a:t>
            </a:r>
            <a:r>
              <a:rPr lang="en-US" altLang="zh-CN" i="1">
                <a:solidFill>
                  <a:schemeClr val="bg1"/>
                </a:solidFill>
                <a:latin typeface="Times New Roman" charset="0"/>
                <a:ea typeface="宋体" charset="-122"/>
              </a:rPr>
              <a:t>x</a:t>
            </a:r>
            <a:r>
              <a:rPr lang="zh-CN" altLang="en-US">
                <a:solidFill>
                  <a:schemeClr val="bg1"/>
                </a:solidFill>
                <a:latin typeface="宋体" charset="-122"/>
                <a:ea typeface="宋体" charset="-122"/>
              </a:rPr>
              <a:t>＋</a:t>
            </a:r>
            <a:r>
              <a:rPr lang="en-US" altLang="zh-CN">
                <a:solidFill>
                  <a:schemeClr val="bg1"/>
                </a:solidFill>
                <a:latin typeface="宋体" charset="-122"/>
                <a:ea typeface="宋体" charset="-122"/>
              </a:rPr>
              <a:t>3 </a:t>
            </a:r>
            <a:r>
              <a:rPr lang="zh-CN" altLang="en-US">
                <a:solidFill>
                  <a:schemeClr val="bg1"/>
                </a:solidFill>
                <a:latin typeface="宋体" charset="-122"/>
                <a:ea typeface="宋体" charset="-122"/>
              </a:rPr>
              <a:t>的正整数解</a:t>
            </a:r>
          </a:p>
        </p:txBody>
      </p:sp>
      <p:sp>
        <p:nvSpPr>
          <p:cNvPr id="57404" name="Text Box 60"/>
          <p:cNvSpPr txBox="1">
            <a:spLocks noChangeArrowheads="1"/>
          </p:cNvSpPr>
          <p:nvPr/>
        </p:nvSpPr>
        <p:spPr bwMode="auto">
          <a:xfrm>
            <a:off x="911226" y="-51349"/>
            <a:ext cx="864076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107763" dir="189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/>
            <a:r>
              <a:rPr lang="zh-CN" altLang="en-US" sz="3600">
                <a:solidFill>
                  <a:srgbClr val="FF3300"/>
                </a:solidFill>
              </a:rPr>
              <a:t>移项要变号</a:t>
            </a:r>
            <a:r>
              <a:rPr lang="en-US" altLang="zh-CN" sz="3600">
                <a:solidFill>
                  <a:srgbClr val="FF3300"/>
                </a:solidFill>
              </a:rPr>
              <a:t>,</a:t>
            </a:r>
            <a:r>
              <a:rPr lang="zh-CN" altLang="en-US" sz="3600">
                <a:solidFill>
                  <a:srgbClr val="FF3300"/>
                </a:solidFill>
              </a:rPr>
              <a:t>不影响不等号的方向</a:t>
            </a:r>
          </a:p>
        </p:txBody>
      </p:sp>
    </p:spTree>
    <p:extLst>
      <p:ext uri="{BB962C8B-B14F-4D97-AF65-F5344CB8AC3E}">
        <p14:creationId xmlns:p14="http://schemas.microsoft.com/office/powerpoint/2010/main" val="162975854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57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6" dur="500"/>
                                        <p:tgtEl>
                                          <p:spTgt spid="57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574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574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39" dur="500"/>
                                        <p:tgtEl>
                                          <p:spTgt spid="57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74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74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0" dur="80"/>
                                        <p:tgtEl>
                                          <p:spTgt spid="5740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1" dur="80"/>
                                        <p:tgtEl>
                                          <p:spTgt spid="5740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80"/>
                                        <p:tgtEl>
                                          <p:spTgt spid="5740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50" grpId="0" autoUpdateAnimBg="0"/>
      <p:bldP spid="57388" grpId="0" autoUpdateAnimBg="0"/>
      <p:bldP spid="57392" grpId="0" autoUpdateAnimBg="0"/>
      <p:bldP spid="57393" grpId="0" autoUpdateAnimBg="0"/>
      <p:bldP spid="57401" grpId="0" animBg="1"/>
      <p:bldP spid="57402" grpId="0" autoUpdateAnimBg="0"/>
      <p:bldP spid="57404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20" name="Text Box 4"/>
          <p:cNvSpPr txBox="1">
            <a:spLocks noChangeArrowheads="1"/>
          </p:cNvSpPr>
          <p:nvPr/>
        </p:nvSpPr>
        <p:spPr bwMode="auto">
          <a:xfrm>
            <a:off x="1524001" y="908051"/>
            <a:ext cx="7705725" cy="25853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107763" dir="189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zh-CN" altLang="en-US" sz="3600" dirty="0"/>
              <a:t>解下列不等式</a:t>
            </a:r>
          </a:p>
          <a:p>
            <a:pPr algn="l"/>
            <a:r>
              <a:rPr lang="zh-CN" altLang="en-US" sz="3200" dirty="0"/>
              <a:t>（</a:t>
            </a:r>
            <a:r>
              <a:rPr lang="en-US" altLang="zh-CN" sz="3200" dirty="0"/>
              <a:t>1</a:t>
            </a:r>
            <a:r>
              <a:rPr lang="zh-CN" altLang="en-US" sz="3200" dirty="0"/>
              <a:t>）</a:t>
            </a:r>
            <a:r>
              <a:rPr lang="en-US" altLang="zh-CN" sz="3200" dirty="0"/>
              <a:t>3</a:t>
            </a:r>
            <a:r>
              <a:rPr lang="zh-CN" altLang="en-US" sz="3200" dirty="0"/>
              <a:t>（</a:t>
            </a:r>
            <a:r>
              <a:rPr lang="en-US" altLang="zh-CN" sz="3200" dirty="0"/>
              <a:t>1</a:t>
            </a:r>
            <a:r>
              <a:rPr lang="zh-CN" altLang="en-US" sz="3200" dirty="0"/>
              <a:t>－</a:t>
            </a:r>
            <a:r>
              <a:rPr lang="en-US" altLang="zh-CN" sz="3200" dirty="0"/>
              <a:t>x</a:t>
            </a:r>
            <a:r>
              <a:rPr lang="zh-CN" altLang="en-US" sz="3200" dirty="0"/>
              <a:t>）＞</a:t>
            </a:r>
            <a:r>
              <a:rPr lang="en-US" altLang="zh-CN" sz="3200" dirty="0"/>
              <a:t>2</a:t>
            </a:r>
            <a:r>
              <a:rPr lang="zh-CN" altLang="en-US" sz="3200" dirty="0"/>
              <a:t>（</a:t>
            </a:r>
            <a:r>
              <a:rPr lang="en-US" altLang="zh-CN" sz="3200" dirty="0"/>
              <a:t>1</a:t>
            </a:r>
            <a:r>
              <a:rPr lang="zh-CN" altLang="en-US" sz="3200" dirty="0"/>
              <a:t>－</a:t>
            </a:r>
            <a:r>
              <a:rPr lang="en-US" altLang="zh-CN" sz="3200" dirty="0"/>
              <a:t>2x</a:t>
            </a:r>
            <a:r>
              <a:rPr lang="zh-CN" altLang="en-US" sz="3200" dirty="0"/>
              <a:t>）</a:t>
            </a:r>
            <a:r>
              <a:rPr lang="en-US" altLang="zh-CN" sz="3600" dirty="0"/>
              <a:t>(2)</a:t>
            </a:r>
          </a:p>
          <a:p>
            <a:pPr algn="l"/>
            <a:endParaRPr lang="en-US" altLang="zh-CN" sz="3600" dirty="0">
              <a:solidFill>
                <a:schemeClr val="bg1"/>
              </a:solidFill>
            </a:endParaRPr>
          </a:p>
          <a:p>
            <a:pPr algn="l"/>
            <a:endParaRPr lang="en-US" altLang="zh-CN" sz="3600" dirty="0">
              <a:solidFill>
                <a:schemeClr val="bg1"/>
              </a:solidFill>
            </a:endParaRPr>
          </a:p>
          <a:p>
            <a:pPr algn="l"/>
            <a:r>
              <a:rPr lang="en-US" altLang="zh-CN" dirty="0"/>
              <a:t>       </a:t>
            </a:r>
          </a:p>
        </p:txBody>
      </p:sp>
      <p:sp>
        <p:nvSpPr>
          <p:cNvPr id="60448" name="Text Box 32"/>
          <p:cNvSpPr txBox="1">
            <a:spLocks noChangeArrowheads="1"/>
          </p:cNvSpPr>
          <p:nvPr/>
        </p:nvSpPr>
        <p:spPr bwMode="auto">
          <a:xfrm>
            <a:off x="1754948" y="-97532"/>
            <a:ext cx="187166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107763" dir="189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600"/>
              <a:t>试一试</a:t>
            </a:r>
          </a:p>
        </p:txBody>
      </p:sp>
      <p:graphicFrame>
        <p:nvGraphicFramePr>
          <p:cNvPr id="60450" name="Object 34"/>
          <p:cNvGraphicFramePr>
            <a:graphicFrameLocks noGrp="1" noChangeAspect="1"/>
          </p:cNvGraphicFramePr>
          <p:nvPr>
            <p:ph/>
            <p:extLst>
              <p:ext uri="{D42A27DB-BD31-4B8C-83A1-F6EECF244321}">
                <p14:modId xmlns:p14="http://schemas.microsoft.com/office/powerpoint/2010/main" val="1006504854"/>
              </p:ext>
            </p:extLst>
          </p:nvPr>
        </p:nvGraphicFramePr>
        <p:xfrm>
          <a:off x="7467601" y="1201819"/>
          <a:ext cx="2949575" cy="1128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80" name="公式" r:id="rId3" imgW="1028520" imgH="393480" progId="Equation.3">
                  <p:embed/>
                </p:oleObj>
              </mc:Choice>
              <mc:Fallback>
                <p:oleObj name="公式" r:id="rId3" imgW="1028520" imgH="393480" progId="Equation.3">
                  <p:embed/>
                  <p:pic>
                    <p:nvPicPr>
                      <p:cNvPr id="0" name="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67601" y="1201819"/>
                        <a:ext cx="2949575" cy="11287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8"/>
                                </a:schemeClr>
                              </a:outerShdw>
                            </a:effectLst>
                          </a14:hiddenEffects>
                        </a:ext>
                        <a:ext uri="{FAA26D3D-D897-4be2-8F04-BA451C77F1D7}">
                          <ma14:placeholderFlag xmlns:ma14="http://schemas.microsoft.com/office/mac/drawingml/2011/main" val="1"/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0452" name="Text Box 36"/>
          <p:cNvSpPr txBox="1">
            <a:spLocks noChangeArrowheads="1"/>
          </p:cNvSpPr>
          <p:nvPr/>
        </p:nvSpPr>
        <p:spPr bwMode="auto">
          <a:xfrm>
            <a:off x="1524001" y="2420939"/>
            <a:ext cx="5834063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107763" dir="189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zh-CN" altLang="en-US" sz="3200"/>
              <a:t>解：去括号得，</a:t>
            </a:r>
            <a:r>
              <a:rPr lang="en-US" altLang="zh-CN" sz="3200"/>
              <a:t>3-3x&gt;2-4x</a:t>
            </a:r>
          </a:p>
        </p:txBody>
      </p:sp>
      <p:sp>
        <p:nvSpPr>
          <p:cNvPr id="60453" name="Text Box 37"/>
          <p:cNvSpPr txBox="1">
            <a:spLocks noChangeArrowheads="1"/>
          </p:cNvSpPr>
          <p:nvPr/>
        </p:nvSpPr>
        <p:spPr bwMode="auto">
          <a:xfrm>
            <a:off x="1847850" y="2997200"/>
            <a:ext cx="446563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107763" dir="189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zh-CN" altLang="en-US" sz="3200"/>
              <a:t>移项得 ，</a:t>
            </a:r>
            <a:r>
              <a:rPr lang="en-US" altLang="zh-CN" sz="3200"/>
              <a:t>-3x+4x&gt;2-3</a:t>
            </a:r>
          </a:p>
        </p:txBody>
      </p:sp>
      <p:sp>
        <p:nvSpPr>
          <p:cNvPr id="60454" name="Text Box 38"/>
          <p:cNvSpPr txBox="1">
            <a:spLocks noChangeArrowheads="1"/>
          </p:cNvSpPr>
          <p:nvPr/>
        </p:nvSpPr>
        <p:spPr bwMode="auto">
          <a:xfrm>
            <a:off x="1524000" y="5157789"/>
            <a:ext cx="446563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107763" dir="189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zh-CN" altLang="en-US" sz="3200"/>
              <a:t>化系数为</a:t>
            </a:r>
            <a:r>
              <a:rPr lang="en-US" altLang="zh-CN" sz="3200"/>
              <a:t>1</a:t>
            </a:r>
            <a:r>
              <a:rPr lang="zh-CN" altLang="en-US" sz="3200"/>
              <a:t>得，</a:t>
            </a:r>
            <a:r>
              <a:rPr lang="en-US" altLang="zh-CN" sz="3200"/>
              <a:t>x&gt;-1</a:t>
            </a:r>
          </a:p>
        </p:txBody>
      </p:sp>
      <p:sp>
        <p:nvSpPr>
          <p:cNvPr id="60455" name="Text Box 39"/>
          <p:cNvSpPr txBox="1">
            <a:spLocks noChangeArrowheads="1"/>
          </p:cNvSpPr>
          <p:nvPr/>
        </p:nvSpPr>
        <p:spPr bwMode="auto">
          <a:xfrm>
            <a:off x="6600825" y="2565401"/>
            <a:ext cx="4465638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107763" dir="189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zh-CN" altLang="en-US" sz="2800"/>
              <a:t>解：去分母得，</a:t>
            </a:r>
          </a:p>
          <a:p>
            <a:pPr algn="l"/>
            <a:r>
              <a:rPr lang="zh-CN" altLang="en-US" sz="2800"/>
              <a:t>   </a:t>
            </a:r>
            <a:r>
              <a:rPr lang="en-US" altLang="zh-CN" sz="2800"/>
              <a:t>2</a:t>
            </a:r>
            <a:r>
              <a:rPr lang="zh-CN" altLang="en-US" sz="2800"/>
              <a:t>（</a:t>
            </a:r>
            <a:r>
              <a:rPr lang="en-US" altLang="zh-CN" sz="2800"/>
              <a:t>-2x-1</a:t>
            </a:r>
            <a:r>
              <a:rPr lang="zh-CN" altLang="en-US" sz="2800"/>
              <a:t>）</a:t>
            </a:r>
            <a:r>
              <a:rPr lang="en-US" altLang="zh-CN" sz="2800"/>
              <a:t>&gt;3(1-3x)</a:t>
            </a:r>
          </a:p>
        </p:txBody>
      </p:sp>
      <p:sp>
        <p:nvSpPr>
          <p:cNvPr id="60456" name="Text Box 40"/>
          <p:cNvSpPr txBox="1">
            <a:spLocks noChangeArrowheads="1"/>
          </p:cNvSpPr>
          <p:nvPr/>
        </p:nvSpPr>
        <p:spPr bwMode="auto">
          <a:xfrm>
            <a:off x="6527800" y="3716338"/>
            <a:ext cx="446563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107763" dir="189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zh-CN" altLang="en-US" sz="2800"/>
              <a:t>去括号得，</a:t>
            </a:r>
            <a:r>
              <a:rPr lang="en-US" altLang="zh-CN" sz="2800"/>
              <a:t>-4x-2&gt;3-9x</a:t>
            </a:r>
          </a:p>
        </p:txBody>
      </p:sp>
      <p:sp>
        <p:nvSpPr>
          <p:cNvPr id="60457" name="Text Box 41"/>
          <p:cNvSpPr txBox="1">
            <a:spLocks noChangeArrowheads="1"/>
          </p:cNvSpPr>
          <p:nvPr/>
        </p:nvSpPr>
        <p:spPr bwMode="auto">
          <a:xfrm>
            <a:off x="6202364" y="4292600"/>
            <a:ext cx="446563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107763" dir="189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zh-CN" altLang="en-US" sz="3200"/>
              <a:t>移项得，</a:t>
            </a:r>
            <a:r>
              <a:rPr lang="en-US" altLang="zh-CN" sz="3200"/>
              <a:t>-4x+9x&gt;3+2</a:t>
            </a:r>
          </a:p>
        </p:txBody>
      </p:sp>
      <p:sp>
        <p:nvSpPr>
          <p:cNvPr id="60458" name="Text Box 42"/>
          <p:cNvSpPr txBox="1">
            <a:spLocks noChangeArrowheads="1"/>
          </p:cNvSpPr>
          <p:nvPr/>
        </p:nvSpPr>
        <p:spPr bwMode="auto">
          <a:xfrm>
            <a:off x="5951539" y="5546725"/>
            <a:ext cx="446563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107763" dir="189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zh-CN" altLang="en-US" sz="3200"/>
              <a:t>化系数为</a:t>
            </a:r>
            <a:r>
              <a:rPr lang="en-US" altLang="zh-CN" sz="3200"/>
              <a:t>1</a:t>
            </a:r>
            <a:r>
              <a:rPr lang="zh-CN" altLang="en-US" sz="3200"/>
              <a:t>得， </a:t>
            </a:r>
            <a:r>
              <a:rPr lang="en-US" altLang="zh-CN" sz="3200"/>
              <a:t>x&gt;1</a:t>
            </a:r>
          </a:p>
        </p:txBody>
      </p:sp>
      <p:sp>
        <p:nvSpPr>
          <p:cNvPr id="60459" name="Text Box 43"/>
          <p:cNvSpPr txBox="1">
            <a:spLocks noChangeArrowheads="1"/>
          </p:cNvSpPr>
          <p:nvPr/>
        </p:nvSpPr>
        <p:spPr bwMode="auto">
          <a:xfrm>
            <a:off x="1847850" y="3716338"/>
            <a:ext cx="4465638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107763" dir="189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zh-CN" altLang="en-US" sz="3200"/>
              <a:t>合并同类项得，</a:t>
            </a:r>
          </a:p>
          <a:p>
            <a:pPr algn="l"/>
            <a:r>
              <a:rPr lang="zh-CN" altLang="en-US" sz="3200"/>
              <a:t>       </a:t>
            </a:r>
            <a:r>
              <a:rPr lang="en-US" altLang="zh-CN" sz="3200"/>
              <a:t>3-3x&gt;2-4x</a:t>
            </a:r>
          </a:p>
        </p:txBody>
      </p:sp>
      <p:sp>
        <p:nvSpPr>
          <p:cNvPr id="60460" name="Text Box 44"/>
          <p:cNvSpPr txBox="1">
            <a:spLocks noChangeArrowheads="1"/>
          </p:cNvSpPr>
          <p:nvPr/>
        </p:nvSpPr>
        <p:spPr bwMode="auto">
          <a:xfrm>
            <a:off x="5880100" y="4868863"/>
            <a:ext cx="522128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107763" dir="189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zh-CN" altLang="en-US" sz="2800"/>
              <a:t>合并同类项得，  </a:t>
            </a:r>
            <a:r>
              <a:rPr lang="en-US" altLang="zh-CN" sz="2800"/>
              <a:t>5x&gt;5</a:t>
            </a:r>
          </a:p>
        </p:txBody>
      </p:sp>
    </p:spTree>
    <p:extLst>
      <p:ext uri="{BB962C8B-B14F-4D97-AF65-F5344CB8AC3E}">
        <p14:creationId xmlns:p14="http://schemas.microsoft.com/office/powerpoint/2010/main" val="19793152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04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04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0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04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604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60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60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60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60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52" grpId="0"/>
      <p:bldP spid="60453" grpId="0"/>
      <p:bldP spid="60454" grpId="0"/>
      <p:bldP spid="60455" grpId="0"/>
      <p:bldP spid="60456" grpId="0"/>
      <p:bldP spid="60457" grpId="0"/>
      <p:bldP spid="60458" grpId="0"/>
      <p:bldP spid="60459" grpId="0"/>
      <p:bldP spid="60460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4" name="Text Box 4"/>
          <p:cNvSpPr txBox="1">
            <a:spLocks noChangeArrowheads="1"/>
          </p:cNvSpPr>
          <p:nvPr/>
        </p:nvSpPr>
        <p:spPr bwMode="auto">
          <a:xfrm>
            <a:off x="1740695" y="96838"/>
            <a:ext cx="8424862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107763" dir="189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57200" indent="-457200"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charset="0"/>
                <a:ea typeface="宋体" charset="-122"/>
              </a:defRPr>
            </a:lvl1pPr>
            <a:lvl2pPr marL="914400" indent="-457200"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charset="0"/>
                <a:ea typeface="宋体" charset="-122"/>
              </a:defRPr>
            </a:lvl2pPr>
            <a:lvl3pPr marL="1371600" indent="-457200"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charset="0"/>
                <a:ea typeface="宋体" charset="-122"/>
              </a:defRPr>
            </a:lvl3pPr>
            <a:lvl4pPr marL="1828800" indent="-457200"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charset="0"/>
                <a:ea typeface="宋体" charset="-122"/>
              </a:defRPr>
            </a:lvl4pPr>
            <a:lvl5pPr marL="2286000" indent="-457200"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charset="0"/>
                <a:ea typeface="宋体" charset="-122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  <a:ea typeface="宋体" charset="-122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  <a:ea typeface="宋体" charset="-122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  <a:ea typeface="宋体" charset="-122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  <a:ea typeface="宋体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华文中宋" charset="-122"/>
                <a:ea typeface="华文中宋" charset="-122"/>
              </a:rPr>
              <a:t>解下列不等式，并把它们的解集在数轴上表示出来：</a:t>
            </a:r>
          </a:p>
        </p:txBody>
      </p:sp>
      <p:graphicFrame>
        <p:nvGraphicFramePr>
          <p:cNvPr id="102405" name="Object 5"/>
          <p:cNvGraphicFramePr>
            <a:graphicFrameLocks noGrp="1" noChangeAspect="1"/>
          </p:cNvGraphicFramePr>
          <p:nvPr>
            <p:ph sz="quarter" idx="1"/>
          </p:nvPr>
        </p:nvGraphicFramePr>
        <p:xfrm>
          <a:off x="1992313" y="1052513"/>
          <a:ext cx="4464050" cy="550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28" name="公式" r:id="rId4" imgW="1752480" imgH="215640" progId="Equation.3">
                  <p:embed/>
                </p:oleObj>
              </mc:Choice>
              <mc:Fallback>
                <p:oleObj name="公式" r:id="rId4" imgW="1752480" imgH="215640" progId="Equation.3">
                  <p:embed/>
                  <p:pic>
                    <p:nvPicPr>
                      <p:cNvPr id="0" name="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92313" y="1052513"/>
                        <a:ext cx="4464050" cy="5508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8"/>
                                </a:schemeClr>
                              </a:outerShdw>
                            </a:effectLst>
                          </a14:hiddenEffects>
                        </a:ext>
                        <a:ext uri="{FAA26D3D-D897-4be2-8F04-BA451C77F1D7}">
                          <ma14:placeholderFlag xmlns:ma14="http://schemas.microsoft.com/office/mac/drawingml/2011/main" val="1"/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407" name="Object 7"/>
          <p:cNvGraphicFramePr>
            <a:graphicFrameLocks noGrp="1" noChangeAspect="1"/>
          </p:cNvGraphicFramePr>
          <p:nvPr>
            <p:ph sz="quarter" idx="2"/>
          </p:nvPr>
        </p:nvGraphicFramePr>
        <p:xfrm>
          <a:off x="1992313" y="1989139"/>
          <a:ext cx="5111750" cy="587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29" name="公式" r:id="rId6" imgW="1879560" imgH="215640" progId="Equation.3">
                  <p:embed/>
                </p:oleObj>
              </mc:Choice>
              <mc:Fallback>
                <p:oleObj name="公式" r:id="rId6" imgW="1879560" imgH="215640" progId="Equation.3">
                  <p:embed/>
                  <p:pic>
                    <p:nvPicPr>
                      <p:cNvPr id="0" name="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92313" y="1989139"/>
                        <a:ext cx="5111750" cy="587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8"/>
                                </a:schemeClr>
                              </a:outerShdw>
                            </a:effectLst>
                          </a14:hiddenEffects>
                        </a:ext>
                        <a:ext uri="{FAA26D3D-D897-4be2-8F04-BA451C77F1D7}">
                          <ma14:placeholderFlag xmlns:ma14="http://schemas.microsoft.com/office/mac/drawingml/2011/main" val="1"/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410" name="Object 10"/>
          <p:cNvGraphicFramePr>
            <a:graphicFrameLocks noGrp="1" noChangeAspect="1"/>
          </p:cNvGraphicFramePr>
          <p:nvPr>
            <p:ph sz="quarter" idx="3"/>
          </p:nvPr>
        </p:nvGraphicFramePr>
        <p:xfrm>
          <a:off x="1919289" y="2852739"/>
          <a:ext cx="4033837" cy="1158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30" name="公式" r:id="rId8" imgW="1371600" imgH="393480" progId="Equation.3">
                  <p:embed/>
                </p:oleObj>
              </mc:Choice>
              <mc:Fallback>
                <p:oleObj name="公式" r:id="rId8" imgW="1371600" imgH="393480" progId="Equation.3">
                  <p:embed/>
                  <p:pic>
                    <p:nvPicPr>
                      <p:cNvPr id="0" name="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19289" y="2852739"/>
                        <a:ext cx="4033837" cy="11588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8"/>
                                </a:schemeClr>
                              </a:outerShdw>
                            </a:effectLst>
                          </a14:hiddenEffects>
                        </a:ext>
                        <a:ext uri="{FAA26D3D-D897-4be2-8F04-BA451C77F1D7}">
                          <ma14:placeholderFlag xmlns:ma14="http://schemas.microsoft.com/office/mac/drawingml/2011/main" val="1"/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413" name="Object 13"/>
          <p:cNvGraphicFramePr>
            <a:graphicFrameLocks noGrp="1" noChangeAspect="1"/>
          </p:cNvGraphicFramePr>
          <p:nvPr>
            <p:ph sz="quarter" idx="4"/>
          </p:nvPr>
        </p:nvGraphicFramePr>
        <p:xfrm>
          <a:off x="1992313" y="4365626"/>
          <a:ext cx="4392612" cy="1204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31" name="公式" r:id="rId10" imgW="1434960" imgH="393480" progId="Equation.3">
                  <p:embed/>
                </p:oleObj>
              </mc:Choice>
              <mc:Fallback>
                <p:oleObj name="公式" r:id="rId10" imgW="1434960" imgH="393480" progId="Equation.3">
                  <p:embed/>
                  <p:pic>
                    <p:nvPicPr>
                      <p:cNvPr id="0" name="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92313" y="4365626"/>
                        <a:ext cx="4392612" cy="12049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8"/>
                                </a:schemeClr>
                              </a:outerShdw>
                            </a:effectLst>
                          </a14:hiddenEffects>
                        </a:ext>
                        <a:ext uri="{FAA26D3D-D897-4be2-8F04-BA451C77F1D7}">
                          <ma14:placeholderFlag xmlns:ma14="http://schemas.microsoft.com/office/mac/drawingml/2011/main" val="1"/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87480549"/>
      </p:ext>
    </p:extLst>
  </p:cSld>
  <p:clrMapOvr>
    <a:masterClrMapping/>
  </p:clrMapOvr>
  <p:transition spd="med">
    <p:randomBar dir="vert"/>
    <p:sndAc>
      <p:stSnd>
        <p:snd r:embed="rId3" name="chimes.wav"/>
      </p:stSnd>
    </p:sndAc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74" name="Text Box 14"/>
          <p:cNvSpPr txBox="1">
            <a:spLocks noChangeArrowheads="1"/>
          </p:cNvSpPr>
          <p:nvPr/>
        </p:nvSpPr>
        <p:spPr bwMode="auto">
          <a:xfrm>
            <a:off x="334963" y="260350"/>
            <a:ext cx="482441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107763" dir="189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600"/>
              <a:t>例</a:t>
            </a:r>
            <a:r>
              <a:rPr lang="en-US" altLang="zh-CN" sz="3600"/>
              <a:t>2</a:t>
            </a:r>
            <a:r>
              <a:rPr lang="zh-CN" altLang="en-US" sz="3600"/>
              <a:t>、</a:t>
            </a:r>
          </a:p>
        </p:txBody>
      </p:sp>
      <p:graphicFrame>
        <p:nvGraphicFramePr>
          <p:cNvPr id="66577" name="Object 17"/>
          <p:cNvGraphicFramePr>
            <a:graphicFrameLocks noGrp="1" noChangeAspect="1"/>
          </p:cNvGraphicFramePr>
          <p:nvPr>
            <p:ph sz="quarter" idx="2"/>
          </p:nvPr>
        </p:nvGraphicFramePr>
        <p:xfrm>
          <a:off x="1847850" y="1341439"/>
          <a:ext cx="7272338" cy="4479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44" name="公式" r:id="rId3" imgW="3009600" imgH="1854000" progId="Equation.3">
                  <p:embed/>
                </p:oleObj>
              </mc:Choice>
              <mc:Fallback>
                <p:oleObj name="公式" r:id="rId3" imgW="3009600" imgH="1854000" progId="Equation.3">
                  <p:embed/>
                  <p:pic>
                    <p:nvPicPr>
                      <p:cNvPr id="0" name="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47850" y="1341439"/>
                        <a:ext cx="7272338" cy="44799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8"/>
                                </a:schemeClr>
                              </a:outerShdw>
                            </a:effectLst>
                          </a14:hiddenEffects>
                        </a:ext>
                        <a:ext uri="{FAA26D3D-D897-4be2-8F04-BA451C77F1D7}">
                          <ma14:placeholderFlag xmlns:ma14="http://schemas.microsoft.com/office/mac/drawingml/2011/main" val="1"/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6580" name="Object 20"/>
          <p:cNvGraphicFramePr>
            <a:graphicFrameLocks noGrp="1" noChangeAspect="1"/>
          </p:cNvGraphicFramePr>
          <p:nvPr>
            <p:ph sz="quarter" idx="3"/>
          </p:nvPr>
        </p:nvGraphicFramePr>
        <p:xfrm>
          <a:off x="3943350" y="4924425"/>
          <a:ext cx="1143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45" name="公式" r:id="rId5" imgW="114120" imgH="215640" progId="Equation.3">
                  <p:embed/>
                </p:oleObj>
              </mc:Choice>
              <mc:Fallback>
                <p:oleObj name="公式" r:id="rId5" imgW="114120" imgH="215640" progId="Equation.3">
                  <p:embed/>
                  <p:pic>
                    <p:nvPicPr>
                      <p:cNvPr id="0" name="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43350" y="4924425"/>
                        <a:ext cx="114300" cy="215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8"/>
                                </a:schemeClr>
                              </a:outerShdw>
                            </a:effectLst>
                          </a14:hiddenEffects>
                        </a:ext>
                        <a:ext uri="{FAA26D3D-D897-4be2-8F04-BA451C77F1D7}">
                          <ma14:placeholderFlag xmlns:ma14="http://schemas.microsoft.com/office/mac/drawingml/2011/main" val="1"/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6583" name="Object 23"/>
          <p:cNvGraphicFramePr>
            <a:graphicFrameLocks noGrp="1" noChangeAspect="1"/>
          </p:cNvGraphicFramePr>
          <p:nvPr>
            <p:ph sz="quarter" idx="4"/>
            <p:extLst>
              <p:ext uri="{D42A27DB-BD31-4B8C-83A1-F6EECF244321}">
                <p14:modId xmlns:p14="http://schemas.microsoft.com/office/powerpoint/2010/main" val="377241445"/>
              </p:ext>
            </p:extLst>
          </p:nvPr>
        </p:nvGraphicFramePr>
        <p:xfrm>
          <a:off x="3332162" y="683420"/>
          <a:ext cx="4303713" cy="1117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46" name="公式" r:id="rId7" imgW="1523880" imgH="393480" progId="Equation.3">
                  <p:embed/>
                </p:oleObj>
              </mc:Choice>
              <mc:Fallback>
                <p:oleObj name="公式" r:id="rId7" imgW="1523880" imgH="393480" progId="Equation.3">
                  <p:embed/>
                  <p:pic>
                    <p:nvPicPr>
                      <p:cNvPr id="0" name="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32162" y="683420"/>
                        <a:ext cx="4303713" cy="1117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8"/>
                                </a:schemeClr>
                              </a:outerShdw>
                            </a:effectLst>
                          </a14:hiddenEffects>
                        </a:ext>
                        <a:ext uri="{FAA26D3D-D897-4be2-8F04-BA451C77F1D7}">
                          <ma14:placeholderFlag xmlns:ma14="http://schemas.microsoft.com/office/mac/drawingml/2011/main" val="1"/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48756715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65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9332" name="Object 4"/>
          <p:cNvGraphicFramePr>
            <a:graphicFrameLocks noGrp="1" noChangeAspect="1"/>
          </p:cNvGraphicFramePr>
          <p:nvPr>
            <p:ph sz="half" idx="1"/>
          </p:nvPr>
        </p:nvGraphicFramePr>
        <p:xfrm>
          <a:off x="3935413" y="1052514"/>
          <a:ext cx="4248150" cy="12080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60" name="公式" r:id="rId3" imgW="1384200" imgH="393480" progId="Equation.3">
                  <p:embed/>
                </p:oleObj>
              </mc:Choice>
              <mc:Fallback>
                <p:oleObj name="公式" r:id="rId3" imgW="1384200" imgH="393480" progId="Equation.3">
                  <p:embed/>
                  <p:pic>
                    <p:nvPicPr>
                      <p:cNvPr id="0" name="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35413" y="1052514"/>
                        <a:ext cx="4248150" cy="12080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8"/>
                                </a:schemeClr>
                              </a:outerShdw>
                            </a:effectLst>
                          </a14:hiddenEffects>
                        </a:ext>
                        <a:ext uri="{FAA26D3D-D897-4be2-8F04-BA451C77F1D7}">
                          <ma14:placeholderFlag xmlns:ma14="http://schemas.microsoft.com/office/mac/drawingml/2011/main" val="1"/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9334" name="Text Box 6"/>
          <p:cNvSpPr txBox="1">
            <a:spLocks noChangeArrowheads="1"/>
          </p:cNvSpPr>
          <p:nvPr/>
        </p:nvSpPr>
        <p:spPr bwMode="auto">
          <a:xfrm>
            <a:off x="1523207" y="-23812"/>
            <a:ext cx="439261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107763" dir="189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600"/>
              <a:t>你能行吗？</a:t>
            </a:r>
          </a:p>
        </p:txBody>
      </p:sp>
      <p:sp>
        <p:nvSpPr>
          <p:cNvPr id="99335" name="Text Box 7"/>
          <p:cNvSpPr txBox="1">
            <a:spLocks noChangeArrowheads="1"/>
          </p:cNvSpPr>
          <p:nvPr/>
        </p:nvSpPr>
        <p:spPr bwMode="auto">
          <a:xfrm>
            <a:off x="2351089" y="1412875"/>
            <a:ext cx="13684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107763" dir="189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600" dirty="0"/>
              <a:t>（</a:t>
            </a:r>
            <a:r>
              <a:rPr lang="en-US" altLang="zh-CN" sz="3600" dirty="0"/>
              <a:t>1</a:t>
            </a:r>
            <a:r>
              <a:rPr lang="zh-CN" altLang="en-US" sz="3600" dirty="0"/>
              <a:t>）</a:t>
            </a:r>
          </a:p>
        </p:txBody>
      </p:sp>
      <p:graphicFrame>
        <p:nvGraphicFramePr>
          <p:cNvPr id="99336" name="Object 8"/>
          <p:cNvGraphicFramePr>
            <a:graphicFrameLocks noGrp="1" noChangeAspect="1"/>
          </p:cNvGraphicFramePr>
          <p:nvPr>
            <p:ph sz="half" idx="2"/>
          </p:nvPr>
        </p:nvGraphicFramePr>
        <p:xfrm>
          <a:off x="3863976" y="3357564"/>
          <a:ext cx="5616575" cy="1176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61" name="公式" r:id="rId5" imgW="1879560" imgH="393480" progId="Equation.3">
                  <p:embed/>
                </p:oleObj>
              </mc:Choice>
              <mc:Fallback>
                <p:oleObj name="公式" r:id="rId5" imgW="1879560" imgH="393480" progId="Equation.3">
                  <p:embed/>
                  <p:pic>
                    <p:nvPicPr>
                      <p:cNvPr id="0" name="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63976" y="3357564"/>
                        <a:ext cx="5616575" cy="11763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8"/>
                                </a:schemeClr>
                              </a:outerShdw>
                            </a:effectLst>
                          </a14:hiddenEffects>
                        </a:ext>
                        <a:ext uri="{FAA26D3D-D897-4be2-8F04-BA451C77F1D7}">
                          <ma14:placeholderFlag xmlns:ma14="http://schemas.microsoft.com/office/mac/drawingml/2011/main" val="1"/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9339" name="Text Box 11"/>
          <p:cNvSpPr txBox="1">
            <a:spLocks noChangeArrowheads="1"/>
          </p:cNvSpPr>
          <p:nvPr/>
        </p:nvSpPr>
        <p:spPr bwMode="auto">
          <a:xfrm>
            <a:off x="2351089" y="3644900"/>
            <a:ext cx="13684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107763" dir="189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600" dirty="0"/>
              <a:t>（</a:t>
            </a:r>
            <a:r>
              <a:rPr lang="en-US" altLang="zh-CN" sz="3600" dirty="0"/>
              <a:t>2</a:t>
            </a:r>
            <a:r>
              <a:rPr lang="zh-CN" altLang="en-US" sz="3600" dirty="0"/>
              <a:t>）</a:t>
            </a:r>
          </a:p>
        </p:txBody>
      </p:sp>
    </p:spTree>
    <p:extLst>
      <p:ext uri="{BB962C8B-B14F-4D97-AF65-F5344CB8AC3E}">
        <p14:creationId xmlns:p14="http://schemas.microsoft.com/office/powerpoint/2010/main" val="291540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6" name="Text Box 4"/>
          <p:cNvSpPr txBox="1">
            <a:spLocks noChangeArrowheads="1"/>
          </p:cNvSpPr>
          <p:nvPr/>
        </p:nvSpPr>
        <p:spPr bwMode="auto">
          <a:xfrm>
            <a:off x="2082006" y="713065"/>
            <a:ext cx="788511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107763" dir="189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en-US" altLang="zh-CN" sz="2400" b="1" dirty="0">
                <a:latin typeface="华文中宋" charset="-122"/>
                <a:ea typeface="华文中宋" charset="-122"/>
                <a:cs typeface="+mj-cs"/>
              </a:rPr>
              <a:t>1</a:t>
            </a:r>
            <a:r>
              <a:rPr lang="zh-CN" altLang="en-US" sz="2400" b="1" dirty="0">
                <a:latin typeface="华文中宋" charset="-122"/>
                <a:ea typeface="华文中宋" charset="-122"/>
                <a:cs typeface="+mj-cs"/>
              </a:rPr>
              <a:t>、求不等式</a:t>
            </a:r>
            <a:r>
              <a:rPr lang="en-US" altLang="zh-CN" sz="2400" b="1" dirty="0">
                <a:latin typeface="华文中宋" charset="-122"/>
                <a:ea typeface="华文中宋" charset="-122"/>
                <a:cs typeface="+mj-cs"/>
              </a:rPr>
              <a:t>3</a:t>
            </a:r>
            <a:r>
              <a:rPr lang="zh-CN" altLang="en-US" sz="2400" b="1" dirty="0">
                <a:latin typeface="华文中宋" charset="-122"/>
                <a:ea typeface="华文中宋" charset="-122"/>
                <a:cs typeface="+mj-cs"/>
              </a:rPr>
              <a:t>（</a:t>
            </a:r>
            <a:r>
              <a:rPr lang="en-US" altLang="zh-CN" sz="2400" b="1" dirty="0">
                <a:latin typeface="华文中宋" charset="-122"/>
                <a:ea typeface="华文中宋" charset="-122"/>
                <a:cs typeface="+mj-cs"/>
              </a:rPr>
              <a:t>x</a:t>
            </a:r>
            <a:r>
              <a:rPr lang="zh-CN" altLang="en-US" sz="2400" b="1" dirty="0">
                <a:latin typeface="华文中宋" charset="-122"/>
                <a:ea typeface="华文中宋" charset="-122"/>
                <a:cs typeface="+mj-cs"/>
              </a:rPr>
              <a:t>－</a:t>
            </a:r>
            <a:r>
              <a:rPr lang="en-US" altLang="zh-CN" sz="2400" b="1" dirty="0">
                <a:latin typeface="华文中宋" charset="-122"/>
                <a:ea typeface="华文中宋" charset="-122"/>
                <a:cs typeface="+mj-cs"/>
              </a:rPr>
              <a:t>3</a:t>
            </a:r>
            <a:r>
              <a:rPr lang="zh-CN" altLang="en-US" sz="2400" b="1" dirty="0">
                <a:latin typeface="华文中宋" charset="-122"/>
                <a:ea typeface="华文中宋" charset="-122"/>
                <a:cs typeface="+mj-cs"/>
              </a:rPr>
              <a:t>）</a:t>
            </a:r>
            <a:r>
              <a:rPr lang="en-US" altLang="zh-CN" sz="2400" b="1" dirty="0">
                <a:latin typeface="华文中宋" charset="-122"/>
                <a:ea typeface="华文中宋" charset="-122"/>
                <a:cs typeface="+mj-cs"/>
              </a:rPr>
              <a:t>+6 </a:t>
            </a:r>
            <a:r>
              <a:rPr lang="zh-CN" altLang="en-US" sz="2400" b="1" dirty="0">
                <a:latin typeface="华文中宋" charset="-122"/>
                <a:ea typeface="华文中宋" charset="-122"/>
                <a:cs typeface="+mj-cs"/>
              </a:rPr>
              <a:t>＜ </a:t>
            </a:r>
            <a:r>
              <a:rPr lang="en-US" altLang="zh-CN" sz="2400" b="1" dirty="0">
                <a:latin typeface="华文中宋" charset="-122"/>
                <a:ea typeface="华文中宋" charset="-122"/>
                <a:cs typeface="+mj-cs"/>
              </a:rPr>
              <a:t>2x</a:t>
            </a:r>
            <a:r>
              <a:rPr lang="zh-CN" altLang="en-US" sz="2400" b="1" dirty="0">
                <a:latin typeface="华文中宋" charset="-122"/>
                <a:ea typeface="华文中宋" charset="-122"/>
                <a:cs typeface="+mj-cs"/>
              </a:rPr>
              <a:t>＋</a:t>
            </a:r>
            <a:r>
              <a:rPr lang="en-US" altLang="zh-CN" sz="2400" b="1" dirty="0">
                <a:latin typeface="华文中宋" charset="-122"/>
                <a:ea typeface="华文中宋" charset="-122"/>
                <a:cs typeface="+mj-cs"/>
              </a:rPr>
              <a:t>1</a:t>
            </a:r>
            <a:r>
              <a:rPr lang="zh-CN" altLang="en-US" sz="2400" b="1" dirty="0">
                <a:latin typeface="华文中宋" charset="-122"/>
                <a:ea typeface="华文中宋" charset="-122"/>
                <a:cs typeface="+mj-cs"/>
              </a:rPr>
              <a:t>的正整数解。</a:t>
            </a:r>
          </a:p>
        </p:txBody>
      </p:sp>
      <p:sp>
        <p:nvSpPr>
          <p:cNvPr id="69640" name="Text Box 8"/>
          <p:cNvSpPr txBox="1">
            <a:spLocks noChangeArrowheads="1"/>
          </p:cNvSpPr>
          <p:nvPr/>
        </p:nvSpPr>
        <p:spPr bwMode="auto">
          <a:xfrm>
            <a:off x="2135189" y="1484314"/>
            <a:ext cx="6264275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107763" dir="189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en-US" altLang="zh-CN" sz="2400" b="1" dirty="0">
                <a:latin typeface="华文中宋" charset="-122"/>
                <a:ea typeface="华文中宋" charset="-122"/>
                <a:cs typeface="+mj-cs"/>
              </a:rPr>
              <a:t>2</a:t>
            </a:r>
            <a:r>
              <a:rPr lang="zh-CN" altLang="en-US" sz="2400" b="1" dirty="0">
                <a:latin typeface="华文中宋" charset="-122"/>
                <a:ea typeface="华文中宋" charset="-122"/>
                <a:cs typeface="+mj-cs"/>
              </a:rPr>
              <a:t>、</a:t>
            </a:r>
            <a:r>
              <a:rPr lang="en-US" altLang="zh-CN" sz="2400" b="1" dirty="0">
                <a:latin typeface="华文中宋" charset="-122"/>
                <a:ea typeface="华文中宋" charset="-122"/>
                <a:cs typeface="+mj-cs"/>
              </a:rPr>
              <a:t>X</a:t>
            </a:r>
            <a:r>
              <a:rPr lang="zh-CN" altLang="en-US" sz="2400" b="1" dirty="0">
                <a:latin typeface="华文中宋" charset="-122"/>
                <a:ea typeface="华文中宋" charset="-122"/>
                <a:cs typeface="+mj-cs"/>
              </a:rPr>
              <a:t>取什么值时，代数式</a:t>
            </a:r>
            <a:r>
              <a:rPr lang="en-US" altLang="zh-CN" sz="2400" b="1" dirty="0">
                <a:latin typeface="华文中宋" charset="-122"/>
                <a:ea typeface="华文中宋" charset="-122"/>
                <a:cs typeface="+mj-cs"/>
              </a:rPr>
              <a:t>x</a:t>
            </a:r>
            <a:r>
              <a:rPr lang="zh-CN" altLang="en-US" sz="2400" b="1" dirty="0">
                <a:latin typeface="华文中宋" charset="-122"/>
                <a:ea typeface="华文中宋" charset="-122"/>
                <a:cs typeface="+mj-cs"/>
              </a:rPr>
              <a:t>＋　的值</a:t>
            </a:r>
            <a:r>
              <a:rPr lang="zh-CN" altLang="en-US" sz="2400" b="1" dirty="0" smtClean="0">
                <a:latin typeface="华文中宋" charset="-122"/>
                <a:ea typeface="华文中宋" charset="-122"/>
                <a:cs typeface="+mj-cs"/>
              </a:rPr>
              <a:t>。</a:t>
            </a:r>
            <a:endParaRPr lang="en-US" altLang="zh-CN" sz="2400" b="1" dirty="0" smtClean="0">
              <a:latin typeface="华文中宋" charset="-122"/>
              <a:ea typeface="华文中宋" charset="-122"/>
              <a:cs typeface="+mj-cs"/>
            </a:endParaRPr>
          </a:p>
          <a:p>
            <a:pPr algn="l"/>
            <a:endParaRPr lang="zh-CN" altLang="en-US" sz="2400" b="1" dirty="0">
              <a:latin typeface="华文中宋" charset="-122"/>
              <a:ea typeface="华文中宋" charset="-122"/>
              <a:cs typeface="+mj-cs"/>
            </a:endParaRPr>
          </a:p>
          <a:p>
            <a:pPr algn="l"/>
            <a:r>
              <a:rPr lang="en-US" altLang="zh-CN" sz="2400" b="1" dirty="0">
                <a:latin typeface="华文中宋" charset="-122"/>
                <a:ea typeface="华文中宋" charset="-122"/>
                <a:cs typeface="+mj-cs"/>
              </a:rPr>
              <a:t>(1)</a:t>
            </a:r>
            <a:r>
              <a:rPr lang="zh-CN" altLang="en-US" sz="2400" b="1" dirty="0">
                <a:latin typeface="华文中宋" charset="-122"/>
                <a:ea typeface="华文中宋" charset="-122"/>
                <a:cs typeface="+mj-cs"/>
              </a:rPr>
              <a:t>大于</a:t>
            </a:r>
            <a:r>
              <a:rPr lang="en-US" altLang="zh-CN" sz="2400" b="1" dirty="0">
                <a:latin typeface="华文中宋" charset="-122"/>
                <a:ea typeface="华文中宋" charset="-122"/>
                <a:cs typeface="+mj-cs"/>
              </a:rPr>
              <a:t>0</a:t>
            </a:r>
            <a:r>
              <a:rPr lang="zh-CN" altLang="en-US" sz="2400" b="1" dirty="0">
                <a:latin typeface="华文中宋" charset="-122"/>
                <a:ea typeface="华文中宋" charset="-122"/>
                <a:cs typeface="+mj-cs"/>
              </a:rPr>
              <a:t>　（</a:t>
            </a:r>
            <a:r>
              <a:rPr lang="en-US" altLang="zh-CN" sz="2400" b="1" dirty="0">
                <a:latin typeface="华文中宋" charset="-122"/>
                <a:ea typeface="华文中宋" charset="-122"/>
                <a:cs typeface="+mj-cs"/>
              </a:rPr>
              <a:t>2</a:t>
            </a:r>
            <a:r>
              <a:rPr lang="zh-CN" altLang="en-US" sz="2400" b="1" dirty="0">
                <a:latin typeface="华文中宋" charset="-122"/>
                <a:ea typeface="华文中宋" charset="-122"/>
                <a:cs typeface="+mj-cs"/>
              </a:rPr>
              <a:t>）不小于－</a:t>
            </a:r>
          </a:p>
        </p:txBody>
      </p:sp>
      <p:graphicFrame>
        <p:nvGraphicFramePr>
          <p:cNvPr id="69641" name="Object 9"/>
          <p:cNvGraphicFramePr>
            <a:graphicFrameLocks noChangeAspect="1"/>
          </p:cNvGraphicFramePr>
          <p:nvPr/>
        </p:nvGraphicFramePr>
        <p:xfrm>
          <a:off x="6024563" y="1268413"/>
          <a:ext cx="431800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908" name="Equation" r:id="rId3" imgW="152280" imgH="393480" progId="Equation.3">
                  <p:embed/>
                </p:oleObj>
              </mc:Choice>
              <mc:Fallback>
                <p:oleObj name="Equation" r:id="rId3" imgW="152280" imgH="3934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24563" y="1268413"/>
                        <a:ext cx="431800" cy="692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8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9642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79267"/>
              </p:ext>
            </p:extLst>
          </p:nvPr>
        </p:nvGraphicFramePr>
        <p:xfrm>
          <a:off x="5664201" y="2069192"/>
          <a:ext cx="431800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909" name="公式" r:id="rId5" imgW="152280" imgH="393480" progId="Equation.3">
                  <p:embed/>
                </p:oleObj>
              </mc:Choice>
              <mc:Fallback>
                <p:oleObj name="公式" r:id="rId5" imgW="152280" imgH="3934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64201" y="2069192"/>
                        <a:ext cx="431800" cy="692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8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9643" name="Rectangle 11"/>
          <p:cNvSpPr>
            <a:spLocks noChangeArrowheads="1"/>
          </p:cNvSpPr>
          <p:nvPr/>
        </p:nvSpPr>
        <p:spPr bwMode="auto">
          <a:xfrm>
            <a:off x="3314701" y="1196975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107763" dir="189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x-none" altLang="x-none">
              <a:solidFill>
                <a:schemeClr val="bg1"/>
              </a:solidFill>
            </a:endParaRPr>
          </a:p>
        </p:txBody>
      </p:sp>
      <p:sp>
        <p:nvSpPr>
          <p:cNvPr id="69649" name="Rectangle 17"/>
          <p:cNvSpPr>
            <a:spLocks noGrp="1" noChangeArrowheads="1"/>
          </p:cNvSpPr>
          <p:nvPr>
            <p:ph type="title"/>
          </p:nvPr>
        </p:nvSpPr>
        <p:spPr bwMode="auto">
          <a:xfrm>
            <a:off x="2135188" y="2708275"/>
            <a:ext cx="8229600" cy="1143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Font typeface="Wingdings" charset="2"/>
              <a:buNone/>
            </a:pPr>
            <a:r>
              <a:rPr lang="en-US" altLang="zh-CN" sz="2400" b="1" dirty="0" smtClean="0">
                <a:latin typeface="华文中宋" charset="-122"/>
                <a:ea typeface="华文中宋" charset="-122"/>
              </a:rPr>
              <a:t/>
            </a:r>
            <a:br>
              <a:rPr lang="en-US" altLang="zh-CN" sz="2400" b="1" dirty="0" smtClean="0">
                <a:latin typeface="华文中宋" charset="-122"/>
                <a:ea typeface="华文中宋" charset="-122"/>
              </a:rPr>
            </a:br>
            <a:r>
              <a:rPr lang="en-US" altLang="zh-CN" sz="2400" b="1" dirty="0" smtClean="0">
                <a:latin typeface="华文中宋" charset="-122"/>
                <a:ea typeface="华文中宋" charset="-122"/>
              </a:rPr>
              <a:t>3</a:t>
            </a:r>
            <a:r>
              <a:rPr lang="zh-CN" altLang="en-US" sz="2400" b="1" dirty="0">
                <a:latin typeface="华文中宋" charset="-122"/>
                <a:ea typeface="华文中宋" charset="-122"/>
              </a:rPr>
              <a:t>、求满足不等式</a:t>
            </a:r>
            <a:r>
              <a:rPr lang="en-US" altLang="zh-CN" sz="2400" b="1" dirty="0">
                <a:latin typeface="华文中宋" charset="-122"/>
                <a:ea typeface="华文中宋" charset="-122"/>
              </a:rPr>
              <a:t>2(1-2X)-5+X</a:t>
            </a:r>
            <a:r>
              <a:rPr lang="zh-CN" altLang="en-US" sz="2400" b="1" dirty="0">
                <a:latin typeface="华文中宋" charset="-122"/>
                <a:ea typeface="华文中宋" charset="-122"/>
              </a:rPr>
              <a:t>＜</a:t>
            </a:r>
            <a:r>
              <a:rPr lang="en-US" altLang="zh-CN" sz="2400" b="1" dirty="0">
                <a:latin typeface="华文中宋" charset="-122"/>
                <a:ea typeface="华文中宋" charset="-122"/>
              </a:rPr>
              <a:t>1-2X</a:t>
            </a:r>
            <a:r>
              <a:rPr lang="zh-CN" altLang="en-US" sz="2400" b="1" dirty="0">
                <a:latin typeface="华文中宋" charset="-122"/>
                <a:ea typeface="华文中宋" charset="-122"/>
              </a:rPr>
              <a:t>的负整数解</a:t>
            </a:r>
          </a:p>
        </p:txBody>
      </p:sp>
      <p:sp>
        <p:nvSpPr>
          <p:cNvPr id="69650" name="Rectangle 18"/>
          <p:cNvSpPr>
            <a:spLocks noGrp="1" noChangeArrowheads="1"/>
          </p:cNvSpPr>
          <p:nvPr>
            <p:ph type="body" sz="half" idx="1"/>
          </p:nvPr>
        </p:nvSpPr>
        <p:spPr bwMode="auto">
          <a:xfrm>
            <a:off x="2135188" y="3644901"/>
            <a:ext cx="4038600" cy="45259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Font typeface="Wingdings" charset="2"/>
              <a:buNone/>
            </a:pPr>
            <a:r>
              <a:rPr lang="en-US" altLang="zh-CN" sz="2400" b="1" dirty="0">
                <a:latin typeface="华文中宋" charset="-122"/>
                <a:ea typeface="华文中宋" charset="-122"/>
              </a:rPr>
              <a:t>4</a:t>
            </a:r>
            <a:r>
              <a:rPr lang="zh-CN" altLang="en-US" sz="2400" b="1" dirty="0">
                <a:latin typeface="华文中宋" charset="-122"/>
                <a:ea typeface="华文中宋" charset="-122"/>
              </a:rPr>
              <a:t>、</a:t>
            </a:r>
            <a:r>
              <a:rPr lang="en-US" altLang="zh-CN" sz="2400" b="1" dirty="0">
                <a:latin typeface="华文中宋" charset="-122"/>
                <a:ea typeface="华文中宋" charset="-122"/>
              </a:rPr>
              <a:t>m</a:t>
            </a:r>
            <a:r>
              <a:rPr lang="zh-CN" altLang="en-US" sz="2400" b="1" dirty="0">
                <a:latin typeface="华文中宋" charset="-122"/>
                <a:ea typeface="华文中宋" charset="-122"/>
              </a:rPr>
              <a:t>为何值时</a:t>
            </a:r>
            <a:r>
              <a:rPr lang="en-US" altLang="zh-CN" sz="2400" b="1" dirty="0">
                <a:latin typeface="华文中宋" charset="-122"/>
                <a:ea typeface="华文中宋" charset="-122"/>
              </a:rPr>
              <a:t>,</a:t>
            </a:r>
            <a:r>
              <a:rPr lang="zh-CN" altLang="en-US" sz="2400" b="1" dirty="0">
                <a:latin typeface="华文中宋" charset="-122"/>
                <a:ea typeface="华文中宋" charset="-122"/>
              </a:rPr>
              <a:t>方程                                    的解是非正数</a:t>
            </a:r>
            <a:r>
              <a:rPr lang="en-US" altLang="zh-CN" sz="2400" b="1" dirty="0">
                <a:latin typeface="华文中宋" charset="-122"/>
                <a:ea typeface="华文中宋" charset="-122"/>
              </a:rPr>
              <a:t>.</a:t>
            </a:r>
          </a:p>
        </p:txBody>
      </p:sp>
      <p:graphicFrame>
        <p:nvGraphicFramePr>
          <p:cNvPr id="69651" name="Object 19"/>
          <p:cNvGraphicFramePr>
            <a:graphicFrameLocks noGrp="1" noChangeAspect="1"/>
          </p:cNvGraphicFramePr>
          <p:nvPr>
            <p:ph sz="quarter" idx="2"/>
          </p:nvPr>
        </p:nvGraphicFramePr>
        <p:xfrm>
          <a:off x="4943475" y="3500439"/>
          <a:ext cx="2520950" cy="928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910" name="公式" r:id="rId7" imgW="1066680" imgH="393480" progId="Equation.3">
                  <p:embed/>
                </p:oleObj>
              </mc:Choice>
              <mc:Fallback>
                <p:oleObj name="公式" r:id="rId7" imgW="1066680" imgH="393480" progId="Equation.3">
                  <p:embed/>
                  <p:pic>
                    <p:nvPicPr>
                      <p:cNvPr id="0" name="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43475" y="3500439"/>
                        <a:ext cx="2520950" cy="9286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8"/>
                                </a:schemeClr>
                              </a:outerShdw>
                            </a:effectLst>
                          </a14:hiddenEffects>
                        </a:ext>
                        <a:ext uri="{FAA26D3D-D897-4be2-8F04-BA451C77F1D7}">
                          <ma14:placeholderFlag xmlns:ma14="http://schemas.microsoft.com/office/mac/drawingml/2011/main" val="1"/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9653" name="Text Box 21"/>
          <p:cNvSpPr txBox="1">
            <a:spLocks noChangeArrowheads="1"/>
          </p:cNvSpPr>
          <p:nvPr/>
        </p:nvSpPr>
        <p:spPr bwMode="auto">
          <a:xfrm>
            <a:off x="1524001" y="0"/>
            <a:ext cx="219551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107763" dir="189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600"/>
              <a:t>课后练习</a:t>
            </a:r>
          </a:p>
        </p:txBody>
      </p:sp>
      <p:graphicFrame>
        <p:nvGraphicFramePr>
          <p:cNvPr id="69654" name="Object 22"/>
          <p:cNvGraphicFramePr>
            <a:graphicFrameLocks noGrp="1" noChangeAspect="1"/>
          </p:cNvGraphicFramePr>
          <p:nvPr>
            <p:ph sz="quarter" idx="3"/>
          </p:nvPr>
        </p:nvGraphicFramePr>
        <p:xfrm>
          <a:off x="2208214" y="4941889"/>
          <a:ext cx="3455987" cy="947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911" name="公式" r:id="rId9" imgW="1434960" imgH="393480" progId="Equation.3">
                  <p:embed/>
                </p:oleObj>
              </mc:Choice>
              <mc:Fallback>
                <p:oleObj name="公式" r:id="rId9" imgW="1434960" imgH="393480" progId="Equation.3">
                  <p:embed/>
                  <p:pic>
                    <p:nvPicPr>
                      <p:cNvPr id="0" name="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08214" y="4941889"/>
                        <a:ext cx="3455987" cy="9477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8"/>
                                </a:schemeClr>
                              </a:outerShdw>
                            </a:effectLst>
                          </a14:hiddenEffects>
                        </a:ext>
                        <a:ext uri="{FAA26D3D-D897-4be2-8F04-BA451C77F1D7}">
                          <ma14:placeholderFlag xmlns:ma14="http://schemas.microsoft.com/office/mac/drawingml/2011/main" val="1"/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9656" name="Object 24"/>
          <p:cNvGraphicFramePr>
            <a:graphicFrameLocks noChangeAspect="1"/>
          </p:cNvGraphicFramePr>
          <p:nvPr/>
        </p:nvGraphicFramePr>
        <p:xfrm>
          <a:off x="6311900" y="5013325"/>
          <a:ext cx="3587750" cy="935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912" name="公式" r:id="rId11" imgW="1511280" imgH="393480" progId="Equation.3">
                  <p:embed/>
                </p:oleObj>
              </mc:Choice>
              <mc:Fallback>
                <p:oleObj name="公式" r:id="rId11" imgW="1511280" imgH="3934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11900" y="5013325"/>
                        <a:ext cx="3587750" cy="9350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82667781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8629" y="-82089"/>
            <a:ext cx="11471638" cy="4511524"/>
            <a:chOff x="-38101" y="-105446"/>
            <a:chExt cx="12230101" cy="5039241"/>
          </a:xfrm>
        </p:grpSpPr>
        <p:sp>
          <p:nvSpPr>
            <p:cNvPr id="11" name="Freeform 6"/>
            <p:cNvSpPr>
              <a:spLocks/>
            </p:cNvSpPr>
            <p:nvPr/>
          </p:nvSpPr>
          <p:spPr bwMode="auto">
            <a:xfrm>
              <a:off x="376237" y="2912907"/>
              <a:ext cx="1241425" cy="1716088"/>
            </a:xfrm>
            <a:custGeom>
              <a:avLst/>
              <a:gdLst>
                <a:gd name="T0" fmla="*/ 284 w 782"/>
                <a:gd name="T1" fmla="*/ 1081 h 1081"/>
                <a:gd name="T2" fmla="*/ 782 w 782"/>
                <a:gd name="T3" fmla="*/ 0 h 1081"/>
                <a:gd name="T4" fmla="*/ 0 w 782"/>
                <a:gd name="T5" fmla="*/ 288 h 1081"/>
                <a:gd name="T6" fmla="*/ 284 w 782"/>
                <a:gd name="T7" fmla="*/ 1081 h 10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82" h="1081">
                  <a:moveTo>
                    <a:pt x="284" y="1081"/>
                  </a:moveTo>
                  <a:lnTo>
                    <a:pt x="782" y="0"/>
                  </a:lnTo>
                  <a:lnTo>
                    <a:pt x="0" y="288"/>
                  </a:lnTo>
                  <a:lnTo>
                    <a:pt x="284" y="1081"/>
                  </a:lnTo>
                  <a:close/>
                </a:path>
              </a:pathLst>
            </a:custGeom>
            <a:solidFill>
              <a:srgbClr val="F584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" name="Freeform 7"/>
            <p:cNvSpPr>
              <a:spLocks/>
            </p:cNvSpPr>
            <p:nvPr/>
          </p:nvSpPr>
          <p:spPr bwMode="auto">
            <a:xfrm>
              <a:off x="-38101" y="4209895"/>
              <a:ext cx="865188" cy="723900"/>
            </a:xfrm>
            <a:custGeom>
              <a:avLst/>
              <a:gdLst>
                <a:gd name="T0" fmla="*/ 0 w 545"/>
                <a:gd name="T1" fmla="*/ 0 h 456"/>
                <a:gd name="T2" fmla="*/ 0 w 545"/>
                <a:gd name="T3" fmla="*/ 456 h 456"/>
                <a:gd name="T4" fmla="*/ 545 w 545"/>
                <a:gd name="T5" fmla="*/ 264 h 456"/>
                <a:gd name="T6" fmla="*/ 545 w 545"/>
                <a:gd name="T7" fmla="*/ 264 h 456"/>
                <a:gd name="T8" fmla="*/ 545 w 545"/>
                <a:gd name="T9" fmla="*/ 264 h 456"/>
                <a:gd name="T10" fmla="*/ 0 w 545"/>
                <a:gd name="T11" fmla="*/ 0 h 4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45" h="456">
                  <a:moveTo>
                    <a:pt x="0" y="0"/>
                  </a:moveTo>
                  <a:lnTo>
                    <a:pt x="0" y="456"/>
                  </a:lnTo>
                  <a:lnTo>
                    <a:pt x="545" y="264"/>
                  </a:lnTo>
                  <a:lnTo>
                    <a:pt x="545" y="264"/>
                  </a:lnTo>
                  <a:lnTo>
                    <a:pt x="545" y="26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584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" name="Freeform 8"/>
            <p:cNvSpPr>
              <a:spLocks/>
            </p:cNvSpPr>
            <p:nvPr/>
          </p:nvSpPr>
          <p:spPr bwMode="auto">
            <a:xfrm>
              <a:off x="1617662" y="2912907"/>
              <a:ext cx="1693863" cy="1258888"/>
            </a:xfrm>
            <a:custGeom>
              <a:avLst/>
              <a:gdLst>
                <a:gd name="T0" fmla="*/ 0 w 1067"/>
                <a:gd name="T1" fmla="*/ 0 h 793"/>
                <a:gd name="T2" fmla="*/ 285 w 1067"/>
                <a:gd name="T3" fmla="*/ 793 h 793"/>
                <a:gd name="T4" fmla="*/ 1067 w 1067"/>
                <a:gd name="T5" fmla="*/ 505 h 793"/>
                <a:gd name="T6" fmla="*/ 0 w 1067"/>
                <a:gd name="T7" fmla="*/ 0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67" h="793">
                  <a:moveTo>
                    <a:pt x="0" y="0"/>
                  </a:moveTo>
                  <a:lnTo>
                    <a:pt x="285" y="793"/>
                  </a:lnTo>
                  <a:lnTo>
                    <a:pt x="1067" y="50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584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4" name="Freeform 9"/>
            <p:cNvSpPr>
              <a:spLocks/>
            </p:cNvSpPr>
            <p:nvPr/>
          </p:nvSpPr>
          <p:spPr bwMode="auto">
            <a:xfrm>
              <a:off x="-38101" y="2225520"/>
              <a:ext cx="414338" cy="1296988"/>
            </a:xfrm>
            <a:custGeom>
              <a:avLst/>
              <a:gdLst>
                <a:gd name="T0" fmla="*/ 0 w 261"/>
                <a:gd name="T1" fmla="*/ 817 h 817"/>
                <a:gd name="T2" fmla="*/ 261 w 261"/>
                <a:gd name="T3" fmla="*/ 721 h 817"/>
                <a:gd name="T4" fmla="*/ 0 w 261"/>
                <a:gd name="T5" fmla="*/ 0 h 817"/>
                <a:gd name="T6" fmla="*/ 0 w 261"/>
                <a:gd name="T7" fmla="*/ 817 h 8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1" h="817">
                  <a:moveTo>
                    <a:pt x="0" y="817"/>
                  </a:moveTo>
                  <a:lnTo>
                    <a:pt x="261" y="721"/>
                  </a:lnTo>
                  <a:lnTo>
                    <a:pt x="0" y="0"/>
                  </a:lnTo>
                  <a:lnTo>
                    <a:pt x="0" y="817"/>
                  </a:lnTo>
                  <a:close/>
                </a:path>
              </a:pathLst>
            </a:custGeom>
            <a:solidFill>
              <a:srgbClr val="F584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5" name="Freeform 10"/>
            <p:cNvSpPr>
              <a:spLocks/>
            </p:cNvSpPr>
            <p:nvPr/>
          </p:nvSpPr>
          <p:spPr bwMode="auto">
            <a:xfrm>
              <a:off x="714374" y="14132"/>
              <a:ext cx="1693863" cy="1220788"/>
            </a:xfrm>
            <a:custGeom>
              <a:avLst/>
              <a:gdLst>
                <a:gd name="T0" fmla="*/ 711 w 1067"/>
                <a:gd name="T1" fmla="*/ 0 h 769"/>
                <a:gd name="T2" fmla="*/ 0 w 1067"/>
                <a:gd name="T3" fmla="*/ 264 h 769"/>
                <a:gd name="T4" fmla="*/ 0 w 1067"/>
                <a:gd name="T5" fmla="*/ 264 h 769"/>
                <a:gd name="T6" fmla="*/ 0 w 1067"/>
                <a:gd name="T7" fmla="*/ 264 h 769"/>
                <a:gd name="T8" fmla="*/ 1067 w 1067"/>
                <a:gd name="T9" fmla="*/ 769 h 769"/>
                <a:gd name="T10" fmla="*/ 783 w 1067"/>
                <a:gd name="T11" fmla="*/ 0 h 769"/>
                <a:gd name="T12" fmla="*/ 711 w 1067"/>
                <a:gd name="T13" fmla="*/ 0 h 7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67" h="769">
                  <a:moveTo>
                    <a:pt x="711" y="0"/>
                  </a:moveTo>
                  <a:lnTo>
                    <a:pt x="0" y="264"/>
                  </a:lnTo>
                  <a:lnTo>
                    <a:pt x="0" y="264"/>
                  </a:lnTo>
                  <a:lnTo>
                    <a:pt x="0" y="264"/>
                  </a:lnTo>
                  <a:lnTo>
                    <a:pt x="1067" y="769"/>
                  </a:lnTo>
                  <a:lnTo>
                    <a:pt x="783" y="0"/>
                  </a:lnTo>
                  <a:lnTo>
                    <a:pt x="711" y="0"/>
                  </a:lnTo>
                  <a:close/>
                </a:path>
              </a:pathLst>
            </a:custGeom>
            <a:solidFill>
              <a:srgbClr val="FDB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" name="Freeform 11"/>
            <p:cNvSpPr>
              <a:spLocks/>
            </p:cNvSpPr>
            <p:nvPr/>
          </p:nvSpPr>
          <p:spPr bwMode="auto">
            <a:xfrm>
              <a:off x="-38101" y="433232"/>
              <a:ext cx="1204913" cy="1677988"/>
            </a:xfrm>
            <a:custGeom>
              <a:avLst/>
              <a:gdLst>
                <a:gd name="T0" fmla="*/ 0 w 759"/>
                <a:gd name="T1" fmla="*/ 1009 h 1057"/>
                <a:gd name="T2" fmla="*/ 0 w 759"/>
                <a:gd name="T3" fmla="*/ 1057 h 1057"/>
                <a:gd name="T4" fmla="*/ 759 w 759"/>
                <a:gd name="T5" fmla="*/ 769 h 1057"/>
                <a:gd name="T6" fmla="*/ 474 w 759"/>
                <a:gd name="T7" fmla="*/ 0 h 1057"/>
                <a:gd name="T8" fmla="*/ 0 w 759"/>
                <a:gd name="T9" fmla="*/ 1009 h 10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9" h="1057">
                  <a:moveTo>
                    <a:pt x="0" y="1009"/>
                  </a:moveTo>
                  <a:lnTo>
                    <a:pt x="0" y="1057"/>
                  </a:lnTo>
                  <a:lnTo>
                    <a:pt x="759" y="769"/>
                  </a:lnTo>
                  <a:lnTo>
                    <a:pt x="474" y="0"/>
                  </a:lnTo>
                  <a:lnTo>
                    <a:pt x="0" y="1009"/>
                  </a:lnTo>
                  <a:close/>
                </a:path>
              </a:pathLst>
            </a:custGeom>
            <a:solidFill>
              <a:srgbClr val="FDB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" name="Freeform 12"/>
            <p:cNvSpPr>
              <a:spLocks/>
            </p:cNvSpPr>
            <p:nvPr/>
          </p:nvSpPr>
          <p:spPr bwMode="auto">
            <a:xfrm>
              <a:off x="1617662" y="2455707"/>
              <a:ext cx="1693863" cy="1258888"/>
            </a:xfrm>
            <a:custGeom>
              <a:avLst/>
              <a:gdLst>
                <a:gd name="T0" fmla="*/ 782 w 1067"/>
                <a:gd name="T1" fmla="*/ 0 h 793"/>
                <a:gd name="T2" fmla="*/ 0 w 1067"/>
                <a:gd name="T3" fmla="*/ 288 h 793"/>
                <a:gd name="T4" fmla="*/ 1067 w 1067"/>
                <a:gd name="T5" fmla="*/ 793 h 793"/>
                <a:gd name="T6" fmla="*/ 782 w 1067"/>
                <a:gd name="T7" fmla="*/ 0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67" h="793">
                  <a:moveTo>
                    <a:pt x="782" y="0"/>
                  </a:moveTo>
                  <a:lnTo>
                    <a:pt x="0" y="288"/>
                  </a:lnTo>
                  <a:lnTo>
                    <a:pt x="1067" y="793"/>
                  </a:lnTo>
                  <a:lnTo>
                    <a:pt x="782" y="0"/>
                  </a:lnTo>
                  <a:close/>
                </a:path>
              </a:pathLst>
            </a:custGeom>
            <a:solidFill>
              <a:srgbClr val="FDB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" name="Freeform 13"/>
            <p:cNvSpPr>
              <a:spLocks/>
            </p:cNvSpPr>
            <p:nvPr/>
          </p:nvSpPr>
          <p:spPr bwMode="auto">
            <a:xfrm>
              <a:off x="1166812" y="1234920"/>
              <a:ext cx="1241425" cy="1677988"/>
            </a:xfrm>
            <a:custGeom>
              <a:avLst/>
              <a:gdLst>
                <a:gd name="T0" fmla="*/ 0 w 782"/>
                <a:gd name="T1" fmla="*/ 264 h 1057"/>
                <a:gd name="T2" fmla="*/ 284 w 782"/>
                <a:gd name="T3" fmla="*/ 1057 h 1057"/>
                <a:gd name="T4" fmla="*/ 782 w 782"/>
                <a:gd name="T5" fmla="*/ 0 h 1057"/>
                <a:gd name="T6" fmla="*/ 0 w 782"/>
                <a:gd name="T7" fmla="*/ 264 h 10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82" h="1057">
                  <a:moveTo>
                    <a:pt x="0" y="264"/>
                  </a:moveTo>
                  <a:lnTo>
                    <a:pt x="284" y="1057"/>
                  </a:lnTo>
                  <a:lnTo>
                    <a:pt x="782" y="0"/>
                  </a:lnTo>
                  <a:lnTo>
                    <a:pt x="0" y="264"/>
                  </a:lnTo>
                  <a:close/>
                </a:path>
              </a:pathLst>
            </a:custGeom>
            <a:solidFill>
              <a:srgbClr val="FDB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" name="Freeform 16"/>
            <p:cNvSpPr>
              <a:spLocks/>
            </p:cNvSpPr>
            <p:nvPr/>
          </p:nvSpPr>
          <p:spPr bwMode="auto">
            <a:xfrm>
              <a:off x="4102099" y="1539720"/>
              <a:ext cx="1203325" cy="1716088"/>
            </a:xfrm>
            <a:custGeom>
              <a:avLst/>
              <a:gdLst>
                <a:gd name="T0" fmla="*/ 284 w 758"/>
                <a:gd name="T1" fmla="*/ 1081 h 1081"/>
                <a:gd name="T2" fmla="*/ 758 w 758"/>
                <a:gd name="T3" fmla="*/ 0 h 1081"/>
                <a:gd name="T4" fmla="*/ 0 w 758"/>
                <a:gd name="T5" fmla="*/ 288 h 1081"/>
                <a:gd name="T6" fmla="*/ 284 w 758"/>
                <a:gd name="T7" fmla="*/ 1081 h 10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8" h="1081">
                  <a:moveTo>
                    <a:pt x="284" y="1081"/>
                  </a:moveTo>
                  <a:lnTo>
                    <a:pt x="758" y="0"/>
                  </a:lnTo>
                  <a:lnTo>
                    <a:pt x="0" y="288"/>
                  </a:lnTo>
                  <a:lnTo>
                    <a:pt x="284" y="1081"/>
                  </a:lnTo>
                  <a:close/>
                </a:path>
              </a:pathLst>
            </a:custGeom>
            <a:solidFill>
              <a:srgbClr val="3190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" name="Freeform 17"/>
            <p:cNvSpPr>
              <a:spLocks/>
            </p:cNvSpPr>
            <p:nvPr/>
          </p:nvSpPr>
          <p:spPr bwMode="auto">
            <a:xfrm>
              <a:off x="2859087" y="776132"/>
              <a:ext cx="1243013" cy="1679575"/>
            </a:xfrm>
            <a:custGeom>
              <a:avLst/>
              <a:gdLst>
                <a:gd name="T0" fmla="*/ 498 w 783"/>
                <a:gd name="T1" fmla="*/ 0 h 1058"/>
                <a:gd name="T2" fmla="*/ 0 w 783"/>
                <a:gd name="T3" fmla="*/ 1058 h 1058"/>
                <a:gd name="T4" fmla="*/ 783 w 783"/>
                <a:gd name="T5" fmla="*/ 769 h 1058"/>
                <a:gd name="T6" fmla="*/ 498 w 783"/>
                <a:gd name="T7" fmla="*/ 0 h 1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83" h="1058">
                  <a:moveTo>
                    <a:pt x="498" y="0"/>
                  </a:moveTo>
                  <a:lnTo>
                    <a:pt x="0" y="1058"/>
                  </a:lnTo>
                  <a:lnTo>
                    <a:pt x="783" y="769"/>
                  </a:lnTo>
                  <a:lnTo>
                    <a:pt x="498" y="0"/>
                  </a:lnTo>
                  <a:close/>
                </a:path>
              </a:pathLst>
            </a:custGeom>
            <a:solidFill>
              <a:srgbClr val="3190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" name="Freeform 18"/>
            <p:cNvSpPr>
              <a:spLocks/>
            </p:cNvSpPr>
            <p:nvPr/>
          </p:nvSpPr>
          <p:spPr bwMode="auto">
            <a:xfrm>
              <a:off x="1957387" y="14132"/>
              <a:ext cx="1692275" cy="1220788"/>
            </a:xfrm>
            <a:custGeom>
              <a:avLst/>
              <a:gdLst>
                <a:gd name="T0" fmla="*/ 0 w 1066"/>
                <a:gd name="T1" fmla="*/ 0 h 769"/>
                <a:gd name="T2" fmla="*/ 284 w 1066"/>
                <a:gd name="T3" fmla="*/ 769 h 769"/>
                <a:gd name="T4" fmla="*/ 1066 w 1066"/>
                <a:gd name="T5" fmla="*/ 480 h 769"/>
                <a:gd name="T6" fmla="*/ 47 w 1066"/>
                <a:gd name="T7" fmla="*/ 0 h 769"/>
                <a:gd name="T8" fmla="*/ 0 w 1066"/>
                <a:gd name="T9" fmla="*/ 0 h 7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66" h="769">
                  <a:moveTo>
                    <a:pt x="0" y="0"/>
                  </a:moveTo>
                  <a:lnTo>
                    <a:pt x="284" y="769"/>
                  </a:lnTo>
                  <a:lnTo>
                    <a:pt x="1066" y="480"/>
                  </a:lnTo>
                  <a:lnTo>
                    <a:pt x="4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190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2" name="Freeform 19"/>
            <p:cNvSpPr>
              <a:spLocks/>
            </p:cNvSpPr>
            <p:nvPr/>
          </p:nvSpPr>
          <p:spPr bwMode="auto">
            <a:xfrm>
              <a:off x="2859087" y="2455707"/>
              <a:ext cx="1693863" cy="1258888"/>
            </a:xfrm>
            <a:custGeom>
              <a:avLst/>
              <a:gdLst>
                <a:gd name="T0" fmla="*/ 285 w 1067"/>
                <a:gd name="T1" fmla="*/ 793 h 793"/>
                <a:gd name="T2" fmla="*/ 1067 w 1067"/>
                <a:gd name="T3" fmla="*/ 504 h 793"/>
                <a:gd name="T4" fmla="*/ 0 w 1067"/>
                <a:gd name="T5" fmla="*/ 0 h 793"/>
                <a:gd name="T6" fmla="*/ 285 w 1067"/>
                <a:gd name="T7" fmla="*/ 793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67" h="793">
                  <a:moveTo>
                    <a:pt x="285" y="793"/>
                  </a:moveTo>
                  <a:lnTo>
                    <a:pt x="1067" y="504"/>
                  </a:lnTo>
                  <a:lnTo>
                    <a:pt x="0" y="0"/>
                  </a:lnTo>
                  <a:lnTo>
                    <a:pt x="285" y="793"/>
                  </a:lnTo>
                  <a:close/>
                </a:path>
              </a:pathLst>
            </a:custGeom>
            <a:solidFill>
              <a:srgbClr val="3190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3" name="Freeform 20"/>
            <p:cNvSpPr>
              <a:spLocks/>
            </p:cNvSpPr>
            <p:nvPr/>
          </p:nvSpPr>
          <p:spPr bwMode="auto">
            <a:xfrm>
              <a:off x="2031999" y="14132"/>
              <a:ext cx="1617663" cy="762000"/>
            </a:xfrm>
            <a:custGeom>
              <a:avLst/>
              <a:gdLst>
                <a:gd name="T0" fmla="*/ 0 w 1019"/>
                <a:gd name="T1" fmla="*/ 0 h 480"/>
                <a:gd name="T2" fmla="*/ 1019 w 1019"/>
                <a:gd name="T3" fmla="*/ 480 h 480"/>
                <a:gd name="T4" fmla="*/ 853 w 1019"/>
                <a:gd name="T5" fmla="*/ 0 h 480"/>
                <a:gd name="T6" fmla="*/ 0 w 1019"/>
                <a:gd name="T7" fmla="*/ 0 h 4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19" h="480">
                  <a:moveTo>
                    <a:pt x="0" y="0"/>
                  </a:moveTo>
                  <a:lnTo>
                    <a:pt x="1019" y="480"/>
                  </a:lnTo>
                  <a:lnTo>
                    <a:pt x="853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FCA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4" name="Freeform 21"/>
            <p:cNvSpPr>
              <a:spLocks/>
            </p:cNvSpPr>
            <p:nvPr/>
          </p:nvSpPr>
          <p:spPr bwMode="auto">
            <a:xfrm>
              <a:off x="3649662" y="14132"/>
              <a:ext cx="1241425" cy="762000"/>
            </a:xfrm>
            <a:custGeom>
              <a:avLst/>
              <a:gdLst>
                <a:gd name="T0" fmla="*/ 214 w 782"/>
                <a:gd name="T1" fmla="*/ 0 h 480"/>
                <a:gd name="T2" fmla="*/ 0 w 782"/>
                <a:gd name="T3" fmla="*/ 480 h 480"/>
                <a:gd name="T4" fmla="*/ 782 w 782"/>
                <a:gd name="T5" fmla="*/ 192 h 480"/>
                <a:gd name="T6" fmla="*/ 711 w 782"/>
                <a:gd name="T7" fmla="*/ 0 h 480"/>
                <a:gd name="T8" fmla="*/ 214 w 782"/>
                <a:gd name="T9" fmla="*/ 0 h 4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2" h="480">
                  <a:moveTo>
                    <a:pt x="214" y="0"/>
                  </a:moveTo>
                  <a:lnTo>
                    <a:pt x="0" y="480"/>
                  </a:lnTo>
                  <a:lnTo>
                    <a:pt x="782" y="192"/>
                  </a:lnTo>
                  <a:lnTo>
                    <a:pt x="711" y="0"/>
                  </a:lnTo>
                  <a:lnTo>
                    <a:pt x="214" y="0"/>
                  </a:lnTo>
                  <a:close/>
                </a:path>
              </a:pathLst>
            </a:custGeom>
            <a:solidFill>
              <a:srgbClr val="5FCA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" name="Freeform 22"/>
            <p:cNvSpPr>
              <a:spLocks/>
            </p:cNvSpPr>
            <p:nvPr/>
          </p:nvSpPr>
          <p:spPr bwMode="auto">
            <a:xfrm>
              <a:off x="4891087" y="14132"/>
              <a:ext cx="1130300" cy="1525588"/>
            </a:xfrm>
            <a:custGeom>
              <a:avLst/>
              <a:gdLst>
                <a:gd name="T0" fmla="*/ 498 w 712"/>
                <a:gd name="T1" fmla="*/ 0 h 961"/>
                <a:gd name="T2" fmla="*/ 0 w 712"/>
                <a:gd name="T3" fmla="*/ 192 h 961"/>
                <a:gd name="T4" fmla="*/ 261 w 712"/>
                <a:gd name="T5" fmla="*/ 961 h 961"/>
                <a:gd name="T6" fmla="*/ 712 w 712"/>
                <a:gd name="T7" fmla="*/ 0 h 961"/>
                <a:gd name="T8" fmla="*/ 498 w 712"/>
                <a:gd name="T9" fmla="*/ 0 h 9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12" h="961">
                  <a:moveTo>
                    <a:pt x="498" y="0"/>
                  </a:moveTo>
                  <a:lnTo>
                    <a:pt x="0" y="192"/>
                  </a:lnTo>
                  <a:lnTo>
                    <a:pt x="261" y="961"/>
                  </a:lnTo>
                  <a:lnTo>
                    <a:pt x="712" y="0"/>
                  </a:lnTo>
                  <a:lnTo>
                    <a:pt x="498" y="0"/>
                  </a:lnTo>
                  <a:close/>
                </a:path>
              </a:pathLst>
            </a:custGeom>
            <a:solidFill>
              <a:srgbClr val="5FCA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6" name="Freeform 23"/>
            <p:cNvSpPr>
              <a:spLocks/>
            </p:cNvSpPr>
            <p:nvPr/>
          </p:nvSpPr>
          <p:spPr bwMode="auto">
            <a:xfrm>
              <a:off x="5305424" y="1082520"/>
              <a:ext cx="1693863" cy="1258888"/>
            </a:xfrm>
            <a:custGeom>
              <a:avLst/>
              <a:gdLst>
                <a:gd name="T0" fmla="*/ 0 w 1067"/>
                <a:gd name="T1" fmla="*/ 288 h 793"/>
                <a:gd name="T2" fmla="*/ 1067 w 1067"/>
                <a:gd name="T3" fmla="*/ 793 h 793"/>
                <a:gd name="T4" fmla="*/ 782 w 1067"/>
                <a:gd name="T5" fmla="*/ 0 h 793"/>
                <a:gd name="T6" fmla="*/ 0 w 1067"/>
                <a:gd name="T7" fmla="*/ 288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67" h="793">
                  <a:moveTo>
                    <a:pt x="0" y="288"/>
                  </a:moveTo>
                  <a:lnTo>
                    <a:pt x="1067" y="793"/>
                  </a:lnTo>
                  <a:lnTo>
                    <a:pt x="782" y="0"/>
                  </a:lnTo>
                  <a:lnTo>
                    <a:pt x="0" y="288"/>
                  </a:lnTo>
                  <a:close/>
                </a:path>
              </a:pathLst>
            </a:custGeom>
            <a:solidFill>
              <a:srgbClr val="5FCA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7" name="Freeform 24"/>
            <p:cNvSpPr>
              <a:spLocks/>
            </p:cNvSpPr>
            <p:nvPr/>
          </p:nvSpPr>
          <p:spPr bwMode="auto">
            <a:xfrm>
              <a:off x="6546849" y="1082520"/>
              <a:ext cx="1693863" cy="1258888"/>
            </a:xfrm>
            <a:custGeom>
              <a:avLst/>
              <a:gdLst>
                <a:gd name="T0" fmla="*/ 285 w 1067"/>
                <a:gd name="T1" fmla="*/ 793 h 793"/>
                <a:gd name="T2" fmla="*/ 1067 w 1067"/>
                <a:gd name="T3" fmla="*/ 504 h 793"/>
                <a:gd name="T4" fmla="*/ 0 w 1067"/>
                <a:gd name="T5" fmla="*/ 0 h 793"/>
                <a:gd name="T6" fmla="*/ 285 w 1067"/>
                <a:gd name="T7" fmla="*/ 793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67" h="793">
                  <a:moveTo>
                    <a:pt x="285" y="793"/>
                  </a:moveTo>
                  <a:lnTo>
                    <a:pt x="1067" y="504"/>
                  </a:lnTo>
                  <a:lnTo>
                    <a:pt x="0" y="0"/>
                  </a:lnTo>
                  <a:lnTo>
                    <a:pt x="285" y="793"/>
                  </a:lnTo>
                  <a:close/>
                </a:path>
              </a:pathLst>
            </a:custGeom>
            <a:solidFill>
              <a:srgbClr val="826C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8" name="Freeform 25"/>
            <p:cNvSpPr>
              <a:spLocks/>
            </p:cNvSpPr>
            <p:nvPr/>
          </p:nvSpPr>
          <p:spPr bwMode="auto">
            <a:xfrm>
              <a:off x="9031287" y="204632"/>
              <a:ext cx="1693863" cy="1220788"/>
            </a:xfrm>
            <a:custGeom>
              <a:avLst/>
              <a:gdLst>
                <a:gd name="T0" fmla="*/ 284 w 1067"/>
                <a:gd name="T1" fmla="*/ 769 h 769"/>
                <a:gd name="T2" fmla="*/ 1067 w 1067"/>
                <a:gd name="T3" fmla="*/ 481 h 769"/>
                <a:gd name="T4" fmla="*/ 0 w 1067"/>
                <a:gd name="T5" fmla="*/ 0 h 769"/>
                <a:gd name="T6" fmla="*/ 284 w 1067"/>
                <a:gd name="T7" fmla="*/ 769 h 7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67" h="769">
                  <a:moveTo>
                    <a:pt x="284" y="769"/>
                  </a:moveTo>
                  <a:lnTo>
                    <a:pt x="1067" y="481"/>
                  </a:lnTo>
                  <a:lnTo>
                    <a:pt x="0" y="0"/>
                  </a:lnTo>
                  <a:lnTo>
                    <a:pt x="284" y="769"/>
                  </a:lnTo>
                  <a:close/>
                </a:path>
              </a:pathLst>
            </a:custGeom>
            <a:solidFill>
              <a:srgbClr val="826C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9" name="Freeform 26"/>
            <p:cNvSpPr>
              <a:spLocks/>
            </p:cNvSpPr>
            <p:nvPr/>
          </p:nvSpPr>
          <p:spPr bwMode="auto">
            <a:xfrm>
              <a:off x="6546849" y="14132"/>
              <a:ext cx="1243013" cy="1068388"/>
            </a:xfrm>
            <a:custGeom>
              <a:avLst/>
              <a:gdLst>
                <a:gd name="T0" fmla="*/ 640 w 783"/>
                <a:gd name="T1" fmla="*/ 0 h 673"/>
                <a:gd name="T2" fmla="*/ 332 w 783"/>
                <a:gd name="T3" fmla="*/ 0 h 673"/>
                <a:gd name="T4" fmla="*/ 0 w 783"/>
                <a:gd name="T5" fmla="*/ 673 h 673"/>
                <a:gd name="T6" fmla="*/ 783 w 783"/>
                <a:gd name="T7" fmla="*/ 384 h 673"/>
                <a:gd name="T8" fmla="*/ 640 w 783"/>
                <a:gd name="T9" fmla="*/ 0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3" h="673">
                  <a:moveTo>
                    <a:pt x="640" y="0"/>
                  </a:moveTo>
                  <a:lnTo>
                    <a:pt x="332" y="0"/>
                  </a:lnTo>
                  <a:lnTo>
                    <a:pt x="0" y="673"/>
                  </a:lnTo>
                  <a:lnTo>
                    <a:pt x="783" y="384"/>
                  </a:lnTo>
                  <a:lnTo>
                    <a:pt x="640" y="0"/>
                  </a:lnTo>
                  <a:close/>
                </a:path>
              </a:pathLst>
            </a:custGeom>
            <a:solidFill>
              <a:srgbClr val="826C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0" name="Freeform 27"/>
            <p:cNvSpPr>
              <a:spLocks/>
            </p:cNvSpPr>
            <p:nvPr/>
          </p:nvSpPr>
          <p:spPr bwMode="auto">
            <a:xfrm>
              <a:off x="7789862" y="204632"/>
              <a:ext cx="1241425" cy="1677988"/>
            </a:xfrm>
            <a:custGeom>
              <a:avLst/>
              <a:gdLst>
                <a:gd name="T0" fmla="*/ 284 w 782"/>
                <a:gd name="T1" fmla="*/ 1057 h 1057"/>
                <a:gd name="T2" fmla="*/ 782 w 782"/>
                <a:gd name="T3" fmla="*/ 0 h 1057"/>
                <a:gd name="T4" fmla="*/ 0 w 782"/>
                <a:gd name="T5" fmla="*/ 264 h 1057"/>
                <a:gd name="T6" fmla="*/ 284 w 782"/>
                <a:gd name="T7" fmla="*/ 1057 h 10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82" h="1057">
                  <a:moveTo>
                    <a:pt x="284" y="1057"/>
                  </a:moveTo>
                  <a:lnTo>
                    <a:pt x="782" y="0"/>
                  </a:lnTo>
                  <a:lnTo>
                    <a:pt x="0" y="264"/>
                  </a:lnTo>
                  <a:lnTo>
                    <a:pt x="284" y="1057"/>
                  </a:lnTo>
                  <a:close/>
                </a:path>
              </a:pathLst>
            </a:custGeom>
            <a:solidFill>
              <a:srgbClr val="826C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1" name="Freeform 29"/>
            <p:cNvSpPr>
              <a:spLocks/>
            </p:cNvSpPr>
            <p:nvPr/>
          </p:nvSpPr>
          <p:spPr bwMode="auto">
            <a:xfrm>
              <a:off x="10348912" y="14132"/>
              <a:ext cx="1617663" cy="954088"/>
            </a:xfrm>
            <a:custGeom>
              <a:avLst/>
              <a:gdLst>
                <a:gd name="T0" fmla="*/ 308 w 1019"/>
                <a:gd name="T1" fmla="*/ 0 h 601"/>
                <a:gd name="T2" fmla="*/ 0 w 1019"/>
                <a:gd name="T3" fmla="*/ 0 h 601"/>
                <a:gd name="T4" fmla="*/ 237 w 1019"/>
                <a:gd name="T5" fmla="*/ 601 h 601"/>
                <a:gd name="T6" fmla="*/ 1019 w 1019"/>
                <a:gd name="T7" fmla="*/ 312 h 601"/>
                <a:gd name="T8" fmla="*/ 1019 w 1019"/>
                <a:gd name="T9" fmla="*/ 312 h 601"/>
                <a:gd name="T10" fmla="*/ 308 w 1019"/>
                <a:gd name="T11" fmla="*/ 0 h 6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19" h="601">
                  <a:moveTo>
                    <a:pt x="308" y="0"/>
                  </a:moveTo>
                  <a:lnTo>
                    <a:pt x="0" y="0"/>
                  </a:lnTo>
                  <a:lnTo>
                    <a:pt x="237" y="601"/>
                  </a:lnTo>
                  <a:lnTo>
                    <a:pt x="1019" y="312"/>
                  </a:lnTo>
                  <a:lnTo>
                    <a:pt x="1019" y="312"/>
                  </a:lnTo>
                  <a:lnTo>
                    <a:pt x="308" y="0"/>
                  </a:lnTo>
                  <a:close/>
                </a:path>
              </a:pathLst>
            </a:custGeom>
            <a:solidFill>
              <a:srgbClr val="A0BF0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2" name="Freeform 30"/>
            <p:cNvSpPr>
              <a:spLocks/>
            </p:cNvSpPr>
            <p:nvPr/>
          </p:nvSpPr>
          <p:spPr bwMode="auto">
            <a:xfrm>
              <a:off x="11777662" y="14132"/>
              <a:ext cx="414338" cy="495300"/>
            </a:xfrm>
            <a:custGeom>
              <a:avLst/>
              <a:gdLst>
                <a:gd name="T0" fmla="*/ 0 w 261"/>
                <a:gd name="T1" fmla="*/ 0 h 312"/>
                <a:gd name="T2" fmla="*/ 119 w 261"/>
                <a:gd name="T3" fmla="*/ 312 h 312"/>
                <a:gd name="T4" fmla="*/ 119 w 261"/>
                <a:gd name="T5" fmla="*/ 312 h 312"/>
                <a:gd name="T6" fmla="*/ 261 w 261"/>
                <a:gd name="T7" fmla="*/ 0 h 312"/>
                <a:gd name="T8" fmla="*/ 0 w 261"/>
                <a:gd name="T9" fmla="*/ 0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1" h="312">
                  <a:moveTo>
                    <a:pt x="0" y="0"/>
                  </a:moveTo>
                  <a:lnTo>
                    <a:pt x="119" y="312"/>
                  </a:lnTo>
                  <a:lnTo>
                    <a:pt x="119" y="312"/>
                  </a:lnTo>
                  <a:lnTo>
                    <a:pt x="26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0BF0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3" name="Freeform 30"/>
            <p:cNvSpPr>
              <a:spLocks/>
            </p:cNvSpPr>
            <p:nvPr/>
          </p:nvSpPr>
          <p:spPr bwMode="auto">
            <a:xfrm rot="18373820">
              <a:off x="222116" y="-337997"/>
              <a:ext cx="414393" cy="879495"/>
            </a:xfrm>
            <a:custGeom>
              <a:avLst/>
              <a:gdLst>
                <a:gd name="T0" fmla="*/ 0 w 261"/>
                <a:gd name="T1" fmla="*/ 0 h 312"/>
                <a:gd name="T2" fmla="*/ 119 w 261"/>
                <a:gd name="T3" fmla="*/ 312 h 312"/>
                <a:gd name="T4" fmla="*/ 119 w 261"/>
                <a:gd name="T5" fmla="*/ 312 h 312"/>
                <a:gd name="T6" fmla="*/ 261 w 261"/>
                <a:gd name="T7" fmla="*/ 0 h 312"/>
                <a:gd name="T8" fmla="*/ 0 w 261"/>
                <a:gd name="T9" fmla="*/ 0 h 312"/>
                <a:gd name="connsiteX0" fmla="*/ 0 w 8890"/>
                <a:gd name="connsiteY0" fmla="*/ 0 h 10696"/>
                <a:gd name="connsiteX1" fmla="*/ 3449 w 8890"/>
                <a:gd name="connsiteY1" fmla="*/ 10696 h 10696"/>
                <a:gd name="connsiteX2" fmla="*/ 3449 w 8890"/>
                <a:gd name="connsiteY2" fmla="*/ 10696 h 10696"/>
                <a:gd name="connsiteX3" fmla="*/ 8890 w 8890"/>
                <a:gd name="connsiteY3" fmla="*/ 696 h 10696"/>
                <a:gd name="connsiteX4" fmla="*/ 0 w 8890"/>
                <a:gd name="connsiteY4" fmla="*/ 0 h 10696"/>
                <a:gd name="connsiteX0" fmla="*/ 0 w 7997"/>
                <a:gd name="connsiteY0" fmla="*/ 0 h 10000"/>
                <a:gd name="connsiteX1" fmla="*/ 3880 w 7997"/>
                <a:gd name="connsiteY1" fmla="*/ 10000 h 10000"/>
                <a:gd name="connsiteX2" fmla="*/ 3880 w 7997"/>
                <a:gd name="connsiteY2" fmla="*/ 10000 h 10000"/>
                <a:gd name="connsiteX3" fmla="*/ 7997 w 7997"/>
                <a:gd name="connsiteY3" fmla="*/ 2894 h 10000"/>
                <a:gd name="connsiteX4" fmla="*/ 0 w 7997"/>
                <a:gd name="connsiteY4" fmla="*/ 0 h 10000"/>
                <a:gd name="connsiteX0" fmla="*/ 0 w 18109"/>
                <a:gd name="connsiteY0" fmla="*/ 0 h 10000"/>
                <a:gd name="connsiteX1" fmla="*/ 4852 w 18109"/>
                <a:gd name="connsiteY1" fmla="*/ 10000 h 10000"/>
                <a:gd name="connsiteX2" fmla="*/ 4852 w 18109"/>
                <a:gd name="connsiteY2" fmla="*/ 10000 h 10000"/>
                <a:gd name="connsiteX3" fmla="*/ 18109 w 18109"/>
                <a:gd name="connsiteY3" fmla="*/ 5345 h 10000"/>
                <a:gd name="connsiteX4" fmla="*/ 0 w 18109"/>
                <a:gd name="connsiteY4" fmla="*/ 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109" h="10000">
                  <a:moveTo>
                    <a:pt x="0" y="0"/>
                  </a:moveTo>
                  <a:lnTo>
                    <a:pt x="4852" y="10000"/>
                  </a:lnTo>
                  <a:lnTo>
                    <a:pt x="4852" y="10000"/>
                  </a:lnTo>
                  <a:lnTo>
                    <a:pt x="18109" y="53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DB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FDB900"/>
                </a:solidFill>
              </a:endParaRPr>
            </a:p>
          </p:txBody>
        </p:sp>
        <p:sp>
          <p:nvSpPr>
            <p:cNvPr id="34" name="Freeform 26"/>
            <p:cNvSpPr>
              <a:spLocks/>
            </p:cNvSpPr>
            <p:nvPr/>
          </p:nvSpPr>
          <p:spPr bwMode="auto">
            <a:xfrm>
              <a:off x="9029698" y="-37031"/>
              <a:ext cx="990985" cy="241663"/>
            </a:xfrm>
            <a:custGeom>
              <a:avLst/>
              <a:gdLst>
                <a:gd name="T0" fmla="*/ 640 w 783"/>
                <a:gd name="T1" fmla="*/ 0 h 673"/>
                <a:gd name="T2" fmla="*/ 332 w 783"/>
                <a:gd name="T3" fmla="*/ 0 h 673"/>
                <a:gd name="T4" fmla="*/ 0 w 783"/>
                <a:gd name="T5" fmla="*/ 673 h 673"/>
                <a:gd name="T6" fmla="*/ 783 w 783"/>
                <a:gd name="T7" fmla="*/ 384 h 673"/>
                <a:gd name="T8" fmla="*/ 640 w 783"/>
                <a:gd name="T9" fmla="*/ 0 h 673"/>
                <a:gd name="connsiteX0" fmla="*/ 8980 w 10000"/>
                <a:gd name="connsiteY0" fmla="*/ 6331 h 10000"/>
                <a:gd name="connsiteX1" fmla="*/ 4240 w 10000"/>
                <a:gd name="connsiteY1" fmla="*/ 0 h 10000"/>
                <a:gd name="connsiteX2" fmla="*/ 0 w 10000"/>
                <a:gd name="connsiteY2" fmla="*/ 10000 h 10000"/>
                <a:gd name="connsiteX3" fmla="*/ 10000 w 10000"/>
                <a:gd name="connsiteY3" fmla="*/ 5706 h 10000"/>
                <a:gd name="connsiteX4" fmla="*/ 8980 w 10000"/>
                <a:gd name="connsiteY4" fmla="*/ 6331 h 10000"/>
                <a:gd name="connsiteX0" fmla="*/ 8980 w 8980"/>
                <a:gd name="connsiteY0" fmla="*/ 6331 h 10000"/>
                <a:gd name="connsiteX1" fmla="*/ 4240 w 8980"/>
                <a:gd name="connsiteY1" fmla="*/ 0 h 10000"/>
                <a:gd name="connsiteX2" fmla="*/ 0 w 8980"/>
                <a:gd name="connsiteY2" fmla="*/ 10000 h 10000"/>
                <a:gd name="connsiteX3" fmla="*/ 7682 w 8980"/>
                <a:gd name="connsiteY3" fmla="*/ 8285 h 10000"/>
                <a:gd name="connsiteX4" fmla="*/ 8980 w 8980"/>
                <a:gd name="connsiteY4" fmla="*/ 6331 h 10000"/>
                <a:gd name="connsiteX0" fmla="*/ 10000 w 10000"/>
                <a:gd name="connsiteY0" fmla="*/ 0 h 3669"/>
                <a:gd name="connsiteX1" fmla="*/ 1243 w 10000"/>
                <a:gd name="connsiteY1" fmla="*/ 1407 h 3669"/>
                <a:gd name="connsiteX2" fmla="*/ 0 w 10000"/>
                <a:gd name="connsiteY2" fmla="*/ 3669 h 3669"/>
                <a:gd name="connsiteX3" fmla="*/ 8555 w 10000"/>
                <a:gd name="connsiteY3" fmla="*/ 1954 h 3669"/>
                <a:gd name="connsiteX4" fmla="*/ 10000 w 10000"/>
                <a:gd name="connsiteY4" fmla="*/ 0 h 3669"/>
                <a:gd name="connsiteX0" fmla="*/ 8878 w 8878"/>
                <a:gd name="connsiteY0" fmla="*/ 639 h 6165"/>
                <a:gd name="connsiteX1" fmla="*/ 1243 w 8878"/>
                <a:gd name="connsiteY1" fmla="*/ 0 h 6165"/>
                <a:gd name="connsiteX2" fmla="*/ 0 w 8878"/>
                <a:gd name="connsiteY2" fmla="*/ 6165 h 6165"/>
                <a:gd name="connsiteX3" fmla="*/ 8555 w 8878"/>
                <a:gd name="connsiteY3" fmla="*/ 1491 h 6165"/>
                <a:gd name="connsiteX4" fmla="*/ 8878 w 8878"/>
                <a:gd name="connsiteY4" fmla="*/ 639 h 61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78" h="6165">
                  <a:moveTo>
                    <a:pt x="8878" y="639"/>
                  </a:moveTo>
                  <a:lnTo>
                    <a:pt x="1243" y="0"/>
                  </a:lnTo>
                  <a:lnTo>
                    <a:pt x="0" y="6165"/>
                  </a:lnTo>
                  <a:lnTo>
                    <a:pt x="8555" y="1491"/>
                  </a:lnTo>
                  <a:lnTo>
                    <a:pt x="8878" y="639"/>
                  </a:lnTo>
                  <a:close/>
                </a:path>
              </a:pathLst>
            </a:custGeom>
            <a:solidFill>
              <a:srgbClr val="826C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64" name="文本框 78"/>
          <p:cNvSpPr txBox="1"/>
          <p:nvPr/>
        </p:nvSpPr>
        <p:spPr>
          <a:xfrm>
            <a:off x="4278163" y="2117416"/>
            <a:ext cx="757130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3200" b="1">
                <a:solidFill>
                  <a:srgbClr val="F5841C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7200" dirty="0" smtClean="0">
                <a:solidFill>
                  <a:schemeClr val="accent5"/>
                </a:solidFill>
              </a:rPr>
              <a:t>实际问题与不等式</a:t>
            </a:r>
            <a:endParaRPr lang="zh-CN" altLang="en-US" sz="7200" dirty="0">
              <a:solidFill>
                <a:schemeClr val="accent5"/>
              </a:solidFill>
            </a:endParaRPr>
          </a:p>
        </p:txBody>
      </p:sp>
      <p:grpSp>
        <p:nvGrpSpPr>
          <p:cNvPr id="65" name="组合 64"/>
          <p:cNvGrpSpPr/>
          <p:nvPr/>
        </p:nvGrpSpPr>
        <p:grpSpPr>
          <a:xfrm>
            <a:off x="7325374" y="4777503"/>
            <a:ext cx="4883789" cy="2129365"/>
            <a:chOff x="7325374" y="4777503"/>
            <a:chExt cx="4883789" cy="2129365"/>
          </a:xfrm>
        </p:grpSpPr>
        <p:sp>
          <p:nvSpPr>
            <p:cNvPr id="67" name="Freeform 24"/>
            <p:cNvSpPr>
              <a:spLocks/>
            </p:cNvSpPr>
            <p:nvPr/>
          </p:nvSpPr>
          <p:spPr bwMode="auto">
            <a:xfrm rot="10800000">
              <a:off x="11031618" y="4777503"/>
              <a:ext cx="1164443" cy="933878"/>
            </a:xfrm>
            <a:custGeom>
              <a:avLst/>
              <a:gdLst>
                <a:gd name="T0" fmla="*/ 285 w 1067"/>
                <a:gd name="T1" fmla="*/ 793 h 793"/>
                <a:gd name="T2" fmla="*/ 1067 w 1067"/>
                <a:gd name="T3" fmla="*/ 504 h 793"/>
                <a:gd name="T4" fmla="*/ 0 w 1067"/>
                <a:gd name="T5" fmla="*/ 0 h 793"/>
                <a:gd name="T6" fmla="*/ 285 w 1067"/>
                <a:gd name="T7" fmla="*/ 793 h 793"/>
                <a:gd name="connsiteX0" fmla="*/ 0 w 7329"/>
                <a:gd name="connsiteY0" fmla="*/ 8286 h 8286"/>
                <a:gd name="connsiteX1" fmla="*/ 7329 w 7329"/>
                <a:gd name="connsiteY1" fmla="*/ 4642 h 8286"/>
                <a:gd name="connsiteX2" fmla="*/ 4 w 7329"/>
                <a:gd name="connsiteY2" fmla="*/ 0 h 8286"/>
                <a:gd name="connsiteX3" fmla="*/ 0 w 7329"/>
                <a:gd name="connsiteY3" fmla="*/ 8286 h 82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329" h="8286">
                  <a:moveTo>
                    <a:pt x="0" y="8286"/>
                  </a:moveTo>
                  <a:lnTo>
                    <a:pt x="7329" y="4642"/>
                  </a:lnTo>
                  <a:lnTo>
                    <a:pt x="4" y="0"/>
                  </a:lnTo>
                  <a:cubicBezTo>
                    <a:pt x="3" y="2762"/>
                    <a:pt x="1" y="5524"/>
                    <a:pt x="0" y="8286"/>
                  </a:cubicBezTo>
                  <a:close/>
                </a:path>
              </a:pathLst>
            </a:custGeom>
            <a:solidFill>
              <a:srgbClr val="31909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68" name="Freeform 25"/>
            <p:cNvSpPr>
              <a:spLocks/>
            </p:cNvSpPr>
            <p:nvPr/>
          </p:nvSpPr>
          <p:spPr bwMode="auto">
            <a:xfrm rot="10800000">
              <a:off x="8701256" y="5597567"/>
              <a:ext cx="1588816" cy="1092945"/>
            </a:xfrm>
            <a:custGeom>
              <a:avLst/>
              <a:gdLst>
                <a:gd name="T0" fmla="*/ 284 w 1067"/>
                <a:gd name="T1" fmla="*/ 769 h 769"/>
                <a:gd name="T2" fmla="*/ 1067 w 1067"/>
                <a:gd name="T3" fmla="*/ 481 h 769"/>
                <a:gd name="T4" fmla="*/ 0 w 1067"/>
                <a:gd name="T5" fmla="*/ 0 h 769"/>
                <a:gd name="T6" fmla="*/ 284 w 1067"/>
                <a:gd name="T7" fmla="*/ 769 h 7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67" h="769">
                  <a:moveTo>
                    <a:pt x="284" y="769"/>
                  </a:moveTo>
                  <a:lnTo>
                    <a:pt x="1067" y="481"/>
                  </a:lnTo>
                  <a:lnTo>
                    <a:pt x="0" y="0"/>
                  </a:lnTo>
                  <a:lnTo>
                    <a:pt x="284" y="769"/>
                  </a:lnTo>
                  <a:close/>
                </a:path>
              </a:pathLst>
            </a:custGeom>
            <a:solidFill>
              <a:srgbClr val="826C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69" name="Freeform 26"/>
            <p:cNvSpPr>
              <a:spLocks/>
            </p:cNvSpPr>
            <p:nvPr/>
          </p:nvSpPr>
          <p:spPr bwMode="auto">
            <a:xfrm rot="10800000">
              <a:off x="11454509" y="6084860"/>
              <a:ext cx="754654" cy="776204"/>
            </a:xfrm>
            <a:custGeom>
              <a:avLst/>
              <a:gdLst>
                <a:gd name="T0" fmla="*/ 640 w 783"/>
                <a:gd name="T1" fmla="*/ 0 h 673"/>
                <a:gd name="T2" fmla="*/ 332 w 783"/>
                <a:gd name="T3" fmla="*/ 0 h 673"/>
                <a:gd name="T4" fmla="*/ 0 w 783"/>
                <a:gd name="T5" fmla="*/ 673 h 673"/>
                <a:gd name="T6" fmla="*/ 783 w 783"/>
                <a:gd name="T7" fmla="*/ 384 h 673"/>
                <a:gd name="T8" fmla="*/ 640 w 783"/>
                <a:gd name="T9" fmla="*/ 0 h 673"/>
                <a:gd name="connsiteX0" fmla="*/ 4529 w 6355"/>
                <a:gd name="connsiteY0" fmla="*/ 0 h 8115"/>
                <a:gd name="connsiteX1" fmla="*/ 595 w 6355"/>
                <a:gd name="connsiteY1" fmla="*/ 0 h 8115"/>
                <a:gd name="connsiteX2" fmla="*/ 0 w 6355"/>
                <a:gd name="connsiteY2" fmla="*/ 8115 h 8115"/>
                <a:gd name="connsiteX3" fmla="*/ 6355 w 6355"/>
                <a:gd name="connsiteY3" fmla="*/ 5706 h 8115"/>
                <a:gd name="connsiteX4" fmla="*/ 4529 w 6355"/>
                <a:gd name="connsiteY4" fmla="*/ 0 h 8115"/>
                <a:gd name="connsiteX0" fmla="*/ 7312 w 10185"/>
                <a:gd name="connsiteY0" fmla="*/ 0 h 10000"/>
                <a:gd name="connsiteX1" fmla="*/ 78 w 10185"/>
                <a:gd name="connsiteY1" fmla="*/ 0 h 10000"/>
                <a:gd name="connsiteX2" fmla="*/ 185 w 10185"/>
                <a:gd name="connsiteY2" fmla="*/ 10000 h 10000"/>
                <a:gd name="connsiteX3" fmla="*/ 10185 w 10185"/>
                <a:gd name="connsiteY3" fmla="*/ 7031 h 10000"/>
                <a:gd name="connsiteX4" fmla="*/ 7312 w 10185"/>
                <a:gd name="connsiteY4" fmla="*/ 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185" h="10000">
                  <a:moveTo>
                    <a:pt x="7312" y="0"/>
                  </a:moveTo>
                  <a:lnTo>
                    <a:pt x="78" y="0"/>
                  </a:lnTo>
                  <a:cubicBezTo>
                    <a:pt x="-233" y="3333"/>
                    <a:pt x="497" y="6667"/>
                    <a:pt x="185" y="10000"/>
                  </a:cubicBezTo>
                  <a:lnTo>
                    <a:pt x="10185" y="7031"/>
                  </a:lnTo>
                  <a:lnTo>
                    <a:pt x="7312" y="0"/>
                  </a:lnTo>
                  <a:close/>
                </a:path>
              </a:pathLst>
            </a:custGeom>
            <a:solidFill>
              <a:srgbClr val="5FCACB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70" name="Freeform 27"/>
            <p:cNvSpPr>
              <a:spLocks/>
            </p:cNvSpPr>
            <p:nvPr/>
          </p:nvSpPr>
          <p:spPr bwMode="auto">
            <a:xfrm rot="10800000">
              <a:off x="10290072" y="5188245"/>
              <a:ext cx="1164437" cy="1502267"/>
            </a:xfrm>
            <a:custGeom>
              <a:avLst/>
              <a:gdLst>
                <a:gd name="T0" fmla="*/ 284 w 782"/>
                <a:gd name="T1" fmla="*/ 1057 h 1057"/>
                <a:gd name="T2" fmla="*/ 782 w 782"/>
                <a:gd name="T3" fmla="*/ 0 h 1057"/>
                <a:gd name="T4" fmla="*/ 0 w 782"/>
                <a:gd name="T5" fmla="*/ 264 h 1057"/>
                <a:gd name="T6" fmla="*/ 284 w 782"/>
                <a:gd name="T7" fmla="*/ 1057 h 10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82" h="1057">
                  <a:moveTo>
                    <a:pt x="284" y="1057"/>
                  </a:moveTo>
                  <a:lnTo>
                    <a:pt x="782" y="0"/>
                  </a:lnTo>
                  <a:lnTo>
                    <a:pt x="0" y="264"/>
                  </a:lnTo>
                  <a:lnTo>
                    <a:pt x="284" y="1057"/>
                  </a:lnTo>
                  <a:close/>
                </a:path>
              </a:pathLst>
            </a:custGeom>
            <a:solidFill>
              <a:srgbClr val="5FCACB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71" name="Freeform 29"/>
            <p:cNvSpPr>
              <a:spLocks/>
            </p:cNvSpPr>
            <p:nvPr/>
          </p:nvSpPr>
          <p:spPr bwMode="auto">
            <a:xfrm rot="10800000">
              <a:off x="7536819" y="6006888"/>
              <a:ext cx="1517342" cy="854174"/>
            </a:xfrm>
            <a:custGeom>
              <a:avLst/>
              <a:gdLst>
                <a:gd name="T0" fmla="*/ 308 w 1019"/>
                <a:gd name="T1" fmla="*/ 0 h 601"/>
                <a:gd name="T2" fmla="*/ 0 w 1019"/>
                <a:gd name="T3" fmla="*/ 0 h 601"/>
                <a:gd name="T4" fmla="*/ 237 w 1019"/>
                <a:gd name="T5" fmla="*/ 601 h 601"/>
                <a:gd name="T6" fmla="*/ 1019 w 1019"/>
                <a:gd name="T7" fmla="*/ 312 h 601"/>
                <a:gd name="T8" fmla="*/ 1019 w 1019"/>
                <a:gd name="T9" fmla="*/ 312 h 601"/>
                <a:gd name="T10" fmla="*/ 308 w 1019"/>
                <a:gd name="T11" fmla="*/ 0 h 6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19" h="601">
                  <a:moveTo>
                    <a:pt x="308" y="0"/>
                  </a:moveTo>
                  <a:lnTo>
                    <a:pt x="0" y="0"/>
                  </a:lnTo>
                  <a:lnTo>
                    <a:pt x="237" y="601"/>
                  </a:lnTo>
                  <a:lnTo>
                    <a:pt x="1019" y="312"/>
                  </a:lnTo>
                  <a:lnTo>
                    <a:pt x="1019" y="312"/>
                  </a:lnTo>
                  <a:lnTo>
                    <a:pt x="308" y="0"/>
                  </a:lnTo>
                  <a:close/>
                </a:path>
              </a:pathLst>
            </a:custGeom>
            <a:solidFill>
              <a:srgbClr val="A0BF0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72" name="Freeform 30"/>
            <p:cNvSpPr>
              <a:spLocks/>
            </p:cNvSpPr>
            <p:nvPr/>
          </p:nvSpPr>
          <p:spPr bwMode="auto">
            <a:xfrm rot="10800000">
              <a:off x="7325374" y="6417631"/>
              <a:ext cx="388642" cy="443431"/>
            </a:xfrm>
            <a:custGeom>
              <a:avLst/>
              <a:gdLst>
                <a:gd name="T0" fmla="*/ 0 w 261"/>
                <a:gd name="T1" fmla="*/ 0 h 312"/>
                <a:gd name="T2" fmla="*/ 119 w 261"/>
                <a:gd name="T3" fmla="*/ 312 h 312"/>
                <a:gd name="T4" fmla="*/ 119 w 261"/>
                <a:gd name="T5" fmla="*/ 312 h 312"/>
                <a:gd name="T6" fmla="*/ 261 w 261"/>
                <a:gd name="T7" fmla="*/ 0 h 312"/>
                <a:gd name="T8" fmla="*/ 0 w 261"/>
                <a:gd name="T9" fmla="*/ 0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1" h="312">
                  <a:moveTo>
                    <a:pt x="0" y="0"/>
                  </a:moveTo>
                  <a:lnTo>
                    <a:pt x="119" y="312"/>
                  </a:lnTo>
                  <a:lnTo>
                    <a:pt x="119" y="312"/>
                  </a:lnTo>
                  <a:lnTo>
                    <a:pt x="26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0BF0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73" name="Freeform 26"/>
            <p:cNvSpPr>
              <a:spLocks/>
            </p:cNvSpPr>
            <p:nvPr/>
          </p:nvSpPr>
          <p:spPr bwMode="auto">
            <a:xfrm rot="10800000">
              <a:off x="9362034" y="6690512"/>
              <a:ext cx="929528" cy="216356"/>
            </a:xfrm>
            <a:custGeom>
              <a:avLst/>
              <a:gdLst>
                <a:gd name="T0" fmla="*/ 640 w 783"/>
                <a:gd name="T1" fmla="*/ 0 h 673"/>
                <a:gd name="T2" fmla="*/ 332 w 783"/>
                <a:gd name="T3" fmla="*/ 0 h 673"/>
                <a:gd name="T4" fmla="*/ 0 w 783"/>
                <a:gd name="T5" fmla="*/ 673 h 673"/>
                <a:gd name="T6" fmla="*/ 783 w 783"/>
                <a:gd name="T7" fmla="*/ 384 h 673"/>
                <a:gd name="T8" fmla="*/ 640 w 783"/>
                <a:gd name="T9" fmla="*/ 0 h 673"/>
                <a:gd name="connsiteX0" fmla="*/ 8980 w 10000"/>
                <a:gd name="connsiteY0" fmla="*/ 6331 h 10000"/>
                <a:gd name="connsiteX1" fmla="*/ 4240 w 10000"/>
                <a:gd name="connsiteY1" fmla="*/ 0 h 10000"/>
                <a:gd name="connsiteX2" fmla="*/ 0 w 10000"/>
                <a:gd name="connsiteY2" fmla="*/ 10000 h 10000"/>
                <a:gd name="connsiteX3" fmla="*/ 10000 w 10000"/>
                <a:gd name="connsiteY3" fmla="*/ 5706 h 10000"/>
                <a:gd name="connsiteX4" fmla="*/ 8980 w 10000"/>
                <a:gd name="connsiteY4" fmla="*/ 6331 h 10000"/>
                <a:gd name="connsiteX0" fmla="*/ 8980 w 8980"/>
                <a:gd name="connsiteY0" fmla="*/ 6331 h 10000"/>
                <a:gd name="connsiteX1" fmla="*/ 4240 w 8980"/>
                <a:gd name="connsiteY1" fmla="*/ 0 h 10000"/>
                <a:gd name="connsiteX2" fmla="*/ 0 w 8980"/>
                <a:gd name="connsiteY2" fmla="*/ 10000 h 10000"/>
                <a:gd name="connsiteX3" fmla="*/ 7682 w 8980"/>
                <a:gd name="connsiteY3" fmla="*/ 8285 h 10000"/>
                <a:gd name="connsiteX4" fmla="*/ 8980 w 8980"/>
                <a:gd name="connsiteY4" fmla="*/ 6331 h 10000"/>
                <a:gd name="connsiteX0" fmla="*/ 10000 w 10000"/>
                <a:gd name="connsiteY0" fmla="*/ 0 h 3669"/>
                <a:gd name="connsiteX1" fmla="*/ 1243 w 10000"/>
                <a:gd name="connsiteY1" fmla="*/ 1407 h 3669"/>
                <a:gd name="connsiteX2" fmla="*/ 0 w 10000"/>
                <a:gd name="connsiteY2" fmla="*/ 3669 h 3669"/>
                <a:gd name="connsiteX3" fmla="*/ 8555 w 10000"/>
                <a:gd name="connsiteY3" fmla="*/ 1954 h 3669"/>
                <a:gd name="connsiteX4" fmla="*/ 10000 w 10000"/>
                <a:gd name="connsiteY4" fmla="*/ 0 h 3669"/>
                <a:gd name="connsiteX0" fmla="*/ 8878 w 8878"/>
                <a:gd name="connsiteY0" fmla="*/ 639 h 6165"/>
                <a:gd name="connsiteX1" fmla="*/ 1243 w 8878"/>
                <a:gd name="connsiteY1" fmla="*/ 0 h 6165"/>
                <a:gd name="connsiteX2" fmla="*/ 0 w 8878"/>
                <a:gd name="connsiteY2" fmla="*/ 6165 h 6165"/>
                <a:gd name="connsiteX3" fmla="*/ 8555 w 8878"/>
                <a:gd name="connsiteY3" fmla="*/ 1491 h 6165"/>
                <a:gd name="connsiteX4" fmla="*/ 8878 w 8878"/>
                <a:gd name="connsiteY4" fmla="*/ 639 h 61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78" h="6165">
                  <a:moveTo>
                    <a:pt x="8878" y="639"/>
                  </a:moveTo>
                  <a:lnTo>
                    <a:pt x="1243" y="0"/>
                  </a:lnTo>
                  <a:lnTo>
                    <a:pt x="0" y="6165"/>
                  </a:lnTo>
                  <a:lnTo>
                    <a:pt x="8555" y="1491"/>
                  </a:lnTo>
                  <a:lnTo>
                    <a:pt x="8878" y="639"/>
                  </a:lnTo>
                  <a:close/>
                </a:path>
              </a:pathLst>
            </a:custGeom>
            <a:solidFill>
              <a:srgbClr val="826C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kern="0">
                <a:solidFill>
                  <a:sysClr val="windowText" lastClr="000000"/>
                </a:solidFill>
              </a:endParaRPr>
            </a:p>
          </p:txBody>
        </p:sp>
      </p:grpSp>
      <p:grpSp>
        <p:nvGrpSpPr>
          <p:cNvPr id="77" name="组合 76"/>
          <p:cNvGrpSpPr/>
          <p:nvPr/>
        </p:nvGrpSpPr>
        <p:grpSpPr>
          <a:xfrm rot="2484086">
            <a:off x="3136518" y="3252448"/>
            <a:ext cx="406107" cy="1155987"/>
            <a:chOff x="4454660" y="3810474"/>
            <a:chExt cx="406107" cy="1155987"/>
          </a:xfrm>
        </p:grpSpPr>
        <p:sp>
          <p:nvSpPr>
            <p:cNvPr id="78" name="Freeform 16"/>
            <p:cNvSpPr>
              <a:spLocks/>
            </p:cNvSpPr>
            <p:nvPr/>
          </p:nvSpPr>
          <p:spPr bwMode="auto">
            <a:xfrm flipV="1">
              <a:off x="4459674" y="3810474"/>
              <a:ext cx="396080" cy="564858"/>
            </a:xfrm>
            <a:custGeom>
              <a:avLst/>
              <a:gdLst>
                <a:gd name="T0" fmla="*/ 284 w 758"/>
                <a:gd name="T1" fmla="*/ 1081 h 1081"/>
                <a:gd name="T2" fmla="*/ 758 w 758"/>
                <a:gd name="T3" fmla="*/ 0 h 1081"/>
                <a:gd name="T4" fmla="*/ 0 w 758"/>
                <a:gd name="T5" fmla="*/ 288 h 1081"/>
                <a:gd name="T6" fmla="*/ 284 w 758"/>
                <a:gd name="T7" fmla="*/ 1081 h 10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8" h="1081">
                  <a:moveTo>
                    <a:pt x="284" y="1081"/>
                  </a:moveTo>
                  <a:lnTo>
                    <a:pt x="758" y="0"/>
                  </a:lnTo>
                  <a:lnTo>
                    <a:pt x="0" y="288"/>
                  </a:lnTo>
                  <a:lnTo>
                    <a:pt x="284" y="1081"/>
                  </a:lnTo>
                  <a:close/>
                </a:path>
              </a:pathLst>
            </a:custGeom>
            <a:solidFill>
              <a:srgbClr val="3190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9" name="Freeform 30"/>
            <p:cNvSpPr>
              <a:spLocks/>
            </p:cNvSpPr>
            <p:nvPr/>
          </p:nvSpPr>
          <p:spPr bwMode="auto">
            <a:xfrm rot="15296182">
              <a:off x="4522923" y="4261161"/>
              <a:ext cx="275725" cy="329602"/>
            </a:xfrm>
            <a:custGeom>
              <a:avLst/>
              <a:gdLst>
                <a:gd name="T0" fmla="*/ 0 w 261"/>
                <a:gd name="T1" fmla="*/ 0 h 312"/>
                <a:gd name="T2" fmla="*/ 119 w 261"/>
                <a:gd name="T3" fmla="*/ 312 h 312"/>
                <a:gd name="T4" fmla="*/ 119 w 261"/>
                <a:gd name="T5" fmla="*/ 312 h 312"/>
                <a:gd name="T6" fmla="*/ 261 w 261"/>
                <a:gd name="T7" fmla="*/ 0 h 312"/>
                <a:gd name="T8" fmla="*/ 0 w 261"/>
                <a:gd name="T9" fmla="*/ 0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1" h="312">
                  <a:moveTo>
                    <a:pt x="0" y="0"/>
                  </a:moveTo>
                  <a:lnTo>
                    <a:pt x="119" y="312"/>
                  </a:lnTo>
                  <a:lnTo>
                    <a:pt x="119" y="312"/>
                  </a:lnTo>
                  <a:lnTo>
                    <a:pt x="26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0BF0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0" name="Freeform 12"/>
            <p:cNvSpPr>
              <a:spLocks/>
            </p:cNvSpPr>
            <p:nvPr/>
          </p:nvSpPr>
          <p:spPr bwMode="auto">
            <a:xfrm rot="7160246">
              <a:off x="4384500" y="4490194"/>
              <a:ext cx="546427" cy="406107"/>
            </a:xfrm>
            <a:custGeom>
              <a:avLst/>
              <a:gdLst>
                <a:gd name="T0" fmla="*/ 782 w 1067"/>
                <a:gd name="T1" fmla="*/ 0 h 793"/>
                <a:gd name="T2" fmla="*/ 0 w 1067"/>
                <a:gd name="T3" fmla="*/ 288 h 793"/>
                <a:gd name="T4" fmla="*/ 1067 w 1067"/>
                <a:gd name="T5" fmla="*/ 793 h 793"/>
                <a:gd name="T6" fmla="*/ 782 w 1067"/>
                <a:gd name="T7" fmla="*/ 0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67" h="793">
                  <a:moveTo>
                    <a:pt x="782" y="0"/>
                  </a:moveTo>
                  <a:lnTo>
                    <a:pt x="0" y="288"/>
                  </a:lnTo>
                  <a:lnTo>
                    <a:pt x="1067" y="793"/>
                  </a:lnTo>
                  <a:lnTo>
                    <a:pt x="782" y="0"/>
                  </a:lnTo>
                  <a:close/>
                </a:path>
              </a:pathLst>
            </a:custGeom>
            <a:solidFill>
              <a:srgbClr val="FDB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81" name="组合 80"/>
          <p:cNvGrpSpPr/>
          <p:nvPr/>
        </p:nvGrpSpPr>
        <p:grpSpPr>
          <a:xfrm rot="13396910" flipV="1">
            <a:off x="9422501" y="4290616"/>
            <a:ext cx="406107" cy="1155987"/>
            <a:chOff x="11762339" y="3746221"/>
            <a:chExt cx="406107" cy="1155987"/>
          </a:xfrm>
        </p:grpSpPr>
        <p:sp>
          <p:nvSpPr>
            <p:cNvPr id="82" name="Freeform 16"/>
            <p:cNvSpPr>
              <a:spLocks/>
            </p:cNvSpPr>
            <p:nvPr/>
          </p:nvSpPr>
          <p:spPr bwMode="auto">
            <a:xfrm flipV="1">
              <a:off x="11767353" y="3746221"/>
              <a:ext cx="396080" cy="564858"/>
            </a:xfrm>
            <a:custGeom>
              <a:avLst/>
              <a:gdLst>
                <a:gd name="T0" fmla="*/ 284 w 758"/>
                <a:gd name="T1" fmla="*/ 1081 h 1081"/>
                <a:gd name="T2" fmla="*/ 758 w 758"/>
                <a:gd name="T3" fmla="*/ 0 h 1081"/>
                <a:gd name="T4" fmla="*/ 0 w 758"/>
                <a:gd name="T5" fmla="*/ 288 h 1081"/>
                <a:gd name="T6" fmla="*/ 284 w 758"/>
                <a:gd name="T7" fmla="*/ 1081 h 10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8" h="1081">
                  <a:moveTo>
                    <a:pt x="284" y="1081"/>
                  </a:moveTo>
                  <a:lnTo>
                    <a:pt x="758" y="0"/>
                  </a:lnTo>
                  <a:lnTo>
                    <a:pt x="0" y="288"/>
                  </a:lnTo>
                  <a:lnTo>
                    <a:pt x="284" y="1081"/>
                  </a:lnTo>
                  <a:close/>
                </a:path>
              </a:pathLst>
            </a:custGeom>
            <a:solidFill>
              <a:srgbClr val="3190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3" name="Freeform 30"/>
            <p:cNvSpPr>
              <a:spLocks/>
            </p:cNvSpPr>
            <p:nvPr/>
          </p:nvSpPr>
          <p:spPr bwMode="auto">
            <a:xfrm rot="15296182">
              <a:off x="11830602" y="4196908"/>
              <a:ext cx="275725" cy="329602"/>
            </a:xfrm>
            <a:custGeom>
              <a:avLst/>
              <a:gdLst>
                <a:gd name="T0" fmla="*/ 0 w 261"/>
                <a:gd name="T1" fmla="*/ 0 h 312"/>
                <a:gd name="T2" fmla="*/ 119 w 261"/>
                <a:gd name="T3" fmla="*/ 312 h 312"/>
                <a:gd name="T4" fmla="*/ 119 w 261"/>
                <a:gd name="T5" fmla="*/ 312 h 312"/>
                <a:gd name="T6" fmla="*/ 261 w 261"/>
                <a:gd name="T7" fmla="*/ 0 h 312"/>
                <a:gd name="T8" fmla="*/ 0 w 261"/>
                <a:gd name="T9" fmla="*/ 0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1" h="312">
                  <a:moveTo>
                    <a:pt x="0" y="0"/>
                  </a:moveTo>
                  <a:lnTo>
                    <a:pt x="119" y="312"/>
                  </a:lnTo>
                  <a:lnTo>
                    <a:pt x="119" y="312"/>
                  </a:lnTo>
                  <a:lnTo>
                    <a:pt x="26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0BF0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4" name="Freeform 12"/>
            <p:cNvSpPr>
              <a:spLocks/>
            </p:cNvSpPr>
            <p:nvPr/>
          </p:nvSpPr>
          <p:spPr bwMode="auto">
            <a:xfrm rot="7160246">
              <a:off x="11692179" y="4425941"/>
              <a:ext cx="546427" cy="406107"/>
            </a:xfrm>
            <a:custGeom>
              <a:avLst/>
              <a:gdLst>
                <a:gd name="T0" fmla="*/ 782 w 1067"/>
                <a:gd name="T1" fmla="*/ 0 h 793"/>
                <a:gd name="T2" fmla="*/ 0 w 1067"/>
                <a:gd name="T3" fmla="*/ 288 h 793"/>
                <a:gd name="T4" fmla="*/ 1067 w 1067"/>
                <a:gd name="T5" fmla="*/ 793 h 793"/>
                <a:gd name="T6" fmla="*/ 782 w 1067"/>
                <a:gd name="T7" fmla="*/ 0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67" h="793">
                  <a:moveTo>
                    <a:pt x="782" y="0"/>
                  </a:moveTo>
                  <a:lnTo>
                    <a:pt x="0" y="288"/>
                  </a:lnTo>
                  <a:lnTo>
                    <a:pt x="1067" y="793"/>
                  </a:lnTo>
                  <a:lnTo>
                    <a:pt x="782" y="0"/>
                  </a:lnTo>
                  <a:close/>
                </a:path>
              </a:pathLst>
            </a:custGeom>
            <a:solidFill>
              <a:srgbClr val="FDB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85245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 dir="in"/>
      </p:transition>
    </mc:Choice>
    <mc:Fallback xmlns="">
      <p:transition spd="slow">
        <p:split orient="vert"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2205038" y="1779588"/>
            <a:ext cx="7696200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rgbClr val="FF0000"/>
                </a:solidFill>
                <a:latin typeface="Arial" charset="0"/>
                <a:ea typeface="黑体" charset="-122"/>
                <a:cs typeface="宋体" charset="-122"/>
              </a:defRPr>
            </a:lvl1pPr>
            <a:lvl2pPr algn="ctr">
              <a:defRPr sz="4400">
                <a:solidFill>
                  <a:srgbClr val="FF0000"/>
                </a:solidFill>
                <a:latin typeface="Arial" charset="0"/>
                <a:ea typeface="黑体" charset="-122"/>
                <a:cs typeface="宋体" charset="-122"/>
              </a:defRPr>
            </a:lvl2pPr>
            <a:lvl3pPr algn="ctr">
              <a:defRPr sz="4400">
                <a:solidFill>
                  <a:srgbClr val="FF0000"/>
                </a:solidFill>
                <a:latin typeface="Arial" charset="0"/>
                <a:ea typeface="黑体" charset="-122"/>
                <a:cs typeface="宋体" charset="-122"/>
              </a:defRPr>
            </a:lvl3pPr>
            <a:lvl4pPr algn="ctr">
              <a:defRPr sz="4400">
                <a:solidFill>
                  <a:srgbClr val="FF0000"/>
                </a:solidFill>
                <a:latin typeface="Arial" charset="0"/>
                <a:ea typeface="黑体" charset="-122"/>
                <a:cs typeface="宋体" charset="-122"/>
              </a:defRPr>
            </a:lvl4pPr>
            <a:lvl5pPr algn="ctr">
              <a:defRPr sz="4400">
                <a:solidFill>
                  <a:srgbClr val="FF0000"/>
                </a:solidFill>
                <a:latin typeface="Arial" charset="0"/>
                <a:ea typeface="黑体" charset="-122"/>
                <a:cs typeface="宋体" charset="-122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FF0000"/>
                </a:solidFill>
                <a:latin typeface="Arial" charset="0"/>
                <a:ea typeface="黑体" charset="-122"/>
                <a:cs typeface="宋体" charset="-122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FF0000"/>
                </a:solidFill>
                <a:latin typeface="Arial" charset="0"/>
                <a:ea typeface="黑体" charset="-122"/>
                <a:cs typeface="宋体" charset="-122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FF0000"/>
                </a:solidFill>
                <a:latin typeface="Arial" charset="0"/>
                <a:ea typeface="黑体" charset="-122"/>
                <a:cs typeface="宋体" charset="-122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FF0000"/>
                </a:solidFill>
                <a:latin typeface="Arial" charset="0"/>
                <a:ea typeface="黑体" charset="-122"/>
                <a:cs typeface="宋体" charset="-122"/>
              </a:defRPr>
            </a:lvl9pPr>
          </a:lstStyle>
          <a:p>
            <a:pPr algn="l"/>
            <a:r>
              <a:rPr lang="zh-CN" altLang="en-US" sz="2800" b="1" dirty="0">
                <a:solidFill>
                  <a:srgbClr val="000000"/>
                </a:solidFill>
                <a:latin typeface="华文新魏" charset="-122"/>
                <a:ea typeface="华文新魏" charset="-122"/>
              </a:rPr>
              <a:t>分析</a:t>
            </a:r>
            <a:r>
              <a:rPr lang="en-US" altLang="zh-CN" sz="2800" b="1" dirty="0">
                <a:solidFill>
                  <a:srgbClr val="000000"/>
                </a:solidFill>
                <a:latin typeface="华文新魏" charset="-122"/>
                <a:ea typeface="华文新魏" charset="-122"/>
              </a:rPr>
              <a:t>:</a:t>
            </a:r>
            <a:r>
              <a:rPr lang="zh-CN" altLang="en-US" sz="2800" b="1" dirty="0">
                <a:solidFill>
                  <a:srgbClr val="000000"/>
                </a:solidFill>
                <a:latin typeface="华文新魏" charset="-122"/>
                <a:ea typeface="华文新魏" charset="-122"/>
              </a:rPr>
              <a:t>解含分母的一元一次不等式</a:t>
            </a:r>
            <a:r>
              <a:rPr lang="en-US" altLang="zh-CN" sz="2800" b="1" dirty="0">
                <a:solidFill>
                  <a:srgbClr val="000000"/>
                </a:solidFill>
                <a:latin typeface="华文新魏" charset="-122"/>
                <a:ea typeface="华文新魏" charset="-122"/>
              </a:rPr>
              <a:t>,</a:t>
            </a:r>
            <a:r>
              <a:rPr lang="zh-CN" altLang="en-US" sz="2800" b="1" dirty="0">
                <a:solidFill>
                  <a:srgbClr val="000000"/>
                </a:solidFill>
                <a:latin typeface="华文新魏" charset="-122"/>
                <a:ea typeface="华文新魏" charset="-122"/>
              </a:rPr>
              <a:t>一般情况下是   先去分母</a:t>
            </a:r>
            <a:r>
              <a:rPr lang="en-US" altLang="zh-CN" sz="2800" b="1" dirty="0">
                <a:solidFill>
                  <a:srgbClr val="000000"/>
                </a:solidFill>
                <a:latin typeface="华文新魏" charset="-122"/>
                <a:ea typeface="华文新魏" charset="-122"/>
              </a:rPr>
              <a:t>,</a:t>
            </a:r>
            <a:r>
              <a:rPr lang="zh-CN" altLang="en-US" sz="2800" b="1" dirty="0">
                <a:solidFill>
                  <a:srgbClr val="000000"/>
                </a:solidFill>
                <a:latin typeface="华文新魏" charset="-122"/>
                <a:ea typeface="华文新魏" charset="-122"/>
              </a:rPr>
              <a:t>将不等式去掉分母</a:t>
            </a:r>
            <a:r>
              <a:rPr lang="en-US" altLang="zh-CN" sz="2800" b="1" dirty="0">
                <a:solidFill>
                  <a:srgbClr val="000000"/>
                </a:solidFill>
                <a:latin typeface="华文新魏" charset="-122"/>
                <a:ea typeface="华文新魏" charset="-122"/>
              </a:rPr>
              <a:t>,</a:t>
            </a:r>
            <a:r>
              <a:rPr lang="zh-CN" altLang="en-US" sz="2800" b="1" dirty="0">
                <a:solidFill>
                  <a:srgbClr val="000000"/>
                </a:solidFill>
                <a:latin typeface="华文新魏" charset="-122"/>
                <a:ea typeface="华文新魏" charset="-122"/>
              </a:rPr>
              <a:t>再去括号</a:t>
            </a:r>
            <a:r>
              <a:rPr lang="en-US" altLang="zh-CN" sz="2800" b="1" dirty="0">
                <a:solidFill>
                  <a:srgbClr val="000000"/>
                </a:solidFill>
                <a:latin typeface="华文新魏" charset="-122"/>
                <a:ea typeface="华文新魏" charset="-122"/>
              </a:rPr>
              <a:t>,</a:t>
            </a:r>
            <a:r>
              <a:rPr lang="zh-CN" altLang="en-US" sz="2800" b="1" dirty="0">
                <a:solidFill>
                  <a:srgbClr val="000000"/>
                </a:solidFill>
                <a:latin typeface="华文新魏" charset="-122"/>
                <a:ea typeface="华文新魏" charset="-122"/>
              </a:rPr>
              <a:t>移项</a:t>
            </a:r>
            <a:r>
              <a:rPr lang="en-US" altLang="zh-CN" sz="2800" b="1" dirty="0">
                <a:solidFill>
                  <a:srgbClr val="000000"/>
                </a:solidFill>
                <a:latin typeface="华文新魏" charset="-122"/>
                <a:ea typeface="华文新魏" charset="-122"/>
              </a:rPr>
              <a:t>,</a:t>
            </a:r>
            <a:r>
              <a:rPr lang="zh-CN" altLang="en-US" sz="2800" b="1" dirty="0">
                <a:solidFill>
                  <a:srgbClr val="000000"/>
                </a:solidFill>
                <a:latin typeface="华文新魏" charset="-122"/>
                <a:ea typeface="华文新魏" charset="-122"/>
              </a:rPr>
              <a:t>合并</a:t>
            </a:r>
            <a:r>
              <a:rPr lang="en-US" altLang="zh-CN" sz="2800" b="1" dirty="0">
                <a:solidFill>
                  <a:srgbClr val="000000"/>
                </a:solidFill>
                <a:latin typeface="华文新魏" charset="-122"/>
                <a:ea typeface="华文新魏" charset="-122"/>
              </a:rPr>
              <a:t>,</a:t>
            </a:r>
            <a:r>
              <a:rPr lang="zh-CN" altLang="en-US" sz="2800" b="1" dirty="0">
                <a:solidFill>
                  <a:srgbClr val="000000"/>
                </a:solidFill>
                <a:latin typeface="华文新魏" charset="-122"/>
                <a:ea typeface="华文新魏" charset="-122"/>
              </a:rPr>
              <a:t>系数化为</a:t>
            </a:r>
            <a:r>
              <a:rPr lang="en-US" altLang="zh-CN" sz="2800" b="1" dirty="0">
                <a:solidFill>
                  <a:srgbClr val="000000"/>
                </a:solidFill>
                <a:latin typeface="华文新魏" charset="-122"/>
                <a:ea typeface="华文新魏" charset="-122"/>
              </a:rPr>
              <a:t>1</a:t>
            </a:r>
            <a:r>
              <a:rPr lang="zh-CN" altLang="en-US" sz="2800" b="1" dirty="0">
                <a:solidFill>
                  <a:srgbClr val="000000"/>
                </a:solidFill>
                <a:latin typeface="华文新魏" charset="-122"/>
                <a:ea typeface="华文新魏" charset="-122"/>
              </a:rPr>
              <a:t>。</a:t>
            </a:r>
            <a:br>
              <a:rPr lang="zh-CN" altLang="en-US" sz="2800" b="1" dirty="0">
                <a:solidFill>
                  <a:srgbClr val="000000"/>
                </a:solidFill>
                <a:latin typeface="华文新魏" charset="-122"/>
                <a:ea typeface="华文新魏" charset="-122"/>
              </a:rPr>
            </a:br>
            <a:endParaRPr lang="zh-CN" altLang="en-US" sz="1600" b="1" dirty="0">
              <a:solidFill>
                <a:srgbClr val="000000"/>
              </a:solidFill>
              <a:latin typeface="华文新魏" charset="-122"/>
              <a:ea typeface="华文新魏" charset="-122"/>
            </a:endParaRPr>
          </a:p>
        </p:txBody>
      </p:sp>
      <p:graphicFrame>
        <p:nvGraphicFramePr>
          <p:cNvPr id="3075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56823897"/>
              </p:ext>
            </p:extLst>
          </p:nvPr>
        </p:nvGraphicFramePr>
        <p:xfrm>
          <a:off x="4538112" y="165101"/>
          <a:ext cx="3635375" cy="1800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1" name="公式" r:id="rId3" imgW="1282680" imgH="634680" progId="Equation.3">
                  <p:embed/>
                </p:oleObj>
              </mc:Choice>
              <mc:Fallback>
                <p:oleObj name="公式" r:id="rId3" imgW="1282680" imgH="6346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38112" y="165101"/>
                        <a:ext cx="3635375" cy="18002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66CC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FF66CC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2209800" y="1231901"/>
            <a:ext cx="44513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000000"/>
                </a:solidFill>
                <a:ea typeface="华文新魏" charset="-122"/>
              </a:rPr>
              <a:t>并将解集在数轴上表示出来</a:t>
            </a:r>
          </a:p>
        </p:txBody>
      </p:sp>
      <p:sp>
        <p:nvSpPr>
          <p:cNvPr id="3077" name="Rectangle 5"/>
          <p:cNvSpPr>
            <a:spLocks noChangeArrowheads="1"/>
          </p:cNvSpPr>
          <p:nvPr/>
        </p:nvSpPr>
        <p:spPr bwMode="auto">
          <a:xfrm>
            <a:off x="2286000" y="3048001"/>
            <a:ext cx="26733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</a:pPr>
            <a:r>
              <a:rPr lang="zh-CN" altLang="en-US" sz="2800" b="1" dirty="0">
                <a:solidFill>
                  <a:srgbClr val="000000"/>
                </a:solidFill>
                <a:ea typeface="华文新魏" charset="-122"/>
              </a:rPr>
              <a:t>解：去分母，得</a:t>
            </a:r>
          </a:p>
        </p:txBody>
      </p:sp>
      <p:sp>
        <p:nvSpPr>
          <p:cNvPr id="3078" name="Rectangle 6"/>
          <p:cNvSpPr>
            <a:spLocks noChangeArrowheads="1"/>
          </p:cNvSpPr>
          <p:nvPr/>
        </p:nvSpPr>
        <p:spPr bwMode="auto">
          <a:xfrm>
            <a:off x="3000375" y="3657601"/>
            <a:ext cx="24384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zh-CN" altLang="en-US" sz="2800" b="1">
                <a:solidFill>
                  <a:srgbClr val="000000"/>
                </a:solidFill>
                <a:ea typeface="华文新魏" charset="-122"/>
              </a:rPr>
              <a:t>去括号，得</a:t>
            </a:r>
          </a:p>
        </p:txBody>
      </p:sp>
      <p:sp>
        <p:nvSpPr>
          <p:cNvPr id="3079" name="Rectangle 7"/>
          <p:cNvSpPr>
            <a:spLocks noChangeArrowheads="1"/>
          </p:cNvSpPr>
          <p:nvPr/>
        </p:nvSpPr>
        <p:spPr bwMode="auto">
          <a:xfrm>
            <a:off x="3021013" y="4191001"/>
            <a:ext cx="16065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</a:pPr>
            <a:r>
              <a:rPr lang="zh-CN" altLang="en-US" sz="2800" b="1" dirty="0">
                <a:solidFill>
                  <a:srgbClr val="000000"/>
                </a:solidFill>
                <a:ea typeface="华文新魏" charset="-122"/>
              </a:rPr>
              <a:t>移项，得</a:t>
            </a:r>
          </a:p>
        </p:txBody>
      </p:sp>
      <p:sp>
        <p:nvSpPr>
          <p:cNvPr id="3080" name="Rectangle 8"/>
          <p:cNvSpPr>
            <a:spLocks noChangeArrowheads="1"/>
          </p:cNvSpPr>
          <p:nvPr/>
        </p:nvSpPr>
        <p:spPr bwMode="auto">
          <a:xfrm>
            <a:off x="3003550" y="4786313"/>
            <a:ext cx="16065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</a:pPr>
            <a:r>
              <a:rPr lang="zh-CN" altLang="en-US" sz="2800" b="1">
                <a:solidFill>
                  <a:srgbClr val="000000"/>
                </a:solidFill>
                <a:ea typeface="华文新魏" charset="-122"/>
              </a:rPr>
              <a:t>合并，得</a:t>
            </a:r>
          </a:p>
        </p:txBody>
      </p:sp>
      <p:sp>
        <p:nvSpPr>
          <p:cNvPr id="3081" name="Rectangle 9"/>
          <p:cNvSpPr>
            <a:spLocks noChangeArrowheads="1"/>
          </p:cNvSpPr>
          <p:nvPr/>
        </p:nvSpPr>
        <p:spPr bwMode="auto">
          <a:xfrm>
            <a:off x="3006725" y="5424488"/>
            <a:ext cx="2895600" cy="1433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00000"/>
                </a:solidFill>
                <a:latin typeface="华文新魏" charset="-122"/>
                <a:ea typeface="华文新魏" charset="-122"/>
              </a:rPr>
              <a:t>系数化为</a:t>
            </a:r>
            <a:r>
              <a:rPr lang="en-US" altLang="zh-CN" sz="2800" b="1">
                <a:solidFill>
                  <a:srgbClr val="000000"/>
                </a:solidFill>
                <a:latin typeface="华文新魏" charset="-122"/>
                <a:ea typeface="华文新魏" charset="-122"/>
              </a:rPr>
              <a:t>1</a:t>
            </a:r>
            <a:r>
              <a:rPr lang="zh-CN" altLang="en-US" sz="2800" b="1">
                <a:solidFill>
                  <a:srgbClr val="000000"/>
                </a:solidFill>
                <a:latin typeface="华文新魏" charset="-122"/>
                <a:ea typeface="华文新魏" charset="-122"/>
              </a:rPr>
              <a:t>，得</a:t>
            </a:r>
          </a:p>
          <a:p>
            <a:pPr>
              <a:spcBef>
                <a:spcPct val="50000"/>
              </a:spcBef>
            </a:pPr>
            <a:endParaRPr lang="zh-CN" altLang="en-US" sz="4000" b="1">
              <a:solidFill>
                <a:srgbClr val="000000"/>
              </a:solidFill>
              <a:latin typeface="华文新魏" charset="-122"/>
              <a:ea typeface="华文新魏" charset="-122"/>
            </a:endParaRPr>
          </a:p>
        </p:txBody>
      </p:sp>
      <p:sp>
        <p:nvSpPr>
          <p:cNvPr id="3082" name="Rectangle 10"/>
          <p:cNvSpPr>
            <a:spLocks noChangeArrowheads="1"/>
          </p:cNvSpPr>
          <p:nvPr/>
        </p:nvSpPr>
        <p:spPr bwMode="auto">
          <a:xfrm>
            <a:off x="1448593" y="-15873"/>
            <a:ext cx="3103563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4000" b="1" dirty="0">
                <a:solidFill>
                  <a:srgbClr val="000000"/>
                </a:solidFill>
                <a:latin typeface="华文彩云" charset="0"/>
                <a:ea typeface="华文彩云" charset="0"/>
              </a:rPr>
              <a:t>问题</a:t>
            </a:r>
            <a:r>
              <a:rPr lang="en-US" altLang="zh-CN" sz="4000" b="1" dirty="0">
                <a:solidFill>
                  <a:srgbClr val="000000"/>
                </a:solidFill>
                <a:latin typeface="华文彩云" charset="0"/>
                <a:ea typeface="华文彩云" charset="0"/>
              </a:rPr>
              <a:t>1:</a:t>
            </a:r>
            <a:r>
              <a:rPr lang="zh-CN" altLang="en-US" sz="2800" b="1" dirty="0">
                <a:solidFill>
                  <a:srgbClr val="000000"/>
                </a:solidFill>
                <a:ea typeface="华文新魏" charset="-122"/>
              </a:rPr>
              <a:t>解不等式</a:t>
            </a:r>
          </a:p>
        </p:txBody>
      </p:sp>
      <p:sp>
        <p:nvSpPr>
          <p:cNvPr id="3083" name="Text Box 11"/>
          <p:cNvSpPr txBox="1">
            <a:spLocks noChangeArrowheads="1"/>
          </p:cNvSpPr>
          <p:nvPr/>
        </p:nvSpPr>
        <p:spPr bwMode="auto">
          <a:xfrm>
            <a:off x="5165725" y="3103563"/>
            <a:ext cx="277999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2800" b="1">
                <a:solidFill>
                  <a:srgbClr val="000000"/>
                </a:solidFill>
              </a:rPr>
              <a:t>2(2x+1) ≤6+9(x-1)</a:t>
            </a:r>
          </a:p>
        </p:txBody>
      </p:sp>
      <p:sp>
        <p:nvSpPr>
          <p:cNvPr id="3084" name="Text Box 12"/>
          <p:cNvSpPr txBox="1">
            <a:spLocks noChangeArrowheads="1"/>
          </p:cNvSpPr>
          <p:nvPr/>
        </p:nvSpPr>
        <p:spPr bwMode="auto">
          <a:xfrm>
            <a:off x="5257801" y="3644901"/>
            <a:ext cx="256381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000000"/>
                </a:solidFill>
              </a:rPr>
              <a:t>4x+2 ≤6+9x-9</a:t>
            </a:r>
          </a:p>
        </p:txBody>
      </p:sp>
      <p:sp>
        <p:nvSpPr>
          <p:cNvPr id="3085" name="Text Box 13"/>
          <p:cNvSpPr txBox="1">
            <a:spLocks noChangeArrowheads="1"/>
          </p:cNvSpPr>
          <p:nvPr/>
        </p:nvSpPr>
        <p:spPr bwMode="auto">
          <a:xfrm>
            <a:off x="5202238" y="4246563"/>
            <a:ext cx="2874962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000000"/>
                </a:solidFill>
              </a:rPr>
              <a:t>4x-9x ≤6-9-2</a:t>
            </a:r>
          </a:p>
        </p:txBody>
      </p:sp>
      <p:sp>
        <p:nvSpPr>
          <p:cNvPr id="3086" name="Text Box 14"/>
          <p:cNvSpPr txBox="1">
            <a:spLocks noChangeArrowheads="1"/>
          </p:cNvSpPr>
          <p:nvPr/>
        </p:nvSpPr>
        <p:spPr bwMode="auto">
          <a:xfrm>
            <a:off x="5257800" y="4800601"/>
            <a:ext cx="21336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000000"/>
                </a:solidFill>
              </a:rPr>
              <a:t>-5x ≤-5</a:t>
            </a:r>
          </a:p>
        </p:txBody>
      </p:sp>
      <p:sp>
        <p:nvSpPr>
          <p:cNvPr id="3087" name="Text Box 15"/>
          <p:cNvSpPr txBox="1">
            <a:spLocks noChangeArrowheads="1"/>
          </p:cNvSpPr>
          <p:nvPr/>
        </p:nvSpPr>
        <p:spPr bwMode="auto">
          <a:xfrm>
            <a:off x="5791200" y="5410200"/>
            <a:ext cx="1676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3600" b="1">
                <a:solidFill>
                  <a:srgbClr val="000000"/>
                </a:solidFill>
              </a:rPr>
              <a:t>x </a:t>
            </a:r>
            <a:r>
              <a:rPr lang="en-US" altLang="zh-CN" sz="2400" b="1">
                <a:solidFill>
                  <a:srgbClr val="000000"/>
                </a:solidFill>
              </a:rPr>
              <a:t>≥</a:t>
            </a:r>
            <a:r>
              <a:rPr lang="en-US" altLang="zh-CN" sz="3600" b="1">
                <a:solidFill>
                  <a:srgbClr val="000000"/>
                </a:solidFill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13756587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6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5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6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3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 nodeType="clickPar">
                      <p:stCondLst>
                        <p:cond delay="indefinite"/>
                      </p:stCondLst>
                      <p:childTnLst>
                        <p:par>
                          <p:cTn id="7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78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80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1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30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30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30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  <p:bldP spid="3076" grpId="0"/>
      <p:bldP spid="3077" grpId="0"/>
      <p:bldP spid="3078" grpId="0"/>
      <p:bldP spid="3079" grpId="0"/>
      <p:bldP spid="3080" grpId="0"/>
      <p:bldP spid="3081" grpId="0"/>
      <p:bldP spid="3082" grpId="0"/>
      <p:bldP spid="3083" grpId="0"/>
      <p:bldP spid="3084" grpId="0"/>
      <p:bldP spid="3085" grpId="0"/>
      <p:bldP spid="3086" grpId="0"/>
      <p:bldP spid="3087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98" name="Object 2"/>
          <p:cNvGraphicFramePr>
            <a:graphicFrameLocks noChangeAspect="1"/>
          </p:cNvGraphicFramePr>
          <p:nvPr/>
        </p:nvGraphicFramePr>
        <p:xfrm>
          <a:off x="5303838" y="1844675"/>
          <a:ext cx="385762" cy="539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00" name="公式" r:id="rId3" imgW="126720" imgH="177480" progId="Equation.3">
                  <p:embed/>
                </p:oleObj>
              </mc:Choice>
              <mc:Fallback>
                <p:oleObj name="公式" r:id="rId3" imgW="126720" imgH="1774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03838" y="1844675"/>
                        <a:ext cx="385762" cy="539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099" name="Line 3"/>
          <p:cNvSpPr>
            <a:spLocks noChangeShapeType="1"/>
          </p:cNvSpPr>
          <p:nvPr/>
        </p:nvSpPr>
        <p:spPr bwMode="auto">
          <a:xfrm>
            <a:off x="3357564" y="1484313"/>
            <a:ext cx="5546725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 type="triangl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4100" name="Line 4"/>
          <p:cNvSpPr>
            <a:spLocks noChangeShapeType="1"/>
          </p:cNvSpPr>
          <p:nvPr/>
        </p:nvSpPr>
        <p:spPr bwMode="auto">
          <a:xfrm>
            <a:off x="3071813" y="1773238"/>
            <a:ext cx="5472112" cy="0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4101" name="Line 5"/>
          <p:cNvSpPr>
            <a:spLocks noChangeShapeType="1"/>
          </p:cNvSpPr>
          <p:nvPr/>
        </p:nvSpPr>
        <p:spPr bwMode="auto">
          <a:xfrm flipV="1">
            <a:off x="5591175" y="1557338"/>
            <a:ext cx="0" cy="215900"/>
          </a:xfrm>
          <a:prstGeom prst="line">
            <a:avLst/>
          </a:prstGeom>
          <a:noFill/>
          <a:ln w="9525">
            <a:solidFill>
              <a:srgbClr val="00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4102" name="Line 6"/>
          <p:cNvSpPr>
            <a:spLocks noChangeShapeType="1"/>
          </p:cNvSpPr>
          <p:nvPr/>
        </p:nvSpPr>
        <p:spPr bwMode="auto">
          <a:xfrm flipV="1">
            <a:off x="6167438" y="1557338"/>
            <a:ext cx="0" cy="215900"/>
          </a:xfrm>
          <a:prstGeom prst="line">
            <a:avLst/>
          </a:prstGeom>
          <a:noFill/>
          <a:ln w="9525">
            <a:solidFill>
              <a:srgbClr val="00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4103" name="Line 7"/>
          <p:cNvSpPr>
            <a:spLocks noChangeShapeType="1"/>
          </p:cNvSpPr>
          <p:nvPr/>
        </p:nvSpPr>
        <p:spPr bwMode="auto">
          <a:xfrm flipV="1">
            <a:off x="6743700" y="1557338"/>
            <a:ext cx="0" cy="215900"/>
          </a:xfrm>
          <a:prstGeom prst="line">
            <a:avLst/>
          </a:prstGeom>
          <a:noFill/>
          <a:ln w="9525">
            <a:solidFill>
              <a:srgbClr val="00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4104" name="Line 8"/>
          <p:cNvSpPr>
            <a:spLocks noChangeShapeType="1"/>
          </p:cNvSpPr>
          <p:nvPr/>
        </p:nvSpPr>
        <p:spPr bwMode="auto">
          <a:xfrm flipV="1">
            <a:off x="5016500" y="1557338"/>
            <a:ext cx="0" cy="215900"/>
          </a:xfrm>
          <a:prstGeom prst="line">
            <a:avLst/>
          </a:prstGeom>
          <a:noFill/>
          <a:ln w="9525">
            <a:solidFill>
              <a:srgbClr val="00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4105" name="Line 9"/>
          <p:cNvSpPr>
            <a:spLocks noChangeShapeType="1"/>
          </p:cNvSpPr>
          <p:nvPr/>
        </p:nvSpPr>
        <p:spPr bwMode="auto">
          <a:xfrm flipV="1">
            <a:off x="4440238" y="1557338"/>
            <a:ext cx="0" cy="215900"/>
          </a:xfrm>
          <a:prstGeom prst="line">
            <a:avLst/>
          </a:prstGeom>
          <a:noFill/>
          <a:ln w="9525">
            <a:solidFill>
              <a:srgbClr val="00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4106" name="Line 10"/>
          <p:cNvSpPr>
            <a:spLocks noChangeShapeType="1"/>
          </p:cNvSpPr>
          <p:nvPr/>
        </p:nvSpPr>
        <p:spPr bwMode="auto">
          <a:xfrm flipV="1">
            <a:off x="7319963" y="1557338"/>
            <a:ext cx="0" cy="215900"/>
          </a:xfrm>
          <a:prstGeom prst="line">
            <a:avLst/>
          </a:prstGeom>
          <a:noFill/>
          <a:ln w="9525">
            <a:solidFill>
              <a:srgbClr val="00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zh-CN" altLang="en-US"/>
          </a:p>
        </p:txBody>
      </p:sp>
      <p:graphicFrame>
        <p:nvGraphicFramePr>
          <p:cNvPr id="4107" name="Object 11"/>
          <p:cNvGraphicFramePr>
            <a:graphicFrameLocks noChangeAspect="1"/>
          </p:cNvGraphicFramePr>
          <p:nvPr/>
        </p:nvGraphicFramePr>
        <p:xfrm>
          <a:off x="5951538" y="1844675"/>
          <a:ext cx="374650" cy="541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01" name="公式" r:id="rId5" imgW="114120" imgH="164880" progId="Equation.3">
                  <p:embed/>
                </p:oleObj>
              </mc:Choice>
              <mc:Fallback>
                <p:oleObj name="公式" r:id="rId5" imgW="114120" imgH="1648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51538" y="1844675"/>
                        <a:ext cx="374650" cy="5413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08" name="Oval 12"/>
          <p:cNvSpPr>
            <a:spLocks noChangeArrowheads="1"/>
          </p:cNvSpPr>
          <p:nvPr/>
        </p:nvSpPr>
        <p:spPr bwMode="auto">
          <a:xfrm>
            <a:off x="6121401" y="1700213"/>
            <a:ext cx="119061" cy="106363"/>
          </a:xfrm>
          <a:prstGeom prst="ellipse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x-none" altLang="x-none"/>
          </a:p>
        </p:txBody>
      </p:sp>
      <p:sp>
        <p:nvSpPr>
          <p:cNvPr id="4109" name="Line 13"/>
          <p:cNvSpPr>
            <a:spLocks noChangeShapeType="1"/>
          </p:cNvSpPr>
          <p:nvPr/>
        </p:nvSpPr>
        <p:spPr bwMode="auto">
          <a:xfrm>
            <a:off x="6167438" y="1196975"/>
            <a:ext cx="2017712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4110" name="Line 14"/>
          <p:cNvSpPr>
            <a:spLocks noChangeShapeType="1"/>
          </p:cNvSpPr>
          <p:nvPr/>
        </p:nvSpPr>
        <p:spPr bwMode="auto">
          <a:xfrm flipV="1">
            <a:off x="6167438" y="1196976"/>
            <a:ext cx="0" cy="504825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4111" name="Text Box 15"/>
          <p:cNvSpPr txBox="1">
            <a:spLocks noChangeArrowheads="1"/>
          </p:cNvSpPr>
          <p:nvPr/>
        </p:nvSpPr>
        <p:spPr bwMode="auto">
          <a:xfrm>
            <a:off x="8518525" y="1741488"/>
            <a:ext cx="349776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2800" b="1">
                <a:solidFill>
                  <a:srgbClr val="3333CC"/>
                </a:solidFill>
              </a:rPr>
              <a:t>x</a:t>
            </a:r>
          </a:p>
        </p:txBody>
      </p:sp>
      <p:sp>
        <p:nvSpPr>
          <p:cNvPr id="4112" name="Text Box 16"/>
          <p:cNvSpPr txBox="1">
            <a:spLocks noChangeArrowheads="1"/>
          </p:cNvSpPr>
          <p:nvPr/>
        </p:nvSpPr>
        <p:spPr bwMode="auto">
          <a:xfrm>
            <a:off x="2259806" y="117477"/>
            <a:ext cx="491648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3333CC"/>
                </a:solidFill>
                <a:latin typeface="华文新魏" charset="-122"/>
                <a:ea typeface="华文新魏" charset="-122"/>
              </a:rPr>
              <a:t>将不等式的解集在轴上表示为</a:t>
            </a:r>
            <a:r>
              <a:rPr lang="en-US" altLang="zh-CN" sz="2800" b="1" dirty="0">
                <a:solidFill>
                  <a:srgbClr val="3333CC"/>
                </a:solidFill>
                <a:latin typeface="华文新魏" charset="-122"/>
                <a:ea typeface="华文新魏" charset="-122"/>
              </a:rPr>
              <a:t>:</a:t>
            </a:r>
          </a:p>
        </p:txBody>
      </p:sp>
      <p:sp>
        <p:nvSpPr>
          <p:cNvPr id="4113" name="Text Box 17"/>
          <p:cNvSpPr txBox="1">
            <a:spLocks noChangeArrowheads="1"/>
          </p:cNvSpPr>
          <p:nvPr/>
        </p:nvSpPr>
        <p:spPr bwMode="auto">
          <a:xfrm>
            <a:off x="2370139" y="2343150"/>
            <a:ext cx="1271587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600" b="1">
                <a:solidFill>
                  <a:srgbClr val="3333CC"/>
                </a:solidFill>
                <a:latin typeface="华文彩云" charset="0"/>
                <a:ea typeface="华文彩云" charset="0"/>
              </a:rPr>
              <a:t>归纳</a:t>
            </a:r>
            <a:r>
              <a:rPr lang="en-US" altLang="zh-CN" sz="3600" b="1">
                <a:solidFill>
                  <a:srgbClr val="3333CC"/>
                </a:solidFill>
                <a:latin typeface="华文彩云" charset="0"/>
                <a:ea typeface="华文彩云" charset="0"/>
              </a:rPr>
              <a:t>:</a:t>
            </a:r>
          </a:p>
        </p:txBody>
      </p:sp>
      <p:sp>
        <p:nvSpPr>
          <p:cNvPr id="4114" name="Text Box 18"/>
          <p:cNvSpPr txBox="1">
            <a:spLocks noChangeArrowheads="1"/>
          </p:cNvSpPr>
          <p:nvPr/>
        </p:nvSpPr>
        <p:spPr bwMode="auto">
          <a:xfrm>
            <a:off x="2873375" y="2995613"/>
            <a:ext cx="491648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E03B20"/>
                </a:solidFill>
                <a:latin typeface="华文新魏" charset="-122"/>
                <a:ea typeface="华文新魏" charset="-122"/>
              </a:rPr>
              <a:t>解一元一次不等式的一般步骤</a:t>
            </a:r>
            <a:r>
              <a:rPr lang="en-US" altLang="zh-CN" sz="2800" b="1">
                <a:solidFill>
                  <a:srgbClr val="E03B20"/>
                </a:solidFill>
                <a:latin typeface="华文新魏" charset="-122"/>
                <a:ea typeface="华文新魏" charset="-122"/>
              </a:rPr>
              <a:t>:</a:t>
            </a:r>
          </a:p>
        </p:txBody>
      </p:sp>
      <p:sp>
        <p:nvSpPr>
          <p:cNvPr id="4115" name="Text Box 19"/>
          <p:cNvSpPr txBox="1">
            <a:spLocks noChangeArrowheads="1"/>
          </p:cNvSpPr>
          <p:nvPr/>
        </p:nvSpPr>
        <p:spPr bwMode="auto">
          <a:xfrm>
            <a:off x="2971800" y="3429001"/>
            <a:ext cx="12509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E03B20"/>
                </a:solidFill>
                <a:ea typeface="华文新魏" charset="-122"/>
              </a:rPr>
              <a:t>去分母</a:t>
            </a:r>
          </a:p>
        </p:txBody>
      </p:sp>
      <p:sp>
        <p:nvSpPr>
          <p:cNvPr id="4116" name="Text Box 20"/>
          <p:cNvSpPr txBox="1">
            <a:spLocks noChangeArrowheads="1"/>
          </p:cNvSpPr>
          <p:nvPr/>
        </p:nvSpPr>
        <p:spPr bwMode="auto">
          <a:xfrm>
            <a:off x="2965450" y="3962401"/>
            <a:ext cx="12509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E03B20"/>
                </a:solidFill>
                <a:ea typeface="华文新魏" charset="-122"/>
              </a:rPr>
              <a:t>去括号</a:t>
            </a:r>
          </a:p>
        </p:txBody>
      </p:sp>
      <p:sp>
        <p:nvSpPr>
          <p:cNvPr id="4117" name="Text Box 21"/>
          <p:cNvSpPr txBox="1">
            <a:spLocks noChangeArrowheads="1"/>
          </p:cNvSpPr>
          <p:nvPr/>
        </p:nvSpPr>
        <p:spPr bwMode="auto">
          <a:xfrm>
            <a:off x="2992438" y="4419601"/>
            <a:ext cx="8953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E03B20"/>
                </a:solidFill>
                <a:ea typeface="华文新魏" charset="-122"/>
              </a:rPr>
              <a:t>移项</a:t>
            </a:r>
          </a:p>
        </p:txBody>
      </p:sp>
      <p:sp>
        <p:nvSpPr>
          <p:cNvPr id="4118" name="Text Box 22"/>
          <p:cNvSpPr txBox="1">
            <a:spLocks noChangeArrowheads="1"/>
          </p:cNvSpPr>
          <p:nvPr/>
        </p:nvSpPr>
        <p:spPr bwMode="auto">
          <a:xfrm>
            <a:off x="3019425" y="4879976"/>
            <a:ext cx="8953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E03B20"/>
                </a:solidFill>
                <a:ea typeface="华文新魏" charset="-122"/>
              </a:rPr>
              <a:t>合并</a:t>
            </a:r>
          </a:p>
        </p:txBody>
      </p:sp>
      <p:sp>
        <p:nvSpPr>
          <p:cNvPr id="4119" name="Text Box 23"/>
          <p:cNvSpPr txBox="1">
            <a:spLocks noChangeArrowheads="1"/>
          </p:cNvSpPr>
          <p:nvPr/>
        </p:nvSpPr>
        <p:spPr bwMode="auto">
          <a:xfrm>
            <a:off x="2992439" y="5402263"/>
            <a:ext cx="6072187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E03B20"/>
                </a:solidFill>
                <a:ea typeface="华文新魏" charset="-122"/>
              </a:rPr>
              <a:t>系数化为</a:t>
            </a:r>
            <a:r>
              <a:rPr lang="en-US" altLang="zh-CN" sz="2800" b="1">
                <a:solidFill>
                  <a:srgbClr val="E03B20"/>
                </a:solidFill>
                <a:ea typeface="华文新魏" charset="-122"/>
              </a:rPr>
              <a:t>1</a:t>
            </a:r>
            <a:r>
              <a:rPr lang="zh-CN" altLang="en-US" sz="2800" b="1">
                <a:solidFill>
                  <a:srgbClr val="E03B20"/>
                </a:solidFill>
                <a:ea typeface="华文新魏" charset="-122"/>
              </a:rPr>
              <a:t>（注意不等号的改变问题）</a:t>
            </a:r>
          </a:p>
        </p:txBody>
      </p:sp>
    </p:spTree>
    <p:extLst>
      <p:ext uri="{BB962C8B-B14F-4D97-AF65-F5344CB8AC3E}">
        <p14:creationId xmlns:p14="http://schemas.microsoft.com/office/powerpoint/2010/main" val="8871466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4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4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7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1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 nodeType="clickPar">
                      <p:stCondLst>
                        <p:cond delay="indefinite"/>
                      </p:stCondLst>
                      <p:childTnLst>
                        <p:par>
                          <p:cTn id="8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4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4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4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 nodeType="clickPar">
                      <p:stCondLst>
                        <p:cond delay="indefinite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4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4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4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 nodeType="clickPar">
                      <p:stCondLst>
                        <p:cond delay="indefinite"/>
                      </p:stCondLst>
                      <p:childTnLst>
                        <p:par>
                          <p:cTn id="9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4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4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4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 nodeType="clickPar">
                      <p:stCondLst>
                        <p:cond delay="indefinite"/>
                      </p:stCondLst>
                      <p:childTnLst>
                        <p:par>
                          <p:cTn id="10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4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4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4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 nodeType="clickPar">
                      <p:stCondLst>
                        <p:cond delay="indefinite"/>
                      </p:stCondLst>
                      <p:childTnLst>
                        <p:par>
                          <p:cTn id="1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4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4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4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 nodeType="clickPar">
                      <p:stCondLst>
                        <p:cond delay="indefinite"/>
                      </p:stCondLst>
                      <p:childTnLst>
                        <p:par>
                          <p:cTn id="1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4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4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1000"/>
                                        <p:tgtEl>
                                          <p:spTgt spid="4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" grpId="0" animBg="1"/>
      <p:bldP spid="4101" grpId="0" animBg="1"/>
      <p:bldP spid="4102" grpId="0" animBg="1"/>
      <p:bldP spid="4103" grpId="0" animBg="1"/>
      <p:bldP spid="4104" grpId="0" animBg="1"/>
      <p:bldP spid="4105" grpId="0" animBg="1"/>
      <p:bldP spid="4106" grpId="0" animBg="1"/>
      <p:bldP spid="4108" grpId="0" animBg="1"/>
      <p:bldP spid="4109" grpId="0" animBg="1"/>
      <p:bldP spid="4110" grpId="0" animBg="1"/>
      <p:bldP spid="4111" grpId="0"/>
      <p:bldP spid="4112" grpId="0"/>
      <p:bldP spid="4113" grpId="0"/>
      <p:bldP spid="4115" grpId="0"/>
      <p:bldP spid="4116" grpId="0"/>
      <p:bldP spid="4117" grpId="0"/>
      <p:bldP spid="4118" grpId="0"/>
      <p:bldP spid="4119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1524000" y="2643088"/>
            <a:ext cx="1022508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400" b="1" dirty="0">
                <a:solidFill>
                  <a:srgbClr val="000000"/>
                </a:solidFill>
              </a:rPr>
              <a:t>（</a:t>
            </a:r>
            <a:r>
              <a:rPr lang="en-US" altLang="zh-CN" sz="2400" b="1" dirty="0">
                <a:solidFill>
                  <a:srgbClr val="000000"/>
                </a:solidFill>
              </a:rPr>
              <a:t>1</a:t>
            </a:r>
            <a:r>
              <a:rPr lang="zh-CN" altLang="en-US" sz="2400" b="1" dirty="0">
                <a:solidFill>
                  <a:srgbClr val="000000"/>
                </a:solidFill>
              </a:rPr>
              <a:t>）什么情况下，购会员证与不购证付一样的钱？</a:t>
            </a:r>
          </a:p>
        </p:txBody>
      </p:sp>
      <p:sp>
        <p:nvSpPr>
          <p:cNvPr id="5123" name="Rectangle 3"/>
          <p:cNvSpPr>
            <a:spLocks noChangeArrowheads="1"/>
          </p:cNvSpPr>
          <p:nvPr/>
        </p:nvSpPr>
        <p:spPr bwMode="auto">
          <a:xfrm>
            <a:off x="1524000" y="3247947"/>
            <a:ext cx="93599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400" b="1" dirty="0">
                <a:solidFill>
                  <a:srgbClr val="000000"/>
                </a:solidFill>
              </a:rPr>
              <a:t>（</a:t>
            </a:r>
            <a:r>
              <a:rPr lang="en-US" altLang="zh-CN" sz="2400" b="1" dirty="0">
                <a:solidFill>
                  <a:srgbClr val="000000"/>
                </a:solidFill>
              </a:rPr>
              <a:t>2</a:t>
            </a:r>
            <a:r>
              <a:rPr lang="zh-CN" altLang="en-US" sz="2400" b="1" dirty="0">
                <a:solidFill>
                  <a:srgbClr val="000000"/>
                </a:solidFill>
              </a:rPr>
              <a:t>）什么情况下，购会员证比不购证更合算？</a:t>
            </a:r>
          </a:p>
        </p:txBody>
      </p:sp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1896649" y="878717"/>
            <a:ext cx="7848600" cy="12618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2800" b="1" dirty="0">
                <a:solidFill>
                  <a:srgbClr val="000000"/>
                </a:solidFill>
              </a:rPr>
              <a:t>       </a:t>
            </a:r>
            <a:r>
              <a:rPr lang="zh-CN" altLang="en-US" sz="2400" b="1" dirty="0">
                <a:solidFill>
                  <a:srgbClr val="000000"/>
                </a:solidFill>
              </a:rPr>
              <a:t>海中游泳馆每年</a:t>
            </a:r>
            <a:r>
              <a:rPr lang="en-US" altLang="zh-CN" sz="2400" b="1" dirty="0">
                <a:solidFill>
                  <a:srgbClr val="000000"/>
                </a:solidFill>
              </a:rPr>
              <a:t>6~8</a:t>
            </a:r>
            <a:r>
              <a:rPr lang="zh-CN" altLang="en-US" sz="2400" b="1" dirty="0">
                <a:solidFill>
                  <a:srgbClr val="000000"/>
                </a:solidFill>
              </a:rPr>
              <a:t>月出售夏季会员证，每张会员证</a:t>
            </a:r>
            <a:r>
              <a:rPr lang="en-US" altLang="zh-CN" sz="2400" b="1" dirty="0">
                <a:solidFill>
                  <a:srgbClr val="000000"/>
                </a:solidFill>
              </a:rPr>
              <a:t>80</a:t>
            </a:r>
            <a:r>
              <a:rPr lang="zh-CN" altLang="en-US" sz="2400" b="1" dirty="0">
                <a:solidFill>
                  <a:srgbClr val="000000"/>
                </a:solidFill>
              </a:rPr>
              <a:t>元，只限本人使用，凭证购入场券每张</a:t>
            </a:r>
            <a:r>
              <a:rPr lang="en-US" altLang="zh-CN" sz="2400" b="1" dirty="0">
                <a:solidFill>
                  <a:srgbClr val="000000"/>
                </a:solidFill>
              </a:rPr>
              <a:t>1</a:t>
            </a:r>
            <a:r>
              <a:rPr lang="zh-CN" altLang="en-US" sz="2400" b="1" dirty="0">
                <a:solidFill>
                  <a:srgbClr val="000000"/>
                </a:solidFill>
              </a:rPr>
              <a:t>元，不凭证购入场券每张</a:t>
            </a:r>
            <a:r>
              <a:rPr lang="en-US" altLang="zh-CN" sz="2400" b="1" dirty="0">
                <a:solidFill>
                  <a:srgbClr val="000000"/>
                </a:solidFill>
              </a:rPr>
              <a:t>3</a:t>
            </a:r>
            <a:r>
              <a:rPr lang="zh-CN" altLang="en-US" sz="2400" b="1" dirty="0">
                <a:solidFill>
                  <a:srgbClr val="000000"/>
                </a:solidFill>
              </a:rPr>
              <a:t>元。试讨论如何选择才合算呢？</a:t>
            </a:r>
          </a:p>
        </p:txBody>
      </p:sp>
      <p:sp>
        <p:nvSpPr>
          <p:cNvPr id="5125" name="Rectangle 5"/>
          <p:cNvSpPr>
            <a:spLocks noChangeArrowheads="1"/>
          </p:cNvSpPr>
          <p:nvPr/>
        </p:nvSpPr>
        <p:spPr bwMode="auto">
          <a:xfrm>
            <a:off x="1524000" y="3852806"/>
            <a:ext cx="899953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400" b="1" dirty="0">
                <a:solidFill>
                  <a:srgbClr val="000000"/>
                </a:solidFill>
              </a:rPr>
              <a:t>（</a:t>
            </a:r>
            <a:r>
              <a:rPr lang="en-US" altLang="zh-CN" sz="2400" b="1" dirty="0">
                <a:solidFill>
                  <a:srgbClr val="000000"/>
                </a:solidFill>
              </a:rPr>
              <a:t>3</a:t>
            </a:r>
            <a:r>
              <a:rPr lang="zh-CN" altLang="en-US" sz="2400" b="1" dirty="0">
                <a:solidFill>
                  <a:srgbClr val="000000"/>
                </a:solidFill>
              </a:rPr>
              <a:t>）什么情况下，不购证比购会员证更合算？</a:t>
            </a:r>
          </a:p>
        </p:txBody>
      </p:sp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1524000" y="9939"/>
            <a:ext cx="323215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200" b="1" dirty="0">
                <a:solidFill>
                  <a:srgbClr val="000000"/>
                </a:solidFill>
                <a:ea typeface="隶书" charset="0"/>
              </a:rPr>
              <a:t>提出问题</a:t>
            </a:r>
          </a:p>
        </p:txBody>
      </p:sp>
    </p:spTree>
    <p:extLst>
      <p:ext uri="{BB962C8B-B14F-4D97-AF65-F5344CB8AC3E}">
        <p14:creationId xmlns:p14="http://schemas.microsoft.com/office/powerpoint/2010/main" val="2944660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  <p:bldP spid="5123" grpId="0"/>
      <p:bldP spid="5124" grpId="0"/>
      <p:bldP spid="5125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2"/>
          <p:cNvSpPr txBox="1">
            <a:spLocks noChangeArrowheads="1"/>
          </p:cNvSpPr>
          <p:nvPr/>
        </p:nvSpPr>
        <p:spPr bwMode="auto">
          <a:xfrm>
            <a:off x="2063750" y="1700213"/>
            <a:ext cx="8604250" cy="8925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n-US" altLang="zh-CN" sz="2800" b="1" dirty="0">
              <a:solidFill>
                <a:srgbClr val="000000"/>
              </a:solidFill>
            </a:endParaRPr>
          </a:p>
          <a:p>
            <a:r>
              <a:rPr lang="zh-CN" altLang="en-US" sz="2400" b="1" dirty="0">
                <a:solidFill>
                  <a:srgbClr val="000000"/>
                </a:solidFill>
              </a:rPr>
              <a:t>（</a:t>
            </a:r>
            <a:r>
              <a:rPr lang="en-US" altLang="zh-CN" sz="2400" b="1" dirty="0">
                <a:solidFill>
                  <a:srgbClr val="000000"/>
                </a:solidFill>
              </a:rPr>
              <a:t>1</a:t>
            </a:r>
            <a:r>
              <a:rPr lang="zh-CN" altLang="en-US" sz="2400" b="1" dirty="0">
                <a:solidFill>
                  <a:srgbClr val="000000"/>
                </a:solidFill>
              </a:rPr>
              <a:t>）什么情况下，购会员证与不购证付一样的钱？</a:t>
            </a:r>
          </a:p>
        </p:txBody>
      </p:sp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4203700" y="3433764"/>
            <a:ext cx="184150" cy="915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en-US" altLang="zh-CN">
              <a:solidFill>
                <a:srgbClr val="000000"/>
              </a:solidFill>
            </a:endParaRPr>
          </a:p>
          <a:p>
            <a:endParaRPr lang="en-US" altLang="zh-CN">
              <a:solidFill>
                <a:srgbClr val="000000"/>
              </a:solidFill>
            </a:endParaRPr>
          </a:p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2063750" y="2708276"/>
            <a:ext cx="813593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400" b="1" dirty="0">
                <a:solidFill>
                  <a:srgbClr val="000000"/>
                </a:solidFill>
              </a:rPr>
              <a:t>（</a:t>
            </a:r>
            <a:r>
              <a:rPr lang="en-US" altLang="zh-CN" sz="2400" b="1" dirty="0">
                <a:solidFill>
                  <a:srgbClr val="000000"/>
                </a:solidFill>
              </a:rPr>
              <a:t>2</a:t>
            </a:r>
            <a:r>
              <a:rPr lang="zh-CN" altLang="en-US" sz="2400" b="1" dirty="0">
                <a:solidFill>
                  <a:srgbClr val="000000"/>
                </a:solidFill>
              </a:rPr>
              <a:t>）什么情况下，购会员证比不购证更合算？</a:t>
            </a:r>
          </a:p>
        </p:txBody>
      </p:sp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1778000" y="3729030"/>
            <a:ext cx="381635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400" b="1" dirty="0">
                <a:solidFill>
                  <a:srgbClr val="000000"/>
                </a:solidFill>
              </a:rPr>
              <a:t>解：设去游泳馆</a:t>
            </a:r>
            <a:r>
              <a:rPr lang="en-US" altLang="zh-CN" sz="2400" b="1" dirty="0">
                <a:solidFill>
                  <a:srgbClr val="000000"/>
                </a:solidFill>
              </a:rPr>
              <a:t>x</a:t>
            </a:r>
            <a:r>
              <a:rPr lang="zh-CN" altLang="en-US" sz="2400" b="1" dirty="0">
                <a:solidFill>
                  <a:srgbClr val="000000"/>
                </a:solidFill>
              </a:rPr>
              <a:t>次</a:t>
            </a:r>
          </a:p>
        </p:txBody>
      </p:sp>
      <p:sp>
        <p:nvSpPr>
          <p:cNvPr id="6150" name="Text Box 6"/>
          <p:cNvSpPr txBox="1">
            <a:spLocks noChangeArrowheads="1"/>
          </p:cNvSpPr>
          <p:nvPr/>
        </p:nvSpPr>
        <p:spPr bwMode="auto">
          <a:xfrm>
            <a:off x="2286967" y="728573"/>
            <a:ext cx="7293114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rgbClr val="000000"/>
                </a:solidFill>
              </a:rPr>
              <a:t>海中游泳馆每年</a:t>
            </a:r>
            <a:r>
              <a:rPr lang="en-US" altLang="zh-CN" sz="2400" b="1" dirty="0">
                <a:solidFill>
                  <a:srgbClr val="000000"/>
                </a:solidFill>
              </a:rPr>
              <a:t>6~8</a:t>
            </a:r>
            <a:r>
              <a:rPr lang="zh-CN" altLang="en-US" sz="2400" b="1" dirty="0">
                <a:solidFill>
                  <a:srgbClr val="000000"/>
                </a:solidFill>
              </a:rPr>
              <a:t>月出售夏季会员证</a:t>
            </a:r>
            <a:r>
              <a:rPr lang="zh-CN" altLang="en-US" sz="2400" b="1" dirty="0" smtClean="0">
                <a:solidFill>
                  <a:srgbClr val="000000"/>
                </a:solidFill>
              </a:rPr>
              <a:t>，每张</a:t>
            </a:r>
            <a:r>
              <a:rPr lang="zh-CN" altLang="en-US" sz="2400" b="1" dirty="0">
                <a:solidFill>
                  <a:srgbClr val="000000"/>
                </a:solidFill>
              </a:rPr>
              <a:t>会员证</a:t>
            </a:r>
            <a:r>
              <a:rPr lang="en-US" altLang="zh-CN" sz="2400" b="1" dirty="0">
                <a:solidFill>
                  <a:srgbClr val="000000"/>
                </a:solidFill>
              </a:rPr>
              <a:t>80</a:t>
            </a:r>
            <a:r>
              <a:rPr lang="zh-CN" altLang="en-US" sz="2400" b="1" dirty="0">
                <a:solidFill>
                  <a:srgbClr val="000000"/>
                </a:solidFill>
              </a:rPr>
              <a:t>元，只限本人使用，</a:t>
            </a:r>
            <a:r>
              <a:rPr lang="zh-CN" altLang="en-US" sz="2400" b="1" dirty="0" smtClean="0">
                <a:solidFill>
                  <a:srgbClr val="000000"/>
                </a:solidFill>
              </a:rPr>
              <a:t>凭证购入</a:t>
            </a:r>
            <a:r>
              <a:rPr lang="zh-CN" altLang="en-US" sz="2400" b="1" dirty="0">
                <a:solidFill>
                  <a:srgbClr val="000000"/>
                </a:solidFill>
              </a:rPr>
              <a:t>场券每张</a:t>
            </a:r>
            <a:r>
              <a:rPr lang="en-US" altLang="zh-CN" sz="2400" b="1" dirty="0">
                <a:solidFill>
                  <a:srgbClr val="000000"/>
                </a:solidFill>
              </a:rPr>
              <a:t>1</a:t>
            </a:r>
            <a:r>
              <a:rPr lang="zh-CN" altLang="en-US" sz="2400" b="1" dirty="0">
                <a:solidFill>
                  <a:srgbClr val="000000"/>
                </a:solidFill>
              </a:rPr>
              <a:t>元，不凭证购入场券</a:t>
            </a:r>
            <a:r>
              <a:rPr lang="zh-CN" altLang="en-US" sz="2400" b="1" dirty="0" smtClean="0">
                <a:solidFill>
                  <a:srgbClr val="000000"/>
                </a:solidFill>
              </a:rPr>
              <a:t>每张</a:t>
            </a:r>
            <a:r>
              <a:rPr lang="en-US" altLang="zh-CN" sz="2400" b="1" dirty="0">
                <a:solidFill>
                  <a:srgbClr val="000000"/>
                </a:solidFill>
              </a:rPr>
              <a:t>3</a:t>
            </a:r>
            <a:r>
              <a:rPr lang="zh-CN" altLang="en-US" sz="2400" b="1" dirty="0">
                <a:solidFill>
                  <a:srgbClr val="000000"/>
                </a:solidFill>
              </a:rPr>
              <a:t>元。试讨论如何选择才合算呢？</a:t>
            </a:r>
          </a:p>
        </p:txBody>
      </p:sp>
      <p:sp>
        <p:nvSpPr>
          <p:cNvPr id="6151" name="Text Box 7"/>
          <p:cNvSpPr txBox="1">
            <a:spLocks noChangeArrowheads="1"/>
          </p:cNvSpPr>
          <p:nvPr/>
        </p:nvSpPr>
        <p:spPr bwMode="auto">
          <a:xfrm>
            <a:off x="1363662" y="4324045"/>
            <a:ext cx="302418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000000"/>
                </a:solidFill>
              </a:rPr>
              <a:t>（</a:t>
            </a:r>
            <a:r>
              <a:rPr lang="en-US" altLang="zh-CN" sz="2800" b="1" dirty="0">
                <a:solidFill>
                  <a:srgbClr val="000000"/>
                </a:solidFill>
              </a:rPr>
              <a:t>1</a:t>
            </a:r>
            <a:r>
              <a:rPr lang="zh-CN" altLang="en-US" sz="2800" b="1" dirty="0">
                <a:solidFill>
                  <a:srgbClr val="000000"/>
                </a:solidFill>
              </a:rPr>
              <a:t>）</a:t>
            </a:r>
            <a:r>
              <a:rPr lang="en-US" altLang="zh-CN" sz="2800" b="1" dirty="0">
                <a:solidFill>
                  <a:srgbClr val="000000"/>
                </a:solidFill>
              </a:rPr>
              <a:t>80</a:t>
            </a:r>
            <a:r>
              <a:rPr lang="zh-CN" altLang="en-US" sz="2800" b="1" dirty="0">
                <a:solidFill>
                  <a:srgbClr val="000000"/>
                </a:solidFill>
              </a:rPr>
              <a:t>＋</a:t>
            </a:r>
            <a:r>
              <a:rPr lang="en-US" altLang="zh-CN" sz="2800" b="1" dirty="0">
                <a:solidFill>
                  <a:srgbClr val="000000"/>
                </a:solidFill>
              </a:rPr>
              <a:t>x</a:t>
            </a:r>
            <a:r>
              <a:rPr lang="zh-CN" altLang="en-US" sz="2800" b="1" dirty="0">
                <a:solidFill>
                  <a:srgbClr val="000000"/>
                </a:solidFill>
              </a:rPr>
              <a:t>＝</a:t>
            </a:r>
            <a:r>
              <a:rPr lang="en-US" altLang="zh-CN" sz="2800" b="1" dirty="0">
                <a:solidFill>
                  <a:srgbClr val="000000"/>
                </a:solidFill>
              </a:rPr>
              <a:t>3x</a:t>
            </a:r>
          </a:p>
        </p:txBody>
      </p:sp>
      <p:sp>
        <p:nvSpPr>
          <p:cNvPr id="6152" name="Text Box 8"/>
          <p:cNvSpPr txBox="1">
            <a:spLocks noChangeArrowheads="1"/>
          </p:cNvSpPr>
          <p:nvPr/>
        </p:nvSpPr>
        <p:spPr bwMode="auto">
          <a:xfrm>
            <a:off x="3005541" y="4762497"/>
            <a:ext cx="107433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2800" b="1">
                <a:solidFill>
                  <a:srgbClr val="000000"/>
                </a:solidFill>
              </a:rPr>
              <a:t>x</a:t>
            </a:r>
            <a:r>
              <a:rPr lang="zh-CN" altLang="en-US" sz="2800" dirty="0">
                <a:solidFill>
                  <a:srgbClr val="000000"/>
                </a:solidFill>
              </a:rPr>
              <a:t>＝</a:t>
            </a:r>
            <a:r>
              <a:rPr lang="en-US" altLang="zh-CN" sz="2800" dirty="0">
                <a:solidFill>
                  <a:srgbClr val="000000"/>
                </a:solidFill>
              </a:rPr>
              <a:t>40</a:t>
            </a:r>
          </a:p>
        </p:txBody>
      </p:sp>
      <p:sp>
        <p:nvSpPr>
          <p:cNvPr id="6153" name="Text Box 9"/>
          <p:cNvSpPr txBox="1">
            <a:spLocks noChangeArrowheads="1"/>
          </p:cNvSpPr>
          <p:nvPr/>
        </p:nvSpPr>
        <p:spPr bwMode="auto">
          <a:xfrm>
            <a:off x="4076700" y="4324044"/>
            <a:ext cx="302577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000000"/>
                </a:solidFill>
              </a:rPr>
              <a:t>（</a:t>
            </a:r>
            <a:r>
              <a:rPr lang="en-US" altLang="zh-CN" sz="2800" b="1" dirty="0">
                <a:solidFill>
                  <a:srgbClr val="000000"/>
                </a:solidFill>
              </a:rPr>
              <a:t>2</a:t>
            </a:r>
            <a:r>
              <a:rPr lang="zh-CN" altLang="en-US" sz="2800" b="1" dirty="0">
                <a:solidFill>
                  <a:srgbClr val="000000"/>
                </a:solidFill>
              </a:rPr>
              <a:t>）</a:t>
            </a:r>
            <a:r>
              <a:rPr lang="en-US" altLang="zh-CN" sz="2800" b="1" dirty="0">
                <a:solidFill>
                  <a:srgbClr val="000000"/>
                </a:solidFill>
              </a:rPr>
              <a:t>80</a:t>
            </a:r>
            <a:r>
              <a:rPr lang="zh-CN" altLang="en-US" sz="2800" b="1" dirty="0">
                <a:solidFill>
                  <a:srgbClr val="000000"/>
                </a:solidFill>
              </a:rPr>
              <a:t>＋</a:t>
            </a:r>
            <a:r>
              <a:rPr lang="en-US" altLang="zh-CN" sz="2800" b="1" dirty="0">
                <a:solidFill>
                  <a:srgbClr val="000000"/>
                </a:solidFill>
              </a:rPr>
              <a:t>x</a:t>
            </a:r>
            <a:r>
              <a:rPr lang="zh-CN" altLang="en-US" sz="2800" b="1" dirty="0">
                <a:solidFill>
                  <a:srgbClr val="000000"/>
                </a:solidFill>
              </a:rPr>
              <a:t>＜</a:t>
            </a:r>
            <a:r>
              <a:rPr lang="en-US" altLang="zh-CN" sz="2800" b="1" dirty="0">
                <a:solidFill>
                  <a:srgbClr val="000000"/>
                </a:solidFill>
              </a:rPr>
              <a:t>3x</a:t>
            </a:r>
          </a:p>
        </p:txBody>
      </p:sp>
      <p:sp>
        <p:nvSpPr>
          <p:cNvPr id="6154" name="Rectangle 10"/>
          <p:cNvSpPr>
            <a:spLocks noChangeArrowheads="1"/>
          </p:cNvSpPr>
          <p:nvPr/>
        </p:nvSpPr>
        <p:spPr bwMode="auto">
          <a:xfrm>
            <a:off x="5662612" y="4749008"/>
            <a:ext cx="151288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000000"/>
                </a:solidFill>
              </a:rPr>
              <a:t>x </a:t>
            </a:r>
            <a:r>
              <a:rPr lang="zh-CN" altLang="en-US" sz="2800" b="1" dirty="0">
                <a:solidFill>
                  <a:srgbClr val="000000"/>
                </a:solidFill>
              </a:rPr>
              <a:t>＞</a:t>
            </a:r>
            <a:r>
              <a:rPr lang="zh-CN" altLang="en-US" sz="2800" dirty="0">
                <a:solidFill>
                  <a:srgbClr val="000000"/>
                </a:solidFill>
              </a:rPr>
              <a:t> </a:t>
            </a:r>
            <a:r>
              <a:rPr lang="en-US" altLang="zh-CN" sz="2800" dirty="0">
                <a:solidFill>
                  <a:srgbClr val="000000"/>
                </a:solidFill>
              </a:rPr>
              <a:t>40</a:t>
            </a:r>
          </a:p>
        </p:txBody>
      </p:sp>
      <p:sp>
        <p:nvSpPr>
          <p:cNvPr id="6155" name="Rectangle 11"/>
          <p:cNvSpPr>
            <a:spLocks noChangeArrowheads="1"/>
          </p:cNvSpPr>
          <p:nvPr/>
        </p:nvSpPr>
        <p:spPr bwMode="auto">
          <a:xfrm>
            <a:off x="7175500" y="4489451"/>
            <a:ext cx="302418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x-none" altLang="x-none" sz="2800" b="1">
              <a:solidFill>
                <a:srgbClr val="000000"/>
              </a:solidFill>
            </a:endParaRPr>
          </a:p>
        </p:txBody>
      </p:sp>
      <p:sp>
        <p:nvSpPr>
          <p:cNvPr id="6156" name="Text Box 12"/>
          <p:cNvSpPr txBox="1">
            <a:spLocks noChangeArrowheads="1"/>
          </p:cNvSpPr>
          <p:nvPr/>
        </p:nvSpPr>
        <p:spPr bwMode="auto">
          <a:xfrm>
            <a:off x="2208213" y="5373689"/>
            <a:ext cx="7893050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000000"/>
                </a:solidFill>
              </a:rPr>
              <a:t>答：去游泳馆</a:t>
            </a:r>
            <a:r>
              <a:rPr lang="en-US" altLang="zh-CN" sz="2400" b="1">
                <a:solidFill>
                  <a:srgbClr val="000000"/>
                </a:solidFill>
              </a:rPr>
              <a:t>40</a:t>
            </a:r>
            <a:r>
              <a:rPr lang="zh-CN" altLang="en-US" sz="2400" b="1">
                <a:solidFill>
                  <a:srgbClr val="000000"/>
                </a:solidFill>
              </a:rPr>
              <a:t>次时，购会员证与不购证付一样的钱，</a:t>
            </a:r>
          </a:p>
          <a:p>
            <a:r>
              <a:rPr lang="zh-CN" altLang="en-US" sz="2400" b="1">
                <a:solidFill>
                  <a:srgbClr val="000000"/>
                </a:solidFill>
              </a:rPr>
              <a:t>       去游泳馆超过</a:t>
            </a:r>
            <a:r>
              <a:rPr lang="en-US" altLang="zh-CN" sz="2400" b="1">
                <a:solidFill>
                  <a:srgbClr val="000000"/>
                </a:solidFill>
              </a:rPr>
              <a:t>40</a:t>
            </a:r>
            <a:r>
              <a:rPr lang="zh-CN" altLang="en-US" sz="2400" b="1">
                <a:solidFill>
                  <a:srgbClr val="000000"/>
                </a:solidFill>
              </a:rPr>
              <a:t>次时，购会员证比不购证更合算，</a:t>
            </a:r>
          </a:p>
          <a:p>
            <a:r>
              <a:rPr lang="zh-CN" altLang="en-US" sz="2400" b="1">
                <a:solidFill>
                  <a:srgbClr val="000000"/>
                </a:solidFill>
              </a:rPr>
              <a:t>       去游泳馆少于</a:t>
            </a:r>
            <a:r>
              <a:rPr lang="en-US" altLang="zh-CN" sz="2400" b="1">
                <a:solidFill>
                  <a:srgbClr val="000000"/>
                </a:solidFill>
              </a:rPr>
              <a:t>40</a:t>
            </a:r>
            <a:r>
              <a:rPr lang="zh-CN" altLang="en-US" sz="2400" b="1">
                <a:solidFill>
                  <a:srgbClr val="000000"/>
                </a:solidFill>
              </a:rPr>
              <a:t>次时，不购会员证比购证更合算。</a:t>
            </a:r>
          </a:p>
        </p:txBody>
      </p:sp>
      <p:sp>
        <p:nvSpPr>
          <p:cNvPr id="6157" name="Rectangle 13"/>
          <p:cNvSpPr>
            <a:spLocks noChangeArrowheads="1"/>
          </p:cNvSpPr>
          <p:nvPr/>
        </p:nvSpPr>
        <p:spPr bwMode="auto">
          <a:xfrm>
            <a:off x="2063750" y="3227388"/>
            <a:ext cx="813593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400" b="1" dirty="0">
                <a:solidFill>
                  <a:srgbClr val="000000"/>
                </a:solidFill>
              </a:rPr>
              <a:t>（</a:t>
            </a:r>
            <a:r>
              <a:rPr lang="en-US" altLang="zh-CN" sz="2400" b="1" dirty="0">
                <a:solidFill>
                  <a:srgbClr val="000000"/>
                </a:solidFill>
              </a:rPr>
              <a:t>3</a:t>
            </a:r>
            <a:r>
              <a:rPr lang="zh-CN" altLang="en-US" sz="2400" b="1" dirty="0">
                <a:solidFill>
                  <a:srgbClr val="000000"/>
                </a:solidFill>
              </a:rPr>
              <a:t>）什么情况下，不购证比购会员证更合算？</a:t>
            </a:r>
          </a:p>
        </p:txBody>
      </p:sp>
      <p:sp>
        <p:nvSpPr>
          <p:cNvPr id="6158" name="Text Box 14"/>
          <p:cNvSpPr txBox="1">
            <a:spLocks noChangeArrowheads="1"/>
          </p:cNvSpPr>
          <p:nvPr/>
        </p:nvSpPr>
        <p:spPr bwMode="auto">
          <a:xfrm>
            <a:off x="7102475" y="4252915"/>
            <a:ext cx="302577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000000"/>
                </a:solidFill>
              </a:rPr>
              <a:t>（</a:t>
            </a:r>
            <a:r>
              <a:rPr lang="en-US" altLang="zh-CN" sz="2800" b="1" dirty="0">
                <a:solidFill>
                  <a:srgbClr val="000000"/>
                </a:solidFill>
              </a:rPr>
              <a:t>3</a:t>
            </a:r>
            <a:r>
              <a:rPr lang="zh-CN" altLang="en-US" sz="2800" b="1" dirty="0">
                <a:solidFill>
                  <a:srgbClr val="000000"/>
                </a:solidFill>
              </a:rPr>
              <a:t>）</a:t>
            </a:r>
            <a:r>
              <a:rPr lang="en-US" altLang="zh-CN" sz="2800" b="1" dirty="0">
                <a:solidFill>
                  <a:srgbClr val="000000"/>
                </a:solidFill>
              </a:rPr>
              <a:t>80</a:t>
            </a:r>
            <a:r>
              <a:rPr lang="zh-CN" altLang="en-US" sz="2800" b="1" dirty="0">
                <a:solidFill>
                  <a:srgbClr val="000000"/>
                </a:solidFill>
              </a:rPr>
              <a:t>＋</a:t>
            </a:r>
            <a:r>
              <a:rPr lang="en-US" altLang="zh-CN" sz="2800" b="1" dirty="0">
                <a:solidFill>
                  <a:srgbClr val="000000"/>
                </a:solidFill>
              </a:rPr>
              <a:t>x </a:t>
            </a:r>
            <a:r>
              <a:rPr lang="zh-CN" altLang="en-US" b="1" dirty="0">
                <a:solidFill>
                  <a:srgbClr val="000000"/>
                </a:solidFill>
              </a:rPr>
              <a:t>＞</a:t>
            </a:r>
            <a:r>
              <a:rPr lang="zh-CN" altLang="en-US" dirty="0">
                <a:solidFill>
                  <a:srgbClr val="000000"/>
                </a:solidFill>
              </a:rPr>
              <a:t> </a:t>
            </a:r>
            <a:r>
              <a:rPr lang="en-US" altLang="zh-CN" sz="2800" b="1" dirty="0">
                <a:solidFill>
                  <a:srgbClr val="000000"/>
                </a:solidFill>
              </a:rPr>
              <a:t>3x</a:t>
            </a:r>
          </a:p>
        </p:txBody>
      </p:sp>
      <p:sp>
        <p:nvSpPr>
          <p:cNvPr id="6159" name="Rectangle 15"/>
          <p:cNvSpPr>
            <a:spLocks noChangeArrowheads="1"/>
          </p:cNvSpPr>
          <p:nvPr/>
        </p:nvSpPr>
        <p:spPr bwMode="auto">
          <a:xfrm>
            <a:off x="8686801" y="4672015"/>
            <a:ext cx="1512887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000000"/>
                </a:solidFill>
              </a:rPr>
              <a:t>x </a:t>
            </a:r>
            <a:r>
              <a:rPr lang="zh-CN" altLang="en-US" b="1" dirty="0">
                <a:solidFill>
                  <a:srgbClr val="000000"/>
                </a:solidFill>
              </a:rPr>
              <a:t>＜</a:t>
            </a:r>
            <a:r>
              <a:rPr lang="zh-CN" altLang="en-US" sz="2800" dirty="0">
                <a:solidFill>
                  <a:srgbClr val="000000"/>
                </a:solidFill>
              </a:rPr>
              <a:t> </a:t>
            </a:r>
            <a:r>
              <a:rPr lang="en-US" altLang="zh-CN" sz="2800" dirty="0">
                <a:solidFill>
                  <a:srgbClr val="000000"/>
                </a:solidFill>
              </a:rPr>
              <a:t>40</a:t>
            </a:r>
          </a:p>
        </p:txBody>
      </p:sp>
      <p:sp>
        <p:nvSpPr>
          <p:cNvPr id="6160" name="Text Box 16"/>
          <p:cNvSpPr txBox="1">
            <a:spLocks noChangeArrowheads="1"/>
          </p:cNvSpPr>
          <p:nvPr/>
        </p:nvSpPr>
        <p:spPr bwMode="auto">
          <a:xfrm>
            <a:off x="1278146" y="11873"/>
            <a:ext cx="2017643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zh-CN" altLang="en-US" sz="3200" b="1" smtClean="0">
                <a:solidFill>
                  <a:srgbClr val="000000"/>
                </a:solidFill>
                <a:latin typeface="+mn-ea"/>
              </a:rPr>
              <a:t>解决问题</a:t>
            </a:r>
            <a:endParaRPr lang="zh-CN" altLang="en-US" sz="3200" b="1" dirty="0">
              <a:solidFill>
                <a:srgbClr val="000000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28935278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6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5" presetClass="entr" presetSubtype="1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1" dur="500"/>
                                        <p:tgtEl>
                                          <p:spTgt spid="6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61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61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1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1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 nodeType="clickPar">
                      <p:stCondLst>
                        <p:cond delay="indefinite"/>
                      </p:stCondLst>
                      <p:childTnLst>
                        <p:par>
                          <p:cTn id="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8" dur="500"/>
                                        <p:tgtEl>
                                          <p:spTgt spid="6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  <p:bldP spid="6148" grpId="0"/>
      <p:bldP spid="6150" grpId="0"/>
      <p:bldP spid="6151" grpId="0"/>
      <p:bldP spid="6152" grpId="0"/>
      <p:bldP spid="6153" grpId="0"/>
      <p:bldP spid="6154" grpId="0"/>
      <p:bldP spid="6155" grpId="0"/>
      <p:bldP spid="6156" grpId="0"/>
      <p:bldP spid="6157" grpId="0"/>
      <p:bldP spid="6158" grpId="0"/>
      <p:bldP spid="6159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2"/>
          <p:cNvSpPr txBox="1">
            <a:spLocks noChangeArrowheads="1"/>
          </p:cNvSpPr>
          <p:nvPr/>
        </p:nvSpPr>
        <p:spPr bwMode="auto">
          <a:xfrm>
            <a:off x="2014539" y="2535239"/>
            <a:ext cx="6345007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2400" b="1">
                <a:solidFill>
                  <a:srgbClr val="000000"/>
                </a:solidFill>
                <a:latin typeface="宋体" charset="-122"/>
              </a:rPr>
              <a:t>*</a:t>
            </a:r>
            <a:r>
              <a:rPr lang="en-US" altLang="zh-CN" sz="2400" b="1">
                <a:solidFill>
                  <a:srgbClr val="000000"/>
                </a:solidFill>
                <a:latin typeface="宋体" charset="-122"/>
              </a:rPr>
              <a:t> </a:t>
            </a:r>
            <a:r>
              <a:rPr lang="zh-CN" altLang="en-US" sz="2400" b="1">
                <a:solidFill>
                  <a:srgbClr val="000000"/>
                </a:solidFill>
              </a:rPr>
              <a:t>甲商店优惠方案的起点购物款达</a:t>
            </a:r>
            <a:r>
              <a:rPr lang="zh-CN" altLang="en-US" sz="2400" b="1" u="sng">
                <a:solidFill>
                  <a:srgbClr val="000000"/>
                </a:solidFill>
              </a:rPr>
              <a:t>         </a:t>
            </a:r>
            <a:r>
              <a:rPr lang="zh-CN" altLang="en-US" sz="2400" b="1">
                <a:solidFill>
                  <a:srgbClr val="000000"/>
                </a:solidFill>
              </a:rPr>
              <a:t>元后；</a:t>
            </a:r>
            <a:endParaRPr lang="zh-CN" altLang="en-US" sz="2400" b="1" u="sng">
              <a:solidFill>
                <a:srgbClr val="000000"/>
              </a:solidFill>
            </a:endParaRPr>
          </a:p>
          <a:p>
            <a:r>
              <a:rPr lang="en-US" altLang="en-US" sz="2400" b="1">
                <a:solidFill>
                  <a:srgbClr val="000000"/>
                </a:solidFill>
              </a:rPr>
              <a:t>*</a:t>
            </a:r>
            <a:r>
              <a:rPr lang="zh-CN" altLang="en-US" sz="2400" b="1">
                <a:solidFill>
                  <a:srgbClr val="000000"/>
                </a:solidFill>
              </a:rPr>
              <a:t>  乙商店优惠方案的起点购物款达</a:t>
            </a:r>
            <a:r>
              <a:rPr lang="zh-CN" altLang="en-US" sz="2400" b="1" u="sng">
                <a:solidFill>
                  <a:srgbClr val="000000"/>
                </a:solidFill>
              </a:rPr>
              <a:t>         </a:t>
            </a:r>
            <a:r>
              <a:rPr lang="zh-CN" altLang="en-US" sz="2400" b="1">
                <a:solidFill>
                  <a:srgbClr val="000000"/>
                </a:solidFill>
              </a:rPr>
              <a:t>元后。</a:t>
            </a:r>
            <a:endParaRPr lang="zh-CN" altLang="en-US" sz="2400" b="1" u="sng">
              <a:solidFill>
                <a:srgbClr val="000000"/>
              </a:solidFill>
            </a:endParaRPr>
          </a:p>
        </p:txBody>
      </p:sp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2143126" y="4565651"/>
            <a:ext cx="70199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000000"/>
                </a:solidFill>
              </a:rPr>
              <a:t>我们是否应分情况讨论</a:t>
            </a:r>
            <a:r>
              <a:rPr lang="en-US" altLang="zh-CN" sz="2800" b="1">
                <a:solidFill>
                  <a:srgbClr val="000000"/>
                </a:solidFill>
              </a:rPr>
              <a:t>?</a:t>
            </a:r>
            <a:r>
              <a:rPr lang="zh-CN" altLang="en-US" sz="2800" b="1">
                <a:solidFill>
                  <a:srgbClr val="000000"/>
                </a:solidFill>
              </a:rPr>
              <a:t>可以怎样分情况呢</a:t>
            </a:r>
            <a:r>
              <a:rPr lang="en-US" altLang="zh-CN" sz="2800" b="1">
                <a:solidFill>
                  <a:srgbClr val="000000"/>
                </a:solidFill>
              </a:rPr>
              <a:t>?</a:t>
            </a:r>
          </a:p>
        </p:txBody>
      </p:sp>
      <p:sp>
        <p:nvSpPr>
          <p:cNvPr id="7172" name="WordArt 4" descr="窄竖线"/>
          <p:cNvSpPr>
            <a:spLocks noChangeArrowheads="1" noChangeShapeType="1" noTextEdit="1"/>
          </p:cNvSpPr>
          <p:nvPr/>
        </p:nvSpPr>
        <p:spPr bwMode="auto">
          <a:xfrm>
            <a:off x="1631951" y="-242888"/>
            <a:ext cx="1223963" cy="1439863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40356"/>
              </a:avLst>
            </a:prstTxWarp>
          </a:bodyPr>
          <a:lstStyle/>
          <a:p>
            <a:pPr algn="ctr"/>
            <a:r>
              <a:rPr lang="zh-CN" altLang="en-US" sz="3600" kern="1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pattFill prst="dashHorz">
                  <a:fgClr>
                    <a:srgbClr val="808080"/>
                  </a:fgClr>
                  <a:bgClr>
                    <a:srgbClr val="FFFF00"/>
                  </a:bgClr>
                </a:pattFill>
                <a:effectLst>
                  <a:outerShdw blurRad="63500" dist="46662" dir="2115817" algn="ctr" rotWithShape="0">
                    <a:srgbClr val="000000">
                      <a:alpha val="80000"/>
                    </a:srgbClr>
                  </a:outerShdw>
                </a:effectLst>
                <a:latin typeface="隶书" charset="0"/>
                <a:ea typeface="隶书" charset="0"/>
                <a:cs typeface="隶书" charset="0"/>
              </a:rPr>
              <a:t>例题</a:t>
            </a:r>
          </a:p>
        </p:txBody>
      </p:sp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6672263" y="2540001"/>
            <a:ext cx="65114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2400" b="1">
                <a:solidFill>
                  <a:srgbClr val="000000"/>
                </a:solidFill>
              </a:rPr>
              <a:t>100</a:t>
            </a:r>
          </a:p>
        </p:txBody>
      </p:sp>
      <p:sp>
        <p:nvSpPr>
          <p:cNvPr id="7174" name="Text Box 6"/>
          <p:cNvSpPr txBox="1">
            <a:spLocks noChangeArrowheads="1"/>
          </p:cNvSpPr>
          <p:nvPr/>
        </p:nvSpPr>
        <p:spPr bwMode="auto">
          <a:xfrm>
            <a:off x="6724651" y="2900364"/>
            <a:ext cx="49564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2400" b="1">
                <a:solidFill>
                  <a:srgbClr val="000000"/>
                </a:solidFill>
              </a:rPr>
              <a:t>50</a:t>
            </a:r>
          </a:p>
        </p:txBody>
      </p:sp>
      <p:sp>
        <p:nvSpPr>
          <p:cNvPr id="7175" name="Rectangle 7"/>
          <p:cNvSpPr>
            <a:spLocks noChangeArrowheads="1"/>
          </p:cNvSpPr>
          <p:nvPr/>
        </p:nvSpPr>
        <p:spPr bwMode="auto">
          <a:xfrm>
            <a:off x="1992314" y="3543301"/>
            <a:ext cx="7991475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2400" b="1">
                <a:solidFill>
                  <a:srgbClr val="000000"/>
                </a:solidFill>
              </a:rPr>
              <a:t>(2) </a:t>
            </a:r>
            <a:r>
              <a:rPr lang="zh-CN" altLang="en-US" sz="2400" b="1">
                <a:solidFill>
                  <a:srgbClr val="000000"/>
                </a:solidFill>
              </a:rPr>
              <a:t>如果累计购物超过</a:t>
            </a:r>
            <a:r>
              <a:rPr lang="en-US" altLang="zh-CN" sz="2400" b="1">
                <a:solidFill>
                  <a:srgbClr val="000000"/>
                </a:solidFill>
              </a:rPr>
              <a:t>50</a:t>
            </a:r>
            <a:r>
              <a:rPr lang="zh-CN" altLang="en-US" sz="2400" b="1">
                <a:solidFill>
                  <a:srgbClr val="000000"/>
                </a:solidFill>
              </a:rPr>
              <a:t>元而不超过</a:t>
            </a:r>
            <a:r>
              <a:rPr lang="en-US" altLang="zh-CN" sz="2400" b="1">
                <a:solidFill>
                  <a:srgbClr val="000000"/>
                </a:solidFill>
              </a:rPr>
              <a:t>100</a:t>
            </a:r>
            <a:r>
              <a:rPr lang="zh-CN" altLang="en-US" sz="2400" b="1">
                <a:solidFill>
                  <a:srgbClr val="000000"/>
                </a:solidFill>
              </a:rPr>
              <a:t>元</a:t>
            </a:r>
            <a:r>
              <a:rPr lang="en-US" altLang="zh-CN" sz="2400" b="1">
                <a:solidFill>
                  <a:srgbClr val="000000"/>
                </a:solidFill>
              </a:rPr>
              <a:t>,</a:t>
            </a:r>
            <a:r>
              <a:rPr lang="zh-CN" altLang="en-US" sz="2400" b="1">
                <a:solidFill>
                  <a:srgbClr val="000000"/>
                </a:solidFill>
              </a:rPr>
              <a:t>则在哪家商店    购物花费小</a:t>
            </a:r>
            <a:r>
              <a:rPr lang="en-US" altLang="zh-CN" sz="2400" b="1">
                <a:solidFill>
                  <a:srgbClr val="000000"/>
                </a:solidFill>
              </a:rPr>
              <a:t>?</a:t>
            </a:r>
            <a:r>
              <a:rPr lang="zh-CN" altLang="en-US" sz="2400" b="1">
                <a:solidFill>
                  <a:srgbClr val="000000"/>
                </a:solidFill>
              </a:rPr>
              <a:t>为什么</a:t>
            </a:r>
            <a:r>
              <a:rPr lang="en-US" altLang="zh-CN" sz="2400" b="1">
                <a:solidFill>
                  <a:srgbClr val="000000"/>
                </a:solidFill>
              </a:rPr>
              <a:t>?</a:t>
            </a:r>
          </a:p>
        </p:txBody>
      </p:sp>
      <p:sp>
        <p:nvSpPr>
          <p:cNvPr id="7176" name="Rectangle 8"/>
          <p:cNvSpPr>
            <a:spLocks noChangeArrowheads="1"/>
          </p:cNvSpPr>
          <p:nvPr/>
        </p:nvSpPr>
        <p:spPr bwMode="auto">
          <a:xfrm>
            <a:off x="1774826" y="3917951"/>
            <a:ext cx="874236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000000"/>
                </a:solidFill>
              </a:rPr>
              <a:t>(3) </a:t>
            </a:r>
            <a:r>
              <a:rPr lang="zh-CN" altLang="en-US" sz="2800" b="1" dirty="0">
                <a:solidFill>
                  <a:srgbClr val="000000"/>
                </a:solidFill>
              </a:rPr>
              <a:t>如果累计购物超过</a:t>
            </a:r>
            <a:r>
              <a:rPr lang="en-US" altLang="zh-CN" sz="2800" b="1" dirty="0">
                <a:solidFill>
                  <a:srgbClr val="000000"/>
                </a:solidFill>
              </a:rPr>
              <a:t>100</a:t>
            </a:r>
            <a:r>
              <a:rPr lang="zh-CN" altLang="en-US" sz="2800" b="1" dirty="0">
                <a:solidFill>
                  <a:srgbClr val="000000"/>
                </a:solidFill>
              </a:rPr>
              <a:t>元</a:t>
            </a:r>
            <a:r>
              <a:rPr lang="en-US" altLang="zh-CN" sz="2800" b="1" dirty="0">
                <a:solidFill>
                  <a:srgbClr val="000000"/>
                </a:solidFill>
              </a:rPr>
              <a:t>,</a:t>
            </a:r>
            <a:r>
              <a:rPr lang="zh-CN" altLang="en-US" sz="2800" b="1" dirty="0">
                <a:solidFill>
                  <a:srgbClr val="000000"/>
                </a:solidFill>
              </a:rPr>
              <a:t>那么在甲店花费一定少吗</a:t>
            </a:r>
            <a:r>
              <a:rPr lang="en-US" altLang="zh-CN" sz="2800" b="1" dirty="0">
                <a:solidFill>
                  <a:srgbClr val="000000"/>
                </a:solidFill>
              </a:rPr>
              <a:t>?</a:t>
            </a:r>
          </a:p>
        </p:txBody>
      </p:sp>
      <p:sp>
        <p:nvSpPr>
          <p:cNvPr id="7177" name="Text Box 9"/>
          <p:cNvSpPr txBox="1">
            <a:spLocks noChangeArrowheads="1"/>
          </p:cNvSpPr>
          <p:nvPr/>
        </p:nvSpPr>
        <p:spPr bwMode="auto">
          <a:xfrm>
            <a:off x="3059113" y="600076"/>
            <a:ext cx="695575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400" b="1">
                <a:solidFill>
                  <a:srgbClr val="000000"/>
                </a:solidFill>
              </a:rPr>
              <a:t>甲、乙两商店以同样的价格出售同样的商品，并且</a:t>
            </a:r>
          </a:p>
          <a:p>
            <a:r>
              <a:rPr lang="zh-CN" altLang="en-US" sz="2400" b="1">
                <a:solidFill>
                  <a:srgbClr val="000000"/>
                </a:solidFill>
              </a:rPr>
              <a:t>又各自推出不同的优惠方案：</a:t>
            </a:r>
          </a:p>
        </p:txBody>
      </p:sp>
      <p:sp>
        <p:nvSpPr>
          <p:cNvPr id="7178" name="Text Box 10"/>
          <p:cNvSpPr txBox="1">
            <a:spLocks noChangeArrowheads="1"/>
          </p:cNvSpPr>
          <p:nvPr/>
        </p:nvSpPr>
        <p:spPr bwMode="auto">
          <a:xfrm>
            <a:off x="1811338" y="1373188"/>
            <a:ext cx="8949886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2400" b="1">
                <a:solidFill>
                  <a:srgbClr val="000000"/>
                </a:solidFill>
              </a:rPr>
              <a:t> </a:t>
            </a:r>
            <a:r>
              <a:rPr lang="zh-CN" altLang="en-US" sz="2400" b="1">
                <a:solidFill>
                  <a:srgbClr val="000000"/>
                </a:solidFill>
              </a:rPr>
              <a:t>在甲店累计购买</a:t>
            </a:r>
            <a:r>
              <a:rPr lang="en-US" altLang="zh-CN" sz="2400" b="1">
                <a:solidFill>
                  <a:srgbClr val="000000"/>
                </a:solidFill>
              </a:rPr>
              <a:t>100</a:t>
            </a:r>
            <a:r>
              <a:rPr lang="zh-CN" altLang="en-US" sz="2400" b="1">
                <a:solidFill>
                  <a:srgbClr val="000000"/>
                </a:solidFill>
              </a:rPr>
              <a:t>元商品后，再购买的商品按原价的</a:t>
            </a:r>
            <a:r>
              <a:rPr lang="en-US" altLang="zh-CN" sz="2400" b="1">
                <a:solidFill>
                  <a:srgbClr val="000000"/>
                </a:solidFill>
              </a:rPr>
              <a:t>90%</a:t>
            </a:r>
            <a:r>
              <a:rPr lang="zh-CN" altLang="en-US" sz="2400" b="1">
                <a:solidFill>
                  <a:srgbClr val="000000"/>
                </a:solidFill>
              </a:rPr>
              <a:t>收费；</a:t>
            </a:r>
          </a:p>
          <a:p>
            <a:r>
              <a:rPr lang="zh-CN" altLang="en-US" sz="2400" b="1">
                <a:solidFill>
                  <a:srgbClr val="000000"/>
                </a:solidFill>
              </a:rPr>
              <a:t>在乙 店累计购买</a:t>
            </a:r>
            <a:r>
              <a:rPr lang="en-US" altLang="zh-CN" sz="2400" b="1">
                <a:solidFill>
                  <a:srgbClr val="000000"/>
                </a:solidFill>
              </a:rPr>
              <a:t>50</a:t>
            </a:r>
            <a:r>
              <a:rPr lang="zh-CN" altLang="en-US" sz="2400" b="1">
                <a:solidFill>
                  <a:srgbClr val="000000"/>
                </a:solidFill>
              </a:rPr>
              <a:t>元商品后，再购买的商品按原价的</a:t>
            </a:r>
            <a:r>
              <a:rPr lang="en-US" altLang="zh-CN" sz="2400" b="1">
                <a:solidFill>
                  <a:srgbClr val="000000"/>
                </a:solidFill>
              </a:rPr>
              <a:t>95%</a:t>
            </a:r>
            <a:r>
              <a:rPr lang="zh-CN" altLang="en-US" sz="2400" b="1">
                <a:solidFill>
                  <a:srgbClr val="000000"/>
                </a:solidFill>
              </a:rPr>
              <a:t>收费，</a:t>
            </a:r>
          </a:p>
          <a:p>
            <a:r>
              <a:rPr lang="zh-CN" altLang="en-US" sz="2400" b="1">
                <a:solidFill>
                  <a:srgbClr val="000000"/>
                </a:solidFill>
              </a:rPr>
              <a:t>顾客怎样选择商店购物能获得最大优惠。</a:t>
            </a:r>
          </a:p>
          <a:p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7179" name="Rectangle 11"/>
          <p:cNvSpPr>
            <a:spLocks noChangeArrowheads="1"/>
          </p:cNvSpPr>
          <p:nvPr/>
        </p:nvSpPr>
        <p:spPr bwMode="auto">
          <a:xfrm>
            <a:off x="1919288" y="3187700"/>
            <a:ext cx="7956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2400" b="1">
                <a:solidFill>
                  <a:srgbClr val="000000"/>
                </a:solidFill>
                <a:latin typeface="宋体" charset="-122"/>
              </a:rPr>
              <a:t>(1)</a:t>
            </a:r>
            <a:r>
              <a:rPr lang="zh-CN" altLang="en-US" sz="2400" b="1">
                <a:solidFill>
                  <a:srgbClr val="000000"/>
                </a:solidFill>
                <a:latin typeface="宋体" charset="-122"/>
              </a:rPr>
              <a:t>如果累计购物不超过</a:t>
            </a:r>
            <a:r>
              <a:rPr lang="en-US" altLang="zh-CN" sz="2400" b="1">
                <a:solidFill>
                  <a:srgbClr val="000000"/>
                </a:solidFill>
                <a:latin typeface="宋体" charset="-122"/>
              </a:rPr>
              <a:t>50</a:t>
            </a:r>
            <a:r>
              <a:rPr lang="zh-CN" altLang="en-US" sz="2400" b="1">
                <a:solidFill>
                  <a:srgbClr val="000000"/>
                </a:solidFill>
                <a:latin typeface="宋体" charset="-122"/>
              </a:rPr>
              <a:t>元</a:t>
            </a:r>
            <a:r>
              <a:rPr lang="en-US" altLang="zh-CN" sz="2400" b="1">
                <a:solidFill>
                  <a:srgbClr val="000000"/>
                </a:solidFill>
                <a:latin typeface="宋体" charset="-122"/>
              </a:rPr>
              <a:t>,</a:t>
            </a:r>
            <a:r>
              <a:rPr lang="zh-CN" altLang="en-US" sz="2400" b="1">
                <a:solidFill>
                  <a:srgbClr val="000000"/>
                </a:solidFill>
                <a:latin typeface="宋体" charset="-122"/>
              </a:rPr>
              <a:t>则在两店购物花费有区别吗</a:t>
            </a:r>
            <a:r>
              <a:rPr lang="en-US" altLang="zh-CN" sz="2400" b="1">
                <a:solidFill>
                  <a:srgbClr val="000000"/>
                </a:solidFill>
                <a:latin typeface="宋体" charset="-122"/>
              </a:rPr>
              <a:t>?</a:t>
            </a:r>
          </a:p>
        </p:txBody>
      </p:sp>
      <p:sp>
        <p:nvSpPr>
          <p:cNvPr id="7180" name="Rectangle 12"/>
          <p:cNvSpPr>
            <a:spLocks noChangeArrowheads="1"/>
          </p:cNvSpPr>
          <p:nvPr/>
        </p:nvSpPr>
        <p:spPr bwMode="auto">
          <a:xfrm>
            <a:off x="2135188" y="3619500"/>
            <a:ext cx="74993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400" b="1">
                <a:solidFill>
                  <a:srgbClr val="000000"/>
                </a:solidFill>
                <a:sym typeface="Wingdings" charset="2"/>
              </a:rPr>
              <a:t>解</a:t>
            </a:r>
            <a:r>
              <a:rPr lang="en-US" altLang="zh-CN" sz="2400" b="1">
                <a:solidFill>
                  <a:srgbClr val="000000"/>
                </a:solidFill>
                <a:sym typeface="Wingdings" charset="2"/>
              </a:rPr>
              <a:t>:</a:t>
            </a:r>
            <a:r>
              <a:rPr lang="zh-CN" altLang="en-US" sz="2400" b="1">
                <a:solidFill>
                  <a:srgbClr val="000000"/>
                </a:solidFill>
                <a:sym typeface="Wingdings" charset="2"/>
              </a:rPr>
              <a:t>如果累计购物不超过</a:t>
            </a:r>
            <a:r>
              <a:rPr lang="en-US" altLang="zh-CN" sz="2400" b="1">
                <a:solidFill>
                  <a:srgbClr val="000000"/>
                </a:solidFill>
                <a:sym typeface="Wingdings" charset="2"/>
              </a:rPr>
              <a:t>50</a:t>
            </a:r>
            <a:r>
              <a:rPr lang="zh-CN" altLang="en-US" sz="2400" b="1">
                <a:solidFill>
                  <a:srgbClr val="000000"/>
                </a:solidFill>
                <a:sym typeface="Wingdings" charset="2"/>
              </a:rPr>
              <a:t>元</a:t>
            </a:r>
            <a:r>
              <a:rPr lang="en-US" altLang="zh-CN" sz="2400" b="1">
                <a:solidFill>
                  <a:srgbClr val="000000"/>
                </a:solidFill>
                <a:sym typeface="Wingdings" charset="2"/>
              </a:rPr>
              <a:t>,</a:t>
            </a:r>
            <a:r>
              <a:rPr lang="zh-CN" altLang="en-US" sz="2400" b="1">
                <a:solidFill>
                  <a:srgbClr val="000000"/>
                </a:solidFill>
                <a:sym typeface="Wingdings" charset="2"/>
              </a:rPr>
              <a:t>则在两店购物花费一样多</a:t>
            </a:r>
            <a:r>
              <a:rPr lang="en-US" altLang="zh-CN" sz="2400" b="1">
                <a:solidFill>
                  <a:srgbClr val="000000"/>
                </a:solidFill>
                <a:sym typeface="Wingdings" charset="2"/>
              </a:rPr>
              <a:t>.</a:t>
            </a:r>
          </a:p>
        </p:txBody>
      </p:sp>
      <p:sp>
        <p:nvSpPr>
          <p:cNvPr id="7181" name="Rectangle 13"/>
          <p:cNvSpPr>
            <a:spLocks noChangeArrowheads="1"/>
          </p:cNvSpPr>
          <p:nvPr/>
        </p:nvSpPr>
        <p:spPr bwMode="auto">
          <a:xfrm>
            <a:off x="2020888" y="4402139"/>
            <a:ext cx="8044190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rgbClr val="000000"/>
                </a:solidFill>
                <a:sym typeface="Wingdings" charset="2"/>
              </a:rPr>
              <a:t>解</a:t>
            </a:r>
            <a:r>
              <a:rPr lang="en-US" altLang="zh-CN" sz="2400" b="1" dirty="0">
                <a:solidFill>
                  <a:srgbClr val="000000"/>
                </a:solidFill>
                <a:sym typeface="Wingdings" charset="2"/>
              </a:rPr>
              <a:t>:</a:t>
            </a:r>
            <a:r>
              <a:rPr lang="zh-CN" altLang="en-US" sz="2400" b="1" dirty="0">
                <a:solidFill>
                  <a:srgbClr val="000000"/>
                </a:solidFill>
                <a:sym typeface="Wingdings" charset="2"/>
              </a:rPr>
              <a:t>如果累计购物超过</a:t>
            </a:r>
            <a:r>
              <a:rPr lang="en-US" altLang="zh-CN" sz="2400" b="1" dirty="0">
                <a:solidFill>
                  <a:srgbClr val="000000"/>
                </a:solidFill>
                <a:sym typeface="Wingdings" charset="2"/>
              </a:rPr>
              <a:t>50</a:t>
            </a:r>
            <a:r>
              <a:rPr lang="zh-CN" altLang="en-US" sz="2400" b="1" dirty="0">
                <a:solidFill>
                  <a:srgbClr val="000000"/>
                </a:solidFill>
                <a:sym typeface="Wingdings" charset="2"/>
              </a:rPr>
              <a:t>元而不超过</a:t>
            </a:r>
            <a:r>
              <a:rPr lang="en-US" altLang="zh-CN" sz="2400" b="1" dirty="0">
                <a:solidFill>
                  <a:srgbClr val="000000"/>
                </a:solidFill>
                <a:sym typeface="Wingdings" charset="2"/>
              </a:rPr>
              <a:t>100</a:t>
            </a:r>
            <a:r>
              <a:rPr lang="zh-CN" altLang="en-US" sz="2400" b="1" dirty="0">
                <a:solidFill>
                  <a:srgbClr val="000000"/>
                </a:solidFill>
                <a:sym typeface="Wingdings" charset="2"/>
              </a:rPr>
              <a:t>元</a:t>
            </a:r>
            <a:r>
              <a:rPr lang="en-US" altLang="zh-CN" sz="2400" b="1" dirty="0">
                <a:solidFill>
                  <a:srgbClr val="000000"/>
                </a:solidFill>
                <a:sym typeface="Wingdings" charset="2"/>
              </a:rPr>
              <a:t>,</a:t>
            </a:r>
            <a:r>
              <a:rPr lang="zh-CN" altLang="en-US" sz="2400" b="1" dirty="0">
                <a:solidFill>
                  <a:srgbClr val="000000"/>
                </a:solidFill>
                <a:sym typeface="Wingdings" charset="2"/>
              </a:rPr>
              <a:t>则在乙店购物花</a:t>
            </a:r>
          </a:p>
          <a:p>
            <a:r>
              <a:rPr lang="zh-CN" altLang="en-US" sz="2400" b="1" dirty="0">
                <a:solidFill>
                  <a:srgbClr val="000000"/>
                </a:solidFill>
                <a:sym typeface="Wingdings" charset="2"/>
              </a:rPr>
              <a:t>费小</a:t>
            </a:r>
            <a:r>
              <a:rPr lang="en-US" altLang="zh-CN" sz="2400" b="1" dirty="0">
                <a:solidFill>
                  <a:srgbClr val="000000"/>
                </a:solidFill>
                <a:sym typeface="Wingdings" charset="2"/>
              </a:rPr>
              <a:t>.</a:t>
            </a:r>
            <a:r>
              <a:rPr lang="zh-CN" altLang="en-US" sz="2400" b="1" dirty="0">
                <a:solidFill>
                  <a:srgbClr val="000000"/>
                </a:solidFill>
                <a:sym typeface="Wingdings" charset="2"/>
              </a:rPr>
              <a:t>因为在乙店累计购买</a:t>
            </a:r>
            <a:r>
              <a:rPr lang="en-US" altLang="zh-CN" sz="2400" b="1" dirty="0">
                <a:solidFill>
                  <a:srgbClr val="000000"/>
                </a:solidFill>
                <a:sym typeface="Wingdings" charset="2"/>
              </a:rPr>
              <a:t>50</a:t>
            </a:r>
            <a:r>
              <a:rPr lang="zh-CN" altLang="en-US" sz="2400" b="1" dirty="0">
                <a:solidFill>
                  <a:srgbClr val="000000"/>
                </a:solidFill>
                <a:sym typeface="Wingdings" charset="2"/>
              </a:rPr>
              <a:t>元商品后</a:t>
            </a:r>
            <a:r>
              <a:rPr lang="en-US" altLang="zh-CN" sz="2400" b="1" dirty="0">
                <a:solidFill>
                  <a:srgbClr val="000000"/>
                </a:solidFill>
                <a:sym typeface="Wingdings" charset="2"/>
              </a:rPr>
              <a:t>,</a:t>
            </a:r>
            <a:r>
              <a:rPr lang="zh-CN" altLang="en-US" sz="2400" b="1" dirty="0">
                <a:solidFill>
                  <a:srgbClr val="000000"/>
                </a:solidFill>
                <a:sym typeface="Wingdings" charset="2"/>
              </a:rPr>
              <a:t>再购买的商品按原价</a:t>
            </a:r>
          </a:p>
          <a:p>
            <a:r>
              <a:rPr lang="zh-CN" altLang="en-US" sz="2400" b="1" dirty="0">
                <a:solidFill>
                  <a:srgbClr val="000000"/>
                </a:solidFill>
                <a:sym typeface="Wingdings" charset="2"/>
              </a:rPr>
              <a:t>的</a:t>
            </a:r>
            <a:r>
              <a:rPr lang="en-US" altLang="zh-CN" sz="2400" b="1" dirty="0">
                <a:solidFill>
                  <a:srgbClr val="000000"/>
                </a:solidFill>
                <a:sym typeface="Wingdings" charset="2"/>
              </a:rPr>
              <a:t>95%</a:t>
            </a:r>
            <a:r>
              <a:rPr lang="zh-CN" altLang="en-US" sz="2400" b="1" dirty="0">
                <a:solidFill>
                  <a:srgbClr val="000000"/>
                </a:solidFill>
                <a:sym typeface="Wingdings" charset="2"/>
              </a:rPr>
              <a:t>收费</a:t>
            </a:r>
            <a:r>
              <a:rPr lang="en-US" altLang="zh-CN" sz="2400" b="1" dirty="0">
                <a:solidFill>
                  <a:srgbClr val="000000"/>
                </a:solidFill>
                <a:sym typeface="Wingdings" charset="2"/>
              </a:rPr>
              <a:t>.</a:t>
            </a:r>
            <a:r>
              <a:rPr lang="zh-CN" altLang="en-US" sz="2400" b="1" dirty="0">
                <a:solidFill>
                  <a:srgbClr val="000000"/>
                </a:solidFill>
                <a:sym typeface="Wingdings" charset="2"/>
              </a:rPr>
              <a:t>而在甲店购物只有超过</a:t>
            </a:r>
            <a:r>
              <a:rPr lang="en-US" altLang="zh-CN" sz="2400" b="1" dirty="0">
                <a:solidFill>
                  <a:srgbClr val="000000"/>
                </a:solidFill>
                <a:sym typeface="Wingdings" charset="2"/>
              </a:rPr>
              <a:t>100</a:t>
            </a:r>
            <a:r>
              <a:rPr lang="zh-CN" altLang="en-US" sz="2400" b="1" dirty="0">
                <a:solidFill>
                  <a:srgbClr val="000000"/>
                </a:solidFill>
                <a:sym typeface="Wingdings" charset="2"/>
              </a:rPr>
              <a:t>元才会有优惠</a:t>
            </a:r>
            <a:r>
              <a:rPr lang="en-US" altLang="zh-CN" sz="2400" b="1" dirty="0">
                <a:solidFill>
                  <a:srgbClr val="000000"/>
                </a:solidFill>
                <a:sym typeface="Wingdings" charset="2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0422424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9" dur="2000" fill="hold"/>
                                        <p:tgtEl>
                                          <p:spTgt spid="7173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2000" fill="hold"/>
                                        <p:tgtEl>
                                          <p:spTgt spid="7174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3" dur="2000" fill="hold"/>
                                        <p:tgtEl>
                                          <p:spTgt spid="7170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1.11111E-6 L -0.29774 0.00857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896" y="417"/>
                                    </p:animMotion>
                                  </p:childTnLst>
                                </p:cTn>
                              </p:par>
                              <p:par>
                                <p:cTn id="26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03 -0.00185 L -0.29948 -0.01065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226" y="-440"/>
                                    </p:animMotion>
                                  </p:childTnLst>
                                </p:cTn>
                              </p:par>
                              <p:par>
                                <p:cTn id="28" presetID="0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5.55112E-17 L -0.19931 -0.00301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965" y="-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1" dur="2000" fill="hold"/>
                                        <p:tgtEl>
                                          <p:spTgt spid="7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1.85185E-6 L -0.24063 -0.02963 " pathEditMode="relative" rAng="0" ptsTypes="AA">
                                      <p:cBhvr>
                                        <p:cTn id="43" dur="2000" fill="hold"/>
                                        <p:tgtEl>
                                          <p:spTgt spid="7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031" y="-1481"/>
                                    </p:animMotion>
                                  </p:childTnLst>
                                </p:cTn>
                              </p:par>
                              <p:par>
                                <p:cTn id="44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5" dur="2000" fill="hold"/>
                                        <p:tgtEl>
                                          <p:spTgt spid="7180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0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1.11111E-6 L -0.24653 -0.06111 " pathEditMode="relative" rAng="0" ptsTypes="AA">
                                      <p:cBhvr>
                                        <p:cTn id="47" dur="2000" fill="hold"/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326" y="-30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6" dur="1000"/>
                                        <p:tgtEl>
                                          <p:spTgt spid="7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0" dur="2000" fill="hold"/>
                                        <p:tgtEl>
                                          <p:spTgt spid="7175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6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2" dur="2000" fill="hold"/>
                                        <p:tgtEl>
                                          <p:spTgt spid="7181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3.7037E-7 L 0.22448 -0.16065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215" y="-8032"/>
                                    </p:animMotion>
                                  </p:childTnLst>
                                </p:cTn>
                              </p:par>
                              <p:par>
                                <p:cTn id="6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7.40741E-7 L 0.23403 -0.24954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71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701" y="-124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1" dur="20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 nodeType="clickPar">
                      <p:stCondLst>
                        <p:cond delay="indefinite"/>
                      </p:stCondLst>
                      <p:childTnLst>
                        <p:par>
                          <p:cTn id="7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4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6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77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7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7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  <p:bldP spid="7170" grpId="1"/>
      <p:bldP spid="7170" grpId="2"/>
      <p:bldP spid="7171" grpId="0"/>
      <p:bldP spid="7173" grpId="0"/>
      <p:bldP spid="7173" grpId="1"/>
      <p:bldP spid="7174" grpId="0"/>
      <p:bldP spid="7174" grpId="1"/>
      <p:bldP spid="7175" grpId="0"/>
      <p:bldP spid="7176" grpId="0"/>
      <p:bldP spid="7179" grpId="0" build="allAtOnce"/>
      <p:bldP spid="7179" grpId="1" build="allAtOnce"/>
      <p:bldP spid="7180" grpId="0"/>
      <p:bldP spid="7180" grpId="1"/>
      <p:bldP spid="7180" grpId="2"/>
      <p:bldP spid="7181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WordArt 2" descr="窄竖线"/>
          <p:cNvSpPr>
            <a:spLocks noChangeArrowheads="1" noChangeShapeType="1" noTextEdit="1"/>
          </p:cNvSpPr>
          <p:nvPr/>
        </p:nvSpPr>
        <p:spPr bwMode="auto">
          <a:xfrm>
            <a:off x="1631951" y="44451"/>
            <a:ext cx="1223963" cy="1439863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40356"/>
              </a:avLst>
            </a:prstTxWarp>
          </a:bodyPr>
          <a:lstStyle/>
          <a:p>
            <a:pPr algn="ctr"/>
            <a:r>
              <a:rPr lang="zh-CN" altLang="en-US" sz="3600" kern="1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pattFill prst="dashHorz">
                  <a:fgClr>
                    <a:srgbClr val="808080"/>
                  </a:fgClr>
                  <a:bgClr>
                    <a:srgbClr val="FFFF00"/>
                  </a:bgClr>
                </a:pattFill>
                <a:effectLst>
                  <a:outerShdw blurRad="63500" dist="46662" dir="2115817" algn="ctr" rotWithShape="0">
                    <a:srgbClr val="000000">
                      <a:alpha val="80000"/>
                    </a:srgbClr>
                  </a:outerShdw>
                </a:effectLst>
                <a:latin typeface="隶书" charset="0"/>
                <a:ea typeface="隶书" charset="0"/>
                <a:cs typeface="隶书" charset="0"/>
              </a:rPr>
              <a:t>例题</a:t>
            </a:r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3059113" y="671514"/>
            <a:ext cx="695575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400" b="1">
                <a:solidFill>
                  <a:srgbClr val="000000"/>
                </a:solidFill>
              </a:rPr>
              <a:t>甲、乙两商店以同样的价格出售同样的商品，并且</a:t>
            </a:r>
          </a:p>
          <a:p>
            <a:r>
              <a:rPr lang="zh-CN" altLang="en-US" sz="2400" b="1">
                <a:solidFill>
                  <a:srgbClr val="000000"/>
                </a:solidFill>
              </a:rPr>
              <a:t>又各自推出不同的优惠方案：</a:t>
            </a:r>
          </a:p>
        </p:txBody>
      </p:sp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1811339" y="1462088"/>
            <a:ext cx="8880957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400" b="1">
                <a:solidFill>
                  <a:srgbClr val="000000"/>
                </a:solidFill>
              </a:rPr>
              <a:t>在甲店累计购买</a:t>
            </a:r>
            <a:r>
              <a:rPr lang="en-US" altLang="zh-CN" sz="2400" b="1">
                <a:solidFill>
                  <a:srgbClr val="000000"/>
                </a:solidFill>
              </a:rPr>
              <a:t>100</a:t>
            </a:r>
            <a:r>
              <a:rPr lang="zh-CN" altLang="en-US" sz="2400" b="1">
                <a:solidFill>
                  <a:srgbClr val="000000"/>
                </a:solidFill>
              </a:rPr>
              <a:t>元商品后，再购买的商品按原价的</a:t>
            </a:r>
            <a:r>
              <a:rPr lang="en-US" altLang="zh-CN" sz="2400" b="1">
                <a:solidFill>
                  <a:srgbClr val="000000"/>
                </a:solidFill>
              </a:rPr>
              <a:t>90%</a:t>
            </a:r>
            <a:r>
              <a:rPr lang="zh-CN" altLang="en-US" sz="2400" b="1">
                <a:solidFill>
                  <a:srgbClr val="000000"/>
                </a:solidFill>
              </a:rPr>
              <a:t>收费；</a:t>
            </a:r>
          </a:p>
          <a:p>
            <a:r>
              <a:rPr lang="zh-CN" altLang="en-US" sz="2400" b="1">
                <a:solidFill>
                  <a:srgbClr val="000000"/>
                </a:solidFill>
              </a:rPr>
              <a:t>在乙 店累计购买</a:t>
            </a:r>
            <a:r>
              <a:rPr lang="en-US" altLang="zh-CN" sz="2400" b="1">
                <a:solidFill>
                  <a:srgbClr val="000000"/>
                </a:solidFill>
              </a:rPr>
              <a:t>50</a:t>
            </a:r>
            <a:r>
              <a:rPr lang="zh-CN" altLang="en-US" sz="2400" b="1">
                <a:solidFill>
                  <a:srgbClr val="000000"/>
                </a:solidFill>
              </a:rPr>
              <a:t>元商品后，再购买的商品按原价的</a:t>
            </a:r>
            <a:r>
              <a:rPr lang="en-US" altLang="zh-CN" sz="2400" b="1">
                <a:solidFill>
                  <a:srgbClr val="000000"/>
                </a:solidFill>
              </a:rPr>
              <a:t>95%</a:t>
            </a:r>
            <a:r>
              <a:rPr lang="zh-CN" altLang="en-US" sz="2400" b="1">
                <a:solidFill>
                  <a:srgbClr val="000000"/>
                </a:solidFill>
              </a:rPr>
              <a:t>收费，</a:t>
            </a:r>
          </a:p>
          <a:p>
            <a:r>
              <a:rPr lang="zh-CN" altLang="en-US" sz="2400" b="1">
                <a:solidFill>
                  <a:srgbClr val="000000"/>
                </a:solidFill>
              </a:rPr>
              <a:t>顾客怎样选择商店购物能获得最大优惠。</a:t>
            </a:r>
          </a:p>
          <a:p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9221" name="Rectangle 5"/>
          <p:cNvSpPr>
            <a:spLocks noChangeArrowheads="1"/>
          </p:cNvSpPr>
          <p:nvPr/>
        </p:nvSpPr>
        <p:spPr bwMode="auto">
          <a:xfrm>
            <a:off x="1919289" y="2611438"/>
            <a:ext cx="790733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400" b="1">
                <a:solidFill>
                  <a:srgbClr val="000000"/>
                </a:solidFill>
                <a:sym typeface="Wingdings" charset="2"/>
              </a:rPr>
              <a:t>解</a:t>
            </a:r>
            <a:r>
              <a:rPr lang="en-US" altLang="zh-CN" sz="2400" b="1">
                <a:solidFill>
                  <a:srgbClr val="000000"/>
                </a:solidFill>
                <a:sym typeface="Wingdings" charset="2"/>
              </a:rPr>
              <a:t>:(1)</a:t>
            </a:r>
            <a:r>
              <a:rPr lang="zh-CN" altLang="en-US" sz="2400" b="1">
                <a:solidFill>
                  <a:srgbClr val="000000"/>
                </a:solidFill>
                <a:sym typeface="Wingdings" charset="2"/>
              </a:rPr>
              <a:t>如果累计购物不超过</a:t>
            </a:r>
            <a:r>
              <a:rPr lang="en-US" altLang="zh-CN" sz="2400" b="1">
                <a:solidFill>
                  <a:srgbClr val="000000"/>
                </a:solidFill>
                <a:sym typeface="Wingdings" charset="2"/>
              </a:rPr>
              <a:t>50</a:t>
            </a:r>
            <a:r>
              <a:rPr lang="zh-CN" altLang="en-US" sz="2400" b="1">
                <a:solidFill>
                  <a:srgbClr val="000000"/>
                </a:solidFill>
                <a:sym typeface="Wingdings" charset="2"/>
              </a:rPr>
              <a:t>元</a:t>
            </a:r>
            <a:r>
              <a:rPr lang="en-US" altLang="zh-CN" sz="2400" b="1">
                <a:solidFill>
                  <a:srgbClr val="000000"/>
                </a:solidFill>
                <a:sym typeface="Wingdings" charset="2"/>
              </a:rPr>
              <a:t>,</a:t>
            </a:r>
            <a:r>
              <a:rPr lang="zh-CN" altLang="en-US" sz="2400" b="1">
                <a:solidFill>
                  <a:srgbClr val="000000"/>
                </a:solidFill>
                <a:sym typeface="Wingdings" charset="2"/>
              </a:rPr>
              <a:t>则在两店购物花费一样多</a:t>
            </a:r>
            <a:r>
              <a:rPr lang="en-US" altLang="zh-CN" sz="2400" b="1">
                <a:solidFill>
                  <a:srgbClr val="000000"/>
                </a:solidFill>
                <a:sym typeface="Wingdings" charset="2"/>
              </a:rPr>
              <a:t>.</a:t>
            </a:r>
          </a:p>
        </p:txBody>
      </p:sp>
      <p:sp>
        <p:nvSpPr>
          <p:cNvPr id="9222" name="Rectangle 6"/>
          <p:cNvSpPr>
            <a:spLocks noChangeArrowheads="1"/>
          </p:cNvSpPr>
          <p:nvPr/>
        </p:nvSpPr>
        <p:spPr bwMode="auto">
          <a:xfrm>
            <a:off x="2063750" y="3178176"/>
            <a:ext cx="8044190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2400" b="1">
                <a:solidFill>
                  <a:srgbClr val="000000"/>
                </a:solidFill>
                <a:sym typeface="Wingdings" charset="2"/>
              </a:rPr>
              <a:t>(2)</a:t>
            </a:r>
            <a:r>
              <a:rPr lang="zh-CN" altLang="en-US" sz="2400" b="1">
                <a:solidFill>
                  <a:srgbClr val="000000"/>
                </a:solidFill>
                <a:sym typeface="Wingdings" charset="2"/>
              </a:rPr>
              <a:t>如果累计购物超过</a:t>
            </a:r>
            <a:r>
              <a:rPr lang="en-US" altLang="zh-CN" sz="2400" b="1">
                <a:solidFill>
                  <a:srgbClr val="000000"/>
                </a:solidFill>
                <a:sym typeface="Wingdings" charset="2"/>
              </a:rPr>
              <a:t>50</a:t>
            </a:r>
            <a:r>
              <a:rPr lang="zh-CN" altLang="en-US" sz="2400" b="1">
                <a:solidFill>
                  <a:srgbClr val="000000"/>
                </a:solidFill>
                <a:sym typeface="Wingdings" charset="2"/>
              </a:rPr>
              <a:t>元而不超过</a:t>
            </a:r>
            <a:r>
              <a:rPr lang="en-US" altLang="zh-CN" sz="2400" b="1">
                <a:solidFill>
                  <a:srgbClr val="000000"/>
                </a:solidFill>
                <a:sym typeface="Wingdings" charset="2"/>
              </a:rPr>
              <a:t>100</a:t>
            </a:r>
            <a:r>
              <a:rPr lang="zh-CN" altLang="en-US" sz="2400" b="1">
                <a:solidFill>
                  <a:srgbClr val="000000"/>
                </a:solidFill>
                <a:sym typeface="Wingdings" charset="2"/>
              </a:rPr>
              <a:t>元</a:t>
            </a:r>
            <a:r>
              <a:rPr lang="en-US" altLang="zh-CN" sz="2400" b="1">
                <a:solidFill>
                  <a:srgbClr val="000000"/>
                </a:solidFill>
                <a:sym typeface="Wingdings" charset="2"/>
              </a:rPr>
              <a:t>,</a:t>
            </a:r>
            <a:r>
              <a:rPr lang="zh-CN" altLang="en-US" sz="2400" b="1">
                <a:solidFill>
                  <a:srgbClr val="000000"/>
                </a:solidFill>
                <a:sym typeface="Wingdings" charset="2"/>
              </a:rPr>
              <a:t>则在乙店购物花</a:t>
            </a:r>
          </a:p>
          <a:p>
            <a:r>
              <a:rPr lang="zh-CN" altLang="en-US" sz="2400" b="1">
                <a:solidFill>
                  <a:srgbClr val="000000"/>
                </a:solidFill>
                <a:sym typeface="Wingdings" charset="2"/>
              </a:rPr>
              <a:t>费小</a:t>
            </a:r>
            <a:r>
              <a:rPr lang="en-US" altLang="zh-CN" sz="2400" b="1">
                <a:solidFill>
                  <a:srgbClr val="000000"/>
                </a:solidFill>
                <a:sym typeface="Wingdings" charset="2"/>
              </a:rPr>
              <a:t>.</a:t>
            </a:r>
            <a:r>
              <a:rPr lang="zh-CN" altLang="en-US" sz="2400" b="1">
                <a:solidFill>
                  <a:srgbClr val="000000"/>
                </a:solidFill>
                <a:sym typeface="Wingdings" charset="2"/>
              </a:rPr>
              <a:t>因为在乙店累计购买</a:t>
            </a:r>
            <a:r>
              <a:rPr lang="en-US" altLang="zh-CN" sz="2400" b="1">
                <a:solidFill>
                  <a:srgbClr val="000000"/>
                </a:solidFill>
                <a:sym typeface="Wingdings" charset="2"/>
              </a:rPr>
              <a:t>50</a:t>
            </a:r>
            <a:r>
              <a:rPr lang="zh-CN" altLang="en-US" sz="2400" b="1">
                <a:solidFill>
                  <a:srgbClr val="000000"/>
                </a:solidFill>
                <a:sym typeface="Wingdings" charset="2"/>
              </a:rPr>
              <a:t>元商品后</a:t>
            </a:r>
            <a:r>
              <a:rPr lang="en-US" altLang="zh-CN" sz="2400" b="1">
                <a:solidFill>
                  <a:srgbClr val="000000"/>
                </a:solidFill>
                <a:sym typeface="Wingdings" charset="2"/>
              </a:rPr>
              <a:t>,</a:t>
            </a:r>
            <a:r>
              <a:rPr lang="zh-CN" altLang="en-US" sz="2400" b="1">
                <a:solidFill>
                  <a:srgbClr val="000000"/>
                </a:solidFill>
                <a:sym typeface="Wingdings" charset="2"/>
              </a:rPr>
              <a:t>再购买的商品按原价</a:t>
            </a:r>
          </a:p>
          <a:p>
            <a:r>
              <a:rPr lang="zh-CN" altLang="en-US" sz="2400" b="1">
                <a:solidFill>
                  <a:srgbClr val="000000"/>
                </a:solidFill>
                <a:sym typeface="Wingdings" charset="2"/>
              </a:rPr>
              <a:t>的</a:t>
            </a:r>
            <a:r>
              <a:rPr lang="en-US" altLang="zh-CN" sz="2400" b="1">
                <a:solidFill>
                  <a:srgbClr val="000000"/>
                </a:solidFill>
                <a:sym typeface="Wingdings" charset="2"/>
              </a:rPr>
              <a:t>95%</a:t>
            </a:r>
            <a:r>
              <a:rPr lang="zh-CN" altLang="en-US" sz="2400" b="1">
                <a:solidFill>
                  <a:srgbClr val="000000"/>
                </a:solidFill>
                <a:sym typeface="Wingdings" charset="2"/>
              </a:rPr>
              <a:t>收费</a:t>
            </a:r>
            <a:r>
              <a:rPr lang="en-US" altLang="zh-CN" sz="2400" b="1">
                <a:solidFill>
                  <a:srgbClr val="000000"/>
                </a:solidFill>
                <a:sym typeface="Wingdings" charset="2"/>
              </a:rPr>
              <a:t>.</a:t>
            </a:r>
            <a:r>
              <a:rPr lang="zh-CN" altLang="en-US" sz="2400" b="1">
                <a:solidFill>
                  <a:srgbClr val="000000"/>
                </a:solidFill>
                <a:sym typeface="Wingdings" charset="2"/>
              </a:rPr>
              <a:t>而在甲店购物只有超过</a:t>
            </a:r>
            <a:r>
              <a:rPr lang="en-US" altLang="zh-CN" sz="2400" b="1">
                <a:solidFill>
                  <a:srgbClr val="000000"/>
                </a:solidFill>
                <a:sym typeface="Wingdings" charset="2"/>
              </a:rPr>
              <a:t>100</a:t>
            </a:r>
            <a:r>
              <a:rPr lang="zh-CN" altLang="en-US" sz="2400" b="1">
                <a:solidFill>
                  <a:srgbClr val="000000"/>
                </a:solidFill>
                <a:sym typeface="Wingdings" charset="2"/>
              </a:rPr>
              <a:t>元才会有优惠</a:t>
            </a:r>
            <a:r>
              <a:rPr lang="en-US" altLang="zh-CN" sz="2400" b="1">
                <a:solidFill>
                  <a:srgbClr val="000000"/>
                </a:solidFill>
                <a:sym typeface="Wingdings" charset="2"/>
              </a:rPr>
              <a:t>.</a:t>
            </a:r>
          </a:p>
        </p:txBody>
      </p:sp>
      <p:sp>
        <p:nvSpPr>
          <p:cNvPr id="9223" name="Rectangle 7"/>
          <p:cNvSpPr>
            <a:spLocks noChangeArrowheads="1"/>
          </p:cNvSpPr>
          <p:nvPr/>
        </p:nvSpPr>
        <p:spPr bwMode="auto">
          <a:xfrm>
            <a:off x="1992314" y="3913188"/>
            <a:ext cx="9217025" cy="24929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5008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9688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2400" b="1">
                <a:solidFill>
                  <a:srgbClr val="000000"/>
                </a:solidFill>
              </a:rPr>
              <a:t>(3)</a:t>
            </a:r>
            <a:r>
              <a:rPr lang="zh-CN" altLang="en-US" sz="2400" b="1">
                <a:solidFill>
                  <a:srgbClr val="000000"/>
                </a:solidFill>
              </a:rPr>
              <a:t>设</a:t>
            </a:r>
            <a:r>
              <a:rPr lang="zh-CN" altLang="en-US" sz="2400" b="1">
                <a:solidFill>
                  <a:srgbClr val="000000"/>
                </a:solidFill>
                <a:sym typeface="Wingdings" charset="2"/>
              </a:rPr>
              <a:t>累计购物</a:t>
            </a:r>
            <a:r>
              <a:rPr lang="en-US" altLang="zh-CN" sz="2400" b="1">
                <a:solidFill>
                  <a:srgbClr val="000000"/>
                </a:solidFill>
                <a:sym typeface="Wingdings" charset="2"/>
              </a:rPr>
              <a:t>X</a:t>
            </a:r>
            <a:r>
              <a:rPr lang="zh-CN" altLang="en-US" sz="2400" b="1">
                <a:solidFill>
                  <a:srgbClr val="000000"/>
                </a:solidFill>
                <a:sym typeface="Wingdings" charset="2"/>
              </a:rPr>
              <a:t>元</a:t>
            </a:r>
            <a:r>
              <a:rPr lang="en-US" altLang="zh-CN" sz="2400" b="1">
                <a:solidFill>
                  <a:srgbClr val="000000"/>
                </a:solidFill>
                <a:sym typeface="Wingdings" charset="2"/>
              </a:rPr>
              <a:t>(X&gt;100)</a:t>
            </a:r>
          </a:p>
          <a:p>
            <a:r>
              <a:rPr lang="zh-CN" altLang="en-US" sz="2400" b="1">
                <a:solidFill>
                  <a:srgbClr val="000000"/>
                </a:solidFill>
                <a:latin typeface="宋体" charset="-122"/>
              </a:rPr>
              <a:t>在甲店购物花费： </a:t>
            </a:r>
            <a:r>
              <a:rPr lang="en-US" altLang="zh-CN" sz="2400" b="1">
                <a:solidFill>
                  <a:srgbClr val="000000"/>
                </a:solidFill>
                <a:latin typeface="宋体" charset="-122"/>
              </a:rPr>
              <a:t>Y</a:t>
            </a:r>
            <a:r>
              <a:rPr lang="en-US" altLang="zh-CN" sz="2400" b="1" baseline="-30000">
                <a:solidFill>
                  <a:srgbClr val="000000"/>
                </a:solidFill>
                <a:latin typeface="宋体" charset="-122"/>
              </a:rPr>
              <a:t>1 </a:t>
            </a:r>
            <a:r>
              <a:rPr lang="zh-CN" altLang="en-US" sz="2800">
                <a:solidFill>
                  <a:srgbClr val="000000"/>
                </a:solidFill>
              </a:rPr>
              <a:t>＝</a:t>
            </a:r>
            <a:r>
              <a:rPr lang="zh-CN" altLang="en-US" sz="2400" b="1" baseline="-30000">
                <a:solidFill>
                  <a:srgbClr val="000000"/>
                </a:solidFill>
                <a:latin typeface="宋体" charset="-122"/>
              </a:rPr>
              <a:t> </a:t>
            </a:r>
            <a:r>
              <a:rPr lang="en-US" altLang="zh-CN" sz="2400" b="1">
                <a:solidFill>
                  <a:srgbClr val="000000"/>
                </a:solidFill>
                <a:sym typeface="Wingdings" charset="2"/>
              </a:rPr>
              <a:t>100+0.9(X-100)</a:t>
            </a:r>
          </a:p>
          <a:p>
            <a:r>
              <a:rPr lang="zh-CN" altLang="en-US" sz="2400" b="1">
                <a:solidFill>
                  <a:srgbClr val="000000"/>
                </a:solidFill>
                <a:latin typeface="宋体" charset="-122"/>
              </a:rPr>
              <a:t>在乙店购物花费： </a:t>
            </a:r>
            <a:r>
              <a:rPr lang="en-US" altLang="zh-CN" sz="2400" b="1">
                <a:solidFill>
                  <a:srgbClr val="000000"/>
                </a:solidFill>
                <a:latin typeface="宋体" charset="-122"/>
              </a:rPr>
              <a:t>Y</a:t>
            </a:r>
            <a:r>
              <a:rPr lang="en-US" altLang="zh-CN" sz="2400" b="1" baseline="-30000">
                <a:solidFill>
                  <a:srgbClr val="000000"/>
                </a:solidFill>
                <a:latin typeface="宋体" charset="-122"/>
              </a:rPr>
              <a:t>2 </a:t>
            </a:r>
            <a:r>
              <a:rPr lang="zh-CN" altLang="en-US" sz="2800">
                <a:solidFill>
                  <a:srgbClr val="000000"/>
                </a:solidFill>
              </a:rPr>
              <a:t>＝</a:t>
            </a:r>
            <a:r>
              <a:rPr lang="zh-CN" altLang="en-US" sz="2400" b="1" baseline="-30000">
                <a:solidFill>
                  <a:srgbClr val="000000"/>
                </a:solidFill>
                <a:latin typeface="宋体" charset="-122"/>
              </a:rPr>
              <a:t> </a:t>
            </a:r>
            <a:r>
              <a:rPr lang="en-US" altLang="zh-CN" sz="2400" b="1">
                <a:solidFill>
                  <a:srgbClr val="000000"/>
                </a:solidFill>
                <a:sym typeface="Wingdings" charset="2"/>
              </a:rPr>
              <a:t>50+0.95(X-50)</a:t>
            </a:r>
          </a:p>
          <a:p>
            <a:r>
              <a:rPr lang="zh-CN" altLang="en-US" sz="2400" b="1">
                <a:solidFill>
                  <a:srgbClr val="000000"/>
                </a:solidFill>
                <a:latin typeface="宋体" charset="-122"/>
              </a:rPr>
              <a:t>当</a:t>
            </a:r>
            <a:r>
              <a:rPr lang="en-US" altLang="zh-CN" sz="2400" b="1">
                <a:solidFill>
                  <a:srgbClr val="000000"/>
                </a:solidFill>
                <a:latin typeface="宋体" charset="-122"/>
              </a:rPr>
              <a:t>Y</a:t>
            </a:r>
            <a:r>
              <a:rPr lang="en-US" altLang="zh-CN" sz="2400" b="1" baseline="-30000">
                <a:solidFill>
                  <a:srgbClr val="000000"/>
                </a:solidFill>
                <a:latin typeface="宋体" charset="-122"/>
              </a:rPr>
              <a:t>1 </a:t>
            </a:r>
            <a:r>
              <a:rPr lang="en-US" altLang="en-US" b="1">
                <a:solidFill>
                  <a:srgbClr val="000000"/>
                </a:solidFill>
              </a:rPr>
              <a:t>＜</a:t>
            </a:r>
            <a:r>
              <a:rPr lang="en-US" altLang="zh-CN" sz="2400" b="1">
                <a:solidFill>
                  <a:srgbClr val="000000"/>
                </a:solidFill>
                <a:latin typeface="宋体" charset="-122"/>
              </a:rPr>
              <a:t>Y</a:t>
            </a:r>
            <a:r>
              <a:rPr lang="en-US" altLang="zh-CN" sz="2400" b="1" baseline="-30000">
                <a:solidFill>
                  <a:srgbClr val="000000"/>
                </a:solidFill>
                <a:latin typeface="宋体" charset="-122"/>
              </a:rPr>
              <a:t>2</a:t>
            </a:r>
            <a:r>
              <a:rPr lang="zh-CN" altLang="en-US" sz="2400" b="1" baseline="-30000">
                <a:solidFill>
                  <a:srgbClr val="000000"/>
                </a:solidFill>
                <a:latin typeface="宋体" charset="-122"/>
              </a:rPr>
              <a:t>　</a:t>
            </a:r>
            <a:r>
              <a:rPr lang="zh-CN" altLang="en-US" sz="2400" b="1">
                <a:solidFill>
                  <a:srgbClr val="000000"/>
                </a:solidFill>
              </a:rPr>
              <a:t>即</a:t>
            </a:r>
            <a:r>
              <a:rPr lang="en-US" altLang="zh-CN" sz="2400" b="1">
                <a:solidFill>
                  <a:srgbClr val="000000"/>
                </a:solidFill>
                <a:sym typeface="Wingdings" charset="2"/>
              </a:rPr>
              <a:t>100+0.9(X-100)</a:t>
            </a:r>
            <a:r>
              <a:rPr lang="en-US" altLang="zh-CN" sz="2400" b="1">
                <a:solidFill>
                  <a:srgbClr val="000000"/>
                </a:solidFill>
              </a:rPr>
              <a:t> </a:t>
            </a:r>
            <a:r>
              <a:rPr lang="en-US" altLang="en-US" b="1">
                <a:solidFill>
                  <a:srgbClr val="000000"/>
                </a:solidFill>
              </a:rPr>
              <a:t>＜</a:t>
            </a:r>
            <a:r>
              <a:rPr lang="zh-CN" altLang="en-US" sz="2400" b="1">
                <a:solidFill>
                  <a:srgbClr val="000000"/>
                </a:solidFill>
              </a:rPr>
              <a:t> </a:t>
            </a:r>
            <a:r>
              <a:rPr lang="en-US" altLang="zh-CN" sz="2400" b="1">
                <a:solidFill>
                  <a:srgbClr val="000000"/>
                </a:solidFill>
                <a:sym typeface="Wingdings" charset="2"/>
              </a:rPr>
              <a:t>50+0.95(X-50) </a:t>
            </a:r>
            <a:r>
              <a:rPr lang="zh-CN" altLang="en-US" sz="2400" b="1">
                <a:solidFill>
                  <a:srgbClr val="000000"/>
                </a:solidFill>
                <a:sym typeface="Wingdings" charset="2"/>
              </a:rPr>
              <a:t>时， </a:t>
            </a:r>
            <a:r>
              <a:rPr lang="en-US" altLang="zh-CN" sz="2400" b="1">
                <a:solidFill>
                  <a:srgbClr val="000000"/>
                </a:solidFill>
                <a:sym typeface="Wingdings" charset="2"/>
              </a:rPr>
              <a:t>X &gt;150</a:t>
            </a:r>
          </a:p>
          <a:p>
            <a:r>
              <a:rPr lang="zh-CN" altLang="en-US" sz="2400" b="1">
                <a:solidFill>
                  <a:srgbClr val="000000"/>
                </a:solidFill>
                <a:latin typeface="宋体" charset="-122"/>
              </a:rPr>
              <a:t>当</a:t>
            </a:r>
            <a:r>
              <a:rPr lang="en-US" altLang="zh-CN" sz="2400" b="1">
                <a:solidFill>
                  <a:srgbClr val="000000"/>
                </a:solidFill>
                <a:latin typeface="宋体" charset="-122"/>
              </a:rPr>
              <a:t>Y</a:t>
            </a:r>
            <a:r>
              <a:rPr lang="en-US" altLang="zh-CN" sz="2400" b="1" baseline="-30000">
                <a:solidFill>
                  <a:srgbClr val="000000"/>
                </a:solidFill>
                <a:latin typeface="宋体" charset="-122"/>
              </a:rPr>
              <a:t>1 </a:t>
            </a:r>
            <a:r>
              <a:rPr lang="zh-CN" altLang="en-US" sz="2800">
                <a:solidFill>
                  <a:srgbClr val="000000"/>
                </a:solidFill>
              </a:rPr>
              <a:t>＝</a:t>
            </a:r>
            <a:r>
              <a:rPr lang="en-US" altLang="en-US" b="1">
                <a:solidFill>
                  <a:srgbClr val="000000"/>
                </a:solidFill>
              </a:rPr>
              <a:t> </a:t>
            </a:r>
            <a:r>
              <a:rPr lang="en-US" altLang="zh-CN" sz="2400" b="1">
                <a:solidFill>
                  <a:srgbClr val="000000"/>
                </a:solidFill>
                <a:latin typeface="宋体" charset="-122"/>
              </a:rPr>
              <a:t>Y</a:t>
            </a:r>
            <a:r>
              <a:rPr lang="en-US" altLang="zh-CN" sz="2400" b="1" baseline="-30000">
                <a:solidFill>
                  <a:srgbClr val="000000"/>
                </a:solidFill>
                <a:latin typeface="宋体" charset="-122"/>
              </a:rPr>
              <a:t>2</a:t>
            </a:r>
            <a:r>
              <a:rPr lang="zh-CN" altLang="en-US" sz="2400" b="1" baseline="-30000">
                <a:solidFill>
                  <a:srgbClr val="000000"/>
                </a:solidFill>
                <a:latin typeface="宋体" charset="-122"/>
              </a:rPr>
              <a:t>　</a:t>
            </a:r>
            <a:r>
              <a:rPr lang="zh-CN" altLang="en-US" sz="2400" b="1">
                <a:solidFill>
                  <a:srgbClr val="000000"/>
                </a:solidFill>
              </a:rPr>
              <a:t>即</a:t>
            </a:r>
            <a:r>
              <a:rPr lang="en-US" altLang="zh-CN" sz="2400" b="1">
                <a:solidFill>
                  <a:srgbClr val="000000"/>
                </a:solidFill>
                <a:sym typeface="Wingdings" charset="2"/>
              </a:rPr>
              <a:t>100+0.9(X-100)</a:t>
            </a:r>
            <a:r>
              <a:rPr lang="en-US" altLang="zh-CN" sz="2400" b="1">
                <a:solidFill>
                  <a:srgbClr val="000000"/>
                </a:solidFill>
              </a:rPr>
              <a:t> </a:t>
            </a:r>
            <a:r>
              <a:rPr lang="zh-CN" altLang="en-US" sz="2800">
                <a:solidFill>
                  <a:srgbClr val="000000"/>
                </a:solidFill>
              </a:rPr>
              <a:t>＝</a:t>
            </a:r>
            <a:r>
              <a:rPr lang="zh-CN" altLang="en-US" sz="2400" b="1">
                <a:solidFill>
                  <a:srgbClr val="000000"/>
                </a:solidFill>
              </a:rPr>
              <a:t> </a:t>
            </a:r>
            <a:r>
              <a:rPr lang="en-US" altLang="zh-CN" sz="2400" b="1">
                <a:solidFill>
                  <a:srgbClr val="000000"/>
                </a:solidFill>
                <a:sym typeface="Wingdings" charset="2"/>
              </a:rPr>
              <a:t>50+0.95(X-50) </a:t>
            </a:r>
            <a:r>
              <a:rPr lang="zh-CN" altLang="en-US" sz="2400" b="1">
                <a:solidFill>
                  <a:srgbClr val="000000"/>
                </a:solidFill>
                <a:sym typeface="Wingdings" charset="2"/>
              </a:rPr>
              <a:t>时</a:t>
            </a:r>
            <a:r>
              <a:rPr lang="en-US" altLang="zh-CN" sz="2400" b="1">
                <a:solidFill>
                  <a:srgbClr val="000000"/>
                </a:solidFill>
                <a:sym typeface="Wingdings" charset="2"/>
              </a:rPr>
              <a:t>,X </a:t>
            </a:r>
            <a:r>
              <a:rPr lang="zh-CN" altLang="en-US" sz="2800">
                <a:solidFill>
                  <a:srgbClr val="000000"/>
                </a:solidFill>
              </a:rPr>
              <a:t>＝</a:t>
            </a:r>
            <a:r>
              <a:rPr lang="zh-CN" altLang="en-US" sz="2400" b="1">
                <a:solidFill>
                  <a:srgbClr val="000000"/>
                </a:solidFill>
                <a:sym typeface="Wingdings" charset="2"/>
              </a:rPr>
              <a:t> </a:t>
            </a:r>
            <a:r>
              <a:rPr lang="en-US" altLang="zh-CN" sz="2400" b="1">
                <a:solidFill>
                  <a:srgbClr val="000000"/>
                </a:solidFill>
                <a:sym typeface="Wingdings" charset="2"/>
              </a:rPr>
              <a:t>150</a:t>
            </a:r>
          </a:p>
          <a:p>
            <a:r>
              <a:rPr lang="zh-CN" altLang="en-US" sz="2400" b="1">
                <a:solidFill>
                  <a:srgbClr val="000000"/>
                </a:solidFill>
                <a:latin typeface="宋体" charset="-122"/>
              </a:rPr>
              <a:t>当</a:t>
            </a:r>
            <a:r>
              <a:rPr lang="en-US" altLang="zh-CN" sz="2400" b="1">
                <a:solidFill>
                  <a:srgbClr val="000000"/>
                </a:solidFill>
                <a:latin typeface="宋体" charset="-122"/>
              </a:rPr>
              <a:t>Y</a:t>
            </a:r>
            <a:r>
              <a:rPr lang="en-US" altLang="zh-CN" sz="2400" b="1" baseline="-30000">
                <a:solidFill>
                  <a:srgbClr val="000000"/>
                </a:solidFill>
                <a:latin typeface="宋体" charset="-122"/>
              </a:rPr>
              <a:t>1 </a:t>
            </a:r>
            <a:r>
              <a:rPr lang="en-US" altLang="zh-CN" sz="2400" b="1">
                <a:solidFill>
                  <a:srgbClr val="000000"/>
                </a:solidFill>
                <a:sym typeface="Wingdings" charset="2"/>
              </a:rPr>
              <a:t>&gt;</a:t>
            </a:r>
            <a:r>
              <a:rPr lang="en-US" altLang="zh-CN" sz="2400" b="1">
                <a:solidFill>
                  <a:srgbClr val="000000"/>
                </a:solidFill>
                <a:latin typeface="宋体" charset="-122"/>
              </a:rPr>
              <a:t> Y</a:t>
            </a:r>
            <a:r>
              <a:rPr lang="en-US" altLang="zh-CN" sz="2400" b="1" baseline="-30000">
                <a:solidFill>
                  <a:srgbClr val="000000"/>
                </a:solidFill>
                <a:latin typeface="宋体" charset="-122"/>
              </a:rPr>
              <a:t>2</a:t>
            </a:r>
            <a:r>
              <a:rPr lang="zh-CN" altLang="en-US" sz="2400" b="1" baseline="-30000">
                <a:solidFill>
                  <a:srgbClr val="000000"/>
                </a:solidFill>
                <a:latin typeface="宋体" charset="-122"/>
              </a:rPr>
              <a:t>　</a:t>
            </a:r>
            <a:r>
              <a:rPr lang="zh-CN" altLang="en-US" sz="2400" b="1">
                <a:solidFill>
                  <a:srgbClr val="000000"/>
                </a:solidFill>
              </a:rPr>
              <a:t>即</a:t>
            </a:r>
            <a:r>
              <a:rPr lang="en-US" altLang="zh-CN" sz="2400" b="1">
                <a:solidFill>
                  <a:srgbClr val="000000"/>
                </a:solidFill>
                <a:sym typeface="Wingdings" charset="2"/>
              </a:rPr>
              <a:t>100+0.9(X-100) &gt; 50+0.95(X-50) </a:t>
            </a:r>
            <a:r>
              <a:rPr lang="zh-CN" altLang="en-US" sz="2400" b="1">
                <a:solidFill>
                  <a:srgbClr val="000000"/>
                </a:solidFill>
                <a:sym typeface="Wingdings" charset="2"/>
              </a:rPr>
              <a:t>时，</a:t>
            </a:r>
            <a:r>
              <a:rPr lang="en-US" altLang="zh-CN" sz="2400" b="1">
                <a:solidFill>
                  <a:srgbClr val="000000"/>
                </a:solidFill>
                <a:sym typeface="Wingdings" charset="2"/>
              </a:rPr>
              <a:t>X </a:t>
            </a:r>
            <a:r>
              <a:rPr lang="en-US" altLang="en-US" b="1">
                <a:solidFill>
                  <a:srgbClr val="000000"/>
                </a:solidFill>
              </a:rPr>
              <a:t>＜</a:t>
            </a:r>
            <a:r>
              <a:rPr lang="zh-CN" altLang="en-US">
                <a:solidFill>
                  <a:srgbClr val="000000"/>
                </a:solidFill>
                <a:sym typeface="Wingdings" charset="2"/>
              </a:rPr>
              <a:t> </a:t>
            </a:r>
            <a:r>
              <a:rPr lang="en-US" altLang="zh-CN" sz="2400" b="1">
                <a:solidFill>
                  <a:srgbClr val="000000"/>
                </a:solidFill>
                <a:sym typeface="Wingdings" charset="2"/>
              </a:rPr>
              <a:t>150</a:t>
            </a:r>
          </a:p>
        </p:txBody>
      </p:sp>
      <p:sp>
        <p:nvSpPr>
          <p:cNvPr id="9224" name="Text Box 8"/>
          <p:cNvSpPr txBox="1">
            <a:spLocks noChangeArrowheads="1"/>
          </p:cNvSpPr>
          <p:nvPr/>
        </p:nvSpPr>
        <p:spPr bwMode="auto">
          <a:xfrm>
            <a:off x="2259013" y="4618039"/>
            <a:ext cx="7879080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400" b="1">
                <a:solidFill>
                  <a:srgbClr val="000000"/>
                </a:solidFill>
                <a:latin typeface="宋体" charset="-122"/>
              </a:rPr>
              <a:t>答</a:t>
            </a:r>
            <a:r>
              <a:rPr lang="en-US" altLang="zh-CN" sz="2400" b="1">
                <a:solidFill>
                  <a:srgbClr val="000000"/>
                </a:solidFill>
                <a:latin typeface="宋体" charset="-122"/>
              </a:rPr>
              <a:t>:</a:t>
            </a:r>
            <a:r>
              <a:rPr lang="zh-CN" altLang="en-US" sz="2400" b="1">
                <a:solidFill>
                  <a:srgbClr val="000000"/>
                </a:solidFill>
                <a:latin typeface="宋体" charset="-122"/>
              </a:rPr>
              <a:t>当累计购物不超过</a:t>
            </a:r>
            <a:r>
              <a:rPr lang="en-US" altLang="zh-CN" sz="2400" b="1">
                <a:solidFill>
                  <a:srgbClr val="000000"/>
                </a:solidFill>
                <a:latin typeface="宋体" charset="-122"/>
              </a:rPr>
              <a:t>50</a:t>
            </a:r>
            <a:r>
              <a:rPr lang="zh-CN" altLang="en-US" sz="2400" b="1">
                <a:solidFill>
                  <a:srgbClr val="000000"/>
                </a:solidFill>
                <a:latin typeface="宋体" charset="-122"/>
              </a:rPr>
              <a:t>元或刚好</a:t>
            </a:r>
            <a:r>
              <a:rPr lang="en-US" altLang="zh-CN" sz="2400" b="1">
                <a:solidFill>
                  <a:srgbClr val="000000"/>
                </a:solidFill>
                <a:latin typeface="宋体" charset="-122"/>
              </a:rPr>
              <a:t>150</a:t>
            </a:r>
            <a:r>
              <a:rPr lang="zh-CN" altLang="en-US" sz="2400" b="1">
                <a:solidFill>
                  <a:srgbClr val="000000"/>
                </a:solidFill>
                <a:latin typeface="宋体" charset="-122"/>
              </a:rPr>
              <a:t>元时选择两家一样；</a:t>
            </a:r>
          </a:p>
          <a:p>
            <a:r>
              <a:rPr lang="zh-CN" altLang="en-US" sz="2400" b="1">
                <a:solidFill>
                  <a:srgbClr val="000000"/>
                </a:solidFill>
                <a:latin typeface="宋体" charset="-122"/>
              </a:rPr>
              <a:t>   当累计购物超过</a:t>
            </a:r>
            <a:r>
              <a:rPr lang="en-US" altLang="zh-CN" sz="2400" b="1">
                <a:solidFill>
                  <a:srgbClr val="000000"/>
                </a:solidFill>
                <a:latin typeface="宋体" charset="-122"/>
              </a:rPr>
              <a:t>50</a:t>
            </a:r>
            <a:r>
              <a:rPr lang="zh-CN" altLang="en-US" sz="2400" b="1">
                <a:solidFill>
                  <a:srgbClr val="000000"/>
                </a:solidFill>
                <a:latin typeface="宋体" charset="-122"/>
              </a:rPr>
              <a:t>元且不足</a:t>
            </a:r>
            <a:r>
              <a:rPr lang="en-US" altLang="zh-CN" sz="2400" b="1">
                <a:solidFill>
                  <a:srgbClr val="000000"/>
                </a:solidFill>
                <a:latin typeface="宋体" charset="-122"/>
              </a:rPr>
              <a:t>150</a:t>
            </a:r>
            <a:r>
              <a:rPr lang="zh-CN" altLang="en-US" sz="2400" b="1">
                <a:solidFill>
                  <a:srgbClr val="000000"/>
                </a:solidFill>
                <a:latin typeface="宋体" charset="-122"/>
              </a:rPr>
              <a:t>元时选择乙商店合算；</a:t>
            </a:r>
          </a:p>
          <a:p>
            <a:r>
              <a:rPr lang="zh-CN" altLang="en-US" sz="2400" b="1">
                <a:solidFill>
                  <a:srgbClr val="000000"/>
                </a:solidFill>
                <a:latin typeface="宋体" charset="-122"/>
              </a:rPr>
              <a:t>   当累计购物超过</a:t>
            </a:r>
            <a:r>
              <a:rPr lang="en-US" altLang="zh-CN" sz="2400" b="1">
                <a:solidFill>
                  <a:srgbClr val="000000"/>
                </a:solidFill>
                <a:latin typeface="宋体" charset="-122"/>
              </a:rPr>
              <a:t>150</a:t>
            </a:r>
            <a:r>
              <a:rPr lang="zh-CN" altLang="en-US" sz="2400" b="1">
                <a:solidFill>
                  <a:srgbClr val="000000"/>
                </a:solidFill>
                <a:latin typeface="宋体" charset="-122"/>
              </a:rPr>
              <a:t>元时选择甲商店合算。</a:t>
            </a:r>
          </a:p>
        </p:txBody>
      </p:sp>
    </p:spTree>
    <p:extLst>
      <p:ext uri="{BB962C8B-B14F-4D97-AF65-F5344CB8AC3E}">
        <p14:creationId xmlns:p14="http://schemas.microsoft.com/office/powerpoint/2010/main" val="1669417457"/>
      </p:ext>
    </p:extLst>
  </p:cSld>
  <p:clrMapOvr>
    <a:masterClrMapping/>
  </p:clrMapOvr>
  <p:transition spd="med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9221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3.7037E-7 L -0.2118 0.03333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590" y="16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2000" fill="hold"/>
                                        <p:tgtEl>
                                          <p:spTgt spid="9222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0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0.0 L -0.23524 -0.01852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771" y="-9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2000" fill="hold"/>
                                        <p:tgtEl>
                                          <p:spTgt spid="9223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2.96296E-6 L 0.21997 -0.24004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990" y="-120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1" grpId="0"/>
      <p:bldP spid="9221" grpId="1"/>
      <p:bldP spid="9221" grpId="2"/>
      <p:bldP spid="9222" grpId="0"/>
      <p:bldP spid="9222" grpId="1"/>
      <p:bldP spid="9222" grpId="2"/>
      <p:bldP spid="9223" grpId="0"/>
      <p:bldP spid="9223" grpId="1"/>
      <p:bldP spid="9223" grpId="2"/>
      <p:bldP spid="9224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2"/>
          <p:cNvSpPr txBox="1">
            <a:spLocks noChangeArrowheads="1"/>
          </p:cNvSpPr>
          <p:nvPr/>
        </p:nvSpPr>
        <p:spPr bwMode="auto">
          <a:xfrm>
            <a:off x="2474913" y="842963"/>
            <a:ext cx="184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x-none" altLang="x-none">
              <a:solidFill>
                <a:srgbClr val="000000"/>
              </a:solidFill>
            </a:endParaRPr>
          </a:p>
        </p:txBody>
      </p:sp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1631951" y="919163"/>
            <a:ext cx="8443913" cy="265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b="1" dirty="0">
                <a:solidFill>
                  <a:srgbClr val="000000"/>
                </a:solidFill>
              </a:rPr>
              <a:t>        </a:t>
            </a:r>
            <a:r>
              <a:rPr lang="zh-CN" altLang="en-US" sz="2800" b="1" dirty="0">
                <a:solidFill>
                  <a:srgbClr val="000000"/>
                </a:solidFill>
              </a:rPr>
              <a:t>故宫博物院门票是每位</a:t>
            </a:r>
            <a:r>
              <a:rPr lang="en-US" altLang="zh-CN" sz="2800" b="1" dirty="0">
                <a:solidFill>
                  <a:srgbClr val="000000"/>
                </a:solidFill>
              </a:rPr>
              <a:t>10</a:t>
            </a:r>
            <a:r>
              <a:rPr lang="zh-CN" altLang="en-US" sz="2800" b="1" dirty="0">
                <a:solidFill>
                  <a:srgbClr val="000000"/>
                </a:solidFill>
              </a:rPr>
              <a:t>元</a:t>
            </a:r>
            <a:r>
              <a:rPr lang="en-US" altLang="zh-CN" sz="2800" b="1" dirty="0">
                <a:solidFill>
                  <a:srgbClr val="000000"/>
                </a:solidFill>
              </a:rPr>
              <a:t>,20</a:t>
            </a:r>
            <a:r>
              <a:rPr lang="zh-CN" altLang="en-US" sz="2800" b="1" dirty="0">
                <a:solidFill>
                  <a:srgbClr val="000000"/>
                </a:solidFill>
              </a:rPr>
              <a:t>人以上</a:t>
            </a:r>
            <a:r>
              <a:rPr lang="en-US" altLang="zh-CN" sz="2800" b="1" dirty="0">
                <a:solidFill>
                  <a:srgbClr val="000000"/>
                </a:solidFill>
              </a:rPr>
              <a:t>(</a:t>
            </a:r>
            <a:r>
              <a:rPr lang="zh-CN" altLang="en-US" sz="2800" b="1" dirty="0">
                <a:solidFill>
                  <a:srgbClr val="000000"/>
                </a:solidFill>
              </a:rPr>
              <a:t>含</a:t>
            </a:r>
            <a:r>
              <a:rPr lang="en-US" altLang="zh-CN" sz="2800" b="1" dirty="0">
                <a:solidFill>
                  <a:srgbClr val="000000"/>
                </a:solidFill>
              </a:rPr>
              <a:t>20</a:t>
            </a:r>
            <a:r>
              <a:rPr lang="zh-CN" altLang="en-US" sz="2800" b="1" dirty="0">
                <a:solidFill>
                  <a:srgbClr val="000000"/>
                </a:solidFill>
              </a:rPr>
              <a:t>人</a:t>
            </a:r>
            <a:r>
              <a:rPr lang="en-US" altLang="zh-CN" sz="2800" b="1" dirty="0">
                <a:solidFill>
                  <a:srgbClr val="000000"/>
                </a:solidFill>
              </a:rPr>
              <a:t>)</a:t>
            </a:r>
            <a:r>
              <a:rPr lang="zh-CN" altLang="en-US" sz="2800" b="1" dirty="0">
                <a:solidFill>
                  <a:srgbClr val="000000"/>
                </a:solidFill>
              </a:rPr>
              <a:t>的</a:t>
            </a:r>
          </a:p>
          <a:p>
            <a:r>
              <a:rPr lang="zh-CN" altLang="en-US" sz="2800" b="1" dirty="0">
                <a:solidFill>
                  <a:srgbClr val="000000"/>
                </a:solidFill>
              </a:rPr>
              <a:t>团体票</a:t>
            </a:r>
            <a:r>
              <a:rPr lang="en-US" altLang="zh-CN" sz="2800" b="1" dirty="0">
                <a:solidFill>
                  <a:srgbClr val="000000"/>
                </a:solidFill>
              </a:rPr>
              <a:t>8</a:t>
            </a:r>
            <a:r>
              <a:rPr lang="zh-CN" altLang="en-US" sz="2800" b="1" dirty="0">
                <a:solidFill>
                  <a:srgbClr val="000000"/>
                </a:solidFill>
              </a:rPr>
              <a:t>折优惠</a:t>
            </a:r>
            <a:r>
              <a:rPr lang="en-US" altLang="zh-CN" sz="2800" b="1" dirty="0">
                <a:solidFill>
                  <a:srgbClr val="000000"/>
                </a:solidFill>
              </a:rPr>
              <a:t>.</a:t>
            </a:r>
            <a:r>
              <a:rPr lang="zh-CN" altLang="en-US" sz="2800" b="1" dirty="0">
                <a:solidFill>
                  <a:srgbClr val="000000"/>
                </a:solidFill>
              </a:rPr>
              <a:t>现有</a:t>
            </a:r>
            <a:r>
              <a:rPr lang="en-US" altLang="zh-CN" sz="2800" b="1" dirty="0">
                <a:solidFill>
                  <a:srgbClr val="000000"/>
                </a:solidFill>
              </a:rPr>
              <a:t>18</a:t>
            </a:r>
            <a:r>
              <a:rPr lang="zh-CN" altLang="en-US" sz="2800" b="1" dirty="0">
                <a:solidFill>
                  <a:srgbClr val="000000"/>
                </a:solidFill>
              </a:rPr>
              <a:t>位同学结伴去博物院</a:t>
            </a:r>
            <a:r>
              <a:rPr lang="en-US" altLang="zh-CN" sz="2800" b="1" dirty="0">
                <a:solidFill>
                  <a:srgbClr val="000000"/>
                </a:solidFill>
              </a:rPr>
              <a:t>,</a:t>
            </a:r>
            <a:r>
              <a:rPr lang="zh-CN" altLang="en-US" sz="2800" b="1" dirty="0">
                <a:solidFill>
                  <a:srgbClr val="000000"/>
                </a:solidFill>
              </a:rPr>
              <a:t>当领队小</a:t>
            </a:r>
          </a:p>
          <a:p>
            <a:r>
              <a:rPr lang="zh-CN" altLang="en-US" sz="2800" b="1" dirty="0">
                <a:solidFill>
                  <a:srgbClr val="000000"/>
                </a:solidFill>
              </a:rPr>
              <a:t>华准备好了零钱到售票处买</a:t>
            </a:r>
            <a:r>
              <a:rPr lang="en-US" altLang="zh-CN" sz="2800" b="1" dirty="0">
                <a:solidFill>
                  <a:srgbClr val="000000"/>
                </a:solidFill>
              </a:rPr>
              <a:t>18</a:t>
            </a:r>
            <a:r>
              <a:rPr lang="zh-CN" altLang="en-US" sz="2800" b="1" dirty="0">
                <a:solidFill>
                  <a:srgbClr val="000000"/>
                </a:solidFill>
              </a:rPr>
              <a:t>张票时</a:t>
            </a:r>
            <a:r>
              <a:rPr lang="en-US" altLang="zh-CN" sz="2800" b="1" dirty="0">
                <a:solidFill>
                  <a:srgbClr val="000000"/>
                </a:solidFill>
              </a:rPr>
              <a:t>,</a:t>
            </a:r>
            <a:r>
              <a:rPr lang="zh-CN" altLang="en-US" sz="2800" b="1" dirty="0">
                <a:solidFill>
                  <a:srgbClr val="000000"/>
                </a:solidFill>
              </a:rPr>
              <a:t>李明喊住了他</a:t>
            </a:r>
            <a:r>
              <a:rPr lang="en-US" altLang="zh-CN" sz="2800" b="1" dirty="0">
                <a:solidFill>
                  <a:srgbClr val="000000"/>
                </a:solidFill>
              </a:rPr>
              <a:t>:</a:t>
            </a:r>
          </a:p>
          <a:p>
            <a:r>
              <a:rPr lang="en-US" altLang="zh-CN" sz="2800" b="1" dirty="0">
                <a:solidFill>
                  <a:srgbClr val="000000"/>
                </a:solidFill>
              </a:rPr>
              <a:t>“</a:t>
            </a:r>
            <a:r>
              <a:rPr lang="zh-CN" altLang="en-US" sz="2800" b="1" dirty="0">
                <a:solidFill>
                  <a:srgbClr val="000000"/>
                </a:solidFill>
              </a:rPr>
              <a:t>买</a:t>
            </a:r>
            <a:r>
              <a:rPr lang="en-US" altLang="zh-CN" sz="2800" b="1" dirty="0">
                <a:solidFill>
                  <a:srgbClr val="000000"/>
                </a:solidFill>
              </a:rPr>
              <a:t>20</a:t>
            </a:r>
            <a:r>
              <a:rPr lang="zh-CN" altLang="en-US" sz="2800" b="1" dirty="0">
                <a:solidFill>
                  <a:srgbClr val="000000"/>
                </a:solidFill>
              </a:rPr>
              <a:t>张吧</a:t>
            </a:r>
            <a:r>
              <a:rPr lang="en-US" altLang="zh-CN" sz="2800" b="1" dirty="0">
                <a:solidFill>
                  <a:srgbClr val="000000"/>
                </a:solidFill>
              </a:rPr>
              <a:t>!”</a:t>
            </a:r>
            <a:r>
              <a:rPr lang="zh-CN" altLang="en-US" sz="2800" b="1" dirty="0">
                <a:solidFill>
                  <a:srgbClr val="000000"/>
                </a:solidFill>
              </a:rPr>
              <a:t>小华困惑了</a:t>
            </a:r>
            <a:r>
              <a:rPr lang="en-US" altLang="zh-CN" sz="2800" b="1" dirty="0">
                <a:solidFill>
                  <a:srgbClr val="000000"/>
                </a:solidFill>
              </a:rPr>
              <a:t>:18</a:t>
            </a:r>
            <a:r>
              <a:rPr lang="zh-CN" altLang="en-US" sz="2800" b="1" dirty="0">
                <a:solidFill>
                  <a:srgbClr val="000000"/>
                </a:solidFill>
              </a:rPr>
              <a:t>人买</a:t>
            </a:r>
            <a:r>
              <a:rPr lang="en-US" altLang="zh-CN" sz="2800" b="1" dirty="0">
                <a:solidFill>
                  <a:srgbClr val="000000"/>
                </a:solidFill>
              </a:rPr>
              <a:t>20</a:t>
            </a:r>
            <a:r>
              <a:rPr lang="zh-CN" altLang="en-US" sz="2800" b="1" dirty="0">
                <a:solidFill>
                  <a:srgbClr val="000000"/>
                </a:solidFill>
              </a:rPr>
              <a:t>张不是浪费吗</a:t>
            </a:r>
            <a:r>
              <a:rPr lang="en-US" altLang="zh-CN" sz="2800" b="1" dirty="0">
                <a:solidFill>
                  <a:srgbClr val="000000"/>
                </a:solidFill>
              </a:rPr>
              <a:t>?</a:t>
            </a:r>
          </a:p>
          <a:p>
            <a:r>
              <a:rPr lang="zh-CN" altLang="en-US" sz="2800" b="1" dirty="0">
                <a:solidFill>
                  <a:srgbClr val="000000"/>
                </a:solidFill>
              </a:rPr>
              <a:t>你认为呢</a:t>
            </a:r>
            <a:r>
              <a:rPr lang="en-US" altLang="zh-CN" sz="2800" b="1" dirty="0">
                <a:solidFill>
                  <a:srgbClr val="000000"/>
                </a:solidFill>
              </a:rPr>
              <a:t>?</a:t>
            </a:r>
            <a:r>
              <a:rPr lang="zh-CN" altLang="en-US" sz="2800" b="1" dirty="0">
                <a:solidFill>
                  <a:srgbClr val="000000"/>
                </a:solidFill>
              </a:rPr>
              <a:t>为什么</a:t>
            </a:r>
            <a:r>
              <a:rPr lang="en-US" altLang="zh-CN" sz="2800" b="1" dirty="0">
                <a:solidFill>
                  <a:srgbClr val="000000"/>
                </a:solidFill>
              </a:rPr>
              <a:t>?</a:t>
            </a:r>
          </a:p>
          <a:p>
            <a:r>
              <a:rPr lang="en-US" altLang="zh-CN" sz="2800" b="1" dirty="0">
                <a:solidFill>
                  <a:srgbClr val="000000"/>
                </a:solidFill>
              </a:rPr>
              <a:t> </a:t>
            </a:r>
          </a:p>
        </p:txBody>
      </p:sp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1992313" y="3560764"/>
            <a:ext cx="8013732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rgbClr val="000000"/>
                </a:solidFill>
              </a:rPr>
              <a:t>解</a:t>
            </a:r>
            <a:r>
              <a:rPr lang="en-US" altLang="zh-CN" sz="2400" b="1" dirty="0">
                <a:solidFill>
                  <a:srgbClr val="000000"/>
                </a:solidFill>
                <a:sym typeface="Wingdings" charset="2"/>
              </a:rPr>
              <a:t>(1)</a:t>
            </a:r>
            <a:r>
              <a:rPr lang="zh-CN" altLang="en-US" sz="2400" b="1" dirty="0">
                <a:solidFill>
                  <a:srgbClr val="000000"/>
                </a:solidFill>
                <a:sym typeface="Wingdings" charset="2"/>
              </a:rPr>
              <a:t>我同意李明的观点</a:t>
            </a:r>
            <a:r>
              <a:rPr lang="en-US" altLang="zh-CN" sz="2400" b="1" dirty="0">
                <a:solidFill>
                  <a:srgbClr val="000000"/>
                </a:solidFill>
                <a:sym typeface="Wingdings" charset="2"/>
              </a:rPr>
              <a:t>,</a:t>
            </a:r>
            <a:r>
              <a:rPr lang="zh-CN" altLang="en-US" sz="2400" b="1" dirty="0">
                <a:solidFill>
                  <a:srgbClr val="000000"/>
                </a:solidFill>
                <a:sym typeface="Wingdings" charset="2"/>
              </a:rPr>
              <a:t>因为买</a:t>
            </a:r>
            <a:r>
              <a:rPr lang="en-US" altLang="zh-CN" sz="2400" b="1" dirty="0">
                <a:solidFill>
                  <a:srgbClr val="000000"/>
                </a:solidFill>
                <a:sym typeface="Wingdings" charset="2"/>
              </a:rPr>
              <a:t>18</a:t>
            </a:r>
            <a:r>
              <a:rPr lang="zh-CN" altLang="en-US" sz="2400" b="1" dirty="0">
                <a:solidFill>
                  <a:srgbClr val="000000"/>
                </a:solidFill>
                <a:sym typeface="Wingdings" charset="2"/>
              </a:rPr>
              <a:t>张需</a:t>
            </a:r>
            <a:r>
              <a:rPr lang="en-US" altLang="zh-CN" sz="2400" b="1" dirty="0">
                <a:solidFill>
                  <a:srgbClr val="000000"/>
                </a:solidFill>
                <a:sym typeface="Wingdings" charset="2"/>
              </a:rPr>
              <a:t>18×10=180(</a:t>
            </a:r>
            <a:r>
              <a:rPr lang="zh-CN" altLang="en-US" sz="2400" b="1" dirty="0">
                <a:solidFill>
                  <a:srgbClr val="000000"/>
                </a:solidFill>
                <a:sym typeface="Wingdings" charset="2"/>
              </a:rPr>
              <a:t>元</a:t>
            </a:r>
            <a:r>
              <a:rPr lang="en-US" altLang="zh-CN" sz="2400" b="1" dirty="0">
                <a:solidFill>
                  <a:srgbClr val="000000"/>
                </a:solidFill>
                <a:sym typeface="Wingdings" charset="2"/>
              </a:rPr>
              <a:t>);</a:t>
            </a:r>
          </a:p>
          <a:p>
            <a:r>
              <a:rPr lang="zh-CN" altLang="en-US" sz="2400" b="1" dirty="0">
                <a:solidFill>
                  <a:srgbClr val="000000"/>
                </a:solidFill>
                <a:sym typeface="Wingdings" charset="2"/>
              </a:rPr>
              <a:t>而买</a:t>
            </a:r>
            <a:r>
              <a:rPr lang="en-US" altLang="zh-CN" sz="2400" b="1" dirty="0">
                <a:solidFill>
                  <a:srgbClr val="000000"/>
                </a:solidFill>
                <a:sym typeface="Wingdings" charset="2"/>
              </a:rPr>
              <a:t>20</a:t>
            </a:r>
            <a:r>
              <a:rPr lang="zh-CN" altLang="en-US" sz="2400" b="1" dirty="0">
                <a:solidFill>
                  <a:srgbClr val="000000"/>
                </a:solidFill>
                <a:sym typeface="Wingdings" charset="2"/>
              </a:rPr>
              <a:t>张每张可以</a:t>
            </a:r>
            <a:r>
              <a:rPr lang="en-US" altLang="zh-CN" sz="2400" b="1" dirty="0">
                <a:solidFill>
                  <a:srgbClr val="000000"/>
                </a:solidFill>
                <a:sym typeface="Wingdings" charset="2"/>
              </a:rPr>
              <a:t>8</a:t>
            </a:r>
            <a:r>
              <a:rPr lang="zh-CN" altLang="en-US" sz="2400" b="1" dirty="0">
                <a:solidFill>
                  <a:srgbClr val="000000"/>
                </a:solidFill>
                <a:sym typeface="Wingdings" charset="2"/>
              </a:rPr>
              <a:t>折优惠</a:t>
            </a:r>
            <a:r>
              <a:rPr lang="en-US" altLang="zh-CN" sz="2400" b="1" dirty="0">
                <a:solidFill>
                  <a:srgbClr val="000000"/>
                </a:solidFill>
              </a:rPr>
              <a:t>,</a:t>
            </a:r>
            <a:r>
              <a:rPr lang="zh-CN" altLang="en-US" sz="2400" b="1" dirty="0">
                <a:solidFill>
                  <a:srgbClr val="000000"/>
                </a:solidFill>
              </a:rPr>
              <a:t>只需花费</a:t>
            </a:r>
            <a:r>
              <a:rPr lang="en-US" altLang="zh-CN" sz="2400" b="1" dirty="0">
                <a:solidFill>
                  <a:srgbClr val="000000"/>
                </a:solidFill>
              </a:rPr>
              <a:t>20×10×80%=160(</a:t>
            </a:r>
            <a:r>
              <a:rPr lang="zh-CN" altLang="en-US" sz="2400" b="1" dirty="0">
                <a:solidFill>
                  <a:srgbClr val="000000"/>
                </a:solidFill>
              </a:rPr>
              <a:t>元</a:t>
            </a:r>
            <a:r>
              <a:rPr lang="en-US" altLang="zh-CN" sz="2400" b="1" dirty="0">
                <a:solidFill>
                  <a:srgbClr val="000000"/>
                </a:solidFill>
              </a:rPr>
              <a:t>),</a:t>
            </a:r>
          </a:p>
          <a:p>
            <a:r>
              <a:rPr lang="zh-CN" altLang="en-US" sz="2400" b="1" dirty="0">
                <a:solidFill>
                  <a:srgbClr val="000000"/>
                </a:solidFill>
              </a:rPr>
              <a:t>省</a:t>
            </a:r>
            <a:r>
              <a:rPr lang="en-US" altLang="zh-CN" sz="2400" b="1" dirty="0">
                <a:solidFill>
                  <a:srgbClr val="000000"/>
                </a:solidFill>
              </a:rPr>
              <a:t>20</a:t>
            </a:r>
            <a:r>
              <a:rPr lang="zh-CN" altLang="en-US" sz="2400" b="1" dirty="0">
                <a:solidFill>
                  <a:srgbClr val="000000"/>
                </a:solidFill>
              </a:rPr>
              <a:t>元</a:t>
            </a:r>
            <a:r>
              <a:rPr lang="en-US" altLang="zh-CN" sz="2400" b="1" dirty="0">
                <a:solidFill>
                  <a:srgbClr val="000000"/>
                </a:solidFill>
              </a:rPr>
              <a:t>,</a:t>
            </a:r>
            <a:r>
              <a:rPr lang="zh-CN" altLang="en-US" sz="2400" b="1" dirty="0">
                <a:solidFill>
                  <a:srgbClr val="000000"/>
                </a:solidFill>
              </a:rPr>
              <a:t>还多两张票</a:t>
            </a:r>
            <a:r>
              <a:rPr lang="en-US" altLang="zh-CN" sz="2400" b="1" dirty="0">
                <a:solidFill>
                  <a:srgbClr val="000000"/>
                </a:solidFill>
              </a:rPr>
              <a:t>.</a:t>
            </a:r>
            <a:r>
              <a:rPr lang="zh-CN" altLang="en-US" sz="2400" b="1" dirty="0">
                <a:solidFill>
                  <a:srgbClr val="000000"/>
                </a:solidFill>
              </a:rPr>
              <a:t>所以李明的办法好</a:t>
            </a:r>
            <a:r>
              <a:rPr lang="en-US" altLang="zh-CN" sz="2400" b="1" dirty="0">
                <a:solidFill>
                  <a:srgbClr val="000000"/>
                </a:solidFill>
              </a:rPr>
              <a:t>!</a:t>
            </a:r>
          </a:p>
        </p:txBody>
      </p:sp>
      <p:sp>
        <p:nvSpPr>
          <p:cNvPr id="10245" name="Rectangle 5"/>
          <p:cNvSpPr>
            <a:spLocks noChangeArrowheads="1"/>
          </p:cNvSpPr>
          <p:nvPr/>
        </p:nvSpPr>
        <p:spPr bwMode="auto">
          <a:xfrm>
            <a:off x="2316164" y="4724401"/>
            <a:ext cx="8243887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2400" b="1">
                <a:solidFill>
                  <a:srgbClr val="000000"/>
                </a:solidFill>
              </a:rPr>
              <a:t>(2)</a:t>
            </a:r>
            <a:r>
              <a:rPr lang="zh-CN" altLang="en-US" sz="2400" b="1">
                <a:solidFill>
                  <a:srgbClr val="000000"/>
                </a:solidFill>
              </a:rPr>
              <a:t>设有</a:t>
            </a:r>
            <a:r>
              <a:rPr lang="en-US" altLang="zh-CN" sz="2400" b="1">
                <a:solidFill>
                  <a:srgbClr val="000000"/>
                </a:solidFill>
              </a:rPr>
              <a:t>X(X&lt;20)</a:t>
            </a:r>
            <a:r>
              <a:rPr lang="zh-CN" altLang="en-US" sz="2400" b="1">
                <a:solidFill>
                  <a:srgbClr val="000000"/>
                </a:solidFill>
              </a:rPr>
              <a:t>人时</a:t>
            </a:r>
            <a:r>
              <a:rPr lang="en-US" altLang="zh-CN" sz="2400" b="1">
                <a:solidFill>
                  <a:srgbClr val="000000"/>
                </a:solidFill>
              </a:rPr>
              <a:t>,</a:t>
            </a:r>
            <a:r>
              <a:rPr lang="zh-CN" altLang="en-US" sz="2400" b="1">
                <a:solidFill>
                  <a:srgbClr val="000000"/>
                </a:solidFill>
              </a:rPr>
              <a:t>买</a:t>
            </a:r>
            <a:r>
              <a:rPr lang="en-US" altLang="zh-CN" sz="2400" b="1">
                <a:solidFill>
                  <a:srgbClr val="000000"/>
                </a:solidFill>
              </a:rPr>
              <a:t>20</a:t>
            </a:r>
            <a:r>
              <a:rPr lang="zh-CN" altLang="en-US" sz="2400" b="1">
                <a:solidFill>
                  <a:srgbClr val="000000"/>
                </a:solidFill>
              </a:rPr>
              <a:t>张的团体票比普通票便宜  </a:t>
            </a:r>
          </a:p>
          <a:p>
            <a:pPr>
              <a:spcBef>
                <a:spcPct val="50000"/>
              </a:spcBef>
            </a:pPr>
            <a:endParaRPr lang="zh-CN" altLang="en-US" sz="2400" b="1">
              <a:solidFill>
                <a:srgbClr val="000000"/>
              </a:solidFill>
            </a:endParaRPr>
          </a:p>
        </p:txBody>
      </p:sp>
      <p:sp>
        <p:nvSpPr>
          <p:cNvPr id="10246" name="Rectangle 6"/>
          <p:cNvSpPr>
            <a:spLocks noChangeArrowheads="1"/>
          </p:cNvSpPr>
          <p:nvPr/>
        </p:nvSpPr>
        <p:spPr bwMode="auto">
          <a:xfrm>
            <a:off x="1992313" y="5911850"/>
            <a:ext cx="778986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400" b="1">
                <a:solidFill>
                  <a:srgbClr val="000000"/>
                </a:solidFill>
              </a:rPr>
              <a:t>答</a:t>
            </a:r>
            <a:r>
              <a:rPr lang="en-US" altLang="zh-CN" sz="2400" b="1">
                <a:solidFill>
                  <a:srgbClr val="000000"/>
                </a:solidFill>
              </a:rPr>
              <a:t>:</a:t>
            </a:r>
            <a:r>
              <a:rPr lang="zh-CN" altLang="en-US" sz="2400" b="1">
                <a:solidFill>
                  <a:srgbClr val="000000"/>
                </a:solidFill>
              </a:rPr>
              <a:t>超过</a:t>
            </a:r>
            <a:r>
              <a:rPr lang="en-US" altLang="zh-CN" sz="2400" b="1">
                <a:solidFill>
                  <a:srgbClr val="000000"/>
                </a:solidFill>
              </a:rPr>
              <a:t>16</a:t>
            </a:r>
            <a:r>
              <a:rPr lang="zh-CN" altLang="en-US" sz="2400" b="1">
                <a:solidFill>
                  <a:srgbClr val="000000"/>
                </a:solidFill>
              </a:rPr>
              <a:t>人而少于</a:t>
            </a:r>
            <a:r>
              <a:rPr lang="en-US" altLang="zh-CN" sz="2400" b="1">
                <a:solidFill>
                  <a:srgbClr val="000000"/>
                </a:solidFill>
              </a:rPr>
              <a:t>20</a:t>
            </a:r>
            <a:r>
              <a:rPr lang="zh-CN" altLang="en-US" sz="2400" b="1">
                <a:solidFill>
                  <a:srgbClr val="000000"/>
                </a:solidFill>
              </a:rPr>
              <a:t>人时买</a:t>
            </a:r>
            <a:r>
              <a:rPr lang="en-US" altLang="zh-CN" sz="2400" b="1">
                <a:solidFill>
                  <a:srgbClr val="000000"/>
                </a:solidFill>
              </a:rPr>
              <a:t>20</a:t>
            </a:r>
            <a:r>
              <a:rPr lang="zh-CN" altLang="en-US" sz="2400" b="1">
                <a:solidFill>
                  <a:srgbClr val="000000"/>
                </a:solidFill>
              </a:rPr>
              <a:t>张的团体票比普通票便宜</a:t>
            </a:r>
            <a:r>
              <a:rPr lang="en-US" altLang="zh-CN" sz="2400" b="1">
                <a:solidFill>
                  <a:srgbClr val="000000"/>
                </a:solidFill>
              </a:rPr>
              <a:t>.</a:t>
            </a:r>
          </a:p>
        </p:txBody>
      </p:sp>
      <p:sp>
        <p:nvSpPr>
          <p:cNvPr id="10247" name="AutoShape 7"/>
          <p:cNvSpPr>
            <a:spLocks noChangeArrowheads="1"/>
          </p:cNvSpPr>
          <p:nvPr/>
        </p:nvSpPr>
        <p:spPr bwMode="auto">
          <a:xfrm>
            <a:off x="2208214" y="115889"/>
            <a:ext cx="2612264" cy="719137"/>
          </a:xfrm>
          <a:prstGeom prst="cloudCallout">
            <a:avLst>
              <a:gd name="adj1" fmla="val -64829"/>
              <a:gd name="adj2" fmla="val 89954"/>
            </a:avLst>
          </a:prstGeom>
          <a:solidFill>
            <a:srgbClr val="3366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zh-CN" altLang="en-US" sz="3600" b="1">
                <a:solidFill>
                  <a:srgbClr val="000000"/>
                </a:solidFill>
                <a:ea typeface="华文行楷" charset="-122"/>
              </a:rPr>
              <a:t>议一议</a:t>
            </a:r>
          </a:p>
        </p:txBody>
      </p:sp>
      <p:sp>
        <p:nvSpPr>
          <p:cNvPr id="10248" name="Text Box 8"/>
          <p:cNvSpPr txBox="1">
            <a:spLocks noChangeArrowheads="1"/>
          </p:cNvSpPr>
          <p:nvPr/>
        </p:nvSpPr>
        <p:spPr bwMode="auto">
          <a:xfrm>
            <a:off x="1631950" y="3067050"/>
            <a:ext cx="8859838" cy="793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000000"/>
                </a:solidFill>
              </a:rPr>
              <a:t>此外</a:t>
            </a:r>
            <a:r>
              <a:rPr lang="en-US" altLang="zh-CN" sz="2800" b="1">
                <a:solidFill>
                  <a:srgbClr val="000000"/>
                </a:solidFill>
              </a:rPr>
              <a:t>,</a:t>
            </a:r>
            <a:r>
              <a:rPr lang="zh-CN" altLang="en-US" sz="2800" b="1">
                <a:solidFill>
                  <a:srgbClr val="000000"/>
                </a:solidFill>
              </a:rPr>
              <a:t>不足</a:t>
            </a:r>
            <a:r>
              <a:rPr lang="en-US" altLang="zh-CN" sz="2800" b="1">
                <a:solidFill>
                  <a:srgbClr val="000000"/>
                </a:solidFill>
              </a:rPr>
              <a:t>20</a:t>
            </a:r>
            <a:r>
              <a:rPr lang="zh-CN" altLang="en-US" sz="2800" b="1">
                <a:solidFill>
                  <a:srgbClr val="000000"/>
                </a:solidFill>
              </a:rPr>
              <a:t>人时</a:t>
            </a:r>
            <a:r>
              <a:rPr lang="en-US" altLang="zh-CN" sz="2800" b="1">
                <a:solidFill>
                  <a:srgbClr val="000000"/>
                </a:solidFill>
              </a:rPr>
              <a:t>,</a:t>
            </a:r>
            <a:r>
              <a:rPr lang="zh-CN" altLang="en-US" sz="2800" b="1">
                <a:solidFill>
                  <a:srgbClr val="000000"/>
                </a:solidFill>
              </a:rPr>
              <a:t>多少人买</a:t>
            </a:r>
            <a:r>
              <a:rPr lang="en-US" altLang="zh-CN" sz="2800" b="1">
                <a:solidFill>
                  <a:srgbClr val="000000"/>
                </a:solidFill>
              </a:rPr>
              <a:t>20</a:t>
            </a:r>
            <a:r>
              <a:rPr lang="zh-CN" altLang="en-US" sz="2800" b="1">
                <a:solidFill>
                  <a:srgbClr val="000000"/>
                </a:solidFill>
              </a:rPr>
              <a:t>张的团体票比普通票便宜</a:t>
            </a:r>
            <a:r>
              <a:rPr lang="en-US" altLang="zh-CN" sz="2800" b="1">
                <a:solidFill>
                  <a:srgbClr val="000000"/>
                </a:solidFill>
              </a:rPr>
              <a:t>?</a:t>
            </a:r>
          </a:p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10249" name="Text Box 9"/>
          <p:cNvSpPr txBox="1">
            <a:spLocks noChangeArrowheads="1"/>
          </p:cNvSpPr>
          <p:nvPr/>
        </p:nvSpPr>
        <p:spPr bwMode="auto">
          <a:xfrm>
            <a:off x="2640013" y="5084763"/>
            <a:ext cx="4595812" cy="11079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2400" b="1">
                <a:solidFill>
                  <a:srgbClr val="000000"/>
                </a:solidFill>
              </a:rPr>
              <a:t>            20×10×80%&lt;10X</a:t>
            </a:r>
          </a:p>
          <a:p>
            <a:r>
              <a:rPr lang="zh-CN" altLang="en-US" sz="2400" b="1">
                <a:solidFill>
                  <a:srgbClr val="000000"/>
                </a:solidFill>
              </a:rPr>
              <a:t>解这个不等式</a:t>
            </a:r>
            <a:r>
              <a:rPr lang="en-US" altLang="zh-CN" sz="2400" b="1">
                <a:solidFill>
                  <a:srgbClr val="000000"/>
                </a:solidFill>
              </a:rPr>
              <a:t>,</a:t>
            </a:r>
            <a:r>
              <a:rPr lang="zh-CN" altLang="en-US" sz="2400" b="1">
                <a:solidFill>
                  <a:srgbClr val="000000"/>
                </a:solidFill>
              </a:rPr>
              <a:t>得      </a:t>
            </a:r>
            <a:r>
              <a:rPr lang="en-US" altLang="zh-CN" sz="2400" b="1">
                <a:solidFill>
                  <a:srgbClr val="000000"/>
                </a:solidFill>
              </a:rPr>
              <a:t>X&gt;16</a:t>
            </a:r>
          </a:p>
          <a:p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53517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2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0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/>
      <p:bldP spid="10245" grpId="0"/>
      <p:bldP spid="10246" grpId="0"/>
      <p:bldP spid="10248" grpId="0"/>
      <p:bldP spid="10249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2"/>
          <p:cNvSpPr txBox="1">
            <a:spLocks noChangeArrowheads="1"/>
          </p:cNvSpPr>
          <p:nvPr/>
        </p:nvSpPr>
        <p:spPr bwMode="auto">
          <a:xfrm>
            <a:off x="2135188" y="1700214"/>
            <a:ext cx="7677102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2400" b="1">
                <a:solidFill>
                  <a:srgbClr val="000000"/>
                </a:solidFill>
              </a:rPr>
              <a:t>1</a:t>
            </a:r>
            <a:r>
              <a:rPr lang="zh-CN" altLang="en-US" sz="2400" b="1">
                <a:solidFill>
                  <a:srgbClr val="000000"/>
                </a:solidFill>
              </a:rPr>
              <a:t>、某试卷共有</a:t>
            </a:r>
            <a:r>
              <a:rPr lang="en-US" altLang="zh-CN" sz="2400" b="1">
                <a:solidFill>
                  <a:srgbClr val="000000"/>
                </a:solidFill>
              </a:rPr>
              <a:t>20</a:t>
            </a:r>
            <a:r>
              <a:rPr lang="zh-CN" altLang="en-US" sz="2400" b="1">
                <a:solidFill>
                  <a:srgbClr val="000000"/>
                </a:solidFill>
              </a:rPr>
              <a:t>道题</a:t>
            </a:r>
            <a:r>
              <a:rPr lang="en-US" altLang="zh-CN" sz="2400" b="1">
                <a:solidFill>
                  <a:srgbClr val="000000"/>
                </a:solidFill>
              </a:rPr>
              <a:t>,</a:t>
            </a:r>
            <a:r>
              <a:rPr lang="zh-CN" altLang="en-US" sz="2400" b="1">
                <a:solidFill>
                  <a:srgbClr val="000000"/>
                </a:solidFill>
              </a:rPr>
              <a:t>每道题选对了得</a:t>
            </a:r>
            <a:r>
              <a:rPr lang="en-US" altLang="zh-CN" sz="2400" b="1">
                <a:solidFill>
                  <a:srgbClr val="000000"/>
                </a:solidFill>
              </a:rPr>
              <a:t>10</a:t>
            </a:r>
            <a:r>
              <a:rPr lang="zh-CN" altLang="en-US" sz="2400" b="1">
                <a:solidFill>
                  <a:srgbClr val="000000"/>
                </a:solidFill>
              </a:rPr>
              <a:t>分</a:t>
            </a:r>
            <a:r>
              <a:rPr lang="en-US" altLang="zh-CN" sz="2400" b="1">
                <a:solidFill>
                  <a:srgbClr val="000000"/>
                </a:solidFill>
              </a:rPr>
              <a:t>,</a:t>
            </a:r>
            <a:r>
              <a:rPr lang="zh-CN" altLang="en-US" sz="2400" b="1">
                <a:solidFill>
                  <a:srgbClr val="000000"/>
                </a:solidFill>
              </a:rPr>
              <a:t>选错了或不</a:t>
            </a:r>
          </a:p>
          <a:p>
            <a:r>
              <a:rPr lang="zh-CN" altLang="en-US" sz="2400" b="1">
                <a:solidFill>
                  <a:srgbClr val="000000"/>
                </a:solidFill>
              </a:rPr>
              <a:t>选扣</a:t>
            </a:r>
            <a:r>
              <a:rPr lang="en-US" altLang="zh-CN" sz="2400" b="1">
                <a:solidFill>
                  <a:srgbClr val="000000"/>
                </a:solidFill>
              </a:rPr>
              <a:t>5</a:t>
            </a:r>
            <a:r>
              <a:rPr lang="zh-CN" altLang="en-US" sz="2400" b="1">
                <a:solidFill>
                  <a:srgbClr val="000000"/>
                </a:solidFill>
              </a:rPr>
              <a:t>分</a:t>
            </a:r>
            <a:r>
              <a:rPr lang="en-US" altLang="zh-CN" sz="2400" b="1">
                <a:solidFill>
                  <a:srgbClr val="000000"/>
                </a:solidFill>
              </a:rPr>
              <a:t>,</a:t>
            </a:r>
            <a:r>
              <a:rPr lang="zh-CN" altLang="en-US" sz="2400" b="1">
                <a:solidFill>
                  <a:srgbClr val="000000"/>
                </a:solidFill>
              </a:rPr>
              <a:t>至少要选对</a:t>
            </a:r>
            <a:r>
              <a:rPr lang="zh-CN" altLang="en-US" sz="2400" b="1" u="sng">
                <a:solidFill>
                  <a:srgbClr val="000000"/>
                </a:solidFill>
              </a:rPr>
              <a:t>       </a:t>
            </a:r>
            <a:r>
              <a:rPr lang="zh-CN" altLang="en-US" sz="2400" b="1">
                <a:solidFill>
                  <a:srgbClr val="000000"/>
                </a:solidFill>
              </a:rPr>
              <a:t>道题，其得分才能不少于</a:t>
            </a:r>
            <a:r>
              <a:rPr lang="en-US" altLang="zh-CN" sz="2400" b="1">
                <a:solidFill>
                  <a:srgbClr val="000000"/>
                </a:solidFill>
              </a:rPr>
              <a:t>80</a:t>
            </a:r>
            <a:r>
              <a:rPr lang="zh-CN" altLang="en-US" sz="2400" b="1">
                <a:solidFill>
                  <a:srgbClr val="000000"/>
                </a:solidFill>
              </a:rPr>
              <a:t>分。</a:t>
            </a:r>
          </a:p>
        </p:txBody>
      </p:sp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2135188" y="3213100"/>
            <a:ext cx="7882286" cy="2308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2400" b="1">
                <a:solidFill>
                  <a:srgbClr val="000000"/>
                </a:solidFill>
              </a:rPr>
              <a:t>2</a:t>
            </a:r>
            <a:r>
              <a:rPr lang="zh-CN" altLang="en-US" sz="2400" b="1">
                <a:solidFill>
                  <a:srgbClr val="000000"/>
                </a:solidFill>
              </a:rPr>
              <a:t>、班委会决定元旦晚会上给每一位同学赠送礼品：音乐</a:t>
            </a:r>
          </a:p>
          <a:p>
            <a:r>
              <a:rPr lang="zh-CN" altLang="en-US" sz="2400" b="1">
                <a:solidFill>
                  <a:srgbClr val="000000"/>
                </a:solidFill>
              </a:rPr>
              <a:t>贺卡或鲜花，已知音乐贺卡每张</a:t>
            </a:r>
            <a:r>
              <a:rPr lang="en-US" altLang="zh-CN" sz="2400" b="1">
                <a:solidFill>
                  <a:srgbClr val="000000"/>
                </a:solidFill>
              </a:rPr>
              <a:t>5</a:t>
            </a:r>
            <a:r>
              <a:rPr lang="zh-CN" altLang="en-US" sz="2400" b="1">
                <a:solidFill>
                  <a:srgbClr val="000000"/>
                </a:solidFill>
              </a:rPr>
              <a:t>元，鲜花每束</a:t>
            </a:r>
            <a:r>
              <a:rPr lang="en-US" altLang="zh-CN" sz="2400" b="1">
                <a:solidFill>
                  <a:srgbClr val="000000"/>
                </a:solidFill>
              </a:rPr>
              <a:t>2</a:t>
            </a:r>
            <a:r>
              <a:rPr lang="zh-CN" altLang="en-US" sz="2400" b="1">
                <a:solidFill>
                  <a:srgbClr val="000000"/>
                </a:solidFill>
              </a:rPr>
              <a:t>元，全班</a:t>
            </a:r>
          </a:p>
          <a:p>
            <a:r>
              <a:rPr lang="zh-CN" altLang="en-US" sz="2400" b="1">
                <a:solidFill>
                  <a:srgbClr val="000000"/>
                </a:solidFill>
              </a:rPr>
              <a:t>共</a:t>
            </a:r>
            <a:r>
              <a:rPr lang="en-US" altLang="zh-CN" sz="2400" b="1">
                <a:solidFill>
                  <a:srgbClr val="000000"/>
                </a:solidFill>
              </a:rPr>
              <a:t>40</a:t>
            </a:r>
            <a:r>
              <a:rPr lang="zh-CN" altLang="en-US" sz="2400" b="1">
                <a:solidFill>
                  <a:srgbClr val="000000"/>
                </a:solidFill>
              </a:rPr>
              <a:t>人，班长用</a:t>
            </a:r>
            <a:r>
              <a:rPr lang="en-US" altLang="zh-CN" sz="2400" b="1">
                <a:solidFill>
                  <a:srgbClr val="000000"/>
                </a:solidFill>
              </a:rPr>
              <a:t>150</a:t>
            </a:r>
            <a:r>
              <a:rPr lang="zh-CN" altLang="en-US" sz="2400" b="1">
                <a:solidFill>
                  <a:srgbClr val="000000"/>
                </a:solidFill>
              </a:rPr>
              <a:t>元钱最多只能买</a:t>
            </a:r>
            <a:r>
              <a:rPr lang="zh-CN" altLang="en-US" sz="2400" b="1" u="sng">
                <a:solidFill>
                  <a:srgbClr val="000000"/>
                </a:solidFill>
              </a:rPr>
              <a:t>       </a:t>
            </a:r>
            <a:r>
              <a:rPr lang="zh-CN" altLang="en-US" sz="2400" b="1">
                <a:solidFill>
                  <a:srgbClr val="000000"/>
                </a:solidFill>
              </a:rPr>
              <a:t>张音乐贺卡。</a:t>
            </a:r>
          </a:p>
          <a:p>
            <a:r>
              <a:rPr lang="zh-CN" altLang="en-US" sz="2400" b="1">
                <a:solidFill>
                  <a:srgbClr val="000000"/>
                </a:solidFill>
              </a:rPr>
              <a:t>       </a:t>
            </a:r>
            <a:r>
              <a:rPr lang="en-US" altLang="zh-CN" sz="2400" b="1">
                <a:solidFill>
                  <a:srgbClr val="000000"/>
                </a:solidFill>
              </a:rPr>
              <a:t>A</a:t>
            </a:r>
            <a:r>
              <a:rPr lang="zh-CN" altLang="en-US" sz="2400" b="1">
                <a:solidFill>
                  <a:srgbClr val="000000"/>
                </a:solidFill>
              </a:rPr>
              <a:t>、</a:t>
            </a:r>
            <a:r>
              <a:rPr lang="en-US" altLang="zh-CN" sz="2400" b="1">
                <a:solidFill>
                  <a:srgbClr val="000000"/>
                </a:solidFill>
              </a:rPr>
              <a:t>23                                     B</a:t>
            </a:r>
            <a:r>
              <a:rPr lang="zh-CN" altLang="en-US" sz="2400" b="1">
                <a:solidFill>
                  <a:srgbClr val="000000"/>
                </a:solidFill>
              </a:rPr>
              <a:t>、</a:t>
            </a:r>
            <a:r>
              <a:rPr lang="en-US" altLang="zh-CN" sz="2400" b="1">
                <a:solidFill>
                  <a:srgbClr val="000000"/>
                </a:solidFill>
              </a:rPr>
              <a:t>30              </a:t>
            </a:r>
          </a:p>
          <a:p>
            <a:r>
              <a:rPr lang="en-US" altLang="zh-CN" sz="2400" b="1">
                <a:solidFill>
                  <a:srgbClr val="000000"/>
                </a:solidFill>
              </a:rPr>
              <a:t>       C</a:t>
            </a:r>
            <a:r>
              <a:rPr lang="zh-CN" altLang="en-US" sz="2400" b="1">
                <a:solidFill>
                  <a:srgbClr val="000000"/>
                </a:solidFill>
              </a:rPr>
              <a:t>、</a:t>
            </a:r>
            <a:r>
              <a:rPr lang="en-US" altLang="zh-CN" sz="2400" b="1">
                <a:solidFill>
                  <a:srgbClr val="000000"/>
                </a:solidFill>
              </a:rPr>
              <a:t>14                                     D</a:t>
            </a:r>
            <a:r>
              <a:rPr lang="zh-CN" altLang="en-US" sz="2400" b="1">
                <a:solidFill>
                  <a:srgbClr val="000000"/>
                </a:solidFill>
              </a:rPr>
              <a:t>、</a:t>
            </a:r>
            <a:r>
              <a:rPr lang="en-US" altLang="zh-CN" sz="2400" b="1">
                <a:solidFill>
                  <a:srgbClr val="000000"/>
                </a:solidFill>
              </a:rPr>
              <a:t>40</a:t>
            </a:r>
          </a:p>
          <a:p>
            <a:endParaRPr lang="en-US" altLang="zh-CN" sz="2400" b="1">
              <a:solidFill>
                <a:srgbClr val="000000"/>
              </a:solidFill>
            </a:endParaRPr>
          </a:p>
        </p:txBody>
      </p:sp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7175500" y="3933826"/>
            <a:ext cx="37061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2400" b="1">
                <a:solidFill>
                  <a:srgbClr val="000000"/>
                </a:solidFill>
              </a:rPr>
              <a:t>A</a:t>
            </a:r>
          </a:p>
        </p:txBody>
      </p:sp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4924426" y="2035176"/>
            <a:ext cx="49564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2400" b="1">
                <a:solidFill>
                  <a:srgbClr val="000000"/>
                </a:solidFill>
              </a:rPr>
              <a:t>12</a:t>
            </a:r>
          </a:p>
        </p:txBody>
      </p:sp>
      <p:pic>
        <p:nvPicPr>
          <p:cNvPr id="11270" name="Picture 6" descr="图片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9288" y="260351"/>
            <a:ext cx="3048000" cy="885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7977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/>
      <p:bldP spid="11269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2"/>
          <p:cNvSpPr txBox="1">
            <a:spLocks noChangeArrowheads="1"/>
          </p:cNvSpPr>
          <p:nvPr/>
        </p:nvSpPr>
        <p:spPr bwMode="auto">
          <a:xfrm>
            <a:off x="1919289" y="836614"/>
            <a:ext cx="59824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2400" b="1">
                <a:solidFill>
                  <a:srgbClr val="000000"/>
                </a:solidFill>
              </a:rPr>
              <a:t>      </a:t>
            </a:r>
          </a:p>
        </p:txBody>
      </p:sp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1703388" y="935038"/>
            <a:ext cx="8808822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400" b="1">
                <a:solidFill>
                  <a:srgbClr val="000000"/>
                </a:solidFill>
              </a:rPr>
              <a:t>（３）暑假快到了，五名教师带若干名学生去旅游，联系甲、乙</a:t>
            </a:r>
          </a:p>
          <a:p>
            <a:r>
              <a:rPr lang="zh-CN" altLang="en-US" sz="2400" b="1">
                <a:solidFill>
                  <a:srgbClr val="000000"/>
                </a:solidFill>
              </a:rPr>
              <a:t>两家标价均为</a:t>
            </a:r>
            <a:r>
              <a:rPr lang="en-US" altLang="zh-CN" sz="2400" b="1">
                <a:solidFill>
                  <a:srgbClr val="000000"/>
                </a:solidFill>
              </a:rPr>
              <a:t>1000</a:t>
            </a:r>
            <a:r>
              <a:rPr lang="zh-CN" altLang="en-US" sz="2400" b="1">
                <a:solidFill>
                  <a:srgbClr val="000000"/>
                </a:solidFill>
              </a:rPr>
              <a:t>元的旅游公司，经洽谈后，甲公司的优惠条件</a:t>
            </a:r>
          </a:p>
          <a:p>
            <a:r>
              <a:rPr lang="zh-CN" altLang="en-US" sz="2400" b="1">
                <a:solidFill>
                  <a:srgbClr val="000000"/>
                </a:solidFill>
              </a:rPr>
              <a:t>是</a:t>
            </a:r>
            <a:r>
              <a:rPr lang="en-US" altLang="zh-CN" sz="2400" b="1">
                <a:solidFill>
                  <a:srgbClr val="000000"/>
                </a:solidFill>
              </a:rPr>
              <a:t>4</a:t>
            </a:r>
            <a:r>
              <a:rPr lang="zh-CN" altLang="en-US" sz="2400" b="1">
                <a:solidFill>
                  <a:srgbClr val="000000"/>
                </a:solidFill>
              </a:rPr>
              <a:t>名教师全额付费，其余</a:t>
            </a:r>
            <a:r>
              <a:rPr lang="en-US" altLang="zh-CN" sz="2400" b="1">
                <a:solidFill>
                  <a:srgbClr val="000000"/>
                </a:solidFill>
              </a:rPr>
              <a:t>75</a:t>
            </a:r>
            <a:r>
              <a:rPr lang="zh-CN" altLang="en-US" sz="2400" b="1">
                <a:solidFill>
                  <a:srgbClr val="000000"/>
                </a:solidFill>
              </a:rPr>
              <a:t>折（即</a:t>
            </a:r>
            <a:r>
              <a:rPr lang="en-US" altLang="zh-CN" sz="2400" b="1">
                <a:solidFill>
                  <a:srgbClr val="000000"/>
                </a:solidFill>
              </a:rPr>
              <a:t>75%</a:t>
            </a:r>
            <a:r>
              <a:rPr lang="zh-CN" altLang="en-US" sz="2400" b="1">
                <a:solidFill>
                  <a:srgbClr val="000000"/>
                </a:solidFill>
              </a:rPr>
              <a:t>）；乙公司给的优惠条</a:t>
            </a:r>
          </a:p>
          <a:p>
            <a:r>
              <a:rPr lang="zh-CN" altLang="en-US" sz="2400" b="1">
                <a:solidFill>
                  <a:srgbClr val="000000"/>
                </a:solidFill>
              </a:rPr>
              <a:t>件是全部教师和学生按</a:t>
            </a:r>
            <a:r>
              <a:rPr lang="en-US" altLang="zh-CN" sz="2400" b="1">
                <a:solidFill>
                  <a:srgbClr val="000000"/>
                </a:solidFill>
              </a:rPr>
              <a:t>80%</a:t>
            </a:r>
            <a:r>
              <a:rPr lang="zh-CN" altLang="en-US" sz="2400" b="1">
                <a:solidFill>
                  <a:srgbClr val="000000"/>
                </a:solidFill>
              </a:rPr>
              <a:t>收费，学生正在报名当中。那么应如</a:t>
            </a:r>
          </a:p>
          <a:p>
            <a:r>
              <a:rPr lang="zh-CN" altLang="en-US" sz="2400" b="1">
                <a:solidFill>
                  <a:srgbClr val="000000"/>
                </a:solidFill>
              </a:rPr>
              <a:t>何选择公司呢？</a:t>
            </a:r>
          </a:p>
        </p:txBody>
      </p:sp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2495550" y="2852738"/>
            <a:ext cx="3130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400" b="1">
                <a:solidFill>
                  <a:srgbClr val="000000"/>
                </a:solidFill>
              </a:rPr>
              <a:t>解：设有</a:t>
            </a:r>
            <a:r>
              <a:rPr lang="en-US" altLang="zh-CN" sz="2400" b="1">
                <a:solidFill>
                  <a:srgbClr val="000000"/>
                </a:solidFill>
              </a:rPr>
              <a:t>X</a:t>
            </a:r>
            <a:r>
              <a:rPr lang="zh-CN" altLang="en-US" sz="2400" b="1">
                <a:solidFill>
                  <a:srgbClr val="000000"/>
                </a:solidFill>
              </a:rPr>
              <a:t>名学生参加</a:t>
            </a:r>
          </a:p>
        </p:txBody>
      </p:sp>
      <p:sp>
        <p:nvSpPr>
          <p:cNvPr id="12293" name="Rectangle 5"/>
          <p:cNvSpPr>
            <a:spLocks noChangeArrowheads="1"/>
          </p:cNvSpPr>
          <p:nvPr/>
        </p:nvSpPr>
        <p:spPr bwMode="auto">
          <a:xfrm>
            <a:off x="1992313" y="3284538"/>
            <a:ext cx="8820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000000"/>
                </a:solidFill>
              </a:rPr>
              <a:t>甲公司的费用：</a:t>
            </a:r>
            <a:r>
              <a:rPr lang="en-US" altLang="zh-CN" sz="2400" b="1">
                <a:solidFill>
                  <a:srgbClr val="000000"/>
                </a:solidFill>
                <a:latin typeface="宋体" charset="-122"/>
              </a:rPr>
              <a:t>Y</a:t>
            </a:r>
            <a:r>
              <a:rPr lang="zh-CN" altLang="en-US" sz="2400" b="1" baseline="-30000">
                <a:solidFill>
                  <a:srgbClr val="000000"/>
                </a:solidFill>
                <a:latin typeface="宋体" charset="-122"/>
              </a:rPr>
              <a:t>甲</a:t>
            </a:r>
            <a:r>
              <a:rPr lang="en-US" altLang="zh-CN" sz="2400" b="1">
                <a:solidFill>
                  <a:srgbClr val="000000"/>
                </a:solidFill>
              </a:rPr>
              <a:t>=1000 </a:t>
            </a:r>
            <a:r>
              <a:rPr lang="en-US" altLang="zh-CN" b="1">
                <a:solidFill>
                  <a:srgbClr val="000000"/>
                </a:solidFill>
              </a:rPr>
              <a:t>×</a:t>
            </a:r>
            <a:r>
              <a:rPr lang="en-US" altLang="zh-CN" sz="2400" b="1">
                <a:solidFill>
                  <a:srgbClr val="000000"/>
                </a:solidFill>
              </a:rPr>
              <a:t>4+(X+1)×1000×75%=750X+4750</a:t>
            </a:r>
          </a:p>
        </p:txBody>
      </p:sp>
      <p:sp>
        <p:nvSpPr>
          <p:cNvPr id="12294" name="Rectangle 6"/>
          <p:cNvSpPr>
            <a:spLocks noChangeArrowheads="1"/>
          </p:cNvSpPr>
          <p:nvPr/>
        </p:nvSpPr>
        <p:spPr bwMode="auto">
          <a:xfrm>
            <a:off x="1992314" y="3686176"/>
            <a:ext cx="8135937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000000"/>
                </a:solidFill>
              </a:rPr>
              <a:t>乙公司的费用</a:t>
            </a:r>
            <a:r>
              <a:rPr lang="zh-CN" altLang="en-US" sz="2400" b="1">
                <a:solidFill>
                  <a:srgbClr val="000000"/>
                </a:solidFill>
                <a:sym typeface="Wingdings" charset="2"/>
              </a:rPr>
              <a:t>： </a:t>
            </a:r>
            <a:r>
              <a:rPr lang="en-US" altLang="zh-CN" sz="2400" b="1">
                <a:solidFill>
                  <a:srgbClr val="000000"/>
                </a:solidFill>
                <a:latin typeface="宋体" charset="-122"/>
              </a:rPr>
              <a:t>Y</a:t>
            </a:r>
            <a:r>
              <a:rPr lang="zh-CN" altLang="en-US" sz="2400" b="1" baseline="-30000">
                <a:solidFill>
                  <a:srgbClr val="000000"/>
                </a:solidFill>
                <a:latin typeface="宋体" charset="-122"/>
              </a:rPr>
              <a:t>乙</a:t>
            </a:r>
            <a:r>
              <a:rPr lang="en-US" altLang="zh-CN" sz="2400" b="1">
                <a:solidFill>
                  <a:srgbClr val="000000"/>
                </a:solidFill>
              </a:rPr>
              <a:t>=</a:t>
            </a:r>
            <a:r>
              <a:rPr lang="en-US" altLang="zh-CN" sz="2400" b="1" baseline="-30000">
                <a:solidFill>
                  <a:srgbClr val="000000"/>
                </a:solidFill>
                <a:latin typeface="宋体" charset="-122"/>
              </a:rPr>
              <a:t> </a:t>
            </a:r>
            <a:r>
              <a:rPr lang="zh-CN" altLang="en-US" sz="2400" b="1">
                <a:solidFill>
                  <a:srgbClr val="000000"/>
                </a:solidFill>
                <a:sym typeface="Wingdings" charset="2"/>
              </a:rPr>
              <a:t>（</a:t>
            </a:r>
            <a:r>
              <a:rPr lang="en-US" altLang="zh-CN" sz="2400" b="1">
                <a:solidFill>
                  <a:srgbClr val="000000"/>
                </a:solidFill>
                <a:sym typeface="Wingdings" charset="2"/>
              </a:rPr>
              <a:t>X+5</a:t>
            </a:r>
            <a:r>
              <a:rPr lang="zh-CN" altLang="en-US" sz="2400" b="1">
                <a:solidFill>
                  <a:srgbClr val="000000"/>
                </a:solidFill>
                <a:sym typeface="Wingdings" charset="2"/>
              </a:rPr>
              <a:t>） </a:t>
            </a:r>
            <a:r>
              <a:rPr lang="en-US" altLang="zh-CN" sz="2400" b="1">
                <a:solidFill>
                  <a:srgbClr val="000000"/>
                </a:solidFill>
              </a:rPr>
              <a:t>×1000×80%=800X+4000</a:t>
            </a:r>
          </a:p>
          <a:p>
            <a:endParaRPr lang="en-US" altLang="zh-CN" sz="2400" b="1">
              <a:solidFill>
                <a:srgbClr val="000000"/>
              </a:solidFill>
            </a:endParaRPr>
          </a:p>
        </p:txBody>
      </p:sp>
      <p:sp>
        <p:nvSpPr>
          <p:cNvPr id="12295" name="Rectangle 7"/>
          <p:cNvSpPr>
            <a:spLocks noChangeArrowheads="1"/>
          </p:cNvSpPr>
          <p:nvPr/>
        </p:nvSpPr>
        <p:spPr bwMode="auto">
          <a:xfrm>
            <a:off x="1524000" y="4076701"/>
            <a:ext cx="91440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2400" b="1">
                <a:solidFill>
                  <a:srgbClr val="000000"/>
                </a:solidFill>
              </a:rPr>
              <a:t>(1)</a:t>
            </a:r>
            <a:r>
              <a:rPr lang="zh-CN" altLang="en-US" sz="2400" b="1">
                <a:solidFill>
                  <a:srgbClr val="000000"/>
                </a:solidFill>
              </a:rPr>
              <a:t>当</a:t>
            </a:r>
            <a:r>
              <a:rPr lang="en-US" altLang="zh-CN" sz="2400" b="1">
                <a:solidFill>
                  <a:srgbClr val="000000"/>
                </a:solidFill>
                <a:latin typeface="宋体" charset="-122"/>
              </a:rPr>
              <a:t>Y</a:t>
            </a:r>
            <a:r>
              <a:rPr lang="zh-CN" altLang="en-US" sz="2400" b="1" baseline="-30000">
                <a:solidFill>
                  <a:srgbClr val="000000"/>
                </a:solidFill>
                <a:latin typeface="宋体" charset="-122"/>
              </a:rPr>
              <a:t>甲</a:t>
            </a:r>
            <a:r>
              <a:rPr lang="en-US" altLang="zh-CN" sz="2400" b="1">
                <a:solidFill>
                  <a:srgbClr val="000000"/>
                </a:solidFill>
              </a:rPr>
              <a:t>&lt; </a:t>
            </a:r>
            <a:r>
              <a:rPr lang="en-US" altLang="zh-CN" sz="2400" b="1">
                <a:solidFill>
                  <a:srgbClr val="000000"/>
                </a:solidFill>
                <a:latin typeface="宋体" charset="-122"/>
              </a:rPr>
              <a:t>Y</a:t>
            </a:r>
            <a:r>
              <a:rPr lang="zh-CN" altLang="en-US" sz="2400" b="1" baseline="-30000">
                <a:solidFill>
                  <a:srgbClr val="000000"/>
                </a:solidFill>
                <a:latin typeface="宋体" charset="-122"/>
              </a:rPr>
              <a:t>乙 </a:t>
            </a:r>
            <a:r>
              <a:rPr lang="en-US" altLang="zh-CN" sz="2400" b="1" baseline="-30000">
                <a:solidFill>
                  <a:srgbClr val="000000"/>
                </a:solidFill>
                <a:latin typeface="宋体" charset="-122"/>
              </a:rPr>
              <a:t>,</a:t>
            </a:r>
            <a:r>
              <a:rPr lang="zh-CN" altLang="en-US" sz="2400" b="1">
                <a:solidFill>
                  <a:srgbClr val="000000"/>
                </a:solidFill>
              </a:rPr>
              <a:t>即 </a:t>
            </a:r>
            <a:r>
              <a:rPr lang="en-US" altLang="zh-CN" sz="2400" b="1">
                <a:solidFill>
                  <a:srgbClr val="000000"/>
                </a:solidFill>
              </a:rPr>
              <a:t>750X+4750&lt; 800X+4000</a:t>
            </a:r>
            <a:r>
              <a:rPr lang="zh-CN" altLang="en-US" sz="2400" b="1">
                <a:solidFill>
                  <a:srgbClr val="000000"/>
                </a:solidFill>
              </a:rPr>
              <a:t>，</a:t>
            </a:r>
            <a:r>
              <a:rPr lang="en-US" altLang="zh-CN" sz="2400" b="1">
                <a:solidFill>
                  <a:srgbClr val="000000"/>
                </a:solidFill>
              </a:rPr>
              <a:t>X&gt;15</a:t>
            </a:r>
            <a:r>
              <a:rPr lang="zh-CN" altLang="en-US" sz="2400" b="1">
                <a:solidFill>
                  <a:srgbClr val="000000"/>
                </a:solidFill>
              </a:rPr>
              <a:t>时</a:t>
            </a:r>
            <a:r>
              <a:rPr lang="en-US" altLang="zh-CN" sz="2400" b="1">
                <a:solidFill>
                  <a:srgbClr val="000000"/>
                </a:solidFill>
              </a:rPr>
              <a:t>,</a:t>
            </a:r>
            <a:r>
              <a:rPr lang="zh-CN" altLang="en-US" sz="2400" b="1">
                <a:solidFill>
                  <a:srgbClr val="000000"/>
                </a:solidFill>
              </a:rPr>
              <a:t>选择甲公司</a:t>
            </a:r>
          </a:p>
          <a:p>
            <a:r>
              <a:rPr lang="zh-CN" altLang="en-US" sz="2400" b="1">
                <a:solidFill>
                  <a:srgbClr val="000000"/>
                </a:solidFill>
              </a:rPr>
              <a:t>             </a:t>
            </a:r>
          </a:p>
        </p:txBody>
      </p:sp>
      <p:sp>
        <p:nvSpPr>
          <p:cNvPr id="12296" name="Rectangle 8"/>
          <p:cNvSpPr>
            <a:spLocks noChangeArrowheads="1"/>
          </p:cNvSpPr>
          <p:nvPr/>
        </p:nvSpPr>
        <p:spPr bwMode="auto">
          <a:xfrm>
            <a:off x="1524000" y="4581525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2400" b="1">
                <a:solidFill>
                  <a:srgbClr val="000000"/>
                </a:solidFill>
              </a:rPr>
              <a:t>(2)</a:t>
            </a:r>
            <a:r>
              <a:rPr lang="zh-CN" altLang="en-US" sz="2400" b="1">
                <a:solidFill>
                  <a:srgbClr val="000000"/>
                </a:solidFill>
              </a:rPr>
              <a:t>当</a:t>
            </a:r>
            <a:r>
              <a:rPr lang="en-US" altLang="zh-CN" sz="2400" b="1">
                <a:solidFill>
                  <a:srgbClr val="000000"/>
                </a:solidFill>
                <a:latin typeface="宋体" charset="-122"/>
              </a:rPr>
              <a:t>Y</a:t>
            </a:r>
            <a:r>
              <a:rPr lang="zh-CN" altLang="en-US" sz="2400" b="1" baseline="-30000">
                <a:solidFill>
                  <a:srgbClr val="000000"/>
                </a:solidFill>
                <a:latin typeface="宋体" charset="-122"/>
              </a:rPr>
              <a:t>甲</a:t>
            </a:r>
            <a:r>
              <a:rPr lang="en-US" altLang="zh-CN" sz="2400" b="1">
                <a:solidFill>
                  <a:srgbClr val="000000"/>
                </a:solidFill>
              </a:rPr>
              <a:t>= </a:t>
            </a:r>
            <a:r>
              <a:rPr lang="en-US" altLang="zh-CN" sz="2400" b="1">
                <a:solidFill>
                  <a:srgbClr val="000000"/>
                </a:solidFill>
                <a:latin typeface="宋体" charset="-122"/>
              </a:rPr>
              <a:t>Y</a:t>
            </a:r>
            <a:r>
              <a:rPr lang="zh-CN" altLang="en-US" sz="2400" b="1" baseline="-30000">
                <a:solidFill>
                  <a:srgbClr val="000000"/>
                </a:solidFill>
                <a:latin typeface="宋体" charset="-122"/>
              </a:rPr>
              <a:t>乙，</a:t>
            </a:r>
            <a:r>
              <a:rPr lang="zh-CN" altLang="en-US" sz="2400" b="1">
                <a:solidFill>
                  <a:srgbClr val="000000"/>
                </a:solidFill>
              </a:rPr>
              <a:t>即 </a:t>
            </a:r>
            <a:r>
              <a:rPr lang="en-US" altLang="zh-CN" sz="2400" b="1">
                <a:solidFill>
                  <a:srgbClr val="000000"/>
                </a:solidFill>
              </a:rPr>
              <a:t>750X+4750= 800X+4000</a:t>
            </a:r>
            <a:r>
              <a:rPr lang="zh-CN" altLang="en-US" sz="2400" b="1">
                <a:solidFill>
                  <a:srgbClr val="000000"/>
                </a:solidFill>
              </a:rPr>
              <a:t>，</a:t>
            </a:r>
            <a:r>
              <a:rPr lang="en-US" altLang="zh-CN" sz="2400" b="1">
                <a:solidFill>
                  <a:srgbClr val="000000"/>
                </a:solidFill>
              </a:rPr>
              <a:t>X=15</a:t>
            </a:r>
            <a:r>
              <a:rPr lang="zh-CN" altLang="en-US" sz="2400" b="1">
                <a:solidFill>
                  <a:srgbClr val="000000"/>
                </a:solidFill>
              </a:rPr>
              <a:t>时</a:t>
            </a:r>
            <a:r>
              <a:rPr lang="en-US" altLang="zh-CN" sz="2400" b="1">
                <a:solidFill>
                  <a:srgbClr val="000000"/>
                </a:solidFill>
              </a:rPr>
              <a:t>,</a:t>
            </a:r>
            <a:r>
              <a:rPr lang="zh-CN" altLang="en-US" sz="2400" b="1">
                <a:solidFill>
                  <a:srgbClr val="000000"/>
                </a:solidFill>
              </a:rPr>
              <a:t>两公司都一样</a:t>
            </a:r>
          </a:p>
        </p:txBody>
      </p:sp>
      <p:sp>
        <p:nvSpPr>
          <p:cNvPr id="12297" name="Rectangle 9"/>
          <p:cNvSpPr>
            <a:spLocks noChangeArrowheads="1"/>
          </p:cNvSpPr>
          <p:nvPr/>
        </p:nvSpPr>
        <p:spPr bwMode="auto">
          <a:xfrm>
            <a:off x="1524000" y="5013326"/>
            <a:ext cx="91440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2400" b="1">
                <a:solidFill>
                  <a:srgbClr val="000000"/>
                </a:solidFill>
              </a:rPr>
              <a:t>(3)</a:t>
            </a:r>
            <a:r>
              <a:rPr lang="zh-CN" altLang="en-US" sz="2400" b="1">
                <a:solidFill>
                  <a:srgbClr val="000000"/>
                </a:solidFill>
              </a:rPr>
              <a:t>当</a:t>
            </a:r>
            <a:r>
              <a:rPr lang="en-US" altLang="zh-CN" sz="2400" b="1">
                <a:solidFill>
                  <a:srgbClr val="000000"/>
                </a:solidFill>
                <a:latin typeface="宋体" charset="-122"/>
              </a:rPr>
              <a:t>Y</a:t>
            </a:r>
            <a:r>
              <a:rPr lang="zh-CN" altLang="en-US" sz="2400" b="1" baseline="-30000">
                <a:solidFill>
                  <a:srgbClr val="000000"/>
                </a:solidFill>
                <a:latin typeface="宋体" charset="-122"/>
              </a:rPr>
              <a:t>甲</a:t>
            </a:r>
            <a:r>
              <a:rPr lang="en-US" altLang="zh-CN" sz="2400" b="1">
                <a:solidFill>
                  <a:srgbClr val="000000"/>
                </a:solidFill>
              </a:rPr>
              <a:t>&gt; </a:t>
            </a:r>
            <a:r>
              <a:rPr lang="en-US" altLang="zh-CN" sz="2400" b="1">
                <a:solidFill>
                  <a:srgbClr val="000000"/>
                </a:solidFill>
                <a:latin typeface="宋体" charset="-122"/>
              </a:rPr>
              <a:t>Y</a:t>
            </a:r>
            <a:r>
              <a:rPr lang="zh-CN" altLang="en-US" sz="2400" b="1" baseline="-30000">
                <a:solidFill>
                  <a:srgbClr val="000000"/>
                </a:solidFill>
                <a:latin typeface="宋体" charset="-122"/>
              </a:rPr>
              <a:t>乙，</a:t>
            </a:r>
            <a:r>
              <a:rPr lang="zh-CN" altLang="en-US" sz="2400" b="1">
                <a:solidFill>
                  <a:srgbClr val="000000"/>
                </a:solidFill>
              </a:rPr>
              <a:t>即 </a:t>
            </a:r>
            <a:r>
              <a:rPr lang="en-US" altLang="zh-CN" sz="2400" b="1">
                <a:solidFill>
                  <a:srgbClr val="000000"/>
                </a:solidFill>
              </a:rPr>
              <a:t>750X+4750 &gt;800X+4000 </a:t>
            </a:r>
            <a:r>
              <a:rPr lang="zh-CN" altLang="en-US" sz="2400" b="1">
                <a:solidFill>
                  <a:srgbClr val="000000"/>
                </a:solidFill>
              </a:rPr>
              <a:t>，</a:t>
            </a:r>
            <a:r>
              <a:rPr lang="en-US" altLang="zh-CN" sz="2400" b="1">
                <a:solidFill>
                  <a:srgbClr val="000000"/>
                </a:solidFill>
              </a:rPr>
              <a:t>X&lt;15</a:t>
            </a:r>
            <a:r>
              <a:rPr lang="zh-CN" altLang="en-US" sz="2400" b="1">
                <a:solidFill>
                  <a:srgbClr val="000000"/>
                </a:solidFill>
              </a:rPr>
              <a:t>时</a:t>
            </a:r>
            <a:r>
              <a:rPr lang="en-US" altLang="zh-CN" sz="2400" b="1">
                <a:solidFill>
                  <a:srgbClr val="000000"/>
                </a:solidFill>
              </a:rPr>
              <a:t>,</a:t>
            </a:r>
            <a:r>
              <a:rPr lang="zh-CN" altLang="en-US" sz="2400" b="1">
                <a:solidFill>
                  <a:srgbClr val="000000"/>
                </a:solidFill>
              </a:rPr>
              <a:t>选择乙公司</a:t>
            </a:r>
          </a:p>
          <a:p>
            <a:endParaRPr lang="zh-CN" altLang="en-US" sz="2400" b="1">
              <a:solidFill>
                <a:srgbClr val="000000"/>
              </a:solidFill>
            </a:endParaRPr>
          </a:p>
        </p:txBody>
      </p:sp>
      <p:sp>
        <p:nvSpPr>
          <p:cNvPr id="12298" name="Text Box 10"/>
          <p:cNvSpPr txBox="1">
            <a:spLocks noChangeArrowheads="1"/>
          </p:cNvSpPr>
          <p:nvPr/>
        </p:nvSpPr>
        <p:spPr bwMode="auto">
          <a:xfrm>
            <a:off x="2208214" y="5589589"/>
            <a:ext cx="7704137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000000"/>
                </a:solidFill>
              </a:rPr>
              <a:t>答</a:t>
            </a:r>
            <a:r>
              <a:rPr lang="en-US" altLang="zh-CN" sz="2400" b="1">
                <a:solidFill>
                  <a:srgbClr val="000000"/>
                </a:solidFill>
              </a:rPr>
              <a:t>:</a:t>
            </a:r>
            <a:r>
              <a:rPr lang="zh-CN" altLang="en-US" sz="2400" b="1">
                <a:solidFill>
                  <a:srgbClr val="000000"/>
                </a:solidFill>
              </a:rPr>
              <a:t>当学生数多于</a:t>
            </a:r>
            <a:r>
              <a:rPr lang="en-US" altLang="zh-CN" sz="2400" b="1">
                <a:solidFill>
                  <a:srgbClr val="000000"/>
                </a:solidFill>
              </a:rPr>
              <a:t>15</a:t>
            </a:r>
            <a:r>
              <a:rPr lang="zh-CN" altLang="en-US" sz="2400" b="1">
                <a:solidFill>
                  <a:srgbClr val="000000"/>
                </a:solidFill>
              </a:rPr>
              <a:t>人时</a:t>
            </a:r>
            <a:r>
              <a:rPr lang="en-US" altLang="zh-CN" sz="2400" b="1">
                <a:solidFill>
                  <a:srgbClr val="000000"/>
                </a:solidFill>
              </a:rPr>
              <a:t>,</a:t>
            </a:r>
            <a:r>
              <a:rPr lang="zh-CN" altLang="en-US" sz="2400" b="1">
                <a:solidFill>
                  <a:srgbClr val="000000"/>
                </a:solidFill>
              </a:rPr>
              <a:t>选择甲公司</a:t>
            </a:r>
            <a:r>
              <a:rPr lang="en-US" altLang="zh-CN" sz="2400" b="1">
                <a:solidFill>
                  <a:srgbClr val="000000"/>
                </a:solidFill>
              </a:rPr>
              <a:t>;</a:t>
            </a:r>
            <a:r>
              <a:rPr lang="zh-CN" altLang="en-US" sz="2400" b="1">
                <a:solidFill>
                  <a:srgbClr val="000000"/>
                </a:solidFill>
              </a:rPr>
              <a:t>当学生数等于</a:t>
            </a:r>
            <a:r>
              <a:rPr lang="en-US" altLang="zh-CN" sz="2400" b="1">
                <a:solidFill>
                  <a:srgbClr val="000000"/>
                </a:solidFill>
              </a:rPr>
              <a:t>15</a:t>
            </a:r>
            <a:r>
              <a:rPr lang="zh-CN" altLang="en-US" sz="2400" b="1">
                <a:solidFill>
                  <a:srgbClr val="000000"/>
                </a:solidFill>
              </a:rPr>
              <a:t>人时</a:t>
            </a:r>
            <a:r>
              <a:rPr lang="en-US" altLang="zh-CN" sz="2400" b="1">
                <a:solidFill>
                  <a:srgbClr val="000000"/>
                </a:solidFill>
              </a:rPr>
              <a:t>,</a:t>
            </a:r>
            <a:r>
              <a:rPr lang="zh-CN" altLang="en-US" sz="2400" b="1">
                <a:solidFill>
                  <a:srgbClr val="000000"/>
                </a:solidFill>
              </a:rPr>
              <a:t>两公司一样</a:t>
            </a:r>
            <a:r>
              <a:rPr lang="en-US" altLang="zh-CN" sz="2400" b="1">
                <a:solidFill>
                  <a:srgbClr val="000000"/>
                </a:solidFill>
              </a:rPr>
              <a:t>;</a:t>
            </a:r>
            <a:r>
              <a:rPr lang="zh-CN" altLang="en-US" sz="2400" b="1">
                <a:solidFill>
                  <a:srgbClr val="000000"/>
                </a:solidFill>
              </a:rPr>
              <a:t>当学生数少于</a:t>
            </a:r>
            <a:r>
              <a:rPr lang="en-US" altLang="zh-CN" sz="2400" b="1">
                <a:solidFill>
                  <a:srgbClr val="000000"/>
                </a:solidFill>
              </a:rPr>
              <a:t>15</a:t>
            </a:r>
            <a:r>
              <a:rPr lang="zh-CN" altLang="en-US" sz="2400" b="1">
                <a:solidFill>
                  <a:srgbClr val="000000"/>
                </a:solidFill>
              </a:rPr>
              <a:t>人时</a:t>
            </a:r>
            <a:r>
              <a:rPr lang="en-US" altLang="zh-CN" sz="2400" b="1">
                <a:solidFill>
                  <a:srgbClr val="000000"/>
                </a:solidFill>
              </a:rPr>
              <a:t>,</a:t>
            </a:r>
            <a:r>
              <a:rPr lang="zh-CN" altLang="en-US" sz="2400" b="1">
                <a:solidFill>
                  <a:srgbClr val="000000"/>
                </a:solidFill>
              </a:rPr>
              <a:t>选择乙公司</a:t>
            </a:r>
            <a:r>
              <a:rPr lang="en-US" altLang="zh-CN" sz="2400" b="1">
                <a:solidFill>
                  <a:srgbClr val="000000"/>
                </a:solidFill>
              </a:rPr>
              <a:t>.</a:t>
            </a:r>
          </a:p>
        </p:txBody>
      </p:sp>
      <p:sp>
        <p:nvSpPr>
          <p:cNvPr id="12299" name="AutoShape 11"/>
          <p:cNvSpPr>
            <a:spLocks noChangeArrowheads="1"/>
          </p:cNvSpPr>
          <p:nvPr/>
        </p:nvSpPr>
        <p:spPr bwMode="auto">
          <a:xfrm>
            <a:off x="4079875" y="44450"/>
            <a:ext cx="3106116" cy="863600"/>
          </a:xfrm>
          <a:prstGeom prst="cloudCallout">
            <a:avLst>
              <a:gd name="adj1" fmla="val -78583"/>
              <a:gd name="adj2" fmla="val 25185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zh-CN" altLang="en-US" sz="3600" b="1">
                <a:solidFill>
                  <a:srgbClr val="000000"/>
                </a:solidFill>
                <a:ea typeface="华文楷体" charset="-122"/>
              </a:rPr>
              <a:t>练一练</a:t>
            </a:r>
          </a:p>
        </p:txBody>
      </p:sp>
    </p:spTree>
    <p:extLst>
      <p:ext uri="{BB962C8B-B14F-4D97-AF65-F5344CB8AC3E}">
        <p14:creationId xmlns:p14="http://schemas.microsoft.com/office/powerpoint/2010/main" val="1018976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5" dur="80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6" dur="80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80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229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 nodeType="clickPar">
                      <p:stCondLst>
                        <p:cond delay="0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3" dur="20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292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22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 nodeType="clickPar">
                      <p:stCondLst>
                        <p:cond delay="0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293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1229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 nodeType="clickPar">
                      <p:stCondLst>
                        <p:cond delay="0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2000"/>
                                        <p:tgtEl>
                                          <p:spTgt spid="12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294"/>
                  </p:tgtEl>
                </p:cond>
              </p:nextCondLst>
            </p:seq>
          </p:childTnLst>
        </p:cTn>
      </p:par>
    </p:tnLst>
    <p:bldLst>
      <p:bldP spid="12292" grpId="0"/>
      <p:bldP spid="12293" grpId="0"/>
      <p:bldP spid="12294" grpId="0"/>
      <p:bldP spid="12295" grpId="0"/>
      <p:bldP spid="12296" grpId="0"/>
      <p:bldP spid="12297" grpId="0"/>
      <p:bldP spid="12298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2"/>
          <p:cNvSpPr txBox="1">
            <a:spLocks noChangeArrowheads="1"/>
          </p:cNvSpPr>
          <p:nvPr/>
        </p:nvSpPr>
        <p:spPr bwMode="auto">
          <a:xfrm>
            <a:off x="1558925" y="44450"/>
            <a:ext cx="8858250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altLang="zh-CN">
                <a:solidFill>
                  <a:srgbClr val="000000"/>
                </a:solidFill>
              </a:rPr>
              <a:t>    </a:t>
            </a:r>
            <a:r>
              <a:rPr lang="en-US" altLang="zh-CN" sz="2400" b="1">
                <a:solidFill>
                  <a:srgbClr val="000000"/>
                </a:solidFill>
                <a:ea typeface="新宋体" charset="-122"/>
              </a:rPr>
              <a:t>4.  </a:t>
            </a:r>
            <a:r>
              <a:rPr lang="zh-CN" altLang="en-US" sz="2400" b="1">
                <a:solidFill>
                  <a:srgbClr val="000000"/>
                </a:solidFill>
                <a:ea typeface="新宋体" charset="-122"/>
              </a:rPr>
              <a:t>学校为想购买计算器的学生联系了两家公司</a:t>
            </a:r>
            <a:r>
              <a:rPr lang="en-US" altLang="zh-CN" sz="2400" b="1">
                <a:solidFill>
                  <a:srgbClr val="000000"/>
                </a:solidFill>
                <a:ea typeface="新宋体" charset="-122"/>
              </a:rPr>
              <a:t>,</a:t>
            </a:r>
            <a:r>
              <a:rPr lang="zh-CN" altLang="en-US" sz="2400" b="1">
                <a:solidFill>
                  <a:srgbClr val="000000"/>
                </a:solidFill>
                <a:ea typeface="新宋体" charset="-122"/>
              </a:rPr>
              <a:t>两家公司的</a:t>
            </a:r>
          </a:p>
          <a:p>
            <a:pPr eaLnBrk="0" hangingPunct="0"/>
            <a:r>
              <a:rPr lang="zh-CN" altLang="en-US" sz="2400" b="1">
                <a:solidFill>
                  <a:srgbClr val="000000"/>
                </a:solidFill>
                <a:ea typeface="新宋体" charset="-122"/>
              </a:rPr>
              <a:t>报价均为</a:t>
            </a:r>
            <a:r>
              <a:rPr lang="en-US" altLang="zh-CN" sz="2400" b="1">
                <a:solidFill>
                  <a:srgbClr val="000000"/>
                </a:solidFill>
                <a:ea typeface="新宋体" charset="-122"/>
              </a:rPr>
              <a:t>50</a:t>
            </a:r>
            <a:r>
              <a:rPr lang="zh-CN" altLang="en-US" sz="2400" b="1">
                <a:solidFill>
                  <a:srgbClr val="000000"/>
                </a:solidFill>
                <a:ea typeface="新宋体" charset="-122"/>
              </a:rPr>
              <a:t>元</a:t>
            </a:r>
            <a:r>
              <a:rPr lang="en-US" altLang="zh-CN" sz="2400" b="1">
                <a:solidFill>
                  <a:srgbClr val="000000"/>
                </a:solidFill>
                <a:ea typeface="新宋体" charset="-122"/>
              </a:rPr>
              <a:t>,</a:t>
            </a:r>
            <a:r>
              <a:rPr lang="zh-CN" altLang="en-US" sz="2400" b="1">
                <a:solidFill>
                  <a:srgbClr val="000000"/>
                </a:solidFill>
                <a:ea typeface="新宋体" charset="-122"/>
              </a:rPr>
              <a:t>并且质量和服务承诺相同</a:t>
            </a:r>
            <a:r>
              <a:rPr lang="en-US" altLang="zh-CN" sz="2400" b="1">
                <a:solidFill>
                  <a:srgbClr val="000000"/>
                </a:solidFill>
                <a:ea typeface="新宋体" charset="-122"/>
              </a:rPr>
              <a:t>,</a:t>
            </a:r>
            <a:r>
              <a:rPr lang="zh-CN" altLang="en-US" sz="2400" b="1">
                <a:solidFill>
                  <a:srgbClr val="000000"/>
                </a:solidFill>
                <a:ea typeface="新宋体" charset="-122"/>
              </a:rPr>
              <a:t>且都表示对学生优惠</a:t>
            </a:r>
            <a:r>
              <a:rPr lang="en-US" altLang="zh-CN" sz="2400" b="1">
                <a:solidFill>
                  <a:srgbClr val="000000"/>
                </a:solidFill>
                <a:ea typeface="新宋体" charset="-122"/>
              </a:rPr>
              <a:t>:</a:t>
            </a:r>
          </a:p>
          <a:p>
            <a:pPr eaLnBrk="0" hangingPunct="0"/>
            <a:r>
              <a:rPr lang="zh-CN" altLang="en-US" sz="2400" b="1">
                <a:solidFill>
                  <a:srgbClr val="000000"/>
                </a:solidFill>
                <a:ea typeface="新宋体" charset="-122"/>
              </a:rPr>
              <a:t>甲公司表示每个计算器</a:t>
            </a:r>
            <a:r>
              <a:rPr lang="en-US" altLang="zh-CN" sz="2400" b="1">
                <a:solidFill>
                  <a:srgbClr val="000000"/>
                </a:solidFill>
                <a:ea typeface="新宋体" charset="-122"/>
              </a:rPr>
              <a:t>9</a:t>
            </a:r>
            <a:r>
              <a:rPr lang="zh-CN" altLang="en-US" sz="2400" b="1">
                <a:solidFill>
                  <a:srgbClr val="000000"/>
                </a:solidFill>
                <a:ea typeface="新宋体" charset="-122"/>
              </a:rPr>
              <a:t>折出售</a:t>
            </a:r>
            <a:r>
              <a:rPr lang="en-US" altLang="zh-CN" sz="2400" b="1">
                <a:solidFill>
                  <a:srgbClr val="000000"/>
                </a:solidFill>
                <a:ea typeface="新宋体" charset="-122"/>
              </a:rPr>
              <a:t>;</a:t>
            </a:r>
            <a:r>
              <a:rPr lang="zh-CN" altLang="en-US" sz="2400" b="1">
                <a:solidFill>
                  <a:srgbClr val="000000"/>
                </a:solidFill>
                <a:ea typeface="新宋体" charset="-122"/>
              </a:rPr>
              <a:t>乙公司表示购买</a:t>
            </a:r>
            <a:r>
              <a:rPr lang="en-US" altLang="zh-CN" sz="2400" b="1">
                <a:solidFill>
                  <a:srgbClr val="000000"/>
                </a:solidFill>
                <a:ea typeface="新宋体" charset="-122"/>
              </a:rPr>
              <a:t>100</a:t>
            </a:r>
            <a:r>
              <a:rPr lang="zh-CN" altLang="en-US" sz="2400" b="1">
                <a:solidFill>
                  <a:srgbClr val="000000"/>
                </a:solidFill>
                <a:ea typeface="新宋体" charset="-122"/>
              </a:rPr>
              <a:t>个以上</a:t>
            </a:r>
            <a:r>
              <a:rPr lang="en-US" altLang="zh-CN" sz="2400" b="1">
                <a:solidFill>
                  <a:srgbClr val="000000"/>
                </a:solidFill>
                <a:ea typeface="新宋体" charset="-122"/>
              </a:rPr>
              <a:t>,</a:t>
            </a:r>
            <a:r>
              <a:rPr lang="zh-CN" altLang="en-US" sz="2400" b="1">
                <a:solidFill>
                  <a:srgbClr val="000000"/>
                </a:solidFill>
                <a:ea typeface="新宋体" charset="-122"/>
              </a:rPr>
              <a:t>超</a:t>
            </a:r>
          </a:p>
          <a:p>
            <a:pPr eaLnBrk="0" hangingPunct="0"/>
            <a:r>
              <a:rPr lang="zh-CN" altLang="en-US" sz="2400" b="1">
                <a:solidFill>
                  <a:srgbClr val="000000"/>
                </a:solidFill>
                <a:ea typeface="新宋体" charset="-122"/>
              </a:rPr>
              <a:t>过</a:t>
            </a:r>
            <a:r>
              <a:rPr lang="en-US" altLang="zh-CN" sz="2400" b="1">
                <a:solidFill>
                  <a:srgbClr val="000000"/>
                </a:solidFill>
                <a:ea typeface="新宋体" charset="-122"/>
              </a:rPr>
              <a:t>100</a:t>
            </a:r>
            <a:r>
              <a:rPr lang="zh-CN" altLang="en-US" sz="2400" b="1">
                <a:solidFill>
                  <a:srgbClr val="000000"/>
                </a:solidFill>
                <a:ea typeface="新宋体" charset="-122"/>
              </a:rPr>
              <a:t>个的部分按</a:t>
            </a:r>
            <a:r>
              <a:rPr lang="en-US" altLang="zh-CN" sz="2400" b="1">
                <a:solidFill>
                  <a:srgbClr val="000000"/>
                </a:solidFill>
                <a:ea typeface="新宋体" charset="-122"/>
              </a:rPr>
              <a:t>8</a:t>
            </a:r>
            <a:r>
              <a:rPr lang="zh-CN" altLang="en-US" sz="2400" b="1">
                <a:solidFill>
                  <a:srgbClr val="000000"/>
                </a:solidFill>
                <a:ea typeface="新宋体" charset="-122"/>
              </a:rPr>
              <a:t>折收费</a:t>
            </a:r>
            <a:r>
              <a:rPr lang="en-US" altLang="zh-CN" sz="2400" b="1">
                <a:solidFill>
                  <a:srgbClr val="000000"/>
                </a:solidFill>
                <a:ea typeface="新宋体" charset="-122"/>
              </a:rPr>
              <a:t>.</a:t>
            </a:r>
          </a:p>
          <a:p>
            <a:pPr eaLnBrk="0" hangingPunct="0"/>
            <a:r>
              <a:rPr lang="en-US" altLang="zh-CN" b="1">
                <a:solidFill>
                  <a:srgbClr val="000000"/>
                </a:solidFill>
                <a:ea typeface="新宋体" charset="-122"/>
              </a:rPr>
              <a:t>   </a:t>
            </a:r>
            <a:r>
              <a:rPr lang="zh-CN" altLang="en-US" sz="2400" b="1">
                <a:solidFill>
                  <a:srgbClr val="000000"/>
                </a:solidFill>
                <a:ea typeface="新宋体" charset="-122"/>
              </a:rPr>
              <a:t>假如你是校长该怎样选择这两家公司</a:t>
            </a:r>
            <a:r>
              <a:rPr lang="en-US" altLang="zh-CN" sz="2400" b="1">
                <a:solidFill>
                  <a:srgbClr val="000000"/>
                </a:solidFill>
                <a:ea typeface="新宋体" charset="-122"/>
              </a:rPr>
              <a:t>?</a:t>
            </a:r>
          </a:p>
        </p:txBody>
      </p:sp>
      <p:sp>
        <p:nvSpPr>
          <p:cNvPr id="13315" name="AutoShape 3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759826" y="6237289"/>
            <a:ext cx="504825" cy="287337"/>
          </a:xfrm>
          <a:prstGeom prst="actionButtonBeginning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2279651" y="2133600"/>
            <a:ext cx="54006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zh-CN" altLang="en-US" sz="2400" b="1">
                <a:solidFill>
                  <a:srgbClr val="000000"/>
                </a:solidFill>
                <a:ea typeface="新宋体" charset="-122"/>
              </a:rPr>
              <a:t>解</a:t>
            </a:r>
            <a:r>
              <a:rPr lang="en-US" altLang="zh-CN" sz="2400" b="1">
                <a:solidFill>
                  <a:srgbClr val="000000"/>
                </a:solidFill>
                <a:ea typeface="新宋体" charset="-122"/>
              </a:rPr>
              <a:t>:</a:t>
            </a:r>
            <a:r>
              <a:rPr lang="zh-CN" altLang="en-US" sz="2400" b="1">
                <a:solidFill>
                  <a:srgbClr val="000000"/>
                </a:solidFill>
                <a:ea typeface="新宋体" charset="-122"/>
              </a:rPr>
              <a:t>设学校集体买的计算器为</a:t>
            </a:r>
            <a:r>
              <a:rPr lang="en-US" altLang="zh-CN" sz="2400" b="1">
                <a:solidFill>
                  <a:srgbClr val="000000"/>
                </a:solidFill>
                <a:ea typeface="新宋体" charset="-122"/>
              </a:rPr>
              <a:t>X</a:t>
            </a:r>
            <a:r>
              <a:rPr lang="zh-CN" altLang="en-US" sz="2400" b="1">
                <a:solidFill>
                  <a:srgbClr val="000000"/>
                </a:solidFill>
                <a:ea typeface="新宋体" charset="-122"/>
              </a:rPr>
              <a:t>个</a:t>
            </a:r>
            <a:r>
              <a:rPr lang="en-US" altLang="zh-CN" sz="2400" b="1">
                <a:solidFill>
                  <a:srgbClr val="000000"/>
                </a:solidFill>
                <a:ea typeface="新宋体" charset="-122"/>
              </a:rPr>
              <a:t>,</a:t>
            </a:r>
            <a:r>
              <a:rPr lang="zh-CN" altLang="en-US" sz="2400" b="1">
                <a:solidFill>
                  <a:srgbClr val="000000"/>
                </a:solidFill>
                <a:ea typeface="新宋体" charset="-122"/>
              </a:rPr>
              <a:t>得</a:t>
            </a:r>
          </a:p>
        </p:txBody>
      </p:sp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2474914" y="3090863"/>
            <a:ext cx="6710491" cy="2677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solidFill>
                  <a:srgbClr val="000000"/>
                </a:solidFill>
                <a:ea typeface="新宋体" charset="-122"/>
              </a:rPr>
              <a:t>    (2)</a:t>
            </a:r>
            <a:r>
              <a:rPr lang="zh-CN" altLang="en-US" sz="2400" b="1">
                <a:solidFill>
                  <a:srgbClr val="000000"/>
                </a:solidFill>
                <a:ea typeface="新宋体" charset="-122"/>
              </a:rPr>
              <a:t>当购买个数超过</a:t>
            </a:r>
            <a:r>
              <a:rPr lang="en-US" altLang="zh-CN" sz="2400" b="1">
                <a:solidFill>
                  <a:srgbClr val="000000"/>
                </a:solidFill>
                <a:ea typeface="新宋体" charset="-122"/>
              </a:rPr>
              <a:t>100</a:t>
            </a:r>
            <a:r>
              <a:rPr lang="zh-CN" altLang="en-US" sz="2400" b="1">
                <a:solidFill>
                  <a:srgbClr val="000000"/>
                </a:solidFill>
                <a:ea typeface="新宋体" charset="-122"/>
              </a:rPr>
              <a:t>个时</a:t>
            </a:r>
          </a:p>
          <a:p>
            <a:pPr eaLnBrk="0" hangingPunct="0"/>
            <a:r>
              <a:rPr lang="zh-CN" altLang="en-US" sz="2400" b="1">
                <a:solidFill>
                  <a:srgbClr val="000000"/>
                </a:solidFill>
                <a:ea typeface="新宋体" charset="-122"/>
              </a:rPr>
              <a:t>       </a:t>
            </a:r>
            <a:r>
              <a:rPr lang="en-US" altLang="en-US" sz="2400" b="1">
                <a:solidFill>
                  <a:srgbClr val="000000"/>
                </a:solidFill>
                <a:ea typeface="新宋体" charset="-122"/>
              </a:rPr>
              <a:t>①</a:t>
            </a:r>
            <a:r>
              <a:rPr lang="zh-CN" altLang="en-US" sz="2400" b="1">
                <a:solidFill>
                  <a:srgbClr val="000000"/>
                </a:solidFill>
                <a:ea typeface="新宋体" charset="-122"/>
              </a:rPr>
              <a:t> 如果选甲公司合算</a:t>
            </a:r>
            <a:r>
              <a:rPr lang="en-US" altLang="zh-CN" sz="2400" b="1">
                <a:solidFill>
                  <a:srgbClr val="000000"/>
                </a:solidFill>
                <a:ea typeface="新宋体" charset="-122"/>
              </a:rPr>
              <a:t>,</a:t>
            </a:r>
            <a:r>
              <a:rPr lang="zh-CN" altLang="en-US" sz="2400" b="1">
                <a:solidFill>
                  <a:srgbClr val="000000"/>
                </a:solidFill>
                <a:ea typeface="新宋体" charset="-122"/>
              </a:rPr>
              <a:t>得</a:t>
            </a:r>
          </a:p>
          <a:p>
            <a:pPr eaLnBrk="0" hangingPunct="0"/>
            <a:r>
              <a:rPr lang="zh-CN" altLang="en-US" sz="2400" b="1">
                <a:solidFill>
                  <a:srgbClr val="000000"/>
                </a:solidFill>
                <a:ea typeface="新宋体" charset="-122"/>
              </a:rPr>
              <a:t>             </a:t>
            </a:r>
            <a:r>
              <a:rPr lang="en-US" altLang="zh-CN" sz="2400" b="1">
                <a:solidFill>
                  <a:srgbClr val="000000"/>
                </a:solidFill>
                <a:ea typeface="新宋体" charset="-122"/>
              </a:rPr>
              <a:t>0.9×50×X </a:t>
            </a:r>
            <a:r>
              <a:rPr lang="zh-CN" altLang="en-US" sz="2400" b="1">
                <a:solidFill>
                  <a:srgbClr val="000000"/>
                </a:solidFill>
                <a:ea typeface="新宋体" charset="-122"/>
              </a:rPr>
              <a:t>＜</a:t>
            </a:r>
            <a:r>
              <a:rPr lang="en-US" altLang="zh-CN" sz="2400" b="1">
                <a:solidFill>
                  <a:srgbClr val="000000"/>
                </a:solidFill>
                <a:ea typeface="新宋体" charset="-122"/>
              </a:rPr>
              <a:t>100×50+(X</a:t>
            </a:r>
            <a:r>
              <a:rPr lang="zh-CN" altLang="en-US" sz="2400" b="1">
                <a:solidFill>
                  <a:srgbClr val="000000"/>
                </a:solidFill>
                <a:ea typeface="新宋体" charset="-122"/>
              </a:rPr>
              <a:t>－</a:t>
            </a:r>
            <a:r>
              <a:rPr lang="en-US" altLang="zh-CN" sz="2400" b="1">
                <a:solidFill>
                  <a:srgbClr val="000000"/>
                </a:solidFill>
                <a:ea typeface="新宋体" charset="-122"/>
              </a:rPr>
              <a:t>100) ×0.8×50</a:t>
            </a:r>
          </a:p>
          <a:p>
            <a:pPr eaLnBrk="0" hangingPunct="0"/>
            <a:r>
              <a:rPr lang="en-US" altLang="zh-CN" sz="2400" b="1">
                <a:solidFill>
                  <a:srgbClr val="000000"/>
                </a:solidFill>
                <a:ea typeface="新宋体" charset="-122"/>
              </a:rPr>
              <a:t>                         45X </a:t>
            </a:r>
            <a:r>
              <a:rPr lang="zh-CN" altLang="en-US" sz="2400" b="1">
                <a:solidFill>
                  <a:srgbClr val="000000"/>
                </a:solidFill>
                <a:ea typeface="新宋体" charset="-122"/>
              </a:rPr>
              <a:t>＜</a:t>
            </a:r>
            <a:r>
              <a:rPr lang="en-US" altLang="zh-CN" sz="2400" b="1">
                <a:solidFill>
                  <a:srgbClr val="000000"/>
                </a:solidFill>
                <a:ea typeface="新宋体" charset="-122"/>
              </a:rPr>
              <a:t>5000+40X</a:t>
            </a:r>
            <a:r>
              <a:rPr lang="zh-CN" altLang="en-US" sz="2400" b="1">
                <a:solidFill>
                  <a:srgbClr val="000000"/>
                </a:solidFill>
                <a:ea typeface="新宋体" charset="-122"/>
              </a:rPr>
              <a:t>－</a:t>
            </a:r>
            <a:r>
              <a:rPr lang="en-US" altLang="zh-CN" sz="2400" b="1">
                <a:solidFill>
                  <a:srgbClr val="000000"/>
                </a:solidFill>
                <a:ea typeface="新宋体" charset="-122"/>
              </a:rPr>
              <a:t>4000 </a:t>
            </a:r>
          </a:p>
          <a:p>
            <a:pPr eaLnBrk="0" hangingPunct="0"/>
            <a:r>
              <a:rPr lang="en-US" altLang="zh-CN" sz="2400" b="1">
                <a:solidFill>
                  <a:srgbClr val="000000"/>
                </a:solidFill>
                <a:ea typeface="新宋体" charset="-122"/>
              </a:rPr>
              <a:t>             45X </a:t>
            </a:r>
            <a:r>
              <a:rPr lang="zh-CN" altLang="en-US" sz="2400" b="1">
                <a:solidFill>
                  <a:srgbClr val="000000"/>
                </a:solidFill>
                <a:ea typeface="新宋体" charset="-122"/>
              </a:rPr>
              <a:t>－ </a:t>
            </a:r>
            <a:r>
              <a:rPr lang="en-US" altLang="zh-CN" sz="2400" b="1">
                <a:solidFill>
                  <a:srgbClr val="000000"/>
                </a:solidFill>
                <a:ea typeface="新宋体" charset="-122"/>
              </a:rPr>
              <a:t>40X </a:t>
            </a:r>
            <a:r>
              <a:rPr lang="zh-CN" altLang="en-US" sz="2400" b="1">
                <a:solidFill>
                  <a:srgbClr val="000000"/>
                </a:solidFill>
                <a:ea typeface="新宋体" charset="-122"/>
              </a:rPr>
              <a:t>＜</a:t>
            </a:r>
            <a:r>
              <a:rPr lang="en-US" altLang="zh-CN" sz="2400" b="1">
                <a:solidFill>
                  <a:srgbClr val="000000"/>
                </a:solidFill>
                <a:ea typeface="新宋体" charset="-122"/>
              </a:rPr>
              <a:t>1000</a:t>
            </a:r>
          </a:p>
          <a:p>
            <a:pPr eaLnBrk="0" hangingPunct="0"/>
            <a:r>
              <a:rPr lang="en-US" altLang="zh-CN" sz="2400" b="1">
                <a:solidFill>
                  <a:srgbClr val="000000"/>
                </a:solidFill>
                <a:ea typeface="新宋体" charset="-122"/>
              </a:rPr>
              <a:t>                           5X </a:t>
            </a:r>
            <a:r>
              <a:rPr lang="zh-CN" altLang="en-US" sz="2400" b="1">
                <a:solidFill>
                  <a:srgbClr val="000000"/>
                </a:solidFill>
                <a:ea typeface="新宋体" charset="-122"/>
              </a:rPr>
              <a:t>＜</a:t>
            </a:r>
            <a:r>
              <a:rPr lang="en-US" altLang="zh-CN" sz="2400" b="1">
                <a:solidFill>
                  <a:srgbClr val="000000"/>
                </a:solidFill>
                <a:ea typeface="新宋体" charset="-122"/>
              </a:rPr>
              <a:t>1000</a:t>
            </a:r>
          </a:p>
          <a:p>
            <a:pPr eaLnBrk="0" hangingPunct="0"/>
            <a:r>
              <a:rPr lang="en-US" altLang="zh-CN" sz="2400" b="1">
                <a:solidFill>
                  <a:srgbClr val="000000"/>
                </a:solidFill>
                <a:ea typeface="新宋体" charset="-122"/>
              </a:rPr>
              <a:t>                             X </a:t>
            </a:r>
            <a:r>
              <a:rPr lang="zh-CN" altLang="en-US" sz="2400" b="1">
                <a:solidFill>
                  <a:srgbClr val="000000"/>
                </a:solidFill>
                <a:ea typeface="新宋体" charset="-122"/>
              </a:rPr>
              <a:t>＜</a:t>
            </a:r>
            <a:r>
              <a:rPr lang="en-US" altLang="zh-CN" sz="2400" b="1">
                <a:solidFill>
                  <a:srgbClr val="000000"/>
                </a:solidFill>
                <a:ea typeface="新宋体" charset="-122"/>
              </a:rPr>
              <a:t>200</a:t>
            </a:r>
          </a:p>
        </p:txBody>
      </p:sp>
      <p:sp>
        <p:nvSpPr>
          <p:cNvPr id="13318" name="Text Box 6"/>
          <p:cNvSpPr txBox="1">
            <a:spLocks noChangeArrowheads="1"/>
          </p:cNvSpPr>
          <p:nvPr/>
        </p:nvSpPr>
        <p:spPr bwMode="auto">
          <a:xfrm>
            <a:off x="2279650" y="5708650"/>
            <a:ext cx="7264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2400" b="1">
                <a:solidFill>
                  <a:srgbClr val="000000"/>
                </a:solidFill>
                <a:ea typeface="新宋体" charset="-122"/>
              </a:rPr>
              <a:t>答</a:t>
            </a:r>
            <a:r>
              <a:rPr lang="en-US" altLang="zh-CN" sz="2400" b="1">
                <a:solidFill>
                  <a:srgbClr val="000000"/>
                </a:solidFill>
                <a:ea typeface="新宋体" charset="-122"/>
              </a:rPr>
              <a:t>:</a:t>
            </a:r>
            <a:r>
              <a:rPr lang="zh-CN" altLang="en-US" sz="2400" b="1">
                <a:solidFill>
                  <a:srgbClr val="000000"/>
                </a:solidFill>
                <a:ea typeface="新宋体" charset="-122"/>
              </a:rPr>
              <a:t>当购买个数超过</a:t>
            </a:r>
            <a:r>
              <a:rPr lang="en-US" altLang="zh-CN" sz="2400" b="1">
                <a:solidFill>
                  <a:srgbClr val="000000"/>
                </a:solidFill>
                <a:ea typeface="新宋体" charset="-122"/>
              </a:rPr>
              <a:t>100</a:t>
            </a:r>
            <a:r>
              <a:rPr lang="zh-CN" altLang="en-US" sz="2400" b="1">
                <a:solidFill>
                  <a:srgbClr val="000000"/>
                </a:solidFill>
                <a:ea typeface="新宋体" charset="-122"/>
              </a:rPr>
              <a:t>而不超过</a:t>
            </a:r>
            <a:r>
              <a:rPr lang="en-US" altLang="zh-CN" sz="2400" b="1">
                <a:solidFill>
                  <a:srgbClr val="000000"/>
                </a:solidFill>
                <a:ea typeface="新宋体" charset="-122"/>
              </a:rPr>
              <a:t>200</a:t>
            </a:r>
            <a:r>
              <a:rPr lang="zh-CN" altLang="en-US" sz="2400" b="1">
                <a:solidFill>
                  <a:srgbClr val="000000"/>
                </a:solidFill>
                <a:ea typeface="新宋体" charset="-122"/>
              </a:rPr>
              <a:t>时</a:t>
            </a:r>
            <a:r>
              <a:rPr lang="en-US" altLang="zh-CN" sz="2400" b="1">
                <a:solidFill>
                  <a:srgbClr val="000000"/>
                </a:solidFill>
                <a:ea typeface="新宋体" charset="-122"/>
              </a:rPr>
              <a:t>,</a:t>
            </a:r>
            <a:r>
              <a:rPr lang="zh-CN" altLang="en-US" sz="2400" b="1">
                <a:solidFill>
                  <a:srgbClr val="000000"/>
                </a:solidFill>
                <a:ea typeface="新宋体" charset="-122"/>
              </a:rPr>
              <a:t>选甲公司合算</a:t>
            </a:r>
            <a:r>
              <a:rPr lang="en-US" altLang="zh-CN" sz="2400" b="1">
                <a:solidFill>
                  <a:srgbClr val="000000"/>
                </a:solidFill>
                <a:ea typeface="新宋体" charset="-122"/>
              </a:rPr>
              <a:t>.</a:t>
            </a:r>
          </a:p>
        </p:txBody>
      </p:sp>
      <p:sp>
        <p:nvSpPr>
          <p:cNvPr id="13319" name="Text Box 7"/>
          <p:cNvSpPr txBox="1">
            <a:spLocks noChangeArrowheads="1"/>
          </p:cNvSpPr>
          <p:nvPr/>
        </p:nvSpPr>
        <p:spPr bwMode="auto">
          <a:xfrm>
            <a:off x="2835276" y="2540000"/>
            <a:ext cx="65008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solidFill>
                  <a:srgbClr val="000000"/>
                </a:solidFill>
                <a:ea typeface="新宋体" charset="-122"/>
              </a:rPr>
              <a:t>(1) </a:t>
            </a:r>
            <a:r>
              <a:rPr lang="zh-CN" altLang="en-US" sz="2400" b="1">
                <a:solidFill>
                  <a:srgbClr val="000000"/>
                </a:solidFill>
                <a:ea typeface="新宋体" charset="-122"/>
              </a:rPr>
              <a:t>当购买个数不超过</a:t>
            </a:r>
            <a:r>
              <a:rPr lang="en-US" altLang="zh-CN" sz="2400" b="1">
                <a:solidFill>
                  <a:srgbClr val="000000"/>
                </a:solidFill>
                <a:ea typeface="新宋体" charset="-122"/>
              </a:rPr>
              <a:t>100</a:t>
            </a:r>
            <a:r>
              <a:rPr lang="zh-CN" altLang="en-US" sz="2400" b="1">
                <a:solidFill>
                  <a:srgbClr val="000000"/>
                </a:solidFill>
                <a:ea typeface="新宋体" charset="-122"/>
              </a:rPr>
              <a:t>个时</a:t>
            </a:r>
            <a:r>
              <a:rPr lang="en-US" altLang="zh-CN" sz="2400" b="1">
                <a:solidFill>
                  <a:srgbClr val="000000"/>
                </a:solidFill>
                <a:ea typeface="新宋体" charset="-122"/>
              </a:rPr>
              <a:t>,</a:t>
            </a:r>
            <a:r>
              <a:rPr lang="zh-CN" altLang="en-US" sz="2400" b="1">
                <a:solidFill>
                  <a:srgbClr val="000000"/>
                </a:solidFill>
                <a:ea typeface="新宋体" charset="-122"/>
              </a:rPr>
              <a:t>选择甲公司合算</a:t>
            </a:r>
            <a:r>
              <a:rPr lang="en-US" altLang="zh-CN" sz="2400" b="1">
                <a:solidFill>
                  <a:srgbClr val="000000"/>
                </a:solidFill>
                <a:ea typeface="新宋体" charset="-122"/>
              </a:rPr>
              <a:t>.</a:t>
            </a:r>
          </a:p>
        </p:txBody>
      </p:sp>
      <p:sp>
        <p:nvSpPr>
          <p:cNvPr id="13320" name="AutoShape 8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9264650" y="6237289"/>
            <a:ext cx="503238" cy="287337"/>
          </a:xfrm>
          <a:prstGeom prst="actionButtonEnd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7736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/>
      <p:bldP spid="13317" grpId="0"/>
      <p:bldP spid="13318" grpId="0"/>
      <p:bldP spid="13319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2"/>
          <p:cNvSpPr txBox="1">
            <a:spLocks noChangeArrowheads="1"/>
          </p:cNvSpPr>
          <p:nvPr/>
        </p:nvSpPr>
        <p:spPr bwMode="auto">
          <a:xfrm>
            <a:off x="2279650" y="295276"/>
            <a:ext cx="6641562" cy="25853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solidFill>
                  <a:srgbClr val="000000"/>
                </a:solidFill>
                <a:ea typeface="新宋体" charset="-122"/>
              </a:rPr>
              <a:t>     </a:t>
            </a:r>
            <a:r>
              <a:rPr lang="en-US" altLang="en-US" sz="2400" b="1">
                <a:solidFill>
                  <a:srgbClr val="000000"/>
                </a:solidFill>
                <a:ea typeface="新宋体" charset="-122"/>
              </a:rPr>
              <a:t>②</a:t>
            </a:r>
            <a:r>
              <a:rPr lang="en-US" altLang="zh-CN" sz="2400" b="1">
                <a:solidFill>
                  <a:srgbClr val="000000"/>
                </a:solidFill>
                <a:ea typeface="新宋体" charset="-122"/>
              </a:rPr>
              <a:t> </a:t>
            </a:r>
            <a:r>
              <a:rPr lang="zh-CN" altLang="en-US" sz="2400" b="1">
                <a:solidFill>
                  <a:srgbClr val="000000"/>
                </a:solidFill>
                <a:ea typeface="新宋体" charset="-122"/>
              </a:rPr>
              <a:t>如果选乙公司合算</a:t>
            </a:r>
            <a:r>
              <a:rPr lang="en-US" altLang="zh-CN" sz="2400" b="1">
                <a:solidFill>
                  <a:srgbClr val="000000"/>
                </a:solidFill>
                <a:ea typeface="新宋体" charset="-122"/>
              </a:rPr>
              <a:t>,</a:t>
            </a:r>
            <a:r>
              <a:rPr lang="zh-CN" altLang="en-US" sz="2400" b="1">
                <a:solidFill>
                  <a:srgbClr val="000000"/>
                </a:solidFill>
                <a:ea typeface="新宋体" charset="-122"/>
              </a:rPr>
              <a:t>得</a:t>
            </a:r>
          </a:p>
          <a:p>
            <a:pPr eaLnBrk="0" hangingPunct="0"/>
            <a:r>
              <a:rPr lang="zh-CN" altLang="en-US" sz="2400" b="1">
                <a:solidFill>
                  <a:srgbClr val="000000"/>
                </a:solidFill>
                <a:ea typeface="新宋体" charset="-122"/>
              </a:rPr>
              <a:t>           </a:t>
            </a:r>
            <a:r>
              <a:rPr lang="en-US" altLang="zh-CN" sz="2400" b="1">
                <a:solidFill>
                  <a:srgbClr val="000000"/>
                </a:solidFill>
                <a:ea typeface="新宋体" charset="-122"/>
              </a:rPr>
              <a:t>0.9×50×X </a:t>
            </a:r>
            <a:r>
              <a:rPr lang="zh-CN" altLang="en-US" sz="2400" b="1">
                <a:solidFill>
                  <a:srgbClr val="000000"/>
                </a:solidFill>
                <a:ea typeface="新宋体" charset="-122"/>
              </a:rPr>
              <a:t>＞ </a:t>
            </a:r>
            <a:r>
              <a:rPr lang="en-US" altLang="zh-CN" sz="2400" b="1">
                <a:solidFill>
                  <a:srgbClr val="000000"/>
                </a:solidFill>
                <a:ea typeface="新宋体" charset="-122"/>
              </a:rPr>
              <a:t>100×50+(X</a:t>
            </a:r>
            <a:r>
              <a:rPr lang="zh-CN" altLang="en-US" sz="2400" b="1">
                <a:solidFill>
                  <a:srgbClr val="000000"/>
                </a:solidFill>
                <a:ea typeface="新宋体" charset="-122"/>
              </a:rPr>
              <a:t>－</a:t>
            </a:r>
            <a:r>
              <a:rPr lang="en-US" altLang="zh-CN" sz="2400" b="1">
                <a:solidFill>
                  <a:srgbClr val="000000"/>
                </a:solidFill>
                <a:ea typeface="新宋体" charset="-122"/>
              </a:rPr>
              <a:t>100) ×0.8×50</a:t>
            </a:r>
          </a:p>
          <a:p>
            <a:pPr eaLnBrk="0" hangingPunct="0"/>
            <a:r>
              <a:rPr lang="en-US" altLang="zh-CN" sz="2400" b="1">
                <a:solidFill>
                  <a:srgbClr val="000000"/>
                </a:solidFill>
                <a:ea typeface="新宋体" charset="-122"/>
              </a:rPr>
              <a:t>                        45X </a:t>
            </a:r>
            <a:r>
              <a:rPr lang="zh-CN" altLang="en-US" sz="2400" b="1">
                <a:solidFill>
                  <a:srgbClr val="000000"/>
                </a:solidFill>
                <a:ea typeface="新宋体" charset="-122"/>
              </a:rPr>
              <a:t>＞ </a:t>
            </a:r>
            <a:r>
              <a:rPr lang="en-US" altLang="zh-CN" sz="2400" b="1">
                <a:solidFill>
                  <a:srgbClr val="000000"/>
                </a:solidFill>
                <a:ea typeface="新宋体" charset="-122"/>
              </a:rPr>
              <a:t>5000+40X</a:t>
            </a:r>
            <a:r>
              <a:rPr lang="zh-CN" altLang="en-US" sz="2400" b="1">
                <a:solidFill>
                  <a:srgbClr val="000000"/>
                </a:solidFill>
                <a:ea typeface="新宋体" charset="-122"/>
              </a:rPr>
              <a:t>－</a:t>
            </a:r>
            <a:r>
              <a:rPr lang="en-US" altLang="zh-CN" sz="2400" b="1">
                <a:solidFill>
                  <a:srgbClr val="000000"/>
                </a:solidFill>
                <a:ea typeface="新宋体" charset="-122"/>
              </a:rPr>
              <a:t>4000 </a:t>
            </a:r>
          </a:p>
          <a:p>
            <a:pPr eaLnBrk="0" hangingPunct="0"/>
            <a:r>
              <a:rPr lang="en-US" altLang="zh-CN" sz="2400" b="1">
                <a:solidFill>
                  <a:srgbClr val="000000"/>
                </a:solidFill>
                <a:ea typeface="新宋体" charset="-122"/>
              </a:rPr>
              <a:t>            45X </a:t>
            </a:r>
            <a:r>
              <a:rPr lang="zh-CN" altLang="en-US" sz="2400" b="1">
                <a:solidFill>
                  <a:srgbClr val="000000"/>
                </a:solidFill>
                <a:ea typeface="新宋体" charset="-122"/>
              </a:rPr>
              <a:t>－ </a:t>
            </a:r>
            <a:r>
              <a:rPr lang="en-US" altLang="zh-CN" sz="2400" b="1">
                <a:solidFill>
                  <a:srgbClr val="000000"/>
                </a:solidFill>
                <a:ea typeface="新宋体" charset="-122"/>
              </a:rPr>
              <a:t>40X </a:t>
            </a:r>
            <a:r>
              <a:rPr lang="zh-CN" altLang="zh-CN" sz="2400" b="1">
                <a:solidFill>
                  <a:srgbClr val="000000"/>
                </a:solidFill>
                <a:ea typeface="新宋体" charset="-122"/>
              </a:rPr>
              <a:t>＞</a:t>
            </a:r>
            <a:r>
              <a:rPr lang="en-US" altLang="zh-CN" sz="2400" b="1">
                <a:solidFill>
                  <a:srgbClr val="000000"/>
                </a:solidFill>
                <a:ea typeface="新宋体" charset="-122"/>
              </a:rPr>
              <a:t>1000</a:t>
            </a:r>
          </a:p>
          <a:p>
            <a:pPr eaLnBrk="0" hangingPunct="0"/>
            <a:r>
              <a:rPr lang="en-US" altLang="zh-CN" sz="2400" b="1">
                <a:solidFill>
                  <a:srgbClr val="000000"/>
                </a:solidFill>
                <a:ea typeface="新宋体" charset="-122"/>
              </a:rPr>
              <a:t>                          5X </a:t>
            </a:r>
            <a:r>
              <a:rPr lang="zh-CN" altLang="zh-CN" sz="2400" b="1">
                <a:solidFill>
                  <a:srgbClr val="000000"/>
                </a:solidFill>
                <a:ea typeface="新宋体" charset="-122"/>
              </a:rPr>
              <a:t>＞</a:t>
            </a:r>
            <a:r>
              <a:rPr lang="en-US" altLang="zh-CN" sz="2400" b="1">
                <a:solidFill>
                  <a:srgbClr val="000000"/>
                </a:solidFill>
                <a:ea typeface="新宋体" charset="-122"/>
              </a:rPr>
              <a:t>1000 </a:t>
            </a:r>
          </a:p>
          <a:p>
            <a:pPr eaLnBrk="0" hangingPunct="0"/>
            <a:r>
              <a:rPr lang="en-US" altLang="zh-CN" sz="2400" b="1">
                <a:solidFill>
                  <a:srgbClr val="000000"/>
                </a:solidFill>
                <a:ea typeface="新宋体" charset="-122"/>
              </a:rPr>
              <a:t>                            X </a:t>
            </a:r>
            <a:r>
              <a:rPr lang="zh-CN" altLang="en-US" sz="2400" b="1">
                <a:solidFill>
                  <a:srgbClr val="000000"/>
                </a:solidFill>
                <a:ea typeface="新宋体" charset="-122"/>
              </a:rPr>
              <a:t>＞</a:t>
            </a:r>
            <a:r>
              <a:rPr lang="en-US" altLang="zh-CN" sz="2400" b="1">
                <a:solidFill>
                  <a:srgbClr val="000000"/>
                </a:solidFill>
                <a:ea typeface="新宋体" charset="-122"/>
              </a:rPr>
              <a:t>200</a:t>
            </a:r>
          </a:p>
          <a:p>
            <a:pPr eaLnBrk="0" hangingPunct="0"/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2767014" y="3141663"/>
            <a:ext cx="37052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en-US" sz="2400" b="1">
                <a:solidFill>
                  <a:srgbClr val="000000"/>
                </a:solidFill>
                <a:ea typeface="新宋体" charset="-122"/>
              </a:rPr>
              <a:t>③</a:t>
            </a:r>
            <a:r>
              <a:rPr lang="en-US" altLang="zh-CN" sz="2400" b="1">
                <a:solidFill>
                  <a:srgbClr val="000000"/>
                </a:solidFill>
                <a:ea typeface="新宋体" charset="-122"/>
              </a:rPr>
              <a:t> </a:t>
            </a:r>
            <a:r>
              <a:rPr lang="zh-CN" altLang="en-US" sz="2400" b="1">
                <a:solidFill>
                  <a:srgbClr val="000000"/>
                </a:solidFill>
                <a:ea typeface="新宋体" charset="-122"/>
              </a:rPr>
              <a:t>如果选两家公司一样</a:t>
            </a:r>
            <a:r>
              <a:rPr lang="en-US" altLang="zh-CN" sz="2400" b="1">
                <a:solidFill>
                  <a:srgbClr val="000000"/>
                </a:solidFill>
                <a:ea typeface="新宋体" charset="-122"/>
              </a:rPr>
              <a:t>,</a:t>
            </a:r>
            <a:r>
              <a:rPr lang="zh-CN" altLang="en-US" sz="2400" b="1">
                <a:solidFill>
                  <a:srgbClr val="000000"/>
                </a:solidFill>
                <a:ea typeface="新宋体" charset="-122"/>
              </a:rPr>
              <a:t>得</a:t>
            </a:r>
          </a:p>
        </p:txBody>
      </p:sp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1971675" y="3448051"/>
            <a:ext cx="184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endParaRPr lang="x-none" altLang="x-none">
              <a:solidFill>
                <a:srgbClr val="000000"/>
              </a:solidFill>
            </a:endParaRPr>
          </a:p>
        </p:txBody>
      </p:sp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2566988" y="2565400"/>
            <a:ext cx="5535612" cy="731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2400" b="1">
                <a:solidFill>
                  <a:srgbClr val="000000"/>
                </a:solidFill>
                <a:ea typeface="新宋体" charset="-122"/>
              </a:rPr>
              <a:t>答</a:t>
            </a:r>
            <a:r>
              <a:rPr lang="en-US" altLang="zh-CN" sz="2400" b="1">
                <a:solidFill>
                  <a:srgbClr val="000000"/>
                </a:solidFill>
                <a:ea typeface="新宋体" charset="-122"/>
              </a:rPr>
              <a:t>:</a:t>
            </a:r>
            <a:r>
              <a:rPr lang="zh-CN" altLang="en-US" sz="2400" b="1">
                <a:solidFill>
                  <a:srgbClr val="000000"/>
                </a:solidFill>
                <a:ea typeface="新宋体" charset="-122"/>
              </a:rPr>
              <a:t>当购买个数超过</a:t>
            </a:r>
            <a:r>
              <a:rPr lang="en-US" altLang="zh-CN" sz="2400" b="1">
                <a:solidFill>
                  <a:srgbClr val="000000"/>
                </a:solidFill>
                <a:ea typeface="新宋体" charset="-122"/>
              </a:rPr>
              <a:t>200</a:t>
            </a:r>
            <a:r>
              <a:rPr lang="zh-CN" altLang="en-US" sz="2400" b="1">
                <a:solidFill>
                  <a:srgbClr val="000000"/>
                </a:solidFill>
                <a:ea typeface="新宋体" charset="-122"/>
              </a:rPr>
              <a:t>时</a:t>
            </a:r>
            <a:r>
              <a:rPr lang="en-US" altLang="zh-CN" sz="2400" b="1">
                <a:solidFill>
                  <a:srgbClr val="000000"/>
                </a:solidFill>
                <a:ea typeface="新宋体" charset="-122"/>
              </a:rPr>
              <a:t>,</a:t>
            </a:r>
            <a:r>
              <a:rPr lang="zh-CN" altLang="en-US" sz="2400" b="1">
                <a:solidFill>
                  <a:srgbClr val="000000"/>
                </a:solidFill>
                <a:ea typeface="新宋体" charset="-122"/>
              </a:rPr>
              <a:t>选乙公司合算</a:t>
            </a:r>
            <a:r>
              <a:rPr lang="en-US" altLang="zh-CN" sz="2400" b="1">
                <a:solidFill>
                  <a:srgbClr val="000000"/>
                </a:solidFill>
                <a:ea typeface="新宋体" charset="-122"/>
              </a:rPr>
              <a:t>.</a:t>
            </a:r>
          </a:p>
          <a:p>
            <a:pPr eaLnBrk="0" hangingPunct="0"/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14342" name="Text Box 6"/>
          <p:cNvSpPr txBox="1">
            <a:spLocks noChangeArrowheads="1"/>
          </p:cNvSpPr>
          <p:nvPr/>
        </p:nvSpPr>
        <p:spPr bwMode="auto">
          <a:xfrm>
            <a:off x="3143250" y="3573464"/>
            <a:ext cx="5729454" cy="22159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solidFill>
                  <a:srgbClr val="000000"/>
                </a:solidFill>
                <a:ea typeface="新宋体" charset="-122"/>
              </a:rPr>
              <a:t>0.9×50×X = 100×50+(X</a:t>
            </a:r>
            <a:r>
              <a:rPr lang="zh-CN" altLang="en-US" sz="2400" b="1">
                <a:solidFill>
                  <a:srgbClr val="000000"/>
                </a:solidFill>
                <a:ea typeface="新宋体" charset="-122"/>
              </a:rPr>
              <a:t>－</a:t>
            </a:r>
            <a:r>
              <a:rPr lang="en-US" altLang="zh-CN" sz="2400" b="1">
                <a:solidFill>
                  <a:srgbClr val="000000"/>
                </a:solidFill>
                <a:ea typeface="新宋体" charset="-122"/>
              </a:rPr>
              <a:t>100) ×0.8×50</a:t>
            </a:r>
          </a:p>
          <a:p>
            <a:pPr eaLnBrk="0" hangingPunct="0"/>
            <a:r>
              <a:rPr lang="en-US" altLang="zh-CN" sz="2400" b="1">
                <a:solidFill>
                  <a:srgbClr val="000000"/>
                </a:solidFill>
                <a:ea typeface="新宋体" charset="-122"/>
              </a:rPr>
              <a:t>            45X = 5000+40X</a:t>
            </a:r>
            <a:r>
              <a:rPr lang="zh-CN" altLang="en-US" sz="2400" b="1">
                <a:solidFill>
                  <a:srgbClr val="000000"/>
                </a:solidFill>
                <a:ea typeface="新宋体" charset="-122"/>
              </a:rPr>
              <a:t>－</a:t>
            </a:r>
            <a:r>
              <a:rPr lang="en-US" altLang="zh-CN" sz="2400" b="1">
                <a:solidFill>
                  <a:srgbClr val="000000"/>
                </a:solidFill>
                <a:ea typeface="新宋体" charset="-122"/>
              </a:rPr>
              <a:t>4000 </a:t>
            </a:r>
          </a:p>
          <a:p>
            <a:pPr eaLnBrk="0" hangingPunct="0"/>
            <a:r>
              <a:rPr lang="en-US" altLang="zh-CN" sz="2400" b="1">
                <a:solidFill>
                  <a:srgbClr val="000000"/>
                </a:solidFill>
                <a:ea typeface="新宋体" charset="-122"/>
              </a:rPr>
              <a:t>45X </a:t>
            </a:r>
            <a:r>
              <a:rPr lang="zh-CN" altLang="en-US" sz="2400" b="1">
                <a:solidFill>
                  <a:srgbClr val="000000"/>
                </a:solidFill>
                <a:ea typeface="新宋体" charset="-122"/>
              </a:rPr>
              <a:t>－ </a:t>
            </a:r>
            <a:r>
              <a:rPr lang="en-US" altLang="zh-CN" sz="2400" b="1">
                <a:solidFill>
                  <a:srgbClr val="000000"/>
                </a:solidFill>
                <a:ea typeface="新宋体" charset="-122"/>
              </a:rPr>
              <a:t>40X = 1000</a:t>
            </a:r>
          </a:p>
          <a:p>
            <a:pPr eaLnBrk="0" hangingPunct="0"/>
            <a:r>
              <a:rPr lang="en-US" altLang="zh-CN" sz="2400" b="1">
                <a:solidFill>
                  <a:srgbClr val="000000"/>
                </a:solidFill>
                <a:ea typeface="新宋体" charset="-122"/>
              </a:rPr>
              <a:t>              5X = 1000 </a:t>
            </a:r>
          </a:p>
          <a:p>
            <a:pPr eaLnBrk="0" hangingPunct="0"/>
            <a:r>
              <a:rPr lang="en-US" altLang="zh-CN" sz="2400" b="1">
                <a:solidFill>
                  <a:srgbClr val="000000"/>
                </a:solidFill>
                <a:ea typeface="新宋体" charset="-122"/>
              </a:rPr>
              <a:t>                X = 200</a:t>
            </a:r>
          </a:p>
          <a:p>
            <a:pPr eaLnBrk="0" hangingPunct="0"/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14343" name="Text Box 7"/>
          <p:cNvSpPr txBox="1">
            <a:spLocks noChangeArrowheads="1"/>
          </p:cNvSpPr>
          <p:nvPr/>
        </p:nvSpPr>
        <p:spPr bwMode="auto">
          <a:xfrm>
            <a:off x="2495551" y="5516563"/>
            <a:ext cx="58404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2400" b="1">
                <a:solidFill>
                  <a:srgbClr val="000000"/>
                </a:solidFill>
                <a:ea typeface="新宋体" charset="-122"/>
              </a:rPr>
              <a:t>答</a:t>
            </a:r>
            <a:r>
              <a:rPr lang="en-US" altLang="zh-CN" sz="2400" b="1">
                <a:solidFill>
                  <a:srgbClr val="000000"/>
                </a:solidFill>
                <a:ea typeface="新宋体" charset="-122"/>
              </a:rPr>
              <a:t>:</a:t>
            </a:r>
            <a:r>
              <a:rPr lang="zh-CN" altLang="en-US" sz="2400" b="1">
                <a:solidFill>
                  <a:srgbClr val="000000"/>
                </a:solidFill>
                <a:ea typeface="新宋体" charset="-122"/>
              </a:rPr>
              <a:t>当购买个数为</a:t>
            </a:r>
            <a:r>
              <a:rPr lang="en-US" altLang="zh-CN" sz="2400" b="1">
                <a:solidFill>
                  <a:srgbClr val="000000"/>
                </a:solidFill>
                <a:ea typeface="新宋体" charset="-122"/>
              </a:rPr>
              <a:t>200</a:t>
            </a:r>
            <a:r>
              <a:rPr lang="zh-CN" altLang="en-US" sz="2400" b="1">
                <a:solidFill>
                  <a:srgbClr val="000000"/>
                </a:solidFill>
                <a:ea typeface="新宋体" charset="-122"/>
              </a:rPr>
              <a:t>时</a:t>
            </a:r>
            <a:r>
              <a:rPr lang="en-US" altLang="zh-CN" sz="2400" b="1">
                <a:solidFill>
                  <a:srgbClr val="000000"/>
                </a:solidFill>
                <a:ea typeface="新宋体" charset="-122"/>
              </a:rPr>
              <a:t>,</a:t>
            </a:r>
            <a:r>
              <a:rPr lang="zh-CN" altLang="en-US" sz="2400" b="1">
                <a:solidFill>
                  <a:srgbClr val="000000"/>
                </a:solidFill>
                <a:ea typeface="新宋体" charset="-122"/>
              </a:rPr>
              <a:t>两家公司一样合算</a:t>
            </a:r>
            <a:r>
              <a:rPr lang="en-US" altLang="zh-CN" sz="2400" b="1">
                <a:solidFill>
                  <a:srgbClr val="000000"/>
                </a:solidFill>
                <a:ea typeface="新宋体" charset="-122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403463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BD21325_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0738" y="1268414"/>
            <a:ext cx="5688012" cy="153987"/>
          </a:xfrm>
          <a:prstGeom prst="rect">
            <a:avLst/>
          </a:prstGeom>
          <a:solidFill>
            <a:srgbClr val="FF66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3556000" y="1490663"/>
            <a:ext cx="184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endParaRPr lang="x-none" altLang="x-none">
              <a:solidFill>
                <a:srgbClr val="000000"/>
              </a:solidFill>
            </a:endParaRPr>
          </a:p>
        </p:txBody>
      </p:sp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4933950" y="571500"/>
            <a:ext cx="289083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zh-CN" altLang="en-US" sz="3200" b="1">
                <a:solidFill>
                  <a:srgbClr val="000000"/>
                </a:solidFill>
                <a:ea typeface="隶书" charset="0"/>
              </a:rPr>
              <a:t>思考    讨论</a:t>
            </a:r>
          </a:p>
        </p:txBody>
      </p:sp>
      <p:sp>
        <p:nvSpPr>
          <p:cNvPr id="15365" name="Text Box 5"/>
          <p:cNvSpPr txBox="1">
            <a:spLocks noChangeArrowheads="1"/>
          </p:cNvSpPr>
          <p:nvPr/>
        </p:nvSpPr>
        <p:spPr bwMode="auto">
          <a:xfrm>
            <a:off x="1558925" y="2200276"/>
            <a:ext cx="38163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zh-CN" altLang="en-US" sz="2800" b="1">
                <a:solidFill>
                  <a:srgbClr val="000000"/>
                </a:solidFill>
              </a:rPr>
              <a:t>两家的报价均为</a:t>
            </a:r>
            <a:r>
              <a:rPr lang="en-US" altLang="zh-CN" sz="2800" b="1">
                <a:solidFill>
                  <a:srgbClr val="000000"/>
                </a:solidFill>
              </a:rPr>
              <a:t>50</a:t>
            </a:r>
            <a:r>
              <a:rPr lang="zh-CN" altLang="en-US" sz="2800" b="1">
                <a:solidFill>
                  <a:srgbClr val="000000"/>
                </a:solidFill>
              </a:rPr>
              <a:t>元</a:t>
            </a:r>
          </a:p>
        </p:txBody>
      </p:sp>
      <p:sp>
        <p:nvSpPr>
          <p:cNvPr id="15366" name="Text Box 6"/>
          <p:cNvSpPr txBox="1">
            <a:spLocks noChangeArrowheads="1"/>
          </p:cNvSpPr>
          <p:nvPr/>
        </p:nvSpPr>
        <p:spPr bwMode="auto">
          <a:xfrm>
            <a:off x="7751764" y="2198688"/>
            <a:ext cx="2916237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zh-CN" altLang="en-US" sz="2800" b="1">
                <a:solidFill>
                  <a:srgbClr val="000000"/>
                </a:solidFill>
              </a:rPr>
              <a:t>两家的报价相等</a:t>
            </a:r>
          </a:p>
        </p:txBody>
      </p:sp>
      <p:sp>
        <p:nvSpPr>
          <p:cNvPr id="15367" name="Line 7">
            <a:hlinkClick r:id="rId4" action="ppaction://hlinksldjump"/>
          </p:cNvPr>
          <p:cNvSpPr>
            <a:spLocks noChangeShapeType="1"/>
          </p:cNvSpPr>
          <p:nvPr/>
        </p:nvSpPr>
        <p:spPr bwMode="auto">
          <a:xfrm>
            <a:off x="4943476" y="2492375"/>
            <a:ext cx="2881313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68" name="Text Box 8"/>
          <p:cNvSpPr txBox="1">
            <a:spLocks noChangeArrowheads="1"/>
          </p:cNvSpPr>
          <p:nvPr/>
        </p:nvSpPr>
        <p:spPr bwMode="auto">
          <a:xfrm>
            <a:off x="4924426" y="2611439"/>
            <a:ext cx="29003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zh-CN" altLang="en-US" sz="2000" b="1">
                <a:solidFill>
                  <a:srgbClr val="000000"/>
                </a:solidFill>
              </a:rPr>
              <a:t>问题还是原来的答案</a:t>
            </a:r>
            <a:r>
              <a:rPr lang="en-US" altLang="zh-CN" sz="2000" b="1">
                <a:solidFill>
                  <a:srgbClr val="000000"/>
                </a:solidFill>
              </a:rPr>
              <a:t>?</a:t>
            </a:r>
          </a:p>
        </p:txBody>
      </p:sp>
      <p:sp>
        <p:nvSpPr>
          <p:cNvPr id="15369" name="Text Box 9"/>
          <p:cNvSpPr txBox="1">
            <a:spLocks noChangeArrowheads="1"/>
          </p:cNvSpPr>
          <p:nvPr/>
        </p:nvSpPr>
        <p:spPr bwMode="auto">
          <a:xfrm>
            <a:off x="5815014" y="2055814"/>
            <a:ext cx="114458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zh-CN" altLang="en-US" sz="2000" b="1">
                <a:solidFill>
                  <a:srgbClr val="000000"/>
                </a:solidFill>
              </a:rPr>
              <a:t>改为</a:t>
            </a:r>
          </a:p>
        </p:txBody>
      </p:sp>
      <p:sp>
        <p:nvSpPr>
          <p:cNvPr id="15370" name="Text Box 10"/>
          <p:cNvSpPr txBox="1">
            <a:spLocks noChangeArrowheads="1"/>
          </p:cNvSpPr>
          <p:nvPr/>
        </p:nvSpPr>
        <p:spPr bwMode="auto">
          <a:xfrm>
            <a:off x="4727575" y="4868863"/>
            <a:ext cx="26733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2800" b="1">
                <a:solidFill>
                  <a:srgbClr val="000000"/>
                </a:solidFill>
              </a:rPr>
              <a:t>答案还是一样的</a:t>
            </a:r>
          </a:p>
        </p:txBody>
      </p:sp>
      <p:sp>
        <p:nvSpPr>
          <p:cNvPr id="15371" name="Text Box 11"/>
          <p:cNvSpPr txBox="1">
            <a:spLocks noChangeArrowheads="1"/>
          </p:cNvSpPr>
          <p:nvPr/>
        </p:nvSpPr>
        <p:spPr bwMode="auto">
          <a:xfrm>
            <a:off x="3916364" y="3514725"/>
            <a:ext cx="55015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800" b="1">
                <a:solidFill>
                  <a:srgbClr val="000000"/>
                </a:solidFill>
              </a:rPr>
              <a:t>50</a:t>
            </a:r>
          </a:p>
        </p:txBody>
      </p:sp>
      <p:sp>
        <p:nvSpPr>
          <p:cNvPr id="15372" name="Text Box 12"/>
          <p:cNvSpPr txBox="1">
            <a:spLocks noChangeArrowheads="1"/>
          </p:cNvSpPr>
          <p:nvPr/>
        </p:nvSpPr>
        <p:spPr bwMode="auto">
          <a:xfrm>
            <a:off x="7608888" y="3449638"/>
            <a:ext cx="3626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800" b="1">
                <a:solidFill>
                  <a:srgbClr val="000000"/>
                </a:solidFill>
              </a:rPr>
              <a:t>a</a:t>
            </a:r>
          </a:p>
        </p:txBody>
      </p:sp>
      <p:sp>
        <p:nvSpPr>
          <p:cNvPr id="15373" name="Text Box 13"/>
          <p:cNvSpPr txBox="1">
            <a:spLocks noChangeArrowheads="1"/>
          </p:cNvSpPr>
          <p:nvPr/>
        </p:nvSpPr>
        <p:spPr bwMode="auto">
          <a:xfrm>
            <a:off x="5643563" y="3592513"/>
            <a:ext cx="184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endParaRPr lang="x-none" altLang="x-none">
              <a:solidFill>
                <a:srgbClr val="000000"/>
              </a:solidFill>
            </a:endParaRPr>
          </a:p>
        </p:txBody>
      </p:sp>
      <p:sp>
        <p:nvSpPr>
          <p:cNvPr id="15374" name="Line 14">
            <a:hlinkClick r:id="rId4" action="ppaction://hlinksldjump"/>
          </p:cNvPr>
          <p:cNvSpPr>
            <a:spLocks noChangeShapeType="1"/>
          </p:cNvSpPr>
          <p:nvPr/>
        </p:nvSpPr>
        <p:spPr bwMode="auto">
          <a:xfrm>
            <a:off x="4511676" y="3789363"/>
            <a:ext cx="2881313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75" name="Text Box 15"/>
          <p:cNvSpPr txBox="1">
            <a:spLocks noChangeArrowheads="1"/>
          </p:cNvSpPr>
          <p:nvPr/>
        </p:nvSpPr>
        <p:spPr bwMode="auto">
          <a:xfrm>
            <a:off x="5591175" y="3357564"/>
            <a:ext cx="108108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zh-CN" altLang="en-US" sz="2000" b="1">
                <a:solidFill>
                  <a:srgbClr val="000000"/>
                </a:solidFill>
              </a:rPr>
              <a:t>改为</a:t>
            </a:r>
          </a:p>
        </p:txBody>
      </p:sp>
      <p:sp>
        <p:nvSpPr>
          <p:cNvPr id="15376" name="AutoShape 16">
            <a:hlinkClick r:id="rId6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10201276" y="6308725"/>
            <a:ext cx="358775" cy="431800"/>
          </a:xfrm>
          <a:prstGeom prst="actionButtonDocumen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186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51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70" decel="100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770" decel="100000"/>
                                        <p:tgtEl>
                                          <p:spTgt spid="1536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3" dur="77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5" dur="77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6" dur="10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10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6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7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5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15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56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57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374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5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374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5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3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 nodeType="clickPar">
                      <p:stCondLst>
                        <p:cond delay="indefinite"/>
                      </p:stCondLst>
                      <p:childTnLst>
                        <p:par>
                          <p:cTn id="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53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53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6" dur="1000"/>
                                        <p:tgtEl>
                                          <p:spTgt spid="15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53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53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1" dur="1000"/>
                                        <p:tgtEl>
                                          <p:spTgt spid="15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 nodeType="clickPar">
                      <p:stCondLst>
                        <p:cond delay="indefinite"/>
                      </p:stCondLst>
                      <p:childTnLst>
                        <p:par>
                          <p:cTn id="7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4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53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53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8" dur="1000"/>
                                        <p:tgtEl>
                                          <p:spTgt spid="15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9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53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53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3" dur="1000"/>
                                        <p:tgtEl>
                                          <p:spTgt spid="15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 nodeType="clickPar">
                      <p:stCondLst>
                        <p:cond delay="indefinite"/>
                      </p:stCondLst>
                      <p:childTnLst>
                        <p:par>
                          <p:cTn id="8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/>
      <p:bldP spid="15364" grpId="0"/>
      <p:bldP spid="15365" grpId="0"/>
      <p:bldP spid="15366" grpId="0"/>
      <p:bldP spid="15367" grpId="0" animBg="1"/>
      <p:bldP spid="15368" grpId="0"/>
      <p:bldP spid="15369" grpId="0"/>
      <p:bldP spid="15370" grpId="0"/>
      <p:bldP spid="15371" grpId="0"/>
      <p:bldP spid="15372" grpId="0"/>
      <p:bldP spid="15374" grpId="0" animBg="1"/>
      <p:bldP spid="15374" grpId="1" animBg="1"/>
      <p:bldP spid="15375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2"/>
          <p:cNvSpPr txBox="1">
            <a:spLocks noChangeArrowheads="1"/>
          </p:cNvSpPr>
          <p:nvPr/>
        </p:nvSpPr>
        <p:spPr bwMode="auto">
          <a:xfrm>
            <a:off x="1754670" y="795130"/>
            <a:ext cx="8783638" cy="24314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altLang="zh-CN" sz="2400" b="1" dirty="0">
                <a:solidFill>
                  <a:srgbClr val="000000"/>
                </a:solidFill>
                <a:latin typeface="+mn-ea"/>
              </a:rPr>
              <a:t>5.</a:t>
            </a:r>
            <a:r>
              <a:rPr lang="zh-CN" altLang="en-US" sz="2400" b="1" dirty="0">
                <a:solidFill>
                  <a:srgbClr val="000000"/>
                </a:solidFill>
                <a:latin typeface="+mn-ea"/>
              </a:rPr>
              <a:t>暑假期间</a:t>
            </a:r>
            <a:r>
              <a:rPr lang="en-US" altLang="zh-CN" sz="2400" b="1" dirty="0">
                <a:solidFill>
                  <a:srgbClr val="000000"/>
                </a:solidFill>
                <a:latin typeface="+mn-ea"/>
              </a:rPr>
              <a:t>,</a:t>
            </a:r>
            <a:r>
              <a:rPr lang="zh-CN" altLang="en-US" sz="2400" b="1" dirty="0">
                <a:solidFill>
                  <a:srgbClr val="000000"/>
                </a:solidFill>
                <a:latin typeface="+mn-ea"/>
              </a:rPr>
              <a:t>我校</a:t>
            </a:r>
            <a:r>
              <a:rPr lang="en-US" altLang="zh-CN" sz="2400" b="1" dirty="0">
                <a:solidFill>
                  <a:srgbClr val="000000"/>
                </a:solidFill>
                <a:latin typeface="+mn-ea"/>
              </a:rPr>
              <a:t>4</a:t>
            </a:r>
            <a:r>
              <a:rPr lang="zh-CN" altLang="en-US" sz="2400" b="1" dirty="0">
                <a:solidFill>
                  <a:srgbClr val="000000"/>
                </a:solidFill>
                <a:latin typeface="+mn-ea"/>
              </a:rPr>
              <a:t>名教师打算组织若干名学生去天目湖旅游</a:t>
            </a:r>
            <a:r>
              <a:rPr lang="en-US" altLang="zh-CN" sz="2400" b="1" dirty="0">
                <a:solidFill>
                  <a:srgbClr val="000000"/>
                </a:solidFill>
                <a:latin typeface="+mn-ea"/>
              </a:rPr>
              <a:t>,</a:t>
            </a:r>
            <a:r>
              <a:rPr lang="zh-CN" altLang="en-US" sz="2400" b="1" dirty="0">
                <a:solidFill>
                  <a:srgbClr val="000000"/>
                </a:solidFill>
                <a:latin typeface="+mn-ea"/>
              </a:rPr>
              <a:t>联系了两家旅行社</a:t>
            </a:r>
            <a:r>
              <a:rPr lang="en-US" altLang="zh-CN" sz="2400" b="1" dirty="0">
                <a:solidFill>
                  <a:srgbClr val="000000"/>
                </a:solidFill>
                <a:latin typeface="+mn-ea"/>
              </a:rPr>
              <a:t>,</a:t>
            </a:r>
            <a:r>
              <a:rPr lang="zh-CN" altLang="en-US" sz="2400" b="1" dirty="0">
                <a:solidFill>
                  <a:srgbClr val="000000"/>
                </a:solidFill>
                <a:latin typeface="+mn-ea"/>
              </a:rPr>
              <a:t>甲旅行社的收费标准是</a:t>
            </a:r>
            <a:r>
              <a:rPr lang="en-US" altLang="zh-CN" sz="2400" b="1" dirty="0">
                <a:solidFill>
                  <a:srgbClr val="000000"/>
                </a:solidFill>
                <a:latin typeface="+mn-ea"/>
              </a:rPr>
              <a:t>:</a:t>
            </a:r>
            <a:r>
              <a:rPr lang="zh-CN" altLang="en-US" sz="2400" b="1" dirty="0">
                <a:solidFill>
                  <a:srgbClr val="000000"/>
                </a:solidFill>
                <a:latin typeface="+mn-ea"/>
              </a:rPr>
              <a:t>如果</a:t>
            </a:r>
            <a:r>
              <a:rPr lang="en-US" altLang="zh-CN" sz="2400" b="1" dirty="0">
                <a:solidFill>
                  <a:srgbClr val="000000"/>
                </a:solidFill>
                <a:latin typeface="+mn-ea"/>
              </a:rPr>
              <a:t>4</a:t>
            </a:r>
            <a:r>
              <a:rPr lang="zh-CN" altLang="en-US" sz="2400" b="1" dirty="0">
                <a:solidFill>
                  <a:srgbClr val="000000"/>
                </a:solidFill>
                <a:latin typeface="+mn-ea"/>
              </a:rPr>
              <a:t>位老师买全票</a:t>
            </a:r>
            <a:r>
              <a:rPr lang="en-US" altLang="zh-CN" sz="2400" b="1" dirty="0">
                <a:solidFill>
                  <a:srgbClr val="000000"/>
                </a:solidFill>
                <a:latin typeface="+mn-ea"/>
              </a:rPr>
              <a:t>,</a:t>
            </a:r>
            <a:r>
              <a:rPr lang="zh-CN" altLang="en-US" sz="2400" b="1" dirty="0">
                <a:solidFill>
                  <a:srgbClr val="000000"/>
                </a:solidFill>
                <a:latin typeface="+mn-ea"/>
              </a:rPr>
              <a:t>则学生按</a:t>
            </a:r>
            <a:r>
              <a:rPr lang="en-US" altLang="zh-CN" sz="2400" b="1" dirty="0">
                <a:solidFill>
                  <a:srgbClr val="000000"/>
                </a:solidFill>
                <a:latin typeface="+mn-ea"/>
              </a:rPr>
              <a:t>7</a:t>
            </a:r>
            <a:r>
              <a:rPr lang="zh-CN" altLang="en-US" sz="2400" b="1" dirty="0">
                <a:solidFill>
                  <a:srgbClr val="000000"/>
                </a:solidFill>
                <a:latin typeface="+mn-ea"/>
              </a:rPr>
              <a:t>折优惠</a:t>
            </a:r>
            <a:r>
              <a:rPr lang="en-US" altLang="zh-CN" sz="2400" b="1" dirty="0">
                <a:solidFill>
                  <a:srgbClr val="000000"/>
                </a:solidFill>
                <a:latin typeface="+mn-ea"/>
              </a:rPr>
              <a:t>;</a:t>
            </a:r>
            <a:r>
              <a:rPr lang="zh-CN" altLang="en-US" sz="2400" b="1" dirty="0">
                <a:solidFill>
                  <a:srgbClr val="000000"/>
                </a:solidFill>
                <a:latin typeface="+mn-ea"/>
              </a:rPr>
              <a:t>乙旅行社的收费标准是</a:t>
            </a:r>
            <a:r>
              <a:rPr lang="en-US" altLang="zh-CN" sz="2400" b="1" dirty="0">
                <a:solidFill>
                  <a:srgbClr val="000000"/>
                </a:solidFill>
                <a:latin typeface="+mn-ea"/>
              </a:rPr>
              <a:t>:5</a:t>
            </a:r>
            <a:r>
              <a:rPr lang="zh-CN" altLang="en-US" sz="2400" b="1" dirty="0">
                <a:solidFill>
                  <a:srgbClr val="000000"/>
                </a:solidFill>
                <a:latin typeface="+mn-ea"/>
              </a:rPr>
              <a:t>人以上</a:t>
            </a:r>
            <a:r>
              <a:rPr lang="en-US" altLang="zh-CN" sz="2400" b="1" dirty="0">
                <a:solidFill>
                  <a:srgbClr val="000000"/>
                </a:solidFill>
                <a:latin typeface="+mn-ea"/>
              </a:rPr>
              <a:t>(</a:t>
            </a:r>
            <a:r>
              <a:rPr lang="zh-CN" altLang="en-US" sz="2400" b="1" dirty="0">
                <a:solidFill>
                  <a:srgbClr val="000000"/>
                </a:solidFill>
                <a:latin typeface="+mn-ea"/>
              </a:rPr>
              <a:t>含</a:t>
            </a:r>
            <a:r>
              <a:rPr lang="en-US" altLang="zh-CN" sz="2400" b="1" dirty="0">
                <a:solidFill>
                  <a:srgbClr val="000000"/>
                </a:solidFill>
                <a:latin typeface="+mn-ea"/>
              </a:rPr>
              <a:t>5</a:t>
            </a:r>
            <a:r>
              <a:rPr lang="zh-CN" altLang="en-US" sz="2400" b="1" dirty="0">
                <a:solidFill>
                  <a:srgbClr val="000000"/>
                </a:solidFill>
                <a:latin typeface="+mn-ea"/>
              </a:rPr>
              <a:t>人</a:t>
            </a:r>
            <a:r>
              <a:rPr lang="en-US" altLang="zh-CN" sz="2400" b="1" dirty="0">
                <a:solidFill>
                  <a:srgbClr val="000000"/>
                </a:solidFill>
                <a:latin typeface="+mn-ea"/>
              </a:rPr>
              <a:t>)</a:t>
            </a:r>
            <a:r>
              <a:rPr lang="zh-CN" altLang="en-US" sz="2400" b="1" dirty="0">
                <a:solidFill>
                  <a:srgbClr val="000000"/>
                </a:solidFill>
                <a:latin typeface="+mn-ea"/>
              </a:rPr>
              <a:t>可购团体票</a:t>
            </a:r>
            <a:r>
              <a:rPr lang="en-US" altLang="zh-CN" sz="2400" b="1" dirty="0">
                <a:solidFill>
                  <a:srgbClr val="000000"/>
                </a:solidFill>
                <a:latin typeface="+mn-ea"/>
              </a:rPr>
              <a:t>,</a:t>
            </a:r>
            <a:r>
              <a:rPr lang="zh-CN" altLang="en-US" sz="2400" b="1" dirty="0">
                <a:solidFill>
                  <a:srgbClr val="000000"/>
                </a:solidFill>
                <a:latin typeface="+mn-ea"/>
              </a:rPr>
              <a:t>旅行团体票按原价的</a:t>
            </a:r>
            <a:r>
              <a:rPr lang="en-US" altLang="zh-CN" sz="2400" b="1" dirty="0">
                <a:solidFill>
                  <a:srgbClr val="000000"/>
                </a:solidFill>
                <a:latin typeface="+mn-ea"/>
              </a:rPr>
              <a:t>8</a:t>
            </a:r>
            <a:r>
              <a:rPr lang="zh-CN" altLang="en-US" sz="2400" b="1" dirty="0">
                <a:solidFill>
                  <a:srgbClr val="000000"/>
                </a:solidFill>
                <a:latin typeface="+mn-ea"/>
              </a:rPr>
              <a:t>折优惠</a:t>
            </a:r>
            <a:r>
              <a:rPr lang="en-US" altLang="zh-CN" sz="2400" b="1" dirty="0">
                <a:solidFill>
                  <a:srgbClr val="000000"/>
                </a:solidFill>
                <a:latin typeface="+mn-ea"/>
              </a:rPr>
              <a:t>.</a:t>
            </a:r>
            <a:r>
              <a:rPr lang="zh-CN" altLang="en-US" sz="2400" b="1" dirty="0">
                <a:solidFill>
                  <a:srgbClr val="000000"/>
                </a:solidFill>
                <a:latin typeface="+mn-ea"/>
              </a:rPr>
              <a:t>这两家旅行社的全票</a:t>
            </a:r>
            <a:r>
              <a:rPr lang="zh-CN" altLang="en-US" sz="2400" b="1" dirty="0" smtClean="0">
                <a:solidFill>
                  <a:srgbClr val="000000"/>
                </a:solidFill>
                <a:latin typeface="+mn-ea"/>
              </a:rPr>
              <a:t>相等，均为每人</a:t>
            </a:r>
            <a:r>
              <a:rPr lang="en-US" altLang="zh-CN" sz="2400" b="1" dirty="0" smtClean="0">
                <a:solidFill>
                  <a:srgbClr val="000000"/>
                </a:solidFill>
                <a:latin typeface="+mn-ea"/>
              </a:rPr>
              <a:t>300</a:t>
            </a:r>
            <a:r>
              <a:rPr lang="zh-CN" altLang="en-US" sz="2400" b="1" dirty="0" smtClean="0">
                <a:solidFill>
                  <a:srgbClr val="000000"/>
                </a:solidFill>
                <a:latin typeface="+mn-ea"/>
              </a:rPr>
              <a:t>元</a:t>
            </a:r>
            <a:r>
              <a:rPr lang="en-US" altLang="zh-CN" sz="2400" b="1" dirty="0" smtClean="0">
                <a:solidFill>
                  <a:srgbClr val="000000"/>
                </a:solidFill>
                <a:latin typeface="+mn-ea"/>
              </a:rPr>
              <a:t>.</a:t>
            </a:r>
            <a:endParaRPr lang="en-US" altLang="zh-CN" sz="2400" b="1" dirty="0">
              <a:solidFill>
                <a:srgbClr val="000000"/>
              </a:solidFill>
              <a:latin typeface="+mn-ea"/>
            </a:endParaRPr>
          </a:p>
          <a:p>
            <a:pPr eaLnBrk="0" hangingPunct="0"/>
            <a:endParaRPr lang="en-US" altLang="zh-CN" sz="3200" dirty="0">
              <a:solidFill>
                <a:srgbClr val="000000"/>
              </a:solidFill>
            </a:endParaRPr>
          </a:p>
        </p:txBody>
      </p:sp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1681646" y="3226565"/>
            <a:ext cx="7779694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solidFill>
                  <a:srgbClr val="000000"/>
                </a:solidFill>
                <a:ea typeface="楷体_GB2312" charset="0"/>
                <a:cs typeface="黑体" charset="-122"/>
              </a:rPr>
              <a:t>⑴</a:t>
            </a:r>
            <a:r>
              <a:rPr lang="en-US" altLang="zh-CN" sz="2400" b="1">
                <a:solidFill>
                  <a:srgbClr val="000000"/>
                </a:solidFill>
                <a:ea typeface="楷体_GB2312" charset="0"/>
                <a:cs typeface="Arial" charset="0"/>
              </a:rPr>
              <a:t>  </a:t>
            </a:r>
            <a:r>
              <a:rPr lang="zh-CN" altLang="en-US" sz="2400" b="1">
                <a:solidFill>
                  <a:srgbClr val="000000"/>
                </a:solidFill>
                <a:ea typeface="楷体_GB2312" charset="0"/>
                <a:cs typeface="黑体" charset="-122"/>
              </a:rPr>
              <a:t>若有</a:t>
            </a:r>
            <a:r>
              <a:rPr lang="en-US" altLang="zh-CN" sz="2400" b="1">
                <a:solidFill>
                  <a:srgbClr val="000000"/>
                </a:solidFill>
                <a:ea typeface="楷体_GB2312" charset="0"/>
                <a:cs typeface="Arial" charset="0"/>
              </a:rPr>
              <a:t>7</a:t>
            </a:r>
            <a:r>
              <a:rPr lang="zh-CN" altLang="en-US" sz="2400" b="1">
                <a:solidFill>
                  <a:srgbClr val="000000"/>
                </a:solidFill>
                <a:ea typeface="楷体_GB2312" charset="0"/>
                <a:cs typeface="黑体" charset="-122"/>
              </a:rPr>
              <a:t>位同学参加该旅行团</a:t>
            </a:r>
            <a:r>
              <a:rPr lang="en-US" altLang="zh-CN" sz="2400" b="1">
                <a:solidFill>
                  <a:srgbClr val="000000"/>
                </a:solidFill>
                <a:ea typeface="楷体_GB2312" charset="0"/>
                <a:cs typeface="Arial" charset="0"/>
              </a:rPr>
              <a:t>,</a:t>
            </a:r>
            <a:r>
              <a:rPr lang="zh-CN" altLang="en-US" sz="2400" b="1">
                <a:solidFill>
                  <a:srgbClr val="000000"/>
                </a:solidFill>
                <a:ea typeface="楷体_GB2312" charset="0"/>
                <a:cs typeface="黑体" charset="-122"/>
              </a:rPr>
              <a:t>问选择哪家旅行社更省钱</a:t>
            </a:r>
            <a:r>
              <a:rPr lang="en-US" altLang="zh-CN" sz="2400" b="1">
                <a:solidFill>
                  <a:srgbClr val="000000"/>
                </a:solidFill>
                <a:ea typeface="楷体_GB2312" charset="0"/>
                <a:cs typeface="Arial" charset="0"/>
              </a:rPr>
              <a:t>?</a:t>
            </a:r>
            <a:endParaRPr lang="en-US" altLang="zh-CN" sz="2400" b="1">
              <a:solidFill>
                <a:srgbClr val="000000"/>
              </a:solidFill>
              <a:ea typeface="楷体_GB2312" charset="0"/>
              <a:cs typeface="黑体" charset="-122"/>
            </a:endParaRPr>
          </a:p>
          <a:p>
            <a:pPr eaLnBrk="0" hangingPunct="0"/>
            <a:r>
              <a:rPr lang="en-US" altLang="zh-CN" sz="2400" b="1">
                <a:solidFill>
                  <a:srgbClr val="000000"/>
                </a:solidFill>
                <a:ea typeface="楷体_GB2312" charset="0"/>
                <a:cs typeface="黑体" charset="-122"/>
              </a:rPr>
              <a:t>⑵</a:t>
            </a:r>
            <a:r>
              <a:rPr lang="en-US" altLang="zh-CN" sz="2400" b="1">
                <a:solidFill>
                  <a:srgbClr val="000000"/>
                </a:solidFill>
                <a:ea typeface="楷体_GB2312" charset="0"/>
                <a:cs typeface="Arial" charset="0"/>
              </a:rPr>
              <a:t>  </a:t>
            </a:r>
            <a:r>
              <a:rPr lang="zh-CN" altLang="en-US" sz="2400" b="1">
                <a:solidFill>
                  <a:srgbClr val="000000"/>
                </a:solidFill>
                <a:ea typeface="楷体_GB2312" charset="0"/>
                <a:cs typeface="黑体" charset="-122"/>
              </a:rPr>
              <a:t>参加的同学在什么范围内</a:t>
            </a:r>
            <a:r>
              <a:rPr lang="en-US" altLang="zh-CN" sz="2400" b="1">
                <a:solidFill>
                  <a:srgbClr val="000000"/>
                </a:solidFill>
                <a:ea typeface="楷体_GB2312" charset="0"/>
                <a:cs typeface="Arial" charset="0"/>
              </a:rPr>
              <a:t>,</a:t>
            </a:r>
            <a:r>
              <a:rPr lang="zh-CN" altLang="en-US" sz="2400" b="1">
                <a:solidFill>
                  <a:srgbClr val="000000"/>
                </a:solidFill>
                <a:ea typeface="楷体_GB2312" charset="0"/>
                <a:cs typeface="黑体" charset="-122"/>
              </a:rPr>
              <a:t>选择甲旅行社更省钱</a:t>
            </a:r>
            <a:r>
              <a:rPr lang="en-US" altLang="zh-CN" sz="2400" b="1">
                <a:solidFill>
                  <a:srgbClr val="000000"/>
                </a:solidFill>
                <a:ea typeface="楷体_GB2312" charset="0"/>
                <a:cs typeface="Arial" charset="0"/>
              </a:rPr>
              <a:t>?</a:t>
            </a:r>
          </a:p>
          <a:p>
            <a:pPr eaLnBrk="0" hangingPunct="0"/>
            <a:endParaRPr lang="en-US" altLang="zh-CN" sz="2400" b="1">
              <a:solidFill>
                <a:srgbClr val="000000"/>
              </a:solidFill>
              <a:ea typeface="楷体_GB231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618096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2"/>
          <p:cNvSpPr txBox="1">
            <a:spLocks noChangeArrowheads="1"/>
          </p:cNvSpPr>
          <p:nvPr/>
        </p:nvSpPr>
        <p:spPr bwMode="auto">
          <a:xfrm>
            <a:off x="2432050" y="1845365"/>
            <a:ext cx="7200900" cy="2308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en-US" altLang="zh-CN" sz="2400" b="1" dirty="0">
                <a:solidFill>
                  <a:srgbClr val="000000"/>
                </a:solidFill>
                <a:latin typeface="+mn-ea"/>
              </a:rPr>
              <a:t>1.</a:t>
            </a:r>
            <a:r>
              <a:rPr lang="zh-CN" altLang="en-US" sz="2400" b="1" dirty="0">
                <a:solidFill>
                  <a:srgbClr val="000000"/>
                </a:solidFill>
                <a:latin typeface="+mn-ea"/>
              </a:rPr>
              <a:t>两名老师带领若干学生去旅游（游费统一支付），他们联系了两家报价都是</a:t>
            </a:r>
            <a:r>
              <a:rPr lang="en-US" altLang="zh-CN" sz="2400" b="1" dirty="0">
                <a:solidFill>
                  <a:srgbClr val="000000"/>
                </a:solidFill>
                <a:latin typeface="+mn-ea"/>
              </a:rPr>
              <a:t>100</a:t>
            </a:r>
            <a:r>
              <a:rPr lang="zh-CN" altLang="en-US" sz="2400" b="1" dirty="0">
                <a:solidFill>
                  <a:srgbClr val="000000"/>
                </a:solidFill>
                <a:latin typeface="+mn-ea"/>
              </a:rPr>
              <a:t>元／人的旅行社</a:t>
            </a:r>
            <a:r>
              <a:rPr lang="en-US" altLang="zh-CN" sz="2400" b="1" dirty="0">
                <a:solidFill>
                  <a:srgbClr val="000000"/>
                </a:solidFill>
                <a:latin typeface="+mn-ea"/>
              </a:rPr>
              <a:t>,</a:t>
            </a:r>
            <a:r>
              <a:rPr lang="zh-CN" altLang="en-US" sz="2400" b="1" dirty="0">
                <a:solidFill>
                  <a:srgbClr val="000000"/>
                </a:solidFill>
                <a:latin typeface="+mn-ea"/>
              </a:rPr>
              <a:t>甲旅行社的优惠条件是：两名老师全额付款，其余的七五折（按报价的</a:t>
            </a:r>
            <a:r>
              <a:rPr lang="en-US" altLang="zh-CN" sz="2400" b="1" dirty="0">
                <a:solidFill>
                  <a:srgbClr val="000000"/>
                </a:solidFill>
                <a:latin typeface="+mn-ea"/>
              </a:rPr>
              <a:t>75%</a:t>
            </a:r>
            <a:r>
              <a:rPr lang="zh-CN" altLang="en-US" sz="2400" b="1" dirty="0">
                <a:solidFill>
                  <a:srgbClr val="000000"/>
                </a:solidFill>
                <a:latin typeface="+mn-ea"/>
              </a:rPr>
              <a:t>）；乙旅行社的优惠条件是：所有的人八折（按报价的</a:t>
            </a:r>
            <a:r>
              <a:rPr lang="en-US" altLang="zh-CN" sz="2400" b="1" dirty="0">
                <a:solidFill>
                  <a:srgbClr val="000000"/>
                </a:solidFill>
                <a:latin typeface="+mn-ea"/>
              </a:rPr>
              <a:t>80%</a:t>
            </a:r>
            <a:r>
              <a:rPr lang="zh-CN" altLang="en-US" sz="2400" b="1" dirty="0">
                <a:solidFill>
                  <a:srgbClr val="000000"/>
                </a:solidFill>
                <a:latin typeface="+mn-ea"/>
              </a:rPr>
              <a:t>）收费，选择哪个旅行社更实惠？</a:t>
            </a:r>
          </a:p>
        </p:txBody>
      </p:sp>
      <p:sp>
        <p:nvSpPr>
          <p:cNvPr id="17411" name="Text Box 3"/>
          <p:cNvSpPr txBox="1">
            <a:spLocks noChangeArrowheads="1"/>
          </p:cNvSpPr>
          <p:nvPr/>
        </p:nvSpPr>
        <p:spPr bwMode="auto">
          <a:xfrm>
            <a:off x="2432050" y="909638"/>
            <a:ext cx="15557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zh-CN" altLang="en-US" sz="3600" b="1">
                <a:solidFill>
                  <a:srgbClr val="000000"/>
                </a:solidFill>
                <a:ea typeface="华文彩云" charset="0"/>
              </a:rPr>
              <a:t>讨论题</a:t>
            </a:r>
          </a:p>
        </p:txBody>
      </p:sp>
    </p:spTree>
    <p:extLst>
      <p:ext uri="{BB962C8B-B14F-4D97-AF65-F5344CB8AC3E}">
        <p14:creationId xmlns:p14="http://schemas.microsoft.com/office/powerpoint/2010/main" val="604160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2"/>
          <p:cNvSpPr txBox="1">
            <a:spLocks noChangeArrowheads="1"/>
          </p:cNvSpPr>
          <p:nvPr/>
        </p:nvSpPr>
        <p:spPr bwMode="auto">
          <a:xfrm>
            <a:off x="2133601" y="533400"/>
            <a:ext cx="7921625" cy="1373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zh-CN" altLang="en-US" sz="2800" b="1">
                <a:solidFill>
                  <a:srgbClr val="000000"/>
                </a:solidFill>
                <a:latin typeface="华文新魏" charset="-122"/>
                <a:ea typeface="华文新魏" charset="-122"/>
              </a:rPr>
              <a:t>解</a:t>
            </a:r>
            <a:r>
              <a:rPr lang="en-US" altLang="zh-CN" sz="2800" b="1">
                <a:solidFill>
                  <a:srgbClr val="000000"/>
                </a:solidFill>
                <a:latin typeface="华文新魏" charset="-122"/>
                <a:ea typeface="华文新魏" charset="-122"/>
              </a:rPr>
              <a:t>:   </a:t>
            </a:r>
            <a:r>
              <a:rPr lang="zh-CN" altLang="en-US" sz="2800" b="1">
                <a:solidFill>
                  <a:srgbClr val="000000"/>
                </a:solidFill>
                <a:latin typeface="华文新魏" charset="-122"/>
                <a:ea typeface="华文新魏" charset="-122"/>
              </a:rPr>
              <a:t>设学生有</a:t>
            </a:r>
            <a:r>
              <a:rPr lang="en-US" altLang="zh-CN" sz="2800" b="1">
                <a:solidFill>
                  <a:srgbClr val="000000"/>
                </a:solidFill>
                <a:latin typeface="华文新魏" charset="-122"/>
                <a:ea typeface="华文新魏" charset="-122"/>
              </a:rPr>
              <a:t>x</a:t>
            </a:r>
            <a:r>
              <a:rPr lang="zh-CN" altLang="en-US" sz="2800" b="1">
                <a:solidFill>
                  <a:srgbClr val="000000"/>
                </a:solidFill>
                <a:latin typeface="华文新魏" charset="-122"/>
                <a:ea typeface="华文新魏" charset="-122"/>
              </a:rPr>
              <a:t>人，则选甲旅行社费用为：          </a:t>
            </a:r>
            <a:r>
              <a:rPr lang="en-US" altLang="zh-CN" sz="2800" b="1">
                <a:solidFill>
                  <a:srgbClr val="000000"/>
                </a:solidFill>
                <a:latin typeface="华文新魏" charset="-122"/>
                <a:ea typeface="华文新魏" charset="-122"/>
              </a:rPr>
              <a:t>100×2</a:t>
            </a:r>
            <a:r>
              <a:rPr lang="zh-CN" altLang="en-US" sz="2800" b="1">
                <a:solidFill>
                  <a:srgbClr val="000000"/>
                </a:solidFill>
                <a:latin typeface="华文新魏" charset="-122"/>
                <a:ea typeface="华文新魏" charset="-122"/>
              </a:rPr>
              <a:t>＋</a:t>
            </a:r>
            <a:r>
              <a:rPr lang="en-US" altLang="zh-CN" sz="2800" b="1">
                <a:solidFill>
                  <a:srgbClr val="000000"/>
                </a:solidFill>
                <a:latin typeface="华文新魏" charset="-122"/>
                <a:ea typeface="华文新魏" charset="-122"/>
              </a:rPr>
              <a:t>100×75 </a:t>
            </a:r>
            <a:r>
              <a:rPr lang="zh-CN" altLang="en-US" sz="2800" b="1">
                <a:solidFill>
                  <a:srgbClr val="000000"/>
                </a:solidFill>
                <a:latin typeface="华文新魏" charset="-122"/>
                <a:ea typeface="华文新魏" charset="-122"/>
              </a:rPr>
              <a:t>％</a:t>
            </a:r>
            <a:r>
              <a:rPr lang="en-US" altLang="zh-CN" sz="2800" b="1">
                <a:solidFill>
                  <a:srgbClr val="000000"/>
                </a:solidFill>
                <a:latin typeface="华文新魏" charset="-122"/>
                <a:ea typeface="华文新魏" charset="-122"/>
              </a:rPr>
              <a:t>x = 200+75x</a:t>
            </a:r>
            <a:r>
              <a:rPr lang="zh-CN" altLang="en-US" sz="2800" b="1">
                <a:solidFill>
                  <a:srgbClr val="000000"/>
                </a:solidFill>
                <a:latin typeface="华文新魏" charset="-122"/>
                <a:ea typeface="华文新魏" charset="-122"/>
              </a:rPr>
              <a:t>；选乙旅行社费用为</a:t>
            </a:r>
            <a:r>
              <a:rPr lang="zh-CN" altLang="en-US" sz="2800" b="1">
                <a:solidFill>
                  <a:srgbClr val="000000"/>
                </a:solidFill>
                <a:latin typeface="华文新魏" charset="-122"/>
                <a:ea typeface="华文新魏" charset="-122"/>
                <a:sym typeface="Wingdings" charset="2"/>
              </a:rPr>
              <a:t>：（</a:t>
            </a:r>
            <a:r>
              <a:rPr lang="en-US" altLang="zh-CN" sz="2800" b="1">
                <a:solidFill>
                  <a:srgbClr val="000000"/>
                </a:solidFill>
                <a:latin typeface="华文新魏" charset="-122"/>
                <a:ea typeface="华文新魏" charset="-122"/>
                <a:sym typeface="Wingdings" charset="2"/>
              </a:rPr>
              <a:t>2+x</a:t>
            </a:r>
            <a:r>
              <a:rPr lang="zh-CN" altLang="en-US" sz="2800" b="1">
                <a:solidFill>
                  <a:srgbClr val="000000"/>
                </a:solidFill>
                <a:latin typeface="华文新魏" charset="-122"/>
                <a:ea typeface="华文新魏" charset="-122"/>
                <a:sym typeface="Wingdings" charset="2"/>
              </a:rPr>
              <a:t>）</a:t>
            </a:r>
            <a:r>
              <a:rPr lang="en-US" altLang="zh-CN" sz="2800" b="1">
                <a:solidFill>
                  <a:srgbClr val="000000"/>
                </a:solidFill>
                <a:latin typeface="华文新魏" charset="-122"/>
                <a:ea typeface="华文新魏" charset="-122"/>
              </a:rPr>
              <a:t>×100 ×80%=160+80x</a:t>
            </a:r>
          </a:p>
        </p:txBody>
      </p:sp>
      <p:sp>
        <p:nvSpPr>
          <p:cNvPr id="18435" name="Text Box 3"/>
          <p:cNvSpPr txBox="1">
            <a:spLocks noChangeArrowheads="1"/>
          </p:cNvSpPr>
          <p:nvPr/>
        </p:nvSpPr>
        <p:spPr bwMode="auto">
          <a:xfrm>
            <a:off x="2351089" y="3500438"/>
            <a:ext cx="7343775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en-US" altLang="zh-CN" sz="2800" b="1">
                <a:solidFill>
                  <a:srgbClr val="000000"/>
                </a:solidFill>
                <a:latin typeface="华文新魏" charset="-122"/>
                <a:ea typeface="华文新魏" charset="-122"/>
              </a:rPr>
              <a:t>2</a:t>
            </a:r>
            <a:r>
              <a:rPr lang="zh-CN" altLang="en-US" sz="2800" b="1">
                <a:solidFill>
                  <a:srgbClr val="000000"/>
                </a:solidFill>
                <a:latin typeface="华文新魏" charset="-122"/>
                <a:ea typeface="华文新魏" charset="-122"/>
              </a:rPr>
              <a:t>）当</a:t>
            </a:r>
            <a:r>
              <a:rPr lang="en-US" altLang="zh-CN" sz="2800" b="1">
                <a:solidFill>
                  <a:srgbClr val="000000"/>
                </a:solidFill>
                <a:latin typeface="华文新魏" charset="-122"/>
                <a:ea typeface="华文新魏" charset="-122"/>
              </a:rPr>
              <a:t>200+75x =160+80x</a:t>
            </a:r>
            <a:r>
              <a:rPr lang="zh-CN" altLang="en-US" sz="2800" b="1">
                <a:solidFill>
                  <a:srgbClr val="000000"/>
                </a:solidFill>
                <a:latin typeface="华文新魏" charset="-122"/>
                <a:ea typeface="华文新魏" charset="-122"/>
              </a:rPr>
              <a:t>时，</a:t>
            </a:r>
            <a:r>
              <a:rPr lang="en-US" altLang="zh-CN" sz="2800" b="1">
                <a:solidFill>
                  <a:srgbClr val="000000"/>
                </a:solidFill>
                <a:latin typeface="华文新魏" charset="-122"/>
                <a:ea typeface="华文新魏" charset="-122"/>
              </a:rPr>
              <a:t>x=8</a:t>
            </a:r>
            <a:r>
              <a:rPr lang="zh-CN" altLang="en-US" sz="2800" b="1">
                <a:solidFill>
                  <a:srgbClr val="000000"/>
                </a:solidFill>
                <a:latin typeface="华文新魏" charset="-122"/>
                <a:ea typeface="华文新魏" charset="-122"/>
              </a:rPr>
              <a:t>，即当学生人数是</a:t>
            </a:r>
            <a:r>
              <a:rPr lang="en-US" altLang="zh-CN" sz="2800" b="1">
                <a:solidFill>
                  <a:srgbClr val="000000"/>
                </a:solidFill>
                <a:latin typeface="华文新魏" charset="-122"/>
                <a:ea typeface="华文新魏" charset="-122"/>
              </a:rPr>
              <a:t>8</a:t>
            </a:r>
            <a:r>
              <a:rPr lang="zh-CN" altLang="en-US" sz="2800" b="1">
                <a:solidFill>
                  <a:srgbClr val="000000"/>
                </a:solidFill>
                <a:latin typeface="华文新魏" charset="-122"/>
                <a:ea typeface="华文新魏" charset="-122"/>
              </a:rPr>
              <a:t>时，选择甲乙旅行社费用一样多；</a:t>
            </a:r>
          </a:p>
        </p:txBody>
      </p:sp>
      <p:sp>
        <p:nvSpPr>
          <p:cNvPr id="18436" name="Text Box 4"/>
          <p:cNvSpPr txBox="1">
            <a:spLocks noChangeArrowheads="1"/>
          </p:cNvSpPr>
          <p:nvPr/>
        </p:nvSpPr>
        <p:spPr bwMode="auto">
          <a:xfrm>
            <a:off x="2424113" y="2205038"/>
            <a:ext cx="7345362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en-US" altLang="zh-CN" sz="2800" b="1">
                <a:solidFill>
                  <a:srgbClr val="000000"/>
                </a:solidFill>
                <a:latin typeface="华文新魏" charset="-122"/>
                <a:ea typeface="华文新魏" charset="-122"/>
              </a:rPr>
              <a:t>1</a:t>
            </a:r>
            <a:r>
              <a:rPr lang="zh-CN" altLang="en-US" sz="2800" b="1">
                <a:solidFill>
                  <a:srgbClr val="000000"/>
                </a:solidFill>
                <a:latin typeface="华文新魏" charset="-122"/>
                <a:ea typeface="华文新魏" charset="-122"/>
              </a:rPr>
              <a:t>）当</a:t>
            </a:r>
            <a:r>
              <a:rPr lang="en-US" altLang="zh-CN" sz="2800" b="1">
                <a:solidFill>
                  <a:srgbClr val="000000"/>
                </a:solidFill>
                <a:latin typeface="华文新魏" charset="-122"/>
                <a:ea typeface="华文新魏" charset="-122"/>
              </a:rPr>
              <a:t>200+75x</a:t>
            </a:r>
            <a:r>
              <a:rPr lang="zh-CN" altLang="en-US" sz="2800" b="1">
                <a:solidFill>
                  <a:srgbClr val="000000"/>
                </a:solidFill>
                <a:latin typeface="华文新魏" charset="-122"/>
                <a:ea typeface="华文新魏" charset="-122"/>
              </a:rPr>
              <a:t>＞</a:t>
            </a:r>
            <a:r>
              <a:rPr lang="en-US" altLang="zh-CN" sz="2800" b="1">
                <a:solidFill>
                  <a:srgbClr val="000000"/>
                </a:solidFill>
                <a:latin typeface="华文新魏" charset="-122"/>
                <a:ea typeface="华文新魏" charset="-122"/>
              </a:rPr>
              <a:t>160+80x</a:t>
            </a:r>
            <a:r>
              <a:rPr lang="zh-CN" altLang="en-US" sz="2800" b="1">
                <a:solidFill>
                  <a:srgbClr val="000000"/>
                </a:solidFill>
                <a:latin typeface="华文新魏" charset="-122"/>
                <a:ea typeface="华文新魏" charset="-122"/>
              </a:rPr>
              <a:t>时，</a:t>
            </a:r>
            <a:r>
              <a:rPr lang="en-US" altLang="zh-CN" sz="2800" b="1">
                <a:solidFill>
                  <a:srgbClr val="000000"/>
                </a:solidFill>
                <a:latin typeface="华文新魏" charset="-122"/>
                <a:ea typeface="华文新魏" charset="-122"/>
              </a:rPr>
              <a:t>x </a:t>
            </a:r>
            <a:r>
              <a:rPr lang="zh-CN" altLang="en-US" sz="2800" b="1">
                <a:solidFill>
                  <a:srgbClr val="000000"/>
                </a:solidFill>
                <a:latin typeface="华文新魏" charset="-122"/>
                <a:ea typeface="华文新魏" charset="-122"/>
              </a:rPr>
              <a:t>＜ </a:t>
            </a:r>
            <a:r>
              <a:rPr lang="en-US" altLang="zh-CN" sz="2800" b="1">
                <a:solidFill>
                  <a:srgbClr val="000000"/>
                </a:solidFill>
                <a:latin typeface="华文新魏" charset="-122"/>
                <a:ea typeface="华文新魏" charset="-122"/>
              </a:rPr>
              <a:t>8</a:t>
            </a:r>
            <a:r>
              <a:rPr lang="zh-CN" altLang="en-US" sz="2800" b="1">
                <a:solidFill>
                  <a:srgbClr val="000000"/>
                </a:solidFill>
                <a:latin typeface="华文新魏" charset="-122"/>
                <a:ea typeface="华文新魏" charset="-122"/>
              </a:rPr>
              <a:t>，即当学生人数小于</a:t>
            </a:r>
            <a:r>
              <a:rPr lang="en-US" altLang="zh-CN" sz="2800" b="1">
                <a:solidFill>
                  <a:srgbClr val="000000"/>
                </a:solidFill>
                <a:latin typeface="华文新魏" charset="-122"/>
                <a:ea typeface="华文新魏" charset="-122"/>
              </a:rPr>
              <a:t>8</a:t>
            </a:r>
            <a:r>
              <a:rPr lang="zh-CN" altLang="en-US" sz="2800" b="1">
                <a:solidFill>
                  <a:srgbClr val="000000"/>
                </a:solidFill>
                <a:latin typeface="华文新魏" charset="-122"/>
                <a:ea typeface="华文新魏" charset="-122"/>
              </a:rPr>
              <a:t>时，选择乙旅行社更实惠；</a:t>
            </a:r>
          </a:p>
        </p:txBody>
      </p:sp>
      <p:sp>
        <p:nvSpPr>
          <p:cNvPr id="18437" name="Text Box 5"/>
          <p:cNvSpPr txBox="1">
            <a:spLocks noChangeArrowheads="1"/>
          </p:cNvSpPr>
          <p:nvPr/>
        </p:nvSpPr>
        <p:spPr bwMode="auto">
          <a:xfrm>
            <a:off x="2351089" y="4797425"/>
            <a:ext cx="7272337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en-US" altLang="zh-CN" sz="2800" b="1">
                <a:solidFill>
                  <a:srgbClr val="000000"/>
                </a:solidFill>
                <a:latin typeface="华文新魏" charset="-122"/>
                <a:ea typeface="华文新魏" charset="-122"/>
              </a:rPr>
              <a:t>3</a:t>
            </a:r>
            <a:r>
              <a:rPr lang="zh-CN" altLang="en-US" sz="2800" b="1">
                <a:solidFill>
                  <a:srgbClr val="000000"/>
                </a:solidFill>
                <a:latin typeface="华文新魏" charset="-122"/>
                <a:ea typeface="华文新魏" charset="-122"/>
              </a:rPr>
              <a:t>）当</a:t>
            </a:r>
            <a:r>
              <a:rPr lang="en-US" altLang="zh-CN" sz="2800" b="1">
                <a:solidFill>
                  <a:srgbClr val="000000"/>
                </a:solidFill>
                <a:latin typeface="华文新魏" charset="-122"/>
                <a:ea typeface="华文新魏" charset="-122"/>
              </a:rPr>
              <a:t>200+75x</a:t>
            </a:r>
            <a:r>
              <a:rPr lang="zh-CN" altLang="en-US" sz="2800" b="1">
                <a:solidFill>
                  <a:srgbClr val="000000"/>
                </a:solidFill>
                <a:latin typeface="华文新魏" charset="-122"/>
                <a:ea typeface="华文新魏" charset="-122"/>
              </a:rPr>
              <a:t>＜</a:t>
            </a:r>
            <a:r>
              <a:rPr lang="en-US" altLang="zh-CN" sz="2800" b="1">
                <a:solidFill>
                  <a:srgbClr val="000000"/>
                </a:solidFill>
                <a:latin typeface="华文新魏" charset="-122"/>
                <a:ea typeface="华文新魏" charset="-122"/>
              </a:rPr>
              <a:t>160+80x</a:t>
            </a:r>
            <a:r>
              <a:rPr lang="zh-CN" altLang="en-US" sz="2800" b="1">
                <a:solidFill>
                  <a:srgbClr val="000000"/>
                </a:solidFill>
                <a:latin typeface="华文新魏" charset="-122"/>
                <a:ea typeface="华文新魏" charset="-122"/>
              </a:rPr>
              <a:t>时，</a:t>
            </a:r>
            <a:r>
              <a:rPr lang="en-US" altLang="zh-CN" sz="2800" b="1">
                <a:solidFill>
                  <a:srgbClr val="000000"/>
                </a:solidFill>
                <a:latin typeface="华文新魏" charset="-122"/>
                <a:ea typeface="华文新魏" charset="-122"/>
              </a:rPr>
              <a:t>x</a:t>
            </a:r>
            <a:r>
              <a:rPr lang="zh-CN" altLang="en-US" sz="2800" b="1">
                <a:solidFill>
                  <a:srgbClr val="000000"/>
                </a:solidFill>
                <a:latin typeface="华文新魏" charset="-122"/>
                <a:ea typeface="华文新魏" charset="-122"/>
              </a:rPr>
              <a:t>＞</a:t>
            </a:r>
            <a:r>
              <a:rPr lang="en-US" altLang="zh-CN" sz="2800" b="1">
                <a:solidFill>
                  <a:srgbClr val="000000"/>
                </a:solidFill>
                <a:latin typeface="华文新魏" charset="-122"/>
                <a:ea typeface="华文新魏" charset="-122"/>
              </a:rPr>
              <a:t>8</a:t>
            </a:r>
            <a:r>
              <a:rPr lang="zh-CN" altLang="en-US" sz="2800" b="1">
                <a:solidFill>
                  <a:srgbClr val="000000"/>
                </a:solidFill>
                <a:latin typeface="华文新魏" charset="-122"/>
                <a:ea typeface="华文新魏" charset="-122"/>
              </a:rPr>
              <a:t>，即当学生人数大于</a:t>
            </a:r>
            <a:r>
              <a:rPr lang="en-US" altLang="zh-CN" sz="2800" b="1">
                <a:solidFill>
                  <a:srgbClr val="000000"/>
                </a:solidFill>
                <a:latin typeface="华文新魏" charset="-122"/>
                <a:ea typeface="华文新魏" charset="-122"/>
              </a:rPr>
              <a:t>8</a:t>
            </a:r>
            <a:r>
              <a:rPr lang="zh-CN" altLang="en-US" sz="2800" b="1">
                <a:solidFill>
                  <a:srgbClr val="000000"/>
                </a:solidFill>
                <a:latin typeface="华文新魏" charset="-122"/>
                <a:ea typeface="华文新魏" charset="-122"/>
              </a:rPr>
              <a:t>时，选择甲旅行社更实惠；</a:t>
            </a:r>
          </a:p>
        </p:txBody>
      </p:sp>
    </p:spTree>
    <p:extLst>
      <p:ext uri="{BB962C8B-B14F-4D97-AF65-F5344CB8AC3E}">
        <p14:creationId xmlns:p14="http://schemas.microsoft.com/office/powerpoint/2010/main" val="8181849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  <p:bldP spid="18435" grpId="0"/>
      <p:bldP spid="18436" grpId="0"/>
      <p:bldP spid="18437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2"/>
          <p:cNvSpPr txBox="1">
            <a:spLocks noChangeArrowheads="1"/>
          </p:cNvSpPr>
          <p:nvPr/>
        </p:nvSpPr>
        <p:spPr bwMode="auto">
          <a:xfrm>
            <a:off x="2743200" y="1444626"/>
            <a:ext cx="6705600" cy="3508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b="1">
                <a:solidFill>
                  <a:srgbClr val="000000"/>
                </a:solidFill>
                <a:latin typeface="Times New Roman" charset="0"/>
                <a:ea typeface="黑体" charset="-122"/>
              </a:rPr>
              <a:t>7</a:t>
            </a:r>
            <a:r>
              <a:rPr kumimoji="1" lang="zh-CN" altLang="en-US" sz="2800" b="1">
                <a:solidFill>
                  <a:srgbClr val="000000"/>
                </a:solidFill>
                <a:latin typeface="Times New Roman" charset="0"/>
                <a:ea typeface="黑体" charset="-122"/>
              </a:rPr>
              <a:t>、某单位计划在新年期间组织员工到某地旅游，参加旅游的人数估计为</a:t>
            </a:r>
            <a:r>
              <a:rPr kumimoji="1" lang="en-US" altLang="zh-CN" sz="2800" b="1">
                <a:solidFill>
                  <a:srgbClr val="000000"/>
                </a:solidFill>
                <a:latin typeface="Times New Roman" charset="0"/>
                <a:ea typeface="黑体" charset="-122"/>
              </a:rPr>
              <a:t>10</a:t>
            </a:r>
            <a:r>
              <a:rPr kumimoji="1" lang="zh-CN" altLang="en-US" sz="2800" b="1">
                <a:solidFill>
                  <a:srgbClr val="000000"/>
                </a:solidFill>
                <a:latin typeface="Times New Roman" charset="0"/>
                <a:ea typeface="黑体" charset="-122"/>
              </a:rPr>
              <a:t>～</a:t>
            </a:r>
            <a:r>
              <a:rPr kumimoji="1" lang="en-US" altLang="zh-CN" sz="2800" b="1">
                <a:solidFill>
                  <a:srgbClr val="000000"/>
                </a:solidFill>
                <a:latin typeface="Times New Roman" charset="0"/>
                <a:ea typeface="黑体" charset="-122"/>
              </a:rPr>
              <a:t>25</a:t>
            </a:r>
            <a:r>
              <a:rPr kumimoji="1" lang="zh-CN" altLang="en-US" sz="2800" b="1">
                <a:solidFill>
                  <a:srgbClr val="000000"/>
                </a:solidFill>
                <a:latin typeface="Times New Roman" charset="0"/>
                <a:ea typeface="黑体" charset="-122"/>
              </a:rPr>
              <a:t>人，甲、乙两家旅行社的服务质量相同，且报价都是每人</a:t>
            </a:r>
            <a:r>
              <a:rPr kumimoji="1" lang="en-US" altLang="zh-CN" sz="2800" b="1">
                <a:solidFill>
                  <a:srgbClr val="000000"/>
                </a:solidFill>
                <a:latin typeface="Times New Roman" charset="0"/>
                <a:ea typeface="黑体" charset="-122"/>
              </a:rPr>
              <a:t>200</a:t>
            </a:r>
            <a:r>
              <a:rPr kumimoji="1" lang="zh-CN" altLang="en-US" sz="2800" b="1">
                <a:solidFill>
                  <a:srgbClr val="000000"/>
                </a:solidFill>
                <a:latin typeface="Times New Roman" charset="0"/>
                <a:ea typeface="黑体" charset="-122"/>
              </a:rPr>
              <a:t>元。经过协商，甲旅行社表示可给予每位游客七五折优惠；乙旅行社表示可先免去一位游客的旅游费用其余游客八折优惠。该单位选择哪一家旅行社支付的旅游费用较少？</a:t>
            </a:r>
          </a:p>
        </p:txBody>
      </p:sp>
    </p:spTree>
    <p:extLst>
      <p:ext uri="{BB962C8B-B14F-4D97-AF65-F5344CB8AC3E}">
        <p14:creationId xmlns:p14="http://schemas.microsoft.com/office/powerpoint/2010/main" val="2055867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 autoUpdateAnimBg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2"/>
          <p:cNvSpPr txBox="1">
            <a:spLocks noChangeArrowheads="1"/>
          </p:cNvSpPr>
          <p:nvPr/>
        </p:nvSpPr>
        <p:spPr bwMode="auto">
          <a:xfrm>
            <a:off x="1828800" y="304800"/>
            <a:ext cx="8229600" cy="2893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b="1" dirty="0">
                <a:solidFill>
                  <a:srgbClr val="000000"/>
                </a:solidFill>
                <a:latin typeface="Times New Roman" charset="0"/>
                <a:ea typeface="黑体" charset="-122"/>
              </a:rPr>
              <a:t>练习</a:t>
            </a:r>
            <a:r>
              <a:rPr kumimoji="1" lang="zh-CN" altLang="en-US" sz="2800" b="1" dirty="0" smtClean="0">
                <a:solidFill>
                  <a:srgbClr val="000000"/>
                </a:solidFill>
                <a:latin typeface="Times New Roman" charset="0"/>
                <a:ea typeface="黑体" charset="-122"/>
              </a:rPr>
              <a:t>：</a:t>
            </a:r>
            <a:endParaRPr kumimoji="1" lang="en-US" altLang="zh-CN" sz="2800" b="1" dirty="0" smtClean="0">
              <a:solidFill>
                <a:srgbClr val="000000"/>
              </a:solidFill>
              <a:latin typeface="Times New Roman" charset="0"/>
              <a:ea typeface="黑体" charset="-122"/>
            </a:endParaRPr>
          </a:p>
          <a:p>
            <a:pPr>
              <a:spcBef>
                <a:spcPct val="50000"/>
              </a:spcBef>
            </a:pPr>
            <a:r>
              <a:rPr kumimoji="1" lang="zh-CN" altLang="en-US" sz="2800" b="1" dirty="0" smtClean="0">
                <a:solidFill>
                  <a:srgbClr val="000000"/>
                </a:solidFill>
                <a:latin typeface="Times New Roman" charset="0"/>
                <a:ea typeface="黑体" charset="-122"/>
              </a:rPr>
              <a:t>某</a:t>
            </a:r>
            <a:r>
              <a:rPr kumimoji="1" lang="zh-CN" altLang="en-US" sz="2800" b="1" dirty="0">
                <a:solidFill>
                  <a:srgbClr val="000000"/>
                </a:solidFill>
                <a:latin typeface="Times New Roman" charset="0"/>
                <a:ea typeface="黑体" charset="-122"/>
              </a:rPr>
              <a:t>商场计划投入一笔资金采购一批紧俏商品。经过市场调查发现，如果月初出货，可获利</a:t>
            </a:r>
            <a:r>
              <a:rPr kumimoji="1" lang="en-US" altLang="zh-CN" sz="2800" b="1" dirty="0">
                <a:solidFill>
                  <a:srgbClr val="000000"/>
                </a:solidFill>
                <a:latin typeface="Times New Roman" charset="0"/>
                <a:ea typeface="黑体" charset="-122"/>
              </a:rPr>
              <a:t>15%</a:t>
            </a:r>
            <a:r>
              <a:rPr kumimoji="1" lang="zh-CN" altLang="en-US" sz="2800" b="1" dirty="0">
                <a:solidFill>
                  <a:srgbClr val="000000"/>
                </a:solidFill>
                <a:latin typeface="Times New Roman" charset="0"/>
                <a:ea typeface="黑体" charset="-122"/>
              </a:rPr>
              <a:t>，并可用这些资金再投资其它商品，到月末又可获利</a:t>
            </a:r>
            <a:r>
              <a:rPr kumimoji="1" lang="en-US" altLang="zh-CN" sz="2800" b="1" dirty="0">
                <a:solidFill>
                  <a:srgbClr val="000000"/>
                </a:solidFill>
                <a:latin typeface="Times New Roman" charset="0"/>
                <a:ea typeface="黑体" charset="-122"/>
              </a:rPr>
              <a:t>10%</a:t>
            </a:r>
            <a:r>
              <a:rPr kumimoji="1" lang="zh-CN" altLang="en-US" sz="2800" b="1" dirty="0">
                <a:solidFill>
                  <a:srgbClr val="000000"/>
                </a:solidFill>
                <a:latin typeface="Times New Roman" charset="0"/>
                <a:ea typeface="黑体" charset="-122"/>
              </a:rPr>
              <a:t>；如果月末出售可获利</a:t>
            </a:r>
            <a:r>
              <a:rPr kumimoji="1" lang="en-US" altLang="zh-CN" sz="2800" b="1" dirty="0">
                <a:solidFill>
                  <a:srgbClr val="000000"/>
                </a:solidFill>
                <a:latin typeface="Times New Roman" charset="0"/>
                <a:ea typeface="黑体" charset="-122"/>
              </a:rPr>
              <a:t>30%</a:t>
            </a:r>
            <a:r>
              <a:rPr kumimoji="1" lang="zh-CN" altLang="en-US" sz="2800" b="1" dirty="0">
                <a:solidFill>
                  <a:srgbClr val="000000"/>
                </a:solidFill>
                <a:latin typeface="Times New Roman" charset="0"/>
                <a:ea typeface="黑体" charset="-122"/>
              </a:rPr>
              <a:t>，但要付出仓储费用</a:t>
            </a:r>
            <a:r>
              <a:rPr kumimoji="1" lang="en-US" altLang="zh-CN" sz="2800" b="1" dirty="0">
                <a:solidFill>
                  <a:srgbClr val="000000"/>
                </a:solidFill>
                <a:latin typeface="Times New Roman" charset="0"/>
                <a:ea typeface="黑体" charset="-122"/>
              </a:rPr>
              <a:t>350</a:t>
            </a:r>
            <a:r>
              <a:rPr kumimoji="1" lang="zh-CN" altLang="en-US" sz="2800" b="1" dirty="0">
                <a:solidFill>
                  <a:srgbClr val="000000"/>
                </a:solidFill>
                <a:latin typeface="Times New Roman" charset="0"/>
                <a:ea typeface="黑体" charset="-122"/>
              </a:rPr>
              <a:t>元，请问根据商场的资金情况，如何购销获利最多？</a:t>
            </a:r>
          </a:p>
        </p:txBody>
      </p:sp>
    </p:spTree>
    <p:extLst>
      <p:ext uri="{BB962C8B-B14F-4D97-AF65-F5344CB8AC3E}">
        <p14:creationId xmlns:p14="http://schemas.microsoft.com/office/powerpoint/2010/main" val="2108507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 autoUpdateAnimBg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2"/>
          <p:cNvSpPr txBox="1">
            <a:spLocks noChangeArrowheads="1"/>
          </p:cNvSpPr>
          <p:nvPr/>
        </p:nvSpPr>
        <p:spPr bwMode="auto">
          <a:xfrm>
            <a:off x="1663148" y="942079"/>
            <a:ext cx="9289774" cy="2554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b="1" dirty="0">
                <a:solidFill>
                  <a:srgbClr val="000000"/>
                </a:solidFill>
                <a:latin typeface="+mn-ea"/>
              </a:rPr>
              <a:t>11</a:t>
            </a:r>
            <a:r>
              <a:rPr kumimoji="1" lang="zh-CN" altLang="en-US" sz="2800" b="1" dirty="0">
                <a:solidFill>
                  <a:srgbClr val="000000"/>
                </a:solidFill>
                <a:latin typeface="+mn-ea"/>
              </a:rPr>
              <a:t>、某工厂要招聘</a:t>
            </a:r>
            <a:r>
              <a:rPr kumimoji="1" lang="en-US" altLang="zh-CN" sz="2800" b="1" dirty="0">
                <a:solidFill>
                  <a:srgbClr val="000000"/>
                </a:solidFill>
                <a:latin typeface="+mn-ea"/>
              </a:rPr>
              <a:t>A</a:t>
            </a:r>
            <a:r>
              <a:rPr kumimoji="1" lang="zh-CN" altLang="en-US" sz="2800" b="1" dirty="0">
                <a:solidFill>
                  <a:srgbClr val="000000"/>
                </a:solidFill>
                <a:latin typeface="+mn-ea"/>
              </a:rPr>
              <a:t>、</a:t>
            </a:r>
            <a:r>
              <a:rPr kumimoji="1" lang="en-US" altLang="zh-CN" sz="2800" b="1" dirty="0">
                <a:solidFill>
                  <a:srgbClr val="000000"/>
                </a:solidFill>
                <a:latin typeface="+mn-ea"/>
              </a:rPr>
              <a:t>B</a:t>
            </a:r>
            <a:r>
              <a:rPr kumimoji="1" lang="zh-CN" altLang="en-US" sz="2800" b="1" dirty="0">
                <a:solidFill>
                  <a:srgbClr val="000000"/>
                </a:solidFill>
                <a:latin typeface="+mn-ea"/>
              </a:rPr>
              <a:t>两个工种的工人</a:t>
            </a:r>
            <a:r>
              <a:rPr kumimoji="1" lang="en-US" altLang="zh-CN" sz="2800" b="1" dirty="0">
                <a:solidFill>
                  <a:srgbClr val="000000"/>
                </a:solidFill>
                <a:latin typeface="+mn-ea"/>
              </a:rPr>
              <a:t>150</a:t>
            </a:r>
            <a:r>
              <a:rPr kumimoji="1" lang="zh-CN" altLang="en-US" sz="2800" b="1" dirty="0">
                <a:solidFill>
                  <a:srgbClr val="000000"/>
                </a:solidFill>
                <a:latin typeface="+mn-ea"/>
              </a:rPr>
              <a:t>人，</a:t>
            </a:r>
            <a:r>
              <a:rPr kumimoji="1" lang="en-US" altLang="zh-CN" sz="2800" b="1" dirty="0">
                <a:solidFill>
                  <a:srgbClr val="000000"/>
                </a:solidFill>
                <a:latin typeface="+mn-ea"/>
              </a:rPr>
              <a:t>A</a:t>
            </a:r>
            <a:r>
              <a:rPr kumimoji="1" lang="zh-CN" altLang="en-US" sz="2800" b="1" dirty="0">
                <a:solidFill>
                  <a:srgbClr val="000000"/>
                </a:solidFill>
                <a:latin typeface="+mn-ea"/>
              </a:rPr>
              <a:t>、</a:t>
            </a:r>
            <a:r>
              <a:rPr kumimoji="1" lang="en-US" altLang="zh-CN" sz="2800" b="1" dirty="0">
                <a:solidFill>
                  <a:srgbClr val="000000"/>
                </a:solidFill>
                <a:latin typeface="+mn-ea"/>
              </a:rPr>
              <a:t>B</a:t>
            </a:r>
            <a:r>
              <a:rPr kumimoji="1" lang="zh-CN" altLang="en-US" sz="2800" b="1" dirty="0">
                <a:solidFill>
                  <a:srgbClr val="000000"/>
                </a:solidFill>
                <a:latin typeface="+mn-ea"/>
              </a:rPr>
              <a:t>两个工种的工人的月工资分别为</a:t>
            </a:r>
            <a:r>
              <a:rPr kumimoji="1" lang="en-US" altLang="zh-CN" sz="2800" b="1" dirty="0">
                <a:solidFill>
                  <a:srgbClr val="000000"/>
                </a:solidFill>
                <a:latin typeface="+mn-ea"/>
              </a:rPr>
              <a:t>600</a:t>
            </a:r>
            <a:r>
              <a:rPr kumimoji="1" lang="zh-CN" altLang="en-US" sz="2800" b="1" dirty="0">
                <a:solidFill>
                  <a:srgbClr val="000000"/>
                </a:solidFill>
                <a:latin typeface="+mn-ea"/>
              </a:rPr>
              <a:t>元和</a:t>
            </a:r>
            <a:r>
              <a:rPr kumimoji="1" lang="en-US" altLang="zh-CN" sz="2800" b="1" dirty="0">
                <a:solidFill>
                  <a:srgbClr val="000000"/>
                </a:solidFill>
                <a:latin typeface="+mn-ea"/>
              </a:rPr>
              <a:t>1000</a:t>
            </a:r>
            <a:r>
              <a:rPr kumimoji="1" lang="zh-CN" altLang="en-US" sz="2800" b="1" dirty="0">
                <a:solidFill>
                  <a:srgbClr val="000000"/>
                </a:solidFill>
                <a:latin typeface="+mn-ea"/>
              </a:rPr>
              <a:t>元。现要求</a:t>
            </a:r>
            <a:r>
              <a:rPr kumimoji="1" lang="en-US" altLang="zh-CN" sz="2800" b="1" dirty="0">
                <a:solidFill>
                  <a:srgbClr val="000000"/>
                </a:solidFill>
                <a:latin typeface="+mn-ea"/>
              </a:rPr>
              <a:t>B</a:t>
            </a:r>
            <a:r>
              <a:rPr kumimoji="1" lang="zh-CN" altLang="en-US" sz="2800" b="1" dirty="0">
                <a:solidFill>
                  <a:srgbClr val="000000"/>
                </a:solidFill>
                <a:latin typeface="+mn-ea"/>
              </a:rPr>
              <a:t>工种的人数不少于</a:t>
            </a:r>
            <a:r>
              <a:rPr kumimoji="1" lang="en-US" altLang="zh-CN" sz="2800" b="1" dirty="0">
                <a:solidFill>
                  <a:srgbClr val="000000"/>
                </a:solidFill>
                <a:latin typeface="+mn-ea"/>
              </a:rPr>
              <a:t>A</a:t>
            </a:r>
            <a:r>
              <a:rPr kumimoji="1" lang="zh-CN" altLang="en-US" sz="2800" b="1" dirty="0">
                <a:solidFill>
                  <a:srgbClr val="000000"/>
                </a:solidFill>
                <a:latin typeface="+mn-ea"/>
              </a:rPr>
              <a:t>工种人数的</a:t>
            </a:r>
            <a:r>
              <a:rPr kumimoji="1" lang="en-US" altLang="zh-CN" sz="2800" b="1" dirty="0">
                <a:solidFill>
                  <a:srgbClr val="000000"/>
                </a:solidFill>
                <a:latin typeface="+mn-ea"/>
              </a:rPr>
              <a:t>2</a:t>
            </a:r>
            <a:r>
              <a:rPr kumimoji="1" lang="zh-CN" altLang="en-US" sz="2800" b="1" dirty="0">
                <a:solidFill>
                  <a:srgbClr val="000000"/>
                </a:solidFill>
                <a:latin typeface="+mn-ea"/>
              </a:rPr>
              <a:t>倍，那么招聘</a:t>
            </a:r>
            <a:r>
              <a:rPr kumimoji="1" lang="en-US" altLang="zh-CN" sz="2800" b="1" dirty="0">
                <a:solidFill>
                  <a:srgbClr val="000000"/>
                </a:solidFill>
                <a:latin typeface="+mn-ea"/>
              </a:rPr>
              <a:t>A</a:t>
            </a:r>
            <a:r>
              <a:rPr kumimoji="1" lang="zh-CN" altLang="en-US" sz="2800" b="1" dirty="0">
                <a:solidFill>
                  <a:srgbClr val="000000"/>
                </a:solidFill>
                <a:latin typeface="+mn-ea"/>
              </a:rPr>
              <a:t>工种工人多少人时，可使每月所付的工资最少？</a:t>
            </a:r>
          </a:p>
          <a:p>
            <a:pPr>
              <a:spcBef>
                <a:spcPct val="50000"/>
              </a:spcBef>
            </a:pPr>
            <a:endParaRPr kumimoji="1" lang="zh-CN" altLang="en-US" sz="3200" b="1" dirty="0">
              <a:solidFill>
                <a:srgbClr val="000000"/>
              </a:solidFill>
              <a:latin typeface="Times New Roman" charset="0"/>
              <a:ea typeface="黑体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65943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 autoUpdateAnimBg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ChangeArrowheads="1"/>
          </p:cNvSpPr>
          <p:nvPr/>
        </p:nvSpPr>
        <p:spPr bwMode="auto">
          <a:xfrm>
            <a:off x="1275522" y="-39685"/>
            <a:ext cx="2674938" cy="706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rgbClr val="FF0000"/>
                </a:solidFill>
                <a:latin typeface="Arial" charset="0"/>
                <a:ea typeface="黑体" charset="-122"/>
                <a:cs typeface="宋体" charset="-122"/>
              </a:defRPr>
            </a:lvl1pPr>
            <a:lvl2pPr algn="ctr">
              <a:defRPr sz="4400">
                <a:solidFill>
                  <a:srgbClr val="FF0000"/>
                </a:solidFill>
                <a:latin typeface="Arial" charset="0"/>
                <a:ea typeface="黑体" charset="-122"/>
                <a:cs typeface="宋体" charset="-122"/>
              </a:defRPr>
            </a:lvl2pPr>
            <a:lvl3pPr algn="ctr">
              <a:defRPr sz="4400">
                <a:solidFill>
                  <a:srgbClr val="FF0000"/>
                </a:solidFill>
                <a:latin typeface="Arial" charset="0"/>
                <a:ea typeface="黑体" charset="-122"/>
                <a:cs typeface="宋体" charset="-122"/>
              </a:defRPr>
            </a:lvl3pPr>
            <a:lvl4pPr algn="ctr">
              <a:defRPr sz="4400">
                <a:solidFill>
                  <a:srgbClr val="FF0000"/>
                </a:solidFill>
                <a:latin typeface="Arial" charset="0"/>
                <a:ea typeface="黑体" charset="-122"/>
                <a:cs typeface="宋体" charset="-122"/>
              </a:defRPr>
            </a:lvl4pPr>
            <a:lvl5pPr algn="ctr">
              <a:defRPr sz="4400">
                <a:solidFill>
                  <a:srgbClr val="FF0000"/>
                </a:solidFill>
                <a:latin typeface="Arial" charset="0"/>
                <a:ea typeface="黑体" charset="-122"/>
                <a:cs typeface="宋体" charset="-122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FF0000"/>
                </a:solidFill>
                <a:latin typeface="Arial" charset="0"/>
                <a:ea typeface="黑体" charset="-122"/>
                <a:cs typeface="宋体" charset="-122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FF0000"/>
                </a:solidFill>
                <a:latin typeface="Arial" charset="0"/>
                <a:ea typeface="黑体" charset="-122"/>
                <a:cs typeface="宋体" charset="-122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FF0000"/>
                </a:solidFill>
                <a:latin typeface="Arial" charset="0"/>
                <a:ea typeface="黑体" charset="-122"/>
                <a:cs typeface="宋体" charset="-122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FF0000"/>
                </a:solidFill>
                <a:latin typeface="Arial" charset="0"/>
                <a:ea typeface="黑体" charset="-122"/>
                <a:cs typeface="宋体" charset="-122"/>
              </a:defRPr>
            </a:lvl9pPr>
          </a:lstStyle>
          <a:p>
            <a:r>
              <a:rPr lang="zh-CN" altLang="en-US" sz="3600" b="1">
                <a:solidFill>
                  <a:srgbClr val="000000"/>
                </a:solidFill>
                <a:latin typeface="华文彩云" charset="0"/>
                <a:ea typeface="华文彩云" charset="0"/>
              </a:rPr>
              <a:t>问题 </a:t>
            </a:r>
            <a:r>
              <a:rPr lang="en-US" altLang="zh-CN" sz="4000" b="1" dirty="0">
                <a:solidFill>
                  <a:srgbClr val="000000"/>
                </a:solidFill>
                <a:latin typeface="华文彩云" charset="0"/>
                <a:ea typeface="华文彩云" charset="0"/>
              </a:rPr>
              <a:t>2</a:t>
            </a:r>
            <a:r>
              <a:rPr lang="en-US" altLang="zh-CN" sz="3600" b="1" dirty="0">
                <a:solidFill>
                  <a:srgbClr val="000000"/>
                </a:solidFill>
                <a:latin typeface="华文彩云" charset="0"/>
                <a:ea typeface="华文彩云" charset="0"/>
              </a:rPr>
              <a:t>:</a:t>
            </a:r>
          </a:p>
        </p:txBody>
      </p:sp>
      <p:sp>
        <p:nvSpPr>
          <p:cNvPr id="23555" name="Text Box 3"/>
          <p:cNvSpPr txBox="1">
            <a:spLocks noChangeArrowheads="1"/>
          </p:cNvSpPr>
          <p:nvPr/>
        </p:nvSpPr>
        <p:spPr bwMode="auto">
          <a:xfrm>
            <a:off x="2362200" y="1905001"/>
            <a:ext cx="628808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en-US" sz="2800" b="1">
                <a:solidFill>
                  <a:srgbClr val="000000"/>
                </a:solidFill>
                <a:latin typeface="华文新魏" charset="-122"/>
                <a:ea typeface="华文新魏" charset="-122"/>
              </a:rPr>
              <a:t>解</a:t>
            </a:r>
            <a:r>
              <a:rPr lang="en-US" altLang="zh-CN" sz="2800" b="1">
                <a:solidFill>
                  <a:srgbClr val="000000"/>
                </a:solidFill>
                <a:latin typeface="华文新魏" charset="-122"/>
                <a:ea typeface="华文新魏" charset="-122"/>
              </a:rPr>
              <a:t>:</a:t>
            </a:r>
            <a:r>
              <a:rPr lang="zh-CN" altLang="en-US" sz="2800" b="1">
                <a:solidFill>
                  <a:srgbClr val="000000"/>
                </a:solidFill>
                <a:latin typeface="华文新魏" charset="-122"/>
                <a:ea typeface="华文新魏" charset="-122"/>
              </a:rPr>
              <a:t>去分母</a:t>
            </a:r>
            <a:r>
              <a:rPr lang="en-US" altLang="zh-CN" sz="2800" b="1">
                <a:solidFill>
                  <a:srgbClr val="000000"/>
                </a:solidFill>
                <a:latin typeface="华文新魏" charset="-122"/>
                <a:ea typeface="华文新魏" charset="-122"/>
              </a:rPr>
              <a:t>,</a:t>
            </a:r>
            <a:r>
              <a:rPr lang="zh-CN" altLang="en-US" sz="2800" b="1">
                <a:solidFill>
                  <a:srgbClr val="000000"/>
                </a:solidFill>
                <a:latin typeface="华文新魏" charset="-122"/>
                <a:ea typeface="华文新魏" charset="-122"/>
              </a:rPr>
              <a:t>得       </a:t>
            </a:r>
            <a:r>
              <a:rPr lang="en-US" altLang="zh-CN" sz="2800" b="1">
                <a:solidFill>
                  <a:srgbClr val="000000"/>
                </a:solidFill>
                <a:latin typeface="华文新魏" charset="-122"/>
                <a:ea typeface="华文新魏" charset="-122"/>
              </a:rPr>
              <a:t>x-2(6m-1)=6x-3(5m-1)</a:t>
            </a:r>
          </a:p>
        </p:txBody>
      </p:sp>
      <p:sp>
        <p:nvSpPr>
          <p:cNvPr id="23556" name="Text Box 4"/>
          <p:cNvSpPr txBox="1">
            <a:spLocks noChangeArrowheads="1"/>
          </p:cNvSpPr>
          <p:nvPr/>
        </p:nvSpPr>
        <p:spPr bwMode="auto">
          <a:xfrm>
            <a:off x="2827339" y="2590801"/>
            <a:ext cx="549433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en-US" sz="2800" b="1">
                <a:solidFill>
                  <a:srgbClr val="000000"/>
                </a:solidFill>
                <a:latin typeface="华文新魏" charset="-122"/>
                <a:ea typeface="华文新魏" charset="-122"/>
              </a:rPr>
              <a:t>去括号</a:t>
            </a:r>
            <a:r>
              <a:rPr lang="en-US" altLang="zh-CN" sz="2800" b="1">
                <a:solidFill>
                  <a:srgbClr val="000000"/>
                </a:solidFill>
                <a:latin typeface="华文新魏" charset="-122"/>
                <a:ea typeface="华文新魏" charset="-122"/>
              </a:rPr>
              <a:t>,</a:t>
            </a:r>
            <a:r>
              <a:rPr lang="zh-CN" altLang="en-US" sz="2800" b="1">
                <a:solidFill>
                  <a:srgbClr val="000000"/>
                </a:solidFill>
                <a:latin typeface="华文新魏" charset="-122"/>
                <a:ea typeface="华文新魏" charset="-122"/>
              </a:rPr>
              <a:t>得      </a:t>
            </a:r>
            <a:r>
              <a:rPr lang="en-US" altLang="zh-CN" sz="2800" b="1">
                <a:solidFill>
                  <a:srgbClr val="000000"/>
                </a:solidFill>
                <a:latin typeface="华文新魏" charset="-122"/>
                <a:ea typeface="华文新魏" charset="-122"/>
              </a:rPr>
              <a:t>x-12m+2=6x-15m+3</a:t>
            </a:r>
          </a:p>
        </p:txBody>
      </p:sp>
      <p:sp>
        <p:nvSpPr>
          <p:cNvPr id="23557" name="Text Box 5"/>
          <p:cNvSpPr txBox="1">
            <a:spLocks noChangeArrowheads="1"/>
          </p:cNvSpPr>
          <p:nvPr/>
        </p:nvSpPr>
        <p:spPr bwMode="auto">
          <a:xfrm>
            <a:off x="2951164" y="4816476"/>
            <a:ext cx="169703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en-US" sz="2800" b="1">
                <a:solidFill>
                  <a:srgbClr val="000000"/>
                </a:solidFill>
                <a:latin typeface="华文新魏" charset="-122"/>
                <a:ea typeface="华文新魏" charset="-122"/>
              </a:rPr>
              <a:t>解得</a:t>
            </a:r>
            <a:r>
              <a:rPr lang="en-US" altLang="zh-CN" sz="2800" b="1">
                <a:solidFill>
                  <a:srgbClr val="000000"/>
                </a:solidFill>
                <a:latin typeface="华文新魏" charset="-122"/>
                <a:ea typeface="华文新魏" charset="-122"/>
              </a:rPr>
              <a:t>m&gt;2</a:t>
            </a:r>
          </a:p>
        </p:txBody>
      </p:sp>
      <p:grpSp>
        <p:nvGrpSpPr>
          <p:cNvPr id="23558" name="Group 6"/>
          <p:cNvGrpSpPr>
            <a:grpSpLocks/>
          </p:cNvGrpSpPr>
          <p:nvPr/>
        </p:nvGrpSpPr>
        <p:grpSpPr bwMode="auto">
          <a:xfrm>
            <a:off x="1981201" y="914401"/>
            <a:ext cx="8291513" cy="1146175"/>
            <a:chOff x="288" y="576"/>
            <a:chExt cx="5223" cy="722"/>
          </a:xfrm>
        </p:grpSpPr>
        <p:sp>
          <p:nvSpPr>
            <p:cNvPr id="23559" name="Rectangle 7"/>
            <p:cNvSpPr>
              <a:spLocks noChangeArrowheads="1"/>
            </p:cNvSpPr>
            <p:nvPr/>
          </p:nvSpPr>
          <p:spPr bwMode="auto">
            <a:xfrm>
              <a:off x="288" y="709"/>
              <a:ext cx="5223" cy="58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>
              <a:lvl1pPr marL="342900" indent="-342900">
                <a:spcBef>
                  <a:spcPct val="20000"/>
                </a:spcBef>
                <a:buChar char="•"/>
                <a:defRPr sz="2800" b="1">
                  <a:solidFill>
                    <a:srgbClr val="0000FF"/>
                  </a:solidFill>
                  <a:latin typeface="Arial" charset="0"/>
                  <a:ea typeface="楷体_GB2312" charset="0"/>
                  <a:cs typeface="宋体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400" b="1">
                  <a:solidFill>
                    <a:schemeClr val="tx1"/>
                  </a:solidFill>
                  <a:latin typeface="Arial" charset="0"/>
                  <a:ea typeface="楷体_GB2312" charset="0"/>
                  <a:cs typeface="宋体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000" b="1">
                  <a:solidFill>
                    <a:schemeClr val="tx1"/>
                  </a:solidFill>
                  <a:latin typeface="Arial" charset="0"/>
                  <a:ea typeface="楷体_GB2312" charset="0"/>
                  <a:cs typeface="宋体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b="1">
                  <a:solidFill>
                    <a:schemeClr val="tx1"/>
                  </a:solidFill>
                  <a:latin typeface="Arial" charset="0"/>
                  <a:ea typeface="楷体_GB2312" charset="0"/>
                  <a:cs typeface="宋体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b="1">
                  <a:solidFill>
                    <a:schemeClr val="tx1"/>
                  </a:solidFill>
                  <a:latin typeface="Arial" charset="0"/>
                  <a:ea typeface="楷体_GB2312" charset="0"/>
                  <a:cs typeface="宋体" charset="-122"/>
                </a:defRPr>
              </a:lvl5pPr>
              <a:lvl6pPr marL="2514600" indent="-228600" fontAlgn="base">
                <a:spcBef>
                  <a:spcPct val="20000"/>
                </a:spcBef>
                <a:spcAft>
                  <a:spcPct val="0"/>
                </a:spcAft>
                <a:buChar char="»"/>
                <a:defRPr b="1">
                  <a:solidFill>
                    <a:schemeClr val="tx1"/>
                  </a:solidFill>
                  <a:latin typeface="Arial" charset="0"/>
                  <a:ea typeface="楷体_GB2312" charset="0"/>
                  <a:cs typeface="宋体" charset="-122"/>
                </a:defRPr>
              </a:lvl6pPr>
              <a:lvl7pPr marL="2971800" indent="-228600" fontAlgn="base">
                <a:spcBef>
                  <a:spcPct val="20000"/>
                </a:spcBef>
                <a:spcAft>
                  <a:spcPct val="0"/>
                </a:spcAft>
                <a:buChar char="»"/>
                <a:defRPr b="1">
                  <a:solidFill>
                    <a:schemeClr val="tx1"/>
                  </a:solidFill>
                  <a:latin typeface="Arial" charset="0"/>
                  <a:ea typeface="楷体_GB2312" charset="0"/>
                  <a:cs typeface="宋体" charset="-122"/>
                </a:defRPr>
              </a:lvl7pPr>
              <a:lvl8pPr marL="3429000" indent="-228600" fontAlgn="base">
                <a:spcBef>
                  <a:spcPct val="20000"/>
                </a:spcBef>
                <a:spcAft>
                  <a:spcPct val="0"/>
                </a:spcAft>
                <a:buChar char="»"/>
                <a:defRPr b="1">
                  <a:solidFill>
                    <a:schemeClr val="tx1"/>
                  </a:solidFill>
                  <a:latin typeface="Arial" charset="0"/>
                  <a:ea typeface="楷体_GB2312" charset="0"/>
                  <a:cs typeface="宋体" charset="-122"/>
                </a:defRPr>
              </a:lvl8pPr>
              <a:lvl9pPr marL="3886200" indent="-228600" fontAlgn="base">
                <a:spcBef>
                  <a:spcPct val="20000"/>
                </a:spcBef>
                <a:spcAft>
                  <a:spcPct val="0"/>
                </a:spcAft>
                <a:buChar char="»"/>
                <a:defRPr b="1">
                  <a:solidFill>
                    <a:schemeClr val="tx1"/>
                  </a:solidFill>
                  <a:latin typeface="Arial" charset="0"/>
                  <a:ea typeface="楷体_GB2312" charset="0"/>
                  <a:cs typeface="宋体" charset="-122"/>
                </a:defRPr>
              </a:lvl9pPr>
            </a:lstStyle>
            <a:p>
              <a:pPr>
                <a:lnSpc>
                  <a:spcPct val="90000"/>
                </a:lnSpc>
                <a:buFontTx/>
                <a:buNone/>
              </a:pPr>
              <a:r>
                <a:rPr lang="en-US" altLang="zh-CN" b="0">
                  <a:solidFill>
                    <a:srgbClr val="000000"/>
                  </a:solidFill>
                  <a:latin typeface="华文新魏" charset="-122"/>
                  <a:ea typeface="华文新魏" charset="-122"/>
                </a:rPr>
                <a:t>m</a:t>
              </a:r>
              <a:r>
                <a:rPr lang="zh-CN" altLang="en-US" b="0">
                  <a:solidFill>
                    <a:srgbClr val="000000"/>
                  </a:solidFill>
                  <a:latin typeface="华文新魏" charset="-122"/>
                  <a:ea typeface="华文新魏" charset="-122"/>
                </a:rPr>
                <a:t>为何值时</a:t>
              </a:r>
              <a:r>
                <a:rPr lang="en-US" altLang="zh-CN" b="0">
                  <a:solidFill>
                    <a:srgbClr val="000000"/>
                  </a:solidFill>
                  <a:latin typeface="华文新魏" charset="-122"/>
                  <a:ea typeface="华文新魏" charset="-122"/>
                </a:rPr>
                <a:t>,</a:t>
              </a:r>
              <a:r>
                <a:rPr lang="zh-CN" altLang="en-US" b="0">
                  <a:solidFill>
                    <a:srgbClr val="000000"/>
                  </a:solidFill>
                  <a:latin typeface="华文新魏" charset="-122"/>
                  <a:ea typeface="华文新魏" charset="-122"/>
                </a:rPr>
                <a:t>关于</a:t>
              </a:r>
              <a:r>
                <a:rPr lang="en-US" altLang="zh-CN" b="0">
                  <a:solidFill>
                    <a:srgbClr val="000000"/>
                  </a:solidFill>
                  <a:latin typeface="华文新魏" charset="-122"/>
                  <a:ea typeface="华文新魏" charset="-122"/>
                </a:rPr>
                <a:t>x</a:t>
              </a:r>
              <a:r>
                <a:rPr lang="zh-CN" altLang="en-US" b="0">
                  <a:solidFill>
                    <a:srgbClr val="000000"/>
                  </a:solidFill>
                  <a:latin typeface="华文新魏" charset="-122"/>
                  <a:ea typeface="华文新魏" charset="-122"/>
                </a:rPr>
                <a:t>的方程                                         解大于</a:t>
              </a:r>
              <a:r>
                <a:rPr lang="en-US" altLang="zh-CN" b="0">
                  <a:solidFill>
                    <a:srgbClr val="000000"/>
                  </a:solidFill>
                  <a:latin typeface="华文新魏" charset="-122"/>
                  <a:ea typeface="华文新魏" charset="-122"/>
                </a:rPr>
                <a:t>1?</a:t>
              </a:r>
            </a:p>
          </p:txBody>
        </p:sp>
        <p:grpSp>
          <p:nvGrpSpPr>
            <p:cNvPr id="23560" name="Group 8"/>
            <p:cNvGrpSpPr>
              <a:grpSpLocks/>
            </p:cNvGrpSpPr>
            <p:nvPr/>
          </p:nvGrpSpPr>
          <p:grpSpPr bwMode="auto">
            <a:xfrm>
              <a:off x="2758" y="576"/>
              <a:ext cx="2290" cy="618"/>
              <a:chOff x="1574" y="3705"/>
              <a:chExt cx="2290" cy="618"/>
            </a:xfrm>
          </p:grpSpPr>
          <p:sp>
            <p:nvSpPr>
              <p:cNvPr id="23561" name="Text Box 9"/>
              <p:cNvSpPr txBox="1">
                <a:spLocks noChangeArrowheads="1"/>
              </p:cNvSpPr>
              <p:nvPr/>
            </p:nvSpPr>
            <p:spPr bwMode="auto">
              <a:xfrm>
                <a:off x="1574" y="3737"/>
                <a:ext cx="220" cy="33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2800" b="1">
                    <a:solidFill>
                      <a:srgbClr val="000000"/>
                    </a:solidFill>
                  </a:rPr>
                  <a:t>x</a:t>
                </a:r>
              </a:p>
            </p:txBody>
          </p:sp>
          <p:sp>
            <p:nvSpPr>
              <p:cNvPr id="23562" name="Text Box 10"/>
              <p:cNvSpPr txBox="1">
                <a:spLocks noChangeArrowheads="1"/>
              </p:cNvSpPr>
              <p:nvPr/>
            </p:nvSpPr>
            <p:spPr bwMode="auto">
              <a:xfrm>
                <a:off x="1588" y="3987"/>
                <a:ext cx="231" cy="33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2800" b="1">
                    <a:solidFill>
                      <a:srgbClr val="000000"/>
                    </a:solidFill>
                  </a:rPr>
                  <a:t>6</a:t>
                </a:r>
              </a:p>
            </p:txBody>
          </p:sp>
          <p:sp>
            <p:nvSpPr>
              <p:cNvPr id="23563" name="Line 11"/>
              <p:cNvSpPr>
                <a:spLocks noChangeShapeType="1"/>
              </p:cNvSpPr>
              <p:nvPr/>
            </p:nvSpPr>
            <p:spPr bwMode="auto">
              <a:xfrm>
                <a:off x="1584" y="4032"/>
                <a:ext cx="192" cy="0"/>
              </a:xfrm>
              <a:prstGeom prst="line">
                <a:avLst/>
              </a:prstGeom>
              <a:noFill/>
              <a:ln w="38100">
                <a:solidFill>
                  <a:srgbClr val="3333CC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3564" name="Line 12"/>
              <p:cNvSpPr>
                <a:spLocks noChangeShapeType="1"/>
              </p:cNvSpPr>
              <p:nvPr/>
            </p:nvSpPr>
            <p:spPr bwMode="auto">
              <a:xfrm>
                <a:off x="1824" y="4032"/>
                <a:ext cx="144" cy="0"/>
              </a:xfrm>
              <a:prstGeom prst="line">
                <a:avLst/>
              </a:prstGeom>
              <a:noFill/>
              <a:ln w="38100">
                <a:solidFill>
                  <a:srgbClr val="3333CC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3565" name="Text Box 13"/>
              <p:cNvSpPr txBox="1">
                <a:spLocks noChangeArrowheads="1"/>
              </p:cNvSpPr>
              <p:nvPr/>
            </p:nvSpPr>
            <p:spPr bwMode="auto">
              <a:xfrm>
                <a:off x="2064" y="3739"/>
                <a:ext cx="600" cy="33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2800" b="1">
                    <a:solidFill>
                      <a:srgbClr val="000000"/>
                    </a:solidFill>
                  </a:rPr>
                  <a:t>6m-1</a:t>
                </a:r>
              </a:p>
            </p:txBody>
          </p:sp>
          <p:sp>
            <p:nvSpPr>
              <p:cNvPr id="23566" name="Text Box 14"/>
              <p:cNvSpPr txBox="1">
                <a:spLocks noChangeArrowheads="1"/>
              </p:cNvSpPr>
              <p:nvPr/>
            </p:nvSpPr>
            <p:spPr bwMode="auto">
              <a:xfrm>
                <a:off x="2208" y="3993"/>
                <a:ext cx="231" cy="33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2800" b="1">
                    <a:solidFill>
                      <a:srgbClr val="000000"/>
                    </a:solidFill>
                  </a:rPr>
                  <a:t>3</a:t>
                </a:r>
              </a:p>
            </p:txBody>
          </p:sp>
          <p:sp>
            <p:nvSpPr>
              <p:cNvPr id="23567" name="Line 15"/>
              <p:cNvSpPr>
                <a:spLocks noChangeShapeType="1"/>
              </p:cNvSpPr>
              <p:nvPr/>
            </p:nvSpPr>
            <p:spPr bwMode="auto">
              <a:xfrm>
                <a:off x="2064" y="4032"/>
                <a:ext cx="576" cy="0"/>
              </a:xfrm>
              <a:prstGeom prst="line">
                <a:avLst/>
              </a:prstGeom>
              <a:noFill/>
              <a:ln w="38100">
                <a:solidFill>
                  <a:srgbClr val="3333CC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3568" name="Text Box 16"/>
              <p:cNvSpPr txBox="1">
                <a:spLocks noChangeArrowheads="1"/>
              </p:cNvSpPr>
              <p:nvPr/>
            </p:nvSpPr>
            <p:spPr bwMode="auto">
              <a:xfrm>
                <a:off x="2726" y="3785"/>
                <a:ext cx="445" cy="33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zh-CN" altLang="en-US" sz="2000" b="1">
                    <a:solidFill>
                      <a:srgbClr val="000000"/>
                    </a:solidFill>
                  </a:rPr>
                  <a:t>＝</a:t>
                </a:r>
                <a:r>
                  <a:rPr lang="en-US" altLang="zh-CN" sz="2800" b="1">
                    <a:solidFill>
                      <a:srgbClr val="000000"/>
                    </a:solidFill>
                  </a:rPr>
                  <a:t>x-</a:t>
                </a:r>
              </a:p>
            </p:txBody>
          </p:sp>
          <p:sp>
            <p:nvSpPr>
              <p:cNvPr id="23569" name="Text Box 17"/>
              <p:cNvSpPr txBox="1">
                <a:spLocks noChangeArrowheads="1"/>
              </p:cNvSpPr>
              <p:nvPr/>
            </p:nvSpPr>
            <p:spPr bwMode="auto">
              <a:xfrm>
                <a:off x="3264" y="3705"/>
                <a:ext cx="600" cy="33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2800" b="1">
                    <a:solidFill>
                      <a:srgbClr val="000000"/>
                    </a:solidFill>
                  </a:rPr>
                  <a:t>5m-1</a:t>
                </a:r>
              </a:p>
            </p:txBody>
          </p:sp>
          <p:sp>
            <p:nvSpPr>
              <p:cNvPr id="23570" name="Text Box 18"/>
              <p:cNvSpPr txBox="1">
                <a:spLocks noChangeArrowheads="1"/>
              </p:cNvSpPr>
              <p:nvPr/>
            </p:nvSpPr>
            <p:spPr bwMode="auto">
              <a:xfrm>
                <a:off x="3360" y="3936"/>
                <a:ext cx="231" cy="33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2800" b="1">
                    <a:solidFill>
                      <a:srgbClr val="000000"/>
                    </a:solidFill>
                  </a:rPr>
                  <a:t>2</a:t>
                </a:r>
              </a:p>
            </p:txBody>
          </p:sp>
          <p:sp>
            <p:nvSpPr>
              <p:cNvPr id="23571" name="Line 19"/>
              <p:cNvSpPr>
                <a:spLocks noChangeShapeType="1"/>
              </p:cNvSpPr>
              <p:nvPr/>
            </p:nvSpPr>
            <p:spPr bwMode="auto">
              <a:xfrm>
                <a:off x="3312" y="3984"/>
                <a:ext cx="480" cy="0"/>
              </a:xfrm>
              <a:prstGeom prst="line">
                <a:avLst/>
              </a:prstGeom>
              <a:noFill/>
              <a:ln w="38100">
                <a:solidFill>
                  <a:srgbClr val="3333CC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23572" name="Group 20"/>
          <p:cNvGrpSpPr>
            <a:grpSpLocks/>
          </p:cNvGrpSpPr>
          <p:nvPr/>
        </p:nvGrpSpPr>
        <p:grpSpPr bwMode="auto">
          <a:xfrm>
            <a:off x="2895601" y="3124202"/>
            <a:ext cx="5402263" cy="941388"/>
            <a:chOff x="864" y="1968"/>
            <a:chExt cx="3403" cy="593"/>
          </a:xfrm>
        </p:grpSpPr>
        <p:sp>
          <p:nvSpPr>
            <p:cNvPr id="23573" name="Text Box 21"/>
            <p:cNvSpPr txBox="1">
              <a:spLocks noChangeArrowheads="1"/>
            </p:cNvSpPr>
            <p:nvPr/>
          </p:nvSpPr>
          <p:spPr bwMode="auto">
            <a:xfrm>
              <a:off x="864" y="2112"/>
              <a:ext cx="2413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2800" b="1">
                  <a:solidFill>
                    <a:srgbClr val="000000"/>
                  </a:solidFill>
                  <a:latin typeface="华文新魏" charset="-122"/>
                  <a:ea typeface="华文新魏" charset="-122"/>
                </a:rPr>
                <a:t>移项</a:t>
              </a:r>
              <a:r>
                <a:rPr lang="en-US" altLang="zh-CN" sz="2800" b="1">
                  <a:solidFill>
                    <a:srgbClr val="000000"/>
                  </a:solidFill>
                  <a:latin typeface="华文新魏" charset="-122"/>
                  <a:ea typeface="华文新魏" charset="-122"/>
                </a:rPr>
                <a:t>,</a:t>
              </a:r>
              <a:r>
                <a:rPr lang="zh-CN" altLang="en-US" sz="2800" b="1">
                  <a:solidFill>
                    <a:srgbClr val="000000"/>
                  </a:solidFill>
                  <a:latin typeface="华文新魏" charset="-122"/>
                  <a:ea typeface="华文新魏" charset="-122"/>
                </a:rPr>
                <a:t>合并</a:t>
              </a:r>
              <a:r>
                <a:rPr lang="en-US" altLang="zh-CN" sz="2800" b="1">
                  <a:solidFill>
                    <a:srgbClr val="000000"/>
                  </a:solidFill>
                  <a:latin typeface="华文新魏" charset="-122"/>
                  <a:ea typeface="华文新魏" charset="-122"/>
                </a:rPr>
                <a:t>,</a:t>
              </a:r>
              <a:r>
                <a:rPr lang="zh-CN" altLang="en-US" sz="2800" b="1">
                  <a:solidFill>
                    <a:srgbClr val="000000"/>
                  </a:solidFill>
                  <a:latin typeface="华文新魏" charset="-122"/>
                  <a:ea typeface="华文新魏" charset="-122"/>
                </a:rPr>
                <a:t>系数化为</a:t>
              </a:r>
              <a:r>
                <a:rPr lang="en-US" altLang="zh-CN" sz="2800" b="1">
                  <a:solidFill>
                    <a:srgbClr val="000000"/>
                  </a:solidFill>
                  <a:latin typeface="华文新魏" charset="-122"/>
                  <a:ea typeface="华文新魏" charset="-122"/>
                </a:rPr>
                <a:t>1,</a:t>
              </a:r>
              <a:r>
                <a:rPr lang="zh-CN" altLang="en-US" sz="2800" b="1">
                  <a:solidFill>
                    <a:srgbClr val="000000"/>
                  </a:solidFill>
                  <a:latin typeface="华文新魏" charset="-122"/>
                  <a:ea typeface="华文新魏" charset="-122"/>
                </a:rPr>
                <a:t>得</a:t>
              </a:r>
            </a:p>
          </p:txBody>
        </p:sp>
        <p:grpSp>
          <p:nvGrpSpPr>
            <p:cNvPr id="23574" name="Group 22"/>
            <p:cNvGrpSpPr>
              <a:grpSpLocks/>
            </p:cNvGrpSpPr>
            <p:nvPr/>
          </p:nvGrpSpPr>
          <p:grpSpPr bwMode="auto">
            <a:xfrm>
              <a:off x="3312" y="1968"/>
              <a:ext cx="955" cy="593"/>
              <a:chOff x="2534" y="3499"/>
              <a:chExt cx="955" cy="593"/>
            </a:xfrm>
          </p:grpSpPr>
          <p:sp>
            <p:nvSpPr>
              <p:cNvPr id="23575" name="Text Box 23"/>
              <p:cNvSpPr txBox="1">
                <a:spLocks noChangeArrowheads="1"/>
              </p:cNvSpPr>
              <p:nvPr/>
            </p:nvSpPr>
            <p:spPr bwMode="auto">
              <a:xfrm>
                <a:off x="2534" y="3641"/>
                <a:ext cx="354" cy="33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2800" b="1">
                    <a:solidFill>
                      <a:srgbClr val="000000"/>
                    </a:solidFill>
                  </a:rPr>
                  <a:t>X=</a:t>
                </a:r>
              </a:p>
            </p:txBody>
          </p:sp>
          <p:sp>
            <p:nvSpPr>
              <p:cNvPr id="23576" name="Text Box 24"/>
              <p:cNvSpPr txBox="1">
                <a:spLocks noChangeArrowheads="1"/>
              </p:cNvSpPr>
              <p:nvPr/>
            </p:nvSpPr>
            <p:spPr bwMode="auto">
              <a:xfrm>
                <a:off x="2889" y="3499"/>
                <a:ext cx="600" cy="33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2800" b="1">
                    <a:solidFill>
                      <a:srgbClr val="000000"/>
                    </a:solidFill>
                  </a:rPr>
                  <a:t>3m-1</a:t>
                </a:r>
              </a:p>
            </p:txBody>
          </p:sp>
          <p:sp>
            <p:nvSpPr>
              <p:cNvPr id="23577" name="Text Box 25"/>
              <p:cNvSpPr txBox="1">
                <a:spLocks noChangeArrowheads="1"/>
              </p:cNvSpPr>
              <p:nvPr/>
            </p:nvSpPr>
            <p:spPr bwMode="auto">
              <a:xfrm>
                <a:off x="3015" y="3762"/>
                <a:ext cx="231" cy="33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2800" b="1">
                    <a:solidFill>
                      <a:srgbClr val="000000"/>
                    </a:solidFill>
                  </a:rPr>
                  <a:t>5</a:t>
                </a:r>
              </a:p>
            </p:txBody>
          </p:sp>
          <p:sp>
            <p:nvSpPr>
              <p:cNvPr id="23578" name="Line 26"/>
              <p:cNvSpPr>
                <a:spLocks noChangeShapeType="1"/>
              </p:cNvSpPr>
              <p:nvPr/>
            </p:nvSpPr>
            <p:spPr bwMode="auto">
              <a:xfrm>
                <a:off x="2928" y="3792"/>
                <a:ext cx="528" cy="0"/>
              </a:xfrm>
              <a:prstGeom prst="line">
                <a:avLst/>
              </a:prstGeom>
              <a:noFill/>
              <a:ln w="38100">
                <a:solidFill>
                  <a:srgbClr val="3333CC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23579" name="Group 27"/>
          <p:cNvGrpSpPr>
            <a:grpSpLocks/>
          </p:cNvGrpSpPr>
          <p:nvPr/>
        </p:nvGrpSpPr>
        <p:grpSpPr bwMode="auto">
          <a:xfrm>
            <a:off x="2851150" y="4038603"/>
            <a:ext cx="4965700" cy="919163"/>
            <a:chOff x="836" y="2544"/>
            <a:chExt cx="3128" cy="579"/>
          </a:xfrm>
        </p:grpSpPr>
        <p:sp>
          <p:nvSpPr>
            <p:cNvPr id="23580" name="Text Box 28"/>
            <p:cNvSpPr txBox="1">
              <a:spLocks noChangeArrowheads="1"/>
            </p:cNvSpPr>
            <p:nvPr/>
          </p:nvSpPr>
          <p:spPr bwMode="auto">
            <a:xfrm>
              <a:off x="836" y="2580"/>
              <a:ext cx="3128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2800" b="1">
                  <a:solidFill>
                    <a:srgbClr val="000000"/>
                  </a:solidFill>
                  <a:latin typeface="华文新魏" charset="-122"/>
                  <a:ea typeface="华文新魏" charset="-122"/>
                </a:rPr>
                <a:t>由题得                    所以</a:t>
              </a:r>
              <a:r>
                <a:rPr lang="en-US" altLang="zh-CN" sz="2800" b="1">
                  <a:solidFill>
                    <a:srgbClr val="000000"/>
                  </a:solidFill>
                  <a:latin typeface="华文新魏" charset="-122"/>
                  <a:ea typeface="华文新魏" charset="-122"/>
                </a:rPr>
                <a:t>3m-1&gt;5</a:t>
              </a:r>
            </a:p>
          </p:txBody>
        </p:sp>
        <p:grpSp>
          <p:nvGrpSpPr>
            <p:cNvPr id="23581" name="Group 29"/>
            <p:cNvGrpSpPr>
              <a:grpSpLocks/>
            </p:cNvGrpSpPr>
            <p:nvPr/>
          </p:nvGrpSpPr>
          <p:grpSpPr bwMode="auto">
            <a:xfrm>
              <a:off x="1680" y="2544"/>
              <a:ext cx="984" cy="579"/>
              <a:chOff x="4176" y="2592"/>
              <a:chExt cx="984" cy="579"/>
            </a:xfrm>
          </p:grpSpPr>
          <p:sp>
            <p:nvSpPr>
              <p:cNvPr id="23582" name="Text Box 30"/>
              <p:cNvSpPr txBox="1">
                <a:spLocks noChangeArrowheads="1"/>
              </p:cNvSpPr>
              <p:nvPr/>
            </p:nvSpPr>
            <p:spPr bwMode="auto">
              <a:xfrm>
                <a:off x="4368" y="2841"/>
                <a:ext cx="231" cy="33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2800" b="1">
                    <a:solidFill>
                      <a:srgbClr val="000000"/>
                    </a:solidFill>
                  </a:rPr>
                  <a:t>5</a:t>
                </a:r>
              </a:p>
            </p:txBody>
          </p:sp>
          <p:sp>
            <p:nvSpPr>
              <p:cNvPr id="23583" name="Text Box 31"/>
              <p:cNvSpPr txBox="1">
                <a:spLocks noChangeArrowheads="1"/>
              </p:cNvSpPr>
              <p:nvPr/>
            </p:nvSpPr>
            <p:spPr bwMode="auto">
              <a:xfrm>
                <a:off x="4176" y="2592"/>
                <a:ext cx="600" cy="33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2800" b="1">
                    <a:solidFill>
                      <a:srgbClr val="000000"/>
                    </a:solidFill>
                  </a:rPr>
                  <a:t>3m-1</a:t>
                </a:r>
              </a:p>
            </p:txBody>
          </p:sp>
          <p:sp>
            <p:nvSpPr>
              <p:cNvPr id="23584" name="Line 32"/>
              <p:cNvSpPr>
                <a:spLocks noChangeShapeType="1"/>
              </p:cNvSpPr>
              <p:nvPr/>
            </p:nvSpPr>
            <p:spPr bwMode="auto">
              <a:xfrm>
                <a:off x="4224" y="2880"/>
                <a:ext cx="528" cy="0"/>
              </a:xfrm>
              <a:prstGeom prst="line">
                <a:avLst/>
              </a:prstGeom>
              <a:noFill/>
              <a:ln w="38100">
                <a:solidFill>
                  <a:srgbClr val="3333CC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3585" name="Text Box 33"/>
              <p:cNvSpPr txBox="1">
                <a:spLocks noChangeArrowheads="1"/>
              </p:cNvSpPr>
              <p:nvPr/>
            </p:nvSpPr>
            <p:spPr bwMode="auto">
              <a:xfrm>
                <a:off x="4694" y="2681"/>
                <a:ext cx="466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zh-CN" altLang="en-US" sz="2800" b="1">
                    <a:solidFill>
                      <a:srgbClr val="000000"/>
                    </a:solidFill>
                  </a:rPr>
                  <a:t>＞</a:t>
                </a:r>
                <a:r>
                  <a:rPr lang="en-US" altLang="zh-CN" sz="2800" b="1">
                    <a:solidFill>
                      <a:srgbClr val="000000"/>
                    </a:solidFill>
                  </a:rPr>
                  <a:t>1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803623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3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235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23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6" grpId="0"/>
      <p:bldP spid="23557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2"/>
          <p:cNvSpPr txBox="1">
            <a:spLocks noChangeArrowheads="1"/>
          </p:cNvSpPr>
          <p:nvPr/>
        </p:nvSpPr>
        <p:spPr bwMode="auto">
          <a:xfrm>
            <a:off x="1774826" y="1412876"/>
            <a:ext cx="8893175" cy="4524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600" b="1">
                <a:latin typeface="Times New Roman" charset="0"/>
              </a:rPr>
              <a:t>小芳和爸爸、妈妈三人玩跷跷板，三人的体重一共为</a:t>
            </a:r>
            <a:r>
              <a:rPr kumimoji="1" lang="en-US" altLang="zh-CN" sz="3600" b="1">
                <a:latin typeface="Times New Roman" charset="0"/>
              </a:rPr>
              <a:t>150</a:t>
            </a:r>
            <a:r>
              <a:rPr kumimoji="1" lang="zh-CN" altLang="en-US" sz="3600" b="1">
                <a:latin typeface="Times New Roman" charset="0"/>
              </a:rPr>
              <a:t>千克，爸爸坐在跷跷板的一端，体重只有妈妈一半的小芳和妈妈一同坐在跷跷板的另一端。这时，爸爸的那一端仍然着地，请你猜一猜小芳的体重应小于（      ）</a:t>
            </a:r>
          </a:p>
          <a:p>
            <a:pPr>
              <a:spcBef>
                <a:spcPct val="50000"/>
              </a:spcBef>
            </a:pPr>
            <a:r>
              <a:rPr kumimoji="1" lang="en-US" altLang="zh-CN" sz="3600" b="1">
                <a:latin typeface="Times New Roman" charset="0"/>
              </a:rPr>
              <a:t>A</a:t>
            </a:r>
            <a:r>
              <a:rPr kumimoji="1" lang="zh-CN" altLang="en-US" sz="3600" b="1">
                <a:latin typeface="Times New Roman" charset="0"/>
              </a:rPr>
              <a:t>、</a:t>
            </a:r>
            <a:r>
              <a:rPr kumimoji="1" lang="en-US" altLang="zh-CN" sz="3600" b="1">
                <a:latin typeface="Times New Roman" charset="0"/>
              </a:rPr>
              <a:t>49</a:t>
            </a:r>
            <a:r>
              <a:rPr kumimoji="1" lang="zh-CN" altLang="en-US" sz="3600" b="1">
                <a:latin typeface="Times New Roman" charset="0"/>
              </a:rPr>
              <a:t>千克       </a:t>
            </a:r>
            <a:r>
              <a:rPr kumimoji="1" lang="en-US" altLang="zh-CN" sz="3600" b="1">
                <a:latin typeface="Times New Roman" charset="0"/>
              </a:rPr>
              <a:t>B</a:t>
            </a:r>
            <a:r>
              <a:rPr kumimoji="1" lang="zh-CN" altLang="en-US" sz="3600" b="1">
                <a:latin typeface="Times New Roman" charset="0"/>
              </a:rPr>
              <a:t>、</a:t>
            </a:r>
            <a:r>
              <a:rPr kumimoji="1" lang="en-US" altLang="zh-CN" sz="3600" b="1">
                <a:latin typeface="Times New Roman" charset="0"/>
              </a:rPr>
              <a:t>50</a:t>
            </a:r>
            <a:r>
              <a:rPr kumimoji="1" lang="zh-CN" altLang="en-US" sz="3600" b="1">
                <a:latin typeface="Times New Roman" charset="0"/>
              </a:rPr>
              <a:t>千克</a:t>
            </a:r>
          </a:p>
          <a:p>
            <a:pPr>
              <a:spcBef>
                <a:spcPct val="50000"/>
              </a:spcBef>
            </a:pPr>
            <a:r>
              <a:rPr kumimoji="1" lang="en-US" altLang="zh-CN" sz="3600" b="1">
                <a:latin typeface="Times New Roman" charset="0"/>
              </a:rPr>
              <a:t>C</a:t>
            </a:r>
            <a:r>
              <a:rPr kumimoji="1" lang="zh-CN" altLang="en-US" sz="3600" b="1">
                <a:latin typeface="Times New Roman" charset="0"/>
              </a:rPr>
              <a:t>、</a:t>
            </a:r>
            <a:r>
              <a:rPr kumimoji="1" lang="en-US" altLang="zh-CN" sz="3600" b="1">
                <a:latin typeface="Times New Roman" charset="0"/>
              </a:rPr>
              <a:t>24</a:t>
            </a:r>
            <a:r>
              <a:rPr kumimoji="1" lang="zh-CN" altLang="en-US" sz="3600" b="1">
                <a:latin typeface="Times New Roman" charset="0"/>
              </a:rPr>
              <a:t>千克       </a:t>
            </a:r>
            <a:r>
              <a:rPr kumimoji="1" lang="en-US" altLang="zh-CN" sz="3600" b="1">
                <a:latin typeface="Times New Roman" charset="0"/>
              </a:rPr>
              <a:t>D</a:t>
            </a:r>
            <a:r>
              <a:rPr kumimoji="1" lang="zh-CN" altLang="en-US" sz="3600" b="1">
                <a:latin typeface="Times New Roman" charset="0"/>
              </a:rPr>
              <a:t>、</a:t>
            </a:r>
            <a:r>
              <a:rPr kumimoji="1" lang="en-US" altLang="zh-CN" sz="3600" b="1">
                <a:latin typeface="Times New Roman" charset="0"/>
              </a:rPr>
              <a:t>25</a:t>
            </a:r>
            <a:r>
              <a:rPr kumimoji="1" lang="zh-CN" altLang="en-US" sz="3600" b="1">
                <a:latin typeface="Times New Roman" charset="0"/>
              </a:rPr>
              <a:t>千克</a:t>
            </a:r>
          </a:p>
        </p:txBody>
      </p:sp>
      <p:sp>
        <p:nvSpPr>
          <p:cNvPr id="24579" name="WordArt 3"/>
          <p:cNvSpPr>
            <a:spLocks noChangeArrowheads="1" noChangeShapeType="1" noTextEdit="1"/>
          </p:cNvSpPr>
          <p:nvPr/>
        </p:nvSpPr>
        <p:spPr bwMode="auto">
          <a:xfrm rot="472813">
            <a:off x="1919289" y="260350"/>
            <a:ext cx="3240087" cy="122555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9" lon="1080000" rev="0"/>
              </a:camera>
              <a:lightRig rig="legacyHarsh2" dir="b"/>
            </a:scene3d>
            <a:sp3d extrusionH="430200" contourW="12700" prstMaterial="legacyMatte">
              <a:extrusionClr>
                <a:srgbClr val="FF6600"/>
              </a:extrusionClr>
              <a:contourClr>
                <a:srgbClr val="FFE701"/>
              </a:contourClr>
            </a:sp3d>
          </a:bodyPr>
          <a:lstStyle/>
          <a:p>
            <a:pPr algn="ctr"/>
            <a:r>
              <a:rPr lang="zh-CN" altLang="en-US" sz="6000" b="1" kern="1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4927187" scaled="1"/>
                </a:gradFill>
                <a:latin typeface="华文行楷" charset="-122"/>
                <a:ea typeface="华文行楷" charset="-122"/>
                <a:cs typeface="华文行楷" charset="-122"/>
              </a:rPr>
              <a:t>走进生活</a:t>
            </a:r>
          </a:p>
        </p:txBody>
      </p:sp>
    </p:spTree>
    <p:extLst>
      <p:ext uri="{BB962C8B-B14F-4D97-AF65-F5344CB8AC3E}">
        <p14:creationId xmlns:p14="http://schemas.microsoft.com/office/powerpoint/2010/main" val="1767579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424113" y="1196975"/>
            <a:ext cx="7416800" cy="3600450"/>
          </a:xfrm>
        </p:spPr>
        <p:txBody>
          <a:bodyPr/>
          <a:lstStyle/>
          <a:p>
            <a:pPr>
              <a:buFontTx/>
              <a:buNone/>
            </a:pPr>
            <a:r>
              <a:rPr lang="en-US" altLang="zh-CN" b="0"/>
              <a:t>1</a:t>
            </a:r>
            <a:r>
              <a:rPr lang="zh-CN" altLang="en-US" b="0"/>
              <a:t>、一组学生到校门口拍一张合影，乙知冲一张底片需要</a:t>
            </a:r>
            <a:r>
              <a:rPr lang="en-US" altLang="zh-CN" b="0"/>
              <a:t>0.6</a:t>
            </a:r>
            <a:r>
              <a:rPr lang="zh-CN" altLang="en-US" b="0"/>
              <a:t>元，洗一张照片需要</a:t>
            </a:r>
            <a:r>
              <a:rPr lang="en-US" altLang="zh-CN" b="0"/>
              <a:t>0.4</a:t>
            </a:r>
            <a:r>
              <a:rPr lang="zh-CN" altLang="en-US" b="0"/>
              <a:t>元，每人都要得到一张照片，每人分担的钱不能超过</a:t>
            </a:r>
            <a:r>
              <a:rPr lang="en-US" altLang="zh-CN" b="0"/>
              <a:t>0.5</a:t>
            </a:r>
            <a:r>
              <a:rPr lang="zh-CN" altLang="en-US" b="0"/>
              <a:t>元。那么参加合影的同学至少有几人？</a:t>
            </a:r>
          </a:p>
          <a:p>
            <a:pPr>
              <a:buFontTx/>
              <a:buNone/>
            </a:pPr>
            <a:endParaRPr lang="zh-CN" altLang="en-US" b="0"/>
          </a:p>
          <a:p>
            <a:pPr>
              <a:buFontTx/>
              <a:buNone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7653268"/>
      </p:ext>
    </p:extLst>
  </p:cSld>
  <p:clrMapOvr>
    <a:masterClrMapping/>
  </p:clrMapOvr>
  <p:transition spd="med">
    <p:randomBar dir="vert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2855913" y="1341439"/>
            <a:ext cx="6515100" cy="1012825"/>
          </a:xfrm>
        </p:spPr>
        <p:txBody>
          <a:bodyPr/>
          <a:lstStyle/>
          <a:p>
            <a:pPr algn="l"/>
            <a:r>
              <a:rPr lang="zh-CN" altLang="en-US" sz="3600" b="1"/>
              <a:t>解：设参加合影的人数有</a:t>
            </a:r>
            <a:r>
              <a:rPr lang="en-US" altLang="zh-CN" sz="3600" b="1"/>
              <a:t>x</a:t>
            </a:r>
            <a:r>
              <a:rPr lang="zh-CN" altLang="en-US" sz="3600" b="1"/>
              <a:t>人。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90725" y="2349501"/>
            <a:ext cx="7969250" cy="3090863"/>
          </a:xfrm>
        </p:spPr>
        <p:txBody>
          <a:bodyPr/>
          <a:lstStyle/>
          <a:p>
            <a:pPr>
              <a:buFontTx/>
              <a:buNone/>
            </a:pPr>
            <a:r>
              <a:rPr lang="en-US" altLang="zh-CN" sz="3600"/>
              <a:t>            0.6+0.4x≤0.5x</a:t>
            </a:r>
          </a:p>
          <a:p>
            <a:pPr>
              <a:buFontTx/>
              <a:buNone/>
            </a:pPr>
            <a:r>
              <a:rPr lang="en-US" altLang="zh-CN" sz="3600"/>
              <a:t>            </a:t>
            </a:r>
            <a:r>
              <a:rPr lang="zh-CN" altLang="en-US" sz="3600"/>
              <a:t>解得：</a:t>
            </a:r>
            <a:r>
              <a:rPr lang="en-US" altLang="zh-CN" sz="3600"/>
              <a:t>x≥6</a:t>
            </a:r>
          </a:p>
          <a:p>
            <a:pPr>
              <a:buFontTx/>
              <a:buNone/>
            </a:pPr>
            <a:r>
              <a:rPr lang="en-US" altLang="zh-CN" sz="3600"/>
              <a:t>            </a:t>
            </a:r>
            <a:r>
              <a:rPr lang="zh-CN" altLang="en-US" sz="3600"/>
              <a:t>答：参加合影的至少有</a:t>
            </a:r>
            <a:r>
              <a:rPr lang="en-US" altLang="zh-CN" sz="3600"/>
              <a:t>6</a:t>
            </a:r>
            <a:r>
              <a:rPr lang="zh-CN" altLang="en-US" sz="3600"/>
              <a:t>人。</a:t>
            </a:r>
          </a:p>
          <a:p>
            <a:pPr>
              <a:buFontTx/>
              <a:buNone/>
            </a:pPr>
            <a:endParaRPr lang="zh-CN" altLang="en-US" sz="3600"/>
          </a:p>
        </p:txBody>
      </p:sp>
    </p:spTree>
    <p:extLst>
      <p:ext uri="{BB962C8B-B14F-4D97-AF65-F5344CB8AC3E}">
        <p14:creationId xmlns:p14="http://schemas.microsoft.com/office/powerpoint/2010/main" val="71610233"/>
      </p:ext>
    </p:extLst>
  </p:cSld>
  <p:clrMapOvr>
    <a:masterClrMapping/>
  </p:clrMapOvr>
  <p:transition spd="med">
    <p:randomBar dir="vert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2782888" y="981075"/>
            <a:ext cx="6913562" cy="3671888"/>
          </a:xfrm>
        </p:spPr>
        <p:txBody>
          <a:bodyPr/>
          <a:lstStyle/>
          <a:p>
            <a:pPr algn="l"/>
            <a:r>
              <a:rPr lang="en-US" altLang="zh-CN" sz="3600" b="1">
                <a:latin typeface="宋体" charset="-122"/>
              </a:rPr>
              <a:t>2</a:t>
            </a:r>
            <a:r>
              <a:rPr lang="zh-CN" altLang="en-US" sz="3600" b="1">
                <a:latin typeface="宋体" charset="-122"/>
              </a:rPr>
              <a:t>、某人问一位老师，他所教的班有多少名学生，老师说：“一半的学生在学数学，四分之一的学生在学音乐，七分之一的学生在学外语，还剩不足</a:t>
            </a:r>
            <a:r>
              <a:rPr lang="en-US" altLang="zh-CN" sz="3600" b="1">
                <a:latin typeface="宋体" charset="-122"/>
              </a:rPr>
              <a:t>6</a:t>
            </a:r>
            <a:r>
              <a:rPr lang="zh-CN" altLang="en-US" sz="3600" b="1">
                <a:latin typeface="宋体" charset="-122"/>
              </a:rPr>
              <a:t>位同学在操场上踢足球”。求这个班共有多少名学生？</a:t>
            </a:r>
          </a:p>
        </p:txBody>
      </p:sp>
    </p:spTree>
    <p:extLst>
      <p:ext uri="{BB962C8B-B14F-4D97-AF65-F5344CB8AC3E}">
        <p14:creationId xmlns:p14="http://schemas.microsoft.com/office/powerpoint/2010/main" val="962343711"/>
      </p:ext>
    </p:extLst>
  </p:cSld>
  <p:clrMapOvr>
    <a:masterClrMapping/>
  </p:clrMapOvr>
  <p:transition spd="med">
    <p:randomBar dir="vert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2208213" y="765175"/>
            <a:ext cx="7848600" cy="649288"/>
          </a:xfrm>
        </p:spPr>
        <p:txBody>
          <a:bodyPr/>
          <a:lstStyle/>
          <a:p>
            <a:r>
              <a:rPr lang="zh-CN" altLang="en-US" sz="3200" b="1"/>
              <a:t>解：设这个班有学生</a:t>
            </a:r>
            <a:r>
              <a:rPr lang="en-US" altLang="zh-CN" sz="3200" b="1"/>
              <a:t>x</a:t>
            </a:r>
            <a:r>
              <a:rPr lang="zh-CN" altLang="en-US" sz="3200" b="1"/>
              <a:t>名。根据题意，得：</a:t>
            </a:r>
          </a:p>
        </p:txBody>
      </p:sp>
      <p:graphicFrame>
        <p:nvGraphicFramePr>
          <p:cNvPr id="28675" name="Object 3"/>
          <p:cNvGraphicFramePr>
            <a:graphicFrameLocks noChangeAspect="1"/>
          </p:cNvGraphicFramePr>
          <p:nvPr/>
        </p:nvGraphicFramePr>
        <p:xfrm>
          <a:off x="2208213" y="1844676"/>
          <a:ext cx="7200900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476" name="公式" r:id="rId4" imgW="1346040" imgH="393480" progId="Equation.3">
                  <p:embed/>
                </p:oleObj>
              </mc:Choice>
              <mc:Fallback>
                <p:oleObj name="公式" r:id="rId4" imgW="1346040" imgH="3934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08213" y="1844676"/>
                        <a:ext cx="7200900" cy="12239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2498726" y="3357564"/>
            <a:ext cx="248602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zh-CN" altLang="en-US" sz="3200" b="1"/>
              <a:t>解得：</a:t>
            </a:r>
            <a:r>
              <a:rPr lang="en-US" altLang="zh-CN" sz="3200" b="1"/>
              <a:t>x</a:t>
            </a:r>
            <a:r>
              <a:rPr lang="zh-CN" altLang="en-US" sz="3200" b="1"/>
              <a:t>＜</a:t>
            </a:r>
            <a:r>
              <a:rPr lang="en-US" altLang="zh-CN" sz="3200" b="1"/>
              <a:t>56</a:t>
            </a:r>
          </a:p>
        </p:txBody>
      </p:sp>
      <p:graphicFrame>
        <p:nvGraphicFramePr>
          <p:cNvPr id="28677" name="Object 5"/>
          <p:cNvGraphicFramePr>
            <a:graphicFrameLocks noChangeAspect="1"/>
          </p:cNvGraphicFramePr>
          <p:nvPr/>
        </p:nvGraphicFramePr>
        <p:xfrm>
          <a:off x="2208214" y="3933825"/>
          <a:ext cx="3311525" cy="1150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477" name="公式" r:id="rId6" imgW="761760" imgH="393480" progId="Equation.3">
                  <p:embed/>
                </p:oleObj>
              </mc:Choice>
              <mc:Fallback>
                <p:oleObj name="公式" r:id="rId6" imgW="761760" imgH="3934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08214" y="3933825"/>
                        <a:ext cx="3311525" cy="11509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678" name="Rectangle 6"/>
          <p:cNvSpPr>
            <a:spLocks noChangeArrowheads="1"/>
          </p:cNvSpPr>
          <p:nvPr/>
        </p:nvSpPr>
        <p:spPr bwMode="auto">
          <a:xfrm>
            <a:off x="5522913" y="4365626"/>
            <a:ext cx="16065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zh-CN" altLang="en-US" sz="2800" b="1"/>
              <a:t>是正整数</a:t>
            </a:r>
          </a:p>
        </p:txBody>
      </p:sp>
      <p:sp>
        <p:nvSpPr>
          <p:cNvPr id="28679" name="Rectangle 7"/>
          <p:cNvSpPr>
            <a:spLocks noChangeArrowheads="1"/>
          </p:cNvSpPr>
          <p:nvPr/>
        </p:nvSpPr>
        <p:spPr bwMode="auto">
          <a:xfrm>
            <a:off x="1858963" y="5373688"/>
            <a:ext cx="47307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en-US" altLang="zh-CN" sz="2800" b="1"/>
              <a:t>∴  x</a:t>
            </a:r>
            <a:r>
              <a:rPr lang="zh-CN" altLang="en-US" sz="2800" b="1"/>
              <a:t>是</a:t>
            </a:r>
            <a:r>
              <a:rPr lang="en-US" altLang="zh-CN" sz="2800" b="1"/>
              <a:t>2</a:t>
            </a:r>
            <a:r>
              <a:rPr lang="zh-CN" altLang="en-US" sz="2800" b="1"/>
              <a:t>、</a:t>
            </a:r>
            <a:r>
              <a:rPr lang="en-US" altLang="zh-CN" sz="2800" b="1"/>
              <a:t>4</a:t>
            </a:r>
            <a:r>
              <a:rPr lang="zh-CN" altLang="en-US" sz="2800" b="1"/>
              <a:t>、</a:t>
            </a:r>
            <a:r>
              <a:rPr lang="en-US" altLang="zh-CN" sz="2800" b="1"/>
              <a:t>7</a:t>
            </a:r>
            <a:r>
              <a:rPr lang="zh-CN" altLang="en-US" sz="2800" b="1"/>
              <a:t>的最小公倍数</a:t>
            </a:r>
          </a:p>
        </p:txBody>
      </p:sp>
      <p:sp>
        <p:nvSpPr>
          <p:cNvPr id="28680" name="Rectangle 8"/>
          <p:cNvSpPr>
            <a:spLocks noChangeArrowheads="1"/>
          </p:cNvSpPr>
          <p:nvPr/>
        </p:nvSpPr>
        <p:spPr bwMode="auto">
          <a:xfrm>
            <a:off x="2444013" y="6021388"/>
            <a:ext cx="159691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en-US" altLang="zh-CN" sz="2800" b="1"/>
              <a:t>∴  x</a:t>
            </a:r>
            <a:r>
              <a:rPr lang="zh-CN" altLang="en-US" sz="2800" b="1"/>
              <a:t>＝</a:t>
            </a:r>
            <a:r>
              <a:rPr lang="en-US" altLang="zh-CN" sz="2800" b="1"/>
              <a:t>28</a:t>
            </a:r>
          </a:p>
        </p:txBody>
      </p:sp>
    </p:spTree>
    <p:extLst>
      <p:ext uri="{BB962C8B-B14F-4D97-AF65-F5344CB8AC3E}">
        <p14:creationId xmlns:p14="http://schemas.microsoft.com/office/powerpoint/2010/main" val="1411405220"/>
      </p:ext>
    </p:extLst>
  </p:cSld>
  <p:clrMapOvr>
    <a:masterClrMapping/>
  </p:clrMapOvr>
  <p:transition spd="med">
    <p:randomBar dir="vert"/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4" grpId="0" autoUpdateAnimBg="0"/>
      <p:bldP spid="28676" grpId="0" autoUpdateAnimBg="0"/>
      <p:bldP spid="28678" grpId="0" autoUpdateAnimBg="0"/>
      <p:bldP spid="28679" grpId="0" autoUpdateAnimBg="0"/>
      <p:bldP spid="28680" grpId="0" autoUpdateAnimBg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1992313" y="260350"/>
            <a:ext cx="8229600" cy="2794000"/>
          </a:xfrm>
        </p:spPr>
        <p:txBody>
          <a:bodyPr/>
          <a:lstStyle/>
          <a:p>
            <a:pPr algn="l"/>
            <a:r>
              <a:rPr lang="en-US" altLang="zh-CN" sz="3200" b="1"/>
              <a:t>3</a:t>
            </a:r>
            <a:r>
              <a:rPr lang="zh-CN" altLang="en-US" sz="3200" b="1"/>
              <a:t>、某市自来水公司按如下标准收费：用户每月用水在</a:t>
            </a:r>
            <a:r>
              <a:rPr lang="en-US" altLang="zh-CN" sz="3200" b="1"/>
              <a:t>5</a:t>
            </a:r>
            <a:r>
              <a:rPr lang="zh-CN" altLang="en-US" sz="3200" b="1"/>
              <a:t>立方米之内的，按每立方米</a:t>
            </a:r>
            <a:r>
              <a:rPr lang="en-US" altLang="zh-CN" sz="3200" b="1"/>
              <a:t>1.5</a:t>
            </a:r>
            <a:r>
              <a:rPr lang="zh-CN" altLang="en-US" sz="3200" b="1"/>
              <a:t>元收费；超出</a:t>
            </a:r>
            <a:r>
              <a:rPr lang="en-US" altLang="zh-CN" sz="3200" b="1"/>
              <a:t>5</a:t>
            </a:r>
            <a:r>
              <a:rPr lang="zh-CN" altLang="en-US" sz="3200" b="1"/>
              <a:t>立方米的部分，每立方米收费</a:t>
            </a:r>
            <a:r>
              <a:rPr lang="en-US" altLang="zh-CN" sz="3200" b="1"/>
              <a:t>2</a:t>
            </a:r>
            <a:r>
              <a:rPr lang="zh-CN" altLang="en-US" sz="3200" b="1"/>
              <a:t>元。小明家某月的水费超过了</a:t>
            </a:r>
            <a:r>
              <a:rPr lang="en-US" altLang="zh-CN" sz="3200" b="1"/>
              <a:t>15</a:t>
            </a:r>
            <a:r>
              <a:rPr lang="zh-CN" altLang="en-US" sz="3200" b="1"/>
              <a:t>元，那么他家这个月的用水量至少是多少？（取整数）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19288" y="3141663"/>
            <a:ext cx="8229600" cy="3516312"/>
          </a:xfrm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zh-CN" altLang="en-US" b="0">
                <a:solidFill>
                  <a:srgbClr val="3333FF"/>
                </a:solidFill>
              </a:rPr>
              <a:t>解：设小明家这个月的用水量为</a:t>
            </a:r>
            <a:r>
              <a:rPr lang="en-US" altLang="zh-CN" b="0">
                <a:solidFill>
                  <a:srgbClr val="3333FF"/>
                </a:solidFill>
              </a:rPr>
              <a:t>x</a:t>
            </a:r>
            <a:r>
              <a:rPr lang="zh-CN" altLang="en-US" b="0">
                <a:solidFill>
                  <a:srgbClr val="3333FF"/>
                </a:solidFill>
              </a:rPr>
              <a:t>立方米。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zh-CN" altLang="en-US" b="0">
                <a:solidFill>
                  <a:srgbClr val="3333FF"/>
                </a:solidFill>
              </a:rPr>
              <a:t>          </a:t>
            </a:r>
            <a:r>
              <a:rPr lang="en-US" altLang="zh-CN" b="0">
                <a:solidFill>
                  <a:srgbClr val="3333FF"/>
                </a:solidFill>
              </a:rPr>
              <a:t>1.5 ×5</a:t>
            </a:r>
            <a:r>
              <a:rPr lang="zh-CN" altLang="en-US" b="0">
                <a:solidFill>
                  <a:srgbClr val="3333FF"/>
                </a:solidFill>
              </a:rPr>
              <a:t>＋</a:t>
            </a:r>
            <a:r>
              <a:rPr lang="en-US" altLang="zh-CN" b="0">
                <a:solidFill>
                  <a:srgbClr val="3333FF"/>
                </a:solidFill>
              </a:rPr>
              <a:t>2</a:t>
            </a:r>
            <a:r>
              <a:rPr lang="zh-CN" altLang="en-US" b="0">
                <a:solidFill>
                  <a:srgbClr val="3333FF"/>
                </a:solidFill>
              </a:rPr>
              <a:t>（</a:t>
            </a:r>
            <a:r>
              <a:rPr lang="en-US" altLang="zh-CN" b="0">
                <a:solidFill>
                  <a:srgbClr val="3333FF"/>
                </a:solidFill>
              </a:rPr>
              <a:t>x</a:t>
            </a:r>
            <a:r>
              <a:rPr lang="zh-CN" altLang="en-US" b="0">
                <a:solidFill>
                  <a:srgbClr val="3333FF"/>
                </a:solidFill>
              </a:rPr>
              <a:t>－</a:t>
            </a:r>
            <a:r>
              <a:rPr lang="en-US" altLang="zh-CN" b="0">
                <a:solidFill>
                  <a:srgbClr val="3333FF"/>
                </a:solidFill>
              </a:rPr>
              <a:t>5</a:t>
            </a:r>
            <a:r>
              <a:rPr lang="zh-CN" altLang="en-US" b="0">
                <a:solidFill>
                  <a:srgbClr val="3333FF"/>
                </a:solidFill>
              </a:rPr>
              <a:t>）</a:t>
            </a:r>
            <a:r>
              <a:rPr lang="en-US" altLang="zh-CN" b="0">
                <a:solidFill>
                  <a:srgbClr val="3333FF"/>
                </a:solidFill>
              </a:rPr>
              <a:t>&gt;15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zh-CN" altLang="en-US" b="0">
                <a:solidFill>
                  <a:srgbClr val="3333FF"/>
                </a:solidFill>
              </a:rPr>
              <a:t>解得：</a:t>
            </a:r>
            <a:r>
              <a:rPr lang="en-US" altLang="zh-CN" b="0">
                <a:solidFill>
                  <a:srgbClr val="3333FF"/>
                </a:solidFill>
              </a:rPr>
              <a:t>x &gt;8.75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zh-CN" altLang="en-US" b="0">
                <a:solidFill>
                  <a:srgbClr val="3333FF"/>
                </a:solidFill>
              </a:rPr>
              <a:t>因为</a:t>
            </a:r>
            <a:r>
              <a:rPr lang="en-US" altLang="zh-CN" b="0">
                <a:solidFill>
                  <a:srgbClr val="3333FF"/>
                </a:solidFill>
              </a:rPr>
              <a:t>x</a:t>
            </a:r>
            <a:r>
              <a:rPr lang="zh-CN" altLang="en-US" b="0">
                <a:solidFill>
                  <a:srgbClr val="3333FF"/>
                </a:solidFill>
              </a:rPr>
              <a:t>取整数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zh-CN" altLang="en-US" b="0">
                <a:solidFill>
                  <a:srgbClr val="3333FF"/>
                </a:solidFill>
              </a:rPr>
              <a:t>所以</a:t>
            </a:r>
            <a:r>
              <a:rPr lang="en-US" altLang="zh-CN" b="0">
                <a:solidFill>
                  <a:srgbClr val="3333FF"/>
                </a:solidFill>
              </a:rPr>
              <a:t>x </a:t>
            </a:r>
            <a:r>
              <a:rPr lang="en-US" altLang="zh-CN" sz="3600">
                <a:solidFill>
                  <a:srgbClr val="3333FF"/>
                </a:solidFill>
              </a:rPr>
              <a:t>≥</a:t>
            </a:r>
            <a:r>
              <a:rPr lang="en-US" altLang="zh-CN" b="0">
                <a:solidFill>
                  <a:srgbClr val="3333FF"/>
                </a:solidFill>
              </a:rPr>
              <a:t> 9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zh-CN" altLang="en-US" b="0">
                <a:solidFill>
                  <a:srgbClr val="3333FF"/>
                </a:solidFill>
              </a:rPr>
              <a:t>答：小明家这个月的用水量至少为</a:t>
            </a:r>
            <a:r>
              <a:rPr lang="en-US" altLang="zh-CN" b="0">
                <a:solidFill>
                  <a:srgbClr val="3333FF"/>
                </a:solidFill>
              </a:rPr>
              <a:t>9</a:t>
            </a:r>
            <a:r>
              <a:rPr lang="zh-CN" altLang="en-US" b="0">
                <a:solidFill>
                  <a:srgbClr val="3333FF"/>
                </a:solidFill>
              </a:rPr>
              <a:t>立方米。</a:t>
            </a:r>
          </a:p>
        </p:txBody>
      </p:sp>
    </p:spTree>
    <p:extLst>
      <p:ext uri="{BB962C8B-B14F-4D97-AF65-F5344CB8AC3E}">
        <p14:creationId xmlns:p14="http://schemas.microsoft.com/office/powerpoint/2010/main" val="383167778"/>
      </p:ext>
    </p:extLst>
  </p:cSld>
  <p:clrMapOvr>
    <a:masterClrMapping/>
  </p:clrMapOvr>
  <p:transition spd="med">
    <p:randomBar dir="vert"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8" grpId="0" autoUpdateAnimBg="0"/>
      <p:bldP spid="29699" grpId="0" autoUpdateAnimBg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2"/>
          <p:cNvSpPr txBox="1">
            <a:spLocks noChangeArrowheads="1"/>
          </p:cNvSpPr>
          <p:nvPr/>
        </p:nvSpPr>
        <p:spPr bwMode="auto">
          <a:xfrm>
            <a:off x="1703389" y="692150"/>
            <a:ext cx="8766175" cy="1373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      </a:t>
            </a:r>
            <a:r>
              <a:rPr lang="zh-CN" altLang="en-US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某校今年冬季烧煤取暖时间为</a:t>
            </a:r>
            <a:r>
              <a:rPr lang="en-US" altLang="zh-CN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4</a:t>
            </a:r>
            <a:r>
              <a:rPr lang="zh-CN" altLang="en-US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个月。如果每月比计划多烧</a:t>
            </a:r>
            <a:r>
              <a:rPr lang="en-US" altLang="zh-CN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5</a:t>
            </a:r>
            <a:r>
              <a:rPr lang="zh-CN" altLang="en-US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吨煤</a:t>
            </a:r>
            <a:r>
              <a:rPr lang="en-US" altLang="zh-CN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, </a:t>
            </a:r>
            <a:r>
              <a:rPr lang="zh-CN" altLang="en-US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那么取暖用煤量将超过</a:t>
            </a:r>
            <a:r>
              <a:rPr lang="en-US" altLang="zh-CN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100</a:t>
            </a:r>
            <a:r>
              <a:rPr lang="zh-CN" altLang="en-US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吨</a:t>
            </a:r>
            <a:r>
              <a:rPr lang="en-US" altLang="zh-CN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;</a:t>
            </a:r>
            <a:r>
              <a:rPr lang="zh-CN" altLang="en-US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如果每月比计划少烧</a:t>
            </a:r>
            <a:r>
              <a:rPr lang="en-US" altLang="zh-CN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5</a:t>
            </a:r>
            <a:r>
              <a:rPr lang="zh-CN" altLang="en-US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吨煤</a:t>
            </a:r>
            <a:r>
              <a:rPr lang="en-US" altLang="zh-CN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,</a:t>
            </a:r>
            <a:r>
              <a:rPr lang="zh-CN" altLang="en-US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那么取暖用煤总量不足</a:t>
            </a:r>
            <a:r>
              <a:rPr lang="en-US" altLang="zh-CN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68</a:t>
            </a:r>
            <a:r>
              <a:rPr lang="zh-CN" altLang="en-US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吨</a:t>
            </a:r>
            <a:r>
              <a:rPr lang="en-US" altLang="zh-CN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.</a:t>
            </a:r>
          </a:p>
        </p:txBody>
      </p:sp>
      <p:sp>
        <p:nvSpPr>
          <p:cNvPr id="3075" name="Text Box 3"/>
          <p:cNvSpPr txBox="1">
            <a:spLocks noChangeArrowheads="1"/>
          </p:cNvSpPr>
          <p:nvPr/>
        </p:nvSpPr>
        <p:spPr bwMode="auto">
          <a:xfrm>
            <a:off x="1703388" y="2466975"/>
            <a:ext cx="8424862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已知条件</a:t>
            </a:r>
            <a:r>
              <a:rPr lang="en-US" altLang="zh-CN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:  </a:t>
            </a:r>
            <a:r>
              <a:rPr lang="zh-CN" altLang="en-US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取暖时间为</a:t>
            </a:r>
            <a:r>
              <a:rPr lang="en-US" altLang="zh-CN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___</a:t>
            </a:r>
            <a:r>
              <a:rPr lang="zh-CN" altLang="en-US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个月，                      </a:t>
            </a:r>
          </a:p>
          <a:p>
            <a:r>
              <a:rPr lang="zh-CN" altLang="en-US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未知量是  </a:t>
            </a:r>
            <a:r>
              <a:rPr lang="zh-CN" altLang="en-US" sz="2800" b="1" u="sng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                                                                 </a:t>
            </a:r>
            <a:r>
              <a:rPr lang="zh-CN" altLang="en-US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。</a:t>
            </a:r>
          </a:p>
        </p:txBody>
      </p:sp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5346700" y="2420938"/>
            <a:ext cx="38893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4</a:t>
            </a:r>
          </a:p>
        </p:txBody>
      </p:sp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3359150" y="2852738"/>
            <a:ext cx="633888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计划每月烧煤的数量</a:t>
            </a:r>
            <a:r>
              <a:rPr lang="en-US" altLang="zh-CN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(</a:t>
            </a:r>
            <a:r>
              <a:rPr lang="en-US" altLang="zh-CN" sz="2800" b="1" i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x</a:t>
            </a:r>
            <a:r>
              <a:rPr lang="zh-CN" altLang="en-US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吨</a:t>
            </a:r>
            <a:r>
              <a:rPr lang="en-US" altLang="zh-CN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)</a:t>
            </a:r>
          </a:p>
        </p:txBody>
      </p:sp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1673226" y="3355975"/>
            <a:ext cx="8886825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当每月比原计划多烧</a:t>
            </a:r>
            <a:r>
              <a:rPr lang="en-US" altLang="zh-CN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5</a:t>
            </a:r>
            <a:r>
              <a:rPr lang="zh-CN" altLang="en-US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吨煤时</a:t>
            </a:r>
            <a:r>
              <a:rPr lang="en-US" altLang="zh-CN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, </a:t>
            </a:r>
            <a:r>
              <a:rPr lang="zh-CN" altLang="en-US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每月实际烧煤</a:t>
            </a:r>
            <a:r>
              <a:rPr lang="zh-CN" altLang="en-US" sz="2800" b="1" u="sng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               </a:t>
            </a:r>
            <a:r>
              <a:rPr lang="zh-CN" altLang="en-US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吨</a:t>
            </a:r>
            <a:r>
              <a:rPr lang="en-US" altLang="zh-CN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.</a:t>
            </a:r>
          </a:p>
          <a:p>
            <a:r>
              <a:rPr lang="en-US" altLang="zh-CN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    </a:t>
            </a:r>
            <a:r>
              <a:rPr lang="zh-CN" altLang="en-US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这时总量</a:t>
            </a:r>
            <a:r>
              <a:rPr lang="en-US" altLang="zh-CN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____________.</a:t>
            </a:r>
          </a:p>
        </p:txBody>
      </p:sp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8682038" y="3284538"/>
            <a:ext cx="10858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(</a:t>
            </a:r>
            <a:r>
              <a:rPr lang="en-US" altLang="zh-CN" sz="2800" b="1" i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x</a:t>
            </a:r>
            <a:r>
              <a:rPr lang="en-US" altLang="zh-CN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+5)</a:t>
            </a:r>
          </a:p>
        </p:txBody>
      </p:sp>
      <p:sp>
        <p:nvSpPr>
          <p:cNvPr id="3080" name="Text Box 8"/>
          <p:cNvSpPr txBox="1">
            <a:spLocks noChangeArrowheads="1"/>
          </p:cNvSpPr>
          <p:nvPr/>
        </p:nvSpPr>
        <p:spPr bwMode="auto">
          <a:xfrm>
            <a:off x="3605214" y="3716338"/>
            <a:ext cx="1843087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4(</a:t>
            </a:r>
            <a:r>
              <a:rPr lang="en-US" altLang="zh-CN" sz="2800" b="1" i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x</a:t>
            </a:r>
            <a:r>
              <a:rPr lang="en-US" altLang="zh-CN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+5)</a:t>
            </a:r>
          </a:p>
        </p:txBody>
      </p:sp>
      <p:sp>
        <p:nvSpPr>
          <p:cNvPr id="3081" name="Text Box 9"/>
          <p:cNvSpPr txBox="1">
            <a:spLocks noChangeArrowheads="1"/>
          </p:cNvSpPr>
          <p:nvPr/>
        </p:nvSpPr>
        <p:spPr bwMode="auto">
          <a:xfrm>
            <a:off x="8216901" y="4283076"/>
            <a:ext cx="93027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(x-5)</a:t>
            </a:r>
          </a:p>
        </p:txBody>
      </p:sp>
      <p:sp>
        <p:nvSpPr>
          <p:cNvPr id="3082" name="Text Box 10"/>
          <p:cNvSpPr txBox="1">
            <a:spLocks noChangeArrowheads="1"/>
          </p:cNvSpPr>
          <p:nvPr/>
        </p:nvSpPr>
        <p:spPr bwMode="auto">
          <a:xfrm>
            <a:off x="2495551" y="4710113"/>
            <a:ext cx="209391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4(</a:t>
            </a:r>
            <a:r>
              <a:rPr lang="en-US" altLang="zh-CN" sz="2800" b="1" i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x</a:t>
            </a:r>
            <a:r>
              <a:rPr lang="en-US" altLang="zh-CN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S UI Gothic" charset="-128"/>
                <a:ea typeface="MS UI Gothic" charset="-128"/>
              </a:rPr>
              <a:t>-</a:t>
            </a:r>
            <a:r>
              <a:rPr lang="en-US" altLang="zh-CN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5)&lt;68</a:t>
            </a:r>
          </a:p>
        </p:txBody>
      </p:sp>
      <p:sp>
        <p:nvSpPr>
          <p:cNvPr id="3083" name="Text Box 11"/>
          <p:cNvSpPr txBox="1">
            <a:spLocks noChangeArrowheads="1"/>
          </p:cNvSpPr>
          <p:nvPr/>
        </p:nvSpPr>
        <p:spPr bwMode="auto">
          <a:xfrm>
            <a:off x="1774826" y="5300663"/>
            <a:ext cx="799306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你能根据上面的分析列出关系式吗</a:t>
            </a:r>
            <a:r>
              <a:rPr lang="en-US" altLang="zh-CN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?</a:t>
            </a:r>
          </a:p>
        </p:txBody>
      </p:sp>
      <p:sp>
        <p:nvSpPr>
          <p:cNvPr id="3084" name="Rectangle 12"/>
          <p:cNvSpPr>
            <a:spLocks noChangeArrowheads="1"/>
          </p:cNvSpPr>
          <p:nvPr/>
        </p:nvSpPr>
        <p:spPr bwMode="auto">
          <a:xfrm>
            <a:off x="1679576" y="4283075"/>
            <a:ext cx="9096375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zh-CN" altLang="en-US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charset="0"/>
                <a:ea typeface="黑体" charset="-122"/>
              </a:rPr>
              <a:t>当每月比原计划少烧</a:t>
            </a:r>
            <a:r>
              <a:rPr lang="en-US" altLang="zh-CN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charset="0"/>
                <a:ea typeface="黑体" charset="-122"/>
              </a:rPr>
              <a:t>5</a:t>
            </a:r>
            <a:r>
              <a:rPr lang="zh-CN" altLang="en-US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charset="0"/>
                <a:ea typeface="黑体" charset="-122"/>
              </a:rPr>
              <a:t>吨煤时</a:t>
            </a:r>
            <a:r>
              <a:rPr lang="en-US" altLang="zh-CN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charset="0"/>
                <a:ea typeface="黑体" charset="-122"/>
              </a:rPr>
              <a:t>, </a:t>
            </a:r>
            <a:r>
              <a:rPr lang="zh-CN" altLang="en-US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charset="0"/>
                <a:ea typeface="黑体" charset="-122"/>
              </a:rPr>
              <a:t>实际每月烧</a:t>
            </a:r>
            <a:r>
              <a:rPr lang="en-US" altLang="zh-CN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charset="0"/>
                <a:ea typeface="黑体" charset="-122"/>
              </a:rPr>
              <a:t>______</a:t>
            </a:r>
            <a:r>
              <a:rPr lang="zh-CN" altLang="en-US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charset="0"/>
                <a:ea typeface="黑体" charset="-122"/>
              </a:rPr>
              <a:t>吨煤</a:t>
            </a:r>
            <a:r>
              <a:rPr lang="en-US" altLang="zh-CN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charset="0"/>
                <a:ea typeface="黑体" charset="-122"/>
              </a:rPr>
              <a:t>,</a:t>
            </a:r>
          </a:p>
          <a:p>
            <a:pPr eaLnBrk="0" hangingPunct="0"/>
            <a:r>
              <a:rPr lang="en-US" altLang="zh-CN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charset="0"/>
                <a:ea typeface="黑体" charset="-122"/>
              </a:rPr>
              <a:t>    </a:t>
            </a:r>
            <a:r>
              <a:rPr lang="zh-CN" altLang="en-US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charset="0"/>
                <a:ea typeface="黑体" charset="-122"/>
              </a:rPr>
              <a:t>有</a:t>
            </a:r>
            <a:r>
              <a:rPr lang="en-US" altLang="zh-CN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charset="0"/>
                <a:ea typeface="黑体" charset="-122"/>
              </a:rPr>
              <a:t>__________.</a:t>
            </a:r>
          </a:p>
        </p:txBody>
      </p:sp>
      <p:sp>
        <p:nvSpPr>
          <p:cNvPr id="3085" name="Rectangle 13"/>
          <p:cNvSpPr>
            <a:spLocks noChangeArrowheads="1"/>
          </p:cNvSpPr>
          <p:nvPr/>
        </p:nvSpPr>
        <p:spPr bwMode="auto">
          <a:xfrm>
            <a:off x="6326188" y="1123951"/>
            <a:ext cx="21399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/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将超过</a:t>
            </a:r>
            <a:r>
              <a:rPr lang="en-US" altLang="zh-CN" sz="2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100</a:t>
            </a: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吨</a:t>
            </a:r>
          </a:p>
        </p:txBody>
      </p:sp>
      <p:sp>
        <p:nvSpPr>
          <p:cNvPr id="3086" name="Rectangle 14"/>
          <p:cNvSpPr>
            <a:spLocks noChangeArrowheads="1"/>
          </p:cNvSpPr>
          <p:nvPr/>
        </p:nvSpPr>
        <p:spPr bwMode="auto">
          <a:xfrm>
            <a:off x="4648201" y="3716338"/>
            <a:ext cx="159861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charset="0"/>
                <a:ea typeface="黑体" charset="-122"/>
              </a:rPr>
              <a:t>&gt;100</a:t>
            </a:r>
            <a:endParaRPr kumimoji="1" lang="en-US" altLang="zh-CN" sz="2400">
              <a:solidFill>
                <a:srgbClr val="000000"/>
              </a:solidFill>
              <a:latin typeface="Times New Roman" charset="0"/>
            </a:endParaRPr>
          </a:p>
        </p:txBody>
      </p:sp>
      <p:sp>
        <p:nvSpPr>
          <p:cNvPr id="3087" name="Rectangle 15"/>
          <p:cNvSpPr>
            <a:spLocks noChangeArrowheads="1"/>
          </p:cNvSpPr>
          <p:nvPr/>
        </p:nvSpPr>
        <p:spPr bwMode="auto">
          <a:xfrm>
            <a:off x="1703388" y="1546226"/>
            <a:ext cx="68516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charset="0"/>
                <a:ea typeface="黑体" charset="-122"/>
              </a:rPr>
              <a:t>计划少烧</a:t>
            </a:r>
            <a:r>
              <a:rPr lang="en-US" altLang="zh-CN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charset="0"/>
                <a:ea typeface="黑体" charset="-122"/>
              </a:rPr>
              <a:t>5</a:t>
            </a:r>
            <a:r>
              <a:rPr lang="zh-CN" altLang="en-US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charset="0"/>
                <a:ea typeface="黑体" charset="-122"/>
              </a:rPr>
              <a:t>吨煤</a:t>
            </a:r>
            <a:r>
              <a:rPr lang="en-US" altLang="zh-CN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charset="0"/>
                <a:ea typeface="黑体" charset="-122"/>
              </a:rPr>
              <a:t>,</a:t>
            </a:r>
            <a:r>
              <a:rPr lang="zh-CN" altLang="en-US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charset="0"/>
                <a:ea typeface="黑体" charset="-122"/>
              </a:rPr>
              <a:t>那么</a:t>
            </a: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charset="0"/>
                <a:ea typeface="黑体" charset="-122"/>
              </a:rPr>
              <a:t>取暖用煤总量不足</a:t>
            </a:r>
            <a:r>
              <a:rPr lang="en-US" altLang="zh-CN" sz="2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charset="0"/>
                <a:ea typeface="黑体" charset="-122"/>
              </a:rPr>
              <a:t>68</a:t>
            </a: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charset="0"/>
                <a:ea typeface="黑体" charset="-122"/>
              </a:rPr>
              <a:t>吨</a:t>
            </a:r>
          </a:p>
        </p:txBody>
      </p:sp>
      <p:sp>
        <p:nvSpPr>
          <p:cNvPr id="3088" name="Rectangle 16"/>
          <p:cNvSpPr>
            <a:spLocks noChangeArrowheads="1"/>
          </p:cNvSpPr>
          <p:nvPr/>
        </p:nvSpPr>
        <p:spPr bwMode="auto">
          <a:xfrm>
            <a:off x="1703388" y="1951038"/>
            <a:ext cx="42926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该校计划每月烧煤多少吨</a:t>
            </a:r>
            <a:r>
              <a:rPr lang="en-US" altLang="zh-CN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?</a:t>
            </a:r>
          </a:p>
        </p:txBody>
      </p:sp>
      <p:sp>
        <p:nvSpPr>
          <p:cNvPr id="3089" name="Text Box 17"/>
          <p:cNvSpPr txBox="1">
            <a:spLocks noChangeArrowheads="1"/>
          </p:cNvSpPr>
          <p:nvPr/>
        </p:nvSpPr>
        <p:spPr bwMode="auto">
          <a:xfrm>
            <a:off x="2122489" y="5734051"/>
            <a:ext cx="447833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满足题意的关系式有几个</a:t>
            </a:r>
            <a:r>
              <a:rPr lang="en-US" altLang="zh-CN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?</a:t>
            </a:r>
          </a:p>
        </p:txBody>
      </p:sp>
      <p:grpSp>
        <p:nvGrpSpPr>
          <p:cNvPr id="3090" name="Group 18"/>
          <p:cNvGrpSpPr>
            <a:grpSpLocks/>
          </p:cNvGrpSpPr>
          <p:nvPr/>
        </p:nvGrpSpPr>
        <p:grpSpPr bwMode="auto">
          <a:xfrm>
            <a:off x="6859588" y="5734050"/>
            <a:ext cx="3141662" cy="1022350"/>
            <a:chOff x="3361" y="3612"/>
            <a:chExt cx="1979" cy="644"/>
          </a:xfrm>
        </p:grpSpPr>
        <p:sp>
          <p:nvSpPr>
            <p:cNvPr id="3091" name="Rectangle 19"/>
            <p:cNvSpPr>
              <a:spLocks noChangeArrowheads="1"/>
            </p:cNvSpPr>
            <p:nvPr/>
          </p:nvSpPr>
          <p:spPr bwMode="auto">
            <a:xfrm>
              <a:off x="3361" y="3612"/>
              <a:ext cx="1923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0" hangingPunct="0"/>
              <a:r>
                <a:rPr lang="en-US" altLang="zh-CN" sz="2800" b="1">
                  <a:solidFill>
                    <a:srgbClr val="00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charset="0"/>
                  <a:ea typeface="黑体" charset="-122"/>
                </a:rPr>
                <a:t>4(x+5)&gt;100,        ①</a:t>
              </a:r>
            </a:p>
          </p:txBody>
        </p:sp>
        <p:sp>
          <p:nvSpPr>
            <p:cNvPr id="3092" name="Rectangle 20"/>
            <p:cNvSpPr>
              <a:spLocks noChangeArrowheads="1"/>
            </p:cNvSpPr>
            <p:nvPr/>
          </p:nvSpPr>
          <p:spPr bwMode="auto">
            <a:xfrm>
              <a:off x="3470" y="3929"/>
              <a:ext cx="1870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0" hangingPunct="0"/>
              <a:r>
                <a:rPr lang="en-US" altLang="zh-CN" sz="2800" b="1">
                  <a:solidFill>
                    <a:srgbClr val="00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charset="0"/>
                  <a:ea typeface="黑体" charset="-122"/>
                </a:rPr>
                <a:t>4(x-5)&lt;68.          ②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826969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3" dur="1" fill="hold"/>
                                        <p:tgtEl>
                                          <p:spTgt spid="308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 nodeType="clickPar">
                      <p:stCondLst>
                        <p:cond delay="indefinite"/>
                      </p:stCondLst>
                      <p:childTnLst>
                        <p:par>
                          <p:cTn id="7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 nodeType="clickPar">
                      <p:stCondLst>
                        <p:cond delay="indefinite"/>
                      </p:stCondLst>
                      <p:childTnLst>
                        <p:par>
                          <p:cTn id="8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2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0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0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08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 nodeType="clickPar">
                      <p:stCondLst>
                        <p:cond delay="indefinite"/>
                      </p:stCondLst>
                      <p:childTnLst>
                        <p:par>
                          <p:cTn id="9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8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30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30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30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3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 nodeType="clickPar">
                      <p:stCondLst>
                        <p:cond delay="indefinite"/>
                      </p:stCondLst>
                      <p:childTnLst>
                        <p:par>
                          <p:cTn id="10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30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30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30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3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/>
      <p:bldP spid="3076" grpId="0"/>
      <p:bldP spid="3077" grpId="0"/>
      <p:bldP spid="3078" grpId="0"/>
      <p:bldP spid="3079" grpId="0"/>
      <p:bldP spid="3080" grpId="0"/>
      <p:bldP spid="3081" grpId="0"/>
      <p:bldP spid="3082" grpId="0"/>
      <p:bldP spid="3083" grpId="0"/>
      <p:bldP spid="3084" grpId="0"/>
      <p:bldP spid="3085" grpId="0"/>
      <p:bldP spid="3086" grpId="0"/>
      <p:bldP spid="3087" grpId="0"/>
      <p:bldP spid="3088" grpId="0"/>
      <p:bldP spid="3089" grpId="0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2"/>
          <p:cNvSpPr txBox="1">
            <a:spLocks noChangeArrowheads="1"/>
          </p:cNvSpPr>
          <p:nvPr/>
        </p:nvSpPr>
        <p:spPr bwMode="auto">
          <a:xfrm>
            <a:off x="1703389" y="692150"/>
            <a:ext cx="8766175" cy="1373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      </a:t>
            </a:r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某校今年冬季烧煤取暖时间为</a:t>
            </a:r>
            <a:r>
              <a: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4</a:t>
            </a:r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个月。如果每月比计划多烧</a:t>
            </a:r>
            <a:r>
              <a: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5</a:t>
            </a:r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吨煤</a:t>
            </a:r>
            <a:r>
              <a: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, </a:t>
            </a:r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那么取暖用煤量将超过</a:t>
            </a:r>
            <a:r>
              <a: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100</a:t>
            </a:r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吨</a:t>
            </a:r>
            <a:r>
              <a: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;</a:t>
            </a:r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如果每月比计划少烧</a:t>
            </a:r>
            <a:r>
              <a: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5</a:t>
            </a:r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吨煤</a:t>
            </a:r>
            <a:r>
              <a: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,</a:t>
            </a:r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呢么取暖用煤总量不足</a:t>
            </a:r>
            <a:r>
              <a: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68</a:t>
            </a:r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吨</a:t>
            </a:r>
            <a:r>
              <a: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.</a:t>
            </a:r>
          </a:p>
        </p:txBody>
      </p:sp>
      <p:sp>
        <p:nvSpPr>
          <p:cNvPr id="4099" name="Text Box 3"/>
          <p:cNvSpPr txBox="1">
            <a:spLocks noChangeArrowheads="1"/>
          </p:cNvSpPr>
          <p:nvPr/>
        </p:nvSpPr>
        <p:spPr bwMode="auto">
          <a:xfrm>
            <a:off x="1703389" y="2492376"/>
            <a:ext cx="633888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解</a:t>
            </a:r>
            <a:r>
              <a:rPr lang="en-US" altLang="zh-CN" sz="28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:</a:t>
            </a:r>
            <a:r>
              <a:rPr lang="en-US" altLang="zh-CN" sz="2800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  </a:t>
            </a:r>
            <a:r>
              <a:rPr lang="zh-CN" altLang="en-US" sz="2800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设计划每月烧煤的数量为</a:t>
            </a:r>
            <a:r>
              <a:rPr lang="en-US" altLang="zh-CN" sz="2800" b="1" i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x</a:t>
            </a:r>
            <a:r>
              <a:rPr lang="zh-CN" altLang="en-US" sz="2800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吨</a:t>
            </a:r>
            <a:r>
              <a:rPr lang="en-US" altLang="zh-CN" sz="2800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.</a:t>
            </a: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703388" y="1951038"/>
            <a:ext cx="42926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该校计划每月烧煤多少吨</a:t>
            </a:r>
            <a:r>
              <a: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?</a:t>
            </a: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4079876" y="2982913"/>
            <a:ext cx="307816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/>
            <a:r>
              <a:rPr lang="en-US" altLang="zh-CN" sz="2800" b="1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4(</a:t>
            </a:r>
            <a:r>
              <a:rPr lang="en-US" altLang="zh-CN" sz="2800" b="1" i="1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x</a:t>
            </a:r>
            <a:r>
              <a:rPr lang="en-US" altLang="zh-CN" sz="2800" b="1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+5)&gt;100,        ①</a:t>
            </a:r>
          </a:p>
        </p:txBody>
      </p:sp>
      <p:sp>
        <p:nvSpPr>
          <p:cNvPr id="4102" name="Rectangle 6"/>
          <p:cNvSpPr>
            <a:spLocks noChangeArrowheads="1"/>
          </p:cNvSpPr>
          <p:nvPr/>
        </p:nvSpPr>
        <p:spPr bwMode="auto">
          <a:xfrm>
            <a:off x="4151313" y="3486151"/>
            <a:ext cx="30416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/>
            <a:r>
              <a:rPr lang="en-US" altLang="zh-CN" sz="2800" b="1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4(</a:t>
            </a:r>
            <a:r>
              <a:rPr lang="en-US" altLang="zh-CN" sz="2800" b="1" i="1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x</a:t>
            </a:r>
            <a:r>
              <a:rPr lang="en-US" altLang="zh-CN" sz="2800" b="1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S UI Gothic" charset="-128"/>
                <a:ea typeface="MS UI Gothic" charset="-128"/>
              </a:rPr>
              <a:t>-</a:t>
            </a:r>
            <a:r>
              <a:rPr lang="en-US" altLang="zh-CN" sz="2800" b="1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5)&lt;68.          ②</a:t>
            </a:r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title" idx="4294967295"/>
          </p:nvPr>
        </p:nvSpPr>
        <p:spPr>
          <a:xfrm>
            <a:off x="1223826" y="131762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一</a:t>
            </a:r>
            <a:r>
              <a:rPr lang="zh-CN" altLang="en-US" sz="2800" b="1" dirty="0">
                <a:solidFill>
                  <a:srgbClr val="FF0000"/>
                </a:solidFill>
              </a:rPr>
              <a:t>元一次不等式组</a:t>
            </a:r>
            <a:r>
              <a:rPr lang="zh-CN" altLang="en-US" sz="2800" b="1" dirty="0">
                <a:solidFill>
                  <a:srgbClr val="FF0000"/>
                </a:solidFill>
                <a:latin typeface="黑体" charset="-122"/>
              </a:rPr>
              <a:t>”</a:t>
            </a:r>
            <a:r>
              <a:rPr lang="zh-CN" altLang="en-US" sz="2800" b="1" dirty="0">
                <a:solidFill>
                  <a:srgbClr val="FF0000"/>
                </a:solidFill>
              </a:rPr>
              <a:t>  的定义</a:t>
            </a:r>
          </a:p>
        </p:txBody>
      </p:sp>
      <p:sp>
        <p:nvSpPr>
          <p:cNvPr id="4104" name="Rectangle 8"/>
          <p:cNvSpPr>
            <a:spLocks noChangeArrowheads="1"/>
          </p:cNvSpPr>
          <p:nvPr/>
        </p:nvSpPr>
        <p:spPr bwMode="auto">
          <a:xfrm>
            <a:off x="2424113" y="3241676"/>
            <a:ext cx="1344612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charset="0"/>
                <a:ea typeface="黑体" charset="-122"/>
              </a:rPr>
              <a:t>依题意</a:t>
            </a:r>
            <a:r>
              <a:rPr lang="en-US" altLang="zh-CN" sz="2800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charset="0"/>
                <a:ea typeface="黑体" charset="-122"/>
              </a:rPr>
              <a:t>,</a:t>
            </a:r>
          </a:p>
        </p:txBody>
      </p:sp>
      <p:sp>
        <p:nvSpPr>
          <p:cNvPr id="4105" name="Text Box 9"/>
          <p:cNvSpPr txBox="1">
            <a:spLocks noChangeArrowheads="1"/>
          </p:cNvSpPr>
          <p:nvPr/>
        </p:nvSpPr>
        <p:spPr bwMode="auto">
          <a:xfrm>
            <a:off x="2206626" y="4062413"/>
            <a:ext cx="777716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rPr>
              <a:t>未知数 </a:t>
            </a:r>
            <a:r>
              <a:rPr lang="en-US" altLang="zh-CN" sz="2800" b="1" i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rPr>
              <a:t>x </a:t>
            </a:r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rPr>
              <a:t>同时满足</a:t>
            </a:r>
            <a:r>
              <a:rPr lang="zh-CN" altLang="en-US" sz="2800" b="1">
                <a:solidFill>
                  <a:srgbClr val="33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rPr>
              <a:t>①②两个条件</a:t>
            </a:r>
            <a:r>
              <a:rPr lang="en-US" altLang="zh-CN" sz="2800" b="1">
                <a:solidFill>
                  <a:srgbClr val="33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rPr>
              <a:t>(</a:t>
            </a:r>
            <a:r>
              <a:rPr lang="zh-CN" altLang="en-US" sz="2800" b="1">
                <a:solidFill>
                  <a:srgbClr val="33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rPr>
              <a:t>不等式</a:t>
            </a:r>
            <a:r>
              <a:rPr lang="en-US" altLang="zh-CN" sz="2800" b="1">
                <a:solidFill>
                  <a:srgbClr val="33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rPr>
              <a:t>).</a:t>
            </a:r>
          </a:p>
        </p:txBody>
      </p:sp>
      <p:sp>
        <p:nvSpPr>
          <p:cNvPr id="4106" name="Text Box 10"/>
          <p:cNvSpPr txBox="1">
            <a:spLocks noChangeArrowheads="1"/>
          </p:cNvSpPr>
          <p:nvPr/>
        </p:nvSpPr>
        <p:spPr bwMode="auto">
          <a:xfrm>
            <a:off x="1531939" y="4508501"/>
            <a:ext cx="866933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rPr>
              <a:t>把</a:t>
            </a:r>
            <a:r>
              <a:rPr lang="zh-CN" altLang="en-US" sz="2800" b="1">
                <a:solidFill>
                  <a:srgbClr val="33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rPr>
              <a:t>①②两个不等式合在一起 </a:t>
            </a:r>
            <a:r>
              <a:rPr lang="en-US" altLang="zh-CN" sz="2800" b="1">
                <a:solidFill>
                  <a:srgbClr val="33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rPr>
              <a:t>, </a:t>
            </a:r>
            <a:r>
              <a:rPr lang="zh-CN" altLang="en-US" sz="2800" b="1">
                <a:solidFill>
                  <a:srgbClr val="33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rPr>
              <a:t>并用大括号联立起来</a:t>
            </a:r>
            <a:r>
              <a:rPr lang="en-US" altLang="zh-CN" sz="2800" b="1">
                <a:solidFill>
                  <a:srgbClr val="33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rPr>
              <a:t>.</a:t>
            </a:r>
          </a:p>
        </p:txBody>
      </p:sp>
      <p:sp>
        <p:nvSpPr>
          <p:cNvPr id="4107" name="AutoShape 11"/>
          <p:cNvSpPr>
            <a:spLocks/>
          </p:cNvSpPr>
          <p:nvPr/>
        </p:nvSpPr>
        <p:spPr bwMode="auto">
          <a:xfrm>
            <a:off x="3863976" y="3141663"/>
            <a:ext cx="244475" cy="749300"/>
          </a:xfrm>
          <a:prstGeom prst="leftBrace">
            <a:avLst>
              <a:gd name="adj1" fmla="val 25541"/>
              <a:gd name="adj2" fmla="val 50000"/>
            </a:avLst>
          </a:prstGeom>
          <a:noFill/>
          <a:ln w="38100">
            <a:solidFill>
              <a:srgbClr val="990033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108" name="Text Box 12"/>
          <p:cNvSpPr txBox="1">
            <a:spLocks noChangeArrowheads="1"/>
          </p:cNvSpPr>
          <p:nvPr/>
        </p:nvSpPr>
        <p:spPr bwMode="auto">
          <a:xfrm>
            <a:off x="1558926" y="4941888"/>
            <a:ext cx="820896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rPr>
              <a:t>就组成一个</a:t>
            </a:r>
            <a:r>
              <a:rPr lang="zh-CN" altLang="en-US" sz="2800" b="1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rPr>
              <a:t>一元一次不等式组</a:t>
            </a:r>
            <a:r>
              <a: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rPr>
              <a:t>.</a:t>
            </a:r>
            <a:endParaRPr lang="en-US" altLang="zh-CN" sz="2800" b="1">
              <a:solidFill>
                <a:srgbClr val="33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Book Antiqua" charset="0"/>
              <a:ea typeface="黑体" charset="-122"/>
              <a:sym typeface="Wingdings" charset="2"/>
            </a:endParaRPr>
          </a:p>
        </p:txBody>
      </p:sp>
      <p:sp>
        <p:nvSpPr>
          <p:cNvPr id="4109" name="Text Box 13"/>
          <p:cNvSpPr txBox="1">
            <a:spLocks noChangeArrowheads="1"/>
          </p:cNvSpPr>
          <p:nvPr/>
        </p:nvSpPr>
        <p:spPr bwMode="auto">
          <a:xfrm>
            <a:off x="6456364" y="4941888"/>
            <a:ext cx="2160587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rPr>
              <a:t>一般地 </a:t>
            </a:r>
            <a:r>
              <a: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rPr>
              <a:t>,</a:t>
            </a:r>
            <a:endParaRPr lang="en-US" altLang="zh-CN" sz="2800" b="1">
              <a:solidFill>
                <a:srgbClr val="33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Book Antiqua" charset="0"/>
              <a:ea typeface="黑体" charset="-122"/>
              <a:sym typeface="Wingdings" charset="2"/>
            </a:endParaRPr>
          </a:p>
        </p:txBody>
      </p:sp>
      <p:sp>
        <p:nvSpPr>
          <p:cNvPr id="4110" name="Rectangle 14"/>
          <p:cNvSpPr>
            <a:spLocks noChangeArrowheads="1"/>
          </p:cNvSpPr>
          <p:nvPr/>
        </p:nvSpPr>
        <p:spPr bwMode="auto">
          <a:xfrm>
            <a:off x="1416051" y="5445126"/>
            <a:ext cx="439261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kumimoji="1" lang="en-US" altLang="zh-CN" sz="28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charset="0"/>
                <a:ea typeface="黑体" charset="-122"/>
                <a:sym typeface="Symbol" charset="2"/>
              </a:rPr>
              <a:t>【</a:t>
            </a:r>
            <a:r>
              <a:rPr kumimoji="1" lang="zh-CN" altLang="en-US" sz="28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charset="0"/>
                <a:ea typeface="黑体" charset="-122"/>
                <a:sym typeface="Symbol" charset="2"/>
              </a:rPr>
              <a:t>一元一次不等式组 </a:t>
            </a:r>
            <a:r>
              <a:rPr kumimoji="1" lang="en-US" altLang="zh-CN" sz="28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charset="0"/>
                <a:ea typeface="黑体" charset="-122"/>
                <a:sym typeface="Symbol" charset="2"/>
              </a:rPr>
              <a:t>】</a:t>
            </a:r>
          </a:p>
        </p:txBody>
      </p:sp>
      <p:sp>
        <p:nvSpPr>
          <p:cNvPr id="4111" name="Text Box 15"/>
          <p:cNvSpPr txBox="1">
            <a:spLocks noChangeArrowheads="1"/>
          </p:cNvSpPr>
          <p:nvPr/>
        </p:nvSpPr>
        <p:spPr bwMode="auto">
          <a:xfrm>
            <a:off x="3768725" y="5445125"/>
            <a:ext cx="6700838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2800" b="1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charset="0"/>
                <a:ea typeface="黑体" charset="-122"/>
                <a:sym typeface="Wingdings" charset="2"/>
              </a:rPr>
              <a:t>               </a:t>
            </a:r>
            <a:r>
              <a:rPr lang="zh-CN" altLang="en-US" sz="2800" b="1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charset="0"/>
                <a:ea typeface="黑体" charset="-122"/>
                <a:sym typeface="Wingdings" charset="2"/>
              </a:rPr>
              <a:t>同一个未知数的几个一次不等式合在一起</a:t>
            </a:r>
            <a:r>
              <a:rPr lang="en-US" altLang="zh-CN" sz="2800" b="1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charset="0"/>
                <a:ea typeface="黑体" charset="-122"/>
                <a:sym typeface="Wingdings" charset="2"/>
              </a:rPr>
              <a:t>, </a:t>
            </a:r>
            <a:r>
              <a:rPr lang="zh-CN" altLang="en-US" sz="2800" b="1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charset="0"/>
                <a:ea typeface="黑体" charset="-122"/>
                <a:sym typeface="Wingdings" charset="2"/>
              </a:rPr>
              <a:t>就组成一个一元一次不等式组</a:t>
            </a:r>
            <a:r>
              <a:rPr lang="en-US" altLang="zh-CN" sz="2800" b="1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charset="0"/>
                <a:ea typeface="黑体" charset="-122"/>
                <a:sym typeface="Wingdings" charset="2"/>
              </a:rPr>
              <a:t>.</a:t>
            </a:r>
          </a:p>
        </p:txBody>
      </p:sp>
      <p:sp>
        <p:nvSpPr>
          <p:cNvPr id="4112" name="Rectangle 16"/>
          <p:cNvSpPr>
            <a:spLocks noChangeArrowheads="1"/>
          </p:cNvSpPr>
          <p:nvPr/>
        </p:nvSpPr>
        <p:spPr bwMode="auto">
          <a:xfrm>
            <a:off x="1919288" y="6237288"/>
            <a:ext cx="8507412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800" b="1" i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(system  of  linear  inequalities  with  one  unknown)</a:t>
            </a:r>
          </a:p>
        </p:txBody>
      </p:sp>
    </p:spTree>
    <p:extLst>
      <p:ext uri="{BB962C8B-B14F-4D97-AF65-F5344CB8AC3E}">
        <p14:creationId xmlns:p14="http://schemas.microsoft.com/office/powerpoint/2010/main" val="67422924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3" dur="5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8" dur="5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1000"/>
                                        <p:tgtEl>
                                          <p:spTgt spid="4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8" dur="50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4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1" dur="1" fill="hold"/>
                                        <p:tgtEl>
                                          <p:spTgt spid="41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6" dur="80"/>
                                        <p:tgtEl>
                                          <p:spTgt spid="41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7" dur="80"/>
                                        <p:tgtEl>
                                          <p:spTgt spid="41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80"/>
                                        <p:tgtEl>
                                          <p:spTgt spid="41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3" dur="500"/>
                                        <p:tgtEl>
                                          <p:spTgt spid="4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 nodeType="clickPar">
                      <p:stCondLst>
                        <p:cond delay="indefinite"/>
                      </p:stCondLst>
                      <p:childTnLst>
                        <p:par>
                          <p:cTn id="7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/>
      <p:bldP spid="4101" grpId="0"/>
      <p:bldP spid="4102" grpId="0"/>
      <p:bldP spid="4103" grpId="0"/>
      <p:bldP spid="4104" grpId="0"/>
      <p:bldP spid="4105" grpId="0"/>
      <p:bldP spid="4106" grpId="0"/>
      <p:bldP spid="4107" grpId="0" animBg="1"/>
      <p:bldP spid="4108" grpId="0"/>
      <p:bldP spid="4109" grpId="0"/>
      <p:bldP spid="4110" grpId="0"/>
      <p:bldP spid="4111" grpId="0"/>
      <p:bldP spid="4112" grpId="0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1703389" y="1700213"/>
            <a:ext cx="5616575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将两个解集表示在同一个数轴上</a:t>
            </a:r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:</a:t>
            </a:r>
          </a:p>
        </p:txBody>
      </p:sp>
      <p:sp>
        <p:nvSpPr>
          <p:cNvPr id="5123" name="Rectangle 3"/>
          <p:cNvSpPr>
            <a:spLocks noChangeArrowheads="1"/>
          </p:cNvSpPr>
          <p:nvPr/>
        </p:nvSpPr>
        <p:spPr bwMode="auto">
          <a:xfrm>
            <a:off x="5159375" y="663575"/>
            <a:ext cx="3887788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zh-CN" sz="2800" b="1">
                <a:solidFill>
                  <a:srgbClr val="33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rPr>
              <a:t>①</a:t>
            </a:r>
            <a:r>
              <a:rPr lang="zh-CN" altLang="en-US" sz="2800" b="1">
                <a:solidFill>
                  <a:srgbClr val="33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rPr>
              <a:t>的解集</a:t>
            </a:r>
            <a:r>
              <a:rPr lang="en-US" altLang="zh-CN" sz="2800" b="1">
                <a:solidFill>
                  <a:srgbClr val="33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rPr>
              <a:t>:  </a:t>
            </a:r>
            <a:r>
              <a:rPr kumimoji="1" lang="en-US" altLang="zh-CN" sz="2800" b="1" i="1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</a:rPr>
              <a:t>x</a:t>
            </a:r>
            <a:r>
              <a:rPr kumimoji="1" lang="en-US" altLang="zh-CN" sz="2800" b="1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</a:rPr>
              <a:t>&gt; 20</a:t>
            </a:r>
          </a:p>
        </p:txBody>
      </p:sp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5448301" y="1095375"/>
            <a:ext cx="3241675" cy="604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zh-CN" sz="2800" b="1">
                <a:solidFill>
                  <a:srgbClr val="33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rPr>
              <a:t>②</a:t>
            </a:r>
            <a:r>
              <a:rPr lang="zh-CN" altLang="en-US" sz="2800" b="1">
                <a:solidFill>
                  <a:srgbClr val="33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rPr>
              <a:t>的解集</a:t>
            </a:r>
            <a:r>
              <a:rPr lang="en-US" altLang="zh-CN" sz="2800" b="1">
                <a:solidFill>
                  <a:srgbClr val="33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rPr>
              <a:t>:  </a:t>
            </a:r>
            <a:r>
              <a:rPr kumimoji="1" lang="en-US" altLang="zh-CN" sz="2800" b="1" i="1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</a:rPr>
              <a:t>x</a:t>
            </a:r>
            <a:r>
              <a:rPr kumimoji="1" lang="en-US" altLang="zh-CN" sz="2800" b="1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</a:rPr>
              <a:t>&lt;22</a:t>
            </a:r>
          </a:p>
        </p:txBody>
      </p:sp>
      <p:grpSp>
        <p:nvGrpSpPr>
          <p:cNvPr id="5125" name="Group 5"/>
          <p:cNvGrpSpPr>
            <a:grpSpLocks/>
          </p:cNvGrpSpPr>
          <p:nvPr/>
        </p:nvGrpSpPr>
        <p:grpSpPr bwMode="auto">
          <a:xfrm>
            <a:off x="1703388" y="692150"/>
            <a:ext cx="2990850" cy="889000"/>
            <a:chOff x="3787" y="1063"/>
            <a:chExt cx="1884" cy="560"/>
          </a:xfrm>
        </p:grpSpPr>
        <p:sp>
          <p:nvSpPr>
            <p:cNvPr id="5126" name="Rectangle 6"/>
            <p:cNvSpPr>
              <a:spLocks noChangeArrowheads="1"/>
            </p:cNvSpPr>
            <p:nvPr/>
          </p:nvSpPr>
          <p:spPr bwMode="auto">
            <a:xfrm>
              <a:off x="3787" y="1063"/>
              <a:ext cx="1884" cy="56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kumimoji="1" lang="en-US" altLang="zh-CN" sz="2800" b="1">
                  <a:effectLst>
                    <a:outerShdw blurRad="38100" dist="38100" dir="2700000" algn="tl">
                      <a:srgbClr val="C0C0C0"/>
                    </a:outerShdw>
                  </a:effectLst>
                  <a:latin typeface="Book Antiqua" charset="0"/>
                </a:rPr>
                <a:t>       4(</a:t>
              </a:r>
              <a:r>
                <a:rPr kumimoji="1" lang="en-US" altLang="zh-CN" sz="2800" b="1" i="1">
                  <a:effectLst>
                    <a:outerShdw blurRad="38100" dist="38100" dir="2700000" algn="tl">
                      <a:srgbClr val="C0C0C0"/>
                    </a:outerShdw>
                  </a:effectLst>
                  <a:latin typeface="Book Antiqua" charset="0"/>
                </a:rPr>
                <a:t>x</a:t>
              </a:r>
              <a:r>
                <a:rPr kumimoji="1" lang="en-US" altLang="zh-CN" sz="2800" b="1">
                  <a:effectLst>
                    <a:outerShdw blurRad="38100" dist="38100" dir="2700000" algn="tl">
                      <a:srgbClr val="C0C0C0"/>
                    </a:outerShdw>
                  </a:effectLst>
                  <a:latin typeface="Book Antiqua" charset="0"/>
                </a:rPr>
                <a:t>+5)&gt;100</a:t>
              </a:r>
            </a:p>
            <a:p>
              <a:r>
                <a:rPr kumimoji="1" lang="en-US" altLang="zh-CN" sz="2800" b="1">
                  <a:effectLst>
                    <a:outerShdw blurRad="38100" dist="38100" dir="2700000" algn="tl">
                      <a:srgbClr val="C0C0C0"/>
                    </a:outerShdw>
                  </a:effectLst>
                  <a:latin typeface="Book Antiqua" charset="0"/>
                </a:rPr>
                <a:t>       4(</a:t>
              </a:r>
              <a:r>
                <a:rPr kumimoji="1" lang="en-US" altLang="zh-CN" sz="2800" b="1" i="1">
                  <a:effectLst>
                    <a:outerShdw blurRad="38100" dist="38100" dir="2700000" algn="tl">
                      <a:srgbClr val="C0C0C0"/>
                    </a:outerShdw>
                  </a:effectLst>
                  <a:latin typeface="Book Antiqua" charset="0"/>
                </a:rPr>
                <a:t>x</a:t>
              </a:r>
              <a:r>
                <a:rPr kumimoji="1" lang="en-US" altLang="zh-CN" sz="2800" b="1">
                  <a:effectLst>
                    <a:outerShdw blurRad="38100" dist="38100" dir="2700000" algn="tl">
                      <a:srgbClr val="C0C0C0"/>
                    </a:outerShdw>
                  </a:effectLst>
                  <a:latin typeface="MS UI Gothic" charset="-128"/>
                  <a:ea typeface="MS UI Gothic" charset="-128"/>
                </a:rPr>
                <a:t>-</a:t>
              </a:r>
              <a:r>
                <a:rPr kumimoji="1" lang="en-US" altLang="zh-CN" sz="2800" b="1">
                  <a:effectLst>
                    <a:outerShdw blurRad="38100" dist="38100" dir="2700000" algn="tl">
                      <a:srgbClr val="C0C0C0"/>
                    </a:outerShdw>
                  </a:effectLst>
                  <a:latin typeface="Book Antiqua" charset="0"/>
                </a:rPr>
                <a:t>5) &lt; 68</a:t>
              </a:r>
            </a:p>
          </p:txBody>
        </p:sp>
        <p:sp>
          <p:nvSpPr>
            <p:cNvPr id="5127" name="AutoShape 7"/>
            <p:cNvSpPr>
              <a:spLocks/>
            </p:cNvSpPr>
            <p:nvPr/>
          </p:nvSpPr>
          <p:spPr bwMode="auto">
            <a:xfrm>
              <a:off x="4104" y="1162"/>
              <a:ext cx="91" cy="415"/>
            </a:xfrm>
            <a:prstGeom prst="leftBrace">
              <a:avLst>
                <a:gd name="adj1" fmla="val 38004"/>
                <a:gd name="adj2" fmla="val 50111"/>
              </a:avLst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5128" name="Rectangle 8"/>
          <p:cNvSpPr>
            <a:spLocks noGrp="1" noChangeArrowheads="1"/>
          </p:cNvSpPr>
          <p:nvPr>
            <p:ph type="title" idx="4294967295"/>
          </p:nvPr>
        </p:nvSpPr>
        <p:spPr>
          <a:xfrm>
            <a:off x="1223963" y="155957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z="2800" b="1" dirty="0">
                <a:solidFill>
                  <a:srgbClr val="FF0000"/>
                </a:solidFill>
              </a:rPr>
              <a:t>不等式组的解集、解不等式组</a:t>
            </a:r>
          </a:p>
        </p:txBody>
      </p:sp>
      <p:sp>
        <p:nvSpPr>
          <p:cNvPr id="5129" name="Rectangle 9"/>
          <p:cNvSpPr>
            <a:spLocks noChangeArrowheads="1"/>
          </p:cNvSpPr>
          <p:nvPr/>
        </p:nvSpPr>
        <p:spPr bwMode="auto">
          <a:xfrm>
            <a:off x="4367214" y="620713"/>
            <a:ext cx="541337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800" b="1">
                <a:solidFill>
                  <a:srgbClr val="33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rPr>
              <a:t>①</a:t>
            </a:r>
          </a:p>
          <a:p>
            <a:pPr eaLnBrk="0" hangingPunct="0"/>
            <a:r>
              <a:rPr lang="en-US" altLang="zh-CN" sz="2800" b="1">
                <a:solidFill>
                  <a:srgbClr val="33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rPr>
              <a:t>②</a:t>
            </a:r>
          </a:p>
        </p:txBody>
      </p:sp>
      <p:sp>
        <p:nvSpPr>
          <p:cNvPr id="5130" name="Rectangle 10"/>
          <p:cNvSpPr>
            <a:spLocks noChangeArrowheads="1"/>
          </p:cNvSpPr>
          <p:nvPr/>
        </p:nvSpPr>
        <p:spPr bwMode="auto">
          <a:xfrm>
            <a:off x="2351089" y="3500438"/>
            <a:ext cx="5616575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这两个解集的公共部分</a:t>
            </a:r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:</a:t>
            </a:r>
          </a:p>
        </p:txBody>
      </p:sp>
      <p:grpSp>
        <p:nvGrpSpPr>
          <p:cNvPr id="5131" name="Group 11"/>
          <p:cNvGrpSpPr>
            <a:grpSpLocks/>
          </p:cNvGrpSpPr>
          <p:nvPr/>
        </p:nvGrpSpPr>
        <p:grpSpPr bwMode="auto">
          <a:xfrm>
            <a:off x="1631951" y="4076700"/>
            <a:ext cx="5616575" cy="889000"/>
            <a:chOff x="431" y="3052"/>
            <a:chExt cx="3538" cy="560"/>
          </a:xfrm>
        </p:grpSpPr>
        <p:sp>
          <p:nvSpPr>
            <p:cNvPr id="5132" name="Rectangle 12"/>
            <p:cNvSpPr>
              <a:spLocks noChangeArrowheads="1"/>
            </p:cNvSpPr>
            <p:nvPr/>
          </p:nvSpPr>
          <p:spPr bwMode="auto">
            <a:xfrm>
              <a:off x="431" y="3113"/>
              <a:ext cx="3538" cy="38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0" hangingPunct="0"/>
              <a:r>
                <a:rPr lang="zh-CN" altLang="en-US" sz="2800" b="1"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  <a:sym typeface="Wingdings" charset="2"/>
                </a:rPr>
                <a:t>叫做不等式组</a:t>
              </a:r>
              <a:endPara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endParaRPr>
            </a:p>
          </p:txBody>
        </p:sp>
        <p:grpSp>
          <p:nvGrpSpPr>
            <p:cNvPr id="5133" name="Group 13"/>
            <p:cNvGrpSpPr>
              <a:grpSpLocks/>
            </p:cNvGrpSpPr>
            <p:nvPr/>
          </p:nvGrpSpPr>
          <p:grpSpPr bwMode="auto">
            <a:xfrm>
              <a:off x="1610" y="3052"/>
              <a:ext cx="1884" cy="560"/>
              <a:chOff x="3787" y="1063"/>
              <a:chExt cx="1884" cy="560"/>
            </a:xfrm>
          </p:grpSpPr>
          <p:sp>
            <p:nvSpPr>
              <p:cNvPr id="5134" name="Rectangle 14"/>
              <p:cNvSpPr>
                <a:spLocks noChangeArrowheads="1"/>
              </p:cNvSpPr>
              <p:nvPr/>
            </p:nvSpPr>
            <p:spPr bwMode="auto">
              <a:xfrm>
                <a:off x="3787" y="1063"/>
                <a:ext cx="1884" cy="56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0" hangingPunct="0"/>
                <a:r>
                  <a:rPr lang="en-US" altLang="zh-CN" sz="2800" b="1"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Book Antiqua" charset="0"/>
                    <a:sym typeface="Wingdings" charset="2"/>
                  </a:rPr>
                  <a:t>       4(</a:t>
                </a:r>
                <a:r>
                  <a:rPr lang="en-US" altLang="zh-CN" sz="2800" b="1" i="1"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Book Antiqua" charset="0"/>
                    <a:sym typeface="Wingdings" charset="2"/>
                  </a:rPr>
                  <a:t>x</a:t>
                </a:r>
                <a:r>
                  <a:rPr lang="en-US" altLang="zh-CN" sz="2800" b="1"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Book Antiqua" charset="0"/>
                    <a:sym typeface="Wingdings" charset="2"/>
                  </a:rPr>
                  <a:t>+5)&gt;100</a:t>
                </a:r>
              </a:p>
              <a:p>
                <a:pPr eaLnBrk="0" hangingPunct="0"/>
                <a:r>
                  <a:rPr lang="en-US" altLang="zh-CN" sz="2800" b="1"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Book Antiqua" charset="0"/>
                    <a:sym typeface="Wingdings" charset="2"/>
                  </a:rPr>
                  <a:t>       4(</a:t>
                </a:r>
                <a:r>
                  <a:rPr lang="en-US" altLang="zh-CN" sz="2800" b="1" i="1"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Book Antiqua" charset="0"/>
                    <a:sym typeface="Wingdings" charset="2"/>
                  </a:rPr>
                  <a:t>x</a:t>
                </a:r>
                <a:r>
                  <a:rPr lang="en-US" altLang="zh-CN" sz="2800" b="1"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MS UI Gothic" charset="-128"/>
                    <a:ea typeface="MS UI Gothic" charset="-128"/>
                    <a:sym typeface="Wingdings" charset="2"/>
                  </a:rPr>
                  <a:t>-</a:t>
                </a:r>
                <a:r>
                  <a:rPr lang="en-US" altLang="zh-CN" sz="2800" b="1"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Book Antiqua" charset="0"/>
                    <a:sym typeface="Wingdings" charset="2"/>
                  </a:rPr>
                  <a:t>5) &lt; 68</a:t>
                </a:r>
                <a:endParaRPr lang="en-US" altLang="zh-CN" sz="2800" b="1">
                  <a:effectLst>
                    <a:outerShdw blurRad="38100" dist="38100" dir="2700000" algn="tl">
                      <a:srgbClr val="C0C0C0"/>
                    </a:outerShdw>
                  </a:effectLst>
                  <a:latin typeface="Book Antiqua" charset="0"/>
                  <a:ea typeface="黑体" charset="-122"/>
                  <a:sym typeface="Wingdings" charset="2"/>
                </a:endParaRPr>
              </a:p>
            </p:txBody>
          </p:sp>
          <p:sp>
            <p:nvSpPr>
              <p:cNvPr id="5135" name="AutoShape 15"/>
              <p:cNvSpPr>
                <a:spLocks/>
              </p:cNvSpPr>
              <p:nvPr/>
            </p:nvSpPr>
            <p:spPr bwMode="auto">
              <a:xfrm>
                <a:off x="4104" y="1162"/>
                <a:ext cx="91" cy="415"/>
              </a:xfrm>
              <a:prstGeom prst="leftBrace">
                <a:avLst>
                  <a:gd name="adj1" fmla="val 38004"/>
                  <a:gd name="adj2" fmla="val 50111"/>
                </a:avLst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</p:grpSp>
      <p:sp>
        <p:nvSpPr>
          <p:cNvPr id="5136" name="Rectangle 16"/>
          <p:cNvSpPr>
            <a:spLocks noChangeArrowheads="1"/>
          </p:cNvSpPr>
          <p:nvPr/>
        </p:nvSpPr>
        <p:spPr bwMode="auto">
          <a:xfrm>
            <a:off x="7715250" y="2601913"/>
            <a:ext cx="565150" cy="323850"/>
          </a:xfrm>
          <a:prstGeom prst="rect">
            <a:avLst/>
          </a:prstGeom>
          <a:solidFill>
            <a:srgbClr val="FF0000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137" name="Rectangle 17"/>
          <p:cNvSpPr>
            <a:spLocks noChangeArrowheads="1"/>
          </p:cNvSpPr>
          <p:nvPr/>
        </p:nvSpPr>
        <p:spPr bwMode="auto">
          <a:xfrm>
            <a:off x="6096001" y="4187825"/>
            <a:ext cx="1655763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hangingPunct="0"/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  <a:sym typeface="Wingdings" charset="2"/>
              </a:rPr>
              <a:t>的解集。</a:t>
            </a:r>
            <a:endParaRPr lang="zh-CN" altLang="en-US" sz="2800" b="1">
              <a:effectLst>
                <a:outerShdw blurRad="38100" dist="38100" dir="2700000" algn="tl">
                  <a:srgbClr val="C0C0C0"/>
                </a:outerShdw>
              </a:effectLst>
              <a:latin typeface="Book Antiqua" charset="0"/>
              <a:ea typeface="黑体" charset="-122"/>
              <a:sym typeface="Wingdings" charset="2"/>
            </a:endParaRPr>
          </a:p>
        </p:txBody>
      </p:sp>
      <p:sp>
        <p:nvSpPr>
          <p:cNvPr id="5138" name="Rectangle 18"/>
          <p:cNvSpPr>
            <a:spLocks noChangeArrowheads="1"/>
          </p:cNvSpPr>
          <p:nvPr/>
        </p:nvSpPr>
        <p:spPr bwMode="auto">
          <a:xfrm>
            <a:off x="1631950" y="4875213"/>
            <a:ext cx="8847138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hangingPunct="0"/>
            <a:r>
              <a: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  <a:sym typeface="Wingdings" charset="2"/>
              </a:rPr>
              <a:t>    </a:t>
            </a:r>
          </a:p>
        </p:txBody>
      </p:sp>
      <p:sp>
        <p:nvSpPr>
          <p:cNvPr id="5139" name="Rectangle 19"/>
          <p:cNvSpPr>
            <a:spLocks noChangeArrowheads="1"/>
          </p:cNvSpPr>
          <p:nvPr/>
        </p:nvSpPr>
        <p:spPr bwMode="auto">
          <a:xfrm>
            <a:off x="3357563" y="6019800"/>
            <a:ext cx="3962400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/>
            <a:endParaRPr lang="x-none" altLang="x-none" sz="2800" b="1">
              <a:effectLst>
                <a:outerShdw blurRad="38100" dist="38100" dir="2700000" algn="tl">
                  <a:srgbClr val="C0C0C0"/>
                </a:outerShdw>
              </a:effectLst>
              <a:latin typeface="Book Antiqua" charset="0"/>
              <a:ea typeface="黑体" charset="-122"/>
              <a:sym typeface="Wingdings" charset="2"/>
            </a:endParaRPr>
          </a:p>
        </p:txBody>
      </p:sp>
      <p:sp>
        <p:nvSpPr>
          <p:cNvPr id="5140" name="Rectangle 20"/>
          <p:cNvSpPr>
            <a:spLocks noChangeArrowheads="1"/>
          </p:cNvSpPr>
          <p:nvPr/>
        </p:nvSpPr>
        <p:spPr bwMode="auto">
          <a:xfrm>
            <a:off x="7458075" y="6094413"/>
            <a:ext cx="18288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/>
            <a:endParaRPr lang="x-none" altLang="x-none" sz="2800" b="1">
              <a:effectLst>
                <a:outerShdw blurRad="38100" dist="38100" dir="2700000" algn="tl">
                  <a:srgbClr val="C0C0C0"/>
                </a:outerShdw>
              </a:effectLst>
              <a:latin typeface="Book Antiqua" charset="0"/>
              <a:ea typeface="黑体" charset="-122"/>
              <a:sym typeface="Wingdings" charset="2"/>
            </a:endParaRPr>
          </a:p>
        </p:txBody>
      </p:sp>
      <p:sp>
        <p:nvSpPr>
          <p:cNvPr id="5141" name="Rectangle 21"/>
          <p:cNvSpPr>
            <a:spLocks noChangeArrowheads="1"/>
          </p:cNvSpPr>
          <p:nvPr/>
        </p:nvSpPr>
        <p:spPr bwMode="auto">
          <a:xfrm>
            <a:off x="3205163" y="6094413"/>
            <a:ext cx="411480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/>
            <a:endParaRPr lang="x-none" altLang="x-none" sz="2800" b="1">
              <a:effectLst>
                <a:outerShdw blurRad="38100" dist="38100" dir="2700000" algn="tl">
                  <a:srgbClr val="C0C0C0"/>
                </a:outerShdw>
              </a:effectLst>
              <a:latin typeface="Book Antiqua" charset="0"/>
              <a:ea typeface="黑体" charset="-122"/>
              <a:sym typeface="Wingdings" charset="2"/>
            </a:endParaRPr>
          </a:p>
        </p:txBody>
      </p:sp>
      <p:sp>
        <p:nvSpPr>
          <p:cNvPr id="5142" name="Rectangle 22"/>
          <p:cNvSpPr>
            <a:spLocks noChangeArrowheads="1"/>
          </p:cNvSpPr>
          <p:nvPr/>
        </p:nvSpPr>
        <p:spPr bwMode="auto">
          <a:xfrm>
            <a:off x="4400551" y="5146675"/>
            <a:ext cx="6232525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rPr>
              <a:t>       </a:t>
            </a:r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rPr>
              <a:t>一元一次不等式组中</a:t>
            </a:r>
          </a:p>
          <a:p>
            <a:pPr eaLnBrk="0" hangingPunct="0"/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rPr>
              <a:t>      各个不等式的解集的公共部分。</a:t>
            </a:r>
          </a:p>
        </p:txBody>
      </p:sp>
      <p:sp>
        <p:nvSpPr>
          <p:cNvPr id="5143" name="Rectangle 23"/>
          <p:cNvSpPr>
            <a:spLocks noChangeArrowheads="1"/>
          </p:cNvSpPr>
          <p:nvPr/>
        </p:nvSpPr>
        <p:spPr bwMode="auto">
          <a:xfrm>
            <a:off x="2351088" y="4221163"/>
            <a:ext cx="6481762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zh-CN" altLang="en-US" sz="2800" b="1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  <a:sym typeface="Wingdings" charset="2"/>
              </a:rPr>
              <a:t>不等式组             的解集为</a:t>
            </a:r>
            <a:r>
              <a:rPr lang="en-US" altLang="zh-CN" sz="2800" b="1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  <a:sym typeface="Wingdings" charset="2"/>
              </a:rPr>
              <a:t>: </a:t>
            </a:r>
          </a:p>
        </p:txBody>
      </p:sp>
      <p:sp>
        <p:nvSpPr>
          <p:cNvPr id="5144" name="Rectangle 24"/>
          <p:cNvSpPr>
            <a:spLocks noChangeArrowheads="1"/>
          </p:cNvSpPr>
          <p:nvPr/>
        </p:nvSpPr>
        <p:spPr bwMode="auto">
          <a:xfrm>
            <a:off x="4008438" y="6073776"/>
            <a:ext cx="4113212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rPr>
              <a:t>求不等式组解集的过程。</a:t>
            </a:r>
          </a:p>
        </p:txBody>
      </p:sp>
      <p:sp>
        <p:nvSpPr>
          <p:cNvPr id="5145" name="Rectangle 25"/>
          <p:cNvSpPr>
            <a:spLocks noChangeArrowheads="1"/>
          </p:cNvSpPr>
          <p:nvPr/>
        </p:nvSpPr>
        <p:spPr bwMode="auto">
          <a:xfrm>
            <a:off x="1558925" y="5126039"/>
            <a:ext cx="3600450" cy="53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hangingPunct="0"/>
            <a:r>
              <a:rPr kumimoji="1" lang="en-US" altLang="zh-CN" sz="2800" b="1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Symbol" charset="2"/>
              </a:rPr>
              <a:t>【</a:t>
            </a:r>
            <a:r>
              <a:rPr kumimoji="1" lang="zh-CN" altLang="en-US" sz="2800" b="1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Symbol" charset="2"/>
              </a:rPr>
              <a:t>不等式组的解集 </a:t>
            </a:r>
            <a:r>
              <a:rPr kumimoji="1" lang="en-US" altLang="zh-CN" sz="2800" b="1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Symbol" charset="2"/>
              </a:rPr>
              <a:t>】</a:t>
            </a:r>
          </a:p>
        </p:txBody>
      </p:sp>
      <p:sp>
        <p:nvSpPr>
          <p:cNvPr id="5146" name="Rectangle 26"/>
          <p:cNvSpPr>
            <a:spLocks noChangeArrowheads="1"/>
          </p:cNvSpPr>
          <p:nvPr/>
        </p:nvSpPr>
        <p:spPr bwMode="auto">
          <a:xfrm>
            <a:off x="1535113" y="6062664"/>
            <a:ext cx="3624262" cy="53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hangingPunct="0"/>
            <a:r>
              <a:rPr kumimoji="1" lang="en-US" altLang="zh-CN" sz="2800" b="1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Symbol" charset="2"/>
              </a:rPr>
              <a:t>【</a:t>
            </a:r>
            <a:r>
              <a:rPr kumimoji="1" lang="zh-CN" altLang="en-US" sz="2800" b="1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Symbol" charset="2"/>
              </a:rPr>
              <a:t>解不等式组</a:t>
            </a:r>
            <a:r>
              <a:rPr kumimoji="1" lang="en-US" altLang="zh-CN" sz="2800" b="1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Symbol" charset="2"/>
              </a:rPr>
              <a:t>】</a:t>
            </a:r>
          </a:p>
        </p:txBody>
      </p:sp>
      <p:sp>
        <p:nvSpPr>
          <p:cNvPr id="5147" name="Text Box 27"/>
          <p:cNvSpPr txBox="1">
            <a:spLocks noChangeArrowheads="1"/>
          </p:cNvSpPr>
          <p:nvPr/>
        </p:nvSpPr>
        <p:spPr bwMode="auto">
          <a:xfrm>
            <a:off x="7896226" y="4278313"/>
            <a:ext cx="163671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2800" b="1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rPr>
              <a:t>20&lt;</a:t>
            </a:r>
            <a:r>
              <a:rPr lang="en-US" altLang="zh-CN" sz="2800" b="1" i="1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rPr>
              <a:t>x</a:t>
            </a:r>
            <a:r>
              <a:rPr lang="en-US" altLang="zh-CN" sz="2800" b="1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rPr>
              <a:t>&lt;22.</a:t>
            </a:r>
          </a:p>
        </p:txBody>
      </p:sp>
      <p:sp>
        <p:nvSpPr>
          <p:cNvPr id="5148" name="Line 28"/>
          <p:cNvSpPr>
            <a:spLocks noChangeShapeType="1"/>
          </p:cNvSpPr>
          <p:nvPr/>
        </p:nvSpPr>
        <p:spPr bwMode="auto">
          <a:xfrm>
            <a:off x="1535113" y="5013325"/>
            <a:ext cx="9124950" cy="0"/>
          </a:xfrm>
          <a:prstGeom prst="line">
            <a:avLst/>
          </a:prstGeom>
          <a:noFill/>
          <a:ln w="38100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5149" name="Group 29"/>
          <p:cNvGrpSpPr>
            <a:grpSpLocks/>
          </p:cNvGrpSpPr>
          <p:nvPr/>
        </p:nvGrpSpPr>
        <p:grpSpPr bwMode="auto">
          <a:xfrm>
            <a:off x="1774826" y="2419351"/>
            <a:ext cx="8704263" cy="938213"/>
            <a:chOff x="158" y="1524"/>
            <a:chExt cx="5483" cy="591"/>
          </a:xfrm>
        </p:grpSpPr>
        <p:grpSp>
          <p:nvGrpSpPr>
            <p:cNvPr id="5150" name="Group 30"/>
            <p:cNvGrpSpPr>
              <a:grpSpLocks/>
            </p:cNvGrpSpPr>
            <p:nvPr/>
          </p:nvGrpSpPr>
          <p:grpSpPr bwMode="auto">
            <a:xfrm>
              <a:off x="158" y="1775"/>
              <a:ext cx="5483" cy="340"/>
              <a:chOff x="188" y="2001"/>
              <a:chExt cx="5483" cy="340"/>
            </a:xfrm>
          </p:grpSpPr>
          <p:sp>
            <p:nvSpPr>
              <p:cNvPr id="5151" name="Line 31"/>
              <p:cNvSpPr>
                <a:spLocks noChangeShapeType="1"/>
              </p:cNvSpPr>
              <p:nvPr/>
            </p:nvSpPr>
            <p:spPr bwMode="auto">
              <a:xfrm>
                <a:off x="204" y="2069"/>
                <a:ext cx="5369" cy="0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 type="arrow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52" name="Line 32"/>
              <p:cNvSpPr>
                <a:spLocks noChangeShapeType="1"/>
              </p:cNvSpPr>
              <p:nvPr/>
            </p:nvSpPr>
            <p:spPr bwMode="auto">
              <a:xfrm>
                <a:off x="4286" y="2001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53" name="Line 33"/>
              <p:cNvSpPr>
                <a:spLocks noChangeShapeType="1"/>
              </p:cNvSpPr>
              <p:nvPr/>
            </p:nvSpPr>
            <p:spPr bwMode="auto">
              <a:xfrm>
                <a:off x="4648" y="2001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54" name="Line 34"/>
              <p:cNvSpPr>
                <a:spLocks noChangeShapeType="1"/>
              </p:cNvSpPr>
              <p:nvPr/>
            </p:nvSpPr>
            <p:spPr bwMode="auto">
              <a:xfrm>
                <a:off x="5011" y="2001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55" name="Line 35"/>
              <p:cNvSpPr>
                <a:spLocks noChangeShapeType="1"/>
              </p:cNvSpPr>
              <p:nvPr/>
            </p:nvSpPr>
            <p:spPr bwMode="auto">
              <a:xfrm>
                <a:off x="5375" y="2001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56" name="Line 36"/>
              <p:cNvSpPr>
                <a:spLocks noChangeShapeType="1"/>
              </p:cNvSpPr>
              <p:nvPr/>
            </p:nvSpPr>
            <p:spPr bwMode="auto">
              <a:xfrm>
                <a:off x="3923" y="2001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57" name="Line 37"/>
              <p:cNvSpPr>
                <a:spLocks noChangeShapeType="1"/>
              </p:cNvSpPr>
              <p:nvPr/>
            </p:nvSpPr>
            <p:spPr bwMode="auto">
              <a:xfrm>
                <a:off x="3560" y="2001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58" name="Line 38"/>
              <p:cNvSpPr>
                <a:spLocks noChangeShapeType="1"/>
              </p:cNvSpPr>
              <p:nvPr/>
            </p:nvSpPr>
            <p:spPr bwMode="auto">
              <a:xfrm>
                <a:off x="3198" y="2001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59" name="Line 39"/>
              <p:cNvSpPr>
                <a:spLocks noChangeShapeType="1"/>
              </p:cNvSpPr>
              <p:nvPr/>
            </p:nvSpPr>
            <p:spPr bwMode="auto">
              <a:xfrm>
                <a:off x="2835" y="2001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60" name="Line 40"/>
              <p:cNvSpPr>
                <a:spLocks noChangeShapeType="1"/>
              </p:cNvSpPr>
              <p:nvPr/>
            </p:nvSpPr>
            <p:spPr bwMode="auto">
              <a:xfrm>
                <a:off x="2472" y="2001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61" name="Line 41"/>
              <p:cNvSpPr>
                <a:spLocks noChangeShapeType="1"/>
              </p:cNvSpPr>
              <p:nvPr/>
            </p:nvSpPr>
            <p:spPr bwMode="auto">
              <a:xfrm>
                <a:off x="1383" y="2001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62" name="Line 42"/>
              <p:cNvSpPr>
                <a:spLocks noChangeShapeType="1"/>
              </p:cNvSpPr>
              <p:nvPr/>
            </p:nvSpPr>
            <p:spPr bwMode="auto">
              <a:xfrm>
                <a:off x="1745" y="2001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63" name="Line 43"/>
              <p:cNvSpPr>
                <a:spLocks noChangeShapeType="1"/>
              </p:cNvSpPr>
              <p:nvPr/>
            </p:nvSpPr>
            <p:spPr bwMode="auto">
              <a:xfrm>
                <a:off x="2108" y="2001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64" name="Line 44"/>
              <p:cNvSpPr>
                <a:spLocks noChangeShapeType="1"/>
              </p:cNvSpPr>
              <p:nvPr/>
            </p:nvSpPr>
            <p:spPr bwMode="auto">
              <a:xfrm>
                <a:off x="1020" y="2001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65" name="Line 45"/>
              <p:cNvSpPr>
                <a:spLocks noChangeShapeType="1"/>
              </p:cNvSpPr>
              <p:nvPr/>
            </p:nvSpPr>
            <p:spPr bwMode="auto">
              <a:xfrm>
                <a:off x="657" y="2001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66" name="Line 46"/>
              <p:cNvSpPr>
                <a:spLocks noChangeShapeType="1"/>
              </p:cNvSpPr>
              <p:nvPr/>
            </p:nvSpPr>
            <p:spPr bwMode="auto">
              <a:xfrm>
                <a:off x="295" y="2001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67" name="Text Box 47"/>
              <p:cNvSpPr txBox="1">
                <a:spLocks noChangeArrowheads="1"/>
              </p:cNvSpPr>
              <p:nvPr/>
            </p:nvSpPr>
            <p:spPr bwMode="auto">
              <a:xfrm>
                <a:off x="188" y="2053"/>
                <a:ext cx="5483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3399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eaLnBrk="0" hangingPunct="0"/>
                <a:r>
                  <a:rPr lang="en-US" altLang="zh-CN" sz="2400" b="1">
                    <a:solidFill>
                      <a:srgbClr val="003399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Book Antiqua" charset="0"/>
                    <a:ea typeface="黑体" charset="-122"/>
                    <a:sym typeface="Wingdings" charset="2"/>
                  </a:rPr>
                  <a:t>0     2      4     6      8    10    12    14   16    18    20   22    24    26   28</a:t>
                </a:r>
                <a:endParaRPr lang="en-US" altLang="zh-CN" sz="28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Book Antiqua" charset="0"/>
                  <a:ea typeface="黑体" charset="-122"/>
                  <a:sym typeface="Wingdings" charset="2"/>
                </a:endParaRPr>
              </a:p>
            </p:txBody>
          </p:sp>
        </p:grpSp>
        <p:grpSp>
          <p:nvGrpSpPr>
            <p:cNvPr id="5168" name="Group 48"/>
            <p:cNvGrpSpPr>
              <a:grpSpLocks/>
            </p:cNvGrpSpPr>
            <p:nvPr/>
          </p:nvGrpSpPr>
          <p:grpSpPr bwMode="auto">
            <a:xfrm>
              <a:off x="3878" y="1639"/>
              <a:ext cx="68" cy="212"/>
              <a:chOff x="3901" y="1728"/>
              <a:chExt cx="68" cy="212"/>
            </a:xfrm>
          </p:grpSpPr>
          <p:sp>
            <p:nvSpPr>
              <p:cNvPr id="5169" name="Oval 49"/>
              <p:cNvSpPr>
                <a:spLocks noChangeAspect="1" noChangeArrowheads="1"/>
              </p:cNvSpPr>
              <p:nvPr/>
            </p:nvSpPr>
            <p:spPr bwMode="auto">
              <a:xfrm>
                <a:off x="3901" y="1872"/>
                <a:ext cx="68" cy="68"/>
              </a:xfrm>
              <a:prstGeom prst="ellipse">
                <a:avLst/>
              </a:prstGeom>
              <a:solidFill>
                <a:srgbClr val="FFFFFF"/>
              </a:solidFill>
              <a:ln w="38100">
                <a:solidFill>
                  <a:schemeClr val="folHlink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70" name="Line 50"/>
              <p:cNvSpPr>
                <a:spLocks noChangeShapeType="1"/>
              </p:cNvSpPr>
              <p:nvPr/>
            </p:nvSpPr>
            <p:spPr bwMode="auto">
              <a:xfrm>
                <a:off x="3923" y="1728"/>
                <a:ext cx="0" cy="166"/>
              </a:xfrm>
              <a:prstGeom prst="line">
                <a:avLst/>
              </a:prstGeom>
              <a:noFill/>
              <a:ln w="38100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5171" name="Line 51"/>
            <p:cNvSpPr>
              <a:spLocks noChangeShapeType="1"/>
            </p:cNvSpPr>
            <p:nvPr/>
          </p:nvSpPr>
          <p:spPr bwMode="auto">
            <a:xfrm>
              <a:off x="3878" y="1639"/>
              <a:ext cx="1452" cy="0"/>
            </a:xfrm>
            <a:prstGeom prst="line">
              <a:avLst/>
            </a:prstGeom>
            <a:noFill/>
            <a:ln w="38100">
              <a:solidFill>
                <a:schemeClr val="fol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5172" name="Group 52"/>
            <p:cNvGrpSpPr>
              <a:grpSpLocks/>
            </p:cNvGrpSpPr>
            <p:nvPr/>
          </p:nvGrpSpPr>
          <p:grpSpPr bwMode="auto">
            <a:xfrm>
              <a:off x="4241" y="1524"/>
              <a:ext cx="68" cy="342"/>
              <a:chOff x="4241" y="3678"/>
              <a:chExt cx="68" cy="342"/>
            </a:xfrm>
          </p:grpSpPr>
          <p:sp>
            <p:nvSpPr>
              <p:cNvPr id="5173" name="Oval 53"/>
              <p:cNvSpPr>
                <a:spLocks noChangeAspect="1" noChangeArrowheads="1"/>
              </p:cNvSpPr>
              <p:nvPr/>
            </p:nvSpPr>
            <p:spPr bwMode="auto">
              <a:xfrm>
                <a:off x="4241" y="3952"/>
                <a:ext cx="68" cy="68"/>
              </a:xfrm>
              <a:prstGeom prst="ellipse">
                <a:avLst/>
              </a:prstGeom>
              <a:solidFill>
                <a:srgbClr val="FFFFFF"/>
              </a:solidFill>
              <a:ln w="38100">
                <a:solidFill>
                  <a:schemeClr val="folHlink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74" name="Line 54"/>
              <p:cNvSpPr>
                <a:spLocks noChangeShapeType="1"/>
              </p:cNvSpPr>
              <p:nvPr/>
            </p:nvSpPr>
            <p:spPr bwMode="auto">
              <a:xfrm>
                <a:off x="4263" y="3678"/>
                <a:ext cx="0" cy="296"/>
              </a:xfrm>
              <a:prstGeom prst="line">
                <a:avLst/>
              </a:prstGeom>
              <a:noFill/>
              <a:ln w="38100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5175" name="Line 55"/>
            <p:cNvSpPr>
              <a:spLocks noChangeShapeType="1"/>
            </p:cNvSpPr>
            <p:nvPr/>
          </p:nvSpPr>
          <p:spPr bwMode="auto">
            <a:xfrm flipH="1">
              <a:off x="296" y="1548"/>
              <a:ext cx="3990" cy="0"/>
            </a:xfrm>
            <a:prstGeom prst="line">
              <a:avLst/>
            </a:prstGeom>
            <a:noFill/>
            <a:ln w="38100">
              <a:solidFill>
                <a:schemeClr val="fol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64716552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5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5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1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3" dur="80"/>
                                        <p:tgtEl>
                                          <p:spTgt spid="514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4" dur="80"/>
                                        <p:tgtEl>
                                          <p:spTgt spid="51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80"/>
                                        <p:tgtEl>
                                          <p:spTgt spid="51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0" dur="500"/>
                                        <p:tgtEl>
                                          <p:spTgt spid="5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51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1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1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 nodeType="clickPar">
                      <p:stCondLst>
                        <p:cond delay="indefinite"/>
                      </p:stCondLst>
                      <p:childTnLst>
                        <p:par>
                          <p:cTn id="8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1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51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51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51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 nodeType="clickPar">
                      <p:stCondLst>
                        <p:cond delay="indefinite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91" dur="500"/>
                                        <p:tgtEl>
                                          <p:spTgt spid="5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 nodeType="clickPar">
                      <p:stCondLst>
                        <p:cond delay="indefinite"/>
                      </p:stCondLst>
                      <p:childTnLst>
                        <p:par>
                          <p:cTn id="9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4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96" dur="1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autoUpdateAnimBg="0"/>
      <p:bldP spid="5123" grpId="0" autoUpdateAnimBg="0"/>
      <p:bldP spid="5124" grpId="0" autoUpdateAnimBg="0"/>
      <p:bldP spid="5128" grpId="0"/>
      <p:bldP spid="5130" grpId="0" autoUpdateAnimBg="0"/>
      <p:bldP spid="5136" grpId="0" animBg="1"/>
      <p:bldP spid="5137" grpId="0" autoUpdateAnimBg="0"/>
      <p:bldP spid="5142" grpId="0"/>
      <p:bldP spid="5143" grpId="0"/>
      <p:bldP spid="5144" grpId="0"/>
      <p:bldP spid="5145" grpId="0" autoUpdateAnimBg="0"/>
      <p:bldP spid="5146" grpId="0" autoUpdateAnimBg="0"/>
      <p:bldP spid="5147" grpId="0"/>
      <p:bldP spid="5148" grpId="0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46" name="Group 2"/>
          <p:cNvGrpSpPr>
            <a:grpSpLocks/>
          </p:cNvGrpSpPr>
          <p:nvPr/>
        </p:nvGrpSpPr>
        <p:grpSpPr bwMode="auto">
          <a:xfrm>
            <a:off x="3143250" y="584200"/>
            <a:ext cx="2592388" cy="973138"/>
            <a:chOff x="1020" y="799"/>
            <a:chExt cx="1270" cy="613"/>
          </a:xfrm>
        </p:grpSpPr>
        <p:sp>
          <p:nvSpPr>
            <p:cNvPr id="6147" name="Text Box 3"/>
            <p:cNvSpPr txBox="1">
              <a:spLocks noChangeArrowheads="1"/>
            </p:cNvSpPr>
            <p:nvPr/>
          </p:nvSpPr>
          <p:spPr bwMode="auto">
            <a:xfrm>
              <a:off x="1202" y="829"/>
              <a:ext cx="1088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C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800" b="1">
                  <a:solidFill>
                    <a:schemeClr val="accent2"/>
                  </a:solidFill>
                  <a:latin typeface="Times New Roman" charset="0"/>
                </a:rPr>
                <a:t>4(x+5)&gt;100</a:t>
              </a:r>
            </a:p>
          </p:txBody>
        </p:sp>
        <p:sp>
          <p:nvSpPr>
            <p:cNvPr id="6148" name="Rectangle 4"/>
            <p:cNvSpPr>
              <a:spLocks noChangeArrowheads="1"/>
            </p:cNvSpPr>
            <p:nvPr/>
          </p:nvSpPr>
          <p:spPr bwMode="auto">
            <a:xfrm>
              <a:off x="1156" y="1085"/>
              <a:ext cx="881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C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2400">
                  <a:latin typeface="Times New Roman" charset="0"/>
                </a:rPr>
                <a:t> </a:t>
              </a:r>
              <a:r>
                <a:rPr lang="en-US" altLang="zh-CN" sz="2800" b="1">
                  <a:solidFill>
                    <a:schemeClr val="accent2"/>
                  </a:solidFill>
                  <a:latin typeface="Times New Roman" charset="0"/>
                </a:rPr>
                <a:t>4(x-5) &lt;68</a:t>
              </a:r>
              <a:endParaRPr lang="en-US" altLang="zh-CN" sz="2400">
                <a:latin typeface="Times New Roman" charset="0"/>
              </a:endParaRPr>
            </a:p>
          </p:txBody>
        </p:sp>
        <p:sp>
          <p:nvSpPr>
            <p:cNvPr id="6149" name="Text Box 5"/>
            <p:cNvSpPr txBox="1">
              <a:spLocks noChangeArrowheads="1"/>
            </p:cNvSpPr>
            <p:nvPr/>
          </p:nvSpPr>
          <p:spPr bwMode="auto">
            <a:xfrm>
              <a:off x="1020" y="799"/>
              <a:ext cx="272" cy="57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5400">
                  <a:solidFill>
                    <a:schemeClr val="accent2"/>
                  </a:solidFill>
                  <a:latin typeface="Times New Roman" charset="0"/>
                </a:rPr>
                <a:t>{</a:t>
              </a:r>
            </a:p>
          </p:txBody>
        </p:sp>
      </p:grpSp>
      <p:sp>
        <p:nvSpPr>
          <p:cNvPr id="6150" name="Text Box 6"/>
          <p:cNvSpPr txBox="1">
            <a:spLocks noChangeArrowheads="1"/>
          </p:cNvSpPr>
          <p:nvPr/>
        </p:nvSpPr>
        <p:spPr bwMode="auto">
          <a:xfrm>
            <a:off x="2208214" y="4724400"/>
            <a:ext cx="7705725" cy="1563688"/>
          </a:xfrm>
          <a:prstGeom prst="rect">
            <a:avLst/>
          </a:prstGeom>
          <a:solidFill>
            <a:srgbClr val="CCFFFF"/>
          </a:solidFill>
          <a:ln w="9525">
            <a:solidFill>
              <a:srgbClr val="FF505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latin typeface="Times New Roman" charset="0"/>
              </a:rPr>
              <a:t>定义：一般地</a:t>
            </a:r>
            <a:r>
              <a:rPr lang="en-US" altLang="zh-CN" sz="3200" b="1">
                <a:latin typeface="Times New Roman" charset="0"/>
              </a:rPr>
              <a:t>,</a:t>
            </a:r>
            <a:r>
              <a:rPr lang="zh-CN" altLang="en-US" sz="3200" b="1">
                <a:latin typeface="Times New Roman" charset="0"/>
              </a:rPr>
              <a:t>关于同一个未知数的几个一元一次不等式合在一起，就组成一个一元一次不等式组</a:t>
            </a:r>
            <a:r>
              <a:rPr lang="en-US" altLang="zh-CN" sz="3200" b="1">
                <a:latin typeface="Times New Roman" charset="0"/>
              </a:rPr>
              <a:t>.</a:t>
            </a:r>
          </a:p>
        </p:txBody>
      </p:sp>
      <p:sp>
        <p:nvSpPr>
          <p:cNvPr id="6151" name="Line 7"/>
          <p:cNvSpPr>
            <a:spLocks noChangeShapeType="1"/>
          </p:cNvSpPr>
          <p:nvPr/>
        </p:nvSpPr>
        <p:spPr bwMode="auto">
          <a:xfrm rot="10056374" flipV="1">
            <a:off x="5519738" y="477839"/>
            <a:ext cx="1079500" cy="287337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52" name="Text Box 8"/>
          <p:cNvSpPr txBox="1">
            <a:spLocks noChangeArrowheads="1"/>
          </p:cNvSpPr>
          <p:nvPr/>
        </p:nvSpPr>
        <p:spPr bwMode="auto">
          <a:xfrm>
            <a:off x="6672263" y="0"/>
            <a:ext cx="4176712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u="sng">
                <a:latin typeface="Times New Roman" charset="0"/>
                <a:ea typeface="华文楷体" charset="-122"/>
              </a:rPr>
              <a:t>一元一次不等式组</a:t>
            </a:r>
          </a:p>
        </p:txBody>
      </p:sp>
      <p:sp>
        <p:nvSpPr>
          <p:cNvPr id="6153" name="Text Box 9"/>
          <p:cNvSpPr txBox="1">
            <a:spLocks noChangeArrowheads="1"/>
          </p:cNvSpPr>
          <p:nvPr/>
        </p:nvSpPr>
        <p:spPr bwMode="auto">
          <a:xfrm>
            <a:off x="1884364" y="1916114"/>
            <a:ext cx="8783637" cy="2289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u="sng">
                <a:latin typeface="华文行楷" charset="-122"/>
                <a:ea typeface="华文行楷" charset="-122"/>
              </a:rPr>
              <a:t>探索定义：</a:t>
            </a:r>
          </a:p>
          <a:p>
            <a:pPr>
              <a:spcBef>
                <a:spcPct val="50000"/>
              </a:spcBef>
            </a:pPr>
            <a:r>
              <a:rPr lang="en-US" altLang="zh-CN" sz="3600" u="sng">
                <a:latin typeface="华文行楷" charset="-122"/>
                <a:ea typeface="华文行楷" charset="-122"/>
              </a:rPr>
              <a:t>1</a:t>
            </a:r>
            <a:r>
              <a:rPr lang="zh-CN" altLang="en-US" sz="3600" u="sng">
                <a:latin typeface="华文行楷" charset="-122"/>
                <a:ea typeface="华文行楷" charset="-122"/>
              </a:rPr>
              <a:t>、有几个未知数，而且代表的意义异同？</a:t>
            </a:r>
          </a:p>
          <a:p>
            <a:pPr>
              <a:spcBef>
                <a:spcPct val="50000"/>
              </a:spcBef>
            </a:pPr>
            <a:r>
              <a:rPr lang="en-US" altLang="zh-CN" sz="3600" u="sng">
                <a:latin typeface="华文行楷" charset="-122"/>
                <a:ea typeface="华文行楷" charset="-122"/>
              </a:rPr>
              <a:t>2</a:t>
            </a:r>
            <a:r>
              <a:rPr lang="zh-CN" altLang="en-US" sz="3600" u="sng">
                <a:latin typeface="华文行楷" charset="-122"/>
                <a:ea typeface="华文行楷" charset="-122"/>
              </a:rPr>
              <a:t>、它是由怎样的不等式组成？</a:t>
            </a:r>
          </a:p>
        </p:txBody>
      </p:sp>
    </p:spTree>
    <p:extLst>
      <p:ext uri="{BB962C8B-B14F-4D97-AF65-F5344CB8AC3E}">
        <p14:creationId xmlns:p14="http://schemas.microsoft.com/office/powerpoint/2010/main" val="69935242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0" grpId="0" animBg="1"/>
      <p:bldP spid="6151" grpId="0" animBg="1"/>
      <p:bldP spid="6152" grpId="0"/>
      <p:bldP spid="6153" grpId="0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WordArt 2"/>
          <p:cNvSpPr>
            <a:spLocks noChangeArrowheads="1" noChangeShapeType="1" noTextEdit="1"/>
          </p:cNvSpPr>
          <p:nvPr/>
        </p:nvSpPr>
        <p:spPr bwMode="auto">
          <a:xfrm>
            <a:off x="2351088" y="0"/>
            <a:ext cx="3352800" cy="188595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zh-CN" altLang="en-US" sz="6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blurRad="63500" dist="53882" dir="2700000" algn="ctr" rotWithShape="0">
                    <a:srgbClr val="9999FF">
                      <a:alpha val="80000"/>
                    </a:srgbClr>
                  </a:outerShdw>
                </a:effectLst>
                <a:latin typeface="宋体" charset="-122"/>
                <a:cs typeface="宋体" charset="-122"/>
              </a:rPr>
              <a:t>真真假假</a:t>
            </a:r>
          </a:p>
        </p:txBody>
      </p:sp>
      <p:graphicFrame>
        <p:nvGraphicFramePr>
          <p:cNvPr id="7171" name="Object 3"/>
          <p:cNvGraphicFramePr>
            <a:graphicFrameLocks noChangeAspect="1"/>
          </p:cNvGraphicFramePr>
          <p:nvPr>
            <p:ph/>
          </p:nvPr>
        </p:nvGraphicFramePr>
        <p:xfrm>
          <a:off x="2890838" y="2060575"/>
          <a:ext cx="6119812" cy="5094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7587" name="公式" r:id="rId3" imgW="2197080" imgH="1828800" progId="Equation.3">
                  <p:embed/>
                </p:oleObj>
              </mc:Choice>
              <mc:Fallback>
                <p:oleObj name="公式" r:id="rId3" imgW="2197080" imgH="18288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90838" y="2060575"/>
                        <a:ext cx="6119812" cy="50942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80808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7172" name="Group 4"/>
          <p:cNvGrpSpPr>
            <a:grpSpLocks/>
          </p:cNvGrpSpPr>
          <p:nvPr/>
        </p:nvGrpSpPr>
        <p:grpSpPr bwMode="auto">
          <a:xfrm>
            <a:off x="2782888" y="5343526"/>
            <a:ext cx="5257800" cy="1901825"/>
            <a:chOff x="1564" y="2967"/>
            <a:chExt cx="3312" cy="1198"/>
          </a:xfrm>
        </p:grpSpPr>
        <p:grpSp>
          <p:nvGrpSpPr>
            <p:cNvPr id="7173" name="Group 5"/>
            <p:cNvGrpSpPr>
              <a:grpSpLocks/>
            </p:cNvGrpSpPr>
            <p:nvPr/>
          </p:nvGrpSpPr>
          <p:grpSpPr bwMode="auto">
            <a:xfrm>
              <a:off x="2608" y="2967"/>
              <a:ext cx="2268" cy="1198"/>
              <a:chOff x="612" y="2967"/>
              <a:chExt cx="2268" cy="1198"/>
            </a:xfrm>
          </p:grpSpPr>
          <p:sp>
            <p:nvSpPr>
              <p:cNvPr id="7174" name="Text Box 6"/>
              <p:cNvSpPr txBox="1">
                <a:spLocks noChangeArrowheads="1"/>
              </p:cNvSpPr>
              <p:nvPr/>
            </p:nvSpPr>
            <p:spPr bwMode="auto">
              <a:xfrm>
                <a:off x="930" y="2967"/>
                <a:ext cx="1603" cy="36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3200" b="1">
                    <a:latin typeface="Times New Roman" charset="0"/>
                  </a:rPr>
                  <a:t>3+x &lt;4+2x</a:t>
                </a:r>
              </a:p>
            </p:txBody>
          </p:sp>
          <p:sp>
            <p:nvSpPr>
              <p:cNvPr id="7175" name="Text Box 7"/>
              <p:cNvSpPr txBox="1">
                <a:spLocks noChangeArrowheads="1"/>
              </p:cNvSpPr>
              <p:nvPr/>
            </p:nvSpPr>
            <p:spPr bwMode="auto">
              <a:xfrm>
                <a:off x="930" y="3203"/>
                <a:ext cx="1769" cy="36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3200" b="1">
                    <a:latin typeface="Times New Roman" charset="0"/>
                  </a:rPr>
                  <a:t>5x-3&lt;4x-1</a:t>
                </a:r>
              </a:p>
            </p:txBody>
          </p:sp>
          <p:sp>
            <p:nvSpPr>
              <p:cNvPr id="7176" name="Text Box 8"/>
              <p:cNvSpPr txBox="1">
                <a:spLocks noChangeArrowheads="1"/>
              </p:cNvSpPr>
              <p:nvPr/>
            </p:nvSpPr>
            <p:spPr bwMode="auto">
              <a:xfrm>
                <a:off x="930" y="3838"/>
                <a:ext cx="1950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endParaRPr lang="x-none" altLang="x-none" sz="2800">
                  <a:latin typeface="Times New Roman" charset="0"/>
                </a:endParaRPr>
              </a:p>
            </p:txBody>
          </p:sp>
          <p:sp>
            <p:nvSpPr>
              <p:cNvPr id="7177" name="Text Box 9"/>
              <p:cNvSpPr txBox="1">
                <a:spLocks noChangeArrowheads="1"/>
              </p:cNvSpPr>
              <p:nvPr/>
            </p:nvSpPr>
            <p:spPr bwMode="auto">
              <a:xfrm>
                <a:off x="930" y="3475"/>
                <a:ext cx="1439" cy="36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3200" b="1">
                    <a:latin typeface="Times New Roman" charset="0"/>
                  </a:rPr>
                  <a:t>7+2x&gt;6+3x</a:t>
                </a:r>
              </a:p>
            </p:txBody>
          </p:sp>
          <p:sp>
            <p:nvSpPr>
              <p:cNvPr id="7178" name="Text Box 10"/>
              <p:cNvSpPr txBox="1">
                <a:spLocks noChangeArrowheads="1"/>
              </p:cNvSpPr>
              <p:nvPr/>
            </p:nvSpPr>
            <p:spPr bwMode="auto">
              <a:xfrm>
                <a:off x="612" y="2967"/>
                <a:ext cx="318" cy="8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8000">
                    <a:latin typeface="Times New Roman" charset="0"/>
                  </a:rPr>
                  <a:t>{</a:t>
                </a:r>
              </a:p>
            </p:txBody>
          </p:sp>
        </p:grpSp>
        <p:sp>
          <p:nvSpPr>
            <p:cNvPr id="7179" name="Text Box 11"/>
            <p:cNvSpPr txBox="1">
              <a:spLocks noChangeArrowheads="1"/>
            </p:cNvSpPr>
            <p:nvPr/>
          </p:nvSpPr>
          <p:spPr bwMode="auto">
            <a:xfrm>
              <a:off x="1564" y="3294"/>
              <a:ext cx="1271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endParaRPr lang="x-none" altLang="x-none" sz="2800" b="1">
                <a:latin typeface="Times New Roman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3822375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279650" y="3068638"/>
            <a:ext cx="7848600" cy="1016000"/>
          </a:xfrm>
          <a:prstGeom prst="rect">
            <a:avLst/>
          </a:prstGeom>
          <a:solidFill>
            <a:srgbClr val="CCFFFF"/>
          </a:solidFill>
          <a:ln w="9525">
            <a:solidFill>
              <a:srgbClr val="FF505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latin typeface="Times New Roman" charset="0"/>
              </a:rPr>
              <a:t>        </a:t>
            </a:r>
            <a:r>
              <a:rPr lang="zh-CN" altLang="en-US" sz="2800" b="1">
                <a:latin typeface="Times New Roman" charset="0"/>
              </a:rPr>
              <a:t>一元一次不等式组中各个不等式的解集的公共部分，叫做这个</a:t>
            </a:r>
            <a:r>
              <a:rPr lang="zh-CN" altLang="en-US" sz="3200" b="1">
                <a:solidFill>
                  <a:srgbClr val="3333FF"/>
                </a:solidFill>
                <a:latin typeface="Times New Roman" charset="0"/>
              </a:rPr>
              <a:t>一元一次不等式组的解集</a:t>
            </a:r>
            <a:r>
              <a:rPr lang="en-US" altLang="zh-CN" sz="3200" b="1">
                <a:solidFill>
                  <a:srgbClr val="FF5050"/>
                </a:solidFill>
                <a:latin typeface="Times New Roman" charset="0"/>
              </a:rPr>
              <a:t>.</a:t>
            </a:r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2208214" y="5216526"/>
            <a:ext cx="7920037" cy="588963"/>
          </a:xfrm>
          <a:prstGeom prst="rect">
            <a:avLst/>
          </a:prstGeom>
          <a:solidFill>
            <a:srgbClr val="CCFFFF"/>
          </a:solidFill>
          <a:ln w="9525">
            <a:solidFill>
              <a:srgbClr val="FF505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latin typeface="Times New Roman" charset="0"/>
              </a:rPr>
              <a:t>      </a:t>
            </a:r>
            <a:r>
              <a:rPr lang="zh-CN" altLang="en-US" sz="2800" b="1">
                <a:latin typeface="Times New Roman" charset="0"/>
              </a:rPr>
              <a:t>求不等式组解集的过程</a:t>
            </a:r>
            <a:r>
              <a:rPr lang="en-US" altLang="zh-CN" sz="2800" b="1">
                <a:latin typeface="Times New Roman" charset="0"/>
              </a:rPr>
              <a:t>,</a:t>
            </a:r>
            <a:r>
              <a:rPr lang="zh-CN" altLang="en-US" sz="2800" b="1">
                <a:latin typeface="Times New Roman" charset="0"/>
              </a:rPr>
              <a:t>叫做</a:t>
            </a:r>
            <a:r>
              <a:rPr lang="zh-CN" altLang="en-US" sz="3200" b="1">
                <a:solidFill>
                  <a:srgbClr val="3333FF"/>
                </a:solidFill>
                <a:latin typeface="Times New Roman" charset="0"/>
              </a:rPr>
              <a:t>解不等式组</a:t>
            </a:r>
            <a:r>
              <a:rPr lang="en-US" altLang="zh-CN" sz="3200" b="1">
                <a:solidFill>
                  <a:srgbClr val="3333FF"/>
                </a:solidFill>
                <a:latin typeface="Times New Roman" charset="0"/>
              </a:rPr>
              <a:t>.</a:t>
            </a:r>
          </a:p>
        </p:txBody>
      </p:sp>
      <p:graphicFrame>
        <p:nvGraphicFramePr>
          <p:cNvPr id="8196" name="Object 4"/>
          <p:cNvGraphicFramePr>
            <a:graphicFrameLocks noChangeAspect="1"/>
          </p:cNvGraphicFramePr>
          <p:nvPr/>
        </p:nvGraphicFramePr>
        <p:xfrm>
          <a:off x="2566988" y="981076"/>
          <a:ext cx="6261100" cy="2582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8611" name="公式" r:id="rId3" imgW="2247840" imgH="927000" progId="Equation.3">
                  <p:embed/>
                </p:oleObj>
              </mc:Choice>
              <mc:Fallback>
                <p:oleObj name="公式" r:id="rId3" imgW="2247840" imgH="9270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66988" y="981076"/>
                        <a:ext cx="6261100" cy="25828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3385873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 animBg="1"/>
      <p:bldP spid="8195" grpId="0" animBg="1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1920876" y="1123951"/>
            <a:ext cx="273526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例</a:t>
            </a:r>
            <a:r>
              <a: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1 </a:t>
            </a:r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解不等式组</a:t>
            </a:r>
            <a:r>
              <a: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:</a:t>
            </a:r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4872039" y="908051"/>
            <a:ext cx="21177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</a:rPr>
              <a:t>2</a:t>
            </a:r>
            <a:r>
              <a:rPr lang="en-US" altLang="zh-CN" sz="2800" b="1" i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</a:rPr>
              <a:t>x </a:t>
            </a:r>
            <a:r>
              <a: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MS UI Gothic" charset="-128"/>
                <a:ea typeface="MS UI Gothic" charset="-128"/>
              </a:rPr>
              <a:t>-</a:t>
            </a:r>
            <a:r>
              <a: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</a:rPr>
              <a:t>1&gt; -</a:t>
            </a:r>
            <a:r>
              <a:rPr lang="en-US" altLang="zh-CN" sz="2800" b="1" i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</a:rPr>
              <a:t>x</a:t>
            </a:r>
          </a:p>
        </p:txBody>
      </p:sp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5519739" y="1541463"/>
            <a:ext cx="11525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</a:rPr>
              <a:t>&lt;3</a:t>
            </a:r>
          </a:p>
        </p:txBody>
      </p:sp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6955236" y="1022351"/>
            <a:ext cx="615553" cy="1368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宋体" charset="-122"/>
              </a:rPr>
              <a:t>① ②</a:t>
            </a:r>
          </a:p>
        </p:txBody>
      </p:sp>
      <p:sp>
        <p:nvSpPr>
          <p:cNvPr id="9222" name="Text Box 6"/>
          <p:cNvSpPr txBox="1">
            <a:spLocks noChangeArrowheads="1"/>
          </p:cNvSpPr>
          <p:nvPr/>
        </p:nvSpPr>
        <p:spPr bwMode="auto">
          <a:xfrm>
            <a:off x="1685926" y="2276476"/>
            <a:ext cx="361791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解</a:t>
            </a:r>
            <a:r>
              <a:rPr lang="en-US" altLang="zh-CN" sz="28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:</a:t>
            </a:r>
            <a:r>
              <a: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 </a:t>
            </a:r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解不等式①</a:t>
            </a:r>
            <a:r>
              <a: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, </a:t>
            </a:r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得</a:t>
            </a:r>
          </a:p>
        </p:txBody>
      </p:sp>
      <p:sp>
        <p:nvSpPr>
          <p:cNvPr id="9223" name="Text Box 7"/>
          <p:cNvSpPr txBox="1">
            <a:spLocks noChangeArrowheads="1"/>
          </p:cNvSpPr>
          <p:nvPr/>
        </p:nvSpPr>
        <p:spPr bwMode="auto">
          <a:xfrm>
            <a:off x="2208214" y="2997201"/>
            <a:ext cx="259238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解不等式②</a:t>
            </a:r>
            <a:r>
              <a: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, </a:t>
            </a:r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得</a:t>
            </a:r>
          </a:p>
        </p:txBody>
      </p:sp>
      <p:sp>
        <p:nvSpPr>
          <p:cNvPr id="9224" name="Text Box 8"/>
          <p:cNvSpPr txBox="1">
            <a:spLocks noChangeArrowheads="1"/>
          </p:cNvSpPr>
          <p:nvPr/>
        </p:nvSpPr>
        <p:spPr bwMode="auto">
          <a:xfrm>
            <a:off x="4943475" y="2981326"/>
            <a:ext cx="10795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i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</a:rPr>
              <a:t>x </a:t>
            </a:r>
            <a:r>
              <a: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</a:rPr>
              <a:t>&lt; 6</a:t>
            </a:r>
          </a:p>
        </p:txBody>
      </p:sp>
      <p:sp>
        <p:nvSpPr>
          <p:cNvPr id="9225" name="Text Box 9"/>
          <p:cNvSpPr txBox="1">
            <a:spLocks noChangeArrowheads="1"/>
          </p:cNvSpPr>
          <p:nvPr/>
        </p:nvSpPr>
        <p:spPr bwMode="auto">
          <a:xfrm>
            <a:off x="2208214" y="3562350"/>
            <a:ext cx="6840537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charset="0"/>
              </a:rPr>
              <a:t>在同一条数轴上表示不等式①②的解集</a:t>
            </a:r>
            <a:r>
              <a: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charset="0"/>
              </a:rPr>
              <a:t>,</a:t>
            </a:r>
          </a:p>
          <a:p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charset="0"/>
              </a:rPr>
              <a:t>如下图</a:t>
            </a:r>
          </a:p>
        </p:txBody>
      </p:sp>
      <p:grpSp>
        <p:nvGrpSpPr>
          <p:cNvPr id="9226" name="Group 10"/>
          <p:cNvGrpSpPr>
            <a:grpSpLocks/>
          </p:cNvGrpSpPr>
          <p:nvPr/>
        </p:nvGrpSpPr>
        <p:grpSpPr bwMode="auto">
          <a:xfrm>
            <a:off x="3575051" y="4694238"/>
            <a:ext cx="6119813" cy="576262"/>
            <a:chOff x="1338" y="3385"/>
            <a:chExt cx="3855" cy="363"/>
          </a:xfrm>
        </p:grpSpPr>
        <p:grpSp>
          <p:nvGrpSpPr>
            <p:cNvPr id="9227" name="Group 11"/>
            <p:cNvGrpSpPr>
              <a:grpSpLocks/>
            </p:cNvGrpSpPr>
            <p:nvPr/>
          </p:nvGrpSpPr>
          <p:grpSpPr bwMode="auto">
            <a:xfrm>
              <a:off x="1338" y="3385"/>
              <a:ext cx="3855" cy="363"/>
              <a:chOff x="1837" y="3339"/>
              <a:chExt cx="3402" cy="363"/>
            </a:xfrm>
          </p:grpSpPr>
          <p:grpSp>
            <p:nvGrpSpPr>
              <p:cNvPr id="9228" name="Group 12"/>
              <p:cNvGrpSpPr>
                <a:grpSpLocks/>
              </p:cNvGrpSpPr>
              <p:nvPr/>
            </p:nvGrpSpPr>
            <p:grpSpPr bwMode="auto">
              <a:xfrm>
                <a:off x="1837" y="3414"/>
                <a:ext cx="2994" cy="288"/>
                <a:chOff x="1610" y="3203"/>
                <a:chExt cx="2994" cy="288"/>
              </a:xfrm>
            </p:grpSpPr>
            <p:sp>
              <p:nvSpPr>
                <p:cNvPr id="9229" name="Text Box 13"/>
                <p:cNvSpPr txBox="1">
                  <a:spLocks noChangeArrowheads="1"/>
                </p:cNvSpPr>
                <p:nvPr/>
              </p:nvSpPr>
              <p:spPr bwMode="auto">
                <a:xfrm>
                  <a:off x="2563" y="3203"/>
                  <a:ext cx="227" cy="28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38100">
                      <a:solidFill>
                        <a:srgbClr val="FF0000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107763" dir="189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kumimoji="1" lang="en-US" altLang="zh-CN" sz="2400" b="1">
                      <a:latin typeface="Arial Narrow" charset="0"/>
                      <a:ea typeface="华文中宋" charset="-122"/>
                    </a:rPr>
                    <a:t>0</a:t>
                  </a:r>
                </a:p>
              </p:txBody>
            </p:sp>
            <p:sp>
              <p:nvSpPr>
                <p:cNvPr id="9230" name="Text Box 14"/>
                <p:cNvSpPr txBox="1">
                  <a:spLocks noChangeArrowheads="1"/>
                </p:cNvSpPr>
                <p:nvPr/>
              </p:nvSpPr>
              <p:spPr bwMode="auto">
                <a:xfrm>
                  <a:off x="2790" y="3203"/>
                  <a:ext cx="227" cy="28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38100">
                      <a:solidFill>
                        <a:srgbClr val="FF0000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107763" dir="189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kumimoji="1" lang="en-US" altLang="zh-CN" sz="2400" b="1">
                      <a:latin typeface="Arial Narrow" charset="0"/>
                      <a:ea typeface="华文中宋" charset="-122"/>
                    </a:rPr>
                    <a:t>1</a:t>
                  </a:r>
                </a:p>
              </p:txBody>
            </p:sp>
            <p:sp>
              <p:nvSpPr>
                <p:cNvPr id="9231" name="Text Box 15"/>
                <p:cNvSpPr txBox="1">
                  <a:spLocks noChangeArrowheads="1"/>
                </p:cNvSpPr>
                <p:nvPr/>
              </p:nvSpPr>
              <p:spPr bwMode="auto">
                <a:xfrm>
                  <a:off x="3016" y="3203"/>
                  <a:ext cx="227" cy="28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38100">
                      <a:solidFill>
                        <a:srgbClr val="FF0000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107763" dir="189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kumimoji="1" lang="en-US" altLang="zh-CN" sz="2400" b="1">
                      <a:latin typeface="Arial Narrow" charset="0"/>
                      <a:ea typeface="华文中宋" charset="-122"/>
                    </a:rPr>
                    <a:t>2</a:t>
                  </a:r>
                </a:p>
              </p:txBody>
            </p:sp>
            <p:sp>
              <p:nvSpPr>
                <p:cNvPr id="9232" name="Text Box 16"/>
                <p:cNvSpPr txBox="1">
                  <a:spLocks noChangeArrowheads="1"/>
                </p:cNvSpPr>
                <p:nvPr/>
              </p:nvSpPr>
              <p:spPr bwMode="auto">
                <a:xfrm>
                  <a:off x="3243" y="3203"/>
                  <a:ext cx="227" cy="28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38100">
                      <a:solidFill>
                        <a:srgbClr val="FF0000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107763" dir="189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kumimoji="1" lang="en-US" altLang="zh-CN" sz="2400" b="1">
                      <a:latin typeface="Arial Narrow" charset="0"/>
                      <a:ea typeface="华文中宋" charset="-122"/>
                    </a:rPr>
                    <a:t>3</a:t>
                  </a:r>
                </a:p>
              </p:txBody>
            </p:sp>
            <p:sp>
              <p:nvSpPr>
                <p:cNvPr id="9233" name="Text Box 17"/>
                <p:cNvSpPr txBox="1">
                  <a:spLocks noChangeArrowheads="1"/>
                </p:cNvSpPr>
                <p:nvPr/>
              </p:nvSpPr>
              <p:spPr bwMode="auto">
                <a:xfrm>
                  <a:off x="3470" y="3203"/>
                  <a:ext cx="227" cy="28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38100">
                      <a:solidFill>
                        <a:srgbClr val="FF0000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107763" dir="189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kumimoji="1" lang="en-US" altLang="zh-CN" sz="2400" b="1">
                      <a:latin typeface="Arial Narrow" charset="0"/>
                      <a:ea typeface="华文中宋" charset="-122"/>
                    </a:rPr>
                    <a:t>4</a:t>
                  </a:r>
                </a:p>
              </p:txBody>
            </p:sp>
            <p:sp>
              <p:nvSpPr>
                <p:cNvPr id="9234" name="Text Box 18"/>
                <p:cNvSpPr txBox="1">
                  <a:spLocks noChangeArrowheads="1"/>
                </p:cNvSpPr>
                <p:nvPr/>
              </p:nvSpPr>
              <p:spPr bwMode="auto">
                <a:xfrm>
                  <a:off x="3697" y="3203"/>
                  <a:ext cx="227" cy="28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38100">
                      <a:solidFill>
                        <a:srgbClr val="FF0000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107763" dir="189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kumimoji="1" lang="en-US" altLang="zh-CN" sz="2400" b="1">
                      <a:latin typeface="Arial Narrow" charset="0"/>
                      <a:ea typeface="华文中宋" charset="-122"/>
                    </a:rPr>
                    <a:t>5</a:t>
                  </a:r>
                </a:p>
              </p:txBody>
            </p:sp>
            <p:sp>
              <p:nvSpPr>
                <p:cNvPr id="9235" name="Text Box 19"/>
                <p:cNvSpPr txBox="1">
                  <a:spLocks noChangeArrowheads="1"/>
                </p:cNvSpPr>
                <p:nvPr/>
              </p:nvSpPr>
              <p:spPr bwMode="auto">
                <a:xfrm>
                  <a:off x="3923" y="3203"/>
                  <a:ext cx="227" cy="28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38100">
                      <a:solidFill>
                        <a:srgbClr val="FF0000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107763" dir="189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kumimoji="1" lang="en-US" altLang="zh-CN" sz="2400" b="1">
                      <a:latin typeface="Arial Narrow" charset="0"/>
                      <a:ea typeface="华文中宋" charset="-122"/>
                    </a:rPr>
                    <a:t>6</a:t>
                  </a:r>
                </a:p>
              </p:txBody>
            </p:sp>
            <p:sp>
              <p:nvSpPr>
                <p:cNvPr id="9236" name="Text Box 20"/>
                <p:cNvSpPr txBox="1">
                  <a:spLocks noChangeArrowheads="1"/>
                </p:cNvSpPr>
                <p:nvPr/>
              </p:nvSpPr>
              <p:spPr bwMode="auto">
                <a:xfrm>
                  <a:off x="4150" y="3203"/>
                  <a:ext cx="227" cy="28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38100">
                      <a:solidFill>
                        <a:srgbClr val="FF0000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107763" dir="189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kumimoji="1" lang="en-US" altLang="zh-CN" sz="2400" b="1">
                      <a:latin typeface="Arial Narrow" charset="0"/>
                      <a:ea typeface="华文中宋" charset="-122"/>
                    </a:rPr>
                    <a:t>7</a:t>
                  </a:r>
                </a:p>
              </p:txBody>
            </p:sp>
            <p:sp>
              <p:nvSpPr>
                <p:cNvPr id="9237" name="Text Box 21"/>
                <p:cNvSpPr txBox="1">
                  <a:spLocks noChangeArrowheads="1"/>
                </p:cNvSpPr>
                <p:nvPr/>
              </p:nvSpPr>
              <p:spPr bwMode="auto">
                <a:xfrm>
                  <a:off x="4377" y="3203"/>
                  <a:ext cx="227" cy="28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38100">
                      <a:solidFill>
                        <a:srgbClr val="FF0000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107763" dir="189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endParaRPr kumimoji="1" lang="x-none" altLang="x-none" sz="2400" b="1">
                    <a:latin typeface="Arial Narrow" charset="0"/>
                    <a:ea typeface="华文中宋" charset="-122"/>
                  </a:endParaRPr>
                </a:p>
              </p:txBody>
            </p:sp>
            <p:sp>
              <p:nvSpPr>
                <p:cNvPr id="9238" name="Text Box 22"/>
                <p:cNvSpPr txBox="1">
                  <a:spLocks noChangeArrowheads="1"/>
                </p:cNvSpPr>
                <p:nvPr/>
              </p:nvSpPr>
              <p:spPr bwMode="auto">
                <a:xfrm>
                  <a:off x="2291" y="3203"/>
                  <a:ext cx="363" cy="28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38100">
                      <a:solidFill>
                        <a:srgbClr val="FF0000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107763" dir="189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kumimoji="1" lang="en-US" altLang="zh-CN" sz="2400" b="1">
                      <a:latin typeface="Arial Narrow" charset="0"/>
                      <a:ea typeface="华文中宋" charset="-122"/>
                    </a:rPr>
                    <a:t>-1</a:t>
                  </a:r>
                </a:p>
              </p:txBody>
            </p:sp>
            <p:sp>
              <p:nvSpPr>
                <p:cNvPr id="9239" name="Text Box 23"/>
                <p:cNvSpPr txBox="1">
                  <a:spLocks noChangeArrowheads="1"/>
                </p:cNvSpPr>
                <p:nvPr/>
              </p:nvSpPr>
              <p:spPr bwMode="auto">
                <a:xfrm>
                  <a:off x="2064" y="3203"/>
                  <a:ext cx="363" cy="28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38100">
                      <a:solidFill>
                        <a:srgbClr val="FF0000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107763" dir="189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endParaRPr kumimoji="1" lang="x-none" altLang="x-none" sz="2400" b="1">
                    <a:latin typeface="Arial Narrow" charset="0"/>
                    <a:ea typeface="华文中宋" charset="-122"/>
                  </a:endParaRPr>
                </a:p>
              </p:txBody>
            </p:sp>
            <p:sp>
              <p:nvSpPr>
                <p:cNvPr id="9240" name="Text Box 24"/>
                <p:cNvSpPr txBox="1">
                  <a:spLocks noChangeArrowheads="1"/>
                </p:cNvSpPr>
                <p:nvPr/>
              </p:nvSpPr>
              <p:spPr bwMode="auto">
                <a:xfrm>
                  <a:off x="1837" y="3203"/>
                  <a:ext cx="363" cy="28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38100">
                      <a:solidFill>
                        <a:srgbClr val="FF0000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107763" dir="189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endParaRPr kumimoji="1" lang="x-none" altLang="x-none" sz="2400" b="1">
                    <a:latin typeface="Arial Narrow" charset="0"/>
                    <a:ea typeface="华文中宋" charset="-122"/>
                  </a:endParaRPr>
                </a:p>
              </p:txBody>
            </p:sp>
            <p:sp>
              <p:nvSpPr>
                <p:cNvPr id="9241" name="Text Box 25"/>
                <p:cNvSpPr txBox="1">
                  <a:spLocks noChangeArrowheads="1"/>
                </p:cNvSpPr>
                <p:nvPr/>
              </p:nvSpPr>
              <p:spPr bwMode="auto">
                <a:xfrm>
                  <a:off x="1610" y="3203"/>
                  <a:ext cx="363" cy="28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38100">
                      <a:solidFill>
                        <a:srgbClr val="FF0000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107763" dir="189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endParaRPr kumimoji="1" lang="x-none" altLang="x-none" sz="2400" b="1">
                    <a:latin typeface="Arial Narrow" charset="0"/>
                    <a:ea typeface="华文中宋" charset="-122"/>
                  </a:endParaRPr>
                </a:p>
              </p:txBody>
            </p:sp>
          </p:grpSp>
          <p:sp>
            <p:nvSpPr>
              <p:cNvPr id="9242" name="Line 26"/>
              <p:cNvSpPr>
                <a:spLocks noChangeShapeType="1"/>
              </p:cNvSpPr>
              <p:nvPr/>
            </p:nvSpPr>
            <p:spPr bwMode="auto">
              <a:xfrm>
                <a:off x="2881" y="3339"/>
                <a:ext cx="0" cy="91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107763" dir="189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9243" name="Line 27"/>
              <p:cNvSpPr>
                <a:spLocks noChangeShapeType="1"/>
              </p:cNvSpPr>
              <p:nvPr/>
            </p:nvSpPr>
            <p:spPr bwMode="auto">
              <a:xfrm>
                <a:off x="3107" y="3339"/>
                <a:ext cx="0" cy="91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107763" dir="189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9244" name="Line 28"/>
              <p:cNvSpPr>
                <a:spLocks noChangeShapeType="1"/>
              </p:cNvSpPr>
              <p:nvPr/>
            </p:nvSpPr>
            <p:spPr bwMode="auto">
              <a:xfrm>
                <a:off x="3334" y="3339"/>
                <a:ext cx="0" cy="91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107763" dir="189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9245" name="Line 29"/>
              <p:cNvSpPr>
                <a:spLocks noChangeShapeType="1"/>
              </p:cNvSpPr>
              <p:nvPr/>
            </p:nvSpPr>
            <p:spPr bwMode="auto">
              <a:xfrm>
                <a:off x="3561" y="3339"/>
                <a:ext cx="0" cy="91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107763" dir="189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9246" name="Line 30"/>
              <p:cNvSpPr>
                <a:spLocks noChangeShapeType="1"/>
              </p:cNvSpPr>
              <p:nvPr/>
            </p:nvSpPr>
            <p:spPr bwMode="auto">
              <a:xfrm>
                <a:off x="3788" y="3339"/>
                <a:ext cx="0" cy="91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107763" dir="189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9247" name="Line 31"/>
              <p:cNvSpPr>
                <a:spLocks noChangeShapeType="1"/>
              </p:cNvSpPr>
              <p:nvPr/>
            </p:nvSpPr>
            <p:spPr bwMode="auto">
              <a:xfrm>
                <a:off x="4015" y="3339"/>
                <a:ext cx="0" cy="91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107763" dir="189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9248" name="Line 32"/>
              <p:cNvSpPr>
                <a:spLocks noChangeShapeType="1"/>
              </p:cNvSpPr>
              <p:nvPr/>
            </p:nvSpPr>
            <p:spPr bwMode="auto">
              <a:xfrm>
                <a:off x="4241" y="3339"/>
                <a:ext cx="0" cy="91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107763" dir="189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9249" name="Line 33"/>
              <p:cNvSpPr>
                <a:spLocks noChangeShapeType="1"/>
              </p:cNvSpPr>
              <p:nvPr/>
            </p:nvSpPr>
            <p:spPr bwMode="auto">
              <a:xfrm>
                <a:off x="2654" y="3339"/>
                <a:ext cx="0" cy="91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107763" dir="189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9250" name="Line 34"/>
              <p:cNvSpPr>
                <a:spLocks noChangeShapeType="1"/>
              </p:cNvSpPr>
              <p:nvPr/>
            </p:nvSpPr>
            <p:spPr bwMode="auto">
              <a:xfrm>
                <a:off x="4468" y="3339"/>
                <a:ext cx="0" cy="91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107763" dir="189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9251" name="Text Box 35"/>
              <p:cNvSpPr txBox="1">
                <a:spLocks noChangeArrowheads="1"/>
              </p:cNvSpPr>
              <p:nvPr/>
            </p:nvSpPr>
            <p:spPr bwMode="auto">
              <a:xfrm>
                <a:off x="4694" y="3385"/>
                <a:ext cx="545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38100">
                    <a:solidFill>
                      <a:srgbClr val="FF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107763" dir="189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endParaRPr kumimoji="1" lang="x-none" altLang="x-none" sz="2400" b="1" i="1">
                  <a:latin typeface="Times New Roman" charset="0"/>
                  <a:ea typeface="华文中宋" charset="-122"/>
                </a:endParaRPr>
              </a:p>
            </p:txBody>
          </p:sp>
        </p:grpSp>
        <p:sp>
          <p:nvSpPr>
            <p:cNvPr id="9252" name="Line 36"/>
            <p:cNvSpPr>
              <a:spLocks noChangeShapeType="1"/>
            </p:cNvSpPr>
            <p:nvPr/>
          </p:nvSpPr>
          <p:spPr bwMode="auto">
            <a:xfrm>
              <a:off x="1837" y="3475"/>
              <a:ext cx="2721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arrow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107763" dir="189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endParaRPr lang="zh-CN" altLang="en-US"/>
            </a:p>
          </p:txBody>
        </p:sp>
      </p:grpSp>
      <p:grpSp>
        <p:nvGrpSpPr>
          <p:cNvPr id="9253" name="Group 37"/>
          <p:cNvGrpSpPr>
            <a:grpSpLocks/>
          </p:cNvGrpSpPr>
          <p:nvPr/>
        </p:nvGrpSpPr>
        <p:grpSpPr bwMode="auto">
          <a:xfrm>
            <a:off x="5375275" y="4221163"/>
            <a:ext cx="3384550" cy="762000"/>
            <a:chOff x="2290" y="2795"/>
            <a:chExt cx="2132" cy="480"/>
          </a:xfrm>
        </p:grpSpPr>
        <p:sp>
          <p:nvSpPr>
            <p:cNvPr id="9254" name="Text Box 38"/>
            <p:cNvSpPr txBox="1">
              <a:spLocks noChangeArrowheads="1"/>
            </p:cNvSpPr>
            <p:nvPr/>
          </p:nvSpPr>
          <p:spPr bwMode="auto">
            <a:xfrm>
              <a:off x="2290" y="2795"/>
              <a:ext cx="278" cy="48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4400">
                  <a:latin typeface="Times New Roman" charset="0"/>
                </a:rPr>
                <a:t>。</a:t>
              </a:r>
            </a:p>
          </p:txBody>
        </p:sp>
        <p:sp>
          <p:nvSpPr>
            <p:cNvPr id="9255" name="Line 39"/>
            <p:cNvSpPr>
              <a:spLocks noChangeShapeType="1"/>
            </p:cNvSpPr>
            <p:nvPr/>
          </p:nvSpPr>
          <p:spPr bwMode="auto">
            <a:xfrm>
              <a:off x="2429" y="2977"/>
              <a:ext cx="0" cy="181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56" name="Line 40"/>
            <p:cNvSpPr>
              <a:spLocks noChangeShapeType="1"/>
            </p:cNvSpPr>
            <p:nvPr/>
          </p:nvSpPr>
          <p:spPr bwMode="auto">
            <a:xfrm flipV="1">
              <a:off x="2429" y="2976"/>
              <a:ext cx="1993" cy="1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9257" name="Group 41"/>
          <p:cNvGrpSpPr>
            <a:grpSpLocks/>
          </p:cNvGrpSpPr>
          <p:nvPr/>
        </p:nvGrpSpPr>
        <p:grpSpPr bwMode="auto">
          <a:xfrm>
            <a:off x="4300539" y="4221163"/>
            <a:ext cx="3883025" cy="762000"/>
            <a:chOff x="793" y="3748"/>
            <a:chExt cx="2446" cy="480"/>
          </a:xfrm>
        </p:grpSpPr>
        <p:sp>
          <p:nvSpPr>
            <p:cNvPr id="9258" name="Text Box 42"/>
            <p:cNvSpPr txBox="1">
              <a:spLocks noChangeArrowheads="1"/>
            </p:cNvSpPr>
            <p:nvPr/>
          </p:nvSpPr>
          <p:spPr bwMode="auto">
            <a:xfrm flipH="1">
              <a:off x="2925" y="3748"/>
              <a:ext cx="314" cy="48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4400">
                  <a:latin typeface="Times New Roman" charset="0"/>
                </a:rPr>
                <a:t>。</a:t>
              </a:r>
            </a:p>
          </p:txBody>
        </p:sp>
        <p:sp>
          <p:nvSpPr>
            <p:cNvPr id="9259" name="Line 43"/>
            <p:cNvSpPr>
              <a:spLocks noChangeShapeType="1"/>
            </p:cNvSpPr>
            <p:nvPr/>
          </p:nvSpPr>
          <p:spPr bwMode="auto">
            <a:xfrm flipH="1">
              <a:off x="3086" y="3813"/>
              <a:ext cx="0" cy="291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60" name="Line 44"/>
            <p:cNvSpPr>
              <a:spLocks noChangeShapeType="1"/>
            </p:cNvSpPr>
            <p:nvPr/>
          </p:nvSpPr>
          <p:spPr bwMode="auto">
            <a:xfrm flipH="1" flipV="1">
              <a:off x="793" y="3793"/>
              <a:ext cx="2292" cy="2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9261" name="Rectangle 45"/>
          <p:cNvSpPr>
            <a:spLocks noChangeArrowheads="1"/>
          </p:cNvSpPr>
          <p:nvPr/>
        </p:nvSpPr>
        <p:spPr bwMode="auto">
          <a:xfrm>
            <a:off x="5591175" y="4478338"/>
            <a:ext cx="2376488" cy="360362"/>
          </a:xfrm>
          <a:prstGeom prst="rect">
            <a:avLst/>
          </a:prstGeom>
          <a:solidFill>
            <a:srgbClr val="FF0000">
              <a:alpha val="35001"/>
            </a:srgbClr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62" name="Text Box 46"/>
          <p:cNvSpPr txBox="1">
            <a:spLocks noChangeArrowheads="1"/>
          </p:cNvSpPr>
          <p:nvPr/>
        </p:nvSpPr>
        <p:spPr bwMode="auto">
          <a:xfrm>
            <a:off x="2495551" y="5630863"/>
            <a:ext cx="417671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因此</a:t>
            </a:r>
            <a:r>
              <a: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,</a:t>
            </a:r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不等式组的解集为</a:t>
            </a:r>
          </a:p>
        </p:txBody>
      </p:sp>
      <p:sp>
        <p:nvSpPr>
          <p:cNvPr id="9263" name="Oval 47"/>
          <p:cNvSpPr>
            <a:spLocks noChangeArrowheads="1"/>
          </p:cNvSpPr>
          <p:nvPr/>
        </p:nvSpPr>
        <p:spPr bwMode="auto">
          <a:xfrm>
            <a:off x="1631951" y="1123950"/>
            <a:ext cx="1008063" cy="533400"/>
          </a:xfrm>
          <a:prstGeom prst="ellipse">
            <a:avLst/>
          </a:prstGeom>
          <a:gradFill rotWithShape="1">
            <a:gsLst>
              <a:gs pos="0">
                <a:srgbClr val="FFFFFF"/>
              </a:gs>
              <a:gs pos="50000">
                <a:srgbClr val="DDFFDD"/>
              </a:gs>
              <a:gs pos="100000">
                <a:srgbClr val="FFFFFF"/>
              </a:gs>
            </a:gsLst>
            <a:lin ang="18900000" scaled="1"/>
          </a:gradFill>
          <a:ln w="38100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pPr algn="dist" eaLnBrk="0" hangingPunct="0">
              <a:lnSpc>
                <a:spcPct val="80000"/>
              </a:lnSpc>
            </a:pPr>
            <a:r>
              <a:rPr lang="zh-CN" altLang="en-US" sz="2800" b="1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Book Antiqua" charset="0"/>
                <a:ea typeface="Arial Unicode MS" charset="0"/>
                <a:sym typeface="Wingdings" charset="2"/>
              </a:rPr>
              <a:t>例</a:t>
            </a:r>
            <a:r>
              <a:rPr lang="en-US" altLang="zh-CN" sz="2800" b="1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Book Antiqua" charset="0"/>
                <a:ea typeface="Arial Unicode MS" charset="0"/>
                <a:sym typeface="Wingdings" charset="2"/>
              </a:rPr>
              <a:t>1</a:t>
            </a:r>
            <a:endParaRPr lang="en-US" altLang="zh-CN" sz="2800" b="1">
              <a:effectLst>
                <a:outerShdw blurRad="38100" dist="38100" dir="2700000" algn="tl">
                  <a:srgbClr val="FFFFFF"/>
                </a:outerShdw>
              </a:effectLst>
              <a:latin typeface="Times New Roman" charset="0"/>
              <a:ea typeface="Arial Unicode MS" charset="0"/>
              <a:sym typeface="Wingdings" charset="2"/>
            </a:endParaRPr>
          </a:p>
        </p:txBody>
      </p:sp>
      <p:graphicFrame>
        <p:nvGraphicFramePr>
          <p:cNvPr id="9264" name="Object 48"/>
          <p:cNvGraphicFramePr>
            <a:graphicFrameLocks noChangeAspect="1"/>
          </p:cNvGraphicFramePr>
          <p:nvPr/>
        </p:nvGraphicFramePr>
        <p:xfrm>
          <a:off x="4943475" y="1341438"/>
          <a:ext cx="596900" cy="830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9639" name="公式" r:id="rId3" imgW="266400" imgH="368280" progId="Equation.3">
                  <p:embed/>
                </p:oleObj>
              </mc:Choice>
              <mc:Fallback>
                <p:oleObj name="公式" r:id="rId3" imgW="266400" imgH="3682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43475" y="1341438"/>
                        <a:ext cx="596900" cy="8302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65" name="AutoShape 49"/>
          <p:cNvSpPr>
            <a:spLocks/>
          </p:cNvSpPr>
          <p:nvPr/>
        </p:nvSpPr>
        <p:spPr bwMode="auto">
          <a:xfrm>
            <a:off x="4740276" y="1211263"/>
            <a:ext cx="144463" cy="658812"/>
          </a:xfrm>
          <a:prstGeom prst="leftBrace">
            <a:avLst>
              <a:gd name="adj1" fmla="val 38004"/>
              <a:gd name="adj2" fmla="val 50111"/>
            </a:avLst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graphicFrame>
        <p:nvGraphicFramePr>
          <p:cNvPr id="9266" name="Object 50"/>
          <p:cNvGraphicFramePr>
            <a:graphicFrameLocks noChangeAspect="1"/>
          </p:cNvGraphicFramePr>
          <p:nvPr/>
        </p:nvGraphicFramePr>
        <p:xfrm>
          <a:off x="4887913" y="2008189"/>
          <a:ext cx="1136650" cy="915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9640" name="公式" r:id="rId5" imgW="507960" imgH="406080" progId="Equation.3">
                  <p:embed/>
                </p:oleObj>
              </mc:Choice>
              <mc:Fallback>
                <p:oleObj name="公式" r:id="rId5" imgW="507960" imgH="4060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87913" y="2008189"/>
                        <a:ext cx="1136650" cy="9159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67" name="Object 51"/>
          <p:cNvGraphicFramePr>
            <a:graphicFrameLocks noChangeAspect="1"/>
          </p:cNvGraphicFramePr>
          <p:nvPr/>
        </p:nvGraphicFramePr>
        <p:xfrm>
          <a:off x="6600825" y="5516563"/>
          <a:ext cx="1563688" cy="830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9641" name="公式" r:id="rId7" imgW="698400" imgH="368280" progId="Equation.3">
                  <p:embed/>
                </p:oleObj>
              </mc:Choice>
              <mc:Fallback>
                <p:oleObj name="公式" r:id="rId7" imgW="698400" imgH="3682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00825" y="5516563"/>
                        <a:ext cx="1563688" cy="8302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7711559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5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500"/>
                                        <p:tgtEl>
                                          <p:spTgt spid="9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9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4" dur="2000"/>
                                        <p:tgtEl>
                                          <p:spTgt spid="9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9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9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1" grpId="0"/>
      <p:bldP spid="9222" grpId="0"/>
      <p:bldP spid="9223" grpId="0"/>
      <p:bldP spid="9224" grpId="0"/>
      <p:bldP spid="9225" grpId="0"/>
      <p:bldP spid="9261" grpId="0" animBg="1"/>
      <p:bldP spid="9262" grpId="0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2"/>
          <p:cNvSpPr txBox="1">
            <a:spLocks noChangeArrowheads="1"/>
          </p:cNvSpPr>
          <p:nvPr/>
        </p:nvSpPr>
        <p:spPr bwMode="auto">
          <a:xfrm>
            <a:off x="1703389" y="677863"/>
            <a:ext cx="47847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例</a:t>
            </a:r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1. 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求下列不等式组的解集</a:t>
            </a:r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:</a:t>
            </a:r>
          </a:p>
        </p:txBody>
      </p:sp>
      <p:graphicFrame>
        <p:nvGraphicFramePr>
          <p:cNvPr id="10243" name="Object 3"/>
          <p:cNvGraphicFramePr>
            <a:graphicFrameLocks noChangeAspect="1"/>
          </p:cNvGraphicFramePr>
          <p:nvPr/>
        </p:nvGraphicFramePr>
        <p:xfrm>
          <a:off x="1631951" y="1243014"/>
          <a:ext cx="1439863" cy="1019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0665" name="公式" r:id="rId3" imgW="647640" imgH="457200" progId="Equation.3">
                  <p:embed/>
                </p:oleObj>
              </mc:Choice>
              <mc:Fallback>
                <p:oleObj name="公式" r:id="rId3" imgW="647640" imgH="457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31951" y="1243014"/>
                        <a:ext cx="1439863" cy="1019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3244851" y="2035175"/>
            <a:ext cx="71723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解</a:t>
            </a:r>
            <a:r>
              <a:rPr kumimoji="1" lang="en-US" altLang="zh-CN" sz="2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: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 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原不等式组的解集为</a:t>
            </a:r>
            <a:r>
              <a:rPr kumimoji="1" lang="zh-CN" altLang="en-US" sz="2400" b="1" i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 </a:t>
            </a:r>
            <a:r>
              <a:rPr kumimoji="1" lang="en-US" altLang="zh-CN" sz="2400" b="1" i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x 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&gt;7 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；</a:t>
            </a:r>
            <a:endParaRPr kumimoji="1" lang="zh-CN" altLang="en-US" sz="2400" b="1">
              <a:solidFill>
                <a:srgbClr val="66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Book Antiqua" charset="0"/>
              <a:ea typeface="黑体" charset="-122"/>
            </a:endParaRPr>
          </a:p>
        </p:txBody>
      </p:sp>
      <p:graphicFrame>
        <p:nvGraphicFramePr>
          <p:cNvPr id="10245" name="Object 5"/>
          <p:cNvGraphicFramePr>
            <a:graphicFrameLocks noChangeAspect="1"/>
          </p:cNvGraphicFramePr>
          <p:nvPr/>
        </p:nvGraphicFramePr>
        <p:xfrm>
          <a:off x="1620839" y="2603500"/>
          <a:ext cx="1666875" cy="1017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0666" name="公式" r:id="rId5" imgW="749160" imgH="457200" progId="Equation.3">
                  <p:embed/>
                </p:oleObj>
              </mc:Choice>
              <mc:Fallback>
                <p:oleObj name="公式" r:id="rId5" imgW="749160" imgH="457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20839" y="2603500"/>
                        <a:ext cx="1666875" cy="10175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46" name="Text Box 6"/>
          <p:cNvSpPr txBox="1">
            <a:spLocks noChangeArrowheads="1"/>
          </p:cNvSpPr>
          <p:nvPr/>
        </p:nvSpPr>
        <p:spPr bwMode="auto">
          <a:xfrm>
            <a:off x="3287714" y="3476625"/>
            <a:ext cx="51022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解</a:t>
            </a:r>
            <a:r>
              <a:rPr kumimoji="1" lang="en-US" altLang="zh-CN" sz="2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: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 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原不等式组的解集为</a:t>
            </a:r>
            <a:r>
              <a:rPr kumimoji="1" lang="zh-CN" altLang="en-US" sz="2400" b="1" i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 </a:t>
            </a:r>
            <a:r>
              <a:rPr kumimoji="1" lang="en-US" altLang="zh-CN" sz="2400" b="1" i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x 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&gt;2 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；</a:t>
            </a:r>
            <a:endParaRPr kumimoji="1" lang="zh-CN" altLang="en-US" sz="2400" b="1">
              <a:solidFill>
                <a:srgbClr val="66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Book Antiqua" charset="0"/>
              <a:ea typeface="黑体" charset="-122"/>
            </a:endParaRPr>
          </a:p>
        </p:txBody>
      </p:sp>
      <p:sp>
        <p:nvSpPr>
          <p:cNvPr id="10247" name="Oval 7"/>
          <p:cNvSpPr>
            <a:spLocks noChangeArrowheads="1"/>
          </p:cNvSpPr>
          <p:nvPr/>
        </p:nvSpPr>
        <p:spPr bwMode="auto">
          <a:xfrm>
            <a:off x="1558926" y="692150"/>
            <a:ext cx="1008063" cy="533400"/>
          </a:xfrm>
          <a:prstGeom prst="ellipse">
            <a:avLst/>
          </a:prstGeom>
          <a:gradFill rotWithShape="1">
            <a:gsLst>
              <a:gs pos="0">
                <a:srgbClr val="FFFFFF"/>
              </a:gs>
              <a:gs pos="50000">
                <a:srgbClr val="DDFFDD"/>
              </a:gs>
              <a:gs pos="100000">
                <a:srgbClr val="FFFFFF"/>
              </a:gs>
            </a:gsLst>
            <a:lin ang="18900000" scaled="1"/>
          </a:gradFill>
          <a:ln w="38100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pPr algn="dist" eaLnBrk="0" hangingPunct="0">
              <a:lnSpc>
                <a:spcPct val="80000"/>
              </a:lnSpc>
            </a:pPr>
            <a:r>
              <a:rPr lang="zh-CN" altLang="en-US" sz="2800" b="1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Book Antiqua" charset="0"/>
                <a:ea typeface="Arial Unicode MS" charset="0"/>
                <a:sym typeface="Wingdings" charset="2"/>
              </a:rPr>
              <a:t>例</a:t>
            </a:r>
            <a:endParaRPr lang="zh-CN" altLang="en-US" sz="2800" b="1">
              <a:effectLst>
                <a:outerShdw blurRad="38100" dist="38100" dir="2700000" algn="tl">
                  <a:srgbClr val="FFFFFF"/>
                </a:outerShdw>
              </a:effectLst>
              <a:latin typeface="Times New Roman" charset="0"/>
              <a:ea typeface="Arial Unicode MS" charset="0"/>
              <a:sym typeface="Wingdings" charset="2"/>
            </a:endParaRPr>
          </a:p>
        </p:txBody>
      </p:sp>
      <p:grpSp>
        <p:nvGrpSpPr>
          <p:cNvPr id="10248" name="Group 8"/>
          <p:cNvGrpSpPr>
            <a:grpSpLocks/>
          </p:cNvGrpSpPr>
          <p:nvPr/>
        </p:nvGrpSpPr>
        <p:grpSpPr bwMode="auto">
          <a:xfrm>
            <a:off x="3406775" y="1535114"/>
            <a:ext cx="7010400" cy="528637"/>
            <a:chOff x="1111" y="1593"/>
            <a:chExt cx="4416" cy="333"/>
          </a:xfrm>
        </p:grpSpPr>
        <p:sp>
          <p:nvSpPr>
            <p:cNvPr id="10249" name="Text Box 9"/>
            <p:cNvSpPr txBox="1">
              <a:spLocks noChangeArrowheads="1"/>
            </p:cNvSpPr>
            <p:nvPr/>
          </p:nvSpPr>
          <p:spPr bwMode="auto">
            <a:xfrm>
              <a:off x="1214" y="1698"/>
              <a:ext cx="120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charset="0"/>
                </a:rPr>
                <a:t>0</a:t>
              </a:r>
              <a:endParaRPr kumimoji="1" lang="en-US" altLang="zh-CN" sz="2400" b="1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charset="0"/>
              </a:endParaRPr>
            </a:p>
          </p:txBody>
        </p:sp>
        <p:sp>
          <p:nvSpPr>
            <p:cNvPr id="10250" name="Text Box 10"/>
            <p:cNvSpPr txBox="1">
              <a:spLocks noChangeArrowheads="1"/>
            </p:cNvSpPr>
            <p:nvPr/>
          </p:nvSpPr>
          <p:spPr bwMode="auto">
            <a:xfrm>
              <a:off x="4325" y="1672"/>
              <a:ext cx="300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charset="0"/>
                </a:rPr>
                <a:t>7</a:t>
              </a:r>
            </a:p>
          </p:txBody>
        </p:sp>
        <p:sp>
          <p:nvSpPr>
            <p:cNvPr id="10251" name="Text Box 11"/>
            <p:cNvSpPr txBox="1">
              <a:spLocks noChangeArrowheads="1"/>
            </p:cNvSpPr>
            <p:nvPr/>
          </p:nvSpPr>
          <p:spPr bwMode="auto">
            <a:xfrm>
              <a:off x="3878" y="1668"/>
              <a:ext cx="300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charset="0"/>
                </a:rPr>
                <a:t>6</a:t>
              </a:r>
            </a:p>
          </p:txBody>
        </p:sp>
        <p:sp>
          <p:nvSpPr>
            <p:cNvPr id="10252" name="Text Box 12"/>
            <p:cNvSpPr txBox="1">
              <a:spLocks noChangeArrowheads="1"/>
            </p:cNvSpPr>
            <p:nvPr/>
          </p:nvSpPr>
          <p:spPr bwMode="auto">
            <a:xfrm>
              <a:off x="3424" y="1674"/>
              <a:ext cx="298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charset="0"/>
                </a:rPr>
                <a:t>5</a:t>
              </a:r>
            </a:p>
          </p:txBody>
        </p:sp>
        <p:sp>
          <p:nvSpPr>
            <p:cNvPr id="10253" name="Text Box 13"/>
            <p:cNvSpPr txBox="1">
              <a:spLocks noChangeArrowheads="1"/>
            </p:cNvSpPr>
            <p:nvPr/>
          </p:nvSpPr>
          <p:spPr bwMode="auto">
            <a:xfrm>
              <a:off x="2989" y="1672"/>
              <a:ext cx="298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charset="0"/>
                </a:rPr>
                <a:t>4</a:t>
              </a:r>
            </a:p>
          </p:txBody>
        </p:sp>
        <p:sp>
          <p:nvSpPr>
            <p:cNvPr id="10254" name="Text Box 14"/>
            <p:cNvSpPr txBox="1">
              <a:spLocks noChangeArrowheads="1"/>
            </p:cNvSpPr>
            <p:nvPr/>
          </p:nvSpPr>
          <p:spPr bwMode="auto">
            <a:xfrm>
              <a:off x="2064" y="1668"/>
              <a:ext cx="298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charset="0"/>
                </a:rPr>
                <a:t>2</a:t>
              </a:r>
              <a:endParaRPr kumimoji="1" lang="en-US" altLang="zh-CN" sz="2400" b="1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charset="0"/>
              </a:endParaRPr>
            </a:p>
          </p:txBody>
        </p:sp>
        <p:sp>
          <p:nvSpPr>
            <p:cNvPr id="10255" name="Text Box 15"/>
            <p:cNvSpPr txBox="1">
              <a:spLocks noChangeArrowheads="1"/>
            </p:cNvSpPr>
            <p:nvPr/>
          </p:nvSpPr>
          <p:spPr bwMode="auto">
            <a:xfrm>
              <a:off x="1610" y="1661"/>
              <a:ext cx="298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charset="0"/>
                </a:rPr>
                <a:t>1</a:t>
              </a:r>
              <a:endParaRPr kumimoji="1" lang="en-US" altLang="zh-CN" sz="2400" b="1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charset="0"/>
              </a:endParaRPr>
            </a:p>
          </p:txBody>
        </p:sp>
        <p:sp>
          <p:nvSpPr>
            <p:cNvPr id="10256" name="Text Box 16"/>
            <p:cNvSpPr txBox="1">
              <a:spLocks noChangeArrowheads="1"/>
            </p:cNvSpPr>
            <p:nvPr/>
          </p:nvSpPr>
          <p:spPr bwMode="auto">
            <a:xfrm>
              <a:off x="2524" y="1666"/>
              <a:ext cx="298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charset="0"/>
                </a:rPr>
                <a:t>3</a:t>
              </a:r>
            </a:p>
          </p:txBody>
        </p:sp>
        <p:sp>
          <p:nvSpPr>
            <p:cNvPr id="10257" name="Text Box 17"/>
            <p:cNvSpPr txBox="1">
              <a:spLocks noChangeArrowheads="1"/>
            </p:cNvSpPr>
            <p:nvPr/>
          </p:nvSpPr>
          <p:spPr bwMode="auto">
            <a:xfrm>
              <a:off x="4789" y="1676"/>
              <a:ext cx="268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charset="0"/>
                </a:rPr>
                <a:t>8</a:t>
              </a:r>
            </a:p>
          </p:txBody>
        </p:sp>
        <p:sp>
          <p:nvSpPr>
            <p:cNvPr id="10258" name="Text Box 18"/>
            <p:cNvSpPr txBox="1">
              <a:spLocks noChangeArrowheads="1"/>
            </p:cNvSpPr>
            <p:nvPr/>
          </p:nvSpPr>
          <p:spPr bwMode="auto">
            <a:xfrm>
              <a:off x="5239" y="1676"/>
              <a:ext cx="271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charset="0"/>
                </a:rPr>
                <a:t>9</a:t>
              </a:r>
            </a:p>
          </p:txBody>
        </p:sp>
        <p:grpSp>
          <p:nvGrpSpPr>
            <p:cNvPr id="10259" name="Group 19"/>
            <p:cNvGrpSpPr>
              <a:grpSpLocks/>
            </p:cNvGrpSpPr>
            <p:nvPr/>
          </p:nvGrpSpPr>
          <p:grpSpPr bwMode="auto">
            <a:xfrm>
              <a:off x="1111" y="1593"/>
              <a:ext cx="4416" cy="68"/>
              <a:chOff x="1111" y="1593"/>
              <a:chExt cx="4416" cy="68"/>
            </a:xfrm>
          </p:grpSpPr>
          <p:sp>
            <p:nvSpPr>
              <p:cNvPr id="10260" name="Line 20"/>
              <p:cNvSpPr>
                <a:spLocks noChangeShapeType="1"/>
              </p:cNvSpPr>
              <p:nvPr/>
            </p:nvSpPr>
            <p:spPr bwMode="auto">
              <a:xfrm>
                <a:off x="1111" y="1657"/>
                <a:ext cx="4416" cy="0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 type="arrow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261" name="Line 21"/>
              <p:cNvSpPr>
                <a:spLocks noChangeShapeType="1"/>
              </p:cNvSpPr>
              <p:nvPr/>
            </p:nvSpPr>
            <p:spPr bwMode="auto">
              <a:xfrm>
                <a:off x="1701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262" name="Line 22"/>
              <p:cNvSpPr>
                <a:spLocks noChangeShapeType="1"/>
              </p:cNvSpPr>
              <p:nvPr/>
            </p:nvSpPr>
            <p:spPr bwMode="auto">
              <a:xfrm>
                <a:off x="2155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263" name="Line 23"/>
              <p:cNvSpPr>
                <a:spLocks noChangeShapeType="1"/>
              </p:cNvSpPr>
              <p:nvPr/>
            </p:nvSpPr>
            <p:spPr bwMode="auto">
              <a:xfrm>
                <a:off x="2608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264" name="Line 24"/>
              <p:cNvSpPr>
                <a:spLocks noChangeShapeType="1"/>
              </p:cNvSpPr>
              <p:nvPr/>
            </p:nvSpPr>
            <p:spPr bwMode="auto">
              <a:xfrm>
                <a:off x="3062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265" name="Line 25"/>
              <p:cNvSpPr>
                <a:spLocks noChangeShapeType="1"/>
              </p:cNvSpPr>
              <p:nvPr/>
            </p:nvSpPr>
            <p:spPr bwMode="auto">
              <a:xfrm>
                <a:off x="3515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266" name="Line 26"/>
              <p:cNvSpPr>
                <a:spLocks noChangeShapeType="1"/>
              </p:cNvSpPr>
              <p:nvPr/>
            </p:nvSpPr>
            <p:spPr bwMode="auto">
              <a:xfrm>
                <a:off x="3969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267" name="Line 27"/>
              <p:cNvSpPr>
                <a:spLocks noChangeShapeType="1"/>
              </p:cNvSpPr>
              <p:nvPr/>
            </p:nvSpPr>
            <p:spPr bwMode="auto">
              <a:xfrm>
                <a:off x="4422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268" name="Line 28"/>
              <p:cNvSpPr>
                <a:spLocks noChangeShapeType="1"/>
              </p:cNvSpPr>
              <p:nvPr/>
            </p:nvSpPr>
            <p:spPr bwMode="auto">
              <a:xfrm>
                <a:off x="4876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269" name="Line 29"/>
              <p:cNvSpPr>
                <a:spLocks noChangeShapeType="1"/>
              </p:cNvSpPr>
              <p:nvPr/>
            </p:nvSpPr>
            <p:spPr bwMode="auto">
              <a:xfrm>
                <a:off x="1247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270" name="Line 30"/>
              <p:cNvSpPr>
                <a:spLocks noChangeShapeType="1"/>
              </p:cNvSpPr>
              <p:nvPr/>
            </p:nvSpPr>
            <p:spPr bwMode="auto">
              <a:xfrm>
                <a:off x="5330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10271" name="Group 31"/>
          <p:cNvGrpSpPr>
            <a:grpSpLocks/>
          </p:cNvGrpSpPr>
          <p:nvPr/>
        </p:nvGrpSpPr>
        <p:grpSpPr bwMode="auto">
          <a:xfrm>
            <a:off x="5735639" y="1319213"/>
            <a:ext cx="4302125" cy="336550"/>
            <a:chOff x="2653" y="1071"/>
            <a:chExt cx="2710" cy="212"/>
          </a:xfrm>
        </p:grpSpPr>
        <p:grpSp>
          <p:nvGrpSpPr>
            <p:cNvPr id="10272" name="Group 32"/>
            <p:cNvGrpSpPr>
              <a:grpSpLocks/>
            </p:cNvGrpSpPr>
            <p:nvPr/>
          </p:nvGrpSpPr>
          <p:grpSpPr bwMode="auto">
            <a:xfrm>
              <a:off x="2653" y="1071"/>
              <a:ext cx="68" cy="212"/>
              <a:chOff x="3901" y="1728"/>
              <a:chExt cx="68" cy="212"/>
            </a:xfrm>
          </p:grpSpPr>
          <p:sp>
            <p:nvSpPr>
              <p:cNvPr id="10273" name="Oval 33"/>
              <p:cNvSpPr>
                <a:spLocks noChangeAspect="1" noChangeArrowheads="1"/>
              </p:cNvSpPr>
              <p:nvPr/>
            </p:nvSpPr>
            <p:spPr bwMode="auto">
              <a:xfrm>
                <a:off x="3901" y="1872"/>
                <a:ext cx="68" cy="68"/>
              </a:xfrm>
              <a:prstGeom prst="ellipse">
                <a:avLst/>
              </a:prstGeom>
              <a:solidFill>
                <a:srgbClr val="FFFFFF"/>
              </a:solidFill>
              <a:ln w="38100">
                <a:solidFill>
                  <a:srgbClr val="990033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274" name="Line 34"/>
              <p:cNvSpPr>
                <a:spLocks noChangeShapeType="1"/>
              </p:cNvSpPr>
              <p:nvPr/>
            </p:nvSpPr>
            <p:spPr bwMode="auto">
              <a:xfrm>
                <a:off x="3923" y="1728"/>
                <a:ext cx="0" cy="166"/>
              </a:xfrm>
              <a:prstGeom prst="line">
                <a:avLst/>
              </a:prstGeom>
              <a:noFill/>
              <a:ln w="38100">
                <a:solidFill>
                  <a:srgbClr val="990033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0275" name="Line 35"/>
            <p:cNvSpPr>
              <a:spLocks noChangeShapeType="1"/>
            </p:cNvSpPr>
            <p:nvPr/>
          </p:nvSpPr>
          <p:spPr bwMode="auto">
            <a:xfrm>
              <a:off x="2675" y="1071"/>
              <a:ext cx="2688" cy="0"/>
            </a:xfrm>
            <a:prstGeom prst="line">
              <a:avLst/>
            </a:prstGeom>
            <a:noFill/>
            <a:ln w="38100">
              <a:solidFill>
                <a:srgbClr val="99003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0276" name="Group 36"/>
          <p:cNvGrpSpPr>
            <a:grpSpLocks/>
          </p:cNvGrpSpPr>
          <p:nvPr/>
        </p:nvGrpSpPr>
        <p:grpSpPr bwMode="auto">
          <a:xfrm>
            <a:off x="8616950" y="1196975"/>
            <a:ext cx="1487488" cy="458788"/>
            <a:chOff x="4468" y="915"/>
            <a:chExt cx="937" cy="368"/>
          </a:xfrm>
        </p:grpSpPr>
        <p:sp>
          <p:nvSpPr>
            <p:cNvPr id="10277" name="Oval 37"/>
            <p:cNvSpPr>
              <a:spLocks noChangeAspect="1" noChangeArrowheads="1"/>
            </p:cNvSpPr>
            <p:nvPr/>
          </p:nvSpPr>
          <p:spPr bwMode="auto">
            <a:xfrm>
              <a:off x="4468" y="1215"/>
              <a:ext cx="68" cy="68"/>
            </a:xfrm>
            <a:prstGeom prst="ellipse">
              <a:avLst/>
            </a:prstGeom>
            <a:solidFill>
              <a:srgbClr val="FFFFFF"/>
            </a:solidFill>
            <a:ln w="38100">
              <a:solidFill>
                <a:srgbClr val="990033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78" name="Line 38"/>
            <p:cNvSpPr>
              <a:spLocks noChangeShapeType="1"/>
            </p:cNvSpPr>
            <p:nvPr/>
          </p:nvSpPr>
          <p:spPr bwMode="auto">
            <a:xfrm>
              <a:off x="4490" y="915"/>
              <a:ext cx="0" cy="322"/>
            </a:xfrm>
            <a:prstGeom prst="line">
              <a:avLst/>
            </a:prstGeom>
            <a:noFill/>
            <a:ln w="38100">
              <a:solidFill>
                <a:srgbClr val="99003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79" name="Line 39"/>
            <p:cNvSpPr>
              <a:spLocks noChangeShapeType="1"/>
            </p:cNvSpPr>
            <p:nvPr/>
          </p:nvSpPr>
          <p:spPr bwMode="auto">
            <a:xfrm>
              <a:off x="4490" y="915"/>
              <a:ext cx="915" cy="0"/>
            </a:xfrm>
            <a:prstGeom prst="line">
              <a:avLst/>
            </a:prstGeom>
            <a:noFill/>
            <a:ln w="38100">
              <a:solidFill>
                <a:srgbClr val="99003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0280" name="Rectangle 40"/>
          <p:cNvSpPr>
            <a:spLocks noChangeArrowheads="1"/>
          </p:cNvSpPr>
          <p:nvPr/>
        </p:nvSpPr>
        <p:spPr bwMode="auto">
          <a:xfrm>
            <a:off x="8662989" y="1196975"/>
            <a:ext cx="1411287" cy="439738"/>
          </a:xfrm>
          <a:prstGeom prst="rect">
            <a:avLst/>
          </a:prstGeom>
          <a:solidFill>
            <a:schemeClr val="accent2">
              <a:alpha val="5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10281" name="Group 41"/>
          <p:cNvGrpSpPr>
            <a:grpSpLocks/>
          </p:cNvGrpSpPr>
          <p:nvPr/>
        </p:nvGrpSpPr>
        <p:grpSpPr bwMode="auto">
          <a:xfrm>
            <a:off x="3271839" y="2973389"/>
            <a:ext cx="7145337" cy="492125"/>
            <a:chOff x="1101" y="2296"/>
            <a:chExt cx="4501" cy="310"/>
          </a:xfrm>
        </p:grpSpPr>
        <p:sp>
          <p:nvSpPr>
            <p:cNvPr id="10282" name="Text Box 42"/>
            <p:cNvSpPr txBox="1">
              <a:spLocks noChangeArrowheads="1"/>
            </p:cNvSpPr>
            <p:nvPr/>
          </p:nvSpPr>
          <p:spPr bwMode="auto">
            <a:xfrm>
              <a:off x="1101" y="2378"/>
              <a:ext cx="396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1"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</a:rPr>
                <a:t>-4</a:t>
              </a:r>
              <a:endParaRPr kumimoji="1" lang="en-US" altLang="zh-CN" sz="2400" b="1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endParaRPr>
            </a:p>
          </p:txBody>
        </p:sp>
        <p:sp>
          <p:nvSpPr>
            <p:cNvPr id="10283" name="Text Box 43"/>
            <p:cNvSpPr txBox="1">
              <a:spLocks noChangeArrowheads="1"/>
            </p:cNvSpPr>
            <p:nvPr/>
          </p:nvSpPr>
          <p:spPr bwMode="auto">
            <a:xfrm>
              <a:off x="4212" y="2352"/>
              <a:ext cx="494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1"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</a:rPr>
                <a:t>3</a:t>
              </a:r>
            </a:p>
          </p:txBody>
        </p:sp>
        <p:sp>
          <p:nvSpPr>
            <p:cNvPr id="10284" name="Text Box 44"/>
            <p:cNvSpPr txBox="1">
              <a:spLocks noChangeArrowheads="1"/>
            </p:cNvSpPr>
            <p:nvPr/>
          </p:nvSpPr>
          <p:spPr bwMode="auto">
            <a:xfrm>
              <a:off x="3765" y="2348"/>
              <a:ext cx="477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1"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</a:rPr>
                <a:t>2</a:t>
              </a:r>
            </a:p>
          </p:txBody>
        </p:sp>
        <p:sp>
          <p:nvSpPr>
            <p:cNvPr id="10285" name="Text Box 45"/>
            <p:cNvSpPr txBox="1">
              <a:spLocks noChangeArrowheads="1"/>
            </p:cNvSpPr>
            <p:nvPr/>
          </p:nvSpPr>
          <p:spPr bwMode="auto">
            <a:xfrm>
              <a:off x="3311" y="2354"/>
              <a:ext cx="545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1"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</a:rPr>
                <a:t>1</a:t>
              </a:r>
            </a:p>
          </p:txBody>
        </p:sp>
        <p:sp>
          <p:nvSpPr>
            <p:cNvPr id="10286" name="Text Box 46"/>
            <p:cNvSpPr txBox="1">
              <a:spLocks noChangeArrowheads="1"/>
            </p:cNvSpPr>
            <p:nvPr/>
          </p:nvSpPr>
          <p:spPr bwMode="auto">
            <a:xfrm>
              <a:off x="2876" y="2352"/>
              <a:ext cx="435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1"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</a:rPr>
                <a:t>0</a:t>
              </a:r>
            </a:p>
          </p:txBody>
        </p:sp>
        <p:sp>
          <p:nvSpPr>
            <p:cNvPr id="10287" name="Text Box 47"/>
            <p:cNvSpPr txBox="1">
              <a:spLocks noChangeArrowheads="1"/>
            </p:cNvSpPr>
            <p:nvPr/>
          </p:nvSpPr>
          <p:spPr bwMode="auto">
            <a:xfrm>
              <a:off x="1951" y="2348"/>
              <a:ext cx="460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1"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</a:rPr>
                <a:t>-2</a:t>
              </a:r>
              <a:endParaRPr kumimoji="1" lang="en-US" altLang="zh-CN" sz="2400" b="1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endParaRPr>
            </a:p>
          </p:txBody>
        </p:sp>
        <p:sp>
          <p:nvSpPr>
            <p:cNvPr id="10288" name="Text Box 48"/>
            <p:cNvSpPr txBox="1">
              <a:spLocks noChangeArrowheads="1"/>
            </p:cNvSpPr>
            <p:nvPr/>
          </p:nvSpPr>
          <p:spPr bwMode="auto">
            <a:xfrm>
              <a:off x="1497" y="2341"/>
              <a:ext cx="454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1"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</a:rPr>
                <a:t>-3</a:t>
              </a:r>
              <a:endParaRPr kumimoji="1" lang="en-US" altLang="zh-CN" sz="2400" b="1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endParaRPr>
            </a:p>
          </p:txBody>
        </p:sp>
        <p:sp>
          <p:nvSpPr>
            <p:cNvPr id="10289" name="Text Box 49"/>
            <p:cNvSpPr txBox="1">
              <a:spLocks noChangeArrowheads="1"/>
            </p:cNvSpPr>
            <p:nvPr/>
          </p:nvSpPr>
          <p:spPr bwMode="auto">
            <a:xfrm>
              <a:off x="2411" y="2346"/>
              <a:ext cx="465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1"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</a:rPr>
                <a:t>-1</a:t>
              </a:r>
            </a:p>
          </p:txBody>
        </p:sp>
        <p:sp>
          <p:nvSpPr>
            <p:cNvPr id="10290" name="Text Box 50"/>
            <p:cNvSpPr txBox="1">
              <a:spLocks noChangeArrowheads="1"/>
            </p:cNvSpPr>
            <p:nvPr/>
          </p:nvSpPr>
          <p:spPr bwMode="auto">
            <a:xfrm>
              <a:off x="4676" y="2356"/>
              <a:ext cx="450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1"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</a:rPr>
                <a:t>4</a:t>
              </a:r>
            </a:p>
          </p:txBody>
        </p:sp>
        <p:sp>
          <p:nvSpPr>
            <p:cNvPr id="10291" name="Text Box 51"/>
            <p:cNvSpPr txBox="1">
              <a:spLocks noChangeArrowheads="1"/>
            </p:cNvSpPr>
            <p:nvPr/>
          </p:nvSpPr>
          <p:spPr bwMode="auto">
            <a:xfrm>
              <a:off x="5126" y="2356"/>
              <a:ext cx="476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1"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</a:rPr>
                <a:t>5</a:t>
              </a:r>
            </a:p>
          </p:txBody>
        </p:sp>
        <p:grpSp>
          <p:nvGrpSpPr>
            <p:cNvPr id="10292" name="Group 52"/>
            <p:cNvGrpSpPr>
              <a:grpSpLocks/>
            </p:cNvGrpSpPr>
            <p:nvPr/>
          </p:nvGrpSpPr>
          <p:grpSpPr bwMode="auto">
            <a:xfrm>
              <a:off x="1156" y="2296"/>
              <a:ext cx="4416" cy="68"/>
              <a:chOff x="1111" y="1593"/>
              <a:chExt cx="4416" cy="68"/>
            </a:xfrm>
          </p:grpSpPr>
          <p:sp>
            <p:nvSpPr>
              <p:cNvPr id="10293" name="Line 53"/>
              <p:cNvSpPr>
                <a:spLocks noChangeShapeType="1"/>
              </p:cNvSpPr>
              <p:nvPr/>
            </p:nvSpPr>
            <p:spPr bwMode="auto">
              <a:xfrm>
                <a:off x="1111" y="1657"/>
                <a:ext cx="4416" cy="0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 type="arrow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294" name="Line 54"/>
              <p:cNvSpPr>
                <a:spLocks noChangeShapeType="1"/>
              </p:cNvSpPr>
              <p:nvPr/>
            </p:nvSpPr>
            <p:spPr bwMode="auto">
              <a:xfrm>
                <a:off x="1701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295" name="Line 55"/>
              <p:cNvSpPr>
                <a:spLocks noChangeShapeType="1"/>
              </p:cNvSpPr>
              <p:nvPr/>
            </p:nvSpPr>
            <p:spPr bwMode="auto">
              <a:xfrm>
                <a:off x="2155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296" name="Line 56"/>
              <p:cNvSpPr>
                <a:spLocks noChangeShapeType="1"/>
              </p:cNvSpPr>
              <p:nvPr/>
            </p:nvSpPr>
            <p:spPr bwMode="auto">
              <a:xfrm>
                <a:off x="2608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297" name="Line 57"/>
              <p:cNvSpPr>
                <a:spLocks noChangeShapeType="1"/>
              </p:cNvSpPr>
              <p:nvPr/>
            </p:nvSpPr>
            <p:spPr bwMode="auto">
              <a:xfrm>
                <a:off x="3062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298" name="Line 58"/>
              <p:cNvSpPr>
                <a:spLocks noChangeShapeType="1"/>
              </p:cNvSpPr>
              <p:nvPr/>
            </p:nvSpPr>
            <p:spPr bwMode="auto">
              <a:xfrm>
                <a:off x="3515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299" name="Line 59"/>
              <p:cNvSpPr>
                <a:spLocks noChangeShapeType="1"/>
              </p:cNvSpPr>
              <p:nvPr/>
            </p:nvSpPr>
            <p:spPr bwMode="auto">
              <a:xfrm>
                <a:off x="3969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300" name="Line 60"/>
              <p:cNvSpPr>
                <a:spLocks noChangeShapeType="1"/>
              </p:cNvSpPr>
              <p:nvPr/>
            </p:nvSpPr>
            <p:spPr bwMode="auto">
              <a:xfrm>
                <a:off x="4422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301" name="Line 61"/>
              <p:cNvSpPr>
                <a:spLocks noChangeShapeType="1"/>
              </p:cNvSpPr>
              <p:nvPr/>
            </p:nvSpPr>
            <p:spPr bwMode="auto">
              <a:xfrm>
                <a:off x="4876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302" name="Line 62"/>
              <p:cNvSpPr>
                <a:spLocks noChangeShapeType="1"/>
              </p:cNvSpPr>
              <p:nvPr/>
            </p:nvSpPr>
            <p:spPr bwMode="auto">
              <a:xfrm>
                <a:off x="1247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303" name="Line 63"/>
              <p:cNvSpPr>
                <a:spLocks noChangeShapeType="1"/>
              </p:cNvSpPr>
              <p:nvPr/>
            </p:nvSpPr>
            <p:spPr bwMode="auto">
              <a:xfrm>
                <a:off x="5330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10304" name="Group 64"/>
          <p:cNvGrpSpPr>
            <a:grpSpLocks/>
          </p:cNvGrpSpPr>
          <p:nvPr/>
        </p:nvGrpSpPr>
        <p:grpSpPr bwMode="auto">
          <a:xfrm>
            <a:off x="7859713" y="2854326"/>
            <a:ext cx="2178050" cy="263525"/>
            <a:chOff x="3991" y="2221"/>
            <a:chExt cx="1372" cy="166"/>
          </a:xfrm>
        </p:grpSpPr>
        <p:grpSp>
          <p:nvGrpSpPr>
            <p:cNvPr id="10305" name="Group 65"/>
            <p:cNvGrpSpPr>
              <a:grpSpLocks/>
            </p:cNvGrpSpPr>
            <p:nvPr/>
          </p:nvGrpSpPr>
          <p:grpSpPr bwMode="auto">
            <a:xfrm>
              <a:off x="3991" y="2221"/>
              <a:ext cx="68" cy="166"/>
              <a:chOff x="4354" y="2856"/>
              <a:chExt cx="68" cy="166"/>
            </a:xfrm>
          </p:grpSpPr>
          <p:sp>
            <p:nvSpPr>
              <p:cNvPr id="10306" name="Oval 66"/>
              <p:cNvSpPr>
                <a:spLocks noChangeAspect="1" noChangeArrowheads="1"/>
              </p:cNvSpPr>
              <p:nvPr/>
            </p:nvSpPr>
            <p:spPr bwMode="auto">
              <a:xfrm>
                <a:off x="4354" y="2954"/>
                <a:ext cx="68" cy="68"/>
              </a:xfrm>
              <a:prstGeom prst="ellipse">
                <a:avLst/>
              </a:prstGeom>
              <a:solidFill>
                <a:srgbClr val="FFFFFF"/>
              </a:solidFill>
              <a:ln w="38100">
                <a:solidFill>
                  <a:srgbClr val="99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307" name="Line 67"/>
              <p:cNvSpPr>
                <a:spLocks noChangeShapeType="1"/>
              </p:cNvSpPr>
              <p:nvPr/>
            </p:nvSpPr>
            <p:spPr bwMode="auto">
              <a:xfrm>
                <a:off x="4377" y="2856"/>
                <a:ext cx="0" cy="120"/>
              </a:xfrm>
              <a:prstGeom prst="line">
                <a:avLst/>
              </a:prstGeom>
              <a:noFill/>
              <a:ln w="38100">
                <a:solidFill>
                  <a:srgbClr val="99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0308" name="Line 68"/>
            <p:cNvSpPr>
              <a:spLocks noChangeShapeType="1"/>
            </p:cNvSpPr>
            <p:nvPr/>
          </p:nvSpPr>
          <p:spPr bwMode="auto">
            <a:xfrm>
              <a:off x="4014" y="2221"/>
              <a:ext cx="1349" cy="0"/>
            </a:xfrm>
            <a:prstGeom prst="line">
              <a:avLst/>
            </a:prstGeom>
            <a:noFill/>
            <a:ln w="38100">
              <a:solidFill>
                <a:srgbClr val="99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0309" name="Group 69"/>
          <p:cNvGrpSpPr>
            <a:grpSpLocks/>
          </p:cNvGrpSpPr>
          <p:nvPr/>
        </p:nvGrpSpPr>
        <p:grpSpPr bwMode="auto">
          <a:xfrm>
            <a:off x="4259263" y="2757488"/>
            <a:ext cx="5700712" cy="336550"/>
            <a:chOff x="1723" y="2160"/>
            <a:chExt cx="3591" cy="212"/>
          </a:xfrm>
        </p:grpSpPr>
        <p:grpSp>
          <p:nvGrpSpPr>
            <p:cNvPr id="10310" name="Group 70"/>
            <p:cNvGrpSpPr>
              <a:grpSpLocks/>
            </p:cNvGrpSpPr>
            <p:nvPr/>
          </p:nvGrpSpPr>
          <p:grpSpPr bwMode="auto">
            <a:xfrm>
              <a:off x="1723" y="2160"/>
              <a:ext cx="68" cy="212"/>
              <a:chOff x="3901" y="1728"/>
              <a:chExt cx="68" cy="212"/>
            </a:xfrm>
          </p:grpSpPr>
          <p:sp>
            <p:nvSpPr>
              <p:cNvPr id="10311" name="Oval 71"/>
              <p:cNvSpPr>
                <a:spLocks noChangeAspect="1" noChangeArrowheads="1"/>
              </p:cNvSpPr>
              <p:nvPr/>
            </p:nvSpPr>
            <p:spPr bwMode="auto">
              <a:xfrm>
                <a:off x="3901" y="1872"/>
                <a:ext cx="68" cy="68"/>
              </a:xfrm>
              <a:prstGeom prst="ellipse">
                <a:avLst/>
              </a:prstGeom>
              <a:solidFill>
                <a:srgbClr val="FFFFFF"/>
              </a:solidFill>
              <a:ln w="38100">
                <a:solidFill>
                  <a:srgbClr val="99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312" name="Line 72"/>
              <p:cNvSpPr>
                <a:spLocks noChangeShapeType="1"/>
              </p:cNvSpPr>
              <p:nvPr/>
            </p:nvSpPr>
            <p:spPr bwMode="auto">
              <a:xfrm>
                <a:off x="3923" y="1728"/>
                <a:ext cx="0" cy="166"/>
              </a:xfrm>
              <a:prstGeom prst="line">
                <a:avLst/>
              </a:prstGeom>
              <a:noFill/>
              <a:ln w="38100">
                <a:solidFill>
                  <a:srgbClr val="99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0313" name="Line 73"/>
            <p:cNvSpPr>
              <a:spLocks noChangeShapeType="1"/>
            </p:cNvSpPr>
            <p:nvPr/>
          </p:nvSpPr>
          <p:spPr bwMode="auto">
            <a:xfrm>
              <a:off x="1745" y="2160"/>
              <a:ext cx="3569" cy="0"/>
            </a:xfrm>
            <a:prstGeom prst="line">
              <a:avLst/>
            </a:prstGeom>
            <a:noFill/>
            <a:ln w="38100">
              <a:solidFill>
                <a:srgbClr val="99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0314" name="Rectangle 74"/>
          <p:cNvSpPr>
            <a:spLocks noChangeArrowheads="1"/>
          </p:cNvSpPr>
          <p:nvPr/>
        </p:nvSpPr>
        <p:spPr bwMode="auto">
          <a:xfrm>
            <a:off x="7931151" y="2757489"/>
            <a:ext cx="2028825" cy="287337"/>
          </a:xfrm>
          <a:prstGeom prst="rect">
            <a:avLst/>
          </a:prstGeom>
          <a:solidFill>
            <a:schemeClr val="accent2">
              <a:alpha val="5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graphicFrame>
        <p:nvGraphicFramePr>
          <p:cNvPr id="10315" name="Object 75"/>
          <p:cNvGraphicFramePr>
            <a:graphicFrameLocks noChangeAspect="1"/>
          </p:cNvGraphicFramePr>
          <p:nvPr/>
        </p:nvGraphicFramePr>
        <p:xfrm>
          <a:off x="1631950" y="4076701"/>
          <a:ext cx="1670050" cy="1019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0667" name="公式" r:id="rId7" imgW="749160" imgH="457200" progId="Equation.3">
                  <p:embed/>
                </p:oleObj>
              </mc:Choice>
              <mc:Fallback>
                <p:oleObj name="公式" r:id="rId7" imgW="749160" imgH="457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31950" y="4076701"/>
                        <a:ext cx="1670050" cy="1019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316" name="Text Box 76"/>
          <p:cNvSpPr txBox="1">
            <a:spLocks noChangeArrowheads="1"/>
          </p:cNvSpPr>
          <p:nvPr/>
        </p:nvSpPr>
        <p:spPr bwMode="auto">
          <a:xfrm>
            <a:off x="3279775" y="4868863"/>
            <a:ext cx="59118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zh-CN" altLang="en-US" sz="2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rPr>
              <a:t>解</a:t>
            </a:r>
            <a:r>
              <a:rPr lang="en-US" altLang="zh-CN" sz="2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rPr>
              <a:t>: </a:t>
            </a:r>
            <a:r>
              <a:rPr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rPr>
              <a:t>原不等式组的解集为 </a:t>
            </a:r>
            <a:r>
              <a:rPr lang="en-US" altLang="zh-CN" sz="2400" b="1" i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rPr>
              <a:t>x </a:t>
            </a:r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rPr>
              <a:t>&gt;-2 </a:t>
            </a:r>
            <a:r>
              <a:rPr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rPr>
              <a:t>；</a:t>
            </a:r>
          </a:p>
        </p:txBody>
      </p:sp>
      <p:grpSp>
        <p:nvGrpSpPr>
          <p:cNvPr id="10317" name="Group 77"/>
          <p:cNvGrpSpPr>
            <a:grpSpLocks/>
          </p:cNvGrpSpPr>
          <p:nvPr/>
        </p:nvGrpSpPr>
        <p:grpSpPr bwMode="auto">
          <a:xfrm>
            <a:off x="6581775" y="4316414"/>
            <a:ext cx="3475038" cy="263525"/>
            <a:chOff x="3186" y="2810"/>
            <a:chExt cx="2189" cy="166"/>
          </a:xfrm>
        </p:grpSpPr>
        <p:grpSp>
          <p:nvGrpSpPr>
            <p:cNvPr id="10318" name="Group 78"/>
            <p:cNvGrpSpPr>
              <a:grpSpLocks/>
            </p:cNvGrpSpPr>
            <p:nvPr/>
          </p:nvGrpSpPr>
          <p:grpSpPr bwMode="auto">
            <a:xfrm>
              <a:off x="3186" y="2810"/>
              <a:ext cx="68" cy="166"/>
              <a:chOff x="4354" y="2856"/>
              <a:chExt cx="68" cy="166"/>
            </a:xfrm>
          </p:grpSpPr>
          <p:sp>
            <p:nvSpPr>
              <p:cNvPr id="10319" name="Oval 79"/>
              <p:cNvSpPr>
                <a:spLocks noChangeAspect="1" noChangeArrowheads="1"/>
              </p:cNvSpPr>
              <p:nvPr/>
            </p:nvSpPr>
            <p:spPr bwMode="auto">
              <a:xfrm>
                <a:off x="4354" y="2954"/>
                <a:ext cx="68" cy="68"/>
              </a:xfrm>
              <a:prstGeom prst="ellipse">
                <a:avLst/>
              </a:prstGeom>
              <a:solidFill>
                <a:srgbClr val="FFFFFF"/>
              </a:solidFill>
              <a:ln w="38100">
                <a:solidFill>
                  <a:srgbClr val="99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320" name="Line 80"/>
              <p:cNvSpPr>
                <a:spLocks noChangeShapeType="1"/>
              </p:cNvSpPr>
              <p:nvPr/>
            </p:nvSpPr>
            <p:spPr bwMode="auto">
              <a:xfrm>
                <a:off x="4377" y="2856"/>
                <a:ext cx="0" cy="120"/>
              </a:xfrm>
              <a:prstGeom prst="line">
                <a:avLst/>
              </a:prstGeom>
              <a:noFill/>
              <a:ln w="38100">
                <a:solidFill>
                  <a:srgbClr val="99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0321" name="Line 81"/>
            <p:cNvSpPr>
              <a:spLocks noChangeShapeType="1"/>
            </p:cNvSpPr>
            <p:nvPr/>
          </p:nvSpPr>
          <p:spPr bwMode="auto">
            <a:xfrm>
              <a:off x="3209" y="2810"/>
              <a:ext cx="2166" cy="0"/>
            </a:xfrm>
            <a:prstGeom prst="line">
              <a:avLst/>
            </a:prstGeom>
            <a:noFill/>
            <a:ln w="38100">
              <a:solidFill>
                <a:srgbClr val="99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0322" name="Group 82"/>
          <p:cNvGrpSpPr>
            <a:grpSpLocks/>
          </p:cNvGrpSpPr>
          <p:nvPr/>
        </p:nvGrpSpPr>
        <p:grpSpPr bwMode="auto">
          <a:xfrm>
            <a:off x="3708401" y="4243388"/>
            <a:ext cx="5700713" cy="336550"/>
            <a:chOff x="1723" y="2160"/>
            <a:chExt cx="3591" cy="212"/>
          </a:xfrm>
        </p:grpSpPr>
        <p:grpSp>
          <p:nvGrpSpPr>
            <p:cNvPr id="10323" name="Group 83"/>
            <p:cNvGrpSpPr>
              <a:grpSpLocks/>
            </p:cNvGrpSpPr>
            <p:nvPr/>
          </p:nvGrpSpPr>
          <p:grpSpPr bwMode="auto">
            <a:xfrm>
              <a:off x="1723" y="2160"/>
              <a:ext cx="68" cy="212"/>
              <a:chOff x="3901" y="1728"/>
              <a:chExt cx="68" cy="212"/>
            </a:xfrm>
          </p:grpSpPr>
          <p:sp>
            <p:nvSpPr>
              <p:cNvPr id="10324" name="Oval 84"/>
              <p:cNvSpPr>
                <a:spLocks noChangeAspect="1" noChangeArrowheads="1"/>
              </p:cNvSpPr>
              <p:nvPr/>
            </p:nvSpPr>
            <p:spPr bwMode="auto">
              <a:xfrm>
                <a:off x="3901" y="1872"/>
                <a:ext cx="68" cy="68"/>
              </a:xfrm>
              <a:prstGeom prst="ellipse">
                <a:avLst/>
              </a:prstGeom>
              <a:solidFill>
                <a:srgbClr val="FFFFFF"/>
              </a:solidFill>
              <a:ln w="38100">
                <a:solidFill>
                  <a:srgbClr val="99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325" name="Line 85"/>
              <p:cNvSpPr>
                <a:spLocks noChangeShapeType="1"/>
              </p:cNvSpPr>
              <p:nvPr/>
            </p:nvSpPr>
            <p:spPr bwMode="auto">
              <a:xfrm>
                <a:off x="3923" y="1728"/>
                <a:ext cx="0" cy="166"/>
              </a:xfrm>
              <a:prstGeom prst="line">
                <a:avLst/>
              </a:prstGeom>
              <a:noFill/>
              <a:ln w="38100">
                <a:solidFill>
                  <a:srgbClr val="99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0326" name="Line 86"/>
            <p:cNvSpPr>
              <a:spLocks noChangeShapeType="1"/>
            </p:cNvSpPr>
            <p:nvPr/>
          </p:nvSpPr>
          <p:spPr bwMode="auto">
            <a:xfrm>
              <a:off x="1745" y="2160"/>
              <a:ext cx="3569" cy="0"/>
            </a:xfrm>
            <a:prstGeom prst="line">
              <a:avLst/>
            </a:prstGeom>
            <a:noFill/>
            <a:ln w="38100">
              <a:solidFill>
                <a:srgbClr val="99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0327" name="Rectangle 87"/>
          <p:cNvSpPr>
            <a:spLocks noChangeArrowheads="1"/>
          </p:cNvSpPr>
          <p:nvPr/>
        </p:nvSpPr>
        <p:spPr bwMode="auto">
          <a:xfrm>
            <a:off x="6600825" y="4221163"/>
            <a:ext cx="3060700" cy="323850"/>
          </a:xfrm>
          <a:prstGeom prst="rect">
            <a:avLst/>
          </a:prstGeom>
          <a:solidFill>
            <a:schemeClr val="accent2">
              <a:alpha val="5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graphicFrame>
        <p:nvGraphicFramePr>
          <p:cNvPr id="10328" name="Object 88"/>
          <p:cNvGraphicFramePr>
            <a:graphicFrameLocks noChangeAspect="1"/>
          </p:cNvGraphicFramePr>
          <p:nvPr/>
        </p:nvGraphicFramePr>
        <p:xfrm>
          <a:off x="1631951" y="5435600"/>
          <a:ext cx="1666875" cy="1017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0668" name="公式" r:id="rId9" imgW="749160" imgH="457200" progId="Equation.3">
                  <p:embed/>
                </p:oleObj>
              </mc:Choice>
              <mc:Fallback>
                <p:oleObj name="公式" r:id="rId9" imgW="749160" imgH="457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31951" y="5435600"/>
                        <a:ext cx="1666875" cy="10175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329" name="Text Box 89"/>
          <p:cNvSpPr txBox="1">
            <a:spLocks noChangeArrowheads="1"/>
          </p:cNvSpPr>
          <p:nvPr/>
        </p:nvSpPr>
        <p:spPr bwMode="auto">
          <a:xfrm>
            <a:off x="3359150" y="6237288"/>
            <a:ext cx="55006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解</a:t>
            </a:r>
            <a:r>
              <a:rPr kumimoji="1" lang="en-US" altLang="zh-CN" sz="2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: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  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原不等式组的解集为 </a:t>
            </a:r>
            <a:r>
              <a:rPr kumimoji="1" lang="en-US" altLang="zh-CN" sz="2400" b="1" i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x 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&gt;0 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。</a:t>
            </a:r>
            <a:endParaRPr kumimoji="1" lang="zh-CN" altLang="en-US" sz="2400" b="1">
              <a:solidFill>
                <a:srgbClr val="66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Book Antiqua" charset="0"/>
              <a:ea typeface="黑体" charset="-122"/>
            </a:endParaRPr>
          </a:p>
        </p:txBody>
      </p:sp>
      <p:grpSp>
        <p:nvGrpSpPr>
          <p:cNvPr id="10330" name="Group 90"/>
          <p:cNvGrpSpPr>
            <a:grpSpLocks/>
          </p:cNvGrpSpPr>
          <p:nvPr/>
        </p:nvGrpSpPr>
        <p:grpSpPr bwMode="auto">
          <a:xfrm>
            <a:off x="3343275" y="5745164"/>
            <a:ext cx="7145338" cy="492125"/>
            <a:chOff x="1101" y="2296"/>
            <a:chExt cx="4501" cy="310"/>
          </a:xfrm>
        </p:grpSpPr>
        <p:sp>
          <p:nvSpPr>
            <p:cNvPr id="10331" name="Text Box 91"/>
            <p:cNvSpPr txBox="1">
              <a:spLocks noChangeArrowheads="1"/>
            </p:cNvSpPr>
            <p:nvPr/>
          </p:nvSpPr>
          <p:spPr bwMode="auto">
            <a:xfrm>
              <a:off x="1101" y="2378"/>
              <a:ext cx="396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/>
            <a:p>
              <a:pPr algn="ctr" eaLnBrk="0" hangingPunct="0"/>
              <a:r>
                <a:rPr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  <a:sym typeface="Wingdings" charset="2"/>
                </a:rPr>
                <a:t>-6</a:t>
              </a:r>
              <a:endPara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endParaRPr>
            </a:p>
          </p:txBody>
        </p:sp>
        <p:sp>
          <p:nvSpPr>
            <p:cNvPr id="10332" name="Text Box 92"/>
            <p:cNvSpPr txBox="1">
              <a:spLocks noChangeArrowheads="1"/>
            </p:cNvSpPr>
            <p:nvPr/>
          </p:nvSpPr>
          <p:spPr bwMode="auto">
            <a:xfrm>
              <a:off x="4212" y="2352"/>
              <a:ext cx="494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  <a:sym typeface="Wingdings" charset="2"/>
                </a:rPr>
                <a:t>1</a:t>
              </a:r>
              <a:endPara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endParaRPr>
            </a:p>
          </p:txBody>
        </p:sp>
        <p:sp>
          <p:nvSpPr>
            <p:cNvPr id="10333" name="Text Box 93"/>
            <p:cNvSpPr txBox="1">
              <a:spLocks noChangeArrowheads="1"/>
            </p:cNvSpPr>
            <p:nvPr/>
          </p:nvSpPr>
          <p:spPr bwMode="auto">
            <a:xfrm>
              <a:off x="3765" y="2348"/>
              <a:ext cx="477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  <a:sym typeface="Wingdings" charset="2"/>
                </a:rPr>
                <a:t>0</a:t>
              </a:r>
              <a:endPara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endParaRPr>
            </a:p>
          </p:txBody>
        </p:sp>
        <p:sp>
          <p:nvSpPr>
            <p:cNvPr id="10334" name="Text Box 94"/>
            <p:cNvSpPr txBox="1">
              <a:spLocks noChangeArrowheads="1"/>
            </p:cNvSpPr>
            <p:nvPr/>
          </p:nvSpPr>
          <p:spPr bwMode="auto">
            <a:xfrm>
              <a:off x="3311" y="2354"/>
              <a:ext cx="545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  <a:sym typeface="Wingdings" charset="2"/>
                </a:rPr>
                <a:t>-1</a:t>
              </a:r>
              <a:endPara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endParaRPr>
            </a:p>
          </p:txBody>
        </p:sp>
        <p:sp>
          <p:nvSpPr>
            <p:cNvPr id="10335" name="Text Box 95"/>
            <p:cNvSpPr txBox="1">
              <a:spLocks noChangeArrowheads="1"/>
            </p:cNvSpPr>
            <p:nvPr/>
          </p:nvSpPr>
          <p:spPr bwMode="auto">
            <a:xfrm>
              <a:off x="2876" y="2352"/>
              <a:ext cx="435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  <a:sym typeface="Wingdings" charset="2"/>
                </a:rPr>
                <a:t>-2</a:t>
              </a:r>
              <a:endPara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endParaRPr>
            </a:p>
          </p:txBody>
        </p:sp>
        <p:sp>
          <p:nvSpPr>
            <p:cNvPr id="10336" name="Text Box 96"/>
            <p:cNvSpPr txBox="1">
              <a:spLocks noChangeArrowheads="1"/>
            </p:cNvSpPr>
            <p:nvPr/>
          </p:nvSpPr>
          <p:spPr bwMode="auto">
            <a:xfrm>
              <a:off x="1951" y="2348"/>
              <a:ext cx="460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  <a:sym typeface="Wingdings" charset="2"/>
                </a:rPr>
                <a:t>-4</a:t>
              </a:r>
              <a:endPara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endParaRPr>
            </a:p>
          </p:txBody>
        </p:sp>
        <p:sp>
          <p:nvSpPr>
            <p:cNvPr id="10337" name="Text Box 97"/>
            <p:cNvSpPr txBox="1">
              <a:spLocks noChangeArrowheads="1"/>
            </p:cNvSpPr>
            <p:nvPr/>
          </p:nvSpPr>
          <p:spPr bwMode="auto">
            <a:xfrm>
              <a:off x="1497" y="2341"/>
              <a:ext cx="454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  <a:sym typeface="Wingdings" charset="2"/>
                </a:rPr>
                <a:t>-5</a:t>
              </a:r>
              <a:endPara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endParaRPr>
            </a:p>
          </p:txBody>
        </p:sp>
        <p:sp>
          <p:nvSpPr>
            <p:cNvPr id="10338" name="Text Box 98"/>
            <p:cNvSpPr txBox="1">
              <a:spLocks noChangeArrowheads="1"/>
            </p:cNvSpPr>
            <p:nvPr/>
          </p:nvSpPr>
          <p:spPr bwMode="auto">
            <a:xfrm>
              <a:off x="2411" y="2346"/>
              <a:ext cx="465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  <a:sym typeface="Wingdings" charset="2"/>
                </a:rPr>
                <a:t>-3</a:t>
              </a:r>
              <a:endPara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endParaRPr>
            </a:p>
          </p:txBody>
        </p:sp>
        <p:sp>
          <p:nvSpPr>
            <p:cNvPr id="10339" name="Text Box 99"/>
            <p:cNvSpPr txBox="1">
              <a:spLocks noChangeArrowheads="1"/>
            </p:cNvSpPr>
            <p:nvPr/>
          </p:nvSpPr>
          <p:spPr bwMode="auto">
            <a:xfrm>
              <a:off x="4676" y="2356"/>
              <a:ext cx="450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  <a:sym typeface="Wingdings" charset="2"/>
                </a:rPr>
                <a:t>2</a:t>
              </a:r>
              <a:endPara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endParaRPr>
            </a:p>
          </p:txBody>
        </p:sp>
        <p:sp>
          <p:nvSpPr>
            <p:cNvPr id="10340" name="Text Box 100"/>
            <p:cNvSpPr txBox="1">
              <a:spLocks noChangeArrowheads="1"/>
            </p:cNvSpPr>
            <p:nvPr/>
          </p:nvSpPr>
          <p:spPr bwMode="auto">
            <a:xfrm>
              <a:off x="5126" y="2356"/>
              <a:ext cx="476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  <a:sym typeface="Wingdings" charset="2"/>
                </a:rPr>
                <a:t>3</a:t>
              </a:r>
              <a:endPara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endParaRPr>
            </a:p>
          </p:txBody>
        </p:sp>
        <p:grpSp>
          <p:nvGrpSpPr>
            <p:cNvPr id="10341" name="Group 101"/>
            <p:cNvGrpSpPr>
              <a:grpSpLocks/>
            </p:cNvGrpSpPr>
            <p:nvPr/>
          </p:nvGrpSpPr>
          <p:grpSpPr bwMode="auto">
            <a:xfrm>
              <a:off x="1156" y="2296"/>
              <a:ext cx="4416" cy="68"/>
              <a:chOff x="1111" y="1593"/>
              <a:chExt cx="4416" cy="68"/>
            </a:xfrm>
          </p:grpSpPr>
          <p:sp>
            <p:nvSpPr>
              <p:cNvPr id="10342" name="Line 102"/>
              <p:cNvSpPr>
                <a:spLocks noChangeShapeType="1"/>
              </p:cNvSpPr>
              <p:nvPr/>
            </p:nvSpPr>
            <p:spPr bwMode="auto">
              <a:xfrm>
                <a:off x="1111" y="1657"/>
                <a:ext cx="4416" cy="0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 type="arrow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343" name="Line 103"/>
              <p:cNvSpPr>
                <a:spLocks noChangeShapeType="1"/>
              </p:cNvSpPr>
              <p:nvPr/>
            </p:nvSpPr>
            <p:spPr bwMode="auto">
              <a:xfrm>
                <a:off x="1701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344" name="Line 104"/>
              <p:cNvSpPr>
                <a:spLocks noChangeShapeType="1"/>
              </p:cNvSpPr>
              <p:nvPr/>
            </p:nvSpPr>
            <p:spPr bwMode="auto">
              <a:xfrm>
                <a:off x="2155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345" name="Line 105"/>
              <p:cNvSpPr>
                <a:spLocks noChangeShapeType="1"/>
              </p:cNvSpPr>
              <p:nvPr/>
            </p:nvSpPr>
            <p:spPr bwMode="auto">
              <a:xfrm>
                <a:off x="2608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346" name="Line 106"/>
              <p:cNvSpPr>
                <a:spLocks noChangeShapeType="1"/>
              </p:cNvSpPr>
              <p:nvPr/>
            </p:nvSpPr>
            <p:spPr bwMode="auto">
              <a:xfrm>
                <a:off x="3062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347" name="Line 107"/>
              <p:cNvSpPr>
                <a:spLocks noChangeShapeType="1"/>
              </p:cNvSpPr>
              <p:nvPr/>
            </p:nvSpPr>
            <p:spPr bwMode="auto">
              <a:xfrm>
                <a:off x="3515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348" name="Line 108"/>
              <p:cNvSpPr>
                <a:spLocks noChangeShapeType="1"/>
              </p:cNvSpPr>
              <p:nvPr/>
            </p:nvSpPr>
            <p:spPr bwMode="auto">
              <a:xfrm>
                <a:off x="3969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349" name="Line 109"/>
              <p:cNvSpPr>
                <a:spLocks noChangeShapeType="1"/>
              </p:cNvSpPr>
              <p:nvPr/>
            </p:nvSpPr>
            <p:spPr bwMode="auto">
              <a:xfrm>
                <a:off x="4422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350" name="Line 110"/>
              <p:cNvSpPr>
                <a:spLocks noChangeShapeType="1"/>
              </p:cNvSpPr>
              <p:nvPr/>
            </p:nvSpPr>
            <p:spPr bwMode="auto">
              <a:xfrm>
                <a:off x="4876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351" name="Line 111"/>
              <p:cNvSpPr>
                <a:spLocks noChangeShapeType="1"/>
              </p:cNvSpPr>
              <p:nvPr/>
            </p:nvSpPr>
            <p:spPr bwMode="auto">
              <a:xfrm>
                <a:off x="1247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352" name="Line 112"/>
              <p:cNvSpPr>
                <a:spLocks noChangeShapeType="1"/>
              </p:cNvSpPr>
              <p:nvPr/>
            </p:nvSpPr>
            <p:spPr bwMode="auto">
              <a:xfrm>
                <a:off x="5330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10353" name="Group 113"/>
          <p:cNvGrpSpPr>
            <a:grpSpLocks/>
          </p:cNvGrpSpPr>
          <p:nvPr/>
        </p:nvGrpSpPr>
        <p:grpSpPr bwMode="auto">
          <a:xfrm>
            <a:off x="7896225" y="5613401"/>
            <a:ext cx="2178050" cy="263525"/>
            <a:chOff x="3991" y="2221"/>
            <a:chExt cx="1372" cy="166"/>
          </a:xfrm>
        </p:grpSpPr>
        <p:grpSp>
          <p:nvGrpSpPr>
            <p:cNvPr id="10354" name="Group 114"/>
            <p:cNvGrpSpPr>
              <a:grpSpLocks/>
            </p:cNvGrpSpPr>
            <p:nvPr/>
          </p:nvGrpSpPr>
          <p:grpSpPr bwMode="auto">
            <a:xfrm>
              <a:off x="3991" y="2221"/>
              <a:ext cx="68" cy="166"/>
              <a:chOff x="4354" y="2856"/>
              <a:chExt cx="68" cy="166"/>
            </a:xfrm>
          </p:grpSpPr>
          <p:sp>
            <p:nvSpPr>
              <p:cNvPr id="10355" name="Oval 115"/>
              <p:cNvSpPr>
                <a:spLocks noChangeAspect="1" noChangeArrowheads="1"/>
              </p:cNvSpPr>
              <p:nvPr/>
            </p:nvSpPr>
            <p:spPr bwMode="auto">
              <a:xfrm>
                <a:off x="4354" y="2954"/>
                <a:ext cx="68" cy="68"/>
              </a:xfrm>
              <a:prstGeom prst="ellipse">
                <a:avLst/>
              </a:prstGeom>
              <a:solidFill>
                <a:srgbClr val="FFFFFF"/>
              </a:solidFill>
              <a:ln w="38100">
                <a:solidFill>
                  <a:srgbClr val="99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356" name="Line 116"/>
              <p:cNvSpPr>
                <a:spLocks noChangeShapeType="1"/>
              </p:cNvSpPr>
              <p:nvPr/>
            </p:nvSpPr>
            <p:spPr bwMode="auto">
              <a:xfrm>
                <a:off x="4377" y="2856"/>
                <a:ext cx="0" cy="120"/>
              </a:xfrm>
              <a:prstGeom prst="line">
                <a:avLst/>
              </a:prstGeom>
              <a:noFill/>
              <a:ln w="38100">
                <a:solidFill>
                  <a:srgbClr val="99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0357" name="Line 117"/>
            <p:cNvSpPr>
              <a:spLocks noChangeShapeType="1"/>
            </p:cNvSpPr>
            <p:nvPr/>
          </p:nvSpPr>
          <p:spPr bwMode="auto">
            <a:xfrm>
              <a:off x="4014" y="2221"/>
              <a:ext cx="1349" cy="0"/>
            </a:xfrm>
            <a:prstGeom prst="line">
              <a:avLst/>
            </a:prstGeom>
            <a:noFill/>
            <a:ln w="38100">
              <a:solidFill>
                <a:srgbClr val="99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0358" name="Group 118"/>
          <p:cNvGrpSpPr>
            <a:grpSpLocks/>
          </p:cNvGrpSpPr>
          <p:nvPr/>
        </p:nvGrpSpPr>
        <p:grpSpPr bwMode="auto">
          <a:xfrm>
            <a:off x="5016501" y="5540375"/>
            <a:ext cx="5700713" cy="336550"/>
            <a:chOff x="1723" y="2160"/>
            <a:chExt cx="3591" cy="212"/>
          </a:xfrm>
        </p:grpSpPr>
        <p:grpSp>
          <p:nvGrpSpPr>
            <p:cNvPr id="10359" name="Group 119"/>
            <p:cNvGrpSpPr>
              <a:grpSpLocks/>
            </p:cNvGrpSpPr>
            <p:nvPr/>
          </p:nvGrpSpPr>
          <p:grpSpPr bwMode="auto">
            <a:xfrm>
              <a:off x="1723" y="2160"/>
              <a:ext cx="68" cy="212"/>
              <a:chOff x="3901" y="1728"/>
              <a:chExt cx="68" cy="212"/>
            </a:xfrm>
          </p:grpSpPr>
          <p:sp>
            <p:nvSpPr>
              <p:cNvPr id="10360" name="Oval 120"/>
              <p:cNvSpPr>
                <a:spLocks noChangeAspect="1" noChangeArrowheads="1"/>
              </p:cNvSpPr>
              <p:nvPr/>
            </p:nvSpPr>
            <p:spPr bwMode="auto">
              <a:xfrm>
                <a:off x="3901" y="1872"/>
                <a:ext cx="68" cy="68"/>
              </a:xfrm>
              <a:prstGeom prst="ellipse">
                <a:avLst/>
              </a:prstGeom>
              <a:solidFill>
                <a:srgbClr val="FFFFFF"/>
              </a:solidFill>
              <a:ln w="38100">
                <a:solidFill>
                  <a:srgbClr val="99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361" name="Line 121"/>
              <p:cNvSpPr>
                <a:spLocks noChangeShapeType="1"/>
              </p:cNvSpPr>
              <p:nvPr/>
            </p:nvSpPr>
            <p:spPr bwMode="auto">
              <a:xfrm>
                <a:off x="3923" y="1728"/>
                <a:ext cx="0" cy="166"/>
              </a:xfrm>
              <a:prstGeom prst="line">
                <a:avLst/>
              </a:prstGeom>
              <a:noFill/>
              <a:ln w="38100">
                <a:solidFill>
                  <a:srgbClr val="99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0362" name="Line 122"/>
            <p:cNvSpPr>
              <a:spLocks noChangeShapeType="1"/>
            </p:cNvSpPr>
            <p:nvPr/>
          </p:nvSpPr>
          <p:spPr bwMode="auto">
            <a:xfrm>
              <a:off x="1745" y="2160"/>
              <a:ext cx="3569" cy="0"/>
            </a:xfrm>
            <a:prstGeom prst="line">
              <a:avLst/>
            </a:prstGeom>
            <a:noFill/>
            <a:ln w="38100">
              <a:solidFill>
                <a:srgbClr val="99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0363" name="Rectangle 123"/>
          <p:cNvSpPr>
            <a:spLocks noChangeArrowheads="1"/>
          </p:cNvSpPr>
          <p:nvPr/>
        </p:nvSpPr>
        <p:spPr bwMode="auto">
          <a:xfrm>
            <a:off x="7954964" y="5546725"/>
            <a:ext cx="2028825" cy="287338"/>
          </a:xfrm>
          <a:prstGeom prst="rect">
            <a:avLst/>
          </a:prstGeom>
          <a:solidFill>
            <a:schemeClr val="accent2">
              <a:alpha val="5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364" name="Text Box 124"/>
          <p:cNvSpPr txBox="1">
            <a:spLocks noChangeArrowheads="1"/>
          </p:cNvSpPr>
          <p:nvPr/>
        </p:nvSpPr>
        <p:spPr bwMode="auto">
          <a:xfrm>
            <a:off x="6526213" y="0"/>
            <a:ext cx="3656012" cy="1098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dist" eaLnBrk="0" hangingPunct="0"/>
            <a:r>
              <a:rPr kumimoji="1" lang="zh-CN" altLang="en-US" sz="6600" b="1">
                <a:solidFill>
                  <a:srgbClr val="000000"/>
                </a:solidFill>
                <a:latin typeface="Book Antiqua" charset="0"/>
                <a:ea typeface="华文新魏" charset="-122"/>
              </a:rPr>
              <a:t>大大取大</a:t>
            </a:r>
          </a:p>
        </p:txBody>
      </p:sp>
      <p:grpSp>
        <p:nvGrpSpPr>
          <p:cNvPr id="10365" name="Group 125"/>
          <p:cNvGrpSpPr>
            <a:grpSpLocks/>
          </p:cNvGrpSpPr>
          <p:nvPr/>
        </p:nvGrpSpPr>
        <p:grpSpPr bwMode="auto">
          <a:xfrm>
            <a:off x="3416300" y="4437064"/>
            <a:ext cx="7145338" cy="492125"/>
            <a:chOff x="1101" y="2296"/>
            <a:chExt cx="4501" cy="310"/>
          </a:xfrm>
        </p:grpSpPr>
        <p:sp>
          <p:nvSpPr>
            <p:cNvPr id="10366" name="Text Box 126"/>
            <p:cNvSpPr txBox="1">
              <a:spLocks noChangeArrowheads="1"/>
            </p:cNvSpPr>
            <p:nvPr/>
          </p:nvSpPr>
          <p:spPr bwMode="auto">
            <a:xfrm>
              <a:off x="1101" y="2378"/>
              <a:ext cx="396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/>
            <a:p>
              <a:pPr algn="ctr" eaLnBrk="0" hangingPunct="0"/>
              <a:r>
                <a:rPr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  <a:sym typeface="Wingdings" charset="2"/>
                </a:rPr>
                <a:t>-6</a:t>
              </a:r>
              <a:endPara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endParaRPr>
            </a:p>
          </p:txBody>
        </p:sp>
        <p:sp>
          <p:nvSpPr>
            <p:cNvPr id="10367" name="Text Box 127"/>
            <p:cNvSpPr txBox="1">
              <a:spLocks noChangeArrowheads="1"/>
            </p:cNvSpPr>
            <p:nvPr/>
          </p:nvSpPr>
          <p:spPr bwMode="auto">
            <a:xfrm>
              <a:off x="4212" y="2352"/>
              <a:ext cx="494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  <a:sym typeface="Wingdings" charset="2"/>
                </a:rPr>
                <a:t>1</a:t>
              </a:r>
              <a:endPara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endParaRPr>
            </a:p>
          </p:txBody>
        </p:sp>
        <p:sp>
          <p:nvSpPr>
            <p:cNvPr id="10368" name="Text Box 128"/>
            <p:cNvSpPr txBox="1">
              <a:spLocks noChangeArrowheads="1"/>
            </p:cNvSpPr>
            <p:nvPr/>
          </p:nvSpPr>
          <p:spPr bwMode="auto">
            <a:xfrm>
              <a:off x="3765" y="2348"/>
              <a:ext cx="477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  <a:sym typeface="Wingdings" charset="2"/>
                </a:rPr>
                <a:t>0</a:t>
              </a:r>
              <a:endPara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endParaRPr>
            </a:p>
          </p:txBody>
        </p:sp>
        <p:sp>
          <p:nvSpPr>
            <p:cNvPr id="10369" name="Text Box 129"/>
            <p:cNvSpPr txBox="1">
              <a:spLocks noChangeArrowheads="1"/>
            </p:cNvSpPr>
            <p:nvPr/>
          </p:nvSpPr>
          <p:spPr bwMode="auto">
            <a:xfrm>
              <a:off x="3311" y="2354"/>
              <a:ext cx="545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  <a:sym typeface="Wingdings" charset="2"/>
                </a:rPr>
                <a:t>-1</a:t>
              </a:r>
              <a:endPara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endParaRPr>
            </a:p>
          </p:txBody>
        </p:sp>
        <p:sp>
          <p:nvSpPr>
            <p:cNvPr id="10370" name="Text Box 130"/>
            <p:cNvSpPr txBox="1">
              <a:spLocks noChangeArrowheads="1"/>
            </p:cNvSpPr>
            <p:nvPr/>
          </p:nvSpPr>
          <p:spPr bwMode="auto">
            <a:xfrm>
              <a:off x="2876" y="2352"/>
              <a:ext cx="435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  <a:sym typeface="Wingdings" charset="2"/>
                </a:rPr>
                <a:t>-2</a:t>
              </a:r>
              <a:endPara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endParaRPr>
            </a:p>
          </p:txBody>
        </p:sp>
        <p:sp>
          <p:nvSpPr>
            <p:cNvPr id="10371" name="Text Box 131"/>
            <p:cNvSpPr txBox="1">
              <a:spLocks noChangeArrowheads="1"/>
            </p:cNvSpPr>
            <p:nvPr/>
          </p:nvSpPr>
          <p:spPr bwMode="auto">
            <a:xfrm>
              <a:off x="1951" y="2348"/>
              <a:ext cx="460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  <a:sym typeface="Wingdings" charset="2"/>
                </a:rPr>
                <a:t>-4</a:t>
              </a:r>
              <a:endPara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endParaRPr>
            </a:p>
          </p:txBody>
        </p:sp>
        <p:sp>
          <p:nvSpPr>
            <p:cNvPr id="10372" name="Text Box 132"/>
            <p:cNvSpPr txBox="1">
              <a:spLocks noChangeArrowheads="1"/>
            </p:cNvSpPr>
            <p:nvPr/>
          </p:nvSpPr>
          <p:spPr bwMode="auto">
            <a:xfrm>
              <a:off x="1497" y="2341"/>
              <a:ext cx="454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  <a:sym typeface="Wingdings" charset="2"/>
                </a:rPr>
                <a:t>-5</a:t>
              </a:r>
              <a:endPara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endParaRPr>
            </a:p>
          </p:txBody>
        </p:sp>
        <p:sp>
          <p:nvSpPr>
            <p:cNvPr id="10373" name="Text Box 133"/>
            <p:cNvSpPr txBox="1">
              <a:spLocks noChangeArrowheads="1"/>
            </p:cNvSpPr>
            <p:nvPr/>
          </p:nvSpPr>
          <p:spPr bwMode="auto">
            <a:xfrm>
              <a:off x="2411" y="2346"/>
              <a:ext cx="465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  <a:sym typeface="Wingdings" charset="2"/>
                </a:rPr>
                <a:t>-3</a:t>
              </a:r>
              <a:endPara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endParaRPr>
            </a:p>
          </p:txBody>
        </p:sp>
        <p:sp>
          <p:nvSpPr>
            <p:cNvPr id="10374" name="Text Box 134"/>
            <p:cNvSpPr txBox="1">
              <a:spLocks noChangeArrowheads="1"/>
            </p:cNvSpPr>
            <p:nvPr/>
          </p:nvSpPr>
          <p:spPr bwMode="auto">
            <a:xfrm>
              <a:off x="4676" y="2356"/>
              <a:ext cx="450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  <a:sym typeface="Wingdings" charset="2"/>
                </a:rPr>
                <a:t>2</a:t>
              </a:r>
              <a:endPara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endParaRPr>
            </a:p>
          </p:txBody>
        </p:sp>
        <p:sp>
          <p:nvSpPr>
            <p:cNvPr id="10375" name="Text Box 135"/>
            <p:cNvSpPr txBox="1">
              <a:spLocks noChangeArrowheads="1"/>
            </p:cNvSpPr>
            <p:nvPr/>
          </p:nvSpPr>
          <p:spPr bwMode="auto">
            <a:xfrm>
              <a:off x="5126" y="2356"/>
              <a:ext cx="476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  <a:sym typeface="Wingdings" charset="2"/>
                </a:rPr>
                <a:t>3</a:t>
              </a:r>
              <a:endPara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endParaRPr>
            </a:p>
          </p:txBody>
        </p:sp>
        <p:grpSp>
          <p:nvGrpSpPr>
            <p:cNvPr id="10376" name="Group 136"/>
            <p:cNvGrpSpPr>
              <a:grpSpLocks/>
            </p:cNvGrpSpPr>
            <p:nvPr/>
          </p:nvGrpSpPr>
          <p:grpSpPr bwMode="auto">
            <a:xfrm>
              <a:off x="1156" y="2296"/>
              <a:ext cx="4416" cy="68"/>
              <a:chOff x="1111" y="1593"/>
              <a:chExt cx="4416" cy="68"/>
            </a:xfrm>
          </p:grpSpPr>
          <p:sp>
            <p:nvSpPr>
              <p:cNvPr id="10377" name="Line 137"/>
              <p:cNvSpPr>
                <a:spLocks noChangeShapeType="1"/>
              </p:cNvSpPr>
              <p:nvPr/>
            </p:nvSpPr>
            <p:spPr bwMode="auto">
              <a:xfrm>
                <a:off x="1111" y="1657"/>
                <a:ext cx="4416" cy="0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 type="arrow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378" name="Line 138"/>
              <p:cNvSpPr>
                <a:spLocks noChangeShapeType="1"/>
              </p:cNvSpPr>
              <p:nvPr/>
            </p:nvSpPr>
            <p:spPr bwMode="auto">
              <a:xfrm>
                <a:off x="1701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379" name="Line 139"/>
              <p:cNvSpPr>
                <a:spLocks noChangeShapeType="1"/>
              </p:cNvSpPr>
              <p:nvPr/>
            </p:nvSpPr>
            <p:spPr bwMode="auto">
              <a:xfrm>
                <a:off x="2155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380" name="Line 140"/>
              <p:cNvSpPr>
                <a:spLocks noChangeShapeType="1"/>
              </p:cNvSpPr>
              <p:nvPr/>
            </p:nvSpPr>
            <p:spPr bwMode="auto">
              <a:xfrm>
                <a:off x="2608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381" name="Line 141"/>
              <p:cNvSpPr>
                <a:spLocks noChangeShapeType="1"/>
              </p:cNvSpPr>
              <p:nvPr/>
            </p:nvSpPr>
            <p:spPr bwMode="auto">
              <a:xfrm>
                <a:off x="3062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382" name="Line 142"/>
              <p:cNvSpPr>
                <a:spLocks noChangeShapeType="1"/>
              </p:cNvSpPr>
              <p:nvPr/>
            </p:nvSpPr>
            <p:spPr bwMode="auto">
              <a:xfrm>
                <a:off x="3515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383" name="Line 143"/>
              <p:cNvSpPr>
                <a:spLocks noChangeShapeType="1"/>
              </p:cNvSpPr>
              <p:nvPr/>
            </p:nvSpPr>
            <p:spPr bwMode="auto">
              <a:xfrm>
                <a:off x="3969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384" name="Line 144"/>
              <p:cNvSpPr>
                <a:spLocks noChangeShapeType="1"/>
              </p:cNvSpPr>
              <p:nvPr/>
            </p:nvSpPr>
            <p:spPr bwMode="auto">
              <a:xfrm>
                <a:off x="4422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385" name="Line 145"/>
              <p:cNvSpPr>
                <a:spLocks noChangeShapeType="1"/>
              </p:cNvSpPr>
              <p:nvPr/>
            </p:nvSpPr>
            <p:spPr bwMode="auto">
              <a:xfrm>
                <a:off x="4876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386" name="Line 146"/>
              <p:cNvSpPr>
                <a:spLocks noChangeShapeType="1"/>
              </p:cNvSpPr>
              <p:nvPr/>
            </p:nvSpPr>
            <p:spPr bwMode="auto">
              <a:xfrm>
                <a:off x="1247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387" name="Line 147"/>
              <p:cNvSpPr>
                <a:spLocks noChangeShapeType="1"/>
              </p:cNvSpPr>
              <p:nvPr/>
            </p:nvSpPr>
            <p:spPr bwMode="auto">
              <a:xfrm>
                <a:off x="5330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95752925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0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0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2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2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0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0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10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9" dur="1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 nodeType="clickPar">
                      <p:stCondLst>
                        <p:cond delay="indefinite"/>
                      </p:stCondLst>
                      <p:childTnLst>
                        <p:par>
                          <p:cTn id="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03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03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03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0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0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0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 nodeType="clickPar">
                      <p:stCondLst>
                        <p:cond delay="indefinite"/>
                      </p:stCondLst>
                      <p:childTnLst>
                        <p:par>
                          <p:cTn id="7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10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 nodeType="clickPar">
                      <p:stCondLst>
                        <p:cond delay="indefinite"/>
                      </p:stCondLst>
                      <p:childTnLst>
                        <p:par>
                          <p:cTn id="8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10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 nodeType="clickPar">
                      <p:stCondLst>
                        <p:cond delay="indefinite"/>
                      </p:stCondLst>
                      <p:childTnLst>
                        <p:par>
                          <p:cTn id="8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10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 nodeType="clickPar">
                      <p:stCondLst>
                        <p:cond delay="indefinite"/>
                      </p:stCondLst>
                      <p:childTnLst>
                        <p:par>
                          <p:cTn id="9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0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0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 nodeType="clickPar">
                      <p:stCondLst>
                        <p:cond delay="indefinite"/>
                      </p:stCondLst>
                      <p:childTnLst>
                        <p:par>
                          <p:cTn id="9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7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03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103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03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0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 nodeType="clickPar">
                      <p:stCondLst>
                        <p:cond delay="indefinite"/>
                      </p:stCondLst>
                      <p:childTnLst>
                        <p:par>
                          <p:cTn id="1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103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03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 nodeType="clickPar">
                      <p:stCondLst>
                        <p:cond delay="indefinite"/>
                      </p:stCondLst>
                      <p:childTnLst>
                        <p:par>
                          <p:cTn id="1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3" dur="500"/>
                                        <p:tgtEl>
                                          <p:spTgt spid="103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 nodeType="clickPar">
                      <p:stCondLst>
                        <p:cond delay="indefinite"/>
                      </p:stCondLst>
                      <p:childTnLst>
                        <p:par>
                          <p:cTn id="1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500"/>
                                        <p:tgtEl>
                                          <p:spTgt spid="10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 nodeType="clickPar">
                      <p:stCondLst>
                        <p:cond delay="indefinite"/>
                      </p:stCondLst>
                      <p:childTnLst>
                        <p:par>
                          <p:cTn id="1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3" dur="500"/>
                                        <p:tgtEl>
                                          <p:spTgt spid="10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 nodeType="clickPar">
                      <p:stCondLst>
                        <p:cond delay="indefinite"/>
                      </p:stCondLst>
                      <p:childTnLst>
                        <p:par>
                          <p:cTn id="1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103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103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 nodeType="clickPar">
                      <p:stCondLst>
                        <p:cond delay="indefinite"/>
                      </p:stCondLst>
                      <p:childTnLst>
                        <p:par>
                          <p:cTn id="1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4" dur="500"/>
                                        <p:tgtEl>
                                          <p:spTgt spid="10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 autoUpdateAnimBg="0"/>
      <p:bldP spid="10246" grpId="0"/>
      <p:bldP spid="10280" grpId="0" animBg="1"/>
      <p:bldP spid="10314" grpId="0" animBg="1"/>
      <p:bldP spid="10316" grpId="0" autoUpdateAnimBg="0"/>
      <p:bldP spid="10327" grpId="0" animBg="1"/>
      <p:bldP spid="10329" grpId="0" autoUpdateAnimBg="0"/>
      <p:bldP spid="10363" grpId="0" animBg="1"/>
      <p:bldP spid="10364" grpId="0" autoUpdateAnimBg="0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2"/>
          <p:cNvSpPr txBox="1">
            <a:spLocks noChangeArrowheads="1"/>
          </p:cNvSpPr>
          <p:nvPr/>
        </p:nvSpPr>
        <p:spPr bwMode="auto">
          <a:xfrm>
            <a:off x="1703389" y="620713"/>
            <a:ext cx="47847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例</a:t>
            </a:r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1. 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求下列不等式组的解集</a:t>
            </a:r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:</a:t>
            </a:r>
          </a:p>
        </p:txBody>
      </p:sp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3244851" y="2035175"/>
            <a:ext cx="71723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解</a:t>
            </a:r>
            <a:r>
              <a:rPr kumimoji="1" lang="en-US" altLang="zh-CN" sz="2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: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 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原不等式组的解集为</a:t>
            </a:r>
            <a:r>
              <a:rPr kumimoji="1" lang="zh-CN" altLang="en-US" sz="2400" b="1" i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 </a:t>
            </a:r>
            <a:r>
              <a:rPr kumimoji="1" lang="en-US" altLang="zh-CN" sz="2400" b="1" i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x 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MT Extra" charset="2"/>
              </a:rPr>
              <a:t>≤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3 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；</a:t>
            </a:r>
          </a:p>
        </p:txBody>
      </p:sp>
      <p:graphicFrame>
        <p:nvGraphicFramePr>
          <p:cNvPr id="11268" name="Object 4"/>
          <p:cNvGraphicFramePr>
            <a:graphicFrameLocks noChangeAspect="1"/>
          </p:cNvGraphicFramePr>
          <p:nvPr/>
        </p:nvGraphicFramePr>
        <p:xfrm>
          <a:off x="1608138" y="2547938"/>
          <a:ext cx="1751012" cy="1130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689" name="公式" r:id="rId3" imgW="787320" imgH="507960" progId="Equation.3">
                  <p:embed/>
                </p:oleObj>
              </mc:Choice>
              <mc:Fallback>
                <p:oleObj name="公式" r:id="rId3" imgW="787320" imgH="50796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08138" y="2547938"/>
                        <a:ext cx="1751012" cy="1130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3287714" y="3476625"/>
            <a:ext cx="51022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解</a:t>
            </a:r>
            <a:r>
              <a:rPr kumimoji="1" lang="en-US" altLang="zh-CN" sz="2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: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 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原不等式组的解集为</a:t>
            </a:r>
            <a:r>
              <a:rPr kumimoji="1" lang="zh-CN" altLang="en-US" sz="2400" b="1" i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 </a:t>
            </a:r>
            <a:r>
              <a:rPr kumimoji="1" lang="en-US" altLang="zh-CN" sz="2400" b="1" i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x 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MT Extra" charset="2"/>
              </a:rPr>
              <a:t>≤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  <a:sym typeface="MT Extra" charset="2"/>
              </a:rPr>
              <a:t>-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MT Extra" charset="2"/>
              </a:rPr>
              <a:t>5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 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；</a:t>
            </a:r>
          </a:p>
        </p:txBody>
      </p:sp>
      <p:sp>
        <p:nvSpPr>
          <p:cNvPr id="11270" name="Oval 6"/>
          <p:cNvSpPr>
            <a:spLocks noChangeArrowheads="1"/>
          </p:cNvSpPr>
          <p:nvPr/>
        </p:nvSpPr>
        <p:spPr bwMode="auto">
          <a:xfrm>
            <a:off x="1558926" y="692150"/>
            <a:ext cx="1008063" cy="533400"/>
          </a:xfrm>
          <a:prstGeom prst="ellipse">
            <a:avLst/>
          </a:prstGeom>
          <a:gradFill rotWithShape="1">
            <a:gsLst>
              <a:gs pos="0">
                <a:srgbClr val="FFFFFF"/>
              </a:gs>
              <a:gs pos="50000">
                <a:srgbClr val="DDFFDD"/>
              </a:gs>
              <a:gs pos="100000">
                <a:srgbClr val="FFFFFF"/>
              </a:gs>
            </a:gsLst>
            <a:lin ang="18900000" scaled="1"/>
          </a:gradFill>
          <a:ln w="38100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pPr algn="dist" eaLnBrk="0" hangingPunct="0">
              <a:lnSpc>
                <a:spcPct val="80000"/>
              </a:lnSpc>
            </a:pPr>
            <a:r>
              <a:rPr lang="zh-CN" altLang="en-US" sz="2800" b="1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Book Antiqua" charset="0"/>
                <a:ea typeface="Arial Unicode MS" charset="0"/>
                <a:sym typeface="Wingdings" charset="2"/>
              </a:rPr>
              <a:t>例</a:t>
            </a:r>
            <a:endParaRPr lang="zh-CN" altLang="en-US" sz="2800" b="1">
              <a:effectLst>
                <a:outerShdw blurRad="38100" dist="38100" dir="2700000" algn="tl">
                  <a:srgbClr val="FFFFFF"/>
                </a:outerShdw>
              </a:effectLst>
              <a:latin typeface="Times New Roman" charset="0"/>
              <a:ea typeface="Arial Unicode MS" charset="0"/>
              <a:sym typeface="Wingdings" charset="2"/>
            </a:endParaRPr>
          </a:p>
        </p:txBody>
      </p:sp>
      <p:grpSp>
        <p:nvGrpSpPr>
          <p:cNvPr id="11271" name="Group 7"/>
          <p:cNvGrpSpPr>
            <a:grpSpLocks/>
          </p:cNvGrpSpPr>
          <p:nvPr/>
        </p:nvGrpSpPr>
        <p:grpSpPr bwMode="auto">
          <a:xfrm>
            <a:off x="3406775" y="1535114"/>
            <a:ext cx="7010400" cy="528637"/>
            <a:chOff x="1111" y="1593"/>
            <a:chExt cx="4416" cy="333"/>
          </a:xfrm>
        </p:grpSpPr>
        <p:sp>
          <p:nvSpPr>
            <p:cNvPr id="11272" name="Text Box 8"/>
            <p:cNvSpPr txBox="1">
              <a:spLocks noChangeArrowheads="1"/>
            </p:cNvSpPr>
            <p:nvPr/>
          </p:nvSpPr>
          <p:spPr bwMode="auto">
            <a:xfrm>
              <a:off x="1214" y="1698"/>
              <a:ext cx="120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charset="0"/>
                </a:rPr>
                <a:t>0</a:t>
              </a:r>
              <a:endParaRPr kumimoji="1" lang="en-US" altLang="zh-CN" sz="2400" b="1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charset="0"/>
              </a:endParaRPr>
            </a:p>
          </p:txBody>
        </p:sp>
        <p:sp>
          <p:nvSpPr>
            <p:cNvPr id="11273" name="Text Box 9"/>
            <p:cNvSpPr txBox="1">
              <a:spLocks noChangeArrowheads="1"/>
            </p:cNvSpPr>
            <p:nvPr/>
          </p:nvSpPr>
          <p:spPr bwMode="auto">
            <a:xfrm>
              <a:off x="4325" y="1672"/>
              <a:ext cx="300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charset="0"/>
                </a:rPr>
                <a:t>7</a:t>
              </a:r>
            </a:p>
          </p:txBody>
        </p:sp>
        <p:sp>
          <p:nvSpPr>
            <p:cNvPr id="11274" name="Text Box 10"/>
            <p:cNvSpPr txBox="1">
              <a:spLocks noChangeArrowheads="1"/>
            </p:cNvSpPr>
            <p:nvPr/>
          </p:nvSpPr>
          <p:spPr bwMode="auto">
            <a:xfrm>
              <a:off x="3878" y="1668"/>
              <a:ext cx="300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charset="0"/>
                </a:rPr>
                <a:t>6</a:t>
              </a:r>
            </a:p>
          </p:txBody>
        </p:sp>
        <p:sp>
          <p:nvSpPr>
            <p:cNvPr id="11275" name="Text Box 11"/>
            <p:cNvSpPr txBox="1">
              <a:spLocks noChangeArrowheads="1"/>
            </p:cNvSpPr>
            <p:nvPr/>
          </p:nvSpPr>
          <p:spPr bwMode="auto">
            <a:xfrm>
              <a:off x="3424" y="1674"/>
              <a:ext cx="298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charset="0"/>
                </a:rPr>
                <a:t>5</a:t>
              </a:r>
            </a:p>
          </p:txBody>
        </p:sp>
        <p:sp>
          <p:nvSpPr>
            <p:cNvPr id="11276" name="Text Box 12"/>
            <p:cNvSpPr txBox="1">
              <a:spLocks noChangeArrowheads="1"/>
            </p:cNvSpPr>
            <p:nvPr/>
          </p:nvSpPr>
          <p:spPr bwMode="auto">
            <a:xfrm>
              <a:off x="2989" y="1672"/>
              <a:ext cx="298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charset="0"/>
                </a:rPr>
                <a:t>4</a:t>
              </a:r>
            </a:p>
          </p:txBody>
        </p:sp>
        <p:sp>
          <p:nvSpPr>
            <p:cNvPr id="11277" name="Text Box 13"/>
            <p:cNvSpPr txBox="1">
              <a:spLocks noChangeArrowheads="1"/>
            </p:cNvSpPr>
            <p:nvPr/>
          </p:nvSpPr>
          <p:spPr bwMode="auto">
            <a:xfrm>
              <a:off x="2064" y="1668"/>
              <a:ext cx="298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charset="0"/>
                </a:rPr>
                <a:t>2</a:t>
              </a:r>
              <a:endParaRPr kumimoji="1" lang="en-US" altLang="zh-CN" sz="2400" b="1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charset="0"/>
              </a:endParaRPr>
            </a:p>
          </p:txBody>
        </p:sp>
        <p:sp>
          <p:nvSpPr>
            <p:cNvPr id="11278" name="Text Box 14"/>
            <p:cNvSpPr txBox="1">
              <a:spLocks noChangeArrowheads="1"/>
            </p:cNvSpPr>
            <p:nvPr/>
          </p:nvSpPr>
          <p:spPr bwMode="auto">
            <a:xfrm>
              <a:off x="1610" y="1661"/>
              <a:ext cx="298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charset="0"/>
                </a:rPr>
                <a:t>1</a:t>
              </a:r>
              <a:endParaRPr kumimoji="1" lang="en-US" altLang="zh-CN" sz="2400" b="1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charset="0"/>
              </a:endParaRPr>
            </a:p>
          </p:txBody>
        </p:sp>
        <p:sp>
          <p:nvSpPr>
            <p:cNvPr id="11279" name="Text Box 15"/>
            <p:cNvSpPr txBox="1">
              <a:spLocks noChangeArrowheads="1"/>
            </p:cNvSpPr>
            <p:nvPr/>
          </p:nvSpPr>
          <p:spPr bwMode="auto">
            <a:xfrm>
              <a:off x="2524" y="1666"/>
              <a:ext cx="298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charset="0"/>
                </a:rPr>
                <a:t>3</a:t>
              </a:r>
            </a:p>
          </p:txBody>
        </p:sp>
        <p:sp>
          <p:nvSpPr>
            <p:cNvPr id="11280" name="Text Box 16"/>
            <p:cNvSpPr txBox="1">
              <a:spLocks noChangeArrowheads="1"/>
            </p:cNvSpPr>
            <p:nvPr/>
          </p:nvSpPr>
          <p:spPr bwMode="auto">
            <a:xfrm>
              <a:off x="4789" y="1676"/>
              <a:ext cx="268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charset="0"/>
                </a:rPr>
                <a:t>8</a:t>
              </a:r>
            </a:p>
          </p:txBody>
        </p:sp>
        <p:sp>
          <p:nvSpPr>
            <p:cNvPr id="11281" name="Text Box 17"/>
            <p:cNvSpPr txBox="1">
              <a:spLocks noChangeArrowheads="1"/>
            </p:cNvSpPr>
            <p:nvPr/>
          </p:nvSpPr>
          <p:spPr bwMode="auto">
            <a:xfrm>
              <a:off x="5239" y="1676"/>
              <a:ext cx="271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charset="0"/>
                </a:rPr>
                <a:t>9</a:t>
              </a:r>
            </a:p>
          </p:txBody>
        </p:sp>
        <p:grpSp>
          <p:nvGrpSpPr>
            <p:cNvPr id="11282" name="Group 18"/>
            <p:cNvGrpSpPr>
              <a:grpSpLocks/>
            </p:cNvGrpSpPr>
            <p:nvPr/>
          </p:nvGrpSpPr>
          <p:grpSpPr bwMode="auto">
            <a:xfrm>
              <a:off x="1111" y="1593"/>
              <a:ext cx="4416" cy="68"/>
              <a:chOff x="1111" y="1593"/>
              <a:chExt cx="4416" cy="68"/>
            </a:xfrm>
          </p:grpSpPr>
          <p:sp>
            <p:nvSpPr>
              <p:cNvPr id="11283" name="Line 19"/>
              <p:cNvSpPr>
                <a:spLocks noChangeShapeType="1"/>
              </p:cNvSpPr>
              <p:nvPr/>
            </p:nvSpPr>
            <p:spPr bwMode="auto">
              <a:xfrm>
                <a:off x="1111" y="1657"/>
                <a:ext cx="4416" cy="0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 type="arrow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284" name="Line 20"/>
              <p:cNvSpPr>
                <a:spLocks noChangeShapeType="1"/>
              </p:cNvSpPr>
              <p:nvPr/>
            </p:nvSpPr>
            <p:spPr bwMode="auto">
              <a:xfrm>
                <a:off x="1701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285" name="Line 21"/>
              <p:cNvSpPr>
                <a:spLocks noChangeShapeType="1"/>
              </p:cNvSpPr>
              <p:nvPr/>
            </p:nvSpPr>
            <p:spPr bwMode="auto">
              <a:xfrm>
                <a:off x="2155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286" name="Line 22"/>
              <p:cNvSpPr>
                <a:spLocks noChangeShapeType="1"/>
              </p:cNvSpPr>
              <p:nvPr/>
            </p:nvSpPr>
            <p:spPr bwMode="auto">
              <a:xfrm>
                <a:off x="2608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287" name="Line 23"/>
              <p:cNvSpPr>
                <a:spLocks noChangeShapeType="1"/>
              </p:cNvSpPr>
              <p:nvPr/>
            </p:nvSpPr>
            <p:spPr bwMode="auto">
              <a:xfrm>
                <a:off x="3062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288" name="Line 24"/>
              <p:cNvSpPr>
                <a:spLocks noChangeShapeType="1"/>
              </p:cNvSpPr>
              <p:nvPr/>
            </p:nvSpPr>
            <p:spPr bwMode="auto">
              <a:xfrm>
                <a:off x="3515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289" name="Line 25"/>
              <p:cNvSpPr>
                <a:spLocks noChangeShapeType="1"/>
              </p:cNvSpPr>
              <p:nvPr/>
            </p:nvSpPr>
            <p:spPr bwMode="auto">
              <a:xfrm>
                <a:off x="3969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290" name="Line 26"/>
              <p:cNvSpPr>
                <a:spLocks noChangeShapeType="1"/>
              </p:cNvSpPr>
              <p:nvPr/>
            </p:nvSpPr>
            <p:spPr bwMode="auto">
              <a:xfrm>
                <a:off x="4422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291" name="Line 27"/>
              <p:cNvSpPr>
                <a:spLocks noChangeShapeType="1"/>
              </p:cNvSpPr>
              <p:nvPr/>
            </p:nvSpPr>
            <p:spPr bwMode="auto">
              <a:xfrm>
                <a:off x="4876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292" name="Line 28"/>
              <p:cNvSpPr>
                <a:spLocks noChangeShapeType="1"/>
              </p:cNvSpPr>
              <p:nvPr/>
            </p:nvSpPr>
            <p:spPr bwMode="auto">
              <a:xfrm>
                <a:off x="1247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293" name="Line 29"/>
              <p:cNvSpPr>
                <a:spLocks noChangeShapeType="1"/>
              </p:cNvSpPr>
              <p:nvPr/>
            </p:nvSpPr>
            <p:spPr bwMode="auto">
              <a:xfrm>
                <a:off x="5330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11294" name="Group 30"/>
          <p:cNvGrpSpPr>
            <a:grpSpLocks/>
          </p:cNvGrpSpPr>
          <p:nvPr/>
        </p:nvGrpSpPr>
        <p:grpSpPr bwMode="auto">
          <a:xfrm>
            <a:off x="3486150" y="1319213"/>
            <a:ext cx="2357438" cy="336550"/>
            <a:chOff x="1236" y="831"/>
            <a:chExt cx="1485" cy="212"/>
          </a:xfrm>
        </p:grpSpPr>
        <p:grpSp>
          <p:nvGrpSpPr>
            <p:cNvPr id="11295" name="Group 31"/>
            <p:cNvGrpSpPr>
              <a:grpSpLocks/>
            </p:cNvGrpSpPr>
            <p:nvPr/>
          </p:nvGrpSpPr>
          <p:grpSpPr bwMode="auto">
            <a:xfrm>
              <a:off x="2653" y="831"/>
              <a:ext cx="68" cy="212"/>
              <a:chOff x="3901" y="1728"/>
              <a:chExt cx="68" cy="212"/>
            </a:xfrm>
          </p:grpSpPr>
          <p:sp>
            <p:nvSpPr>
              <p:cNvPr id="11296" name="Oval 32"/>
              <p:cNvSpPr>
                <a:spLocks noChangeAspect="1" noChangeArrowheads="1"/>
              </p:cNvSpPr>
              <p:nvPr/>
            </p:nvSpPr>
            <p:spPr bwMode="auto">
              <a:xfrm>
                <a:off x="3901" y="1872"/>
                <a:ext cx="68" cy="68"/>
              </a:xfrm>
              <a:prstGeom prst="ellipse">
                <a:avLst/>
              </a:prstGeom>
              <a:solidFill>
                <a:srgbClr val="990000"/>
              </a:solidFill>
              <a:ln w="38100">
                <a:solidFill>
                  <a:srgbClr val="990033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297" name="Line 33"/>
              <p:cNvSpPr>
                <a:spLocks noChangeShapeType="1"/>
              </p:cNvSpPr>
              <p:nvPr/>
            </p:nvSpPr>
            <p:spPr bwMode="auto">
              <a:xfrm>
                <a:off x="3923" y="1728"/>
                <a:ext cx="0" cy="166"/>
              </a:xfrm>
              <a:prstGeom prst="line">
                <a:avLst/>
              </a:prstGeom>
              <a:noFill/>
              <a:ln w="38100">
                <a:solidFill>
                  <a:srgbClr val="990033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1298" name="Line 34"/>
            <p:cNvSpPr>
              <a:spLocks noChangeShapeType="1"/>
            </p:cNvSpPr>
            <p:nvPr/>
          </p:nvSpPr>
          <p:spPr bwMode="auto">
            <a:xfrm>
              <a:off x="1236" y="831"/>
              <a:ext cx="1463" cy="0"/>
            </a:xfrm>
            <a:prstGeom prst="line">
              <a:avLst/>
            </a:prstGeom>
            <a:noFill/>
            <a:ln w="38100">
              <a:solidFill>
                <a:srgbClr val="99003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1299" name="Group 35"/>
          <p:cNvGrpSpPr>
            <a:grpSpLocks/>
          </p:cNvGrpSpPr>
          <p:nvPr/>
        </p:nvGrpSpPr>
        <p:grpSpPr bwMode="auto">
          <a:xfrm>
            <a:off x="3503614" y="1196975"/>
            <a:ext cx="5221287" cy="458788"/>
            <a:chOff x="1247" y="754"/>
            <a:chExt cx="3289" cy="289"/>
          </a:xfrm>
        </p:grpSpPr>
        <p:grpSp>
          <p:nvGrpSpPr>
            <p:cNvPr id="11300" name="Group 36"/>
            <p:cNvGrpSpPr>
              <a:grpSpLocks/>
            </p:cNvGrpSpPr>
            <p:nvPr/>
          </p:nvGrpSpPr>
          <p:grpSpPr bwMode="auto">
            <a:xfrm>
              <a:off x="4468" y="754"/>
              <a:ext cx="68" cy="289"/>
              <a:chOff x="4468" y="754"/>
              <a:chExt cx="68" cy="289"/>
            </a:xfrm>
          </p:grpSpPr>
          <p:sp>
            <p:nvSpPr>
              <p:cNvPr id="11301" name="Oval 37"/>
              <p:cNvSpPr>
                <a:spLocks noChangeAspect="1" noChangeArrowheads="1"/>
              </p:cNvSpPr>
              <p:nvPr/>
            </p:nvSpPr>
            <p:spPr bwMode="auto">
              <a:xfrm>
                <a:off x="4468" y="975"/>
                <a:ext cx="68" cy="68"/>
              </a:xfrm>
              <a:prstGeom prst="ellipse">
                <a:avLst/>
              </a:prstGeom>
              <a:solidFill>
                <a:srgbClr val="990000"/>
              </a:solidFill>
              <a:ln w="38100">
                <a:solidFill>
                  <a:srgbClr val="990033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302" name="Line 38"/>
              <p:cNvSpPr>
                <a:spLocks noChangeShapeType="1"/>
              </p:cNvSpPr>
              <p:nvPr/>
            </p:nvSpPr>
            <p:spPr bwMode="auto">
              <a:xfrm>
                <a:off x="4490" y="754"/>
                <a:ext cx="0" cy="243"/>
              </a:xfrm>
              <a:prstGeom prst="line">
                <a:avLst/>
              </a:prstGeom>
              <a:noFill/>
              <a:ln w="38100">
                <a:solidFill>
                  <a:srgbClr val="990033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1303" name="Line 39"/>
            <p:cNvSpPr>
              <a:spLocks noChangeShapeType="1"/>
            </p:cNvSpPr>
            <p:nvPr/>
          </p:nvSpPr>
          <p:spPr bwMode="auto">
            <a:xfrm>
              <a:off x="1247" y="754"/>
              <a:ext cx="3221" cy="0"/>
            </a:xfrm>
            <a:prstGeom prst="line">
              <a:avLst/>
            </a:prstGeom>
            <a:noFill/>
            <a:ln w="38100">
              <a:solidFill>
                <a:srgbClr val="99003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1304" name="Rectangle 40"/>
          <p:cNvSpPr>
            <a:spLocks noChangeArrowheads="1"/>
          </p:cNvSpPr>
          <p:nvPr/>
        </p:nvSpPr>
        <p:spPr bwMode="auto">
          <a:xfrm>
            <a:off x="3575051" y="1211263"/>
            <a:ext cx="2208213" cy="417512"/>
          </a:xfrm>
          <a:prstGeom prst="rect">
            <a:avLst/>
          </a:prstGeom>
          <a:solidFill>
            <a:schemeClr val="accent2">
              <a:alpha val="5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11305" name="Group 41"/>
          <p:cNvGrpSpPr>
            <a:grpSpLocks/>
          </p:cNvGrpSpPr>
          <p:nvPr/>
        </p:nvGrpSpPr>
        <p:grpSpPr bwMode="auto">
          <a:xfrm>
            <a:off x="3271839" y="2973389"/>
            <a:ext cx="7145337" cy="492125"/>
            <a:chOff x="1101" y="2296"/>
            <a:chExt cx="4501" cy="310"/>
          </a:xfrm>
        </p:grpSpPr>
        <p:sp>
          <p:nvSpPr>
            <p:cNvPr id="11306" name="Text Box 42"/>
            <p:cNvSpPr txBox="1">
              <a:spLocks noChangeArrowheads="1"/>
            </p:cNvSpPr>
            <p:nvPr/>
          </p:nvSpPr>
          <p:spPr bwMode="auto">
            <a:xfrm>
              <a:off x="1101" y="2378"/>
              <a:ext cx="396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1"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</a:rPr>
                <a:t>-7</a:t>
              </a:r>
              <a:endParaRPr kumimoji="1" lang="en-US" altLang="zh-CN" sz="2400" b="1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endParaRPr>
            </a:p>
          </p:txBody>
        </p:sp>
        <p:sp>
          <p:nvSpPr>
            <p:cNvPr id="11307" name="Text Box 43"/>
            <p:cNvSpPr txBox="1">
              <a:spLocks noChangeArrowheads="1"/>
            </p:cNvSpPr>
            <p:nvPr/>
          </p:nvSpPr>
          <p:spPr bwMode="auto">
            <a:xfrm>
              <a:off x="4212" y="2352"/>
              <a:ext cx="494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1"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</a:rPr>
                <a:t>0</a:t>
              </a:r>
            </a:p>
          </p:txBody>
        </p:sp>
        <p:sp>
          <p:nvSpPr>
            <p:cNvPr id="11308" name="Text Box 44"/>
            <p:cNvSpPr txBox="1">
              <a:spLocks noChangeArrowheads="1"/>
            </p:cNvSpPr>
            <p:nvPr/>
          </p:nvSpPr>
          <p:spPr bwMode="auto">
            <a:xfrm>
              <a:off x="3765" y="2348"/>
              <a:ext cx="477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1"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</a:rPr>
                <a:t>-1</a:t>
              </a:r>
            </a:p>
          </p:txBody>
        </p:sp>
        <p:sp>
          <p:nvSpPr>
            <p:cNvPr id="11309" name="Text Box 45"/>
            <p:cNvSpPr txBox="1">
              <a:spLocks noChangeArrowheads="1"/>
            </p:cNvSpPr>
            <p:nvPr/>
          </p:nvSpPr>
          <p:spPr bwMode="auto">
            <a:xfrm>
              <a:off x="3311" y="2354"/>
              <a:ext cx="545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1"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</a:rPr>
                <a:t>-2</a:t>
              </a:r>
            </a:p>
          </p:txBody>
        </p:sp>
        <p:sp>
          <p:nvSpPr>
            <p:cNvPr id="11310" name="Text Box 46"/>
            <p:cNvSpPr txBox="1">
              <a:spLocks noChangeArrowheads="1"/>
            </p:cNvSpPr>
            <p:nvPr/>
          </p:nvSpPr>
          <p:spPr bwMode="auto">
            <a:xfrm>
              <a:off x="2876" y="2352"/>
              <a:ext cx="435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1"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</a:rPr>
                <a:t>-3</a:t>
              </a:r>
            </a:p>
          </p:txBody>
        </p:sp>
        <p:sp>
          <p:nvSpPr>
            <p:cNvPr id="11311" name="Text Box 47"/>
            <p:cNvSpPr txBox="1">
              <a:spLocks noChangeArrowheads="1"/>
            </p:cNvSpPr>
            <p:nvPr/>
          </p:nvSpPr>
          <p:spPr bwMode="auto">
            <a:xfrm>
              <a:off x="1951" y="2348"/>
              <a:ext cx="460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1"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</a:rPr>
                <a:t>-5</a:t>
              </a:r>
              <a:endParaRPr kumimoji="1" lang="en-US" altLang="zh-CN" sz="2400" b="1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endParaRPr>
            </a:p>
          </p:txBody>
        </p:sp>
        <p:sp>
          <p:nvSpPr>
            <p:cNvPr id="11312" name="Text Box 48"/>
            <p:cNvSpPr txBox="1">
              <a:spLocks noChangeArrowheads="1"/>
            </p:cNvSpPr>
            <p:nvPr/>
          </p:nvSpPr>
          <p:spPr bwMode="auto">
            <a:xfrm>
              <a:off x="1497" y="2341"/>
              <a:ext cx="454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1"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</a:rPr>
                <a:t>-6</a:t>
              </a:r>
              <a:endParaRPr kumimoji="1" lang="en-US" altLang="zh-CN" sz="2400" b="1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endParaRPr>
            </a:p>
          </p:txBody>
        </p:sp>
        <p:sp>
          <p:nvSpPr>
            <p:cNvPr id="11313" name="Text Box 49"/>
            <p:cNvSpPr txBox="1">
              <a:spLocks noChangeArrowheads="1"/>
            </p:cNvSpPr>
            <p:nvPr/>
          </p:nvSpPr>
          <p:spPr bwMode="auto">
            <a:xfrm>
              <a:off x="2411" y="2346"/>
              <a:ext cx="465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1"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</a:rPr>
                <a:t>-4</a:t>
              </a:r>
            </a:p>
          </p:txBody>
        </p:sp>
        <p:sp>
          <p:nvSpPr>
            <p:cNvPr id="11314" name="Text Box 50"/>
            <p:cNvSpPr txBox="1">
              <a:spLocks noChangeArrowheads="1"/>
            </p:cNvSpPr>
            <p:nvPr/>
          </p:nvSpPr>
          <p:spPr bwMode="auto">
            <a:xfrm>
              <a:off x="4676" y="2356"/>
              <a:ext cx="450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1"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</a:rPr>
                <a:t>1</a:t>
              </a:r>
            </a:p>
          </p:txBody>
        </p:sp>
        <p:sp>
          <p:nvSpPr>
            <p:cNvPr id="11315" name="Text Box 51"/>
            <p:cNvSpPr txBox="1">
              <a:spLocks noChangeArrowheads="1"/>
            </p:cNvSpPr>
            <p:nvPr/>
          </p:nvSpPr>
          <p:spPr bwMode="auto">
            <a:xfrm>
              <a:off x="5126" y="2356"/>
              <a:ext cx="476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1"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</a:rPr>
                <a:t>2</a:t>
              </a:r>
            </a:p>
          </p:txBody>
        </p:sp>
        <p:grpSp>
          <p:nvGrpSpPr>
            <p:cNvPr id="11316" name="Group 52"/>
            <p:cNvGrpSpPr>
              <a:grpSpLocks/>
            </p:cNvGrpSpPr>
            <p:nvPr/>
          </p:nvGrpSpPr>
          <p:grpSpPr bwMode="auto">
            <a:xfrm>
              <a:off x="1156" y="2296"/>
              <a:ext cx="4416" cy="68"/>
              <a:chOff x="1111" y="1593"/>
              <a:chExt cx="4416" cy="68"/>
            </a:xfrm>
          </p:grpSpPr>
          <p:sp>
            <p:nvSpPr>
              <p:cNvPr id="11317" name="Line 53"/>
              <p:cNvSpPr>
                <a:spLocks noChangeShapeType="1"/>
              </p:cNvSpPr>
              <p:nvPr/>
            </p:nvSpPr>
            <p:spPr bwMode="auto">
              <a:xfrm>
                <a:off x="1111" y="1657"/>
                <a:ext cx="4416" cy="0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 type="arrow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318" name="Line 54"/>
              <p:cNvSpPr>
                <a:spLocks noChangeShapeType="1"/>
              </p:cNvSpPr>
              <p:nvPr/>
            </p:nvSpPr>
            <p:spPr bwMode="auto">
              <a:xfrm>
                <a:off x="1701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319" name="Line 55"/>
              <p:cNvSpPr>
                <a:spLocks noChangeShapeType="1"/>
              </p:cNvSpPr>
              <p:nvPr/>
            </p:nvSpPr>
            <p:spPr bwMode="auto">
              <a:xfrm>
                <a:off x="2155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320" name="Line 56"/>
              <p:cNvSpPr>
                <a:spLocks noChangeShapeType="1"/>
              </p:cNvSpPr>
              <p:nvPr/>
            </p:nvSpPr>
            <p:spPr bwMode="auto">
              <a:xfrm>
                <a:off x="2608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321" name="Line 57"/>
              <p:cNvSpPr>
                <a:spLocks noChangeShapeType="1"/>
              </p:cNvSpPr>
              <p:nvPr/>
            </p:nvSpPr>
            <p:spPr bwMode="auto">
              <a:xfrm>
                <a:off x="3062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322" name="Line 58"/>
              <p:cNvSpPr>
                <a:spLocks noChangeShapeType="1"/>
              </p:cNvSpPr>
              <p:nvPr/>
            </p:nvSpPr>
            <p:spPr bwMode="auto">
              <a:xfrm>
                <a:off x="3515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323" name="Line 59"/>
              <p:cNvSpPr>
                <a:spLocks noChangeShapeType="1"/>
              </p:cNvSpPr>
              <p:nvPr/>
            </p:nvSpPr>
            <p:spPr bwMode="auto">
              <a:xfrm>
                <a:off x="3969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324" name="Line 60"/>
              <p:cNvSpPr>
                <a:spLocks noChangeShapeType="1"/>
              </p:cNvSpPr>
              <p:nvPr/>
            </p:nvSpPr>
            <p:spPr bwMode="auto">
              <a:xfrm>
                <a:off x="4422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325" name="Line 61"/>
              <p:cNvSpPr>
                <a:spLocks noChangeShapeType="1"/>
              </p:cNvSpPr>
              <p:nvPr/>
            </p:nvSpPr>
            <p:spPr bwMode="auto">
              <a:xfrm>
                <a:off x="4876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326" name="Line 62"/>
              <p:cNvSpPr>
                <a:spLocks noChangeShapeType="1"/>
              </p:cNvSpPr>
              <p:nvPr/>
            </p:nvSpPr>
            <p:spPr bwMode="auto">
              <a:xfrm>
                <a:off x="1247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327" name="Line 63"/>
              <p:cNvSpPr>
                <a:spLocks noChangeShapeType="1"/>
              </p:cNvSpPr>
              <p:nvPr/>
            </p:nvSpPr>
            <p:spPr bwMode="auto">
              <a:xfrm>
                <a:off x="5330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11328" name="Group 64"/>
          <p:cNvGrpSpPr>
            <a:grpSpLocks/>
          </p:cNvGrpSpPr>
          <p:nvPr/>
        </p:nvGrpSpPr>
        <p:grpSpPr bwMode="auto">
          <a:xfrm>
            <a:off x="3503614" y="2854326"/>
            <a:ext cx="6624637" cy="263525"/>
            <a:chOff x="1247" y="1798"/>
            <a:chExt cx="4173" cy="166"/>
          </a:xfrm>
        </p:grpSpPr>
        <p:grpSp>
          <p:nvGrpSpPr>
            <p:cNvPr id="11329" name="Group 65"/>
            <p:cNvGrpSpPr>
              <a:grpSpLocks/>
            </p:cNvGrpSpPr>
            <p:nvPr/>
          </p:nvGrpSpPr>
          <p:grpSpPr bwMode="auto">
            <a:xfrm>
              <a:off x="5352" y="1798"/>
              <a:ext cx="68" cy="166"/>
              <a:chOff x="4354" y="2856"/>
              <a:chExt cx="68" cy="166"/>
            </a:xfrm>
          </p:grpSpPr>
          <p:sp>
            <p:nvSpPr>
              <p:cNvPr id="11330" name="Oval 66"/>
              <p:cNvSpPr>
                <a:spLocks noChangeAspect="1" noChangeArrowheads="1"/>
              </p:cNvSpPr>
              <p:nvPr/>
            </p:nvSpPr>
            <p:spPr bwMode="auto">
              <a:xfrm>
                <a:off x="4354" y="2954"/>
                <a:ext cx="68" cy="68"/>
              </a:xfrm>
              <a:prstGeom prst="ellipse">
                <a:avLst/>
              </a:prstGeom>
              <a:solidFill>
                <a:srgbClr val="990000"/>
              </a:solidFill>
              <a:ln w="38100">
                <a:solidFill>
                  <a:srgbClr val="99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331" name="Line 67"/>
              <p:cNvSpPr>
                <a:spLocks noChangeShapeType="1"/>
              </p:cNvSpPr>
              <p:nvPr/>
            </p:nvSpPr>
            <p:spPr bwMode="auto">
              <a:xfrm>
                <a:off x="4377" y="2856"/>
                <a:ext cx="0" cy="120"/>
              </a:xfrm>
              <a:prstGeom prst="line">
                <a:avLst/>
              </a:prstGeom>
              <a:noFill/>
              <a:ln w="38100">
                <a:solidFill>
                  <a:srgbClr val="99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1332" name="Line 68"/>
            <p:cNvSpPr>
              <a:spLocks noChangeShapeType="1"/>
            </p:cNvSpPr>
            <p:nvPr/>
          </p:nvSpPr>
          <p:spPr bwMode="auto">
            <a:xfrm>
              <a:off x="1247" y="1798"/>
              <a:ext cx="4116" cy="0"/>
            </a:xfrm>
            <a:prstGeom prst="line">
              <a:avLst/>
            </a:prstGeom>
            <a:noFill/>
            <a:ln w="38100">
              <a:solidFill>
                <a:srgbClr val="99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1333" name="Group 69"/>
          <p:cNvGrpSpPr>
            <a:grpSpLocks/>
          </p:cNvGrpSpPr>
          <p:nvPr/>
        </p:nvGrpSpPr>
        <p:grpSpPr bwMode="auto">
          <a:xfrm>
            <a:off x="3432176" y="2757488"/>
            <a:ext cx="1655763" cy="336550"/>
            <a:chOff x="1202" y="1737"/>
            <a:chExt cx="1043" cy="212"/>
          </a:xfrm>
        </p:grpSpPr>
        <p:grpSp>
          <p:nvGrpSpPr>
            <p:cNvPr id="11334" name="Group 70"/>
            <p:cNvGrpSpPr>
              <a:grpSpLocks/>
            </p:cNvGrpSpPr>
            <p:nvPr/>
          </p:nvGrpSpPr>
          <p:grpSpPr bwMode="auto">
            <a:xfrm>
              <a:off x="2177" y="1737"/>
              <a:ext cx="68" cy="212"/>
              <a:chOff x="3901" y="1728"/>
              <a:chExt cx="68" cy="212"/>
            </a:xfrm>
          </p:grpSpPr>
          <p:sp>
            <p:nvSpPr>
              <p:cNvPr id="11335" name="Oval 71"/>
              <p:cNvSpPr>
                <a:spLocks noChangeAspect="1" noChangeArrowheads="1"/>
              </p:cNvSpPr>
              <p:nvPr/>
            </p:nvSpPr>
            <p:spPr bwMode="auto">
              <a:xfrm>
                <a:off x="3901" y="1872"/>
                <a:ext cx="68" cy="68"/>
              </a:xfrm>
              <a:prstGeom prst="ellipse">
                <a:avLst/>
              </a:prstGeom>
              <a:solidFill>
                <a:srgbClr val="990000"/>
              </a:solidFill>
              <a:ln w="38100">
                <a:solidFill>
                  <a:srgbClr val="99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336" name="Line 72"/>
              <p:cNvSpPr>
                <a:spLocks noChangeShapeType="1"/>
              </p:cNvSpPr>
              <p:nvPr/>
            </p:nvSpPr>
            <p:spPr bwMode="auto">
              <a:xfrm>
                <a:off x="3923" y="1728"/>
                <a:ext cx="0" cy="166"/>
              </a:xfrm>
              <a:prstGeom prst="line">
                <a:avLst/>
              </a:prstGeom>
              <a:noFill/>
              <a:ln w="38100">
                <a:solidFill>
                  <a:srgbClr val="99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1337" name="Line 73"/>
            <p:cNvSpPr>
              <a:spLocks noChangeShapeType="1"/>
            </p:cNvSpPr>
            <p:nvPr/>
          </p:nvSpPr>
          <p:spPr bwMode="auto">
            <a:xfrm>
              <a:off x="1202" y="1737"/>
              <a:ext cx="1020" cy="0"/>
            </a:xfrm>
            <a:prstGeom prst="line">
              <a:avLst/>
            </a:prstGeom>
            <a:noFill/>
            <a:ln w="38100">
              <a:solidFill>
                <a:srgbClr val="99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1338" name="Rectangle 74"/>
          <p:cNvSpPr>
            <a:spLocks noChangeArrowheads="1"/>
          </p:cNvSpPr>
          <p:nvPr/>
        </p:nvSpPr>
        <p:spPr bwMode="auto">
          <a:xfrm>
            <a:off x="3503614" y="2768601"/>
            <a:ext cx="1512887" cy="284163"/>
          </a:xfrm>
          <a:prstGeom prst="rect">
            <a:avLst/>
          </a:prstGeom>
          <a:solidFill>
            <a:schemeClr val="accent2">
              <a:alpha val="5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graphicFrame>
        <p:nvGraphicFramePr>
          <p:cNvPr id="11339" name="Object 75"/>
          <p:cNvGraphicFramePr>
            <a:graphicFrameLocks noChangeAspect="1"/>
          </p:cNvGraphicFramePr>
          <p:nvPr/>
        </p:nvGraphicFramePr>
        <p:xfrm>
          <a:off x="1628776" y="4019551"/>
          <a:ext cx="1755775" cy="1133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690" name="公式" r:id="rId5" imgW="787320" imgH="507960" progId="Equation.3">
                  <p:embed/>
                </p:oleObj>
              </mc:Choice>
              <mc:Fallback>
                <p:oleObj name="公式" r:id="rId5" imgW="787320" imgH="50796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28776" y="4019551"/>
                        <a:ext cx="1755775" cy="11334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340" name="Text Box 76"/>
          <p:cNvSpPr txBox="1">
            <a:spLocks noChangeArrowheads="1"/>
          </p:cNvSpPr>
          <p:nvPr/>
        </p:nvSpPr>
        <p:spPr bwMode="auto">
          <a:xfrm>
            <a:off x="3279775" y="4868863"/>
            <a:ext cx="59118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zh-CN" altLang="en-US" sz="2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rPr>
              <a:t>解</a:t>
            </a:r>
            <a:r>
              <a:rPr lang="en-US" altLang="zh-CN" sz="2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rPr>
              <a:t>: </a:t>
            </a:r>
            <a:r>
              <a:rPr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rPr>
              <a:t>原不等式组的解集为 </a:t>
            </a:r>
            <a:r>
              <a:rPr lang="en-US" altLang="zh-CN" sz="2400" b="1" i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rPr>
              <a:t>x&lt;</a:t>
            </a:r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rPr>
              <a:t>-1 </a:t>
            </a:r>
            <a:r>
              <a:rPr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rPr>
              <a:t>；</a:t>
            </a:r>
          </a:p>
        </p:txBody>
      </p:sp>
      <p:grpSp>
        <p:nvGrpSpPr>
          <p:cNvPr id="11341" name="Group 77"/>
          <p:cNvGrpSpPr>
            <a:grpSpLocks/>
          </p:cNvGrpSpPr>
          <p:nvPr/>
        </p:nvGrpSpPr>
        <p:grpSpPr bwMode="auto">
          <a:xfrm>
            <a:off x="3416300" y="4437064"/>
            <a:ext cx="7145338" cy="492125"/>
            <a:chOff x="1101" y="2296"/>
            <a:chExt cx="4501" cy="310"/>
          </a:xfrm>
        </p:grpSpPr>
        <p:sp>
          <p:nvSpPr>
            <p:cNvPr id="11342" name="Text Box 78"/>
            <p:cNvSpPr txBox="1">
              <a:spLocks noChangeArrowheads="1"/>
            </p:cNvSpPr>
            <p:nvPr/>
          </p:nvSpPr>
          <p:spPr bwMode="auto">
            <a:xfrm>
              <a:off x="1101" y="2378"/>
              <a:ext cx="396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/>
            <a:p>
              <a:pPr algn="ctr" eaLnBrk="0" hangingPunct="0"/>
              <a:r>
                <a:rPr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  <a:sym typeface="Wingdings" charset="2"/>
                </a:rPr>
                <a:t>-3</a:t>
              </a:r>
              <a:endPara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endParaRPr>
            </a:p>
          </p:txBody>
        </p:sp>
        <p:sp>
          <p:nvSpPr>
            <p:cNvPr id="11343" name="Text Box 79"/>
            <p:cNvSpPr txBox="1">
              <a:spLocks noChangeArrowheads="1"/>
            </p:cNvSpPr>
            <p:nvPr/>
          </p:nvSpPr>
          <p:spPr bwMode="auto">
            <a:xfrm>
              <a:off x="4212" y="2352"/>
              <a:ext cx="494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  <a:sym typeface="Wingdings" charset="2"/>
                </a:rPr>
                <a:t>4</a:t>
              </a:r>
              <a:endPara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endParaRPr>
            </a:p>
          </p:txBody>
        </p:sp>
        <p:sp>
          <p:nvSpPr>
            <p:cNvPr id="11344" name="Text Box 80"/>
            <p:cNvSpPr txBox="1">
              <a:spLocks noChangeArrowheads="1"/>
            </p:cNvSpPr>
            <p:nvPr/>
          </p:nvSpPr>
          <p:spPr bwMode="auto">
            <a:xfrm>
              <a:off x="3765" y="2348"/>
              <a:ext cx="477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  <a:sym typeface="Wingdings" charset="2"/>
                </a:rPr>
                <a:t>3</a:t>
              </a:r>
              <a:endPara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endParaRPr>
            </a:p>
          </p:txBody>
        </p:sp>
        <p:sp>
          <p:nvSpPr>
            <p:cNvPr id="11345" name="Text Box 81"/>
            <p:cNvSpPr txBox="1">
              <a:spLocks noChangeArrowheads="1"/>
            </p:cNvSpPr>
            <p:nvPr/>
          </p:nvSpPr>
          <p:spPr bwMode="auto">
            <a:xfrm>
              <a:off x="3311" y="2354"/>
              <a:ext cx="545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  <a:sym typeface="Wingdings" charset="2"/>
                </a:rPr>
                <a:t>2</a:t>
              </a:r>
              <a:endPara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endParaRPr>
            </a:p>
          </p:txBody>
        </p:sp>
        <p:sp>
          <p:nvSpPr>
            <p:cNvPr id="11346" name="Text Box 82"/>
            <p:cNvSpPr txBox="1">
              <a:spLocks noChangeArrowheads="1"/>
            </p:cNvSpPr>
            <p:nvPr/>
          </p:nvSpPr>
          <p:spPr bwMode="auto">
            <a:xfrm>
              <a:off x="2876" y="2352"/>
              <a:ext cx="435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  <a:sym typeface="Wingdings" charset="2"/>
                </a:rPr>
                <a:t>1</a:t>
              </a:r>
              <a:endPara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endParaRPr>
            </a:p>
          </p:txBody>
        </p:sp>
        <p:sp>
          <p:nvSpPr>
            <p:cNvPr id="11347" name="Text Box 83"/>
            <p:cNvSpPr txBox="1">
              <a:spLocks noChangeArrowheads="1"/>
            </p:cNvSpPr>
            <p:nvPr/>
          </p:nvSpPr>
          <p:spPr bwMode="auto">
            <a:xfrm>
              <a:off x="1951" y="2348"/>
              <a:ext cx="460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  <a:sym typeface="Wingdings" charset="2"/>
                </a:rPr>
                <a:t>-1</a:t>
              </a:r>
              <a:endPara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endParaRPr>
            </a:p>
          </p:txBody>
        </p:sp>
        <p:sp>
          <p:nvSpPr>
            <p:cNvPr id="11348" name="Text Box 84"/>
            <p:cNvSpPr txBox="1">
              <a:spLocks noChangeArrowheads="1"/>
            </p:cNvSpPr>
            <p:nvPr/>
          </p:nvSpPr>
          <p:spPr bwMode="auto">
            <a:xfrm>
              <a:off x="1497" y="2341"/>
              <a:ext cx="454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  <a:sym typeface="Wingdings" charset="2"/>
                </a:rPr>
                <a:t>-2</a:t>
              </a:r>
              <a:endPara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endParaRPr>
            </a:p>
          </p:txBody>
        </p:sp>
        <p:sp>
          <p:nvSpPr>
            <p:cNvPr id="11349" name="Text Box 85"/>
            <p:cNvSpPr txBox="1">
              <a:spLocks noChangeArrowheads="1"/>
            </p:cNvSpPr>
            <p:nvPr/>
          </p:nvSpPr>
          <p:spPr bwMode="auto">
            <a:xfrm>
              <a:off x="2411" y="2346"/>
              <a:ext cx="465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  <a:sym typeface="Wingdings" charset="2"/>
                </a:rPr>
                <a:t>0</a:t>
              </a:r>
              <a:endPara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endParaRPr>
            </a:p>
          </p:txBody>
        </p:sp>
        <p:sp>
          <p:nvSpPr>
            <p:cNvPr id="11350" name="Text Box 86"/>
            <p:cNvSpPr txBox="1">
              <a:spLocks noChangeArrowheads="1"/>
            </p:cNvSpPr>
            <p:nvPr/>
          </p:nvSpPr>
          <p:spPr bwMode="auto">
            <a:xfrm>
              <a:off x="4676" y="2356"/>
              <a:ext cx="450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  <a:sym typeface="Wingdings" charset="2"/>
                </a:rPr>
                <a:t>5</a:t>
              </a:r>
              <a:endPara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endParaRPr>
            </a:p>
          </p:txBody>
        </p:sp>
        <p:sp>
          <p:nvSpPr>
            <p:cNvPr id="11351" name="Text Box 87"/>
            <p:cNvSpPr txBox="1">
              <a:spLocks noChangeArrowheads="1"/>
            </p:cNvSpPr>
            <p:nvPr/>
          </p:nvSpPr>
          <p:spPr bwMode="auto">
            <a:xfrm>
              <a:off x="5126" y="2356"/>
              <a:ext cx="476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  <a:sym typeface="Wingdings" charset="2"/>
                </a:rPr>
                <a:t>6</a:t>
              </a:r>
              <a:endPara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endParaRPr>
            </a:p>
          </p:txBody>
        </p:sp>
        <p:grpSp>
          <p:nvGrpSpPr>
            <p:cNvPr id="11352" name="Group 88"/>
            <p:cNvGrpSpPr>
              <a:grpSpLocks/>
            </p:cNvGrpSpPr>
            <p:nvPr/>
          </p:nvGrpSpPr>
          <p:grpSpPr bwMode="auto">
            <a:xfrm>
              <a:off x="1156" y="2296"/>
              <a:ext cx="4416" cy="68"/>
              <a:chOff x="1111" y="1593"/>
              <a:chExt cx="4416" cy="68"/>
            </a:xfrm>
          </p:grpSpPr>
          <p:sp>
            <p:nvSpPr>
              <p:cNvPr id="11353" name="Line 89"/>
              <p:cNvSpPr>
                <a:spLocks noChangeShapeType="1"/>
              </p:cNvSpPr>
              <p:nvPr/>
            </p:nvSpPr>
            <p:spPr bwMode="auto">
              <a:xfrm>
                <a:off x="1111" y="1657"/>
                <a:ext cx="4416" cy="0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 type="arrow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354" name="Line 90"/>
              <p:cNvSpPr>
                <a:spLocks noChangeShapeType="1"/>
              </p:cNvSpPr>
              <p:nvPr/>
            </p:nvSpPr>
            <p:spPr bwMode="auto">
              <a:xfrm>
                <a:off x="1701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355" name="Line 91"/>
              <p:cNvSpPr>
                <a:spLocks noChangeShapeType="1"/>
              </p:cNvSpPr>
              <p:nvPr/>
            </p:nvSpPr>
            <p:spPr bwMode="auto">
              <a:xfrm>
                <a:off x="2155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356" name="Line 92"/>
              <p:cNvSpPr>
                <a:spLocks noChangeShapeType="1"/>
              </p:cNvSpPr>
              <p:nvPr/>
            </p:nvSpPr>
            <p:spPr bwMode="auto">
              <a:xfrm>
                <a:off x="2608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357" name="Line 93"/>
              <p:cNvSpPr>
                <a:spLocks noChangeShapeType="1"/>
              </p:cNvSpPr>
              <p:nvPr/>
            </p:nvSpPr>
            <p:spPr bwMode="auto">
              <a:xfrm>
                <a:off x="3062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358" name="Line 94"/>
              <p:cNvSpPr>
                <a:spLocks noChangeShapeType="1"/>
              </p:cNvSpPr>
              <p:nvPr/>
            </p:nvSpPr>
            <p:spPr bwMode="auto">
              <a:xfrm>
                <a:off x="3515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359" name="Line 95"/>
              <p:cNvSpPr>
                <a:spLocks noChangeShapeType="1"/>
              </p:cNvSpPr>
              <p:nvPr/>
            </p:nvSpPr>
            <p:spPr bwMode="auto">
              <a:xfrm>
                <a:off x="3969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360" name="Line 96"/>
              <p:cNvSpPr>
                <a:spLocks noChangeShapeType="1"/>
              </p:cNvSpPr>
              <p:nvPr/>
            </p:nvSpPr>
            <p:spPr bwMode="auto">
              <a:xfrm>
                <a:off x="4422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361" name="Line 97"/>
              <p:cNvSpPr>
                <a:spLocks noChangeShapeType="1"/>
              </p:cNvSpPr>
              <p:nvPr/>
            </p:nvSpPr>
            <p:spPr bwMode="auto">
              <a:xfrm>
                <a:off x="4876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362" name="Line 98"/>
              <p:cNvSpPr>
                <a:spLocks noChangeShapeType="1"/>
              </p:cNvSpPr>
              <p:nvPr/>
            </p:nvSpPr>
            <p:spPr bwMode="auto">
              <a:xfrm>
                <a:off x="1247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363" name="Line 99"/>
              <p:cNvSpPr>
                <a:spLocks noChangeShapeType="1"/>
              </p:cNvSpPr>
              <p:nvPr/>
            </p:nvSpPr>
            <p:spPr bwMode="auto">
              <a:xfrm>
                <a:off x="5330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aphicFrame>
        <p:nvGraphicFramePr>
          <p:cNvPr id="11364" name="Object 100"/>
          <p:cNvGraphicFramePr>
            <a:graphicFrameLocks noChangeAspect="1"/>
          </p:cNvGraphicFramePr>
          <p:nvPr/>
        </p:nvGraphicFramePr>
        <p:xfrm>
          <a:off x="1589088" y="5378450"/>
          <a:ext cx="1752600" cy="1131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691" name="公式" r:id="rId7" imgW="787320" imgH="507960" progId="Equation.3">
                  <p:embed/>
                </p:oleObj>
              </mc:Choice>
              <mc:Fallback>
                <p:oleObj name="公式" r:id="rId7" imgW="787320" imgH="50796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9088" y="5378450"/>
                        <a:ext cx="1752600" cy="11318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365" name="Text Box 101"/>
          <p:cNvSpPr txBox="1">
            <a:spLocks noChangeArrowheads="1"/>
          </p:cNvSpPr>
          <p:nvPr/>
        </p:nvSpPr>
        <p:spPr bwMode="auto">
          <a:xfrm>
            <a:off x="3359150" y="6237288"/>
            <a:ext cx="550068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解</a:t>
            </a:r>
            <a:r>
              <a:rPr kumimoji="1" lang="en-US" altLang="zh-CN" sz="2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: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  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原不等式组的解集为 </a:t>
            </a:r>
            <a:r>
              <a:rPr kumimoji="1" lang="en-US" altLang="zh-CN" sz="2400" b="1" i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x </a:t>
            </a:r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MT Extra" charset="2"/>
              </a:rPr>
              <a:t>≤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-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4 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。</a:t>
            </a:r>
          </a:p>
        </p:txBody>
      </p:sp>
      <p:grpSp>
        <p:nvGrpSpPr>
          <p:cNvPr id="11366" name="Group 102"/>
          <p:cNvGrpSpPr>
            <a:grpSpLocks/>
          </p:cNvGrpSpPr>
          <p:nvPr/>
        </p:nvGrpSpPr>
        <p:grpSpPr bwMode="auto">
          <a:xfrm>
            <a:off x="3343275" y="5745164"/>
            <a:ext cx="7145338" cy="492125"/>
            <a:chOff x="1101" y="2296"/>
            <a:chExt cx="4501" cy="310"/>
          </a:xfrm>
        </p:grpSpPr>
        <p:sp>
          <p:nvSpPr>
            <p:cNvPr id="11367" name="Text Box 103"/>
            <p:cNvSpPr txBox="1">
              <a:spLocks noChangeArrowheads="1"/>
            </p:cNvSpPr>
            <p:nvPr/>
          </p:nvSpPr>
          <p:spPr bwMode="auto">
            <a:xfrm>
              <a:off x="1101" y="2378"/>
              <a:ext cx="396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/>
            <a:p>
              <a:pPr algn="ctr" eaLnBrk="0" hangingPunct="0"/>
              <a:r>
                <a:rPr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  <a:sym typeface="Wingdings" charset="2"/>
                </a:rPr>
                <a:t>-7</a:t>
              </a:r>
              <a:endPara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endParaRPr>
            </a:p>
          </p:txBody>
        </p:sp>
        <p:sp>
          <p:nvSpPr>
            <p:cNvPr id="11368" name="Text Box 104"/>
            <p:cNvSpPr txBox="1">
              <a:spLocks noChangeArrowheads="1"/>
            </p:cNvSpPr>
            <p:nvPr/>
          </p:nvSpPr>
          <p:spPr bwMode="auto">
            <a:xfrm>
              <a:off x="4212" y="2352"/>
              <a:ext cx="494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  <a:sym typeface="Wingdings" charset="2"/>
                </a:rPr>
                <a:t>0</a:t>
              </a:r>
              <a:endPara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endParaRPr>
            </a:p>
          </p:txBody>
        </p:sp>
        <p:sp>
          <p:nvSpPr>
            <p:cNvPr id="11369" name="Text Box 105"/>
            <p:cNvSpPr txBox="1">
              <a:spLocks noChangeArrowheads="1"/>
            </p:cNvSpPr>
            <p:nvPr/>
          </p:nvSpPr>
          <p:spPr bwMode="auto">
            <a:xfrm>
              <a:off x="3765" y="2348"/>
              <a:ext cx="477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  <a:sym typeface="Wingdings" charset="2"/>
                </a:rPr>
                <a:t>-1</a:t>
              </a:r>
              <a:endPara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endParaRPr>
            </a:p>
          </p:txBody>
        </p:sp>
        <p:sp>
          <p:nvSpPr>
            <p:cNvPr id="11370" name="Text Box 106"/>
            <p:cNvSpPr txBox="1">
              <a:spLocks noChangeArrowheads="1"/>
            </p:cNvSpPr>
            <p:nvPr/>
          </p:nvSpPr>
          <p:spPr bwMode="auto">
            <a:xfrm>
              <a:off x="3311" y="2354"/>
              <a:ext cx="545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  <a:sym typeface="Wingdings" charset="2"/>
                </a:rPr>
                <a:t>-2</a:t>
              </a:r>
              <a:endPara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endParaRPr>
            </a:p>
          </p:txBody>
        </p:sp>
        <p:sp>
          <p:nvSpPr>
            <p:cNvPr id="11371" name="Text Box 107"/>
            <p:cNvSpPr txBox="1">
              <a:spLocks noChangeArrowheads="1"/>
            </p:cNvSpPr>
            <p:nvPr/>
          </p:nvSpPr>
          <p:spPr bwMode="auto">
            <a:xfrm>
              <a:off x="2876" y="2352"/>
              <a:ext cx="435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  <a:sym typeface="Wingdings" charset="2"/>
                </a:rPr>
                <a:t>-3</a:t>
              </a:r>
              <a:endPara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endParaRPr>
            </a:p>
          </p:txBody>
        </p:sp>
        <p:sp>
          <p:nvSpPr>
            <p:cNvPr id="11372" name="Text Box 108"/>
            <p:cNvSpPr txBox="1">
              <a:spLocks noChangeArrowheads="1"/>
            </p:cNvSpPr>
            <p:nvPr/>
          </p:nvSpPr>
          <p:spPr bwMode="auto">
            <a:xfrm>
              <a:off x="1951" y="2348"/>
              <a:ext cx="460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  <a:sym typeface="Wingdings" charset="2"/>
                </a:rPr>
                <a:t>-5</a:t>
              </a:r>
              <a:endPara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endParaRPr>
            </a:p>
          </p:txBody>
        </p:sp>
        <p:sp>
          <p:nvSpPr>
            <p:cNvPr id="11373" name="Text Box 109"/>
            <p:cNvSpPr txBox="1">
              <a:spLocks noChangeArrowheads="1"/>
            </p:cNvSpPr>
            <p:nvPr/>
          </p:nvSpPr>
          <p:spPr bwMode="auto">
            <a:xfrm>
              <a:off x="1497" y="2341"/>
              <a:ext cx="454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  <a:sym typeface="Wingdings" charset="2"/>
                </a:rPr>
                <a:t>-6</a:t>
              </a:r>
              <a:endPara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endParaRPr>
            </a:p>
          </p:txBody>
        </p:sp>
        <p:sp>
          <p:nvSpPr>
            <p:cNvPr id="11374" name="Text Box 110"/>
            <p:cNvSpPr txBox="1">
              <a:spLocks noChangeArrowheads="1"/>
            </p:cNvSpPr>
            <p:nvPr/>
          </p:nvSpPr>
          <p:spPr bwMode="auto">
            <a:xfrm>
              <a:off x="2411" y="2346"/>
              <a:ext cx="465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  <a:sym typeface="Wingdings" charset="2"/>
                </a:rPr>
                <a:t>-4</a:t>
              </a:r>
              <a:endPara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endParaRPr>
            </a:p>
          </p:txBody>
        </p:sp>
        <p:sp>
          <p:nvSpPr>
            <p:cNvPr id="11375" name="Text Box 111"/>
            <p:cNvSpPr txBox="1">
              <a:spLocks noChangeArrowheads="1"/>
            </p:cNvSpPr>
            <p:nvPr/>
          </p:nvSpPr>
          <p:spPr bwMode="auto">
            <a:xfrm>
              <a:off x="4676" y="2356"/>
              <a:ext cx="450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  <a:sym typeface="Wingdings" charset="2"/>
                </a:rPr>
                <a:t>1</a:t>
              </a:r>
              <a:endPara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endParaRPr>
            </a:p>
          </p:txBody>
        </p:sp>
        <p:sp>
          <p:nvSpPr>
            <p:cNvPr id="11376" name="Text Box 112"/>
            <p:cNvSpPr txBox="1">
              <a:spLocks noChangeArrowheads="1"/>
            </p:cNvSpPr>
            <p:nvPr/>
          </p:nvSpPr>
          <p:spPr bwMode="auto">
            <a:xfrm>
              <a:off x="5126" y="2356"/>
              <a:ext cx="476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  <a:sym typeface="Wingdings" charset="2"/>
                </a:rPr>
                <a:t>2</a:t>
              </a:r>
              <a:endPara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endParaRPr>
            </a:p>
          </p:txBody>
        </p:sp>
        <p:grpSp>
          <p:nvGrpSpPr>
            <p:cNvPr id="11377" name="Group 113"/>
            <p:cNvGrpSpPr>
              <a:grpSpLocks/>
            </p:cNvGrpSpPr>
            <p:nvPr/>
          </p:nvGrpSpPr>
          <p:grpSpPr bwMode="auto">
            <a:xfrm>
              <a:off x="1156" y="2296"/>
              <a:ext cx="4416" cy="68"/>
              <a:chOff x="1111" y="1593"/>
              <a:chExt cx="4416" cy="68"/>
            </a:xfrm>
          </p:grpSpPr>
          <p:sp>
            <p:nvSpPr>
              <p:cNvPr id="11378" name="Line 114"/>
              <p:cNvSpPr>
                <a:spLocks noChangeShapeType="1"/>
              </p:cNvSpPr>
              <p:nvPr/>
            </p:nvSpPr>
            <p:spPr bwMode="auto">
              <a:xfrm>
                <a:off x="1111" y="1657"/>
                <a:ext cx="4416" cy="0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 type="arrow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379" name="Line 115"/>
              <p:cNvSpPr>
                <a:spLocks noChangeShapeType="1"/>
              </p:cNvSpPr>
              <p:nvPr/>
            </p:nvSpPr>
            <p:spPr bwMode="auto">
              <a:xfrm>
                <a:off x="1701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380" name="Line 116"/>
              <p:cNvSpPr>
                <a:spLocks noChangeShapeType="1"/>
              </p:cNvSpPr>
              <p:nvPr/>
            </p:nvSpPr>
            <p:spPr bwMode="auto">
              <a:xfrm>
                <a:off x="2155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381" name="Line 117"/>
              <p:cNvSpPr>
                <a:spLocks noChangeShapeType="1"/>
              </p:cNvSpPr>
              <p:nvPr/>
            </p:nvSpPr>
            <p:spPr bwMode="auto">
              <a:xfrm>
                <a:off x="2608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382" name="Line 118"/>
              <p:cNvSpPr>
                <a:spLocks noChangeShapeType="1"/>
              </p:cNvSpPr>
              <p:nvPr/>
            </p:nvSpPr>
            <p:spPr bwMode="auto">
              <a:xfrm>
                <a:off x="3062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383" name="Line 119"/>
              <p:cNvSpPr>
                <a:spLocks noChangeShapeType="1"/>
              </p:cNvSpPr>
              <p:nvPr/>
            </p:nvSpPr>
            <p:spPr bwMode="auto">
              <a:xfrm>
                <a:off x="3515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384" name="Line 120"/>
              <p:cNvSpPr>
                <a:spLocks noChangeShapeType="1"/>
              </p:cNvSpPr>
              <p:nvPr/>
            </p:nvSpPr>
            <p:spPr bwMode="auto">
              <a:xfrm>
                <a:off x="3969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385" name="Line 121"/>
              <p:cNvSpPr>
                <a:spLocks noChangeShapeType="1"/>
              </p:cNvSpPr>
              <p:nvPr/>
            </p:nvSpPr>
            <p:spPr bwMode="auto">
              <a:xfrm>
                <a:off x="4422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386" name="Line 122"/>
              <p:cNvSpPr>
                <a:spLocks noChangeShapeType="1"/>
              </p:cNvSpPr>
              <p:nvPr/>
            </p:nvSpPr>
            <p:spPr bwMode="auto">
              <a:xfrm>
                <a:off x="4876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387" name="Line 123"/>
              <p:cNvSpPr>
                <a:spLocks noChangeShapeType="1"/>
              </p:cNvSpPr>
              <p:nvPr/>
            </p:nvSpPr>
            <p:spPr bwMode="auto">
              <a:xfrm>
                <a:off x="1247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388" name="Line 124"/>
              <p:cNvSpPr>
                <a:spLocks noChangeShapeType="1"/>
              </p:cNvSpPr>
              <p:nvPr/>
            </p:nvSpPr>
            <p:spPr bwMode="auto">
              <a:xfrm>
                <a:off x="5330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11389" name="Text Box 125"/>
          <p:cNvSpPr txBox="1">
            <a:spLocks noChangeArrowheads="1"/>
          </p:cNvSpPr>
          <p:nvPr/>
        </p:nvSpPr>
        <p:spPr bwMode="auto">
          <a:xfrm>
            <a:off x="6032501" y="1"/>
            <a:ext cx="4645025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dist" eaLnBrk="0" hangingPunct="0"/>
            <a:r>
              <a:rPr kumimoji="1" lang="zh-CN" altLang="en-US" sz="8000" b="1">
                <a:solidFill>
                  <a:srgbClr val="000000"/>
                </a:solidFill>
                <a:latin typeface="Book Antiqua" charset="0"/>
                <a:ea typeface="华文新魏" charset="-122"/>
              </a:rPr>
              <a:t>小小取小</a:t>
            </a:r>
          </a:p>
        </p:txBody>
      </p:sp>
      <p:graphicFrame>
        <p:nvGraphicFramePr>
          <p:cNvPr id="11390" name="Object 126"/>
          <p:cNvGraphicFramePr>
            <a:graphicFrameLocks noChangeAspect="1"/>
          </p:cNvGraphicFramePr>
          <p:nvPr/>
        </p:nvGraphicFramePr>
        <p:xfrm>
          <a:off x="1562100" y="1219200"/>
          <a:ext cx="1581150" cy="1130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692" name="公式" r:id="rId9" imgW="711000" imgH="507960" progId="Equation.3">
                  <p:embed/>
                </p:oleObj>
              </mc:Choice>
              <mc:Fallback>
                <p:oleObj name="公式" r:id="rId9" imgW="711000" imgH="50796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62100" y="1219200"/>
                        <a:ext cx="1581150" cy="1130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1391" name="Group 127"/>
          <p:cNvGrpSpPr>
            <a:grpSpLocks/>
          </p:cNvGrpSpPr>
          <p:nvPr/>
        </p:nvGrpSpPr>
        <p:grpSpPr bwMode="auto">
          <a:xfrm>
            <a:off x="3576638" y="4221163"/>
            <a:ext cx="1655762" cy="336550"/>
            <a:chOff x="1202" y="1737"/>
            <a:chExt cx="1043" cy="212"/>
          </a:xfrm>
        </p:grpSpPr>
        <p:grpSp>
          <p:nvGrpSpPr>
            <p:cNvPr id="11392" name="Group 128"/>
            <p:cNvGrpSpPr>
              <a:grpSpLocks/>
            </p:cNvGrpSpPr>
            <p:nvPr/>
          </p:nvGrpSpPr>
          <p:grpSpPr bwMode="auto">
            <a:xfrm>
              <a:off x="2177" y="1737"/>
              <a:ext cx="68" cy="212"/>
              <a:chOff x="3901" y="1728"/>
              <a:chExt cx="68" cy="212"/>
            </a:xfrm>
          </p:grpSpPr>
          <p:sp>
            <p:nvSpPr>
              <p:cNvPr id="11393" name="Oval 129"/>
              <p:cNvSpPr>
                <a:spLocks noChangeAspect="1" noChangeArrowheads="1"/>
              </p:cNvSpPr>
              <p:nvPr/>
            </p:nvSpPr>
            <p:spPr bwMode="auto">
              <a:xfrm>
                <a:off x="3901" y="1872"/>
                <a:ext cx="68" cy="68"/>
              </a:xfrm>
              <a:prstGeom prst="ellipse">
                <a:avLst/>
              </a:prstGeom>
              <a:solidFill>
                <a:srgbClr val="FFFFFF"/>
              </a:solidFill>
              <a:ln w="38100">
                <a:solidFill>
                  <a:srgbClr val="99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394" name="Line 130"/>
              <p:cNvSpPr>
                <a:spLocks noChangeShapeType="1"/>
              </p:cNvSpPr>
              <p:nvPr/>
            </p:nvSpPr>
            <p:spPr bwMode="auto">
              <a:xfrm>
                <a:off x="3923" y="1728"/>
                <a:ext cx="0" cy="166"/>
              </a:xfrm>
              <a:prstGeom prst="line">
                <a:avLst/>
              </a:prstGeom>
              <a:noFill/>
              <a:ln w="38100">
                <a:solidFill>
                  <a:srgbClr val="99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1395" name="Line 131"/>
            <p:cNvSpPr>
              <a:spLocks noChangeShapeType="1"/>
            </p:cNvSpPr>
            <p:nvPr/>
          </p:nvSpPr>
          <p:spPr bwMode="auto">
            <a:xfrm>
              <a:off x="1202" y="1737"/>
              <a:ext cx="1020" cy="0"/>
            </a:xfrm>
            <a:prstGeom prst="line">
              <a:avLst/>
            </a:prstGeom>
            <a:noFill/>
            <a:ln w="38100">
              <a:solidFill>
                <a:srgbClr val="99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1396" name="Group 132"/>
          <p:cNvGrpSpPr>
            <a:grpSpLocks/>
          </p:cNvGrpSpPr>
          <p:nvPr/>
        </p:nvGrpSpPr>
        <p:grpSpPr bwMode="auto">
          <a:xfrm>
            <a:off x="3622676" y="4318001"/>
            <a:ext cx="5210175" cy="263525"/>
            <a:chOff x="1322" y="2720"/>
            <a:chExt cx="3282" cy="166"/>
          </a:xfrm>
        </p:grpSpPr>
        <p:grpSp>
          <p:nvGrpSpPr>
            <p:cNvPr id="11397" name="Group 133"/>
            <p:cNvGrpSpPr>
              <a:grpSpLocks/>
            </p:cNvGrpSpPr>
            <p:nvPr/>
          </p:nvGrpSpPr>
          <p:grpSpPr bwMode="auto">
            <a:xfrm>
              <a:off x="4536" y="2720"/>
              <a:ext cx="68" cy="166"/>
              <a:chOff x="4354" y="2856"/>
              <a:chExt cx="68" cy="166"/>
            </a:xfrm>
          </p:grpSpPr>
          <p:sp>
            <p:nvSpPr>
              <p:cNvPr id="11398" name="Oval 134"/>
              <p:cNvSpPr>
                <a:spLocks noChangeAspect="1" noChangeArrowheads="1"/>
              </p:cNvSpPr>
              <p:nvPr/>
            </p:nvSpPr>
            <p:spPr bwMode="auto">
              <a:xfrm>
                <a:off x="4354" y="2954"/>
                <a:ext cx="68" cy="68"/>
              </a:xfrm>
              <a:prstGeom prst="ellipse">
                <a:avLst/>
              </a:prstGeom>
              <a:solidFill>
                <a:srgbClr val="FFFFFF"/>
              </a:solidFill>
              <a:ln w="38100">
                <a:solidFill>
                  <a:srgbClr val="99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399" name="Line 135"/>
              <p:cNvSpPr>
                <a:spLocks noChangeShapeType="1"/>
              </p:cNvSpPr>
              <p:nvPr/>
            </p:nvSpPr>
            <p:spPr bwMode="auto">
              <a:xfrm>
                <a:off x="4377" y="2856"/>
                <a:ext cx="0" cy="120"/>
              </a:xfrm>
              <a:prstGeom prst="line">
                <a:avLst/>
              </a:prstGeom>
              <a:noFill/>
              <a:ln w="38100">
                <a:solidFill>
                  <a:srgbClr val="99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1400" name="Line 136"/>
            <p:cNvSpPr>
              <a:spLocks noChangeShapeType="1"/>
            </p:cNvSpPr>
            <p:nvPr/>
          </p:nvSpPr>
          <p:spPr bwMode="auto">
            <a:xfrm>
              <a:off x="1322" y="2720"/>
              <a:ext cx="3225" cy="0"/>
            </a:xfrm>
            <a:prstGeom prst="line">
              <a:avLst/>
            </a:prstGeom>
            <a:noFill/>
            <a:ln w="38100">
              <a:solidFill>
                <a:srgbClr val="99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1401" name="Rectangle 137"/>
          <p:cNvSpPr>
            <a:spLocks noChangeArrowheads="1"/>
          </p:cNvSpPr>
          <p:nvPr/>
        </p:nvSpPr>
        <p:spPr bwMode="auto">
          <a:xfrm>
            <a:off x="3646489" y="4224338"/>
            <a:ext cx="1512887" cy="284162"/>
          </a:xfrm>
          <a:prstGeom prst="rect">
            <a:avLst/>
          </a:prstGeom>
          <a:solidFill>
            <a:schemeClr val="accent2">
              <a:alpha val="5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11402" name="Group 138"/>
          <p:cNvGrpSpPr>
            <a:grpSpLocks/>
          </p:cNvGrpSpPr>
          <p:nvPr/>
        </p:nvGrpSpPr>
        <p:grpSpPr bwMode="auto">
          <a:xfrm>
            <a:off x="3549651" y="5613401"/>
            <a:ext cx="5210175" cy="263525"/>
            <a:chOff x="1322" y="2720"/>
            <a:chExt cx="3282" cy="166"/>
          </a:xfrm>
        </p:grpSpPr>
        <p:grpSp>
          <p:nvGrpSpPr>
            <p:cNvPr id="11403" name="Group 139"/>
            <p:cNvGrpSpPr>
              <a:grpSpLocks/>
            </p:cNvGrpSpPr>
            <p:nvPr/>
          </p:nvGrpSpPr>
          <p:grpSpPr bwMode="auto">
            <a:xfrm>
              <a:off x="4536" y="2720"/>
              <a:ext cx="68" cy="166"/>
              <a:chOff x="4354" y="2856"/>
              <a:chExt cx="68" cy="166"/>
            </a:xfrm>
          </p:grpSpPr>
          <p:sp>
            <p:nvSpPr>
              <p:cNvPr id="11404" name="Oval 140"/>
              <p:cNvSpPr>
                <a:spLocks noChangeAspect="1" noChangeArrowheads="1"/>
              </p:cNvSpPr>
              <p:nvPr/>
            </p:nvSpPr>
            <p:spPr bwMode="auto">
              <a:xfrm>
                <a:off x="4354" y="2954"/>
                <a:ext cx="68" cy="68"/>
              </a:xfrm>
              <a:prstGeom prst="ellipse">
                <a:avLst/>
              </a:prstGeom>
              <a:solidFill>
                <a:srgbClr val="FFFFFF"/>
              </a:solidFill>
              <a:ln w="38100">
                <a:solidFill>
                  <a:srgbClr val="99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405" name="Line 141"/>
              <p:cNvSpPr>
                <a:spLocks noChangeShapeType="1"/>
              </p:cNvSpPr>
              <p:nvPr/>
            </p:nvSpPr>
            <p:spPr bwMode="auto">
              <a:xfrm>
                <a:off x="4377" y="2856"/>
                <a:ext cx="0" cy="120"/>
              </a:xfrm>
              <a:prstGeom prst="line">
                <a:avLst/>
              </a:prstGeom>
              <a:noFill/>
              <a:ln w="38100">
                <a:solidFill>
                  <a:srgbClr val="99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1406" name="Line 142"/>
            <p:cNvSpPr>
              <a:spLocks noChangeShapeType="1"/>
            </p:cNvSpPr>
            <p:nvPr/>
          </p:nvSpPr>
          <p:spPr bwMode="auto">
            <a:xfrm>
              <a:off x="1322" y="2720"/>
              <a:ext cx="3225" cy="0"/>
            </a:xfrm>
            <a:prstGeom prst="line">
              <a:avLst/>
            </a:prstGeom>
            <a:noFill/>
            <a:ln w="38100">
              <a:solidFill>
                <a:srgbClr val="99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1407" name="Group 143"/>
          <p:cNvGrpSpPr>
            <a:grpSpLocks/>
          </p:cNvGrpSpPr>
          <p:nvPr/>
        </p:nvGrpSpPr>
        <p:grpSpPr bwMode="auto">
          <a:xfrm>
            <a:off x="3503614" y="5540375"/>
            <a:ext cx="2376487" cy="336550"/>
            <a:chOff x="1247" y="3490"/>
            <a:chExt cx="1497" cy="212"/>
          </a:xfrm>
        </p:grpSpPr>
        <p:grpSp>
          <p:nvGrpSpPr>
            <p:cNvPr id="11408" name="Group 144"/>
            <p:cNvGrpSpPr>
              <a:grpSpLocks/>
            </p:cNvGrpSpPr>
            <p:nvPr/>
          </p:nvGrpSpPr>
          <p:grpSpPr bwMode="auto">
            <a:xfrm>
              <a:off x="2676" y="3490"/>
              <a:ext cx="68" cy="212"/>
              <a:chOff x="3901" y="1728"/>
              <a:chExt cx="68" cy="212"/>
            </a:xfrm>
          </p:grpSpPr>
          <p:sp>
            <p:nvSpPr>
              <p:cNvPr id="11409" name="Oval 145"/>
              <p:cNvSpPr>
                <a:spLocks noChangeAspect="1" noChangeArrowheads="1"/>
              </p:cNvSpPr>
              <p:nvPr/>
            </p:nvSpPr>
            <p:spPr bwMode="auto">
              <a:xfrm>
                <a:off x="3901" y="1872"/>
                <a:ext cx="68" cy="68"/>
              </a:xfrm>
              <a:prstGeom prst="ellipse">
                <a:avLst/>
              </a:prstGeom>
              <a:solidFill>
                <a:srgbClr val="990000"/>
              </a:solidFill>
              <a:ln w="38100">
                <a:solidFill>
                  <a:srgbClr val="99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410" name="Line 146"/>
              <p:cNvSpPr>
                <a:spLocks noChangeShapeType="1"/>
              </p:cNvSpPr>
              <p:nvPr/>
            </p:nvSpPr>
            <p:spPr bwMode="auto">
              <a:xfrm>
                <a:off x="3923" y="1728"/>
                <a:ext cx="0" cy="166"/>
              </a:xfrm>
              <a:prstGeom prst="line">
                <a:avLst/>
              </a:prstGeom>
              <a:noFill/>
              <a:ln w="38100">
                <a:solidFill>
                  <a:srgbClr val="99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1411" name="Line 147"/>
            <p:cNvSpPr>
              <a:spLocks noChangeShapeType="1"/>
            </p:cNvSpPr>
            <p:nvPr/>
          </p:nvSpPr>
          <p:spPr bwMode="auto">
            <a:xfrm>
              <a:off x="1247" y="3490"/>
              <a:ext cx="1474" cy="0"/>
            </a:xfrm>
            <a:prstGeom prst="line">
              <a:avLst/>
            </a:prstGeom>
            <a:noFill/>
            <a:ln w="38100">
              <a:solidFill>
                <a:srgbClr val="99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1412" name="Rectangle 148"/>
          <p:cNvSpPr>
            <a:spLocks noChangeArrowheads="1"/>
          </p:cNvSpPr>
          <p:nvPr/>
        </p:nvSpPr>
        <p:spPr bwMode="auto">
          <a:xfrm>
            <a:off x="3492501" y="5516563"/>
            <a:ext cx="2316163" cy="323850"/>
          </a:xfrm>
          <a:prstGeom prst="rect">
            <a:avLst/>
          </a:prstGeom>
          <a:solidFill>
            <a:schemeClr val="accent2">
              <a:alpha val="5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920500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1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1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11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3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3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11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11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11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1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1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13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1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1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1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11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11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11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92" dur="500"/>
                                        <p:tgtEl>
                                          <p:spTgt spid="11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1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13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13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1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 nodeType="clickPar">
                      <p:stCondLst>
                        <p:cond delay="indefinite"/>
                      </p:stCondLst>
                      <p:childTnLst>
                        <p:par>
                          <p:cTn id="10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1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11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 nodeType="clickPar">
                      <p:stCondLst>
                        <p:cond delay="indefinite"/>
                      </p:stCondLst>
                      <p:childTnLst>
                        <p:par>
                          <p:cTn id="10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1" dur="500"/>
                                        <p:tgtEl>
                                          <p:spTgt spid="11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 nodeType="clickPar">
                      <p:stCondLst>
                        <p:cond delay="indefinite"/>
                      </p:stCondLst>
                      <p:childTnLst>
                        <p:par>
                          <p:cTn id="1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4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6" dur="500"/>
                                        <p:tgtEl>
                                          <p:spTgt spid="114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 nodeType="clickPar">
                      <p:stCondLst>
                        <p:cond delay="indefinite"/>
                      </p:stCondLst>
                      <p:childTnLst>
                        <p:par>
                          <p:cTn id="1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1" dur="500"/>
                                        <p:tgtEl>
                                          <p:spTgt spid="11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 nodeType="clickPar">
                      <p:stCondLst>
                        <p:cond delay="indefinite"/>
                      </p:stCondLst>
                      <p:childTnLst>
                        <p:par>
                          <p:cTn id="1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4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6" dur="1" fill="hold"/>
                                        <p:tgtEl>
                                          <p:spTgt spid="1136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 nodeType="clickPar">
                      <p:stCondLst>
                        <p:cond delay="indefinite"/>
                      </p:stCondLst>
                      <p:childTnLst>
                        <p:par>
                          <p:cTn id="1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9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1" dur="1" fill="hold"/>
                                        <p:tgtEl>
                                          <p:spTgt spid="1138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autoUpdateAnimBg="0"/>
      <p:bldP spid="11269" grpId="0"/>
      <p:bldP spid="11304" grpId="0" animBg="1"/>
      <p:bldP spid="11338" grpId="0" animBg="1"/>
      <p:bldP spid="11340" grpId="0"/>
      <p:bldP spid="11365" grpId="0"/>
      <p:bldP spid="11389" grpId="0"/>
      <p:bldP spid="11401" grpId="0" animBg="1"/>
      <p:bldP spid="11412" grpId="0" animBg="1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2"/>
          <p:cNvSpPr txBox="1">
            <a:spLocks noChangeArrowheads="1"/>
          </p:cNvSpPr>
          <p:nvPr/>
        </p:nvSpPr>
        <p:spPr bwMode="auto">
          <a:xfrm>
            <a:off x="1816101" y="692150"/>
            <a:ext cx="47847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例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1. 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求下列不等式组的解集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:</a:t>
            </a:r>
          </a:p>
        </p:txBody>
      </p:sp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3359151" y="2035175"/>
            <a:ext cx="71723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解</a:t>
            </a:r>
            <a:r>
              <a:rPr kumimoji="1" lang="en-US" altLang="zh-CN" sz="2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: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 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原不等式组的解集为 </a:t>
            </a:r>
            <a:r>
              <a:rPr kumimoji="1" lang="zh-CN" altLang="en-US" sz="2400" b="1" i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 </a:t>
            </a:r>
            <a:r>
              <a:rPr kumimoji="1" lang="en-US" altLang="zh-CN" sz="2400" b="1" i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3 &lt; x 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MT Extra" charset="2"/>
              </a:rPr>
              <a:t>&lt; 7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 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；</a:t>
            </a:r>
          </a:p>
        </p:txBody>
      </p:sp>
      <p:graphicFrame>
        <p:nvGraphicFramePr>
          <p:cNvPr id="12292" name="Object 4"/>
          <p:cNvGraphicFramePr>
            <a:graphicFrameLocks noChangeAspect="1"/>
          </p:cNvGraphicFramePr>
          <p:nvPr/>
        </p:nvGraphicFramePr>
        <p:xfrm>
          <a:off x="1524001" y="2547938"/>
          <a:ext cx="1920875" cy="1130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713" name="公式" r:id="rId3" imgW="863280" imgH="507960" progId="Equation.3">
                  <p:embed/>
                </p:oleObj>
              </mc:Choice>
              <mc:Fallback>
                <p:oleObj name="公式" r:id="rId3" imgW="863280" imgH="50796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4001" y="2547938"/>
                        <a:ext cx="1920875" cy="1130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3375026" y="3476625"/>
            <a:ext cx="60483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解</a:t>
            </a:r>
            <a:r>
              <a:rPr kumimoji="1" lang="en-US" altLang="zh-CN" sz="2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: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 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原不等式组的解集为</a:t>
            </a:r>
            <a:r>
              <a:rPr kumimoji="1" lang="zh-CN" altLang="en-US" sz="2400" b="1" i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 </a:t>
            </a:r>
            <a:r>
              <a:rPr kumimoji="1" lang="en-US" altLang="zh-CN" sz="2400" b="1" i="1"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-</a:t>
            </a:r>
            <a:r>
              <a:rPr kumimoji="1" lang="en-US" altLang="zh-CN" sz="2400" b="1" i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5&lt; x &lt;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  <a:sym typeface="MT Extra" charset="2"/>
              </a:rPr>
              <a:t>-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MT Extra" charset="2"/>
              </a:rPr>
              <a:t>2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 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；</a:t>
            </a:r>
          </a:p>
        </p:txBody>
      </p:sp>
      <p:sp>
        <p:nvSpPr>
          <p:cNvPr id="12294" name="Oval 6"/>
          <p:cNvSpPr>
            <a:spLocks noChangeArrowheads="1"/>
          </p:cNvSpPr>
          <p:nvPr/>
        </p:nvSpPr>
        <p:spPr bwMode="auto">
          <a:xfrm>
            <a:off x="1558926" y="692150"/>
            <a:ext cx="1008063" cy="533400"/>
          </a:xfrm>
          <a:prstGeom prst="ellipse">
            <a:avLst/>
          </a:prstGeom>
          <a:gradFill rotWithShape="1">
            <a:gsLst>
              <a:gs pos="0">
                <a:srgbClr val="FFFFFF"/>
              </a:gs>
              <a:gs pos="50000">
                <a:srgbClr val="DDFFDD"/>
              </a:gs>
              <a:gs pos="100000">
                <a:srgbClr val="FFFFFF"/>
              </a:gs>
            </a:gsLst>
            <a:lin ang="18900000" scaled="1"/>
          </a:gradFill>
          <a:ln w="38100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pPr algn="dist" eaLnBrk="0" hangingPunct="0">
              <a:lnSpc>
                <a:spcPct val="80000"/>
              </a:lnSpc>
            </a:pPr>
            <a:r>
              <a:rPr lang="zh-CN" altLang="en-US" sz="2800" b="1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Book Antiqua" charset="0"/>
                <a:ea typeface="Arial Unicode MS" charset="0"/>
                <a:sym typeface="Wingdings" charset="2"/>
              </a:rPr>
              <a:t>例</a:t>
            </a:r>
            <a:endParaRPr lang="zh-CN" altLang="en-US" sz="2800" b="1">
              <a:effectLst>
                <a:outerShdw blurRad="38100" dist="38100" dir="2700000" algn="tl">
                  <a:srgbClr val="FFFFFF"/>
                </a:outerShdw>
              </a:effectLst>
              <a:latin typeface="Times New Roman" charset="0"/>
              <a:ea typeface="Arial Unicode MS" charset="0"/>
              <a:sym typeface="Wingdings" charset="2"/>
            </a:endParaRPr>
          </a:p>
        </p:txBody>
      </p:sp>
      <p:grpSp>
        <p:nvGrpSpPr>
          <p:cNvPr id="12295" name="Group 7"/>
          <p:cNvGrpSpPr>
            <a:grpSpLocks/>
          </p:cNvGrpSpPr>
          <p:nvPr/>
        </p:nvGrpSpPr>
        <p:grpSpPr bwMode="auto">
          <a:xfrm>
            <a:off x="3432175" y="1535114"/>
            <a:ext cx="7010400" cy="528637"/>
            <a:chOff x="1111" y="1593"/>
            <a:chExt cx="4416" cy="333"/>
          </a:xfrm>
        </p:grpSpPr>
        <p:sp>
          <p:nvSpPr>
            <p:cNvPr id="12296" name="Text Box 8"/>
            <p:cNvSpPr txBox="1">
              <a:spLocks noChangeArrowheads="1"/>
            </p:cNvSpPr>
            <p:nvPr/>
          </p:nvSpPr>
          <p:spPr bwMode="auto">
            <a:xfrm>
              <a:off x="1214" y="1698"/>
              <a:ext cx="120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charset="0"/>
                </a:rPr>
                <a:t>0</a:t>
              </a:r>
              <a:endParaRPr kumimoji="1" lang="en-US" altLang="zh-CN" sz="2400" b="1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charset="0"/>
              </a:endParaRPr>
            </a:p>
          </p:txBody>
        </p:sp>
        <p:sp>
          <p:nvSpPr>
            <p:cNvPr id="12297" name="Text Box 9"/>
            <p:cNvSpPr txBox="1">
              <a:spLocks noChangeArrowheads="1"/>
            </p:cNvSpPr>
            <p:nvPr/>
          </p:nvSpPr>
          <p:spPr bwMode="auto">
            <a:xfrm>
              <a:off x="4325" y="1672"/>
              <a:ext cx="300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charset="0"/>
                </a:rPr>
                <a:t>7</a:t>
              </a:r>
            </a:p>
          </p:txBody>
        </p:sp>
        <p:sp>
          <p:nvSpPr>
            <p:cNvPr id="12298" name="Text Box 10"/>
            <p:cNvSpPr txBox="1">
              <a:spLocks noChangeArrowheads="1"/>
            </p:cNvSpPr>
            <p:nvPr/>
          </p:nvSpPr>
          <p:spPr bwMode="auto">
            <a:xfrm>
              <a:off x="3878" y="1668"/>
              <a:ext cx="300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charset="0"/>
                </a:rPr>
                <a:t>6</a:t>
              </a:r>
            </a:p>
          </p:txBody>
        </p:sp>
        <p:sp>
          <p:nvSpPr>
            <p:cNvPr id="12299" name="Text Box 11"/>
            <p:cNvSpPr txBox="1">
              <a:spLocks noChangeArrowheads="1"/>
            </p:cNvSpPr>
            <p:nvPr/>
          </p:nvSpPr>
          <p:spPr bwMode="auto">
            <a:xfrm>
              <a:off x="3424" y="1674"/>
              <a:ext cx="298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charset="0"/>
                </a:rPr>
                <a:t>5</a:t>
              </a:r>
            </a:p>
          </p:txBody>
        </p:sp>
        <p:sp>
          <p:nvSpPr>
            <p:cNvPr id="12300" name="Text Box 12"/>
            <p:cNvSpPr txBox="1">
              <a:spLocks noChangeArrowheads="1"/>
            </p:cNvSpPr>
            <p:nvPr/>
          </p:nvSpPr>
          <p:spPr bwMode="auto">
            <a:xfrm>
              <a:off x="2989" y="1672"/>
              <a:ext cx="298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charset="0"/>
                </a:rPr>
                <a:t>4</a:t>
              </a:r>
            </a:p>
          </p:txBody>
        </p:sp>
        <p:sp>
          <p:nvSpPr>
            <p:cNvPr id="12301" name="Text Box 13"/>
            <p:cNvSpPr txBox="1">
              <a:spLocks noChangeArrowheads="1"/>
            </p:cNvSpPr>
            <p:nvPr/>
          </p:nvSpPr>
          <p:spPr bwMode="auto">
            <a:xfrm>
              <a:off x="2064" y="1668"/>
              <a:ext cx="298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charset="0"/>
                </a:rPr>
                <a:t>2</a:t>
              </a:r>
              <a:endParaRPr kumimoji="1" lang="en-US" altLang="zh-CN" sz="2400" b="1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charset="0"/>
              </a:endParaRPr>
            </a:p>
          </p:txBody>
        </p:sp>
        <p:sp>
          <p:nvSpPr>
            <p:cNvPr id="12302" name="Text Box 14"/>
            <p:cNvSpPr txBox="1">
              <a:spLocks noChangeArrowheads="1"/>
            </p:cNvSpPr>
            <p:nvPr/>
          </p:nvSpPr>
          <p:spPr bwMode="auto">
            <a:xfrm>
              <a:off x="1610" y="1661"/>
              <a:ext cx="298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charset="0"/>
                </a:rPr>
                <a:t>1</a:t>
              </a:r>
              <a:endParaRPr kumimoji="1" lang="en-US" altLang="zh-CN" sz="2400" b="1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charset="0"/>
              </a:endParaRPr>
            </a:p>
          </p:txBody>
        </p:sp>
        <p:sp>
          <p:nvSpPr>
            <p:cNvPr id="12303" name="Text Box 15"/>
            <p:cNvSpPr txBox="1">
              <a:spLocks noChangeArrowheads="1"/>
            </p:cNvSpPr>
            <p:nvPr/>
          </p:nvSpPr>
          <p:spPr bwMode="auto">
            <a:xfrm>
              <a:off x="2524" y="1666"/>
              <a:ext cx="298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charset="0"/>
                </a:rPr>
                <a:t>3</a:t>
              </a:r>
            </a:p>
          </p:txBody>
        </p:sp>
        <p:sp>
          <p:nvSpPr>
            <p:cNvPr id="12304" name="Text Box 16"/>
            <p:cNvSpPr txBox="1">
              <a:spLocks noChangeArrowheads="1"/>
            </p:cNvSpPr>
            <p:nvPr/>
          </p:nvSpPr>
          <p:spPr bwMode="auto">
            <a:xfrm>
              <a:off x="4789" y="1676"/>
              <a:ext cx="268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charset="0"/>
                </a:rPr>
                <a:t>8</a:t>
              </a:r>
            </a:p>
          </p:txBody>
        </p:sp>
        <p:sp>
          <p:nvSpPr>
            <p:cNvPr id="12305" name="Text Box 17"/>
            <p:cNvSpPr txBox="1">
              <a:spLocks noChangeArrowheads="1"/>
            </p:cNvSpPr>
            <p:nvPr/>
          </p:nvSpPr>
          <p:spPr bwMode="auto">
            <a:xfrm>
              <a:off x="5239" y="1676"/>
              <a:ext cx="271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charset="0"/>
                </a:rPr>
                <a:t>9</a:t>
              </a:r>
            </a:p>
          </p:txBody>
        </p:sp>
        <p:grpSp>
          <p:nvGrpSpPr>
            <p:cNvPr id="12306" name="Group 18"/>
            <p:cNvGrpSpPr>
              <a:grpSpLocks/>
            </p:cNvGrpSpPr>
            <p:nvPr/>
          </p:nvGrpSpPr>
          <p:grpSpPr bwMode="auto">
            <a:xfrm>
              <a:off x="1111" y="1593"/>
              <a:ext cx="4416" cy="68"/>
              <a:chOff x="1111" y="1593"/>
              <a:chExt cx="4416" cy="68"/>
            </a:xfrm>
          </p:grpSpPr>
          <p:sp>
            <p:nvSpPr>
              <p:cNvPr id="12307" name="Line 19"/>
              <p:cNvSpPr>
                <a:spLocks noChangeShapeType="1"/>
              </p:cNvSpPr>
              <p:nvPr/>
            </p:nvSpPr>
            <p:spPr bwMode="auto">
              <a:xfrm>
                <a:off x="1111" y="1657"/>
                <a:ext cx="4416" cy="0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 type="arrow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308" name="Line 20"/>
              <p:cNvSpPr>
                <a:spLocks noChangeShapeType="1"/>
              </p:cNvSpPr>
              <p:nvPr/>
            </p:nvSpPr>
            <p:spPr bwMode="auto">
              <a:xfrm>
                <a:off x="1701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309" name="Line 21"/>
              <p:cNvSpPr>
                <a:spLocks noChangeShapeType="1"/>
              </p:cNvSpPr>
              <p:nvPr/>
            </p:nvSpPr>
            <p:spPr bwMode="auto">
              <a:xfrm>
                <a:off x="2155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310" name="Line 22"/>
              <p:cNvSpPr>
                <a:spLocks noChangeShapeType="1"/>
              </p:cNvSpPr>
              <p:nvPr/>
            </p:nvSpPr>
            <p:spPr bwMode="auto">
              <a:xfrm>
                <a:off x="2608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311" name="Line 23"/>
              <p:cNvSpPr>
                <a:spLocks noChangeShapeType="1"/>
              </p:cNvSpPr>
              <p:nvPr/>
            </p:nvSpPr>
            <p:spPr bwMode="auto">
              <a:xfrm>
                <a:off x="3062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312" name="Line 24"/>
              <p:cNvSpPr>
                <a:spLocks noChangeShapeType="1"/>
              </p:cNvSpPr>
              <p:nvPr/>
            </p:nvSpPr>
            <p:spPr bwMode="auto">
              <a:xfrm>
                <a:off x="3515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313" name="Line 25"/>
              <p:cNvSpPr>
                <a:spLocks noChangeShapeType="1"/>
              </p:cNvSpPr>
              <p:nvPr/>
            </p:nvSpPr>
            <p:spPr bwMode="auto">
              <a:xfrm>
                <a:off x="3969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314" name="Line 26"/>
              <p:cNvSpPr>
                <a:spLocks noChangeShapeType="1"/>
              </p:cNvSpPr>
              <p:nvPr/>
            </p:nvSpPr>
            <p:spPr bwMode="auto">
              <a:xfrm>
                <a:off x="4422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315" name="Line 27"/>
              <p:cNvSpPr>
                <a:spLocks noChangeShapeType="1"/>
              </p:cNvSpPr>
              <p:nvPr/>
            </p:nvSpPr>
            <p:spPr bwMode="auto">
              <a:xfrm>
                <a:off x="4876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316" name="Line 28"/>
              <p:cNvSpPr>
                <a:spLocks noChangeShapeType="1"/>
              </p:cNvSpPr>
              <p:nvPr/>
            </p:nvSpPr>
            <p:spPr bwMode="auto">
              <a:xfrm>
                <a:off x="1247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317" name="Line 29"/>
              <p:cNvSpPr>
                <a:spLocks noChangeShapeType="1"/>
              </p:cNvSpPr>
              <p:nvPr/>
            </p:nvSpPr>
            <p:spPr bwMode="auto">
              <a:xfrm>
                <a:off x="5330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12318" name="Group 30"/>
          <p:cNvGrpSpPr>
            <a:grpSpLocks/>
          </p:cNvGrpSpPr>
          <p:nvPr/>
        </p:nvGrpSpPr>
        <p:grpSpPr bwMode="auto">
          <a:xfrm>
            <a:off x="3359150" y="2973389"/>
            <a:ext cx="7145338" cy="492125"/>
            <a:chOff x="1101" y="2296"/>
            <a:chExt cx="4501" cy="310"/>
          </a:xfrm>
        </p:grpSpPr>
        <p:sp>
          <p:nvSpPr>
            <p:cNvPr id="12319" name="Text Box 31"/>
            <p:cNvSpPr txBox="1">
              <a:spLocks noChangeArrowheads="1"/>
            </p:cNvSpPr>
            <p:nvPr/>
          </p:nvSpPr>
          <p:spPr bwMode="auto">
            <a:xfrm>
              <a:off x="1101" y="2378"/>
              <a:ext cx="396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1"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</a:rPr>
                <a:t>-8</a:t>
              </a:r>
              <a:endParaRPr kumimoji="1" lang="en-US" altLang="zh-CN" sz="2400" b="1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endParaRPr>
            </a:p>
          </p:txBody>
        </p:sp>
        <p:sp>
          <p:nvSpPr>
            <p:cNvPr id="12320" name="Text Box 32"/>
            <p:cNvSpPr txBox="1">
              <a:spLocks noChangeArrowheads="1"/>
            </p:cNvSpPr>
            <p:nvPr/>
          </p:nvSpPr>
          <p:spPr bwMode="auto">
            <a:xfrm>
              <a:off x="4212" y="2352"/>
              <a:ext cx="494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1"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</a:rPr>
                <a:t>-1</a:t>
              </a:r>
            </a:p>
          </p:txBody>
        </p:sp>
        <p:sp>
          <p:nvSpPr>
            <p:cNvPr id="12321" name="Text Box 33"/>
            <p:cNvSpPr txBox="1">
              <a:spLocks noChangeArrowheads="1"/>
            </p:cNvSpPr>
            <p:nvPr/>
          </p:nvSpPr>
          <p:spPr bwMode="auto">
            <a:xfrm>
              <a:off x="3765" y="2348"/>
              <a:ext cx="477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1"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</a:rPr>
                <a:t>-2</a:t>
              </a:r>
            </a:p>
          </p:txBody>
        </p:sp>
        <p:sp>
          <p:nvSpPr>
            <p:cNvPr id="12322" name="Text Box 34"/>
            <p:cNvSpPr txBox="1">
              <a:spLocks noChangeArrowheads="1"/>
            </p:cNvSpPr>
            <p:nvPr/>
          </p:nvSpPr>
          <p:spPr bwMode="auto">
            <a:xfrm>
              <a:off x="3311" y="2354"/>
              <a:ext cx="545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1"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</a:rPr>
                <a:t>-3</a:t>
              </a:r>
            </a:p>
          </p:txBody>
        </p:sp>
        <p:sp>
          <p:nvSpPr>
            <p:cNvPr id="12323" name="Text Box 35"/>
            <p:cNvSpPr txBox="1">
              <a:spLocks noChangeArrowheads="1"/>
            </p:cNvSpPr>
            <p:nvPr/>
          </p:nvSpPr>
          <p:spPr bwMode="auto">
            <a:xfrm>
              <a:off x="2876" y="2352"/>
              <a:ext cx="435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1"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</a:rPr>
                <a:t>-4</a:t>
              </a:r>
            </a:p>
          </p:txBody>
        </p:sp>
        <p:sp>
          <p:nvSpPr>
            <p:cNvPr id="12324" name="Text Box 36"/>
            <p:cNvSpPr txBox="1">
              <a:spLocks noChangeArrowheads="1"/>
            </p:cNvSpPr>
            <p:nvPr/>
          </p:nvSpPr>
          <p:spPr bwMode="auto">
            <a:xfrm>
              <a:off x="1951" y="2348"/>
              <a:ext cx="460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1"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</a:rPr>
                <a:t>-6</a:t>
              </a:r>
              <a:endParaRPr kumimoji="1" lang="en-US" altLang="zh-CN" sz="2400" b="1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endParaRPr>
            </a:p>
          </p:txBody>
        </p:sp>
        <p:sp>
          <p:nvSpPr>
            <p:cNvPr id="12325" name="Text Box 37"/>
            <p:cNvSpPr txBox="1">
              <a:spLocks noChangeArrowheads="1"/>
            </p:cNvSpPr>
            <p:nvPr/>
          </p:nvSpPr>
          <p:spPr bwMode="auto">
            <a:xfrm>
              <a:off x="1497" y="2341"/>
              <a:ext cx="454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1"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</a:rPr>
                <a:t>-7</a:t>
              </a:r>
              <a:endParaRPr kumimoji="1" lang="en-US" altLang="zh-CN" sz="2400" b="1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endParaRPr>
            </a:p>
          </p:txBody>
        </p:sp>
        <p:sp>
          <p:nvSpPr>
            <p:cNvPr id="12326" name="Text Box 38"/>
            <p:cNvSpPr txBox="1">
              <a:spLocks noChangeArrowheads="1"/>
            </p:cNvSpPr>
            <p:nvPr/>
          </p:nvSpPr>
          <p:spPr bwMode="auto">
            <a:xfrm>
              <a:off x="2411" y="2346"/>
              <a:ext cx="465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1"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</a:rPr>
                <a:t>-5</a:t>
              </a:r>
            </a:p>
          </p:txBody>
        </p:sp>
        <p:sp>
          <p:nvSpPr>
            <p:cNvPr id="12327" name="Text Box 39"/>
            <p:cNvSpPr txBox="1">
              <a:spLocks noChangeArrowheads="1"/>
            </p:cNvSpPr>
            <p:nvPr/>
          </p:nvSpPr>
          <p:spPr bwMode="auto">
            <a:xfrm>
              <a:off x="4676" y="2356"/>
              <a:ext cx="450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1"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</a:rPr>
                <a:t>0</a:t>
              </a:r>
            </a:p>
          </p:txBody>
        </p:sp>
        <p:sp>
          <p:nvSpPr>
            <p:cNvPr id="12328" name="Text Box 40"/>
            <p:cNvSpPr txBox="1">
              <a:spLocks noChangeArrowheads="1"/>
            </p:cNvSpPr>
            <p:nvPr/>
          </p:nvSpPr>
          <p:spPr bwMode="auto">
            <a:xfrm>
              <a:off x="5126" y="2356"/>
              <a:ext cx="476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1"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</a:rPr>
                <a:t>1</a:t>
              </a:r>
            </a:p>
          </p:txBody>
        </p:sp>
        <p:grpSp>
          <p:nvGrpSpPr>
            <p:cNvPr id="12329" name="Group 41"/>
            <p:cNvGrpSpPr>
              <a:grpSpLocks/>
            </p:cNvGrpSpPr>
            <p:nvPr/>
          </p:nvGrpSpPr>
          <p:grpSpPr bwMode="auto">
            <a:xfrm>
              <a:off x="1156" y="2296"/>
              <a:ext cx="4416" cy="68"/>
              <a:chOff x="1111" y="1593"/>
              <a:chExt cx="4416" cy="68"/>
            </a:xfrm>
          </p:grpSpPr>
          <p:sp>
            <p:nvSpPr>
              <p:cNvPr id="12330" name="Line 42"/>
              <p:cNvSpPr>
                <a:spLocks noChangeShapeType="1"/>
              </p:cNvSpPr>
              <p:nvPr/>
            </p:nvSpPr>
            <p:spPr bwMode="auto">
              <a:xfrm>
                <a:off x="1111" y="1657"/>
                <a:ext cx="4416" cy="0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 type="arrow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331" name="Line 43"/>
              <p:cNvSpPr>
                <a:spLocks noChangeShapeType="1"/>
              </p:cNvSpPr>
              <p:nvPr/>
            </p:nvSpPr>
            <p:spPr bwMode="auto">
              <a:xfrm>
                <a:off x="1701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332" name="Line 44"/>
              <p:cNvSpPr>
                <a:spLocks noChangeShapeType="1"/>
              </p:cNvSpPr>
              <p:nvPr/>
            </p:nvSpPr>
            <p:spPr bwMode="auto">
              <a:xfrm>
                <a:off x="2155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333" name="Line 45"/>
              <p:cNvSpPr>
                <a:spLocks noChangeShapeType="1"/>
              </p:cNvSpPr>
              <p:nvPr/>
            </p:nvSpPr>
            <p:spPr bwMode="auto">
              <a:xfrm>
                <a:off x="2608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334" name="Line 46"/>
              <p:cNvSpPr>
                <a:spLocks noChangeShapeType="1"/>
              </p:cNvSpPr>
              <p:nvPr/>
            </p:nvSpPr>
            <p:spPr bwMode="auto">
              <a:xfrm>
                <a:off x="3062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335" name="Line 47"/>
              <p:cNvSpPr>
                <a:spLocks noChangeShapeType="1"/>
              </p:cNvSpPr>
              <p:nvPr/>
            </p:nvSpPr>
            <p:spPr bwMode="auto">
              <a:xfrm>
                <a:off x="3515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336" name="Line 48"/>
              <p:cNvSpPr>
                <a:spLocks noChangeShapeType="1"/>
              </p:cNvSpPr>
              <p:nvPr/>
            </p:nvSpPr>
            <p:spPr bwMode="auto">
              <a:xfrm>
                <a:off x="3969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337" name="Line 49"/>
              <p:cNvSpPr>
                <a:spLocks noChangeShapeType="1"/>
              </p:cNvSpPr>
              <p:nvPr/>
            </p:nvSpPr>
            <p:spPr bwMode="auto">
              <a:xfrm>
                <a:off x="4422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338" name="Line 50"/>
              <p:cNvSpPr>
                <a:spLocks noChangeShapeType="1"/>
              </p:cNvSpPr>
              <p:nvPr/>
            </p:nvSpPr>
            <p:spPr bwMode="auto">
              <a:xfrm>
                <a:off x="4876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339" name="Line 51"/>
              <p:cNvSpPr>
                <a:spLocks noChangeShapeType="1"/>
              </p:cNvSpPr>
              <p:nvPr/>
            </p:nvSpPr>
            <p:spPr bwMode="auto">
              <a:xfrm>
                <a:off x="1247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340" name="Line 52"/>
              <p:cNvSpPr>
                <a:spLocks noChangeShapeType="1"/>
              </p:cNvSpPr>
              <p:nvPr/>
            </p:nvSpPr>
            <p:spPr bwMode="auto">
              <a:xfrm>
                <a:off x="5330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12341" name="Group 53"/>
          <p:cNvGrpSpPr>
            <a:grpSpLocks/>
          </p:cNvGrpSpPr>
          <p:nvPr/>
        </p:nvGrpSpPr>
        <p:grpSpPr bwMode="auto">
          <a:xfrm>
            <a:off x="3522664" y="2854326"/>
            <a:ext cx="4518025" cy="263525"/>
            <a:chOff x="1259" y="1798"/>
            <a:chExt cx="2846" cy="166"/>
          </a:xfrm>
        </p:grpSpPr>
        <p:grpSp>
          <p:nvGrpSpPr>
            <p:cNvPr id="12342" name="Group 54"/>
            <p:cNvGrpSpPr>
              <a:grpSpLocks/>
            </p:cNvGrpSpPr>
            <p:nvPr/>
          </p:nvGrpSpPr>
          <p:grpSpPr bwMode="auto">
            <a:xfrm>
              <a:off x="4037" y="1798"/>
              <a:ext cx="68" cy="166"/>
              <a:chOff x="4354" y="2856"/>
              <a:chExt cx="68" cy="166"/>
            </a:xfrm>
          </p:grpSpPr>
          <p:sp>
            <p:nvSpPr>
              <p:cNvPr id="12343" name="Oval 55"/>
              <p:cNvSpPr>
                <a:spLocks noChangeAspect="1" noChangeArrowheads="1"/>
              </p:cNvSpPr>
              <p:nvPr/>
            </p:nvSpPr>
            <p:spPr bwMode="auto">
              <a:xfrm>
                <a:off x="4354" y="2954"/>
                <a:ext cx="68" cy="68"/>
              </a:xfrm>
              <a:prstGeom prst="ellipse">
                <a:avLst/>
              </a:prstGeom>
              <a:solidFill>
                <a:srgbClr val="FFFFFF"/>
              </a:solidFill>
              <a:ln w="38100">
                <a:solidFill>
                  <a:srgbClr val="99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344" name="Line 56"/>
              <p:cNvSpPr>
                <a:spLocks noChangeShapeType="1"/>
              </p:cNvSpPr>
              <p:nvPr/>
            </p:nvSpPr>
            <p:spPr bwMode="auto">
              <a:xfrm>
                <a:off x="4377" y="2856"/>
                <a:ext cx="0" cy="120"/>
              </a:xfrm>
              <a:prstGeom prst="line">
                <a:avLst/>
              </a:prstGeom>
              <a:noFill/>
              <a:ln w="38100">
                <a:solidFill>
                  <a:srgbClr val="99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2345" name="Line 57"/>
            <p:cNvSpPr>
              <a:spLocks noChangeShapeType="1"/>
            </p:cNvSpPr>
            <p:nvPr/>
          </p:nvSpPr>
          <p:spPr bwMode="auto">
            <a:xfrm>
              <a:off x="1259" y="1798"/>
              <a:ext cx="2800" cy="0"/>
            </a:xfrm>
            <a:prstGeom prst="line">
              <a:avLst/>
            </a:prstGeom>
            <a:noFill/>
            <a:ln w="38100">
              <a:solidFill>
                <a:srgbClr val="99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2346" name="Group 58"/>
          <p:cNvGrpSpPr>
            <a:grpSpLocks/>
          </p:cNvGrpSpPr>
          <p:nvPr/>
        </p:nvGrpSpPr>
        <p:grpSpPr bwMode="auto">
          <a:xfrm>
            <a:off x="5772151" y="2757488"/>
            <a:ext cx="4213225" cy="336550"/>
            <a:chOff x="2676" y="1737"/>
            <a:chExt cx="2654" cy="212"/>
          </a:xfrm>
        </p:grpSpPr>
        <p:grpSp>
          <p:nvGrpSpPr>
            <p:cNvPr id="12347" name="Group 59"/>
            <p:cNvGrpSpPr>
              <a:grpSpLocks/>
            </p:cNvGrpSpPr>
            <p:nvPr/>
          </p:nvGrpSpPr>
          <p:grpSpPr bwMode="auto">
            <a:xfrm>
              <a:off x="2676" y="1737"/>
              <a:ext cx="68" cy="212"/>
              <a:chOff x="3901" y="1728"/>
              <a:chExt cx="68" cy="212"/>
            </a:xfrm>
          </p:grpSpPr>
          <p:sp>
            <p:nvSpPr>
              <p:cNvPr id="12348" name="Oval 60"/>
              <p:cNvSpPr>
                <a:spLocks noChangeAspect="1" noChangeArrowheads="1"/>
              </p:cNvSpPr>
              <p:nvPr/>
            </p:nvSpPr>
            <p:spPr bwMode="auto">
              <a:xfrm>
                <a:off x="3901" y="1872"/>
                <a:ext cx="68" cy="68"/>
              </a:xfrm>
              <a:prstGeom prst="ellipse">
                <a:avLst/>
              </a:prstGeom>
              <a:solidFill>
                <a:srgbClr val="FFFFFF"/>
              </a:solidFill>
              <a:ln w="38100">
                <a:solidFill>
                  <a:srgbClr val="99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349" name="Line 61"/>
              <p:cNvSpPr>
                <a:spLocks noChangeShapeType="1"/>
              </p:cNvSpPr>
              <p:nvPr/>
            </p:nvSpPr>
            <p:spPr bwMode="auto">
              <a:xfrm>
                <a:off x="3923" y="1728"/>
                <a:ext cx="0" cy="166"/>
              </a:xfrm>
              <a:prstGeom prst="line">
                <a:avLst/>
              </a:prstGeom>
              <a:noFill/>
              <a:ln w="38100">
                <a:solidFill>
                  <a:srgbClr val="99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2350" name="Line 62"/>
            <p:cNvSpPr>
              <a:spLocks noChangeShapeType="1"/>
            </p:cNvSpPr>
            <p:nvPr/>
          </p:nvSpPr>
          <p:spPr bwMode="auto">
            <a:xfrm>
              <a:off x="2699" y="1737"/>
              <a:ext cx="2631" cy="0"/>
            </a:xfrm>
            <a:prstGeom prst="line">
              <a:avLst/>
            </a:prstGeom>
            <a:noFill/>
            <a:ln w="38100">
              <a:solidFill>
                <a:srgbClr val="99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aphicFrame>
        <p:nvGraphicFramePr>
          <p:cNvPr id="12351" name="Object 63"/>
          <p:cNvGraphicFramePr>
            <a:graphicFrameLocks noChangeAspect="1"/>
          </p:cNvGraphicFramePr>
          <p:nvPr/>
        </p:nvGraphicFramePr>
        <p:xfrm>
          <a:off x="1557338" y="4019551"/>
          <a:ext cx="1898650" cy="1133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714" name="公式" r:id="rId5" imgW="850680" imgH="507960" progId="Equation.3">
                  <p:embed/>
                </p:oleObj>
              </mc:Choice>
              <mc:Fallback>
                <p:oleObj name="公式" r:id="rId5" imgW="850680" imgH="50796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57338" y="4019551"/>
                        <a:ext cx="1898650" cy="11334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352" name="Text Box 64"/>
          <p:cNvSpPr txBox="1">
            <a:spLocks noChangeArrowheads="1"/>
          </p:cNvSpPr>
          <p:nvPr/>
        </p:nvSpPr>
        <p:spPr bwMode="auto">
          <a:xfrm>
            <a:off x="3359150" y="4843463"/>
            <a:ext cx="59118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zh-CN" altLang="en-US" sz="2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rPr>
              <a:t>解</a:t>
            </a:r>
            <a:r>
              <a:rPr lang="en-US" altLang="zh-CN" sz="2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rPr>
              <a:t>: </a:t>
            </a:r>
            <a:r>
              <a:rPr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rPr>
              <a:t>原不等式组的解集为 </a:t>
            </a:r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  <a:sym typeface="Wingdings" charset="2"/>
              </a:rPr>
              <a:t>-</a:t>
            </a:r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rPr>
              <a:t>1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MT Extra" charset="2"/>
              </a:rPr>
              <a:t>≤</a:t>
            </a:r>
            <a:r>
              <a:rPr lang="en-US" altLang="zh-CN" sz="2400" b="1" i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rPr>
              <a:t>x &lt; 4</a:t>
            </a:r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rPr>
              <a:t> </a:t>
            </a:r>
            <a:r>
              <a:rPr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rPr>
              <a:t>；</a:t>
            </a:r>
          </a:p>
        </p:txBody>
      </p:sp>
      <p:grpSp>
        <p:nvGrpSpPr>
          <p:cNvPr id="12353" name="Group 65"/>
          <p:cNvGrpSpPr>
            <a:grpSpLocks/>
          </p:cNvGrpSpPr>
          <p:nvPr/>
        </p:nvGrpSpPr>
        <p:grpSpPr bwMode="auto">
          <a:xfrm>
            <a:off x="3416300" y="4437064"/>
            <a:ext cx="7145338" cy="492125"/>
            <a:chOff x="1101" y="2296"/>
            <a:chExt cx="4501" cy="310"/>
          </a:xfrm>
        </p:grpSpPr>
        <p:sp>
          <p:nvSpPr>
            <p:cNvPr id="12354" name="Text Box 66"/>
            <p:cNvSpPr txBox="1">
              <a:spLocks noChangeArrowheads="1"/>
            </p:cNvSpPr>
            <p:nvPr/>
          </p:nvSpPr>
          <p:spPr bwMode="auto">
            <a:xfrm>
              <a:off x="1101" y="2378"/>
              <a:ext cx="396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/>
            <a:p>
              <a:pPr algn="ctr" eaLnBrk="0" hangingPunct="0"/>
              <a:r>
                <a:rPr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  <a:sym typeface="Wingdings" charset="2"/>
                </a:rPr>
                <a:t>-3</a:t>
              </a:r>
              <a:endPara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endParaRPr>
            </a:p>
          </p:txBody>
        </p:sp>
        <p:sp>
          <p:nvSpPr>
            <p:cNvPr id="12355" name="Text Box 67"/>
            <p:cNvSpPr txBox="1">
              <a:spLocks noChangeArrowheads="1"/>
            </p:cNvSpPr>
            <p:nvPr/>
          </p:nvSpPr>
          <p:spPr bwMode="auto">
            <a:xfrm>
              <a:off x="4212" y="2352"/>
              <a:ext cx="494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  <a:sym typeface="Wingdings" charset="2"/>
                </a:rPr>
                <a:t>4</a:t>
              </a:r>
              <a:endPara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endParaRPr>
            </a:p>
          </p:txBody>
        </p:sp>
        <p:sp>
          <p:nvSpPr>
            <p:cNvPr id="12356" name="Text Box 68"/>
            <p:cNvSpPr txBox="1">
              <a:spLocks noChangeArrowheads="1"/>
            </p:cNvSpPr>
            <p:nvPr/>
          </p:nvSpPr>
          <p:spPr bwMode="auto">
            <a:xfrm>
              <a:off x="3765" y="2348"/>
              <a:ext cx="477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  <a:sym typeface="Wingdings" charset="2"/>
                </a:rPr>
                <a:t>3</a:t>
              </a:r>
              <a:endPara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endParaRPr>
            </a:p>
          </p:txBody>
        </p:sp>
        <p:sp>
          <p:nvSpPr>
            <p:cNvPr id="12357" name="Text Box 69"/>
            <p:cNvSpPr txBox="1">
              <a:spLocks noChangeArrowheads="1"/>
            </p:cNvSpPr>
            <p:nvPr/>
          </p:nvSpPr>
          <p:spPr bwMode="auto">
            <a:xfrm>
              <a:off x="3311" y="2354"/>
              <a:ext cx="545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  <a:sym typeface="Wingdings" charset="2"/>
                </a:rPr>
                <a:t>2</a:t>
              </a:r>
              <a:endPara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endParaRPr>
            </a:p>
          </p:txBody>
        </p:sp>
        <p:sp>
          <p:nvSpPr>
            <p:cNvPr id="12358" name="Text Box 70"/>
            <p:cNvSpPr txBox="1">
              <a:spLocks noChangeArrowheads="1"/>
            </p:cNvSpPr>
            <p:nvPr/>
          </p:nvSpPr>
          <p:spPr bwMode="auto">
            <a:xfrm>
              <a:off x="2876" y="2352"/>
              <a:ext cx="435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  <a:sym typeface="Wingdings" charset="2"/>
                </a:rPr>
                <a:t>1</a:t>
              </a:r>
              <a:endPara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endParaRPr>
            </a:p>
          </p:txBody>
        </p:sp>
        <p:sp>
          <p:nvSpPr>
            <p:cNvPr id="12359" name="Text Box 71"/>
            <p:cNvSpPr txBox="1">
              <a:spLocks noChangeArrowheads="1"/>
            </p:cNvSpPr>
            <p:nvPr/>
          </p:nvSpPr>
          <p:spPr bwMode="auto">
            <a:xfrm>
              <a:off x="1951" y="2348"/>
              <a:ext cx="460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  <a:sym typeface="Wingdings" charset="2"/>
                </a:rPr>
                <a:t>-1</a:t>
              </a:r>
              <a:endPara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endParaRPr>
            </a:p>
          </p:txBody>
        </p:sp>
        <p:sp>
          <p:nvSpPr>
            <p:cNvPr id="12360" name="Text Box 72"/>
            <p:cNvSpPr txBox="1">
              <a:spLocks noChangeArrowheads="1"/>
            </p:cNvSpPr>
            <p:nvPr/>
          </p:nvSpPr>
          <p:spPr bwMode="auto">
            <a:xfrm>
              <a:off x="1497" y="2341"/>
              <a:ext cx="454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  <a:sym typeface="Wingdings" charset="2"/>
                </a:rPr>
                <a:t>-2</a:t>
              </a:r>
              <a:endPara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endParaRPr>
            </a:p>
          </p:txBody>
        </p:sp>
        <p:sp>
          <p:nvSpPr>
            <p:cNvPr id="12361" name="Text Box 73"/>
            <p:cNvSpPr txBox="1">
              <a:spLocks noChangeArrowheads="1"/>
            </p:cNvSpPr>
            <p:nvPr/>
          </p:nvSpPr>
          <p:spPr bwMode="auto">
            <a:xfrm>
              <a:off x="2411" y="2346"/>
              <a:ext cx="465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  <a:sym typeface="Wingdings" charset="2"/>
                </a:rPr>
                <a:t>0</a:t>
              </a:r>
              <a:endPara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endParaRPr>
            </a:p>
          </p:txBody>
        </p:sp>
        <p:sp>
          <p:nvSpPr>
            <p:cNvPr id="12362" name="Text Box 74"/>
            <p:cNvSpPr txBox="1">
              <a:spLocks noChangeArrowheads="1"/>
            </p:cNvSpPr>
            <p:nvPr/>
          </p:nvSpPr>
          <p:spPr bwMode="auto">
            <a:xfrm>
              <a:off x="4676" y="2356"/>
              <a:ext cx="450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  <a:sym typeface="Wingdings" charset="2"/>
                </a:rPr>
                <a:t>5</a:t>
              </a:r>
              <a:endPara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endParaRPr>
            </a:p>
          </p:txBody>
        </p:sp>
        <p:sp>
          <p:nvSpPr>
            <p:cNvPr id="12363" name="Text Box 75"/>
            <p:cNvSpPr txBox="1">
              <a:spLocks noChangeArrowheads="1"/>
            </p:cNvSpPr>
            <p:nvPr/>
          </p:nvSpPr>
          <p:spPr bwMode="auto">
            <a:xfrm>
              <a:off x="5126" y="2356"/>
              <a:ext cx="476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  <a:sym typeface="Wingdings" charset="2"/>
                </a:rPr>
                <a:t>6</a:t>
              </a:r>
              <a:endPara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endParaRPr>
            </a:p>
          </p:txBody>
        </p:sp>
        <p:grpSp>
          <p:nvGrpSpPr>
            <p:cNvPr id="12364" name="Group 76"/>
            <p:cNvGrpSpPr>
              <a:grpSpLocks/>
            </p:cNvGrpSpPr>
            <p:nvPr/>
          </p:nvGrpSpPr>
          <p:grpSpPr bwMode="auto">
            <a:xfrm>
              <a:off x="1156" y="2296"/>
              <a:ext cx="4416" cy="68"/>
              <a:chOff x="1111" y="1593"/>
              <a:chExt cx="4416" cy="68"/>
            </a:xfrm>
          </p:grpSpPr>
          <p:sp>
            <p:nvSpPr>
              <p:cNvPr id="12365" name="Line 77"/>
              <p:cNvSpPr>
                <a:spLocks noChangeShapeType="1"/>
              </p:cNvSpPr>
              <p:nvPr/>
            </p:nvSpPr>
            <p:spPr bwMode="auto">
              <a:xfrm>
                <a:off x="1111" y="1657"/>
                <a:ext cx="4416" cy="0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 type="arrow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366" name="Line 78"/>
              <p:cNvSpPr>
                <a:spLocks noChangeShapeType="1"/>
              </p:cNvSpPr>
              <p:nvPr/>
            </p:nvSpPr>
            <p:spPr bwMode="auto">
              <a:xfrm>
                <a:off x="1701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367" name="Line 79"/>
              <p:cNvSpPr>
                <a:spLocks noChangeShapeType="1"/>
              </p:cNvSpPr>
              <p:nvPr/>
            </p:nvSpPr>
            <p:spPr bwMode="auto">
              <a:xfrm>
                <a:off x="2155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368" name="Line 80"/>
              <p:cNvSpPr>
                <a:spLocks noChangeShapeType="1"/>
              </p:cNvSpPr>
              <p:nvPr/>
            </p:nvSpPr>
            <p:spPr bwMode="auto">
              <a:xfrm>
                <a:off x="2608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369" name="Line 81"/>
              <p:cNvSpPr>
                <a:spLocks noChangeShapeType="1"/>
              </p:cNvSpPr>
              <p:nvPr/>
            </p:nvSpPr>
            <p:spPr bwMode="auto">
              <a:xfrm>
                <a:off x="3062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370" name="Line 82"/>
              <p:cNvSpPr>
                <a:spLocks noChangeShapeType="1"/>
              </p:cNvSpPr>
              <p:nvPr/>
            </p:nvSpPr>
            <p:spPr bwMode="auto">
              <a:xfrm>
                <a:off x="3515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371" name="Line 83"/>
              <p:cNvSpPr>
                <a:spLocks noChangeShapeType="1"/>
              </p:cNvSpPr>
              <p:nvPr/>
            </p:nvSpPr>
            <p:spPr bwMode="auto">
              <a:xfrm>
                <a:off x="3969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372" name="Line 84"/>
              <p:cNvSpPr>
                <a:spLocks noChangeShapeType="1"/>
              </p:cNvSpPr>
              <p:nvPr/>
            </p:nvSpPr>
            <p:spPr bwMode="auto">
              <a:xfrm>
                <a:off x="4422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373" name="Line 85"/>
              <p:cNvSpPr>
                <a:spLocks noChangeShapeType="1"/>
              </p:cNvSpPr>
              <p:nvPr/>
            </p:nvSpPr>
            <p:spPr bwMode="auto">
              <a:xfrm>
                <a:off x="4876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374" name="Line 86"/>
              <p:cNvSpPr>
                <a:spLocks noChangeShapeType="1"/>
              </p:cNvSpPr>
              <p:nvPr/>
            </p:nvSpPr>
            <p:spPr bwMode="auto">
              <a:xfrm>
                <a:off x="1247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375" name="Line 87"/>
              <p:cNvSpPr>
                <a:spLocks noChangeShapeType="1"/>
              </p:cNvSpPr>
              <p:nvPr/>
            </p:nvSpPr>
            <p:spPr bwMode="auto">
              <a:xfrm>
                <a:off x="5330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aphicFrame>
        <p:nvGraphicFramePr>
          <p:cNvPr id="12376" name="Object 88"/>
          <p:cNvGraphicFramePr>
            <a:graphicFrameLocks noChangeAspect="1"/>
          </p:cNvGraphicFramePr>
          <p:nvPr/>
        </p:nvGraphicFramePr>
        <p:xfrm>
          <a:off x="1536700" y="5445125"/>
          <a:ext cx="1893888" cy="1131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715" name="公式" r:id="rId7" imgW="850680" imgH="507960" progId="Equation.3">
                  <p:embed/>
                </p:oleObj>
              </mc:Choice>
              <mc:Fallback>
                <p:oleObj name="公式" r:id="rId7" imgW="850680" imgH="50796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36700" y="5445125"/>
                        <a:ext cx="1893888" cy="11318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2377" name="Group 89"/>
          <p:cNvGrpSpPr>
            <a:grpSpLocks/>
          </p:cNvGrpSpPr>
          <p:nvPr/>
        </p:nvGrpSpPr>
        <p:grpSpPr bwMode="auto">
          <a:xfrm>
            <a:off x="3343275" y="5745164"/>
            <a:ext cx="7145338" cy="492125"/>
            <a:chOff x="1101" y="2296"/>
            <a:chExt cx="4501" cy="310"/>
          </a:xfrm>
        </p:grpSpPr>
        <p:sp>
          <p:nvSpPr>
            <p:cNvPr id="12378" name="Text Box 90"/>
            <p:cNvSpPr txBox="1">
              <a:spLocks noChangeArrowheads="1"/>
            </p:cNvSpPr>
            <p:nvPr/>
          </p:nvSpPr>
          <p:spPr bwMode="auto">
            <a:xfrm>
              <a:off x="1101" y="2378"/>
              <a:ext cx="396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/>
            <a:p>
              <a:pPr algn="ctr" eaLnBrk="0" hangingPunct="0"/>
              <a:r>
                <a:rPr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  <a:sym typeface="Wingdings" charset="2"/>
                </a:rPr>
                <a:t>-6</a:t>
              </a:r>
              <a:endPara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endParaRPr>
            </a:p>
          </p:txBody>
        </p:sp>
        <p:sp>
          <p:nvSpPr>
            <p:cNvPr id="12379" name="Text Box 91"/>
            <p:cNvSpPr txBox="1">
              <a:spLocks noChangeArrowheads="1"/>
            </p:cNvSpPr>
            <p:nvPr/>
          </p:nvSpPr>
          <p:spPr bwMode="auto">
            <a:xfrm>
              <a:off x="4212" y="2352"/>
              <a:ext cx="494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  <a:sym typeface="Wingdings" charset="2"/>
                </a:rPr>
                <a:t>1</a:t>
              </a:r>
              <a:endPara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endParaRPr>
            </a:p>
          </p:txBody>
        </p:sp>
        <p:sp>
          <p:nvSpPr>
            <p:cNvPr id="12380" name="Text Box 92"/>
            <p:cNvSpPr txBox="1">
              <a:spLocks noChangeArrowheads="1"/>
            </p:cNvSpPr>
            <p:nvPr/>
          </p:nvSpPr>
          <p:spPr bwMode="auto">
            <a:xfrm>
              <a:off x="3765" y="2348"/>
              <a:ext cx="477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  <a:sym typeface="Wingdings" charset="2"/>
                </a:rPr>
                <a:t>0</a:t>
              </a:r>
              <a:endPara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endParaRPr>
            </a:p>
          </p:txBody>
        </p:sp>
        <p:sp>
          <p:nvSpPr>
            <p:cNvPr id="12381" name="Text Box 93"/>
            <p:cNvSpPr txBox="1">
              <a:spLocks noChangeArrowheads="1"/>
            </p:cNvSpPr>
            <p:nvPr/>
          </p:nvSpPr>
          <p:spPr bwMode="auto">
            <a:xfrm>
              <a:off x="3311" y="2354"/>
              <a:ext cx="545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  <a:sym typeface="Wingdings" charset="2"/>
                </a:rPr>
                <a:t>-1</a:t>
              </a:r>
              <a:endPara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endParaRPr>
            </a:p>
          </p:txBody>
        </p:sp>
        <p:sp>
          <p:nvSpPr>
            <p:cNvPr id="12382" name="Text Box 94"/>
            <p:cNvSpPr txBox="1">
              <a:spLocks noChangeArrowheads="1"/>
            </p:cNvSpPr>
            <p:nvPr/>
          </p:nvSpPr>
          <p:spPr bwMode="auto">
            <a:xfrm>
              <a:off x="2876" y="2352"/>
              <a:ext cx="435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  <a:sym typeface="Wingdings" charset="2"/>
                </a:rPr>
                <a:t>-2</a:t>
              </a:r>
              <a:endPara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endParaRPr>
            </a:p>
          </p:txBody>
        </p:sp>
        <p:sp>
          <p:nvSpPr>
            <p:cNvPr id="12383" name="Text Box 95"/>
            <p:cNvSpPr txBox="1">
              <a:spLocks noChangeArrowheads="1"/>
            </p:cNvSpPr>
            <p:nvPr/>
          </p:nvSpPr>
          <p:spPr bwMode="auto">
            <a:xfrm>
              <a:off x="1951" y="2348"/>
              <a:ext cx="460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  <a:sym typeface="Wingdings" charset="2"/>
                </a:rPr>
                <a:t>-4</a:t>
              </a:r>
              <a:endPara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endParaRPr>
            </a:p>
          </p:txBody>
        </p:sp>
        <p:sp>
          <p:nvSpPr>
            <p:cNvPr id="12384" name="Text Box 96"/>
            <p:cNvSpPr txBox="1">
              <a:spLocks noChangeArrowheads="1"/>
            </p:cNvSpPr>
            <p:nvPr/>
          </p:nvSpPr>
          <p:spPr bwMode="auto">
            <a:xfrm>
              <a:off x="1497" y="2341"/>
              <a:ext cx="454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  <a:sym typeface="Wingdings" charset="2"/>
                </a:rPr>
                <a:t>-5</a:t>
              </a:r>
              <a:endPara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endParaRPr>
            </a:p>
          </p:txBody>
        </p:sp>
        <p:sp>
          <p:nvSpPr>
            <p:cNvPr id="12385" name="Text Box 97"/>
            <p:cNvSpPr txBox="1">
              <a:spLocks noChangeArrowheads="1"/>
            </p:cNvSpPr>
            <p:nvPr/>
          </p:nvSpPr>
          <p:spPr bwMode="auto">
            <a:xfrm>
              <a:off x="2411" y="2346"/>
              <a:ext cx="465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  <a:sym typeface="Wingdings" charset="2"/>
                </a:rPr>
                <a:t>-3</a:t>
              </a:r>
              <a:endPara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endParaRPr>
            </a:p>
          </p:txBody>
        </p:sp>
        <p:sp>
          <p:nvSpPr>
            <p:cNvPr id="12386" name="Text Box 98"/>
            <p:cNvSpPr txBox="1">
              <a:spLocks noChangeArrowheads="1"/>
            </p:cNvSpPr>
            <p:nvPr/>
          </p:nvSpPr>
          <p:spPr bwMode="auto">
            <a:xfrm>
              <a:off x="4676" y="2356"/>
              <a:ext cx="450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  <a:sym typeface="Wingdings" charset="2"/>
                </a:rPr>
                <a:t>2</a:t>
              </a:r>
              <a:endPara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endParaRPr>
            </a:p>
          </p:txBody>
        </p:sp>
        <p:sp>
          <p:nvSpPr>
            <p:cNvPr id="12387" name="Text Box 99"/>
            <p:cNvSpPr txBox="1">
              <a:spLocks noChangeArrowheads="1"/>
            </p:cNvSpPr>
            <p:nvPr/>
          </p:nvSpPr>
          <p:spPr bwMode="auto">
            <a:xfrm>
              <a:off x="5126" y="2356"/>
              <a:ext cx="476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  <a:sym typeface="Wingdings" charset="2"/>
                </a:rPr>
                <a:t>3</a:t>
              </a:r>
              <a:endPara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endParaRPr>
            </a:p>
          </p:txBody>
        </p:sp>
        <p:grpSp>
          <p:nvGrpSpPr>
            <p:cNvPr id="12388" name="Group 100"/>
            <p:cNvGrpSpPr>
              <a:grpSpLocks/>
            </p:cNvGrpSpPr>
            <p:nvPr/>
          </p:nvGrpSpPr>
          <p:grpSpPr bwMode="auto">
            <a:xfrm>
              <a:off x="1156" y="2296"/>
              <a:ext cx="4416" cy="68"/>
              <a:chOff x="1111" y="1593"/>
              <a:chExt cx="4416" cy="68"/>
            </a:xfrm>
          </p:grpSpPr>
          <p:sp>
            <p:nvSpPr>
              <p:cNvPr id="12389" name="Line 101"/>
              <p:cNvSpPr>
                <a:spLocks noChangeShapeType="1"/>
              </p:cNvSpPr>
              <p:nvPr/>
            </p:nvSpPr>
            <p:spPr bwMode="auto">
              <a:xfrm>
                <a:off x="1111" y="1657"/>
                <a:ext cx="4416" cy="0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 type="arrow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390" name="Line 102"/>
              <p:cNvSpPr>
                <a:spLocks noChangeShapeType="1"/>
              </p:cNvSpPr>
              <p:nvPr/>
            </p:nvSpPr>
            <p:spPr bwMode="auto">
              <a:xfrm>
                <a:off x="1701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391" name="Line 103"/>
              <p:cNvSpPr>
                <a:spLocks noChangeShapeType="1"/>
              </p:cNvSpPr>
              <p:nvPr/>
            </p:nvSpPr>
            <p:spPr bwMode="auto">
              <a:xfrm>
                <a:off x="2155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392" name="Line 104"/>
              <p:cNvSpPr>
                <a:spLocks noChangeShapeType="1"/>
              </p:cNvSpPr>
              <p:nvPr/>
            </p:nvSpPr>
            <p:spPr bwMode="auto">
              <a:xfrm>
                <a:off x="2608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393" name="Line 105"/>
              <p:cNvSpPr>
                <a:spLocks noChangeShapeType="1"/>
              </p:cNvSpPr>
              <p:nvPr/>
            </p:nvSpPr>
            <p:spPr bwMode="auto">
              <a:xfrm>
                <a:off x="3062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394" name="Line 106"/>
              <p:cNvSpPr>
                <a:spLocks noChangeShapeType="1"/>
              </p:cNvSpPr>
              <p:nvPr/>
            </p:nvSpPr>
            <p:spPr bwMode="auto">
              <a:xfrm>
                <a:off x="3515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395" name="Line 107"/>
              <p:cNvSpPr>
                <a:spLocks noChangeShapeType="1"/>
              </p:cNvSpPr>
              <p:nvPr/>
            </p:nvSpPr>
            <p:spPr bwMode="auto">
              <a:xfrm>
                <a:off x="3969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396" name="Line 108"/>
              <p:cNvSpPr>
                <a:spLocks noChangeShapeType="1"/>
              </p:cNvSpPr>
              <p:nvPr/>
            </p:nvSpPr>
            <p:spPr bwMode="auto">
              <a:xfrm>
                <a:off x="4422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397" name="Line 109"/>
              <p:cNvSpPr>
                <a:spLocks noChangeShapeType="1"/>
              </p:cNvSpPr>
              <p:nvPr/>
            </p:nvSpPr>
            <p:spPr bwMode="auto">
              <a:xfrm>
                <a:off x="4876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398" name="Line 110"/>
              <p:cNvSpPr>
                <a:spLocks noChangeShapeType="1"/>
              </p:cNvSpPr>
              <p:nvPr/>
            </p:nvSpPr>
            <p:spPr bwMode="auto">
              <a:xfrm>
                <a:off x="1247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399" name="Line 111"/>
              <p:cNvSpPr>
                <a:spLocks noChangeShapeType="1"/>
              </p:cNvSpPr>
              <p:nvPr/>
            </p:nvSpPr>
            <p:spPr bwMode="auto">
              <a:xfrm>
                <a:off x="5330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aphicFrame>
        <p:nvGraphicFramePr>
          <p:cNvPr id="12400" name="Object 112"/>
          <p:cNvGraphicFramePr>
            <a:graphicFrameLocks noChangeAspect="1"/>
          </p:cNvGraphicFramePr>
          <p:nvPr/>
        </p:nvGraphicFramePr>
        <p:xfrm>
          <a:off x="1562100" y="1219200"/>
          <a:ext cx="1581150" cy="1130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716" name="公式" r:id="rId9" imgW="711000" imgH="507960" progId="Equation.3">
                  <p:embed/>
                </p:oleObj>
              </mc:Choice>
              <mc:Fallback>
                <p:oleObj name="公式" r:id="rId9" imgW="711000" imgH="50796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62100" y="1219200"/>
                        <a:ext cx="1581150" cy="1130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2401" name="Group 113"/>
          <p:cNvGrpSpPr>
            <a:grpSpLocks/>
          </p:cNvGrpSpPr>
          <p:nvPr/>
        </p:nvGrpSpPr>
        <p:grpSpPr bwMode="auto">
          <a:xfrm>
            <a:off x="3568700" y="5613401"/>
            <a:ext cx="4471988" cy="263525"/>
            <a:chOff x="1288" y="3536"/>
            <a:chExt cx="2817" cy="166"/>
          </a:xfrm>
        </p:grpSpPr>
        <p:grpSp>
          <p:nvGrpSpPr>
            <p:cNvPr id="12402" name="Group 114"/>
            <p:cNvGrpSpPr>
              <a:grpSpLocks/>
            </p:cNvGrpSpPr>
            <p:nvPr/>
          </p:nvGrpSpPr>
          <p:grpSpPr bwMode="auto">
            <a:xfrm>
              <a:off x="4037" y="3536"/>
              <a:ext cx="68" cy="166"/>
              <a:chOff x="4354" y="2856"/>
              <a:chExt cx="68" cy="166"/>
            </a:xfrm>
          </p:grpSpPr>
          <p:sp>
            <p:nvSpPr>
              <p:cNvPr id="12403" name="Oval 115"/>
              <p:cNvSpPr>
                <a:spLocks noChangeAspect="1" noChangeArrowheads="1"/>
              </p:cNvSpPr>
              <p:nvPr/>
            </p:nvSpPr>
            <p:spPr bwMode="auto">
              <a:xfrm>
                <a:off x="4354" y="2954"/>
                <a:ext cx="68" cy="68"/>
              </a:xfrm>
              <a:prstGeom prst="ellipse">
                <a:avLst/>
              </a:prstGeom>
              <a:solidFill>
                <a:srgbClr val="990000"/>
              </a:solidFill>
              <a:ln w="38100">
                <a:solidFill>
                  <a:srgbClr val="99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404" name="Line 116"/>
              <p:cNvSpPr>
                <a:spLocks noChangeShapeType="1"/>
              </p:cNvSpPr>
              <p:nvPr/>
            </p:nvSpPr>
            <p:spPr bwMode="auto">
              <a:xfrm>
                <a:off x="4377" y="2856"/>
                <a:ext cx="0" cy="120"/>
              </a:xfrm>
              <a:prstGeom prst="line">
                <a:avLst/>
              </a:prstGeom>
              <a:noFill/>
              <a:ln w="38100">
                <a:solidFill>
                  <a:srgbClr val="99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2405" name="Line 117"/>
            <p:cNvSpPr>
              <a:spLocks noChangeShapeType="1"/>
            </p:cNvSpPr>
            <p:nvPr/>
          </p:nvSpPr>
          <p:spPr bwMode="auto">
            <a:xfrm>
              <a:off x="1288" y="3536"/>
              <a:ext cx="2771" cy="0"/>
            </a:xfrm>
            <a:prstGeom prst="line">
              <a:avLst/>
            </a:prstGeom>
            <a:noFill/>
            <a:ln w="38100">
              <a:solidFill>
                <a:srgbClr val="99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2406" name="Group 118"/>
          <p:cNvGrpSpPr>
            <a:grpSpLocks/>
          </p:cNvGrpSpPr>
          <p:nvPr/>
        </p:nvGrpSpPr>
        <p:grpSpPr bwMode="auto">
          <a:xfrm>
            <a:off x="5051426" y="5540375"/>
            <a:ext cx="4645025" cy="336550"/>
            <a:chOff x="2222" y="3490"/>
            <a:chExt cx="2926" cy="212"/>
          </a:xfrm>
        </p:grpSpPr>
        <p:grpSp>
          <p:nvGrpSpPr>
            <p:cNvPr id="12407" name="Group 119"/>
            <p:cNvGrpSpPr>
              <a:grpSpLocks/>
            </p:cNvGrpSpPr>
            <p:nvPr/>
          </p:nvGrpSpPr>
          <p:grpSpPr bwMode="auto">
            <a:xfrm>
              <a:off x="2222" y="3490"/>
              <a:ext cx="68" cy="212"/>
              <a:chOff x="3901" y="1728"/>
              <a:chExt cx="68" cy="212"/>
            </a:xfrm>
          </p:grpSpPr>
          <p:sp>
            <p:nvSpPr>
              <p:cNvPr id="12408" name="Oval 120"/>
              <p:cNvSpPr>
                <a:spLocks noChangeAspect="1" noChangeArrowheads="1"/>
              </p:cNvSpPr>
              <p:nvPr/>
            </p:nvSpPr>
            <p:spPr bwMode="auto">
              <a:xfrm>
                <a:off x="3901" y="1872"/>
                <a:ext cx="68" cy="68"/>
              </a:xfrm>
              <a:prstGeom prst="ellipse">
                <a:avLst/>
              </a:prstGeom>
              <a:solidFill>
                <a:srgbClr val="FFFFFF"/>
              </a:solidFill>
              <a:ln w="38100">
                <a:solidFill>
                  <a:srgbClr val="99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409" name="Line 121"/>
              <p:cNvSpPr>
                <a:spLocks noChangeShapeType="1"/>
              </p:cNvSpPr>
              <p:nvPr/>
            </p:nvSpPr>
            <p:spPr bwMode="auto">
              <a:xfrm>
                <a:off x="3923" y="1728"/>
                <a:ext cx="0" cy="166"/>
              </a:xfrm>
              <a:prstGeom prst="line">
                <a:avLst/>
              </a:prstGeom>
              <a:noFill/>
              <a:ln w="38100">
                <a:solidFill>
                  <a:srgbClr val="99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2410" name="Line 122"/>
            <p:cNvSpPr>
              <a:spLocks noChangeShapeType="1"/>
            </p:cNvSpPr>
            <p:nvPr/>
          </p:nvSpPr>
          <p:spPr bwMode="auto">
            <a:xfrm>
              <a:off x="2222" y="3490"/>
              <a:ext cx="2926" cy="0"/>
            </a:xfrm>
            <a:prstGeom prst="line">
              <a:avLst/>
            </a:prstGeom>
            <a:noFill/>
            <a:ln w="38100">
              <a:solidFill>
                <a:srgbClr val="99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2411" name="Rectangle 123"/>
          <p:cNvSpPr>
            <a:spLocks noChangeArrowheads="1"/>
          </p:cNvSpPr>
          <p:nvPr/>
        </p:nvSpPr>
        <p:spPr bwMode="auto">
          <a:xfrm>
            <a:off x="5075238" y="5516563"/>
            <a:ext cx="2857500" cy="317500"/>
          </a:xfrm>
          <a:prstGeom prst="rect">
            <a:avLst/>
          </a:prstGeom>
          <a:solidFill>
            <a:schemeClr val="accent2">
              <a:alpha val="5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12412" name="Group 124"/>
          <p:cNvGrpSpPr>
            <a:grpSpLocks/>
          </p:cNvGrpSpPr>
          <p:nvPr/>
        </p:nvGrpSpPr>
        <p:grpSpPr bwMode="auto">
          <a:xfrm>
            <a:off x="5772150" y="1341438"/>
            <a:ext cx="4033838" cy="336550"/>
            <a:chOff x="2676" y="845"/>
            <a:chExt cx="2541" cy="212"/>
          </a:xfrm>
        </p:grpSpPr>
        <p:grpSp>
          <p:nvGrpSpPr>
            <p:cNvPr id="12413" name="Group 125"/>
            <p:cNvGrpSpPr>
              <a:grpSpLocks/>
            </p:cNvGrpSpPr>
            <p:nvPr/>
          </p:nvGrpSpPr>
          <p:grpSpPr bwMode="auto">
            <a:xfrm>
              <a:off x="2676" y="845"/>
              <a:ext cx="68" cy="212"/>
              <a:chOff x="3901" y="1728"/>
              <a:chExt cx="68" cy="212"/>
            </a:xfrm>
          </p:grpSpPr>
          <p:sp>
            <p:nvSpPr>
              <p:cNvPr id="12414" name="Oval 126"/>
              <p:cNvSpPr>
                <a:spLocks noChangeAspect="1" noChangeArrowheads="1"/>
              </p:cNvSpPr>
              <p:nvPr/>
            </p:nvSpPr>
            <p:spPr bwMode="auto">
              <a:xfrm>
                <a:off x="3901" y="1872"/>
                <a:ext cx="68" cy="68"/>
              </a:xfrm>
              <a:prstGeom prst="ellipse">
                <a:avLst/>
              </a:prstGeom>
              <a:solidFill>
                <a:srgbClr val="FFFFFF"/>
              </a:solidFill>
              <a:ln w="38100">
                <a:solidFill>
                  <a:srgbClr val="99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415" name="Line 127"/>
              <p:cNvSpPr>
                <a:spLocks noChangeShapeType="1"/>
              </p:cNvSpPr>
              <p:nvPr/>
            </p:nvSpPr>
            <p:spPr bwMode="auto">
              <a:xfrm>
                <a:off x="3923" y="1728"/>
                <a:ext cx="0" cy="166"/>
              </a:xfrm>
              <a:prstGeom prst="line">
                <a:avLst/>
              </a:prstGeom>
              <a:noFill/>
              <a:ln w="38100">
                <a:solidFill>
                  <a:srgbClr val="99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2416" name="Line 128"/>
            <p:cNvSpPr>
              <a:spLocks noChangeShapeType="1"/>
            </p:cNvSpPr>
            <p:nvPr/>
          </p:nvSpPr>
          <p:spPr bwMode="auto">
            <a:xfrm>
              <a:off x="2699" y="845"/>
              <a:ext cx="2518" cy="0"/>
            </a:xfrm>
            <a:prstGeom prst="line">
              <a:avLst/>
            </a:prstGeom>
            <a:noFill/>
            <a:ln w="38100">
              <a:solidFill>
                <a:srgbClr val="99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2417" name="Group 129"/>
          <p:cNvGrpSpPr>
            <a:grpSpLocks/>
          </p:cNvGrpSpPr>
          <p:nvPr/>
        </p:nvGrpSpPr>
        <p:grpSpPr bwMode="auto">
          <a:xfrm>
            <a:off x="3549651" y="1412876"/>
            <a:ext cx="5210175" cy="263525"/>
            <a:chOff x="1322" y="2720"/>
            <a:chExt cx="3282" cy="166"/>
          </a:xfrm>
        </p:grpSpPr>
        <p:grpSp>
          <p:nvGrpSpPr>
            <p:cNvPr id="12418" name="Group 130"/>
            <p:cNvGrpSpPr>
              <a:grpSpLocks/>
            </p:cNvGrpSpPr>
            <p:nvPr/>
          </p:nvGrpSpPr>
          <p:grpSpPr bwMode="auto">
            <a:xfrm>
              <a:off x="4536" y="2720"/>
              <a:ext cx="68" cy="166"/>
              <a:chOff x="4354" y="2856"/>
              <a:chExt cx="68" cy="166"/>
            </a:xfrm>
          </p:grpSpPr>
          <p:sp>
            <p:nvSpPr>
              <p:cNvPr id="12419" name="Oval 131"/>
              <p:cNvSpPr>
                <a:spLocks noChangeAspect="1" noChangeArrowheads="1"/>
              </p:cNvSpPr>
              <p:nvPr/>
            </p:nvSpPr>
            <p:spPr bwMode="auto">
              <a:xfrm>
                <a:off x="4354" y="2954"/>
                <a:ext cx="68" cy="68"/>
              </a:xfrm>
              <a:prstGeom prst="ellipse">
                <a:avLst/>
              </a:prstGeom>
              <a:solidFill>
                <a:srgbClr val="FFFFFF"/>
              </a:solidFill>
              <a:ln w="38100">
                <a:solidFill>
                  <a:srgbClr val="99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420" name="Line 132"/>
              <p:cNvSpPr>
                <a:spLocks noChangeShapeType="1"/>
              </p:cNvSpPr>
              <p:nvPr/>
            </p:nvSpPr>
            <p:spPr bwMode="auto">
              <a:xfrm>
                <a:off x="4377" y="2856"/>
                <a:ext cx="0" cy="120"/>
              </a:xfrm>
              <a:prstGeom prst="line">
                <a:avLst/>
              </a:prstGeom>
              <a:noFill/>
              <a:ln w="38100">
                <a:solidFill>
                  <a:srgbClr val="99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2421" name="Line 133"/>
            <p:cNvSpPr>
              <a:spLocks noChangeShapeType="1"/>
            </p:cNvSpPr>
            <p:nvPr/>
          </p:nvSpPr>
          <p:spPr bwMode="auto">
            <a:xfrm>
              <a:off x="1322" y="2720"/>
              <a:ext cx="3225" cy="0"/>
            </a:xfrm>
            <a:prstGeom prst="line">
              <a:avLst/>
            </a:prstGeom>
            <a:noFill/>
            <a:ln w="38100">
              <a:solidFill>
                <a:srgbClr val="99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2422" name="Rectangle 134"/>
          <p:cNvSpPr>
            <a:spLocks noChangeArrowheads="1"/>
          </p:cNvSpPr>
          <p:nvPr/>
        </p:nvSpPr>
        <p:spPr bwMode="auto">
          <a:xfrm>
            <a:off x="5807076" y="1341439"/>
            <a:ext cx="2862263" cy="301625"/>
          </a:xfrm>
          <a:prstGeom prst="rect">
            <a:avLst/>
          </a:prstGeom>
          <a:solidFill>
            <a:schemeClr val="accent2">
              <a:alpha val="5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2423" name="Rectangle 135"/>
          <p:cNvSpPr>
            <a:spLocks noChangeArrowheads="1"/>
          </p:cNvSpPr>
          <p:nvPr/>
        </p:nvSpPr>
        <p:spPr bwMode="auto">
          <a:xfrm>
            <a:off x="5808664" y="2767014"/>
            <a:ext cx="2124075" cy="301625"/>
          </a:xfrm>
          <a:prstGeom prst="rect">
            <a:avLst/>
          </a:prstGeom>
          <a:solidFill>
            <a:schemeClr val="accent2">
              <a:alpha val="5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99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12424" name="Group 136"/>
          <p:cNvGrpSpPr>
            <a:grpSpLocks/>
          </p:cNvGrpSpPr>
          <p:nvPr/>
        </p:nvGrpSpPr>
        <p:grpSpPr bwMode="auto">
          <a:xfrm>
            <a:off x="5122864" y="4244975"/>
            <a:ext cx="4213225" cy="336550"/>
            <a:chOff x="2676" y="1737"/>
            <a:chExt cx="2654" cy="212"/>
          </a:xfrm>
        </p:grpSpPr>
        <p:grpSp>
          <p:nvGrpSpPr>
            <p:cNvPr id="12425" name="Group 137"/>
            <p:cNvGrpSpPr>
              <a:grpSpLocks/>
            </p:cNvGrpSpPr>
            <p:nvPr/>
          </p:nvGrpSpPr>
          <p:grpSpPr bwMode="auto">
            <a:xfrm>
              <a:off x="2676" y="1737"/>
              <a:ext cx="68" cy="212"/>
              <a:chOff x="3901" y="1728"/>
              <a:chExt cx="68" cy="212"/>
            </a:xfrm>
          </p:grpSpPr>
          <p:sp>
            <p:nvSpPr>
              <p:cNvPr id="12426" name="Oval 138"/>
              <p:cNvSpPr>
                <a:spLocks noChangeAspect="1" noChangeArrowheads="1"/>
              </p:cNvSpPr>
              <p:nvPr/>
            </p:nvSpPr>
            <p:spPr bwMode="auto">
              <a:xfrm>
                <a:off x="3901" y="1872"/>
                <a:ext cx="68" cy="68"/>
              </a:xfrm>
              <a:prstGeom prst="ellipse">
                <a:avLst/>
              </a:prstGeom>
              <a:solidFill>
                <a:srgbClr val="990000"/>
              </a:solidFill>
              <a:ln w="38100">
                <a:solidFill>
                  <a:srgbClr val="99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427" name="Line 139"/>
              <p:cNvSpPr>
                <a:spLocks noChangeShapeType="1"/>
              </p:cNvSpPr>
              <p:nvPr/>
            </p:nvSpPr>
            <p:spPr bwMode="auto">
              <a:xfrm>
                <a:off x="3923" y="1728"/>
                <a:ext cx="0" cy="166"/>
              </a:xfrm>
              <a:prstGeom prst="line">
                <a:avLst/>
              </a:prstGeom>
              <a:noFill/>
              <a:ln w="38100">
                <a:solidFill>
                  <a:srgbClr val="99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2428" name="Line 140"/>
            <p:cNvSpPr>
              <a:spLocks noChangeShapeType="1"/>
            </p:cNvSpPr>
            <p:nvPr/>
          </p:nvSpPr>
          <p:spPr bwMode="auto">
            <a:xfrm>
              <a:off x="2699" y="1737"/>
              <a:ext cx="2631" cy="0"/>
            </a:xfrm>
            <a:prstGeom prst="line">
              <a:avLst/>
            </a:prstGeom>
            <a:noFill/>
            <a:ln w="38100">
              <a:solidFill>
                <a:srgbClr val="99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2429" name="Group 141"/>
          <p:cNvGrpSpPr>
            <a:grpSpLocks/>
          </p:cNvGrpSpPr>
          <p:nvPr/>
        </p:nvGrpSpPr>
        <p:grpSpPr bwMode="auto">
          <a:xfrm>
            <a:off x="4314826" y="4318001"/>
            <a:ext cx="4518025" cy="263525"/>
            <a:chOff x="1259" y="1798"/>
            <a:chExt cx="2846" cy="166"/>
          </a:xfrm>
        </p:grpSpPr>
        <p:grpSp>
          <p:nvGrpSpPr>
            <p:cNvPr id="12430" name="Group 142"/>
            <p:cNvGrpSpPr>
              <a:grpSpLocks/>
            </p:cNvGrpSpPr>
            <p:nvPr/>
          </p:nvGrpSpPr>
          <p:grpSpPr bwMode="auto">
            <a:xfrm>
              <a:off x="4037" y="1798"/>
              <a:ext cx="68" cy="166"/>
              <a:chOff x="4354" y="2856"/>
              <a:chExt cx="68" cy="166"/>
            </a:xfrm>
          </p:grpSpPr>
          <p:sp>
            <p:nvSpPr>
              <p:cNvPr id="12431" name="Oval 143"/>
              <p:cNvSpPr>
                <a:spLocks noChangeAspect="1" noChangeArrowheads="1"/>
              </p:cNvSpPr>
              <p:nvPr/>
            </p:nvSpPr>
            <p:spPr bwMode="auto">
              <a:xfrm>
                <a:off x="4354" y="2954"/>
                <a:ext cx="68" cy="68"/>
              </a:xfrm>
              <a:prstGeom prst="ellipse">
                <a:avLst/>
              </a:prstGeom>
              <a:solidFill>
                <a:srgbClr val="FFFFFF"/>
              </a:solidFill>
              <a:ln w="38100">
                <a:solidFill>
                  <a:srgbClr val="99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432" name="Line 144"/>
              <p:cNvSpPr>
                <a:spLocks noChangeShapeType="1"/>
              </p:cNvSpPr>
              <p:nvPr/>
            </p:nvSpPr>
            <p:spPr bwMode="auto">
              <a:xfrm>
                <a:off x="4377" y="2856"/>
                <a:ext cx="0" cy="120"/>
              </a:xfrm>
              <a:prstGeom prst="line">
                <a:avLst/>
              </a:prstGeom>
              <a:noFill/>
              <a:ln w="38100">
                <a:solidFill>
                  <a:srgbClr val="99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2433" name="Line 145"/>
            <p:cNvSpPr>
              <a:spLocks noChangeShapeType="1"/>
            </p:cNvSpPr>
            <p:nvPr/>
          </p:nvSpPr>
          <p:spPr bwMode="auto">
            <a:xfrm>
              <a:off x="1259" y="1798"/>
              <a:ext cx="2800" cy="0"/>
            </a:xfrm>
            <a:prstGeom prst="line">
              <a:avLst/>
            </a:prstGeom>
            <a:noFill/>
            <a:ln w="38100">
              <a:solidFill>
                <a:srgbClr val="99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2434" name="Rectangle 146"/>
          <p:cNvSpPr>
            <a:spLocks noChangeArrowheads="1"/>
          </p:cNvSpPr>
          <p:nvPr/>
        </p:nvSpPr>
        <p:spPr bwMode="auto">
          <a:xfrm>
            <a:off x="5159375" y="4221163"/>
            <a:ext cx="3602038" cy="323850"/>
          </a:xfrm>
          <a:prstGeom prst="rect">
            <a:avLst/>
          </a:prstGeom>
          <a:solidFill>
            <a:schemeClr val="accent2">
              <a:alpha val="5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99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2435" name="Rectangle 147"/>
          <p:cNvSpPr>
            <a:spLocks noChangeArrowheads="1"/>
          </p:cNvSpPr>
          <p:nvPr/>
        </p:nvSpPr>
        <p:spPr bwMode="auto">
          <a:xfrm>
            <a:off x="3370264" y="6221413"/>
            <a:ext cx="51022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zh-CN" altLang="en-US" sz="2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rPr>
              <a:t>解</a:t>
            </a:r>
            <a:r>
              <a:rPr lang="en-US" altLang="zh-CN" sz="2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rPr>
              <a:t>:</a:t>
            </a:r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rPr>
              <a:t>  </a:t>
            </a:r>
            <a:r>
              <a:rPr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rPr>
              <a:t>原不等式组的解集为 </a:t>
            </a:r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rPr>
              <a:t>-4&lt;x ≤0 .</a:t>
            </a:r>
          </a:p>
        </p:txBody>
      </p:sp>
      <p:sp>
        <p:nvSpPr>
          <p:cNvPr id="12436" name="Text Box 148"/>
          <p:cNvSpPr txBox="1">
            <a:spLocks noChangeArrowheads="1"/>
          </p:cNvSpPr>
          <p:nvPr/>
        </p:nvSpPr>
        <p:spPr bwMode="auto">
          <a:xfrm>
            <a:off x="5207000" y="12701"/>
            <a:ext cx="5786438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kumimoji="1" lang="zh-CN" altLang="en-US" sz="6000" b="1">
                <a:solidFill>
                  <a:srgbClr val="000000"/>
                </a:solidFill>
                <a:latin typeface="Book Antiqua" charset="0"/>
              </a:rPr>
              <a:t>大小小大中间找</a:t>
            </a:r>
          </a:p>
        </p:txBody>
      </p:sp>
    </p:spTree>
    <p:extLst>
      <p:ext uri="{BB962C8B-B14F-4D97-AF65-F5344CB8AC3E}">
        <p14:creationId xmlns:p14="http://schemas.microsoft.com/office/powerpoint/2010/main" val="32971608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2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4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4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2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12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2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24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24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2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23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23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23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2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23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23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 nodeType="clickPar">
                      <p:stCondLst>
                        <p:cond delay="indefinite"/>
                      </p:stCondLst>
                      <p:childTnLst>
                        <p:par>
                          <p:cTn id="8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124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 nodeType="clickPar">
                      <p:stCondLst>
                        <p:cond delay="indefinite"/>
                      </p:stCondLst>
                      <p:childTnLst>
                        <p:par>
                          <p:cTn id="8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8" dur="500"/>
                                        <p:tgtEl>
                                          <p:spTgt spid="124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 nodeType="clickPar">
                      <p:stCondLst>
                        <p:cond delay="indefinite"/>
                      </p:stCondLst>
                      <p:childTnLst>
                        <p:par>
                          <p:cTn id="9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123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123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123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12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 nodeType="clickPar">
                      <p:stCondLst>
                        <p:cond delay="indefinite"/>
                      </p:stCondLst>
                      <p:childTnLst>
                        <p:par>
                          <p:cTn id="10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3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23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23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123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23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 nodeType="clickPar">
                      <p:stCondLst>
                        <p:cond delay="indefinite"/>
                      </p:stCondLst>
                      <p:childTnLst>
                        <p:par>
                          <p:cTn id="1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3" dur="500"/>
                                        <p:tgtEl>
                                          <p:spTgt spid="123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 nodeType="clickPar">
                      <p:stCondLst>
                        <p:cond delay="indefinite"/>
                      </p:stCondLst>
                      <p:childTnLst>
                        <p:par>
                          <p:cTn id="1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8" dur="500"/>
                                        <p:tgtEl>
                                          <p:spTgt spid="12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 nodeType="clickPar">
                      <p:stCondLst>
                        <p:cond delay="indefinite"/>
                      </p:stCondLst>
                      <p:childTnLst>
                        <p:par>
                          <p:cTn id="1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3" dur="500"/>
                                        <p:tgtEl>
                                          <p:spTgt spid="12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 nodeType="clickPar">
                      <p:stCondLst>
                        <p:cond delay="indefinite"/>
                      </p:stCondLst>
                      <p:childTnLst>
                        <p:par>
                          <p:cTn id="1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124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124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1000"/>
                                        <p:tgtEl>
                                          <p:spTgt spid="12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 nodeType="clickPar">
                      <p:stCondLst>
                        <p:cond delay="indefinite"/>
                      </p:stCondLst>
                      <p:childTnLst>
                        <p:par>
                          <p:cTn id="1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2000"/>
                                        <p:tgtEl>
                                          <p:spTgt spid="124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124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124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 nodeType="clickPar">
                      <p:stCondLst>
                        <p:cond delay="indefinite"/>
                      </p:stCondLst>
                      <p:childTnLst>
                        <p:par>
                          <p:cTn id="1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2" dur="1" fill="hold"/>
                                        <p:tgtEl>
                                          <p:spTgt spid="1243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/>
      <p:bldP spid="12293" grpId="0"/>
      <p:bldP spid="12352" grpId="0"/>
      <p:bldP spid="12411" grpId="0" animBg="1"/>
      <p:bldP spid="12422" grpId="0" animBg="1"/>
      <p:bldP spid="12423" grpId="0" animBg="1"/>
      <p:bldP spid="12434" grpId="0" animBg="1"/>
      <p:bldP spid="12435" grpId="0"/>
      <p:bldP spid="12436" grpId="0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2"/>
          <p:cNvSpPr txBox="1">
            <a:spLocks noChangeArrowheads="1"/>
          </p:cNvSpPr>
          <p:nvPr/>
        </p:nvSpPr>
        <p:spPr bwMode="auto">
          <a:xfrm>
            <a:off x="1816101" y="692150"/>
            <a:ext cx="47847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例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1. 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求下列不等式组的解集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rPr>
              <a:t>:</a:t>
            </a:r>
          </a:p>
        </p:txBody>
      </p:sp>
      <p:sp>
        <p:nvSpPr>
          <p:cNvPr id="13315" name="Text Box 3"/>
          <p:cNvSpPr txBox="1">
            <a:spLocks noChangeArrowheads="1"/>
          </p:cNvSpPr>
          <p:nvPr/>
        </p:nvSpPr>
        <p:spPr bwMode="auto">
          <a:xfrm>
            <a:off x="3359151" y="1989138"/>
            <a:ext cx="71723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解</a:t>
            </a:r>
            <a:r>
              <a:rPr kumimoji="1" lang="en-US" altLang="zh-CN" sz="2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: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 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原不等式组无解 ；</a:t>
            </a:r>
          </a:p>
        </p:txBody>
      </p:sp>
      <p:graphicFrame>
        <p:nvGraphicFramePr>
          <p:cNvPr id="13316" name="Object 4"/>
          <p:cNvGraphicFramePr>
            <a:graphicFrameLocks noChangeAspect="1"/>
          </p:cNvGraphicFramePr>
          <p:nvPr/>
        </p:nvGraphicFramePr>
        <p:xfrm>
          <a:off x="1524001" y="2547938"/>
          <a:ext cx="1920875" cy="1130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737" name="公式" r:id="rId3" imgW="863280" imgH="507960" progId="Equation.3">
                  <p:embed/>
                </p:oleObj>
              </mc:Choice>
              <mc:Fallback>
                <p:oleObj name="公式" r:id="rId3" imgW="863280" imgH="50796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4001" y="2547938"/>
                        <a:ext cx="1920875" cy="1130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317" name="Oval 5"/>
          <p:cNvSpPr>
            <a:spLocks noChangeArrowheads="1"/>
          </p:cNvSpPr>
          <p:nvPr/>
        </p:nvSpPr>
        <p:spPr bwMode="auto">
          <a:xfrm>
            <a:off x="1558926" y="692150"/>
            <a:ext cx="1008063" cy="533400"/>
          </a:xfrm>
          <a:prstGeom prst="ellipse">
            <a:avLst/>
          </a:prstGeom>
          <a:gradFill rotWithShape="1">
            <a:gsLst>
              <a:gs pos="0">
                <a:srgbClr val="FFFFFF"/>
              </a:gs>
              <a:gs pos="50000">
                <a:srgbClr val="DDFFDD"/>
              </a:gs>
              <a:gs pos="100000">
                <a:srgbClr val="FFFFFF"/>
              </a:gs>
            </a:gsLst>
            <a:lin ang="18900000" scaled="1"/>
          </a:gradFill>
          <a:ln w="38100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pPr algn="dist" eaLnBrk="0" hangingPunct="0">
              <a:lnSpc>
                <a:spcPct val="80000"/>
              </a:lnSpc>
            </a:pPr>
            <a:r>
              <a:rPr lang="zh-CN" altLang="en-US" sz="2800" b="1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Book Antiqua" charset="0"/>
                <a:ea typeface="Arial Unicode MS" charset="0"/>
                <a:sym typeface="Wingdings" charset="2"/>
              </a:rPr>
              <a:t>例</a:t>
            </a:r>
            <a:endParaRPr lang="zh-CN" altLang="en-US" sz="2800" b="1">
              <a:effectLst>
                <a:outerShdw blurRad="38100" dist="38100" dir="2700000" algn="tl">
                  <a:srgbClr val="FFFFFF"/>
                </a:outerShdw>
              </a:effectLst>
              <a:latin typeface="Times New Roman" charset="0"/>
              <a:ea typeface="Arial Unicode MS" charset="0"/>
              <a:sym typeface="Wingdings" charset="2"/>
            </a:endParaRPr>
          </a:p>
        </p:txBody>
      </p:sp>
      <p:grpSp>
        <p:nvGrpSpPr>
          <p:cNvPr id="13318" name="Group 6"/>
          <p:cNvGrpSpPr>
            <a:grpSpLocks/>
          </p:cNvGrpSpPr>
          <p:nvPr/>
        </p:nvGrpSpPr>
        <p:grpSpPr bwMode="auto">
          <a:xfrm>
            <a:off x="3432175" y="1535114"/>
            <a:ext cx="7010400" cy="528637"/>
            <a:chOff x="1111" y="1593"/>
            <a:chExt cx="4416" cy="333"/>
          </a:xfrm>
        </p:grpSpPr>
        <p:sp>
          <p:nvSpPr>
            <p:cNvPr id="13319" name="Text Box 7"/>
            <p:cNvSpPr txBox="1">
              <a:spLocks noChangeArrowheads="1"/>
            </p:cNvSpPr>
            <p:nvPr/>
          </p:nvSpPr>
          <p:spPr bwMode="auto">
            <a:xfrm>
              <a:off x="1214" y="1698"/>
              <a:ext cx="120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charset="0"/>
                </a:rPr>
                <a:t>0</a:t>
              </a:r>
              <a:endParaRPr kumimoji="1" lang="en-US" altLang="zh-CN" sz="2400" b="1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charset="0"/>
              </a:endParaRPr>
            </a:p>
          </p:txBody>
        </p:sp>
        <p:sp>
          <p:nvSpPr>
            <p:cNvPr id="13320" name="Text Box 8"/>
            <p:cNvSpPr txBox="1">
              <a:spLocks noChangeArrowheads="1"/>
            </p:cNvSpPr>
            <p:nvPr/>
          </p:nvSpPr>
          <p:spPr bwMode="auto">
            <a:xfrm>
              <a:off x="4325" y="1672"/>
              <a:ext cx="300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charset="0"/>
                </a:rPr>
                <a:t>7</a:t>
              </a:r>
            </a:p>
          </p:txBody>
        </p:sp>
        <p:sp>
          <p:nvSpPr>
            <p:cNvPr id="13321" name="Text Box 9"/>
            <p:cNvSpPr txBox="1">
              <a:spLocks noChangeArrowheads="1"/>
            </p:cNvSpPr>
            <p:nvPr/>
          </p:nvSpPr>
          <p:spPr bwMode="auto">
            <a:xfrm>
              <a:off x="3878" y="1668"/>
              <a:ext cx="300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charset="0"/>
                </a:rPr>
                <a:t>6</a:t>
              </a:r>
            </a:p>
          </p:txBody>
        </p:sp>
        <p:sp>
          <p:nvSpPr>
            <p:cNvPr id="13322" name="Text Box 10"/>
            <p:cNvSpPr txBox="1">
              <a:spLocks noChangeArrowheads="1"/>
            </p:cNvSpPr>
            <p:nvPr/>
          </p:nvSpPr>
          <p:spPr bwMode="auto">
            <a:xfrm>
              <a:off x="3424" y="1674"/>
              <a:ext cx="298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charset="0"/>
                </a:rPr>
                <a:t>5</a:t>
              </a:r>
            </a:p>
          </p:txBody>
        </p:sp>
        <p:sp>
          <p:nvSpPr>
            <p:cNvPr id="13323" name="Text Box 11"/>
            <p:cNvSpPr txBox="1">
              <a:spLocks noChangeArrowheads="1"/>
            </p:cNvSpPr>
            <p:nvPr/>
          </p:nvSpPr>
          <p:spPr bwMode="auto">
            <a:xfrm>
              <a:off x="2989" y="1672"/>
              <a:ext cx="298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charset="0"/>
                </a:rPr>
                <a:t>4</a:t>
              </a:r>
            </a:p>
          </p:txBody>
        </p:sp>
        <p:sp>
          <p:nvSpPr>
            <p:cNvPr id="13324" name="Text Box 12"/>
            <p:cNvSpPr txBox="1">
              <a:spLocks noChangeArrowheads="1"/>
            </p:cNvSpPr>
            <p:nvPr/>
          </p:nvSpPr>
          <p:spPr bwMode="auto">
            <a:xfrm>
              <a:off x="2064" y="1668"/>
              <a:ext cx="298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charset="0"/>
                </a:rPr>
                <a:t>2</a:t>
              </a:r>
              <a:endParaRPr kumimoji="1" lang="en-US" altLang="zh-CN" sz="2400" b="1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charset="0"/>
              </a:endParaRPr>
            </a:p>
          </p:txBody>
        </p:sp>
        <p:sp>
          <p:nvSpPr>
            <p:cNvPr id="13325" name="Text Box 13"/>
            <p:cNvSpPr txBox="1">
              <a:spLocks noChangeArrowheads="1"/>
            </p:cNvSpPr>
            <p:nvPr/>
          </p:nvSpPr>
          <p:spPr bwMode="auto">
            <a:xfrm>
              <a:off x="1610" y="1661"/>
              <a:ext cx="298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charset="0"/>
                </a:rPr>
                <a:t>1</a:t>
              </a:r>
              <a:endParaRPr kumimoji="1" lang="en-US" altLang="zh-CN" sz="2400" b="1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charset="0"/>
              </a:endParaRPr>
            </a:p>
          </p:txBody>
        </p:sp>
        <p:sp>
          <p:nvSpPr>
            <p:cNvPr id="13326" name="Text Box 14"/>
            <p:cNvSpPr txBox="1">
              <a:spLocks noChangeArrowheads="1"/>
            </p:cNvSpPr>
            <p:nvPr/>
          </p:nvSpPr>
          <p:spPr bwMode="auto">
            <a:xfrm>
              <a:off x="2524" y="1666"/>
              <a:ext cx="298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charset="0"/>
                </a:rPr>
                <a:t>3</a:t>
              </a:r>
            </a:p>
          </p:txBody>
        </p:sp>
        <p:sp>
          <p:nvSpPr>
            <p:cNvPr id="13327" name="Text Box 15"/>
            <p:cNvSpPr txBox="1">
              <a:spLocks noChangeArrowheads="1"/>
            </p:cNvSpPr>
            <p:nvPr/>
          </p:nvSpPr>
          <p:spPr bwMode="auto">
            <a:xfrm>
              <a:off x="4789" y="1676"/>
              <a:ext cx="268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charset="0"/>
                </a:rPr>
                <a:t>8</a:t>
              </a:r>
            </a:p>
          </p:txBody>
        </p:sp>
        <p:sp>
          <p:nvSpPr>
            <p:cNvPr id="13328" name="Text Box 16"/>
            <p:cNvSpPr txBox="1">
              <a:spLocks noChangeArrowheads="1"/>
            </p:cNvSpPr>
            <p:nvPr/>
          </p:nvSpPr>
          <p:spPr bwMode="auto">
            <a:xfrm>
              <a:off x="5239" y="1676"/>
              <a:ext cx="271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charset="0"/>
                </a:rPr>
                <a:t>9</a:t>
              </a:r>
            </a:p>
          </p:txBody>
        </p:sp>
        <p:grpSp>
          <p:nvGrpSpPr>
            <p:cNvPr id="13329" name="Group 17"/>
            <p:cNvGrpSpPr>
              <a:grpSpLocks/>
            </p:cNvGrpSpPr>
            <p:nvPr/>
          </p:nvGrpSpPr>
          <p:grpSpPr bwMode="auto">
            <a:xfrm>
              <a:off x="1111" y="1593"/>
              <a:ext cx="4416" cy="68"/>
              <a:chOff x="1111" y="1593"/>
              <a:chExt cx="4416" cy="68"/>
            </a:xfrm>
          </p:grpSpPr>
          <p:sp>
            <p:nvSpPr>
              <p:cNvPr id="13330" name="Line 18"/>
              <p:cNvSpPr>
                <a:spLocks noChangeShapeType="1"/>
              </p:cNvSpPr>
              <p:nvPr/>
            </p:nvSpPr>
            <p:spPr bwMode="auto">
              <a:xfrm>
                <a:off x="1111" y="1657"/>
                <a:ext cx="4416" cy="0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 type="arrow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331" name="Line 19"/>
              <p:cNvSpPr>
                <a:spLocks noChangeShapeType="1"/>
              </p:cNvSpPr>
              <p:nvPr/>
            </p:nvSpPr>
            <p:spPr bwMode="auto">
              <a:xfrm>
                <a:off x="1701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332" name="Line 20"/>
              <p:cNvSpPr>
                <a:spLocks noChangeShapeType="1"/>
              </p:cNvSpPr>
              <p:nvPr/>
            </p:nvSpPr>
            <p:spPr bwMode="auto">
              <a:xfrm>
                <a:off x="2155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333" name="Line 21"/>
              <p:cNvSpPr>
                <a:spLocks noChangeShapeType="1"/>
              </p:cNvSpPr>
              <p:nvPr/>
            </p:nvSpPr>
            <p:spPr bwMode="auto">
              <a:xfrm>
                <a:off x="2608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334" name="Line 22"/>
              <p:cNvSpPr>
                <a:spLocks noChangeShapeType="1"/>
              </p:cNvSpPr>
              <p:nvPr/>
            </p:nvSpPr>
            <p:spPr bwMode="auto">
              <a:xfrm>
                <a:off x="3062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335" name="Line 23"/>
              <p:cNvSpPr>
                <a:spLocks noChangeShapeType="1"/>
              </p:cNvSpPr>
              <p:nvPr/>
            </p:nvSpPr>
            <p:spPr bwMode="auto">
              <a:xfrm>
                <a:off x="3515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336" name="Line 24"/>
              <p:cNvSpPr>
                <a:spLocks noChangeShapeType="1"/>
              </p:cNvSpPr>
              <p:nvPr/>
            </p:nvSpPr>
            <p:spPr bwMode="auto">
              <a:xfrm>
                <a:off x="3969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337" name="Line 25"/>
              <p:cNvSpPr>
                <a:spLocks noChangeShapeType="1"/>
              </p:cNvSpPr>
              <p:nvPr/>
            </p:nvSpPr>
            <p:spPr bwMode="auto">
              <a:xfrm>
                <a:off x="4422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338" name="Line 26"/>
              <p:cNvSpPr>
                <a:spLocks noChangeShapeType="1"/>
              </p:cNvSpPr>
              <p:nvPr/>
            </p:nvSpPr>
            <p:spPr bwMode="auto">
              <a:xfrm>
                <a:off x="4876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339" name="Line 27"/>
              <p:cNvSpPr>
                <a:spLocks noChangeShapeType="1"/>
              </p:cNvSpPr>
              <p:nvPr/>
            </p:nvSpPr>
            <p:spPr bwMode="auto">
              <a:xfrm>
                <a:off x="1247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340" name="Line 28"/>
              <p:cNvSpPr>
                <a:spLocks noChangeShapeType="1"/>
              </p:cNvSpPr>
              <p:nvPr/>
            </p:nvSpPr>
            <p:spPr bwMode="auto">
              <a:xfrm>
                <a:off x="5330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13341" name="Group 29"/>
          <p:cNvGrpSpPr>
            <a:grpSpLocks/>
          </p:cNvGrpSpPr>
          <p:nvPr/>
        </p:nvGrpSpPr>
        <p:grpSpPr bwMode="auto">
          <a:xfrm>
            <a:off x="3359150" y="2973389"/>
            <a:ext cx="7145338" cy="492125"/>
            <a:chOff x="1101" y="2296"/>
            <a:chExt cx="4501" cy="310"/>
          </a:xfrm>
        </p:grpSpPr>
        <p:sp>
          <p:nvSpPr>
            <p:cNvPr id="13342" name="Text Box 30"/>
            <p:cNvSpPr txBox="1">
              <a:spLocks noChangeArrowheads="1"/>
            </p:cNvSpPr>
            <p:nvPr/>
          </p:nvSpPr>
          <p:spPr bwMode="auto">
            <a:xfrm>
              <a:off x="1101" y="2378"/>
              <a:ext cx="396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1"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</a:rPr>
                <a:t>-8</a:t>
              </a:r>
              <a:endParaRPr kumimoji="1" lang="en-US" altLang="zh-CN" sz="2400" b="1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endParaRPr>
            </a:p>
          </p:txBody>
        </p:sp>
        <p:sp>
          <p:nvSpPr>
            <p:cNvPr id="13343" name="Text Box 31"/>
            <p:cNvSpPr txBox="1">
              <a:spLocks noChangeArrowheads="1"/>
            </p:cNvSpPr>
            <p:nvPr/>
          </p:nvSpPr>
          <p:spPr bwMode="auto">
            <a:xfrm>
              <a:off x="4212" y="2352"/>
              <a:ext cx="494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1"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</a:rPr>
                <a:t>-1</a:t>
              </a:r>
            </a:p>
          </p:txBody>
        </p:sp>
        <p:sp>
          <p:nvSpPr>
            <p:cNvPr id="13344" name="Text Box 32"/>
            <p:cNvSpPr txBox="1">
              <a:spLocks noChangeArrowheads="1"/>
            </p:cNvSpPr>
            <p:nvPr/>
          </p:nvSpPr>
          <p:spPr bwMode="auto">
            <a:xfrm>
              <a:off x="3765" y="2348"/>
              <a:ext cx="477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1"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</a:rPr>
                <a:t>-2</a:t>
              </a:r>
            </a:p>
          </p:txBody>
        </p:sp>
        <p:sp>
          <p:nvSpPr>
            <p:cNvPr id="13345" name="Text Box 33"/>
            <p:cNvSpPr txBox="1">
              <a:spLocks noChangeArrowheads="1"/>
            </p:cNvSpPr>
            <p:nvPr/>
          </p:nvSpPr>
          <p:spPr bwMode="auto">
            <a:xfrm>
              <a:off x="3311" y="2354"/>
              <a:ext cx="545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1"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</a:rPr>
                <a:t>-3</a:t>
              </a:r>
            </a:p>
          </p:txBody>
        </p:sp>
        <p:sp>
          <p:nvSpPr>
            <p:cNvPr id="13346" name="Text Box 34"/>
            <p:cNvSpPr txBox="1">
              <a:spLocks noChangeArrowheads="1"/>
            </p:cNvSpPr>
            <p:nvPr/>
          </p:nvSpPr>
          <p:spPr bwMode="auto">
            <a:xfrm>
              <a:off x="2876" y="2352"/>
              <a:ext cx="435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1"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</a:rPr>
                <a:t>-4</a:t>
              </a:r>
            </a:p>
          </p:txBody>
        </p:sp>
        <p:sp>
          <p:nvSpPr>
            <p:cNvPr id="13347" name="Text Box 35"/>
            <p:cNvSpPr txBox="1">
              <a:spLocks noChangeArrowheads="1"/>
            </p:cNvSpPr>
            <p:nvPr/>
          </p:nvSpPr>
          <p:spPr bwMode="auto">
            <a:xfrm>
              <a:off x="1951" y="2348"/>
              <a:ext cx="460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1"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</a:rPr>
                <a:t>-6</a:t>
              </a:r>
              <a:endParaRPr kumimoji="1" lang="en-US" altLang="zh-CN" sz="2400" b="1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endParaRPr>
            </a:p>
          </p:txBody>
        </p:sp>
        <p:sp>
          <p:nvSpPr>
            <p:cNvPr id="13348" name="Text Box 36"/>
            <p:cNvSpPr txBox="1">
              <a:spLocks noChangeArrowheads="1"/>
            </p:cNvSpPr>
            <p:nvPr/>
          </p:nvSpPr>
          <p:spPr bwMode="auto">
            <a:xfrm>
              <a:off x="1497" y="2341"/>
              <a:ext cx="454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1"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</a:rPr>
                <a:t>-7</a:t>
              </a:r>
              <a:endParaRPr kumimoji="1" lang="en-US" altLang="zh-CN" sz="2400" b="1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charset="-122"/>
                <a:ea typeface="黑体" charset="-122"/>
              </a:endParaRPr>
            </a:p>
          </p:txBody>
        </p:sp>
        <p:sp>
          <p:nvSpPr>
            <p:cNvPr id="13349" name="Text Box 37"/>
            <p:cNvSpPr txBox="1">
              <a:spLocks noChangeArrowheads="1"/>
            </p:cNvSpPr>
            <p:nvPr/>
          </p:nvSpPr>
          <p:spPr bwMode="auto">
            <a:xfrm>
              <a:off x="2411" y="2346"/>
              <a:ext cx="465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1"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</a:rPr>
                <a:t>-5</a:t>
              </a:r>
            </a:p>
          </p:txBody>
        </p:sp>
        <p:sp>
          <p:nvSpPr>
            <p:cNvPr id="13350" name="Text Box 38"/>
            <p:cNvSpPr txBox="1">
              <a:spLocks noChangeArrowheads="1"/>
            </p:cNvSpPr>
            <p:nvPr/>
          </p:nvSpPr>
          <p:spPr bwMode="auto">
            <a:xfrm>
              <a:off x="4676" y="2356"/>
              <a:ext cx="450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1"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</a:rPr>
                <a:t>0</a:t>
              </a:r>
            </a:p>
          </p:txBody>
        </p:sp>
        <p:sp>
          <p:nvSpPr>
            <p:cNvPr id="13351" name="Text Box 39"/>
            <p:cNvSpPr txBox="1">
              <a:spLocks noChangeArrowheads="1"/>
            </p:cNvSpPr>
            <p:nvPr/>
          </p:nvSpPr>
          <p:spPr bwMode="auto">
            <a:xfrm>
              <a:off x="5126" y="2356"/>
              <a:ext cx="476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1"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</a:rPr>
                <a:t>1</a:t>
              </a:r>
            </a:p>
          </p:txBody>
        </p:sp>
        <p:grpSp>
          <p:nvGrpSpPr>
            <p:cNvPr id="13352" name="Group 40"/>
            <p:cNvGrpSpPr>
              <a:grpSpLocks/>
            </p:cNvGrpSpPr>
            <p:nvPr/>
          </p:nvGrpSpPr>
          <p:grpSpPr bwMode="auto">
            <a:xfrm>
              <a:off x="1156" y="2296"/>
              <a:ext cx="4416" cy="68"/>
              <a:chOff x="1111" y="1593"/>
              <a:chExt cx="4416" cy="68"/>
            </a:xfrm>
          </p:grpSpPr>
          <p:sp>
            <p:nvSpPr>
              <p:cNvPr id="13353" name="Line 41"/>
              <p:cNvSpPr>
                <a:spLocks noChangeShapeType="1"/>
              </p:cNvSpPr>
              <p:nvPr/>
            </p:nvSpPr>
            <p:spPr bwMode="auto">
              <a:xfrm>
                <a:off x="1111" y="1657"/>
                <a:ext cx="4416" cy="0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 type="arrow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354" name="Line 42"/>
              <p:cNvSpPr>
                <a:spLocks noChangeShapeType="1"/>
              </p:cNvSpPr>
              <p:nvPr/>
            </p:nvSpPr>
            <p:spPr bwMode="auto">
              <a:xfrm>
                <a:off x="1701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355" name="Line 43"/>
              <p:cNvSpPr>
                <a:spLocks noChangeShapeType="1"/>
              </p:cNvSpPr>
              <p:nvPr/>
            </p:nvSpPr>
            <p:spPr bwMode="auto">
              <a:xfrm>
                <a:off x="2155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356" name="Line 44"/>
              <p:cNvSpPr>
                <a:spLocks noChangeShapeType="1"/>
              </p:cNvSpPr>
              <p:nvPr/>
            </p:nvSpPr>
            <p:spPr bwMode="auto">
              <a:xfrm>
                <a:off x="2608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357" name="Line 45"/>
              <p:cNvSpPr>
                <a:spLocks noChangeShapeType="1"/>
              </p:cNvSpPr>
              <p:nvPr/>
            </p:nvSpPr>
            <p:spPr bwMode="auto">
              <a:xfrm>
                <a:off x="3062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358" name="Line 46"/>
              <p:cNvSpPr>
                <a:spLocks noChangeShapeType="1"/>
              </p:cNvSpPr>
              <p:nvPr/>
            </p:nvSpPr>
            <p:spPr bwMode="auto">
              <a:xfrm>
                <a:off x="3515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359" name="Line 47"/>
              <p:cNvSpPr>
                <a:spLocks noChangeShapeType="1"/>
              </p:cNvSpPr>
              <p:nvPr/>
            </p:nvSpPr>
            <p:spPr bwMode="auto">
              <a:xfrm>
                <a:off x="3969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360" name="Line 48"/>
              <p:cNvSpPr>
                <a:spLocks noChangeShapeType="1"/>
              </p:cNvSpPr>
              <p:nvPr/>
            </p:nvSpPr>
            <p:spPr bwMode="auto">
              <a:xfrm>
                <a:off x="4422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361" name="Line 49"/>
              <p:cNvSpPr>
                <a:spLocks noChangeShapeType="1"/>
              </p:cNvSpPr>
              <p:nvPr/>
            </p:nvSpPr>
            <p:spPr bwMode="auto">
              <a:xfrm>
                <a:off x="4876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362" name="Line 50"/>
              <p:cNvSpPr>
                <a:spLocks noChangeShapeType="1"/>
              </p:cNvSpPr>
              <p:nvPr/>
            </p:nvSpPr>
            <p:spPr bwMode="auto">
              <a:xfrm>
                <a:off x="1247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363" name="Line 51"/>
              <p:cNvSpPr>
                <a:spLocks noChangeShapeType="1"/>
              </p:cNvSpPr>
              <p:nvPr/>
            </p:nvSpPr>
            <p:spPr bwMode="auto">
              <a:xfrm>
                <a:off x="5330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aphicFrame>
        <p:nvGraphicFramePr>
          <p:cNvPr id="13364" name="Object 52"/>
          <p:cNvGraphicFramePr>
            <a:graphicFrameLocks noChangeAspect="1"/>
          </p:cNvGraphicFramePr>
          <p:nvPr/>
        </p:nvGraphicFramePr>
        <p:xfrm>
          <a:off x="1543051" y="4019551"/>
          <a:ext cx="1927225" cy="1133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738" name="公式" r:id="rId5" imgW="863280" imgH="507960" progId="Equation.3">
                  <p:embed/>
                </p:oleObj>
              </mc:Choice>
              <mc:Fallback>
                <p:oleObj name="公式" r:id="rId5" imgW="863280" imgH="50796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43051" y="4019551"/>
                        <a:ext cx="1927225" cy="11334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3365" name="Group 53"/>
          <p:cNvGrpSpPr>
            <a:grpSpLocks/>
          </p:cNvGrpSpPr>
          <p:nvPr/>
        </p:nvGrpSpPr>
        <p:grpSpPr bwMode="auto">
          <a:xfrm>
            <a:off x="3416300" y="4437064"/>
            <a:ext cx="7145338" cy="492125"/>
            <a:chOff x="1101" y="2296"/>
            <a:chExt cx="4501" cy="310"/>
          </a:xfrm>
        </p:grpSpPr>
        <p:sp>
          <p:nvSpPr>
            <p:cNvPr id="13366" name="Text Box 54"/>
            <p:cNvSpPr txBox="1">
              <a:spLocks noChangeArrowheads="1"/>
            </p:cNvSpPr>
            <p:nvPr/>
          </p:nvSpPr>
          <p:spPr bwMode="auto">
            <a:xfrm>
              <a:off x="1101" y="2378"/>
              <a:ext cx="396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/>
            <a:p>
              <a:pPr algn="ctr" eaLnBrk="0" hangingPunct="0"/>
              <a:r>
                <a:rPr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  <a:sym typeface="Wingdings" charset="2"/>
                </a:rPr>
                <a:t>-3</a:t>
              </a:r>
              <a:endPara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endParaRPr>
            </a:p>
          </p:txBody>
        </p:sp>
        <p:sp>
          <p:nvSpPr>
            <p:cNvPr id="13367" name="Text Box 55"/>
            <p:cNvSpPr txBox="1">
              <a:spLocks noChangeArrowheads="1"/>
            </p:cNvSpPr>
            <p:nvPr/>
          </p:nvSpPr>
          <p:spPr bwMode="auto">
            <a:xfrm>
              <a:off x="4212" y="2352"/>
              <a:ext cx="494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  <a:sym typeface="Wingdings" charset="2"/>
                </a:rPr>
                <a:t>4</a:t>
              </a:r>
              <a:endPara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endParaRPr>
            </a:p>
          </p:txBody>
        </p:sp>
        <p:sp>
          <p:nvSpPr>
            <p:cNvPr id="13368" name="Text Box 56"/>
            <p:cNvSpPr txBox="1">
              <a:spLocks noChangeArrowheads="1"/>
            </p:cNvSpPr>
            <p:nvPr/>
          </p:nvSpPr>
          <p:spPr bwMode="auto">
            <a:xfrm>
              <a:off x="3765" y="2348"/>
              <a:ext cx="477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  <a:sym typeface="Wingdings" charset="2"/>
                </a:rPr>
                <a:t>3</a:t>
              </a:r>
              <a:endPara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endParaRPr>
            </a:p>
          </p:txBody>
        </p:sp>
        <p:sp>
          <p:nvSpPr>
            <p:cNvPr id="13369" name="Text Box 57"/>
            <p:cNvSpPr txBox="1">
              <a:spLocks noChangeArrowheads="1"/>
            </p:cNvSpPr>
            <p:nvPr/>
          </p:nvSpPr>
          <p:spPr bwMode="auto">
            <a:xfrm>
              <a:off x="3311" y="2354"/>
              <a:ext cx="545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  <a:sym typeface="Wingdings" charset="2"/>
                </a:rPr>
                <a:t>2</a:t>
              </a:r>
              <a:endPara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endParaRPr>
            </a:p>
          </p:txBody>
        </p:sp>
        <p:sp>
          <p:nvSpPr>
            <p:cNvPr id="13370" name="Text Box 58"/>
            <p:cNvSpPr txBox="1">
              <a:spLocks noChangeArrowheads="1"/>
            </p:cNvSpPr>
            <p:nvPr/>
          </p:nvSpPr>
          <p:spPr bwMode="auto">
            <a:xfrm>
              <a:off x="2876" y="2352"/>
              <a:ext cx="435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  <a:sym typeface="Wingdings" charset="2"/>
                </a:rPr>
                <a:t>1</a:t>
              </a:r>
              <a:endPara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endParaRPr>
            </a:p>
          </p:txBody>
        </p:sp>
        <p:sp>
          <p:nvSpPr>
            <p:cNvPr id="13371" name="Text Box 59"/>
            <p:cNvSpPr txBox="1">
              <a:spLocks noChangeArrowheads="1"/>
            </p:cNvSpPr>
            <p:nvPr/>
          </p:nvSpPr>
          <p:spPr bwMode="auto">
            <a:xfrm>
              <a:off x="1951" y="2348"/>
              <a:ext cx="460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  <a:sym typeface="Wingdings" charset="2"/>
                </a:rPr>
                <a:t>-1</a:t>
              </a:r>
              <a:endPara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endParaRPr>
            </a:p>
          </p:txBody>
        </p:sp>
        <p:sp>
          <p:nvSpPr>
            <p:cNvPr id="13372" name="Text Box 60"/>
            <p:cNvSpPr txBox="1">
              <a:spLocks noChangeArrowheads="1"/>
            </p:cNvSpPr>
            <p:nvPr/>
          </p:nvSpPr>
          <p:spPr bwMode="auto">
            <a:xfrm>
              <a:off x="1497" y="2341"/>
              <a:ext cx="454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  <a:sym typeface="Wingdings" charset="2"/>
                </a:rPr>
                <a:t>-2</a:t>
              </a:r>
              <a:endPara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endParaRPr>
            </a:p>
          </p:txBody>
        </p:sp>
        <p:sp>
          <p:nvSpPr>
            <p:cNvPr id="13373" name="Text Box 61"/>
            <p:cNvSpPr txBox="1">
              <a:spLocks noChangeArrowheads="1"/>
            </p:cNvSpPr>
            <p:nvPr/>
          </p:nvSpPr>
          <p:spPr bwMode="auto">
            <a:xfrm>
              <a:off x="2411" y="2346"/>
              <a:ext cx="465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  <a:sym typeface="Wingdings" charset="2"/>
                </a:rPr>
                <a:t>0</a:t>
              </a:r>
              <a:endPara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endParaRPr>
            </a:p>
          </p:txBody>
        </p:sp>
        <p:sp>
          <p:nvSpPr>
            <p:cNvPr id="13374" name="Text Box 62"/>
            <p:cNvSpPr txBox="1">
              <a:spLocks noChangeArrowheads="1"/>
            </p:cNvSpPr>
            <p:nvPr/>
          </p:nvSpPr>
          <p:spPr bwMode="auto">
            <a:xfrm>
              <a:off x="4676" y="2356"/>
              <a:ext cx="450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  <a:sym typeface="Wingdings" charset="2"/>
                </a:rPr>
                <a:t>5</a:t>
              </a:r>
              <a:endPara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endParaRPr>
            </a:p>
          </p:txBody>
        </p:sp>
        <p:sp>
          <p:nvSpPr>
            <p:cNvPr id="13375" name="Text Box 63"/>
            <p:cNvSpPr txBox="1">
              <a:spLocks noChangeArrowheads="1"/>
            </p:cNvSpPr>
            <p:nvPr/>
          </p:nvSpPr>
          <p:spPr bwMode="auto">
            <a:xfrm>
              <a:off x="5126" y="2356"/>
              <a:ext cx="476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  <a:sym typeface="Wingdings" charset="2"/>
                </a:rPr>
                <a:t>6</a:t>
              </a:r>
              <a:endPara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endParaRPr>
            </a:p>
          </p:txBody>
        </p:sp>
        <p:grpSp>
          <p:nvGrpSpPr>
            <p:cNvPr id="13376" name="Group 64"/>
            <p:cNvGrpSpPr>
              <a:grpSpLocks/>
            </p:cNvGrpSpPr>
            <p:nvPr/>
          </p:nvGrpSpPr>
          <p:grpSpPr bwMode="auto">
            <a:xfrm>
              <a:off x="1156" y="2296"/>
              <a:ext cx="4416" cy="68"/>
              <a:chOff x="1111" y="1593"/>
              <a:chExt cx="4416" cy="68"/>
            </a:xfrm>
          </p:grpSpPr>
          <p:sp>
            <p:nvSpPr>
              <p:cNvPr id="13377" name="Line 65"/>
              <p:cNvSpPr>
                <a:spLocks noChangeShapeType="1"/>
              </p:cNvSpPr>
              <p:nvPr/>
            </p:nvSpPr>
            <p:spPr bwMode="auto">
              <a:xfrm>
                <a:off x="1111" y="1657"/>
                <a:ext cx="4416" cy="0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 type="arrow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378" name="Line 66"/>
              <p:cNvSpPr>
                <a:spLocks noChangeShapeType="1"/>
              </p:cNvSpPr>
              <p:nvPr/>
            </p:nvSpPr>
            <p:spPr bwMode="auto">
              <a:xfrm>
                <a:off x="1701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379" name="Line 67"/>
              <p:cNvSpPr>
                <a:spLocks noChangeShapeType="1"/>
              </p:cNvSpPr>
              <p:nvPr/>
            </p:nvSpPr>
            <p:spPr bwMode="auto">
              <a:xfrm>
                <a:off x="2155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380" name="Line 68"/>
              <p:cNvSpPr>
                <a:spLocks noChangeShapeType="1"/>
              </p:cNvSpPr>
              <p:nvPr/>
            </p:nvSpPr>
            <p:spPr bwMode="auto">
              <a:xfrm>
                <a:off x="2608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381" name="Line 69"/>
              <p:cNvSpPr>
                <a:spLocks noChangeShapeType="1"/>
              </p:cNvSpPr>
              <p:nvPr/>
            </p:nvSpPr>
            <p:spPr bwMode="auto">
              <a:xfrm>
                <a:off x="3062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382" name="Line 70"/>
              <p:cNvSpPr>
                <a:spLocks noChangeShapeType="1"/>
              </p:cNvSpPr>
              <p:nvPr/>
            </p:nvSpPr>
            <p:spPr bwMode="auto">
              <a:xfrm>
                <a:off x="3515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383" name="Line 71"/>
              <p:cNvSpPr>
                <a:spLocks noChangeShapeType="1"/>
              </p:cNvSpPr>
              <p:nvPr/>
            </p:nvSpPr>
            <p:spPr bwMode="auto">
              <a:xfrm>
                <a:off x="3969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384" name="Line 72"/>
              <p:cNvSpPr>
                <a:spLocks noChangeShapeType="1"/>
              </p:cNvSpPr>
              <p:nvPr/>
            </p:nvSpPr>
            <p:spPr bwMode="auto">
              <a:xfrm>
                <a:off x="4422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385" name="Line 73"/>
              <p:cNvSpPr>
                <a:spLocks noChangeShapeType="1"/>
              </p:cNvSpPr>
              <p:nvPr/>
            </p:nvSpPr>
            <p:spPr bwMode="auto">
              <a:xfrm>
                <a:off x="4876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386" name="Line 74"/>
              <p:cNvSpPr>
                <a:spLocks noChangeShapeType="1"/>
              </p:cNvSpPr>
              <p:nvPr/>
            </p:nvSpPr>
            <p:spPr bwMode="auto">
              <a:xfrm>
                <a:off x="1247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387" name="Line 75"/>
              <p:cNvSpPr>
                <a:spLocks noChangeShapeType="1"/>
              </p:cNvSpPr>
              <p:nvPr/>
            </p:nvSpPr>
            <p:spPr bwMode="auto">
              <a:xfrm>
                <a:off x="5330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aphicFrame>
        <p:nvGraphicFramePr>
          <p:cNvPr id="13388" name="Object 76"/>
          <p:cNvGraphicFramePr>
            <a:graphicFrameLocks noChangeAspect="1"/>
          </p:cNvGraphicFramePr>
          <p:nvPr/>
        </p:nvGraphicFramePr>
        <p:xfrm>
          <a:off x="1536700" y="5445125"/>
          <a:ext cx="1893888" cy="1131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739" name="公式" r:id="rId7" imgW="850680" imgH="507960" progId="Equation.3">
                  <p:embed/>
                </p:oleObj>
              </mc:Choice>
              <mc:Fallback>
                <p:oleObj name="公式" r:id="rId7" imgW="850680" imgH="50796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36700" y="5445125"/>
                        <a:ext cx="1893888" cy="11318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3389" name="Group 77"/>
          <p:cNvGrpSpPr>
            <a:grpSpLocks/>
          </p:cNvGrpSpPr>
          <p:nvPr/>
        </p:nvGrpSpPr>
        <p:grpSpPr bwMode="auto">
          <a:xfrm>
            <a:off x="3343275" y="5745164"/>
            <a:ext cx="7145338" cy="492125"/>
            <a:chOff x="1101" y="2296"/>
            <a:chExt cx="4501" cy="310"/>
          </a:xfrm>
        </p:grpSpPr>
        <p:sp>
          <p:nvSpPr>
            <p:cNvPr id="13390" name="Text Box 78"/>
            <p:cNvSpPr txBox="1">
              <a:spLocks noChangeArrowheads="1"/>
            </p:cNvSpPr>
            <p:nvPr/>
          </p:nvSpPr>
          <p:spPr bwMode="auto">
            <a:xfrm>
              <a:off x="1101" y="2378"/>
              <a:ext cx="396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/>
            <a:p>
              <a:pPr algn="ctr" eaLnBrk="0" hangingPunct="0"/>
              <a:r>
                <a:rPr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  <a:sym typeface="Wingdings" charset="2"/>
                </a:rPr>
                <a:t>-6</a:t>
              </a:r>
              <a:endPara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endParaRPr>
            </a:p>
          </p:txBody>
        </p:sp>
        <p:sp>
          <p:nvSpPr>
            <p:cNvPr id="13391" name="Text Box 79"/>
            <p:cNvSpPr txBox="1">
              <a:spLocks noChangeArrowheads="1"/>
            </p:cNvSpPr>
            <p:nvPr/>
          </p:nvSpPr>
          <p:spPr bwMode="auto">
            <a:xfrm>
              <a:off x="4212" y="2352"/>
              <a:ext cx="494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  <a:sym typeface="Wingdings" charset="2"/>
                </a:rPr>
                <a:t>1</a:t>
              </a:r>
              <a:endPara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endParaRPr>
            </a:p>
          </p:txBody>
        </p:sp>
        <p:sp>
          <p:nvSpPr>
            <p:cNvPr id="13392" name="Text Box 80"/>
            <p:cNvSpPr txBox="1">
              <a:spLocks noChangeArrowheads="1"/>
            </p:cNvSpPr>
            <p:nvPr/>
          </p:nvSpPr>
          <p:spPr bwMode="auto">
            <a:xfrm>
              <a:off x="3765" y="2348"/>
              <a:ext cx="477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  <a:sym typeface="Wingdings" charset="2"/>
                </a:rPr>
                <a:t>0</a:t>
              </a:r>
              <a:endPara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endParaRPr>
            </a:p>
          </p:txBody>
        </p:sp>
        <p:sp>
          <p:nvSpPr>
            <p:cNvPr id="13393" name="Text Box 81"/>
            <p:cNvSpPr txBox="1">
              <a:spLocks noChangeArrowheads="1"/>
            </p:cNvSpPr>
            <p:nvPr/>
          </p:nvSpPr>
          <p:spPr bwMode="auto">
            <a:xfrm>
              <a:off x="3311" y="2354"/>
              <a:ext cx="545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  <a:sym typeface="Wingdings" charset="2"/>
                </a:rPr>
                <a:t>-1</a:t>
              </a:r>
              <a:endPara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endParaRPr>
            </a:p>
          </p:txBody>
        </p:sp>
        <p:sp>
          <p:nvSpPr>
            <p:cNvPr id="13394" name="Text Box 82"/>
            <p:cNvSpPr txBox="1">
              <a:spLocks noChangeArrowheads="1"/>
            </p:cNvSpPr>
            <p:nvPr/>
          </p:nvSpPr>
          <p:spPr bwMode="auto">
            <a:xfrm>
              <a:off x="2876" y="2352"/>
              <a:ext cx="435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  <a:sym typeface="Wingdings" charset="2"/>
                </a:rPr>
                <a:t>-2</a:t>
              </a:r>
              <a:endPara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endParaRPr>
            </a:p>
          </p:txBody>
        </p:sp>
        <p:sp>
          <p:nvSpPr>
            <p:cNvPr id="13395" name="Text Box 83"/>
            <p:cNvSpPr txBox="1">
              <a:spLocks noChangeArrowheads="1"/>
            </p:cNvSpPr>
            <p:nvPr/>
          </p:nvSpPr>
          <p:spPr bwMode="auto">
            <a:xfrm>
              <a:off x="1951" y="2348"/>
              <a:ext cx="460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  <a:sym typeface="Wingdings" charset="2"/>
                </a:rPr>
                <a:t>-4</a:t>
              </a:r>
              <a:endPara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endParaRPr>
            </a:p>
          </p:txBody>
        </p:sp>
        <p:sp>
          <p:nvSpPr>
            <p:cNvPr id="13396" name="Text Box 84"/>
            <p:cNvSpPr txBox="1">
              <a:spLocks noChangeArrowheads="1"/>
            </p:cNvSpPr>
            <p:nvPr/>
          </p:nvSpPr>
          <p:spPr bwMode="auto">
            <a:xfrm>
              <a:off x="1497" y="2341"/>
              <a:ext cx="454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  <a:sym typeface="Wingdings" charset="2"/>
                </a:rPr>
                <a:t>-5</a:t>
              </a:r>
              <a:endPara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endParaRPr>
            </a:p>
          </p:txBody>
        </p:sp>
        <p:sp>
          <p:nvSpPr>
            <p:cNvPr id="13397" name="Text Box 85"/>
            <p:cNvSpPr txBox="1">
              <a:spLocks noChangeArrowheads="1"/>
            </p:cNvSpPr>
            <p:nvPr/>
          </p:nvSpPr>
          <p:spPr bwMode="auto">
            <a:xfrm>
              <a:off x="2411" y="2346"/>
              <a:ext cx="465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  <a:sym typeface="Wingdings" charset="2"/>
                </a:rPr>
                <a:t>-3</a:t>
              </a:r>
              <a:endPara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endParaRPr>
            </a:p>
          </p:txBody>
        </p:sp>
        <p:sp>
          <p:nvSpPr>
            <p:cNvPr id="13398" name="Text Box 86"/>
            <p:cNvSpPr txBox="1">
              <a:spLocks noChangeArrowheads="1"/>
            </p:cNvSpPr>
            <p:nvPr/>
          </p:nvSpPr>
          <p:spPr bwMode="auto">
            <a:xfrm>
              <a:off x="4676" y="2356"/>
              <a:ext cx="450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  <a:sym typeface="Wingdings" charset="2"/>
                </a:rPr>
                <a:t>2</a:t>
              </a:r>
              <a:endPara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endParaRPr>
            </a:p>
          </p:txBody>
        </p:sp>
        <p:sp>
          <p:nvSpPr>
            <p:cNvPr id="13399" name="Text Box 87"/>
            <p:cNvSpPr txBox="1">
              <a:spLocks noChangeArrowheads="1"/>
            </p:cNvSpPr>
            <p:nvPr/>
          </p:nvSpPr>
          <p:spPr bwMode="auto">
            <a:xfrm>
              <a:off x="5126" y="2356"/>
              <a:ext cx="476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altLang="zh-CN" sz="2000" b="1">
                  <a:solidFill>
                    <a:srgbClr val="00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charset="-122"/>
                  <a:ea typeface="黑体" charset="-122"/>
                  <a:sym typeface="Wingdings" charset="2"/>
                </a:rPr>
                <a:t>3</a:t>
              </a:r>
              <a:endPara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endParaRPr>
            </a:p>
          </p:txBody>
        </p:sp>
        <p:grpSp>
          <p:nvGrpSpPr>
            <p:cNvPr id="13400" name="Group 88"/>
            <p:cNvGrpSpPr>
              <a:grpSpLocks/>
            </p:cNvGrpSpPr>
            <p:nvPr/>
          </p:nvGrpSpPr>
          <p:grpSpPr bwMode="auto">
            <a:xfrm>
              <a:off x="1156" y="2296"/>
              <a:ext cx="4416" cy="68"/>
              <a:chOff x="1111" y="1593"/>
              <a:chExt cx="4416" cy="68"/>
            </a:xfrm>
          </p:grpSpPr>
          <p:sp>
            <p:nvSpPr>
              <p:cNvPr id="13401" name="Line 89"/>
              <p:cNvSpPr>
                <a:spLocks noChangeShapeType="1"/>
              </p:cNvSpPr>
              <p:nvPr/>
            </p:nvSpPr>
            <p:spPr bwMode="auto">
              <a:xfrm>
                <a:off x="1111" y="1657"/>
                <a:ext cx="4416" cy="0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 type="arrow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402" name="Line 90"/>
              <p:cNvSpPr>
                <a:spLocks noChangeShapeType="1"/>
              </p:cNvSpPr>
              <p:nvPr/>
            </p:nvSpPr>
            <p:spPr bwMode="auto">
              <a:xfrm>
                <a:off x="1701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403" name="Line 91"/>
              <p:cNvSpPr>
                <a:spLocks noChangeShapeType="1"/>
              </p:cNvSpPr>
              <p:nvPr/>
            </p:nvSpPr>
            <p:spPr bwMode="auto">
              <a:xfrm>
                <a:off x="2155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404" name="Line 92"/>
              <p:cNvSpPr>
                <a:spLocks noChangeShapeType="1"/>
              </p:cNvSpPr>
              <p:nvPr/>
            </p:nvSpPr>
            <p:spPr bwMode="auto">
              <a:xfrm>
                <a:off x="2608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405" name="Line 93"/>
              <p:cNvSpPr>
                <a:spLocks noChangeShapeType="1"/>
              </p:cNvSpPr>
              <p:nvPr/>
            </p:nvSpPr>
            <p:spPr bwMode="auto">
              <a:xfrm>
                <a:off x="3062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406" name="Line 94"/>
              <p:cNvSpPr>
                <a:spLocks noChangeShapeType="1"/>
              </p:cNvSpPr>
              <p:nvPr/>
            </p:nvSpPr>
            <p:spPr bwMode="auto">
              <a:xfrm>
                <a:off x="3515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407" name="Line 95"/>
              <p:cNvSpPr>
                <a:spLocks noChangeShapeType="1"/>
              </p:cNvSpPr>
              <p:nvPr/>
            </p:nvSpPr>
            <p:spPr bwMode="auto">
              <a:xfrm>
                <a:off x="3969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408" name="Line 96"/>
              <p:cNvSpPr>
                <a:spLocks noChangeShapeType="1"/>
              </p:cNvSpPr>
              <p:nvPr/>
            </p:nvSpPr>
            <p:spPr bwMode="auto">
              <a:xfrm>
                <a:off x="4422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409" name="Line 97"/>
              <p:cNvSpPr>
                <a:spLocks noChangeShapeType="1"/>
              </p:cNvSpPr>
              <p:nvPr/>
            </p:nvSpPr>
            <p:spPr bwMode="auto">
              <a:xfrm>
                <a:off x="4876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410" name="Line 98"/>
              <p:cNvSpPr>
                <a:spLocks noChangeShapeType="1"/>
              </p:cNvSpPr>
              <p:nvPr/>
            </p:nvSpPr>
            <p:spPr bwMode="auto">
              <a:xfrm>
                <a:off x="1247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411" name="Line 99"/>
              <p:cNvSpPr>
                <a:spLocks noChangeShapeType="1"/>
              </p:cNvSpPr>
              <p:nvPr/>
            </p:nvSpPr>
            <p:spPr bwMode="auto">
              <a:xfrm>
                <a:off x="5330" y="1593"/>
                <a:ext cx="0" cy="68"/>
              </a:xfrm>
              <a:prstGeom prst="line">
                <a:avLst/>
              </a:prstGeom>
              <a:noFill/>
              <a:ln w="38100">
                <a:solidFill>
                  <a:srgbClr val="00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aphicFrame>
        <p:nvGraphicFramePr>
          <p:cNvPr id="13412" name="Object 100"/>
          <p:cNvGraphicFramePr>
            <a:graphicFrameLocks noChangeAspect="1"/>
          </p:cNvGraphicFramePr>
          <p:nvPr/>
        </p:nvGraphicFramePr>
        <p:xfrm>
          <a:off x="1565275" y="1219200"/>
          <a:ext cx="1722438" cy="1130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740" name="公式" r:id="rId9" imgW="774360" imgH="507960" progId="Equation.3">
                  <p:embed/>
                </p:oleObj>
              </mc:Choice>
              <mc:Fallback>
                <p:oleObj name="公式" r:id="rId9" imgW="774360" imgH="50796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65275" y="1219200"/>
                        <a:ext cx="1722438" cy="1130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3413" name="Group 101"/>
          <p:cNvGrpSpPr>
            <a:grpSpLocks/>
          </p:cNvGrpSpPr>
          <p:nvPr/>
        </p:nvGrpSpPr>
        <p:grpSpPr bwMode="auto">
          <a:xfrm>
            <a:off x="3394076" y="1341438"/>
            <a:ext cx="2486025" cy="336550"/>
            <a:chOff x="1178" y="845"/>
            <a:chExt cx="1566" cy="212"/>
          </a:xfrm>
        </p:grpSpPr>
        <p:grpSp>
          <p:nvGrpSpPr>
            <p:cNvPr id="13414" name="Group 102"/>
            <p:cNvGrpSpPr>
              <a:grpSpLocks/>
            </p:cNvGrpSpPr>
            <p:nvPr/>
          </p:nvGrpSpPr>
          <p:grpSpPr bwMode="auto">
            <a:xfrm>
              <a:off x="2676" y="845"/>
              <a:ext cx="68" cy="212"/>
              <a:chOff x="3901" y="1728"/>
              <a:chExt cx="68" cy="212"/>
            </a:xfrm>
          </p:grpSpPr>
          <p:sp>
            <p:nvSpPr>
              <p:cNvPr id="13415" name="Oval 103"/>
              <p:cNvSpPr>
                <a:spLocks noChangeAspect="1" noChangeArrowheads="1"/>
              </p:cNvSpPr>
              <p:nvPr/>
            </p:nvSpPr>
            <p:spPr bwMode="auto">
              <a:xfrm>
                <a:off x="3901" y="1872"/>
                <a:ext cx="68" cy="68"/>
              </a:xfrm>
              <a:prstGeom prst="ellipse">
                <a:avLst/>
              </a:prstGeom>
              <a:solidFill>
                <a:srgbClr val="FFFFFF"/>
              </a:solidFill>
              <a:ln w="38100">
                <a:solidFill>
                  <a:srgbClr val="99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416" name="Line 104"/>
              <p:cNvSpPr>
                <a:spLocks noChangeShapeType="1"/>
              </p:cNvSpPr>
              <p:nvPr/>
            </p:nvSpPr>
            <p:spPr bwMode="auto">
              <a:xfrm>
                <a:off x="3923" y="1728"/>
                <a:ext cx="0" cy="166"/>
              </a:xfrm>
              <a:prstGeom prst="line">
                <a:avLst/>
              </a:prstGeom>
              <a:noFill/>
              <a:ln w="38100">
                <a:solidFill>
                  <a:srgbClr val="99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3417" name="Line 105"/>
            <p:cNvSpPr>
              <a:spLocks noChangeShapeType="1"/>
            </p:cNvSpPr>
            <p:nvPr/>
          </p:nvSpPr>
          <p:spPr bwMode="auto">
            <a:xfrm>
              <a:off x="1178" y="845"/>
              <a:ext cx="1521" cy="0"/>
            </a:xfrm>
            <a:prstGeom prst="line">
              <a:avLst/>
            </a:prstGeom>
            <a:noFill/>
            <a:ln w="38100">
              <a:solidFill>
                <a:srgbClr val="99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3418" name="Group 106"/>
          <p:cNvGrpSpPr>
            <a:grpSpLocks/>
          </p:cNvGrpSpPr>
          <p:nvPr/>
        </p:nvGrpSpPr>
        <p:grpSpPr bwMode="auto">
          <a:xfrm>
            <a:off x="3630613" y="4244975"/>
            <a:ext cx="1600200" cy="336550"/>
            <a:chOff x="1327" y="2674"/>
            <a:chExt cx="1008" cy="212"/>
          </a:xfrm>
        </p:grpSpPr>
        <p:grpSp>
          <p:nvGrpSpPr>
            <p:cNvPr id="13419" name="Group 107"/>
            <p:cNvGrpSpPr>
              <a:grpSpLocks/>
            </p:cNvGrpSpPr>
            <p:nvPr/>
          </p:nvGrpSpPr>
          <p:grpSpPr bwMode="auto">
            <a:xfrm>
              <a:off x="2267" y="2674"/>
              <a:ext cx="68" cy="212"/>
              <a:chOff x="3901" y="1728"/>
              <a:chExt cx="68" cy="212"/>
            </a:xfrm>
          </p:grpSpPr>
          <p:sp>
            <p:nvSpPr>
              <p:cNvPr id="13420" name="Oval 108"/>
              <p:cNvSpPr>
                <a:spLocks noChangeAspect="1" noChangeArrowheads="1"/>
              </p:cNvSpPr>
              <p:nvPr/>
            </p:nvSpPr>
            <p:spPr bwMode="auto">
              <a:xfrm>
                <a:off x="3901" y="1872"/>
                <a:ext cx="68" cy="68"/>
              </a:xfrm>
              <a:prstGeom prst="ellipse">
                <a:avLst/>
              </a:prstGeom>
              <a:solidFill>
                <a:srgbClr val="990000"/>
              </a:solidFill>
              <a:ln w="38100">
                <a:solidFill>
                  <a:srgbClr val="99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421" name="Line 109"/>
              <p:cNvSpPr>
                <a:spLocks noChangeShapeType="1"/>
              </p:cNvSpPr>
              <p:nvPr/>
            </p:nvSpPr>
            <p:spPr bwMode="auto">
              <a:xfrm>
                <a:off x="3923" y="1728"/>
                <a:ext cx="0" cy="166"/>
              </a:xfrm>
              <a:prstGeom prst="line">
                <a:avLst/>
              </a:prstGeom>
              <a:noFill/>
              <a:ln w="38100">
                <a:solidFill>
                  <a:srgbClr val="99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3422" name="Line 110"/>
            <p:cNvSpPr>
              <a:spLocks noChangeShapeType="1"/>
            </p:cNvSpPr>
            <p:nvPr/>
          </p:nvSpPr>
          <p:spPr bwMode="auto">
            <a:xfrm>
              <a:off x="1327" y="2674"/>
              <a:ext cx="963" cy="0"/>
            </a:xfrm>
            <a:prstGeom prst="line">
              <a:avLst/>
            </a:prstGeom>
            <a:noFill/>
            <a:ln w="38100">
              <a:solidFill>
                <a:srgbClr val="99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3423" name="Group 111"/>
          <p:cNvGrpSpPr>
            <a:grpSpLocks/>
          </p:cNvGrpSpPr>
          <p:nvPr/>
        </p:nvGrpSpPr>
        <p:grpSpPr bwMode="auto">
          <a:xfrm>
            <a:off x="8651876" y="1341438"/>
            <a:ext cx="1692275" cy="336550"/>
            <a:chOff x="4490" y="845"/>
            <a:chExt cx="1066" cy="212"/>
          </a:xfrm>
        </p:grpSpPr>
        <p:grpSp>
          <p:nvGrpSpPr>
            <p:cNvPr id="13424" name="Group 112"/>
            <p:cNvGrpSpPr>
              <a:grpSpLocks/>
            </p:cNvGrpSpPr>
            <p:nvPr/>
          </p:nvGrpSpPr>
          <p:grpSpPr bwMode="auto">
            <a:xfrm>
              <a:off x="4490" y="845"/>
              <a:ext cx="68" cy="212"/>
              <a:chOff x="3901" y="1728"/>
              <a:chExt cx="68" cy="212"/>
            </a:xfrm>
          </p:grpSpPr>
          <p:sp>
            <p:nvSpPr>
              <p:cNvPr id="13425" name="Oval 113"/>
              <p:cNvSpPr>
                <a:spLocks noChangeAspect="1" noChangeArrowheads="1"/>
              </p:cNvSpPr>
              <p:nvPr/>
            </p:nvSpPr>
            <p:spPr bwMode="auto">
              <a:xfrm>
                <a:off x="3901" y="1872"/>
                <a:ext cx="68" cy="68"/>
              </a:xfrm>
              <a:prstGeom prst="ellipse">
                <a:avLst/>
              </a:prstGeom>
              <a:solidFill>
                <a:srgbClr val="FFFFFF"/>
              </a:solidFill>
              <a:ln w="38100">
                <a:solidFill>
                  <a:srgbClr val="99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426" name="Line 114"/>
              <p:cNvSpPr>
                <a:spLocks noChangeShapeType="1"/>
              </p:cNvSpPr>
              <p:nvPr/>
            </p:nvSpPr>
            <p:spPr bwMode="auto">
              <a:xfrm>
                <a:off x="3923" y="1728"/>
                <a:ext cx="0" cy="166"/>
              </a:xfrm>
              <a:prstGeom prst="line">
                <a:avLst/>
              </a:prstGeom>
              <a:noFill/>
              <a:ln w="38100">
                <a:solidFill>
                  <a:srgbClr val="99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3427" name="Line 115"/>
            <p:cNvSpPr>
              <a:spLocks noChangeShapeType="1"/>
            </p:cNvSpPr>
            <p:nvPr/>
          </p:nvSpPr>
          <p:spPr bwMode="auto">
            <a:xfrm>
              <a:off x="4490" y="845"/>
              <a:ext cx="1066" cy="0"/>
            </a:xfrm>
            <a:prstGeom prst="line">
              <a:avLst/>
            </a:prstGeom>
            <a:noFill/>
            <a:ln w="38100">
              <a:solidFill>
                <a:srgbClr val="99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3428" name="Group 116"/>
          <p:cNvGrpSpPr>
            <a:grpSpLocks/>
          </p:cNvGrpSpPr>
          <p:nvPr/>
        </p:nvGrpSpPr>
        <p:grpSpPr bwMode="auto">
          <a:xfrm>
            <a:off x="7932739" y="2732088"/>
            <a:ext cx="1692275" cy="336550"/>
            <a:chOff x="4490" y="845"/>
            <a:chExt cx="1066" cy="212"/>
          </a:xfrm>
        </p:grpSpPr>
        <p:grpSp>
          <p:nvGrpSpPr>
            <p:cNvPr id="13429" name="Group 117"/>
            <p:cNvGrpSpPr>
              <a:grpSpLocks/>
            </p:cNvGrpSpPr>
            <p:nvPr/>
          </p:nvGrpSpPr>
          <p:grpSpPr bwMode="auto">
            <a:xfrm>
              <a:off x="4490" y="845"/>
              <a:ext cx="68" cy="212"/>
              <a:chOff x="3901" y="1728"/>
              <a:chExt cx="68" cy="212"/>
            </a:xfrm>
          </p:grpSpPr>
          <p:sp>
            <p:nvSpPr>
              <p:cNvPr id="13430" name="Oval 118"/>
              <p:cNvSpPr>
                <a:spLocks noChangeAspect="1" noChangeArrowheads="1"/>
              </p:cNvSpPr>
              <p:nvPr/>
            </p:nvSpPr>
            <p:spPr bwMode="auto">
              <a:xfrm>
                <a:off x="3901" y="1872"/>
                <a:ext cx="68" cy="68"/>
              </a:xfrm>
              <a:prstGeom prst="ellipse">
                <a:avLst/>
              </a:prstGeom>
              <a:solidFill>
                <a:srgbClr val="FFFFFF"/>
              </a:solidFill>
              <a:ln w="38100">
                <a:solidFill>
                  <a:srgbClr val="99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431" name="Line 119"/>
              <p:cNvSpPr>
                <a:spLocks noChangeShapeType="1"/>
              </p:cNvSpPr>
              <p:nvPr/>
            </p:nvSpPr>
            <p:spPr bwMode="auto">
              <a:xfrm>
                <a:off x="3923" y="1728"/>
                <a:ext cx="0" cy="166"/>
              </a:xfrm>
              <a:prstGeom prst="line">
                <a:avLst/>
              </a:prstGeom>
              <a:noFill/>
              <a:ln w="38100">
                <a:solidFill>
                  <a:srgbClr val="99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3432" name="Line 120"/>
            <p:cNvSpPr>
              <a:spLocks noChangeShapeType="1"/>
            </p:cNvSpPr>
            <p:nvPr/>
          </p:nvSpPr>
          <p:spPr bwMode="auto">
            <a:xfrm>
              <a:off x="4490" y="845"/>
              <a:ext cx="1066" cy="0"/>
            </a:xfrm>
            <a:prstGeom prst="line">
              <a:avLst/>
            </a:prstGeom>
            <a:noFill/>
            <a:ln w="38100">
              <a:solidFill>
                <a:srgbClr val="99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3433" name="Group 121"/>
          <p:cNvGrpSpPr>
            <a:grpSpLocks/>
          </p:cNvGrpSpPr>
          <p:nvPr/>
        </p:nvGrpSpPr>
        <p:grpSpPr bwMode="auto">
          <a:xfrm>
            <a:off x="3394076" y="2732088"/>
            <a:ext cx="2486025" cy="336550"/>
            <a:chOff x="1178" y="845"/>
            <a:chExt cx="1566" cy="212"/>
          </a:xfrm>
        </p:grpSpPr>
        <p:grpSp>
          <p:nvGrpSpPr>
            <p:cNvPr id="13434" name="Group 122"/>
            <p:cNvGrpSpPr>
              <a:grpSpLocks/>
            </p:cNvGrpSpPr>
            <p:nvPr/>
          </p:nvGrpSpPr>
          <p:grpSpPr bwMode="auto">
            <a:xfrm>
              <a:off x="2676" y="845"/>
              <a:ext cx="68" cy="212"/>
              <a:chOff x="3901" y="1728"/>
              <a:chExt cx="68" cy="212"/>
            </a:xfrm>
          </p:grpSpPr>
          <p:sp>
            <p:nvSpPr>
              <p:cNvPr id="13435" name="Oval 123"/>
              <p:cNvSpPr>
                <a:spLocks noChangeAspect="1" noChangeArrowheads="1"/>
              </p:cNvSpPr>
              <p:nvPr/>
            </p:nvSpPr>
            <p:spPr bwMode="auto">
              <a:xfrm>
                <a:off x="3901" y="1872"/>
                <a:ext cx="68" cy="68"/>
              </a:xfrm>
              <a:prstGeom prst="ellipse">
                <a:avLst/>
              </a:prstGeom>
              <a:solidFill>
                <a:srgbClr val="FFFFFF"/>
              </a:solidFill>
              <a:ln w="38100">
                <a:solidFill>
                  <a:srgbClr val="99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436" name="Line 124"/>
              <p:cNvSpPr>
                <a:spLocks noChangeShapeType="1"/>
              </p:cNvSpPr>
              <p:nvPr/>
            </p:nvSpPr>
            <p:spPr bwMode="auto">
              <a:xfrm>
                <a:off x="3923" y="1728"/>
                <a:ext cx="0" cy="166"/>
              </a:xfrm>
              <a:prstGeom prst="line">
                <a:avLst/>
              </a:prstGeom>
              <a:noFill/>
              <a:ln w="38100">
                <a:solidFill>
                  <a:srgbClr val="99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3437" name="Line 125"/>
            <p:cNvSpPr>
              <a:spLocks noChangeShapeType="1"/>
            </p:cNvSpPr>
            <p:nvPr/>
          </p:nvSpPr>
          <p:spPr bwMode="auto">
            <a:xfrm>
              <a:off x="1178" y="845"/>
              <a:ext cx="1521" cy="0"/>
            </a:xfrm>
            <a:prstGeom prst="line">
              <a:avLst/>
            </a:prstGeom>
            <a:noFill/>
            <a:ln w="38100">
              <a:solidFill>
                <a:srgbClr val="99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3438" name="Text Box 126"/>
          <p:cNvSpPr txBox="1">
            <a:spLocks noChangeArrowheads="1"/>
          </p:cNvSpPr>
          <p:nvPr/>
        </p:nvSpPr>
        <p:spPr bwMode="auto">
          <a:xfrm>
            <a:off x="3359151" y="3332163"/>
            <a:ext cx="71723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解</a:t>
            </a:r>
            <a:r>
              <a:rPr kumimoji="1" lang="en-US" altLang="zh-CN" sz="2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:</a:t>
            </a: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 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</a:rPr>
              <a:t>原不等式组无解 ；</a:t>
            </a:r>
          </a:p>
        </p:txBody>
      </p:sp>
      <p:grpSp>
        <p:nvGrpSpPr>
          <p:cNvPr id="13439" name="Group 127"/>
          <p:cNvGrpSpPr>
            <a:grpSpLocks/>
          </p:cNvGrpSpPr>
          <p:nvPr/>
        </p:nvGrpSpPr>
        <p:grpSpPr bwMode="auto">
          <a:xfrm>
            <a:off x="8724901" y="4244975"/>
            <a:ext cx="1476375" cy="336550"/>
            <a:chOff x="4536" y="2674"/>
            <a:chExt cx="930" cy="212"/>
          </a:xfrm>
        </p:grpSpPr>
        <p:grpSp>
          <p:nvGrpSpPr>
            <p:cNvPr id="13440" name="Group 128"/>
            <p:cNvGrpSpPr>
              <a:grpSpLocks/>
            </p:cNvGrpSpPr>
            <p:nvPr/>
          </p:nvGrpSpPr>
          <p:grpSpPr bwMode="auto">
            <a:xfrm>
              <a:off x="4536" y="2674"/>
              <a:ext cx="68" cy="212"/>
              <a:chOff x="3901" y="1728"/>
              <a:chExt cx="68" cy="212"/>
            </a:xfrm>
          </p:grpSpPr>
          <p:sp>
            <p:nvSpPr>
              <p:cNvPr id="13441" name="Oval 129"/>
              <p:cNvSpPr>
                <a:spLocks noChangeAspect="1" noChangeArrowheads="1"/>
              </p:cNvSpPr>
              <p:nvPr/>
            </p:nvSpPr>
            <p:spPr bwMode="auto">
              <a:xfrm>
                <a:off x="3901" y="1872"/>
                <a:ext cx="68" cy="68"/>
              </a:xfrm>
              <a:prstGeom prst="ellipse">
                <a:avLst/>
              </a:prstGeom>
              <a:solidFill>
                <a:srgbClr val="FFFFFF"/>
              </a:solidFill>
              <a:ln w="38100">
                <a:solidFill>
                  <a:srgbClr val="99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442" name="Line 130"/>
              <p:cNvSpPr>
                <a:spLocks noChangeShapeType="1"/>
              </p:cNvSpPr>
              <p:nvPr/>
            </p:nvSpPr>
            <p:spPr bwMode="auto">
              <a:xfrm>
                <a:off x="3923" y="1728"/>
                <a:ext cx="0" cy="166"/>
              </a:xfrm>
              <a:prstGeom prst="line">
                <a:avLst/>
              </a:prstGeom>
              <a:noFill/>
              <a:ln w="38100">
                <a:solidFill>
                  <a:srgbClr val="99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3443" name="Line 131"/>
            <p:cNvSpPr>
              <a:spLocks noChangeShapeType="1"/>
            </p:cNvSpPr>
            <p:nvPr/>
          </p:nvSpPr>
          <p:spPr bwMode="auto">
            <a:xfrm>
              <a:off x="4558" y="2674"/>
              <a:ext cx="908" cy="0"/>
            </a:xfrm>
            <a:prstGeom prst="line">
              <a:avLst/>
            </a:prstGeom>
            <a:noFill/>
            <a:ln w="38100">
              <a:solidFill>
                <a:srgbClr val="99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3444" name="Text Box 132"/>
          <p:cNvSpPr txBox="1">
            <a:spLocks noChangeArrowheads="1"/>
          </p:cNvSpPr>
          <p:nvPr/>
        </p:nvSpPr>
        <p:spPr bwMode="auto">
          <a:xfrm>
            <a:off x="3359151" y="4843463"/>
            <a:ext cx="37449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zh-CN" altLang="en-US" sz="2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rPr>
              <a:t>解</a:t>
            </a:r>
            <a:r>
              <a:rPr lang="en-US" altLang="zh-CN" sz="2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rPr>
              <a:t>:</a:t>
            </a:r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rPr>
              <a:t> </a:t>
            </a:r>
            <a:r>
              <a:rPr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rPr>
              <a:t>原不等式组无解 ；</a:t>
            </a:r>
            <a:endParaRPr lang="zh-CN" altLang="en-US" sz="2800" b="1">
              <a:effectLst>
                <a:outerShdw blurRad="38100" dist="38100" dir="2700000" algn="tl">
                  <a:srgbClr val="C0C0C0"/>
                </a:outerShdw>
              </a:effectLst>
              <a:latin typeface="Book Antiqua" charset="0"/>
              <a:ea typeface="黑体" charset="-122"/>
              <a:sym typeface="Wingdings" charset="2"/>
            </a:endParaRPr>
          </a:p>
        </p:txBody>
      </p:sp>
      <p:grpSp>
        <p:nvGrpSpPr>
          <p:cNvPr id="13445" name="Group 133"/>
          <p:cNvGrpSpPr>
            <a:grpSpLocks/>
          </p:cNvGrpSpPr>
          <p:nvPr/>
        </p:nvGrpSpPr>
        <p:grpSpPr bwMode="auto">
          <a:xfrm>
            <a:off x="7932738" y="5516563"/>
            <a:ext cx="2201862" cy="360362"/>
            <a:chOff x="4037" y="3475"/>
            <a:chExt cx="1387" cy="227"/>
          </a:xfrm>
        </p:grpSpPr>
        <p:sp>
          <p:nvSpPr>
            <p:cNvPr id="13446" name="Line 134"/>
            <p:cNvSpPr>
              <a:spLocks noChangeShapeType="1"/>
            </p:cNvSpPr>
            <p:nvPr/>
          </p:nvSpPr>
          <p:spPr bwMode="auto">
            <a:xfrm>
              <a:off x="4059" y="3475"/>
              <a:ext cx="1365" cy="0"/>
            </a:xfrm>
            <a:prstGeom prst="line">
              <a:avLst/>
            </a:prstGeom>
            <a:noFill/>
            <a:ln w="38100">
              <a:solidFill>
                <a:srgbClr val="99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13447" name="Group 135"/>
            <p:cNvGrpSpPr>
              <a:grpSpLocks/>
            </p:cNvGrpSpPr>
            <p:nvPr/>
          </p:nvGrpSpPr>
          <p:grpSpPr bwMode="auto">
            <a:xfrm>
              <a:off x="4037" y="3490"/>
              <a:ext cx="68" cy="212"/>
              <a:chOff x="3901" y="1728"/>
              <a:chExt cx="68" cy="212"/>
            </a:xfrm>
          </p:grpSpPr>
          <p:sp>
            <p:nvSpPr>
              <p:cNvPr id="13448" name="Oval 136"/>
              <p:cNvSpPr>
                <a:spLocks noChangeAspect="1" noChangeArrowheads="1"/>
              </p:cNvSpPr>
              <p:nvPr/>
            </p:nvSpPr>
            <p:spPr bwMode="auto">
              <a:xfrm>
                <a:off x="3901" y="1872"/>
                <a:ext cx="68" cy="68"/>
              </a:xfrm>
              <a:prstGeom prst="ellipse">
                <a:avLst/>
              </a:prstGeom>
              <a:solidFill>
                <a:srgbClr val="990000"/>
              </a:solidFill>
              <a:ln w="38100">
                <a:solidFill>
                  <a:srgbClr val="99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449" name="Line 137"/>
              <p:cNvSpPr>
                <a:spLocks noChangeShapeType="1"/>
              </p:cNvSpPr>
              <p:nvPr/>
            </p:nvSpPr>
            <p:spPr bwMode="auto">
              <a:xfrm>
                <a:off x="3923" y="1728"/>
                <a:ext cx="0" cy="166"/>
              </a:xfrm>
              <a:prstGeom prst="line">
                <a:avLst/>
              </a:prstGeom>
              <a:noFill/>
              <a:ln w="38100">
                <a:solidFill>
                  <a:srgbClr val="99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13450" name="Group 138"/>
          <p:cNvGrpSpPr>
            <a:grpSpLocks/>
          </p:cNvGrpSpPr>
          <p:nvPr/>
        </p:nvGrpSpPr>
        <p:grpSpPr bwMode="auto">
          <a:xfrm>
            <a:off x="3559175" y="5540375"/>
            <a:ext cx="1600200" cy="336550"/>
            <a:chOff x="1327" y="2674"/>
            <a:chExt cx="1008" cy="212"/>
          </a:xfrm>
        </p:grpSpPr>
        <p:grpSp>
          <p:nvGrpSpPr>
            <p:cNvPr id="13451" name="Group 139"/>
            <p:cNvGrpSpPr>
              <a:grpSpLocks/>
            </p:cNvGrpSpPr>
            <p:nvPr/>
          </p:nvGrpSpPr>
          <p:grpSpPr bwMode="auto">
            <a:xfrm>
              <a:off x="2267" y="2674"/>
              <a:ext cx="68" cy="212"/>
              <a:chOff x="3901" y="1728"/>
              <a:chExt cx="68" cy="212"/>
            </a:xfrm>
          </p:grpSpPr>
          <p:sp>
            <p:nvSpPr>
              <p:cNvPr id="13452" name="Oval 140"/>
              <p:cNvSpPr>
                <a:spLocks noChangeAspect="1" noChangeArrowheads="1"/>
              </p:cNvSpPr>
              <p:nvPr/>
            </p:nvSpPr>
            <p:spPr bwMode="auto">
              <a:xfrm>
                <a:off x="3901" y="1872"/>
                <a:ext cx="68" cy="68"/>
              </a:xfrm>
              <a:prstGeom prst="ellipse">
                <a:avLst/>
              </a:prstGeom>
              <a:solidFill>
                <a:srgbClr val="FFFFFF"/>
              </a:solidFill>
              <a:ln w="38100">
                <a:solidFill>
                  <a:srgbClr val="99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453" name="Line 141"/>
              <p:cNvSpPr>
                <a:spLocks noChangeShapeType="1"/>
              </p:cNvSpPr>
              <p:nvPr/>
            </p:nvSpPr>
            <p:spPr bwMode="auto">
              <a:xfrm>
                <a:off x="3923" y="1728"/>
                <a:ext cx="0" cy="166"/>
              </a:xfrm>
              <a:prstGeom prst="line">
                <a:avLst/>
              </a:prstGeom>
              <a:noFill/>
              <a:ln w="38100">
                <a:solidFill>
                  <a:srgbClr val="99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3454" name="Line 142"/>
            <p:cNvSpPr>
              <a:spLocks noChangeShapeType="1"/>
            </p:cNvSpPr>
            <p:nvPr/>
          </p:nvSpPr>
          <p:spPr bwMode="auto">
            <a:xfrm>
              <a:off x="1327" y="2674"/>
              <a:ext cx="963" cy="0"/>
            </a:xfrm>
            <a:prstGeom prst="line">
              <a:avLst/>
            </a:prstGeom>
            <a:noFill/>
            <a:ln w="38100">
              <a:solidFill>
                <a:srgbClr val="99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3455" name="Text Box 143"/>
          <p:cNvSpPr txBox="1">
            <a:spLocks noChangeArrowheads="1"/>
          </p:cNvSpPr>
          <p:nvPr/>
        </p:nvSpPr>
        <p:spPr bwMode="auto">
          <a:xfrm>
            <a:off x="3387726" y="6165850"/>
            <a:ext cx="71723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zh-CN" altLang="en-US" sz="2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rPr>
              <a:t>解</a:t>
            </a:r>
            <a:r>
              <a:rPr lang="en-US" altLang="zh-CN" sz="2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rPr>
              <a:t>:</a:t>
            </a:r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rPr>
              <a:t> </a:t>
            </a:r>
            <a:r>
              <a:rPr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rPr>
              <a:t>原不等式组无解 ；</a:t>
            </a:r>
            <a:endParaRPr lang="zh-CN" altLang="en-US" sz="2800" b="1">
              <a:effectLst>
                <a:outerShdw blurRad="38100" dist="38100" dir="2700000" algn="tl">
                  <a:srgbClr val="C0C0C0"/>
                </a:outerShdw>
              </a:effectLst>
              <a:latin typeface="Book Antiqua" charset="0"/>
              <a:ea typeface="黑体" charset="-122"/>
              <a:sym typeface="Wingdings" charset="2"/>
            </a:endParaRPr>
          </a:p>
        </p:txBody>
      </p:sp>
      <p:sp>
        <p:nvSpPr>
          <p:cNvPr id="13456" name="Text Box 144"/>
          <p:cNvSpPr txBox="1">
            <a:spLocks noChangeArrowheads="1"/>
          </p:cNvSpPr>
          <p:nvPr/>
        </p:nvSpPr>
        <p:spPr bwMode="auto">
          <a:xfrm>
            <a:off x="2330450" y="-58738"/>
            <a:ext cx="8426450" cy="10985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dist">
              <a:spcBef>
                <a:spcPct val="50000"/>
              </a:spcBef>
            </a:pPr>
            <a:r>
              <a:rPr kumimoji="1" lang="zh-CN" altLang="en-US" sz="66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charset="0"/>
                <a:ea typeface="华文新魏" charset="-122"/>
              </a:rPr>
              <a:t>大大小小解不了</a:t>
            </a:r>
            <a:endParaRPr kumimoji="1" lang="zh-CN" altLang="en-US" sz="360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charset="0"/>
              <a:ea typeface="华文新魏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3044814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3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3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34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13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34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34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34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3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3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33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33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3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3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3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13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 nodeType="clickPar">
                      <p:stCondLst>
                        <p:cond delay="indefinite"/>
                      </p:stCondLst>
                      <p:childTnLst>
                        <p:par>
                          <p:cTn id="7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13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 nodeType="clickPar">
                      <p:stCondLst>
                        <p:cond delay="indefinite"/>
                      </p:stCondLst>
                      <p:childTnLst>
                        <p:par>
                          <p:cTn id="7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34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34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33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33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338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3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 nodeType="clickPar">
                      <p:stCondLst>
                        <p:cond delay="indefinite"/>
                      </p:stCondLst>
                      <p:childTnLst>
                        <p:par>
                          <p:cTn id="9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95" dur="500"/>
                                        <p:tgtEl>
                                          <p:spTgt spid="13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 nodeType="clickPar">
                      <p:stCondLst>
                        <p:cond delay="indefinite"/>
                      </p:stCondLst>
                      <p:childTnLst>
                        <p:par>
                          <p:cTn id="9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13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 nodeType="clickPar">
                      <p:stCondLst>
                        <p:cond delay="indefinite"/>
                      </p:stCondLst>
                      <p:childTnLst>
                        <p:par>
                          <p:cTn id="10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3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5" dur="500"/>
                                        <p:tgtEl>
                                          <p:spTgt spid="134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 nodeType="clickPar">
                      <p:stCondLst>
                        <p:cond delay="indefinite"/>
                      </p:stCondLst>
                      <p:childTnLst>
                        <p:par>
                          <p:cTn id="10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134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134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 nodeType="clickPar">
                      <p:stCondLst>
                        <p:cond delay="indefinite"/>
                      </p:stCondLst>
                      <p:childTnLst>
                        <p:par>
                          <p:cTn id="1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6" dur="500"/>
                                        <p:tgtEl>
                                          <p:spTgt spid="13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/>
      <p:bldP spid="13438" grpId="0"/>
      <p:bldP spid="13444" grpId="0" autoUpdateAnimBg="0"/>
      <p:bldP spid="13455" grpId="0" autoUpdateAnimBg="0"/>
      <p:bldP spid="13456" grpId="0" autoUpdateAnimBg="0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2"/>
          <p:cNvSpPr txBox="1">
            <a:spLocks noChangeArrowheads="1"/>
          </p:cNvSpPr>
          <p:nvPr/>
        </p:nvSpPr>
        <p:spPr bwMode="auto">
          <a:xfrm>
            <a:off x="1776413" y="552451"/>
            <a:ext cx="49530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4000">
                <a:latin typeface="Times New Roman" charset="0"/>
                <a:ea typeface="华文行楷" charset="-122"/>
              </a:rPr>
              <a:t>比一比：看谁反应快</a:t>
            </a:r>
            <a:endParaRPr kumimoji="1" lang="zh-CN" altLang="en-US" sz="4000">
              <a:latin typeface="Times New Roman" charset="0"/>
              <a:ea typeface="华文琥珀" charset="-122"/>
            </a:endParaRPr>
          </a:p>
        </p:txBody>
      </p:sp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1425575" y="1812926"/>
            <a:ext cx="99758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b="1">
                <a:latin typeface="Times New Roman" charset="0"/>
              </a:rPr>
              <a:t>运用规律求下列不等式组的解集：</a:t>
            </a:r>
          </a:p>
        </p:txBody>
      </p:sp>
      <p:sp>
        <p:nvSpPr>
          <p:cNvPr id="14340" name="Rectangle 4"/>
          <p:cNvSpPr>
            <a:spLocks noChangeArrowheads="1"/>
          </p:cNvSpPr>
          <p:nvPr/>
        </p:nvSpPr>
        <p:spPr bwMode="auto">
          <a:xfrm>
            <a:off x="3679826" y="2989264"/>
            <a:ext cx="4945063" cy="3381375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graphicFrame>
        <p:nvGraphicFramePr>
          <p:cNvPr id="14341" name="Object 5"/>
          <p:cNvGraphicFramePr>
            <a:graphicFrameLocks noChangeAspect="1"/>
          </p:cNvGraphicFramePr>
          <p:nvPr/>
        </p:nvGraphicFramePr>
        <p:xfrm>
          <a:off x="3867151" y="3436939"/>
          <a:ext cx="3870325" cy="25352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777" name="公式" r:id="rId3" imgW="711000" imgH="457200" progId="Equation.3">
                  <p:embed/>
                </p:oleObj>
              </mc:Choice>
              <mc:Fallback>
                <p:oleObj name="公式" r:id="rId3" imgW="711000" imgH="457200" progId="Equation.3">
                  <p:embed/>
                  <p:pic>
                    <p:nvPicPr>
                      <p:cNvPr id="0" name=""/>
                      <p:cNvPicPr preferRelativeResize="0"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67151" y="3436939"/>
                        <a:ext cx="3870325" cy="2535237"/>
                      </a:xfrm>
                      <a:prstGeom prst="rect">
                        <a:avLst/>
                      </a:prstGeom>
                      <a:solidFill>
                        <a:srgbClr val="00FF0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342" name="Rectangle 6"/>
          <p:cNvSpPr>
            <a:spLocks noChangeArrowheads="1"/>
          </p:cNvSpPr>
          <p:nvPr/>
        </p:nvSpPr>
        <p:spPr bwMode="auto">
          <a:xfrm>
            <a:off x="3651250" y="3011489"/>
            <a:ext cx="4984750" cy="3379787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graphicFrame>
        <p:nvGraphicFramePr>
          <p:cNvPr id="14343" name="Object 7"/>
          <p:cNvGraphicFramePr>
            <a:graphicFrameLocks noChangeAspect="1"/>
          </p:cNvGraphicFramePr>
          <p:nvPr/>
        </p:nvGraphicFramePr>
        <p:xfrm>
          <a:off x="3849688" y="3600451"/>
          <a:ext cx="3314700" cy="2093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778" name="公式" r:id="rId5" imgW="736560" imgH="457200" progId="Equation.3">
                  <p:embed/>
                </p:oleObj>
              </mc:Choice>
              <mc:Fallback>
                <p:oleObj name="公式" r:id="rId5" imgW="736560" imgH="457200" progId="Equation.3">
                  <p:embed/>
                  <p:pic>
                    <p:nvPicPr>
                      <p:cNvPr id="0" name=""/>
                      <p:cNvPicPr preferRelativeResize="0"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49688" y="3600451"/>
                        <a:ext cx="3314700" cy="2093913"/>
                      </a:xfrm>
                      <a:prstGeom prst="rect">
                        <a:avLst/>
                      </a:prstGeom>
                      <a:solidFill>
                        <a:srgbClr val="00FF0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344" name="Rectangle 8"/>
          <p:cNvSpPr>
            <a:spLocks noChangeArrowheads="1"/>
          </p:cNvSpPr>
          <p:nvPr/>
        </p:nvSpPr>
        <p:spPr bwMode="auto">
          <a:xfrm>
            <a:off x="3657600" y="3025775"/>
            <a:ext cx="4984750" cy="3379788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graphicFrame>
        <p:nvGraphicFramePr>
          <p:cNvPr id="14345" name="Object 9"/>
          <p:cNvGraphicFramePr>
            <a:graphicFrameLocks noChangeAspect="1"/>
          </p:cNvGraphicFramePr>
          <p:nvPr/>
        </p:nvGraphicFramePr>
        <p:xfrm>
          <a:off x="3976688" y="3543301"/>
          <a:ext cx="2919412" cy="2144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779" name="公式" r:id="rId7" imgW="634680" imgH="457200" progId="Equation.3">
                  <p:embed/>
                </p:oleObj>
              </mc:Choice>
              <mc:Fallback>
                <p:oleObj name="公式" r:id="rId7" imgW="634680" imgH="457200" progId="Equation.3">
                  <p:embed/>
                  <p:pic>
                    <p:nvPicPr>
                      <p:cNvPr id="0" name=""/>
                      <p:cNvPicPr preferRelativeResize="0"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76688" y="3543301"/>
                        <a:ext cx="2919412" cy="2144713"/>
                      </a:xfrm>
                      <a:prstGeom prst="rect">
                        <a:avLst/>
                      </a:prstGeom>
                      <a:solidFill>
                        <a:srgbClr val="00FF0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346" name="Rectangle 10"/>
          <p:cNvSpPr>
            <a:spLocks noChangeArrowheads="1"/>
          </p:cNvSpPr>
          <p:nvPr/>
        </p:nvSpPr>
        <p:spPr bwMode="auto">
          <a:xfrm>
            <a:off x="3644901" y="2997201"/>
            <a:ext cx="4983163" cy="3419475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graphicFrame>
        <p:nvGraphicFramePr>
          <p:cNvPr id="14347" name="Object 11"/>
          <p:cNvGraphicFramePr>
            <a:graphicFrameLocks noChangeAspect="1"/>
          </p:cNvGraphicFramePr>
          <p:nvPr/>
        </p:nvGraphicFramePr>
        <p:xfrm>
          <a:off x="4046539" y="3462338"/>
          <a:ext cx="3830637" cy="2417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780" name="公式" r:id="rId9" imgW="736560" imgH="457200" progId="Equation.3">
                  <p:embed/>
                </p:oleObj>
              </mc:Choice>
              <mc:Fallback>
                <p:oleObj name="公式" r:id="rId9" imgW="736560" imgH="457200" progId="Equation.3">
                  <p:embed/>
                  <p:pic>
                    <p:nvPicPr>
                      <p:cNvPr id="0" name=""/>
                      <p:cNvPicPr preferRelativeResize="0"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46539" y="3462338"/>
                        <a:ext cx="3830637" cy="2417762"/>
                      </a:xfrm>
                      <a:prstGeom prst="rect">
                        <a:avLst/>
                      </a:prstGeom>
                      <a:solidFill>
                        <a:srgbClr val="00FF0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348" name="Rectangle 12"/>
          <p:cNvSpPr>
            <a:spLocks noChangeArrowheads="1"/>
          </p:cNvSpPr>
          <p:nvPr/>
        </p:nvSpPr>
        <p:spPr bwMode="auto">
          <a:xfrm>
            <a:off x="3668713" y="3021014"/>
            <a:ext cx="4984750" cy="3419475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graphicFrame>
        <p:nvGraphicFramePr>
          <p:cNvPr id="14349" name="Object 13"/>
          <p:cNvGraphicFramePr>
            <a:graphicFrameLocks noChangeAspect="1"/>
          </p:cNvGraphicFramePr>
          <p:nvPr/>
        </p:nvGraphicFramePr>
        <p:xfrm>
          <a:off x="4056063" y="3502026"/>
          <a:ext cx="3727450" cy="2676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781" name="公式" r:id="rId11" imgW="647640" imgH="457200" progId="Equation.3">
                  <p:embed/>
                </p:oleObj>
              </mc:Choice>
              <mc:Fallback>
                <p:oleObj name="公式" r:id="rId11" imgW="647640" imgH="457200" progId="Equation.3">
                  <p:embed/>
                  <p:pic>
                    <p:nvPicPr>
                      <p:cNvPr id="0" name=""/>
                      <p:cNvPicPr preferRelativeResize="0"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56063" y="3502026"/>
                        <a:ext cx="3727450" cy="2676525"/>
                      </a:xfrm>
                      <a:prstGeom prst="rect">
                        <a:avLst/>
                      </a:prstGeom>
                      <a:solidFill>
                        <a:srgbClr val="00FF0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350" name="Rectangle 14"/>
          <p:cNvSpPr>
            <a:spLocks noChangeArrowheads="1"/>
          </p:cNvSpPr>
          <p:nvPr/>
        </p:nvSpPr>
        <p:spPr bwMode="auto">
          <a:xfrm>
            <a:off x="3668713" y="3021014"/>
            <a:ext cx="4984750" cy="3419475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graphicFrame>
        <p:nvGraphicFramePr>
          <p:cNvPr id="14351" name="Object 15"/>
          <p:cNvGraphicFramePr>
            <a:graphicFrameLocks noChangeAspect="1"/>
          </p:cNvGraphicFramePr>
          <p:nvPr/>
        </p:nvGraphicFramePr>
        <p:xfrm>
          <a:off x="4102101" y="3505200"/>
          <a:ext cx="3725863" cy="2401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782" name="公式" r:id="rId13" imgW="723600" imgH="457200" progId="Equation.3">
                  <p:embed/>
                </p:oleObj>
              </mc:Choice>
              <mc:Fallback>
                <p:oleObj name="公式" r:id="rId13" imgW="723600" imgH="457200" progId="Equation.3">
                  <p:embed/>
                  <p:pic>
                    <p:nvPicPr>
                      <p:cNvPr id="0" name=""/>
                      <p:cNvPicPr preferRelativeResize="0"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02101" y="3505200"/>
                        <a:ext cx="3725863" cy="2401888"/>
                      </a:xfrm>
                      <a:prstGeom prst="rect">
                        <a:avLst/>
                      </a:prstGeom>
                      <a:solidFill>
                        <a:srgbClr val="00FF0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352" name="Rectangle 16"/>
          <p:cNvSpPr>
            <a:spLocks noChangeArrowheads="1"/>
          </p:cNvSpPr>
          <p:nvPr/>
        </p:nvSpPr>
        <p:spPr bwMode="auto">
          <a:xfrm>
            <a:off x="3668713" y="3021014"/>
            <a:ext cx="4984750" cy="3419475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graphicFrame>
        <p:nvGraphicFramePr>
          <p:cNvPr id="14353" name="Object 17"/>
          <p:cNvGraphicFramePr>
            <a:graphicFrameLocks noChangeAspect="1"/>
          </p:cNvGraphicFramePr>
          <p:nvPr/>
        </p:nvGraphicFramePr>
        <p:xfrm>
          <a:off x="4059238" y="3665538"/>
          <a:ext cx="3249612" cy="23352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783" name="公式" r:id="rId15" imgW="647640" imgH="457200" progId="Equation.3">
                  <p:embed/>
                </p:oleObj>
              </mc:Choice>
              <mc:Fallback>
                <p:oleObj name="公式" r:id="rId15" imgW="647640" imgH="457200" progId="Equation.3">
                  <p:embed/>
                  <p:pic>
                    <p:nvPicPr>
                      <p:cNvPr id="0" name=""/>
                      <p:cNvPicPr preferRelativeResize="0"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59238" y="3665538"/>
                        <a:ext cx="3249612" cy="2335212"/>
                      </a:xfrm>
                      <a:prstGeom prst="rect">
                        <a:avLst/>
                      </a:prstGeom>
                      <a:solidFill>
                        <a:srgbClr val="00FF0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354" name="Rectangle 18"/>
          <p:cNvSpPr>
            <a:spLocks noChangeArrowheads="1"/>
          </p:cNvSpPr>
          <p:nvPr/>
        </p:nvSpPr>
        <p:spPr bwMode="auto">
          <a:xfrm>
            <a:off x="3668713" y="3021014"/>
            <a:ext cx="4984750" cy="3419475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graphicFrame>
        <p:nvGraphicFramePr>
          <p:cNvPr id="14355" name="Object 19"/>
          <p:cNvGraphicFramePr>
            <a:graphicFrameLocks noChangeAspect="1"/>
          </p:cNvGraphicFramePr>
          <p:nvPr/>
        </p:nvGraphicFramePr>
        <p:xfrm>
          <a:off x="4000500" y="3459164"/>
          <a:ext cx="4229100" cy="2725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784" name="公式" r:id="rId17" imgW="723600" imgH="457200" progId="Equation.3">
                  <p:embed/>
                </p:oleObj>
              </mc:Choice>
              <mc:Fallback>
                <p:oleObj name="公式" r:id="rId17" imgW="723600" imgH="457200" progId="Equation.3">
                  <p:embed/>
                  <p:pic>
                    <p:nvPicPr>
                      <p:cNvPr id="0" name=""/>
                      <p:cNvPicPr preferRelativeResize="0"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00500" y="3459164"/>
                        <a:ext cx="4229100" cy="2725737"/>
                      </a:xfrm>
                      <a:prstGeom prst="rect">
                        <a:avLst/>
                      </a:prstGeom>
                      <a:solidFill>
                        <a:srgbClr val="00FF0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356" name="Rectangle 20"/>
          <p:cNvSpPr>
            <a:spLocks noChangeArrowheads="1"/>
          </p:cNvSpPr>
          <p:nvPr/>
        </p:nvSpPr>
        <p:spPr bwMode="auto">
          <a:xfrm>
            <a:off x="3654425" y="3006726"/>
            <a:ext cx="5022850" cy="3419475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graphicFrame>
        <p:nvGraphicFramePr>
          <p:cNvPr id="14357" name="Object 21"/>
          <p:cNvGraphicFramePr>
            <a:graphicFrameLocks noChangeAspect="1"/>
          </p:cNvGraphicFramePr>
          <p:nvPr/>
        </p:nvGraphicFramePr>
        <p:xfrm>
          <a:off x="3965575" y="3529014"/>
          <a:ext cx="3975100" cy="26495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785" name="公式" r:id="rId19" imgW="698400" imgH="457200" progId="Equation.3">
                  <p:embed/>
                </p:oleObj>
              </mc:Choice>
              <mc:Fallback>
                <p:oleObj name="公式" r:id="rId19" imgW="698400" imgH="457200" progId="Equation.3">
                  <p:embed/>
                  <p:pic>
                    <p:nvPicPr>
                      <p:cNvPr id="0" name=""/>
                      <p:cNvPicPr preferRelativeResize="0">
                        <a:picLocks noChangeAspect="1" noChangeArrowheads="1"/>
                      </p:cNvPicPr>
                      <p:nvPr/>
                    </p:nvPicPr>
                    <p:blipFill>
                      <a:blip r:embed="rId2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65575" y="3529014"/>
                        <a:ext cx="3975100" cy="2649537"/>
                      </a:xfrm>
                      <a:prstGeom prst="rect">
                        <a:avLst/>
                      </a:prstGeom>
                      <a:solidFill>
                        <a:srgbClr val="00FF0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358" name="Rectangle 22"/>
          <p:cNvSpPr>
            <a:spLocks noChangeArrowheads="1"/>
          </p:cNvSpPr>
          <p:nvPr/>
        </p:nvSpPr>
        <p:spPr bwMode="auto">
          <a:xfrm>
            <a:off x="3654425" y="3011489"/>
            <a:ext cx="4984750" cy="3419475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graphicFrame>
        <p:nvGraphicFramePr>
          <p:cNvPr id="14359" name="Object 23"/>
          <p:cNvGraphicFramePr>
            <a:graphicFrameLocks noChangeAspect="1"/>
          </p:cNvGraphicFramePr>
          <p:nvPr/>
        </p:nvGraphicFramePr>
        <p:xfrm>
          <a:off x="3752850" y="3479800"/>
          <a:ext cx="4738688" cy="2446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786" name="公式" r:id="rId21" imgW="901440" imgH="457200" progId="Equation.3">
                  <p:embed/>
                </p:oleObj>
              </mc:Choice>
              <mc:Fallback>
                <p:oleObj name="公式" r:id="rId21" imgW="901440" imgH="457200" progId="Equation.3">
                  <p:embed/>
                  <p:pic>
                    <p:nvPicPr>
                      <p:cNvPr id="0" name=""/>
                      <p:cNvPicPr preferRelativeResize="0">
                        <a:picLocks noChangeAspect="1" noChangeArrowheads="1"/>
                      </p:cNvPicPr>
                      <p:nvPr/>
                    </p:nvPicPr>
                    <p:blipFill>
                      <a:blip r:embed="rId2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52850" y="3479800"/>
                        <a:ext cx="4738688" cy="2446338"/>
                      </a:xfrm>
                      <a:prstGeom prst="rect">
                        <a:avLst/>
                      </a:prstGeom>
                      <a:solidFill>
                        <a:srgbClr val="00FF0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360" name="Rectangle 24"/>
          <p:cNvSpPr>
            <a:spLocks noChangeArrowheads="1"/>
          </p:cNvSpPr>
          <p:nvPr/>
        </p:nvSpPr>
        <p:spPr bwMode="auto">
          <a:xfrm>
            <a:off x="3657600" y="3011489"/>
            <a:ext cx="4984750" cy="3419475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graphicFrame>
        <p:nvGraphicFramePr>
          <p:cNvPr id="14361" name="Object 25"/>
          <p:cNvGraphicFramePr>
            <a:graphicFrameLocks noChangeAspect="1"/>
          </p:cNvGraphicFramePr>
          <p:nvPr/>
        </p:nvGraphicFramePr>
        <p:xfrm>
          <a:off x="3829050" y="3632200"/>
          <a:ext cx="4457700" cy="2332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787" name="公式" r:id="rId23" imgW="888840" imgH="457200" progId="Equation.3">
                  <p:embed/>
                </p:oleObj>
              </mc:Choice>
              <mc:Fallback>
                <p:oleObj name="公式" r:id="rId23" imgW="888840" imgH="457200" progId="Equation.3">
                  <p:embed/>
                  <p:pic>
                    <p:nvPicPr>
                      <p:cNvPr id="0" name=""/>
                      <p:cNvPicPr preferRelativeResize="0">
                        <a:picLocks noChangeAspect="1" noChangeArrowheads="1"/>
                      </p:cNvPicPr>
                      <p:nvPr/>
                    </p:nvPicPr>
                    <p:blipFill>
                      <a:blip r:embed="rId2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29050" y="3632200"/>
                        <a:ext cx="4457700" cy="2332038"/>
                      </a:xfrm>
                      <a:prstGeom prst="rect">
                        <a:avLst/>
                      </a:prstGeom>
                      <a:solidFill>
                        <a:srgbClr val="00FF0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362" name="Rectangle 26"/>
          <p:cNvSpPr>
            <a:spLocks noChangeArrowheads="1"/>
          </p:cNvSpPr>
          <p:nvPr/>
        </p:nvSpPr>
        <p:spPr bwMode="auto">
          <a:xfrm>
            <a:off x="3654425" y="3046414"/>
            <a:ext cx="4984750" cy="34194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graphicFrame>
        <p:nvGraphicFramePr>
          <p:cNvPr id="14363" name="Object 27"/>
          <p:cNvGraphicFramePr>
            <a:graphicFrameLocks noChangeAspect="1"/>
          </p:cNvGraphicFramePr>
          <p:nvPr/>
        </p:nvGraphicFramePr>
        <p:xfrm>
          <a:off x="4224338" y="3505201"/>
          <a:ext cx="3884612" cy="2409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788" name="公式" r:id="rId25" imgW="749160" imgH="457200" progId="Equation.3">
                  <p:embed/>
                </p:oleObj>
              </mc:Choice>
              <mc:Fallback>
                <p:oleObj name="公式" r:id="rId25" imgW="749160" imgH="457200" progId="Equation.3">
                  <p:embed/>
                  <p:pic>
                    <p:nvPicPr>
                      <p:cNvPr id="0" name=""/>
                      <p:cNvPicPr preferRelativeResize="0">
                        <a:picLocks noChangeAspect="1" noChangeArrowheads="1"/>
                      </p:cNvPicPr>
                      <p:nvPr/>
                    </p:nvPicPr>
                    <p:blipFill>
                      <a:blip r:embed="rId2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24338" y="3505201"/>
                        <a:ext cx="3884612" cy="2409825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364" name="Text Box 28"/>
          <p:cNvSpPr txBox="1">
            <a:spLocks noChangeArrowheads="1"/>
          </p:cNvSpPr>
          <p:nvPr/>
        </p:nvSpPr>
        <p:spPr bwMode="auto">
          <a:xfrm>
            <a:off x="6538913" y="-7938"/>
            <a:ext cx="4095750" cy="2832101"/>
          </a:xfrm>
          <a:prstGeom prst="rect">
            <a:avLst/>
          </a:prstGeom>
          <a:noFill/>
          <a:ln w="57150" cmpd="thickThin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200" b="1">
                <a:solidFill>
                  <a:srgbClr val="6600CC"/>
                </a:solidFill>
                <a:latin typeface="Times New Roman" charset="0"/>
              </a:rPr>
              <a:t>1. </a:t>
            </a:r>
            <a:r>
              <a:rPr kumimoji="1" lang="zh-CN" altLang="en-US" sz="3200" b="1">
                <a:solidFill>
                  <a:srgbClr val="6600CC"/>
                </a:solidFill>
                <a:latin typeface="宋体" charset="-122"/>
              </a:rPr>
              <a:t>大大取大，</a:t>
            </a:r>
          </a:p>
          <a:p>
            <a:pPr>
              <a:spcBef>
                <a:spcPct val="50000"/>
              </a:spcBef>
            </a:pPr>
            <a:r>
              <a:rPr kumimoji="1" lang="en-US" altLang="zh-CN" sz="3200" b="1">
                <a:solidFill>
                  <a:srgbClr val="6600CC"/>
                </a:solidFill>
                <a:latin typeface="宋体" charset="-122"/>
              </a:rPr>
              <a:t>2.</a:t>
            </a:r>
            <a:r>
              <a:rPr kumimoji="1" lang="zh-CN" altLang="en-US" sz="3200" b="1">
                <a:solidFill>
                  <a:srgbClr val="6600CC"/>
                </a:solidFill>
                <a:latin typeface="宋体" charset="-122"/>
              </a:rPr>
              <a:t>小小取小；</a:t>
            </a:r>
          </a:p>
          <a:p>
            <a:pPr>
              <a:spcBef>
                <a:spcPct val="50000"/>
              </a:spcBef>
            </a:pPr>
            <a:r>
              <a:rPr kumimoji="1" lang="en-US" altLang="zh-CN" sz="3200" b="1">
                <a:solidFill>
                  <a:srgbClr val="6600CC"/>
                </a:solidFill>
                <a:latin typeface="宋体" charset="-122"/>
              </a:rPr>
              <a:t>3.</a:t>
            </a:r>
            <a:r>
              <a:rPr kumimoji="1" lang="zh-CN" altLang="en-US" sz="3200" b="1">
                <a:solidFill>
                  <a:srgbClr val="6600CC"/>
                </a:solidFill>
                <a:latin typeface="宋体" charset="-122"/>
              </a:rPr>
              <a:t>大小小大中间找，</a:t>
            </a:r>
          </a:p>
          <a:p>
            <a:pPr>
              <a:spcBef>
                <a:spcPct val="50000"/>
              </a:spcBef>
            </a:pPr>
            <a:r>
              <a:rPr kumimoji="1" lang="en-US" altLang="zh-CN" sz="3200" b="1">
                <a:solidFill>
                  <a:srgbClr val="6600CC"/>
                </a:solidFill>
                <a:latin typeface="宋体" charset="-122"/>
              </a:rPr>
              <a:t>4.</a:t>
            </a:r>
            <a:r>
              <a:rPr kumimoji="1" lang="zh-CN" altLang="en-US" sz="3200" b="1">
                <a:solidFill>
                  <a:srgbClr val="6600CC"/>
                </a:solidFill>
                <a:latin typeface="宋体" charset="-122"/>
              </a:rPr>
              <a:t>大大小小解不了</a:t>
            </a:r>
            <a:r>
              <a:rPr kumimoji="1" lang="zh-CN" altLang="en-US" sz="2800" b="1">
                <a:solidFill>
                  <a:srgbClr val="6600CC"/>
                </a:solidFill>
                <a:latin typeface="Times New Roman" charset="0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1433793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 nodeType="clickPar">
                      <p:stCondLst>
                        <p:cond delay="indefinite"/>
                      </p:stCondLst>
                      <p:childTnLst>
                        <p:par>
                          <p:cTn id="8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 nodeType="clickPar">
                      <p:stCondLst>
                        <p:cond delay="indefinite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2" grpId="0" animBg="1"/>
      <p:bldP spid="14344" grpId="0" animBg="1"/>
      <p:bldP spid="14346" grpId="0" animBg="1"/>
      <p:bldP spid="14348" grpId="0" animBg="1"/>
      <p:bldP spid="14350" grpId="0" animBg="1"/>
      <p:bldP spid="14352" grpId="0" animBg="1"/>
      <p:bldP spid="14354" grpId="0" animBg="1"/>
      <p:bldP spid="14356" grpId="0" animBg="1"/>
      <p:bldP spid="14358" grpId="0" animBg="1"/>
      <p:bldP spid="14360" grpId="0" animBg="1"/>
      <p:bldP spid="14362" grpId="0" animBg="1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AutoShape 2"/>
          <p:cNvSpPr>
            <a:spLocks noChangeArrowheads="1"/>
          </p:cNvSpPr>
          <p:nvPr/>
        </p:nvSpPr>
        <p:spPr bwMode="auto">
          <a:xfrm>
            <a:off x="1703389" y="115888"/>
            <a:ext cx="2016125" cy="646112"/>
          </a:xfrm>
          <a:prstGeom prst="roundRect">
            <a:avLst>
              <a:gd name="adj" fmla="val 16667"/>
            </a:avLst>
          </a:prstGeom>
          <a:solidFill>
            <a:srgbClr val="FFFF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1774826" y="115889"/>
            <a:ext cx="2087563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>
                <a:ea typeface="黑体" charset="-122"/>
              </a:rPr>
              <a:t>复习提问</a:t>
            </a:r>
          </a:p>
        </p:txBody>
      </p:sp>
      <p:sp>
        <p:nvSpPr>
          <p:cNvPr id="15364" name="Rectangle 4"/>
          <p:cNvSpPr>
            <a:spLocks noChangeArrowheads="1"/>
          </p:cNvSpPr>
          <p:nvPr/>
        </p:nvSpPr>
        <p:spPr bwMode="auto">
          <a:xfrm>
            <a:off x="1847851" y="822326"/>
            <a:ext cx="536416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CN" sz="2800" b="1">
                <a:solidFill>
                  <a:schemeClr val="tx2"/>
                </a:solidFill>
                <a:latin typeface="宋体" charset="-122"/>
              </a:rPr>
              <a:t>1</a:t>
            </a:r>
            <a:r>
              <a:rPr kumimoji="1" lang="zh-CN" altLang="en-US" sz="2800" b="1">
                <a:solidFill>
                  <a:schemeClr val="tx2"/>
                </a:solidFill>
                <a:latin typeface="宋体" charset="-122"/>
              </a:rPr>
              <a:t>、解一元一次不等式组的步骤：</a:t>
            </a:r>
          </a:p>
        </p:txBody>
      </p:sp>
      <p:sp>
        <p:nvSpPr>
          <p:cNvPr id="15365" name="Rectangle 5"/>
          <p:cNvSpPr>
            <a:spLocks noChangeArrowheads="1"/>
          </p:cNvSpPr>
          <p:nvPr/>
        </p:nvSpPr>
        <p:spPr bwMode="auto">
          <a:xfrm>
            <a:off x="1992313" y="1412876"/>
            <a:ext cx="73723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kumimoji="1" lang="en-US" altLang="zh-CN" sz="2800" b="1">
                <a:latin typeface="Times New Roman" charset="0"/>
                <a:ea typeface="华文新魏" charset="-122"/>
              </a:rPr>
              <a:t>⑴</a:t>
            </a:r>
            <a:r>
              <a:rPr kumimoji="1" lang="zh-CN" altLang="en-US" sz="2800" b="1">
                <a:latin typeface="Times New Roman" charset="0"/>
                <a:ea typeface="华文新魏" charset="-122"/>
              </a:rPr>
              <a:t>先分别求出不等式组中每一个不等式的解集</a:t>
            </a:r>
            <a:r>
              <a:rPr kumimoji="1" lang="zh-CN" altLang="en-US" sz="2400">
                <a:latin typeface="Times New Roman" charset="0"/>
                <a:ea typeface="黑体" charset="-122"/>
              </a:rPr>
              <a:t> </a:t>
            </a:r>
          </a:p>
        </p:txBody>
      </p:sp>
      <p:sp>
        <p:nvSpPr>
          <p:cNvPr id="15366" name="Rectangle 6"/>
          <p:cNvSpPr>
            <a:spLocks noChangeArrowheads="1"/>
          </p:cNvSpPr>
          <p:nvPr/>
        </p:nvSpPr>
        <p:spPr bwMode="auto">
          <a:xfrm>
            <a:off x="1992313" y="1916113"/>
            <a:ext cx="69405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kumimoji="1" lang="en-US" altLang="zh-CN" sz="2800" b="1">
                <a:latin typeface="Times New Roman" charset="0"/>
                <a:ea typeface="华文新魏" charset="-122"/>
              </a:rPr>
              <a:t>⑵</a:t>
            </a:r>
            <a:r>
              <a:rPr kumimoji="1" lang="zh-CN" altLang="en-US" sz="2800" b="1">
                <a:latin typeface="Times New Roman" charset="0"/>
                <a:ea typeface="华文新魏" charset="-122"/>
              </a:rPr>
              <a:t>把每个不等式的解集在数轴上表示出来；</a:t>
            </a:r>
          </a:p>
        </p:txBody>
      </p:sp>
      <p:sp>
        <p:nvSpPr>
          <p:cNvPr id="15367" name="Rectangle 7"/>
          <p:cNvSpPr>
            <a:spLocks noChangeArrowheads="1"/>
          </p:cNvSpPr>
          <p:nvPr/>
        </p:nvSpPr>
        <p:spPr bwMode="auto">
          <a:xfrm>
            <a:off x="2017713" y="2420938"/>
            <a:ext cx="59499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kumimoji="1" lang="en-US" altLang="zh-CN" sz="2800" b="1">
                <a:latin typeface="Times New Roman" charset="0"/>
                <a:ea typeface="华文新魏" charset="-122"/>
              </a:rPr>
              <a:t>⑶</a:t>
            </a:r>
            <a:r>
              <a:rPr kumimoji="1" lang="zh-CN" altLang="en-US" sz="2800" b="1">
                <a:latin typeface="Times New Roman" charset="0"/>
                <a:ea typeface="华文新魏" charset="-122"/>
              </a:rPr>
              <a:t>找出它们的公共部分，并下结论。</a:t>
            </a:r>
            <a:r>
              <a:rPr kumimoji="1" lang="zh-CN" altLang="en-US" sz="2400">
                <a:latin typeface="Times New Roman" charset="0"/>
                <a:ea typeface="黑体" charset="-122"/>
              </a:rPr>
              <a:t> </a:t>
            </a:r>
          </a:p>
        </p:txBody>
      </p:sp>
      <p:sp>
        <p:nvSpPr>
          <p:cNvPr id="15368" name="Comment 8"/>
          <p:cNvSpPr>
            <a:spLocks noChangeArrowheads="1"/>
          </p:cNvSpPr>
          <p:nvPr/>
        </p:nvSpPr>
        <p:spPr bwMode="auto">
          <a:xfrm>
            <a:off x="1665289" y="115888"/>
            <a:ext cx="2270125" cy="588962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63500" dist="107763" dir="2700000" algn="ctr" rotWithShape="0">
              <a:schemeClr val="bg2">
                <a:alpha val="74998"/>
              </a:schemeClr>
            </a:outerShdw>
          </a:effectLst>
          <a:extLst>
            <a:ext uri="{53640926-AAD7-44D8-BBD7-CCE9431645EC}">
              <a14:shadowObscured xmlns:a14="http://schemas.microsoft.com/office/drawing/2010/main" val="1"/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200" b="1">
                <a:solidFill>
                  <a:srgbClr val="000000"/>
                </a:solidFill>
              </a:rPr>
              <a:t>复习提问</a:t>
            </a:r>
            <a:endParaRPr kumimoji="1" lang="zh-CN" altLang="en-US" sz="1600">
              <a:solidFill>
                <a:srgbClr val="000000"/>
              </a:solidFill>
            </a:endParaRPr>
          </a:p>
        </p:txBody>
      </p:sp>
      <p:sp>
        <p:nvSpPr>
          <p:cNvPr id="15369" name="Text Box 9"/>
          <p:cNvSpPr txBox="1">
            <a:spLocks noChangeArrowheads="1"/>
          </p:cNvSpPr>
          <p:nvPr/>
        </p:nvSpPr>
        <p:spPr bwMode="auto">
          <a:xfrm>
            <a:off x="1847851" y="3068638"/>
            <a:ext cx="35274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3300"/>
                </a:solidFill>
                <a:ea typeface="黑体" charset="-122"/>
              </a:rPr>
              <a:t>补充说明：</a:t>
            </a:r>
          </a:p>
        </p:txBody>
      </p:sp>
      <p:sp>
        <p:nvSpPr>
          <p:cNvPr id="15370" name="Text Box 10"/>
          <p:cNvSpPr txBox="1">
            <a:spLocks noChangeArrowheads="1"/>
          </p:cNvSpPr>
          <p:nvPr/>
        </p:nvSpPr>
        <p:spPr bwMode="auto">
          <a:xfrm>
            <a:off x="1919288" y="3573463"/>
            <a:ext cx="828040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/>
              <a:t>在数轴上表示每个不等式的解集时，在数轴上只须画出关键点，不用画出原点和单位长度。</a:t>
            </a:r>
          </a:p>
        </p:txBody>
      </p:sp>
      <p:sp>
        <p:nvSpPr>
          <p:cNvPr id="15371" name="Text Box 11"/>
          <p:cNvSpPr txBox="1">
            <a:spLocks noChangeArrowheads="1"/>
          </p:cNvSpPr>
          <p:nvPr/>
        </p:nvSpPr>
        <p:spPr bwMode="auto">
          <a:xfrm>
            <a:off x="2424114" y="4724401"/>
            <a:ext cx="13684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x-none" altLang="x-none"/>
          </a:p>
        </p:txBody>
      </p:sp>
      <p:sp>
        <p:nvSpPr>
          <p:cNvPr id="15372" name="Rectangle 12"/>
          <p:cNvSpPr>
            <a:spLocks noChangeArrowheads="1"/>
          </p:cNvSpPr>
          <p:nvPr/>
        </p:nvSpPr>
        <p:spPr bwMode="auto">
          <a:xfrm>
            <a:off x="2063750" y="4508501"/>
            <a:ext cx="554513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2800" b="1" i="1">
                <a:latin typeface="Times New Roman" charset="0"/>
              </a:rPr>
              <a:t>如：         </a:t>
            </a:r>
            <a:r>
              <a:rPr kumimoji="1" lang="en-US" altLang="zh-CN" sz="2800" b="1" i="1">
                <a:latin typeface="Times New Roman" charset="0"/>
              </a:rPr>
              <a:t>x</a:t>
            </a:r>
            <a:r>
              <a:rPr kumimoji="1" lang="zh-CN" altLang="en-US" sz="2800" b="1"/>
              <a:t>＜</a:t>
            </a:r>
            <a:r>
              <a:rPr kumimoji="1" lang="en-US" altLang="zh-CN" sz="2800" b="1"/>
              <a:t>2              </a:t>
            </a:r>
            <a:r>
              <a:rPr kumimoji="1" lang="en-US" altLang="zh-CN" sz="2800" b="1" i="1"/>
              <a:t> </a:t>
            </a:r>
            <a:r>
              <a:rPr kumimoji="1" lang="en-US" altLang="zh-CN" sz="2800" b="1" i="1">
                <a:latin typeface="Times New Roman" charset="0"/>
              </a:rPr>
              <a:t>x</a:t>
            </a:r>
            <a:r>
              <a:rPr kumimoji="1" lang="zh-CN" altLang="zh-CN" sz="2800" b="1"/>
              <a:t>＞</a:t>
            </a:r>
            <a:r>
              <a:rPr kumimoji="1" lang="en-US" altLang="zh-CN" sz="2800" b="1"/>
              <a:t>10  </a:t>
            </a:r>
          </a:p>
        </p:txBody>
      </p:sp>
      <p:sp>
        <p:nvSpPr>
          <p:cNvPr id="15373" name="Line 13"/>
          <p:cNvSpPr>
            <a:spLocks noChangeShapeType="1"/>
          </p:cNvSpPr>
          <p:nvPr/>
        </p:nvSpPr>
        <p:spPr bwMode="auto">
          <a:xfrm>
            <a:off x="3505200" y="5589588"/>
            <a:ext cx="4319588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74" name="Text Box 14"/>
          <p:cNvSpPr txBox="1">
            <a:spLocks noChangeArrowheads="1"/>
          </p:cNvSpPr>
          <p:nvPr/>
        </p:nvSpPr>
        <p:spPr bwMode="auto">
          <a:xfrm>
            <a:off x="7967663" y="5445126"/>
            <a:ext cx="360362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b="1" i="1">
                <a:latin typeface="Times New Roman" charset="0"/>
              </a:rPr>
              <a:t>x</a:t>
            </a:r>
          </a:p>
        </p:txBody>
      </p:sp>
      <p:sp>
        <p:nvSpPr>
          <p:cNvPr id="15375" name="Oval 15"/>
          <p:cNvSpPr>
            <a:spLocks noChangeArrowheads="1"/>
          </p:cNvSpPr>
          <p:nvPr/>
        </p:nvSpPr>
        <p:spPr bwMode="auto">
          <a:xfrm>
            <a:off x="4584701" y="5516563"/>
            <a:ext cx="142875" cy="144462"/>
          </a:xfrm>
          <a:prstGeom prst="ellips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5376" name="Text Box 16"/>
          <p:cNvSpPr txBox="1">
            <a:spLocks noChangeArrowheads="1"/>
          </p:cNvSpPr>
          <p:nvPr/>
        </p:nvSpPr>
        <p:spPr bwMode="auto">
          <a:xfrm>
            <a:off x="4511676" y="5661026"/>
            <a:ext cx="57626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/>
              <a:t>2</a:t>
            </a:r>
          </a:p>
        </p:txBody>
      </p:sp>
      <p:grpSp>
        <p:nvGrpSpPr>
          <p:cNvPr id="15377" name="Group 17"/>
          <p:cNvGrpSpPr>
            <a:grpSpLocks/>
          </p:cNvGrpSpPr>
          <p:nvPr/>
        </p:nvGrpSpPr>
        <p:grpSpPr bwMode="auto">
          <a:xfrm>
            <a:off x="2208214" y="5156201"/>
            <a:ext cx="2446337" cy="360363"/>
            <a:chOff x="1973" y="2115"/>
            <a:chExt cx="1723" cy="227"/>
          </a:xfrm>
        </p:grpSpPr>
        <p:sp>
          <p:nvSpPr>
            <p:cNvPr id="15378" name="Line 18"/>
            <p:cNvSpPr>
              <a:spLocks noChangeShapeType="1"/>
            </p:cNvSpPr>
            <p:nvPr/>
          </p:nvSpPr>
          <p:spPr bwMode="auto">
            <a:xfrm flipV="1">
              <a:off x="3696" y="2115"/>
              <a:ext cx="0" cy="227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379" name="Line 19"/>
            <p:cNvSpPr>
              <a:spLocks noChangeShapeType="1"/>
            </p:cNvSpPr>
            <p:nvPr/>
          </p:nvSpPr>
          <p:spPr bwMode="auto">
            <a:xfrm>
              <a:off x="1973" y="2115"/>
              <a:ext cx="1723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5380" name="Oval 20"/>
          <p:cNvSpPr>
            <a:spLocks noChangeArrowheads="1"/>
          </p:cNvSpPr>
          <p:nvPr/>
        </p:nvSpPr>
        <p:spPr bwMode="auto">
          <a:xfrm>
            <a:off x="6672263" y="5516564"/>
            <a:ext cx="144462" cy="142875"/>
          </a:xfrm>
          <a:prstGeom prst="ellipse">
            <a:avLst/>
          </a:prstGeom>
          <a:noFill/>
          <a:ln w="25400">
            <a:solidFill>
              <a:srgbClr val="FFFF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15381" name="Group 21"/>
          <p:cNvGrpSpPr>
            <a:grpSpLocks/>
          </p:cNvGrpSpPr>
          <p:nvPr/>
        </p:nvGrpSpPr>
        <p:grpSpPr bwMode="auto">
          <a:xfrm>
            <a:off x="6743701" y="5013325"/>
            <a:ext cx="2809875" cy="503238"/>
            <a:chOff x="2108" y="2750"/>
            <a:chExt cx="1770" cy="363"/>
          </a:xfrm>
        </p:grpSpPr>
        <p:sp>
          <p:nvSpPr>
            <p:cNvPr id="15382" name="Line 22"/>
            <p:cNvSpPr>
              <a:spLocks noChangeShapeType="1"/>
            </p:cNvSpPr>
            <p:nvPr/>
          </p:nvSpPr>
          <p:spPr bwMode="auto">
            <a:xfrm flipV="1">
              <a:off x="2108" y="2750"/>
              <a:ext cx="0" cy="363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383" name="Line 23"/>
            <p:cNvSpPr>
              <a:spLocks noChangeShapeType="1"/>
            </p:cNvSpPr>
            <p:nvPr/>
          </p:nvSpPr>
          <p:spPr bwMode="auto">
            <a:xfrm>
              <a:off x="2110" y="2750"/>
              <a:ext cx="1768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5384" name="Text Box 24"/>
          <p:cNvSpPr txBox="1">
            <a:spLocks noChangeArrowheads="1"/>
          </p:cNvSpPr>
          <p:nvPr/>
        </p:nvSpPr>
        <p:spPr bwMode="auto">
          <a:xfrm>
            <a:off x="6527801" y="5589588"/>
            <a:ext cx="7207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latin typeface="黑体" charset="-122"/>
                <a:ea typeface="黑体" charset="-122"/>
              </a:rPr>
              <a:t>10</a:t>
            </a:r>
          </a:p>
        </p:txBody>
      </p:sp>
      <p:grpSp>
        <p:nvGrpSpPr>
          <p:cNvPr id="15385" name="Group 25"/>
          <p:cNvGrpSpPr>
            <a:grpSpLocks/>
          </p:cNvGrpSpPr>
          <p:nvPr/>
        </p:nvGrpSpPr>
        <p:grpSpPr bwMode="auto">
          <a:xfrm>
            <a:off x="7391400" y="2636838"/>
            <a:ext cx="3276600" cy="2520950"/>
            <a:chOff x="3696" y="1661"/>
            <a:chExt cx="2064" cy="1588"/>
          </a:xfrm>
        </p:grpSpPr>
        <p:sp>
          <p:nvSpPr>
            <p:cNvPr id="15386" name="AutoShape 26"/>
            <p:cNvSpPr>
              <a:spLocks noChangeArrowheads="1"/>
            </p:cNvSpPr>
            <p:nvPr/>
          </p:nvSpPr>
          <p:spPr bwMode="auto">
            <a:xfrm>
              <a:off x="3696" y="1661"/>
              <a:ext cx="2064" cy="1588"/>
            </a:xfrm>
            <a:prstGeom prst="wedgeEllipseCallout">
              <a:avLst>
                <a:gd name="adj1" fmla="val -42829"/>
                <a:gd name="adj2" fmla="val 79722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x-none" altLang="x-none"/>
            </a:p>
          </p:txBody>
        </p:sp>
        <p:sp>
          <p:nvSpPr>
            <p:cNvPr id="15387" name="Text Box 27"/>
            <p:cNvSpPr txBox="1">
              <a:spLocks noChangeArrowheads="1"/>
            </p:cNvSpPr>
            <p:nvPr/>
          </p:nvSpPr>
          <p:spPr bwMode="auto">
            <a:xfrm>
              <a:off x="4014" y="1814"/>
              <a:ext cx="1588" cy="122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400" b="1"/>
                <a:t>只有当在</a:t>
              </a:r>
              <a:r>
                <a:rPr lang="zh-CN" altLang="en-US" sz="2400" b="1">
                  <a:solidFill>
                    <a:srgbClr val="FF3300"/>
                  </a:solidFill>
                </a:rPr>
                <a:t>解一元一次不等式组</a:t>
              </a:r>
              <a:r>
                <a:rPr lang="zh-CN" altLang="en-US" sz="2400" b="1"/>
                <a:t>时，用数轴表示每个不等式的解集可以简单画。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48074115"/>
      </p:ext>
    </p:extLst>
  </p:cSld>
  <p:clrMapOvr>
    <a:masterClrMapping/>
  </p:clrMapOvr>
  <p:transition spd="med">
    <p:randomBar dir="vert"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5" dur="80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6" dur="80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80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15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7" dur="500"/>
                                        <p:tgtEl>
                                          <p:spTgt spid="15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5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153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5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 nodeType="clickPar">
                      <p:stCondLst>
                        <p:cond delay="indefinite"/>
                      </p:stCondLst>
                      <p:childTnLst>
                        <p:par>
                          <p:cTn id="7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4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6" dur="500"/>
                                        <p:tgtEl>
                                          <p:spTgt spid="15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5" grpId="0"/>
      <p:bldP spid="15366" grpId="0"/>
      <p:bldP spid="15367" grpId="0"/>
      <p:bldP spid="15369" grpId="0"/>
      <p:bldP spid="15370" grpId="0"/>
      <p:bldP spid="15372" grpId="0"/>
      <p:bldP spid="15373" grpId="0" animBg="1"/>
      <p:bldP spid="15374" grpId="0"/>
      <p:bldP spid="15375" grpId="0" animBg="1"/>
      <p:bldP spid="15376" grpId="0"/>
      <p:bldP spid="15380" grpId="0" animBg="1"/>
      <p:bldP spid="15384" grpId="0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Comment 2"/>
          <p:cNvSpPr>
            <a:spLocks noChangeArrowheads="1"/>
          </p:cNvSpPr>
          <p:nvPr/>
        </p:nvSpPr>
        <p:spPr bwMode="auto">
          <a:xfrm>
            <a:off x="1665289" y="115888"/>
            <a:ext cx="2270125" cy="588962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63500" dist="107763" dir="2700000" algn="ctr" rotWithShape="0">
              <a:schemeClr val="bg2">
                <a:alpha val="74998"/>
              </a:schemeClr>
            </a:outerShdw>
          </a:effectLst>
          <a:extLst>
            <a:ext uri="{53640926-AAD7-44D8-BBD7-CCE9431645EC}">
              <a14:shadowObscured xmlns:a14="http://schemas.microsoft.com/office/drawing/2010/main" val="1"/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200" b="1">
                <a:solidFill>
                  <a:srgbClr val="000000"/>
                </a:solidFill>
              </a:rPr>
              <a:t>解集的情况</a:t>
            </a:r>
            <a:endParaRPr kumimoji="1" lang="zh-CN" altLang="en-US" sz="1600">
              <a:solidFill>
                <a:srgbClr val="000000"/>
              </a:solidFill>
            </a:endParaRPr>
          </a:p>
        </p:txBody>
      </p:sp>
      <p:grpSp>
        <p:nvGrpSpPr>
          <p:cNvPr id="16387" name="Group 3"/>
          <p:cNvGrpSpPr>
            <a:grpSpLocks/>
          </p:cNvGrpSpPr>
          <p:nvPr/>
        </p:nvGrpSpPr>
        <p:grpSpPr bwMode="auto">
          <a:xfrm>
            <a:off x="3505200" y="1531939"/>
            <a:ext cx="5543550" cy="744537"/>
            <a:chOff x="295" y="1117"/>
            <a:chExt cx="3492" cy="469"/>
          </a:xfrm>
        </p:grpSpPr>
        <p:sp>
          <p:nvSpPr>
            <p:cNvPr id="16388" name="Line 4"/>
            <p:cNvSpPr>
              <a:spLocks noChangeShapeType="1"/>
            </p:cNvSpPr>
            <p:nvPr/>
          </p:nvSpPr>
          <p:spPr bwMode="auto">
            <a:xfrm>
              <a:off x="295" y="1253"/>
              <a:ext cx="3220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389" name="Oval 5"/>
            <p:cNvSpPr>
              <a:spLocks noChangeArrowheads="1"/>
            </p:cNvSpPr>
            <p:nvPr/>
          </p:nvSpPr>
          <p:spPr bwMode="auto">
            <a:xfrm>
              <a:off x="1565" y="1207"/>
              <a:ext cx="45" cy="46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6390" name="Oval 6"/>
            <p:cNvSpPr>
              <a:spLocks noChangeArrowheads="1"/>
            </p:cNvSpPr>
            <p:nvPr/>
          </p:nvSpPr>
          <p:spPr bwMode="auto">
            <a:xfrm>
              <a:off x="2200" y="1207"/>
              <a:ext cx="45" cy="46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6391" name="Text Box 7"/>
            <p:cNvSpPr txBox="1">
              <a:spLocks noChangeArrowheads="1"/>
            </p:cNvSpPr>
            <p:nvPr/>
          </p:nvSpPr>
          <p:spPr bwMode="auto">
            <a:xfrm>
              <a:off x="1474" y="1253"/>
              <a:ext cx="27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1" lang="en-US" altLang="zh-CN" sz="2400">
                  <a:latin typeface="Times New Roman" charset="0"/>
                  <a:ea typeface="黑体" charset="-122"/>
                </a:rPr>
                <a:t>2</a:t>
              </a:r>
            </a:p>
          </p:txBody>
        </p:sp>
        <p:sp>
          <p:nvSpPr>
            <p:cNvPr id="16392" name="Text Box 8"/>
            <p:cNvSpPr txBox="1">
              <a:spLocks noChangeArrowheads="1"/>
            </p:cNvSpPr>
            <p:nvPr/>
          </p:nvSpPr>
          <p:spPr bwMode="auto">
            <a:xfrm>
              <a:off x="2109" y="1298"/>
              <a:ext cx="27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1" lang="en-US" altLang="zh-CN" sz="2400">
                  <a:latin typeface="Times New Roman" charset="0"/>
                  <a:ea typeface="黑体" charset="-122"/>
                </a:rPr>
                <a:t>6</a:t>
              </a:r>
            </a:p>
          </p:txBody>
        </p:sp>
        <p:sp>
          <p:nvSpPr>
            <p:cNvPr id="16393" name="Text Box 9"/>
            <p:cNvSpPr txBox="1">
              <a:spLocks noChangeArrowheads="1"/>
            </p:cNvSpPr>
            <p:nvPr/>
          </p:nvSpPr>
          <p:spPr bwMode="auto">
            <a:xfrm>
              <a:off x="3606" y="1117"/>
              <a:ext cx="181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1" lang="en-US" altLang="zh-CN" sz="2800" i="1">
                  <a:latin typeface="Times New Roman" charset="0"/>
                  <a:ea typeface="黑体" charset="-122"/>
                </a:rPr>
                <a:t>x</a:t>
              </a:r>
            </a:p>
          </p:txBody>
        </p:sp>
      </p:grpSp>
      <p:grpSp>
        <p:nvGrpSpPr>
          <p:cNvPr id="16394" name="Group 10"/>
          <p:cNvGrpSpPr>
            <a:grpSpLocks/>
          </p:cNvGrpSpPr>
          <p:nvPr/>
        </p:nvGrpSpPr>
        <p:grpSpPr bwMode="auto">
          <a:xfrm>
            <a:off x="3144839" y="1412876"/>
            <a:ext cx="2446337" cy="360363"/>
            <a:chOff x="1973" y="2115"/>
            <a:chExt cx="1723" cy="227"/>
          </a:xfrm>
        </p:grpSpPr>
        <p:sp>
          <p:nvSpPr>
            <p:cNvPr id="16395" name="Line 11"/>
            <p:cNvSpPr>
              <a:spLocks noChangeShapeType="1"/>
            </p:cNvSpPr>
            <p:nvPr/>
          </p:nvSpPr>
          <p:spPr bwMode="auto">
            <a:xfrm flipV="1">
              <a:off x="3696" y="2115"/>
              <a:ext cx="0" cy="227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396" name="Line 12"/>
            <p:cNvSpPr>
              <a:spLocks noChangeShapeType="1"/>
            </p:cNvSpPr>
            <p:nvPr/>
          </p:nvSpPr>
          <p:spPr bwMode="auto">
            <a:xfrm>
              <a:off x="1973" y="2115"/>
              <a:ext cx="1723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6397" name="Group 13"/>
          <p:cNvGrpSpPr>
            <a:grpSpLocks/>
          </p:cNvGrpSpPr>
          <p:nvPr/>
        </p:nvGrpSpPr>
        <p:grpSpPr bwMode="auto">
          <a:xfrm>
            <a:off x="3000375" y="2852739"/>
            <a:ext cx="5543550" cy="744537"/>
            <a:chOff x="295" y="1117"/>
            <a:chExt cx="3492" cy="469"/>
          </a:xfrm>
        </p:grpSpPr>
        <p:sp>
          <p:nvSpPr>
            <p:cNvPr id="16398" name="Line 14"/>
            <p:cNvSpPr>
              <a:spLocks noChangeShapeType="1"/>
            </p:cNvSpPr>
            <p:nvPr/>
          </p:nvSpPr>
          <p:spPr bwMode="auto">
            <a:xfrm>
              <a:off x="295" y="1253"/>
              <a:ext cx="3220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399" name="Oval 15"/>
            <p:cNvSpPr>
              <a:spLocks noChangeArrowheads="1"/>
            </p:cNvSpPr>
            <p:nvPr/>
          </p:nvSpPr>
          <p:spPr bwMode="auto">
            <a:xfrm>
              <a:off x="1565" y="1207"/>
              <a:ext cx="45" cy="46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6400" name="Oval 16"/>
            <p:cNvSpPr>
              <a:spLocks noChangeArrowheads="1"/>
            </p:cNvSpPr>
            <p:nvPr/>
          </p:nvSpPr>
          <p:spPr bwMode="auto">
            <a:xfrm>
              <a:off x="2200" y="1207"/>
              <a:ext cx="45" cy="46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6401" name="Text Box 17"/>
            <p:cNvSpPr txBox="1">
              <a:spLocks noChangeArrowheads="1"/>
            </p:cNvSpPr>
            <p:nvPr/>
          </p:nvSpPr>
          <p:spPr bwMode="auto">
            <a:xfrm>
              <a:off x="1474" y="1253"/>
              <a:ext cx="27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1" lang="en-US" altLang="zh-CN" sz="2400">
                  <a:latin typeface="Times New Roman" charset="0"/>
                  <a:ea typeface="黑体" charset="-122"/>
                </a:rPr>
                <a:t>2</a:t>
              </a:r>
            </a:p>
          </p:txBody>
        </p:sp>
        <p:sp>
          <p:nvSpPr>
            <p:cNvPr id="16402" name="Text Box 18"/>
            <p:cNvSpPr txBox="1">
              <a:spLocks noChangeArrowheads="1"/>
            </p:cNvSpPr>
            <p:nvPr/>
          </p:nvSpPr>
          <p:spPr bwMode="auto">
            <a:xfrm>
              <a:off x="2109" y="1298"/>
              <a:ext cx="27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1" lang="en-US" altLang="zh-CN" sz="2400">
                  <a:latin typeface="Times New Roman" charset="0"/>
                  <a:ea typeface="黑体" charset="-122"/>
                </a:rPr>
                <a:t>6</a:t>
              </a:r>
            </a:p>
          </p:txBody>
        </p:sp>
        <p:sp>
          <p:nvSpPr>
            <p:cNvPr id="16403" name="Text Box 19"/>
            <p:cNvSpPr txBox="1">
              <a:spLocks noChangeArrowheads="1"/>
            </p:cNvSpPr>
            <p:nvPr/>
          </p:nvSpPr>
          <p:spPr bwMode="auto">
            <a:xfrm>
              <a:off x="3606" y="1117"/>
              <a:ext cx="181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1" lang="en-US" altLang="zh-CN" sz="2800" i="1">
                  <a:latin typeface="Times New Roman" charset="0"/>
                  <a:ea typeface="黑体" charset="-122"/>
                </a:rPr>
                <a:t>x</a:t>
              </a:r>
            </a:p>
          </p:txBody>
        </p:sp>
      </p:grpSp>
      <p:grpSp>
        <p:nvGrpSpPr>
          <p:cNvPr id="16404" name="Group 20"/>
          <p:cNvGrpSpPr>
            <a:grpSpLocks/>
          </p:cNvGrpSpPr>
          <p:nvPr/>
        </p:nvGrpSpPr>
        <p:grpSpPr bwMode="auto">
          <a:xfrm>
            <a:off x="5086351" y="2492376"/>
            <a:ext cx="2809875" cy="576263"/>
            <a:chOff x="2108" y="2750"/>
            <a:chExt cx="1770" cy="363"/>
          </a:xfrm>
        </p:grpSpPr>
        <p:sp>
          <p:nvSpPr>
            <p:cNvPr id="16405" name="Line 21"/>
            <p:cNvSpPr>
              <a:spLocks noChangeShapeType="1"/>
            </p:cNvSpPr>
            <p:nvPr/>
          </p:nvSpPr>
          <p:spPr bwMode="auto">
            <a:xfrm flipV="1">
              <a:off x="2108" y="2750"/>
              <a:ext cx="0" cy="363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406" name="Line 22"/>
            <p:cNvSpPr>
              <a:spLocks noChangeShapeType="1"/>
            </p:cNvSpPr>
            <p:nvPr/>
          </p:nvSpPr>
          <p:spPr bwMode="auto">
            <a:xfrm>
              <a:off x="2110" y="2750"/>
              <a:ext cx="1768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6407" name="Group 23"/>
          <p:cNvGrpSpPr>
            <a:grpSpLocks/>
          </p:cNvGrpSpPr>
          <p:nvPr/>
        </p:nvGrpSpPr>
        <p:grpSpPr bwMode="auto">
          <a:xfrm>
            <a:off x="6346826" y="5157788"/>
            <a:ext cx="2054225" cy="576262"/>
            <a:chOff x="2108" y="2750"/>
            <a:chExt cx="1770" cy="363"/>
          </a:xfrm>
        </p:grpSpPr>
        <p:sp>
          <p:nvSpPr>
            <p:cNvPr id="16408" name="Line 24"/>
            <p:cNvSpPr>
              <a:spLocks noChangeShapeType="1"/>
            </p:cNvSpPr>
            <p:nvPr/>
          </p:nvSpPr>
          <p:spPr bwMode="auto">
            <a:xfrm flipV="1">
              <a:off x="2108" y="2750"/>
              <a:ext cx="0" cy="363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409" name="Line 25"/>
            <p:cNvSpPr>
              <a:spLocks noChangeShapeType="1"/>
            </p:cNvSpPr>
            <p:nvPr/>
          </p:nvSpPr>
          <p:spPr bwMode="auto">
            <a:xfrm>
              <a:off x="2110" y="2750"/>
              <a:ext cx="1768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6410" name="Group 26"/>
          <p:cNvGrpSpPr>
            <a:grpSpLocks/>
          </p:cNvGrpSpPr>
          <p:nvPr/>
        </p:nvGrpSpPr>
        <p:grpSpPr bwMode="auto">
          <a:xfrm>
            <a:off x="6022976" y="2276476"/>
            <a:ext cx="2809875" cy="792163"/>
            <a:chOff x="2108" y="2750"/>
            <a:chExt cx="1770" cy="363"/>
          </a:xfrm>
        </p:grpSpPr>
        <p:sp>
          <p:nvSpPr>
            <p:cNvPr id="16411" name="Line 27"/>
            <p:cNvSpPr>
              <a:spLocks noChangeShapeType="1"/>
            </p:cNvSpPr>
            <p:nvPr/>
          </p:nvSpPr>
          <p:spPr bwMode="auto">
            <a:xfrm flipV="1">
              <a:off x="2108" y="2750"/>
              <a:ext cx="0" cy="363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412" name="Line 28"/>
            <p:cNvSpPr>
              <a:spLocks noChangeShapeType="1"/>
            </p:cNvSpPr>
            <p:nvPr/>
          </p:nvSpPr>
          <p:spPr bwMode="auto">
            <a:xfrm>
              <a:off x="2110" y="2750"/>
              <a:ext cx="1768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6413" name="Group 29"/>
          <p:cNvGrpSpPr>
            <a:grpSpLocks/>
          </p:cNvGrpSpPr>
          <p:nvPr/>
        </p:nvGrpSpPr>
        <p:grpSpPr bwMode="auto">
          <a:xfrm>
            <a:off x="3252788" y="5518150"/>
            <a:ext cx="5543550" cy="744538"/>
            <a:chOff x="295" y="1117"/>
            <a:chExt cx="3492" cy="469"/>
          </a:xfrm>
        </p:grpSpPr>
        <p:sp>
          <p:nvSpPr>
            <p:cNvPr id="16414" name="Line 30"/>
            <p:cNvSpPr>
              <a:spLocks noChangeShapeType="1"/>
            </p:cNvSpPr>
            <p:nvPr/>
          </p:nvSpPr>
          <p:spPr bwMode="auto">
            <a:xfrm>
              <a:off x="295" y="1253"/>
              <a:ext cx="3220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415" name="Oval 31"/>
            <p:cNvSpPr>
              <a:spLocks noChangeArrowheads="1"/>
            </p:cNvSpPr>
            <p:nvPr/>
          </p:nvSpPr>
          <p:spPr bwMode="auto">
            <a:xfrm>
              <a:off x="1565" y="1207"/>
              <a:ext cx="45" cy="46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6416" name="Oval 32"/>
            <p:cNvSpPr>
              <a:spLocks noChangeArrowheads="1"/>
            </p:cNvSpPr>
            <p:nvPr/>
          </p:nvSpPr>
          <p:spPr bwMode="auto">
            <a:xfrm>
              <a:off x="2200" y="1207"/>
              <a:ext cx="45" cy="46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6417" name="Text Box 33"/>
            <p:cNvSpPr txBox="1">
              <a:spLocks noChangeArrowheads="1"/>
            </p:cNvSpPr>
            <p:nvPr/>
          </p:nvSpPr>
          <p:spPr bwMode="auto">
            <a:xfrm>
              <a:off x="1474" y="1253"/>
              <a:ext cx="27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1" lang="en-US" altLang="zh-CN" sz="2400">
                  <a:latin typeface="Times New Roman" charset="0"/>
                  <a:ea typeface="黑体" charset="-122"/>
                </a:rPr>
                <a:t>2</a:t>
              </a:r>
            </a:p>
          </p:txBody>
        </p:sp>
        <p:sp>
          <p:nvSpPr>
            <p:cNvPr id="16418" name="Text Box 34"/>
            <p:cNvSpPr txBox="1">
              <a:spLocks noChangeArrowheads="1"/>
            </p:cNvSpPr>
            <p:nvPr/>
          </p:nvSpPr>
          <p:spPr bwMode="auto">
            <a:xfrm>
              <a:off x="2109" y="1298"/>
              <a:ext cx="27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1" lang="en-US" altLang="zh-CN" sz="2400">
                  <a:latin typeface="Times New Roman" charset="0"/>
                  <a:ea typeface="黑体" charset="-122"/>
                </a:rPr>
                <a:t>6</a:t>
              </a:r>
            </a:p>
          </p:txBody>
        </p:sp>
        <p:sp>
          <p:nvSpPr>
            <p:cNvPr id="16419" name="Text Box 35"/>
            <p:cNvSpPr txBox="1">
              <a:spLocks noChangeArrowheads="1"/>
            </p:cNvSpPr>
            <p:nvPr/>
          </p:nvSpPr>
          <p:spPr bwMode="auto">
            <a:xfrm>
              <a:off x="3606" y="1117"/>
              <a:ext cx="181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1" lang="en-US" altLang="zh-CN" sz="2800" i="1">
                  <a:latin typeface="Times New Roman" charset="0"/>
                  <a:ea typeface="黑体" charset="-122"/>
                </a:rPr>
                <a:t>x</a:t>
              </a:r>
            </a:p>
          </p:txBody>
        </p:sp>
      </p:grpSp>
      <p:grpSp>
        <p:nvGrpSpPr>
          <p:cNvPr id="16420" name="Group 36"/>
          <p:cNvGrpSpPr>
            <a:grpSpLocks/>
          </p:cNvGrpSpPr>
          <p:nvPr/>
        </p:nvGrpSpPr>
        <p:grpSpPr bwMode="auto">
          <a:xfrm>
            <a:off x="2928938" y="4149725"/>
            <a:ext cx="5543550" cy="744538"/>
            <a:chOff x="295" y="1117"/>
            <a:chExt cx="3492" cy="469"/>
          </a:xfrm>
        </p:grpSpPr>
        <p:sp>
          <p:nvSpPr>
            <p:cNvPr id="16421" name="Line 37"/>
            <p:cNvSpPr>
              <a:spLocks noChangeShapeType="1"/>
            </p:cNvSpPr>
            <p:nvPr/>
          </p:nvSpPr>
          <p:spPr bwMode="auto">
            <a:xfrm>
              <a:off x="295" y="1253"/>
              <a:ext cx="3220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422" name="Oval 38"/>
            <p:cNvSpPr>
              <a:spLocks noChangeArrowheads="1"/>
            </p:cNvSpPr>
            <p:nvPr/>
          </p:nvSpPr>
          <p:spPr bwMode="auto">
            <a:xfrm>
              <a:off x="1565" y="1207"/>
              <a:ext cx="45" cy="46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6423" name="Oval 39"/>
            <p:cNvSpPr>
              <a:spLocks noChangeArrowheads="1"/>
            </p:cNvSpPr>
            <p:nvPr/>
          </p:nvSpPr>
          <p:spPr bwMode="auto">
            <a:xfrm>
              <a:off x="2200" y="1207"/>
              <a:ext cx="45" cy="46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6424" name="Text Box 40"/>
            <p:cNvSpPr txBox="1">
              <a:spLocks noChangeArrowheads="1"/>
            </p:cNvSpPr>
            <p:nvPr/>
          </p:nvSpPr>
          <p:spPr bwMode="auto">
            <a:xfrm>
              <a:off x="1474" y="1253"/>
              <a:ext cx="27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1" lang="en-US" altLang="zh-CN" sz="2400">
                  <a:latin typeface="Times New Roman" charset="0"/>
                  <a:ea typeface="黑体" charset="-122"/>
                </a:rPr>
                <a:t>2</a:t>
              </a:r>
            </a:p>
          </p:txBody>
        </p:sp>
        <p:sp>
          <p:nvSpPr>
            <p:cNvPr id="16425" name="Text Box 41"/>
            <p:cNvSpPr txBox="1">
              <a:spLocks noChangeArrowheads="1"/>
            </p:cNvSpPr>
            <p:nvPr/>
          </p:nvSpPr>
          <p:spPr bwMode="auto">
            <a:xfrm>
              <a:off x="2109" y="1298"/>
              <a:ext cx="27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1" lang="en-US" altLang="zh-CN" sz="2400">
                  <a:latin typeface="Times New Roman" charset="0"/>
                  <a:ea typeface="黑体" charset="-122"/>
                </a:rPr>
                <a:t>6</a:t>
              </a:r>
            </a:p>
          </p:txBody>
        </p:sp>
        <p:sp>
          <p:nvSpPr>
            <p:cNvPr id="16426" name="Text Box 42"/>
            <p:cNvSpPr txBox="1">
              <a:spLocks noChangeArrowheads="1"/>
            </p:cNvSpPr>
            <p:nvPr/>
          </p:nvSpPr>
          <p:spPr bwMode="auto">
            <a:xfrm>
              <a:off x="3606" y="1117"/>
              <a:ext cx="181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1" lang="en-US" altLang="zh-CN" sz="2800" i="1">
                  <a:latin typeface="Times New Roman" charset="0"/>
                  <a:ea typeface="黑体" charset="-122"/>
                </a:rPr>
                <a:t>x</a:t>
              </a:r>
            </a:p>
          </p:txBody>
        </p:sp>
      </p:grpSp>
      <p:grpSp>
        <p:nvGrpSpPr>
          <p:cNvPr id="16427" name="Group 43"/>
          <p:cNvGrpSpPr>
            <a:grpSpLocks/>
          </p:cNvGrpSpPr>
          <p:nvPr/>
        </p:nvGrpSpPr>
        <p:grpSpPr bwMode="auto">
          <a:xfrm>
            <a:off x="4083050" y="1052514"/>
            <a:ext cx="2446338" cy="720725"/>
            <a:chOff x="1973" y="2115"/>
            <a:chExt cx="1723" cy="227"/>
          </a:xfrm>
        </p:grpSpPr>
        <p:sp>
          <p:nvSpPr>
            <p:cNvPr id="16428" name="Line 44"/>
            <p:cNvSpPr>
              <a:spLocks noChangeShapeType="1"/>
            </p:cNvSpPr>
            <p:nvPr/>
          </p:nvSpPr>
          <p:spPr bwMode="auto">
            <a:xfrm flipV="1">
              <a:off x="3696" y="2115"/>
              <a:ext cx="0" cy="227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429" name="Line 45"/>
            <p:cNvSpPr>
              <a:spLocks noChangeShapeType="1"/>
            </p:cNvSpPr>
            <p:nvPr/>
          </p:nvSpPr>
          <p:spPr bwMode="auto">
            <a:xfrm>
              <a:off x="1973" y="2115"/>
              <a:ext cx="1723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6430" name="Group 46"/>
          <p:cNvGrpSpPr>
            <a:grpSpLocks/>
          </p:cNvGrpSpPr>
          <p:nvPr/>
        </p:nvGrpSpPr>
        <p:grpSpPr bwMode="auto">
          <a:xfrm>
            <a:off x="3576639" y="4005263"/>
            <a:ext cx="2446337" cy="360362"/>
            <a:chOff x="1973" y="2115"/>
            <a:chExt cx="1723" cy="227"/>
          </a:xfrm>
        </p:grpSpPr>
        <p:sp>
          <p:nvSpPr>
            <p:cNvPr id="16431" name="Line 47"/>
            <p:cNvSpPr>
              <a:spLocks noChangeShapeType="1"/>
            </p:cNvSpPr>
            <p:nvPr/>
          </p:nvSpPr>
          <p:spPr bwMode="auto">
            <a:xfrm flipV="1">
              <a:off x="3696" y="2115"/>
              <a:ext cx="0" cy="227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432" name="Line 48"/>
            <p:cNvSpPr>
              <a:spLocks noChangeShapeType="1"/>
            </p:cNvSpPr>
            <p:nvPr/>
          </p:nvSpPr>
          <p:spPr bwMode="auto">
            <a:xfrm>
              <a:off x="1973" y="2115"/>
              <a:ext cx="1723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6433" name="Group 49"/>
          <p:cNvGrpSpPr>
            <a:grpSpLocks/>
          </p:cNvGrpSpPr>
          <p:nvPr/>
        </p:nvGrpSpPr>
        <p:grpSpPr bwMode="auto">
          <a:xfrm>
            <a:off x="4943476" y="3789363"/>
            <a:ext cx="2809875" cy="576262"/>
            <a:chOff x="2108" y="2750"/>
            <a:chExt cx="1770" cy="363"/>
          </a:xfrm>
        </p:grpSpPr>
        <p:sp>
          <p:nvSpPr>
            <p:cNvPr id="16434" name="Line 50"/>
            <p:cNvSpPr>
              <a:spLocks noChangeShapeType="1"/>
            </p:cNvSpPr>
            <p:nvPr/>
          </p:nvSpPr>
          <p:spPr bwMode="auto">
            <a:xfrm flipV="1">
              <a:off x="2108" y="2750"/>
              <a:ext cx="0" cy="363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435" name="Line 51"/>
            <p:cNvSpPr>
              <a:spLocks noChangeShapeType="1"/>
            </p:cNvSpPr>
            <p:nvPr/>
          </p:nvSpPr>
          <p:spPr bwMode="auto">
            <a:xfrm>
              <a:off x="2110" y="2750"/>
              <a:ext cx="1768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6436" name="Group 52"/>
          <p:cNvGrpSpPr>
            <a:grpSpLocks/>
          </p:cNvGrpSpPr>
          <p:nvPr/>
        </p:nvGrpSpPr>
        <p:grpSpPr bwMode="auto">
          <a:xfrm>
            <a:off x="3143250" y="5373688"/>
            <a:ext cx="2197100" cy="360362"/>
            <a:chOff x="1973" y="2115"/>
            <a:chExt cx="1723" cy="227"/>
          </a:xfrm>
        </p:grpSpPr>
        <p:sp>
          <p:nvSpPr>
            <p:cNvPr id="16437" name="Line 53"/>
            <p:cNvSpPr>
              <a:spLocks noChangeShapeType="1"/>
            </p:cNvSpPr>
            <p:nvPr/>
          </p:nvSpPr>
          <p:spPr bwMode="auto">
            <a:xfrm flipV="1">
              <a:off x="3696" y="2115"/>
              <a:ext cx="0" cy="227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438" name="Line 54"/>
            <p:cNvSpPr>
              <a:spLocks noChangeShapeType="1"/>
            </p:cNvSpPr>
            <p:nvPr/>
          </p:nvSpPr>
          <p:spPr bwMode="auto">
            <a:xfrm>
              <a:off x="1973" y="2115"/>
              <a:ext cx="1723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6439" name="Line 55"/>
          <p:cNvSpPr>
            <a:spLocks noChangeShapeType="1"/>
          </p:cNvSpPr>
          <p:nvPr/>
        </p:nvSpPr>
        <p:spPr bwMode="auto">
          <a:xfrm flipV="1">
            <a:off x="2927351" y="1773238"/>
            <a:ext cx="2663825" cy="0"/>
          </a:xfrm>
          <a:prstGeom prst="line">
            <a:avLst/>
          </a:prstGeom>
          <a:noFill/>
          <a:ln w="889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440" name="Line 56"/>
          <p:cNvSpPr>
            <a:spLocks noChangeShapeType="1"/>
          </p:cNvSpPr>
          <p:nvPr/>
        </p:nvSpPr>
        <p:spPr bwMode="auto">
          <a:xfrm flipV="1">
            <a:off x="5086351" y="3068638"/>
            <a:ext cx="2663825" cy="0"/>
          </a:xfrm>
          <a:prstGeom prst="line">
            <a:avLst/>
          </a:prstGeom>
          <a:noFill/>
          <a:ln w="889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441" name="Line 57"/>
          <p:cNvSpPr>
            <a:spLocks noChangeShapeType="1"/>
          </p:cNvSpPr>
          <p:nvPr/>
        </p:nvSpPr>
        <p:spPr bwMode="auto">
          <a:xfrm flipV="1">
            <a:off x="4943476" y="4365625"/>
            <a:ext cx="2663825" cy="0"/>
          </a:xfrm>
          <a:prstGeom prst="line">
            <a:avLst/>
          </a:prstGeom>
          <a:noFill/>
          <a:ln w="889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442" name="Line 58"/>
          <p:cNvSpPr>
            <a:spLocks noChangeShapeType="1"/>
          </p:cNvSpPr>
          <p:nvPr/>
        </p:nvSpPr>
        <p:spPr bwMode="auto">
          <a:xfrm flipV="1">
            <a:off x="3035300" y="5734050"/>
            <a:ext cx="2268538" cy="0"/>
          </a:xfrm>
          <a:prstGeom prst="line">
            <a:avLst/>
          </a:prstGeom>
          <a:noFill/>
          <a:ln w="889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443" name="Line 59"/>
          <p:cNvSpPr>
            <a:spLocks noChangeShapeType="1"/>
          </p:cNvSpPr>
          <p:nvPr/>
        </p:nvSpPr>
        <p:spPr bwMode="auto">
          <a:xfrm>
            <a:off x="3036888" y="1773238"/>
            <a:ext cx="3492500" cy="0"/>
          </a:xfrm>
          <a:prstGeom prst="line">
            <a:avLst/>
          </a:prstGeom>
          <a:noFill/>
          <a:ln w="38100">
            <a:solidFill>
              <a:srgbClr val="FFFF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444" name="Line 60"/>
          <p:cNvSpPr>
            <a:spLocks noChangeShapeType="1"/>
          </p:cNvSpPr>
          <p:nvPr/>
        </p:nvSpPr>
        <p:spPr bwMode="auto">
          <a:xfrm>
            <a:off x="6094414" y="3068638"/>
            <a:ext cx="3025775" cy="0"/>
          </a:xfrm>
          <a:prstGeom prst="line">
            <a:avLst/>
          </a:prstGeom>
          <a:noFill/>
          <a:ln w="38100">
            <a:solidFill>
              <a:srgbClr val="FFFF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445" name="Line 61"/>
          <p:cNvSpPr>
            <a:spLocks noChangeShapeType="1"/>
          </p:cNvSpPr>
          <p:nvPr/>
        </p:nvSpPr>
        <p:spPr bwMode="auto">
          <a:xfrm>
            <a:off x="3503614" y="4365625"/>
            <a:ext cx="2484437" cy="0"/>
          </a:xfrm>
          <a:prstGeom prst="line">
            <a:avLst/>
          </a:prstGeom>
          <a:noFill/>
          <a:ln w="38100">
            <a:solidFill>
              <a:srgbClr val="FFFF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446" name="Line 62"/>
          <p:cNvSpPr>
            <a:spLocks noChangeShapeType="1"/>
          </p:cNvSpPr>
          <p:nvPr/>
        </p:nvSpPr>
        <p:spPr bwMode="auto">
          <a:xfrm>
            <a:off x="6311901" y="5734050"/>
            <a:ext cx="2339975" cy="0"/>
          </a:xfrm>
          <a:prstGeom prst="line">
            <a:avLst/>
          </a:prstGeom>
          <a:noFill/>
          <a:ln w="38100">
            <a:solidFill>
              <a:srgbClr val="FFFF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16447" name="Group 63"/>
          <p:cNvGrpSpPr>
            <a:grpSpLocks/>
          </p:cNvGrpSpPr>
          <p:nvPr/>
        </p:nvGrpSpPr>
        <p:grpSpPr bwMode="auto">
          <a:xfrm>
            <a:off x="1847851" y="908050"/>
            <a:ext cx="2663825" cy="946150"/>
            <a:chOff x="4104" y="618"/>
            <a:chExt cx="1656" cy="563"/>
          </a:xfrm>
        </p:grpSpPr>
        <p:sp>
          <p:nvSpPr>
            <p:cNvPr id="16448" name="Rectangle 64"/>
            <p:cNvSpPr>
              <a:spLocks noChangeArrowheads="1"/>
            </p:cNvSpPr>
            <p:nvPr/>
          </p:nvSpPr>
          <p:spPr bwMode="auto">
            <a:xfrm>
              <a:off x="4195" y="618"/>
              <a:ext cx="1565" cy="5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kumimoji="1" lang="en-US" altLang="zh-CN" sz="2800" b="1" i="1">
                  <a:latin typeface="Times New Roman" charset="0"/>
                  <a:ea typeface="黑体" charset="-122"/>
                </a:rPr>
                <a:t>x</a:t>
              </a:r>
              <a:r>
                <a:rPr kumimoji="1" lang="zh-CN" altLang="en-US" sz="2800" b="1" i="1">
                  <a:latin typeface="Times New Roman" charset="0"/>
                  <a:ea typeface="黑体" charset="-122"/>
                </a:rPr>
                <a:t>＜</a:t>
              </a:r>
              <a:r>
                <a:rPr kumimoji="1" lang="en-US" altLang="zh-CN" sz="2800" b="1" i="1">
                  <a:latin typeface="Times New Roman" charset="0"/>
                  <a:ea typeface="黑体" charset="-122"/>
                </a:rPr>
                <a:t>2</a:t>
              </a:r>
              <a:endParaRPr kumimoji="1" lang="en-US" altLang="zh-CN" sz="2800">
                <a:latin typeface="Times New Roman" charset="0"/>
                <a:ea typeface="黑体" charset="-122"/>
              </a:endParaRPr>
            </a:p>
            <a:p>
              <a:r>
                <a:rPr kumimoji="1" lang="en-US" altLang="zh-CN" sz="2800" b="1" i="1">
                  <a:latin typeface="Times New Roman" charset="0"/>
                  <a:ea typeface="黑体" charset="-122"/>
                </a:rPr>
                <a:t>x</a:t>
              </a:r>
              <a:r>
                <a:rPr kumimoji="1" lang="zh-CN" altLang="en-US" sz="2800" b="1" i="1">
                  <a:latin typeface="Times New Roman" charset="0"/>
                  <a:ea typeface="黑体" charset="-122"/>
                </a:rPr>
                <a:t>＜ </a:t>
              </a:r>
              <a:r>
                <a:rPr kumimoji="1" lang="en-US" altLang="zh-CN" sz="2800">
                  <a:latin typeface="Times New Roman" charset="0"/>
                  <a:ea typeface="黑体" charset="-122"/>
                </a:rPr>
                <a:t>6</a:t>
              </a:r>
            </a:p>
          </p:txBody>
        </p:sp>
        <p:sp>
          <p:nvSpPr>
            <p:cNvPr id="16449" name="AutoShape 65"/>
            <p:cNvSpPr>
              <a:spLocks/>
            </p:cNvSpPr>
            <p:nvPr/>
          </p:nvSpPr>
          <p:spPr bwMode="auto">
            <a:xfrm>
              <a:off x="4104" y="709"/>
              <a:ext cx="46" cy="453"/>
            </a:xfrm>
            <a:prstGeom prst="leftBrace">
              <a:avLst>
                <a:gd name="adj1" fmla="val 82065"/>
                <a:gd name="adj2" fmla="val 50000"/>
              </a:avLst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16450" name="Group 66"/>
          <p:cNvGrpSpPr>
            <a:grpSpLocks/>
          </p:cNvGrpSpPr>
          <p:nvPr/>
        </p:nvGrpSpPr>
        <p:grpSpPr bwMode="auto">
          <a:xfrm>
            <a:off x="1847850" y="2400300"/>
            <a:ext cx="2628900" cy="884238"/>
            <a:chOff x="4104" y="618"/>
            <a:chExt cx="1656" cy="557"/>
          </a:xfrm>
        </p:grpSpPr>
        <p:sp>
          <p:nvSpPr>
            <p:cNvPr id="16451" name="Rectangle 67"/>
            <p:cNvSpPr>
              <a:spLocks noChangeArrowheads="1"/>
            </p:cNvSpPr>
            <p:nvPr/>
          </p:nvSpPr>
          <p:spPr bwMode="auto">
            <a:xfrm>
              <a:off x="4195" y="618"/>
              <a:ext cx="1565" cy="55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kumimoji="1" lang="en-US" altLang="zh-CN" sz="2800" b="1" i="1">
                  <a:latin typeface="Times New Roman" charset="0"/>
                  <a:ea typeface="黑体" charset="-122"/>
                </a:rPr>
                <a:t>x</a:t>
              </a:r>
              <a:r>
                <a:rPr kumimoji="1" lang="zh-CN" altLang="zh-CN" sz="2400" b="1" i="1">
                  <a:latin typeface="Times New Roman" charset="0"/>
                  <a:ea typeface="黑体" charset="-122"/>
                </a:rPr>
                <a:t>＞</a:t>
              </a:r>
              <a:r>
                <a:rPr kumimoji="1" lang="zh-CN" altLang="en-US" sz="2400" b="1" i="1">
                  <a:latin typeface="Times New Roman" charset="0"/>
                  <a:ea typeface="黑体" charset="-122"/>
                </a:rPr>
                <a:t> </a:t>
              </a:r>
              <a:r>
                <a:rPr kumimoji="1" lang="en-US" altLang="zh-CN" sz="2400">
                  <a:latin typeface="Times New Roman" charset="0"/>
                  <a:ea typeface="黑体" charset="-122"/>
                </a:rPr>
                <a:t>2</a:t>
              </a:r>
            </a:p>
            <a:p>
              <a:r>
                <a:rPr kumimoji="1" lang="en-US" altLang="zh-CN" sz="2400" b="1" i="1">
                  <a:latin typeface="Times New Roman" charset="0"/>
                  <a:ea typeface="黑体" charset="-122"/>
                </a:rPr>
                <a:t>x</a:t>
              </a:r>
              <a:r>
                <a:rPr kumimoji="1" lang="zh-CN" altLang="zh-CN" sz="2400" b="1" i="1">
                  <a:latin typeface="Times New Roman" charset="0"/>
                  <a:ea typeface="黑体" charset="-122"/>
                </a:rPr>
                <a:t>＞</a:t>
              </a:r>
              <a:r>
                <a:rPr kumimoji="1" lang="en-US" altLang="zh-CN" sz="2400">
                  <a:latin typeface="Times New Roman" charset="0"/>
                  <a:ea typeface="黑体" charset="-122"/>
                </a:rPr>
                <a:t>6</a:t>
              </a:r>
            </a:p>
          </p:txBody>
        </p:sp>
        <p:sp>
          <p:nvSpPr>
            <p:cNvPr id="16452" name="AutoShape 68"/>
            <p:cNvSpPr>
              <a:spLocks/>
            </p:cNvSpPr>
            <p:nvPr/>
          </p:nvSpPr>
          <p:spPr bwMode="auto">
            <a:xfrm>
              <a:off x="4104" y="709"/>
              <a:ext cx="46" cy="453"/>
            </a:xfrm>
            <a:prstGeom prst="leftBrace">
              <a:avLst>
                <a:gd name="adj1" fmla="val 82065"/>
                <a:gd name="adj2" fmla="val 50000"/>
              </a:avLst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16453" name="Rectangle 69"/>
          <p:cNvSpPr>
            <a:spLocks noChangeArrowheads="1"/>
          </p:cNvSpPr>
          <p:nvPr/>
        </p:nvSpPr>
        <p:spPr bwMode="auto">
          <a:xfrm>
            <a:off x="9264650" y="2205038"/>
            <a:ext cx="98583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kumimoji="1" lang="en-US" altLang="zh-CN" sz="2800" b="1" i="1">
                <a:latin typeface="Times New Roman" charset="0"/>
                <a:ea typeface="黑体" charset="-122"/>
              </a:rPr>
              <a:t>x</a:t>
            </a:r>
            <a:r>
              <a:rPr kumimoji="1" lang="zh-CN" altLang="zh-CN" sz="2800" b="1" i="1">
                <a:latin typeface="Times New Roman" charset="0"/>
                <a:ea typeface="黑体" charset="-122"/>
              </a:rPr>
              <a:t>＞</a:t>
            </a:r>
            <a:r>
              <a:rPr kumimoji="1" lang="zh-CN" altLang="en-US" sz="2800" b="1" i="1">
                <a:latin typeface="Times New Roman" charset="0"/>
                <a:ea typeface="黑体" charset="-122"/>
              </a:rPr>
              <a:t> </a:t>
            </a:r>
            <a:r>
              <a:rPr kumimoji="1" lang="en-US" altLang="zh-CN" sz="2800">
                <a:latin typeface="Times New Roman" charset="0"/>
                <a:ea typeface="黑体" charset="-122"/>
              </a:rPr>
              <a:t>6</a:t>
            </a:r>
          </a:p>
        </p:txBody>
      </p:sp>
      <p:sp>
        <p:nvSpPr>
          <p:cNvPr id="16454" name="Rectangle 70"/>
          <p:cNvSpPr>
            <a:spLocks noChangeArrowheads="1"/>
          </p:cNvSpPr>
          <p:nvPr/>
        </p:nvSpPr>
        <p:spPr bwMode="auto">
          <a:xfrm>
            <a:off x="9048750" y="2894013"/>
            <a:ext cx="16891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zh-CN" altLang="en-US" sz="2800" b="1">
                <a:solidFill>
                  <a:srgbClr val="FF3300"/>
                </a:solidFill>
                <a:ea typeface="黑体" charset="-122"/>
              </a:rPr>
              <a:t>小小取小</a:t>
            </a:r>
            <a:r>
              <a:rPr kumimoji="1" lang="zh-CN" altLang="en-US" sz="2400">
                <a:latin typeface="Times New Roman" charset="0"/>
                <a:ea typeface="黑体" charset="-122"/>
              </a:rPr>
              <a:t> </a:t>
            </a:r>
          </a:p>
        </p:txBody>
      </p:sp>
      <p:grpSp>
        <p:nvGrpSpPr>
          <p:cNvPr id="16455" name="Group 71"/>
          <p:cNvGrpSpPr>
            <a:grpSpLocks/>
          </p:cNvGrpSpPr>
          <p:nvPr/>
        </p:nvGrpSpPr>
        <p:grpSpPr bwMode="auto">
          <a:xfrm>
            <a:off x="1882775" y="3716339"/>
            <a:ext cx="2628900" cy="884237"/>
            <a:chOff x="4104" y="618"/>
            <a:chExt cx="1656" cy="557"/>
          </a:xfrm>
        </p:grpSpPr>
        <p:sp>
          <p:nvSpPr>
            <p:cNvPr id="16456" name="Rectangle 72"/>
            <p:cNvSpPr>
              <a:spLocks noChangeArrowheads="1"/>
            </p:cNvSpPr>
            <p:nvPr/>
          </p:nvSpPr>
          <p:spPr bwMode="auto">
            <a:xfrm>
              <a:off x="4195" y="618"/>
              <a:ext cx="1565" cy="55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kumimoji="1" lang="en-US" altLang="zh-CN" sz="2800" b="1" i="1">
                  <a:latin typeface="Times New Roman" charset="0"/>
                  <a:ea typeface="黑体" charset="-122"/>
                </a:rPr>
                <a:t>x</a:t>
              </a:r>
              <a:r>
                <a:rPr kumimoji="1" lang="zh-CN" altLang="zh-CN" sz="2400" b="1" i="1">
                  <a:latin typeface="Times New Roman" charset="0"/>
                  <a:ea typeface="黑体" charset="-122"/>
                </a:rPr>
                <a:t>＞</a:t>
              </a:r>
              <a:r>
                <a:rPr kumimoji="1" lang="zh-CN" altLang="en-US" sz="2400" b="1" i="1">
                  <a:latin typeface="Times New Roman" charset="0"/>
                  <a:ea typeface="黑体" charset="-122"/>
                </a:rPr>
                <a:t> </a:t>
              </a:r>
              <a:r>
                <a:rPr kumimoji="1" lang="en-US" altLang="zh-CN" sz="2400">
                  <a:latin typeface="Times New Roman" charset="0"/>
                  <a:ea typeface="黑体" charset="-122"/>
                </a:rPr>
                <a:t>2</a:t>
              </a:r>
            </a:p>
            <a:p>
              <a:r>
                <a:rPr kumimoji="1" lang="en-US" altLang="zh-CN" sz="2400" b="1" i="1">
                  <a:latin typeface="Times New Roman" charset="0"/>
                  <a:ea typeface="黑体" charset="-122"/>
                </a:rPr>
                <a:t>x</a:t>
              </a:r>
              <a:r>
                <a:rPr kumimoji="1" lang="zh-CN" altLang="en-US" sz="2400" b="1" i="1">
                  <a:latin typeface="Times New Roman" charset="0"/>
                  <a:ea typeface="黑体" charset="-122"/>
                </a:rPr>
                <a:t>＜ </a:t>
              </a:r>
              <a:r>
                <a:rPr kumimoji="1" lang="en-US" altLang="zh-CN" sz="2400">
                  <a:latin typeface="Times New Roman" charset="0"/>
                  <a:ea typeface="黑体" charset="-122"/>
                </a:rPr>
                <a:t>6</a:t>
              </a:r>
            </a:p>
          </p:txBody>
        </p:sp>
        <p:sp>
          <p:nvSpPr>
            <p:cNvPr id="16457" name="AutoShape 73"/>
            <p:cNvSpPr>
              <a:spLocks/>
            </p:cNvSpPr>
            <p:nvPr/>
          </p:nvSpPr>
          <p:spPr bwMode="auto">
            <a:xfrm>
              <a:off x="4104" y="709"/>
              <a:ext cx="46" cy="453"/>
            </a:xfrm>
            <a:prstGeom prst="leftBrace">
              <a:avLst>
                <a:gd name="adj1" fmla="val 82065"/>
                <a:gd name="adj2" fmla="val 50000"/>
              </a:avLst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16458" name="Rectangle 74"/>
          <p:cNvSpPr>
            <a:spLocks noChangeArrowheads="1"/>
          </p:cNvSpPr>
          <p:nvPr/>
        </p:nvSpPr>
        <p:spPr bwMode="auto">
          <a:xfrm>
            <a:off x="8751889" y="3573463"/>
            <a:ext cx="15208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kumimoji="1" lang="en-US" altLang="zh-CN" sz="2800">
                <a:latin typeface="Times New Roman" charset="0"/>
                <a:ea typeface="黑体" charset="-122"/>
              </a:rPr>
              <a:t>2</a:t>
            </a:r>
            <a:r>
              <a:rPr kumimoji="1" lang="zh-CN" altLang="en-US" sz="2800" b="1" i="1">
                <a:latin typeface="Times New Roman" charset="0"/>
                <a:ea typeface="黑体" charset="-122"/>
              </a:rPr>
              <a:t>＜</a:t>
            </a:r>
            <a:r>
              <a:rPr kumimoji="1" lang="en-US" altLang="zh-CN" sz="2800" b="1" i="1">
                <a:latin typeface="Times New Roman" charset="0"/>
                <a:ea typeface="黑体" charset="-122"/>
              </a:rPr>
              <a:t>x</a:t>
            </a:r>
            <a:r>
              <a:rPr kumimoji="1" lang="zh-CN" altLang="zh-CN" sz="2800" b="1" i="1">
                <a:latin typeface="Times New Roman" charset="0"/>
                <a:ea typeface="黑体" charset="-122"/>
              </a:rPr>
              <a:t>＜</a:t>
            </a:r>
            <a:r>
              <a:rPr kumimoji="1" lang="zh-CN" altLang="en-US" sz="2800" b="1" i="1">
                <a:latin typeface="Times New Roman" charset="0"/>
                <a:ea typeface="黑体" charset="-122"/>
              </a:rPr>
              <a:t> </a:t>
            </a:r>
            <a:r>
              <a:rPr kumimoji="1" lang="en-US" altLang="zh-CN" sz="2800">
                <a:latin typeface="Times New Roman" charset="0"/>
                <a:ea typeface="黑体" charset="-122"/>
              </a:rPr>
              <a:t>6</a:t>
            </a:r>
          </a:p>
        </p:txBody>
      </p:sp>
      <p:grpSp>
        <p:nvGrpSpPr>
          <p:cNvPr id="16459" name="Group 75"/>
          <p:cNvGrpSpPr>
            <a:grpSpLocks/>
          </p:cNvGrpSpPr>
          <p:nvPr/>
        </p:nvGrpSpPr>
        <p:grpSpPr bwMode="auto">
          <a:xfrm>
            <a:off x="1847850" y="5013325"/>
            <a:ext cx="2628900" cy="884238"/>
            <a:chOff x="4104" y="618"/>
            <a:chExt cx="1656" cy="557"/>
          </a:xfrm>
        </p:grpSpPr>
        <p:sp>
          <p:nvSpPr>
            <p:cNvPr id="16460" name="Rectangle 76"/>
            <p:cNvSpPr>
              <a:spLocks noChangeArrowheads="1"/>
            </p:cNvSpPr>
            <p:nvPr/>
          </p:nvSpPr>
          <p:spPr bwMode="auto">
            <a:xfrm>
              <a:off x="4195" y="618"/>
              <a:ext cx="1565" cy="55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kumimoji="1" lang="en-US" altLang="zh-CN" sz="2800" b="1" i="1">
                  <a:latin typeface="Times New Roman" charset="0"/>
                  <a:ea typeface="黑体" charset="-122"/>
                </a:rPr>
                <a:t>x</a:t>
              </a:r>
              <a:r>
                <a:rPr kumimoji="1" lang="zh-CN" altLang="en-US" sz="2400" b="1" i="1">
                  <a:latin typeface="Times New Roman" charset="0"/>
                  <a:ea typeface="黑体" charset="-122"/>
                </a:rPr>
                <a:t>＜</a:t>
              </a:r>
              <a:r>
                <a:rPr kumimoji="1" lang="en-US" altLang="zh-CN" sz="2400">
                  <a:latin typeface="Times New Roman" charset="0"/>
                  <a:ea typeface="黑体" charset="-122"/>
                </a:rPr>
                <a:t>2</a:t>
              </a:r>
            </a:p>
            <a:p>
              <a:r>
                <a:rPr kumimoji="1" lang="en-US" altLang="zh-CN" sz="2400" b="1" i="1">
                  <a:latin typeface="Times New Roman" charset="0"/>
                  <a:ea typeface="黑体" charset="-122"/>
                </a:rPr>
                <a:t>x</a:t>
              </a:r>
              <a:r>
                <a:rPr kumimoji="1" lang="zh-CN" altLang="zh-CN" sz="2400" b="1" i="1">
                  <a:latin typeface="Times New Roman" charset="0"/>
                  <a:ea typeface="黑体" charset="-122"/>
                </a:rPr>
                <a:t>＞</a:t>
              </a:r>
              <a:r>
                <a:rPr kumimoji="1" lang="en-US" altLang="zh-CN" sz="2400">
                  <a:latin typeface="Times New Roman" charset="0"/>
                  <a:ea typeface="黑体" charset="-122"/>
                </a:rPr>
                <a:t>6</a:t>
              </a:r>
            </a:p>
          </p:txBody>
        </p:sp>
        <p:sp>
          <p:nvSpPr>
            <p:cNvPr id="16461" name="AutoShape 77"/>
            <p:cNvSpPr>
              <a:spLocks/>
            </p:cNvSpPr>
            <p:nvPr/>
          </p:nvSpPr>
          <p:spPr bwMode="auto">
            <a:xfrm>
              <a:off x="4104" y="709"/>
              <a:ext cx="46" cy="453"/>
            </a:xfrm>
            <a:prstGeom prst="leftBrace">
              <a:avLst>
                <a:gd name="adj1" fmla="val 82065"/>
                <a:gd name="adj2" fmla="val 50000"/>
              </a:avLst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16462" name="Text Box 78"/>
          <p:cNvSpPr txBox="1">
            <a:spLocks noChangeArrowheads="1"/>
          </p:cNvSpPr>
          <p:nvPr/>
        </p:nvSpPr>
        <p:spPr bwMode="auto">
          <a:xfrm>
            <a:off x="8975725" y="5013325"/>
            <a:ext cx="10429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sz="2400">
                <a:latin typeface="Times New Roman" charset="0"/>
                <a:ea typeface="黑体" charset="-122"/>
              </a:rPr>
              <a:t>无解</a:t>
            </a:r>
          </a:p>
        </p:txBody>
      </p:sp>
      <p:sp>
        <p:nvSpPr>
          <p:cNvPr id="16463" name="Text Box 79"/>
          <p:cNvSpPr txBox="1">
            <a:spLocks noChangeArrowheads="1"/>
          </p:cNvSpPr>
          <p:nvPr/>
        </p:nvSpPr>
        <p:spPr bwMode="auto">
          <a:xfrm>
            <a:off x="8183563" y="4195763"/>
            <a:ext cx="26273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>
                <a:solidFill>
                  <a:srgbClr val="FF3300"/>
                </a:solidFill>
                <a:ea typeface="黑体" charset="-122"/>
              </a:rPr>
              <a:t>大小小大取中间</a:t>
            </a:r>
          </a:p>
        </p:txBody>
      </p:sp>
      <p:sp>
        <p:nvSpPr>
          <p:cNvPr id="16464" name="Rectangle 80"/>
          <p:cNvSpPr>
            <a:spLocks noChangeArrowheads="1"/>
          </p:cNvSpPr>
          <p:nvPr/>
        </p:nvSpPr>
        <p:spPr bwMode="auto">
          <a:xfrm>
            <a:off x="9264651" y="822326"/>
            <a:ext cx="100806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en-US" altLang="zh-CN" sz="2800" b="1" i="1">
                <a:latin typeface="Times New Roman" charset="0"/>
              </a:rPr>
              <a:t>x</a:t>
            </a:r>
            <a:r>
              <a:rPr kumimoji="1" lang="zh-CN" altLang="zh-CN" sz="2800"/>
              <a:t>＜</a:t>
            </a:r>
            <a:r>
              <a:rPr kumimoji="1" lang="en-US" altLang="zh-CN" sz="2800"/>
              <a:t>2</a:t>
            </a:r>
          </a:p>
        </p:txBody>
      </p:sp>
      <p:sp>
        <p:nvSpPr>
          <p:cNvPr id="16465" name="Text Box 81"/>
          <p:cNvSpPr txBox="1">
            <a:spLocks noChangeArrowheads="1"/>
          </p:cNvSpPr>
          <p:nvPr/>
        </p:nvSpPr>
        <p:spPr bwMode="auto">
          <a:xfrm>
            <a:off x="8904289" y="1325563"/>
            <a:ext cx="190817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3300"/>
                </a:solidFill>
                <a:ea typeface="黑体" charset="-122"/>
              </a:rPr>
              <a:t>大大取大</a:t>
            </a:r>
          </a:p>
        </p:txBody>
      </p:sp>
      <p:sp>
        <p:nvSpPr>
          <p:cNvPr id="16466" name="Text Box 82"/>
          <p:cNvSpPr txBox="1">
            <a:spLocks noChangeArrowheads="1"/>
          </p:cNvSpPr>
          <p:nvPr/>
        </p:nvSpPr>
        <p:spPr bwMode="auto">
          <a:xfrm>
            <a:off x="8688388" y="5564188"/>
            <a:ext cx="24114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FF3300"/>
                </a:solidFill>
                <a:ea typeface="黑体" charset="-122"/>
              </a:rPr>
              <a:t>大大小小无解</a:t>
            </a:r>
          </a:p>
        </p:txBody>
      </p:sp>
    </p:spTree>
    <p:extLst>
      <p:ext uri="{BB962C8B-B14F-4D97-AF65-F5344CB8AC3E}">
        <p14:creationId xmlns:p14="http://schemas.microsoft.com/office/powerpoint/2010/main" val="5767565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6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16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164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6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4" dur="80"/>
                                        <p:tgtEl>
                                          <p:spTgt spid="1646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5" dur="80"/>
                                        <p:tgtEl>
                                          <p:spTgt spid="1646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80"/>
                                        <p:tgtEl>
                                          <p:spTgt spid="1646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1" dur="500"/>
                                        <p:tgtEl>
                                          <p:spTgt spid="16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6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6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6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6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 nodeType="clickPar">
                      <p:stCondLst>
                        <p:cond delay="indefinite"/>
                      </p:stCondLst>
                      <p:childTnLst>
                        <p:par>
                          <p:cTn id="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 nodeType="clickPar">
                      <p:stCondLst>
                        <p:cond delay="indefinite"/>
                      </p:stCondLst>
                      <p:childTnLst>
                        <p:par>
                          <p:cTn id="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8" dur="80"/>
                                        <p:tgtEl>
                                          <p:spTgt spid="1645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9" dur="80"/>
                                        <p:tgtEl>
                                          <p:spTgt spid="1645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80"/>
                                        <p:tgtEl>
                                          <p:spTgt spid="1645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5" dur="500"/>
                                        <p:tgtEl>
                                          <p:spTgt spid="16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 nodeType="clickPar">
                      <p:stCondLst>
                        <p:cond delay="indefinite"/>
                      </p:stCondLst>
                      <p:childTnLst>
                        <p:par>
                          <p:cTn id="7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16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164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 nodeType="clickPar">
                      <p:stCondLst>
                        <p:cond delay="indefinite"/>
                      </p:stCondLst>
                      <p:childTnLst>
                        <p:par>
                          <p:cTn id="8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9" dur="500"/>
                                        <p:tgtEl>
                                          <p:spTgt spid="164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3" dur="500"/>
                                        <p:tgtEl>
                                          <p:spTgt spid="16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 nodeType="clickPar">
                      <p:stCondLst>
                        <p:cond delay="indefinite"/>
                      </p:stCondLst>
                      <p:childTnLst>
                        <p:par>
                          <p:cTn id="9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 nodeType="clickPar">
                      <p:stCondLst>
                        <p:cond delay="indefinite"/>
                      </p:stCondLst>
                      <p:childTnLst>
                        <p:par>
                          <p:cTn id="9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2" dur="80"/>
                                        <p:tgtEl>
                                          <p:spTgt spid="1646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03" dur="80"/>
                                        <p:tgtEl>
                                          <p:spTgt spid="1646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80"/>
                                        <p:tgtEl>
                                          <p:spTgt spid="1646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 nodeType="clickPar">
                      <p:stCondLst>
                        <p:cond delay="indefinite"/>
                      </p:stCondLst>
                      <p:childTnLst>
                        <p:par>
                          <p:cTn id="10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 nodeType="clickPar">
                      <p:stCondLst>
                        <p:cond delay="indefinite"/>
                      </p:stCondLst>
                      <p:childTnLst>
                        <p:par>
                          <p:cTn id="1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3" dur="500"/>
                                        <p:tgtEl>
                                          <p:spTgt spid="16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7" dur="500"/>
                                        <p:tgtEl>
                                          <p:spTgt spid="16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 nodeType="clickPar">
                      <p:stCondLst>
                        <p:cond delay="indefinite"/>
                      </p:stCondLst>
                      <p:childTnLst>
                        <p:par>
                          <p:cTn id="1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2" dur="500"/>
                                        <p:tgtEl>
                                          <p:spTgt spid="164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6" dur="500"/>
                                        <p:tgtEl>
                                          <p:spTgt spid="164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 nodeType="clickPar">
                      <p:stCondLst>
                        <p:cond delay="indefinite"/>
                      </p:stCondLst>
                      <p:childTnLst>
                        <p:par>
                          <p:cTn id="1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 nodeType="clickPar">
                      <p:stCondLst>
                        <p:cond delay="indefinite"/>
                      </p:stCondLst>
                      <p:childTnLst>
                        <p:par>
                          <p:cTn id="1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5" dur="80"/>
                                        <p:tgtEl>
                                          <p:spTgt spid="1646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6" dur="80"/>
                                        <p:tgtEl>
                                          <p:spTgt spid="1646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80"/>
                                        <p:tgtEl>
                                          <p:spTgt spid="1646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39" grpId="0" animBg="1"/>
      <p:bldP spid="16440" grpId="0" animBg="1"/>
      <p:bldP spid="16441" grpId="0" animBg="1"/>
      <p:bldP spid="16442" grpId="0" animBg="1"/>
      <p:bldP spid="16443" grpId="0" animBg="1"/>
      <p:bldP spid="16444" grpId="0" animBg="1"/>
      <p:bldP spid="16445" grpId="0" animBg="1"/>
      <p:bldP spid="16446" grpId="0" animBg="1"/>
      <p:bldP spid="16453" grpId="0"/>
      <p:bldP spid="16454" grpId="0"/>
      <p:bldP spid="16458" grpId="0"/>
      <p:bldP spid="16462" grpId="0"/>
      <p:bldP spid="16463" grpId="0"/>
      <p:bldP spid="16464" grpId="0"/>
      <p:bldP spid="16465" grpId="0"/>
      <p:bldP spid="16466" grpId="0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Comment 2"/>
          <p:cNvSpPr>
            <a:spLocks noChangeArrowheads="1"/>
          </p:cNvSpPr>
          <p:nvPr/>
        </p:nvSpPr>
        <p:spPr bwMode="auto">
          <a:xfrm>
            <a:off x="1665289" y="115888"/>
            <a:ext cx="2270125" cy="588962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63500" dist="107763" dir="2700000" algn="ctr" rotWithShape="0">
              <a:schemeClr val="bg2">
                <a:alpha val="74998"/>
              </a:schemeClr>
            </a:outerShdw>
          </a:effectLst>
          <a:extLst>
            <a:ext uri="{53640926-AAD7-44D8-BBD7-CCE9431645EC}">
              <a14:shadowObscured xmlns:a14="http://schemas.microsoft.com/office/drawing/2010/main" val="1"/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200" b="1">
                <a:solidFill>
                  <a:srgbClr val="000000"/>
                </a:solidFill>
              </a:rPr>
              <a:t>比一比</a:t>
            </a:r>
            <a:endParaRPr kumimoji="1" lang="zh-CN" altLang="en-US" sz="1600">
              <a:solidFill>
                <a:srgbClr val="000000"/>
              </a:solidFill>
            </a:endParaRPr>
          </a:p>
        </p:txBody>
      </p:sp>
      <p:sp>
        <p:nvSpPr>
          <p:cNvPr id="17411" name="Text Box 3"/>
          <p:cNvSpPr txBox="1">
            <a:spLocks noChangeArrowheads="1"/>
          </p:cNvSpPr>
          <p:nvPr/>
        </p:nvSpPr>
        <p:spPr bwMode="auto">
          <a:xfrm>
            <a:off x="4151313" y="260350"/>
            <a:ext cx="360045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/>
              <a:t>看看谁的脑筋动得最快？</a:t>
            </a:r>
          </a:p>
        </p:txBody>
      </p:sp>
      <p:sp>
        <p:nvSpPr>
          <p:cNvPr id="17412" name="Text Box 4"/>
          <p:cNvSpPr txBox="1">
            <a:spLocks noChangeArrowheads="1"/>
          </p:cNvSpPr>
          <p:nvPr/>
        </p:nvSpPr>
        <p:spPr bwMode="auto">
          <a:xfrm>
            <a:off x="4440239" y="1989138"/>
            <a:ext cx="3671887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x-none" altLang="x-none"/>
          </a:p>
        </p:txBody>
      </p:sp>
      <p:pic>
        <p:nvPicPr>
          <p:cNvPr id="17413" name="Picture 5" descr="KBSC0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5551" y="1700213"/>
            <a:ext cx="5040313" cy="3816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7414" name="Group 6"/>
          <p:cNvGrpSpPr>
            <a:grpSpLocks/>
          </p:cNvGrpSpPr>
          <p:nvPr/>
        </p:nvGrpSpPr>
        <p:grpSpPr bwMode="auto">
          <a:xfrm>
            <a:off x="3241676" y="2611438"/>
            <a:ext cx="2493963" cy="1465262"/>
            <a:chOff x="1173" y="1517"/>
            <a:chExt cx="1571" cy="923"/>
          </a:xfrm>
        </p:grpSpPr>
        <p:sp>
          <p:nvSpPr>
            <p:cNvPr id="17415" name="Text Box 7"/>
            <p:cNvSpPr txBox="1">
              <a:spLocks noChangeArrowheads="1"/>
            </p:cNvSpPr>
            <p:nvPr/>
          </p:nvSpPr>
          <p:spPr bwMode="auto">
            <a:xfrm>
              <a:off x="1341" y="1517"/>
              <a:ext cx="1403" cy="92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600" b="1" i="1">
                  <a:latin typeface="Times New Roman" charset="0"/>
                </a:rPr>
                <a:t>x</a:t>
              </a:r>
              <a:r>
                <a:rPr lang="zh-CN" altLang="en-US" sz="3600" b="1"/>
                <a:t>＞</a:t>
              </a:r>
              <a:r>
                <a:rPr lang="en-US" altLang="zh-CN" sz="3600" b="1"/>
                <a:t>-2</a:t>
              </a:r>
            </a:p>
            <a:p>
              <a:pPr>
                <a:spcBef>
                  <a:spcPct val="50000"/>
                </a:spcBef>
              </a:pPr>
              <a:r>
                <a:rPr lang="en-US" altLang="zh-CN" sz="3600" b="1" i="1">
                  <a:latin typeface="Times New Roman" charset="0"/>
                </a:rPr>
                <a:t>x</a:t>
              </a:r>
              <a:r>
                <a:rPr lang="zh-CN" altLang="en-US" sz="3600" b="1"/>
                <a:t>＞</a:t>
              </a:r>
              <a:r>
                <a:rPr lang="en-US" altLang="zh-CN" sz="3600" b="1"/>
                <a:t>5</a:t>
              </a:r>
            </a:p>
          </p:txBody>
        </p:sp>
        <p:sp>
          <p:nvSpPr>
            <p:cNvPr id="17416" name="AutoShape 8"/>
            <p:cNvSpPr>
              <a:spLocks/>
            </p:cNvSpPr>
            <p:nvPr/>
          </p:nvSpPr>
          <p:spPr bwMode="auto">
            <a:xfrm>
              <a:off x="1173" y="1558"/>
              <a:ext cx="119" cy="829"/>
            </a:xfrm>
            <a:prstGeom prst="leftBrace">
              <a:avLst>
                <a:gd name="adj1" fmla="val 58053"/>
                <a:gd name="adj2" fmla="val 50000"/>
              </a:avLst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pic>
        <p:nvPicPr>
          <p:cNvPr id="17417" name="Picture 9" descr="u=633791562,921705863&amp;gp=1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6226" y="117476"/>
            <a:ext cx="2232025" cy="2016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418" name="Line 10"/>
          <p:cNvSpPr>
            <a:spLocks noChangeShapeType="1"/>
          </p:cNvSpPr>
          <p:nvPr/>
        </p:nvSpPr>
        <p:spPr bwMode="auto">
          <a:xfrm>
            <a:off x="4656139" y="3357563"/>
            <a:ext cx="936625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19" name="Rectangle 11"/>
          <p:cNvSpPr>
            <a:spLocks noChangeArrowheads="1"/>
          </p:cNvSpPr>
          <p:nvPr/>
        </p:nvSpPr>
        <p:spPr bwMode="auto">
          <a:xfrm>
            <a:off x="6096001" y="3065464"/>
            <a:ext cx="1020763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 b="1" i="1">
                <a:latin typeface="Times New Roman" charset="0"/>
              </a:rPr>
              <a:t>x</a:t>
            </a:r>
            <a:r>
              <a:rPr lang="zh-CN" altLang="en-US" sz="3200" b="1"/>
              <a:t>＞</a:t>
            </a:r>
            <a:r>
              <a:rPr lang="en-US" altLang="zh-CN" sz="3200" b="1"/>
              <a:t>5</a:t>
            </a:r>
          </a:p>
        </p:txBody>
      </p:sp>
      <p:grpSp>
        <p:nvGrpSpPr>
          <p:cNvPr id="17420" name="Group 12"/>
          <p:cNvGrpSpPr>
            <a:grpSpLocks/>
          </p:cNvGrpSpPr>
          <p:nvPr/>
        </p:nvGrpSpPr>
        <p:grpSpPr bwMode="auto">
          <a:xfrm>
            <a:off x="3241676" y="2611438"/>
            <a:ext cx="2493963" cy="1465262"/>
            <a:chOff x="1173" y="1517"/>
            <a:chExt cx="1571" cy="923"/>
          </a:xfrm>
        </p:grpSpPr>
        <p:sp>
          <p:nvSpPr>
            <p:cNvPr id="17421" name="Text Box 13"/>
            <p:cNvSpPr txBox="1">
              <a:spLocks noChangeArrowheads="1"/>
            </p:cNvSpPr>
            <p:nvPr/>
          </p:nvSpPr>
          <p:spPr bwMode="auto">
            <a:xfrm>
              <a:off x="1341" y="1517"/>
              <a:ext cx="1403" cy="92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600" b="1" i="1">
                  <a:latin typeface="Times New Roman" charset="0"/>
                </a:rPr>
                <a:t>x</a:t>
              </a:r>
              <a:r>
                <a:rPr lang="zh-CN" altLang="en-US" sz="3600" b="1"/>
                <a:t>＞</a:t>
              </a:r>
              <a:r>
                <a:rPr lang="en-US" altLang="zh-CN" sz="3600" b="1"/>
                <a:t>5</a:t>
              </a:r>
            </a:p>
            <a:p>
              <a:pPr>
                <a:spcBef>
                  <a:spcPct val="50000"/>
                </a:spcBef>
              </a:pPr>
              <a:r>
                <a:rPr lang="en-US" altLang="zh-CN" sz="3600" b="1" i="1">
                  <a:latin typeface="Times New Roman" charset="0"/>
                </a:rPr>
                <a:t>x</a:t>
              </a:r>
              <a:r>
                <a:rPr lang="zh-CN" altLang="zh-CN" sz="2800" b="1"/>
                <a:t>＜</a:t>
              </a:r>
              <a:r>
                <a:rPr lang="en-US" altLang="zh-CN" sz="3600" b="1"/>
                <a:t>14</a:t>
              </a:r>
            </a:p>
          </p:txBody>
        </p:sp>
        <p:sp>
          <p:nvSpPr>
            <p:cNvPr id="17422" name="AutoShape 14"/>
            <p:cNvSpPr>
              <a:spLocks/>
            </p:cNvSpPr>
            <p:nvPr/>
          </p:nvSpPr>
          <p:spPr bwMode="auto">
            <a:xfrm>
              <a:off x="1173" y="1558"/>
              <a:ext cx="119" cy="829"/>
            </a:xfrm>
            <a:prstGeom prst="leftBrace">
              <a:avLst>
                <a:gd name="adj1" fmla="val 58053"/>
                <a:gd name="adj2" fmla="val 50000"/>
              </a:avLst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17423" name="Text Box 15"/>
          <p:cNvSpPr txBox="1">
            <a:spLocks noChangeArrowheads="1"/>
          </p:cNvSpPr>
          <p:nvPr/>
        </p:nvSpPr>
        <p:spPr bwMode="auto">
          <a:xfrm>
            <a:off x="5808664" y="3068638"/>
            <a:ext cx="22320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/>
              <a:t>5</a:t>
            </a:r>
            <a:r>
              <a:rPr lang="zh-CN" altLang="en-US" sz="2800" b="1"/>
              <a:t>＜</a:t>
            </a:r>
            <a:r>
              <a:rPr lang="en-US" altLang="zh-CN" sz="2800" b="1" i="1">
                <a:latin typeface="Times New Roman" charset="0"/>
              </a:rPr>
              <a:t>x</a:t>
            </a:r>
            <a:r>
              <a:rPr lang="zh-CN" altLang="en-US" sz="2800" b="1"/>
              <a:t>＜</a:t>
            </a:r>
            <a:r>
              <a:rPr lang="en-US" altLang="zh-CN" sz="2800" b="1"/>
              <a:t>14</a:t>
            </a:r>
          </a:p>
        </p:txBody>
      </p:sp>
      <p:grpSp>
        <p:nvGrpSpPr>
          <p:cNvPr id="17424" name="Group 16"/>
          <p:cNvGrpSpPr>
            <a:grpSpLocks/>
          </p:cNvGrpSpPr>
          <p:nvPr/>
        </p:nvGrpSpPr>
        <p:grpSpPr bwMode="auto">
          <a:xfrm>
            <a:off x="3241676" y="2636838"/>
            <a:ext cx="2493963" cy="1465262"/>
            <a:chOff x="1173" y="1517"/>
            <a:chExt cx="1571" cy="923"/>
          </a:xfrm>
        </p:grpSpPr>
        <p:sp>
          <p:nvSpPr>
            <p:cNvPr id="17425" name="Text Box 17"/>
            <p:cNvSpPr txBox="1">
              <a:spLocks noChangeArrowheads="1"/>
            </p:cNvSpPr>
            <p:nvPr/>
          </p:nvSpPr>
          <p:spPr bwMode="auto">
            <a:xfrm>
              <a:off x="1341" y="1517"/>
              <a:ext cx="1403" cy="92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600" b="1" i="1">
                  <a:latin typeface="Times New Roman" charset="0"/>
                </a:rPr>
                <a:t>x</a:t>
              </a:r>
              <a:r>
                <a:rPr lang="zh-CN" altLang="zh-CN" sz="3600" b="1"/>
                <a:t>＜</a:t>
              </a:r>
              <a:r>
                <a:rPr lang="en-US" altLang="zh-CN" sz="3600" b="1"/>
                <a:t>-4</a:t>
              </a:r>
            </a:p>
            <a:p>
              <a:pPr>
                <a:spcBef>
                  <a:spcPct val="50000"/>
                </a:spcBef>
              </a:pPr>
              <a:r>
                <a:rPr lang="en-US" altLang="zh-CN" sz="3600" b="1" i="1">
                  <a:latin typeface="Times New Roman" charset="0"/>
                </a:rPr>
                <a:t>x</a:t>
              </a:r>
              <a:r>
                <a:rPr lang="zh-CN" altLang="zh-CN" sz="3600" b="1"/>
                <a:t>＞</a:t>
              </a:r>
              <a:r>
                <a:rPr lang="en-US" altLang="zh-CN" sz="3600" b="1"/>
                <a:t>5</a:t>
              </a:r>
            </a:p>
          </p:txBody>
        </p:sp>
        <p:sp>
          <p:nvSpPr>
            <p:cNvPr id="17426" name="AutoShape 18"/>
            <p:cNvSpPr>
              <a:spLocks/>
            </p:cNvSpPr>
            <p:nvPr/>
          </p:nvSpPr>
          <p:spPr bwMode="auto">
            <a:xfrm>
              <a:off x="1173" y="1558"/>
              <a:ext cx="119" cy="829"/>
            </a:xfrm>
            <a:prstGeom prst="leftBrace">
              <a:avLst>
                <a:gd name="adj1" fmla="val 58053"/>
                <a:gd name="adj2" fmla="val 50000"/>
              </a:avLst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17427" name="Text Box 19"/>
          <p:cNvSpPr txBox="1">
            <a:spLocks noChangeArrowheads="1"/>
          </p:cNvSpPr>
          <p:nvPr/>
        </p:nvSpPr>
        <p:spPr bwMode="auto">
          <a:xfrm>
            <a:off x="6022975" y="2997200"/>
            <a:ext cx="12969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/>
              <a:t>无解</a:t>
            </a:r>
          </a:p>
        </p:txBody>
      </p:sp>
      <p:grpSp>
        <p:nvGrpSpPr>
          <p:cNvPr id="17428" name="Group 20"/>
          <p:cNvGrpSpPr>
            <a:grpSpLocks/>
          </p:cNvGrpSpPr>
          <p:nvPr/>
        </p:nvGrpSpPr>
        <p:grpSpPr bwMode="auto">
          <a:xfrm>
            <a:off x="3241676" y="2636838"/>
            <a:ext cx="2493963" cy="1465262"/>
            <a:chOff x="1173" y="1517"/>
            <a:chExt cx="1571" cy="923"/>
          </a:xfrm>
        </p:grpSpPr>
        <p:sp>
          <p:nvSpPr>
            <p:cNvPr id="17429" name="Text Box 21"/>
            <p:cNvSpPr txBox="1">
              <a:spLocks noChangeArrowheads="1"/>
            </p:cNvSpPr>
            <p:nvPr/>
          </p:nvSpPr>
          <p:spPr bwMode="auto">
            <a:xfrm>
              <a:off x="1341" y="1517"/>
              <a:ext cx="1403" cy="92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600" b="1" i="1">
                  <a:latin typeface="Times New Roman" charset="0"/>
                </a:rPr>
                <a:t>x</a:t>
              </a:r>
              <a:r>
                <a:rPr lang="zh-CN" altLang="zh-CN" sz="3600" b="1"/>
                <a:t>＞</a:t>
              </a:r>
              <a:r>
                <a:rPr lang="en-US" altLang="zh-CN" sz="3600" b="1"/>
                <a:t>-6</a:t>
              </a:r>
            </a:p>
            <a:p>
              <a:pPr>
                <a:spcBef>
                  <a:spcPct val="50000"/>
                </a:spcBef>
              </a:pPr>
              <a:r>
                <a:rPr lang="en-US" altLang="zh-CN" sz="3600" b="1" i="1">
                  <a:latin typeface="Times New Roman" charset="0"/>
                </a:rPr>
                <a:t>x</a:t>
              </a:r>
              <a:r>
                <a:rPr lang="zh-CN" altLang="zh-CN" sz="3600" b="1"/>
                <a:t>＜</a:t>
              </a:r>
              <a:r>
                <a:rPr lang="en-US" altLang="zh-CN" sz="3600" b="1"/>
                <a:t>-5</a:t>
              </a:r>
            </a:p>
          </p:txBody>
        </p:sp>
        <p:sp>
          <p:nvSpPr>
            <p:cNvPr id="17430" name="AutoShape 22"/>
            <p:cNvSpPr>
              <a:spLocks/>
            </p:cNvSpPr>
            <p:nvPr/>
          </p:nvSpPr>
          <p:spPr bwMode="auto">
            <a:xfrm>
              <a:off x="1173" y="1558"/>
              <a:ext cx="119" cy="829"/>
            </a:xfrm>
            <a:prstGeom prst="leftBrace">
              <a:avLst>
                <a:gd name="adj1" fmla="val 58053"/>
                <a:gd name="adj2" fmla="val 50000"/>
              </a:avLst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17431" name="Text Box 23"/>
          <p:cNvSpPr txBox="1">
            <a:spLocks noChangeArrowheads="1"/>
          </p:cNvSpPr>
          <p:nvPr/>
        </p:nvSpPr>
        <p:spPr bwMode="auto">
          <a:xfrm>
            <a:off x="5592763" y="3065464"/>
            <a:ext cx="2087562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latin typeface="Times New Roman" charset="0"/>
              </a:rPr>
              <a:t>-6</a:t>
            </a:r>
            <a:r>
              <a:rPr lang="zh-CN" altLang="en-US" sz="3200" b="1">
                <a:latin typeface="Times New Roman" charset="0"/>
              </a:rPr>
              <a:t>＜</a:t>
            </a:r>
            <a:r>
              <a:rPr lang="en-US" altLang="zh-CN" sz="3200" b="1" i="1">
                <a:latin typeface="Times New Roman" charset="0"/>
              </a:rPr>
              <a:t>x</a:t>
            </a:r>
            <a:r>
              <a:rPr lang="zh-CN" altLang="en-US" sz="3200" b="1">
                <a:latin typeface="Times New Roman" charset="0"/>
              </a:rPr>
              <a:t>＜</a:t>
            </a:r>
            <a:r>
              <a:rPr lang="en-US" altLang="zh-CN" sz="3200" b="1">
                <a:latin typeface="Times New Roman" charset="0"/>
              </a:rPr>
              <a:t>-5</a:t>
            </a:r>
          </a:p>
        </p:txBody>
      </p:sp>
      <p:grpSp>
        <p:nvGrpSpPr>
          <p:cNvPr id="17432" name="Group 24"/>
          <p:cNvGrpSpPr>
            <a:grpSpLocks/>
          </p:cNvGrpSpPr>
          <p:nvPr/>
        </p:nvGrpSpPr>
        <p:grpSpPr bwMode="auto">
          <a:xfrm>
            <a:off x="3216276" y="2611438"/>
            <a:ext cx="2493963" cy="1465262"/>
            <a:chOff x="1173" y="1517"/>
            <a:chExt cx="1571" cy="923"/>
          </a:xfrm>
        </p:grpSpPr>
        <p:sp>
          <p:nvSpPr>
            <p:cNvPr id="17433" name="Text Box 25"/>
            <p:cNvSpPr txBox="1">
              <a:spLocks noChangeArrowheads="1"/>
            </p:cNvSpPr>
            <p:nvPr/>
          </p:nvSpPr>
          <p:spPr bwMode="auto">
            <a:xfrm>
              <a:off x="1341" y="1517"/>
              <a:ext cx="1403" cy="92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600" b="1" i="1">
                  <a:latin typeface="Times New Roman" charset="0"/>
                </a:rPr>
                <a:t>x</a:t>
              </a:r>
              <a:r>
                <a:rPr lang="zh-CN" altLang="zh-CN" sz="3600" b="1"/>
                <a:t>＞</a:t>
              </a:r>
              <a:r>
                <a:rPr lang="en-US" altLang="zh-CN" sz="3600" b="1"/>
                <a:t>2</a:t>
              </a:r>
            </a:p>
            <a:p>
              <a:pPr>
                <a:spcBef>
                  <a:spcPct val="50000"/>
                </a:spcBef>
              </a:pPr>
              <a:r>
                <a:rPr lang="en-US" altLang="zh-CN" sz="3600" b="1" i="1">
                  <a:latin typeface="Times New Roman" charset="0"/>
                </a:rPr>
                <a:t>x</a:t>
              </a:r>
              <a:r>
                <a:rPr lang="zh-CN" altLang="zh-CN" sz="3600" b="1"/>
                <a:t>＞</a:t>
              </a:r>
              <a:r>
                <a:rPr lang="en-US" altLang="zh-CN" sz="3600" b="1"/>
                <a:t>5</a:t>
              </a:r>
            </a:p>
          </p:txBody>
        </p:sp>
        <p:sp>
          <p:nvSpPr>
            <p:cNvPr id="17434" name="AutoShape 26"/>
            <p:cNvSpPr>
              <a:spLocks/>
            </p:cNvSpPr>
            <p:nvPr/>
          </p:nvSpPr>
          <p:spPr bwMode="auto">
            <a:xfrm>
              <a:off x="1173" y="1558"/>
              <a:ext cx="119" cy="829"/>
            </a:xfrm>
            <a:prstGeom prst="leftBrace">
              <a:avLst>
                <a:gd name="adj1" fmla="val 58053"/>
                <a:gd name="adj2" fmla="val 50000"/>
              </a:avLst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17435" name="Rectangle 27"/>
          <p:cNvSpPr>
            <a:spLocks noChangeArrowheads="1"/>
          </p:cNvSpPr>
          <p:nvPr/>
        </p:nvSpPr>
        <p:spPr bwMode="auto">
          <a:xfrm>
            <a:off x="5978525" y="3074988"/>
            <a:ext cx="112553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600" b="1" i="1">
                <a:latin typeface="Times New Roman" charset="0"/>
              </a:rPr>
              <a:t>x</a:t>
            </a:r>
            <a:r>
              <a:rPr lang="zh-CN" altLang="zh-CN" sz="3600" b="1"/>
              <a:t>＞</a:t>
            </a:r>
            <a:r>
              <a:rPr lang="en-US" altLang="zh-CN" sz="3600" b="1"/>
              <a:t>5</a:t>
            </a:r>
          </a:p>
        </p:txBody>
      </p:sp>
      <p:sp>
        <p:nvSpPr>
          <p:cNvPr id="17436" name="Text Box 28"/>
          <p:cNvSpPr txBox="1">
            <a:spLocks noChangeArrowheads="1"/>
          </p:cNvSpPr>
          <p:nvPr/>
        </p:nvSpPr>
        <p:spPr bwMode="auto">
          <a:xfrm>
            <a:off x="7608889" y="2492375"/>
            <a:ext cx="3240087" cy="2774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3300"/>
                </a:solidFill>
                <a:ea typeface="华文新魏" charset="-122"/>
              </a:rPr>
              <a:t>大大取大</a:t>
            </a:r>
          </a:p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3300"/>
                </a:solidFill>
                <a:ea typeface="华文新魏" charset="-122"/>
              </a:rPr>
              <a:t>小小取小</a:t>
            </a:r>
          </a:p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3300"/>
                </a:solidFill>
                <a:ea typeface="华文新魏" charset="-122"/>
              </a:rPr>
              <a:t>大小小大取中间</a:t>
            </a:r>
          </a:p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3300"/>
                </a:solidFill>
                <a:ea typeface="华文新魏" charset="-122"/>
              </a:rPr>
              <a:t>大大小小无解</a:t>
            </a:r>
          </a:p>
        </p:txBody>
      </p:sp>
    </p:spTree>
    <p:extLst>
      <p:ext uri="{BB962C8B-B14F-4D97-AF65-F5344CB8AC3E}">
        <p14:creationId xmlns:p14="http://schemas.microsoft.com/office/powerpoint/2010/main" val="1953872237"/>
      </p:ext>
    </p:extLst>
  </p:cSld>
  <p:clrMapOvr>
    <a:masterClrMapping/>
  </p:clrMapOvr>
  <p:transition spd="med">
    <p:randomBar dir="vert"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0" dur="500"/>
                                        <p:tgtEl>
                                          <p:spTgt spid="17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5" dur="500"/>
                                        <p:tgtEl>
                                          <p:spTgt spid="174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0" dur="500"/>
                                        <p:tgtEl>
                                          <p:spTgt spid="174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5" dur="500"/>
                                        <p:tgtEl>
                                          <p:spTgt spid="174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 nodeType="clickPar">
                      <p:stCondLst>
                        <p:cond delay="indefinite"/>
                      </p:stCondLst>
                      <p:childTnLst>
                        <p:par>
                          <p:cTn id="7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8" grpId="0" animBg="1"/>
      <p:bldP spid="17419" grpId="0"/>
      <p:bldP spid="17419" grpId="1"/>
      <p:bldP spid="17423" grpId="0"/>
      <p:bldP spid="17423" grpId="1"/>
      <p:bldP spid="17427" grpId="0"/>
      <p:bldP spid="17427" grpId="1"/>
      <p:bldP spid="17431" grpId="0"/>
      <p:bldP spid="17431" grpId="1"/>
      <p:bldP spid="17435" grpId="0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ChangeArrowheads="1"/>
          </p:cNvSpPr>
          <p:nvPr/>
        </p:nvSpPr>
        <p:spPr bwMode="auto">
          <a:xfrm>
            <a:off x="1638301" y="90489"/>
            <a:ext cx="3185487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600" b="1">
                <a:latin typeface="Times New Roman" charset="0"/>
              </a:rPr>
              <a:t>例</a:t>
            </a:r>
            <a:r>
              <a:rPr kumimoji="1" lang="en-US" altLang="zh-CN" sz="3600" b="1">
                <a:latin typeface="Times New Roman" charset="0"/>
              </a:rPr>
              <a:t>1</a:t>
            </a:r>
            <a:r>
              <a:rPr kumimoji="1" lang="zh-CN" altLang="en-US" sz="3600" b="1">
                <a:latin typeface="Times New Roman" charset="0"/>
              </a:rPr>
              <a:t>解不等式组</a:t>
            </a:r>
          </a:p>
        </p:txBody>
      </p:sp>
      <p:graphicFrame>
        <p:nvGraphicFramePr>
          <p:cNvPr id="18435" name="Object 3"/>
          <p:cNvGraphicFramePr>
            <a:graphicFrameLocks noChangeAspect="1"/>
          </p:cNvGraphicFramePr>
          <p:nvPr/>
        </p:nvGraphicFramePr>
        <p:xfrm>
          <a:off x="3594100" y="650875"/>
          <a:ext cx="4129088" cy="1354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8861" name="Equation" r:id="rId3" imgW="774360" imgH="253800" progId="Equation.3">
                  <p:embed/>
                </p:oleObj>
              </mc:Choice>
              <mc:Fallback>
                <p:oleObj name="Equation" r:id="rId3" imgW="774360" imgH="2538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94100" y="650875"/>
                        <a:ext cx="4129088" cy="13541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436" name="Rectangle 4"/>
          <p:cNvSpPr>
            <a:spLocks noChangeArrowheads="1"/>
          </p:cNvSpPr>
          <p:nvPr/>
        </p:nvSpPr>
        <p:spPr bwMode="auto">
          <a:xfrm>
            <a:off x="1766889" y="2084388"/>
            <a:ext cx="5469767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600" b="1">
                <a:latin typeface="Times New Roman" charset="0"/>
              </a:rPr>
              <a:t>解：解不等式</a:t>
            </a:r>
            <a:r>
              <a:rPr kumimoji="1" lang="zh-CN" altLang="en-US" sz="4000" b="1">
                <a:solidFill>
                  <a:srgbClr val="6600FF"/>
                </a:solidFill>
                <a:latin typeface="Times New Roman" charset="0"/>
              </a:rPr>
              <a:t>①</a:t>
            </a:r>
            <a:r>
              <a:rPr kumimoji="1" lang="zh-CN" altLang="en-US" sz="4000" b="1">
                <a:solidFill>
                  <a:srgbClr val="333300"/>
                </a:solidFill>
                <a:latin typeface="Times New Roman" charset="0"/>
              </a:rPr>
              <a:t>，得</a:t>
            </a:r>
            <a:r>
              <a:rPr kumimoji="1" lang="en-US" altLang="zh-CN" sz="4000" b="1">
                <a:solidFill>
                  <a:srgbClr val="333300"/>
                </a:solidFill>
                <a:latin typeface="Times New Roman" charset="0"/>
              </a:rPr>
              <a:t>x&gt;-1</a:t>
            </a:r>
          </a:p>
        </p:txBody>
      </p:sp>
      <p:sp>
        <p:nvSpPr>
          <p:cNvPr id="18437" name="Rectangle 5"/>
          <p:cNvSpPr>
            <a:spLocks noChangeArrowheads="1"/>
          </p:cNvSpPr>
          <p:nvPr/>
        </p:nvSpPr>
        <p:spPr bwMode="auto">
          <a:xfrm>
            <a:off x="7756526" y="1158876"/>
            <a:ext cx="696913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4000" b="1">
                <a:solidFill>
                  <a:srgbClr val="6600FF"/>
                </a:solidFill>
                <a:latin typeface="Times New Roman" charset="0"/>
              </a:rPr>
              <a:t>②</a:t>
            </a:r>
          </a:p>
        </p:txBody>
      </p:sp>
      <p:sp>
        <p:nvSpPr>
          <p:cNvPr id="18438" name="Rectangle 6"/>
          <p:cNvSpPr>
            <a:spLocks noChangeArrowheads="1"/>
          </p:cNvSpPr>
          <p:nvPr/>
        </p:nvSpPr>
        <p:spPr bwMode="auto">
          <a:xfrm>
            <a:off x="7699375" y="549276"/>
            <a:ext cx="9588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4000" b="1">
                <a:solidFill>
                  <a:srgbClr val="6600FF"/>
                </a:solidFill>
                <a:latin typeface="Times New Roman" charset="0"/>
              </a:rPr>
              <a:t>①</a:t>
            </a:r>
          </a:p>
        </p:txBody>
      </p:sp>
      <p:grpSp>
        <p:nvGrpSpPr>
          <p:cNvPr id="18439" name="Group 7"/>
          <p:cNvGrpSpPr>
            <a:grpSpLocks/>
          </p:cNvGrpSpPr>
          <p:nvPr/>
        </p:nvGrpSpPr>
        <p:grpSpPr bwMode="auto">
          <a:xfrm>
            <a:off x="2701926" y="2838451"/>
            <a:ext cx="4848225" cy="708025"/>
            <a:chOff x="742" y="2051"/>
            <a:chExt cx="3054" cy="446"/>
          </a:xfrm>
        </p:grpSpPr>
        <p:sp>
          <p:nvSpPr>
            <p:cNvPr id="18440" name="Rectangle 8"/>
            <p:cNvSpPr>
              <a:spLocks noChangeArrowheads="1"/>
            </p:cNvSpPr>
            <p:nvPr/>
          </p:nvSpPr>
          <p:spPr bwMode="auto">
            <a:xfrm>
              <a:off x="742" y="2051"/>
              <a:ext cx="2330" cy="44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3600" b="1">
                  <a:latin typeface="Times New Roman" charset="0"/>
                </a:rPr>
                <a:t>解不等式</a:t>
              </a:r>
              <a:r>
                <a:rPr kumimoji="1" lang="zh-CN" altLang="en-US" sz="4000" b="1">
                  <a:solidFill>
                    <a:srgbClr val="6600FF"/>
                  </a:solidFill>
                  <a:latin typeface="Times New Roman" charset="0"/>
                </a:rPr>
                <a:t>② </a:t>
              </a:r>
              <a:r>
                <a:rPr kumimoji="1" lang="zh-CN" altLang="en-US" sz="4000" b="1">
                  <a:solidFill>
                    <a:srgbClr val="333300"/>
                  </a:solidFill>
                  <a:latin typeface="Times New Roman" charset="0"/>
                </a:rPr>
                <a:t>，得</a:t>
              </a:r>
            </a:p>
          </p:txBody>
        </p:sp>
        <p:graphicFrame>
          <p:nvGraphicFramePr>
            <p:cNvPr id="18441" name="Object 9"/>
            <p:cNvGraphicFramePr>
              <a:graphicFrameLocks noChangeAspect="1"/>
            </p:cNvGraphicFramePr>
            <p:nvPr/>
          </p:nvGraphicFramePr>
          <p:xfrm>
            <a:off x="3024" y="2075"/>
            <a:ext cx="772" cy="38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8862" name="Equation" r:id="rId5" imgW="355320" imgH="177480" progId="Equation.3">
                    <p:embed/>
                  </p:oleObj>
                </mc:Choice>
                <mc:Fallback>
                  <p:oleObj name="Equation" r:id="rId5" imgW="355320" imgH="177480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024" y="2075"/>
                          <a:ext cx="772" cy="38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blurRad="63500" dist="38099" dir="2700000" algn="ctr" rotWithShape="0">
                                  <a:srgbClr val="000000">
                                    <a:alpha val="74998"/>
                                  </a:srgb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8442" name="Rectangle 10"/>
          <p:cNvSpPr>
            <a:spLocks noChangeArrowheads="1"/>
          </p:cNvSpPr>
          <p:nvPr/>
        </p:nvSpPr>
        <p:spPr bwMode="auto">
          <a:xfrm>
            <a:off x="2682876" y="3735388"/>
            <a:ext cx="537686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600" b="1">
                <a:latin typeface="Times New Roman" charset="0"/>
              </a:rPr>
              <a:t>在数轴上表示它们的解集</a:t>
            </a:r>
            <a:r>
              <a:rPr kumimoji="1" lang="en-US" altLang="zh-CN" sz="3600" b="1">
                <a:latin typeface="Times New Roman" charset="0"/>
              </a:rPr>
              <a:t>:</a:t>
            </a:r>
            <a:endParaRPr kumimoji="1" lang="en-US" altLang="zh-CN" sz="4000" b="1">
              <a:solidFill>
                <a:srgbClr val="333300"/>
              </a:solidFill>
              <a:latin typeface="Times New Roman" charset="0"/>
            </a:endParaRPr>
          </a:p>
        </p:txBody>
      </p:sp>
      <p:grpSp>
        <p:nvGrpSpPr>
          <p:cNvPr id="18443" name="Group 11"/>
          <p:cNvGrpSpPr>
            <a:grpSpLocks/>
          </p:cNvGrpSpPr>
          <p:nvPr/>
        </p:nvGrpSpPr>
        <p:grpSpPr bwMode="auto">
          <a:xfrm>
            <a:off x="2193926" y="4165601"/>
            <a:ext cx="7769225" cy="2036763"/>
            <a:chOff x="715" y="2733"/>
            <a:chExt cx="4894" cy="1283"/>
          </a:xfrm>
        </p:grpSpPr>
        <p:grpSp>
          <p:nvGrpSpPr>
            <p:cNvPr id="18444" name="Group 12"/>
            <p:cNvGrpSpPr>
              <a:grpSpLocks/>
            </p:cNvGrpSpPr>
            <p:nvPr/>
          </p:nvGrpSpPr>
          <p:grpSpPr bwMode="auto">
            <a:xfrm>
              <a:off x="715" y="3504"/>
              <a:ext cx="4339" cy="344"/>
              <a:chOff x="1540" y="2444"/>
              <a:chExt cx="3111" cy="344"/>
            </a:xfrm>
          </p:grpSpPr>
          <p:grpSp>
            <p:nvGrpSpPr>
              <p:cNvPr id="18445" name="Group 13"/>
              <p:cNvGrpSpPr>
                <a:grpSpLocks/>
              </p:cNvGrpSpPr>
              <p:nvPr/>
            </p:nvGrpSpPr>
            <p:grpSpPr bwMode="auto">
              <a:xfrm>
                <a:off x="1808" y="2496"/>
                <a:ext cx="2394" cy="292"/>
                <a:chOff x="2196" y="2496"/>
                <a:chExt cx="2642" cy="292"/>
              </a:xfrm>
            </p:grpSpPr>
            <p:sp>
              <p:nvSpPr>
                <p:cNvPr id="18446" name="Text Box 14"/>
                <p:cNvSpPr txBox="1">
                  <a:spLocks noChangeArrowheads="1"/>
                </p:cNvSpPr>
                <p:nvPr/>
              </p:nvSpPr>
              <p:spPr bwMode="auto">
                <a:xfrm>
                  <a:off x="2196" y="2500"/>
                  <a:ext cx="290" cy="28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kumimoji="1" lang="en-US" altLang="zh-CN" sz="2400">
                      <a:latin typeface="Times New Roman" charset="0"/>
                    </a:rPr>
                    <a:t>-</a:t>
                  </a:r>
                  <a:r>
                    <a:rPr kumimoji="1" lang="en-US" altLang="zh-CN" sz="2000">
                      <a:latin typeface="Times New Roman" charset="0"/>
                    </a:rPr>
                    <a:t>3</a:t>
                  </a:r>
                  <a:endParaRPr kumimoji="1" lang="en-US" altLang="zh-CN" sz="2400">
                    <a:latin typeface="Times New Roman" charset="0"/>
                  </a:endParaRPr>
                </a:p>
              </p:txBody>
            </p:sp>
            <p:sp>
              <p:nvSpPr>
                <p:cNvPr id="18447" name="Text Box 15"/>
                <p:cNvSpPr txBox="1">
                  <a:spLocks noChangeArrowheads="1"/>
                </p:cNvSpPr>
                <p:nvPr/>
              </p:nvSpPr>
              <p:spPr bwMode="auto">
                <a:xfrm>
                  <a:off x="2503" y="2496"/>
                  <a:ext cx="356" cy="28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kumimoji="1" lang="en-US" altLang="zh-CN" sz="2400">
                      <a:latin typeface="Times New Roman" charset="0"/>
                    </a:rPr>
                    <a:t>-</a:t>
                  </a:r>
                  <a:r>
                    <a:rPr kumimoji="1" lang="en-US" altLang="zh-CN" sz="2000">
                      <a:latin typeface="Times New Roman" charset="0"/>
                    </a:rPr>
                    <a:t>2</a:t>
                  </a:r>
                  <a:endParaRPr kumimoji="1" lang="en-US" altLang="zh-CN" sz="2400">
                    <a:latin typeface="Times New Roman" charset="0"/>
                  </a:endParaRPr>
                </a:p>
              </p:txBody>
            </p:sp>
            <p:sp>
              <p:nvSpPr>
                <p:cNvPr id="18448" name="Text Box 16"/>
                <p:cNvSpPr txBox="1">
                  <a:spLocks noChangeArrowheads="1"/>
                </p:cNvSpPr>
                <p:nvPr/>
              </p:nvSpPr>
              <p:spPr bwMode="auto">
                <a:xfrm>
                  <a:off x="2821" y="2525"/>
                  <a:ext cx="312" cy="25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kumimoji="1" lang="en-US" altLang="zh-CN" sz="2000">
                      <a:latin typeface="Times New Roman" charset="0"/>
                    </a:rPr>
                    <a:t>-1</a:t>
                  </a:r>
                  <a:endParaRPr kumimoji="1" lang="en-US" altLang="zh-CN" sz="2400">
                    <a:latin typeface="Times New Roman" charset="0"/>
                  </a:endParaRPr>
                </a:p>
              </p:txBody>
            </p:sp>
            <p:sp>
              <p:nvSpPr>
                <p:cNvPr id="18449" name="Text Box 17"/>
                <p:cNvSpPr txBox="1">
                  <a:spLocks noChangeArrowheads="1"/>
                </p:cNvSpPr>
                <p:nvPr/>
              </p:nvSpPr>
              <p:spPr bwMode="auto">
                <a:xfrm>
                  <a:off x="3205" y="2554"/>
                  <a:ext cx="67" cy="19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0" tIns="0" rIns="0" bIns="0"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kumimoji="1" lang="en-US" altLang="zh-CN" sz="2000">
                      <a:latin typeface="Times New Roman" charset="0"/>
                    </a:rPr>
                    <a:t>0</a:t>
                  </a:r>
                  <a:endParaRPr kumimoji="1" lang="en-US" altLang="zh-CN" sz="2400">
                    <a:latin typeface="Times New Roman" charset="0"/>
                  </a:endParaRPr>
                </a:p>
              </p:txBody>
            </p:sp>
            <p:sp>
              <p:nvSpPr>
                <p:cNvPr id="18450" name="Text Box 18"/>
                <p:cNvSpPr txBox="1">
                  <a:spLocks noChangeArrowheads="1"/>
                </p:cNvSpPr>
                <p:nvPr/>
              </p:nvSpPr>
              <p:spPr bwMode="auto">
                <a:xfrm>
                  <a:off x="4324" y="2517"/>
                  <a:ext cx="166" cy="25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kumimoji="1" lang="en-US" altLang="zh-CN" sz="2000">
                      <a:latin typeface="Times New Roman" charset="0"/>
                    </a:rPr>
                    <a:t>4</a:t>
                  </a:r>
                </a:p>
              </p:txBody>
            </p:sp>
            <p:sp>
              <p:nvSpPr>
                <p:cNvPr id="18451" name="Text Box 19"/>
                <p:cNvSpPr txBox="1">
                  <a:spLocks noChangeArrowheads="1"/>
                </p:cNvSpPr>
                <p:nvPr/>
              </p:nvSpPr>
              <p:spPr bwMode="auto">
                <a:xfrm>
                  <a:off x="3731" y="2524"/>
                  <a:ext cx="166" cy="25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kumimoji="1" lang="en-US" altLang="zh-CN" sz="2000">
                      <a:latin typeface="Times New Roman" charset="0"/>
                    </a:rPr>
                    <a:t>2</a:t>
                  </a:r>
                  <a:endParaRPr kumimoji="1" lang="en-US" altLang="zh-CN" sz="2400">
                    <a:latin typeface="Times New Roman" charset="0"/>
                  </a:endParaRPr>
                </a:p>
              </p:txBody>
            </p:sp>
            <p:sp>
              <p:nvSpPr>
                <p:cNvPr id="18452" name="Text Box 20"/>
                <p:cNvSpPr txBox="1">
                  <a:spLocks noChangeArrowheads="1"/>
                </p:cNvSpPr>
                <p:nvPr/>
              </p:nvSpPr>
              <p:spPr bwMode="auto">
                <a:xfrm>
                  <a:off x="3444" y="2523"/>
                  <a:ext cx="166" cy="25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kumimoji="1" lang="en-US" altLang="zh-CN" sz="2000">
                      <a:latin typeface="Times New Roman" charset="0"/>
                    </a:rPr>
                    <a:t>1</a:t>
                  </a:r>
                  <a:endParaRPr kumimoji="1" lang="en-US" altLang="zh-CN" sz="2400">
                    <a:latin typeface="Times New Roman" charset="0"/>
                  </a:endParaRPr>
                </a:p>
              </p:txBody>
            </p:sp>
            <p:sp>
              <p:nvSpPr>
                <p:cNvPr id="18453" name="Text Box 21"/>
                <p:cNvSpPr txBox="1">
                  <a:spLocks noChangeArrowheads="1"/>
                </p:cNvSpPr>
                <p:nvPr/>
              </p:nvSpPr>
              <p:spPr bwMode="auto">
                <a:xfrm>
                  <a:off x="4018" y="2522"/>
                  <a:ext cx="166" cy="25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kumimoji="1" lang="en-US" altLang="zh-CN" sz="2000">
                      <a:latin typeface="Times New Roman" charset="0"/>
                    </a:rPr>
                    <a:t>3</a:t>
                  </a:r>
                </a:p>
              </p:txBody>
            </p:sp>
            <p:sp>
              <p:nvSpPr>
                <p:cNvPr id="18454" name="Text Box 22"/>
                <p:cNvSpPr txBox="1">
                  <a:spLocks noChangeArrowheads="1"/>
                </p:cNvSpPr>
                <p:nvPr/>
              </p:nvSpPr>
              <p:spPr bwMode="auto">
                <a:xfrm>
                  <a:off x="4627" y="2508"/>
                  <a:ext cx="211" cy="25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kumimoji="1" lang="en-US" altLang="zh-CN" sz="2000">
                      <a:latin typeface="Times New Roman" charset="0"/>
                    </a:rPr>
                    <a:t>5</a:t>
                  </a:r>
                </a:p>
              </p:txBody>
            </p:sp>
          </p:grpSp>
          <p:graphicFrame>
            <p:nvGraphicFramePr>
              <p:cNvPr id="18455" name="Object 23"/>
              <p:cNvGraphicFramePr>
                <a:graphicFrameLocks noChangeAspect="1"/>
              </p:cNvGraphicFramePr>
              <p:nvPr/>
            </p:nvGraphicFramePr>
            <p:xfrm>
              <a:off x="1540" y="2444"/>
              <a:ext cx="3111" cy="189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78863" name="BMP 图象" r:id="rId7" imgW="1666667" imgH="237969" progId="Paint.Picture">
                      <p:embed/>
                    </p:oleObj>
                  </mc:Choice>
                  <mc:Fallback>
                    <p:oleObj name="BMP 图象" r:id="rId7" imgW="1666667" imgH="237969" progId="Paint.Picture">
                      <p:embed/>
                      <p:pic>
                        <p:nvPicPr>
                          <p:cNvPr id="0" name="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8">
                            <a:clrChange>
                              <a:clrFrom>
                                <a:srgbClr val="FFFFFF"/>
                              </a:clrFrom>
                              <a:clrTo>
                                <a:srgbClr val="FFFFFF">
                                  <a:alpha val="0"/>
                                </a:srgbClr>
                              </a:clrTo>
                            </a:clrChange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540" y="2444"/>
                            <a:ext cx="3111" cy="189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blurRad="63500" dist="38099" dir="2700000" algn="ctr" rotWithShape="0">
                                    <a:srgbClr val="000000">
                                      <a:alpha val="74998"/>
                                    </a:srgbClr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pSp>
          <p:nvGrpSpPr>
            <p:cNvPr id="18456" name="Group 24"/>
            <p:cNvGrpSpPr>
              <a:grpSpLocks/>
            </p:cNvGrpSpPr>
            <p:nvPr/>
          </p:nvGrpSpPr>
          <p:grpSpPr bwMode="auto">
            <a:xfrm>
              <a:off x="1914" y="2791"/>
              <a:ext cx="3345" cy="1225"/>
              <a:chOff x="1914" y="2791"/>
              <a:chExt cx="3345" cy="1225"/>
            </a:xfrm>
          </p:grpSpPr>
          <p:sp>
            <p:nvSpPr>
              <p:cNvPr id="18457" name="Oval 25"/>
              <p:cNvSpPr>
                <a:spLocks noChangeArrowheads="1"/>
              </p:cNvSpPr>
              <p:nvPr/>
            </p:nvSpPr>
            <p:spPr bwMode="auto">
              <a:xfrm>
                <a:off x="1992" y="3532"/>
                <a:ext cx="102" cy="103"/>
              </a:xfrm>
              <a:prstGeom prst="ellipse">
                <a:avLst/>
              </a:prstGeom>
              <a:noFill/>
              <a:ln w="28575">
                <a:solidFill>
                  <a:srgbClr val="3333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graphicFrame>
            <p:nvGraphicFramePr>
              <p:cNvPr id="18458" name="Object 26"/>
              <p:cNvGraphicFramePr>
                <a:graphicFrameLocks noChangeAspect="1"/>
              </p:cNvGraphicFramePr>
              <p:nvPr/>
            </p:nvGraphicFramePr>
            <p:xfrm>
              <a:off x="1914" y="2791"/>
              <a:ext cx="3345" cy="1225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78864" name="BMP 图象" r:id="rId9" imgW="2266667" imgH="552527" progId="Paint.Picture">
                      <p:embed/>
                    </p:oleObj>
                  </mc:Choice>
                  <mc:Fallback>
                    <p:oleObj name="BMP 图象" r:id="rId9" imgW="2266667" imgH="552527" progId="Paint.Picture">
                      <p:embed/>
                      <p:pic>
                        <p:nvPicPr>
                          <p:cNvPr id="0" name="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0">
                            <a:clrChange>
                              <a:clrFrom>
                                <a:srgbClr val="FFFFFF"/>
                              </a:clrFrom>
                              <a:clrTo>
                                <a:srgbClr val="FFFFFF">
                                  <a:alpha val="0"/>
                                </a:srgbClr>
                              </a:clrTo>
                            </a:clrChange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 r="17468"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914" y="2791"/>
                            <a:ext cx="3345" cy="1225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blurRad="63500" dist="38099" dir="2700000" algn="ctr" rotWithShape="0">
                                    <a:srgbClr val="000000">
                                      <a:alpha val="74998"/>
                                    </a:srgbClr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pSp>
          <p:nvGrpSpPr>
            <p:cNvPr id="18459" name="Group 27"/>
            <p:cNvGrpSpPr>
              <a:grpSpLocks/>
            </p:cNvGrpSpPr>
            <p:nvPr/>
          </p:nvGrpSpPr>
          <p:grpSpPr bwMode="auto">
            <a:xfrm>
              <a:off x="3739" y="2733"/>
              <a:ext cx="1870" cy="890"/>
              <a:chOff x="3739" y="2733"/>
              <a:chExt cx="1870" cy="890"/>
            </a:xfrm>
          </p:grpSpPr>
          <p:graphicFrame>
            <p:nvGraphicFramePr>
              <p:cNvPr id="18460" name="Object 28"/>
              <p:cNvGraphicFramePr>
                <a:graphicFrameLocks noChangeAspect="1"/>
              </p:cNvGraphicFramePr>
              <p:nvPr/>
            </p:nvGraphicFramePr>
            <p:xfrm>
              <a:off x="3739" y="2733"/>
              <a:ext cx="1870" cy="818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78865" name="BMP 图象" r:id="rId11" imgW="2266667" imgH="552527" progId="Paint.Picture">
                      <p:embed/>
                    </p:oleObj>
                  </mc:Choice>
                  <mc:Fallback>
                    <p:oleObj name="BMP 图象" r:id="rId11" imgW="2266667" imgH="552527" progId="Paint.Picture">
                      <p:embed/>
                      <p:pic>
                        <p:nvPicPr>
                          <p:cNvPr id="0" name="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2">
                            <a:clrChange>
                              <a:clrFrom>
                                <a:srgbClr val="FFFFFF"/>
                              </a:clrFrom>
                              <a:clrTo>
                                <a:srgbClr val="FFFFFF">
                                  <a:alpha val="0"/>
                                </a:srgbClr>
                              </a:clrTo>
                            </a:clrChange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 r="63522" b="58632"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3739" y="2733"/>
                            <a:ext cx="1870" cy="818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blurRad="63500" dist="38099" dir="2700000" algn="ctr" rotWithShape="0">
                                    <a:srgbClr val="000000">
                                      <a:alpha val="74998"/>
                                    </a:srgbClr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pic>
            <p:nvPicPr>
              <p:cNvPr id="18461" name="Picture 29" descr="BD14869_"/>
              <p:cNvPicPr>
                <a:picLocks noChangeAspect="1" noChangeArrowheads="1"/>
              </p:cNvPicPr>
              <p:nvPr/>
            </p:nvPicPr>
            <p:blipFill>
              <a:blip r:embed="rId1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853" y="3537"/>
                <a:ext cx="86" cy="8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graphicFrame>
        <p:nvGraphicFramePr>
          <p:cNvPr id="18462" name="Object 30"/>
          <p:cNvGraphicFramePr>
            <a:graphicFrameLocks noChangeAspect="1"/>
          </p:cNvGraphicFramePr>
          <p:nvPr/>
        </p:nvGraphicFramePr>
        <p:xfrm>
          <a:off x="2795589" y="6096000"/>
          <a:ext cx="6143625" cy="76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8866" name="Equation" r:id="rId14" imgW="1523880" imgH="203040" progId="Equation.3">
                  <p:embed/>
                </p:oleObj>
              </mc:Choice>
              <mc:Fallback>
                <p:oleObj name="Equation" r:id="rId14" imgW="1523880" imgH="203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95589" y="6096000"/>
                        <a:ext cx="6143625" cy="762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463" name="Text Box 31"/>
          <p:cNvSpPr txBox="1">
            <a:spLocks noChangeArrowheads="1"/>
          </p:cNvSpPr>
          <p:nvPr/>
        </p:nvSpPr>
        <p:spPr bwMode="auto">
          <a:xfrm>
            <a:off x="1562100" y="3835400"/>
            <a:ext cx="9029700" cy="2895600"/>
          </a:xfrm>
          <a:prstGeom prst="rect">
            <a:avLst/>
          </a:prstGeom>
          <a:noFill/>
          <a:ln w="57150" cmpd="thinThick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914400" indent="-4572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371600" indent="-4572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828800" indent="-4572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286000" indent="-4572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zh-CN" altLang="en-US" sz="3600" b="1">
                <a:latin typeface="Times New Roman" charset="0"/>
              </a:rPr>
              <a:t>解一元一次不等式组的步骤：</a:t>
            </a:r>
          </a:p>
          <a:p>
            <a:pPr>
              <a:spcBef>
                <a:spcPct val="50000"/>
              </a:spcBef>
              <a:buFontTx/>
              <a:buAutoNum type="arabicPeriod"/>
            </a:pPr>
            <a:r>
              <a:rPr kumimoji="1" lang="zh-CN" altLang="en-US" sz="3600" b="1">
                <a:solidFill>
                  <a:srgbClr val="0000CC"/>
                </a:solidFill>
                <a:latin typeface="Times New Roman" charset="0"/>
              </a:rPr>
              <a:t>求出这个不等式组中各个不等式的解集</a:t>
            </a:r>
          </a:p>
          <a:p>
            <a:pPr>
              <a:spcBef>
                <a:spcPct val="50000"/>
              </a:spcBef>
              <a:buFontTx/>
              <a:buAutoNum type="arabicPeriod"/>
            </a:pPr>
            <a:r>
              <a:rPr kumimoji="1" lang="zh-CN" altLang="en-US" sz="3600" b="1">
                <a:solidFill>
                  <a:srgbClr val="0000CC"/>
                </a:solidFill>
                <a:latin typeface="Times New Roman" charset="0"/>
              </a:rPr>
              <a:t>借助数轴求出这些不等式的解集的公共部分</a:t>
            </a:r>
            <a:r>
              <a:rPr kumimoji="1" lang="en-US" altLang="zh-CN" sz="3600" b="1">
                <a:solidFill>
                  <a:srgbClr val="0000CC"/>
                </a:solidFill>
                <a:latin typeface="Times New Roman" charset="0"/>
              </a:rPr>
              <a:t>,</a:t>
            </a:r>
            <a:r>
              <a:rPr kumimoji="1" lang="zh-CN" altLang="en-US" sz="3600" b="1">
                <a:solidFill>
                  <a:srgbClr val="0000CC"/>
                </a:solidFill>
                <a:latin typeface="Times New Roman" charset="0"/>
              </a:rPr>
              <a:t>即求出了这个不等式组的解集</a:t>
            </a:r>
          </a:p>
        </p:txBody>
      </p:sp>
    </p:spTree>
    <p:extLst>
      <p:ext uri="{BB962C8B-B14F-4D97-AF65-F5344CB8AC3E}">
        <p14:creationId xmlns:p14="http://schemas.microsoft.com/office/powerpoint/2010/main" val="15582409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1846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8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84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84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 autoUpdateAnimBg="0"/>
      <p:bldP spid="18442" grpId="0" autoUpdateAnimBg="0"/>
      <p:bldP spid="18463" grpId="0" animBg="1" autoUpdateAnimBg="0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0" y="0"/>
            <a:ext cx="7772400" cy="685800"/>
          </a:xfrm>
        </p:spPr>
        <p:txBody>
          <a:bodyPr/>
          <a:lstStyle/>
          <a:p>
            <a:r>
              <a:rPr lang="zh-CN" altLang="en-US" b="1"/>
              <a:t>知识应用</a:t>
            </a:r>
          </a:p>
        </p:txBody>
      </p:sp>
      <p:grpSp>
        <p:nvGrpSpPr>
          <p:cNvPr id="19459" name="Group 3"/>
          <p:cNvGrpSpPr>
            <a:grpSpLocks/>
          </p:cNvGrpSpPr>
          <p:nvPr/>
        </p:nvGrpSpPr>
        <p:grpSpPr bwMode="auto">
          <a:xfrm>
            <a:off x="2819400" y="608014"/>
            <a:ext cx="4953000" cy="2211387"/>
            <a:chOff x="384" y="336"/>
            <a:chExt cx="3120" cy="1393"/>
          </a:xfrm>
        </p:grpSpPr>
        <p:sp>
          <p:nvSpPr>
            <p:cNvPr id="19460" name="Text Box 4"/>
            <p:cNvSpPr txBox="1">
              <a:spLocks noChangeArrowheads="1"/>
            </p:cNvSpPr>
            <p:nvPr/>
          </p:nvSpPr>
          <p:spPr bwMode="auto">
            <a:xfrm>
              <a:off x="432" y="903"/>
              <a:ext cx="1680" cy="8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r">
                <a:spcBef>
                  <a:spcPct val="50000"/>
                </a:spcBef>
              </a:pPr>
              <a:r>
                <a:rPr kumimoji="1" lang="en-US" altLang="zh-CN" sz="2800" b="1">
                  <a:latin typeface="Times New Roman" charset="0"/>
                </a:rPr>
                <a:t>2x-1</a:t>
              </a:r>
              <a:r>
                <a:rPr kumimoji="1" lang="en-US" altLang="zh-CN" sz="3200" b="1">
                  <a:latin typeface="Times New Roman" charset="0"/>
                </a:rPr>
                <a:t>&gt;</a:t>
              </a:r>
              <a:r>
                <a:rPr kumimoji="1" lang="en-US" altLang="zh-CN" sz="2800" b="1">
                  <a:latin typeface="Times New Roman" charset="0"/>
                </a:rPr>
                <a:t>x-2</a:t>
              </a:r>
            </a:p>
            <a:p>
              <a:pPr algn="r">
                <a:spcBef>
                  <a:spcPct val="50000"/>
                </a:spcBef>
              </a:pPr>
              <a:r>
                <a:rPr kumimoji="1" lang="en-US" altLang="zh-CN" sz="2800" b="1">
                  <a:latin typeface="Times New Roman" charset="0"/>
                </a:rPr>
                <a:t>x+8</a:t>
              </a:r>
              <a:r>
                <a:rPr kumimoji="1" lang="en-US" altLang="zh-CN" sz="3200" b="1">
                  <a:latin typeface="Times New Roman" charset="0"/>
                </a:rPr>
                <a:t>&gt;</a:t>
              </a:r>
              <a:r>
                <a:rPr kumimoji="1" lang="en-US" altLang="zh-CN" sz="2800" b="1">
                  <a:latin typeface="Times New Roman" charset="0"/>
                </a:rPr>
                <a:t>4x-1</a:t>
              </a:r>
            </a:p>
          </p:txBody>
        </p:sp>
        <p:grpSp>
          <p:nvGrpSpPr>
            <p:cNvPr id="19461" name="Group 5"/>
            <p:cNvGrpSpPr>
              <a:grpSpLocks/>
            </p:cNvGrpSpPr>
            <p:nvPr/>
          </p:nvGrpSpPr>
          <p:grpSpPr bwMode="auto">
            <a:xfrm>
              <a:off x="384" y="336"/>
              <a:ext cx="3120" cy="1344"/>
              <a:chOff x="384" y="336"/>
              <a:chExt cx="3120" cy="1344"/>
            </a:xfrm>
          </p:grpSpPr>
          <p:sp>
            <p:nvSpPr>
              <p:cNvPr id="19462" name="Text Box 6"/>
              <p:cNvSpPr txBox="1">
                <a:spLocks noChangeArrowheads="1"/>
              </p:cNvSpPr>
              <p:nvPr/>
            </p:nvSpPr>
            <p:spPr bwMode="auto">
              <a:xfrm>
                <a:off x="384" y="336"/>
                <a:ext cx="1056" cy="44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algn="r">
                  <a:spcBef>
                    <a:spcPct val="50000"/>
                  </a:spcBef>
                </a:pPr>
                <a:r>
                  <a:rPr kumimoji="1" lang="zh-CN" altLang="en-US" sz="4000" b="1">
                    <a:latin typeface="Times New Roman" charset="0"/>
                  </a:rPr>
                  <a:t>例</a:t>
                </a:r>
                <a:r>
                  <a:rPr kumimoji="1" lang="en-US" altLang="zh-CN" sz="4000" b="1">
                    <a:latin typeface="Times New Roman" charset="0"/>
                  </a:rPr>
                  <a:t>2.</a:t>
                </a:r>
              </a:p>
            </p:txBody>
          </p:sp>
          <p:sp>
            <p:nvSpPr>
              <p:cNvPr id="19463" name="Text Box 7"/>
              <p:cNvSpPr txBox="1">
                <a:spLocks noChangeArrowheads="1"/>
              </p:cNvSpPr>
              <p:nvPr/>
            </p:nvSpPr>
            <p:spPr bwMode="auto">
              <a:xfrm>
                <a:off x="1392" y="384"/>
                <a:ext cx="2112" cy="36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algn="r">
                  <a:spcBef>
                    <a:spcPct val="50000"/>
                  </a:spcBef>
                </a:pPr>
                <a:r>
                  <a:rPr kumimoji="1" lang="zh-CN" altLang="en-US" sz="3200" b="1">
                    <a:latin typeface="Times New Roman" charset="0"/>
                    <a:ea typeface="黑体" charset="-122"/>
                  </a:rPr>
                  <a:t>解下列不等式组</a:t>
                </a:r>
              </a:p>
            </p:txBody>
          </p:sp>
          <p:sp>
            <p:nvSpPr>
              <p:cNvPr id="19464" name="AutoShape 8"/>
              <p:cNvSpPr>
                <a:spLocks/>
              </p:cNvSpPr>
              <p:nvPr/>
            </p:nvSpPr>
            <p:spPr bwMode="auto">
              <a:xfrm>
                <a:off x="1008" y="1008"/>
                <a:ext cx="48" cy="576"/>
              </a:xfrm>
              <a:prstGeom prst="leftBrace">
                <a:avLst>
                  <a:gd name="adj1" fmla="val 100000"/>
                  <a:gd name="adj2" fmla="val 50000"/>
                </a:avLst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kumimoji="1" lang="x-none" altLang="x-none" sz="2400" b="1">
                  <a:latin typeface="Times New Roman" charset="0"/>
                </a:endParaRPr>
              </a:p>
            </p:txBody>
          </p:sp>
          <p:sp>
            <p:nvSpPr>
              <p:cNvPr id="19465" name="Text Box 9"/>
              <p:cNvSpPr txBox="1">
                <a:spLocks noChangeArrowheads="1"/>
              </p:cNvSpPr>
              <p:nvPr/>
            </p:nvSpPr>
            <p:spPr bwMode="auto">
              <a:xfrm>
                <a:off x="2640" y="960"/>
                <a:ext cx="768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algn="r">
                  <a:spcBef>
                    <a:spcPct val="50000"/>
                  </a:spcBef>
                </a:pPr>
                <a:r>
                  <a:rPr kumimoji="1" lang="en-US" altLang="zh-CN" sz="2400" b="1">
                    <a:latin typeface="Times New Roman" charset="0"/>
                  </a:rPr>
                  <a:t>①</a:t>
                </a:r>
              </a:p>
            </p:txBody>
          </p:sp>
          <p:sp>
            <p:nvSpPr>
              <p:cNvPr id="19466" name="Text Box 10"/>
              <p:cNvSpPr txBox="1">
                <a:spLocks noChangeArrowheads="1"/>
              </p:cNvSpPr>
              <p:nvPr/>
            </p:nvSpPr>
            <p:spPr bwMode="auto">
              <a:xfrm>
                <a:off x="2544" y="1392"/>
                <a:ext cx="864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algn="r">
                  <a:spcBef>
                    <a:spcPct val="50000"/>
                  </a:spcBef>
                </a:pPr>
                <a:r>
                  <a:rPr kumimoji="1" lang="en-US" altLang="zh-CN" sz="2400" b="1">
                    <a:latin typeface="Times New Roman" charset="0"/>
                  </a:rPr>
                  <a:t>②</a:t>
                </a:r>
              </a:p>
            </p:txBody>
          </p:sp>
        </p:grpSp>
      </p:grpSp>
      <p:sp>
        <p:nvSpPr>
          <p:cNvPr id="19467" name="Text Box 11"/>
          <p:cNvSpPr txBox="1">
            <a:spLocks noChangeArrowheads="1"/>
          </p:cNvSpPr>
          <p:nvPr/>
        </p:nvSpPr>
        <p:spPr bwMode="auto">
          <a:xfrm>
            <a:off x="2667000" y="2725739"/>
            <a:ext cx="5715000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kumimoji="1" lang="zh-CN" altLang="en-US" sz="3200" b="1">
                <a:latin typeface="Times New Roman" charset="0"/>
              </a:rPr>
              <a:t>解：解不等式①，得 </a:t>
            </a:r>
            <a:r>
              <a:rPr kumimoji="1" lang="en-US" altLang="zh-CN" sz="3200" b="1">
                <a:latin typeface="Times New Roman" charset="0"/>
              </a:rPr>
              <a:t>x&gt; </a:t>
            </a:r>
            <a:r>
              <a:rPr kumimoji="1" lang="zh-CN" altLang="en-US" sz="3200" b="1">
                <a:latin typeface="Times New Roman" charset="0"/>
              </a:rPr>
              <a:t>－</a:t>
            </a:r>
            <a:r>
              <a:rPr kumimoji="1" lang="en-US" altLang="zh-CN" sz="3200" b="1">
                <a:latin typeface="Times New Roman" charset="0"/>
              </a:rPr>
              <a:t>1.</a:t>
            </a:r>
          </a:p>
          <a:p>
            <a:pPr algn="r">
              <a:spcBef>
                <a:spcPct val="50000"/>
              </a:spcBef>
            </a:pPr>
            <a:r>
              <a:rPr kumimoji="1" lang="en-US" altLang="zh-CN" sz="3200" b="1">
                <a:latin typeface="Times New Roman" charset="0"/>
              </a:rPr>
              <a:t>           </a:t>
            </a:r>
            <a:r>
              <a:rPr kumimoji="1" lang="zh-CN" altLang="en-US" sz="3200" b="1">
                <a:latin typeface="Times New Roman" charset="0"/>
              </a:rPr>
              <a:t>解不等式② ，得 </a:t>
            </a:r>
            <a:r>
              <a:rPr kumimoji="1" lang="en-US" altLang="zh-CN" sz="3200" b="1">
                <a:latin typeface="Times New Roman" charset="0"/>
              </a:rPr>
              <a:t>x&lt;3.               </a:t>
            </a:r>
          </a:p>
        </p:txBody>
      </p:sp>
      <p:sp>
        <p:nvSpPr>
          <p:cNvPr id="19468" name="Text Box 12"/>
          <p:cNvSpPr txBox="1">
            <a:spLocks noChangeArrowheads="1"/>
          </p:cNvSpPr>
          <p:nvPr/>
        </p:nvSpPr>
        <p:spPr bwMode="auto">
          <a:xfrm>
            <a:off x="3429000" y="4038600"/>
            <a:ext cx="66294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kumimoji="1" lang="zh-CN" altLang="en-US" sz="3200" b="1">
                <a:latin typeface="Times New Roman" charset="0"/>
              </a:rPr>
              <a:t>在数轴上表示不等式①， ②的解集</a:t>
            </a:r>
          </a:p>
        </p:txBody>
      </p:sp>
      <p:grpSp>
        <p:nvGrpSpPr>
          <p:cNvPr id="19469" name="Group 13"/>
          <p:cNvGrpSpPr>
            <a:grpSpLocks/>
          </p:cNvGrpSpPr>
          <p:nvPr/>
        </p:nvGrpSpPr>
        <p:grpSpPr bwMode="auto">
          <a:xfrm>
            <a:off x="3810000" y="4953001"/>
            <a:ext cx="4419600" cy="823913"/>
            <a:chOff x="1434" y="3072"/>
            <a:chExt cx="2784" cy="519"/>
          </a:xfrm>
        </p:grpSpPr>
        <p:sp>
          <p:nvSpPr>
            <p:cNvPr id="19470" name="Line 14"/>
            <p:cNvSpPr>
              <a:spLocks noChangeShapeType="1"/>
            </p:cNvSpPr>
            <p:nvPr/>
          </p:nvSpPr>
          <p:spPr bwMode="auto">
            <a:xfrm>
              <a:off x="1434" y="3312"/>
              <a:ext cx="278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71" name="Oval 15"/>
            <p:cNvSpPr>
              <a:spLocks noChangeArrowheads="1"/>
            </p:cNvSpPr>
            <p:nvPr/>
          </p:nvSpPr>
          <p:spPr bwMode="auto">
            <a:xfrm>
              <a:off x="2154" y="3264"/>
              <a:ext cx="48" cy="48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9472" name="Oval 16"/>
            <p:cNvSpPr>
              <a:spLocks noChangeArrowheads="1"/>
            </p:cNvSpPr>
            <p:nvPr/>
          </p:nvSpPr>
          <p:spPr bwMode="auto">
            <a:xfrm>
              <a:off x="3066" y="3264"/>
              <a:ext cx="48" cy="48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9473" name="Line 17"/>
            <p:cNvSpPr>
              <a:spLocks noChangeShapeType="1"/>
            </p:cNvSpPr>
            <p:nvPr/>
          </p:nvSpPr>
          <p:spPr bwMode="auto">
            <a:xfrm>
              <a:off x="2175" y="3072"/>
              <a:ext cx="0" cy="19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74" name="Line 18"/>
            <p:cNvSpPr>
              <a:spLocks noChangeShapeType="1"/>
            </p:cNvSpPr>
            <p:nvPr/>
          </p:nvSpPr>
          <p:spPr bwMode="auto">
            <a:xfrm>
              <a:off x="2175" y="3072"/>
              <a:ext cx="172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75" name="Line 19"/>
            <p:cNvSpPr>
              <a:spLocks noChangeShapeType="1"/>
            </p:cNvSpPr>
            <p:nvPr/>
          </p:nvSpPr>
          <p:spPr bwMode="auto">
            <a:xfrm>
              <a:off x="3090" y="3120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76" name="Line 20"/>
            <p:cNvSpPr>
              <a:spLocks noChangeShapeType="1"/>
            </p:cNvSpPr>
            <p:nvPr/>
          </p:nvSpPr>
          <p:spPr bwMode="auto">
            <a:xfrm>
              <a:off x="1632" y="3120"/>
              <a:ext cx="148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77" name="Text Box 21"/>
            <p:cNvSpPr txBox="1">
              <a:spLocks noChangeArrowheads="1"/>
            </p:cNvSpPr>
            <p:nvPr/>
          </p:nvSpPr>
          <p:spPr bwMode="auto">
            <a:xfrm>
              <a:off x="1722" y="3264"/>
              <a:ext cx="576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r">
                <a:spcBef>
                  <a:spcPct val="50000"/>
                </a:spcBef>
              </a:pPr>
              <a:r>
                <a:rPr kumimoji="1" lang="zh-CN" altLang="en-US" sz="2800" b="1">
                  <a:latin typeface="Times New Roman" charset="0"/>
                </a:rPr>
                <a:t>－</a:t>
              </a:r>
              <a:r>
                <a:rPr kumimoji="1" lang="en-US" altLang="zh-CN" sz="2800" b="1">
                  <a:latin typeface="Times New Roman" charset="0"/>
                </a:rPr>
                <a:t>1</a:t>
              </a:r>
            </a:p>
          </p:txBody>
        </p:sp>
        <p:sp>
          <p:nvSpPr>
            <p:cNvPr id="19478" name="Text Box 22"/>
            <p:cNvSpPr txBox="1">
              <a:spLocks noChangeArrowheads="1"/>
            </p:cNvSpPr>
            <p:nvPr/>
          </p:nvSpPr>
          <p:spPr bwMode="auto">
            <a:xfrm>
              <a:off x="2586" y="3264"/>
              <a:ext cx="672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r">
                <a:spcBef>
                  <a:spcPct val="50000"/>
                </a:spcBef>
              </a:pPr>
              <a:r>
                <a:rPr kumimoji="1" lang="en-US" altLang="zh-CN" sz="2800" b="1">
                  <a:latin typeface="Times New Roman" charset="0"/>
                </a:rPr>
                <a:t>3</a:t>
              </a:r>
            </a:p>
          </p:txBody>
        </p:sp>
      </p:grpSp>
      <p:sp>
        <p:nvSpPr>
          <p:cNvPr id="19479" name="Text Box 23"/>
          <p:cNvSpPr txBox="1">
            <a:spLocks noChangeArrowheads="1"/>
          </p:cNvSpPr>
          <p:nvPr/>
        </p:nvSpPr>
        <p:spPr bwMode="auto">
          <a:xfrm>
            <a:off x="3352800" y="5943601"/>
            <a:ext cx="60198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kumimoji="1" lang="zh-CN" altLang="en-US" sz="2800" b="1">
                <a:latin typeface="Times New Roman" charset="0"/>
              </a:rPr>
              <a:t>所以这个不等式组的解集是  －</a:t>
            </a:r>
            <a:r>
              <a:rPr kumimoji="1" lang="en-US" altLang="zh-CN" sz="2800" b="1">
                <a:latin typeface="Times New Roman" charset="0"/>
              </a:rPr>
              <a:t>1&lt;x&lt;3</a:t>
            </a:r>
          </a:p>
        </p:txBody>
      </p:sp>
    </p:spTree>
    <p:extLst>
      <p:ext uri="{BB962C8B-B14F-4D97-AF65-F5344CB8AC3E}">
        <p14:creationId xmlns:p14="http://schemas.microsoft.com/office/powerpoint/2010/main" val="3571594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9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9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9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9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7" grpId="0" autoUpdateAnimBg="0"/>
      <p:bldP spid="19468" grpId="0" autoUpdateAnimBg="0"/>
      <p:bldP spid="19479" grpId="0" autoUpdateAnimBg="0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4768851" y="274638"/>
            <a:ext cx="3795713" cy="1143000"/>
          </a:xfrm>
        </p:spPr>
        <p:txBody>
          <a:bodyPr/>
          <a:lstStyle/>
          <a:p>
            <a:pPr algn="l"/>
            <a:r>
              <a:rPr lang="zh-CN" altLang="en-US" sz="2400"/>
              <a:t>随堂练习</a:t>
            </a:r>
          </a:p>
        </p:txBody>
      </p:sp>
      <p:sp>
        <p:nvSpPr>
          <p:cNvPr id="20483" name="Rectangle 3"/>
          <p:cNvSpPr>
            <a:spLocks noChangeArrowheads="1"/>
          </p:cNvSpPr>
          <p:nvPr/>
        </p:nvSpPr>
        <p:spPr bwMode="auto">
          <a:xfrm>
            <a:off x="1524001" y="0"/>
            <a:ext cx="3084513" cy="76358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pic>
        <p:nvPicPr>
          <p:cNvPr id="20484" name="Picture 4" descr="主页27">
            <a:hlinkClick r:id="rId2" action="ppaction://hlinksldjump" highlightClick="1">
              <a:snd r:embed="rId3" name="projctor.wav"/>
            </a:hlinkClick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8988" y="6211888"/>
            <a:ext cx="539750" cy="539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0485" name="Group 5"/>
          <p:cNvGrpSpPr>
            <a:grpSpLocks/>
          </p:cNvGrpSpPr>
          <p:nvPr/>
        </p:nvGrpSpPr>
        <p:grpSpPr bwMode="auto">
          <a:xfrm>
            <a:off x="2463800" y="1484314"/>
            <a:ext cx="2192338" cy="1101725"/>
            <a:chOff x="748" y="981"/>
            <a:chExt cx="1154" cy="599"/>
          </a:xfrm>
        </p:grpSpPr>
        <p:sp>
          <p:nvSpPr>
            <p:cNvPr id="20486" name="Text Box 6"/>
            <p:cNvSpPr txBox="1">
              <a:spLocks noChangeArrowheads="1"/>
            </p:cNvSpPr>
            <p:nvPr/>
          </p:nvSpPr>
          <p:spPr bwMode="auto">
            <a:xfrm>
              <a:off x="1202" y="981"/>
              <a:ext cx="680" cy="28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/>
              <a:r>
                <a:rPr lang="en-US" altLang="zh-CN" sz="2800" b="1">
                  <a:latin typeface="Times New Roman" charset="0"/>
                  <a:sym typeface="Wingdings" charset="2"/>
                </a:rPr>
                <a:t>2x&gt;1</a:t>
              </a:r>
              <a:endPara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endParaRPr>
            </a:p>
          </p:txBody>
        </p:sp>
        <p:sp>
          <p:nvSpPr>
            <p:cNvPr id="20487" name="Text Box 7"/>
            <p:cNvSpPr txBox="1">
              <a:spLocks noChangeArrowheads="1"/>
            </p:cNvSpPr>
            <p:nvPr/>
          </p:nvSpPr>
          <p:spPr bwMode="auto">
            <a:xfrm>
              <a:off x="1202" y="1298"/>
              <a:ext cx="700" cy="28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/>
              <a:r>
                <a:rPr lang="en-US" altLang="zh-CN" sz="2800" b="1">
                  <a:latin typeface="Times New Roman" charset="0"/>
                  <a:sym typeface="Wingdings" charset="2"/>
                </a:rPr>
                <a:t>x-3&lt;0</a:t>
              </a:r>
              <a:endPara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endParaRPr>
            </a:p>
          </p:txBody>
        </p:sp>
        <p:sp>
          <p:nvSpPr>
            <p:cNvPr id="20488" name="Text Box 8"/>
            <p:cNvSpPr txBox="1">
              <a:spLocks noChangeArrowheads="1"/>
            </p:cNvSpPr>
            <p:nvPr/>
          </p:nvSpPr>
          <p:spPr bwMode="auto">
            <a:xfrm>
              <a:off x="975" y="982"/>
              <a:ext cx="273" cy="50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/>
              <a:r>
                <a:rPr lang="en-US" altLang="zh-CN" sz="5400">
                  <a:latin typeface="Times New Roman" charset="0"/>
                  <a:sym typeface="Wingdings" charset="2"/>
                </a:rPr>
                <a:t>{</a:t>
              </a:r>
              <a:endPara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endParaRPr>
            </a:p>
          </p:txBody>
        </p:sp>
        <p:sp>
          <p:nvSpPr>
            <p:cNvPr id="20489" name="Text Box 9"/>
            <p:cNvSpPr txBox="1">
              <a:spLocks noChangeArrowheads="1"/>
            </p:cNvSpPr>
            <p:nvPr/>
          </p:nvSpPr>
          <p:spPr bwMode="auto">
            <a:xfrm>
              <a:off x="748" y="1162"/>
              <a:ext cx="408" cy="28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/>
              <a:r>
                <a:rPr lang="en-US" altLang="zh-CN" sz="2800" b="1">
                  <a:latin typeface="Times New Roman" charset="0"/>
                  <a:sym typeface="Wingdings" charset="2"/>
                </a:rPr>
                <a:t>(1)  </a:t>
              </a:r>
              <a:endPara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endParaRPr>
            </a:p>
          </p:txBody>
        </p:sp>
      </p:grpSp>
      <p:grpSp>
        <p:nvGrpSpPr>
          <p:cNvPr id="20490" name="Group 10"/>
          <p:cNvGrpSpPr>
            <a:grpSpLocks/>
          </p:cNvGrpSpPr>
          <p:nvPr/>
        </p:nvGrpSpPr>
        <p:grpSpPr bwMode="auto">
          <a:xfrm>
            <a:off x="6280150" y="1484314"/>
            <a:ext cx="2192338" cy="1036637"/>
            <a:chOff x="748" y="981"/>
            <a:chExt cx="1154" cy="635"/>
          </a:xfrm>
        </p:grpSpPr>
        <p:sp>
          <p:nvSpPr>
            <p:cNvPr id="20491" name="Text Box 11"/>
            <p:cNvSpPr txBox="1">
              <a:spLocks noChangeArrowheads="1"/>
            </p:cNvSpPr>
            <p:nvPr/>
          </p:nvSpPr>
          <p:spPr bwMode="auto">
            <a:xfrm>
              <a:off x="1202" y="981"/>
              <a:ext cx="680" cy="31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/>
              <a:r>
                <a:rPr lang="en-US" altLang="zh-CN" sz="2800" b="1">
                  <a:latin typeface="Times New Roman" charset="0"/>
                  <a:sym typeface="Wingdings" charset="2"/>
                </a:rPr>
                <a:t>x-2&gt;-1</a:t>
              </a:r>
              <a:endPara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endParaRPr>
            </a:p>
          </p:txBody>
        </p:sp>
        <p:sp>
          <p:nvSpPr>
            <p:cNvPr id="20492" name="Text Box 12"/>
            <p:cNvSpPr txBox="1">
              <a:spLocks noChangeArrowheads="1"/>
            </p:cNvSpPr>
            <p:nvPr/>
          </p:nvSpPr>
          <p:spPr bwMode="auto">
            <a:xfrm>
              <a:off x="1202" y="1298"/>
              <a:ext cx="700" cy="31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/>
              <a:r>
                <a:rPr lang="en-US" altLang="zh-CN" sz="2800" b="1">
                  <a:latin typeface="Times New Roman" charset="0"/>
                  <a:sym typeface="Wingdings" charset="2"/>
                </a:rPr>
                <a:t>3x+1&lt;8</a:t>
              </a:r>
              <a:endPara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endParaRPr>
            </a:p>
          </p:txBody>
        </p:sp>
        <p:sp>
          <p:nvSpPr>
            <p:cNvPr id="20493" name="Text Box 13"/>
            <p:cNvSpPr txBox="1">
              <a:spLocks noChangeArrowheads="1"/>
            </p:cNvSpPr>
            <p:nvPr/>
          </p:nvSpPr>
          <p:spPr bwMode="auto">
            <a:xfrm>
              <a:off x="975" y="982"/>
              <a:ext cx="273" cy="56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/>
              <a:r>
                <a:rPr lang="en-US" altLang="zh-CN" sz="5400">
                  <a:latin typeface="Times New Roman" charset="0"/>
                  <a:sym typeface="Wingdings" charset="2"/>
                </a:rPr>
                <a:t>{</a:t>
              </a:r>
              <a:endPara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endParaRPr>
            </a:p>
          </p:txBody>
        </p:sp>
        <p:sp>
          <p:nvSpPr>
            <p:cNvPr id="20494" name="Text Box 14"/>
            <p:cNvSpPr txBox="1">
              <a:spLocks noChangeArrowheads="1"/>
            </p:cNvSpPr>
            <p:nvPr/>
          </p:nvSpPr>
          <p:spPr bwMode="auto">
            <a:xfrm>
              <a:off x="748" y="1162"/>
              <a:ext cx="408" cy="31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/>
              <a:r>
                <a:rPr lang="en-US" altLang="zh-CN" sz="2800" b="1">
                  <a:latin typeface="Times New Roman" charset="0"/>
                  <a:sym typeface="Wingdings" charset="2"/>
                </a:rPr>
                <a:t>(2)</a:t>
              </a:r>
              <a:endPara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endParaRPr>
            </a:p>
          </p:txBody>
        </p:sp>
      </p:grpSp>
      <p:sp>
        <p:nvSpPr>
          <p:cNvPr id="20495" name="Text Box 15"/>
          <p:cNvSpPr txBox="1">
            <a:spLocks noChangeArrowheads="1"/>
          </p:cNvSpPr>
          <p:nvPr/>
        </p:nvSpPr>
        <p:spPr bwMode="auto">
          <a:xfrm>
            <a:off x="2063751" y="836614"/>
            <a:ext cx="4392613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altLang="zh-CN" sz="3200" b="1">
                <a:solidFill>
                  <a:srgbClr val="FF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charset="0"/>
                <a:sym typeface="Wingdings" charset="2"/>
              </a:rPr>
              <a:t>1.</a:t>
            </a:r>
            <a:r>
              <a:rPr lang="en-US" altLang="zh-CN" sz="32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charset="0"/>
                <a:sym typeface="Wingdings" charset="2"/>
              </a:rPr>
              <a:t>  </a:t>
            </a:r>
            <a:r>
              <a:rPr lang="zh-CN" altLang="en-US" sz="32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charset="0"/>
                <a:sym typeface="Wingdings" charset="2"/>
              </a:rPr>
              <a:t>解下列不等式组</a:t>
            </a:r>
            <a:endParaRPr lang="zh-CN" altLang="en-US" sz="3200" b="1">
              <a:effectLst>
                <a:outerShdw blurRad="38100" dist="38100" dir="2700000" algn="tl">
                  <a:srgbClr val="C0C0C0"/>
                </a:outerShdw>
              </a:effectLst>
              <a:latin typeface="Book Antiqua" charset="0"/>
              <a:ea typeface="黑体" charset="-122"/>
              <a:sym typeface="Wingdings" charset="2"/>
            </a:endParaRPr>
          </a:p>
        </p:txBody>
      </p:sp>
      <p:grpSp>
        <p:nvGrpSpPr>
          <p:cNvPr id="20496" name="Group 16"/>
          <p:cNvGrpSpPr>
            <a:grpSpLocks/>
          </p:cNvGrpSpPr>
          <p:nvPr/>
        </p:nvGrpSpPr>
        <p:grpSpPr bwMode="auto">
          <a:xfrm>
            <a:off x="2281239" y="3298825"/>
            <a:ext cx="2808287" cy="1068388"/>
            <a:chOff x="748" y="981"/>
            <a:chExt cx="1154" cy="616"/>
          </a:xfrm>
        </p:grpSpPr>
        <p:sp>
          <p:nvSpPr>
            <p:cNvPr id="20497" name="Text Box 17"/>
            <p:cNvSpPr txBox="1">
              <a:spLocks noChangeArrowheads="1"/>
            </p:cNvSpPr>
            <p:nvPr/>
          </p:nvSpPr>
          <p:spPr bwMode="auto">
            <a:xfrm>
              <a:off x="1202" y="981"/>
              <a:ext cx="680" cy="2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/>
              <a:r>
                <a:rPr lang="en-US" altLang="zh-CN" sz="2800" b="1">
                  <a:latin typeface="Times New Roman" charset="0"/>
                  <a:sym typeface="Wingdings" charset="2"/>
                </a:rPr>
                <a:t>2x-1&gt;x+1</a:t>
              </a:r>
              <a:endPara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endParaRPr>
            </a:p>
          </p:txBody>
        </p:sp>
        <p:sp>
          <p:nvSpPr>
            <p:cNvPr id="20498" name="Text Box 18"/>
            <p:cNvSpPr txBox="1">
              <a:spLocks noChangeArrowheads="1"/>
            </p:cNvSpPr>
            <p:nvPr/>
          </p:nvSpPr>
          <p:spPr bwMode="auto">
            <a:xfrm>
              <a:off x="1202" y="1298"/>
              <a:ext cx="700" cy="2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/>
              <a:r>
                <a:rPr lang="en-US" altLang="zh-CN" sz="2800" b="1">
                  <a:latin typeface="Times New Roman" charset="0"/>
                  <a:sym typeface="Wingdings" charset="2"/>
                </a:rPr>
                <a:t>x+8</a:t>
              </a:r>
              <a:r>
                <a:rPr lang="en-US" altLang="zh-CN" sz="2800" b="1">
                  <a:latin typeface="Times New Roman" charset="0"/>
                  <a:sym typeface="Symbol" charset="2"/>
                </a:rPr>
                <a:t></a:t>
              </a:r>
              <a:r>
                <a:rPr lang="en-US" altLang="zh-CN" sz="2800" b="1">
                  <a:latin typeface="Times New Roman" charset="0"/>
                  <a:sym typeface="Wingdings" charset="2"/>
                </a:rPr>
                <a:t>4x-1</a:t>
              </a:r>
              <a:endPara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endParaRPr>
            </a:p>
          </p:txBody>
        </p:sp>
        <p:sp>
          <p:nvSpPr>
            <p:cNvPr id="20499" name="Text Box 19"/>
            <p:cNvSpPr txBox="1">
              <a:spLocks noChangeArrowheads="1"/>
            </p:cNvSpPr>
            <p:nvPr/>
          </p:nvSpPr>
          <p:spPr bwMode="auto">
            <a:xfrm>
              <a:off x="975" y="982"/>
              <a:ext cx="273" cy="5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/>
              <a:r>
                <a:rPr lang="en-US" altLang="zh-CN" sz="5400">
                  <a:latin typeface="Times New Roman" charset="0"/>
                  <a:sym typeface="Wingdings" charset="2"/>
                </a:rPr>
                <a:t>{</a:t>
              </a:r>
              <a:endPara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endParaRPr>
            </a:p>
          </p:txBody>
        </p:sp>
        <p:sp>
          <p:nvSpPr>
            <p:cNvPr id="20500" name="Text Box 20"/>
            <p:cNvSpPr txBox="1">
              <a:spLocks noChangeArrowheads="1"/>
            </p:cNvSpPr>
            <p:nvPr/>
          </p:nvSpPr>
          <p:spPr bwMode="auto">
            <a:xfrm>
              <a:off x="748" y="1162"/>
              <a:ext cx="408" cy="2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/>
              <a:r>
                <a:rPr lang="en-US" altLang="zh-CN" sz="2800" b="1">
                  <a:latin typeface="Times New Roman" charset="0"/>
                  <a:sym typeface="Wingdings" charset="2"/>
                </a:rPr>
                <a:t>(3)</a:t>
              </a:r>
              <a:endPara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endParaRPr>
            </a:p>
          </p:txBody>
        </p:sp>
      </p:grpSp>
      <p:grpSp>
        <p:nvGrpSpPr>
          <p:cNvPr id="20501" name="Group 21"/>
          <p:cNvGrpSpPr>
            <a:grpSpLocks/>
          </p:cNvGrpSpPr>
          <p:nvPr/>
        </p:nvGrpSpPr>
        <p:grpSpPr bwMode="auto">
          <a:xfrm>
            <a:off x="6238875" y="3213100"/>
            <a:ext cx="2408238" cy="1131888"/>
            <a:chOff x="748" y="981"/>
            <a:chExt cx="1154" cy="586"/>
          </a:xfrm>
        </p:grpSpPr>
        <p:sp>
          <p:nvSpPr>
            <p:cNvPr id="20502" name="Text Box 22"/>
            <p:cNvSpPr txBox="1">
              <a:spLocks noChangeArrowheads="1"/>
            </p:cNvSpPr>
            <p:nvPr/>
          </p:nvSpPr>
          <p:spPr bwMode="auto">
            <a:xfrm>
              <a:off x="1202" y="981"/>
              <a:ext cx="680" cy="26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/>
              <a:r>
                <a:rPr lang="en-US" altLang="zh-CN" sz="2800" b="1">
                  <a:latin typeface="Times New Roman" charset="0"/>
                  <a:sym typeface="Wingdings" charset="2"/>
                </a:rPr>
                <a:t>2x+3&lt;5</a:t>
              </a:r>
              <a:endPara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endParaRPr>
            </a:p>
          </p:txBody>
        </p:sp>
        <p:sp>
          <p:nvSpPr>
            <p:cNvPr id="20503" name="Text Box 23"/>
            <p:cNvSpPr txBox="1">
              <a:spLocks noChangeArrowheads="1"/>
            </p:cNvSpPr>
            <p:nvPr/>
          </p:nvSpPr>
          <p:spPr bwMode="auto">
            <a:xfrm>
              <a:off x="1202" y="1298"/>
              <a:ext cx="700" cy="26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/>
              <a:r>
                <a:rPr lang="en-US" altLang="zh-CN" sz="2800" b="1">
                  <a:latin typeface="Times New Roman" charset="0"/>
                  <a:sym typeface="Wingdings" charset="2"/>
                </a:rPr>
                <a:t>3x-2 &lt;4</a:t>
              </a:r>
              <a:endPara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endParaRPr>
            </a:p>
          </p:txBody>
        </p:sp>
        <p:sp>
          <p:nvSpPr>
            <p:cNvPr id="20504" name="Text Box 24"/>
            <p:cNvSpPr txBox="1">
              <a:spLocks noChangeArrowheads="1"/>
            </p:cNvSpPr>
            <p:nvPr/>
          </p:nvSpPr>
          <p:spPr bwMode="auto">
            <a:xfrm>
              <a:off x="975" y="982"/>
              <a:ext cx="273" cy="47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/>
              <a:r>
                <a:rPr lang="en-US" altLang="zh-CN" sz="5400">
                  <a:latin typeface="Times New Roman" charset="0"/>
                  <a:sym typeface="Wingdings" charset="2"/>
                </a:rPr>
                <a:t>{</a:t>
              </a:r>
              <a:endPara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endParaRPr>
            </a:p>
          </p:txBody>
        </p:sp>
        <p:sp>
          <p:nvSpPr>
            <p:cNvPr id="20505" name="Text Box 25"/>
            <p:cNvSpPr txBox="1">
              <a:spLocks noChangeArrowheads="1"/>
            </p:cNvSpPr>
            <p:nvPr/>
          </p:nvSpPr>
          <p:spPr bwMode="auto">
            <a:xfrm>
              <a:off x="748" y="1162"/>
              <a:ext cx="408" cy="26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/>
              <a:r>
                <a:rPr lang="en-US" altLang="zh-CN" sz="2800" b="1">
                  <a:latin typeface="Times New Roman" charset="0"/>
                  <a:sym typeface="Wingdings" charset="2"/>
                </a:rPr>
                <a:t>(4)</a:t>
              </a:r>
              <a:endPara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6181387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506" name="Object 2"/>
          <p:cNvGraphicFramePr>
            <a:graphicFrameLocks noChangeAspect="1"/>
          </p:cNvGraphicFramePr>
          <p:nvPr/>
        </p:nvGraphicFramePr>
        <p:xfrm>
          <a:off x="4260851" y="1"/>
          <a:ext cx="2568575" cy="3344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23" name="Equation" r:id="rId3" imgW="545760" imgH="711000" progId="Equation.DSMT4">
                  <p:embed/>
                </p:oleObj>
              </mc:Choice>
              <mc:Fallback>
                <p:oleObj name="Equation" r:id="rId3" imgW="545760" imgH="7110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60851" y="1"/>
                        <a:ext cx="2568575" cy="33448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507" name="Text Box 3"/>
          <p:cNvSpPr txBox="1">
            <a:spLocks noChangeArrowheads="1"/>
          </p:cNvSpPr>
          <p:nvPr/>
        </p:nvSpPr>
        <p:spPr bwMode="auto">
          <a:xfrm>
            <a:off x="3397250" y="5545139"/>
            <a:ext cx="5976938" cy="1189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7200" b="1">
                <a:solidFill>
                  <a:srgbClr val="6600FF"/>
                </a:solidFill>
                <a:latin typeface="Times New Roman" charset="0"/>
                <a:ea typeface="隶书" charset="0"/>
              </a:rPr>
              <a:t>大大取较大</a:t>
            </a:r>
          </a:p>
        </p:txBody>
      </p:sp>
      <p:sp>
        <p:nvSpPr>
          <p:cNvPr id="21508" name="Text Box 4"/>
          <p:cNvSpPr txBox="1">
            <a:spLocks noChangeArrowheads="1"/>
          </p:cNvSpPr>
          <p:nvPr/>
        </p:nvSpPr>
        <p:spPr bwMode="auto">
          <a:xfrm>
            <a:off x="4656139" y="3733800"/>
            <a:ext cx="2790825" cy="1189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7200" b="1">
                <a:solidFill>
                  <a:srgbClr val="FF0000"/>
                </a:solidFill>
                <a:latin typeface="Times New Roman" charset="0"/>
                <a:ea typeface="隶书" charset="0"/>
              </a:rPr>
              <a:t>x&gt;3.5</a:t>
            </a:r>
          </a:p>
        </p:txBody>
      </p:sp>
    </p:spTree>
    <p:extLst>
      <p:ext uri="{BB962C8B-B14F-4D97-AF65-F5344CB8AC3E}">
        <p14:creationId xmlns:p14="http://schemas.microsoft.com/office/powerpoint/2010/main" val="206765129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 autoUpdateAnimBg="0"/>
      <p:bldP spid="21508" grpId="0" autoUpdateAnimBg="0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530" name="Object 2"/>
          <p:cNvGraphicFramePr>
            <a:graphicFrameLocks noChangeAspect="1"/>
          </p:cNvGraphicFramePr>
          <p:nvPr/>
        </p:nvGraphicFramePr>
        <p:xfrm>
          <a:off x="2325689" y="0"/>
          <a:ext cx="7769225" cy="2254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953" name="Equation" r:id="rId3" imgW="2450880" imgH="711000" progId="Equation.DSMT4">
                  <p:embed/>
                </p:oleObj>
              </mc:Choice>
              <mc:Fallback>
                <p:oleObj name="Equation" r:id="rId3" imgW="2450880" imgH="7110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25689" y="0"/>
                        <a:ext cx="7769225" cy="2254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531" name="Object 3"/>
          <p:cNvGraphicFramePr>
            <a:graphicFrameLocks noChangeAspect="1"/>
          </p:cNvGraphicFramePr>
          <p:nvPr/>
        </p:nvGraphicFramePr>
        <p:xfrm>
          <a:off x="2840039" y="1833563"/>
          <a:ext cx="6213475" cy="2398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954" name="Equation" r:id="rId5" imgW="2171520" imgH="838080" progId="Equation.DSMT4">
                  <p:embed/>
                </p:oleObj>
              </mc:Choice>
              <mc:Fallback>
                <p:oleObj name="Equation" r:id="rId5" imgW="2171520" imgH="83808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40039" y="1833563"/>
                        <a:ext cx="6213475" cy="23987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532" name="Object 4"/>
          <p:cNvGraphicFramePr>
            <a:graphicFrameLocks noChangeAspect="1"/>
          </p:cNvGraphicFramePr>
          <p:nvPr/>
        </p:nvGraphicFramePr>
        <p:xfrm>
          <a:off x="1524000" y="3938588"/>
          <a:ext cx="4413250" cy="2578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955" name="Equation" r:id="rId7" imgW="1434960" imgH="838080" progId="Equation.DSMT4">
                  <p:embed/>
                </p:oleObj>
              </mc:Choice>
              <mc:Fallback>
                <p:oleObj name="Equation" r:id="rId7" imgW="1434960" imgH="83808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4000" y="3938588"/>
                        <a:ext cx="4413250" cy="2578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533" name="Object 5"/>
          <p:cNvGraphicFramePr>
            <a:graphicFrameLocks noChangeAspect="1"/>
          </p:cNvGraphicFramePr>
          <p:nvPr/>
        </p:nvGraphicFramePr>
        <p:xfrm>
          <a:off x="6488114" y="4443413"/>
          <a:ext cx="3856037" cy="2216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956" name="Equation" r:id="rId9" imgW="1104840" imgH="634680" progId="Equation.DSMT4">
                  <p:embed/>
                </p:oleObj>
              </mc:Choice>
              <mc:Fallback>
                <p:oleObj name="Equation" r:id="rId9" imgW="1104840" imgH="63468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88114" y="4443413"/>
                        <a:ext cx="3856037" cy="2216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3500653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554" name="Object 2"/>
          <p:cNvGraphicFramePr>
            <a:graphicFrameLocks noChangeAspect="1"/>
          </p:cNvGraphicFramePr>
          <p:nvPr/>
        </p:nvGraphicFramePr>
        <p:xfrm>
          <a:off x="4295776" y="0"/>
          <a:ext cx="2111375" cy="28146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971" name="Equation" r:id="rId3" imgW="533160" imgH="711000" progId="Equation.DSMT4">
                  <p:embed/>
                </p:oleObj>
              </mc:Choice>
              <mc:Fallback>
                <p:oleObj name="Equation" r:id="rId3" imgW="533160" imgH="7110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95776" y="0"/>
                        <a:ext cx="2111375" cy="28146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555" name="Text Box 3"/>
          <p:cNvSpPr txBox="1">
            <a:spLocks noChangeArrowheads="1"/>
          </p:cNvSpPr>
          <p:nvPr/>
        </p:nvSpPr>
        <p:spPr bwMode="auto">
          <a:xfrm>
            <a:off x="3344863" y="5668964"/>
            <a:ext cx="5861050" cy="1189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sz="7200" b="1">
                <a:solidFill>
                  <a:srgbClr val="6600FF"/>
                </a:solidFill>
                <a:latin typeface="Times New Roman" charset="0"/>
                <a:ea typeface="隶书" charset="0"/>
              </a:rPr>
              <a:t>小小取较小</a:t>
            </a:r>
            <a:endParaRPr kumimoji="1" lang="zh-CN" altLang="en-US" sz="7200">
              <a:solidFill>
                <a:srgbClr val="6600FF"/>
              </a:solidFill>
              <a:latin typeface="Times New Roman" charset="0"/>
            </a:endParaRPr>
          </a:p>
        </p:txBody>
      </p:sp>
      <p:sp>
        <p:nvSpPr>
          <p:cNvPr id="23556" name="Text Box 4"/>
          <p:cNvSpPr txBox="1">
            <a:spLocks noChangeArrowheads="1"/>
          </p:cNvSpPr>
          <p:nvPr/>
        </p:nvSpPr>
        <p:spPr bwMode="auto">
          <a:xfrm>
            <a:off x="3749675" y="3248026"/>
            <a:ext cx="4489450" cy="1433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en-US" altLang="zh-CN" sz="8800" b="1">
                <a:solidFill>
                  <a:srgbClr val="FF0000"/>
                </a:solidFill>
                <a:latin typeface="Times New Roman" charset="0"/>
                <a:ea typeface="隶书" charset="0"/>
              </a:rPr>
              <a:t>x&lt;-1</a:t>
            </a:r>
            <a:endParaRPr kumimoji="1" lang="en-US" altLang="zh-CN" sz="8800">
              <a:solidFill>
                <a:srgbClr val="FF0000"/>
              </a:solidFill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056658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 autoUpdateAnimBg="0"/>
      <p:bldP spid="23556" grpId="0" autoUpdateAnimBg="0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4578" name="Object 2"/>
          <p:cNvGraphicFramePr>
            <a:graphicFrameLocks noChangeAspect="1"/>
          </p:cNvGraphicFramePr>
          <p:nvPr/>
        </p:nvGraphicFramePr>
        <p:xfrm>
          <a:off x="4327525" y="196851"/>
          <a:ext cx="3322638" cy="2906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4999" name="Equation" r:id="rId3" imgW="812520" imgH="711000" progId="Equation.DSMT4">
                  <p:embed/>
                </p:oleObj>
              </mc:Choice>
              <mc:Fallback>
                <p:oleObj name="Equation" r:id="rId3" imgW="812520" imgH="7110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27525" y="196851"/>
                        <a:ext cx="3322638" cy="29067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579" name="Object 3"/>
          <p:cNvGraphicFramePr>
            <a:graphicFrameLocks noChangeAspect="1"/>
          </p:cNvGraphicFramePr>
          <p:nvPr/>
        </p:nvGraphicFramePr>
        <p:xfrm>
          <a:off x="1555750" y="3517901"/>
          <a:ext cx="2801938" cy="2906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5000" name="Equation" r:id="rId5" imgW="685800" imgH="711000" progId="Equation.DSMT4">
                  <p:embed/>
                </p:oleObj>
              </mc:Choice>
              <mc:Fallback>
                <p:oleObj name="Equation" r:id="rId5" imgW="685800" imgH="7110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55750" y="3517901"/>
                        <a:ext cx="2801938" cy="29067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4580" name="Group 4"/>
          <p:cNvGrpSpPr>
            <a:grpSpLocks/>
          </p:cNvGrpSpPr>
          <p:nvPr/>
        </p:nvGrpSpPr>
        <p:grpSpPr bwMode="auto">
          <a:xfrm>
            <a:off x="4384675" y="4367213"/>
            <a:ext cx="2552700" cy="1714500"/>
            <a:chOff x="1802" y="2751"/>
            <a:chExt cx="1608" cy="1080"/>
          </a:xfrm>
        </p:grpSpPr>
        <p:sp>
          <p:nvSpPr>
            <p:cNvPr id="24581" name="Line 5"/>
            <p:cNvSpPr>
              <a:spLocks noChangeShapeType="1"/>
            </p:cNvSpPr>
            <p:nvPr/>
          </p:nvSpPr>
          <p:spPr bwMode="auto">
            <a:xfrm>
              <a:off x="1802" y="3287"/>
              <a:ext cx="604" cy="1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aphicFrame>
          <p:nvGraphicFramePr>
            <p:cNvPr id="24582" name="Object 6"/>
            <p:cNvGraphicFramePr>
              <a:graphicFrameLocks noChangeAspect="1"/>
            </p:cNvGraphicFramePr>
            <p:nvPr/>
          </p:nvGraphicFramePr>
          <p:xfrm>
            <a:off x="2390" y="2751"/>
            <a:ext cx="1020" cy="108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5001" name="Equation" r:id="rId7" imgW="431640" imgH="457200" progId="Equation.DSMT4">
                    <p:embed/>
                  </p:oleObj>
                </mc:Choice>
                <mc:Fallback>
                  <p:oleObj name="Equation" r:id="rId7" imgW="431640" imgH="457200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390" y="2751"/>
                          <a:ext cx="1020" cy="108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blurRad="63500" dist="38099" dir="2700000" algn="ctr" rotWithShape="0">
                                  <a:srgbClr val="000000">
                                    <a:alpha val="74998"/>
                                  </a:srgb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24583" name="Group 7"/>
          <p:cNvGrpSpPr>
            <a:grpSpLocks/>
          </p:cNvGrpSpPr>
          <p:nvPr/>
        </p:nvGrpSpPr>
        <p:grpSpPr bwMode="auto">
          <a:xfrm>
            <a:off x="7334251" y="4859338"/>
            <a:ext cx="3190875" cy="823912"/>
            <a:chOff x="3660" y="3061"/>
            <a:chExt cx="2010" cy="519"/>
          </a:xfrm>
        </p:grpSpPr>
        <p:sp>
          <p:nvSpPr>
            <p:cNvPr id="24584" name="Line 8"/>
            <p:cNvSpPr>
              <a:spLocks noChangeShapeType="1"/>
            </p:cNvSpPr>
            <p:nvPr/>
          </p:nvSpPr>
          <p:spPr bwMode="auto">
            <a:xfrm>
              <a:off x="3660" y="3345"/>
              <a:ext cx="567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585" name="Rectangle 9"/>
            <p:cNvSpPr>
              <a:spLocks noChangeArrowheads="1"/>
            </p:cNvSpPr>
            <p:nvPr/>
          </p:nvSpPr>
          <p:spPr bwMode="auto">
            <a:xfrm>
              <a:off x="4204" y="3061"/>
              <a:ext cx="1466" cy="51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4800" b="1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ahoma" charset="0"/>
                </a:rPr>
                <a:t>4&lt;x&lt;6</a:t>
              </a:r>
              <a:endParaRPr kumimoji="1" lang="en-US" altLang="zh-CN" sz="4800" b="1">
                <a:solidFill>
                  <a:srgbClr val="00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7849355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4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602" name="Object 2"/>
          <p:cNvGraphicFramePr>
            <a:graphicFrameLocks noChangeAspect="1"/>
          </p:cNvGraphicFramePr>
          <p:nvPr/>
        </p:nvGraphicFramePr>
        <p:xfrm>
          <a:off x="4094163" y="1"/>
          <a:ext cx="4572000" cy="2697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6023" name="Equation" r:id="rId3" imgW="1206360" imgH="711000" progId="Equation.DSMT4">
                  <p:embed/>
                </p:oleObj>
              </mc:Choice>
              <mc:Fallback>
                <p:oleObj name="Equation" r:id="rId3" imgW="1206360" imgH="7110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94163" y="1"/>
                        <a:ext cx="4572000" cy="2697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603" name="Object 3"/>
          <p:cNvGraphicFramePr>
            <a:graphicFrameLocks noChangeAspect="1"/>
          </p:cNvGraphicFramePr>
          <p:nvPr/>
        </p:nvGraphicFramePr>
        <p:xfrm>
          <a:off x="1946275" y="3592514"/>
          <a:ext cx="2128838" cy="2979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6024" name="Equation" r:id="rId5" imgW="507960" imgH="711000" progId="Equation.DSMT4">
                  <p:embed/>
                </p:oleObj>
              </mc:Choice>
              <mc:Fallback>
                <p:oleObj name="Equation" r:id="rId5" imgW="507960" imgH="7110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46275" y="3592514"/>
                        <a:ext cx="2128838" cy="29797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5604" name="Group 4"/>
          <p:cNvGrpSpPr>
            <a:grpSpLocks/>
          </p:cNvGrpSpPr>
          <p:nvPr/>
        </p:nvGrpSpPr>
        <p:grpSpPr bwMode="auto">
          <a:xfrm>
            <a:off x="4341814" y="4191000"/>
            <a:ext cx="3013075" cy="2051050"/>
            <a:chOff x="1951" y="2640"/>
            <a:chExt cx="1898" cy="1292"/>
          </a:xfrm>
        </p:grpSpPr>
        <p:sp>
          <p:nvSpPr>
            <p:cNvPr id="25605" name="Line 5"/>
            <p:cNvSpPr>
              <a:spLocks noChangeShapeType="1"/>
            </p:cNvSpPr>
            <p:nvPr/>
          </p:nvSpPr>
          <p:spPr bwMode="auto">
            <a:xfrm>
              <a:off x="1951" y="3289"/>
              <a:ext cx="530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aphicFrame>
          <p:nvGraphicFramePr>
            <p:cNvPr id="25606" name="Object 6"/>
            <p:cNvGraphicFramePr>
              <a:graphicFrameLocks noChangeAspect="1"/>
            </p:cNvGraphicFramePr>
            <p:nvPr/>
          </p:nvGraphicFramePr>
          <p:xfrm>
            <a:off x="2414" y="2640"/>
            <a:ext cx="1435" cy="129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6025" name="Equation" r:id="rId7" imgW="507960" imgH="457200" progId="Equation.DSMT4">
                    <p:embed/>
                  </p:oleObj>
                </mc:Choice>
                <mc:Fallback>
                  <p:oleObj name="Equation" r:id="rId7" imgW="507960" imgH="457200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414" y="2640"/>
                          <a:ext cx="1435" cy="129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blurRad="63500" dist="38099" dir="2700000" algn="ctr" rotWithShape="0">
                                  <a:srgbClr val="000000">
                                    <a:alpha val="74998"/>
                                  </a:srgb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25607" name="Group 7"/>
          <p:cNvGrpSpPr>
            <a:grpSpLocks/>
          </p:cNvGrpSpPr>
          <p:nvPr/>
        </p:nvGrpSpPr>
        <p:grpSpPr bwMode="auto">
          <a:xfrm>
            <a:off x="7213600" y="4756151"/>
            <a:ext cx="3454400" cy="823913"/>
            <a:chOff x="3750" y="2522"/>
            <a:chExt cx="2176" cy="519"/>
          </a:xfrm>
        </p:grpSpPr>
        <p:sp>
          <p:nvSpPr>
            <p:cNvPr id="25608" name="Line 8"/>
            <p:cNvSpPr>
              <a:spLocks noChangeShapeType="1"/>
            </p:cNvSpPr>
            <p:nvPr/>
          </p:nvSpPr>
          <p:spPr bwMode="auto">
            <a:xfrm>
              <a:off x="3750" y="2806"/>
              <a:ext cx="567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609" name="Rectangle 9"/>
            <p:cNvSpPr>
              <a:spLocks noChangeArrowheads="1"/>
            </p:cNvSpPr>
            <p:nvPr/>
          </p:nvSpPr>
          <p:spPr bwMode="auto">
            <a:xfrm>
              <a:off x="4294" y="2522"/>
              <a:ext cx="1632" cy="51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4800" b="1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ahoma" charset="0"/>
                </a:rPr>
                <a:t>-1&lt;x&lt;1</a:t>
              </a:r>
              <a:endParaRPr kumimoji="1" lang="en-US" altLang="zh-CN" sz="4800" b="1">
                <a:solidFill>
                  <a:srgbClr val="00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464271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56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2"/>
          <p:cNvSpPr txBox="1">
            <a:spLocks noChangeArrowheads="1"/>
          </p:cNvSpPr>
          <p:nvPr/>
        </p:nvSpPr>
        <p:spPr bwMode="auto">
          <a:xfrm>
            <a:off x="1895476" y="0"/>
            <a:ext cx="14636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>
                <a:latin typeface="Times New Roman" charset="0"/>
              </a:rPr>
              <a:t>选择题</a:t>
            </a:r>
            <a:r>
              <a:rPr kumimoji="1" lang="en-US" altLang="zh-CN" sz="2400">
                <a:latin typeface="Times New Roman" charset="0"/>
              </a:rPr>
              <a:t>:</a:t>
            </a:r>
          </a:p>
        </p:txBody>
      </p:sp>
      <p:sp>
        <p:nvSpPr>
          <p:cNvPr id="26627" name="Text Box 3"/>
          <p:cNvSpPr txBox="1">
            <a:spLocks noChangeArrowheads="1"/>
          </p:cNvSpPr>
          <p:nvPr/>
        </p:nvSpPr>
        <p:spPr bwMode="auto">
          <a:xfrm>
            <a:off x="2176464" y="422275"/>
            <a:ext cx="58562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>
                <a:latin typeface="Times New Roman" charset="0"/>
              </a:rPr>
              <a:t>(1)</a:t>
            </a:r>
            <a:r>
              <a:rPr kumimoji="1" lang="zh-CN" altLang="en-US" sz="2400">
                <a:latin typeface="Times New Roman" charset="0"/>
              </a:rPr>
              <a:t>不等式组                  的解集是</a:t>
            </a:r>
            <a:r>
              <a:rPr kumimoji="1" lang="en-US" altLang="zh-CN" sz="2400">
                <a:latin typeface="Times New Roman" charset="0"/>
              </a:rPr>
              <a:t>(          )</a:t>
            </a:r>
          </a:p>
        </p:txBody>
      </p:sp>
      <p:graphicFrame>
        <p:nvGraphicFramePr>
          <p:cNvPr id="26628" name="Object 4"/>
          <p:cNvGraphicFramePr>
            <a:graphicFrameLocks noChangeAspect="1"/>
          </p:cNvGraphicFramePr>
          <p:nvPr/>
        </p:nvGraphicFramePr>
        <p:xfrm>
          <a:off x="4225926" y="182564"/>
          <a:ext cx="512763" cy="8651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7091" name="公式" r:id="rId3" imgW="203040" imgH="457200" progId="Equation.3">
                  <p:embed/>
                </p:oleObj>
              </mc:Choice>
              <mc:Fallback>
                <p:oleObj name="公式" r:id="rId3" imgW="203040" imgH="457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25926" y="182564"/>
                        <a:ext cx="512763" cy="8651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6629" name="Group 5"/>
          <p:cNvGrpSpPr>
            <a:grpSpLocks/>
          </p:cNvGrpSpPr>
          <p:nvPr/>
        </p:nvGrpSpPr>
        <p:grpSpPr bwMode="auto">
          <a:xfrm>
            <a:off x="2493964" y="971550"/>
            <a:ext cx="6734175" cy="490538"/>
            <a:chOff x="611" y="612"/>
            <a:chExt cx="4242" cy="309"/>
          </a:xfrm>
        </p:grpSpPr>
        <p:grpSp>
          <p:nvGrpSpPr>
            <p:cNvPr id="26630" name="Group 6"/>
            <p:cNvGrpSpPr>
              <a:grpSpLocks/>
            </p:cNvGrpSpPr>
            <p:nvPr/>
          </p:nvGrpSpPr>
          <p:grpSpPr bwMode="auto">
            <a:xfrm>
              <a:off x="611" y="612"/>
              <a:ext cx="890" cy="288"/>
              <a:chOff x="633" y="1267"/>
              <a:chExt cx="890" cy="288"/>
            </a:xfrm>
          </p:grpSpPr>
          <p:sp>
            <p:nvSpPr>
              <p:cNvPr id="26631" name="Text Box 7"/>
              <p:cNvSpPr txBox="1">
                <a:spLocks noChangeArrowheads="1"/>
              </p:cNvSpPr>
              <p:nvPr/>
            </p:nvSpPr>
            <p:spPr bwMode="auto">
              <a:xfrm>
                <a:off x="633" y="1267"/>
                <a:ext cx="890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kumimoji="1" lang="en-US" altLang="zh-CN" sz="2400">
                    <a:latin typeface="Times New Roman" charset="0"/>
                  </a:rPr>
                  <a:t>A.     ≥2,       </a:t>
                </a:r>
              </a:p>
            </p:txBody>
          </p:sp>
          <p:graphicFrame>
            <p:nvGraphicFramePr>
              <p:cNvPr id="26632" name="Object 8"/>
              <p:cNvGraphicFramePr>
                <a:graphicFrameLocks noChangeAspect="1"/>
              </p:cNvGraphicFramePr>
              <p:nvPr/>
            </p:nvGraphicFramePr>
            <p:xfrm>
              <a:off x="962" y="1328"/>
              <a:ext cx="187" cy="210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87092" name="公式" r:id="rId5" imgW="126720" imgH="139680" progId="Equation.3">
                      <p:embed/>
                    </p:oleObj>
                  </mc:Choice>
                  <mc:Fallback>
                    <p:oleObj name="公式" r:id="rId5" imgW="126720" imgH="139680" progId="Equation.3">
                      <p:embed/>
                      <p:pic>
                        <p:nvPicPr>
                          <p:cNvPr id="0" name="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6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962" y="1328"/>
                            <a:ext cx="187" cy="210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blurRad="63500" dist="38099" dir="2700000" algn="ctr" rotWithShape="0">
                                    <a:srgbClr val="000000">
                                      <a:alpha val="74998"/>
                                    </a:srgbClr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pSp>
          <p:nvGrpSpPr>
            <p:cNvPr id="26633" name="Group 9"/>
            <p:cNvGrpSpPr>
              <a:grpSpLocks/>
            </p:cNvGrpSpPr>
            <p:nvPr/>
          </p:nvGrpSpPr>
          <p:grpSpPr bwMode="auto">
            <a:xfrm>
              <a:off x="3963" y="618"/>
              <a:ext cx="890" cy="288"/>
              <a:chOff x="633" y="1267"/>
              <a:chExt cx="890" cy="288"/>
            </a:xfrm>
          </p:grpSpPr>
          <p:sp>
            <p:nvSpPr>
              <p:cNvPr id="26634" name="Text Box 10"/>
              <p:cNvSpPr txBox="1">
                <a:spLocks noChangeArrowheads="1"/>
              </p:cNvSpPr>
              <p:nvPr/>
            </p:nvSpPr>
            <p:spPr bwMode="auto">
              <a:xfrm>
                <a:off x="633" y="1267"/>
                <a:ext cx="890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kumimoji="1" lang="en-US" altLang="zh-CN" sz="2400">
                    <a:latin typeface="Times New Roman" charset="0"/>
                  </a:rPr>
                  <a:t>D.     =2.       </a:t>
                </a:r>
              </a:p>
            </p:txBody>
          </p:sp>
          <p:graphicFrame>
            <p:nvGraphicFramePr>
              <p:cNvPr id="26635" name="Object 11"/>
              <p:cNvGraphicFramePr>
                <a:graphicFrameLocks noChangeAspect="1"/>
              </p:cNvGraphicFramePr>
              <p:nvPr/>
            </p:nvGraphicFramePr>
            <p:xfrm>
              <a:off x="962" y="1328"/>
              <a:ext cx="187" cy="210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87093" name="公式" r:id="rId7" imgW="126720" imgH="139680" progId="Equation.3">
                      <p:embed/>
                    </p:oleObj>
                  </mc:Choice>
                  <mc:Fallback>
                    <p:oleObj name="公式" r:id="rId7" imgW="126720" imgH="139680" progId="Equation.3">
                      <p:embed/>
                      <p:pic>
                        <p:nvPicPr>
                          <p:cNvPr id="0" name="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6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962" y="1328"/>
                            <a:ext cx="187" cy="210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blurRad="63500" dist="38099" dir="2700000" algn="ctr" rotWithShape="0">
                                    <a:srgbClr val="000000">
                                      <a:alpha val="74998"/>
                                    </a:srgbClr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pSp>
          <p:nvGrpSpPr>
            <p:cNvPr id="26636" name="Group 12"/>
            <p:cNvGrpSpPr>
              <a:grpSpLocks/>
            </p:cNvGrpSpPr>
            <p:nvPr/>
          </p:nvGrpSpPr>
          <p:grpSpPr bwMode="auto">
            <a:xfrm>
              <a:off x="1846" y="615"/>
              <a:ext cx="890" cy="288"/>
              <a:chOff x="633" y="1267"/>
              <a:chExt cx="890" cy="288"/>
            </a:xfrm>
          </p:grpSpPr>
          <p:sp>
            <p:nvSpPr>
              <p:cNvPr id="26637" name="Text Box 13"/>
              <p:cNvSpPr txBox="1">
                <a:spLocks noChangeArrowheads="1"/>
              </p:cNvSpPr>
              <p:nvPr/>
            </p:nvSpPr>
            <p:spPr bwMode="auto">
              <a:xfrm>
                <a:off x="633" y="1267"/>
                <a:ext cx="890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kumimoji="1" lang="en-US" altLang="zh-CN" sz="2400">
                    <a:latin typeface="Times New Roman" charset="0"/>
                  </a:rPr>
                  <a:t>B.     ≤2,       </a:t>
                </a:r>
              </a:p>
            </p:txBody>
          </p:sp>
          <p:graphicFrame>
            <p:nvGraphicFramePr>
              <p:cNvPr id="26638" name="Object 14"/>
              <p:cNvGraphicFramePr>
                <a:graphicFrameLocks noChangeAspect="1"/>
              </p:cNvGraphicFramePr>
              <p:nvPr/>
            </p:nvGraphicFramePr>
            <p:xfrm>
              <a:off x="962" y="1328"/>
              <a:ext cx="187" cy="210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87094" name="公式" r:id="rId8" imgW="126720" imgH="139680" progId="Equation.3">
                      <p:embed/>
                    </p:oleObj>
                  </mc:Choice>
                  <mc:Fallback>
                    <p:oleObj name="公式" r:id="rId8" imgW="126720" imgH="139680" progId="Equation.3">
                      <p:embed/>
                      <p:pic>
                        <p:nvPicPr>
                          <p:cNvPr id="0" name="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6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962" y="1328"/>
                            <a:ext cx="187" cy="210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blurRad="63500" dist="38099" dir="2700000" algn="ctr" rotWithShape="0">
                                    <a:srgbClr val="000000">
                                      <a:alpha val="74998"/>
                                    </a:srgbClr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sp>
          <p:nvSpPr>
            <p:cNvPr id="26639" name="Text Box 15"/>
            <p:cNvSpPr txBox="1">
              <a:spLocks noChangeArrowheads="1"/>
            </p:cNvSpPr>
            <p:nvPr/>
          </p:nvSpPr>
          <p:spPr bwMode="auto">
            <a:xfrm>
              <a:off x="2944" y="633"/>
              <a:ext cx="89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>
                  <a:latin typeface="Times New Roman" charset="0"/>
                </a:rPr>
                <a:t>C. </a:t>
              </a:r>
              <a:r>
                <a:rPr kumimoji="1" lang="zh-CN" altLang="en-US" sz="2400">
                  <a:latin typeface="Times New Roman" charset="0"/>
                </a:rPr>
                <a:t>无解</a:t>
              </a:r>
              <a:r>
                <a:rPr kumimoji="1" lang="en-US" altLang="zh-CN" sz="2400">
                  <a:latin typeface="Times New Roman" charset="0"/>
                </a:rPr>
                <a:t>,     </a:t>
              </a:r>
              <a:r>
                <a:rPr kumimoji="1" lang="en-US" altLang="en-US" sz="2400">
                  <a:latin typeface="Times New Roman" charset="0"/>
                </a:rPr>
                <a:t>  </a:t>
              </a:r>
              <a:endParaRPr kumimoji="1" lang="en-US" altLang="zh-CN" sz="2400">
                <a:latin typeface="Times New Roman" charset="0"/>
              </a:endParaRPr>
            </a:p>
          </p:txBody>
        </p:sp>
      </p:grpSp>
      <p:sp>
        <p:nvSpPr>
          <p:cNvPr id="26640" name="Text Box 16"/>
          <p:cNvSpPr txBox="1">
            <a:spLocks noChangeArrowheads="1"/>
          </p:cNvSpPr>
          <p:nvPr/>
        </p:nvSpPr>
        <p:spPr bwMode="auto">
          <a:xfrm>
            <a:off x="2133600" y="1489075"/>
            <a:ext cx="58562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>
                <a:latin typeface="Times New Roman" charset="0"/>
              </a:rPr>
              <a:t>(2)</a:t>
            </a:r>
            <a:r>
              <a:rPr kumimoji="1" lang="zh-CN" altLang="en-US" sz="2400">
                <a:latin typeface="Times New Roman" charset="0"/>
              </a:rPr>
              <a:t>不等式组                  的整数解是</a:t>
            </a:r>
            <a:r>
              <a:rPr kumimoji="1" lang="en-US" altLang="zh-CN" sz="2400">
                <a:latin typeface="Times New Roman" charset="0"/>
              </a:rPr>
              <a:t>(          )</a:t>
            </a:r>
          </a:p>
        </p:txBody>
      </p:sp>
      <p:sp>
        <p:nvSpPr>
          <p:cNvPr id="26641" name="Text Box 17"/>
          <p:cNvSpPr txBox="1">
            <a:spLocks noChangeArrowheads="1"/>
          </p:cNvSpPr>
          <p:nvPr/>
        </p:nvSpPr>
        <p:spPr bwMode="auto">
          <a:xfrm>
            <a:off x="2136776" y="2689225"/>
            <a:ext cx="62261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>
                <a:latin typeface="Times New Roman" charset="0"/>
              </a:rPr>
              <a:t>(3)</a:t>
            </a:r>
            <a:r>
              <a:rPr kumimoji="1" lang="zh-CN" altLang="en-US" sz="2400">
                <a:latin typeface="Times New Roman" charset="0"/>
              </a:rPr>
              <a:t>不等式组                  的负整数解是</a:t>
            </a:r>
            <a:r>
              <a:rPr kumimoji="1" lang="en-US" altLang="zh-CN" sz="2400">
                <a:latin typeface="Times New Roman" charset="0"/>
              </a:rPr>
              <a:t>(          )</a:t>
            </a:r>
          </a:p>
        </p:txBody>
      </p:sp>
      <p:graphicFrame>
        <p:nvGraphicFramePr>
          <p:cNvPr id="26642" name="Object 18"/>
          <p:cNvGraphicFramePr>
            <a:graphicFrameLocks noChangeAspect="1"/>
          </p:cNvGraphicFramePr>
          <p:nvPr/>
        </p:nvGraphicFramePr>
        <p:xfrm>
          <a:off x="3736975" y="1357314"/>
          <a:ext cx="1479550" cy="8651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7095" name="公式" r:id="rId9" imgW="583920" imgH="457200" progId="Equation.3">
                  <p:embed/>
                </p:oleObj>
              </mc:Choice>
              <mc:Fallback>
                <p:oleObj name="公式" r:id="rId9" imgW="583920" imgH="457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36975" y="1357314"/>
                        <a:ext cx="1479550" cy="8651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643" name="Text Box 19"/>
          <p:cNvSpPr txBox="1">
            <a:spLocks noChangeArrowheads="1"/>
          </p:cNvSpPr>
          <p:nvPr/>
        </p:nvSpPr>
        <p:spPr bwMode="auto">
          <a:xfrm>
            <a:off x="4117975" y="1816101"/>
            <a:ext cx="68738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latin typeface="Times New Roman" charset="0"/>
              </a:rPr>
              <a:t> </a:t>
            </a:r>
            <a:r>
              <a:rPr kumimoji="1" lang="en-US" altLang="zh-CN" sz="2000">
                <a:latin typeface="Times New Roman" charset="0"/>
              </a:rPr>
              <a:t>≤1</a:t>
            </a:r>
            <a:endParaRPr kumimoji="1" lang="en-US" altLang="zh-CN" sz="2400">
              <a:latin typeface="Times New Roman" charset="0"/>
            </a:endParaRPr>
          </a:p>
        </p:txBody>
      </p:sp>
      <p:sp>
        <p:nvSpPr>
          <p:cNvPr id="26644" name="Text Box 20"/>
          <p:cNvSpPr txBox="1">
            <a:spLocks noChangeArrowheads="1"/>
          </p:cNvSpPr>
          <p:nvPr/>
        </p:nvSpPr>
        <p:spPr bwMode="auto">
          <a:xfrm>
            <a:off x="7808913" y="3289300"/>
            <a:ext cx="17129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>
                <a:latin typeface="Times New Roman" charset="0"/>
              </a:rPr>
              <a:t>D.</a:t>
            </a:r>
            <a:r>
              <a:rPr kumimoji="1" lang="zh-CN" altLang="en-US" sz="2400">
                <a:latin typeface="Times New Roman" charset="0"/>
              </a:rPr>
              <a:t>不能确定</a:t>
            </a:r>
            <a:r>
              <a:rPr kumimoji="1" lang="en-US" altLang="zh-CN" sz="2400">
                <a:latin typeface="Times New Roman" charset="0"/>
              </a:rPr>
              <a:t>.     </a:t>
            </a:r>
            <a:r>
              <a:rPr kumimoji="1" lang="en-US" altLang="en-US" sz="2400">
                <a:latin typeface="Times New Roman" charset="0"/>
              </a:rPr>
              <a:t>  </a:t>
            </a:r>
            <a:endParaRPr kumimoji="1" lang="en-US" altLang="zh-CN" sz="2400">
              <a:latin typeface="Times New Roman" charset="0"/>
            </a:endParaRPr>
          </a:p>
        </p:txBody>
      </p:sp>
      <p:sp>
        <p:nvSpPr>
          <p:cNvPr id="26645" name="Text Box 21"/>
          <p:cNvSpPr txBox="1">
            <a:spLocks noChangeArrowheads="1"/>
          </p:cNvSpPr>
          <p:nvPr/>
        </p:nvSpPr>
        <p:spPr bwMode="auto">
          <a:xfrm>
            <a:off x="2487614" y="3262313"/>
            <a:ext cx="22240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>
                <a:latin typeface="Times New Roman" charset="0"/>
              </a:rPr>
              <a:t>A. -2,  0,  -1 ,       </a:t>
            </a:r>
          </a:p>
        </p:txBody>
      </p:sp>
      <p:sp>
        <p:nvSpPr>
          <p:cNvPr id="26646" name="Text Box 22"/>
          <p:cNvSpPr txBox="1">
            <a:spLocks noChangeArrowheads="1"/>
          </p:cNvSpPr>
          <p:nvPr/>
        </p:nvSpPr>
        <p:spPr bwMode="auto">
          <a:xfrm>
            <a:off x="4465639" y="3267075"/>
            <a:ext cx="14128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>
                <a:latin typeface="Times New Roman" charset="0"/>
              </a:rPr>
              <a:t>B.   -2 ,       </a:t>
            </a:r>
          </a:p>
        </p:txBody>
      </p:sp>
      <p:sp>
        <p:nvSpPr>
          <p:cNvPr id="26647" name="Text Box 23"/>
          <p:cNvSpPr txBox="1">
            <a:spLocks noChangeArrowheads="1"/>
          </p:cNvSpPr>
          <p:nvPr/>
        </p:nvSpPr>
        <p:spPr bwMode="auto">
          <a:xfrm>
            <a:off x="6208714" y="3295650"/>
            <a:ext cx="14128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>
                <a:latin typeface="Times New Roman" charset="0"/>
              </a:rPr>
              <a:t>C.  -2, -1,       </a:t>
            </a:r>
          </a:p>
        </p:txBody>
      </p:sp>
      <p:graphicFrame>
        <p:nvGraphicFramePr>
          <p:cNvPr id="26648" name="Object 24"/>
          <p:cNvGraphicFramePr>
            <a:graphicFrameLocks noChangeAspect="1"/>
          </p:cNvGraphicFramePr>
          <p:nvPr/>
        </p:nvGraphicFramePr>
        <p:xfrm>
          <a:off x="3914775" y="2497139"/>
          <a:ext cx="1322388" cy="8651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7096" name="公式" r:id="rId11" imgW="520560" imgH="457200" progId="Equation.3">
                  <p:embed/>
                </p:oleObj>
              </mc:Choice>
              <mc:Fallback>
                <p:oleObj name="公式" r:id="rId11" imgW="520560" imgH="457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14775" y="2497139"/>
                        <a:ext cx="1322388" cy="8651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649" name="Text Box 25"/>
          <p:cNvSpPr txBox="1">
            <a:spLocks noChangeArrowheads="1"/>
          </p:cNvSpPr>
          <p:nvPr/>
        </p:nvSpPr>
        <p:spPr bwMode="auto">
          <a:xfrm>
            <a:off x="4306889" y="2570164"/>
            <a:ext cx="8985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latin typeface="Times New Roman" charset="0"/>
              </a:rPr>
              <a:t> </a:t>
            </a:r>
            <a:r>
              <a:rPr kumimoji="1" lang="en-US" altLang="zh-CN" sz="2000">
                <a:latin typeface="Times New Roman" charset="0"/>
              </a:rPr>
              <a:t>≥-2,</a:t>
            </a:r>
            <a:endParaRPr kumimoji="1" lang="en-US" altLang="zh-CN" sz="2400">
              <a:latin typeface="Times New Roman" charset="0"/>
            </a:endParaRPr>
          </a:p>
        </p:txBody>
      </p:sp>
      <p:graphicFrame>
        <p:nvGraphicFramePr>
          <p:cNvPr id="26650" name="Object 26"/>
          <p:cNvGraphicFramePr>
            <a:graphicFrameLocks noChangeAspect="1"/>
          </p:cNvGraphicFramePr>
          <p:nvPr/>
        </p:nvGraphicFramePr>
        <p:xfrm>
          <a:off x="8335964" y="2293938"/>
          <a:ext cx="280987" cy="315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7097" name="公式" r:id="rId13" imgW="126720" imgH="139680" progId="Equation.3">
                  <p:embed/>
                </p:oleObj>
              </mc:Choice>
              <mc:Fallback>
                <p:oleObj name="公式" r:id="rId13" imgW="126720" imgH="1396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35964" y="2293938"/>
                        <a:ext cx="280987" cy="3159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6651" name="Group 27"/>
          <p:cNvGrpSpPr>
            <a:grpSpLocks/>
          </p:cNvGrpSpPr>
          <p:nvPr/>
        </p:nvGrpSpPr>
        <p:grpSpPr bwMode="auto">
          <a:xfrm>
            <a:off x="2482851" y="2159000"/>
            <a:ext cx="6734175" cy="490538"/>
            <a:chOff x="637" y="1360"/>
            <a:chExt cx="4242" cy="309"/>
          </a:xfrm>
        </p:grpSpPr>
        <p:sp>
          <p:nvSpPr>
            <p:cNvPr id="26652" name="Text Box 28"/>
            <p:cNvSpPr txBox="1">
              <a:spLocks noChangeArrowheads="1"/>
            </p:cNvSpPr>
            <p:nvPr/>
          </p:nvSpPr>
          <p:spPr bwMode="auto">
            <a:xfrm>
              <a:off x="3989" y="1366"/>
              <a:ext cx="89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>
                  <a:latin typeface="Times New Roman" charset="0"/>
                </a:rPr>
                <a:t>D.     </a:t>
              </a:r>
              <a:r>
                <a:rPr kumimoji="1" lang="en-US" altLang="zh-CN">
                  <a:latin typeface="Times New Roman" charset="0"/>
                </a:rPr>
                <a:t>≤</a:t>
              </a:r>
              <a:r>
                <a:rPr kumimoji="1" lang="en-US" altLang="zh-CN" sz="2400">
                  <a:latin typeface="Times New Roman" charset="0"/>
                </a:rPr>
                <a:t>1.       </a:t>
              </a:r>
            </a:p>
          </p:txBody>
        </p:sp>
        <p:sp>
          <p:nvSpPr>
            <p:cNvPr id="26653" name="Text Box 29"/>
            <p:cNvSpPr txBox="1">
              <a:spLocks noChangeArrowheads="1"/>
            </p:cNvSpPr>
            <p:nvPr/>
          </p:nvSpPr>
          <p:spPr bwMode="auto">
            <a:xfrm>
              <a:off x="637" y="1360"/>
              <a:ext cx="89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>
                  <a:latin typeface="Times New Roman" charset="0"/>
                </a:rPr>
                <a:t>A.  0,  1 ,       </a:t>
              </a:r>
            </a:p>
          </p:txBody>
        </p:sp>
        <p:sp>
          <p:nvSpPr>
            <p:cNvPr id="26654" name="Text Box 30"/>
            <p:cNvSpPr txBox="1">
              <a:spLocks noChangeArrowheads="1"/>
            </p:cNvSpPr>
            <p:nvPr/>
          </p:nvSpPr>
          <p:spPr bwMode="auto">
            <a:xfrm>
              <a:off x="1872" y="1363"/>
              <a:ext cx="89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>
                  <a:latin typeface="Times New Roman" charset="0"/>
                </a:rPr>
                <a:t>B.   0 ,       </a:t>
              </a:r>
            </a:p>
          </p:txBody>
        </p:sp>
        <p:sp>
          <p:nvSpPr>
            <p:cNvPr id="26655" name="Text Box 31"/>
            <p:cNvSpPr txBox="1">
              <a:spLocks noChangeArrowheads="1"/>
            </p:cNvSpPr>
            <p:nvPr/>
          </p:nvSpPr>
          <p:spPr bwMode="auto">
            <a:xfrm>
              <a:off x="2970" y="1381"/>
              <a:ext cx="89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>
                  <a:latin typeface="Times New Roman" charset="0"/>
                </a:rPr>
                <a:t>C.   1,       </a:t>
              </a:r>
            </a:p>
          </p:txBody>
        </p:sp>
      </p:grpSp>
      <p:sp>
        <p:nvSpPr>
          <p:cNvPr id="26656" name="Text Box 32"/>
          <p:cNvSpPr txBox="1">
            <a:spLocks noChangeArrowheads="1"/>
          </p:cNvSpPr>
          <p:nvPr/>
        </p:nvSpPr>
        <p:spPr bwMode="auto">
          <a:xfrm>
            <a:off x="2135189" y="3925888"/>
            <a:ext cx="7159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>
                <a:latin typeface="Times New Roman" charset="0"/>
              </a:rPr>
              <a:t>(4)</a:t>
            </a:r>
            <a:r>
              <a:rPr kumimoji="1" lang="zh-CN" altLang="en-US" sz="2400">
                <a:latin typeface="Times New Roman" charset="0"/>
              </a:rPr>
              <a:t>不等式组                  的解集在数轴上表示为</a:t>
            </a:r>
            <a:r>
              <a:rPr kumimoji="1" lang="en-US" altLang="zh-CN" sz="2400">
                <a:latin typeface="Times New Roman" charset="0"/>
              </a:rPr>
              <a:t>(          )</a:t>
            </a:r>
          </a:p>
        </p:txBody>
      </p:sp>
      <p:graphicFrame>
        <p:nvGraphicFramePr>
          <p:cNvPr id="26657" name="Object 33"/>
          <p:cNvGraphicFramePr>
            <a:graphicFrameLocks noChangeAspect="1"/>
          </p:cNvGraphicFramePr>
          <p:nvPr/>
        </p:nvGraphicFramePr>
        <p:xfrm>
          <a:off x="3819525" y="3760789"/>
          <a:ext cx="1322388" cy="8651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7098" name="公式" r:id="rId14" imgW="520560" imgH="457200" progId="Equation.3">
                  <p:embed/>
                </p:oleObj>
              </mc:Choice>
              <mc:Fallback>
                <p:oleObj name="公式" r:id="rId14" imgW="520560" imgH="457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19525" y="3760789"/>
                        <a:ext cx="1322388" cy="8651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658" name="Text Box 34"/>
          <p:cNvSpPr txBox="1">
            <a:spLocks noChangeArrowheads="1"/>
          </p:cNvSpPr>
          <p:nvPr/>
        </p:nvSpPr>
        <p:spPr bwMode="auto">
          <a:xfrm>
            <a:off x="4211639" y="3763963"/>
            <a:ext cx="8985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latin typeface="Times New Roman" charset="0"/>
              </a:rPr>
              <a:t> ≥</a:t>
            </a:r>
            <a:r>
              <a:rPr kumimoji="1" lang="en-US" altLang="zh-CN" sz="2400">
                <a:latin typeface="Times New Roman" charset="0"/>
              </a:rPr>
              <a:t>-</a:t>
            </a:r>
            <a:r>
              <a:rPr kumimoji="1" lang="en-US" altLang="zh-CN" sz="2000">
                <a:latin typeface="Times New Roman" charset="0"/>
              </a:rPr>
              <a:t>2,</a:t>
            </a:r>
            <a:endParaRPr kumimoji="1" lang="en-US" altLang="zh-CN" sz="2400">
              <a:latin typeface="Times New Roman" charset="0"/>
            </a:endParaRPr>
          </a:p>
        </p:txBody>
      </p:sp>
      <p:graphicFrame>
        <p:nvGraphicFramePr>
          <p:cNvPr id="26659" name="Object 35"/>
          <p:cNvGraphicFramePr>
            <a:graphicFrameLocks noChangeAspect="1"/>
          </p:cNvGraphicFramePr>
          <p:nvPr/>
        </p:nvGraphicFramePr>
        <p:xfrm>
          <a:off x="2805113" y="4730751"/>
          <a:ext cx="2857500" cy="3032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7099" name="BMP 图象" r:id="rId16" imgW="2781688" imgH="1809524" progId="Paint.Picture">
                  <p:embed/>
                </p:oleObj>
              </mc:Choice>
              <mc:Fallback>
                <p:oleObj name="BMP 图象" r:id="rId16" imgW="2781688" imgH="1809524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>
                        <a:clrChange>
                          <a:clrFrom>
                            <a:srgbClr val="FFFFFF"/>
                          </a:clrFrom>
                          <a:clrTo>
                            <a:srgbClr val="FFFFFF">
                              <a:alpha val="0"/>
                            </a:srgbClr>
                          </a:clrTo>
                        </a:clrChange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14238" t="19893" r="36241" b="59677"/>
                      <a:stretch>
                        <a:fillRect/>
                      </a:stretch>
                    </p:blipFill>
                    <p:spPr bwMode="auto">
                      <a:xfrm>
                        <a:off x="2805113" y="4730751"/>
                        <a:ext cx="2857500" cy="3032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60" name="Object 36"/>
          <p:cNvGraphicFramePr>
            <a:graphicFrameLocks noChangeAspect="1"/>
          </p:cNvGraphicFramePr>
          <p:nvPr/>
        </p:nvGraphicFramePr>
        <p:xfrm>
          <a:off x="2828926" y="4586289"/>
          <a:ext cx="1376363" cy="352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7100" name="BMP 图象" r:id="rId18" imgW="2238687" imgH="438095" progId="Paint.Picture">
                  <p:embed/>
                </p:oleObj>
              </mc:Choice>
              <mc:Fallback>
                <p:oleObj name="BMP 图象" r:id="rId18" imgW="2238687" imgH="438095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>
                        <a:clrChange>
                          <a:clrFrom>
                            <a:srgbClr val="FFFFFF"/>
                          </a:clrFrom>
                          <a:clrTo>
                            <a:srgbClr val="FFFFFF">
                              <a:alpha val="0"/>
                            </a:srgbClr>
                          </a:clrTo>
                        </a:clrChange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65932" b="41087"/>
                      <a:stretch>
                        <a:fillRect/>
                      </a:stretch>
                    </p:blipFill>
                    <p:spPr bwMode="auto">
                      <a:xfrm>
                        <a:off x="2828926" y="4586289"/>
                        <a:ext cx="1376363" cy="352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61" name="Object 37"/>
          <p:cNvGraphicFramePr>
            <a:graphicFrameLocks noChangeAspect="1"/>
          </p:cNvGraphicFramePr>
          <p:nvPr/>
        </p:nvGraphicFramePr>
        <p:xfrm>
          <a:off x="2743201" y="4665663"/>
          <a:ext cx="652463" cy="2460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7101" name="BMP 图象" r:id="rId20" imgW="2238687" imgH="438095" progId="Paint.Picture">
                  <p:embed/>
                </p:oleObj>
              </mc:Choice>
              <mc:Fallback>
                <p:oleObj name="BMP 图象" r:id="rId20" imgW="2238687" imgH="438095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1">
                        <a:clrChange>
                          <a:clrFrom>
                            <a:srgbClr val="FFFFFF"/>
                          </a:clrFrom>
                          <a:clrTo>
                            <a:srgbClr val="FFFFFF">
                              <a:alpha val="0"/>
                            </a:srgbClr>
                          </a:clrTo>
                        </a:clrChange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85237" b="57518"/>
                      <a:stretch>
                        <a:fillRect/>
                      </a:stretch>
                    </p:blipFill>
                    <p:spPr bwMode="auto">
                      <a:xfrm>
                        <a:off x="2743201" y="4665663"/>
                        <a:ext cx="652463" cy="2460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6662" name="Group 38"/>
          <p:cNvGrpSpPr>
            <a:grpSpLocks/>
          </p:cNvGrpSpPr>
          <p:nvPr/>
        </p:nvGrpSpPr>
        <p:grpSpPr bwMode="auto">
          <a:xfrm>
            <a:off x="2962276" y="4854572"/>
            <a:ext cx="1236663" cy="472494"/>
            <a:chOff x="929" y="3043"/>
            <a:chExt cx="810" cy="339"/>
          </a:xfrm>
        </p:grpSpPr>
        <p:sp>
          <p:nvSpPr>
            <p:cNvPr id="26663" name="Text Box 39"/>
            <p:cNvSpPr txBox="1">
              <a:spLocks noChangeArrowheads="1"/>
            </p:cNvSpPr>
            <p:nvPr/>
          </p:nvSpPr>
          <p:spPr bwMode="auto">
            <a:xfrm>
              <a:off x="929" y="3051"/>
              <a:ext cx="278" cy="3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>
                  <a:latin typeface="Times New Roman" charset="0"/>
                </a:rPr>
                <a:t>-</a:t>
              </a:r>
              <a:r>
                <a:rPr kumimoji="1" lang="en-US" altLang="zh-CN" sz="2000">
                  <a:latin typeface="Times New Roman" charset="0"/>
                </a:rPr>
                <a:t>5</a:t>
              </a:r>
              <a:endParaRPr kumimoji="1" lang="en-US" altLang="zh-CN" sz="2400">
                <a:latin typeface="Times New Roman" charset="0"/>
              </a:endParaRPr>
            </a:p>
          </p:txBody>
        </p:sp>
        <p:sp>
          <p:nvSpPr>
            <p:cNvPr id="26664" name="Text Box 40"/>
            <p:cNvSpPr txBox="1">
              <a:spLocks noChangeArrowheads="1"/>
            </p:cNvSpPr>
            <p:nvPr/>
          </p:nvSpPr>
          <p:spPr bwMode="auto">
            <a:xfrm>
              <a:off x="1461" y="3043"/>
              <a:ext cx="278" cy="3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>
                  <a:latin typeface="Times New Roman" charset="0"/>
                </a:rPr>
                <a:t>-</a:t>
              </a:r>
              <a:r>
                <a:rPr kumimoji="1" lang="en-US" altLang="zh-CN" sz="2000">
                  <a:latin typeface="Times New Roman" charset="0"/>
                </a:rPr>
                <a:t>2</a:t>
              </a:r>
              <a:endParaRPr kumimoji="1" lang="en-US" altLang="zh-CN" sz="2400">
                <a:latin typeface="Times New Roman" charset="0"/>
              </a:endParaRPr>
            </a:p>
          </p:txBody>
        </p:sp>
      </p:grpSp>
      <p:graphicFrame>
        <p:nvGraphicFramePr>
          <p:cNvPr id="26665" name="Object 41"/>
          <p:cNvGraphicFramePr>
            <a:graphicFrameLocks noChangeAspect="1"/>
          </p:cNvGraphicFramePr>
          <p:nvPr/>
        </p:nvGraphicFramePr>
        <p:xfrm>
          <a:off x="7024688" y="4508501"/>
          <a:ext cx="1346200" cy="3921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7102" name="BMP 图象" r:id="rId22" imgW="2266667" imgH="552527" progId="Paint.Picture">
                  <p:embed/>
                </p:oleObj>
              </mc:Choice>
              <mc:Fallback>
                <p:oleObj name="BMP 图象" r:id="rId22" imgW="2266667" imgH="552527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3">
                        <a:clrChange>
                          <a:clrFrom>
                            <a:srgbClr val="FFFFFF"/>
                          </a:clrFrom>
                          <a:clrTo>
                            <a:srgbClr val="FFFFFF">
                              <a:alpha val="0"/>
                            </a:srgbClr>
                          </a:clrTo>
                        </a:clrChange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r="63530" b="65155"/>
                      <a:stretch>
                        <a:fillRect/>
                      </a:stretch>
                    </p:blipFill>
                    <p:spPr bwMode="auto">
                      <a:xfrm>
                        <a:off x="7024688" y="4508501"/>
                        <a:ext cx="1346200" cy="3921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66" name="Object 42"/>
          <p:cNvGraphicFramePr>
            <a:graphicFrameLocks noChangeAspect="1"/>
          </p:cNvGraphicFramePr>
          <p:nvPr/>
        </p:nvGraphicFramePr>
        <p:xfrm>
          <a:off x="6886575" y="4705350"/>
          <a:ext cx="1970088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7103" name="BMP 图象" r:id="rId24" imgW="2781688" imgH="1809524" progId="Paint.Picture">
                  <p:embed/>
                </p:oleObj>
              </mc:Choice>
              <mc:Fallback>
                <p:oleObj name="BMP 图象" r:id="rId24" imgW="2781688" imgH="1809524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5">
                        <a:clrChange>
                          <a:clrFrom>
                            <a:srgbClr val="FFFFFF"/>
                          </a:clrFrom>
                          <a:clrTo>
                            <a:srgbClr val="FFFFFF">
                              <a:alpha val="0"/>
                            </a:srgbClr>
                          </a:clrTo>
                        </a:clrChange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16826" t="19893" r="45302" b="59677"/>
                      <a:stretch>
                        <a:fillRect/>
                      </a:stretch>
                    </p:blipFill>
                    <p:spPr bwMode="auto">
                      <a:xfrm>
                        <a:off x="6886575" y="4705350"/>
                        <a:ext cx="1970088" cy="317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67" name="Object 43"/>
          <p:cNvGraphicFramePr>
            <a:graphicFrameLocks noChangeAspect="1"/>
          </p:cNvGraphicFramePr>
          <p:nvPr/>
        </p:nvGraphicFramePr>
        <p:xfrm>
          <a:off x="6889750" y="4554538"/>
          <a:ext cx="1125538" cy="3476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7104" name="BMP 图象" r:id="rId26" imgW="2238687" imgH="438095" progId="Paint.Picture">
                  <p:embed/>
                </p:oleObj>
              </mc:Choice>
              <mc:Fallback>
                <p:oleObj name="BMP 图象" r:id="rId26" imgW="2238687" imgH="438095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>
                        <a:clrChange>
                          <a:clrFrom>
                            <a:srgbClr val="FFFFFF"/>
                          </a:clrFrom>
                          <a:clrTo>
                            <a:srgbClr val="FFFFFF">
                              <a:alpha val="0"/>
                            </a:srgbClr>
                          </a:clrTo>
                        </a:clrChange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69148" b="41087"/>
                      <a:stretch>
                        <a:fillRect/>
                      </a:stretch>
                    </p:blipFill>
                    <p:spPr bwMode="auto">
                      <a:xfrm>
                        <a:off x="6889750" y="4554538"/>
                        <a:ext cx="1125538" cy="3476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68" name="Object 44"/>
          <p:cNvGraphicFramePr>
            <a:graphicFrameLocks noChangeAspect="1"/>
          </p:cNvGraphicFramePr>
          <p:nvPr/>
        </p:nvGraphicFramePr>
        <p:xfrm>
          <a:off x="9064625" y="4411664"/>
          <a:ext cx="1466850" cy="479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7105" name="BMP 图象" r:id="rId27" imgW="2266667" imgH="552527" progId="Paint.Picture">
                  <p:embed/>
                </p:oleObj>
              </mc:Choice>
              <mc:Fallback>
                <p:oleObj name="BMP 图象" r:id="rId27" imgW="2266667" imgH="552527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8">
                        <a:clrChange>
                          <a:clrFrom>
                            <a:srgbClr val="FFFFFF"/>
                          </a:clrFrom>
                          <a:clrTo>
                            <a:srgbClr val="FFFFFF">
                              <a:alpha val="0"/>
                            </a:srgbClr>
                          </a:clrTo>
                        </a:clrChange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r="61934" b="58632"/>
                      <a:stretch>
                        <a:fillRect/>
                      </a:stretch>
                    </p:blipFill>
                    <p:spPr bwMode="auto">
                      <a:xfrm>
                        <a:off x="9064625" y="4411664"/>
                        <a:ext cx="1466850" cy="479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69" name="Object 45"/>
          <p:cNvGraphicFramePr>
            <a:graphicFrameLocks noChangeAspect="1"/>
          </p:cNvGraphicFramePr>
          <p:nvPr/>
        </p:nvGraphicFramePr>
        <p:xfrm>
          <a:off x="9826626" y="4491038"/>
          <a:ext cx="671513" cy="404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7106" name="BMP 图象" r:id="rId29" imgW="2266667" imgH="552527" progId="Paint.Picture">
                  <p:embed/>
                </p:oleObj>
              </mc:Choice>
              <mc:Fallback>
                <p:oleObj name="BMP 图象" r:id="rId29" imgW="2266667" imgH="552527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3">
                        <a:clrChange>
                          <a:clrFrom>
                            <a:srgbClr val="FFFFFF"/>
                          </a:clrFrom>
                          <a:clrTo>
                            <a:srgbClr val="FFFFFF">
                              <a:alpha val="0"/>
                            </a:srgbClr>
                          </a:clrTo>
                        </a:clrChange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r="82588" b="65155"/>
                      <a:stretch>
                        <a:fillRect/>
                      </a:stretch>
                    </p:blipFill>
                    <p:spPr bwMode="auto">
                      <a:xfrm>
                        <a:off x="9826626" y="4491038"/>
                        <a:ext cx="671513" cy="4048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70" name="Object 46"/>
          <p:cNvGraphicFramePr>
            <a:graphicFrameLocks noChangeAspect="1"/>
          </p:cNvGraphicFramePr>
          <p:nvPr/>
        </p:nvGraphicFramePr>
        <p:xfrm>
          <a:off x="9002714" y="4692651"/>
          <a:ext cx="1976437" cy="334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7107" name="BMP 图象" r:id="rId30" imgW="2781688" imgH="1809524" progId="Paint.Picture">
                  <p:embed/>
                </p:oleObj>
              </mc:Choice>
              <mc:Fallback>
                <p:oleObj name="BMP 图象" r:id="rId30" imgW="2781688" imgH="1809524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5">
                        <a:clrChange>
                          <a:clrFrom>
                            <a:srgbClr val="FFFFFF"/>
                          </a:clrFrom>
                          <a:clrTo>
                            <a:srgbClr val="FFFFFF">
                              <a:alpha val="0"/>
                            </a:srgbClr>
                          </a:clrTo>
                        </a:clrChange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18121" t="19893" r="45302" b="59677"/>
                      <a:stretch>
                        <a:fillRect/>
                      </a:stretch>
                    </p:blipFill>
                    <p:spPr bwMode="auto">
                      <a:xfrm>
                        <a:off x="9002714" y="4692651"/>
                        <a:ext cx="1976437" cy="3349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6671" name="Group 47"/>
          <p:cNvGrpSpPr>
            <a:grpSpLocks/>
          </p:cNvGrpSpPr>
          <p:nvPr/>
        </p:nvGrpSpPr>
        <p:grpSpPr bwMode="auto">
          <a:xfrm>
            <a:off x="8904288" y="4830761"/>
            <a:ext cx="1236662" cy="472493"/>
            <a:chOff x="929" y="3043"/>
            <a:chExt cx="810" cy="339"/>
          </a:xfrm>
        </p:grpSpPr>
        <p:sp>
          <p:nvSpPr>
            <p:cNvPr id="26672" name="Text Box 48"/>
            <p:cNvSpPr txBox="1">
              <a:spLocks noChangeArrowheads="1"/>
            </p:cNvSpPr>
            <p:nvPr/>
          </p:nvSpPr>
          <p:spPr bwMode="auto">
            <a:xfrm>
              <a:off x="929" y="3051"/>
              <a:ext cx="278" cy="3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>
                  <a:latin typeface="Times New Roman" charset="0"/>
                </a:rPr>
                <a:t>-</a:t>
              </a:r>
              <a:r>
                <a:rPr kumimoji="1" lang="en-US" altLang="zh-CN" sz="2000">
                  <a:latin typeface="Times New Roman" charset="0"/>
                </a:rPr>
                <a:t>5</a:t>
              </a:r>
              <a:endParaRPr kumimoji="1" lang="en-US" altLang="zh-CN" sz="2400">
                <a:latin typeface="Times New Roman" charset="0"/>
              </a:endParaRPr>
            </a:p>
          </p:txBody>
        </p:sp>
        <p:sp>
          <p:nvSpPr>
            <p:cNvPr id="26673" name="Text Box 49"/>
            <p:cNvSpPr txBox="1">
              <a:spLocks noChangeArrowheads="1"/>
            </p:cNvSpPr>
            <p:nvPr/>
          </p:nvSpPr>
          <p:spPr bwMode="auto">
            <a:xfrm>
              <a:off x="1461" y="3043"/>
              <a:ext cx="278" cy="3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>
                  <a:latin typeface="Times New Roman" charset="0"/>
                </a:rPr>
                <a:t>-</a:t>
              </a:r>
              <a:r>
                <a:rPr kumimoji="1" lang="en-US" altLang="zh-CN" sz="2000">
                  <a:latin typeface="Times New Roman" charset="0"/>
                </a:rPr>
                <a:t>2</a:t>
              </a:r>
              <a:endParaRPr kumimoji="1" lang="en-US" altLang="zh-CN" sz="2400">
                <a:latin typeface="Times New Roman" charset="0"/>
              </a:endParaRPr>
            </a:p>
          </p:txBody>
        </p:sp>
      </p:grpSp>
      <p:grpSp>
        <p:nvGrpSpPr>
          <p:cNvPr id="26674" name="Group 50"/>
          <p:cNvGrpSpPr>
            <a:grpSpLocks/>
          </p:cNvGrpSpPr>
          <p:nvPr/>
        </p:nvGrpSpPr>
        <p:grpSpPr bwMode="auto">
          <a:xfrm>
            <a:off x="6815138" y="4843461"/>
            <a:ext cx="1236662" cy="472493"/>
            <a:chOff x="929" y="3043"/>
            <a:chExt cx="810" cy="339"/>
          </a:xfrm>
        </p:grpSpPr>
        <p:sp>
          <p:nvSpPr>
            <p:cNvPr id="26675" name="Text Box 51"/>
            <p:cNvSpPr txBox="1">
              <a:spLocks noChangeArrowheads="1"/>
            </p:cNvSpPr>
            <p:nvPr/>
          </p:nvSpPr>
          <p:spPr bwMode="auto">
            <a:xfrm>
              <a:off x="929" y="3051"/>
              <a:ext cx="278" cy="3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>
                  <a:latin typeface="Times New Roman" charset="0"/>
                </a:rPr>
                <a:t>-</a:t>
              </a:r>
              <a:r>
                <a:rPr kumimoji="1" lang="en-US" altLang="zh-CN" sz="2000">
                  <a:latin typeface="Times New Roman" charset="0"/>
                </a:rPr>
                <a:t>5</a:t>
              </a:r>
              <a:endParaRPr kumimoji="1" lang="en-US" altLang="zh-CN" sz="2400">
                <a:latin typeface="Times New Roman" charset="0"/>
              </a:endParaRPr>
            </a:p>
          </p:txBody>
        </p:sp>
        <p:sp>
          <p:nvSpPr>
            <p:cNvPr id="26676" name="Text Box 52"/>
            <p:cNvSpPr txBox="1">
              <a:spLocks noChangeArrowheads="1"/>
            </p:cNvSpPr>
            <p:nvPr/>
          </p:nvSpPr>
          <p:spPr bwMode="auto">
            <a:xfrm>
              <a:off x="1461" y="3043"/>
              <a:ext cx="278" cy="3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>
                  <a:latin typeface="Times New Roman" charset="0"/>
                </a:rPr>
                <a:t>-</a:t>
              </a:r>
              <a:r>
                <a:rPr kumimoji="1" lang="en-US" altLang="zh-CN" sz="2000">
                  <a:latin typeface="Times New Roman" charset="0"/>
                </a:rPr>
                <a:t>2</a:t>
              </a:r>
              <a:endParaRPr kumimoji="1" lang="en-US" altLang="zh-CN" sz="2400">
                <a:latin typeface="Times New Roman" charset="0"/>
              </a:endParaRPr>
            </a:p>
          </p:txBody>
        </p:sp>
      </p:grpSp>
      <p:graphicFrame>
        <p:nvGraphicFramePr>
          <p:cNvPr id="26677" name="Object 53"/>
          <p:cNvGraphicFramePr>
            <a:graphicFrameLocks noChangeAspect="1"/>
          </p:cNvGraphicFramePr>
          <p:nvPr/>
        </p:nvGraphicFramePr>
        <p:xfrm>
          <a:off x="4827589" y="4718051"/>
          <a:ext cx="2611437" cy="307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7108" name="BMP 图象" r:id="rId31" imgW="2781688" imgH="1809524" progId="Paint.Picture">
                  <p:embed/>
                </p:oleObj>
              </mc:Choice>
              <mc:Fallback>
                <p:oleObj name="BMP 图象" r:id="rId31" imgW="2781688" imgH="1809524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2">
                        <a:clrChange>
                          <a:clrFrom>
                            <a:srgbClr val="FFFFFF"/>
                          </a:clrFrom>
                          <a:clrTo>
                            <a:srgbClr val="FFFFFF">
                              <a:alpha val="0"/>
                            </a:srgbClr>
                          </a:clrTo>
                        </a:clrChange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14238" t="19893" r="36241" b="59677"/>
                      <a:stretch>
                        <a:fillRect/>
                      </a:stretch>
                    </p:blipFill>
                    <p:spPr bwMode="auto">
                      <a:xfrm>
                        <a:off x="4827589" y="4718051"/>
                        <a:ext cx="2611437" cy="307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78" name="Object 54"/>
          <p:cNvGraphicFramePr>
            <a:graphicFrameLocks noChangeAspect="1"/>
          </p:cNvGraphicFramePr>
          <p:nvPr/>
        </p:nvGraphicFramePr>
        <p:xfrm>
          <a:off x="4770438" y="4652964"/>
          <a:ext cx="596900" cy="2492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7109" name="BMP 图象" r:id="rId33" imgW="2238687" imgH="438095" progId="Paint.Picture">
                  <p:embed/>
                </p:oleObj>
              </mc:Choice>
              <mc:Fallback>
                <p:oleObj name="BMP 图象" r:id="rId33" imgW="2238687" imgH="438095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1">
                        <a:clrChange>
                          <a:clrFrom>
                            <a:srgbClr val="FFFFFF"/>
                          </a:clrFrom>
                          <a:clrTo>
                            <a:srgbClr val="FFFFFF">
                              <a:alpha val="0"/>
                            </a:srgbClr>
                          </a:clrTo>
                        </a:clrChange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85237" b="57518"/>
                      <a:stretch>
                        <a:fillRect/>
                      </a:stretch>
                    </p:blipFill>
                    <p:spPr bwMode="auto">
                      <a:xfrm>
                        <a:off x="4770438" y="4652964"/>
                        <a:ext cx="596900" cy="2492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79" name="Object 55"/>
          <p:cNvGraphicFramePr>
            <a:graphicFrameLocks noChangeAspect="1"/>
          </p:cNvGraphicFramePr>
          <p:nvPr/>
        </p:nvGraphicFramePr>
        <p:xfrm>
          <a:off x="5834063" y="4513263"/>
          <a:ext cx="652462" cy="393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7110" name="BMP 图象" r:id="rId34" imgW="2266667" imgH="552527" progId="Paint.Picture">
                  <p:embed/>
                </p:oleObj>
              </mc:Choice>
              <mc:Fallback>
                <p:oleObj name="BMP 图象" r:id="rId34" imgW="2266667" imgH="552527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8">
                        <a:clrChange>
                          <a:clrFrom>
                            <a:srgbClr val="FFFFFF"/>
                          </a:clrFrom>
                          <a:clrTo>
                            <a:srgbClr val="FFFFFF">
                              <a:alpha val="0"/>
                            </a:srgbClr>
                          </a:clrTo>
                        </a:clrChange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r="82579" b="65146"/>
                      <a:stretch>
                        <a:fillRect/>
                      </a:stretch>
                    </p:blipFill>
                    <p:spPr bwMode="auto">
                      <a:xfrm>
                        <a:off x="5834063" y="4513263"/>
                        <a:ext cx="652462" cy="393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6680" name="Group 56"/>
          <p:cNvGrpSpPr>
            <a:grpSpLocks/>
          </p:cNvGrpSpPr>
          <p:nvPr/>
        </p:nvGrpSpPr>
        <p:grpSpPr bwMode="auto">
          <a:xfrm>
            <a:off x="4919663" y="4872036"/>
            <a:ext cx="1236662" cy="472493"/>
            <a:chOff x="929" y="3043"/>
            <a:chExt cx="810" cy="339"/>
          </a:xfrm>
        </p:grpSpPr>
        <p:sp>
          <p:nvSpPr>
            <p:cNvPr id="26681" name="Text Box 57"/>
            <p:cNvSpPr txBox="1">
              <a:spLocks noChangeArrowheads="1"/>
            </p:cNvSpPr>
            <p:nvPr/>
          </p:nvSpPr>
          <p:spPr bwMode="auto">
            <a:xfrm>
              <a:off x="929" y="3051"/>
              <a:ext cx="278" cy="3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>
                  <a:latin typeface="Times New Roman" charset="0"/>
                </a:rPr>
                <a:t>-</a:t>
              </a:r>
              <a:r>
                <a:rPr kumimoji="1" lang="en-US" altLang="zh-CN" sz="2000">
                  <a:latin typeface="Times New Roman" charset="0"/>
                </a:rPr>
                <a:t>5</a:t>
              </a:r>
              <a:endParaRPr kumimoji="1" lang="en-US" altLang="zh-CN" sz="2400">
                <a:latin typeface="Times New Roman" charset="0"/>
              </a:endParaRPr>
            </a:p>
          </p:txBody>
        </p:sp>
        <p:sp>
          <p:nvSpPr>
            <p:cNvPr id="26682" name="Text Box 58"/>
            <p:cNvSpPr txBox="1">
              <a:spLocks noChangeArrowheads="1"/>
            </p:cNvSpPr>
            <p:nvPr/>
          </p:nvSpPr>
          <p:spPr bwMode="auto">
            <a:xfrm>
              <a:off x="1461" y="3043"/>
              <a:ext cx="278" cy="3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>
                  <a:latin typeface="Times New Roman" charset="0"/>
                </a:rPr>
                <a:t>-</a:t>
              </a:r>
              <a:r>
                <a:rPr kumimoji="1" lang="en-US" altLang="zh-CN" sz="2000">
                  <a:latin typeface="Times New Roman" charset="0"/>
                </a:rPr>
                <a:t>2</a:t>
              </a:r>
              <a:endParaRPr kumimoji="1" lang="en-US" altLang="zh-CN" sz="2400">
                <a:latin typeface="Times New Roman" charset="0"/>
              </a:endParaRPr>
            </a:p>
          </p:txBody>
        </p:sp>
      </p:grpSp>
      <p:sp>
        <p:nvSpPr>
          <p:cNvPr id="26683" name="Text Box 59"/>
          <p:cNvSpPr txBox="1">
            <a:spLocks noChangeArrowheads="1"/>
          </p:cNvSpPr>
          <p:nvPr/>
        </p:nvSpPr>
        <p:spPr bwMode="auto">
          <a:xfrm>
            <a:off x="2455863" y="4692650"/>
            <a:ext cx="4937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>
                <a:latin typeface="Times New Roman" charset="0"/>
              </a:rPr>
              <a:t>A.</a:t>
            </a:r>
          </a:p>
        </p:txBody>
      </p:sp>
      <p:sp>
        <p:nvSpPr>
          <p:cNvPr id="26684" name="Text Box 60"/>
          <p:cNvSpPr txBox="1">
            <a:spLocks noChangeArrowheads="1"/>
          </p:cNvSpPr>
          <p:nvPr/>
        </p:nvSpPr>
        <p:spPr bwMode="auto">
          <a:xfrm>
            <a:off x="8555038" y="4686300"/>
            <a:ext cx="4953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>
                <a:latin typeface="Times New Roman" charset="0"/>
              </a:rPr>
              <a:t>D.</a:t>
            </a:r>
          </a:p>
        </p:txBody>
      </p:sp>
      <p:sp>
        <p:nvSpPr>
          <p:cNvPr id="26685" name="Text Box 61"/>
          <p:cNvSpPr txBox="1">
            <a:spLocks noChangeArrowheads="1"/>
          </p:cNvSpPr>
          <p:nvPr/>
        </p:nvSpPr>
        <p:spPr bwMode="auto">
          <a:xfrm>
            <a:off x="6484938" y="4678363"/>
            <a:ext cx="4762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>
                <a:latin typeface="Times New Roman" charset="0"/>
              </a:rPr>
              <a:t>C.</a:t>
            </a:r>
          </a:p>
        </p:txBody>
      </p:sp>
      <p:sp>
        <p:nvSpPr>
          <p:cNvPr id="26686" name="Text Box 62"/>
          <p:cNvSpPr txBox="1">
            <a:spLocks noChangeArrowheads="1"/>
          </p:cNvSpPr>
          <p:nvPr/>
        </p:nvSpPr>
        <p:spPr bwMode="auto">
          <a:xfrm>
            <a:off x="4465638" y="4673600"/>
            <a:ext cx="4762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>
                <a:latin typeface="Times New Roman" charset="0"/>
              </a:rPr>
              <a:t>B.</a:t>
            </a:r>
          </a:p>
        </p:txBody>
      </p:sp>
      <p:sp>
        <p:nvSpPr>
          <p:cNvPr id="26687" name="Text Box 63"/>
          <p:cNvSpPr txBox="1">
            <a:spLocks noChangeArrowheads="1"/>
          </p:cNvSpPr>
          <p:nvPr/>
        </p:nvSpPr>
        <p:spPr bwMode="auto">
          <a:xfrm>
            <a:off x="2317750" y="5502275"/>
            <a:ext cx="72326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>
                <a:latin typeface="Times New Roman" charset="0"/>
              </a:rPr>
              <a:t>(5)</a:t>
            </a:r>
            <a:r>
              <a:rPr kumimoji="1" lang="zh-CN" altLang="en-US" sz="2400">
                <a:latin typeface="Times New Roman" charset="0"/>
              </a:rPr>
              <a:t>如图</a:t>
            </a:r>
            <a:r>
              <a:rPr kumimoji="1" lang="en-US" altLang="zh-CN" sz="2400">
                <a:latin typeface="Times New Roman" charset="0"/>
              </a:rPr>
              <a:t>,                                            </a:t>
            </a:r>
            <a:r>
              <a:rPr kumimoji="1" lang="zh-CN" altLang="en-US" sz="2400">
                <a:latin typeface="Times New Roman" charset="0"/>
              </a:rPr>
              <a:t>则其解集是</a:t>
            </a:r>
            <a:r>
              <a:rPr kumimoji="1" lang="en-US" altLang="zh-CN" sz="2400">
                <a:latin typeface="Times New Roman" charset="0"/>
              </a:rPr>
              <a:t>(        )</a:t>
            </a:r>
          </a:p>
        </p:txBody>
      </p:sp>
      <p:graphicFrame>
        <p:nvGraphicFramePr>
          <p:cNvPr id="26688" name="Object 64"/>
          <p:cNvGraphicFramePr>
            <a:graphicFrameLocks noChangeAspect="1"/>
          </p:cNvGraphicFramePr>
          <p:nvPr/>
        </p:nvGraphicFramePr>
        <p:xfrm>
          <a:off x="3587751" y="5543551"/>
          <a:ext cx="3116263" cy="625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7111" name="BMP 图象" r:id="rId35" imgW="2781688" imgH="1809524" progId="Paint.Picture">
                  <p:embed/>
                </p:oleObj>
              </mc:Choice>
              <mc:Fallback>
                <p:oleObj name="BMP 图象" r:id="rId35" imgW="2781688" imgH="1809524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6">
                        <a:clrChange>
                          <a:clrFrom>
                            <a:srgbClr val="FFFFFF"/>
                          </a:clrFrom>
                          <a:clrTo>
                            <a:srgbClr val="FFFFFF">
                              <a:alpha val="0"/>
                            </a:srgbClr>
                          </a:clrTo>
                        </a:clrChange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t="17903" r="38831" b="47742"/>
                      <a:stretch>
                        <a:fillRect/>
                      </a:stretch>
                    </p:blipFill>
                    <p:spPr bwMode="auto">
                      <a:xfrm>
                        <a:off x="3587751" y="5543551"/>
                        <a:ext cx="3116263" cy="6254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689" name="Freeform 65"/>
          <p:cNvSpPr>
            <a:spLocks/>
          </p:cNvSpPr>
          <p:nvPr/>
        </p:nvSpPr>
        <p:spPr bwMode="auto">
          <a:xfrm>
            <a:off x="3948114" y="5443538"/>
            <a:ext cx="2528887" cy="374650"/>
          </a:xfrm>
          <a:custGeom>
            <a:avLst/>
            <a:gdLst>
              <a:gd name="T0" fmla="*/ 25 w 1593"/>
              <a:gd name="T1" fmla="*/ 236 h 236"/>
              <a:gd name="T2" fmla="*/ 106 w 1593"/>
              <a:gd name="T3" fmla="*/ 37 h 236"/>
              <a:gd name="T4" fmla="*/ 662 w 1593"/>
              <a:gd name="T5" fmla="*/ 14 h 236"/>
              <a:gd name="T6" fmla="*/ 1593 w 1593"/>
              <a:gd name="T7" fmla="*/ 15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593" h="236">
                <a:moveTo>
                  <a:pt x="25" y="236"/>
                </a:moveTo>
                <a:cubicBezTo>
                  <a:pt x="38" y="202"/>
                  <a:pt x="0" y="74"/>
                  <a:pt x="106" y="37"/>
                </a:cubicBezTo>
                <a:cubicBezTo>
                  <a:pt x="212" y="0"/>
                  <a:pt x="414" y="18"/>
                  <a:pt x="662" y="14"/>
                </a:cubicBezTo>
                <a:cubicBezTo>
                  <a:pt x="910" y="10"/>
                  <a:pt x="1399" y="15"/>
                  <a:pt x="1593" y="15"/>
                </a:cubicBezTo>
              </a:path>
            </a:pathLst>
          </a:custGeom>
          <a:noFill/>
          <a:ln w="25400">
            <a:solidFill>
              <a:srgbClr val="9900CC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6690" name="Freeform 66"/>
          <p:cNvSpPr>
            <a:spLocks/>
          </p:cNvSpPr>
          <p:nvPr/>
        </p:nvSpPr>
        <p:spPr bwMode="auto">
          <a:xfrm>
            <a:off x="3598864" y="5297488"/>
            <a:ext cx="2193925" cy="519112"/>
          </a:xfrm>
          <a:custGeom>
            <a:avLst/>
            <a:gdLst>
              <a:gd name="T0" fmla="*/ 1349 w 1382"/>
              <a:gd name="T1" fmla="*/ 327 h 327"/>
              <a:gd name="T2" fmla="*/ 1278 w 1382"/>
              <a:gd name="T3" fmla="*/ 50 h 327"/>
              <a:gd name="T4" fmla="*/ 722 w 1382"/>
              <a:gd name="T5" fmla="*/ 27 h 327"/>
              <a:gd name="T6" fmla="*/ 0 w 1382"/>
              <a:gd name="T7" fmla="*/ 27 h 3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382" h="327">
                <a:moveTo>
                  <a:pt x="1349" y="327"/>
                </a:moveTo>
                <a:cubicBezTo>
                  <a:pt x="1337" y="280"/>
                  <a:pt x="1382" y="100"/>
                  <a:pt x="1278" y="50"/>
                </a:cubicBezTo>
                <a:cubicBezTo>
                  <a:pt x="1174" y="0"/>
                  <a:pt x="935" y="31"/>
                  <a:pt x="722" y="27"/>
                </a:cubicBezTo>
                <a:cubicBezTo>
                  <a:pt x="509" y="23"/>
                  <a:pt x="150" y="27"/>
                  <a:pt x="0" y="27"/>
                </a:cubicBezTo>
              </a:path>
            </a:pathLst>
          </a:custGeom>
          <a:noFill/>
          <a:ln w="25400">
            <a:solidFill>
              <a:srgbClr val="00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6691" name="Freeform 67"/>
          <p:cNvSpPr>
            <a:spLocks/>
          </p:cNvSpPr>
          <p:nvPr/>
        </p:nvSpPr>
        <p:spPr bwMode="auto">
          <a:xfrm>
            <a:off x="5168900" y="5194300"/>
            <a:ext cx="1295400" cy="596900"/>
          </a:xfrm>
          <a:custGeom>
            <a:avLst/>
            <a:gdLst>
              <a:gd name="T0" fmla="*/ 24 w 816"/>
              <a:gd name="T1" fmla="*/ 376 h 376"/>
              <a:gd name="T2" fmla="*/ 106 w 816"/>
              <a:gd name="T3" fmla="*/ 58 h 376"/>
              <a:gd name="T4" fmla="*/ 660 w 816"/>
              <a:gd name="T5" fmla="*/ 28 h 376"/>
              <a:gd name="T6" fmla="*/ 816 w 816"/>
              <a:gd name="T7" fmla="*/ 28 h 3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16" h="376">
                <a:moveTo>
                  <a:pt x="24" y="376"/>
                </a:moveTo>
                <a:cubicBezTo>
                  <a:pt x="38" y="324"/>
                  <a:pt x="0" y="116"/>
                  <a:pt x="106" y="58"/>
                </a:cubicBezTo>
                <a:cubicBezTo>
                  <a:pt x="212" y="0"/>
                  <a:pt x="542" y="33"/>
                  <a:pt x="660" y="28"/>
                </a:cubicBezTo>
                <a:cubicBezTo>
                  <a:pt x="778" y="23"/>
                  <a:pt x="784" y="28"/>
                  <a:pt x="816" y="28"/>
                </a:cubicBezTo>
              </a:path>
            </a:pathLst>
          </a:cu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graphicFrame>
        <p:nvGraphicFramePr>
          <p:cNvPr id="26692" name="Object 68"/>
          <p:cNvGraphicFramePr>
            <a:graphicFrameLocks noChangeAspect="1"/>
          </p:cNvGraphicFramePr>
          <p:nvPr/>
        </p:nvGraphicFramePr>
        <p:xfrm>
          <a:off x="2890838" y="6103939"/>
          <a:ext cx="1135062" cy="384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7112" name="公式" r:id="rId37" imgW="825480" imgH="203040" progId="Equation.3">
                  <p:embed/>
                </p:oleObj>
              </mc:Choice>
              <mc:Fallback>
                <p:oleObj name="公式" r:id="rId37" imgW="825480" imgH="203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90838" y="6103939"/>
                        <a:ext cx="1135062" cy="384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693" name="Text Box 69"/>
          <p:cNvSpPr txBox="1">
            <a:spLocks noChangeArrowheads="1"/>
          </p:cNvSpPr>
          <p:nvPr/>
        </p:nvSpPr>
        <p:spPr bwMode="auto">
          <a:xfrm>
            <a:off x="2486026" y="6080125"/>
            <a:ext cx="4937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>
                <a:latin typeface="Times New Roman" charset="0"/>
              </a:rPr>
              <a:t>A.</a:t>
            </a:r>
          </a:p>
        </p:txBody>
      </p:sp>
      <p:graphicFrame>
        <p:nvGraphicFramePr>
          <p:cNvPr id="26694" name="Object 70"/>
          <p:cNvGraphicFramePr>
            <a:graphicFrameLocks noChangeAspect="1"/>
          </p:cNvGraphicFramePr>
          <p:nvPr/>
        </p:nvGraphicFramePr>
        <p:xfrm>
          <a:off x="4910138" y="6154738"/>
          <a:ext cx="609600" cy="334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7113" name="公式" r:id="rId39" imgW="444240" imgH="177480" progId="Equation.3">
                  <p:embed/>
                </p:oleObj>
              </mc:Choice>
              <mc:Fallback>
                <p:oleObj name="公式" r:id="rId39" imgW="444240" imgH="1774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10138" y="6154738"/>
                        <a:ext cx="609600" cy="3349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695" name="Text Box 71"/>
          <p:cNvSpPr txBox="1">
            <a:spLocks noChangeArrowheads="1"/>
          </p:cNvSpPr>
          <p:nvPr/>
        </p:nvSpPr>
        <p:spPr bwMode="auto">
          <a:xfrm>
            <a:off x="4475163" y="6078538"/>
            <a:ext cx="4762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>
                <a:latin typeface="Times New Roman" charset="0"/>
              </a:rPr>
              <a:t>B.</a:t>
            </a:r>
          </a:p>
        </p:txBody>
      </p:sp>
      <p:graphicFrame>
        <p:nvGraphicFramePr>
          <p:cNvPr id="26696" name="Object 72"/>
          <p:cNvGraphicFramePr>
            <a:graphicFrameLocks noChangeAspect="1"/>
          </p:cNvGraphicFramePr>
          <p:nvPr/>
        </p:nvGraphicFramePr>
        <p:xfrm>
          <a:off x="6632576" y="6097588"/>
          <a:ext cx="646113" cy="334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7114" name="公式" r:id="rId41" imgW="469800" imgH="177480" progId="Equation.3">
                  <p:embed/>
                </p:oleObj>
              </mc:Choice>
              <mc:Fallback>
                <p:oleObj name="公式" r:id="rId41" imgW="469800" imgH="1774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32576" y="6097588"/>
                        <a:ext cx="646113" cy="3349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697" name="Text Box 73"/>
          <p:cNvSpPr txBox="1">
            <a:spLocks noChangeArrowheads="1"/>
          </p:cNvSpPr>
          <p:nvPr/>
        </p:nvSpPr>
        <p:spPr bwMode="auto">
          <a:xfrm>
            <a:off x="6196013" y="6048375"/>
            <a:ext cx="4762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>
                <a:latin typeface="Times New Roman" charset="0"/>
              </a:rPr>
              <a:t>C.</a:t>
            </a:r>
          </a:p>
        </p:txBody>
      </p:sp>
      <p:graphicFrame>
        <p:nvGraphicFramePr>
          <p:cNvPr id="26698" name="Object 74"/>
          <p:cNvGraphicFramePr>
            <a:graphicFrameLocks noChangeAspect="1"/>
          </p:cNvGraphicFramePr>
          <p:nvPr/>
        </p:nvGraphicFramePr>
        <p:xfrm>
          <a:off x="8429625" y="6067426"/>
          <a:ext cx="979488" cy="334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7115" name="公式" r:id="rId43" imgW="711000" imgH="177480" progId="Equation.3">
                  <p:embed/>
                </p:oleObj>
              </mc:Choice>
              <mc:Fallback>
                <p:oleObj name="公式" r:id="rId43" imgW="711000" imgH="1774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429625" y="6067426"/>
                        <a:ext cx="979488" cy="3349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699" name="Text Box 75"/>
          <p:cNvSpPr txBox="1">
            <a:spLocks noChangeArrowheads="1"/>
          </p:cNvSpPr>
          <p:nvPr/>
        </p:nvSpPr>
        <p:spPr bwMode="auto">
          <a:xfrm>
            <a:off x="7983538" y="6002338"/>
            <a:ext cx="4953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>
                <a:latin typeface="Times New Roman" charset="0"/>
              </a:rPr>
              <a:t>D.</a:t>
            </a:r>
          </a:p>
        </p:txBody>
      </p:sp>
      <p:sp>
        <p:nvSpPr>
          <p:cNvPr id="26700" name="Text Box 76"/>
          <p:cNvSpPr txBox="1">
            <a:spLocks noChangeArrowheads="1"/>
          </p:cNvSpPr>
          <p:nvPr/>
        </p:nvSpPr>
        <p:spPr bwMode="auto">
          <a:xfrm>
            <a:off x="6692901" y="423863"/>
            <a:ext cx="5635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>
                <a:solidFill>
                  <a:schemeClr val="accent2"/>
                </a:solidFill>
                <a:latin typeface="Times New Roman" charset="0"/>
              </a:rPr>
              <a:t>D</a:t>
            </a:r>
          </a:p>
        </p:txBody>
      </p:sp>
      <p:sp>
        <p:nvSpPr>
          <p:cNvPr id="26701" name="Text Box 77"/>
          <p:cNvSpPr txBox="1">
            <a:spLocks noChangeArrowheads="1"/>
          </p:cNvSpPr>
          <p:nvPr/>
        </p:nvSpPr>
        <p:spPr bwMode="auto">
          <a:xfrm>
            <a:off x="6989763" y="1512888"/>
            <a:ext cx="4762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>
                <a:solidFill>
                  <a:schemeClr val="accent2"/>
                </a:solidFill>
                <a:latin typeface="Times New Roman" charset="0"/>
              </a:rPr>
              <a:t>C</a:t>
            </a:r>
          </a:p>
        </p:txBody>
      </p:sp>
      <p:sp>
        <p:nvSpPr>
          <p:cNvPr id="26702" name="Text Box 78"/>
          <p:cNvSpPr txBox="1">
            <a:spLocks noChangeArrowheads="1"/>
          </p:cNvSpPr>
          <p:nvPr/>
        </p:nvSpPr>
        <p:spPr bwMode="auto">
          <a:xfrm>
            <a:off x="7264400" y="2705100"/>
            <a:ext cx="4762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>
                <a:solidFill>
                  <a:schemeClr val="accent2"/>
                </a:solidFill>
                <a:latin typeface="Times New Roman" charset="0"/>
              </a:rPr>
              <a:t>C</a:t>
            </a:r>
          </a:p>
        </p:txBody>
      </p:sp>
      <p:sp>
        <p:nvSpPr>
          <p:cNvPr id="26703" name="Text Box 79"/>
          <p:cNvSpPr txBox="1">
            <a:spLocks noChangeArrowheads="1"/>
          </p:cNvSpPr>
          <p:nvPr/>
        </p:nvSpPr>
        <p:spPr bwMode="auto">
          <a:xfrm>
            <a:off x="3783014" y="5802313"/>
            <a:ext cx="388937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latin typeface="Times New Roman" charset="0"/>
              </a:rPr>
              <a:t>-1</a:t>
            </a:r>
          </a:p>
        </p:txBody>
      </p:sp>
      <p:sp>
        <p:nvSpPr>
          <p:cNvPr id="26704" name="Text Box 80"/>
          <p:cNvSpPr txBox="1">
            <a:spLocks noChangeArrowheads="1"/>
          </p:cNvSpPr>
          <p:nvPr/>
        </p:nvSpPr>
        <p:spPr bwMode="auto">
          <a:xfrm>
            <a:off x="4976813" y="5797551"/>
            <a:ext cx="493712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latin typeface="Times New Roman" charset="0"/>
              </a:rPr>
              <a:t>2.5</a:t>
            </a:r>
          </a:p>
        </p:txBody>
      </p:sp>
      <p:sp>
        <p:nvSpPr>
          <p:cNvPr id="26705" name="Text Box 81"/>
          <p:cNvSpPr txBox="1">
            <a:spLocks noChangeArrowheads="1"/>
          </p:cNvSpPr>
          <p:nvPr/>
        </p:nvSpPr>
        <p:spPr bwMode="auto">
          <a:xfrm>
            <a:off x="5568950" y="5824538"/>
            <a:ext cx="388938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latin typeface="Times New Roman" charset="0"/>
              </a:rPr>
              <a:t>4</a:t>
            </a:r>
          </a:p>
        </p:txBody>
      </p:sp>
      <p:sp>
        <p:nvSpPr>
          <p:cNvPr id="26706" name="Text Box 82"/>
          <p:cNvSpPr txBox="1">
            <a:spLocks noChangeArrowheads="1"/>
          </p:cNvSpPr>
          <p:nvPr/>
        </p:nvSpPr>
        <p:spPr bwMode="auto">
          <a:xfrm>
            <a:off x="8509000" y="3949700"/>
            <a:ext cx="4762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>
                <a:solidFill>
                  <a:schemeClr val="accent2"/>
                </a:solidFill>
                <a:latin typeface="Times New Roman" charset="0"/>
              </a:rPr>
              <a:t>B</a:t>
            </a:r>
          </a:p>
        </p:txBody>
      </p:sp>
      <p:sp>
        <p:nvSpPr>
          <p:cNvPr id="26707" name="Text Box 83"/>
          <p:cNvSpPr txBox="1">
            <a:spLocks noChangeArrowheads="1"/>
          </p:cNvSpPr>
          <p:nvPr/>
        </p:nvSpPr>
        <p:spPr bwMode="auto">
          <a:xfrm>
            <a:off x="8528050" y="5537200"/>
            <a:ext cx="4762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>
                <a:solidFill>
                  <a:schemeClr val="accent2"/>
                </a:solidFill>
                <a:latin typeface="Times New Roman" charset="0"/>
              </a:rPr>
              <a:t>C</a:t>
            </a:r>
          </a:p>
        </p:txBody>
      </p:sp>
      <p:sp>
        <p:nvSpPr>
          <p:cNvPr id="26708" name="Freeform 84"/>
          <p:cNvSpPr>
            <a:spLocks/>
          </p:cNvSpPr>
          <p:nvPr/>
        </p:nvSpPr>
        <p:spPr bwMode="auto">
          <a:xfrm>
            <a:off x="5232401" y="5647809"/>
            <a:ext cx="184731" cy="369332"/>
          </a:xfrm>
          <a:custGeom>
            <a:avLst/>
            <a:gdLst>
              <a:gd name="T0" fmla="*/ 0 w 312"/>
              <a:gd name="T1" fmla="*/ 0 h 4"/>
              <a:gd name="T2" fmla="*/ 312 w 312"/>
              <a:gd name="T3" fmla="*/ 4 h 4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312" h="4">
                <a:moveTo>
                  <a:pt x="0" y="0"/>
                </a:moveTo>
                <a:lnTo>
                  <a:pt x="312" y="4"/>
                </a:lnTo>
              </a:path>
            </a:pathLst>
          </a:custGeom>
          <a:noFill/>
          <a:ln w="38100" cap="flat" cmpd="sng">
            <a:solidFill>
              <a:schemeClr val="accent2"/>
            </a:solidFill>
            <a:prstDash val="solid"/>
            <a:round/>
            <a:headEnd type="none" w="med" len="med"/>
            <a:tailEnd type="oval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pic>
        <p:nvPicPr>
          <p:cNvPr id="26709" name="Picture 85" descr="BACK4">
            <a:hlinkClick r:id="rId45" action="ppaction://hlinksldjump"/>
          </p:cNvPr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05976" y="3054351"/>
            <a:ext cx="627063" cy="250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710" name="Text Box 86"/>
          <p:cNvSpPr txBox="1">
            <a:spLocks noChangeArrowheads="1"/>
          </p:cNvSpPr>
          <p:nvPr/>
        </p:nvSpPr>
        <p:spPr bwMode="auto">
          <a:xfrm>
            <a:off x="4576763" y="193675"/>
            <a:ext cx="105886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>
                <a:latin typeface="Times New Roman" charset="0"/>
              </a:rPr>
              <a:t>≥2</a:t>
            </a:r>
            <a:r>
              <a:rPr kumimoji="1" lang="zh-CN" altLang="en-US" sz="2400">
                <a:latin typeface="Times New Roman" charset="0"/>
              </a:rPr>
              <a:t>，</a:t>
            </a:r>
          </a:p>
        </p:txBody>
      </p:sp>
      <p:sp>
        <p:nvSpPr>
          <p:cNvPr id="26711" name="Text Box 87"/>
          <p:cNvSpPr txBox="1">
            <a:spLocks noChangeArrowheads="1"/>
          </p:cNvSpPr>
          <p:nvPr/>
        </p:nvSpPr>
        <p:spPr bwMode="auto">
          <a:xfrm>
            <a:off x="4576763" y="617538"/>
            <a:ext cx="65246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>
                <a:latin typeface="Times New Roman" charset="0"/>
              </a:rPr>
              <a:t>≤2</a:t>
            </a:r>
          </a:p>
        </p:txBody>
      </p:sp>
      <p:sp>
        <p:nvSpPr>
          <p:cNvPr id="26712" name="Text Box 88"/>
          <p:cNvSpPr txBox="1">
            <a:spLocks noChangeArrowheads="1"/>
          </p:cNvSpPr>
          <p:nvPr/>
        </p:nvSpPr>
        <p:spPr bwMode="auto">
          <a:xfrm>
            <a:off x="7204076" y="6067425"/>
            <a:ext cx="7223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>
                <a:latin typeface="Times New Roman" charset="0"/>
              </a:rPr>
              <a:t>≤4</a:t>
            </a:r>
          </a:p>
        </p:txBody>
      </p:sp>
      <p:sp>
        <p:nvSpPr>
          <p:cNvPr id="26713" name="Text Box 89"/>
          <p:cNvSpPr txBox="1">
            <a:spLocks noChangeArrowheads="1"/>
          </p:cNvSpPr>
          <p:nvPr/>
        </p:nvSpPr>
        <p:spPr bwMode="auto">
          <a:xfrm>
            <a:off x="5451476" y="6096000"/>
            <a:ext cx="10064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>
                <a:latin typeface="Times New Roman" charset="0"/>
              </a:rPr>
              <a:t>≤4</a:t>
            </a:r>
            <a:r>
              <a:rPr kumimoji="1" lang="zh-CN" altLang="en-US" sz="2400">
                <a:latin typeface="Times New Roman" charset="0"/>
              </a:rPr>
              <a:t>，</a:t>
            </a:r>
          </a:p>
        </p:txBody>
      </p:sp>
    </p:spTree>
    <p:extLst>
      <p:ext uri="{BB962C8B-B14F-4D97-AF65-F5344CB8AC3E}">
        <p14:creationId xmlns:p14="http://schemas.microsoft.com/office/powerpoint/2010/main" val="10735551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7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7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67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67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67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67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67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67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67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67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267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267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700" grpId="0" autoUpdateAnimBg="0"/>
      <p:bldP spid="26701" grpId="0" autoUpdateAnimBg="0"/>
      <p:bldP spid="26702" grpId="0" autoUpdateAnimBg="0"/>
      <p:bldP spid="26706" grpId="0" autoUpdateAnimBg="0"/>
      <p:bldP spid="26707" grpId="0" autoUpdateAnimBg="0"/>
      <p:bldP spid="26708" grpId="0" animBg="1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650" name="Group 2"/>
          <p:cNvGrpSpPr>
            <a:grpSpLocks/>
          </p:cNvGrpSpPr>
          <p:nvPr/>
        </p:nvGrpSpPr>
        <p:grpSpPr bwMode="auto">
          <a:xfrm>
            <a:off x="1524000" y="2781300"/>
            <a:ext cx="8458200" cy="2420938"/>
            <a:chOff x="156" y="1395"/>
            <a:chExt cx="5328" cy="1525"/>
          </a:xfrm>
        </p:grpSpPr>
        <p:sp>
          <p:nvSpPr>
            <p:cNvPr id="27651" name="Rectangle 3"/>
            <p:cNvSpPr>
              <a:spLocks noChangeArrowheads="1"/>
            </p:cNvSpPr>
            <p:nvPr/>
          </p:nvSpPr>
          <p:spPr bwMode="auto">
            <a:xfrm>
              <a:off x="214" y="1434"/>
              <a:ext cx="628" cy="6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lIns="91356" tIns="45678" rIns="91356" bIns="45678">
              <a:spAutoFit/>
            </a:bodyPr>
            <a:lstStyle/>
            <a:p>
              <a:pPr algn="ctr"/>
              <a:r>
                <a:rPr kumimoji="1" lang="zh-CN" altLang="en-US" sz="3200">
                  <a:effectLst>
                    <a:outerShdw blurRad="38100" dist="38100" dir="2700000" algn="tl">
                      <a:srgbClr val="C0C0C0"/>
                    </a:outerShdw>
                  </a:effectLst>
                  <a:latin typeface="楷体_GB2312" charset="0"/>
                  <a:ea typeface="楷体_GB2312" charset="0"/>
                </a:rPr>
                <a:t>不等</a:t>
              </a:r>
            </a:p>
            <a:p>
              <a:pPr algn="ctr"/>
              <a:r>
                <a:rPr kumimoji="1" lang="zh-CN" altLang="en-US" sz="3200">
                  <a:effectLst>
                    <a:outerShdw blurRad="38100" dist="38100" dir="2700000" algn="tl">
                      <a:srgbClr val="C0C0C0"/>
                    </a:outerShdw>
                  </a:effectLst>
                  <a:latin typeface="楷体_GB2312" charset="0"/>
                  <a:ea typeface="楷体_GB2312" charset="0"/>
                </a:rPr>
                <a:t>式组</a:t>
              </a:r>
            </a:p>
          </p:txBody>
        </p:sp>
        <p:sp>
          <p:nvSpPr>
            <p:cNvPr id="27652" name="Rectangle 4"/>
            <p:cNvSpPr>
              <a:spLocks noChangeArrowheads="1"/>
            </p:cNvSpPr>
            <p:nvPr/>
          </p:nvSpPr>
          <p:spPr bwMode="auto">
            <a:xfrm>
              <a:off x="238" y="2341"/>
              <a:ext cx="628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lIns="91356" tIns="45678" rIns="91356" bIns="45678">
              <a:spAutoFit/>
            </a:bodyPr>
            <a:lstStyle/>
            <a:p>
              <a:pPr algn="ctr"/>
              <a:r>
                <a:rPr kumimoji="1" lang="zh-CN" altLang="en-US" sz="3200">
                  <a:effectLst>
                    <a:outerShdw blurRad="38100" dist="38100" dir="2700000" algn="tl">
                      <a:srgbClr val="C0C0C0"/>
                    </a:outerShdw>
                  </a:effectLst>
                  <a:latin typeface="楷体_GB2312" charset="0"/>
                  <a:ea typeface="楷体_GB2312" charset="0"/>
                </a:rPr>
                <a:t>解集</a:t>
              </a:r>
            </a:p>
          </p:txBody>
        </p:sp>
        <p:sp>
          <p:nvSpPr>
            <p:cNvPr id="27653" name="Line 5"/>
            <p:cNvSpPr>
              <a:spLocks noChangeShapeType="1"/>
            </p:cNvSpPr>
            <p:nvPr/>
          </p:nvSpPr>
          <p:spPr bwMode="auto">
            <a:xfrm>
              <a:off x="156" y="1395"/>
              <a:ext cx="5328" cy="0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lIns="91356" tIns="45678" rIns="91356" bIns="45678">
              <a:spAutoFit/>
            </a:bodyPr>
            <a:lstStyle/>
            <a:p>
              <a:endParaRPr lang="zh-CN" altLang="en-US"/>
            </a:p>
          </p:txBody>
        </p:sp>
        <p:sp>
          <p:nvSpPr>
            <p:cNvPr id="27654" name="Line 6"/>
            <p:cNvSpPr>
              <a:spLocks noChangeShapeType="1"/>
            </p:cNvSpPr>
            <p:nvPr/>
          </p:nvSpPr>
          <p:spPr bwMode="auto">
            <a:xfrm>
              <a:off x="156" y="2142"/>
              <a:ext cx="5328" cy="0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lIns="91356" tIns="45678" rIns="91356" bIns="45678">
              <a:spAutoFit/>
            </a:bodyPr>
            <a:lstStyle/>
            <a:p>
              <a:endParaRPr lang="zh-CN" altLang="en-US"/>
            </a:p>
          </p:txBody>
        </p:sp>
        <p:sp>
          <p:nvSpPr>
            <p:cNvPr id="27655" name="Line 7"/>
            <p:cNvSpPr>
              <a:spLocks noChangeShapeType="1"/>
            </p:cNvSpPr>
            <p:nvPr/>
          </p:nvSpPr>
          <p:spPr bwMode="auto">
            <a:xfrm>
              <a:off x="156" y="2889"/>
              <a:ext cx="5328" cy="0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lIns="91356" tIns="45678" rIns="91356" bIns="45678">
              <a:spAutoFit/>
            </a:bodyPr>
            <a:lstStyle/>
            <a:p>
              <a:endParaRPr lang="zh-CN" altLang="en-US"/>
            </a:p>
          </p:txBody>
        </p:sp>
        <p:grpSp>
          <p:nvGrpSpPr>
            <p:cNvPr id="27656" name="Group 8"/>
            <p:cNvGrpSpPr>
              <a:grpSpLocks/>
            </p:cNvGrpSpPr>
            <p:nvPr/>
          </p:nvGrpSpPr>
          <p:grpSpPr bwMode="auto">
            <a:xfrm>
              <a:off x="159" y="1395"/>
              <a:ext cx="5316" cy="1525"/>
              <a:chOff x="204" y="1416"/>
              <a:chExt cx="5316" cy="1992"/>
            </a:xfrm>
          </p:grpSpPr>
          <p:sp>
            <p:nvSpPr>
              <p:cNvPr id="27657" name="Line 9"/>
              <p:cNvSpPr>
                <a:spLocks noChangeShapeType="1"/>
              </p:cNvSpPr>
              <p:nvPr/>
            </p:nvSpPr>
            <p:spPr bwMode="auto">
              <a:xfrm>
                <a:off x="204" y="1416"/>
                <a:ext cx="0" cy="1992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lIns="91356" tIns="45678" rIns="91356" bIns="45678">
                <a:spAutoFit/>
              </a:bodyPr>
              <a:lstStyle/>
              <a:p>
                <a:endParaRPr lang="zh-CN" altLang="en-US"/>
              </a:p>
            </p:txBody>
          </p:sp>
          <p:grpSp>
            <p:nvGrpSpPr>
              <p:cNvPr id="27658" name="Group 10"/>
              <p:cNvGrpSpPr>
                <a:grpSpLocks/>
              </p:cNvGrpSpPr>
              <p:nvPr/>
            </p:nvGrpSpPr>
            <p:grpSpPr bwMode="auto">
              <a:xfrm>
                <a:off x="948" y="1416"/>
                <a:ext cx="4572" cy="1992"/>
                <a:chOff x="948" y="1416"/>
                <a:chExt cx="4572" cy="1992"/>
              </a:xfrm>
            </p:grpSpPr>
            <p:sp>
              <p:nvSpPr>
                <p:cNvPr id="27659" name="Line 11"/>
                <p:cNvSpPr>
                  <a:spLocks noChangeShapeType="1"/>
                </p:cNvSpPr>
                <p:nvPr/>
              </p:nvSpPr>
              <p:spPr bwMode="auto">
                <a:xfrm>
                  <a:off x="2091" y="1416"/>
                  <a:ext cx="0" cy="1992"/>
                </a:xfrm>
                <a:prstGeom prst="line">
                  <a:avLst/>
                </a:prstGeom>
                <a:noFill/>
                <a:ln w="12700" cap="sq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lIns="91356" tIns="45678" rIns="91356" bIns="45678">
                  <a:spAutoFit/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660" name="Line 12"/>
                <p:cNvSpPr>
                  <a:spLocks noChangeShapeType="1"/>
                </p:cNvSpPr>
                <p:nvPr/>
              </p:nvSpPr>
              <p:spPr bwMode="auto">
                <a:xfrm>
                  <a:off x="4377" y="1416"/>
                  <a:ext cx="0" cy="1992"/>
                </a:xfrm>
                <a:prstGeom prst="line">
                  <a:avLst/>
                </a:prstGeom>
                <a:noFill/>
                <a:ln w="12700" cap="sq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lIns="91356" tIns="45678" rIns="91356" bIns="45678">
                  <a:spAutoFit/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661" name="Line 13"/>
                <p:cNvSpPr>
                  <a:spLocks noChangeShapeType="1"/>
                </p:cNvSpPr>
                <p:nvPr/>
              </p:nvSpPr>
              <p:spPr bwMode="auto">
                <a:xfrm>
                  <a:off x="5520" y="1416"/>
                  <a:ext cx="0" cy="1992"/>
                </a:xfrm>
                <a:prstGeom prst="line">
                  <a:avLst/>
                </a:prstGeom>
                <a:noFill/>
                <a:ln w="12700" cap="sq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lIns="91356" tIns="45678" rIns="91356" bIns="45678">
                  <a:spAutoFit/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662" name="Line 14"/>
                <p:cNvSpPr>
                  <a:spLocks noChangeShapeType="1"/>
                </p:cNvSpPr>
                <p:nvPr/>
              </p:nvSpPr>
              <p:spPr bwMode="auto">
                <a:xfrm>
                  <a:off x="948" y="1416"/>
                  <a:ext cx="0" cy="1992"/>
                </a:xfrm>
                <a:prstGeom prst="line">
                  <a:avLst/>
                </a:prstGeom>
                <a:noFill/>
                <a:ln w="12700" cap="sq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lIns="91356" tIns="45678" rIns="91356" bIns="45678">
                  <a:spAutoFit/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663" name="Line 15"/>
                <p:cNvSpPr>
                  <a:spLocks noChangeShapeType="1"/>
                </p:cNvSpPr>
                <p:nvPr/>
              </p:nvSpPr>
              <p:spPr bwMode="auto">
                <a:xfrm>
                  <a:off x="3234" y="1416"/>
                  <a:ext cx="0" cy="1992"/>
                </a:xfrm>
                <a:prstGeom prst="line">
                  <a:avLst/>
                </a:prstGeom>
                <a:noFill/>
                <a:ln w="12700" cap="sq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lIns="91356" tIns="45678" rIns="91356" bIns="45678">
                  <a:spAutoFit/>
                </a:bodyPr>
                <a:lstStyle/>
                <a:p>
                  <a:endParaRPr lang="zh-CN" altLang="en-US"/>
                </a:p>
              </p:txBody>
            </p:sp>
          </p:grpSp>
        </p:grpSp>
        <p:grpSp>
          <p:nvGrpSpPr>
            <p:cNvPr id="27664" name="Group 16"/>
            <p:cNvGrpSpPr>
              <a:grpSpLocks/>
            </p:cNvGrpSpPr>
            <p:nvPr/>
          </p:nvGrpSpPr>
          <p:grpSpPr bwMode="auto">
            <a:xfrm>
              <a:off x="1041" y="1410"/>
              <a:ext cx="694" cy="672"/>
              <a:chOff x="777" y="3564"/>
              <a:chExt cx="694" cy="672"/>
            </a:xfrm>
          </p:grpSpPr>
          <p:sp>
            <p:nvSpPr>
              <p:cNvPr id="27665" name="Text Box 17"/>
              <p:cNvSpPr txBox="1">
                <a:spLocks noChangeArrowheads="1"/>
              </p:cNvSpPr>
              <p:nvPr/>
            </p:nvSpPr>
            <p:spPr bwMode="auto">
              <a:xfrm>
                <a:off x="955" y="3564"/>
                <a:ext cx="516" cy="67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sq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lIns="91356" tIns="45678" rIns="91356" bIns="45678">
                <a:spAutoFit/>
              </a:bodyPr>
              <a:lstStyle/>
              <a:p>
                <a:pPr algn="ctr"/>
                <a:r>
                  <a:rPr kumimoji="1" lang="en-US" altLang="zh-CN" sz="3200"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Times New Roman" charset="0"/>
                  </a:rPr>
                  <a:t>x&gt;a</a:t>
                </a:r>
              </a:p>
              <a:p>
                <a:pPr algn="ctr"/>
                <a:r>
                  <a:rPr kumimoji="1" lang="en-US" altLang="zh-CN" sz="3200"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Times New Roman" charset="0"/>
                  </a:rPr>
                  <a:t>x&gt;b</a:t>
                </a:r>
              </a:p>
            </p:txBody>
          </p:sp>
          <p:sp>
            <p:nvSpPr>
              <p:cNvPr id="27666" name="Text Box 18"/>
              <p:cNvSpPr txBox="1">
                <a:spLocks noChangeArrowheads="1"/>
              </p:cNvSpPr>
              <p:nvPr/>
            </p:nvSpPr>
            <p:spPr bwMode="auto">
              <a:xfrm>
                <a:off x="777" y="3670"/>
                <a:ext cx="270" cy="44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sq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lIns="91356" tIns="45678" rIns="91356" bIns="45678">
                <a:spAutoFit/>
              </a:bodyPr>
              <a:lstStyle/>
              <a:p>
                <a:pPr algn="ctr"/>
                <a:r>
                  <a:rPr kumimoji="1" lang="en-US" altLang="zh-CN" sz="4000"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Times New Roman" charset="0"/>
                  </a:rPr>
                  <a:t>{</a:t>
                </a:r>
              </a:p>
            </p:txBody>
          </p:sp>
        </p:grpSp>
        <p:grpSp>
          <p:nvGrpSpPr>
            <p:cNvPr id="27667" name="Group 19"/>
            <p:cNvGrpSpPr>
              <a:grpSpLocks/>
            </p:cNvGrpSpPr>
            <p:nvPr/>
          </p:nvGrpSpPr>
          <p:grpSpPr bwMode="auto">
            <a:xfrm>
              <a:off x="2191" y="1410"/>
              <a:ext cx="701" cy="672"/>
              <a:chOff x="2157" y="3648"/>
              <a:chExt cx="701" cy="672"/>
            </a:xfrm>
          </p:grpSpPr>
          <p:sp>
            <p:nvSpPr>
              <p:cNvPr id="27668" name="Text Box 20"/>
              <p:cNvSpPr txBox="1">
                <a:spLocks noChangeArrowheads="1"/>
              </p:cNvSpPr>
              <p:nvPr/>
            </p:nvSpPr>
            <p:spPr bwMode="auto">
              <a:xfrm>
                <a:off x="2342" y="3648"/>
                <a:ext cx="516" cy="67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sq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lIns="91356" tIns="45678" rIns="91356" bIns="45678">
                <a:spAutoFit/>
              </a:bodyPr>
              <a:lstStyle/>
              <a:p>
                <a:pPr algn="ctr"/>
                <a:r>
                  <a:rPr kumimoji="1" lang="en-US" altLang="zh-CN" sz="3200"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Times New Roman" charset="0"/>
                  </a:rPr>
                  <a:t>x&lt;a</a:t>
                </a:r>
              </a:p>
              <a:p>
                <a:pPr algn="ctr"/>
                <a:r>
                  <a:rPr kumimoji="1" lang="en-US" altLang="zh-CN" sz="3200"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Times New Roman" charset="0"/>
                  </a:rPr>
                  <a:t>x&lt;b</a:t>
                </a:r>
              </a:p>
            </p:txBody>
          </p:sp>
          <p:sp>
            <p:nvSpPr>
              <p:cNvPr id="27669" name="Text Box 21"/>
              <p:cNvSpPr txBox="1">
                <a:spLocks noChangeArrowheads="1"/>
              </p:cNvSpPr>
              <p:nvPr/>
            </p:nvSpPr>
            <p:spPr bwMode="auto">
              <a:xfrm>
                <a:off x="2157" y="3770"/>
                <a:ext cx="270" cy="44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sq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lIns="91356" tIns="45678" rIns="91356" bIns="45678">
                <a:spAutoFit/>
              </a:bodyPr>
              <a:lstStyle/>
              <a:p>
                <a:pPr algn="ctr"/>
                <a:r>
                  <a:rPr kumimoji="1" lang="en-US" altLang="zh-CN" sz="4000"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Times New Roman" charset="0"/>
                  </a:rPr>
                  <a:t>{</a:t>
                </a:r>
              </a:p>
            </p:txBody>
          </p:sp>
        </p:grpSp>
        <p:grpSp>
          <p:nvGrpSpPr>
            <p:cNvPr id="27670" name="Group 22"/>
            <p:cNvGrpSpPr>
              <a:grpSpLocks/>
            </p:cNvGrpSpPr>
            <p:nvPr/>
          </p:nvGrpSpPr>
          <p:grpSpPr bwMode="auto">
            <a:xfrm>
              <a:off x="3297" y="1434"/>
              <a:ext cx="694" cy="672"/>
              <a:chOff x="3501" y="3648"/>
              <a:chExt cx="694" cy="672"/>
            </a:xfrm>
          </p:grpSpPr>
          <p:sp>
            <p:nvSpPr>
              <p:cNvPr id="27671" name="Text Box 23"/>
              <p:cNvSpPr txBox="1">
                <a:spLocks noChangeArrowheads="1"/>
              </p:cNvSpPr>
              <p:nvPr/>
            </p:nvSpPr>
            <p:spPr bwMode="auto">
              <a:xfrm>
                <a:off x="3679" y="3648"/>
                <a:ext cx="516" cy="67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sq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lIns="91356" tIns="45678" rIns="91356" bIns="45678">
                <a:spAutoFit/>
              </a:bodyPr>
              <a:lstStyle/>
              <a:p>
                <a:pPr algn="ctr"/>
                <a:r>
                  <a:rPr kumimoji="1" lang="en-US" altLang="zh-CN" sz="3200"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Times New Roman" charset="0"/>
                  </a:rPr>
                  <a:t>x&lt;a</a:t>
                </a:r>
              </a:p>
              <a:p>
                <a:pPr algn="ctr"/>
                <a:r>
                  <a:rPr kumimoji="1" lang="en-US" altLang="zh-CN" sz="3200"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Times New Roman" charset="0"/>
                  </a:rPr>
                  <a:t>x&gt;b</a:t>
                </a:r>
              </a:p>
            </p:txBody>
          </p:sp>
          <p:sp>
            <p:nvSpPr>
              <p:cNvPr id="27672" name="Text Box 24"/>
              <p:cNvSpPr txBox="1">
                <a:spLocks noChangeArrowheads="1"/>
              </p:cNvSpPr>
              <p:nvPr/>
            </p:nvSpPr>
            <p:spPr bwMode="auto">
              <a:xfrm>
                <a:off x="3501" y="3766"/>
                <a:ext cx="270" cy="44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sq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lIns="91356" tIns="45678" rIns="91356" bIns="45678">
                <a:spAutoFit/>
              </a:bodyPr>
              <a:lstStyle/>
              <a:p>
                <a:pPr algn="ctr"/>
                <a:r>
                  <a:rPr kumimoji="1" lang="en-US" altLang="zh-CN" sz="4000"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Times New Roman" charset="0"/>
                  </a:rPr>
                  <a:t>{</a:t>
                </a:r>
              </a:p>
            </p:txBody>
          </p:sp>
        </p:grpSp>
        <p:grpSp>
          <p:nvGrpSpPr>
            <p:cNvPr id="27673" name="Group 25"/>
            <p:cNvGrpSpPr>
              <a:grpSpLocks/>
            </p:cNvGrpSpPr>
            <p:nvPr/>
          </p:nvGrpSpPr>
          <p:grpSpPr bwMode="auto">
            <a:xfrm>
              <a:off x="4473" y="1410"/>
              <a:ext cx="694" cy="672"/>
              <a:chOff x="4629" y="3648"/>
              <a:chExt cx="694" cy="672"/>
            </a:xfrm>
          </p:grpSpPr>
          <p:sp>
            <p:nvSpPr>
              <p:cNvPr id="27674" name="Text Box 26"/>
              <p:cNvSpPr txBox="1">
                <a:spLocks noChangeArrowheads="1"/>
              </p:cNvSpPr>
              <p:nvPr/>
            </p:nvSpPr>
            <p:spPr bwMode="auto">
              <a:xfrm>
                <a:off x="4807" y="3648"/>
                <a:ext cx="516" cy="67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sq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lIns="91356" tIns="45678" rIns="91356" bIns="45678">
                <a:spAutoFit/>
              </a:bodyPr>
              <a:lstStyle/>
              <a:p>
                <a:pPr algn="ctr"/>
                <a:r>
                  <a:rPr kumimoji="1" lang="en-US" altLang="zh-CN" sz="3200"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Times New Roman" charset="0"/>
                  </a:rPr>
                  <a:t>x&gt;a</a:t>
                </a:r>
              </a:p>
              <a:p>
                <a:pPr algn="ctr"/>
                <a:r>
                  <a:rPr kumimoji="1" lang="en-US" altLang="zh-CN" sz="3200"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Times New Roman" charset="0"/>
                  </a:rPr>
                  <a:t>x&lt;b</a:t>
                </a:r>
              </a:p>
            </p:txBody>
          </p:sp>
          <p:sp>
            <p:nvSpPr>
              <p:cNvPr id="27675" name="Text Box 27"/>
              <p:cNvSpPr txBox="1">
                <a:spLocks noChangeArrowheads="1"/>
              </p:cNvSpPr>
              <p:nvPr/>
            </p:nvSpPr>
            <p:spPr bwMode="auto">
              <a:xfrm>
                <a:off x="4629" y="3758"/>
                <a:ext cx="270" cy="44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sq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lIns="91356" tIns="45678" rIns="91356" bIns="45678">
                <a:spAutoFit/>
              </a:bodyPr>
              <a:lstStyle/>
              <a:p>
                <a:pPr algn="ctr"/>
                <a:r>
                  <a:rPr kumimoji="1" lang="en-US" altLang="zh-CN" sz="4000"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Times New Roman" charset="0"/>
                  </a:rPr>
                  <a:t>{</a:t>
                </a:r>
              </a:p>
            </p:txBody>
          </p:sp>
        </p:grpSp>
      </p:grpSp>
      <p:sp>
        <p:nvSpPr>
          <p:cNvPr id="27676" name="Rectangle 28"/>
          <p:cNvSpPr>
            <a:spLocks noChangeArrowheads="1"/>
          </p:cNvSpPr>
          <p:nvPr/>
        </p:nvSpPr>
        <p:spPr bwMode="auto">
          <a:xfrm>
            <a:off x="1751014" y="1909764"/>
            <a:ext cx="2840037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91431" tIns="45716" rIns="91431" bIns="45716">
            <a:spAutoFit/>
          </a:bodyPr>
          <a:lstStyle/>
          <a:p>
            <a:pPr algn="ctr"/>
            <a:r>
              <a:rPr kumimoji="1" lang="zh-CN" altLang="en-US" sz="3200" b="1">
                <a:effectLst>
                  <a:outerShdw blurRad="38100" dist="38100" dir="2700000" algn="tl">
                    <a:srgbClr val="C0C0C0"/>
                  </a:outerShdw>
                </a:effectLst>
                <a:latin typeface="楷体_GB2312" charset="0"/>
                <a:ea typeface="楷体_GB2312" charset="0"/>
              </a:rPr>
              <a:t>填表</a:t>
            </a:r>
            <a:r>
              <a:rPr kumimoji="1" lang="en-US" altLang="zh-CN" sz="3200" b="1">
                <a:effectLst>
                  <a:outerShdw blurRad="38100" dist="38100" dir="2700000" algn="tl">
                    <a:srgbClr val="C0C0C0"/>
                  </a:outerShdw>
                </a:effectLst>
                <a:latin typeface="楷体_GB2312" charset="0"/>
                <a:ea typeface="楷体_GB2312" charset="0"/>
              </a:rPr>
              <a:t>(</a:t>
            </a:r>
            <a:r>
              <a:rPr kumimoji="1" lang="zh-CN" altLang="en-US" sz="3200" b="1">
                <a:effectLst>
                  <a:outerShdw blurRad="38100" dist="38100" dir="2700000" algn="tl">
                    <a:srgbClr val="C0C0C0"/>
                  </a:outerShdw>
                </a:effectLst>
                <a:latin typeface="楷体_GB2312" charset="0"/>
                <a:ea typeface="楷体_GB2312" charset="0"/>
              </a:rPr>
              <a:t>已知</a:t>
            </a:r>
            <a:r>
              <a:rPr kumimoji="1" lang="en-US" altLang="zh-CN" sz="3200" b="1">
                <a:effectLst>
                  <a:outerShdw blurRad="38100" dist="38100" dir="2700000" algn="tl">
                    <a:srgbClr val="C0C0C0"/>
                  </a:outerShdw>
                </a:effectLst>
                <a:latin typeface="楷体_GB2312" charset="0"/>
                <a:ea typeface="楷体_GB2312" charset="0"/>
              </a:rPr>
              <a:t>a&gt;b)</a:t>
            </a:r>
          </a:p>
        </p:txBody>
      </p:sp>
      <p:sp>
        <p:nvSpPr>
          <p:cNvPr id="27677" name="Rectangle 29"/>
          <p:cNvSpPr>
            <a:spLocks noGrp="1" noChangeArrowheads="1"/>
          </p:cNvSpPr>
          <p:nvPr>
            <p:ph type="title" idx="4294967295"/>
          </p:nvPr>
        </p:nvSpPr>
        <p:spPr>
          <a:xfrm>
            <a:off x="1981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altLang="zh-CN"/>
              <a:t>	</a:t>
            </a:r>
          </a:p>
        </p:txBody>
      </p:sp>
      <p:sp>
        <p:nvSpPr>
          <p:cNvPr id="27678" name="Text Box 30"/>
          <p:cNvSpPr txBox="1">
            <a:spLocks noChangeArrowheads="1"/>
          </p:cNvSpPr>
          <p:nvPr/>
        </p:nvSpPr>
        <p:spPr bwMode="auto">
          <a:xfrm>
            <a:off x="1762125" y="371475"/>
            <a:ext cx="1646586" cy="677100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rgbClr val="FFFF66"/>
              </a:gs>
            </a:gsLst>
            <a:path path="rect">
              <a:fillToRect r="100000" b="100000"/>
            </a:path>
          </a:gradFill>
          <a:ln w="63500" cmpd="thinThick">
            <a:solidFill>
              <a:srgbClr val="FF00FF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91431" tIns="45716" rIns="91431" bIns="45716">
            <a:spAutoFit/>
          </a:bodyPr>
          <a:lstStyle/>
          <a:p>
            <a:pPr eaLnBrk="0" hangingPunct="0"/>
            <a:r>
              <a:rPr lang="zh-CN" altLang="en-US" sz="3800" u="sng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charset="0"/>
                <a:ea typeface="黑体" charset="-122"/>
              </a:rPr>
              <a:t>思考题</a:t>
            </a:r>
          </a:p>
        </p:txBody>
      </p:sp>
      <p:sp>
        <p:nvSpPr>
          <p:cNvPr id="27679" name="Text Box 31"/>
          <p:cNvSpPr txBox="1">
            <a:spLocks noChangeArrowheads="1"/>
          </p:cNvSpPr>
          <p:nvPr/>
        </p:nvSpPr>
        <p:spPr bwMode="auto">
          <a:xfrm>
            <a:off x="3071813" y="4292600"/>
            <a:ext cx="9017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CN" sz="3600" b="1">
                <a:solidFill>
                  <a:srgbClr val="FF0000"/>
                </a:solidFill>
                <a:latin typeface="Times New Roman" charset="0"/>
              </a:rPr>
              <a:t>x&gt;a</a:t>
            </a:r>
          </a:p>
        </p:txBody>
      </p:sp>
      <p:sp>
        <p:nvSpPr>
          <p:cNvPr id="27680" name="Text Box 32"/>
          <p:cNvSpPr txBox="1">
            <a:spLocks noChangeArrowheads="1"/>
          </p:cNvSpPr>
          <p:nvPr/>
        </p:nvSpPr>
        <p:spPr bwMode="auto">
          <a:xfrm>
            <a:off x="4872038" y="4221163"/>
            <a:ext cx="9271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CN" sz="3600" b="1">
                <a:solidFill>
                  <a:srgbClr val="FF0000"/>
                </a:solidFill>
                <a:latin typeface="Times New Roman" charset="0"/>
              </a:rPr>
              <a:t>x&lt;b</a:t>
            </a:r>
          </a:p>
        </p:txBody>
      </p:sp>
      <p:sp>
        <p:nvSpPr>
          <p:cNvPr id="27681" name="Text Box 33"/>
          <p:cNvSpPr txBox="1">
            <a:spLocks noChangeArrowheads="1"/>
          </p:cNvSpPr>
          <p:nvPr/>
        </p:nvSpPr>
        <p:spPr bwMode="auto">
          <a:xfrm>
            <a:off x="6600825" y="4221163"/>
            <a:ext cx="14160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CN" sz="3600" b="1">
                <a:solidFill>
                  <a:srgbClr val="FF0000"/>
                </a:solidFill>
                <a:latin typeface="Times New Roman" charset="0"/>
              </a:rPr>
              <a:t>b&lt;x&lt;a</a:t>
            </a:r>
          </a:p>
        </p:txBody>
      </p:sp>
      <p:sp>
        <p:nvSpPr>
          <p:cNvPr id="27682" name="Text Box 34"/>
          <p:cNvSpPr txBox="1">
            <a:spLocks noChangeArrowheads="1"/>
          </p:cNvSpPr>
          <p:nvPr/>
        </p:nvSpPr>
        <p:spPr bwMode="auto">
          <a:xfrm>
            <a:off x="8543926" y="4292600"/>
            <a:ext cx="11017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3600" b="1">
                <a:solidFill>
                  <a:srgbClr val="FF0000"/>
                </a:solidFill>
                <a:latin typeface="Times New Roman" charset="0"/>
              </a:rPr>
              <a:t>无解</a:t>
            </a:r>
          </a:p>
        </p:txBody>
      </p:sp>
    </p:spTree>
    <p:extLst>
      <p:ext uri="{BB962C8B-B14F-4D97-AF65-F5344CB8AC3E}">
        <p14:creationId xmlns:p14="http://schemas.microsoft.com/office/powerpoint/2010/main" val="84308166"/>
      </p:ext>
    </p:extLst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76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7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76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7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79" grpId="0"/>
      <p:bldP spid="27680" grpId="0"/>
      <p:bldP spid="27681" grpId="0"/>
      <p:bldP spid="27682" grpId="0"/>
    </p:bld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722" name="Object 2"/>
          <p:cNvGraphicFramePr>
            <a:graphicFrameLocks noChangeAspect="1"/>
          </p:cNvGraphicFramePr>
          <p:nvPr/>
        </p:nvGraphicFramePr>
        <p:xfrm>
          <a:off x="1524000" y="620713"/>
          <a:ext cx="9659938" cy="2303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0121" name="Equation" r:id="rId3" imgW="2209680" imgH="507960" progId="Equation.DSMT4">
                  <p:embed/>
                </p:oleObj>
              </mc:Choice>
              <mc:Fallback>
                <p:oleObj name="Equation" r:id="rId3" imgW="2209680" imgH="50796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4000" y="620713"/>
                        <a:ext cx="9659938" cy="23034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23" name="Object 3"/>
          <p:cNvGraphicFramePr>
            <a:graphicFrameLocks noChangeAspect="1"/>
          </p:cNvGraphicFramePr>
          <p:nvPr/>
        </p:nvGraphicFramePr>
        <p:xfrm>
          <a:off x="1411288" y="3284539"/>
          <a:ext cx="9256713" cy="2022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0122" name="Equation" r:id="rId5" imgW="2412720" imgH="507960" progId="Equation.DSMT4">
                  <p:embed/>
                </p:oleObj>
              </mc:Choice>
              <mc:Fallback>
                <p:oleObj name="Equation" r:id="rId5" imgW="2412720" imgH="50796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11288" y="3284539"/>
                        <a:ext cx="9256713" cy="20224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0724" name="Group 4"/>
          <p:cNvGrpSpPr>
            <a:grpSpLocks/>
          </p:cNvGrpSpPr>
          <p:nvPr/>
        </p:nvGrpSpPr>
        <p:grpSpPr bwMode="auto">
          <a:xfrm>
            <a:off x="6743701" y="692151"/>
            <a:ext cx="1985963" cy="1069975"/>
            <a:chOff x="3260" y="45"/>
            <a:chExt cx="1251" cy="754"/>
          </a:xfrm>
        </p:grpSpPr>
        <p:sp>
          <p:nvSpPr>
            <p:cNvPr id="30725" name="Rectangle 5"/>
            <p:cNvSpPr>
              <a:spLocks noChangeArrowheads="1"/>
            </p:cNvSpPr>
            <p:nvPr/>
          </p:nvSpPr>
          <p:spPr bwMode="auto">
            <a:xfrm>
              <a:off x="3367" y="390"/>
              <a:ext cx="1144" cy="40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3200" b="1">
                  <a:solidFill>
                    <a:srgbClr val="3333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ahoma" charset="0"/>
                </a:rPr>
                <a:t>（较大）</a:t>
              </a:r>
            </a:p>
          </p:txBody>
        </p:sp>
        <p:sp>
          <p:nvSpPr>
            <p:cNvPr id="30726" name="Rectangle 6"/>
            <p:cNvSpPr>
              <a:spLocks noChangeArrowheads="1"/>
            </p:cNvSpPr>
            <p:nvPr/>
          </p:nvSpPr>
          <p:spPr bwMode="auto">
            <a:xfrm>
              <a:off x="3260" y="45"/>
              <a:ext cx="1144" cy="4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3200" b="1">
                  <a:solidFill>
                    <a:srgbClr val="3333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ahoma" charset="0"/>
                </a:rPr>
                <a:t>（较小）</a:t>
              </a:r>
            </a:p>
          </p:txBody>
        </p:sp>
      </p:grpSp>
      <p:grpSp>
        <p:nvGrpSpPr>
          <p:cNvPr id="30727" name="Group 7"/>
          <p:cNvGrpSpPr>
            <a:grpSpLocks/>
          </p:cNvGrpSpPr>
          <p:nvPr/>
        </p:nvGrpSpPr>
        <p:grpSpPr bwMode="auto">
          <a:xfrm>
            <a:off x="5880101" y="3357564"/>
            <a:ext cx="1985963" cy="1127125"/>
            <a:chOff x="3260" y="45"/>
            <a:chExt cx="1251" cy="710"/>
          </a:xfrm>
        </p:grpSpPr>
        <p:sp>
          <p:nvSpPr>
            <p:cNvPr id="30728" name="Rectangle 8"/>
            <p:cNvSpPr>
              <a:spLocks noChangeArrowheads="1"/>
            </p:cNvSpPr>
            <p:nvPr/>
          </p:nvSpPr>
          <p:spPr bwMode="auto">
            <a:xfrm>
              <a:off x="3367" y="390"/>
              <a:ext cx="1144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3200" b="1">
                  <a:solidFill>
                    <a:srgbClr val="3333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ahoma" charset="0"/>
                </a:rPr>
                <a:t>（较大）</a:t>
              </a:r>
            </a:p>
          </p:txBody>
        </p:sp>
        <p:sp>
          <p:nvSpPr>
            <p:cNvPr id="30729" name="Rectangle 9"/>
            <p:cNvSpPr>
              <a:spLocks noChangeArrowheads="1"/>
            </p:cNvSpPr>
            <p:nvPr/>
          </p:nvSpPr>
          <p:spPr bwMode="auto">
            <a:xfrm>
              <a:off x="3260" y="45"/>
              <a:ext cx="1144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3200" b="1">
                  <a:solidFill>
                    <a:srgbClr val="3333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ahoma" charset="0"/>
                </a:rPr>
                <a:t>（较小）</a:t>
              </a:r>
            </a:p>
          </p:txBody>
        </p:sp>
      </p:grpSp>
      <p:graphicFrame>
        <p:nvGraphicFramePr>
          <p:cNvPr id="30730" name="Object 10"/>
          <p:cNvGraphicFramePr>
            <a:graphicFrameLocks noChangeAspect="1"/>
          </p:cNvGraphicFramePr>
          <p:nvPr/>
        </p:nvGraphicFramePr>
        <p:xfrm>
          <a:off x="3000376" y="5373689"/>
          <a:ext cx="3338513" cy="1062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0123" name="Equation" r:id="rId7" imgW="558720" imgH="177480" progId="Equation.DSMT4">
                  <p:embed/>
                </p:oleObj>
              </mc:Choice>
              <mc:Fallback>
                <p:oleObj name="Equation" r:id="rId7" imgW="558720" imgH="17748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00376" y="5373689"/>
                        <a:ext cx="3338513" cy="10620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31" name="Object 11"/>
          <p:cNvGraphicFramePr>
            <a:graphicFrameLocks noChangeAspect="1"/>
          </p:cNvGraphicFramePr>
          <p:nvPr/>
        </p:nvGraphicFramePr>
        <p:xfrm>
          <a:off x="6456364" y="4076700"/>
          <a:ext cx="2276475" cy="1062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0124" name="Equation" r:id="rId9" imgW="380880" imgH="177480" progId="Equation.DSMT4">
                  <p:embed/>
                </p:oleObj>
              </mc:Choice>
              <mc:Fallback>
                <p:oleObj name="Equation" r:id="rId9" imgW="380880" imgH="17748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56364" y="4076700"/>
                        <a:ext cx="2276475" cy="10620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732" name="Rectangle 12"/>
          <p:cNvSpPr>
            <a:spLocks noChangeArrowheads="1"/>
          </p:cNvSpPr>
          <p:nvPr/>
        </p:nvSpPr>
        <p:spPr bwMode="auto">
          <a:xfrm>
            <a:off x="4015439" y="2852739"/>
            <a:ext cx="2622834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kumimoji="1" lang="en-US" altLang="zh-CN" sz="3600" b="1">
                <a:solidFill>
                  <a:srgbClr val="FF3300"/>
                </a:solidFill>
                <a:latin typeface="Times New Roman" charset="0"/>
              </a:rPr>
              <a:t>m+1</a:t>
            </a:r>
            <a:r>
              <a:rPr kumimoji="1" lang="en-US" altLang="zh-CN" sz="3200" b="1">
                <a:latin typeface="Times New Roman" charset="0"/>
              </a:rPr>
              <a:t>≤ </a:t>
            </a:r>
            <a:r>
              <a:rPr kumimoji="1" lang="en-US" altLang="zh-CN" sz="3600" b="1">
                <a:solidFill>
                  <a:srgbClr val="FF3300"/>
                </a:solidFill>
                <a:latin typeface="Times New Roman" charset="0"/>
              </a:rPr>
              <a:t>2m - 1</a:t>
            </a:r>
          </a:p>
        </p:txBody>
      </p:sp>
      <p:sp>
        <p:nvSpPr>
          <p:cNvPr id="30733" name="Rectangle 13"/>
          <p:cNvSpPr>
            <a:spLocks noChangeArrowheads="1"/>
          </p:cNvSpPr>
          <p:nvPr/>
        </p:nvSpPr>
        <p:spPr bwMode="auto">
          <a:xfrm>
            <a:off x="7104064" y="2205038"/>
            <a:ext cx="1201737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en-US" altLang="zh-CN" sz="3600" b="1">
                <a:solidFill>
                  <a:srgbClr val="FF3300"/>
                </a:solidFill>
                <a:latin typeface="Times New Roman" charset="0"/>
              </a:rPr>
              <a:t>m</a:t>
            </a:r>
            <a:r>
              <a:rPr kumimoji="1" lang="en-US" altLang="zh-CN" sz="3200" b="1">
                <a:solidFill>
                  <a:srgbClr val="0000FF"/>
                </a:solidFill>
                <a:latin typeface="Times New Roman" charset="0"/>
              </a:rPr>
              <a:t>≥</a:t>
            </a:r>
            <a:r>
              <a:rPr kumimoji="1" lang="en-US" altLang="zh-CN" sz="3600" b="1">
                <a:solidFill>
                  <a:srgbClr val="FF3300"/>
                </a:solidFill>
                <a:latin typeface="Times New Roman" charset="0"/>
              </a:rPr>
              <a:t>2</a:t>
            </a:r>
          </a:p>
        </p:txBody>
      </p:sp>
      <p:grpSp>
        <p:nvGrpSpPr>
          <p:cNvPr id="30734" name="Group 14"/>
          <p:cNvGrpSpPr>
            <a:grpSpLocks/>
          </p:cNvGrpSpPr>
          <p:nvPr/>
        </p:nvGrpSpPr>
        <p:grpSpPr bwMode="auto">
          <a:xfrm>
            <a:off x="1524000" y="1"/>
            <a:ext cx="3551238" cy="785813"/>
            <a:chOff x="476" y="985"/>
            <a:chExt cx="2033" cy="495"/>
          </a:xfrm>
        </p:grpSpPr>
        <p:sp>
          <p:nvSpPr>
            <p:cNvPr id="30735" name="AutoShape 15"/>
            <p:cNvSpPr>
              <a:spLocks noChangeArrowheads="1"/>
            </p:cNvSpPr>
            <p:nvPr/>
          </p:nvSpPr>
          <p:spPr bwMode="blackWhite">
            <a:xfrm>
              <a:off x="657" y="1344"/>
              <a:ext cx="1445" cy="136"/>
            </a:xfrm>
            <a:custGeom>
              <a:avLst/>
              <a:gdLst>
                <a:gd name="G0" fmla="+- 1000 0 0"/>
                <a:gd name="G1" fmla="+- 1000 0 0"/>
                <a:gd name="G2" fmla="+- G0 0 G1"/>
                <a:gd name="G3" fmla="*/ G1 1 2"/>
                <a:gd name="G4" fmla="+- G0 0 G3"/>
                <a:gd name="T0" fmla="*/ 0 w 1000"/>
                <a:gd name="T1" fmla="*/ 0 h 1000"/>
                <a:gd name="T2" fmla="*/ 11191 w 1000"/>
                <a:gd name="T3" fmla="*/ -1 h 1000"/>
                <a:gd name="T4" fmla="*/ 11691 w 1000"/>
                <a:gd name="T5" fmla="*/ 500 h 1000"/>
                <a:gd name="T6" fmla="*/ 11190 w 1000"/>
                <a:gd name="T7" fmla="*/ 1000 h 1000"/>
                <a:gd name="T8" fmla="*/ 0 w 1000"/>
                <a:gd name="T9" fmla="*/ 1000 h 1000"/>
                <a:gd name="T10" fmla="*/ 0 w 1000"/>
                <a:gd name="T11" fmla="*/ 0 h 1000"/>
                <a:gd name="T12" fmla="*/ G4 w 1000"/>
                <a:gd name="T13" fmla="*/ G1 h 10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0625" h="1000">
                  <a:moveTo>
                    <a:pt x="0" y="0"/>
                  </a:moveTo>
                  <a:lnTo>
                    <a:pt x="11191" y="-1"/>
                  </a:lnTo>
                  <a:cubicBezTo>
                    <a:pt x="11467" y="0"/>
                    <a:pt x="11691" y="223"/>
                    <a:pt x="11691" y="500"/>
                  </a:cubicBezTo>
                  <a:cubicBezTo>
                    <a:pt x="11691" y="776"/>
                    <a:pt x="11467" y="1000"/>
                    <a:pt x="11190" y="1000"/>
                  </a:cubicBezTo>
                  <a:lnTo>
                    <a:pt x="0" y="1000"/>
                  </a:lnTo>
                  <a:close/>
                </a:path>
              </a:pathLst>
            </a:custGeom>
            <a:solidFill>
              <a:srgbClr val="009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hangingPunct="0"/>
              <a:endParaRPr lang="x-none" altLang="x-none" sz="2800" b="1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charset="0"/>
                <a:ea typeface="Arial Unicode MS" charset="0"/>
                <a:sym typeface="Wingdings" charset="2"/>
              </a:endParaRPr>
            </a:p>
          </p:txBody>
        </p:sp>
        <p:sp>
          <p:nvSpPr>
            <p:cNvPr id="30736" name="Text Box 16"/>
            <p:cNvSpPr txBox="1">
              <a:spLocks noChangeAspect="1" noChangeArrowheads="1"/>
            </p:cNvSpPr>
            <p:nvPr/>
          </p:nvSpPr>
          <p:spPr bwMode="auto">
            <a:xfrm>
              <a:off x="793" y="985"/>
              <a:ext cx="1716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/>
              <a:r>
                <a:rPr lang="zh-CN" altLang="en-US" sz="3600" b="1" i="1"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charset="0"/>
                  <a:ea typeface="黑体" charset="-122"/>
                  <a:sym typeface="Wingdings" charset="2"/>
                </a:rPr>
                <a:t>随堂练习三</a:t>
              </a:r>
              <a:endPara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charset="0"/>
                <a:ea typeface="Arial Unicode MS" charset="0"/>
                <a:sym typeface="Wingdings" charset="2"/>
              </a:endParaRPr>
            </a:p>
          </p:txBody>
        </p:sp>
        <p:grpSp>
          <p:nvGrpSpPr>
            <p:cNvPr id="30737" name="Group 17"/>
            <p:cNvGrpSpPr>
              <a:grpSpLocks noChangeAspect="1"/>
            </p:cNvGrpSpPr>
            <p:nvPr/>
          </p:nvGrpSpPr>
          <p:grpSpPr bwMode="auto">
            <a:xfrm>
              <a:off x="476" y="1027"/>
              <a:ext cx="356" cy="453"/>
              <a:chOff x="1066" y="210"/>
              <a:chExt cx="2993" cy="3810"/>
            </a:xfrm>
          </p:grpSpPr>
          <p:grpSp>
            <p:nvGrpSpPr>
              <p:cNvPr id="30738" name="Group 18"/>
              <p:cNvGrpSpPr>
                <a:grpSpLocks noChangeAspect="1"/>
              </p:cNvGrpSpPr>
              <p:nvPr/>
            </p:nvGrpSpPr>
            <p:grpSpPr bwMode="auto">
              <a:xfrm>
                <a:off x="1269" y="618"/>
                <a:ext cx="2790" cy="3402"/>
                <a:chOff x="1269" y="618"/>
                <a:chExt cx="2790" cy="3402"/>
              </a:xfrm>
            </p:grpSpPr>
            <p:sp>
              <p:nvSpPr>
                <p:cNvPr id="30739" name="Oval 19"/>
                <p:cNvSpPr>
                  <a:spLocks noChangeAspect="1" noChangeArrowheads="1"/>
                </p:cNvSpPr>
                <p:nvPr/>
              </p:nvSpPr>
              <p:spPr bwMode="auto">
                <a:xfrm>
                  <a:off x="1429" y="618"/>
                  <a:ext cx="2404" cy="322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CC00"/>
                    </a:gs>
                    <a:gs pos="100000">
                      <a:srgbClr val="FFFF66"/>
                    </a:gs>
                  </a:gsLst>
                  <a:lin ang="2700000" scaled="1"/>
                </a:gradFill>
                <a:ln w="12700">
                  <a:solidFill>
                    <a:srgbClr val="996633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grpSp>
              <p:nvGrpSpPr>
                <p:cNvPr id="30740" name="Group 20"/>
                <p:cNvGrpSpPr>
                  <a:grpSpLocks noChangeAspect="1"/>
                </p:cNvGrpSpPr>
                <p:nvPr/>
              </p:nvGrpSpPr>
              <p:grpSpPr bwMode="auto">
                <a:xfrm>
                  <a:off x="1269" y="1071"/>
                  <a:ext cx="2790" cy="2949"/>
                  <a:chOff x="1269" y="1071"/>
                  <a:chExt cx="2790" cy="2949"/>
                </a:xfrm>
              </p:grpSpPr>
              <p:sp>
                <p:nvSpPr>
                  <p:cNvPr id="30741" name="Freeform 21"/>
                  <p:cNvSpPr>
                    <a:spLocks noChangeAspect="1"/>
                  </p:cNvSpPr>
                  <p:nvPr/>
                </p:nvSpPr>
                <p:spPr bwMode="auto">
                  <a:xfrm>
                    <a:off x="1269" y="1823"/>
                    <a:ext cx="2120" cy="449"/>
                  </a:xfrm>
                  <a:custGeom>
                    <a:avLst/>
                    <a:gdLst>
                      <a:gd name="T0" fmla="*/ 0 w 1497"/>
                      <a:gd name="T1" fmla="*/ 0 h 317"/>
                      <a:gd name="T2" fmla="*/ 817 w 1497"/>
                      <a:gd name="T3" fmla="*/ 227 h 317"/>
                      <a:gd name="T4" fmla="*/ 1497 w 1497"/>
                      <a:gd name="T5" fmla="*/ 45 h 317"/>
                      <a:gd name="T6" fmla="*/ 1497 w 1497"/>
                      <a:gd name="T7" fmla="*/ 136 h 317"/>
                      <a:gd name="T8" fmla="*/ 817 w 1497"/>
                      <a:gd name="T9" fmla="*/ 317 h 317"/>
                      <a:gd name="T10" fmla="*/ 0 w 1497"/>
                      <a:gd name="T11" fmla="*/ 90 h 317"/>
                      <a:gd name="T12" fmla="*/ 0 w 1497"/>
                      <a:gd name="T13" fmla="*/ 0 h 31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497" h="317">
                        <a:moveTo>
                          <a:pt x="0" y="0"/>
                        </a:moveTo>
                        <a:lnTo>
                          <a:pt x="817" y="227"/>
                        </a:lnTo>
                        <a:lnTo>
                          <a:pt x="1497" y="45"/>
                        </a:lnTo>
                        <a:lnTo>
                          <a:pt x="1497" y="136"/>
                        </a:lnTo>
                        <a:lnTo>
                          <a:pt x="817" y="317"/>
                        </a:lnTo>
                        <a:lnTo>
                          <a:pt x="0" y="9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FF9900"/>
                      </a:gs>
                      <a:gs pos="100000">
                        <a:srgbClr val="CC6600"/>
                      </a:gs>
                    </a:gsLst>
                    <a:lin ang="0" scaled="1"/>
                  </a:gradFill>
                  <a:ln w="38100" cap="flat" cmpd="sng">
                    <a:solidFill>
                      <a:schemeClr val="tx1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blurRad="63500" dist="38099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30742" name="Freeform 22" descr="栎木"/>
                  <p:cNvSpPr>
                    <a:spLocks noChangeAspect="1"/>
                  </p:cNvSpPr>
                  <p:nvPr/>
                </p:nvSpPr>
                <p:spPr bwMode="auto">
                  <a:xfrm>
                    <a:off x="1269" y="1565"/>
                    <a:ext cx="2120" cy="579"/>
                  </a:xfrm>
                  <a:custGeom>
                    <a:avLst/>
                    <a:gdLst>
                      <a:gd name="T0" fmla="*/ 0 w 1497"/>
                      <a:gd name="T1" fmla="*/ 182 h 409"/>
                      <a:gd name="T2" fmla="*/ 817 w 1497"/>
                      <a:gd name="T3" fmla="*/ 409 h 409"/>
                      <a:gd name="T4" fmla="*/ 1497 w 1497"/>
                      <a:gd name="T5" fmla="*/ 227 h 409"/>
                      <a:gd name="T6" fmla="*/ 590 w 1497"/>
                      <a:gd name="T7" fmla="*/ 0 h 409"/>
                      <a:gd name="T8" fmla="*/ 0 w 1497"/>
                      <a:gd name="T9" fmla="*/ 182 h 40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497" h="409">
                        <a:moveTo>
                          <a:pt x="0" y="182"/>
                        </a:moveTo>
                        <a:lnTo>
                          <a:pt x="817" y="409"/>
                        </a:lnTo>
                        <a:lnTo>
                          <a:pt x="1497" y="227"/>
                        </a:lnTo>
                        <a:lnTo>
                          <a:pt x="590" y="0"/>
                        </a:lnTo>
                        <a:lnTo>
                          <a:pt x="0" y="182"/>
                        </a:lnTo>
                        <a:close/>
                      </a:path>
                    </a:pathLst>
                  </a:custGeom>
                  <a:blipFill dpi="0" rotWithShape="1">
                    <a:blip r:embed="rId11"/>
                    <a:srcRect/>
                    <a:tile tx="0" ty="0" sx="100000" sy="100000" flip="none" algn="tl"/>
                  </a:blipFill>
                  <a:ln w="38100" cap="flat" cmpd="sng">
                    <a:solidFill>
                      <a:srgbClr val="996633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blurRad="63500" dist="38099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30743" name="Freeform 23" descr="棕色大理石"/>
                  <p:cNvSpPr>
                    <a:spLocks noChangeAspect="1"/>
                  </p:cNvSpPr>
                  <p:nvPr/>
                </p:nvSpPr>
                <p:spPr bwMode="auto">
                  <a:xfrm>
                    <a:off x="1462" y="2015"/>
                    <a:ext cx="1671" cy="578"/>
                  </a:xfrm>
                  <a:custGeom>
                    <a:avLst/>
                    <a:gdLst>
                      <a:gd name="T0" fmla="*/ 0 w 1180"/>
                      <a:gd name="T1" fmla="*/ 0 h 408"/>
                      <a:gd name="T2" fmla="*/ 726 w 1180"/>
                      <a:gd name="T3" fmla="*/ 181 h 408"/>
                      <a:gd name="T4" fmla="*/ 1180 w 1180"/>
                      <a:gd name="T5" fmla="*/ 45 h 408"/>
                      <a:gd name="T6" fmla="*/ 1134 w 1180"/>
                      <a:gd name="T7" fmla="*/ 227 h 408"/>
                      <a:gd name="T8" fmla="*/ 726 w 1180"/>
                      <a:gd name="T9" fmla="*/ 408 h 408"/>
                      <a:gd name="T10" fmla="*/ 46 w 1180"/>
                      <a:gd name="T11" fmla="*/ 181 h 408"/>
                      <a:gd name="T12" fmla="*/ 0 w 1180"/>
                      <a:gd name="T13" fmla="*/ 0 h 40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180" h="408">
                        <a:moveTo>
                          <a:pt x="0" y="0"/>
                        </a:moveTo>
                        <a:lnTo>
                          <a:pt x="726" y="181"/>
                        </a:lnTo>
                        <a:lnTo>
                          <a:pt x="1180" y="45"/>
                        </a:lnTo>
                        <a:lnTo>
                          <a:pt x="1134" y="227"/>
                        </a:lnTo>
                        <a:lnTo>
                          <a:pt x="726" y="408"/>
                        </a:lnTo>
                        <a:lnTo>
                          <a:pt x="46" y="181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blipFill dpi="0" rotWithShape="1">
                    <a:blip r:embed="rId12"/>
                    <a:srcRect/>
                    <a:tile tx="0" ty="0" sx="100000" sy="100000" flip="none" algn="tl"/>
                  </a:blipFill>
                  <a:ln w="9525" cap="flat" cmpd="sng">
                    <a:solidFill>
                      <a:schemeClr val="tx1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blurRad="63500" dist="38099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30744" name="Freeform 24"/>
                  <p:cNvSpPr>
                    <a:spLocks noChangeAspect="1"/>
                  </p:cNvSpPr>
                  <p:nvPr/>
                </p:nvSpPr>
                <p:spPr bwMode="auto">
                  <a:xfrm>
                    <a:off x="2168" y="2464"/>
                    <a:ext cx="193" cy="772"/>
                  </a:xfrm>
                  <a:custGeom>
                    <a:avLst/>
                    <a:gdLst>
                      <a:gd name="T0" fmla="*/ 0 w 136"/>
                      <a:gd name="T1" fmla="*/ 0 h 545"/>
                      <a:gd name="T2" fmla="*/ 136 w 136"/>
                      <a:gd name="T3" fmla="*/ 46 h 545"/>
                      <a:gd name="T4" fmla="*/ 91 w 136"/>
                      <a:gd name="T5" fmla="*/ 136 h 545"/>
                      <a:gd name="T6" fmla="*/ 136 w 136"/>
                      <a:gd name="T7" fmla="*/ 318 h 545"/>
                      <a:gd name="T8" fmla="*/ 136 w 136"/>
                      <a:gd name="T9" fmla="*/ 545 h 545"/>
                      <a:gd name="T10" fmla="*/ 46 w 136"/>
                      <a:gd name="T11" fmla="*/ 545 h 545"/>
                      <a:gd name="T12" fmla="*/ 0 w 136"/>
                      <a:gd name="T13" fmla="*/ 318 h 545"/>
                      <a:gd name="T14" fmla="*/ 0 w 136"/>
                      <a:gd name="T15" fmla="*/ 182 h 545"/>
                      <a:gd name="T16" fmla="*/ 0 w 136"/>
                      <a:gd name="T17" fmla="*/ 0 h 54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136" h="545">
                        <a:moveTo>
                          <a:pt x="0" y="0"/>
                        </a:moveTo>
                        <a:lnTo>
                          <a:pt x="136" y="46"/>
                        </a:lnTo>
                        <a:lnTo>
                          <a:pt x="91" y="136"/>
                        </a:lnTo>
                        <a:lnTo>
                          <a:pt x="136" y="318"/>
                        </a:lnTo>
                        <a:lnTo>
                          <a:pt x="136" y="545"/>
                        </a:lnTo>
                        <a:lnTo>
                          <a:pt x="46" y="545"/>
                        </a:lnTo>
                        <a:lnTo>
                          <a:pt x="0" y="318"/>
                        </a:lnTo>
                        <a:lnTo>
                          <a:pt x="0" y="182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6699"/>
                      </a:gs>
                      <a:gs pos="50000">
                        <a:schemeClr val="bg1"/>
                      </a:gs>
                      <a:gs pos="100000">
                        <a:srgbClr val="666699"/>
                      </a:gs>
                    </a:gsLst>
                    <a:lin ang="0" scaled="1"/>
                  </a:gradFill>
                  <a:ln w="38100" cap="flat" cmpd="sng">
                    <a:solidFill>
                      <a:schemeClr val="tx1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blurRad="63500" dist="38099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30745" name="Freeform 25"/>
                  <p:cNvSpPr>
                    <a:spLocks noChangeAspect="1"/>
                  </p:cNvSpPr>
                  <p:nvPr/>
                </p:nvSpPr>
                <p:spPr bwMode="auto">
                  <a:xfrm>
                    <a:off x="2109" y="3143"/>
                    <a:ext cx="370" cy="158"/>
                  </a:xfrm>
                  <a:custGeom>
                    <a:avLst/>
                    <a:gdLst>
                      <a:gd name="T0" fmla="*/ 181 w 370"/>
                      <a:gd name="T1" fmla="*/ 106 h 158"/>
                      <a:gd name="T2" fmla="*/ 91 w 370"/>
                      <a:gd name="T3" fmla="*/ 106 h 158"/>
                      <a:gd name="T4" fmla="*/ 91 w 370"/>
                      <a:gd name="T5" fmla="*/ 15 h 158"/>
                      <a:gd name="T6" fmla="*/ 0 w 370"/>
                      <a:gd name="T7" fmla="*/ 106 h 158"/>
                      <a:gd name="T8" fmla="*/ 91 w 370"/>
                      <a:gd name="T9" fmla="*/ 151 h 158"/>
                      <a:gd name="T10" fmla="*/ 272 w 370"/>
                      <a:gd name="T11" fmla="*/ 151 h 158"/>
                      <a:gd name="T12" fmla="*/ 363 w 370"/>
                      <a:gd name="T13" fmla="*/ 106 h 158"/>
                      <a:gd name="T14" fmla="*/ 317 w 370"/>
                      <a:gd name="T15" fmla="*/ 15 h 158"/>
                      <a:gd name="T16" fmla="*/ 227 w 370"/>
                      <a:gd name="T17" fmla="*/ 15 h 158"/>
                      <a:gd name="T18" fmla="*/ 272 w 370"/>
                      <a:gd name="T19" fmla="*/ 106 h 158"/>
                      <a:gd name="T20" fmla="*/ 181 w 370"/>
                      <a:gd name="T21" fmla="*/ 106 h 15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</a:cxnLst>
                    <a:rect l="0" t="0" r="r" b="b"/>
                    <a:pathLst>
                      <a:path w="370" h="158">
                        <a:moveTo>
                          <a:pt x="181" y="106"/>
                        </a:moveTo>
                        <a:cubicBezTo>
                          <a:pt x="151" y="106"/>
                          <a:pt x="106" y="121"/>
                          <a:pt x="91" y="106"/>
                        </a:cubicBezTo>
                        <a:cubicBezTo>
                          <a:pt x="76" y="91"/>
                          <a:pt x="106" y="15"/>
                          <a:pt x="91" y="15"/>
                        </a:cubicBezTo>
                        <a:cubicBezTo>
                          <a:pt x="76" y="15"/>
                          <a:pt x="0" y="83"/>
                          <a:pt x="0" y="106"/>
                        </a:cubicBezTo>
                        <a:cubicBezTo>
                          <a:pt x="0" y="129"/>
                          <a:pt x="46" y="144"/>
                          <a:pt x="91" y="151"/>
                        </a:cubicBezTo>
                        <a:cubicBezTo>
                          <a:pt x="136" y="158"/>
                          <a:pt x="227" y="158"/>
                          <a:pt x="272" y="151"/>
                        </a:cubicBezTo>
                        <a:cubicBezTo>
                          <a:pt x="317" y="144"/>
                          <a:pt x="356" y="129"/>
                          <a:pt x="363" y="106"/>
                        </a:cubicBezTo>
                        <a:cubicBezTo>
                          <a:pt x="370" y="83"/>
                          <a:pt x="340" y="30"/>
                          <a:pt x="317" y="15"/>
                        </a:cubicBezTo>
                        <a:cubicBezTo>
                          <a:pt x="294" y="0"/>
                          <a:pt x="234" y="0"/>
                          <a:pt x="227" y="15"/>
                        </a:cubicBezTo>
                        <a:cubicBezTo>
                          <a:pt x="220" y="30"/>
                          <a:pt x="280" y="91"/>
                          <a:pt x="272" y="106"/>
                        </a:cubicBezTo>
                        <a:cubicBezTo>
                          <a:pt x="264" y="121"/>
                          <a:pt x="211" y="106"/>
                          <a:pt x="181" y="106"/>
                        </a:cubicBez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CCECFF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 w="9525" cap="flat" cmpd="sng">
                    <a:solidFill>
                      <a:schemeClr val="tx1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blurRad="63500" dist="38099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30746" name="Freeform 26"/>
                  <p:cNvSpPr>
                    <a:spLocks noChangeAspect="1"/>
                  </p:cNvSpPr>
                  <p:nvPr/>
                </p:nvSpPr>
                <p:spPr bwMode="auto">
                  <a:xfrm>
                    <a:off x="1565" y="3113"/>
                    <a:ext cx="1587" cy="907"/>
                  </a:xfrm>
                  <a:custGeom>
                    <a:avLst/>
                    <a:gdLst>
                      <a:gd name="T0" fmla="*/ 1496 w 1587"/>
                      <a:gd name="T1" fmla="*/ 0 h 907"/>
                      <a:gd name="T2" fmla="*/ 1587 w 1587"/>
                      <a:gd name="T3" fmla="*/ 90 h 907"/>
                      <a:gd name="T4" fmla="*/ 1496 w 1587"/>
                      <a:gd name="T5" fmla="*/ 181 h 907"/>
                      <a:gd name="T6" fmla="*/ 907 w 1587"/>
                      <a:gd name="T7" fmla="*/ 499 h 907"/>
                      <a:gd name="T8" fmla="*/ 1224 w 1587"/>
                      <a:gd name="T9" fmla="*/ 589 h 907"/>
                      <a:gd name="T10" fmla="*/ 1406 w 1587"/>
                      <a:gd name="T11" fmla="*/ 725 h 907"/>
                      <a:gd name="T12" fmla="*/ 1360 w 1587"/>
                      <a:gd name="T13" fmla="*/ 861 h 907"/>
                      <a:gd name="T14" fmla="*/ 1270 w 1587"/>
                      <a:gd name="T15" fmla="*/ 907 h 907"/>
                      <a:gd name="T16" fmla="*/ 1134 w 1587"/>
                      <a:gd name="T17" fmla="*/ 816 h 907"/>
                      <a:gd name="T18" fmla="*/ 771 w 1587"/>
                      <a:gd name="T19" fmla="*/ 725 h 907"/>
                      <a:gd name="T20" fmla="*/ 226 w 1587"/>
                      <a:gd name="T21" fmla="*/ 635 h 907"/>
                      <a:gd name="T22" fmla="*/ 90 w 1587"/>
                      <a:gd name="T23" fmla="*/ 635 h 907"/>
                      <a:gd name="T24" fmla="*/ 0 w 1587"/>
                      <a:gd name="T25" fmla="*/ 544 h 907"/>
                      <a:gd name="T26" fmla="*/ 90 w 1587"/>
                      <a:gd name="T27" fmla="*/ 453 h 907"/>
                      <a:gd name="T28" fmla="*/ 362 w 1587"/>
                      <a:gd name="T29" fmla="*/ 453 h 907"/>
                      <a:gd name="T30" fmla="*/ 589 w 1587"/>
                      <a:gd name="T31" fmla="*/ 453 h 907"/>
                      <a:gd name="T32" fmla="*/ 680 w 1587"/>
                      <a:gd name="T33" fmla="*/ 453 h 907"/>
                      <a:gd name="T34" fmla="*/ 635 w 1587"/>
                      <a:gd name="T35" fmla="*/ 362 h 907"/>
                      <a:gd name="T36" fmla="*/ 589 w 1587"/>
                      <a:gd name="T37" fmla="*/ 226 h 907"/>
                      <a:gd name="T38" fmla="*/ 544 w 1587"/>
                      <a:gd name="T39" fmla="*/ 136 h 907"/>
                      <a:gd name="T40" fmla="*/ 635 w 1587"/>
                      <a:gd name="T41" fmla="*/ 181 h 907"/>
                      <a:gd name="T42" fmla="*/ 771 w 1587"/>
                      <a:gd name="T43" fmla="*/ 181 h 907"/>
                      <a:gd name="T44" fmla="*/ 861 w 1587"/>
                      <a:gd name="T45" fmla="*/ 181 h 907"/>
                      <a:gd name="T46" fmla="*/ 907 w 1587"/>
                      <a:gd name="T47" fmla="*/ 90 h 907"/>
                      <a:gd name="T48" fmla="*/ 907 w 1587"/>
                      <a:gd name="T49" fmla="*/ 226 h 907"/>
                      <a:gd name="T50" fmla="*/ 861 w 1587"/>
                      <a:gd name="T51" fmla="*/ 362 h 907"/>
                      <a:gd name="T52" fmla="*/ 1224 w 1587"/>
                      <a:gd name="T53" fmla="*/ 181 h 907"/>
                      <a:gd name="T54" fmla="*/ 1360 w 1587"/>
                      <a:gd name="T55" fmla="*/ 136 h 907"/>
                      <a:gd name="T56" fmla="*/ 1406 w 1587"/>
                      <a:gd name="T57" fmla="*/ 45 h 907"/>
                      <a:gd name="T58" fmla="*/ 1496 w 1587"/>
                      <a:gd name="T59" fmla="*/ 0 h 90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</a:cxnLst>
                    <a:rect l="0" t="0" r="r" b="b"/>
                    <a:pathLst>
                      <a:path w="1587" h="907">
                        <a:moveTo>
                          <a:pt x="1496" y="0"/>
                        </a:moveTo>
                        <a:lnTo>
                          <a:pt x="1587" y="90"/>
                        </a:lnTo>
                        <a:lnTo>
                          <a:pt x="1496" y="181"/>
                        </a:lnTo>
                        <a:lnTo>
                          <a:pt x="907" y="499"/>
                        </a:lnTo>
                        <a:lnTo>
                          <a:pt x="1224" y="589"/>
                        </a:lnTo>
                        <a:lnTo>
                          <a:pt x="1406" y="725"/>
                        </a:lnTo>
                        <a:lnTo>
                          <a:pt x="1360" y="861"/>
                        </a:lnTo>
                        <a:lnTo>
                          <a:pt x="1270" y="907"/>
                        </a:lnTo>
                        <a:lnTo>
                          <a:pt x="1134" y="816"/>
                        </a:lnTo>
                        <a:lnTo>
                          <a:pt x="771" y="725"/>
                        </a:lnTo>
                        <a:lnTo>
                          <a:pt x="226" y="635"/>
                        </a:lnTo>
                        <a:lnTo>
                          <a:pt x="90" y="635"/>
                        </a:lnTo>
                        <a:lnTo>
                          <a:pt x="0" y="544"/>
                        </a:lnTo>
                        <a:lnTo>
                          <a:pt x="90" y="453"/>
                        </a:lnTo>
                        <a:lnTo>
                          <a:pt x="362" y="453"/>
                        </a:lnTo>
                        <a:lnTo>
                          <a:pt x="589" y="453"/>
                        </a:lnTo>
                        <a:lnTo>
                          <a:pt x="680" y="453"/>
                        </a:lnTo>
                        <a:lnTo>
                          <a:pt x="635" y="362"/>
                        </a:lnTo>
                        <a:lnTo>
                          <a:pt x="589" y="226"/>
                        </a:lnTo>
                        <a:lnTo>
                          <a:pt x="544" y="136"/>
                        </a:lnTo>
                        <a:lnTo>
                          <a:pt x="635" y="181"/>
                        </a:lnTo>
                        <a:lnTo>
                          <a:pt x="771" y="181"/>
                        </a:lnTo>
                        <a:lnTo>
                          <a:pt x="861" y="181"/>
                        </a:lnTo>
                        <a:lnTo>
                          <a:pt x="907" y="90"/>
                        </a:lnTo>
                        <a:lnTo>
                          <a:pt x="907" y="226"/>
                        </a:lnTo>
                        <a:lnTo>
                          <a:pt x="861" y="362"/>
                        </a:lnTo>
                        <a:lnTo>
                          <a:pt x="1224" y="181"/>
                        </a:lnTo>
                        <a:lnTo>
                          <a:pt x="1360" y="136"/>
                        </a:lnTo>
                        <a:lnTo>
                          <a:pt x="1406" y="45"/>
                        </a:lnTo>
                        <a:lnTo>
                          <a:pt x="1496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6699"/>
                      </a:gs>
                      <a:gs pos="100000">
                        <a:srgbClr val="FFFFFF"/>
                      </a:gs>
                    </a:gsLst>
                    <a:lin ang="0" scaled="1"/>
                  </a:gradFill>
                  <a:ln w="38100" cap="flat" cmpd="sng">
                    <a:solidFill>
                      <a:schemeClr val="tx1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blurRad="63500" dist="38099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30747" name="Freeform 27"/>
                  <p:cNvSpPr>
                    <a:spLocks noChangeAspect="1"/>
                  </p:cNvSpPr>
                  <p:nvPr/>
                </p:nvSpPr>
                <p:spPr bwMode="auto">
                  <a:xfrm>
                    <a:off x="3016" y="2523"/>
                    <a:ext cx="817" cy="726"/>
                  </a:xfrm>
                  <a:custGeom>
                    <a:avLst/>
                    <a:gdLst>
                      <a:gd name="T0" fmla="*/ 182 w 817"/>
                      <a:gd name="T1" fmla="*/ 0 h 726"/>
                      <a:gd name="T2" fmla="*/ 182 w 817"/>
                      <a:gd name="T3" fmla="*/ 136 h 726"/>
                      <a:gd name="T4" fmla="*/ 227 w 817"/>
                      <a:gd name="T5" fmla="*/ 317 h 726"/>
                      <a:gd name="T6" fmla="*/ 227 w 817"/>
                      <a:gd name="T7" fmla="*/ 408 h 726"/>
                      <a:gd name="T8" fmla="*/ 0 w 817"/>
                      <a:gd name="T9" fmla="*/ 499 h 726"/>
                      <a:gd name="T10" fmla="*/ 0 w 817"/>
                      <a:gd name="T11" fmla="*/ 590 h 726"/>
                      <a:gd name="T12" fmla="*/ 136 w 817"/>
                      <a:gd name="T13" fmla="*/ 635 h 726"/>
                      <a:gd name="T14" fmla="*/ 136 w 817"/>
                      <a:gd name="T15" fmla="*/ 726 h 726"/>
                      <a:gd name="T16" fmla="*/ 272 w 817"/>
                      <a:gd name="T17" fmla="*/ 635 h 726"/>
                      <a:gd name="T18" fmla="*/ 363 w 817"/>
                      <a:gd name="T19" fmla="*/ 590 h 726"/>
                      <a:gd name="T20" fmla="*/ 454 w 817"/>
                      <a:gd name="T21" fmla="*/ 590 h 726"/>
                      <a:gd name="T22" fmla="*/ 635 w 817"/>
                      <a:gd name="T23" fmla="*/ 635 h 726"/>
                      <a:gd name="T24" fmla="*/ 771 w 817"/>
                      <a:gd name="T25" fmla="*/ 635 h 726"/>
                      <a:gd name="T26" fmla="*/ 817 w 817"/>
                      <a:gd name="T27" fmla="*/ 544 h 726"/>
                      <a:gd name="T28" fmla="*/ 635 w 817"/>
                      <a:gd name="T29" fmla="*/ 453 h 726"/>
                      <a:gd name="T30" fmla="*/ 499 w 817"/>
                      <a:gd name="T31" fmla="*/ 453 h 726"/>
                      <a:gd name="T32" fmla="*/ 408 w 817"/>
                      <a:gd name="T33" fmla="*/ 272 h 726"/>
                      <a:gd name="T34" fmla="*/ 408 w 817"/>
                      <a:gd name="T35" fmla="*/ 45 h 726"/>
                      <a:gd name="T36" fmla="*/ 182 w 817"/>
                      <a:gd name="T37" fmla="*/ 0 h 72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</a:cxnLst>
                    <a:rect l="0" t="0" r="r" b="b"/>
                    <a:pathLst>
                      <a:path w="817" h="726">
                        <a:moveTo>
                          <a:pt x="182" y="0"/>
                        </a:moveTo>
                        <a:lnTo>
                          <a:pt x="182" y="136"/>
                        </a:lnTo>
                        <a:lnTo>
                          <a:pt x="227" y="317"/>
                        </a:lnTo>
                        <a:lnTo>
                          <a:pt x="227" y="408"/>
                        </a:lnTo>
                        <a:lnTo>
                          <a:pt x="0" y="499"/>
                        </a:lnTo>
                        <a:lnTo>
                          <a:pt x="0" y="590"/>
                        </a:lnTo>
                        <a:lnTo>
                          <a:pt x="136" y="635"/>
                        </a:lnTo>
                        <a:lnTo>
                          <a:pt x="136" y="726"/>
                        </a:lnTo>
                        <a:lnTo>
                          <a:pt x="272" y="635"/>
                        </a:lnTo>
                        <a:lnTo>
                          <a:pt x="363" y="590"/>
                        </a:lnTo>
                        <a:lnTo>
                          <a:pt x="454" y="590"/>
                        </a:lnTo>
                        <a:lnTo>
                          <a:pt x="635" y="635"/>
                        </a:lnTo>
                        <a:lnTo>
                          <a:pt x="771" y="635"/>
                        </a:lnTo>
                        <a:lnTo>
                          <a:pt x="817" y="544"/>
                        </a:lnTo>
                        <a:lnTo>
                          <a:pt x="635" y="453"/>
                        </a:lnTo>
                        <a:lnTo>
                          <a:pt x="499" y="453"/>
                        </a:lnTo>
                        <a:lnTo>
                          <a:pt x="408" y="272"/>
                        </a:lnTo>
                        <a:lnTo>
                          <a:pt x="408" y="45"/>
                        </a:lnTo>
                        <a:lnTo>
                          <a:pt x="182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6699"/>
                      </a:gs>
                      <a:gs pos="100000">
                        <a:srgbClr val="FFFFFF"/>
                      </a:gs>
                    </a:gsLst>
                    <a:lin ang="0" scaled="1"/>
                  </a:gradFill>
                  <a:ln w="38100" cap="flat" cmpd="sng">
                    <a:solidFill>
                      <a:schemeClr val="tx1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blurRad="63500" dist="38099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30748" name="Freeform 28"/>
                  <p:cNvSpPr>
                    <a:spLocks noChangeAspect="1"/>
                  </p:cNvSpPr>
                  <p:nvPr/>
                </p:nvSpPr>
                <p:spPr bwMode="auto">
                  <a:xfrm>
                    <a:off x="2835" y="1071"/>
                    <a:ext cx="1224" cy="1497"/>
                  </a:xfrm>
                  <a:custGeom>
                    <a:avLst/>
                    <a:gdLst>
                      <a:gd name="T0" fmla="*/ 0 w 1224"/>
                      <a:gd name="T1" fmla="*/ 1361 h 1497"/>
                      <a:gd name="T2" fmla="*/ 136 w 1224"/>
                      <a:gd name="T3" fmla="*/ 1316 h 1497"/>
                      <a:gd name="T4" fmla="*/ 635 w 1224"/>
                      <a:gd name="T5" fmla="*/ 1407 h 1497"/>
                      <a:gd name="T6" fmla="*/ 1088 w 1224"/>
                      <a:gd name="T7" fmla="*/ 1044 h 1497"/>
                      <a:gd name="T8" fmla="*/ 1043 w 1224"/>
                      <a:gd name="T9" fmla="*/ 227 h 1497"/>
                      <a:gd name="T10" fmla="*/ 317 w 1224"/>
                      <a:gd name="T11" fmla="*/ 136 h 1497"/>
                      <a:gd name="T12" fmla="*/ 317 w 1224"/>
                      <a:gd name="T13" fmla="*/ 46 h 1497"/>
                      <a:gd name="T14" fmla="*/ 453 w 1224"/>
                      <a:gd name="T15" fmla="*/ 0 h 1497"/>
                      <a:gd name="T16" fmla="*/ 1134 w 1224"/>
                      <a:gd name="T17" fmla="*/ 91 h 1497"/>
                      <a:gd name="T18" fmla="*/ 1224 w 1224"/>
                      <a:gd name="T19" fmla="*/ 1134 h 1497"/>
                      <a:gd name="T20" fmla="*/ 861 w 1224"/>
                      <a:gd name="T21" fmla="*/ 1407 h 1497"/>
                      <a:gd name="T22" fmla="*/ 680 w 1224"/>
                      <a:gd name="T23" fmla="*/ 1497 h 1497"/>
                      <a:gd name="T24" fmla="*/ 0 w 1224"/>
                      <a:gd name="T25" fmla="*/ 1361 h 149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</a:cxnLst>
                    <a:rect l="0" t="0" r="r" b="b"/>
                    <a:pathLst>
                      <a:path w="1224" h="1497">
                        <a:moveTo>
                          <a:pt x="0" y="1361"/>
                        </a:moveTo>
                        <a:lnTo>
                          <a:pt x="136" y="1316"/>
                        </a:lnTo>
                        <a:lnTo>
                          <a:pt x="635" y="1407"/>
                        </a:lnTo>
                        <a:lnTo>
                          <a:pt x="1088" y="1044"/>
                        </a:lnTo>
                        <a:lnTo>
                          <a:pt x="1043" y="227"/>
                        </a:lnTo>
                        <a:lnTo>
                          <a:pt x="317" y="136"/>
                        </a:lnTo>
                        <a:lnTo>
                          <a:pt x="317" y="46"/>
                        </a:lnTo>
                        <a:lnTo>
                          <a:pt x="453" y="0"/>
                        </a:lnTo>
                        <a:lnTo>
                          <a:pt x="1134" y="91"/>
                        </a:lnTo>
                        <a:lnTo>
                          <a:pt x="1224" y="1134"/>
                        </a:lnTo>
                        <a:lnTo>
                          <a:pt x="861" y="1407"/>
                        </a:lnTo>
                        <a:lnTo>
                          <a:pt x="680" y="1497"/>
                        </a:lnTo>
                        <a:lnTo>
                          <a:pt x="0" y="1361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006600"/>
                      </a:gs>
                      <a:gs pos="100000">
                        <a:srgbClr val="FFFFFF"/>
                      </a:gs>
                    </a:gsLst>
                    <a:lin ang="0" scaled="1"/>
                  </a:gradFill>
                  <a:ln w="38100" cap="flat" cmpd="sng">
                    <a:solidFill>
                      <a:schemeClr val="tx1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blurRad="63500" dist="38099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30749" name="Freeform 29" descr="斜纹布"/>
                  <p:cNvSpPr>
                    <a:spLocks noChangeAspect="1"/>
                  </p:cNvSpPr>
                  <p:nvPr/>
                </p:nvSpPr>
                <p:spPr bwMode="auto">
                  <a:xfrm>
                    <a:off x="2925" y="1207"/>
                    <a:ext cx="998" cy="1225"/>
                  </a:xfrm>
                  <a:custGeom>
                    <a:avLst/>
                    <a:gdLst>
                      <a:gd name="T0" fmla="*/ 227 w 998"/>
                      <a:gd name="T1" fmla="*/ 0 h 1225"/>
                      <a:gd name="T2" fmla="*/ 227 w 998"/>
                      <a:gd name="T3" fmla="*/ 454 h 1225"/>
                      <a:gd name="T4" fmla="*/ 136 w 998"/>
                      <a:gd name="T5" fmla="*/ 590 h 1225"/>
                      <a:gd name="T6" fmla="*/ 454 w 998"/>
                      <a:gd name="T7" fmla="*/ 635 h 1225"/>
                      <a:gd name="T8" fmla="*/ 454 w 998"/>
                      <a:gd name="T9" fmla="*/ 817 h 1225"/>
                      <a:gd name="T10" fmla="*/ 227 w 998"/>
                      <a:gd name="T11" fmla="*/ 862 h 1225"/>
                      <a:gd name="T12" fmla="*/ 136 w 998"/>
                      <a:gd name="T13" fmla="*/ 1089 h 1225"/>
                      <a:gd name="T14" fmla="*/ 0 w 998"/>
                      <a:gd name="T15" fmla="*/ 1180 h 1225"/>
                      <a:gd name="T16" fmla="*/ 545 w 998"/>
                      <a:gd name="T17" fmla="*/ 1225 h 1225"/>
                      <a:gd name="T18" fmla="*/ 998 w 998"/>
                      <a:gd name="T19" fmla="*/ 908 h 1225"/>
                      <a:gd name="T20" fmla="*/ 953 w 998"/>
                      <a:gd name="T21" fmla="*/ 91 h 1225"/>
                      <a:gd name="T22" fmla="*/ 227 w 998"/>
                      <a:gd name="T23" fmla="*/ 0 h 122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998" h="1225">
                        <a:moveTo>
                          <a:pt x="227" y="0"/>
                        </a:moveTo>
                        <a:lnTo>
                          <a:pt x="227" y="454"/>
                        </a:lnTo>
                        <a:lnTo>
                          <a:pt x="136" y="590"/>
                        </a:lnTo>
                        <a:lnTo>
                          <a:pt x="454" y="635"/>
                        </a:lnTo>
                        <a:lnTo>
                          <a:pt x="454" y="817"/>
                        </a:lnTo>
                        <a:lnTo>
                          <a:pt x="227" y="862"/>
                        </a:lnTo>
                        <a:lnTo>
                          <a:pt x="136" y="1089"/>
                        </a:lnTo>
                        <a:lnTo>
                          <a:pt x="0" y="1180"/>
                        </a:lnTo>
                        <a:lnTo>
                          <a:pt x="545" y="1225"/>
                        </a:lnTo>
                        <a:lnTo>
                          <a:pt x="998" y="908"/>
                        </a:lnTo>
                        <a:lnTo>
                          <a:pt x="953" y="91"/>
                        </a:lnTo>
                        <a:lnTo>
                          <a:pt x="227" y="0"/>
                        </a:lnTo>
                        <a:close/>
                      </a:path>
                    </a:pathLst>
                  </a:custGeom>
                  <a:blipFill dpi="0" rotWithShape="1">
                    <a:blip r:embed="rId13"/>
                    <a:srcRect/>
                    <a:tile tx="0" ty="0" sx="100000" sy="100000" flip="none" algn="tl"/>
                  </a:blipFill>
                  <a:ln w="9525" cap="flat" cmpd="sng">
                    <a:solidFill>
                      <a:schemeClr val="tx1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blurRad="63500" dist="38099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</p:grpSp>
          <p:grpSp>
            <p:nvGrpSpPr>
              <p:cNvPr id="30750" name="Group 30"/>
              <p:cNvGrpSpPr>
                <a:grpSpLocks noChangeAspect="1"/>
              </p:cNvGrpSpPr>
              <p:nvPr/>
            </p:nvGrpSpPr>
            <p:grpSpPr bwMode="auto">
              <a:xfrm>
                <a:off x="1066" y="210"/>
                <a:ext cx="1406" cy="1088"/>
                <a:chOff x="1066" y="210"/>
                <a:chExt cx="1406" cy="1088"/>
              </a:xfrm>
            </p:grpSpPr>
            <p:sp>
              <p:nvSpPr>
                <p:cNvPr id="30751" name="Freeform 31"/>
                <p:cNvSpPr>
                  <a:spLocks noChangeAspect="1"/>
                </p:cNvSpPr>
                <p:nvPr/>
              </p:nvSpPr>
              <p:spPr bwMode="auto">
                <a:xfrm>
                  <a:off x="1066" y="663"/>
                  <a:ext cx="816" cy="635"/>
                </a:xfrm>
                <a:custGeom>
                  <a:avLst/>
                  <a:gdLst>
                    <a:gd name="T0" fmla="*/ 816 w 816"/>
                    <a:gd name="T1" fmla="*/ 499 h 635"/>
                    <a:gd name="T2" fmla="*/ 635 w 816"/>
                    <a:gd name="T3" fmla="*/ 635 h 635"/>
                    <a:gd name="T4" fmla="*/ 45 w 816"/>
                    <a:gd name="T5" fmla="*/ 136 h 635"/>
                    <a:gd name="T6" fmla="*/ 0 w 816"/>
                    <a:gd name="T7" fmla="*/ 0 h 635"/>
                    <a:gd name="T8" fmla="*/ 816 w 816"/>
                    <a:gd name="T9" fmla="*/ 499 h 6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16" h="635">
                      <a:moveTo>
                        <a:pt x="816" y="499"/>
                      </a:moveTo>
                      <a:lnTo>
                        <a:pt x="635" y="635"/>
                      </a:lnTo>
                      <a:lnTo>
                        <a:pt x="45" y="136"/>
                      </a:lnTo>
                      <a:lnTo>
                        <a:pt x="0" y="0"/>
                      </a:lnTo>
                      <a:lnTo>
                        <a:pt x="816" y="499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9900"/>
                    </a:gs>
                    <a:gs pos="100000">
                      <a:srgbClr val="009900">
                        <a:gamma/>
                        <a:invGamma/>
                      </a:srgbClr>
                    </a:gs>
                  </a:gsLst>
                  <a:lin ang="5400000" scaled="1"/>
                </a:gradFill>
                <a:ln w="9525" cap="flat" cmpd="sng">
                  <a:solidFill>
                    <a:schemeClr val="tx1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30752" name="Freeform 32"/>
                <p:cNvSpPr>
                  <a:spLocks noChangeAspect="1"/>
                </p:cNvSpPr>
                <p:nvPr/>
              </p:nvSpPr>
              <p:spPr bwMode="auto">
                <a:xfrm>
                  <a:off x="1474" y="210"/>
                  <a:ext cx="680" cy="907"/>
                </a:xfrm>
                <a:custGeom>
                  <a:avLst/>
                  <a:gdLst>
                    <a:gd name="T0" fmla="*/ 453 w 680"/>
                    <a:gd name="T1" fmla="*/ 907 h 907"/>
                    <a:gd name="T2" fmla="*/ 680 w 680"/>
                    <a:gd name="T3" fmla="*/ 771 h 907"/>
                    <a:gd name="T4" fmla="*/ 0 w 680"/>
                    <a:gd name="T5" fmla="*/ 0 h 907"/>
                    <a:gd name="T6" fmla="*/ 0 w 680"/>
                    <a:gd name="T7" fmla="*/ 136 h 907"/>
                    <a:gd name="T8" fmla="*/ 453 w 680"/>
                    <a:gd name="T9" fmla="*/ 907 h 90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80" h="907">
                      <a:moveTo>
                        <a:pt x="453" y="907"/>
                      </a:moveTo>
                      <a:lnTo>
                        <a:pt x="680" y="771"/>
                      </a:lnTo>
                      <a:lnTo>
                        <a:pt x="0" y="0"/>
                      </a:lnTo>
                      <a:lnTo>
                        <a:pt x="0" y="136"/>
                      </a:lnTo>
                      <a:lnTo>
                        <a:pt x="453" y="907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9900"/>
                    </a:gs>
                    <a:gs pos="100000">
                      <a:srgbClr val="009900">
                        <a:gamma/>
                        <a:shade val="90980"/>
                        <a:invGamma/>
                      </a:srgbClr>
                    </a:gs>
                  </a:gsLst>
                  <a:lin ang="5400000" scaled="1"/>
                </a:gradFill>
                <a:ln w="9525" cap="flat" cmpd="sng">
                  <a:solidFill>
                    <a:schemeClr val="tx1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30753" name="Freeform 33"/>
                <p:cNvSpPr>
                  <a:spLocks noChangeAspect="1"/>
                </p:cNvSpPr>
                <p:nvPr/>
              </p:nvSpPr>
              <p:spPr bwMode="auto">
                <a:xfrm>
                  <a:off x="2064" y="346"/>
                  <a:ext cx="408" cy="544"/>
                </a:xfrm>
                <a:custGeom>
                  <a:avLst/>
                  <a:gdLst>
                    <a:gd name="T0" fmla="*/ 226 w 408"/>
                    <a:gd name="T1" fmla="*/ 544 h 544"/>
                    <a:gd name="T2" fmla="*/ 408 w 408"/>
                    <a:gd name="T3" fmla="*/ 499 h 544"/>
                    <a:gd name="T4" fmla="*/ 90 w 408"/>
                    <a:gd name="T5" fmla="*/ 0 h 544"/>
                    <a:gd name="T6" fmla="*/ 0 w 408"/>
                    <a:gd name="T7" fmla="*/ 90 h 544"/>
                    <a:gd name="T8" fmla="*/ 226 w 408"/>
                    <a:gd name="T9" fmla="*/ 544 h 5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8" h="544">
                      <a:moveTo>
                        <a:pt x="226" y="544"/>
                      </a:moveTo>
                      <a:lnTo>
                        <a:pt x="408" y="499"/>
                      </a:lnTo>
                      <a:lnTo>
                        <a:pt x="90" y="0"/>
                      </a:lnTo>
                      <a:lnTo>
                        <a:pt x="0" y="90"/>
                      </a:lnTo>
                      <a:lnTo>
                        <a:pt x="226" y="544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09900"/>
                    </a:gs>
                    <a:gs pos="100000">
                      <a:srgbClr val="009900">
                        <a:gamma/>
                        <a:tint val="78824"/>
                        <a:invGamma/>
                      </a:srgbClr>
                    </a:gs>
                  </a:gsLst>
                  <a:lin ang="5400000" scaled="1"/>
                </a:gradFill>
                <a:ln w="9525" cap="flat" cmpd="sng">
                  <a:solidFill>
                    <a:schemeClr val="tx1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145609461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07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07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07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30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307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32" grpId="0" autoUpdateAnimBg="0"/>
      <p:bldP spid="30733" grpId="0" autoUpdateAnimBg="0"/>
    </p:bld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1746" name="Object 2"/>
          <p:cNvGraphicFramePr>
            <a:graphicFrameLocks noChangeAspect="1"/>
          </p:cNvGraphicFramePr>
          <p:nvPr/>
        </p:nvGraphicFramePr>
        <p:xfrm>
          <a:off x="1412875" y="-14288"/>
          <a:ext cx="9613900" cy="2201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1139" name="Equation" r:id="rId3" imgW="2882880" imgH="660240" progId="Equation.DSMT4">
                  <p:embed/>
                </p:oleObj>
              </mc:Choice>
              <mc:Fallback>
                <p:oleObj name="Equation" r:id="rId3" imgW="2882880" imgH="6602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12875" y="-14288"/>
                        <a:ext cx="9613900" cy="22018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1747" name="Group 3"/>
          <p:cNvGrpSpPr>
            <a:grpSpLocks/>
          </p:cNvGrpSpPr>
          <p:nvPr/>
        </p:nvGrpSpPr>
        <p:grpSpPr bwMode="auto">
          <a:xfrm>
            <a:off x="7443788" y="-57150"/>
            <a:ext cx="1433512" cy="1900238"/>
            <a:chOff x="3558" y="0"/>
            <a:chExt cx="903" cy="1197"/>
          </a:xfrm>
        </p:grpSpPr>
        <p:sp>
          <p:nvSpPr>
            <p:cNvPr id="31748" name="Rectangle 4"/>
            <p:cNvSpPr>
              <a:spLocks noChangeArrowheads="1"/>
            </p:cNvSpPr>
            <p:nvPr/>
          </p:nvSpPr>
          <p:spPr bwMode="auto">
            <a:xfrm>
              <a:off x="3959" y="678"/>
              <a:ext cx="502" cy="51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4800" b="1">
                  <a:solidFill>
                    <a:srgbClr val="0066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ahoma" charset="0"/>
                </a:rPr>
                <a:t>②</a:t>
              </a:r>
            </a:p>
          </p:txBody>
        </p:sp>
        <p:sp>
          <p:nvSpPr>
            <p:cNvPr id="31749" name="Rectangle 5"/>
            <p:cNvSpPr>
              <a:spLocks noChangeArrowheads="1"/>
            </p:cNvSpPr>
            <p:nvPr/>
          </p:nvSpPr>
          <p:spPr bwMode="auto">
            <a:xfrm>
              <a:off x="3558" y="0"/>
              <a:ext cx="502" cy="51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4800" b="1">
                  <a:solidFill>
                    <a:srgbClr val="0066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ahoma" charset="0"/>
                </a:rPr>
                <a:t>①</a:t>
              </a:r>
            </a:p>
          </p:txBody>
        </p:sp>
      </p:grpSp>
      <p:sp>
        <p:nvSpPr>
          <p:cNvPr id="31750" name="Rectangle 6"/>
          <p:cNvSpPr>
            <a:spLocks noChangeArrowheads="1"/>
          </p:cNvSpPr>
          <p:nvPr/>
        </p:nvSpPr>
        <p:spPr bwMode="auto">
          <a:xfrm>
            <a:off x="1524000" y="2346326"/>
            <a:ext cx="5857694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4000" b="1">
                <a:solidFill>
                  <a:srgbClr val="00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charset="0"/>
              </a:rPr>
              <a:t>解：解不等式①得：</a:t>
            </a:r>
            <a:r>
              <a:rPr kumimoji="1" lang="en-US" altLang="zh-CN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charset="0"/>
              </a:rPr>
              <a:t>x&lt;5</a:t>
            </a:r>
          </a:p>
        </p:txBody>
      </p:sp>
      <p:sp>
        <p:nvSpPr>
          <p:cNvPr id="31751" name="Rectangle 7"/>
          <p:cNvSpPr>
            <a:spLocks noChangeArrowheads="1"/>
          </p:cNvSpPr>
          <p:nvPr/>
        </p:nvSpPr>
        <p:spPr bwMode="auto">
          <a:xfrm>
            <a:off x="2523165" y="3019565"/>
            <a:ext cx="5319085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4000" b="1">
                <a:solidFill>
                  <a:srgbClr val="00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charset="0"/>
              </a:rPr>
              <a:t>解不等式②得：</a:t>
            </a:r>
            <a:r>
              <a:rPr kumimoji="1" lang="en-US" altLang="zh-CN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charset="0"/>
              </a:rPr>
              <a:t>x≥1.4</a:t>
            </a:r>
          </a:p>
        </p:txBody>
      </p:sp>
      <p:sp>
        <p:nvSpPr>
          <p:cNvPr id="31752" name="Rectangle 8"/>
          <p:cNvSpPr>
            <a:spLocks noChangeArrowheads="1"/>
          </p:cNvSpPr>
          <p:nvPr/>
        </p:nvSpPr>
        <p:spPr bwMode="auto">
          <a:xfrm>
            <a:off x="1883982" y="3767138"/>
            <a:ext cx="6861174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600" b="1">
                <a:solidFill>
                  <a:srgbClr val="00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charset="0"/>
              </a:rPr>
              <a:t>∴</a:t>
            </a:r>
            <a:r>
              <a:rPr kumimoji="1" lang="zh-CN" altLang="en-US" sz="3600" b="1" dirty="0">
                <a:solidFill>
                  <a:srgbClr val="00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charset="0"/>
              </a:rPr>
              <a:t>原不等式组的解集为</a:t>
            </a:r>
            <a:r>
              <a:rPr kumimoji="1" lang="en-US" altLang="zh-CN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charset="0"/>
              </a:rPr>
              <a:t>1.4≤x&lt;5</a:t>
            </a:r>
          </a:p>
        </p:txBody>
      </p:sp>
      <p:sp>
        <p:nvSpPr>
          <p:cNvPr id="31753" name="Rectangle 9"/>
          <p:cNvSpPr>
            <a:spLocks noChangeArrowheads="1"/>
          </p:cNvSpPr>
          <p:nvPr/>
        </p:nvSpPr>
        <p:spPr bwMode="auto">
          <a:xfrm>
            <a:off x="1637506" y="4596159"/>
            <a:ext cx="7726795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200" b="1">
                <a:solidFill>
                  <a:srgbClr val="00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charset="0"/>
              </a:rPr>
              <a:t>∵</a:t>
            </a:r>
            <a:r>
              <a:rPr kumimoji="1" lang="zh-CN" altLang="en-US" sz="3200" b="1" dirty="0">
                <a:solidFill>
                  <a:srgbClr val="00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charset="0"/>
              </a:rPr>
              <a:t>满足</a:t>
            </a:r>
            <a:r>
              <a:rPr kumimoji="1" lang="en-US" altLang="zh-CN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charset="0"/>
              </a:rPr>
              <a:t>1.4≤x&lt;5</a:t>
            </a:r>
            <a:r>
              <a:rPr kumimoji="1"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charset="0"/>
              </a:rPr>
              <a:t>的正整数解为：</a:t>
            </a:r>
            <a:r>
              <a:rPr kumimoji="1" lang="en-US" altLang="zh-CN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charset="0"/>
              </a:rPr>
              <a:t>2</a:t>
            </a:r>
            <a:r>
              <a:rPr kumimoji="1"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charset="0"/>
              </a:rPr>
              <a:t>、</a:t>
            </a:r>
            <a:r>
              <a:rPr kumimoji="1" lang="en-US" altLang="zh-CN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charset="0"/>
              </a:rPr>
              <a:t>3</a:t>
            </a:r>
            <a:r>
              <a:rPr kumimoji="1"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charset="0"/>
              </a:rPr>
              <a:t>、</a:t>
            </a:r>
            <a:r>
              <a:rPr kumimoji="1" lang="en-US" altLang="zh-CN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charset="0"/>
              </a:rPr>
              <a:t>4</a:t>
            </a:r>
          </a:p>
        </p:txBody>
      </p:sp>
      <p:sp>
        <p:nvSpPr>
          <p:cNvPr id="31754" name="Rectangle 10"/>
          <p:cNvSpPr>
            <a:spLocks noChangeArrowheads="1"/>
          </p:cNvSpPr>
          <p:nvPr/>
        </p:nvSpPr>
        <p:spPr bwMode="auto">
          <a:xfrm>
            <a:off x="1412875" y="5462796"/>
            <a:ext cx="7528023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6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charset="0"/>
              </a:rPr>
              <a:t>∴</a:t>
            </a:r>
            <a:r>
              <a:rPr kumimoji="1" lang="zh-CN" alt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charset="0"/>
              </a:rPr>
              <a:t>原不等式组的正整数解：</a:t>
            </a:r>
            <a:r>
              <a:rPr kumimoji="1" lang="en-US" altLang="zh-CN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charset="0"/>
              </a:rPr>
              <a:t>2</a:t>
            </a:r>
            <a:r>
              <a:rPr kumimoji="1" lang="zh-CN" alt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charset="0"/>
              </a:rPr>
              <a:t>、</a:t>
            </a:r>
            <a:r>
              <a:rPr kumimoji="1" lang="en-US" altLang="zh-CN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charset="0"/>
              </a:rPr>
              <a:t>3</a:t>
            </a:r>
            <a:r>
              <a:rPr kumimoji="1" lang="zh-CN" alt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charset="0"/>
              </a:rPr>
              <a:t>、</a:t>
            </a:r>
            <a:r>
              <a:rPr kumimoji="1" lang="en-US" altLang="zh-CN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200596951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1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31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31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317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31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50" grpId="0" autoUpdateAnimBg="0"/>
      <p:bldP spid="31751" grpId="0" autoUpdateAnimBg="0"/>
      <p:bldP spid="31752" grpId="0" autoUpdateAnimBg="0"/>
      <p:bldP spid="31753" grpId="0" autoUpdateAnimBg="0"/>
      <p:bldP spid="31754" grpId="0" autoUpdateAnimBg="0"/>
    </p:bld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2770" name="Object 2"/>
          <p:cNvGraphicFramePr>
            <a:graphicFrameLocks noChangeAspect="1"/>
          </p:cNvGraphicFramePr>
          <p:nvPr/>
        </p:nvGraphicFramePr>
        <p:xfrm>
          <a:off x="1524000" y="0"/>
          <a:ext cx="914400" cy="198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173" name="Equation" r:id="rId3" imgW="914400" imgH="198720" progId="Equation.DSMT4">
                  <p:embed/>
                </p:oleObj>
              </mc:Choice>
              <mc:Fallback>
                <p:oleObj name="Equation" r:id="rId3" imgW="914400" imgH="19872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4000" y="0"/>
                        <a:ext cx="914400" cy="1984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771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28198195"/>
              </p:ext>
            </p:extLst>
          </p:nvPr>
        </p:nvGraphicFramePr>
        <p:xfrm>
          <a:off x="2169435" y="-30163"/>
          <a:ext cx="7918162" cy="2092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174" name="Equation" r:id="rId5" imgW="2247840" imgH="685800" progId="Equation.DSMT4">
                  <p:embed/>
                </p:oleObj>
              </mc:Choice>
              <mc:Fallback>
                <p:oleObj name="Equation" r:id="rId5" imgW="2247840" imgH="6858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69435" y="-30163"/>
                        <a:ext cx="7918162" cy="2092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2772" name="Rectangle 4"/>
          <p:cNvSpPr>
            <a:spLocks noChangeArrowheads="1"/>
          </p:cNvSpPr>
          <p:nvPr/>
        </p:nvSpPr>
        <p:spPr bwMode="auto">
          <a:xfrm>
            <a:off x="7705725" y="731838"/>
            <a:ext cx="64293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600" b="1">
                <a:solidFill>
                  <a:srgbClr val="00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charset="0"/>
              </a:rPr>
              <a:t>②</a:t>
            </a:r>
          </a:p>
        </p:txBody>
      </p:sp>
      <p:sp>
        <p:nvSpPr>
          <p:cNvPr id="32773" name="Rectangle 5"/>
          <p:cNvSpPr>
            <a:spLocks noChangeArrowheads="1"/>
          </p:cNvSpPr>
          <p:nvPr/>
        </p:nvSpPr>
        <p:spPr bwMode="auto">
          <a:xfrm>
            <a:off x="6867525" y="-30163"/>
            <a:ext cx="642938" cy="6413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600" b="1">
                <a:solidFill>
                  <a:srgbClr val="00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charset="0"/>
              </a:rPr>
              <a:t>①</a:t>
            </a:r>
          </a:p>
        </p:txBody>
      </p:sp>
      <p:graphicFrame>
        <p:nvGraphicFramePr>
          <p:cNvPr id="32774" name="Object 6"/>
          <p:cNvGraphicFramePr>
            <a:graphicFrameLocks noChangeAspect="1"/>
          </p:cNvGraphicFramePr>
          <p:nvPr/>
        </p:nvGraphicFramePr>
        <p:xfrm>
          <a:off x="1524000" y="0"/>
          <a:ext cx="914400" cy="198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175" name="Equation" r:id="rId7" imgW="914400" imgH="198720" progId="Equation.DSMT4">
                  <p:embed/>
                </p:oleObj>
              </mc:Choice>
              <mc:Fallback>
                <p:oleObj name="Equation" r:id="rId7" imgW="914400" imgH="19872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4000" y="0"/>
                        <a:ext cx="914400" cy="1984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2775" name="Rectangle 7"/>
          <p:cNvSpPr>
            <a:spLocks noChangeArrowheads="1"/>
          </p:cNvSpPr>
          <p:nvPr/>
        </p:nvSpPr>
        <p:spPr bwMode="auto">
          <a:xfrm>
            <a:off x="1524000" y="2706688"/>
            <a:ext cx="516255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44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charset="0"/>
              </a:rPr>
              <a:t>解：由方程组得</a:t>
            </a:r>
            <a:endParaRPr kumimoji="1" lang="zh-CN" altLang="en-US" sz="3600" b="1">
              <a:solidFill>
                <a:srgbClr val="0066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charset="0"/>
            </a:endParaRPr>
          </a:p>
        </p:txBody>
      </p:sp>
      <p:graphicFrame>
        <p:nvGraphicFramePr>
          <p:cNvPr id="32776" name="Object 8"/>
          <p:cNvGraphicFramePr>
            <a:graphicFrameLocks noChangeAspect="1"/>
          </p:cNvGraphicFramePr>
          <p:nvPr/>
        </p:nvGraphicFramePr>
        <p:xfrm>
          <a:off x="5689600" y="2100264"/>
          <a:ext cx="2127250" cy="24209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176" name="Equation" r:id="rId8" imgW="736560" imgH="838080" progId="Equation.DSMT4">
                  <p:embed/>
                </p:oleObj>
              </mc:Choice>
              <mc:Fallback>
                <p:oleObj name="Equation" r:id="rId8" imgW="736560" imgH="83808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89600" y="2100264"/>
                        <a:ext cx="2127250" cy="24209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2777" name="Rectangle 9"/>
          <p:cNvSpPr>
            <a:spLocks noChangeArrowheads="1"/>
          </p:cNvSpPr>
          <p:nvPr/>
        </p:nvSpPr>
        <p:spPr bwMode="auto">
          <a:xfrm>
            <a:off x="1524000" y="4687888"/>
            <a:ext cx="314325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en-US" altLang="zh-CN" sz="44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charset="0"/>
              </a:rPr>
              <a:t>∵x+y&lt;0</a:t>
            </a:r>
            <a:endParaRPr kumimoji="1" lang="en-US" altLang="zh-CN" sz="3600" b="1">
              <a:solidFill>
                <a:srgbClr val="0066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charset="0"/>
            </a:endParaRPr>
          </a:p>
        </p:txBody>
      </p:sp>
      <p:graphicFrame>
        <p:nvGraphicFramePr>
          <p:cNvPr id="32778" name="Object 10"/>
          <p:cNvGraphicFramePr>
            <a:graphicFrameLocks noChangeAspect="1"/>
          </p:cNvGraphicFramePr>
          <p:nvPr/>
        </p:nvGraphicFramePr>
        <p:xfrm>
          <a:off x="4648200" y="4475163"/>
          <a:ext cx="3638550" cy="1212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177" name="Equation" r:id="rId10" imgW="1180800" imgH="393480" progId="Equation.DSMT4">
                  <p:embed/>
                </p:oleObj>
              </mc:Choice>
              <mc:Fallback>
                <p:oleObj name="Equation" r:id="rId10" imgW="1180800" imgH="39348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48200" y="4475163"/>
                        <a:ext cx="3638550" cy="1212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2779" name="Rectangle 11"/>
          <p:cNvSpPr>
            <a:spLocks noChangeArrowheads="1"/>
          </p:cNvSpPr>
          <p:nvPr/>
        </p:nvSpPr>
        <p:spPr bwMode="auto">
          <a:xfrm>
            <a:off x="1524000" y="5811838"/>
            <a:ext cx="314325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44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charset="0"/>
              </a:rPr>
              <a:t>解之得</a:t>
            </a:r>
            <a:endParaRPr kumimoji="1" lang="zh-CN" altLang="en-US" sz="3600" b="1">
              <a:solidFill>
                <a:srgbClr val="0066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charset="0"/>
            </a:endParaRPr>
          </a:p>
        </p:txBody>
      </p:sp>
      <p:graphicFrame>
        <p:nvGraphicFramePr>
          <p:cNvPr id="32780" name="Object 12"/>
          <p:cNvGraphicFramePr>
            <a:graphicFrameLocks noChangeAspect="1"/>
          </p:cNvGraphicFramePr>
          <p:nvPr/>
        </p:nvGraphicFramePr>
        <p:xfrm>
          <a:off x="3606801" y="5521326"/>
          <a:ext cx="1304925" cy="1393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178" name="Equation" r:id="rId12" imgW="368280" imgH="393480" progId="Equation.DSMT4">
                  <p:embed/>
                </p:oleObj>
              </mc:Choice>
              <mc:Fallback>
                <p:oleObj name="Equation" r:id="rId12" imgW="368280" imgH="39348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06801" y="5521326"/>
                        <a:ext cx="1304925" cy="1393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8381393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27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27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5" grpId="0" autoUpdateAnimBg="0"/>
      <p:bldP spid="32777" grpId="0" autoUpdateAnimBg="0"/>
      <p:bldP spid="32779" grpId="0" autoUpdateAnimBg="0"/>
    </p:bld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ext Box 2"/>
          <p:cNvSpPr txBox="1">
            <a:spLocks noChangeArrowheads="1"/>
          </p:cNvSpPr>
          <p:nvPr/>
        </p:nvSpPr>
        <p:spPr bwMode="auto">
          <a:xfrm>
            <a:off x="2424114" y="484188"/>
            <a:ext cx="7056437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latin typeface="Verdana" charset="0"/>
              </a:rPr>
              <a:t>解不等式组：　　　　　　　　</a:t>
            </a:r>
          </a:p>
        </p:txBody>
      </p:sp>
      <p:graphicFrame>
        <p:nvGraphicFramePr>
          <p:cNvPr id="33795" name="Object 3"/>
          <p:cNvGraphicFramePr>
            <a:graphicFrameLocks noChangeAspect="1"/>
          </p:cNvGraphicFramePr>
          <p:nvPr/>
        </p:nvGraphicFramePr>
        <p:xfrm>
          <a:off x="5049839" y="460375"/>
          <a:ext cx="3424237" cy="1041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197" name="公式" r:id="rId3" imgW="368280" imgH="241200" progId="Equation.3">
                  <p:embed/>
                </p:oleObj>
              </mc:Choice>
              <mc:Fallback>
                <p:oleObj name="公式" r:id="rId3" imgW="368280" imgH="241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49839" y="460375"/>
                        <a:ext cx="3424237" cy="1041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3796" name="Text Box 4"/>
          <p:cNvSpPr txBox="1">
            <a:spLocks noChangeArrowheads="1"/>
          </p:cNvSpPr>
          <p:nvPr/>
        </p:nvSpPr>
        <p:spPr bwMode="auto">
          <a:xfrm>
            <a:off x="2208214" y="1501776"/>
            <a:ext cx="7921625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FF33CC"/>
                </a:solidFill>
                <a:latin typeface="Verdana" charset="0"/>
              </a:rPr>
              <a:t>变式</a:t>
            </a:r>
            <a:r>
              <a:rPr lang="en-US" altLang="zh-CN" sz="3600" b="1">
                <a:latin typeface="Verdana" charset="0"/>
              </a:rPr>
              <a:t>1</a:t>
            </a:r>
            <a:r>
              <a:rPr lang="zh-CN" altLang="en-US" sz="3600" b="1">
                <a:latin typeface="Verdana" charset="0"/>
              </a:rPr>
              <a:t>：两个代数式</a:t>
            </a:r>
            <a:r>
              <a:rPr lang="en-US" altLang="zh-CN" sz="3600" b="1">
                <a:latin typeface="Verdana" charset="0"/>
              </a:rPr>
              <a:t>x-1</a:t>
            </a:r>
            <a:r>
              <a:rPr lang="zh-CN" altLang="en-US" sz="3600" b="1">
                <a:latin typeface="Verdana" charset="0"/>
              </a:rPr>
              <a:t>与</a:t>
            </a:r>
            <a:r>
              <a:rPr lang="en-US" altLang="zh-CN" sz="3600" b="1">
                <a:latin typeface="Verdana" charset="0"/>
              </a:rPr>
              <a:t>x+3</a:t>
            </a:r>
            <a:r>
              <a:rPr lang="zh-CN" altLang="en-US" sz="3600" b="1">
                <a:latin typeface="Verdana" charset="0"/>
              </a:rPr>
              <a:t>的值的符号相同，则</a:t>
            </a:r>
            <a:r>
              <a:rPr lang="en-US" altLang="zh-CN" sz="3600" b="1">
                <a:latin typeface="Verdana" charset="0"/>
              </a:rPr>
              <a:t>x</a:t>
            </a:r>
            <a:r>
              <a:rPr lang="zh-CN" altLang="en-US" sz="3600" b="1">
                <a:latin typeface="Verdana" charset="0"/>
              </a:rPr>
              <a:t>的取值范围是多少？</a:t>
            </a:r>
          </a:p>
        </p:txBody>
      </p:sp>
      <p:grpSp>
        <p:nvGrpSpPr>
          <p:cNvPr id="33797" name="Group 5"/>
          <p:cNvGrpSpPr>
            <a:grpSpLocks/>
          </p:cNvGrpSpPr>
          <p:nvPr/>
        </p:nvGrpSpPr>
        <p:grpSpPr bwMode="auto">
          <a:xfrm>
            <a:off x="2208214" y="2805113"/>
            <a:ext cx="7921625" cy="1801812"/>
            <a:chOff x="567" y="2568"/>
            <a:chExt cx="4990" cy="1135"/>
          </a:xfrm>
        </p:grpSpPr>
        <p:sp>
          <p:nvSpPr>
            <p:cNvPr id="33798" name="Text Box 6"/>
            <p:cNvSpPr txBox="1">
              <a:spLocks noChangeArrowheads="1"/>
            </p:cNvSpPr>
            <p:nvPr/>
          </p:nvSpPr>
          <p:spPr bwMode="auto">
            <a:xfrm>
              <a:off x="567" y="2614"/>
              <a:ext cx="4990" cy="92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3600" b="1">
                  <a:solidFill>
                    <a:srgbClr val="FF33CC"/>
                  </a:solidFill>
                  <a:latin typeface="Verdana" charset="0"/>
                </a:rPr>
                <a:t>变式</a:t>
              </a:r>
              <a:r>
                <a:rPr lang="en-US" altLang="zh-CN" sz="3600" b="1">
                  <a:latin typeface="Verdana" charset="0"/>
                </a:rPr>
                <a:t>2</a:t>
              </a:r>
              <a:r>
                <a:rPr lang="zh-CN" altLang="en-US" sz="3600" b="1">
                  <a:latin typeface="Verdana" charset="0"/>
                </a:rPr>
                <a:t>：若　　　　　　　　，不等式</a:t>
              </a:r>
            </a:p>
            <a:p>
              <a:pPr>
                <a:spcBef>
                  <a:spcPct val="50000"/>
                </a:spcBef>
              </a:pPr>
              <a:r>
                <a:rPr lang="zh-CN" altLang="en-US" sz="3600" b="1">
                  <a:latin typeface="Verdana" charset="0"/>
                </a:rPr>
                <a:t>组　　　　　　　的解集是多少？</a:t>
              </a:r>
              <a:r>
                <a:rPr lang="zh-CN" altLang="en-US" sz="3600" b="1" u="sng">
                  <a:latin typeface="Verdana" charset="0"/>
                </a:rPr>
                <a:t>　　</a:t>
              </a:r>
              <a:endParaRPr lang="zh-CN" altLang="en-US" sz="3600" b="1">
                <a:latin typeface="Verdana" charset="0"/>
              </a:endParaRPr>
            </a:p>
          </p:txBody>
        </p:sp>
        <p:graphicFrame>
          <p:nvGraphicFramePr>
            <p:cNvPr id="33799" name="Object 7"/>
            <p:cNvGraphicFramePr>
              <a:graphicFrameLocks noChangeAspect="1"/>
            </p:cNvGraphicFramePr>
            <p:nvPr/>
          </p:nvGraphicFramePr>
          <p:xfrm>
            <a:off x="2018" y="2568"/>
            <a:ext cx="2267" cy="54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3198" name="公式" r:id="rId5" imgW="1143000" imgH="266400" progId="Equation.3">
                    <p:embed/>
                  </p:oleObj>
                </mc:Choice>
                <mc:Fallback>
                  <p:oleObj name="公式" r:id="rId5" imgW="1143000" imgH="266400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018" y="2568"/>
                          <a:ext cx="2267" cy="54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blurRad="63500" dist="38099" dir="2700000" algn="ctr" rotWithShape="0">
                                  <a:srgbClr val="000000">
                                    <a:alpha val="74998"/>
                                  </a:srgb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3800" name="Object 8"/>
            <p:cNvGraphicFramePr>
              <a:graphicFrameLocks noChangeAspect="1"/>
            </p:cNvGraphicFramePr>
            <p:nvPr/>
          </p:nvGraphicFramePr>
          <p:xfrm>
            <a:off x="1034" y="3067"/>
            <a:ext cx="1698" cy="63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3199" name="公式" r:id="rId7" imgW="622080" imgH="342720" progId="Equation.3">
                    <p:embed/>
                  </p:oleObj>
                </mc:Choice>
                <mc:Fallback>
                  <p:oleObj name="公式" r:id="rId7" imgW="622080" imgH="342720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034" y="3067"/>
                          <a:ext cx="1698" cy="63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blurRad="63500" dist="38099" dir="2700000" algn="ctr" rotWithShape="0">
                                  <a:srgbClr val="000000">
                                    <a:alpha val="74998"/>
                                  </a:srgb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33801" name="Group 9"/>
          <p:cNvGrpSpPr>
            <a:grpSpLocks/>
          </p:cNvGrpSpPr>
          <p:nvPr/>
        </p:nvGrpSpPr>
        <p:grpSpPr bwMode="auto">
          <a:xfrm>
            <a:off x="2063751" y="4565650"/>
            <a:ext cx="8507413" cy="1804988"/>
            <a:chOff x="340" y="3010"/>
            <a:chExt cx="5359" cy="1137"/>
          </a:xfrm>
        </p:grpSpPr>
        <p:sp>
          <p:nvSpPr>
            <p:cNvPr id="33802" name="Rectangle 10"/>
            <p:cNvSpPr>
              <a:spLocks noChangeArrowheads="1"/>
            </p:cNvSpPr>
            <p:nvPr/>
          </p:nvSpPr>
          <p:spPr bwMode="auto">
            <a:xfrm>
              <a:off x="431" y="3187"/>
              <a:ext cx="5268" cy="8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3200" b="1">
                  <a:solidFill>
                    <a:srgbClr val="FF33CC"/>
                  </a:solidFill>
                  <a:latin typeface="Verdana" charset="0"/>
                </a:rPr>
                <a:t>变式</a:t>
              </a:r>
              <a:r>
                <a:rPr lang="zh-CN" altLang="en-US" sz="3200" b="1">
                  <a:latin typeface="Verdana" charset="0"/>
                </a:rPr>
                <a:t>３：方程组　　　　　　　　的解是</a:t>
              </a:r>
            </a:p>
            <a:p>
              <a:r>
                <a:rPr lang="zh-CN" altLang="en-US" sz="3200" b="1">
                  <a:latin typeface="Verdana" charset="0"/>
                </a:rPr>
                <a:t>　　　则不等式组</a:t>
              </a:r>
              <a:r>
                <a:rPr lang="zh-CN" altLang="en-US" sz="4800" b="1">
                  <a:latin typeface="Verdana" charset="0"/>
                </a:rPr>
                <a:t>　　　　</a:t>
              </a:r>
              <a:r>
                <a:rPr lang="zh-CN" altLang="en-US" sz="3600" b="1">
                  <a:latin typeface="Verdana" charset="0"/>
                </a:rPr>
                <a:t>的</a:t>
              </a:r>
              <a:r>
                <a:rPr lang="zh-CN" altLang="en-US" sz="3200" b="1">
                  <a:latin typeface="Verdana" charset="0"/>
                </a:rPr>
                <a:t>解是多少？</a:t>
              </a:r>
            </a:p>
          </p:txBody>
        </p:sp>
        <p:graphicFrame>
          <p:nvGraphicFramePr>
            <p:cNvPr id="33803" name="Object 11"/>
            <p:cNvGraphicFramePr>
              <a:graphicFrameLocks noChangeAspect="1"/>
            </p:cNvGraphicFramePr>
            <p:nvPr/>
          </p:nvGraphicFramePr>
          <p:xfrm>
            <a:off x="2413" y="3010"/>
            <a:ext cx="2041" cy="72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3200" name="公式" r:id="rId9" imgW="1041120" imgH="406080" progId="Equation.3">
                    <p:embed/>
                  </p:oleObj>
                </mc:Choice>
                <mc:Fallback>
                  <p:oleObj name="公式" r:id="rId9" imgW="1041120" imgH="406080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413" y="3010"/>
                          <a:ext cx="2041" cy="72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blurRad="63500" dist="38099" dir="2700000" algn="ctr" rotWithShape="0">
                                  <a:srgbClr val="000000">
                                    <a:alpha val="74998"/>
                                  </a:srgb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3804" name="Object 12"/>
            <p:cNvGraphicFramePr>
              <a:graphicFrameLocks noChangeAspect="1"/>
            </p:cNvGraphicFramePr>
            <p:nvPr/>
          </p:nvGraphicFramePr>
          <p:xfrm>
            <a:off x="340" y="3430"/>
            <a:ext cx="1025" cy="71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3201" name="公式" r:id="rId11" imgW="634680" imgH="533160" progId="Equation.3">
                    <p:embed/>
                  </p:oleObj>
                </mc:Choice>
                <mc:Fallback>
                  <p:oleObj name="公式" r:id="rId11" imgW="634680" imgH="533160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40" y="3430"/>
                          <a:ext cx="1025" cy="71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blurRad="63500" dist="38099" dir="2700000" algn="ctr" rotWithShape="0">
                                  <a:srgbClr val="000000">
                                    <a:alpha val="74998"/>
                                  </a:srgb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3805" name="Object 13"/>
            <p:cNvGraphicFramePr>
              <a:graphicFrameLocks noChangeAspect="1"/>
            </p:cNvGraphicFramePr>
            <p:nvPr/>
          </p:nvGraphicFramePr>
          <p:xfrm>
            <a:off x="2562" y="3566"/>
            <a:ext cx="1497" cy="56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3202" name="公式" r:id="rId13" imgW="965160" imgH="533160" progId="Equation.3">
                    <p:embed/>
                  </p:oleObj>
                </mc:Choice>
                <mc:Fallback>
                  <p:oleObj name="公式" r:id="rId13" imgW="965160" imgH="533160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562" y="3566"/>
                          <a:ext cx="1497" cy="56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blurRad="63500" dist="38099" dir="2700000" algn="ctr" rotWithShape="0">
                                  <a:srgbClr val="000000">
                                    <a:alpha val="74998"/>
                                  </a:srgb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  <p:extLst>
      <p:ext uri="{BB962C8B-B14F-4D97-AF65-F5344CB8AC3E}">
        <p14:creationId xmlns:p14="http://schemas.microsoft.com/office/powerpoint/2010/main" val="91949574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3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6" grpId="0"/>
    </p:bld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2135189" y="183358"/>
            <a:ext cx="7772400" cy="1039813"/>
          </a:xfrm>
        </p:spPr>
        <p:txBody>
          <a:bodyPr/>
          <a:lstStyle/>
          <a:p>
            <a:r>
              <a:rPr lang="zh-CN" altLang="en-US" sz="4000" b="1" dirty="0"/>
              <a:t>在方程组　　　　　中，已知</a:t>
            </a:r>
            <a:r>
              <a:rPr lang="en-US" altLang="zh-CN" sz="4000" b="1" dirty="0"/>
              <a:t>x&gt;0,y&lt;0</a:t>
            </a:r>
            <a:br>
              <a:rPr lang="en-US" altLang="zh-CN" sz="4000" b="1" dirty="0"/>
            </a:br>
            <a:r>
              <a:rPr lang="zh-CN" altLang="en-US" sz="4000" b="1" dirty="0"/>
              <a:t>求</a:t>
            </a:r>
            <a:r>
              <a:rPr lang="en-US" altLang="zh-CN" sz="4000" b="1" dirty="0"/>
              <a:t>m</a:t>
            </a:r>
            <a:r>
              <a:rPr lang="zh-CN" altLang="en-US" sz="4000" b="1" dirty="0"/>
              <a:t>的取值范围．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35189" y="1827214"/>
            <a:ext cx="8072437" cy="1385887"/>
          </a:xfrm>
        </p:spPr>
        <p:txBody>
          <a:bodyPr/>
          <a:lstStyle/>
          <a:p>
            <a:r>
              <a:rPr lang="zh-CN" altLang="en-US" b="0"/>
              <a:t>一变：</a:t>
            </a:r>
          </a:p>
        </p:txBody>
      </p:sp>
      <p:graphicFrame>
        <p:nvGraphicFramePr>
          <p:cNvPr id="34820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4513959"/>
              </p:ext>
            </p:extLst>
          </p:nvPr>
        </p:nvGraphicFramePr>
        <p:xfrm>
          <a:off x="4368007" y="175455"/>
          <a:ext cx="2160587" cy="908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4224" name="公式" r:id="rId3" imgW="749160" imgH="406080" progId="Equation.3">
                  <p:embed/>
                </p:oleObj>
              </mc:Choice>
              <mc:Fallback>
                <p:oleObj name="公式" r:id="rId3" imgW="749160" imgH="4060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68007" y="175455"/>
                        <a:ext cx="2160587" cy="9080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4821" name="Group 5"/>
          <p:cNvGrpSpPr>
            <a:grpSpLocks/>
          </p:cNvGrpSpPr>
          <p:nvPr/>
        </p:nvGrpSpPr>
        <p:grpSpPr bwMode="auto">
          <a:xfrm>
            <a:off x="3776418" y="1716089"/>
            <a:ext cx="6806130" cy="1403349"/>
            <a:chOff x="1985" y="1026"/>
            <a:chExt cx="2947" cy="884"/>
          </a:xfrm>
        </p:grpSpPr>
        <p:graphicFrame>
          <p:nvGraphicFramePr>
            <p:cNvPr id="34822" name="Object 6"/>
            <p:cNvGraphicFramePr>
              <a:graphicFrameLocks noChangeAspect="1"/>
            </p:cNvGraphicFramePr>
            <p:nvPr/>
          </p:nvGraphicFramePr>
          <p:xfrm>
            <a:off x="2653" y="1026"/>
            <a:ext cx="1361" cy="57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4225" name="公式" r:id="rId5" imgW="749160" imgH="406080" progId="Equation.3">
                    <p:embed/>
                  </p:oleObj>
                </mc:Choice>
                <mc:Fallback>
                  <p:oleObj name="公式" r:id="rId5" imgW="749160" imgH="406080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653" y="1026"/>
                          <a:ext cx="1361" cy="57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blurRad="63500" dist="38099" dir="2700000" algn="ctr" rotWithShape="0">
                                  <a:srgbClr val="000000">
                                    <a:alpha val="74998"/>
                                  </a:srgb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4823" name="Rectangle 7"/>
            <p:cNvSpPr>
              <a:spLocks noChangeArrowheads="1"/>
            </p:cNvSpPr>
            <p:nvPr/>
          </p:nvSpPr>
          <p:spPr bwMode="auto">
            <a:xfrm>
              <a:off x="1985" y="1038"/>
              <a:ext cx="2947" cy="8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zh-CN" altLang="en-US" sz="2800" b="1" dirty="0">
                  <a:latin typeface="Verdana" charset="0"/>
                </a:rPr>
                <a:t>在方程组　  　　　　　　  中，已知</a:t>
              </a:r>
              <a:r>
                <a:rPr lang="en-US" altLang="zh-CN" sz="2800" b="1" dirty="0" err="1">
                  <a:latin typeface="Verdana" charset="0"/>
                </a:rPr>
                <a:t>xy</a:t>
              </a:r>
              <a:r>
                <a:rPr lang="en-US" altLang="zh-CN" sz="2800" b="1" dirty="0">
                  <a:latin typeface="Verdana" charset="0"/>
                </a:rPr>
                <a:t>&lt;0</a:t>
              </a:r>
            </a:p>
            <a:p>
              <a:r>
                <a:rPr lang="zh-CN" altLang="en-US" sz="2800" b="1" dirty="0" smtClean="0">
                  <a:latin typeface="Verdana" charset="0"/>
                </a:rPr>
                <a:t>求</a:t>
              </a:r>
              <a:r>
                <a:rPr lang="en-US" altLang="zh-CN" sz="2800" b="1" dirty="0" smtClean="0">
                  <a:latin typeface="Verdana" charset="0"/>
                </a:rPr>
                <a:t>m</a:t>
              </a:r>
              <a:r>
                <a:rPr lang="zh-CN" altLang="en-US" sz="2800" b="1" dirty="0">
                  <a:latin typeface="Verdana" charset="0"/>
                </a:rPr>
                <a:t>的取值范围</a:t>
              </a:r>
              <a:r>
                <a:rPr lang="zh-CN" altLang="en-US" sz="2000" b="1" dirty="0">
                  <a:latin typeface="Verdana" charset="0"/>
                </a:rPr>
                <a:t>．</a:t>
              </a:r>
            </a:p>
          </p:txBody>
        </p:sp>
      </p:grpSp>
      <p:sp>
        <p:nvSpPr>
          <p:cNvPr id="34824" name="Rectangle 8"/>
          <p:cNvSpPr>
            <a:spLocks noChangeArrowheads="1"/>
          </p:cNvSpPr>
          <p:nvPr/>
        </p:nvSpPr>
        <p:spPr bwMode="auto">
          <a:xfrm>
            <a:off x="1774825" y="5300663"/>
            <a:ext cx="1295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tx2"/>
              </a:buClr>
              <a:buSzPct val="70000"/>
              <a:buFont typeface="Wingdings" charset="2"/>
              <a:buChar char="¡"/>
            </a:pPr>
            <a:r>
              <a:rPr lang="zh-CN" altLang="en-US" sz="2400" b="1">
                <a:latin typeface="Verdana" charset="0"/>
              </a:rPr>
              <a:t>三变：</a:t>
            </a:r>
          </a:p>
        </p:txBody>
      </p:sp>
      <p:sp>
        <p:nvSpPr>
          <p:cNvPr id="34825" name="Rectangle 9"/>
          <p:cNvSpPr>
            <a:spLocks noChangeArrowheads="1"/>
          </p:cNvSpPr>
          <p:nvPr/>
        </p:nvSpPr>
        <p:spPr bwMode="auto">
          <a:xfrm>
            <a:off x="2135189" y="3298826"/>
            <a:ext cx="14827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tx2"/>
              </a:buClr>
              <a:buSzPct val="70000"/>
              <a:buFont typeface="Wingdings" charset="2"/>
              <a:buChar char="¡"/>
            </a:pPr>
            <a:r>
              <a:rPr lang="zh-CN" altLang="en-US" sz="2800" b="1">
                <a:latin typeface="Verdana" charset="0"/>
              </a:rPr>
              <a:t>二变：</a:t>
            </a:r>
          </a:p>
        </p:txBody>
      </p:sp>
      <p:grpSp>
        <p:nvGrpSpPr>
          <p:cNvPr id="34826" name="Group 10"/>
          <p:cNvGrpSpPr>
            <a:grpSpLocks/>
          </p:cNvGrpSpPr>
          <p:nvPr/>
        </p:nvGrpSpPr>
        <p:grpSpPr bwMode="auto">
          <a:xfrm>
            <a:off x="3636489" y="3024186"/>
            <a:ext cx="7129462" cy="1989138"/>
            <a:chOff x="1955" y="1026"/>
            <a:chExt cx="3087" cy="1253"/>
          </a:xfrm>
        </p:grpSpPr>
        <p:graphicFrame>
          <p:nvGraphicFramePr>
            <p:cNvPr id="34827" name="Object 11"/>
            <p:cNvGraphicFramePr>
              <a:graphicFrameLocks noChangeAspect="1"/>
            </p:cNvGraphicFramePr>
            <p:nvPr/>
          </p:nvGraphicFramePr>
          <p:xfrm>
            <a:off x="2653" y="1026"/>
            <a:ext cx="1361" cy="57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4226" name="公式" r:id="rId7" imgW="749160" imgH="406080" progId="Equation.3">
                    <p:embed/>
                  </p:oleObj>
                </mc:Choice>
                <mc:Fallback>
                  <p:oleObj name="公式" r:id="rId7" imgW="749160" imgH="406080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653" y="1026"/>
                          <a:ext cx="1361" cy="57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blurRad="63500" dist="38099" dir="2700000" algn="ctr" rotWithShape="0">
                                  <a:srgbClr val="000000">
                                    <a:alpha val="74998"/>
                                  </a:srgb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4828" name="Rectangle 12"/>
            <p:cNvSpPr>
              <a:spLocks noChangeArrowheads="1"/>
            </p:cNvSpPr>
            <p:nvPr/>
          </p:nvSpPr>
          <p:spPr bwMode="auto">
            <a:xfrm>
              <a:off x="1955" y="1145"/>
              <a:ext cx="3087" cy="113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zh-CN" altLang="en-US" sz="2800" b="1" dirty="0">
                  <a:latin typeface="Verdana" charset="0"/>
                </a:rPr>
                <a:t>在方程组　  　　　　　　   中，已知</a:t>
              </a:r>
              <a:r>
                <a:rPr lang="en-US" altLang="zh-CN" sz="2800" b="1" dirty="0" err="1">
                  <a:latin typeface="Verdana" charset="0"/>
                </a:rPr>
                <a:t>xy</a:t>
              </a:r>
              <a:r>
                <a:rPr lang="en-US" altLang="zh-CN" sz="2800" b="1" dirty="0">
                  <a:latin typeface="Verdana" charset="0"/>
                </a:rPr>
                <a:t>&lt;0</a:t>
              </a:r>
            </a:p>
            <a:p>
              <a:endParaRPr lang="en-US" altLang="zh-CN" sz="2800" b="1" dirty="0">
                <a:latin typeface="Verdana" charset="0"/>
              </a:endParaRPr>
            </a:p>
            <a:p>
              <a:r>
                <a:rPr lang="zh-CN" altLang="en-US" sz="2800" b="1" dirty="0">
                  <a:latin typeface="Verdana" charset="0"/>
                </a:rPr>
                <a:t>且</a:t>
              </a:r>
              <a:r>
                <a:rPr lang="en-US" altLang="zh-CN" sz="2800" b="1" dirty="0" err="1">
                  <a:latin typeface="Verdana" charset="0"/>
                </a:rPr>
                <a:t>x,y</a:t>
              </a:r>
              <a:r>
                <a:rPr lang="zh-CN" altLang="en-US" sz="2800" b="1" dirty="0">
                  <a:latin typeface="Verdana" charset="0"/>
                </a:rPr>
                <a:t>都是整数，求</a:t>
              </a:r>
              <a:r>
                <a:rPr lang="en-US" altLang="zh-CN" sz="2800" b="1" dirty="0">
                  <a:latin typeface="Verdana" charset="0"/>
                </a:rPr>
                <a:t>m</a:t>
              </a:r>
              <a:r>
                <a:rPr lang="zh-CN" altLang="en-US" sz="2800" b="1" dirty="0">
                  <a:latin typeface="Verdana" charset="0"/>
                </a:rPr>
                <a:t>的值</a:t>
              </a:r>
              <a:r>
                <a:rPr lang="zh-CN" altLang="en-US" sz="2000" b="1" dirty="0">
                  <a:latin typeface="Verdana" charset="0"/>
                </a:rPr>
                <a:t>．</a:t>
              </a:r>
            </a:p>
          </p:txBody>
        </p:sp>
      </p:grpSp>
      <p:grpSp>
        <p:nvGrpSpPr>
          <p:cNvPr id="34829" name="Group 13"/>
          <p:cNvGrpSpPr>
            <a:grpSpLocks/>
          </p:cNvGrpSpPr>
          <p:nvPr/>
        </p:nvGrpSpPr>
        <p:grpSpPr bwMode="auto">
          <a:xfrm>
            <a:off x="3216276" y="5013325"/>
            <a:ext cx="7438472" cy="2025650"/>
            <a:chOff x="1111" y="2976"/>
            <a:chExt cx="4224" cy="1276"/>
          </a:xfrm>
        </p:grpSpPr>
        <p:graphicFrame>
          <p:nvGraphicFramePr>
            <p:cNvPr id="34830" name="Object 14"/>
            <p:cNvGraphicFramePr>
              <a:graphicFrameLocks noChangeAspect="1"/>
            </p:cNvGraphicFramePr>
            <p:nvPr/>
          </p:nvGraphicFramePr>
          <p:xfrm>
            <a:off x="2517" y="2976"/>
            <a:ext cx="1980" cy="57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4227" name="公式" r:id="rId8" imgW="749160" imgH="406080" progId="Equation.3">
                    <p:embed/>
                  </p:oleObj>
                </mc:Choice>
                <mc:Fallback>
                  <p:oleObj name="公式" r:id="rId8" imgW="749160" imgH="406080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517" y="2976"/>
                          <a:ext cx="1980" cy="57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blurRad="63500" dist="38099" dir="2700000" algn="ctr" rotWithShape="0">
                                  <a:srgbClr val="000000">
                                    <a:alpha val="74998"/>
                                  </a:srgb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4831" name="Rectangle 15"/>
            <p:cNvSpPr>
              <a:spLocks noChangeArrowheads="1"/>
            </p:cNvSpPr>
            <p:nvPr/>
          </p:nvSpPr>
          <p:spPr bwMode="auto">
            <a:xfrm>
              <a:off x="1111" y="3108"/>
              <a:ext cx="4224" cy="114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zh-CN" altLang="en-US" sz="2800" b="1" dirty="0">
                  <a:latin typeface="Verdana" charset="0"/>
                </a:rPr>
                <a:t>已知在方程组　  　　　　　　  </a:t>
              </a:r>
              <a:r>
                <a:rPr lang="zh-CN" altLang="en-US" sz="2800" b="1" dirty="0" smtClean="0">
                  <a:latin typeface="Verdana" charset="0"/>
                </a:rPr>
                <a:t>      中</a:t>
              </a:r>
              <a:r>
                <a:rPr lang="zh-CN" altLang="en-US" sz="2800" b="1" dirty="0">
                  <a:latin typeface="Verdana" charset="0"/>
                </a:rPr>
                <a:t>，</a:t>
              </a:r>
              <a:r>
                <a:rPr lang="en-US" altLang="zh-CN" sz="2800" b="1" dirty="0" err="1">
                  <a:latin typeface="Verdana" charset="0"/>
                </a:rPr>
                <a:t>xy</a:t>
              </a:r>
              <a:r>
                <a:rPr lang="en-US" altLang="zh-CN" sz="2800" b="1" dirty="0">
                  <a:latin typeface="Verdana" charset="0"/>
                </a:rPr>
                <a:t>&lt;0</a:t>
              </a:r>
            </a:p>
            <a:p>
              <a:endParaRPr lang="en-US" altLang="zh-CN" sz="2800" b="1" dirty="0">
                <a:latin typeface="Verdana" charset="0"/>
              </a:endParaRPr>
            </a:p>
            <a:p>
              <a:r>
                <a:rPr lang="zh-CN" altLang="en-US" sz="2800" b="1" dirty="0">
                  <a:latin typeface="Verdana" charset="0"/>
                </a:rPr>
                <a:t>化简：　　　　　　　　</a:t>
              </a:r>
              <a:r>
                <a:rPr lang="zh-CN" altLang="en-US" sz="2000" b="1" dirty="0">
                  <a:latin typeface="Verdana" charset="0"/>
                </a:rPr>
                <a:t>．</a:t>
              </a:r>
            </a:p>
          </p:txBody>
        </p:sp>
        <p:graphicFrame>
          <p:nvGraphicFramePr>
            <p:cNvPr id="34832" name="Object 16"/>
            <p:cNvGraphicFramePr>
              <a:graphicFrameLocks noChangeAspect="1"/>
            </p:cNvGraphicFramePr>
            <p:nvPr/>
          </p:nvGraphicFramePr>
          <p:xfrm>
            <a:off x="1791" y="3612"/>
            <a:ext cx="1724" cy="40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4228" name="公式" r:id="rId9" imgW="888840" imgH="253800" progId="Equation.3">
                    <p:embed/>
                  </p:oleObj>
                </mc:Choice>
                <mc:Fallback>
                  <p:oleObj name="公式" r:id="rId9" imgW="888840" imgH="253800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791" y="3612"/>
                          <a:ext cx="1724" cy="40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blurRad="63500" dist="38099" dir="2700000" algn="ctr" rotWithShape="0">
                                  <a:srgbClr val="000000">
                                    <a:alpha val="74998"/>
                                  </a:srgb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  <p:extLst>
      <p:ext uri="{BB962C8B-B14F-4D97-AF65-F5344CB8AC3E}">
        <p14:creationId xmlns:p14="http://schemas.microsoft.com/office/powerpoint/2010/main" val="67262878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348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"/>
                                        <p:tgtEl>
                                          <p:spTgt spid="348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500"/>
                                        <p:tgtEl>
                                          <p:spTgt spid="348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500"/>
                                        <p:tgtEl>
                                          <p:spTgt spid="348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9" grpId="0" build="p"/>
      <p:bldP spid="34824" grpId="0"/>
      <p:bldP spid="34825" grpId="0"/>
    </p:bld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966223" y="1155701"/>
            <a:ext cx="8072437" cy="4114800"/>
          </a:xfrm>
        </p:spPr>
        <p:txBody>
          <a:bodyPr/>
          <a:lstStyle/>
          <a:p>
            <a:r>
              <a:rPr lang="en-US" altLang="zh-CN" sz="4000" dirty="0">
                <a:solidFill>
                  <a:srgbClr val="000000"/>
                </a:solidFill>
              </a:rPr>
              <a:t>     </a:t>
            </a:r>
            <a:r>
              <a:rPr lang="zh-CN" altLang="en-US" sz="4000" dirty="0">
                <a:solidFill>
                  <a:srgbClr val="000000"/>
                </a:solidFill>
              </a:rPr>
              <a:t>是否存在这样的整数</a:t>
            </a:r>
            <a:r>
              <a:rPr lang="en-US" altLang="zh-CN" sz="4000" dirty="0">
                <a:solidFill>
                  <a:srgbClr val="000000"/>
                </a:solidFill>
              </a:rPr>
              <a:t>,</a:t>
            </a:r>
            <a:r>
              <a:rPr lang="zh-CN" altLang="en-US" sz="4000" dirty="0">
                <a:solidFill>
                  <a:srgbClr val="000000"/>
                </a:solidFill>
              </a:rPr>
              <a:t>使关于</a:t>
            </a:r>
            <a:r>
              <a:rPr lang="en-US" altLang="zh-CN" sz="4000" dirty="0" err="1">
                <a:solidFill>
                  <a:srgbClr val="000000"/>
                </a:solidFill>
              </a:rPr>
              <a:t>x,y</a:t>
            </a:r>
            <a:r>
              <a:rPr lang="en-US" altLang="zh-CN" sz="4000" dirty="0">
                <a:solidFill>
                  <a:srgbClr val="000000"/>
                </a:solidFill>
              </a:rPr>
              <a:t> </a:t>
            </a:r>
            <a:r>
              <a:rPr lang="zh-CN" altLang="en-US" sz="4000" dirty="0">
                <a:solidFill>
                  <a:srgbClr val="000000"/>
                </a:solidFill>
              </a:rPr>
              <a:t>的二元一次方程组                   的解是一对非负数</a:t>
            </a:r>
            <a:r>
              <a:rPr lang="en-US" altLang="zh-CN" sz="4000" dirty="0">
                <a:solidFill>
                  <a:srgbClr val="000000"/>
                </a:solidFill>
              </a:rPr>
              <a:t>?</a:t>
            </a:r>
            <a:r>
              <a:rPr lang="zh-CN" altLang="en-US" sz="4000" dirty="0">
                <a:solidFill>
                  <a:srgbClr val="000000"/>
                </a:solidFill>
              </a:rPr>
              <a:t>如果存在</a:t>
            </a:r>
            <a:r>
              <a:rPr lang="en-US" altLang="zh-CN" sz="4000" dirty="0">
                <a:solidFill>
                  <a:srgbClr val="000000"/>
                </a:solidFill>
              </a:rPr>
              <a:t>,</a:t>
            </a:r>
            <a:r>
              <a:rPr lang="zh-CN" altLang="en-US" sz="4000" dirty="0">
                <a:solidFill>
                  <a:srgbClr val="000000"/>
                </a:solidFill>
              </a:rPr>
              <a:t>求出它的解</a:t>
            </a:r>
            <a:r>
              <a:rPr lang="en-US" altLang="zh-CN" sz="4000" dirty="0">
                <a:solidFill>
                  <a:srgbClr val="000000"/>
                </a:solidFill>
              </a:rPr>
              <a:t>,</a:t>
            </a:r>
            <a:r>
              <a:rPr lang="zh-CN" altLang="en-US" sz="4000" dirty="0">
                <a:solidFill>
                  <a:srgbClr val="000000"/>
                </a:solidFill>
              </a:rPr>
              <a:t>如果不存在</a:t>
            </a:r>
            <a:r>
              <a:rPr lang="en-US" altLang="zh-CN" sz="4000" dirty="0">
                <a:solidFill>
                  <a:srgbClr val="000000"/>
                </a:solidFill>
              </a:rPr>
              <a:t>,</a:t>
            </a:r>
            <a:r>
              <a:rPr lang="zh-CN" altLang="en-US" sz="4000" dirty="0">
                <a:solidFill>
                  <a:srgbClr val="000000"/>
                </a:solidFill>
              </a:rPr>
              <a:t>请说明理由</a:t>
            </a:r>
            <a:r>
              <a:rPr lang="en-US" altLang="zh-CN" sz="4000" dirty="0">
                <a:solidFill>
                  <a:srgbClr val="000000"/>
                </a:solidFill>
              </a:rPr>
              <a:t>.</a:t>
            </a:r>
          </a:p>
        </p:txBody>
      </p:sp>
      <p:graphicFrame>
        <p:nvGraphicFramePr>
          <p:cNvPr id="35843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95525490"/>
              </p:ext>
            </p:extLst>
          </p:nvPr>
        </p:nvGraphicFramePr>
        <p:xfrm>
          <a:off x="6331226" y="1531041"/>
          <a:ext cx="2301946" cy="936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5236" name="公式" r:id="rId3" imgW="825480" imgH="406080" progId="Equation.3">
                  <p:embed/>
                </p:oleObj>
              </mc:Choice>
              <mc:Fallback>
                <p:oleObj name="公式" r:id="rId3" imgW="825480" imgH="4060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31226" y="1531041"/>
                        <a:ext cx="2301946" cy="936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1813891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ChangeArrowheads="1"/>
          </p:cNvSpPr>
          <p:nvPr/>
        </p:nvSpPr>
        <p:spPr bwMode="auto">
          <a:xfrm>
            <a:off x="3754438" y="120651"/>
            <a:ext cx="4305300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CN" sz="60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charset="0"/>
              </a:rPr>
              <a:t>2≤3x-7&lt;8</a:t>
            </a:r>
          </a:p>
        </p:txBody>
      </p:sp>
      <p:grpSp>
        <p:nvGrpSpPr>
          <p:cNvPr id="36867" name="Group 3"/>
          <p:cNvGrpSpPr>
            <a:grpSpLocks/>
          </p:cNvGrpSpPr>
          <p:nvPr/>
        </p:nvGrpSpPr>
        <p:grpSpPr bwMode="auto">
          <a:xfrm>
            <a:off x="1485900" y="1749425"/>
            <a:ext cx="9220200" cy="2179638"/>
            <a:chOff x="-24" y="1102"/>
            <a:chExt cx="5808" cy="1373"/>
          </a:xfrm>
        </p:grpSpPr>
        <p:graphicFrame>
          <p:nvGraphicFramePr>
            <p:cNvPr id="36868" name="Object 4"/>
            <p:cNvGraphicFramePr>
              <a:graphicFrameLocks noChangeAspect="1"/>
            </p:cNvGraphicFramePr>
            <p:nvPr/>
          </p:nvGraphicFramePr>
          <p:xfrm>
            <a:off x="-24" y="1119"/>
            <a:ext cx="5460" cy="135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6261" name="Equation" r:id="rId3" imgW="1841400" imgH="457200" progId="Equation.DSMT4">
                    <p:embed/>
                  </p:oleObj>
                </mc:Choice>
                <mc:Fallback>
                  <p:oleObj name="Equation" r:id="rId3" imgW="1841400" imgH="457200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-24" y="1119"/>
                          <a:ext cx="5460" cy="135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blurRad="63500" dist="38099" dir="2700000" algn="ctr" rotWithShape="0">
                                  <a:srgbClr val="000000">
                                    <a:alpha val="74998"/>
                                  </a:srgb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6869" name="Rectangle 5"/>
            <p:cNvSpPr>
              <a:spLocks noChangeArrowheads="1"/>
            </p:cNvSpPr>
            <p:nvPr/>
          </p:nvSpPr>
          <p:spPr bwMode="auto">
            <a:xfrm>
              <a:off x="5282" y="1102"/>
              <a:ext cx="502" cy="51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4800" b="1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ahoma" charset="0"/>
                </a:rPr>
                <a:t>①</a:t>
              </a:r>
            </a:p>
          </p:txBody>
        </p:sp>
        <p:sp>
          <p:nvSpPr>
            <p:cNvPr id="36870" name="Rectangle 6"/>
            <p:cNvSpPr>
              <a:spLocks noChangeArrowheads="1"/>
            </p:cNvSpPr>
            <p:nvPr/>
          </p:nvSpPr>
          <p:spPr bwMode="auto">
            <a:xfrm>
              <a:off x="5282" y="1810"/>
              <a:ext cx="502" cy="51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4800" b="1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ahoma" charset="0"/>
                </a:rPr>
                <a:t>②</a:t>
              </a:r>
            </a:p>
          </p:txBody>
        </p:sp>
      </p:grpSp>
      <p:sp>
        <p:nvSpPr>
          <p:cNvPr id="36871" name="Rectangle 7"/>
          <p:cNvSpPr>
            <a:spLocks noChangeArrowheads="1"/>
          </p:cNvSpPr>
          <p:nvPr/>
        </p:nvSpPr>
        <p:spPr bwMode="auto">
          <a:xfrm>
            <a:off x="1790701" y="3856039"/>
            <a:ext cx="548322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600" b="1">
                <a:latin typeface="Times New Roman" charset="0"/>
              </a:rPr>
              <a:t>解：解不等式</a:t>
            </a:r>
            <a:r>
              <a:rPr kumimoji="1" lang="zh-CN" altLang="en-US" sz="4000" b="1">
                <a:solidFill>
                  <a:srgbClr val="6600FF"/>
                </a:solidFill>
                <a:latin typeface="Times New Roman" charset="0"/>
              </a:rPr>
              <a:t>①</a:t>
            </a:r>
            <a:r>
              <a:rPr kumimoji="1" lang="zh-CN" altLang="en-US" sz="4000" b="1">
                <a:solidFill>
                  <a:srgbClr val="333300"/>
                </a:solidFill>
                <a:latin typeface="Times New Roman" charset="0"/>
              </a:rPr>
              <a:t>，得</a:t>
            </a:r>
            <a:r>
              <a:rPr kumimoji="1" lang="en-US" altLang="zh-CN" sz="4000" b="1">
                <a:solidFill>
                  <a:srgbClr val="333300"/>
                </a:solidFill>
                <a:latin typeface="Times New Roman" charset="0"/>
              </a:rPr>
              <a:t>x≥3</a:t>
            </a:r>
          </a:p>
        </p:txBody>
      </p:sp>
      <p:grpSp>
        <p:nvGrpSpPr>
          <p:cNvPr id="36872" name="Group 8"/>
          <p:cNvGrpSpPr>
            <a:grpSpLocks/>
          </p:cNvGrpSpPr>
          <p:nvPr/>
        </p:nvGrpSpPr>
        <p:grpSpPr bwMode="auto">
          <a:xfrm>
            <a:off x="2725738" y="4610101"/>
            <a:ext cx="4826000" cy="701675"/>
            <a:chOff x="757" y="2904"/>
            <a:chExt cx="3040" cy="442"/>
          </a:xfrm>
        </p:grpSpPr>
        <p:sp>
          <p:nvSpPr>
            <p:cNvPr id="36873" name="Rectangle 9"/>
            <p:cNvSpPr>
              <a:spLocks noChangeArrowheads="1"/>
            </p:cNvSpPr>
            <p:nvPr/>
          </p:nvSpPr>
          <p:spPr bwMode="auto">
            <a:xfrm>
              <a:off x="757" y="2904"/>
              <a:ext cx="2315" cy="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3600" b="1">
                  <a:latin typeface="Times New Roman" charset="0"/>
                </a:rPr>
                <a:t>解不等式</a:t>
              </a:r>
              <a:r>
                <a:rPr kumimoji="1" lang="zh-CN" altLang="en-US" sz="4000" b="1">
                  <a:solidFill>
                    <a:srgbClr val="6600FF"/>
                  </a:solidFill>
                  <a:latin typeface="Times New Roman" charset="0"/>
                </a:rPr>
                <a:t>② </a:t>
              </a:r>
              <a:r>
                <a:rPr kumimoji="1" lang="zh-CN" altLang="en-US" sz="4000" b="1">
                  <a:solidFill>
                    <a:srgbClr val="333300"/>
                  </a:solidFill>
                  <a:latin typeface="Times New Roman" charset="0"/>
                </a:rPr>
                <a:t>，得</a:t>
              </a:r>
            </a:p>
          </p:txBody>
        </p:sp>
        <p:graphicFrame>
          <p:nvGraphicFramePr>
            <p:cNvPr id="36874" name="Object 10"/>
            <p:cNvGraphicFramePr>
              <a:graphicFrameLocks noChangeAspect="1"/>
            </p:cNvGraphicFramePr>
            <p:nvPr/>
          </p:nvGraphicFramePr>
          <p:xfrm>
            <a:off x="3052" y="2928"/>
            <a:ext cx="745" cy="38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6262" name="Equation" r:id="rId5" imgW="342720" imgH="177480" progId="Equation.DSMT4">
                    <p:embed/>
                  </p:oleObj>
                </mc:Choice>
                <mc:Fallback>
                  <p:oleObj name="Equation" r:id="rId5" imgW="342720" imgH="177480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052" y="2928"/>
                          <a:ext cx="745" cy="38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blurRad="63500" dist="38099" dir="2700000" algn="ctr" rotWithShape="0">
                                  <a:srgbClr val="000000">
                                    <a:alpha val="74998"/>
                                  </a:srgb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36875" name="Rectangle 11"/>
          <p:cNvSpPr>
            <a:spLocks noChangeArrowheads="1"/>
          </p:cNvSpPr>
          <p:nvPr/>
        </p:nvSpPr>
        <p:spPr bwMode="auto">
          <a:xfrm>
            <a:off x="2706688" y="5821364"/>
            <a:ext cx="6500812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4000" b="1">
                <a:latin typeface="Times New Roman" charset="0"/>
              </a:rPr>
              <a:t>∴</a:t>
            </a:r>
            <a:r>
              <a:rPr kumimoji="1" lang="zh-CN" altLang="en-US" sz="4000" b="1">
                <a:latin typeface="Times New Roman" charset="0"/>
              </a:rPr>
              <a:t>不等式组的解集为</a:t>
            </a:r>
            <a:r>
              <a:rPr kumimoji="1" lang="en-US" altLang="zh-CN" sz="4000" b="1">
                <a:latin typeface="Times New Roman" charset="0"/>
              </a:rPr>
              <a:t>:3≤x&lt;5</a:t>
            </a:r>
            <a:endParaRPr kumimoji="1" lang="en-US" altLang="zh-CN" sz="4400" b="1">
              <a:solidFill>
                <a:srgbClr val="333300"/>
              </a:solidFill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55582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6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68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68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368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68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68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71" grpId="0" autoUpdateAnimBg="0"/>
      <p:bldP spid="36875" grpId="0" autoUpdateAnimBg="0"/>
    </p:bld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3754438" y="120651"/>
            <a:ext cx="4305300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CN" sz="60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charset="0"/>
              </a:rPr>
              <a:t>2≤3x-7&lt;8</a:t>
            </a:r>
          </a:p>
        </p:txBody>
      </p:sp>
      <p:sp>
        <p:nvSpPr>
          <p:cNvPr id="37891" name="Rectangle 3"/>
          <p:cNvSpPr>
            <a:spLocks noChangeArrowheads="1"/>
          </p:cNvSpPr>
          <p:nvPr/>
        </p:nvSpPr>
        <p:spPr bwMode="auto">
          <a:xfrm>
            <a:off x="1914525" y="1339851"/>
            <a:ext cx="7240588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60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charset="0"/>
              </a:rPr>
              <a:t>解：</a:t>
            </a:r>
            <a:r>
              <a:rPr kumimoji="1" lang="en-US" altLang="zh-CN" sz="60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charset="0"/>
              </a:rPr>
              <a:t>2</a:t>
            </a:r>
            <a:r>
              <a:rPr kumimoji="1" lang="en-US" altLang="zh-CN" sz="6000" b="1">
                <a:solidFill>
                  <a:srgbClr val="00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charset="0"/>
              </a:rPr>
              <a:t>+7</a:t>
            </a:r>
            <a:r>
              <a:rPr kumimoji="1" lang="en-US" altLang="zh-CN" sz="60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charset="0"/>
              </a:rPr>
              <a:t>≤3x&lt;8</a:t>
            </a:r>
            <a:r>
              <a:rPr kumimoji="1" lang="en-US" altLang="zh-CN" sz="6000" b="1">
                <a:solidFill>
                  <a:srgbClr val="00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charset="0"/>
              </a:rPr>
              <a:t>+7</a:t>
            </a:r>
          </a:p>
        </p:txBody>
      </p:sp>
      <p:sp>
        <p:nvSpPr>
          <p:cNvPr id="37892" name="Rectangle 4"/>
          <p:cNvSpPr>
            <a:spLocks noChangeArrowheads="1"/>
          </p:cNvSpPr>
          <p:nvPr/>
        </p:nvSpPr>
        <p:spPr bwMode="auto">
          <a:xfrm>
            <a:off x="4200525" y="2635251"/>
            <a:ext cx="3976688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60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charset="0"/>
              </a:rPr>
              <a:t>9≤3x&lt;15</a:t>
            </a:r>
            <a:endParaRPr kumimoji="1" lang="en-US" altLang="zh-CN" sz="6000" b="1">
              <a:solidFill>
                <a:srgbClr val="0066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charset="0"/>
            </a:endParaRPr>
          </a:p>
        </p:txBody>
      </p:sp>
      <p:sp>
        <p:nvSpPr>
          <p:cNvPr id="37893" name="Rectangle 5"/>
          <p:cNvSpPr>
            <a:spLocks noChangeArrowheads="1"/>
          </p:cNvSpPr>
          <p:nvPr/>
        </p:nvSpPr>
        <p:spPr bwMode="auto">
          <a:xfrm>
            <a:off x="4276725" y="4064001"/>
            <a:ext cx="3005138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60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charset="0"/>
              </a:rPr>
              <a:t>3≤x&lt;5</a:t>
            </a:r>
            <a:endParaRPr kumimoji="1" lang="en-US" altLang="zh-CN" sz="6000" b="1">
              <a:solidFill>
                <a:srgbClr val="0066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241147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7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7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78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1" grpId="0" autoUpdateAnimBg="0"/>
      <p:bldP spid="37892" grpId="0" autoUpdateAnimBg="0"/>
      <p:bldP spid="37893" grpId="0" autoUpdateAnimBg="0"/>
    </p:bld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ChangeArrowheads="1"/>
          </p:cNvSpPr>
          <p:nvPr/>
        </p:nvSpPr>
        <p:spPr bwMode="auto">
          <a:xfrm>
            <a:off x="3754438" y="120651"/>
            <a:ext cx="4633912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CN" sz="60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charset="0"/>
              </a:rPr>
              <a:t>2≤-3x-7&lt;8</a:t>
            </a:r>
          </a:p>
        </p:txBody>
      </p:sp>
      <p:sp>
        <p:nvSpPr>
          <p:cNvPr id="38915" name="Rectangle 3"/>
          <p:cNvSpPr>
            <a:spLocks noChangeArrowheads="1"/>
          </p:cNvSpPr>
          <p:nvPr/>
        </p:nvSpPr>
        <p:spPr bwMode="auto">
          <a:xfrm>
            <a:off x="1914525" y="1339851"/>
            <a:ext cx="7569200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60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charset="0"/>
              </a:rPr>
              <a:t>解：</a:t>
            </a:r>
            <a:r>
              <a:rPr kumimoji="1" lang="en-US" altLang="zh-CN" sz="60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charset="0"/>
              </a:rPr>
              <a:t>2</a:t>
            </a:r>
            <a:r>
              <a:rPr kumimoji="1" lang="en-US" altLang="zh-CN" sz="6000" b="1">
                <a:solidFill>
                  <a:srgbClr val="00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charset="0"/>
              </a:rPr>
              <a:t>+7</a:t>
            </a:r>
            <a:r>
              <a:rPr kumimoji="1" lang="en-US" altLang="zh-CN" sz="60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charset="0"/>
              </a:rPr>
              <a:t>≤-3x&lt;8</a:t>
            </a:r>
            <a:r>
              <a:rPr kumimoji="1" lang="en-US" altLang="zh-CN" sz="6000" b="1">
                <a:solidFill>
                  <a:srgbClr val="00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charset="0"/>
              </a:rPr>
              <a:t>+7</a:t>
            </a:r>
          </a:p>
        </p:txBody>
      </p:sp>
      <p:sp>
        <p:nvSpPr>
          <p:cNvPr id="38916" name="Rectangle 4"/>
          <p:cNvSpPr>
            <a:spLocks noChangeArrowheads="1"/>
          </p:cNvSpPr>
          <p:nvPr/>
        </p:nvSpPr>
        <p:spPr bwMode="auto">
          <a:xfrm>
            <a:off x="4200525" y="2635251"/>
            <a:ext cx="4305300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60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charset="0"/>
              </a:rPr>
              <a:t>9≤-3x&lt;15</a:t>
            </a:r>
            <a:endParaRPr kumimoji="1" lang="en-US" altLang="zh-CN" sz="6000" b="1">
              <a:solidFill>
                <a:srgbClr val="0066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charset="0"/>
            </a:endParaRPr>
          </a:p>
        </p:txBody>
      </p:sp>
      <p:sp>
        <p:nvSpPr>
          <p:cNvPr id="38917" name="Rectangle 5"/>
          <p:cNvSpPr>
            <a:spLocks noChangeArrowheads="1"/>
          </p:cNvSpPr>
          <p:nvPr/>
        </p:nvSpPr>
        <p:spPr bwMode="auto">
          <a:xfrm>
            <a:off x="4424363" y="3916364"/>
            <a:ext cx="3662362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60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charset="0"/>
              </a:rPr>
              <a:t>-3≥x&gt;-5</a:t>
            </a:r>
            <a:endParaRPr kumimoji="1" lang="en-US" altLang="zh-CN" sz="6000" b="1">
              <a:solidFill>
                <a:srgbClr val="0066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charset="0"/>
            </a:endParaRPr>
          </a:p>
        </p:txBody>
      </p:sp>
      <p:sp>
        <p:nvSpPr>
          <p:cNvPr id="38918" name="Rectangle 6"/>
          <p:cNvSpPr>
            <a:spLocks noChangeArrowheads="1"/>
          </p:cNvSpPr>
          <p:nvPr/>
        </p:nvSpPr>
        <p:spPr bwMode="auto">
          <a:xfrm>
            <a:off x="4419601" y="5097464"/>
            <a:ext cx="3662363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60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charset="0"/>
              </a:rPr>
              <a:t>-5&lt;x≤-3</a:t>
            </a:r>
            <a:endParaRPr kumimoji="1" lang="en-US" altLang="zh-CN" sz="6000" b="1">
              <a:solidFill>
                <a:srgbClr val="0066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023470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8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8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8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8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5" grpId="0" autoUpdateAnimBg="0"/>
      <p:bldP spid="38916" grpId="0" autoUpdateAnimBg="0"/>
      <p:bldP spid="38917" grpId="0" autoUpdateAnimBg="0"/>
      <p:bldP spid="38918" grpId="0" autoUpdateAnimBg="0"/>
    </p:bld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9938" name="Object 2"/>
          <p:cNvGraphicFramePr>
            <a:graphicFrameLocks noChangeAspect="1"/>
          </p:cNvGraphicFramePr>
          <p:nvPr/>
        </p:nvGraphicFramePr>
        <p:xfrm>
          <a:off x="3948113" y="0"/>
          <a:ext cx="4818062" cy="2046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9331" name="Equation" r:id="rId3" imgW="927000" imgH="393480" progId="Equation.DSMT4">
                  <p:embed/>
                </p:oleObj>
              </mc:Choice>
              <mc:Fallback>
                <p:oleObj name="Equation" r:id="rId3" imgW="927000" imgH="39348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48113" y="0"/>
                        <a:ext cx="4818062" cy="20462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9939" name="Rectangle 3"/>
          <p:cNvSpPr>
            <a:spLocks noChangeArrowheads="1"/>
          </p:cNvSpPr>
          <p:nvPr/>
        </p:nvSpPr>
        <p:spPr bwMode="auto">
          <a:xfrm>
            <a:off x="1722438" y="1725614"/>
            <a:ext cx="8945562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60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charset="0"/>
              </a:rPr>
              <a:t>解：去分母</a:t>
            </a:r>
            <a:r>
              <a:rPr kumimoji="1" lang="en-US" altLang="zh-CN" sz="60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charset="0"/>
              </a:rPr>
              <a:t>-9≤2x-1&lt;15</a:t>
            </a:r>
            <a:endParaRPr kumimoji="1" lang="en-US" altLang="zh-CN" sz="6000" b="1">
              <a:solidFill>
                <a:srgbClr val="0066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charset="0"/>
            </a:endParaRPr>
          </a:p>
        </p:txBody>
      </p:sp>
      <p:sp>
        <p:nvSpPr>
          <p:cNvPr id="39940" name="Rectangle 4"/>
          <p:cNvSpPr>
            <a:spLocks noChangeArrowheads="1"/>
          </p:cNvSpPr>
          <p:nvPr/>
        </p:nvSpPr>
        <p:spPr bwMode="auto">
          <a:xfrm>
            <a:off x="3055939" y="3219451"/>
            <a:ext cx="6059487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60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charset="0"/>
              </a:rPr>
              <a:t>移项 </a:t>
            </a:r>
            <a:r>
              <a:rPr kumimoji="1" lang="en-US" altLang="zh-CN" sz="60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charset="0"/>
              </a:rPr>
              <a:t>-8≤2x&lt;16</a:t>
            </a:r>
            <a:endParaRPr kumimoji="1" lang="en-US" altLang="zh-CN" sz="6000" b="1">
              <a:solidFill>
                <a:srgbClr val="0066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charset="0"/>
            </a:endParaRPr>
          </a:p>
        </p:txBody>
      </p:sp>
      <p:sp>
        <p:nvSpPr>
          <p:cNvPr id="39941" name="Rectangle 5"/>
          <p:cNvSpPr>
            <a:spLocks noChangeArrowheads="1"/>
          </p:cNvSpPr>
          <p:nvPr/>
        </p:nvSpPr>
        <p:spPr bwMode="auto">
          <a:xfrm>
            <a:off x="2559050" y="4786314"/>
            <a:ext cx="7327900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60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charset="0"/>
              </a:rPr>
              <a:t>系数化为</a:t>
            </a:r>
            <a:r>
              <a:rPr kumimoji="1" lang="en-US" altLang="zh-CN" sz="60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charset="0"/>
              </a:rPr>
              <a:t>1  </a:t>
            </a:r>
            <a:r>
              <a:rPr kumimoji="1" lang="en-US" altLang="zh-CN" sz="6000" b="1">
                <a:solidFill>
                  <a:srgbClr val="00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charset="0"/>
              </a:rPr>
              <a:t>-4≤x&lt;8</a:t>
            </a:r>
          </a:p>
        </p:txBody>
      </p:sp>
    </p:spTree>
    <p:extLst>
      <p:ext uri="{BB962C8B-B14F-4D97-AF65-F5344CB8AC3E}">
        <p14:creationId xmlns:p14="http://schemas.microsoft.com/office/powerpoint/2010/main" val="154494886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9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9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99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9" grpId="0" autoUpdateAnimBg="0"/>
      <p:bldP spid="39940" grpId="0" autoUpdateAnimBg="0"/>
      <p:bldP spid="39941" grpId="0" autoUpdateAnimBg="0"/>
    </p:bld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962" name="Object 2"/>
          <p:cNvGraphicFramePr>
            <a:graphicFrameLocks noChangeAspect="1"/>
          </p:cNvGraphicFramePr>
          <p:nvPr/>
        </p:nvGraphicFramePr>
        <p:xfrm>
          <a:off x="3914775" y="-157163"/>
          <a:ext cx="4884738" cy="2046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0355" name="Equation" r:id="rId3" imgW="939600" imgH="393480" progId="Equation.DSMT4">
                  <p:embed/>
                </p:oleObj>
              </mc:Choice>
              <mc:Fallback>
                <p:oleObj name="Equation" r:id="rId3" imgW="939600" imgH="39348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14775" y="-157163"/>
                        <a:ext cx="4884738" cy="20462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0963" name="Rectangle 3"/>
          <p:cNvSpPr>
            <a:spLocks noChangeArrowheads="1"/>
          </p:cNvSpPr>
          <p:nvPr/>
        </p:nvSpPr>
        <p:spPr bwMode="auto">
          <a:xfrm>
            <a:off x="2620963" y="1782764"/>
            <a:ext cx="6508750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60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charset="0"/>
              </a:rPr>
              <a:t>解：</a:t>
            </a:r>
            <a:r>
              <a:rPr kumimoji="1" lang="en-US" altLang="zh-CN" sz="60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charset="0"/>
              </a:rPr>
              <a:t>6&lt;-2x-1&lt;15</a:t>
            </a:r>
            <a:endParaRPr kumimoji="1" lang="en-US" altLang="zh-CN" sz="6000" b="1">
              <a:solidFill>
                <a:srgbClr val="0066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charset="0"/>
            </a:endParaRPr>
          </a:p>
        </p:txBody>
      </p:sp>
      <p:sp>
        <p:nvSpPr>
          <p:cNvPr id="40964" name="Rectangle 4"/>
          <p:cNvSpPr>
            <a:spLocks noChangeArrowheads="1"/>
          </p:cNvSpPr>
          <p:nvPr/>
        </p:nvSpPr>
        <p:spPr bwMode="auto">
          <a:xfrm>
            <a:off x="4262438" y="3305176"/>
            <a:ext cx="4164012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60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charset="0"/>
              </a:rPr>
              <a:t>7&lt;-2x&lt;16</a:t>
            </a:r>
            <a:endParaRPr kumimoji="1" lang="en-US" altLang="zh-CN" sz="6000" b="1">
              <a:solidFill>
                <a:srgbClr val="0066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charset="0"/>
            </a:endParaRPr>
          </a:p>
        </p:txBody>
      </p:sp>
      <p:sp>
        <p:nvSpPr>
          <p:cNvPr id="40965" name="Rectangle 5"/>
          <p:cNvSpPr>
            <a:spLocks noChangeArrowheads="1"/>
          </p:cNvSpPr>
          <p:nvPr/>
        </p:nvSpPr>
        <p:spPr bwMode="auto">
          <a:xfrm>
            <a:off x="4416426" y="4948239"/>
            <a:ext cx="4244975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60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charset="0"/>
              </a:rPr>
              <a:t>-8&lt;x&lt;-3.5</a:t>
            </a:r>
            <a:endParaRPr kumimoji="1" lang="en-US" altLang="zh-CN" sz="6000" b="1">
              <a:solidFill>
                <a:srgbClr val="0066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076456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09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09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09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3" grpId="0" autoUpdateAnimBg="0"/>
      <p:bldP spid="40964" grpId="0" autoUpdateAnimBg="0"/>
      <p:bldP spid="40965" grpId="0" autoUpdateAnimBg="0"/>
    </p:bld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ChangeArrowheads="1"/>
          </p:cNvSpPr>
          <p:nvPr/>
        </p:nvSpPr>
        <p:spPr bwMode="auto">
          <a:xfrm>
            <a:off x="4649789" y="-114300"/>
            <a:ext cx="3248025" cy="823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kumimoji="1" lang="zh-CN" altLang="en-US" sz="4800" b="1" u="sng">
                <a:latin typeface="隶书" charset="0"/>
                <a:ea typeface="隶书" charset="0"/>
              </a:rPr>
              <a:t>形成性测试</a:t>
            </a:r>
          </a:p>
        </p:txBody>
      </p:sp>
      <p:sp>
        <p:nvSpPr>
          <p:cNvPr id="41987" name="Rectangle 3"/>
          <p:cNvSpPr>
            <a:spLocks noChangeArrowheads="1"/>
          </p:cNvSpPr>
          <p:nvPr/>
        </p:nvSpPr>
        <p:spPr bwMode="auto">
          <a:xfrm>
            <a:off x="1471613" y="644525"/>
            <a:ext cx="2051051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600" b="1">
                <a:latin typeface="Times New Roman" charset="0"/>
              </a:rPr>
              <a:t>1.</a:t>
            </a:r>
            <a:r>
              <a:rPr kumimoji="1" lang="zh-CN" altLang="en-US" sz="3600" b="1">
                <a:latin typeface="Times New Roman" charset="0"/>
              </a:rPr>
              <a:t>填空题</a:t>
            </a:r>
            <a:r>
              <a:rPr kumimoji="1" lang="en-US" altLang="zh-CN" sz="3600" b="1">
                <a:latin typeface="Times New Roman" charset="0"/>
              </a:rPr>
              <a:t>:</a:t>
            </a:r>
          </a:p>
        </p:txBody>
      </p:sp>
      <p:sp>
        <p:nvSpPr>
          <p:cNvPr id="41988" name="Rectangle 4"/>
          <p:cNvSpPr>
            <a:spLocks noChangeArrowheads="1"/>
          </p:cNvSpPr>
          <p:nvPr/>
        </p:nvSpPr>
        <p:spPr bwMode="auto">
          <a:xfrm>
            <a:off x="8543925" y="3933826"/>
            <a:ext cx="19050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4000" b="1">
                <a:solidFill>
                  <a:srgbClr val="FF0000"/>
                </a:solidFill>
                <a:latin typeface="Times New Roman" charset="0"/>
              </a:rPr>
              <a:t>x=0,x=1</a:t>
            </a:r>
          </a:p>
        </p:txBody>
      </p:sp>
      <p:sp>
        <p:nvSpPr>
          <p:cNvPr id="41989" name="Rectangle 5"/>
          <p:cNvSpPr>
            <a:spLocks noChangeArrowheads="1"/>
          </p:cNvSpPr>
          <p:nvPr/>
        </p:nvSpPr>
        <p:spPr bwMode="auto">
          <a:xfrm>
            <a:off x="8472489" y="4868864"/>
            <a:ext cx="1381125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6000" b="1">
                <a:solidFill>
                  <a:srgbClr val="FF0000"/>
                </a:solidFill>
                <a:latin typeface="Times New Roman" charset="0"/>
              </a:rPr>
              <a:t>x&gt;1</a:t>
            </a:r>
          </a:p>
        </p:txBody>
      </p:sp>
      <p:grpSp>
        <p:nvGrpSpPr>
          <p:cNvPr id="41990" name="Group 6"/>
          <p:cNvGrpSpPr>
            <a:grpSpLocks/>
          </p:cNvGrpSpPr>
          <p:nvPr/>
        </p:nvGrpSpPr>
        <p:grpSpPr bwMode="auto">
          <a:xfrm>
            <a:off x="1992313" y="692151"/>
            <a:ext cx="13690600" cy="1573213"/>
            <a:chOff x="295" y="436"/>
            <a:chExt cx="8624" cy="991"/>
          </a:xfrm>
        </p:grpSpPr>
        <p:sp>
          <p:nvSpPr>
            <p:cNvPr id="41991" name="Rectangle 7"/>
            <p:cNvSpPr>
              <a:spLocks noChangeArrowheads="1"/>
            </p:cNvSpPr>
            <p:nvPr/>
          </p:nvSpPr>
          <p:spPr bwMode="auto">
            <a:xfrm>
              <a:off x="295" y="754"/>
              <a:ext cx="8624" cy="6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800" b="1">
                  <a:latin typeface="宋体" charset="-122"/>
                </a:rPr>
                <a:t>（</a:t>
              </a:r>
              <a:r>
                <a:rPr kumimoji="1" lang="en-US" altLang="zh-CN" sz="2800" b="1">
                  <a:latin typeface="宋体" charset="-122"/>
                </a:rPr>
                <a:t>1</a:t>
              </a:r>
              <a:r>
                <a:rPr kumimoji="1" lang="zh-CN" altLang="en-US" sz="2800" b="1">
                  <a:latin typeface="宋体" charset="-122"/>
                </a:rPr>
                <a:t>）不等式组            的解集是</a:t>
              </a:r>
              <a:r>
                <a:rPr kumimoji="1" lang="zh-CN" altLang="en-US" sz="2800" b="1" u="sng">
                  <a:latin typeface="宋体" charset="-122"/>
                </a:rPr>
                <a:t>  </a:t>
              </a:r>
              <a:r>
                <a:rPr kumimoji="1" lang="en-US" altLang="zh-CN" sz="2800" b="1" u="sng">
                  <a:latin typeface="宋体" charset="-122"/>
                </a:rPr>
                <a:t>_____________                             </a:t>
              </a:r>
              <a:endParaRPr kumimoji="1" lang="en-US" altLang="zh-CN" sz="2800" b="1">
                <a:latin typeface="宋体" charset="-122"/>
              </a:endParaRPr>
            </a:p>
            <a:p>
              <a:pPr>
                <a:spcBef>
                  <a:spcPct val="50000"/>
                </a:spcBef>
              </a:pPr>
              <a:r>
                <a:rPr kumimoji="1" lang="en-US" altLang="zh-CN" sz="2800" b="1">
                  <a:latin typeface="宋体" charset="-122"/>
                </a:rPr>
                <a:t>                    </a:t>
              </a:r>
              <a:endParaRPr kumimoji="1" lang="en-US" altLang="zh-CN" sz="2800" b="1">
                <a:latin typeface="Times New Roman" charset="0"/>
              </a:endParaRPr>
            </a:p>
          </p:txBody>
        </p:sp>
        <p:graphicFrame>
          <p:nvGraphicFramePr>
            <p:cNvPr id="41992" name="Object 8"/>
            <p:cNvGraphicFramePr>
              <a:graphicFrameLocks noChangeAspect="1"/>
            </p:cNvGraphicFramePr>
            <p:nvPr/>
          </p:nvGraphicFramePr>
          <p:xfrm>
            <a:off x="1837" y="436"/>
            <a:ext cx="1043" cy="76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1386" name="Equation" r:id="rId3" imgW="482400" imgH="583920" progId="Equation.DSMT4">
                    <p:embed/>
                  </p:oleObj>
                </mc:Choice>
                <mc:Fallback>
                  <p:oleObj name="Equation" r:id="rId3" imgW="482400" imgH="583920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837" y="436"/>
                          <a:ext cx="1043" cy="76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blurRad="63500" dist="38099" dir="2700000" algn="ctr" rotWithShape="0">
                                  <a:srgbClr val="000000">
                                    <a:alpha val="74998"/>
                                  </a:srgb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41993" name="AutoShape 9"/>
            <p:cNvSpPr>
              <a:spLocks/>
            </p:cNvSpPr>
            <p:nvPr/>
          </p:nvSpPr>
          <p:spPr bwMode="auto">
            <a:xfrm>
              <a:off x="1746" y="663"/>
              <a:ext cx="91" cy="499"/>
            </a:xfrm>
            <a:prstGeom prst="leftBrace">
              <a:avLst>
                <a:gd name="adj1" fmla="val 45696"/>
                <a:gd name="adj2" fmla="val 50000"/>
              </a:avLst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aphicFrame>
        <p:nvGraphicFramePr>
          <p:cNvPr id="41994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7537153"/>
              </p:ext>
            </p:extLst>
          </p:nvPr>
        </p:nvGraphicFramePr>
        <p:xfrm>
          <a:off x="8472489" y="908051"/>
          <a:ext cx="1871662" cy="754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1387" name="Equation" r:id="rId5" imgW="672840" imgH="393480" progId="Equation.DSMT4">
                  <p:embed/>
                </p:oleObj>
              </mc:Choice>
              <mc:Fallback>
                <p:oleObj name="Equation" r:id="rId5" imgW="672840" imgH="39348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472489" y="908051"/>
                        <a:ext cx="1871662" cy="7540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41995" name="Group 11"/>
          <p:cNvGrpSpPr>
            <a:grpSpLocks/>
          </p:cNvGrpSpPr>
          <p:nvPr/>
        </p:nvGrpSpPr>
        <p:grpSpPr bwMode="auto">
          <a:xfrm>
            <a:off x="1955800" y="2276475"/>
            <a:ext cx="8712200" cy="1428750"/>
            <a:chOff x="272" y="1434"/>
            <a:chExt cx="5488" cy="900"/>
          </a:xfrm>
        </p:grpSpPr>
        <p:sp>
          <p:nvSpPr>
            <p:cNvPr id="41996" name="Rectangle 12"/>
            <p:cNvSpPr>
              <a:spLocks noChangeArrowheads="1"/>
            </p:cNvSpPr>
            <p:nvPr/>
          </p:nvSpPr>
          <p:spPr bwMode="auto">
            <a:xfrm>
              <a:off x="272" y="1661"/>
              <a:ext cx="5488" cy="6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800" b="1" dirty="0">
                  <a:latin typeface="宋体" charset="-122"/>
                </a:rPr>
                <a:t>（</a:t>
              </a:r>
              <a:r>
                <a:rPr kumimoji="1" lang="en-US" altLang="zh-CN" sz="2800" b="1" dirty="0">
                  <a:latin typeface="宋体" charset="-122"/>
                </a:rPr>
                <a:t>2</a:t>
              </a:r>
              <a:r>
                <a:rPr kumimoji="1" lang="zh-CN" altLang="en-US" sz="2800" b="1" dirty="0">
                  <a:latin typeface="宋体" charset="-122"/>
                </a:rPr>
                <a:t>）不等式组        的非正整数解集是</a:t>
              </a:r>
              <a:r>
                <a:rPr kumimoji="1" lang="en-US" altLang="zh-CN" sz="2800" b="1" dirty="0">
                  <a:latin typeface="宋体" charset="-122"/>
                </a:rPr>
                <a:t>____________</a:t>
              </a:r>
            </a:p>
            <a:p>
              <a:pPr>
                <a:spcBef>
                  <a:spcPct val="50000"/>
                </a:spcBef>
              </a:pPr>
              <a:r>
                <a:rPr kumimoji="1" lang="en-US" altLang="zh-CN" sz="2800" b="1" dirty="0">
                  <a:latin typeface="宋体" charset="-122"/>
                </a:rPr>
                <a:t>                     </a:t>
              </a:r>
              <a:endParaRPr kumimoji="1" lang="en-US" altLang="zh-CN" sz="2800" b="1" dirty="0">
                <a:latin typeface="Times New Roman" charset="0"/>
              </a:endParaRPr>
            </a:p>
          </p:txBody>
        </p:sp>
        <p:sp>
          <p:nvSpPr>
            <p:cNvPr id="41997" name="Text Box 13"/>
            <p:cNvSpPr txBox="1">
              <a:spLocks noChangeArrowheads="1"/>
            </p:cNvSpPr>
            <p:nvPr/>
          </p:nvSpPr>
          <p:spPr bwMode="auto">
            <a:xfrm>
              <a:off x="1973" y="1434"/>
              <a:ext cx="807" cy="7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800" b="1">
                  <a:latin typeface="Times New Roman" charset="0"/>
                </a:rPr>
                <a:t>x&gt;-2</a:t>
              </a:r>
            </a:p>
            <a:p>
              <a:pPr>
                <a:spcBef>
                  <a:spcPct val="50000"/>
                </a:spcBef>
              </a:pPr>
              <a:r>
                <a:rPr kumimoji="1" lang="en-US" altLang="zh-CN" sz="2800" b="1">
                  <a:latin typeface="Times New Roman" charset="0"/>
                </a:rPr>
                <a:t>X&gt;-3</a:t>
              </a:r>
            </a:p>
          </p:txBody>
        </p:sp>
        <p:sp>
          <p:nvSpPr>
            <p:cNvPr id="41998" name="AutoShape 14"/>
            <p:cNvSpPr>
              <a:spLocks/>
            </p:cNvSpPr>
            <p:nvPr/>
          </p:nvSpPr>
          <p:spPr bwMode="auto">
            <a:xfrm>
              <a:off x="1791" y="1570"/>
              <a:ext cx="181" cy="499"/>
            </a:xfrm>
            <a:prstGeom prst="leftBrace">
              <a:avLst>
                <a:gd name="adj1" fmla="val 22974"/>
                <a:gd name="adj2" fmla="val 50000"/>
              </a:avLst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41999" name="Text Box 15"/>
          <p:cNvSpPr txBox="1">
            <a:spLocks noChangeArrowheads="1"/>
          </p:cNvSpPr>
          <p:nvPr/>
        </p:nvSpPr>
        <p:spPr bwMode="auto">
          <a:xfrm>
            <a:off x="8832850" y="2420939"/>
            <a:ext cx="82708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CN" sz="3200" b="1">
                <a:solidFill>
                  <a:srgbClr val="FF0000"/>
                </a:solidFill>
                <a:latin typeface="Times New Roman" charset="0"/>
              </a:rPr>
              <a:t>-1,0</a:t>
            </a:r>
          </a:p>
        </p:txBody>
      </p:sp>
      <p:grpSp>
        <p:nvGrpSpPr>
          <p:cNvPr id="42000" name="Group 16"/>
          <p:cNvGrpSpPr>
            <a:grpSpLocks/>
          </p:cNvGrpSpPr>
          <p:nvPr/>
        </p:nvGrpSpPr>
        <p:grpSpPr bwMode="auto">
          <a:xfrm>
            <a:off x="1992313" y="3933826"/>
            <a:ext cx="8534400" cy="1355725"/>
            <a:chOff x="295" y="2478"/>
            <a:chExt cx="5376" cy="854"/>
          </a:xfrm>
        </p:grpSpPr>
        <p:sp>
          <p:nvSpPr>
            <p:cNvPr id="42001" name="Rectangle 17"/>
            <p:cNvSpPr>
              <a:spLocks noChangeArrowheads="1"/>
            </p:cNvSpPr>
            <p:nvPr/>
          </p:nvSpPr>
          <p:spPr bwMode="auto">
            <a:xfrm>
              <a:off x="295" y="2659"/>
              <a:ext cx="5376" cy="6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800" b="1">
                  <a:latin typeface="宋体" charset="-122"/>
                </a:rPr>
                <a:t>（</a:t>
              </a:r>
              <a:r>
                <a:rPr kumimoji="1" lang="en-US" altLang="zh-CN" sz="2800" b="1">
                  <a:latin typeface="宋体" charset="-122"/>
                </a:rPr>
                <a:t>3</a:t>
              </a:r>
              <a:r>
                <a:rPr kumimoji="1" lang="zh-CN" altLang="en-US" sz="2800" b="1">
                  <a:latin typeface="宋体" charset="-122"/>
                </a:rPr>
                <a:t>）不等式组       的非正整数解集是</a:t>
              </a:r>
              <a:r>
                <a:rPr kumimoji="1" lang="en-US" altLang="zh-CN" sz="2800" b="1">
                  <a:latin typeface="宋体" charset="-122"/>
                </a:rPr>
                <a:t>____________</a:t>
              </a:r>
            </a:p>
            <a:p>
              <a:pPr>
                <a:spcBef>
                  <a:spcPct val="50000"/>
                </a:spcBef>
              </a:pPr>
              <a:r>
                <a:rPr kumimoji="1" lang="en-US" altLang="zh-CN" sz="2800" b="1">
                  <a:latin typeface="宋体" charset="-122"/>
                </a:rPr>
                <a:t>                      </a:t>
              </a:r>
              <a:endParaRPr kumimoji="1" lang="en-US" altLang="zh-CN" sz="2800" b="1">
                <a:latin typeface="Times New Roman" charset="0"/>
              </a:endParaRPr>
            </a:p>
          </p:txBody>
        </p:sp>
        <p:sp>
          <p:nvSpPr>
            <p:cNvPr id="42002" name="Text Box 18"/>
            <p:cNvSpPr txBox="1">
              <a:spLocks noChangeArrowheads="1"/>
            </p:cNvSpPr>
            <p:nvPr/>
          </p:nvSpPr>
          <p:spPr bwMode="auto">
            <a:xfrm>
              <a:off x="1927" y="2478"/>
              <a:ext cx="686" cy="59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kumimoji="1" lang="en-US" altLang="zh-CN" sz="2800" b="1">
                  <a:latin typeface="Times New Roman" charset="0"/>
                </a:rPr>
                <a:t>X&lt;2   </a:t>
              </a:r>
            </a:p>
            <a:p>
              <a:r>
                <a:rPr kumimoji="1" lang="en-US" altLang="zh-CN" sz="2800" b="1">
                  <a:latin typeface="Times New Roman" charset="0"/>
                </a:rPr>
                <a:t>X&lt;5</a:t>
              </a:r>
            </a:p>
          </p:txBody>
        </p:sp>
        <p:sp>
          <p:nvSpPr>
            <p:cNvPr id="42003" name="AutoShape 19"/>
            <p:cNvSpPr>
              <a:spLocks/>
            </p:cNvSpPr>
            <p:nvPr/>
          </p:nvSpPr>
          <p:spPr bwMode="auto">
            <a:xfrm>
              <a:off x="1746" y="2568"/>
              <a:ext cx="181" cy="499"/>
            </a:xfrm>
            <a:prstGeom prst="leftBrace">
              <a:avLst>
                <a:gd name="adj1" fmla="val 22974"/>
                <a:gd name="adj2" fmla="val 50000"/>
              </a:avLst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42004" name="Rectangle 20"/>
          <p:cNvSpPr>
            <a:spLocks noChangeArrowheads="1"/>
          </p:cNvSpPr>
          <p:nvPr/>
        </p:nvSpPr>
        <p:spPr bwMode="auto">
          <a:xfrm>
            <a:off x="1992313" y="5300664"/>
            <a:ext cx="13335000" cy="1068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b="1">
                <a:latin typeface="宋体" charset="-122"/>
              </a:rPr>
              <a:t>（</a:t>
            </a:r>
            <a:r>
              <a:rPr kumimoji="1" lang="en-US" altLang="zh-CN" sz="2800" b="1">
                <a:latin typeface="宋体" charset="-122"/>
              </a:rPr>
              <a:t>4</a:t>
            </a:r>
            <a:r>
              <a:rPr kumimoji="1" lang="zh-CN" altLang="en-US" sz="2800" b="1">
                <a:latin typeface="宋体" charset="-122"/>
              </a:rPr>
              <a:t>）不等式组            的解集是</a:t>
            </a:r>
            <a:r>
              <a:rPr kumimoji="1" lang="zh-CN" altLang="en-US" sz="2800" b="1" u="sng">
                <a:latin typeface="宋体" charset="-122"/>
              </a:rPr>
              <a:t>  </a:t>
            </a:r>
            <a:r>
              <a:rPr kumimoji="1" lang="en-US" altLang="zh-CN" sz="2800" b="1" u="sng">
                <a:latin typeface="宋体" charset="-122"/>
              </a:rPr>
              <a:t>____________                            </a:t>
            </a:r>
            <a:endParaRPr kumimoji="1" lang="en-US" altLang="zh-CN" sz="2800" b="1">
              <a:latin typeface="宋体" charset="-122"/>
            </a:endParaRPr>
          </a:p>
          <a:p>
            <a:pPr>
              <a:spcBef>
                <a:spcPct val="50000"/>
              </a:spcBef>
            </a:pPr>
            <a:r>
              <a:rPr kumimoji="1" lang="en-US" altLang="zh-CN" sz="2800" b="1">
                <a:latin typeface="宋体" charset="-122"/>
              </a:rPr>
              <a:t>                    </a:t>
            </a:r>
            <a:endParaRPr kumimoji="1" lang="en-US" altLang="zh-CN" sz="2800" b="1">
              <a:latin typeface="Times New Roman" charset="0"/>
            </a:endParaRPr>
          </a:p>
        </p:txBody>
      </p:sp>
      <p:grpSp>
        <p:nvGrpSpPr>
          <p:cNvPr id="42005" name="Group 21"/>
          <p:cNvGrpSpPr>
            <a:grpSpLocks/>
          </p:cNvGrpSpPr>
          <p:nvPr/>
        </p:nvGrpSpPr>
        <p:grpSpPr bwMode="auto">
          <a:xfrm>
            <a:off x="4440238" y="4941888"/>
            <a:ext cx="1871662" cy="1439862"/>
            <a:chOff x="1837" y="3113"/>
            <a:chExt cx="1179" cy="907"/>
          </a:xfrm>
        </p:grpSpPr>
        <p:graphicFrame>
          <p:nvGraphicFramePr>
            <p:cNvPr id="42006" name="Object 22"/>
            <p:cNvGraphicFramePr>
              <a:graphicFrameLocks noChangeAspect="1"/>
            </p:cNvGraphicFramePr>
            <p:nvPr/>
          </p:nvGraphicFramePr>
          <p:xfrm>
            <a:off x="2018" y="3113"/>
            <a:ext cx="998" cy="90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1388" name="Equation" r:id="rId7" imgW="736560" imgH="609480" progId="Equation.DSMT4">
                    <p:embed/>
                  </p:oleObj>
                </mc:Choice>
                <mc:Fallback>
                  <p:oleObj name="Equation" r:id="rId7" imgW="736560" imgH="609480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018" y="3113"/>
                          <a:ext cx="998" cy="90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blurRad="63500" dist="38099" dir="2700000" algn="ctr" rotWithShape="0">
                                  <a:srgbClr val="000000">
                                    <a:alpha val="74998"/>
                                  </a:srgb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42007" name="AutoShape 23"/>
            <p:cNvSpPr>
              <a:spLocks/>
            </p:cNvSpPr>
            <p:nvPr/>
          </p:nvSpPr>
          <p:spPr bwMode="auto">
            <a:xfrm>
              <a:off x="1837" y="3294"/>
              <a:ext cx="181" cy="499"/>
            </a:xfrm>
            <a:prstGeom prst="leftBrace">
              <a:avLst>
                <a:gd name="adj1" fmla="val 22974"/>
                <a:gd name="adj2" fmla="val 50000"/>
              </a:avLst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50104995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1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419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7" dur="500"/>
                                        <p:tgtEl>
                                          <p:spTgt spid="4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2" dur="500"/>
                                        <p:tgtEl>
                                          <p:spTgt spid="41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8" grpId="0" autoUpdateAnimBg="0"/>
      <p:bldP spid="41989" grpId="0" autoUpdateAnimBg="0"/>
      <p:bldP spid="41999" grpId="0"/>
    </p:bld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ChangeArrowheads="1"/>
          </p:cNvSpPr>
          <p:nvPr/>
        </p:nvSpPr>
        <p:spPr bwMode="auto">
          <a:xfrm>
            <a:off x="1524001" y="73025"/>
            <a:ext cx="205581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600" b="1">
                <a:latin typeface="Times New Roman" charset="0"/>
              </a:rPr>
              <a:t>2.</a:t>
            </a:r>
            <a:r>
              <a:rPr kumimoji="1" lang="zh-CN" altLang="en-US" sz="3600" b="1">
                <a:latin typeface="Times New Roman" charset="0"/>
              </a:rPr>
              <a:t>选择题</a:t>
            </a:r>
            <a:r>
              <a:rPr kumimoji="1" lang="en-US" altLang="zh-CN" sz="3600" b="1">
                <a:latin typeface="Times New Roman" charset="0"/>
              </a:rPr>
              <a:t>:</a:t>
            </a:r>
          </a:p>
        </p:txBody>
      </p:sp>
      <p:sp>
        <p:nvSpPr>
          <p:cNvPr id="44035" name="Rectangle 3"/>
          <p:cNvSpPr>
            <a:spLocks noChangeArrowheads="1"/>
          </p:cNvSpPr>
          <p:nvPr/>
        </p:nvSpPr>
        <p:spPr bwMode="auto">
          <a:xfrm>
            <a:off x="1524000" y="895350"/>
            <a:ext cx="72390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200" b="1" dirty="0">
                <a:latin typeface="Times New Roman" charset="0"/>
              </a:rPr>
              <a:t>(1)</a:t>
            </a:r>
            <a:r>
              <a:rPr kumimoji="1" lang="zh-CN" altLang="en-US" sz="3200" b="1" dirty="0">
                <a:latin typeface="Times New Roman" charset="0"/>
              </a:rPr>
              <a:t>不等式组                        的解集是</a:t>
            </a:r>
            <a:r>
              <a:rPr kumimoji="1" lang="en-US" altLang="zh-CN" sz="3200" b="1" dirty="0">
                <a:latin typeface="Times New Roman" charset="0"/>
              </a:rPr>
              <a:t>(      )</a:t>
            </a:r>
          </a:p>
        </p:txBody>
      </p:sp>
      <p:graphicFrame>
        <p:nvGraphicFramePr>
          <p:cNvPr id="44036" name="Object 4"/>
          <p:cNvGraphicFramePr>
            <a:graphicFrameLocks noChangeAspect="1"/>
          </p:cNvGraphicFramePr>
          <p:nvPr/>
        </p:nvGraphicFramePr>
        <p:xfrm>
          <a:off x="3819526" y="536575"/>
          <a:ext cx="2278063" cy="1474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431" name="Equation" r:id="rId3" imgW="431640" imgH="279360" progId="Equation.DSMT4">
                  <p:embed/>
                </p:oleObj>
              </mc:Choice>
              <mc:Fallback>
                <p:oleObj name="Equation" r:id="rId3" imgW="431640" imgH="27936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19526" y="536575"/>
                        <a:ext cx="2278063" cy="14747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4037" name="Text Box 5"/>
          <p:cNvSpPr txBox="1">
            <a:spLocks noChangeArrowheads="1"/>
          </p:cNvSpPr>
          <p:nvPr/>
        </p:nvSpPr>
        <p:spPr bwMode="auto">
          <a:xfrm>
            <a:off x="1887538" y="1762126"/>
            <a:ext cx="1643062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4000" b="1">
                <a:latin typeface="Times New Roman" charset="0"/>
              </a:rPr>
              <a:t>A</a:t>
            </a:r>
            <a:r>
              <a:rPr kumimoji="1" lang="en-US" altLang="zh-CN" sz="2400">
                <a:latin typeface="Times New Roman" charset="0"/>
              </a:rPr>
              <a:t>.</a:t>
            </a:r>
            <a:r>
              <a:rPr kumimoji="1" lang="en-US" altLang="zh-CN" sz="3600" b="1">
                <a:latin typeface="Times New Roman" charset="0"/>
              </a:rPr>
              <a:t>x&lt;1</a:t>
            </a:r>
          </a:p>
        </p:txBody>
      </p:sp>
      <p:sp>
        <p:nvSpPr>
          <p:cNvPr id="44038" name="Text Box 6"/>
          <p:cNvSpPr txBox="1">
            <a:spLocks noChangeArrowheads="1"/>
          </p:cNvSpPr>
          <p:nvPr/>
        </p:nvSpPr>
        <p:spPr bwMode="auto">
          <a:xfrm>
            <a:off x="6996113" y="1668464"/>
            <a:ext cx="17589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4000" b="1">
                <a:latin typeface="Times New Roman" charset="0"/>
              </a:rPr>
              <a:t>B</a:t>
            </a:r>
            <a:r>
              <a:rPr kumimoji="1" lang="en-US" altLang="zh-CN" sz="2400">
                <a:latin typeface="Times New Roman" charset="0"/>
              </a:rPr>
              <a:t>.</a:t>
            </a:r>
            <a:r>
              <a:rPr kumimoji="1" lang="en-US" altLang="zh-CN" sz="3600" b="1">
                <a:latin typeface="Times New Roman" charset="0"/>
              </a:rPr>
              <a:t>x ≥ 2</a:t>
            </a:r>
          </a:p>
        </p:txBody>
      </p:sp>
      <p:sp>
        <p:nvSpPr>
          <p:cNvPr id="44039" name="Text Box 7"/>
          <p:cNvSpPr txBox="1">
            <a:spLocks noChangeArrowheads="1"/>
          </p:cNvSpPr>
          <p:nvPr/>
        </p:nvSpPr>
        <p:spPr bwMode="auto">
          <a:xfrm>
            <a:off x="1836738" y="2592389"/>
            <a:ext cx="2436812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4000" b="1">
                <a:latin typeface="Times New Roman" charset="0"/>
              </a:rPr>
              <a:t>C</a:t>
            </a:r>
            <a:r>
              <a:rPr kumimoji="1" lang="en-US" altLang="zh-CN" sz="2400">
                <a:latin typeface="Times New Roman" charset="0"/>
              </a:rPr>
              <a:t>. </a:t>
            </a:r>
            <a:r>
              <a:rPr kumimoji="1" lang="en-US" altLang="zh-CN" sz="3600">
                <a:latin typeface="Times New Roman" charset="0"/>
              </a:rPr>
              <a:t>1&lt;</a:t>
            </a:r>
            <a:r>
              <a:rPr kumimoji="1" lang="en-US" altLang="zh-CN" sz="3600" b="1">
                <a:latin typeface="Times New Roman" charset="0"/>
              </a:rPr>
              <a:t>x ≤ 2</a:t>
            </a:r>
          </a:p>
        </p:txBody>
      </p:sp>
      <p:sp>
        <p:nvSpPr>
          <p:cNvPr id="44040" name="Text Box 8"/>
          <p:cNvSpPr txBox="1">
            <a:spLocks noChangeArrowheads="1"/>
          </p:cNvSpPr>
          <p:nvPr/>
        </p:nvSpPr>
        <p:spPr bwMode="auto">
          <a:xfrm>
            <a:off x="7015163" y="2705101"/>
            <a:ext cx="2436812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4000" b="1">
                <a:latin typeface="Times New Roman" charset="0"/>
              </a:rPr>
              <a:t>D</a:t>
            </a:r>
            <a:r>
              <a:rPr kumimoji="1" lang="en-US" altLang="zh-CN" sz="2400">
                <a:latin typeface="Times New Roman" charset="0"/>
              </a:rPr>
              <a:t>. </a:t>
            </a:r>
            <a:r>
              <a:rPr kumimoji="1" lang="zh-CN" altLang="en-US" sz="3600" b="1">
                <a:latin typeface="Times New Roman" charset="0"/>
              </a:rPr>
              <a:t>无解</a:t>
            </a:r>
          </a:p>
        </p:txBody>
      </p:sp>
      <p:graphicFrame>
        <p:nvGraphicFramePr>
          <p:cNvPr id="44041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85302157"/>
              </p:ext>
            </p:extLst>
          </p:nvPr>
        </p:nvGraphicFramePr>
        <p:xfrm>
          <a:off x="1611866" y="3241326"/>
          <a:ext cx="7859711" cy="214382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432" name="Equation" r:id="rId5" imgW="1981080" imgH="609480" progId="Equation.DSMT4">
                  <p:embed/>
                </p:oleObj>
              </mc:Choice>
              <mc:Fallback>
                <p:oleObj name="Equation" r:id="rId5" imgW="1981080" imgH="60948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11866" y="3241326"/>
                        <a:ext cx="7859711" cy="214382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4042" name="Text Box 10"/>
          <p:cNvSpPr txBox="1">
            <a:spLocks noChangeArrowheads="1"/>
          </p:cNvSpPr>
          <p:nvPr/>
        </p:nvSpPr>
        <p:spPr bwMode="auto">
          <a:xfrm>
            <a:off x="2211388" y="5305426"/>
            <a:ext cx="1643062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4000" b="1">
                <a:latin typeface="Times New Roman" charset="0"/>
              </a:rPr>
              <a:t>A</a:t>
            </a:r>
            <a:r>
              <a:rPr kumimoji="1" lang="en-US" altLang="zh-CN" sz="2400">
                <a:latin typeface="Times New Roman" charset="0"/>
              </a:rPr>
              <a:t>.</a:t>
            </a:r>
            <a:r>
              <a:rPr kumimoji="1" lang="en-US" altLang="zh-CN" sz="3600" b="1">
                <a:latin typeface="Times New Roman" charset="0"/>
              </a:rPr>
              <a:t>1</a:t>
            </a:r>
          </a:p>
        </p:txBody>
      </p:sp>
      <p:sp>
        <p:nvSpPr>
          <p:cNvPr id="44043" name="Text Box 11"/>
          <p:cNvSpPr txBox="1">
            <a:spLocks noChangeArrowheads="1"/>
          </p:cNvSpPr>
          <p:nvPr/>
        </p:nvSpPr>
        <p:spPr bwMode="auto">
          <a:xfrm>
            <a:off x="6718300" y="5229226"/>
            <a:ext cx="17589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4000" b="1">
                <a:latin typeface="Times New Roman" charset="0"/>
              </a:rPr>
              <a:t>B</a:t>
            </a:r>
            <a:r>
              <a:rPr kumimoji="1" lang="en-US" altLang="zh-CN" sz="2400">
                <a:latin typeface="Times New Roman" charset="0"/>
              </a:rPr>
              <a:t>.</a:t>
            </a:r>
            <a:r>
              <a:rPr kumimoji="1" lang="en-US" altLang="zh-CN" sz="3600" b="1">
                <a:latin typeface="Times New Roman" charset="0"/>
              </a:rPr>
              <a:t>2</a:t>
            </a:r>
          </a:p>
        </p:txBody>
      </p:sp>
      <p:sp>
        <p:nvSpPr>
          <p:cNvPr id="44044" name="Text Box 12"/>
          <p:cNvSpPr txBox="1">
            <a:spLocks noChangeArrowheads="1"/>
          </p:cNvSpPr>
          <p:nvPr/>
        </p:nvSpPr>
        <p:spPr bwMode="auto">
          <a:xfrm>
            <a:off x="2120901" y="6156326"/>
            <a:ext cx="1643063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4000" b="1">
                <a:latin typeface="Times New Roman" charset="0"/>
              </a:rPr>
              <a:t>C</a:t>
            </a:r>
            <a:r>
              <a:rPr kumimoji="1" lang="en-US" altLang="zh-CN" sz="2400">
                <a:latin typeface="Times New Roman" charset="0"/>
              </a:rPr>
              <a:t>.</a:t>
            </a:r>
            <a:r>
              <a:rPr kumimoji="1" lang="en-US" altLang="zh-CN" sz="3600" b="1">
                <a:latin typeface="Times New Roman" charset="0"/>
              </a:rPr>
              <a:t>0</a:t>
            </a:r>
          </a:p>
        </p:txBody>
      </p:sp>
      <p:sp>
        <p:nvSpPr>
          <p:cNvPr id="44045" name="Text Box 13"/>
          <p:cNvSpPr txBox="1">
            <a:spLocks noChangeArrowheads="1"/>
          </p:cNvSpPr>
          <p:nvPr/>
        </p:nvSpPr>
        <p:spPr bwMode="auto">
          <a:xfrm>
            <a:off x="6916738" y="6156326"/>
            <a:ext cx="1643062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4000" b="1">
                <a:latin typeface="Times New Roman" charset="0"/>
              </a:rPr>
              <a:t>D</a:t>
            </a:r>
            <a:r>
              <a:rPr kumimoji="1" lang="en-US" altLang="zh-CN" sz="2400">
                <a:latin typeface="Times New Roman" charset="0"/>
              </a:rPr>
              <a:t>.</a:t>
            </a:r>
            <a:r>
              <a:rPr kumimoji="1" lang="en-US" altLang="zh-CN" sz="2400" b="1">
                <a:latin typeface="Times New Roman" charset="0"/>
              </a:rPr>
              <a:t>–</a:t>
            </a:r>
            <a:r>
              <a:rPr kumimoji="1" lang="en-US" altLang="zh-CN" sz="3600" b="1">
                <a:latin typeface="Times New Roman" charset="0"/>
              </a:rPr>
              <a:t>1</a:t>
            </a:r>
          </a:p>
        </p:txBody>
      </p:sp>
      <p:sp>
        <p:nvSpPr>
          <p:cNvPr id="44046" name="Text Box 14"/>
          <p:cNvSpPr txBox="1">
            <a:spLocks noChangeArrowheads="1"/>
          </p:cNvSpPr>
          <p:nvPr/>
        </p:nvSpPr>
        <p:spPr bwMode="auto">
          <a:xfrm>
            <a:off x="7937500" y="862014"/>
            <a:ext cx="4762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4000" b="1">
                <a:solidFill>
                  <a:srgbClr val="FF0000"/>
                </a:solidFill>
                <a:latin typeface="Times New Roman" charset="0"/>
              </a:rPr>
              <a:t>D</a:t>
            </a:r>
          </a:p>
        </p:txBody>
      </p:sp>
      <p:sp>
        <p:nvSpPr>
          <p:cNvPr id="44047" name="Text Box 15"/>
          <p:cNvSpPr txBox="1">
            <a:spLocks noChangeArrowheads="1"/>
          </p:cNvSpPr>
          <p:nvPr/>
        </p:nvSpPr>
        <p:spPr bwMode="auto">
          <a:xfrm>
            <a:off x="4111419" y="4324527"/>
            <a:ext cx="64770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5400" b="1">
                <a:solidFill>
                  <a:srgbClr val="FF0000"/>
                </a:solidFill>
                <a:latin typeface="Times New Roman" charset="0"/>
              </a:rPr>
              <a:t>C</a:t>
            </a:r>
          </a:p>
        </p:txBody>
      </p:sp>
    </p:spTree>
    <p:extLst>
      <p:ext uri="{BB962C8B-B14F-4D97-AF65-F5344CB8AC3E}">
        <p14:creationId xmlns:p14="http://schemas.microsoft.com/office/powerpoint/2010/main" val="178226750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0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0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40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40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46" grpId="0" autoUpdateAnimBg="0"/>
      <p:bldP spid="44047" grpId="0" autoUpdateAnimBg="0"/>
    </p:bld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5058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40679612"/>
              </p:ext>
            </p:extLst>
          </p:nvPr>
        </p:nvGraphicFramePr>
        <p:xfrm>
          <a:off x="1638921" y="733233"/>
          <a:ext cx="5965827" cy="181017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467" name="Equation" r:id="rId3" imgW="1892160" imgH="558720" progId="Equation.DSMT4">
                  <p:embed/>
                </p:oleObj>
              </mc:Choice>
              <mc:Fallback>
                <p:oleObj name="Equation" r:id="rId3" imgW="1892160" imgH="55872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38921" y="733233"/>
                        <a:ext cx="5965827" cy="181017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5059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12652514"/>
              </p:ext>
            </p:extLst>
          </p:nvPr>
        </p:nvGraphicFramePr>
        <p:xfrm>
          <a:off x="2133670" y="4530725"/>
          <a:ext cx="2022475" cy="895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468" name="Equation" r:id="rId5" imgW="888840" imgH="393480" progId="Equation.DSMT4">
                  <p:embed/>
                </p:oleObj>
              </mc:Choice>
              <mc:Fallback>
                <p:oleObj name="Equation" r:id="rId5" imgW="888840" imgH="39348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33670" y="4530725"/>
                        <a:ext cx="2022475" cy="895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5060" name="Object 4"/>
          <p:cNvGraphicFramePr>
            <a:graphicFrameLocks noChangeAspect="1"/>
          </p:cNvGraphicFramePr>
          <p:nvPr/>
        </p:nvGraphicFramePr>
        <p:xfrm>
          <a:off x="7004050" y="4518025"/>
          <a:ext cx="2198688" cy="908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469" name="Equation" r:id="rId7" imgW="952200" imgH="393480" progId="Equation.DSMT4">
                  <p:embed/>
                </p:oleObj>
              </mc:Choice>
              <mc:Fallback>
                <p:oleObj name="Equation" r:id="rId7" imgW="952200" imgH="39348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04050" y="4518025"/>
                        <a:ext cx="2198688" cy="9080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506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47786456"/>
              </p:ext>
            </p:extLst>
          </p:nvPr>
        </p:nvGraphicFramePr>
        <p:xfrm>
          <a:off x="1996351" y="5640387"/>
          <a:ext cx="2297112" cy="1062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470" name="Equation" r:id="rId9" imgW="850680" imgH="393480" progId="Equation.DSMT4">
                  <p:embed/>
                </p:oleObj>
              </mc:Choice>
              <mc:Fallback>
                <p:oleObj name="Equation" r:id="rId9" imgW="850680" imgH="39348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96351" y="5640387"/>
                        <a:ext cx="2297112" cy="10620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5062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54860054"/>
              </p:ext>
            </p:extLst>
          </p:nvPr>
        </p:nvGraphicFramePr>
        <p:xfrm>
          <a:off x="7004050" y="5551486"/>
          <a:ext cx="1591986" cy="8842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471" name="Equation" r:id="rId11" imgW="520560" imgH="393480" progId="Equation.DSMT4">
                  <p:embed/>
                </p:oleObj>
              </mc:Choice>
              <mc:Fallback>
                <p:oleObj name="Equation" r:id="rId11" imgW="520560" imgH="39348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04050" y="5551486"/>
                        <a:ext cx="1591986" cy="8842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5063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59707939"/>
              </p:ext>
            </p:extLst>
          </p:nvPr>
        </p:nvGraphicFramePr>
        <p:xfrm>
          <a:off x="1595990" y="3191754"/>
          <a:ext cx="8723312" cy="143810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472" name="Equation" r:id="rId13" imgW="2286000" imgH="457200" progId="Equation.DSMT4">
                  <p:embed/>
                </p:oleObj>
              </mc:Choice>
              <mc:Fallback>
                <p:oleObj name="Equation" r:id="rId13" imgW="2286000" imgH="4572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95990" y="3191754"/>
                        <a:ext cx="8723312" cy="143810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5064" name="Text Box 8"/>
          <p:cNvSpPr txBox="1">
            <a:spLocks noChangeArrowheads="1"/>
          </p:cNvSpPr>
          <p:nvPr/>
        </p:nvSpPr>
        <p:spPr bwMode="auto">
          <a:xfrm>
            <a:off x="1817688" y="2552701"/>
            <a:ext cx="1643062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4000" dirty="0" err="1">
                <a:latin typeface="Times New Roman" charset="0"/>
              </a:rPr>
              <a:t>A</a:t>
            </a:r>
            <a:r>
              <a:rPr kumimoji="1" lang="en-US" altLang="zh-CN" sz="2400" dirty="0" err="1">
                <a:latin typeface="Times New Roman" charset="0"/>
              </a:rPr>
              <a:t>.</a:t>
            </a:r>
            <a:r>
              <a:rPr kumimoji="1" lang="en-US" altLang="zh-CN" sz="3600" dirty="0" err="1">
                <a:latin typeface="Times New Roman" charset="0"/>
              </a:rPr>
              <a:t>x</a:t>
            </a:r>
            <a:r>
              <a:rPr kumimoji="1" lang="en-US" altLang="zh-CN" sz="3600" dirty="0">
                <a:latin typeface="Times New Roman" charset="0"/>
              </a:rPr>
              <a:t>&gt;b</a:t>
            </a:r>
          </a:p>
        </p:txBody>
      </p:sp>
      <p:sp>
        <p:nvSpPr>
          <p:cNvPr id="45065" name="Text Box 9"/>
          <p:cNvSpPr txBox="1">
            <a:spLocks noChangeArrowheads="1"/>
          </p:cNvSpPr>
          <p:nvPr/>
        </p:nvSpPr>
        <p:spPr bwMode="auto">
          <a:xfrm>
            <a:off x="4024313" y="2592389"/>
            <a:ext cx="1643062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4000" dirty="0" err="1">
                <a:latin typeface="Times New Roman" charset="0"/>
              </a:rPr>
              <a:t>B</a:t>
            </a:r>
            <a:r>
              <a:rPr kumimoji="1" lang="en-US" altLang="zh-CN" sz="2400" dirty="0" err="1">
                <a:latin typeface="Times New Roman" charset="0"/>
              </a:rPr>
              <a:t>.</a:t>
            </a:r>
            <a:r>
              <a:rPr kumimoji="1" lang="en-US" altLang="zh-CN" sz="3600" dirty="0" err="1">
                <a:latin typeface="Times New Roman" charset="0"/>
              </a:rPr>
              <a:t>x</a:t>
            </a:r>
            <a:r>
              <a:rPr kumimoji="1" lang="en-US" altLang="zh-CN" sz="3600" dirty="0">
                <a:latin typeface="Times New Roman" charset="0"/>
              </a:rPr>
              <a:t>&lt;a</a:t>
            </a:r>
          </a:p>
        </p:txBody>
      </p:sp>
      <p:sp>
        <p:nvSpPr>
          <p:cNvPr id="45066" name="Text Box 10"/>
          <p:cNvSpPr txBox="1">
            <a:spLocks noChangeArrowheads="1"/>
          </p:cNvSpPr>
          <p:nvPr/>
        </p:nvSpPr>
        <p:spPr bwMode="auto">
          <a:xfrm>
            <a:off x="6430963" y="2667001"/>
            <a:ext cx="1643062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4000" dirty="0">
                <a:latin typeface="Times New Roman" charset="0"/>
              </a:rPr>
              <a:t>C</a:t>
            </a:r>
            <a:r>
              <a:rPr kumimoji="1" lang="en-US" altLang="zh-CN" sz="2400" dirty="0">
                <a:latin typeface="Times New Roman" charset="0"/>
              </a:rPr>
              <a:t>.</a:t>
            </a:r>
            <a:r>
              <a:rPr kumimoji="1" lang="zh-CN" altLang="en-US" sz="3600" dirty="0">
                <a:latin typeface="Times New Roman" charset="0"/>
              </a:rPr>
              <a:t>无解</a:t>
            </a:r>
          </a:p>
        </p:txBody>
      </p:sp>
      <p:sp>
        <p:nvSpPr>
          <p:cNvPr id="45067" name="Text Box 11"/>
          <p:cNvSpPr txBox="1">
            <a:spLocks noChangeArrowheads="1"/>
          </p:cNvSpPr>
          <p:nvPr/>
        </p:nvSpPr>
        <p:spPr bwMode="auto">
          <a:xfrm>
            <a:off x="8391526" y="2601914"/>
            <a:ext cx="227647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4000" dirty="0" err="1">
                <a:latin typeface="Times New Roman" charset="0"/>
              </a:rPr>
              <a:t>D</a:t>
            </a:r>
            <a:r>
              <a:rPr kumimoji="1" lang="en-US" altLang="zh-CN" sz="2400" dirty="0" err="1">
                <a:latin typeface="Times New Roman" charset="0"/>
              </a:rPr>
              <a:t>.</a:t>
            </a:r>
            <a:r>
              <a:rPr kumimoji="1" lang="en-US" altLang="zh-CN" sz="3600" dirty="0" err="1">
                <a:latin typeface="Times New Roman" charset="0"/>
              </a:rPr>
              <a:t>a</a:t>
            </a:r>
            <a:r>
              <a:rPr kumimoji="1" lang="en-US" altLang="zh-CN" sz="3600" dirty="0">
                <a:latin typeface="Times New Roman" charset="0"/>
              </a:rPr>
              <a:t> &lt;x&lt;b</a:t>
            </a:r>
          </a:p>
        </p:txBody>
      </p:sp>
      <p:sp>
        <p:nvSpPr>
          <p:cNvPr id="45068" name="Text Box 12"/>
          <p:cNvSpPr txBox="1">
            <a:spLocks noChangeArrowheads="1"/>
          </p:cNvSpPr>
          <p:nvPr/>
        </p:nvSpPr>
        <p:spPr bwMode="auto">
          <a:xfrm>
            <a:off x="4184478" y="1586943"/>
            <a:ext cx="874712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5400" b="1">
                <a:solidFill>
                  <a:srgbClr val="FF0000"/>
                </a:solidFill>
                <a:latin typeface="Times New Roman" charset="0"/>
              </a:rPr>
              <a:t>C</a:t>
            </a:r>
          </a:p>
        </p:txBody>
      </p:sp>
      <p:sp>
        <p:nvSpPr>
          <p:cNvPr id="45069" name="Text Box 13"/>
          <p:cNvSpPr txBox="1">
            <a:spLocks noChangeArrowheads="1"/>
          </p:cNvSpPr>
          <p:nvPr/>
        </p:nvSpPr>
        <p:spPr bwMode="auto">
          <a:xfrm>
            <a:off x="9026525" y="3294064"/>
            <a:ext cx="762000" cy="1098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6600" b="1">
                <a:solidFill>
                  <a:srgbClr val="FF0000"/>
                </a:solidFill>
                <a:latin typeface="Times New Roman" charset="0"/>
              </a:rPr>
              <a:t>A</a:t>
            </a:r>
          </a:p>
        </p:txBody>
      </p:sp>
    </p:spTree>
    <p:extLst>
      <p:ext uri="{BB962C8B-B14F-4D97-AF65-F5344CB8AC3E}">
        <p14:creationId xmlns:p14="http://schemas.microsoft.com/office/powerpoint/2010/main" val="146798095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50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50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50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50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68" grpId="0" autoUpdateAnimBg="0"/>
      <p:bldP spid="45069" grpId="0" autoUpdateAnimBg="0"/>
    </p:bld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524000" y="117475"/>
            <a:ext cx="1727200" cy="719138"/>
          </a:xfrm>
          <a:prstGeom prst="rect">
            <a:avLst/>
          </a:prstGeom>
        </p:spPr>
        <p:txBody>
          <a:bodyPr/>
          <a:lstStyle/>
          <a:p>
            <a:r>
              <a:rPr lang="zh-CN" altLang="en-US" sz="2000"/>
              <a:t>解题后的归纳</a:t>
            </a:r>
          </a:p>
        </p:txBody>
      </p:sp>
      <p:grpSp>
        <p:nvGrpSpPr>
          <p:cNvPr id="46083" name="Group 3"/>
          <p:cNvGrpSpPr>
            <a:grpSpLocks/>
          </p:cNvGrpSpPr>
          <p:nvPr/>
        </p:nvGrpSpPr>
        <p:grpSpPr bwMode="auto">
          <a:xfrm>
            <a:off x="1558925" y="26989"/>
            <a:ext cx="2274888" cy="1062037"/>
            <a:chOff x="385" y="480"/>
            <a:chExt cx="1043" cy="669"/>
          </a:xfrm>
        </p:grpSpPr>
        <p:sp>
          <p:nvSpPr>
            <p:cNvPr id="46084" name="AutoShape 4"/>
            <p:cNvSpPr>
              <a:spLocks noChangeArrowheads="1"/>
            </p:cNvSpPr>
            <p:nvPr/>
          </p:nvSpPr>
          <p:spPr bwMode="auto">
            <a:xfrm>
              <a:off x="385" y="480"/>
              <a:ext cx="1043" cy="669"/>
            </a:xfrm>
            <a:prstGeom prst="wave">
              <a:avLst>
                <a:gd name="adj1" fmla="val 13005"/>
                <a:gd name="adj2" fmla="val 0"/>
              </a:avLst>
            </a:prstGeom>
            <a:solidFill>
              <a:srgbClr val="FF3399"/>
            </a:solidFill>
            <a:ln w="9525">
              <a:solidFill>
                <a:srgbClr val="FF66CC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0" hangingPunct="0"/>
              <a:endParaRPr lang="x-none" altLang="x-none" sz="3600" b="1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charset="0"/>
                <a:ea typeface="Arial Unicode MS" charset="0"/>
                <a:sym typeface="Wingdings" charset="2"/>
              </a:endParaRPr>
            </a:p>
          </p:txBody>
        </p:sp>
        <p:sp>
          <p:nvSpPr>
            <p:cNvPr id="46085" name="WordArt 5" descr="yell_anm"/>
            <p:cNvSpPr>
              <a:spLocks noChangeArrowheads="1" noChangeShapeType="1" noTextEdit="1"/>
            </p:cNvSpPr>
            <p:nvPr/>
          </p:nvSpPr>
          <p:spPr bwMode="auto">
            <a:xfrm rot="729920">
              <a:off x="431" y="588"/>
              <a:ext cx="961" cy="438"/>
            </a:xfrm>
            <a:prstGeom prst="rect">
              <a:avLst/>
            </a:prstGeom>
            <a:extLst>
              <a:ext uri="{AF507438-7753-43E0-B8FC-AC1667EBCBE1}">
                <a14:hiddenEffects xmlns:a14="http://schemas.microsoft.com/office/drawing/2010/main">
                  <a:effectLst/>
                </a14:hiddenEffects>
              </a:ext>
            </a:extLst>
          </p:spPr>
          <p:txBody>
            <a:bodyPr wrap="none" fromWordArt="1">
              <a:prstTxWarp prst="textDoubleWave1">
                <a:avLst>
                  <a:gd name="adj1" fmla="val 6500"/>
                  <a:gd name="adj2" fmla="val 0"/>
                </a:avLst>
              </a:prstTxWarp>
            </a:bodyPr>
            <a:lstStyle/>
            <a:p>
              <a:pPr algn="ctr"/>
              <a:r>
                <a:rPr lang="zh-CN" altLang="en-US" sz="3600" b="1" kern="10">
                  <a:ln w="19050">
                    <a:solidFill>
                      <a:srgbClr val="FFFF66"/>
                    </a:solidFill>
                    <a:miter lim="800000"/>
                    <a:headEnd/>
                    <a:tailEnd/>
                  </a:ln>
                  <a:blipFill dpi="0" rotWithShape="0">
                    <a:blip r:embed="rId2"/>
                    <a:srcRect/>
                    <a:stretch>
                      <a:fillRect/>
                    </a:stretch>
                  </a:blipFill>
                  <a:latin typeface="华文新魏" charset="-122"/>
                  <a:ea typeface="华文新魏" charset="-122"/>
                  <a:cs typeface="华文新魏" charset="-122"/>
                </a:rPr>
                <a:t>解题后的</a:t>
              </a:r>
            </a:p>
            <a:p>
              <a:pPr algn="ctr"/>
              <a:r>
                <a:rPr lang="zh-CN" altLang="en-US" sz="3600" b="1" kern="10">
                  <a:ln w="19050">
                    <a:solidFill>
                      <a:srgbClr val="FFFF66"/>
                    </a:solidFill>
                    <a:miter lim="800000"/>
                    <a:headEnd/>
                    <a:tailEnd/>
                  </a:ln>
                  <a:blipFill dpi="0" rotWithShape="0">
                    <a:blip r:embed="rId2"/>
                    <a:srcRect/>
                    <a:stretch>
                      <a:fillRect/>
                    </a:stretch>
                  </a:blipFill>
                  <a:latin typeface="华文新魏" charset="-122"/>
                  <a:ea typeface="华文新魏" charset="-122"/>
                  <a:cs typeface="华文新魏" charset="-122"/>
                </a:rPr>
                <a:t>归纳</a:t>
              </a:r>
            </a:p>
          </p:txBody>
        </p:sp>
      </p:grpSp>
      <p:pic>
        <p:nvPicPr>
          <p:cNvPr id="46086" name="Picture 6" descr="ding1s"/>
          <p:cNvPicPr>
            <a:picLocks noChangeAspect="1" noChangeArrowheads="1" noCrop="1"/>
          </p:cNvPicPr>
          <p:nvPr/>
        </p:nvPicPr>
        <p:blipFill>
          <a:blip r:embed="rId3">
            <a:lum bright="6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8989" y="26989"/>
            <a:ext cx="954087" cy="954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6087" name="Group 7"/>
          <p:cNvGrpSpPr>
            <a:grpSpLocks/>
          </p:cNvGrpSpPr>
          <p:nvPr/>
        </p:nvGrpSpPr>
        <p:grpSpPr bwMode="auto">
          <a:xfrm>
            <a:off x="1531939" y="6494463"/>
            <a:ext cx="9101137" cy="334962"/>
            <a:chOff x="5" y="4091"/>
            <a:chExt cx="5669" cy="211"/>
          </a:xfrm>
        </p:grpSpPr>
        <p:pic>
          <p:nvPicPr>
            <p:cNvPr id="46088" name="Picture 8" descr="animwave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41" y="4097"/>
              <a:ext cx="1433" cy="20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6089" name="Picture 9" descr="animwave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35" y="4097"/>
              <a:ext cx="1433" cy="20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46090" name="Group 10"/>
            <p:cNvGrpSpPr>
              <a:grpSpLocks/>
            </p:cNvGrpSpPr>
            <p:nvPr/>
          </p:nvGrpSpPr>
          <p:grpSpPr bwMode="auto">
            <a:xfrm>
              <a:off x="5" y="4091"/>
              <a:ext cx="2867" cy="205"/>
              <a:chOff x="384" y="3936"/>
              <a:chExt cx="5376" cy="336"/>
            </a:xfrm>
          </p:grpSpPr>
          <p:pic>
            <p:nvPicPr>
              <p:cNvPr id="46091" name="Picture 11" descr="animwave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072" y="3936"/>
                <a:ext cx="2688" cy="33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6092" name="Picture 12" descr="animwave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84" y="3936"/>
                <a:ext cx="2688" cy="33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46093" name="Text Box 13"/>
          <p:cNvSpPr txBox="1">
            <a:spLocks noChangeArrowheads="1"/>
          </p:cNvSpPr>
          <p:nvPr/>
        </p:nvSpPr>
        <p:spPr bwMode="auto">
          <a:xfrm>
            <a:off x="4583113" y="-26988"/>
            <a:ext cx="3422650" cy="823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4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新魏" charset="-122"/>
                <a:ea typeface="华文新魏" charset="-122"/>
                <a:sym typeface="Wingdings" charset="2"/>
              </a:rPr>
              <a:t>小        结</a:t>
            </a:r>
          </a:p>
        </p:txBody>
      </p:sp>
      <p:sp>
        <p:nvSpPr>
          <p:cNvPr id="46094" name="Text Box 14"/>
          <p:cNvSpPr txBox="1">
            <a:spLocks noChangeArrowheads="1"/>
          </p:cNvSpPr>
          <p:nvPr/>
        </p:nvSpPr>
        <p:spPr bwMode="auto">
          <a:xfrm>
            <a:off x="1524000" y="1052513"/>
            <a:ext cx="914400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altLang="zh-CN" sz="2800" b="1">
                <a:solidFill>
                  <a:srgbClr val="FF66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rPr>
              <a:t>       </a:t>
            </a:r>
            <a:r>
              <a:rPr lang="en-US" altLang="zh-CN" sz="2800" b="1">
                <a:solidFill>
                  <a:srgbClr val="941D14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rPr>
              <a:t>1.</a:t>
            </a:r>
            <a:r>
              <a: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rPr>
              <a:t>  </a:t>
            </a:r>
            <a:r>
              <a:rPr lang="zh-CN" altLang="en-US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rPr>
              <a:t>由</a:t>
            </a: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rPr>
              <a:t>几个</a:t>
            </a:r>
            <a:r>
              <a:rPr lang="zh-CN" altLang="en-US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rPr>
              <a:t>一元一次不等式组所组成的不等式组</a:t>
            </a:r>
          </a:p>
          <a:p>
            <a:pPr eaLnBrk="0" hangingPunct="0"/>
            <a:r>
              <a:rPr lang="zh-CN" altLang="en-US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rPr>
              <a:t>叫做</a:t>
            </a:r>
            <a:r>
              <a:rPr lang="zh-CN" altLang="en-US" sz="2800" b="1">
                <a:solidFill>
                  <a:schemeClr val="fol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rPr>
              <a:t>一元一次不等式组</a:t>
            </a:r>
          </a:p>
        </p:txBody>
      </p:sp>
      <p:sp>
        <p:nvSpPr>
          <p:cNvPr id="46095" name="Text Box 15"/>
          <p:cNvSpPr txBox="1">
            <a:spLocks noChangeArrowheads="1"/>
          </p:cNvSpPr>
          <p:nvPr/>
        </p:nvSpPr>
        <p:spPr bwMode="auto">
          <a:xfrm>
            <a:off x="1524000" y="2133600"/>
            <a:ext cx="914400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altLang="zh-CN" sz="2800" b="1">
                <a:solidFill>
                  <a:schemeClr val="fol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rPr>
              <a:t>       </a:t>
            </a:r>
            <a:r>
              <a:rPr lang="en-US" altLang="zh-CN" sz="2800" b="1">
                <a:solidFill>
                  <a:srgbClr val="941D14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rPr>
              <a:t>2.</a:t>
            </a:r>
            <a:r>
              <a: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rPr>
              <a:t>  </a:t>
            </a:r>
            <a:r>
              <a:rPr lang="zh-CN" altLang="en-US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rPr>
              <a:t>几个一元一次不等式的解集的</a:t>
            </a: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rPr>
              <a:t>公共部分</a:t>
            </a:r>
            <a:r>
              <a:rPr lang="en-US" altLang="zh-CN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rPr>
              <a:t>, </a:t>
            </a:r>
            <a:r>
              <a:rPr lang="zh-CN" altLang="en-US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rPr>
              <a:t>叫做由它们所组成的</a:t>
            </a:r>
            <a:r>
              <a:rPr lang="zh-CN" altLang="en-US" sz="2800" b="1">
                <a:solidFill>
                  <a:schemeClr val="fol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rPr>
              <a:t>一元一次不等式组的解集</a:t>
            </a:r>
            <a:r>
              <a: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rPr>
              <a:t>.</a:t>
            </a:r>
          </a:p>
        </p:txBody>
      </p:sp>
      <p:sp>
        <p:nvSpPr>
          <p:cNvPr id="46096" name="Text Box 16"/>
          <p:cNvSpPr txBox="1">
            <a:spLocks noChangeArrowheads="1"/>
          </p:cNvSpPr>
          <p:nvPr/>
        </p:nvSpPr>
        <p:spPr bwMode="auto">
          <a:xfrm>
            <a:off x="1631951" y="3141663"/>
            <a:ext cx="90011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altLang="zh-CN" sz="2800" b="1">
                <a:solidFill>
                  <a:schemeClr val="fol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rPr>
              <a:t>     </a:t>
            </a:r>
            <a:r>
              <a:rPr lang="en-US" altLang="zh-CN" sz="2800" b="1">
                <a:solidFill>
                  <a:srgbClr val="941D14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rPr>
              <a:t>3.</a:t>
            </a:r>
            <a:r>
              <a: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rPr>
              <a:t>  </a:t>
            </a:r>
            <a:r>
              <a:rPr lang="zh-CN" altLang="en-US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rPr>
              <a:t>求不等式组的解集的过程</a:t>
            </a:r>
            <a:r>
              <a:rPr lang="en-US" altLang="zh-CN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rPr>
              <a:t>, </a:t>
            </a:r>
            <a:r>
              <a:rPr lang="zh-CN" altLang="en-US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rPr>
              <a:t>叫做</a:t>
            </a:r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rPr>
              <a:t> </a:t>
            </a:r>
            <a:r>
              <a:rPr lang="zh-CN" altLang="en-US" sz="2800" b="1">
                <a:solidFill>
                  <a:schemeClr val="fol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rPr>
              <a:t>解不等式组</a:t>
            </a:r>
            <a:r>
              <a: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rPr>
              <a:t>.</a:t>
            </a:r>
          </a:p>
        </p:txBody>
      </p:sp>
      <p:sp>
        <p:nvSpPr>
          <p:cNvPr id="46097" name="Text Box 17"/>
          <p:cNvSpPr txBox="1">
            <a:spLocks noChangeArrowheads="1"/>
          </p:cNvSpPr>
          <p:nvPr/>
        </p:nvSpPr>
        <p:spPr bwMode="auto">
          <a:xfrm>
            <a:off x="1631951" y="3716338"/>
            <a:ext cx="814387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altLang="zh-CN" sz="2800" b="1">
                <a:solidFill>
                  <a:schemeClr val="fol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rPr>
              <a:t>     </a:t>
            </a:r>
            <a:r>
              <a:rPr lang="en-US" altLang="zh-CN" sz="2800" b="1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rPr>
              <a:t>4.</a:t>
            </a:r>
            <a:r>
              <a: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rPr>
              <a:t>  </a:t>
            </a:r>
            <a:r>
              <a:rPr lang="zh-CN" altLang="en-US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rPr>
              <a:t>解简单一元一次不等式组的</a:t>
            </a: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rPr>
              <a:t>方法</a:t>
            </a:r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rPr>
              <a:t>：</a:t>
            </a:r>
          </a:p>
        </p:txBody>
      </p:sp>
      <p:sp>
        <p:nvSpPr>
          <p:cNvPr id="46098" name="Text Box 18"/>
          <p:cNvSpPr txBox="1">
            <a:spLocks noChangeArrowheads="1"/>
          </p:cNvSpPr>
          <p:nvPr/>
        </p:nvSpPr>
        <p:spPr bwMode="auto">
          <a:xfrm>
            <a:off x="2351088" y="4149726"/>
            <a:ext cx="8126412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altLang="zh-CN" sz="2800" b="1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rPr>
              <a:t> (1)</a:t>
            </a:r>
            <a:r>
              <a: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rPr>
              <a:t> </a:t>
            </a:r>
            <a:r>
              <a:rPr lang="zh-CN" altLang="en-US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rPr>
              <a:t>利用数轴找几个解集的公共部分</a:t>
            </a:r>
            <a:r>
              <a:rPr lang="en-US" altLang="zh-CN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rPr>
              <a:t>:</a:t>
            </a:r>
          </a:p>
        </p:txBody>
      </p:sp>
      <p:sp>
        <p:nvSpPr>
          <p:cNvPr id="46099" name="Text Box 19"/>
          <p:cNvSpPr txBox="1">
            <a:spLocks noChangeArrowheads="1"/>
          </p:cNvSpPr>
          <p:nvPr/>
        </p:nvSpPr>
        <p:spPr bwMode="auto">
          <a:xfrm>
            <a:off x="1884363" y="4652964"/>
            <a:ext cx="8464550" cy="180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rPr>
              <a:t>      </a:t>
            </a:r>
            <a:r>
              <a:rPr lang="en-US" altLang="zh-CN" sz="2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rPr>
              <a:t>(2) </a:t>
            </a: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rPr>
              <a:t>利用规律</a:t>
            </a:r>
            <a:r>
              <a:rPr lang="en-US" altLang="zh-CN" sz="2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rPr>
              <a:t>: </a:t>
            </a:r>
            <a:r>
              <a:rPr kumimoji="1" lang="en-US" altLang="zh-CN" sz="2800" b="1">
                <a:solidFill>
                  <a:srgbClr val="FF0000"/>
                </a:solidFill>
                <a:latin typeface="Book Antiqua" charset="0"/>
              </a:rPr>
              <a:t>1. </a:t>
            </a:r>
            <a:r>
              <a:rPr kumimoji="1" lang="zh-CN" altLang="en-US" sz="2800" b="1">
                <a:solidFill>
                  <a:srgbClr val="FF0000"/>
                </a:solidFill>
                <a:latin typeface="Book Antiqua" charset="0"/>
              </a:rPr>
              <a:t>大大取大，</a:t>
            </a:r>
          </a:p>
          <a:p>
            <a:pPr eaLnBrk="0" hangingPunct="0"/>
            <a:r>
              <a:rPr kumimoji="1" lang="en-US" altLang="zh-CN" sz="2800" b="1">
                <a:solidFill>
                  <a:srgbClr val="FF0000"/>
                </a:solidFill>
                <a:latin typeface="Book Antiqua" charset="0"/>
              </a:rPr>
              <a:t>2.</a:t>
            </a:r>
            <a:r>
              <a:rPr kumimoji="1" lang="zh-CN" altLang="en-US" sz="2800" b="1">
                <a:solidFill>
                  <a:srgbClr val="FF0000"/>
                </a:solidFill>
                <a:latin typeface="Book Antiqua" charset="0"/>
              </a:rPr>
              <a:t>小小取小；</a:t>
            </a:r>
          </a:p>
          <a:p>
            <a:pPr eaLnBrk="0" hangingPunct="0"/>
            <a:r>
              <a:rPr kumimoji="1" lang="en-US" altLang="zh-CN" sz="2800" b="1">
                <a:solidFill>
                  <a:srgbClr val="FF0000"/>
                </a:solidFill>
                <a:latin typeface="Book Antiqua" charset="0"/>
              </a:rPr>
              <a:t>3.</a:t>
            </a:r>
            <a:r>
              <a:rPr kumimoji="1" lang="zh-CN" altLang="en-US" sz="2800" b="1">
                <a:solidFill>
                  <a:srgbClr val="FF0000"/>
                </a:solidFill>
                <a:latin typeface="Book Antiqua" charset="0"/>
              </a:rPr>
              <a:t>大小小大中间找，</a:t>
            </a:r>
          </a:p>
          <a:p>
            <a:pPr eaLnBrk="0" hangingPunct="0"/>
            <a:r>
              <a:rPr kumimoji="1" lang="en-US" altLang="zh-CN" sz="2800" b="1">
                <a:solidFill>
                  <a:srgbClr val="FF0000"/>
                </a:solidFill>
                <a:latin typeface="Book Antiqua" charset="0"/>
              </a:rPr>
              <a:t>4.</a:t>
            </a:r>
            <a:r>
              <a:rPr kumimoji="1" lang="zh-CN" altLang="en-US" sz="2800" b="1">
                <a:solidFill>
                  <a:srgbClr val="FF0000"/>
                </a:solidFill>
                <a:latin typeface="Book Antiqua" charset="0"/>
              </a:rPr>
              <a:t>大大小小解不了</a:t>
            </a:r>
            <a:r>
              <a:rPr lang="en-US" altLang="zh-CN" sz="2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rPr>
              <a:t>(</a:t>
            </a: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rPr>
              <a:t>是空集</a:t>
            </a:r>
            <a:r>
              <a:rPr lang="en-US" altLang="zh-CN" sz="2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rPr>
              <a:t>)</a:t>
            </a:r>
            <a:r>
              <a:rPr lang="zh-CN" altLang="en-US" sz="2800" b="1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charset="0"/>
                <a:ea typeface="黑体" charset="-122"/>
                <a:sym typeface="Wingdings" charset="2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206370672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609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60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60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4609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4609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4609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4609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4609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4609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80"/>
                                        <p:tgtEl>
                                          <p:spTgt spid="4609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80"/>
                                        <p:tgtEl>
                                          <p:spTgt spid="4609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80"/>
                                        <p:tgtEl>
                                          <p:spTgt spid="4609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5" dur="80"/>
                                        <p:tgtEl>
                                          <p:spTgt spid="4609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6" dur="80"/>
                                        <p:tgtEl>
                                          <p:spTgt spid="4609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80"/>
                                        <p:tgtEl>
                                          <p:spTgt spid="4609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2" dur="80"/>
                                        <p:tgtEl>
                                          <p:spTgt spid="4609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3" dur="80"/>
                                        <p:tgtEl>
                                          <p:spTgt spid="4609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80"/>
                                        <p:tgtEl>
                                          <p:spTgt spid="4609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94" grpId="0"/>
      <p:bldP spid="46095" grpId="0"/>
      <p:bldP spid="46096" grpId="0"/>
      <p:bldP spid="46097" grpId="0"/>
      <p:bldP spid="46098" grpId="0"/>
      <p:bldP spid="46099" grpId="0"/>
    </p:bldLst>
  </p:timing>
</p:sld>
</file>

<file path=ppt/theme/theme1.xml><?xml version="1.0" encoding="utf-8"?>
<a:theme xmlns:a="http://schemas.openxmlformats.org/drawingml/2006/main" name="Office 主题">
  <a:themeElements>
    <a:clrScheme name="自定义 33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826C4A"/>
      </a:accent1>
      <a:accent2>
        <a:srgbClr val="5FCACB"/>
      </a:accent2>
      <a:accent3>
        <a:srgbClr val="A0BF0D"/>
      </a:accent3>
      <a:accent4>
        <a:srgbClr val="FDB900"/>
      </a:accent4>
      <a:accent5>
        <a:srgbClr val="319095"/>
      </a:accent5>
      <a:accent6>
        <a:srgbClr val="F5841C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3260</TotalTime>
  <Words>7756</Words>
  <Application>Microsoft Macintosh PowerPoint</Application>
  <PresentationFormat>宽屏</PresentationFormat>
  <Paragraphs>1275</Paragraphs>
  <Slides>107</Slides>
  <Notes>4</Notes>
  <HiddenSlides>1</HiddenSlides>
  <MMClips>0</MMClips>
  <ScaleCrop>false</ScaleCrop>
  <HeadingPairs>
    <vt:vector size="8" baseType="variant">
      <vt:variant>
        <vt:lpstr>已用的字体</vt:lpstr>
      </vt:variant>
      <vt:variant>
        <vt:i4>26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6</vt:i4>
      </vt:variant>
      <vt:variant>
        <vt:lpstr>幻灯片标题</vt:lpstr>
      </vt:variant>
      <vt:variant>
        <vt:i4>107</vt:i4>
      </vt:variant>
    </vt:vector>
  </HeadingPairs>
  <TitlesOfParts>
    <vt:vector size="140" baseType="lpstr">
      <vt:lpstr>Arial Unicode MS</vt:lpstr>
      <vt:lpstr>Calibri</vt:lpstr>
      <vt:lpstr>Calibri Light</vt:lpstr>
      <vt:lpstr>MS Sans Serif</vt:lpstr>
      <vt:lpstr>MS UI Gothic</vt:lpstr>
      <vt:lpstr>黑体</vt:lpstr>
      <vt:lpstr>华文彩云</vt:lpstr>
      <vt:lpstr>华文行楷</vt:lpstr>
      <vt:lpstr>华文琥珀</vt:lpstr>
      <vt:lpstr>华文楷体</vt:lpstr>
      <vt:lpstr>华文新魏</vt:lpstr>
      <vt:lpstr>华文中宋</vt:lpstr>
      <vt:lpstr>楷体_GB2312</vt:lpstr>
      <vt:lpstr>隶书</vt:lpstr>
      <vt:lpstr>宋体</vt:lpstr>
      <vt:lpstr>微软雅黑</vt:lpstr>
      <vt:lpstr>新宋体</vt:lpstr>
      <vt:lpstr>Arial</vt:lpstr>
      <vt:lpstr>Arial Narrow</vt:lpstr>
      <vt:lpstr>Book Antiqua</vt:lpstr>
      <vt:lpstr>MT Extra</vt:lpstr>
      <vt:lpstr>Symbol</vt:lpstr>
      <vt:lpstr>Tahoma</vt:lpstr>
      <vt:lpstr>Times New Roman</vt:lpstr>
      <vt:lpstr>Verdana</vt:lpstr>
      <vt:lpstr>Wingdings</vt:lpstr>
      <vt:lpstr>Office 主题</vt:lpstr>
      <vt:lpstr>Equation</vt:lpstr>
      <vt:lpstr>Microsoft 公式 3.0</vt:lpstr>
      <vt:lpstr>公式</vt:lpstr>
      <vt:lpstr>Microsoft Equation 3.0</vt:lpstr>
      <vt:lpstr>BMP 图象</vt:lpstr>
      <vt:lpstr>MathType 5.0 Equation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 3、求满足不等式2(1-2X)-5+X＜1-2X的负整数解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解：设参加合影的人数有x人。</vt:lpstr>
      <vt:lpstr>2、某人问一位老师，他所教的班有多少名学生，老师说：“一半的学生在学数学，四分之一的学生在学音乐，七分之一的学生在学外语，还剩不足6位同学在操场上踢足球”。求这个班共有多少名学生？</vt:lpstr>
      <vt:lpstr>解：设这个班有学生x名。根据题意，得：</vt:lpstr>
      <vt:lpstr>3、某市自来水公司按如下标准收费：用户每月用水在5立方米之内的，按每立方米1.5元收费；超出5立方米的部分，每立方米收费2元。小明家某月的水费超过了15元，那么他家这个月的用水量至少是多少？（取整数）</vt:lpstr>
      <vt:lpstr>PowerPoint 演示文稿</vt:lpstr>
      <vt:lpstr>一元一次不等式组”  的定义</vt:lpstr>
      <vt:lpstr>不等式组的解集、解不等式组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知识应用</vt:lpstr>
      <vt:lpstr>随堂练习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 </vt:lpstr>
      <vt:lpstr>PowerPoint 演示文稿</vt:lpstr>
      <vt:lpstr>PowerPoint 演示文稿</vt:lpstr>
      <vt:lpstr>PowerPoint 演示文稿</vt:lpstr>
      <vt:lpstr>PowerPoint 演示文稿</vt:lpstr>
      <vt:lpstr>在方程组　　　　　中，已知x&gt;0,y&lt;0 求m的取值范围．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解题后的归纳</vt:lpstr>
    </vt:vector>
  </TitlesOfParts>
  <Manager>唐华</Manager>
  <LinksUpToDate>false</LinksUpToDate>
  <SharedDoc>false</SharedDoc>
  <HyperlinksChanged>false</HyperlinksChanged>
  <AppVersion>15.0033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subject>教学设计</dc:subject>
  <dc:creator>th8154</dc:creator>
  <cp:lastModifiedBy>Microsoft Office 用户</cp:lastModifiedBy>
  <cp:revision>134</cp:revision>
  <dcterms:created xsi:type="dcterms:W3CDTF">2015-03-10T09:38:31Z</dcterms:created>
  <dcterms:modified xsi:type="dcterms:W3CDTF">2018-05-29T23:33:20Z</dcterms:modified>
</cp:coreProperties>
</file>