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9" r:id="rId2"/>
  </p:sldMasterIdLst>
  <p:notesMasterIdLst>
    <p:notesMasterId r:id="rId31"/>
  </p:notesMasterIdLst>
  <p:sldIdLst>
    <p:sldId id="521" r:id="rId3"/>
    <p:sldId id="542" r:id="rId4"/>
    <p:sldId id="522" r:id="rId5"/>
    <p:sldId id="532" r:id="rId6"/>
    <p:sldId id="510" r:id="rId7"/>
    <p:sldId id="511" r:id="rId8"/>
    <p:sldId id="535" r:id="rId9"/>
    <p:sldId id="536" r:id="rId10"/>
    <p:sldId id="538" r:id="rId11"/>
    <p:sldId id="539" r:id="rId12"/>
    <p:sldId id="540" r:id="rId13"/>
    <p:sldId id="533" r:id="rId14"/>
    <p:sldId id="514" r:id="rId15"/>
    <p:sldId id="531" r:id="rId16"/>
    <p:sldId id="513" r:id="rId17"/>
    <p:sldId id="524" r:id="rId18"/>
    <p:sldId id="516" r:id="rId19"/>
    <p:sldId id="526" r:id="rId20"/>
    <p:sldId id="518" r:id="rId21"/>
    <p:sldId id="517" r:id="rId22"/>
    <p:sldId id="519" r:id="rId23"/>
    <p:sldId id="528" r:id="rId24"/>
    <p:sldId id="529" r:id="rId25"/>
    <p:sldId id="530" r:id="rId26"/>
    <p:sldId id="543" r:id="rId27"/>
    <p:sldId id="544" r:id="rId28"/>
    <p:sldId id="541" r:id="rId29"/>
    <p:sldId id="408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2D055"/>
    <a:srgbClr val="FEECFB"/>
    <a:srgbClr val="FAA0E9"/>
    <a:srgbClr val="BEFBFE"/>
    <a:srgbClr val="003300"/>
    <a:srgbClr val="000099"/>
    <a:srgbClr val="006600"/>
    <a:srgbClr val="FF33CC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5494" autoAdjust="0"/>
  </p:normalViewPr>
  <p:slideViewPr>
    <p:cSldViewPr>
      <p:cViewPr varScale="1">
        <p:scale>
          <a:sx n="81" d="100"/>
          <a:sy n="81" d="100"/>
        </p:scale>
        <p:origin x="102" y="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5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1D931-D9F6-45A8-99A3-3B2C669A3CF3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F44643-4F6A-40CC-9949-F94987848F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112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3200" b="1">
                <a:latin typeface="Times New Roman" pitchFamily="18" charset="0"/>
                <a:cs typeface="Times New Roman" pitchFamily="18" charset="0"/>
              </a:defRPr>
            </a:lvl1pPr>
            <a:lvl2pPr>
              <a:defRPr sz="3200" b="1">
                <a:latin typeface="Times New Roman" pitchFamily="18" charset="0"/>
                <a:cs typeface="Times New Roman" pitchFamily="18" charset="0"/>
              </a:defRPr>
            </a:lvl2pPr>
            <a:lvl3pPr>
              <a:defRPr sz="3200" b="1">
                <a:latin typeface="Times New Roman" pitchFamily="18" charset="0"/>
                <a:cs typeface="Times New Roman" pitchFamily="18" charset="0"/>
              </a:defRPr>
            </a:lvl3pPr>
            <a:lvl4pPr>
              <a:defRPr sz="3200" b="1">
                <a:latin typeface="Times New Roman" pitchFamily="18" charset="0"/>
                <a:cs typeface="Times New Roman" pitchFamily="18" charset="0"/>
              </a:defRPr>
            </a:lvl4pPr>
            <a:lvl5pPr>
              <a:defRPr sz="3200" b="1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4DA8E-176A-4FF3-9D6F-8265D5663635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414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92665-750A-45CA-8BCA-F625D151E0E3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08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B9305-C674-4A01-8EAA-62590B2A5102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283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C7CA4-8301-4877-9F02-EBB331CFBBDA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70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92809-1A14-446B-8458-2E79A9A413E6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926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9B147-B10D-4A4F-894A-C6FCE0A1C699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9178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7F1C2-A265-46B9-B5E3-CC4C583F7BBD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560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65CA7-E3EE-49B8-942E-27ADB14AE5B2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5213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712CF-1971-40B9-858D-A1282F19C944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2168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C156D-84C2-4A8A-B629-15DC6A2ED580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327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14CED-ED63-48DB-8233-3536B731A346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6083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7EA19-0CBA-4FC3-91FA-CFEE3E9CF4FD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139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127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443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479376" y="620688"/>
            <a:ext cx="11377214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hard to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give a precise definition.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很难给出精确的定义。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形式主语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当句子的主语是不定式、动名词、从句时，为保持句子平衡，常用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作形式主语，真正的主语放句子后面。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I sincerely hope your dream will come true and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pleasure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show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around Beijing when that day comes.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a waste of time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talking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him.</a:t>
            </a:r>
          </a:p>
          <a:p>
            <a:pPr marL="1081088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reported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memorial will be built in memory of the hero.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9997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67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551434" y="332656"/>
            <a:ext cx="11449222" cy="481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Thus, artists were not interested in painting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realistic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scenes.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因此，艺术家们对描绘真实场景并无兴趣。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realistic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judging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dealing with situations in a practical way according to what is actually possible rather than what you would like to happen; it shows things as they are in real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life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现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实的，逼真的  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realism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逼真；现实主义；务实作风</a:t>
            </a:r>
            <a:r>
              <a:rPr lang="zh-CN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endParaRPr lang="en-US" altLang="zh-CN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realist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现实主义画家；现实主义者</a:t>
            </a:r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8328248" y="5881429"/>
            <a:ext cx="295946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abstract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抽象的</a:t>
            </a:r>
          </a:p>
        </p:txBody>
      </p:sp>
      <p:pic>
        <p:nvPicPr>
          <p:cNvPr id="116753" name="Picture 17" descr="200832415553621_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182" y="5006443"/>
            <a:ext cx="2232248" cy="174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54" name="Rectangle 18"/>
          <p:cNvSpPr>
            <a:spLocks noChangeArrowheads="1"/>
          </p:cNvSpPr>
          <p:nvPr/>
        </p:nvSpPr>
        <p:spPr bwMode="auto">
          <a:xfrm>
            <a:off x="4079776" y="5240179"/>
            <a:ext cx="2541633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realistic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现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实主义的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9067" y="3578570"/>
            <a:ext cx="1845344" cy="2082455"/>
          </a:xfrm>
          <a:prstGeom prst="rect">
            <a:avLst/>
          </a:prstGeom>
        </p:spPr>
      </p:pic>
      <p:sp>
        <p:nvSpPr>
          <p:cNvPr id="3" name="左大括号 2"/>
          <p:cNvSpPr/>
          <p:nvPr/>
        </p:nvSpPr>
        <p:spPr>
          <a:xfrm>
            <a:off x="767408" y="1844824"/>
            <a:ext cx="288032" cy="302433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66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6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6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4" grpId="0"/>
      <p:bldP spid="116754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680594" y="3076745"/>
            <a:ext cx="1068684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词后缀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：主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义；论；说；派；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impressionism </a:t>
            </a:r>
            <a:r>
              <a:rPr lang="zh-CN" altLang="en-US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印象主义（画派）</a:t>
            </a:r>
            <a:endParaRPr lang="en-US" altLang="zh-CN" sz="32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capitalism </a:t>
            </a:r>
            <a:r>
              <a:rPr lang="zh-CN" altLang="en-US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资本主</a:t>
            </a:r>
            <a:r>
              <a:rPr lang="zh-CN" altLang="en-US" sz="32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义</a:t>
            </a:r>
            <a:r>
              <a:rPr lang="en-US" altLang="zh-CN" sz="32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modernism </a:t>
            </a:r>
            <a:r>
              <a:rPr lang="zh-CN" altLang="en-US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现代</a:t>
            </a:r>
            <a:r>
              <a:rPr lang="zh-CN" altLang="en-US" sz="32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派</a:t>
            </a:r>
            <a:r>
              <a:rPr lang="en-US" altLang="zh-CN" sz="32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humanism </a:t>
            </a:r>
            <a:r>
              <a:rPr lang="zh-CN" altLang="en-US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</a:t>
            </a:r>
            <a:r>
              <a:rPr lang="zh-CN" altLang="en-US" sz="32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</a:t>
            </a:r>
            <a:endParaRPr lang="en-US" altLang="zh-CN" sz="32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9381" y="620688"/>
            <a:ext cx="11449272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It's just 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realistic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expect a promotion so soon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这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么快就想升职根本不现实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4988" lvl="0" indent="-534988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painting is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realistic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portrayal of life in Victorian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Britain.</a:t>
            </a:r>
          </a:p>
          <a:p>
            <a:pPr lvl="0"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这幅画作是英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国维多利亚时代生活的真实写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照。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31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8672" y="116632"/>
            <a:ext cx="11953328" cy="65925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particular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zh-CN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his paintings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 set apart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from other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paintings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by their realistic human faces and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deep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emotional impact.</a:t>
            </a:r>
          </a:p>
          <a:p>
            <a:pPr marL="450850" lvl="0" indent="-450850">
              <a:lnSpc>
                <a:spcPct val="120000"/>
              </a:lnSpc>
              <a:defRPr/>
            </a:pPr>
            <a:r>
              <a:rPr lang="zh-CN" altLang="en-US" sz="3200" b="1" kern="0" dirty="0" smtClean="0">
                <a:solidFill>
                  <a:srgbClr val="000099"/>
                </a:solidFill>
                <a:latin typeface="Times New Roman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 他的绘画尤其以逼真的人脸和强烈的情感冲击而与众不同。</a:t>
            </a:r>
            <a:endParaRPr lang="en-US" altLang="zh-CN" sz="3200" b="1" kern="0" dirty="0" smtClean="0">
              <a:latin typeface="Times New Roman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in particular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3200" b="1" kern="0" dirty="0" smtClean="0">
                <a:solidFill>
                  <a:srgbClr val="000099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particularly 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尤其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，特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别 </a:t>
            </a:r>
            <a:endParaRPr lang="en-US" altLang="zh-CN" sz="3200" b="1" kern="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set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apart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from: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make someone or something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special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使与众不同；使突出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 err="1" smtClean="0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him apart from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other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boys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class.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5838" indent="-985838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What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particular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did you like about the last apartment that we saw? (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翻译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的才华在班上的男孩中很突出。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      关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于我们最后看的那套公寓，你特别喜欢哪一点？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551384" y="2152438"/>
            <a:ext cx="216024" cy="136815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18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83432" y="1196752"/>
            <a:ext cx="10307110" cy="42288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完成句子。</a:t>
            </a:r>
            <a:endParaRPr lang="en-US" altLang="zh-CN" sz="3200" b="1" dirty="0">
              <a:solidFill>
                <a:srgbClr val="0000FF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1) The police haven’t really done anything for the </a:t>
            </a:r>
            <a:r>
              <a:rPr lang="en-US" altLang="zh-CN" sz="3200" b="1" dirty="0" smtClean="0">
                <a:latin typeface="Times New Roman" pitchFamily="18" charset="0"/>
                <a:ea typeface="宋体"/>
                <a:cs typeface="Times New Roman" pitchFamily="18" charset="0"/>
              </a:rPr>
              <a:t>black </a:t>
            </a: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community ____ particular. </a:t>
            </a:r>
          </a:p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2) _______ (set) yourself apart from the crowd is </a:t>
            </a:r>
            <a:r>
              <a:rPr lang="en-US" altLang="zh-CN" sz="3200" b="1" dirty="0" smtClean="0">
                <a:latin typeface="Times New Roman" pitchFamily="18" charset="0"/>
                <a:ea typeface="宋体"/>
                <a:cs typeface="Times New Roman" pitchFamily="18" charset="0"/>
              </a:rPr>
              <a:t>vital </a:t>
            </a: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when you are looking for that new job. </a:t>
            </a:r>
          </a:p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3) This is a great way ________ (set) apart from </a:t>
            </a:r>
            <a:r>
              <a:rPr lang="en-US" altLang="zh-CN" sz="3200" b="1" dirty="0" smtClean="0">
                <a:latin typeface="Times New Roman" pitchFamily="18" charset="0"/>
                <a:ea typeface="宋体"/>
                <a:cs typeface="Times New Roman" pitchFamily="18" charset="0"/>
              </a:rPr>
              <a:t>others </a:t>
            </a: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in the community to secure more </a:t>
            </a:r>
            <a:r>
              <a:rPr lang="en-US" altLang="zh-CN" sz="3200" b="1" dirty="0" smtClean="0">
                <a:latin typeface="Times New Roman" pitchFamily="18" charset="0"/>
                <a:ea typeface="宋体"/>
                <a:cs typeface="Times New Roman" pitchFamily="18" charset="0"/>
              </a:rPr>
              <a:t>business </a:t>
            </a:r>
            <a:r>
              <a:rPr lang="en-US" altLang="zh-CN" sz="3200" b="1" dirty="0">
                <a:latin typeface="Times New Roman" pitchFamily="18" charset="0"/>
                <a:ea typeface="宋体"/>
                <a:cs typeface="Times New Roman" pitchFamily="18" charset="0"/>
              </a:rPr>
              <a:t>for the club.</a:t>
            </a:r>
          </a:p>
        </p:txBody>
      </p:sp>
      <p:sp>
        <p:nvSpPr>
          <p:cNvPr id="13" name="矩形 12"/>
          <p:cNvSpPr/>
          <p:nvPr/>
        </p:nvSpPr>
        <p:spPr>
          <a:xfrm>
            <a:off x="3719736" y="2425027"/>
            <a:ext cx="6819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97454" y="2967251"/>
            <a:ext cx="15121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Setting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81831" y="4199504"/>
            <a:ext cx="17792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be set 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4822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72291" y="631372"/>
            <a:ext cx="7881259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】set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短语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up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设置；建立；设立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down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让某人下车；写下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about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着手做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apart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使分离，使分开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aside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放在一边，节省、保留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钱或时间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example to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3200" b="1" dirty="0">
                <a:latin typeface="+mn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树立榜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样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charset="0"/>
                <a:cs typeface="Times New Roman" charset="0"/>
              </a:rPr>
              <a:t>set off </a:t>
            </a:r>
            <a:r>
              <a:rPr lang="zh-CN" altLang="en-US" sz="3200" b="1" dirty="0"/>
              <a:t>出发；使爆炸；触发警报；引</a:t>
            </a:r>
            <a:r>
              <a:rPr lang="zh-CN" altLang="en-US" sz="3200" b="1" dirty="0" smtClean="0"/>
              <a:t>发</a:t>
            </a:r>
            <a:endParaRPr lang="en-US" altLang="zh-CN" sz="3200" b="1" dirty="0" smtClean="0"/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出发，启程；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怀着目标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开始工作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2100149" y="1556657"/>
            <a:ext cx="272142" cy="4176599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135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263352" y="476672"/>
            <a:ext cx="1137726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446088" indent="-446088"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完成句子。</a:t>
            </a:r>
          </a:p>
          <a:p>
            <a:pPr marL="446088" indent="-446088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1) If you really want to see the movie, we’d better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for the cinema now.</a:t>
            </a:r>
          </a:p>
          <a:p>
            <a:pPr marL="446088" indent="-446088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2) Alice Moore is a teenager entrepreneur (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创业者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), who in May 2015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her business Alice Candy. </a:t>
            </a:r>
          </a:p>
          <a:p>
            <a:pPr marL="446088" indent="-446088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3) They 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 task of creating a new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company.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46088" indent="-446088" eaLnBrk="0" hangingPunct="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I ___________ half an hour every night to hear Eric read.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5) Kate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 for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 house on the other side of the bay.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6) It’s ____________ other bridges by its arch that provides different perspectives of the landscapes.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9480376" y="1052736"/>
            <a:ext cx="1595890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 off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105788" y="2805153"/>
            <a:ext cx="1916113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 up</a:t>
            </a:r>
          </a:p>
        </p:txBody>
      </p:sp>
      <p:sp>
        <p:nvSpPr>
          <p:cNvPr id="2" name="矩形 1"/>
          <p:cNvSpPr/>
          <p:nvPr/>
        </p:nvSpPr>
        <p:spPr>
          <a:xfrm>
            <a:off x="1978382" y="3464687"/>
            <a:ext cx="17684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 about</a:t>
            </a:r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1277677" y="4012128"/>
            <a:ext cx="1656223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6088" indent="-446088"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aside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05789" y="4623325"/>
            <a:ext cx="1438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 out 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1413904" y="5262820"/>
            <a:ext cx="275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set apart from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234974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3" grpId="0"/>
      <p:bldP spid="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8024" y="180624"/>
            <a:ext cx="11646909" cy="6691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began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adopt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more humanistic attitude to life.</a:t>
            </a:r>
          </a:p>
          <a:p>
            <a:pPr marL="450850" lvl="0" indent="-450850">
              <a:lnSpc>
                <a:spcPct val="120000"/>
              </a:lnSpc>
              <a:defRPr/>
            </a:pPr>
            <a:r>
              <a:rPr lang="zh-CN" altLang="en-US" sz="3200" b="1" kern="0" dirty="0">
                <a:solidFill>
                  <a:srgbClr val="000099"/>
                </a:solidFill>
                <a:latin typeface="Times New Roman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kern="0" dirty="0">
                <a:latin typeface="Times New Roman" pitchFamily="18" charset="0"/>
                <a:cs typeface="Times New Roman" panose="02020603050405020304" pitchFamily="18" charset="0"/>
              </a:rPr>
              <a:t> 他们开始对生活采取一种更为人性化的态度。</a:t>
            </a:r>
            <a:endParaRPr lang="en-US" altLang="zh-CN" sz="3200" b="1" kern="0" dirty="0">
              <a:latin typeface="Times New Roman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adopt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accept or start to use something new 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接受；采用；采纳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1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.&amp;vi.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take someone else's child into home and legally become its parent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收养，领养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adopted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领养的，收养的   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adoption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领养，收养；采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3150" indent="-1073150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I think it's time to 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a different strategy in my dealings with him.</a:t>
            </a:r>
          </a:p>
          <a:p>
            <a:pPr>
              <a:lnSpc>
                <a:spcPct val="110000"/>
              </a:lnSpc>
              <a:tabLst>
                <a:tab pos="1162050" algn="l"/>
              </a:tabLst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Sally was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when she was four.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358775"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我觉得在和他的交往中该采用一种不同的策略了。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Sally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四岁时被人收养。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551384" y="1700808"/>
            <a:ext cx="288032" cy="223224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052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8" r="28629"/>
          <a:stretch/>
        </p:blipFill>
        <p:spPr>
          <a:xfrm>
            <a:off x="3364089" y="785602"/>
            <a:ext cx="1470484" cy="78281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087888" y="751807"/>
            <a:ext cx="2525782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>
              <a:lnSpc>
                <a:spcPct val="120000"/>
              </a:lnSpc>
            </a:pPr>
            <a:r>
              <a:rPr lang="en-US" altLang="zh-CN" dirty="0" smtClean="0">
                <a:solidFill>
                  <a:srgbClr val="0000FF"/>
                </a:solidFill>
              </a:rPr>
              <a:t>adopt, adapt</a:t>
            </a:r>
            <a:endParaRPr lang="zh-CN" altLang="en-US" dirty="0">
              <a:solidFill>
                <a:srgbClr val="0000FF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204762"/>
              </p:ext>
            </p:extLst>
          </p:nvPr>
        </p:nvGraphicFramePr>
        <p:xfrm>
          <a:off x="214490" y="1719792"/>
          <a:ext cx="11717865" cy="433421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799644"/>
                <a:gridCol w="4301067"/>
                <a:gridCol w="4617154"/>
              </a:tblGrid>
              <a:tr h="1901911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altLang="zh-CN" sz="3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adopt  </a:t>
                      </a:r>
                      <a:r>
                        <a:rPr lang="en-US" altLang="zh-CN" sz="3200" b="1" i="1" dirty="0" err="1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vt.</a:t>
                      </a:r>
                      <a:endParaRPr lang="en-US" altLang="zh-CN" sz="3200" b="1" i="1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采纳；收养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zh-CN" sz="32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adoption </a:t>
                      </a:r>
                      <a:r>
                        <a:rPr lang="en-US" altLang="zh-CN" sz="3200" b="1" i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n. </a:t>
                      </a:r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采纳；收养</a:t>
                      </a:r>
                      <a:endParaRPr lang="en-US" altLang="zh-CN" sz="3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zh-CN" sz="32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adopted </a:t>
                      </a:r>
                      <a:r>
                        <a:rPr lang="en-US" altLang="zh-CN" sz="3200" b="1" i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adj. </a:t>
                      </a:r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收养的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All three teams </a:t>
                      </a:r>
                      <a:r>
                        <a:rPr lang="en-US" altLang="zh-CN" sz="32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adopted</a:t>
                      </a:r>
                      <a:r>
                        <a:rPr lang="en-US" altLang="zh-CN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different approaches to the problem.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00594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altLang="zh-CN" sz="3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adapt  </a:t>
                      </a:r>
                      <a:r>
                        <a:rPr lang="en-US" altLang="zh-CN" sz="3200" b="1" i="1" dirty="0" err="1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vt.</a:t>
                      </a:r>
                      <a:endParaRPr lang="en-US" altLang="zh-CN" sz="3200" b="1" i="1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zh-CN" altLang="en-US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改编；使适应</a:t>
                      </a:r>
                      <a:endParaRPr lang="zh-CN" altLang="en-US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zh-CN" sz="32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adapt</a:t>
                      </a:r>
                      <a:r>
                        <a:rPr lang="en-US" altLang="zh-CN" sz="32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 from…</a:t>
                      </a: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zh-CN" altLang="en-US" sz="3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从</a:t>
                      </a:r>
                      <a:r>
                        <a:rPr lang="en-US" altLang="zh-CN" sz="3200" b="1" baseline="0" dirty="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lang="zh-CN" altLang="en-US" sz="3200" b="1" baseline="0" dirty="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改编</a:t>
                      </a:r>
                      <a:r>
                        <a:rPr lang="en-US" altLang="zh-CN" sz="3200" b="1" baseline="0" dirty="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……</a:t>
                      </a: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zh-CN" sz="32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adapt… to…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20000"/>
                        </a:lnSpc>
                      </a:pPr>
                      <a:r>
                        <a:rPr lang="zh-CN" altLang="en-US" sz="3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使</a:t>
                      </a:r>
                      <a:r>
                        <a:rPr lang="en-US" altLang="zh-CN" sz="32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lang="zh-CN" altLang="en-US" sz="32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适应</a:t>
                      </a:r>
                      <a:r>
                        <a:rPr lang="en-US" altLang="zh-CN" sz="32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……</a:t>
                      </a:r>
                      <a:endParaRPr lang="zh-CN" altLang="en-US" sz="32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20000"/>
                        </a:lnSpc>
                      </a:pPr>
                      <a:r>
                        <a:rPr lang="en-US" altLang="zh-CN" sz="3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children are finding it hard to </a:t>
                      </a:r>
                      <a:r>
                        <a:rPr lang="en-US" altLang="zh-CN" sz="320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adapt </a:t>
                      </a:r>
                      <a:r>
                        <a:rPr lang="en-US" altLang="zh-CN" sz="3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the new school.</a:t>
                      </a:r>
                      <a:endParaRPr lang="zh-CN" altLang="en-US" sz="32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589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39385" y="1086555"/>
            <a:ext cx="10170482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Paul’s mother had him _________ because she couldn’t look after him herself.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_________ of the new technology improved the production.</a:t>
            </a:r>
          </a:p>
          <a:p>
            <a:pPr marL="450850" indent="-450850">
              <a:lnSpc>
                <a:spcPct val="120000"/>
              </a:lnSpc>
              <a:buFontTx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radio play had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been ________ from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novel.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95884" y="1691136"/>
            <a:ext cx="1853158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18726" y="2859348"/>
            <a:ext cx="1853158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adoption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57874" y="4036144"/>
            <a:ext cx="15969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adapted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429842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04588" y="965758"/>
            <a:ext cx="10094792" cy="171739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55600" lvl="0" indent="-355600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An important breakthrough during this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period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use of perspective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by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Masaccio.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这一时期的一项重大突破是马萨乔对透视法的运用。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43472" y="2780928"/>
            <a:ext cx="9655908" cy="2800767"/>
          </a:xfrm>
          <a:prstGeom prst="rect">
            <a:avLst/>
          </a:prstGeom>
          <a:noFill/>
          <a:ln w="19050">
            <a:solidFill>
              <a:srgbClr val="92D055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 use of perspective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透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视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法，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美术理论术语，指科学地利用线条或色彩在平面上表现立体空间的方法，这一美术理论概念是文艺复兴的产物，马萨乔在其画作中最先体现这种透视关系，形成概念，后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经</a:t>
            </a:r>
            <a:r>
              <a:rPr lang="zh-CN" altLang="en-US" sz="3200" b="1" dirty="0"/>
              <a:t>达</a:t>
            </a:r>
            <a:r>
              <a:rPr lang="en-US" altLang="zh-CN" sz="3200" b="1" dirty="0"/>
              <a:t>·</a:t>
            </a:r>
            <a:r>
              <a:rPr lang="zh-CN" altLang="en-US" sz="3200" b="1" dirty="0"/>
              <a:t>芬奇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等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画家发展完善，形成完整的理论体系。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8545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5400" y="1340768"/>
            <a:ext cx="10647432" cy="36379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While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painters as early as Da Vinci had used oil,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technique reached its height with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Rembrandt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(1606-1669), who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gained a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reputation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as a master of shadow and light.</a:t>
            </a:r>
          </a:p>
          <a:p>
            <a:pPr marL="450850" lvl="0" indent="-450850">
              <a:lnSpc>
                <a:spcPct val="120000"/>
              </a:lnSpc>
              <a:defRPr/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早在</a:t>
            </a:r>
            <a:r>
              <a:rPr lang="zh-CN" altLang="en-US" sz="3200" b="1" dirty="0"/>
              <a:t>达</a:t>
            </a:r>
            <a:r>
              <a:rPr lang="en-US" altLang="zh-CN" sz="3200" b="1" dirty="0"/>
              <a:t>·</a:t>
            </a:r>
            <a:r>
              <a:rPr lang="zh-CN" altLang="en-US" sz="3200" b="1" dirty="0"/>
              <a:t>芬奇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期，画家们就已经开始使用油彩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，而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伦勃朗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(1606-1669)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则是这种技法的顶峰，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他以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光影大师而闻名。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90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1384" y="836712"/>
            <a:ext cx="10873208" cy="54107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while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尽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管；虽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然，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相当于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although,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引导让步状语从句，是连词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while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的基本用法之一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628650" lvl="0" indent="-628650">
              <a:lnSpc>
                <a:spcPct val="120000"/>
              </a:lnSpc>
              <a:defRPr/>
            </a:pPr>
            <a:r>
              <a:rPr lang="en-US" altLang="zh-CN" sz="3200" b="1" dirty="0" err="1" smtClean="0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While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 like you personally, I don’t think you are doing the right thing this time. </a:t>
            </a:r>
          </a:p>
          <a:p>
            <a:pPr lvl="0"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  尽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管我喜欢你，但我认为这次你做的不对。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628650" lvl="0" indent="-62865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While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 news, so far, has been good, there may be days ahead when it is bad. </a:t>
            </a:r>
          </a:p>
          <a:p>
            <a:pPr marL="628650" lvl="0" indent="-628650"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  虽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然截止目前好消息不断，但未来的日子里或许会有坏消息。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5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9416" y="980728"/>
            <a:ext cx="10873208" cy="11418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generally said or believed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abilities, qualities, etc of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sb./</a:t>
            </a:r>
            <a:r>
              <a:rPr lang="en-US" altLang="zh-CN" sz="32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声，名誉，名气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39416" y="2122579"/>
            <a:ext cx="10513168" cy="358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lvl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have/enjoy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good/bad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恶名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earn/win/gain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reputation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赢得声誉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build up / make a reputation 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树立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博得名誉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compromise/ruin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sb’s reputation 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损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害、败坏某人的名誉</a:t>
            </a:r>
            <a:endParaRPr lang="zh-CN" altLang="en-US" sz="3200" b="1" kern="0" dirty="0">
              <a:solidFill>
                <a:srgbClr val="000099"/>
              </a:solidFill>
              <a:latin typeface="Times New Roman" pitchFamily="18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reputation for (doing) sth.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以</a:t>
            </a:r>
            <a:r>
              <a:rPr lang="en-US" altLang="zh-CN" sz="3200" b="1" dirty="0">
                <a:latin typeface="+mj-ea"/>
                <a:ea typeface="+mj-ea"/>
                <a:cs typeface="Times New Roman" pitchFamily="18" charset="0"/>
              </a:rPr>
              <a:t>……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而闻名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551384" y="3068960"/>
            <a:ext cx="360040" cy="2448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12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7408" y="1196752"/>
            <a:ext cx="10657184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Cowboys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 a reputation for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living wild and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free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34988" lvl="0" indent="-534988"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Does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Kilimanjora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乞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力马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扎罗山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deserve its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a crowded mountain with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lines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tourists ruining the atmosphere of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peace? (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 牛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仔以他们生活放荡、无拘无束而闻名。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4988" lvl="0" indent="-534988">
              <a:lnSpc>
                <a:spcPct val="120000"/>
              </a:lnSpc>
            </a:pP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挤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满了成队的游客，平和气氛被破坏的乞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力马</a:t>
            </a:r>
            <a:r>
              <a:rPr lang="zh-CN" alt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扎罗山值得人们对它的赞誉吗？</a:t>
            </a:r>
          </a:p>
        </p:txBody>
      </p:sp>
    </p:spTree>
    <p:extLst>
      <p:ext uri="{BB962C8B-B14F-4D97-AF65-F5344CB8AC3E}">
        <p14:creationId xmlns:p14="http://schemas.microsoft.com/office/powerpoint/2010/main" val="4145210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8672" y="188640"/>
            <a:ext cx="11953328" cy="659257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…and people of high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rank</a:t>
            </a:r>
            <a:r>
              <a:rPr lang="en-US" altLang="zh-C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wanted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purchase</a:t>
            </a:r>
            <a:r>
              <a:rPr lang="en-US" altLang="zh-C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accurate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pictures of themselves and the people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they loved.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lvl="0" indent="-45085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>
                <a:latin typeface="+mj-ea"/>
                <a:ea typeface="+mj-ea"/>
                <a:cs typeface="Times New Roman" pitchFamily="18" charset="0"/>
              </a:rPr>
              <a:t>……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地位高的人想要购买他们自己和他们所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爱的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人的准确照片。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rank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 in a scale of responsibility, quality, 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social status,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etc.;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line/row of people/things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地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位；级别；行列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grade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according to quality,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etc.;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arrange objects in a line 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row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把</a:t>
            </a:r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分等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级；使排成行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5838" lvl="0" indent="-985838"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Tom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dreamed of becoming a soldier of the top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he was young. </a:t>
            </a:r>
          </a:p>
          <a:p>
            <a:pPr marL="985838" indent="-985838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experts think schoolteachers should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according to their grades.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407368" y="2276872"/>
            <a:ext cx="288032" cy="187220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9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83432" y="1196752"/>
            <a:ext cx="10801200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【拓展】</a:t>
            </a:r>
            <a:endParaRPr lang="zh-CN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 among (with) 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属于</a:t>
            </a:r>
            <a:r>
              <a:rPr lang="en-US" altLang="zh-CN" sz="3200" b="1" dirty="0">
                <a:latin typeface="+mn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+mn-ea"/>
                <a:cs typeface="Times New Roman" panose="02020603050405020304" pitchFamily="18" charset="0"/>
              </a:rPr>
              <a:t>之列，列在</a:t>
            </a:r>
            <a:r>
              <a:rPr lang="en-US" altLang="zh-CN" sz="3200" b="1" dirty="0">
                <a:latin typeface="+mn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+mn-ea"/>
                <a:cs typeface="Times New Roman" panose="02020603050405020304" pitchFamily="18" charset="0"/>
              </a:rPr>
              <a:t>当中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 as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可算作，把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当作。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Shakespeare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ranks among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greatest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writers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history.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Tokyo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ranks as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world’s busiest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cities.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4988" indent="-5349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莎士比亚是历史上最伟大的作家之一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4988" indent="-5349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东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京是世界上最繁忙的城市之一。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839416" y="2060848"/>
            <a:ext cx="216024" cy="7920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73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51384" y="404664"/>
            <a:ext cx="11233248" cy="6109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purchase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32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you buy, or the act of buying it </a:t>
            </a:r>
          </a:p>
          <a:p>
            <a:pPr lv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购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买，采购；购买的东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西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buy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购买，采购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purchase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from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62865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middle-aged man spent much money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 of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new house.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这个中年人花了很多钱买了这所新房子。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62865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If you are not satisfied with your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give you a full refund.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如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果你对购买的东西不满意，我们会全额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退款。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We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house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elderly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couple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last month. </a:t>
            </a:r>
          </a:p>
          <a:p>
            <a:pPr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/>
              <a:t>    </a:t>
            </a:r>
            <a:r>
              <a:rPr lang="zh-CN" altLang="en-US" sz="3200" b="1" dirty="0" smtClean="0"/>
              <a:t>  我</a:t>
            </a:r>
            <a:r>
              <a:rPr lang="zh-CN" altLang="en-US" sz="3200" b="1" dirty="0"/>
              <a:t>们上个月从一对老夫妇那里买了这栋房子</a:t>
            </a:r>
            <a:r>
              <a:rPr lang="zh-CN" altLang="en-US" sz="3200" b="1" dirty="0" smtClean="0"/>
              <a:t>。</a:t>
            </a:r>
            <a:endParaRPr lang="zh-CN" altLang="en-US" sz="3200" b="1" dirty="0"/>
          </a:p>
        </p:txBody>
      </p:sp>
      <p:sp>
        <p:nvSpPr>
          <p:cNvPr id="3" name="左大括号 2"/>
          <p:cNvSpPr/>
          <p:nvPr/>
        </p:nvSpPr>
        <p:spPr>
          <a:xfrm>
            <a:off x="335360" y="764704"/>
            <a:ext cx="288032" cy="115212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66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29890" y="776606"/>
            <a:ext cx="8928992" cy="546995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完成句子。</a:t>
            </a:r>
            <a:endParaRPr lang="en-US" altLang="zh-CN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1) He is a person ____ high rank.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2) They know how to search for works of art and 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what ___________ (purchase).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3) There are actions you take before and after 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__________ (purchase) the ticket.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4) He gave his son some money ____ the purchase 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of his school books. 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5) With something ___________ (purchase), he 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had to go downtown.</a:t>
            </a:r>
          </a:p>
        </p:txBody>
      </p:sp>
      <p:sp>
        <p:nvSpPr>
          <p:cNvPr id="18" name="矩形 17"/>
          <p:cNvSpPr/>
          <p:nvPr/>
        </p:nvSpPr>
        <p:spPr>
          <a:xfrm>
            <a:off x="4943872" y="1301183"/>
            <a:ext cx="6673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46928" y="2312214"/>
            <a:ext cx="22586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purchase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41647" y="3362733"/>
            <a:ext cx="22586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purchasing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356139" y="4000709"/>
            <a:ext cx="7920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87889" y="5013177"/>
            <a:ext cx="25659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purchase</a:t>
            </a:r>
            <a:endParaRPr lang="zh-CN" altLang="en-US" sz="3200" dirty="0">
              <a:solidFill>
                <a:srgbClr val="FF0000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650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3" grpId="0"/>
      <p:bldP spid="19" grpId="0"/>
      <p:bldP spid="2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5360" y="-2655"/>
            <a:ext cx="11665296" cy="68880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From this, Impressionism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emerged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in France.</a:t>
            </a:r>
          </a:p>
          <a:p>
            <a:pPr lvl="0">
              <a:lnSpc>
                <a:spcPct val="115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印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象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派由此在法国兴起。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lvl="0" indent="-450850">
              <a:lnSpc>
                <a:spcPct val="115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emerge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v.</a:t>
            </a:r>
            <a:r>
              <a:rPr lang="en-US" altLang="zh-CN" sz="3200" b="1" kern="0" dirty="0">
                <a:solidFill>
                  <a:srgbClr val="000099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appear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come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somewhere;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facts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become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known after being hidden or secret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出现，浮现；暴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露</a:t>
            </a:r>
            <a:endParaRPr lang="en-US" altLang="zh-CN" sz="3200" b="1" kern="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emerge from </a:t>
            </a:r>
            <a:r>
              <a:rPr lang="zh-CN" altLang="en-US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自</a:t>
            </a:r>
            <a:r>
              <a:rPr lang="en-US" altLang="zh-CN" sz="3200" b="1" kern="0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kern="0" dirty="0">
                <a:latin typeface="+mj-ea"/>
                <a:ea typeface="+mj-ea"/>
                <a:cs typeface="Times New Roman" panose="02020603050405020304" pitchFamily="18" charset="0"/>
              </a:rPr>
              <a:t>出现；从</a:t>
            </a:r>
            <a:r>
              <a:rPr lang="en-US" altLang="zh-CN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显</a:t>
            </a:r>
            <a:r>
              <a:rPr lang="zh-CN" altLang="en-US" sz="3200" b="1" kern="0" dirty="0">
                <a:latin typeface="+mj-ea"/>
                <a:ea typeface="+mj-ea"/>
                <a:cs typeface="Times New Roman" panose="02020603050405020304" pitchFamily="18" charset="0"/>
              </a:rPr>
              <a:t>露出来；</a:t>
            </a:r>
            <a:r>
              <a:rPr lang="zh-CN" altLang="en-US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源于</a:t>
            </a:r>
            <a:r>
              <a:rPr lang="en-US" altLang="zh-CN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</a:p>
          <a:p>
            <a:pPr lvl="0">
              <a:lnSpc>
                <a:spcPct val="115000"/>
              </a:lnSpc>
              <a:defRPr/>
            </a:pPr>
            <a:r>
              <a:rPr lang="en-US" altLang="zh-CN" sz="3200" b="1" kern="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emerge as </a:t>
            </a:r>
            <a:r>
              <a:rPr lang="zh-CN" altLang="en-US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作为</a:t>
            </a:r>
            <a:r>
              <a:rPr lang="en-US" altLang="zh-CN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kern="0" dirty="0" smtClean="0">
                <a:latin typeface="+mj-ea"/>
                <a:ea typeface="+mj-ea"/>
                <a:cs typeface="Times New Roman" panose="02020603050405020304" pitchFamily="18" charset="0"/>
              </a:rPr>
              <a:t>出现</a:t>
            </a:r>
            <a:endParaRPr lang="en-US" altLang="zh-CN" sz="3200" b="1" kern="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kern="0" dirty="0" err="1" smtClean="0">
                <a:latin typeface="Times New Roman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emerged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behind the clouds.</a:t>
            </a:r>
          </a:p>
          <a:p>
            <a:pPr lvl="0">
              <a:lnSpc>
                <a:spcPct val="115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emerged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as a key figure in the event.</a:t>
            </a:r>
          </a:p>
          <a:p>
            <a:pPr>
              <a:lnSpc>
                <a:spcPct val="115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Eventually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truth emerged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15000"/>
              </a:lnSpc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太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阳从云层后露了出来。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他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在这次赛事上作为关键人物出现。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defRPr/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真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相终于大白。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479376" y="1442042"/>
            <a:ext cx="360040" cy="18002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15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3392" y="404664"/>
            <a:ext cx="11161240" cy="34901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15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In this work, Monet’s aim was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convey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light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and movement in the scene…</a:t>
            </a:r>
          </a:p>
          <a:p>
            <a:pPr>
              <a:lnSpc>
                <a:spcPct val="115000"/>
              </a:lnSpc>
              <a:defRPr/>
            </a:pPr>
            <a:r>
              <a:rPr lang="zh-CN" altLang="en-US" sz="3200" b="1" dirty="0"/>
              <a:t>    在这部作品中，莫奈的目的是传达场景中的</a:t>
            </a:r>
            <a:r>
              <a:rPr lang="zh-CN" altLang="en-US" sz="3200" b="1" dirty="0" smtClean="0"/>
              <a:t>光和</a:t>
            </a:r>
            <a:r>
              <a:rPr lang="zh-CN" altLang="en-US" sz="3200" b="1" dirty="0"/>
              <a:t>运动</a:t>
            </a:r>
            <a:r>
              <a:rPr lang="en-US" altLang="zh-CN" sz="3200" b="1" dirty="0">
                <a:latin typeface="+mj-ea"/>
                <a:ea typeface="+mj-ea"/>
              </a:rPr>
              <a:t>……</a:t>
            </a:r>
            <a:endParaRPr lang="en-US" altLang="zh-CN" sz="3200" b="1" dirty="0">
              <a:latin typeface="+mj-ea"/>
              <a:ea typeface="+mj-ea"/>
              <a:cs typeface="Times New Roman" pitchFamily="18" charset="0"/>
            </a:endParaRPr>
          </a:p>
          <a:p>
            <a:pPr marL="450850" lvl="0" indent="-450850">
              <a:lnSpc>
                <a:spcPct val="115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convey </a:t>
            </a:r>
            <a:r>
              <a:rPr lang="en-US" altLang="zh-CN" sz="3200" b="1" i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3200" b="1" i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communicate or express something,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without using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words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to take or carry something from one place to another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表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达；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传递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（思想、感情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）传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送</a:t>
            </a:r>
            <a:endParaRPr lang="en-US" altLang="zh-CN" sz="3200" b="1" kern="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50015" y="3694380"/>
            <a:ext cx="10801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842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convey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to sb.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向</a:t>
            </a:r>
            <a:r>
              <a:rPr lang="zh-CN" altLang="en-US" sz="3200" b="1" dirty="0">
                <a:latin typeface="Times New Roman" panose="02020603050405020304" pitchFamily="18" charset="0"/>
              </a:rPr>
              <a:t>某人表达</a:t>
            </a:r>
            <a:r>
              <a:rPr lang="en-US" altLang="zh-CN" sz="3200" b="1" dirty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传达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convey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sb./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from A to B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把</a:t>
            </a:r>
            <a:r>
              <a:rPr lang="zh-CN" altLang="en-US" sz="3200" b="1" dirty="0">
                <a:latin typeface="Times New Roman" panose="02020603050405020304" pitchFamily="18" charset="0"/>
              </a:rPr>
              <a:t>某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人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某</a:t>
            </a:r>
            <a:r>
              <a:rPr lang="zh-CN" altLang="en-US" sz="3200" b="1" dirty="0">
                <a:latin typeface="Times New Roman" panose="02020603050405020304" pitchFamily="18" charset="0"/>
              </a:rPr>
              <a:t>物从</a:t>
            </a:r>
            <a:r>
              <a:rPr lang="en-US" altLang="zh-CN" sz="3200" b="1" dirty="0"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</a:rPr>
              <a:t>地运送到</a:t>
            </a:r>
            <a:r>
              <a:rPr lang="en-US" altLang="zh-CN" sz="3200" b="1" dirty="0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地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convey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one’s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feelings/thanks/message 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表</a:t>
            </a:r>
            <a:r>
              <a:rPr lang="zh-CN" altLang="en-US" sz="3200" b="1" dirty="0">
                <a:latin typeface="Times New Roman" panose="02020603050405020304" pitchFamily="18" charset="0"/>
              </a:rPr>
              <a:t>达某人的感情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感谢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</a:rPr>
              <a:t>信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息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convey…(from…) to…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把</a:t>
            </a:r>
            <a:r>
              <a:rPr lang="en-US" altLang="zh-CN" sz="3200" b="1" dirty="0" smtClean="0">
                <a:latin typeface="+mj-ea"/>
                <a:ea typeface="+mj-ea"/>
              </a:rPr>
              <a:t>……(</a:t>
            </a:r>
            <a:r>
              <a:rPr lang="zh-CN" altLang="en-US" sz="3200" b="1" dirty="0" smtClean="0">
                <a:latin typeface="+mj-ea"/>
                <a:ea typeface="+mj-ea"/>
              </a:rPr>
              <a:t>从</a:t>
            </a:r>
            <a:r>
              <a:rPr lang="en-US" altLang="zh-CN" sz="3200" b="1" dirty="0" smtClean="0">
                <a:latin typeface="+mj-ea"/>
                <a:ea typeface="+mj-ea"/>
              </a:rPr>
              <a:t>)</a:t>
            </a:r>
            <a:r>
              <a:rPr lang="zh-CN" altLang="en-US" sz="3200" b="1" dirty="0" smtClean="0">
                <a:latin typeface="+mj-ea"/>
                <a:ea typeface="+mj-ea"/>
              </a:rPr>
              <a:t>运送到</a:t>
            </a:r>
            <a:r>
              <a:rPr lang="en-US" altLang="zh-CN" sz="3200" b="1" dirty="0" smtClean="0">
                <a:latin typeface="+mj-ea"/>
                <a:ea typeface="+mj-ea"/>
              </a:rPr>
              <a:t>……</a:t>
            </a:r>
            <a:endParaRPr lang="zh-CN" altLang="en-US" sz="3200" b="1" dirty="0">
              <a:latin typeface="+mj-ea"/>
              <a:ea typeface="+mj-ea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778930" y="2420888"/>
            <a:ext cx="271085" cy="410445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78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23392" y="1196752"/>
            <a:ext cx="10873208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50" lvl="0" indent="-628650">
              <a:lnSpc>
                <a:spcPct val="120000"/>
              </a:lnSpc>
              <a:defRPr/>
            </a:pP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In the letter, she conveyed to us her preference for photography. 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I found it hard to convey my feelings in words.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Your luggage will be conveyed to your hotel by car. (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在信中，她向我们表达了她对摄影的偏爱。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lvl="0" indent="-628650">
              <a:lnSpc>
                <a:spcPct val="120000"/>
              </a:lnSpc>
            </a:pP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我觉得难以用言语表达我的感情。</a:t>
            </a:r>
            <a:endParaRPr lang="en-US" altLang="zh-CN" sz="32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4988" lvl="0" indent="-534988">
              <a:lnSpc>
                <a:spcPct val="120000"/>
              </a:lnSpc>
            </a:pP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你的行李将被用汽车运送到你的酒店。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547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1415480" y="1052736"/>
            <a:ext cx="8638728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2438" indent="-4524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31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言辞无法表达我内心的喜悦。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Words cannot convey how delighted I was.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 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David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向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我父亲表达了他的祝愿。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David conveyed his good wishes to my father.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这些货物通常用直升飞机运送。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goods are usually conveyed by helicopter.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2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40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40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40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479376" y="188640"/>
            <a:ext cx="11089232" cy="6592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He sought to show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just the outer image of his subjects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inner warmth and humanity as well.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他不仅追求表现人的外在形象，还要表现他们内在的温暖和人性。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not… but…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不是</a:t>
            </a:r>
            <a:r>
              <a:rPr lang="en-US" altLang="zh-CN" sz="3200" b="1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而是</a:t>
            </a:r>
            <a:r>
              <a:rPr lang="en-US" altLang="zh-CN" sz="3200" b="1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not A but B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否定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肯定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B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，作主语时，谓语动词单复数与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B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一致。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It is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you read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you read that matters.</a:t>
            </a: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I did it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because I liked it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because I had to do it.</a:t>
            </a: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operator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answer for it.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767408" y="2852936"/>
            <a:ext cx="288032" cy="136815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9803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67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67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551384" y="548680"/>
            <a:ext cx="11089232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attempted to do was no longer show reality,…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他们试图做的不再是展示现实</a:t>
            </a:r>
            <a:r>
              <a:rPr lang="en-US" altLang="zh-CN" sz="3200" b="1" dirty="0" smtClean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en-US" altLang="zh-CN" sz="3200" b="1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what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引导名词性从句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。可用作主语、宾语、表语。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After a hard time, they came to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called America today.</a:t>
            </a: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What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need is patience.</a:t>
            </a: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can’t get seems better than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we own.</a:t>
            </a:r>
          </a:p>
          <a:p>
            <a:pPr marL="1081088" indent="-1081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China is no longer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ten years ago.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626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67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67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7368" y="476672"/>
            <a:ext cx="11161240" cy="235756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lvl="0" indent="-450850">
              <a:lnSpc>
                <a:spcPct val="115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12. Why are you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fond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of it?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defRPr/>
            </a:pPr>
            <a:r>
              <a:rPr lang="zh-CN" altLang="en-US" sz="3200" b="1" dirty="0"/>
              <a:t>    </a:t>
            </a:r>
            <a:r>
              <a:rPr lang="zh-CN" altLang="en-US" sz="3200" b="1" dirty="0" smtClean="0"/>
              <a:t>  你为什么喜欢它？</a:t>
            </a:r>
            <a:endParaRPr lang="en-US" altLang="zh-CN" sz="3200" b="1" dirty="0" smtClean="0"/>
          </a:p>
          <a:p>
            <a:pPr marL="450850" indent="-450850">
              <a:lnSpc>
                <a:spcPct val="115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  fond </a:t>
            </a:r>
            <a:r>
              <a:rPr lang="en-US" altLang="zh-CN" sz="3200" b="1" i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i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feel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affection for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someone/something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喜爱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be fond of </a:t>
            </a:r>
            <a:r>
              <a:rPr lang="zh-CN" altLang="en-US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喜爱，喜欢</a:t>
            </a:r>
            <a:r>
              <a:rPr lang="en-US" altLang="zh-CN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表示状态</a:t>
            </a:r>
            <a:r>
              <a:rPr lang="en-US" altLang="zh-CN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839416" y="1916832"/>
            <a:ext cx="288032" cy="6480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55440" y="2644639"/>
            <a:ext cx="10873208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50" lvl="0" indent="-628650">
              <a:lnSpc>
                <a:spcPct val="120000"/>
              </a:lnSpc>
              <a:defRPr/>
            </a:pP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She is fond of paintings of all kinds, </a:t>
            </a:r>
            <a:r>
              <a:rPr lang="en-US" altLang="zh-CN" sz="3200" b="1" i="1" dirty="0" smtClean="0">
                <a:latin typeface="Times New Roman" pitchFamily="18" charset="0"/>
                <a:cs typeface="Times New Roman" pitchFamily="18" charset="0"/>
              </a:rPr>
              <a:t>Impression, Sunrise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by Monet in particular.</a:t>
            </a:r>
          </a:p>
          <a:p>
            <a:pPr marL="628650" lvl="0" indent="-628650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More and more young people are fond of conveying their feelings on the blog. 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她喜欢各种绘画，尤其是莫奈的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《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印象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·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日出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》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lvl="0" indent="-628650">
              <a:lnSpc>
                <a:spcPct val="120000"/>
              </a:lnSpc>
            </a:pPr>
            <a:r>
              <a:rPr lang="en-US" altLang="zh-CN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越来越多的年轻人喜欢在博客上表达自己的感受。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1776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4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5468</TotalTime>
  <Words>2748</Words>
  <Application>Microsoft Office PowerPoint</Application>
  <PresentationFormat>宽屏</PresentationFormat>
  <Paragraphs>203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4" baseType="lpstr">
      <vt:lpstr>宋体</vt:lpstr>
      <vt:lpstr>Arial</vt:lpstr>
      <vt:lpstr>Calibri</vt:lpstr>
      <vt:lpstr>Times New Roman</vt:lpstr>
      <vt:lpstr>Office 主题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Sky123.Org</cp:lastModifiedBy>
  <cp:revision>302</cp:revision>
  <dcterms:created xsi:type="dcterms:W3CDTF">2017-10-01T07:41:03Z</dcterms:created>
  <dcterms:modified xsi:type="dcterms:W3CDTF">2021-09-22T07:16:23Z</dcterms:modified>
</cp:coreProperties>
</file>