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  <p:sldMasterId id="2147483652" r:id="rId4"/>
  </p:sldMasterIdLst>
  <p:notesMasterIdLst>
    <p:notesMasterId r:id="rId8"/>
  </p:notesMasterIdLst>
  <p:handoutMasterIdLst>
    <p:handoutMasterId r:id="rId25"/>
  </p:handoutMasterIdLst>
  <p:sldIdLst>
    <p:sldId id="276" r:id="rId5"/>
    <p:sldId id="408" r:id="rId6"/>
    <p:sldId id="256" r:id="rId7"/>
    <p:sldId id="277" r:id="rId9"/>
    <p:sldId id="278" r:id="rId10"/>
    <p:sldId id="427" r:id="rId11"/>
    <p:sldId id="282" r:id="rId12"/>
    <p:sldId id="462" r:id="rId13"/>
    <p:sldId id="463" r:id="rId14"/>
    <p:sldId id="284" r:id="rId15"/>
    <p:sldId id="418" r:id="rId16"/>
    <p:sldId id="421" r:id="rId17"/>
    <p:sldId id="420" r:id="rId18"/>
    <p:sldId id="423" r:id="rId19"/>
    <p:sldId id="424" r:id="rId20"/>
    <p:sldId id="425" r:id="rId21"/>
    <p:sldId id="464" r:id="rId22"/>
    <p:sldId id="426" r:id="rId23"/>
    <p:sldId id="465" r:id="rId24"/>
  </p:sldIdLst>
  <p:sldSz cx="9144000" cy="51435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  <a:srgbClr val="CCFFFF"/>
    <a:srgbClr val="66FFFF"/>
    <a:srgbClr val="000000"/>
    <a:srgbClr val="6600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5174"/>
  </p:normalViewPr>
  <p:slideViewPr>
    <p:cSldViewPr snapToGrid="0" showGuides="1">
      <p:cViewPr varScale="1">
        <p:scale>
          <a:sx n="142" d="100"/>
          <a:sy n="142" d="100"/>
        </p:scale>
        <p:origin x="546" y="144"/>
      </p:cViewPr>
      <p:guideLst>
        <p:guide orient="horz" pos="1601"/>
        <p:guide pos="29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handoutMaster" Target="handoutMasters/handoutMaster1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7DB70E-694F-4574-A9EE-3403601E034C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670A70A-7569-487C-AC9B-A6FD7B2D4E4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70950DA-9DAD-48C0-BA25-3665D45C255C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1BC3C0A-61EB-4F63-8FD9-E6F848CEFCF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6148" name="页脚占位符 4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</a:rPr>
              <a:t>状元成才路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49" name="页眉占位符 5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</a:rPr>
              <a:t>状元成才路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11268" name="页脚占位符 1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</a:rPr>
              <a:t>状元成才路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69" name="页眉占位符 2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</a:rPr>
              <a:t>状元成才路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13316" name="页眉占位符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13317" name="页脚占位符 4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33796" name="页脚占位符 1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</a:rPr>
              <a:t>状元成才路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3797" name="页眉占位符 2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</a:rPr>
              <a:t>状元成才路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074" name="组合 27"/>
          <p:cNvGrpSpPr/>
          <p:nvPr/>
        </p:nvGrpSpPr>
        <p:grpSpPr>
          <a:xfrm>
            <a:off x="201613" y="147638"/>
            <a:ext cx="2570162" cy="685800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新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导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入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8" name="矩形 1"/>
          <p:cNvSpPr/>
          <p:nvPr/>
        </p:nvSpPr>
        <p:spPr>
          <a:xfrm>
            <a:off x="347028" y="709930"/>
            <a:ext cx="8450262" cy="20110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爱因斯坦在</a:t>
            </a:r>
            <a:r>
              <a:rPr lang="en-US" altLang="zh-CN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悼念玛丽</a:t>
            </a:r>
            <a:r>
              <a:rPr lang="en-US" altLang="zh-CN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·</a:t>
            </a: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居里</a:t>
            </a:r>
            <a:r>
              <a:rPr lang="en-US" altLang="zh-CN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一文中说：“在所有的世界名人当中，</a:t>
            </a: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玛丽</a:t>
            </a:r>
            <a:r>
              <a:rPr lang="en-US" altLang="zh-CN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·</a:t>
            </a: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居里是唯一没有被盛名宠坏的人。</a:t>
            </a: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endParaRPr lang="zh-CN" altLang="en-US" sz="3200" b="1" dirty="0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96888" y="2720975"/>
            <a:ext cx="8024812" cy="2217738"/>
            <a:chOff x="582277" y="2883283"/>
            <a:chExt cx="7510189" cy="1731818"/>
          </a:xfrm>
        </p:grpSpPr>
        <p:pic>
          <p:nvPicPr>
            <p:cNvPr id="3077" name="图片 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82277" y="2883283"/>
              <a:ext cx="2597727" cy="173181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8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94634" y="2883283"/>
              <a:ext cx="2385186" cy="173181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9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94450" y="2883283"/>
              <a:ext cx="2498016" cy="1731818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498158" y="606425"/>
            <a:ext cx="8147050" cy="3930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“她一生中最伟大的科学功绩──证明放射性元素的存在并把它们分离出来──所以能取得，不仅是靠着大胆的直觉，而且也靠着在难以想像的极端困难情况下工作的热忱和顽强，这样的困难在实验科学的历史中是罕见的。”</a:t>
            </a:r>
            <a:endParaRPr lang="zh-CN" altLang="en-US" sz="3200" b="1" dirty="0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1"/>
          <p:cNvSpPr txBox="1"/>
          <p:nvPr/>
        </p:nvSpPr>
        <p:spPr bwMode="auto">
          <a:xfrm>
            <a:off x="1155700" y="4067175"/>
            <a:ext cx="51054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8</a:t>
            </a:r>
            <a:r>
              <a:rPr kumimoji="0" lang="zh-CN" altLang="en-US" sz="4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*</a:t>
            </a: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美丽的颜色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5123" name="图片 7"/>
          <p:cNvPicPr>
            <a:picLocks noChangeAspect="1"/>
          </p:cNvPicPr>
          <p:nvPr/>
        </p:nvPicPr>
        <p:blipFill>
          <a:blip r:embed="rId2"/>
          <a:srcRect l="3645" r="7040" b="22002"/>
          <a:stretch>
            <a:fillRect/>
          </a:stretch>
        </p:blipFill>
        <p:spPr>
          <a:xfrm>
            <a:off x="179388" y="50800"/>
            <a:ext cx="3529012" cy="504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文本框 34"/>
          <p:cNvSpPr txBox="1"/>
          <p:nvPr/>
        </p:nvSpPr>
        <p:spPr>
          <a:xfrm rot="-280097">
            <a:off x="8066088" y="16271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72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73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74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75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76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77" name="文本框 49"/>
          <p:cNvSpPr txBox="1"/>
          <p:nvPr/>
        </p:nvSpPr>
        <p:spPr>
          <a:xfrm rot="657351">
            <a:off x="8167688" y="1182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78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79" name="文本框 51"/>
          <p:cNvSpPr txBox="1"/>
          <p:nvPr/>
        </p:nvSpPr>
        <p:spPr>
          <a:xfrm rot="-5350866">
            <a:off x="8366125" y="2714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0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1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2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3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4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5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6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7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8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89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0" name="文本框 32"/>
          <p:cNvSpPr txBox="1"/>
          <p:nvPr/>
        </p:nvSpPr>
        <p:spPr>
          <a:xfrm rot="1209897">
            <a:off x="1136650" y="387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1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2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3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4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5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6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7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8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199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0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1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2" name="文本框 36"/>
          <p:cNvSpPr txBox="1"/>
          <p:nvPr/>
        </p:nvSpPr>
        <p:spPr>
          <a:xfrm rot="-170103">
            <a:off x="322263" y="13366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3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4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5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6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7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8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09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0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1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2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3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4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5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6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7" name="文本框 49"/>
          <p:cNvSpPr txBox="1"/>
          <p:nvPr/>
        </p:nvSpPr>
        <p:spPr>
          <a:xfrm rot="-3180423">
            <a:off x="8107363" y="3265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8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19" name="文本框 51"/>
          <p:cNvSpPr txBox="1"/>
          <p:nvPr/>
        </p:nvSpPr>
        <p:spPr>
          <a:xfrm rot="1549510">
            <a:off x="8029575" y="24018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0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1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2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3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4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5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6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7" name="文本框 49"/>
          <p:cNvSpPr txBox="1"/>
          <p:nvPr/>
        </p:nvSpPr>
        <p:spPr>
          <a:xfrm rot="-1160763">
            <a:off x="8021638" y="20669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8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29" name="文本框 51"/>
          <p:cNvSpPr txBox="1"/>
          <p:nvPr/>
        </p:nvSpPr>
        <p:spPr>
          <a:xfrm rot="-1160763">
            <a:off x="7964488" y="2794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0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1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2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3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4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5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6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7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8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39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0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1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2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3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4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5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6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7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8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49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0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1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2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3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4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5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6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7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8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59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60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61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62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63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64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65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66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67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268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7269" name="组合 27"/>
          <p:cNvGrpSpPr/>
          <p:nvPr/>
        </p:nvGrpSpPr>
        <p:grpSpPr>
          <a:xfrm>
            <a:off x="201613" y="147638"/>
            <a:ext cx="2570162" cy="685800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作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者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简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介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95288" y="1414463"/>
            <a:ext cx="6105525" cy="2652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艾芙·居里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1904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2007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），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居里夫妇的次女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《居里夫人传》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的作者，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优秀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的音乐教育家和人物传记作家。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Picture 10" descr="https://timgsa.baidu.com/timg?image&amp;quality=80&amp;size=b9999_10000&amp;sec=1494844294423&amp;di=6d9031155a021fc219d3c1da6458ac36&amp;imgtype=0&amp;src=http%3A%2F%2Fimgsrc.baidu.com%2Fbaike%2Fpic%2Fitem%2F34fae6cd7b899e5182795c2147a7d933c8950d0b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832" y="1409737"/>
            <a:ext cx="1737773" cy="242613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4" name="组合 27"/>
          <p:cNvGrpSpPr/>
          <p:nvPr/>
        </p:nvGrpSpPr>
        <p:grpSpPr>
          <a:xfrm>
            <a:off x="201613" y="147638"/>
            <a:ext cx="2570162" cy="685800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背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景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链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接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7" name="Text Box 5"/>
          <p:cNvSpPr txBox="1"/>
          <p:nvPr/>
        </p:nvSpPr>
        <p:spPr>
          <a:xfrm>
            <a:off x="433388" y="941388"/>
            <a:ext cx="8277225" cy="3449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本文选自</a:t>
            </a:r>
            <a:r>
              <a:rPr lang="en-US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《</a:t>
            </a: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居里夫人传</a:t>
            </a:r>
            <a:r>
              <a:rPr lang="en-US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》</a:t>
            </a: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第二卷（商务印书馆</a:t>
            </a:r>
            <a:r>
              <a:rPr lang="en-US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1984</a:t>
            </a: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年版）。左明彻译。居里夫人，作为一位杰出的女科学家，曾在仅隔</a:t>
            </a:r>
            <a:r>
              <a:rPr lang="en-US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8</a:t>
            </a: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年的时间内就分别摘取了两门不同学科的最高科学桂冠</a:t>
            </a:r>
            <a:r>
              <a:rPr lang="en-US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——</a:t>
            </a: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诺贝尔物理学奖与诺贝尔化学奖，并且一生中获得了难以数计的其他科学殊荣。</a:t>
            </a:r>
            <a:endParaRPr lang="zh-CN" altLang="en-US" sz="28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43" name="文本框 34"/>
          <p:cNvSpPr txBox="1"/>
          <p:nvPr/>
        </p:nvSpPr>
        <p:spPr>
          <a:xfrm rot="-280097">
            <a:off x="8066088" y="16271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44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45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46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47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48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49" name="文本框 49"/>
          <p:cNvSpPr txBox="1"/>
          <p:nvPr/>
        </p:nvSpPr>
        <p:spPr>
          <a:xfrm rot="657351">
            <a:off x="8167688" y="1182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0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1" name="文本框 51"/>
          <p:cNvSpPr txBox="1"/>
          <p:nvPr/>
        </p:nvSpPr>
        <p:spPr>
          <a:xfrm rot="-5350866">
            <a:off x="8366125" y="2714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2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3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4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5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6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7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8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59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0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1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2" name="文本框 32"/>
          <p:cNvSpPr txBox="1"/>
          <p:nvPr/>
        </p:nvSpPr>
        <p:spPr>
          <a:xfrm rot="1209897">
            <a:off x="1136650" y="387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3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4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5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6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7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8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9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0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1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2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3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4" name="文本框 36"/>
          <p:cNvSpPr txBox="1"/>
          <p:nvPr/>
        </p:nvSpPr>
        <p:spPr>
          <a:xfrm rot="-170103">
            <a:off x="322263" y="13366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5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6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7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8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79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0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1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2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3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4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5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6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7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8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89" name="文本框 49"/>
          <p:cNvSpPr txBox="1"/>
          <p:nvPr/>
        </p:nvSpPr>
        <p:spPr>
          <a:xfrm rot="-3180423">
            <a:off x="8107363" y="3265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0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1" name="文本框 51"/>
          <p:cNvSpPr txBox="1"/>
          <p:nvPr/>
        </p:nvSpPr>
        <p:spPr>
          <a:xfrm rot="1549510">
            <a:off x="8029575" y="24018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2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3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4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5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6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7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8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99" name="文本框 49"/>
          <p:cNvSpPr txBox="1"/>
          <p:nvPr/>
        </p:nvSpPr>
        <p:spPr>
          <a:xfrm rot="-1160763">
            <a:off x="8021638" y="20669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0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1" name="文本框 51"/>
          <p:cNvSpPr txBox="1"/>
          <p:nvPr/>
        </p:nvSpPr>
        <p:spPr>
          <a:xfrm rot="-1160763">
            <a:off x="7964488" y="2794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2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3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4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5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6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7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8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09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0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1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2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3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4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5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6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7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8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19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0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1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2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3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4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5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6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7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8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29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0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1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2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3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4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5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6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7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8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39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340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10341" name="组合 27"/>
          <p:cNvGrpSpPr/>
          <p:nvPr/>
        </p:nvGrpSpPr>
        <p:grpSpPr>
          <a:xfrm>
            <a:off x="334963" y="147638"/>
            <a:ext cx="2570162" cy="685800"/>
            <a:chOff x="2747226" y="536189"/>
            <a:chExt cx="2458107" cy="604628"/>
          </a:xfrm>
        </p:grpSpPr>
        <p:sp>
          <p:nvSpPr>
            <p:cNvPr id="42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字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5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词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6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学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7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习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0342" name="TextBox 4"/>
          <p:cNvSpPr txBox="1"/>
          <p:nvPr/>
        </p:nvSpPr>
        <p:spPr>
          <a:xfrm>
            <a:off x="3402013" y="627063"/>
            <a:ext cx="183197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字词注音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343" name="TextBox 47"/>
          <p:cNvSpPr txBox="1"/>
          <p:nvPr/>
        </p:nvSpPr>
        <p:spPr>
          <a:xfrm>
            <a:off x="460375" y="1274763"/>
            <a:ext cx="8388350" cy="332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简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热（    ）   冻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僵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沸腾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    ）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镭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）    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淀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）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热（    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幼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轮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廓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）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踱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窒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息（     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吹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）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骤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雨（    ）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疲力尽（   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587500" y="1352550"/>
            <a:ext cx="728663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lòu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505325" y="1360488"/>
            <a:ext cx="728663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zào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78663" y="1358900"/>
            <a:ext cx="108902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jiān</a:t>
            </a: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宋体" panose="02010600030101010101" pitchFamily="2" charset="-122"/>
                <a:cs typeface="+mn-cs"/>
              </a:rPr>
              <a:t>ɡ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481513" y="2001838"/>
            <a:ext cx="727075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宋体" panose="02010600030101010101" pitchFamily="2" charset="-122"/>
                <a:cs typeface="+mn-cs"/>
              </a:rPr>
              <a:t>léi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636713" y="2011363"/>
            <a:ext cx="1633538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fèi</a:t>
            </a:r>
            <a:r>
              <a:rPr kumimoji="0" lang="en-US" altLang="zh-CN" sz="2800" b="1" kern="1200" cap="none" spc="0" normalizeH="0" baseline="0" noProof="0" dirty="0">
                <a:solidFill>
                  <a:srgbClr val="FF00FF"/>
                </a:solidFill>
                <a:latin typeface="+mn-ea"/>
                <a:ea typeface="+mn-ea"/>
                <a:cs typeface="+mn-cs"/>
              </a:rPr>
              <a:t> </a:t>
            </a: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tén</a:t>
            </a: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宋体" panose="02010600030101010101" pitchFamily="2" charset="-122"/>
                <a:cs typeface="+mn-cs"/>
              </a:rPr>
              <a:t>ɡ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639888" y="2635250"/>
            <a:ext cx="909638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diàn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945313" y="1982788"/>
            <a:ext cx="5476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pō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505325" y="2652713"/>
            <a:ext cx="72866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chì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26300" y="2644775"/>
            <a:ext cx="72707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zhì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25613" y="3305175"/>
            <a:ext cx="72707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宋体" panose="02010600030101010101" pitchFamily="2" charset="-122"/>
                <a:cs typeface="+mn-cs"/>
              </a:rPr>
              <a:t>kuò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37025" y="3290888"/>
            <a:ext cx="72707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duó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73238" y="3930650"/>
            <a:ext cx="5476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xū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05313" y="3910013"/>
            <a:ext cx="10906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zhòu</a:t>
            </a:r>
            <a:r>
              <a:rPr kumimoji="0" lang="en-US" altLang="zh-CN" sz="2800" b="1" kern="1200" cap="none" spc="0" normalizeH="0" baseline="0" noProof="0" dirty="0">
                <a:solidFill>
                  <a:srgbClr val="FF00FF"/>
                </a:solidFill>
                <a:latin typeface="+mn-ea"/>
                <a:ea typeface="+mn-ea"/>
                <a:cs typeface="+mn-cs"/>
              </a:rPr>
              <a:t> 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802563" y="3930650"/>
            <a:ext cx="72866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宋体" panose="02010600030101010101" pitchFamily="2" charset="-122"/>
                <a:cs typeface="+mn-cs"/>
              </a:rPr>
              <a:t>jīn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TextBox 18"/>
          <p:cNvSpPr txBox="1"/>
          <p:nvPr/>
        </p:nvSpPr>
        <p:spPr>
          <a:xfrm>
            <a:off x="7259638" y="3271838"/>
            <a:ext cx="727075" cy="522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FF00FF"/>
                </a:solidFill>
                <a:latin typeface="+mn-ea"/>
                <a:ea typeface="+mn-ea"/>
                <a:cs typeface="+mn-cs"/>
              </a:rPr>
              <a:t>zhì</a:t>
            </a:r>
            <a:endParaRPr kumimoji="0" lang="zh-CN" altLang="en-US" sz="2800" b="1" kern="1200" cap="none" spc="0" normalizeH="0" baseline="0" noProof="0" dirty="0">
              <a:solidFill>
                <a:srgbClr val="FF00FF"/>
              </a:solidFill>
              <a:latin typeface="+mn-ea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  <p:bldP spid="53" grpId="0"/>
      <p:bldP spid="54" grpId="0"/>
      <p:bldP spid="55" grpId="0"/>
      <p:bldP spid="56" grpId="0"/>
      <p:bldP spid="57" grpId="0"/>
      <p:bldP spid="19" grpId="0"/>
      <p:bldP spid="20" grpId="0"/>
      <p:bldP spid="21" grpId="0"/>
      <p:bldP spid="22" grpId="0"/>
      <p:bldP spid="24" grpId="0"/>
      <p:bldP spid="26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1" name="文本框 34"/>
          <p:cNvSpPr txBox="1"/>
          <p:nvPr/>
        </p:nvSpPr>
        <p:spPr>
          <a:xfrm rot="-280097">
            <a:off x="8066088" y="16271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3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4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5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6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7" name="文本框 49"/>
          <p:cNvSpPr txBox="1"/>
          <p:nvPr/>
        </p:nvSpPr>
        <p:spPr>
          <a:xfrm rot="657351">
            <a:off x="8167688" y="1182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8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9" name="文本框 51"/>
          <p:cNvSpPr txBox="1"/>
          <p:nvPr/>
        </p:nvSpPr>
        <p:spPr>
          <a:xfrm rot="-5350866">
            <a:off x="8366125" y="2714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0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1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2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3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4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5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6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7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8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9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0" name="文本框 32"/>
          <p:cNvSpPr txBox="1"/>
          <p:nvPr/>
        </p:nvSpPr>
        <p:spPr>
          <a:xfrm rot="1209897">
            <a:off x="1136650" y="387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1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2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3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4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5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6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7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8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9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0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1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2" name="文本框 36"/>
          <p:cNvSpPr txBox="1"/>
          <p:nvPr/>
        </p:nvSpPr>
        <p:spPr>
          <a:xfrm rot="-170103">
            <a:off x="322263" y="13366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3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4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5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6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7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8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9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0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1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2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3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4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5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6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7" name="文本框 49"/>
          <p:cNvSpPr txBox="1"/>
          <p:nvPr/>
        </p:nvSpPr>
        <p:spPr>
          <a:xfrm rot="-3180423">
            <a:off x="8107363" y="3265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8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9" name="文本框 51"/>
          <p:cNvSpPr txBox="1"/>
          <p:nvPr/>
        </p:nvSpPr>
        <p:spPr>
          <a:xfrm rot="1549510">
            <a:off x="8029575" y="24018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0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1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2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3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4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5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6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7" name="文本框 49"/>
          <p:cNvSpPr txBox="1"/>
          <p:nvPr/>
        </p:nvSpPr>
        <p:spPr>
          <a:xfrm rot="-1160763">
            <a:off x="8021638" y="20669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8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9" name="文本框 51"/>
          <p:cNvSpPr txBox="1"/>
          <p:nvPr/>
        </p:nvSpPr>
        <p:spPr>
          <a:xfrm rot="-1160763">
            <a:off x="7964488" y="2794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0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1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2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3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4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5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6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7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8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9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0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1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2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3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4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5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6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7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8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9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0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1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2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3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4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5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6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7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8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9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0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1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2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3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4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5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6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7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8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9" name="矩形 1"/>
          <p:cNvSpPr/>
          <p:nvPr/>
        </p:nvSpPr>
        <p:spPr>
          <a:xfrm>
            <a:off x="376238" y="565150"/>
            <a:ext cx="1833562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◆多音字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880870" y="1641475"/>
            <a:ext cx="2705100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latin typeface="+mn-ea"/>
                <a:ea typeface="+mn-ea"/>
                <a:cs typeface="+mn-cs"/>
              </a:rPr>
              <a:t>chuāng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 ）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375343" y="1641475"/>
            <a:ext cx="11715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创伤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848485" y="2994660"/>
            <a:ext cx="3184525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latin typeface="+mn-ea"/>
                <a:ea typeface="+mn-ea"/>
                <a:cs typeface="+mn-cs"/>
              </a:rPr>
              <a:t>chuàng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  ）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343275" y="3043873"/>
            <a:ext cx="13636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创造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394" name="组合 1"/>
          <p:cNvGrpSpPr/>
          <p:nvPr/>
        </p:nvGrpSpPr>
        <p:grpSpPr>
          <a:xfrm>
            <a:off x="409258" y="1712913"/>
            <a:ext cx="1262062" cy="1717675"/>
            <a:chOff x="1933847" y="814320"/>
            <a:chExt cx="1262746" cy="1716223"/>
          </a:xfrm>
        </p:grpSpPr>
        <p:pic>
          <p:nvPicPr>
            <p:cNvPr id="12408" name="Picture 1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933847" y="814320"/>
              <a:ext cx="1262746" cy="171622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409" name="TextBox 2"/>
            <p:cNvSpPr txBox="1"/>
            <p:nvPr/>
          </p:nvSpPr>
          <p:spPr>
            <a:xfrm>
              <a:off x="2212638" y="1624597"/>
              <a:ext cx="642333" cy="6446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创</a:t>
              </a:r>
              <a:endPara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61" name="左大括号 60"/>
          <p:cNvSpPr/>
          <p:nvPr/>
        </p:nvSpPr>
        <p:spPr>
          <a:xfrm>
            <a:off x="1591628" y="1717358"/>
            <a:ext cx="323850" cy="1912938"/>
          </a:xfrm>
          <a:prstGeom prst="leftBrace">
            <a:avLst>
              <a:gd name="adj1" fmla="val 41309"/>
              <a:gd name="adj2" fmla="val 50000"/>
            </a:avLst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TextBox 9"/>
          <p:cNvSpPr txBox="1"/>
          <p:nvPr/>
        </p:nvSpPr>
        <p:spPr>
          <a:xfrm>
            <a:off x="6229350" y="1550988"/>
            <a:ext cx="2443163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latin typeface="+mn-ea"/>
                <a:ea typeface="+mn-ea"/>
                <a:cs typeface="+mn-cs"/>
              </a:rPr>
              <a:t>dù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 ）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21" name="TextBox 10"/>
          <p:cNvSpPr txBox="1"/>
          <p:nvPr/>
        </p:nvSpPr>
        <p:spPr>
          <a:xfrm>
            <a:off x="7036118" y="1549400"/>
            <a:ext cx="11715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度过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400" name="组合 1"/>
          <p:cNvGrpSpPr/>
          <p:nvPr/>
        </p:nvGrpSpPr>
        <p:grpSpPr>
          <a:xfrm>
            <a:off x="4670425" y="1682750"/>
            <a:ext cx="1262063" cy="1717675"/>
            <a:chOff x="1933847" y="814320"/>
            <a:chExt cx="1262746" cy="1716223"/>
          </a:xfrm>
        </p:grpSpPr>
        <p:pic>
          <p:nvPicPr>
            <p:cNvPr id="12406" name="Picture 1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933847" y="814320"/>
              <a:ext cx="1262746" cy="171622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407" name="TextBox 2"/>
            <p:cNvSpPr txBox="1"/>
            <p:nvPr/>
          </p:nvSpPr>
          <p:spPr>
            <a:xfrm>
              <a:off x="2212638" y="1624597"/>
              <a:ext cx="642332" cy="6446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度</a:t>
              </a:r>
              <a:endPara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9" name="左大括号 28"/>
          <p:cNvSpPr/>
          <p:nvPr/>
        </p:nvSpPr>
        <p:spPr>
          <a:xfrm>
            <a:off x="5940425" y="1682750"/>
            <a:ext cx="274638" cy="1911350"/>
          </a:xfrm>
          <a:prstGeom prst="leftBrace">
            <a:avLst>
              <a:gd name="adj1" fmla="val 49648"/>
              <a:gd name="adj2" fmla="val 50000"/>
            </a:avLst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TextBox 55"/>
          <p:cNvSpPr txBox="1"/>
          <p:nvPr/>
        </p:nvSpPr>
        <p:spPr>
          <a:xfrm>
            <a:off x="6229350" y="3128963"/>
            <a:ext cx="2625725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>
                <a:latin typeface="+mn-ea"/>
                <a:ea typeface="+mn-ea"/>
                <a:cs typeface="+mn-cs"/>
              </a:rPr>
              <a:t>duó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（     ）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33" name="TextBox 56"/>
          <p:cNvSpPr txBox="1"/>
          <p:nvPr/>
        </p:nvSpPr>
        <p:spPr>
          <a:xfrm>
            <a:off x="7178675" y="3127058"/>
            <a:ext cx="10763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忖度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20" grpId="0"/>
      <p:bldP spid="2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66620" y="112395"/>
            <a:ext cx="6294755" cy="49187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675" y="1181100"/>
            <a:ext cx="2422525" cy="784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6928" y="112078"/>
            <a:ext cx="487362" cy="382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9050" y="1933575"/>
            <a:ext cx="6565265" cy="831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386" name="组合 27"/>
          <p:cNvGrpSpPr/>
          <p:nvPr/>
        </p:nvGrpSpPr>
        <p:grpSpPr>
          <a:xfrm>
            <a:off x="390208" y="292735"/>
            <a:ext cx="2570162" cy="6858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整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体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感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知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6387" name="文本框 5"/>
          <p:cNvSpPr txBox="1"/>
          <p:nvPr/>
        </p:nvSpPr>
        <p:spPr>
          <a:xfrm>
            <a:off x="300355" y="1199515"/>
            <a:ext cx="8542655" cy="339217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p>
            <a:pPr marL="457200" indent="-457200" eaLnBrk="1" hangingPunct="1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zh-CN" altLang="en-US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文中说</a:t>
            </a:r>
            <a:r>
              <a:rPr lang="en-US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然而我们生活中最美好而且最快乐的几年，还是在这个简陋的旧棚屋中度过的。</a:t>
            </a:r>
            <a:r>
              <a:rPr lang="en-US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结合全文，</a:t>
            </a:r>
            <a:r>
              <a:rPr lang="zh-CN" altLang="en-US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简陋和艰辛、</a:t>
            </a:r>
            <a:r>
              <a:rPr lang="zh-CN" altLang="en-US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美好和快乐分别</a:t>
            </a:r>
            <a:r>
              <a:rPr lang="zh-CN" altLang="en-US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体现在什么地方？</a:t>
            </a:r>
            <a:endParaRPr lang="zh-CN" altLang="en-US" sz="36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3" name="文本框 34"/>
          <p:cNvSpPr txBox="1"/>
          <p:nvPr/>
        </p:nvSpPr>
        <p:spPr>
          <a:xfrm rot="-280097">
            <a:off x="8066088" y="16271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4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5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6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7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8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9" name="文本框 49"/>
          <p:cNvSpPr txBox="1"/>
          <p:nvPr/>
        </p:nvSpPr>
        <p:spPr>
          <a:xfrm rot="657351">
            <a:off x="8167688" y="1182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0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1" name="文本框 51"/>
          <p:cNvSpPr txBox="1"/>
          <p:nvPr/>
        </p:nvSpPr>
        <p:spPr>
          <a:xfrm rot="-5350866">
            <a:off x="8366125" y="2714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2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3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4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5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6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7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8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9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0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1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2" name="文本框 32"/>
          <p:cNvSpPr txBox="1"/>
          <p:nvPr/>
        </p:nvSpPr>
        <p:spPr>
          <a:xfrm rot="1209897">
            <a:off x="1136650" y="387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3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4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5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6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7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8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9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0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1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2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3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4" name="文本框 36"/>
          <p:cNvSpPr txBox="1"/>
          <p:nvPr/>
        </p:nvSpPr>
        <p:spPr>
          <a:xfrm rot="-170103">
            <a:off x="322263" y="13366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5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6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7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8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9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0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1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2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3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4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5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6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7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8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9" name="文本框 49"/>
          <p:cNvSpPr txBox="1"/>
          <p:nvPr/>
        </p:nvSpPr>
        <p:spPr>
          <a:xfrm rot="-3180423">
            <a:off x="8107363" y="3265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0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1" name="文本框 51"/>
          <p:cNvSpPr txBox="1"/>
          <p:nvPr/>
        </p:nvSpPr>
        <p:spPr>
          <a:xfrm rot="1549510">
            <a:off x="8029575" y="24018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2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3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4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5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6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7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8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9" name="文本框 49"/>
          <p:cNvSpPr txBox="1"/>
          <p:nvPr/>
        </p:nvSpPr>
        <p:spPr>
          <a:xfrm rot="-1160763">
            <a:off x="8021638" y="20669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0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1" name="文本框 51"/>
          <p:cNvSpPr txBox="1"/>
          <p:nvPr/>
        </p:nvSpPr>
        <p:spPr>
          <a:xfrm rot="-1160763">
            <a:off x="7964488" y="2794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2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3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4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5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6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7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8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9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0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1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2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3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4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5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6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7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8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9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0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1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2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3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4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5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6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7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8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9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0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1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2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3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4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5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6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7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8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9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80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" name="Text Box 2"/>
          <p:cNvSpPr txBox="1"/>
          <p:nvPr/>
        </p:nvSpPr>
        <p:spPr>
          <a:xfrm>
            <a:off x="1792288" y="860425"/>
            <a:ext cx="19018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工作环境</a:t>
            </a:r>
            <a:r>
              <a:rPr lang="zh-CN" altLang="en-US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</a:t>
            </a:r>
            <a:endParaRPr lang="zh-CN" altLang="en-US" sz="32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3" name="Text Box 4"/>
          <p:cNvSpPr txBox="1"/>
          <p:nvPr/>
        </p:nvSpPr>
        <p:spPr>
          <a:xfrm>
            <a:off x="3665538" y="836613"/>
            <a:ext cx="27606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夏天：“燥热”</a:t>
            </a:r>
            <a:endParaRPr lang="zh-CN" altLang="en-US" sz="3200" b="1" dirty="0">
              <a:solidFill>
                <a:srgbClr val="0000FF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4" name="Text Box 6"/>
          <p:cNvSpPr txBox="1"/>
          <p:nvPr/>
        </p:nvSpPr>
        <p:spPr>
          <a:xfrm>
            <a:off x="3665538" y="1398588"/>
            <a:ext cx="27606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冬天：“冻僵”</a:t>
            </a:r>
            <a:endParaRPr lang="zh-CN" altLang="en-US" sz="3200" b="1" dirty="0">
              <a:solidFill>
                <a:srgbClr val="0000FF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5" name="Text Box 8"/>
          <p:cNvSpPr txBox="1"/>
          <p:nvPr/>
        </p:nvSpPr>
        <p:spPr>
          <a:xfrm>
            <a:off x="1792288" y="2462213"/>
            <a:ext cx="19018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工作设备 </a:t>
            </a:r>
            <a:endParaRPr lang="zh-CN" altLang="en-US" sz="3200" b="1" dirty="0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6" name="Text Box 9"/>
          <p:cNvSpPr txBox="1"/>
          <p:nvPr/>
        </p:nvSpPr>
        <p:spPr>
          <a:xfrm>
            <a:off x="3562668" y="2095818"/>
            <a:ext cx="30448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方正启体简体" panose="03000509000000000000" charset="-122"/>
                <a:ea typeface="方正启体简体" panose="03000509000000000000" charset="-122"/>
              </a:rPr>
              <a:t>设备极其简陋</a:t>
            </a:r>
            <a:endParaRPr lang="zh-CN" altLang="en-US" sz="3200" b="1" dirty="0">
              <a:solidFill>
                <a:srgbClr val="0000FF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7" name="Text Box 11"/>
          <p:cNvSpPr txBox="1"/>
          <p:nvPr/>
        </p:nvSpPr>
        <p:spPr>
          <a:xfrm>
            <a:off x="3486150" y="2642870"/>
            <a:ext cx="3573145" cy="1272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没有把有害气体排出去的“通风罩”</a:t>
            </a:r>
            <a:endParaRPr lang="zh-CN" altLang="en-US" sz="3200" b="1" dirty="0">
              <a:solidFill>
                <a:srgbClr val="0000FF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sp>
        <p:nvSpPr>
          <p:cNvPr id="8" name="Rectangle 12"/>
          <p:cNvSpPr/>
          <p:nvPr/>
        </p:nvSpPr>
        <p:spPr>
          <a:xfrm>
            <a:off x="7153593" y="862330"/>
            <a:ext cx="1152525" cy="58356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恶劣</a:t>
            </a:r>
            <a:endParaRPr lang="zh-CN" altLang="en-US" sz="32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9" name="Rectangle 13"/>
          <p:cNvSpPr/>
          <p:nvPr/>
        </p:nvSpPr>
        <p:spPr>
          <a:xfrm>
            <a:off x="7153593" y="2628265"/>
            <a:ext cx="1152525" cy="58356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简陋</a:t>
            </a:r>
            <a:endParaRPr lang="zh-CN" altLang="en-US" sz="32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20589" name="Text Box 15"/>
          <p:cNvSpPr txBox="1"/>
          <p:nvPr/>
        </p:nvSpPr>
        <p:spPr>
          <a:xfrm>
            <a:off x="960120" y="1179513"/>
            <a:ext cx="675005" cy="1724660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pPr eaLnBrk="1" hangingPunct="1"/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工作条件</a:t>
            </a:r>
            <a:endParaRPr lang="zh-CN" altLang="en-US" sz="3200" b="1" dirty="0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1635125" y="977900"/>
            <a:ext cx="293688" cy="1947863"/>
          </a:xfrm>
          <a:prstGeom prst="leftBrace">
            <a:avLst>
              <a:gd name="adj1" fmla="val 43509"/>
              <a:gd name="adj2" fmla="val 50000"/>
            </a:avLst>
          </a:prstGeom>
          <a:noFill/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Text Box 4"/>
          <p:cNvSpPr txBox="1"/>
          <p:nvPr/>
        </p:nvSpPr>
        <p:spPr>
          <a:xfrm>
            <a:off x="3665538" y="273050"/>
            <a:ext cx="27606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方正启体简体" panose="03000509000000000000" charset="-122"/>
                <a:ea typeface="方正启体简体" panose="03000509000000000000" charset="-122"/>
              </a:rPr>
              <a:t>棚屋的破旧</a:t>
            </a:r>
            <a:endParaRPr lang="zh-CN" altLang="en-US" sz="3200" b="1" dirty="0">
              <a:solidFill>
                <a:srgbClr val="0000FF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672148" y="3788728"/>
            <a:ext cx="8083550" cy="105886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这些描写从侧面衬托出居里夫妇对工作的热忱和坚毅执著的品质。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 bldLvl="0" animBg="1"/>
      <p:bldP spid="9" grpId="0" bldLvl="0" animBg="1"/>
      <p:bldP spid="12" grpId="0"/>
      <p:bldP spid="1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1" name="文本框 34"/>
          <p:cNvSpPr txBox="1"/>
          <p:nvPr/>
        </p:nvSpPr>
        <p:spPr>
          <a:xfrm rot="-280097">
            <a:off x="8066088" y="16271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3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4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5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6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7" name="文本框 49"/>
          <p:cNvSpPr txBox="1"/>
          <p:nvPr/>
        </p:nvSpPr>
        <p:spPr>
          <a:xfrm rot="657351">
            <a:off x="8167688" y="1182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8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9" name="文本框 51"/>
          <p:cNvSpPr txBox="1"/>
          <p:nvPr/>
        </p:nvSpPr>
        <p:spPr>
          <a:xfrm rot="-5350866">
            <a:off x="8366125" y="2714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0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1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2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3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4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5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6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7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8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9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0" name="文本框 32"/>
          <p:cNvSpPr txBox="1"/>
          <p:nvPr/>
        </p:nvSpPr>
        <p:spPr>
          <a:xfrm rot="1209897">
            <a:off x="1136650" y="387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1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2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3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4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5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6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7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8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9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0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1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2" name="文本框 36"/>
          <p:cNvSpPr txBox="1"/>
          <p:nvPr/>
        </p:nvSpPr>
        <p:spPr>
          <a:xfrm rot="-170103">
            <a:off x="322263" y="13366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3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4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5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6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7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8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9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0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1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2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3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4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5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6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7" name="文本框 49"/>
          <p:cNvSpPr txBox="1"/>
          <p:nvPr/>
        </p:nvSpPr>
        <p:spPr>
          <a:xfrm rot="-3180423">
            <a:off x="8107363" y="3265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8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9" name="文本框 51"/>
          <p:cNvSpPr txBox="1"/>
          <p:nvPr/>
        </p:nvSpPr>
        <p:spPr>
          <a:xfrm rot="1549510">
            <a:off x="8029575" y="24018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0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1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2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3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4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5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6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7" name="文本框 49"/>
          <p:cNvSpPr txBox="1"/>
          <p:nvPr/>
        </p:nvSpPr>
        <p:spPr>
          <a:xfrm rot="-1160763">
            <a:off x="8021638" y="20669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8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9" name="文本框 51"/>
          <p:cNvSpPr txBox="1"/>
          <p:nvPr/>
        </p:nvSpPr>
        <p:spPr>
          <a:xfrm rot="-1160763">
            <a:off x="7964488" y="2794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0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1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2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3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4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5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6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7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8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9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0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1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2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3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4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5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6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7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8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9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0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1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2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3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4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5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6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7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8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9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0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1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2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3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4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5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6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7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8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" name="Text Box 16"/>
          <p:cNvSpPr txBox="1"/>
          <p:nvPr/>
        </p:nvSpPr>
        <p:spPr>
          <a:xfrm>
            <a:off x="1530350" y="1560513"/>
            <a:ext cx="7416800" cy="318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男子的职务”“反自然”</a:t>
            </a: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穿旧工作服，头发被吹，烟刺激着眼睛和咽喉</a:t>
            </a: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她独自一个人就是一家工厂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离析极小含量的物质，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从大量混合杂质中分离炼制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工作日变成了工作月、工作年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Text Box 17"/>
          <p:cNvSpPr txBox="1"/>
          <p:nvPr/>
        </p:nvSpPr>
        <p:spPr>
          <a:xfrm>
            <a:off x="200025" y="2266950"/>
            <a:ext cx="1116013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28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工作</a:t>
            </a:r>
            <a:endParaRPr lang="zh-CN" altLang="en-US" sz="28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1" hangingPunct="1"/>
            <a:r>
              <a:rPr lang="zh-CN" altLang="en-US" sz="28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强度</a:t>
            </a:r>
            <a:endParaRPr lang="en-US" altLang="zh-CN" sz="28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1" hangingPunct="1"/>
            <a:r>
              <a:rPr lang="zh-CN" altLang="en-US" sz="28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难度</a:t>
            </a:r>
            <a:endParaRPr lang="zh-CN" altLang="en-US" sz="28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1" hangingPunct="1"/>
            <a:r>
              <a:rPr lang="zh-CN" altLang="en-US" sz="28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巨大</a:t>
            </a:r>
            <a:endParaRPr lang="zh-CN" altLang="en-US" sz="28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1257300" y="1595438"/>
            <a:ext cx="273050" cy="3116263"/>
          </a:xfrm>
          <a:prstGeom prst="leftBrace">
            <a:avLst>
              <a:gd name="adj1" fmla="val 51613"/>
              <a:gd name="adj2" fmla="val 50000"/>
            </a:avLst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TextBox 64"/>
          <p:cNvSpPr txBox="1"/>
          <p:nvPr/>
        </p:nvSpPr>
        <p:spPr>
          <a:xfrm>
            <a:off x="500698" y="235903"/>
            <a:ext cx="7708900" cy="13709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居里夫人负责的工作是什么样的呢？在文中找出对这份工作的描写的语句。</a:t>
            </a:r>
            <a:endParaRPr lang="zh-CN" altLang="en-US" sz="3200" b="1" dirty="0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Box 64"/>
          <p:cNvSpPr txBox="1"/>
          <p:nvPr/>
        </p:nvSpPr>
        <p:spPr>
          <a:xfrm>
            <a:off x="3491230" y="1031875"/>
            <a:ext cx="5120005" cy="2971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6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在如此艰苦的工作条件下，做着如此困难的工作，居里夫人为什么觉得快乐</a:t>
            </a:r>
            <a:r>
              <a:rPr lang="zh-CN" altLang="en-US" sz="36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？</a:t>
            </a:r>
            <a:endParaRPr lang="zh-CN" altLang="en-US" sz="3600" b="1" dirty="0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pic>
        <p:nvPicPr>
          <p:cNvPr id="23555" name="Picture 2" descr="C:\Users\Administrator.PC-20160920KSGF\Pictures\老师1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613" y="1335088"/>
            <a:ext cx="3035300" cy="2978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03" name="文本框 34"/>
          <p:cNvSpPr txBox="1"/>
          <p:nvPr/>
        </p:nvSpPr>
        <p:spPr>
          <a:xfrm rot="-280097">
            <a:off x="8066088" y="16271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04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05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06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07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08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09" name="文本框 49"/>
          <p:cNvSpPr txBox="1"/>
          <p:nvPr/>
        </p:nvSpPr>
        <p:spPr>
          <a:xfrm rot="657351">
            <a:off x="8167688" y="1182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0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文本框 51"/>
          <p:cNvSpPr txBox="1"/>
          <p:nvPr/>
        </p:nvSpPr>
        <p:spPr>
          <a:xfrm rot="-5350866">
            <a:off x="8366125" y="2714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2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3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4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5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6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7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8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9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0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1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2" name="文本框 32"/>
          <p:cNvSpPr txBox="1"/>
          <p:nvPr/>
        </p:nvSpPr>
        <p:spPr>
          <a:xfrm rot="1209897">
            <a:off x="1136650" y="387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3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4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5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6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7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8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29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0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1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2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3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4" name="文本框 36"/>
          <p:cNvSpPr txBox="1"/>
          <p:nvPr/>
        </p:nvSpPr>
        <p:spPr>
          <a:xfrm rot="-170103">
            <a:off x="322263" y="13366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5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6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7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8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39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0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1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2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3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4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5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6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7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8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49" name="文本框 49"/>
          <p:cNvSpPr txBox="1"/>
          <p:nvPr/>
        </p:nvSpPr>
        <p:spPr>
          <a:xfrm rot="-3180423">
            <a:off x="8107363" y="3265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0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1" name="文本框 51"/>
          <p:cNvSpPr txBox="1"/>
          <p:nvPr/>
        </p:nvSpPr>
        <p:spPr>
          <a:xfrm rot="1549510">
            <a:off x="8029575" y="24018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2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3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4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5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6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7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8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59" name="文本框 49"/>
          <p:cNvSpPr txBox="1"/>
          <p:nvPr/>
        </p:nvSpPr>
        <p:spPr>
          <a:xfrm rot="-1160763">
            <a:off x="8021638" y="20669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0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1" name="文本框 51"/>
          <p:cNvSpPr txBox="1"/>
          <p:nvPr/>
        </p:nvSpPr>
        <p:spPr>
          <a:xfrm rot="-1160763">
            <a:off x="7964488" y="2794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2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3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4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5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6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7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8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69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0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1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2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3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4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5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6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7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8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79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0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1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2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3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4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5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6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7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8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89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0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1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2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3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4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5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6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7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8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99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700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" name="TextBox 64"/>
          <p:cNvSpPr txBox="1"/>
          <p:nvPr/>
        </p:nvSpPr>
        <p:spPr>
          <a:xfrm>
            <a:off x="455613" y="1054100"/>
            <a:ext cx="818515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居里夫人为什么觉得这是快乐的？</a:t>
            </a:r>
            <a:endParaRPr lang="zh-CN" altLang="en-US" sz="3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64"/>
          <p:cNvSpPr txBox="1">
            <a:spLocks noChangeArrowheads="1"/>
          </p:cNvSpPr>
          <p:nvPr/>
        </p:nvSpPr>
        <p:spPr bwMode="auto">
          <a:xfrm>
            <a:off x="455613" y="1773238"/>
            <a:ext cx="8185150" cy="2328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1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）他们为能把精力全部用在他们喜欢的工作上而快乐。    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（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2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）为能专心工作而快乐。 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64"/>
          <p:cNvSpPr txBox="1"/>
          <p:nvPr/>
        </p:nvSpPr>
        <p:spPr>
          <a:xfrm>
            <a:off x="722313" y="1335723"/>
            <a:ext cx="7699375" cy="2651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在那么简陋的条件下，经过几年的艰辛工作，居里夫妇终于取得了成功。居里夫妇的表现是怎样的？体现出他们怎样的人格品质？</a:t>
            </a:r>
            <a:endParaRPr lang="zh-CN" altLang="en-US" sz="3200" b="1" dirty="0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3"/>
          <p:cNvSpPr txBox="1">
            <a:spLocks noRot="1"/>
          </p:cNvSpPr>
          <p:nvPr/>
        </p:nvSpPr>
        <p:spPr>
          <a:xfrm>
            <a:off x="560705" y="910590"/>
            <a:ext cx="823595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50000"/>
              </a:lnSpc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轻轻地笑了笑”  “小心翼翼地走上前去找”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“身体前倾”      “热切地望着”</a:t>
            </a:r>
            <a:endParaRPr lang="zh-CN" altLang="en-US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姿势就像一小时前在她睡着了的孩子床头看着孩子一样”</a:t>
            </a:r>
            <a:endParaRPr lang="zh-CN" altLang="en-US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</a:pPr>
            <a:r>
              <a:rPr lang="zh-CN" altLang="en-US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面对名利，淡泊从容，对研究成果热烈的爱。</a:t>
            </a:r>
            <a:endParaRPr lang="zh-CN" altLang="en-US" sz="32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2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4578">
                                            <p:txEl>
                                              <p:charRg st="23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43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4578">
                                            <p:txEl>
                                              <p:charRg st="43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70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4578">
                                            <p:txEl>
                                              <p:charRg st="70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35" name="文本框 34"/>
          <p:cNvSpPr txBox="1"/>
          <p:nvPr/>
        </p:nvSpPr>
        <p:spPr>
          <a:xfrm rot="-280097">
            <a:off x="8066088" y="16271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36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37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38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39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0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1" name="文本框 49"/>
          <p:cNvSpPr txBox="1"/>
          <p:nvPr/>
        </p:nvSpPr>
        <p:spPr>
          <a:xfrm rot="657351">
            <a:off x="8167688" y="1182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2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3" name="文本框 51"/>
          <p:cNvSpPr txBox="1"/>
          <p:nvPr/>
        </p:nvSpPr>
        <p:spPr>
          <a:xfrm rot="-5350866">
            <a:off x="8366125" y="2714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4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5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6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7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8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49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0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1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2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3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4" name="文本框 32"/>
          <p:cNvSpPr txBox="1"/>
          <p:nvPr/>
        </p:nvSpPr>
        <p:spPr>
          <a:xfrm rot="1209897">
            <a:off x="1136650" y="387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5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6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7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8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59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0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1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2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3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4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5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6" name="文本框 36"/>
          <p:cNvSpPr txBox="1"/>
          <p:nvPr/>
        </p:nvSpPr>
        <p:spPr>
          <a:xfrm rot="-170103">
            <a:off x="322263" y="13366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7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8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69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0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1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2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3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4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5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6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7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8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79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0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1" name="文本框 49"/>
          <p:cNvSpPr txBox="1"/>
          <p:nvPr/>
        </p:nvSpPr>
        <p:spPr>
          <a:xfrm rot="-3180423">
            <a:off x="8107363" y="3265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2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3" name="文本框 51"/>
          <p:cNvSpPr txBox="1"/>
          <p:nvPr/>
        </p:nvSpPr>
        <p:spPr>
          <a:xfrm rot="1549510">
            <a:off x="8029575" y="24018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4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5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6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7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8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89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0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1" name="文本框 49"/>
          <p:cNvSpPr txBox="1"/>
          <p:nvPr/>
        </p:nvSpPr>
        <p:spPr>
          <a:xfrm rot="-1160763">
            <a:off x="8021638" y="20669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2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3" name="文本框 51"/>
          <p:cNvSpPr txBox="1"/>
          <p:nvPr/>
        </p:nvSpPr>
        <p:spPr>
          <a:xfrm rot="-1160763">
            <a:off x="7964488" y="2794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4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5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6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7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8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099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0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1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2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3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4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5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6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7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8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09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0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1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2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3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4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5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6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7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8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19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0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1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2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3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4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5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6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7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8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29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30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31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4132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78435" y="262255"/>
            <a:ext cx="8725535" cy="473329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41275" cmpd="dbl">
            <a:solidFill>
              <a:srgbClr val="00B050"/>
            </a:solidFill>
            <a:miter lim="800000"/>
          </a:ln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hangingPunct="1">
              <a:lnSpc>
                <a:spcPts val="356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黑体" panose="02010609060101010101" pitchFamily="49" charset="-122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我深信在科学方面我们有对事而不是对人的兴趣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当皮埃尔居里和我考虑应否在我们的发现上取得经济利益时,我们都认为不能违反我们的纯粹研究观念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因而我们没有申请镭的专利,也就抛弃了一笔财富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我坚信我们是对的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诚然,人类需要寻求现实的人,他们在工作中获得很大的报酬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但是,人类也需要梦想家——他们受了事业的强烈的吸引,使他们没有闲暇,也无热情去谋求物质上的利益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我的唯一奢望,是在一个自由国家中以一个自由学者的身份从事研究工作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marR="0" lvl="0" indent="0" algn="l" defTabSz="914400" rtl="0" eaLnBrk="1" hangingPunct="1">
              <a:lnSpc>
                <a:spcPts val="356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黑体" panose="02010609060101010101" pitchFamily="49" charset="-122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                                           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居里夫人《我的信念》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5" name="文本框 34"/>
          <p:cNvSpPr txBox="1"/>
          <p:nvPr/>
        </p:nvSpPr>
        <p:spPr>
          <a:xfrm rot="-280097">
            <a:off x="8066088" y="16271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6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7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8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79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0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1" name="文本框 49"/>
          <p:cNvSpPr txBox="1"/>
          <p:nvPr/>
        </p:nvSpPr>
        <p:spPr>
          <a:xfrm rot="657351">
            <a:off x="8167688" y="1182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2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3" name="文本框 51"/>
          <p:cNvSpPr txBox="1"/>
          <p:nvPr/>
        </p:nvSpPr>
        <p:spPr>
          <a:xfrm rot="-5350866">
            <a:off x="8366125" y="2714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4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5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6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7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8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89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0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1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2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3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4" name="文本框 32"/>
          <p:cNvSpPr txBox="1"/>
          <p:nvPr/>
        </p:nvSpPr>
        <p:spPr>
          <a:xfrm rot="1209897">
            <a:off x="1136650" y="387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5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6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7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8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699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0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1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2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3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4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5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6" name="文本框 36"/>
          <p:cNvSpPr txBox="1"/>
          <p:nvPr/>
        </p:nvSpPr>
        <p:spPr>
          <a:xfrm rot="-170103">
            <a:off x="322263" y="13366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7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8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09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0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1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2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3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4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5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6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7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8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19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0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1" name="文本框 49"/>
          <p:cNvSpPr txBox="1"/>
          <p:nvPr/>
        </p:nvSpPr>
        <p:spPr>
          <a:xfrm rot="-3180423">
            <a:off x="8107363" y="3265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2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3" name="文本框 51"/>
          <p:cNvSpPr txBox="1"/>
          <p:nvPr/>
        </p:nvSpPr>
        <p:spPr>
          <a:xfrm rot="1549510">
            <a:off x="8029575" y="24018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4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5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6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7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8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29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0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1" name="文本框 49"/>
          <p:cNvSpPr txBox="1"/>
          <p:nvPr/>
        </p:nvSpPr>
        <p:spPr>
          <a:xfrm rot="-1160763">
            <a:off x="8021638" y="20669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2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3" name="文本框 51"/>
          <p:cNvSpPr txBox="1"/>
          <p:nvPr/>
        </p:nvSpPr>
        <p:spPr>
          <a:xfrm rot="-1160763">
            <a:off x="7964488" y="2794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4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5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6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7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8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39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0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1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2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3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4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5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6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7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8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49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0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1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2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3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4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5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6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7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8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59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0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1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2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3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4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5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6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7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8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69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70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71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8772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57885" y="414655"/>
            <a:ext cx="5281543" cy="4319905"/>
            <a:chOff x="656900" y="468456"/>
            <a:chExt cx="4394488" cy="4161499"/>
          </a:xfrm>
        </p:grpSpPr>
        <p:pic>
          <p:nvPicPr>
            <p:cNvPr id="28775" name="Picture 3" descr="C:\Users\Administrator.PC-20160920KSGF\Pictures\便签1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56900" y="468456"/>
              <a:ext cx="4301292" cy="416149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776" name="Rectangle 3"/>
            <p:cNvSpPr txBox="1">
              <a:spLocks noRot="1"/>
            </p:cNvSpPr>
            <p:nvPr/>
          </p:nvSpPr>
          <p:spPr>
            <a:xfrm>
              <a:off x="988175" y="1133977"/>
              <a:ext cx="4063213" cy="29343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eaLnBrk="1" hangingPunct="1">
                <a:lnSpc>
                  <a:spcPct val="150000"/>
                </a:lnSpc>
                <a:buFont typeface="Wingdings" panose="05000000000000000000" pitchFamily="2" charset="2"/>
              </a:pPr>
              <a:r>
                <a:rPr lang="zh-CN" altLang="en-US" sz="3200" b="1" dirty="0">
                  <a:solidFill>
                    <a:srgbClr val="0000FF"/>
                  </a:solidFill>
                  <a:latin typeface="方正启体简体" panose="03000509000000000000" charset="-122"/>
                  <a:ea typeface="方正启体简体" panose="03000509000000000000" charset="-122"/>
                </a:rPr>
                <a:t>刻苦钻研、勇于实践</a:t>
              </a:r>
              <a:endParaRPr lang="zh-CN" altLang="en-US" sz="3200" b="1" dirty="0">
                <a:solidFill>
                  <a:srgbClr val="0000FF"/>
                </a:solidFill>
                <a:latin typeface="方正启体简体" panose="03000509000000000000" charset="-122"/>
                <a:ea typeface="方正启体简体" panose="03000509000000000000" charset="-122"/>
              </a:endParaRPr>
            </a:p>
            <a:p>
              <a:pPr eaLnBrk="1" hangingPunct="1">
                <a:lnSpc>
                  <a:spcPct val="150000"/>
                </a:lnSpc>
                <a:buFont typeface="Wingdings" panose="05000000000000000000" pitchFamily="2" charset="2"/>
              </a:pPr>
              <a:r>
                <a:rPr lang="zh-CN" altLang="en-US" sz="3200" b="1" dirty="0">
                  <a:solidFill>
                    <a:srgbClr val="0000FF"/>
                  </a:solidFill>
                  <a:latin typeface="方正启体简体" panose="03000509000000000000" charset="-122"/>
                  <a:ea typeface="方正启体简体" panose="03000509000000000000" charset="-122"/>
                </a:rPr>
                <a:t>坚韧执着、以苦为乐</a:t>
              </a:r>
              <a:endParaRPr lang="zh-CN" altLang="en-US" sz="3200" b="1" dirty="0">
                <a:solidFill>
                  <a:srgbClr val="0000FF"/>
                </a:solidFill>
                <a:latin typeface="方正启体简体" panose="03000509000000000000" charset="-122"/>
                <a:ea typeface="方正启体简体" panose="03000509000000000000" charset="-122"/>
              </a:endParaRPr>
            </a:p>
            <a:p>
              <a:pPr eaLnBrk="1" hangingPunct="1">
                <a:lnSpc>
                  <a:spcPct val="150000"/>
                </a:lnSpc>
                <a:buFont typeface="Wingdings" panose="05000000000000000000" pitchFamily="2" charset="2"/>
              </a:pPr>
              <a:r>
                <a:rPr lang="zh-CN" altLang="en-US" sz="3200" b="1" dirty="0">
                  <a:solidFill>
                    <a:srgbClr val="0000FF"/>
                  </a:solidFill>
                  <a:latin typeface="方正启体简体" panose="03000509000000000000" charset="-122"/>
                  <a:ea typeface="方正启体简体" panose="03000509000000000000" charset="-122"/>
                </a:rPr>
                <a:t>热爱科学、献身科学</a:t>
              </a:r>
              <a:endParaRPr lang="zh-CN" altLang="en-US" sz="3200" b="1" dirty="0">
                <a:solidFill>
                  <a:srgbClr val="0000FF"/>
                </a:solidFill>
                <a:latin typeface="方正启体简体" panose="03000509000000000000" charset="-122"/>
                <a:ea typeface="方正启体简体" panose="03000509000000000000" charset="-122"/>
              </a:endParaRPr>
            </a:p>
            <a:p>
              <a:pPr eaLnBrk="1" hangingPunct="1">
                <a:lnSpc>
                  <a:spcPct val="150000"/>
                </a:lnSpc>
                <a:buFont typeface="Wingdings" panose="05000000000000000000" pitchFamily="2" charset="2"/>
              </a:pPr>
              <a:r>
                <a:rPr lang="zh-CN" altLang="en-US" sz="3200" b="1" dirty="0">
                  <a:solidFill>
                    <a:srgbClr val="0000FF"/>
                  </a:solidFill>
                  <a:latin typeface="方正启体简体" panose="03000509000000000000" charset="-122"/>
                  <a:ea typeface="方正启体简体" panose="03000509000000000000" charset="-122"/>
                </a:rPr>
                <a:t>淡泊名利</a:t>
              </a:r>
              <a:endParaRPr lang="zh-CN" altLang="en-US" sz="3200" b="1" dirty="0">
                <a:solidFill>
                  <a:srgbClr val="0000FF"/>
                </a:solidFill>
                <a:latin typeface="方正启体简体" panose="03000509000000000000" charset="-122"/>
                <a:ea typeface="方正启体简体" panose="03000509000000000000" charset="-122"/>
              </a:endParaRPr>
            </a:p>
          </p:txBody>
        </p:sp>
      </p:grpSp>
      <p:pic>
        <p:nvPicPr>
          <p:cNvPr id="2877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2438" y="963613"/>
            <a:ext cx="2536825" cy="32369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71" name="文本框 34"/>
          <p:cNvSpPr txBox="1"/>
          <p:nvPr/>
        </p:nvSpPr>
        <p:spPr>
          <a:xfrm rot="-280097">
            <a:off x="8066088" y="16271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72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73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74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75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76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77" name="文本框 49"/>
          <p:cNvSpPr txBox="1"/>
          <p:nvPr/>
        </p:nvSpPr>
        <p:spPr>
          <a:xfrm rot="657351">
            <a:off x="8167688" y="1182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78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79" name="文本框 51"/>
          <p:cNvSpPr txBox="1"/>
          <p:nvPr/>
        </p:nvSpPr>
        <p:spPr>
          <a:xfrm rot="-5350866">
            <a:off x="8366125" y="2714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0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1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2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3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4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5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6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7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8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89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0" name="文本框 32"/>
          <p:cNvSpPr txBox="1"/>
          <p:nvPr/>
        </p:nvSpPr>
        <p:spPr>
          <a:xfrm rot="1209897">
            <a:off x="1136650" y="387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1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2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3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4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5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6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7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8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799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0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1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2" name="文本框 36"/>
          <p:cNvSpPr txBox="1"/>
          <p:nvPr/>
        </p:nvSpPr>
        <p:spPr>
          <a:xfrm rot="-170103">
            <a:off x="322263" y="13366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3" name="文本框 3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4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5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6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7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8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09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0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1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2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3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4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5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6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7" name="文本框 49"/>
          <p:cNvSpPr txBox="1"/>
          <p:nvPr/>
        </p:nvSpPr>
        <p:spPr>
          <a:xfrm rot="-3180423">
            <a:off x="8107363" y="3265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8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19" name="文本框 51"/>
          <p:cNvSpPr txBox="1"/>
          <p:nvPr/>
        </p:nvSpPr>
        <p:spPr>
          <a:xfrm rot="1549510">
            <a:off x="8029575" y="24018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0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1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2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3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4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5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6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7" name="文本框 49"/>
          <p:cNvSpPr txBox="1"/>
          <p:nvPr/>
        </p:nvSpPr>
        <p:spPr>
          <a:xfrm rot="-1160763">
            <a:off x="8021638" y="20669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8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29" name="文本框 51"/>
          <p:cNvSpPr txBox="1"/>
          <p:nvPr/>
        </p:nvSpPr>
        <p:spPr>
          <a:xfrm rot="-1160763">
            <a:off x="7964488" y="2794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0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1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2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3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4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5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6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7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8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39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0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1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2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3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4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5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6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7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8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49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0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1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2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3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4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5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6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7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8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59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60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61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62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63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64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65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66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67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2868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32869" name="组合 27"/>
          <p:cNvGrpSpPr/>
          <p:nvPr/>
        </p:nvGrpSpPr>
        <p:grpSpPr>
          <a:xfrm>
            <a:off x="201613" y="147638"/>
            <a:ext cx="2570162" cy="6858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深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入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探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究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19088" y="895350"/>
            <a:ext cx="8482012" cy="1133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课文中多次引用居里夫人的话，说说引用在文章中有什么作用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19088" y="2124075"/>
            <a:ext cx="8482013" cy="157480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引用居里夫人的原话，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一方面补充了历史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细节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，增强文章的可信性、真实性；另一方面展现了传记主人公的内心世界，增强了文章的感染力。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319088" y="3792538"/>
            <a:ext cx="8482013" cy="105727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这些引用的话语，变换了文章的叙述节奏，使行文更加生动活泼，人物形象更加具体丰满。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ldLvl="0" animBg="1"/>
      <p:bldP spid="10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b="1" dirty="0" smtClean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6147</Words>
  <Application>WPS 演示</Application>
  <PresentationFormat>全屏显示(16:9)</PresentationFormat>
  <Paragraphs>1963</Paragraphs>
  <Slides>19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19</vt:i4>
      </vt:variant>
    </vt:vector>
  </HeadingPairs>
  <TitlesOfParts>
    <vt:vector size="32" baseType="lpstr">
      <vt:lpstr>Arial</vt:lpstr>
      <vt:lpstr>宋体</vt:lpstr>
      <vt:lpstr>Wingdings</vt:lpstr>
      <vt:lpstr>Calibri</vt:lpstr>
      <vt:lpstr>Times New Roman</vt:lpstr>
      <vt:lpstr>黑体</vt:lpstr>
      <vt:lpstr>方正启体简体</vt:lpstr>
      <vt:lpstr>楷体</vt:lpstr>
      <vt:lpstr>微软雅黑</vt:lpstr>
      <vt:lpstr>Arial Unicode MS</vt:lpstr>
      <vt:lpstr>Office 主题</vt:lpstr>
      <vt:lpstr>1_自定义设计方案</vt:lpstr>
      <vt:lpstr>2_自定义设计方案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状元成才路</Company>
  <LinksUpToDate>false</LinksUpToDate>
  <SharedDoc>false</SharedDoc>
  <HyperlinksChanged>false</HyperlinksChanged>
  <AppVersion>14.0000</AppVersion>
  <Manager>状元成才路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状元成才路</dc:title>
  <dc:creator>状元成才路</dc:creator>
  <cp:keywords>状元成才路</cp:keywords>
  <dc:description>声  明
 本文件仅用于个人学习、研究或欣赏，以及其他非商业性或非盈利性用途，但同时应遵守著作权法及其他相关法律的规定，不得侵犯本司及相关权利人的合法权利。
 除此以外，将本文件任何内容用于其他用途时，应获得授权，如发现未经授权用于商业或盈利用途将追加侵权者的法律责任。
武汉天成贵龙文化传播有限公司
湖北山河律师事务所</dc:description>
  <dc:subject>状元成才路</dc:subject>
  <cp:category>状元成才路</cp:category>
  <cp:lastModifiedBy>haiyu</cp:lastModifiedBy>
  <cp:revision>871</cp:revision>
  <dcterms:created xsi:type="dcterms:W3CDTF">2016-01-14T05:53:00Z</dcterms:created>
  <dcterms:modified xsi:type="dcterms:W3CDTF">2019-10-23T12:51:28Z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来源">
    <vt:lpwstr>状元成才路系列</vt:lpwstr>
  </property>
  <property fmtid="{D5CDD505-2E9C-101B-9397-08002B2CF9AE}" pid="3" name="KSOProductBuildVer">
    <vt:lpwstr>2052-11.1.0.9098</vt:lpwstr>
  </property>
</Properties>
</file>