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2" r:id="rId3"/>
    <p:sldId id="283" r:id="rId5"/>
    <p:sldId id="270" r:id="rId6"/>
    <p:sldId id="258" r:id="rId7"/>
    <p:sldId id="259" r:id="rId8"/>
    <p:sldId id="272" r:id="rId9"/>
    <p:sldId id="289" r:id="rId10"/>
    <p:sldId id="273" r:id="rId11"/>
    <p:sldId id="290" r:id="rId12"/>
    <p:sldId id="261" r:id="rId13"/>
    <p:sldId id="284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310" r:id="rId25"/>
    <p:sldId id="311" r:id="rId26"/>
    <p:sldId id="312" r:id="rId27"/>
    <p:sldId id="313" r:id="rId28"/>
    <p:sldId id="314" r:id="rId29"/>
    <p:sldId id="315" r:id="rId30"/>
    <p:sldId id="285" r:id="rId31"/>
    <p:sldId id="286" r:id="rId32"/>
    <p:sldId id="287" r:id="rId33"/>
    <p:sldId id="288" r:id="rId34"/>
    <p:sldId id="292" r:id="rId35"/>
    <p:sldId id="263" r:id="rId36"/>
  </p:sldIdLst>
  <p:sldSz cx="9144000" cy="6858000" type="screen4x3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0"/>
    <p:restoredTop sz="94581"/>
  </p:normalViewPr>
  <p:slideViewPr>
    <p:cSldViewPr showGuides="1">
      <p:cViewPr varScale="1">
        <p:scale>
          <a:sx n="76" d="100"/>
          <a:sy n="76" d="100"/>
        </p:scale>
        <p:origin x="-118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3.vml.rels><?xml version="1.0" encoding="UTF-8" standalone="yes"?>
<Relationships xmlns="http://schemas.openxmlformats.org/package/2006/relationships"><Relationship Id="rId5" Type="http://schemas.openxmlformats.org/officeDocument/2006/relationships/image" Target="../media/image32.wmf"/><Relationship Id="rId4" Type="http://schemas.openxmlformats.org/officeDocument/2006/relationships/image" Target="../media/image31.wmf"/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1506" name="页眉占位符 21505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21507" name="日期占位符 21506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21508" name="幻灯片图像占位符 21507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1509" name="文本占位符 21508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1510" name="页脚占位符 21509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/>
            <a:endParaRPr lang="zh-CN" altLang="en-US" sz="1200" dirty="0"/>
          </a:p>
        </p:txBody>
      </p:sp>
      <p:sp>
        <p:nvSpPr>
          <p:cNvPr id="21511" name="灯片编号占位符 21510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46082" name="幻灯片图像占位符 4608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46083" name="文本占位符 4608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4578" name="幻灯片图像占位符 2457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4579" name="文本占位符 2457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0722" name="幻灯片图像占位符 3072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0723" name="文本占位符 3072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56322" name="幻灯片图像占位符 5632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6323" name="文本占位符 5632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2770" name="幻灯片图像占位符 3276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2771" name="文本占位符 3277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49154" name="幻灯片图像占位符 4915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49155" name="文本占位符 4915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51202" name="幻灯片图像占位符 5120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1203" name="文本占位符 5120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audio" Target="../media/audio2.wav"/><Relationship Id="rId7" Type="http://schemas.openxmlformats.org/officeDocument/2006/relationships/audio" Target="../media/audio1.wav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2.wmf"/><Relationship Id="rId10" Type="http://schemas.openxmlformats.org/officeDocument/2006/relationships/vmlDrawing" Target="../drawings/vmlDrawing1.vml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4.wav"/><Relationship Id="rId1" Type="http://schemas.openxmlformats.org/officeDocument/2006/relationships/audio" Target="../media/audio3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4.wav"/><Relationship Id="rId1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4.wav"/><Relationship Id="rId1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oleObject" Target="../embeddings/oleObject4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2.xml"/><Relationship Id="rId2" Type="http://schemas.openxmlformats.org/officeDocument/2006/relationships/image" Target="../media/image11.png"/><Relationship Id="rId1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4.xml"/><Relationship Id="rId2" Type="http://schemas.openxmlformats.org/officeDocument/2006/relationships/image" Target="../media/image13.png"/><Relationship Id="rId1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6.xml"/><Relationship Id="rId2" Type="http://schemas.openxmlformats.org/officeDocument/2006/relationships/image" Target="../media/image15.png"/><Relationship Id="rId1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8.xml"/><Relationship Id="rId2" Type="http://schemas.openxmlformats.org/officeDocument/2006/relationships/image" Target="../media/image17.png"/><Relationship Id="rId1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6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0.xml"/><Relationship Id="rId3" Type="http://schemas.openxmlformats.org/officeDocument/2006/relationships/image" Target="../media/image19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11.xml"/><Relationship Id="rId2" Type="http://schemas.openxmlformats.org/officeDocument/2006/relationships/image" Target="../media/image19.png"/><Relationship Id="rId1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12.xml"/><Relationship Id="rId2" Type="http://schemas.openxmlformats.org/officeDocument/2006/relationships/image" Target="../media/image19.png"/><Relationship Id="rId1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14.xml"/><Relationship Id="rId2" Type="http://schemas.openxmlformats.org/officeDocument/2006/relationships/image" Target="../media/image24.png"/><Relationship Id="rId1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15.xml"/><Relationship Id="rId2" Type="http://schemas.openxmlformats.org/officeDocument/2006/relationships/image" Target="../media/image24.png"/><Relationship Id="rId1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16.xml"/><Relationship Id="rId2" Type="http://schemas.openxmlformats.org/officeDocument/2006/relationships/image" Target="../media/image24.png"/><Relationship Id="rId1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0.bin"/><Relationship Id="rId8" Type="http://schemas.openxmlformats.org/officeDocument/2006/relationships/oleObject" Target="../embeddings/oleObject9.bin"/><Relationship Id="rId7" Type="http://schemas.openxmlformats.org/officeDocument/2006/relationships/image" Target="../media/image30.wmf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image" Target="../media/image29.wmf"/><Relationship Id="rId3" Type="http://schemas.openxmlformats.org/officeDocument/2006/relationships/oleObject" Target="../embeddings/oleObject6.bin"/><Relationship Id="rId23" Type="http://schemas.openxmlformats.org/officeDocument/2006/relationships/vmlDrawing" Target="../drawings/vmlDrawing3.vml"/><Relationship Id="rId22" Type="http://schemas.openxmlformats.org/officeDocument/2006/relationships/slideLayout" Target="../slideLayouts/slideLayout7.xml"/><Relationship Id="rId21" Type="http://schemas.openxmlformats.org/officeDocument/2006/relationships/slide" Target="slide28.xml"/><Relationship Id="rId20" Type="http://schemas.openxmlformats.org/officeDocument/2006/relationships/oleObject" Target="../embeddings/oleObject19.bin"/><Relationship Id="rId2" Type="http://schemas.openxmlformats.org/officeDocument/2006/relationships/image" Target="../media/image28.wmf"/><Relationship Id="rId19" Type="http://schemas.openxmlformats.org/officeDocument/2006/relationships/oleObject" Target="../embeddings/oleObject18.bin"/><Relationship Id="rId18" Type="http://schemas.openxmlformats.org/officeDocument/2006/relationships/oleObject" Target="../embeddings/oleObject17.bin"/><Relationship Id="rId17" Type="http://schemas.openxmlformats.org/officeDocument/2006/relationships/oleObject" Target="../embeddings/oleObject16.bin"/><Relationship Id="rId16" Type="http://schemas.openxmlformats.org/officeDocument/2006/relationships/oleObject" Target="../embeddings/oleObject15.bin"/><Relationship Id="rId15" Type="http://schemas.openxmlformats.org/officeDocument/2006/relationships/image" Target="../media/image32.wmf"/><Relationship Id="rId14" Type="http://schemas.openxmlformats.org/officeDocument/2006/relationships/oleObject" Target="../embeddings/oleObject14.bin"/><Relationship Id="rId13" Type="http://schemas.openxmlformats.org/officeDocument/2006/relationships/oleObject" Target="../embeddings/oleObject13.bin"/><Relationship Id="rId12" Type="http://schemas.openxmlformats.org/officeDocument/2006/relationships/oleObject" Target="../embeddings/oleObject12.bin"/><Relationship Id="rId11" Type="http://schemas.openxmlformats.org/officeDocument/2006/relationships/oleObject" Target="../embeddings/oleObject11.bin"/><Relationship Id="rId10" Type="http://schemas.openxmlformats.org/officeDocument/2006/relationships/image" Target="../media/image31.wmf"/><Relationship Id="rId1" Type="http://schemas.openxmlformats.org/officeDocument/2006/relationships/oleObject" Target="../embeddings/oleObject5.bin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58" name="图片 45057" descr="0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59" name="矩形 45058"/>
          <p:cNvSpPr/>
          <p:nvPr/>
        </p:nvSpPr>
        <p:spPr>
          <a:xfrm>
            <a:off x="965200" y="1573213"/>
            <a:ext cx="7162800" cy="1460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平行四边形的判定（一）</a:t>
            </a:r>
            <a:endParaRPr lang="zh-CN" altLang="en-US" sz="66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左大括号 47105"/>
          <p:cNvSpPr/>
          <p:nvPr/>
        </p:nvSpPr>
        <p:spPr>
          <a:xfrm>
            <a:off x="2422525" y="1357313"/>
            <a:ext cx="127000" cy="3810000"/>
          </a:xfrm>
          <a:prstGeom prst="leftBrace">
            <a:avLst>
              <a:gd name="adj1" fmla="val 250000"/>
              <a:gd name="adj2" fmla="val 50000"/>
            </a:avLst>
          </a:prstGeom>
          <a:noFill/>
          <a:ln w="3810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47107" name="组合 47106"/>
          <p:cNvGrpSpPr/>
          <p:nvPr/>
        </p:nvGrpSpPr>
        <p:grpSpPr>
          <a:xfrm>
            <a:off x="2857500" y="1166813"/>
            <a:ext cx="1066800" cy="609600"/>
            <a:chOff x="2448" y="384"/>
            <a:chExt cx="672" cy="384"/>
          </a:xfrm>
        </p:grpSpPr>
        <p:sp>
          <p:nvSpPr>
            <p:cNvPr id="47108" name="椭圆 47107"/>
            <p:cNvSpPr/>
            <p:nvPr/>
          </p:nvSpPr>
          <p:spPr>
            <a:xfrm>
              <a:off x="2448" y="384"/>
              <a:ext cx="576" cy="384"/>
            </a:xfrm>
            <a:prstGeom prst="ellipse">
              <a:avLst/>
            </a:prstGeom>
            <a:solidFill>
              <a:schemeClr val="bg1"/>
            </a:solidFill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7109" name="文本框 47108"/>
            <p:cNvSpPr txBox="1"/>
            <p:nvPr/>
          </p:nvSpPr>
          <p:spPr>
            <a:xfrm>
              <a:off x="2544" y="384"/>
              <a:ext cx="57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边</a:t>
              </a:r>
              <a:endPara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7110" name="文本框 47109"/>
          <p:cNvSpPr txBox="1"/>
          <p:nvPr/>
        </p:nvSpPr>
        <p:spPr>
          <a:xfrm>
            <a:off x="3924300" y="1206500"/>
            <a:ext cx="47625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平行四边形的对边平行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且相等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47111" name="组合 47110"/>
          <p:cNvGrpSpPr/>
          <p:nvPr/>
        </p:nvGrpSpPr>
        <p:grpSpPr>
          <a:xfrm>
            <a:off x="2844800" y="2616200"/>
            <a:ext cx="1295400" cy="609600"/>
            <a:chOff x="2400" y="1728"/>
            <a:chExt cx="816" cy="384"/>
          </a:xfrm>
        </p:grpSpPr>
        <p:sp>
          <p:nvSpPr>
            <p:cNvPr id="47112" name="椭圆 47111"/>
            <p:cNvSpPr/>
            <p:nvPr/>
          </p:nvSpPr>
          <p:spPr>
            <a:xfrm>
              <a:off x="2400" y="1728"/>
              <a:ext cx="576" cy="384"/>
            </a:xfrm>
            <a:prstGeom prst="ellipse">
              <a:avLst/>
            </a:prstGeom>
            <a:solidFill>
              <a:schemeClr val="bg1"/>
            </a:solidFill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7113" name="文本框 47112"/>
            <p:cNvSpPr txBox="1"/>
            <p:nvPr/>
          </p:nvSpPr>
          <p:spPr>
            <a:xfrm>
              <a:off x="2496" y="1728"/>
              <a:ext cx="72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角</a:t>
              </a:r>
              <a:endPara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7114" name="组合 47113"/>
          <p:cNvGrpSpPr/>
          <p:nvPr/>
        </p:nvGrpSpPr>
        <p:grpSpPr>
          <a:xfrm>
            <a:off x="2679700" y="4826000"/>
            <a:ext cx="1371600" cy="685800"/>
            <a:chOff x="2304" y="2784"/>
            <a:chExt cx="864" cy="432"/>
          </a:xfrm>
        </p:grpSpPr>
        <p:sp>
          <p:nvSpPr>
            <p:cNvPr id="47115" name="椭圆 47114"/>
            <p:cNvSpPr/>
            <p:nvPr/>
          </p:nvSpPr>
          <p:spPr>
            <a:xfrm>
              <a:off x="2352" y="2784"/>
              <a:ext cx="672" cy="432"/>
            </a:xfrm>
            <a:prstGeom prst="ellipse">
              <a:avLst/>
            </a:prstGeom>
            <a:solidFill>
              <a:schemeClr val="bg1"/>
            </a:solidFill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7116" name="文本框 47115"/>
            <p:cNvSpPr txBox="1"/>
            <p:nvPr/>
          </p:nvSpPr>
          <p:spPr>
            <a:xfrm>
              <a:off x="2304" y="2832"/>
              <a:ext cx="86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对角线</a:t>
              </a:r>
              <a:endPara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7117" name="文本框 47116"/>
          <p:cNvSpPr txBox="1"/>
          <p:nvPr/>
        </p:nvSpPr>
        <p:spPr>
          <a:xfrm>
            <a:off x="3810000" y="4864100"/>
            <a:ext cx="4495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平行四边形的对角线互相平分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7118" name="矩形 47117"/>
          <p:cNvSpPr/>
          <p:nvPr/>
        </p:nvSpPr>
        <p:spPr>
          <a:xfrm>
            <a:off x="265113" y="0"/>
            <a:ext cx="2809875" cy="9906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温故知新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7119" name="文本框 47118"/>
          <p:cNvSpPr txBox="1"/>
          <p:nvPr/>
        </p:nvSpPr>
        <p:spPr>
          <a:xfrm>
            <a:off x="174625" y="3011488"/>
            <a:ext cx="23876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平行四边形的性质：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7120" name="直接连接符 47119"/>
          <p:cNvSpPr/>
          <p:nvPr/>
        </p:nvSpPr>
        <p:spPr>
          <a:xfrm>
            <a:off x="731838" y="1760538"/>
            <a:ext cx="974725" cy="684212"/>
          </a:xfrm>
          <a:prstGeom prst="line">
            <a:avLst/>
          </a:prstGeom>
          <a:ln w="38100" cap="flat" cmpd="sng">
            <a:solidFill>
              <a:srgbClr val="9966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7121" name="直接连接符 47120"/>
          <p:cNvSpPr/>
          <p:nvPr/>
        </p:nvSpPr>
        <p:spPr>
          <a:xfrm flipH="1">
            <a:off x="346075" y="1736725"/>
            <a:ext cx="1825625" cy="681038"/>
          </a:xfrm>
          <a:prstGeom prst="line">
            <a:avLst/>
          </a:prstGeom>
          <a:ln w="38100" cap="flat" cmpd="sng">
            <a:solidFill>
              <a:srgbClr val="9966FF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47122" name="组合 47121"/>
          <p:cNvGrpSpPr/>
          <p:nvPr/>
        </p:nvGrpSpPr>
        <p:grpSpPr>
          <a:xfrm>
            <a:off x="238125" y="1382713"/>
            <a:ext cx="2265363" cy="1544637"/>
            <a:chOff x="176" y="816"/>
            <a:chExt cx="1592" cy="1028"/>
          </a:xfrm>
        </p:grpSpPr>
        <p:sp>
          <p:nvSpPr>
            <p:cNvPr id="47123" name="平行四边形 47122"/>
            <p:cNvSpPr/>
            <p:nvPr/>
          </p:nvSpPr>
          <p:spPr>
            <a:xfrm>
              <a:off x="184" y="1051"/>
              <a:ext cx="1368" cy="488"/>
            </a:xfrm>
            <a:prstGeom prst="parallelogram">
              <a:avLst>
                <a:gd name="adj" fmla="val 70081"/>
              </a:avLst>
            </a:prstGeom>
            <a:noFill/>
            <a:ln w="57150" cap="flat" cmpd="sng">
              <a:solidFill>
                <a:srgbClr val="99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7124" name="文本框 47123"/>
            <p:cNvSpPr txBox="1"/>
            <p:nvPr/>
          </p:nvSpPr>
          <p:spPr>
            <a:xfrm>
              <a:off x="176" y="1600"/>
              <a:ext cx="263" cy="24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 b="1">
                  <a:latin typeface="Times New Roman" panose="02020603050405020304" pitchFamily="18" charset="0"/>
                </a:rPr>
                <a:t>B</a:t>
              </a:r>
              <a:endParaRPr lang="en-US" altLang="zh-CN" sz="1800" b="1">
                <a:latin typeface="Times New Roman" panose="02020603050405020304" pitchFamily="18" charset="0"/>
              </a:endParaRPr>
            </a:p>
          </p:txBody>
        </p:sp>
        <p:sp>
          <p:nvSpPr>
            <p:cNvPr id="47125" name="文本框 47124"/>
            <p:cNvSpPr txBox="1"/>
            <p:nvPr/>
          </p:nvSpPr>
          <p:spPr>
            <a:xfrm>
              <a:off x="1494" y="856"/>
              <a:ext cx="274" cy="24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 b="1">
                  <a:latin typeface="Times New Roman" panose="02020603050405020304" pitchFamily="18" charset="0"/>
                </a:rPr>
                <a:t>D</a:t>
              </a:r>
              <a:endParaRPr lang="en-US" altLang="zh-CN" sz="1800" b="1">
                <a:latin typeface="Times New Roman" panose="02020603050405020304" pitchFamily="18" charset="0"/>
              </a:endParaRPr>
            </a:p>
          </p:txBody>
        </p:sp>
        <p:sp>
          <p:nvSpPr>
            <p:cNvPr id="47126" name="文本框 47125"/>
            <p:cNvSpPr txBox="1"/>
            <p:nvPr/>
          </p:nvSpPr>
          <p:spPr>
            <a:xfrm>
              <a:off x="320" y="816"/>
              <a:ext cx="223" cy="24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 b="1">
                  <a:latin typeface="Times New Roman" panose="02020603050405020304" pitchFamily="18" charset="0"/>
                </a:rPr>
                <a:t>A</a:t>
              </a:r>
              <a:endParaRPr lang="en-US" altLang="zh-CN" sz="1800" b="1">
                <a:latin typeface="Times New Roman" panose="02020603050405020304" pitchFamily="18" charset="0"/>
              </a:endParaRPr>
            </a:p>
          </p:txBody>
        </p:sp>
        <p:sp>
          <p:nvSpPr>
            <p:cNvPr id="47127" name="文本框 47126"/>
            <p:cNvSpPr txBox="1"/>
            <p:nvPr/>
          </p:nvSpPr>
          <p:spPr>
            <a:xfrm>
              <a:off x="1185" y="1560"/>
              <a:ext cx="317" cy="24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 b="1">
                  <a:latin typeface="Times New Roman" panose="02020603050405020304" pitchFamily="18" charset="0"/>
                </a:rPr>
                <a:t>C</a:t>
              </a:r>
              <a:endParaRPr lang="en-US" altLang="zh-CN" sz="18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47128" name="文本框 47127"/>
          <p:cNvSpPr txBox="1"/>
          <p:nvPr/>
        </p:nvSpPr>
        <p:spPr>
          <a:xfrm>
            <a:off x="1184275" y="1712913"/>
            <a:ext cx="476250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1600" b="1">
                <a:latin typeface="Times New Roman" panose="02020603050405020304" pitchFamily="18" charset="0"/>
              </a:rPr>
              <a:t>O</a:t>
            </a:r>
            <a:endParaRPr lang="en-US" altLang="zh-CN" sz="1600" b="1">
              <a:latin typeface="Times New Roman" panose="02020603050405020304" pitchFamily="18" charset="0"/>
            </a:endParaRPr>
          </a:p>
        </p:txBody>
      </p:sp>
      <p:graphicFrame>
        <p:nvGraphicFramePr>
          <p:cNvPr id="47129" name="对象 47128"/>
          <p:cNvGraphicFramePr/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" imgW="114300" imgH="215265" progId="Equation.3">
                  <p:embed/>
                </p:oleObj>
              </mc:Choice>
              <mc:Fallback>
                <p:oleObj name="" r:id="rId1" imgW="114300" imgH="215265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7130" name="组合 47129"/>
          <p:cNvGrpSpPr/>
          <p:nvPr/>
        </p:nvGrpSpPr>
        <p:grpSpPr>
          <a:xfrm>
            <a:off x="2633663" y="1809750"/>
            <a:ext cx="6189662" cy="592138"/>
            <a:chOff x="1760" y="1176"/>
            <a:chExt cx="3624" cy="373"/>
          </a:xfrm>
        </p:grpSpPr>
        <p:sp>
          <p:nvSpPr>
            <p:cNvPr id="47131" name="文本框 47130"/>
            <p:cNvSpPr txBox="1"/>
            <p:nvPr/>
          </p:nvSpPr>
          <p:spPr>
            <a:xfrm>
              <a:off x="1760" y="1224"/>
              <a:ext cx="362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dirty="0">
                  <a:solidFill>
                    <a:srgbClr val="FF0000"/>
                  </a:solidFill>
                  <a:latin typeface="Arial" panose="020B0604020202020204" pitchFamily="34" charset="0"/>
                </a:rPr>
                <a:t>∵四边形</a:t>
              </a:r>
              <a:r>
                <a:rPr lang="en-US" altLang="zh-CN" sz="2000">
                  <a:solidFill>
                    <a:srgbClr val="FF0000"/>
                  </a:solidFill>
                  <a:latin typeface="Arial" panose="020B0604020202020204" pitchFamily="34" charset="0"/>
                </a:rPr>
                <a:t>ABCD</a:t>
              </a:r>
              <a:r>
                <a:rPr lang="zh-CN" altLang="en-US" sz="2000" dirty="0">
                  <a:solidFill>
                    <a:srgbClr val="FF0000"/>
                  </a:solidFill>
                  <a:latin typeface="Arial" panose="020B0604020202020204" pitchFamily="34" charset="0"/>
                </a:rPr>
                <a:t>是平行四边形 ∴ </a:t>
              </a:r>
              <a:r>
                <a:rPr lang="en-US" altLang="zh-CN" sz="2000">
                  <a:solidFill>
                    <a:srgbClr val="FF0000"/>
                  </a:solidFill>
                  <a:latin typeface="Arial" panose="020B0604020202020204" pitchFamily="34" charset="0"/>
                </a:rPr>
                <a:t>AB   CD</a:t>
              </a:r>
              <a:r>
                <a:rPr lang="zh-CN" altLang="en-US" sz="2000" dirty="0">
                  <a:solidFill>
                    <a:srgbClr val="FF0000"/>
                  </a:solidFill>
                  <a:latin typeface="Arial" panose="020B0604020202020204" pitchFamily="34" charset="0"/>
                </a:rPr>
                <a:t>，</a:t>
              </a:r>
              <a:r>
                <a:rPr lang="en-US" altLang="zh-CN" sz="2000">
                  <a:solidFill>
                    <a:srgbClr val="FF0000"/>
                  </a:solidFill>
                  <a:latin typeface="Arial" panose="020B0604020202020204" pitchFamily="34" charset="0"/>
                </a:rPr>
                <a:t>AD      BC</a:t>
              </a:r>
              <a:endParaRPr lang="en-US" altLang="zh-CN" sz="200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47132" name="组合 47131"/>
            <p:cNvGrpSpPr/>
            <p:nvPr/>
          </p:nvGrpSpPr>
          <p:grpSpPr>
            <a:xfrm>
              <a:off x="4066" y="1176"/>
              <a:ext cx="482" cy="365"/>
              <a:chOff x="4156" y="3771"/>
              <a:chExt cx="368" cy="287"/>
            </a:xfrm>
          </p:grpSpPr>
          <p:sp>
            <p:nvSpPr>
              <p:cNvPr id="47133" name="矩形 47132"/>
              <p:cNvSpPr/>
              <p:nvPr/>
            </p:nvSpPr>
            <p:spPr>
              <a:xfrm>
                <a:off x="4184" y="3776"/>
                <a:ext cx="257" cy="18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1800" b="1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∥</a:t>
                </a:r>
                <a:endParaRPr lang="zh-CN" altLang="en-US" sz="1800" dirty="0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7134" name="矩形 47133"/>
              <p:cNvSpPr/>
              <p:nvPr/>
            </p:nvSpPr>
            <p:spPr>
              <a:xfrm>
                <a:off x="4156" y="3771"/>
                <a:ext cx="368" cy="28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dirty="0">
                    <a:latin typeface="Arial" panose="020B0604020202020204" pitchFamily="34" charset="0"/>
                  </a:rPr>
                  <a:t>﹦                   </a:t>
                </a:r>
                <a:endParaRPr lang="zh-CN" altLang="en-US" sz="1800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47135" name="组合 47134"/>
            <p:cNvGrpSpPr/>
            <p:nvPr/>
          </p:nvGrpSpPr>
          <p:grpSpPr>
            <a:xfrm>
              <a:off x="4826" y="1184"/>
              <a:ext cx="482" cy="365"/>
              <a:chOff x="4156" y="3771"/>
              <a:chExt cx="368" cy="287"/>
            </a:xfrm>
          </p:grpSpPr>
          <p:sp>
            <p:nvSpPr>
              <p:cNvPr id="47136" name="矩形 47135"/>
              <p:cNvSpPr/>
              <p:nvPr/>
            </p:nvSpPr>
            <p:spPr>
              <a:xfrm>
                <a:off x="4184" y="3776"/>
                <a:ext cx="257" cy="18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1800" b="1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∥</a:t>
                </a:r>
                <a:endParaRPr lang="zh-CN" altLang="en-US" sz="1800" dirty="0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7137" name="矩形 47136"/>
              <p:cNvSpPr/>
              <p:nvPr/>
            </p:nvSpPr>
            <p:spPr>
              <a:xfrm>
                <a:off x="4156" y="3771"/>
                <a:ext cx="368" cy="28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dirty="0">
                    <a:latin typeface="Arial" panose="020B0604020202020204" pitchFamily="34" charset="0"/>
                  </a:rPr>
                  <a:t>﹦                    </a:t>
                </a:r>
                <a:endParaRPr lang="zh-CN" altLang="en-US" sz="1800" dirty="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47138" name="文本框 47137"/>
          <p:cNvSpPr txBox="1"/>
          <p:nvPr/>
        </p:nvSpPr>
        <p:spPr>
          <a:xfrm>
            <a:off x="3860800" y="2705100"/>
            <a:ext cx="4889500" cy="1004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平行四边形的对角相等，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邻角互补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7139" name="组合 47138"/>
          <p:cNvGrpSpPr/>
          <p:nvPr/>
        </p:nvGrpSpPr>
        <p:grpSpPr>
          <a:xfrm>
            <a:off x="2870200" y="3346450"/>
            <a:ext cx="5753100" cy="1768475"/>
            <a:chOff x="1881" y="2161"/>
            <a:chExt cx="3624" cy="1114"/>
          </a:xfrm>
        </p:grpSpPr>
        <p:sp>
          <p:nvSpPr>
            <p:cNvPr id="47140" name="文本框 47139"/>
            <p:cNvSpPr txBox="1"/>
            <p:nvPr/>
          </p:nvSpPr>
          <p:spPr>
            <a:xfrm>
              <a:off x="1881" y="2161"/>
              <a:ext cx="3624" cy="111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dirty="0">
                  <a:solidFill>
                    <a:srgbClr val="FF0000"/>
                  </a:solidFill>
                  <a:latin typeface="Arial" panose="020B0604020202020204" pitchFamily="34" charset="0"/>
                </a:rPr>
                <a:t>∵四边形</a:t>
              </a:r>
              <a:r>
                <a:rPr lang="en-US" altLang="zh-CN" sz="2000">
                  <a:solidFill>
                    <a:srgbClr val="FF0000"/>
                  </a:solidFill>
                  <a:latin typeface="Arial" panose="020B0604020202020204" pitchFamily="34" charset="0"/>
                </a:rPr>
                <a:t>ABCD</a:t>
              </a:r>
              <a:r>
                <a:rPr lang="zh-CN" altLang="en-US" sz="2000" dirty="0">
                  <a:solidFill>
                    <a:srgbClr val="FF0000"/>
                  </a:solidFill>
                  <a:latin typeface="Arial" panose="020B0604020202020204" pitchFamily="34" charset="0"/>
                </a:rPr>
                <a:t>是平行边形 </a:t>
              </a:r>
              <a:endParaRPr lang="zh-CN" altLang="en-US" sz="20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000" dirty="0">
                  <a:solidFill>
                    <a:srgbClr val="FF0000"/>
                  </a:solidFill>
                  <a:latin typeface="Arial" panose="020B0604020202020204" pitchFamily="34" charset="0"/>
                </a:rPr>
                <a:t>∴ </a:t>
              </a:r>
              <a:r>
                <a:rPr lang="zh-CN" altLang="en-US" sz="1800" dirty="0">
                  <a:solidFill>
                    <a:srgbClr val="FF0000"/>
                  </a:solidFill>
                  <a:latin typeface="Arial" panose="020B0604020202020204" pitchFamily="34" charset="0"/>
                </a:rPr>
                <a:t>∠ </a:t>
              </a:r>
              <a:r>
                <a:rPr lang="en-US" altLang="zh-CN" sz="2000">
                  <a:solidFill>
                    <a:srgbClr val="FF0000"/>
                  </a:solidFill>
                  <a:latin typeface="Arial" panose="020B0604020202020204" pitchFamily="34" charset="0"/>
                </a:rPr>
                <a:t>A=</a:t>
              </a:r>
              <a:r>
                <a:rPr lang="en-US" altLang="zh-CN" sz="1800">
                  <a:solidFill>
                    <a:srgbClr val="FF0000"/>
                  </a:solidFill>
                  <a:latin typeface="Arial" panose="020B0604020202020204" pitchFamily="34" charset="0"/>
                </a:rPr>
                <a:t>∠ </a:t>
              </a:r>
              <a:r>
                <a:rPr lang="en-US" altLang="zh-CN" sz="2000">
                  <a:solidFill>
                    <a:srgbClr val="FF0000"/>
                  </a:solidFill>
                  <a:latin typeface="Arial" panose="020B0604020202020204" pitchFamily="34" charset="0"/>
                </a:rPr>
                <a:t>C</a:t>
              </a:r>
              <a:r>
                <a:rPr lang="zh-CN" altLang="en-US" sz="2000" dirty="0">
                  <a:solidFill>
                    <a:srgbClr val="FF0000"/>
                  </a:solidFill>
                  <a:latin typeface="Arial" panose="020B0604020202020204" pitchFamily="34" charset="0"/>
                </a:rPr>
                <a:t>， </a:t>
              </a:r>
              <a:r>
                <a:rPr lang="zh-CN" altLang="en-US" sz="1800" dirty="0">
                  <a:solidFill>
                    <a:srgbClr val="FF0000"/>
                  </a:solidFill>
                  <a:latin typeface="Arial" panose="020B0604020202020204" pitchFamily="34" charset="0"/>
                </a:rPr>
                <a:t>∠</a:t>
              </a:r>
              <a:r>
                <a:rPr lang="zh-CN" altLang="en-US" sz="2000" dirty="0">
                  <a:solidFill>
                    <a:srgbClr val="FF0000"/>
                  </a:solidFill>
                  <a:latin typeface="Arial" panose="020B0604020202020204" pitchFamily="34" charset="0"/>
                </a:rPr>
                <a:t> </a:t>
              </a:r>
              <a:r>
                <a:rPr lang="en-US" altLang="zh-CN" sz="2000">
                  <a:solidFill>
                    <a:srgbClr val="FF0000"/>
                  </a:solidFill>
                  <a:latin typeface="Arial" panose="020B0604020202020204" pitchFamily="34" charset="0"/>
                </a:rPr>
                <a:t>D=</a:t>
              </a:r>
              <a:r>
                <a:rPr lang="en-US" altLang="zh-CN" sz="1800">
                  <a:solidFill>
                    <a:srgbClr val="FF0000"/>
                  </a:solidFill>
                  <a:latin typeface="Arial" panose="020B0604020202020204" pitchFamily="34" charset="0"/>
                </a:rPr>
                <a:t>∠</a:t>
              </a:r>
              <a:r>
                <a:rPr lang="en-US" altLang="zh-CN" sz="2000">
                  <a:solidFill>
                    <a:srgbClr val="FF0000"/>
                  </a:solidFill>
                  <a:latin typeface="Arial" panose="020B0604020202020204" pitchFamily="34" charset="0"/>
                </a:rPr>
                <a:t> B</a:t>
              </a:r>
              <a:endParaRPr lang="en-US" altLang="zh-CN" sz="2000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rgbClr val="FF0000"/>
                  </a:solidFill>
                  <a:latin typeface="Arial" panose="020B0604020202020204" pitchFamily="34" charset="0"/>
                </a:rPr>
                <a:t>∠ </a:t>
              </a:r>
              <a:r>
                <a:rPr lang="en-US" altLang="zh-CN" sz="2000">
                  <a:solidFill>
                    <a:srgbClr val="FF0000"/>
                  </a:solidFill>
                  <a:latin typeface="Arial" panose="020B0604020202020204" pitchFamily="34" charset="0"/>
                </a:rPr>
                <a:t>A+</a:t>
              </a:r>
              <a:r>
                <a:rPr lang="en-US" altLang="zh-CN" sz="1800">
                  <a:solidFill>
                    <a:srgbClr val="FF0000"/>
                  </a:solidFill>
                  <a:latin typeface="Arial" panose="020B0604020202020204" pitchFamily="34" charset="0"/>
                </a:rPr>
                <a:t>∠</a:t>
              </a:r>
              <a:r>
                <a:rPr lang="en-US" altLang="zh-CN" sz="2000">
                  <a:solidFill>
                    <a:srgbClr val="FF0000"/>
                  </a:solidFill>
                  <a:latin typeface="Arial" panose="020B0604020202020204" pitchFamily="34" charset="0"/>
                </a:rPr>
                <a:t> B=         , </a:t>
              </a:r>
              <a:r>
                <a:rPr lang="en-US" altLang="zh-CN" sz="1800">
                  <a:solidFill>
                    <a:srgbClr val="FF0000"/>
                  </a:solidFill>
                  <a:latin typeface="Arial" panose="020B0604020202020204" pitchFamily="34" charset="0"/>
                </a:rPr>
                <a:t>∠ </a:t>
              </a:r>
              <a:r>
                <a:rPr lang="en-US" altLang="zh-CN" sz="2000">
                  <a:solidFill>
                    <a:srgbClr val="FF0000"/>
                  </a:solidFill>
                  <a:latin typeface="Arial" panose="020B0604020202020204" pitchFamily="34" charset="0"/>
                </a:rPr>
                <a:t>A+</a:t>
              </a:r>
              <a:r>
                <a:rPr lang="en-US" altLang="zh-CN" sz="1800">
                  <a:solidFill>
                    <a:srgbClr val="FF0000"/>
                  </a:solidFill>
                  <a:latin typeface="Arial" panose="020B0604020202020204" pitchFamily="34" charset="0"/>
                </a:rPr>
                <a:t>∠</a:t>
              </a:r>
              <a:r>
                <a:rPr lang="en-US" altLang="zh-CN" sz="2000">
                  <a:solidFill>
                    <a:srgbClr val="FF0000"/>
                  </a:solidFill>
                  <a:latin typeface="Arial" panose="020B0604020202020204" pitchFamily="34" charset="0"/>
                </a:rPr>
                <a:t> D=        </a:t>
              </a:r>
              <a:r>
                <a:rPr lang="en-US" altLang="zh-CN" sz="1800">
                  <a:solidFill>
                    <a:srgbClr val="FF0000"/>
                  </a:solidFill>
                  <a:latin typeface="Arial" panose="020B0604020202020204" pitchFamily="34" charset="0"/>
                </a:rPr>
                <a:t>…</a:t>
              </a:r>
              <a:endParaRPr lang="en-US" altLang="zh-CN" sz="2000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endParaRPr lang="zh-CN" altLang="en-US" sz="2000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47141" name="对象 47140"/>
            <p:cNvGraphicFramePr/>
            <p:nvPr/>
          </p:nvGraphicFramePr>
          <p:xfrm>
            <a:off x="2712" y="2701"/>
            <a:ext cx="328" cy="2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4" name="" r:id="rId3" imgW="304800" imgH="203200" progId="Equation.3">
                    <p:embed/>
                  </p:oleObj>
                </mc:Choice>
                <mc:Fallback>
                  <p:oleObj name="" r:id="rId3" imgW="304800" imgH="203200" progId="Equation.3">
                    <p:embed/>
                    <p:pic>
                      <p:nvPicPr>
                        <p:cNvPr id="0" name="图片 3093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712" y="2701"/>
                          <a:ext cx="328" cy="21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7142" name="对象 47141"/>
            <p:cNvGraphicFramePr/>
            <p:nvPr/>
          </p:nvGraphicFramePr>
          <p:xfrm>
            <a:off x="4032" y="2661"/>
            <a:ext cx="364" cy="2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2" name="" r:id="rId5" imgW="304800" imgH="203200" progId="Equation.3">
                    <p:embed/>
                  </p:oleObj>
                </mc:Choice>
                <mc:Fallback>
                  <p:oleObj name="" r:id="rId5" imgW="304800" imgH="203200" progId="Equation.3">
                    <p:embed/>
                    <p:pic>
                      <p:nvPicPr>
                        <p:cNvPr id="0" name="图片 3091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4032" y="2661"/>
                          <a:ext cx="364" cy="24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7143" name="文本框 47142"/>
          <p:cNvSpPr txBox="1"/>
          <p:nvPr/>
        </p:nvSpPr>
        <p:spPr>
          <a:xfrm>
            <a:off x="3035300" y="5600700"/>
            <a:ext cx="54991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dirty="0">
                <a:solidFill>
                  <a:srgbClr val="FF0000"/>
                </a:solidFill>
                <a:latin typeface="Arial" panose="020B0604020202020204" pitchFamily="34" charset="0"/>
              </a:rPr>
              <a:t>∵四边形</a:t>
            </a:r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</a:rPr>
              <a:t>ABCD</a:t>
            </a:r>
            <a:r>
              <a:rPr lang="zh-CN" altLang="en-US" sz="2000" dirty="0">
                <a:solidFill>
                  <a:srgbClr val="FF0000"/>
                </a:solidFill>
                <a:latin typeface="Arial" panose="020B0604020202020204" pitchFamily="34" charset="0"/>
              </a:rPr>
              <a:t>是平行边形 ∴</a:t>
            </a:r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</a:rPr>
              <a:t>OA=OC,OB=OD</a:t>
            </a:r>
            <a:endParaRPr lang="en-US" altLang="zh-CN" sz="20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47119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"/>
                                        <p:tgtEl>
                                          <p:spTgt spid="47110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47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47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8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75"/>
                                        <p:tgtEl>
                                          <p:spTgt spid="47138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47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47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4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10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7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75"/>
                                        <p:tgtEl>
                                          <p:spTgt spid="471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47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47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 build="p"/>
      <p:bldP spid="47117" grpId="0"/>
      <p:bldP spid="47119" grpId="0" advAuto="1000" build="p"/>
      <p:bldP spid="47128" grpId="0"/>
      <p:bldP spid="47138" grpId="0" build="p"/>
      <p:bldP spid="471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标题 23553"/>
          <p:cNvSpPr>
            <a:spLocks noGrp="1"/>
          </p:cNvSpPr>
          <p:nvPr>
            <p:ph type="title"/>
          </p:nvPr>
        </p:nvSpPr>
        <p:spPr>
          <a:xfrm>
            <a:off x="539750" y="188913"/>
            <a:ext cx="7772400" cy="1143000"/>
          </a:xfrm>
          <a:ln/>
        </p:spPr>
        <p:txBody>
          <a:bodyPr anchor="ctr" anchorCtr="0"/>
          <a:p>
            <a:r>
              <a:rPr lang="zh-CN" altLang="en-US" sz="3600" b="1" dirty="0">
                <a:solidFill>
                  <a:srgbClr val="FF0066"/>
                </a:solidFill>
              </a:rPr>
              <a:t>平行四边形判定定理 </a:t>
            </a:r>
            <a:r>
              <a:rPr lang="en-US" altLang="zh-CN" sz="3600" b="1">
                <a:solidFill>
                  <a:srgbClr val="FF0066"/>
                </a:solidFill>
              </a:rPr>
              <a:t>1</a:t>
            </a:r>
            <a:endParaRPr lang="en-US" altLang="zh-CN" sz="3600" b="1">
              <a:solidFill>
                <a:srgbClr val="FF0066"/>
              </a:solidFill>
            </a:endParaRPr>
          </a:p>
        </p:txBody>
      </p:sp>
      <p:sp>
        <p:nvSpPr>
          <p:cNvPr id="23555" name="文本占位符 23554"/>
          <p:cNvSpPr>
            <a:spLocks noGrp="1"/>
          </p:cNvSpPr>
          <p:nvPr>
            <p:ph type="body" idx="1"/>
          </p:nvPr>
        </p:nvSpPr>
        <p:spPr>
          <a:xfrm>
            <a:off x="685800" y="1447800"/>
            <a:ext cx="6781800" cy="762000"/>
          </a:xfrm>
          <a:ln/>
        </p:spPr>
        <p:txBody>
          <a:bodyPr/>
          <a:p>
            <a:pPr>
              <a:lnSpc>
                <a:spcPct val="90000"/>
              </a:lnSpc>
            </a:pPr>
            <a:r>
              <a:rPr lang="zh-CN" altLang="en-US" b="1" dirty="0">
                <a:solidFill>
                  <a:srgbClr val="0000FF"/>
                </a:solidFill>
                <a:ea typeface="黑体" panose="02010609060101010101" pitchFamily="2" charset="-122"/>
              </a:rPr>
              <a:t> </a:t>
            </a:r>
            <a:r>
              <a:rPr lang="en-US" altLang="zh-CN" b="1">
                <a:solidFill>
                  <a:srgbClr val="0000FF"/>
                </a:solidFill>
                <a:ea typeface="黑体" panose="02010609060101010101" pitchFamily="2" charset="-122"/>
              </a:rPr>
              <a:t>1.       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2" charset="-122"/>
              </a:rPr>
              <a:t>两组对边分别平行的四边形是平行四边形。</a:t>
            </a:r>
            <a:endParaRPr lang="zh-CN" altLang="en-US" b="1" dirty="0">
              <a:solidFill>
                <a:srgbClr val="0000FF"/>
              </a:solidFill>
              <a:ea typeface="黑体" panose="02010609060101010101" pitchFamily="2" charset="-122"/>
            </a:endParaRPr>
          </a:p>
        </p:txBody>
      </p:sp>
      <p:grpSp>
        <p:nvGrpSpPr>
          <p:cNvPr id="23556" name="组合 23555"/>
          <p:cNvGrpSpPr/>
          <p:nvPr/>
        </p:nvGrpSpPr>
        <p:grpSpPr>
          <a:xfrm>
            <a:off x="381000" y="2362200"/>
            <a:ext cx="3513138" cy="2133600"/>
            <a:chOff x="475" y="1872"/>
            <a:chExt cx="2213" cy="1344"/>
          </a:xfrm>
        </p:grpSpPr>
        <p:sp>
          <p:nvSpPr>
            <p:cNvPr id="23557" name="平行四边形 23556"/>
            <p:cNvSpPr/>
            <p:nvPr/>
          </p:nvSpPr>
          <p:spPr>
            <a:xfrm>
              <a:off x="720" y="2160"/>
              <a:ext cx="1728" cy="816"/>
            </a:xfrm>
            <a:prstGeom prst="parallelogram">
              <a:avLst>
                <a:gd name="adj" fmla="val 52941"/>
              </a:avLst>
            </a:prstGeom>
            <a:solidFill>
              <a:srgbClr val="FF3399"/>
            </a:solidFill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58" name="文本框 23557"/>
            <p:cNvSpPr txBox="1"/>
            <p:nvPr/>
          </p:nvSpPr>
          <p:spPr>
            <a:xfrm>
              <a:off x="864" y="1872"/>
              <a:ext cx="293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4400" b="1">
                  <a:solidFill>
                    <a:srgbClr val="FF0066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A</a:t>
              </a:r>
              <a:endParaRPr lang="en-US" altLang="zh-CN" sz="44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23559" name="文本框 23558"/>
            <p:cNvSpPr txBox="1"/>
            <p:nvPr/>
          </p:nvSpPr>
          <p:spPr>
            <a:xfrm>
              <a:off x="475" y="2736"/>
              <a:ext cx="293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4400" b="1">
                  <a:solidFill>
                    <a:srgbClr val="FF0066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B</a:t>
              </a:r>
              <a:endParaRPr lang="en-US" altLang="zh-CN" sz="44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23560" name="文本框 23559"/>
            <p:cNvSpPr txBox="1"/>
            <p:nvPr/>
          </p:nvSpPr>
          <p:spPr>
            <a:xfrm>
              <a:off x="2011" y="2736"/>
              <a:ext cx="293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4400" b="1">
                  <a:solidFill>
                    <a:srgbClr val="FF0066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C</a:t>
              </a:r>
              <a:endParaRPr lang="en-US" altLang="zh-CN" sz="44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23561" name="文本框 23560"/>
            <p:cNvSpPr txBox="1"/>
            <p:nvPr/>
          </p:nvSpPr>
          <p:spPr>
            <a:xfrm>
              <a:off x="2395" y="1872"/>
              <a:ext cx="293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4400" b="1">
                  <a:solidFill>
                    <a:srgbClr val="FF0066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D</a:t>
              </a:r>
              <a:endParaRPr lang="en-US" altLang="zh-CN" sz="44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23563" name="文本框 23562"/>
          <p:cNvSpPr txBox="1"/>
          <p:nvPr/>
        </p:nvSpPr>
        <p:spPr>
          <a:xfrm>
            <a:off x="533400" y="4495800"/>
            <a:ext cx="8070850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       ∵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∥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CD，AD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∥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BC（</a:t>
            </a:r>
            <a:r>
              <a:rPr lang="zh-CN" altLang="en-US" sz="2400" b="1" dirty="0">
                <a:solidFill>
                  <a:srgbClr val="FF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已知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       ∴四边形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ABCD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是平行四边形（</a:t>
            </a:r>
            <a:r>
              <a:rPr lang="zh-CN" altLang="en-US" sz="2400" b="1" dirty="0">
                <a:solidFill>
                  <a:srgbClr val="FF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两组对  </a:t>
            </a:r>
            <a:endParaRPr lang="zh-CN" altLang="en-US" sz="2400" b="1" dirty="0">
              <a:solidFill>
                <a:srgbClr val="FF33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FF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                  边分别平行的四边形是平  </a:t>
            </a:r>
            <a:endParaRPr lang="zh-CN" altLang="en-US" sz="2400" b="1" dirty="0">
              <a:solidFill>
                <a:srgbClr val="FF33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FF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                   行四边形。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 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564" name="矩形 23563"/>
          <p:cNvSpPr/>
          <p:nvPr/>
        </p:nvSpPr>
        <p:spPr>
          <a:xfrm>
            <a:off x="3995738" y="3789363"/>
            <a:ext cx="26352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数学语言表示为：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random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7" name="文本框 6146"/>
          <p:cNvSpPr txBox="1"/>
          <p:nvPr/>
        </p:nvSpPr>
        <p:spPr>
          <a:xfrm>
            <a:off x="381000" y="381000"/>
            <a:ext cx="8229600" cy="3597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学习了平行四边形后，小明回家用细木棒钉制了一个。第二天，小明拿着自己动手做的平行四边形向同学们展示。</a:t>
            </a:r>
            <a:endParaRPr lang="zh-CN" altLang="en-US" b="1" dirty="0">
              <a:solidFill>
                <a:schemeClr val="accent2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小辉却问：你凭什么确定这四边形就是平行四边形呢？</a:t>
            </a:r>
            <a:endParaRPr lang="zh-CN" altLang="en-US" b="1" dirty="0">
              <a:solidFill>
                <a:schemeClr val="accent2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 大家都困惑了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……</a:t>
            </a:r>
            <a:endParaRPr lang="zh-CN" altLang="en-US" b="1" dirty="0">
              <a:solidFill>
                <a:schemeClr val="accent2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148" name="矩形 6147"/>
          <p:cNvSpPr/>
          <p:nvPr/>
        </p:nvSpPr>
        <p:spPr>
          <a:xfrm>
            <a:off x="685800" y="5029200"/>
            <a:ext cx="2133600" cy="99060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楷体_GB2312" charset="0"/>
                <a:ea typeface="楷体_GB2312" charset="0"/>
              </a:rPr>
              <a:t>请你帮忙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楷体_GB2312" charset="0"/>
              <a:ea typeface="楷体_GB2312" charset="0"/>
            </a:endParaRPr>
          </a:p>
        </p:txBody>
      </p:sp>
      <p:pic>
        <p:nvPicPr>
          <p:cNvPr id="6149" name="图片 6148" descr="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V="1">
            <a:off x="0" y="0"/>
            <a:ext cx="9144000" cy="433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0" name="图片 6149" descr="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V="1">
            <a:off x="0" y="6424613"/>
            <a:ext cx="9144000" cy="433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2" name="矩形 6151" descr="深色木质"/>
          <p:cNvSpPr/>
          <p:nvPr/>
        </p:nvSpPr>
        <p:spPr>
          <a:xfrm rot="7819575">
            <a:off x="3810000" y="3733800"/>
            <a:ext cx="2057400" cy="76200"/>
          </a:xfrm>
          <a:prstGeom prst="rect">
            <a:avLst/>
          </a:prstGeom>
          <a:blipFill rotWithShape="0">
            <a:blip r:embed="rId2"/>
          </a:blip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55" name="矩形 6154" descr="深色木质"/>
          <p:cNvSpPr/>
          <p:nvPr/>
        </p:nvSpPr>
        <p:spPr>
          <a:xfrm>
            <a:off x="5486400" y="3429000"/>
            <a:ext cx="2830513" cy="71438"/>
          </a:xfrm>
          <a:prstGeom prst="rect">
            <a:avLst/>
          </a:prstGeom>
          <a:blipFill rotWithShape="0">
            <a:blip r:embed="rId2"/>
          </a:blip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56" name="矩形 6155" descr="深色木质"/>
          <p:cNvSpPr/>
          <p:nvPr/>
        </p:nvSpPr>
        <p:spPr>
          <a:xfrm rot="7819575">
            <a:off x="3810000" y="3730625"/>
            <a:ext cx="2057400" cy="76200"/>
          </a:xfrm>
          <a:prstGeom prst="rect">
            <a:avLst/>
          </a:prstGeom>
          <a:blipFill rotWithShape="0">
            <a:blip r:embed="rId2"/>
          </a:blip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57" name="矩形 6156" descr="深色木质"/>
          <p:cNvSpPr/>
          <p:nvPr/>
        </p:nvSpPr>
        <p:spPr>
          <a:xfrm>
            <a:off x="5486400" y="3429000"/>
            <a:ext cx="2830513" cy="71438"/>
          </a:xfrm>
          <a:prstGeom prst="rect">
            <a:avLst/>
          </a:prstGeom>
          <a:blipFill rotWithShape="0">
            <a:blip r:embed="rId2"/>
          </a:blip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09827E-6 L -0.1559 0.36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00" y="18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32948E-6 L -0.02639 0.1417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" y="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16185E-6 L 0.27795 0.2122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00" y="10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16185E-6 L -0.00556 0.2018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" y="10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2" name="图片 717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0" y="0"/>
            <a:ext cx="4267200" cy="2098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4" name="文本框 7173"/>
          <p:cNvSpPr txBox="1"/>
          <p:nvPr/>
        </p:nvSpPr>
        <p:spPr>
          <a:xfrm>
            <a:off x="1066800" y="1828800"/>
            <a:ext cx="7543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猜想</a:t>
            </a:r>
            <a:r>
              <a:rPr lang="zh-CN" altLang="en-US" sz="2400" dirty="0">
                <a:latin typeface="Times New Roman" panose="02020603050405020304" pitchFamily="18" charset="0"/>
              </a:rPr>
              <a:t>：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两组对边分别相等的四 边形是平行四边形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en-US" sz="2400" dirty="0">
                <a:latin typeface="Times New Roman" panose="02020603050405020304" pitchFamily="18" charset="0"/>
              </a:rPr>
              <a:t> 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7175" name="文本框 7174"/>
          <p:cNvSpPr txBox="1"/>
          <p:nvPr/>
        </p:nvSpPr>
        <p:spPr>
          <a:xfrm>
            <a:off x="1219200" y="2438400"/>
            <a:ext cx="7924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已知：如图，在四边形</a:t>
            </a:r>
            <a:r>
              <a:rPr lang="en-US" altLang="zh-CN" sz="2400">
                <a:latin typeface="Times New Roman" panose="02020603050405020304" pitchFamily="18" charset="0"/>
              </a:rPr>
              <a:t>ABCD</a:t>
            </a:r>
            <a:r>
              <a:rPr lang="zh-CN" altLang="en-US" sz="2400" dirty="0">
                <a:latin typeface="Times New Roman" panose="02020603050405020304" pitchFamily="18" charset="0"/>
              </a:rPr>
              <a:t>中，</a:t>
            </a:r>
            <a:r>
              <a:rPr lang="en-US" altLang="zh-CN" sz="2400">
                <a:latin typeface="Times New Roman" panose="02020603050405020304" pitchFamily="18" charset="0"/>
              </a:rPr>
              <a:t>AD=CB，AB=CD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7176" name="文本框 7175"/>
          <p:cNvSpPr txBox="1"/>
          <p:nvPr/>
        </p:nvSpPr>
        <p:spPr>
          <a:xfrm>
            <a:off x="1219200" y="2971800"/>
            <a:ext cx="510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求证：四边形</a:t>
            </a:r>
            <a:r>
              <a:rPr lang="en-US" altLang="zh-CN" sz="2400">
                <a:latin typeface="Times New Roman" panose="02020603050405020304" pitchFamily="18" charset="0"/>
              </a:rPr>
              <a:t>ABCD</a:t>
            </a:r>
            <a:r>
              <a:rPr lang="zh-CN" altLang="en-US" sz="2400" dirty="0">
                <a:latin typeface="Times New Roman" panose="02020603050405020304" pitchFamily="18" charset="0"/>
              </a:rPr>
              <a:t>是平行四边形。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7177" name="直接连接符 7176"/>
          <p:cNvSpPr/>
          <p:nvPr/>
        </p:nvSpPr>
        <p:spPr>
          <a:xfrm>
            <a:off x="3810000" y="533400"/>
            <a:ext cx="1219200" cy="1219200"/>
          </a:xfrm>
          <a:prstGeom prst="line">
            <a:avLst/>
          </a:prstGeom>
          <a:ln w="5715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7178" name="文本框 7177"/>
          <p:cNvSpPr txBox="1"/>
          <p:nvPr/>
        </p:nvSpPr>
        <p:spPr>
          <a:xfrm>
            <a:off x="1219200" y="3352800"/>
            <a:ext cx="2590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证明：连结</a:t>
            </a:r>
            <a:r>
              <a:rPr lang="en-US" altLang="zh-CN" sz="2400">
                <a:latin typeface="Times New Roman" panose="02020603050405020304" pitchFamily="18" charset="0"/>
              </a:rPr>
              <a:t>AC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pic>
        <p:nvPicPr>
          <p:cNvPr id="7179" name="图片 71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3733800"/>
            <a:ext cx="1524000" cy="1033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80" name="文本框 7179"/>
          <p:cNvSpPr txBox="1"/>
          <p:nvPr/>
        </p:nvSpPr>
        <p:spPr>
          <a:xfrm>
            <a:off x="1143000" y="4648200"/>
            <a:ext cx="5334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</a:rPr>
              <a:t>∴</a:t>
            </a:r>
            <a:r>
              <a:rPr lang="en-US" altLang="zh-CN" sz="2400">
                <a:latin typeface="Times New Roman" panose="02020603050405020304" pitchFamily="18" charset="0"/>
              </a:rPr>
              <a:t>ABC ≌</a:t>
            </a:r>
            <a:r>
              <a:rPr lang="en-US" altLang="zh-CN" sz="2400">
                <a:latin typeface="宋体" panose="02010600030101010101" pitchFamily="2" charset="-122"/>
              </a:rPr>
              <a:t>△</a:t>
            </a:r>
            <a:r>
              <a:rPr lang="en-US" altLang="zh-CN" sz="2400">
                <a:latin typeface="Times New Roman" panose="02020603050405020304" pitchFamily="18" charset="0"/>
              </a:rPr>
              <a:t> CDA      (SSS) 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7181" name="文本框 7180"/>
          <p:cNvSpPr txBox="1"/>
          <p:nvPr/>
        </p:nvSpPr>
        <p:spPr>
          <a:xfrm>
            <a:off x="1143000" y="4953000"/>
            <a:ext cx="6705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∴∠</a:t>
            </a:r>
            <a:r>
              <a:rPr lang="en-US" altLang="zh-CN" sz="2400">
                <a:latin typeface="Times New Roman" panose="02020603050405020304" pitchFamily="18" charset="0"/>
              </a:rPr>
              <a:t>1=∠2，∠3=∠4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7182" name="文本框 7181"/>
          <p:cNvSpPr txBox="1"/>
          <p:nvPr/>
        </p:nvSpPr>
        <p:spPr>
          <a:xfrm>
            <a:off x="3657600" y="6096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</a:rPr>
              <a:t>1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7183" name="文本框 7182"/>
          <p:cNvSpPr txBox="1"/>
          <p:nvPr/>
        </p:nvSpPr>
        <p:spPr>
          <a:xfrm>
            <a:off x="4800600" y="12192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</a:rPr>
              <a:t>2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7184" name="文本框 7183"/>
          <p:cNvSpPr txBox="1"/>
          <p:nvPr/>
        </p:nvSpPr>
        <p:spPr>
          <a:xfrm>
            <a:off x="3962400" y="4572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</a:rPr>
              <a:t>3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7185" name="文本框 7184"/>
          <p:cNvSpPr txBox="1"/>
          <p:nvPr/>
        </p:nvSpPr>
        <p:spPr>
          <a:xfrm>
            <a:off x="4479925" y="13716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</a:rPr>
              <a:t>4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7186" name="矩形 7185"/>
          <p:cNvSpPr/>
          <p:nvPr/>
        </p:nvSpPr>
        <p:spPr>
          <a:xfrm>
            <a:off x="1143000" y="5257800"/>
            <a:ext cx="2927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>
                <a:latin typeface="Times New Roman" panose="02020603050405020304" pitchFamily="18" charset="0"/>
              </a:rPr>
              <a:t>∴</a:t>
            </a:r>
            <a:r>
              <a:rPr lang="en-US" altLang="zh-CN" sz="2400">
                <a:solidFill>
                  <a:srgbClr val="05050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AB∥CD， AD∥CB</a:t>
            </a:r>
            <a:endParaRPr lang="zh-CN" altLang="en-US" sz="2400">
              <a:solidFill>
                <a:srgbClr val="05050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187" name="文本框 7186"/>
          <p:cNvSpPr txBox="1"/>
          <p:nvPr/>
        </p:nvSpPr>
        <p:spPr>
          <a:xfrm>
            <a:off x="1143000" y="5791200"/>
            <a:ext cx="7696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∴四边形</a:t>
            </a:r>
            <a:r>
              <a:rPr lang="en-US" altLang="zh-CN" sz="2400">
                <a:latin typeface="Times New Roman" panose="02020603050405020304" pitchFamily="18" charset="0"/>
              </a:rPr>
              <a:t>ABCD</a:t>
            </a:r>
            <a:r>
              <a:rPr lang="zh-CN" altLang="en-US" sz="2400" dirty="0">
                <a:latin typeface="Times New Roman" panose="02020603050405020304" pitchFamily="18" charset="0"/>
              </a:rPr>
              <a:t>是平行四 边形    (</a:t>
            </a:r>
            <a:r>
              <a:rPr lang="zh-CN" altLang="en-US" sz="2400" dirty="0">
                <a:solidFill>
                  <a:srgbClr val="FF0066"/>
                </a:solidFill>
                <a:latin typeface="Times New Roman" panose="02020603050405020304" pitchFamily="18" charset="0"/>
              </a:rPr>
              <a:t>平行四边形定义</a:t>
            </a:r>
            <a:r>
              <a:rPr lang="zh-CN" altLang="en-US" sz="2400" dirty="0">
                <a:latin typeface="Times New Roman" panose="02020603050405020304" pitchFamily="18" charset="0"/>
              </a:rPr>
              <a:t>)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7188" name="文本框 7187"/>
          <p:cNvSpPr txBox="1"/>
          <p:nvPr/>
        </p:nvSpPr>
        <p:spPr>
          <a:xfrm>
            <a:off x="0" y="1916113"/>
            <a:ext cx="2160588" cy="519112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判定定理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：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7191" name="组合 7190"/>
          <p:cNvGrpSpPr/>
          <p:nvPr/>
        </p:nvGrpSpPr>
        <p:grpSpPr>
          <a:xfrm>
            <a:off x="4648200" y="3581400"/>
            <a:ext cx="4495800" cy="1905000"/>
            <a:chOff x="2928" y="2256"/>
            <a:chExt cx="2832" cy="1200"/>
          </a:xfrm>
        </p:grpSpPr>
        <p:sp>
          <p:nvSpPr>
            <p:cNvPr id="7190" name="圆角矩形标注 7189"/>
            <p:cNvSpPr/>
            <p:nvPr/>
          </p:nvSpPr>
          <p:spPr>
            <a:xfrm>
              <a:off x="2928" y="2256"/>
              <a:ext cx="2784" cy="1200"/>
            </a:xfrm>
            <a:prstGeom prst="wedgeRoundRectCallout">
              <a:avLst>
                <a:gd name="adj1" fmla="val -105102"/>
                <a:gd name="adj2" fmla="val -111583"/>
                <a:gd name="adj3" fmla="val 16667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7189" name="文本框 7188"/>
            <p:cNvSpPr txBox="1"/>
            <p:nvPr/>
          </p:nvSpPr>
          <p:spPr>
            <a:xfrm>
              <a:off x="3046" y="2256"/>
              <a:ext cx="2714" cy="9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2400" b="1" dirty="0">
                  <a:solidFill>
                    <a:srgbClr val="FF00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数学语言表示为：</a:t>
              </a:r>
              <a:endParaRPr lang="zh-CN" altLang="en-US" sz="24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r>
                <a:rPr lang="zh-CN" altLang="en-US" sz="2400" b="1" dirty="0">
                  <a:solidFill>
                    <a:srgbClr val="FF00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∵ 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AD=CB，AB=CD</a:t>
              </a:r>
              <a:endPara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  <a:p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∴ 四边形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ABCD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是平行四 边形 </a:t>
              </a:r>
              <a:endPara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  <a:p>
              <a:r>
                <a:rPr lang="zh-CN" altLang="en-US" sz="2400" b="1" dirty="0">
                  <a:solidFill>
                    <a:srgbClr val="FF00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  </a:t>
              </a:r>
              <a:endParaRPr lang="zh-CN" altLang="en-US" sz="24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10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  <p:bldP spid="7175" grpId="0"/>
      <p:bldP spid="7176" grpId="0"/>
      <p:bldP spid="7178" grpId="0"/>
      <p:bldP spid="7180" grpId="0"/>
      <p:bldP spid="7181" grpId="0"/>
      <p:bldP spid="7182" grpId="0"/>
      <p:bldP spid="7183" grpId="0"/>
      <p:bldP spid="7184" grpId="0"/>
      <p:bldP spid="7185" grpId="0"/>
      <p:bldP spid="7186" grpId="0"/>
      <p:bldP spid="7187" grpId="0"/>
      <p:bldP spid="718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标题 29697"/>
          <p:cNvSpPr>
            <a:spLocks noGrp="1"/>
          </p:cNvSpPr>
          <p:nvPr>
            <p:ph type="title"/>
          </p:nvPr>
        </p:nvSpPr>
        <p:spPr>
          <a:xfrm>
            <a:off x="611188" y="476250"/>
            <a:ext cx="7772400" cy="1143000"/>
          </a:xfrm>
          <a:ln/>
        </p:spPr>
        <p:txBody>
          <a:bodyPr anchor="ctr" anchorCtr="0"/>
          <a:p>
            <a:r>
              <a:rPr lang="zh-CN" altLang="en-US" sz="3600" b="1" dirty="0">
                <a:solidFill>
                  <a:srgbClr val="FF0066"/>
                </a:solidFill>
              </a:rPr>
              <a:t>平行四边形判定定理 </a:t>
            </a:r>
            <a:r>
              <a:rPr lang="en-US" altLang="zh-CN" sz="3600" b="1">
                <a:solidFill>
                  <a:srgbClr val="FF0066"/>
                </a:solidFill>
              </a:rPr>
              <a:t>3</a:t>
            </a:r>
            <a:endParaRPr lang="en-US" altLang="zh-CN" sz="3600" b="1">
              <a:solidFill>
                <a:srgbClr val="FF0066"/>
              </a:solidFill>
            </a:endParaRPr>
          </a:p>
        </p:txBody>
      </p:sp>
      <p:sp>
        <p:nvSpPr>
          <p:cNvPr id="29699" name="文本占位符 29698"/>
          <p:cNvSpPr>
            <a:spLocks noGrp="1"/>
          </p:cNvSpPr>
          <p:nvPr>
            <p:ph type="body" idx="1"/>
          </p:nvPr>
        </p:nvSpPr>
        <p:spPr>
          <a:xfrm>
            <a:off x="685800" y="1447800"/>
            <a:ext cx="6781800" cy="762000"/>
          </a:xfrm>
          <a:ln/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b="1" dirty="0">
                <a:solidFill>
                  <a:srgbClr val="00CC00"/>
                </a:solidFill>
                <a:ea typeface="黑体" panose="02010609060101010101" pitchFamily="2" charset="-122"/>
              </a:rPr>
              <a:t>猜想：两组对角分别相等的四边形是平行四边形。</a:t>
            </a:r>
            <a:endParaRPr lang="zh-CN" altLang="en-US" b="1" dirty="0">
              <a:solidFill>
                <a:srgbClr val="00CC00"/>
              </a:solidFill>
              <a:ea typeface="黑体" panose="02010609060101010101" pitchFamily="2" charset="-122"/>
            </a:endParaRPr>
          </a:p>
        </p:txBody>
      </p:sp>
      <p:grpSp>
        <p:nvGrpSpPr>
          <p:cNvPr id="29700" name="组合 29699"/>
          <p:cNvGrpSpPr/>
          <p:nvPr/>
        </p:nvGrpSpPr>
        <p:grpSpPr>
          <a:xfrm>
            <a:off x="381000" y="2362200"/>
            <a:ext cx="3513138" cy="2133600"/>
            <a:chOff x="475" y="1872"/>
            <a:chExt cx="2213" cy="1344"/>
          </a:xfrm>
        </p:grpSpPr>
        <p:sp>
          <p:nvSpPr>
            <p:cNvPr id="29701" name="平行四边形 29700"/>
            <p:cNvSpPr/>
            <p:nvPr/>
          </p:nvSpPr>
          <p:spPr>
            <a:xfrm>
              <a:off x="720" y="2160"/>
              <a:ext cx="1728" cy="816"/>
            </a:xfrm>
            <a:prstGeom prst="parallelogram">
              <a:avLst>
                <a:gd name="adj" fmla="val 52941"/>
              </a:avLst>
            </a:prstGeom>
            <a:solidFill>
              <a:srgbClr val="FF3399"/>
            </a:solidFill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02" name="文本框 29701"/>
            <p:cNvSpPr txBox="1"/>
            <p:nvPr/>
          </p:nvSpPr>
          <p:spPr>
            <a:xfrm>
              <a:off x="864" y="1872"/>
              <a:ext cx="293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4400" b="1">
                  <a:solidFill>
                    <a:srgbClr val="FF0066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A</a:t>
              </a:r>
              <a:endParaRPr lang="en-US" altLang="zh-CN" sz="44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29703" name="文本框 29702"/>
            <p:cNvSpPr txBox="1"/>
            <p:nvPr/>
          </p:nvSpPr>
          <p:spPr>
            <a:xfrm>
              <a:off x="475" y="2736"/>
              <a:ext cx="293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4400" b="1">
                  <a:solidFill>
                    <a:srgbClr val="FF0066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B</a:t>
              </a:r>
              <a:endParaRPr lang="en-US" altLang="zh-CN" sz="44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29704" name="文本框 29703"/>
            <p:cNvSpPr txBox="1"/>
            <p:nvPr/>
          </p:nvSpPr>
          <p:spPr>
            <a:xfrm>
              <a:off x="2011" y="2736"/>
              <a:ext cx="293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4400" b="1">
                  <a:solidFill>
                    <a:srgbClr val="FF0066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C</a:t>
              </a:r>
              <a:endParaRPr lang="en-US" altLang="zh-CN" sz="44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29705" name="文本框 29704"/>
            <p:cNvSpPr txBox="1"/>
            <p:nvPr/>
          </p:nvSpPr>
          <p:spPr>
            <a:xfrm>
              <a:off x="2395" y="1872"/>
              <a:ext cx="293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4400" b="1">
                  <a:solidFill>
                    <a:srgbClr val="FF0066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D</a:t>
              </a:r>
              <a:endParaRPr lang="en-US" altLang="zh-CN" sz="44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29707" name="文本框 29706"/>
          <p:cNvSpPr txBox="1"/>
          <p:nvPr/>
        </p:nvSpPr>
        <p:spPr>
          <a:xfrm>
            <a:off x="533400" y="4495800"/>
            <a:ext cx="8431213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∵ 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A= 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C， 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B= 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 （</a:t>
            </a:r>
            <a:r>
              <a:rPr lang="zh-CN" altLang="en-US" sz="2400" b="1" dirty="0">
                <a:solidFill>
                  <a:srgbClr val="FF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已知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∴四边形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ABCD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是平行四边形（</a:t>
            </a:r>
            <a:r>
              <a:rPr lang="zh-CN" altLang="en-US" sz="2400" b="1" dirty="0">
                <a:solidFill>
                  <a:srgbClr val="FF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两组对角分别</a:t>
            </a:r>
            <a:endParaRPr lang="zh-CN" altLang="en-US" sz="2400" b="1" dirty="0">
              <a:solidFill>
                <a:srgbClr val="FF33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FF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         相等的四边形是平行四边形。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9708" name="矩形 29707"/>
          <p:cNvSpPr/>
          <p:nvPr/>
        </p:nvSpPr>
        <p:spPr>
          <a:xfrm>
            <a:off x="3995738" y="3644900"/>
            <a:ext cx="26352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数学语言表示为：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random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9699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70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文本框 55297"/>
          <p:cNvSpPr txBox="1"/>
          <p:nvPr/>
        </p:nvSpPr>
        <p:spPr>
          <a:xfrm>
            <a:off x="5943600" y="4191000"/>
            <a:ext cx="49371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1800" b="1">
                <a:latin typeface="宋体" panose="02010600030101010101" pitchFamily="2" charset="-122"/>
              </a:rPr>
              <a:t>B</a:t>
            </a:r>
            <a:endParaRPr lang="en-US" altLang="zh-CN" sz="1800" b="1">
              <a:latin typeface="宋体" panose="02010600030101010101" pitchFamily="2" charset="-122"/>
            </a:endParaRPr>
          </a:p>
        </p:txBody>
      </p:sp>
      <p:sp>
        <p:nvSpPr>
          <p:cNvPr id="55299" name="文本框 55298"/>
          <p:cNvSpPr txBox="1"/>
          <p:nvPr/>
        </p:nvSpPr>
        <p:spPr>
          <a:xfrm>
            <a:off x="8686800" y="2590800"/>
            <a:ext cx="4572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1800" b="1">
                <a:latin typeface="Times New Roman" panose="02020603050405020304" pitchFamily="18" charset="0"/>
              </a:rPr>
              <a:t>D</a:t>
            </a:r>
            <a:endParaRPr lang="en-US" altLang="zh-CN" sz="1800" b="1">
              <a:latin typeface="Times New Roman" panose="02020603050405020304" pitchFamily="18" charset="0"/>
            </a:endParaRPr>
          </a:p>
        </p:txBody>
      </p:sp>
      <p:sp>
        <p:nvSpPr>
          <p:cNvPr id="55300" name="文本框 55299"/>
          <p:cNvSpPr txBox="1"/>
          <p:nvPr/>
        </p:nvSpPr>
        <p:spPr>
          <a:xfrm>
            <a:off x="6705600" y="2590800"/>
            <a:ext cx="49371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1800" b="1">
                <a:latin typeface="Times New Roman" panose="02020603050405020304" pitchFamily="18" charset="0"/>
              </a:rPr>
              <a:t>A</a:t>
            </a:r>
            <a:endParaRPr lang="en-US" altLang="zh-CN" sz="1800" b="1">
              <a:latin typeface="Times New Roman" panose="02020603050405020304" pitchFamily="18" charset="0"/>
            </a:endParaRPr>
          </a:p>
        </p:txBody>
      </p:sp>
      <p:sp>
        <p:nvSpPr>
          <p:cNvPr id="55301" name="文本框 55300"/>
          <p:cNvSpPr txBox="1"/>
          <p:nvPr/>
        </p:nvSpPr>
        <p:spPr>
          <a:xfrm>
            <a:off x="8077200" y="4191000"/>
            <a:ext cx="49371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1800" b="1">
                <a:latin typeface="Times New Roman" panose="02020603050405020304" pitchFamily="18" charset="0"/>
              </a:rPr>
              <a:t>C</a:t>
            </a:r>
            <a:endParaRPr lang="en-US" altLang="zh-CN" sz="1800" b="1">
              <a:latin typeface="Times New Roman" panose="02020603050405020304" pitchFamily="18" charset="0"/>
            </a:endParaRPr>
          </a:p>
        </p:txBody>
      </p:sp>
      <p:sp>
        <p:nvSpPr>
          <p:cNvPr id="55302" name="平行四边形 55301"/>
          <p:cNvSpPr/>
          <p:nvPr/>
        </p:nvSpPr>
        <p:spPr>
          <a:xfrm>
            <a:off x="6248400" y="3048000"/>
            <a:ext cx="2590800" cy="1143000"/>
          </a:xfrm>
          <a:prstGeom prst="parallelogram">
            <a:avLst>
              <a:gd name="adj" fmla="val 56666"/>
            </a:avLst>
          </a:prstGeom>
          <a:noFill/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5303" name="文本框 55302"/>
          <p:cNvSpPr txBox="1"/>
          <p:nvPr/>
        </p:nvSpPr>
        <p:spPr>
          <a:xfrm>
            <a:off x="457200" y="274638"/>
            <a:ext cx="8686800" cy="1335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b="1" dirty="0">
                <a:latin typeface="方正流行体简体" pitchFamily="65" charset="-122"/>
                <a:ea typeface="方正流行体简体" pitchFamily="65" charset="-122"/>
              </a:rPr>
              <a:t>已知：四边形</a:t>
            </a:r>
            <a:r>
              <a:rPr lang="en-US" altLang="zh-CN" b="1">
                <a:latin typeface="方正流行体简体" pitchFamily="65" charset="-122"/>
                <a:ea typeface="方正流行体简体" pitchFamily="65" charset="-122"/>
              </a:rPr>
              <a:t>ABCD, </a:t>
            </a:r>
            <a:r>
              <a:rPr lang="en-US" altLang="zh-CN" sz="3600" b="1">
                <a:latin typeface="方正流行体简体" pitchFamily="65" charset="-122"/>
                <a:ea typeface="方正流行体简体" pitchFamily="65" charset="-122"/>
              </a:rPr>
              <a:t>∠A=∠C</a:t>
            </a:r>
            <a:r>
              <a:rPr lang="zh-CN" altLang="en-US" sz="3600" b="1">
                <a:latin typeface="方正流行体简体" pitchFamily="65" charset="-122"/>
                <a:ea typeface="方正流行体简体" pitchFamily="65" charset="-122"/>
              </a:rPr>
              <a:t>，∠</a:t>
            </a:r>
            <a:r>
              <a:rPr lang="en-US" altLang="zh-CN" sz="3600" b="1">
                <a:latin typeface="方正流行体简体" pitchFamily="65" charset="-122"/>
                <a:ea typeface="方正流行体简体" pitchFamily="65" charset="-122"/>
              </a:rPr>
              <a:t>B=∠D</a:t>
            </a:r>
            <a:endParaRPr lang="en-US" altLang="zh-CN" b="1">
              <a:latin typeface="方正流行体简体" pitchFamily="65" charset="-122"/>
              <a:ea typeface="方正流行体简体" pitchFamily="65" charset="-122"/>
            </a:endParaRPr>
          </a:p>
          <a:p>
            <a:pPr>
              <a:lnSpc>
                <a:spcPct val="120000"/>
              </a:lnSpc>
            </a:pPr>
            <a:r>
              <a:rPr lang="zh-CN" altLang="en-US" b="1" dirty="0">
                <a:latin typeface="方正流行体简体" pitchFamily="65" charset="-122"/>
                <a:ea typeface="方正流行体简体" pitchFamily="65" charset="-122"/>
              </a:rPr>
              <a:t>求证：四边形</a:t>
            </a:r>
            <a:r>
              <a:rPr lang="en-US" altLang="zh-CN" b="1">
                <a:latin typeface="方正流行体简体" pitchFamily="65" charset="-122"/>
                <a:ea typeface="方正流行体简体" pitchFamily="65" charset="-122"/>
              </a:rPr>
              <a:t>ABCD</a:t>
            </a:r>
            <a:r>
              <a:rPr lang="zh-CN" altLang="en-US" b="1">
                <a:latin typeface="方正流行体简体" pitchFamily="65" charset="-122"/>
                <a:ea typeface="方正流行体简体" pitchFamily="65" charset="-122"/>
              </a:rPr>
              <a:t>是</a:t>
            </a:r>
            <a:r>
              <a:rPr lang="zh-CN" altLang="en-US" b="1" dirty="0">
                <a:latin typeface="方正流行体简体" pitchFamily="65" charset="-122"/>
                <a:ea typeface="方正流行体简体" pitchFamily="65" charset="-122"/>
              </a:rPr>
              <a:t>平行四边形</a:t>
            </a:r>
            <a:endParaRPr lang="zh-CN" altLang="en-US" b="1">
              <a:latin typeface="方正流行体简体" pitchFamily="65" charset="-122"/>
              <a:ea typeface="方正流行体简体" pitchFamily="65" charset="-122"/>
            </a:endParaRPr>
          </a:p>
        </p:txBody>
      </p:sp>
      <p:sp>
        <p:nvSpPr>
          <p:cNvPr id="55304" name="文本框 55303"/>
          <p:cNvSpPr txBox="1"/>
          <p:nvPr/>
        </p:nvSpPr>
        <p:spPr>
          <a:xfrm>
            <a:off x="625475" y="2024063"/>
            <a:ext cx="5967413" cy="1163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endParaRPr lang="zh-CN" altLang="en-US" b="1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spcBef>
                <a:spcPct val="20000"/>
              </a:spcBef>
            </a:pPr>
            <a:endParaRPr lang="zh-CN" altLang="en-US" b="1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5305" name="文本框 55304"/>
          <p:cNvSpPr txBox="1"/>
          <p:nvPr/>
        </p:nvSpPr>
        <p:spPr>
          <a:xfrm>
            <a:off x="0" y="1592263"/>
            <a:ext cx="1600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证明：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5306" name="文本框 55305"/>
          <p:cNvSpPr txBox="1"/>
          <p:nvPr/>
        </p:nvSpPr>
        <p:spPr>
          <a:xfrm>
            <a:off x="217488" y="5319713"/>
            <a:ext cx="8281987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∴</a:t>
            </a:r>
            <a:r>
              <a:rPr lang="zh-CN" altLang="en-US" sz="2800" b="1" dirty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四边形</a:t>
            </a:r>
            <a:r>
              <a:rPr lang="en-US" altLang="zh-CN" sz="2800" b="1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ABCD</a:t>
            </a:r>
            <a:r>
              <a:rPr lang="zh-CN" altLang="en-US" sz="2800" b="1" dirty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是平行四边形</a:t>
            </a:r>
            <a:r>
              <a:rPr lang="en-US" altLang="zh-CN" sz="2800" b="1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两组对边分别平行的四边形是平行四边形</a:t>
            </a:r>
            <a:r>
              <a:rPr lang="en-US" altLang="zh-CN" sz="2800" b="1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)</a:t>
            </a:r>
            <a:endParaRPr lang="en-US" altLang="zh-CN" sz="2800" b="1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5307" name="文本框 55306"/>
          <p:cNvSpPr txBox="1"/>
          <p:nvPr/>
        </p:nvSpPr>
        <p:spPr>
          <a:xfrm>
            <a:off x="1050925" y="4865688"/>
            <a:ext cx="49530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同理可证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AB∥CD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55308" name="文本框 55307"/>
          <p:cNvSpPr txBox="1"/>
          <p:nvPr/>
        </p:nvSpPr>
        <p:spPr>
          <a:xfrm>
            <a:off x="820738" y="2316163"/>
            <a:ext cx="5554662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又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∵∠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A+ ∠B+ ∠C+ ∠D =360 °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55309" name="文本框 55308"/>
          <p:cNvSpPr txBox="1"/>
          <p:nvPr/>
        </p:nvSpPr>
        <p:spPr>
          <a:xfrm>
            <a:off x="939800" y="3084513"/>
            <a:ext cx="37655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∴ 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2∠A+ 2∠B=360 °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55310" name="文本框 55309"/>
          <p:cNvSpPr txBox="1"/>
          <p:nvPr/>
        </p:nvSpPr>
        <p:spPr>
          <a:xfrm>
            <a:off x="1390650" y="1587500"/>
            <a:ext cx="62166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∵∠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A=∠C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B=∠D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（已知）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endParaRPr lang="zh-CN" altLang="en-US" sz="2800" dirty="0">
              <a:latin typeface="宋体" panose="02010600030101010101" pitchFamily="2" charset="-122"/>
            </a:endParaRPr>
          </a:p>
        </p:txBody>
      </p:sp>
      <p:sp>
        <p:nvSpPr>
          <p:cNvPr id="55311" name="文本框 55310"/>
          <p:cNvSpPr txBox="1"/>
          <p:nvPr/>
        </p:nvSpPr>
        <p:spPr>
          <a:xfrm>
            <a:off x="1009650" y="3752850"/>
            <a:ext cx="31003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即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A+ ∠B=180 </a:t>
            </a:r>
            <a:r>
              <a:rPr lang="en-US" altLang="zh-CN" sz="1800" b="1">
                <a:solidFill>
                  <a:srgbClr val="0000FF"/>
                </a:solidFill>
                <a:latin typeface="Arial" panose="020B0604020202020204" pitchFamily="34" charset="0"/>
              </a:rPr>
              <a:t>°</a:t>
            </a:r>
            <a:endParaRPr lang="en-US" altLang="zh-CN" sz="1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5312" name="文本框 55311"/>
          <p:cNvSpPr txBox="1"/>
          <p:nvPr/>
        </p:nvSpPr>
        <p:spPr>
          <a:xfrm>
            <a:off x="561975" y="4376738"/>
            <a:ext cx="78486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∴ 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AD∥BC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（同旁内角互补，两直线平行）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55313" name="动作按钮: 开始 55312">
            <a:hlinkClick r:id="" action="ppaction://noaction"/>
          </p:cNvPr>
          <p:cNvSpPr/>
          <p:nvPr/>
        </p:nvSpPr>
        <p:spPr>
          <a:xfrm>
            <a:off x="7683500" y="6016625"/>
            <a:ext cx="827088" cy="487363"/>
          </a:xfrm>
          <a:prstGeom prst="actionButtonBeginning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2000"/>
                                        <p:tgtEl>
                                          <p:spTgt spid="5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2000"/>
                                        <p:tgtEl>
                                          <p:spTgt spid="5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2000"/>
                                        <p:tgtEl>
                                          <p:spTgt spid="55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2000"/>
                                        <p:tgtEl>
                                          <p:spTgt spid="5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2000"/>
                                        <p:tgtEl>
                                          <p:spTgt spid="5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20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6" grpId="0"/>
      <p:bldP spid="55307" grpId="0"/>
      <p:bldP spid="55308" grpId="0"/>
      <p:bldP spid="55309" grpId="0"/>
      <p:bldP spid="55310" grpId="0"/>
      <p:bldP spid="55311" grpId="0"/>
      <p:bldP spid="553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标题 31745"/>
          <p:cNvSpPr>
            <a:spLocks noGrp="1"/>
          </p:cNvSpPr>
          <p:nvPr>
            <p:ph type="title"/>
          </p:nvPr>
        </p:nvSpPr>
        <p:spPr>
          <a:xfrm>
            <a:off x="684213" y="188913"/>
            <a:ext cx="7772400" cy="1143000"/>
          </a:xfrm>
          <a:ln/>
        </p:spPr>
        <p:txBody>
          <a:bodyPr anchor="ctr" anchorCtr="0"/>
          <a:p>
            <a:r>
              <a:rPr lang="zh-CN" altLang="en-US" sz="3600" b="1" dirty="0">
                <a:solidFill>
                  <a:srgbClr val="FF0066"/>
                </a:solidFill>
              </a:rPr>
              <a:t>平行四边形判定定理 </a:t>
            </a:r>
            <a:r>
              <a:rPr lang="en-US" altLang="zh-CN" sz="3600" b="1">
                <a:solidFill>
                  <a:srgbClr val="FF0066"/>
                </a:solidFill>
              </a:rPr>
              <a:t>4</a:t>
            </a:r>
            <a:endParaRPr lang="en-US" altLang="zh-CN" sz="3600" b="1">
              <a:solidFill>
                <a:srgbClr val="FF0066"/>
              </a:solidFill>
            </a:endParaRPr>
          </a:p>
        </p:txBody>
      </p:sp>
      <p:sp>
        <p:nvSpPr>
          <p:cNvPr id="31747" name="文本占位符 31746"/>
          <p:cNvSpPr>
            <a:spLocks noGrp="1"/>
          </p:cNvSpPr>
          <p:nvPr>
            <p:ph type="body" idx="1"/>
          </p:nvPr>
        </p:nvSpPr>
        <p:spPr>
          <a:xfrm>
            <a:off x="685800" y="1447800"/>
            <a:ext cx="6781800" cy="762000"/>
          </a:xfrm>
          <a:ln/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b="1" dirty="0">
                <a:solidFill>
                  <a:srgbClr val="FF3300"/>
                </a:solidFill>
                <a:ea typeface="黑体" panose="02010609060101010101" pitchFamily="2" charset="-122"/>
              </a:rPr>
              <a:t>猜想：一组对边平行且相等的四边形是平行四边形。</a:t>
            </a:r>
            <a:endParaRPr lang="zh-CN" altLang="en-US" b="1" dirty="0">
              <a:solidFill>
                <a:srgbClr val="FF3300"/>
              </a:solidFill>
              <a:ea typeface="黑体" panose="02010609060101010101" pitchFamily="2" charset="-122"/>
            </a:endParaRPr>
          </a:p>
        </p:txBody>
      </p:sp>
      <p:grpSp>
        <p:nvGrpSpPr>
          <p:cNvPr id="31748" name="组合 31747"/>
          <p:cNvGrpSpPr/>
          <p:nvPr/>
        </p:nvGrpSpPr>
        <p:grpSpPr>
          <a:xfrm>
            <a:off x="381000" y="2362200"/>
            <a:ext cx="3513138" cy="2133600"/>
            <a:chOff x="475" y="1872"/>
            <a:chExt cx="2213" cy="1344"/>
          </a:xfrm>
        </p:grpSpPr>
        <p:sp>
          <p:nvSpPr>
            <p:cNvPr id="31749" name="平行四边形 31748"/>
            <p:cNvSpPr/>
            <p:nvPr/>
          </p:nvSpPr>
          <p:spPr>
            <a:xfrm>
              <a:off x="720" y="2160"/>
              <a:ext cx="1728" cy="816"/>
            </a:xfrm>
            <a:prstGeom prst="parallelogram">
              <a:avLst>
                <a:gd name="adj" fmla="val 52941"/>
              </a:avLst>
            </a:prstGeom>
            <a:solidFill>
              <a:srgbClr val="FF3399"/>
            </a:solidFill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750" name="文本框 31749"/>
            <p:cNvSpPr txBox="1"/>
            <p:nvPr/>
          </p:nvSpPr>
          <p:spPr>
            <a:xfrm>
              <a:off x="864" y="1872"/>
              <a:ext cx="293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4400" b="1">
                  <a:solidFill>
                    <a:srgbClr val="FF0066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A</a:t>
              </a:r>
              <a:endParaRPr lang="en-US" altLang="zh-CN" sz="44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31751" name="文本框 31750"/>
            <p:cNvSpPr txBox="1"/>
            <p:nvPr/>
          </p:nvSpPr>
          <p:spPr>
            <a:xfrm>
              <a:off x="475" y="2736"/>
              <a:ext cx="293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4400" b="1">
                  <a:solidFill>
                    <a:srgbClr val="FF0066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B</a:t>
              </a:r>
              <a:endParaRPr lang="en-US" altLang="zh-CN" sz="44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31752" name="文本框 31751"/>
            <p:cNvSpPr txBox="1"/>
            <p:nvPr/>
          </p:nvSpPr>
          <p:spPr>
            <a:xfrm>
              <a:off x="2011" y="2736"/>
              <a:ext cx="293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4400" b="1">
                  <a:solidFill>
                    <a:srgbClr val="FF0066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C</a:t>
              </a:r>
              <a:endParaRPr lang="en-US" altLang="zh-CN" sz="44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31753" name="文本框 31752"/>
            <p:cNvSpPr txBox="1"/>
            <p:nvPr/>
          </p:nvSpPr>
          <p:spPr>
            <a:xfrm>
              <a:off x="2395" y="1872"/>
              <a:ext cx="293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4400" b="1">
                  <a:solidFill>
                    <a:srgbClr val="FF0066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D</a:t>
              </a:r>
              <a:endParaRPr lang="en-US" altLang="zh-CN" sz="44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31755" name="文本框 31754"/>
          <p:cNvSpPr txBox="1"/>
          <p:nvPr/>
        </p:nvSpPr>
        <p:spPr>
          <a:xfrm>
            <a:off x="533400" y="4495800"/>
            <a:ext cx="70866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∵ 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AO=CO，AO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∥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CO （</a:t>
            </a:r>
            <a:r>
              <a:rPr lang="zh-CN" altLang="en-US" sz="2400" b="1" dirty="0">
                <a:solidFill>
                  <a:srgbClr val="FF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已知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∴四边形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ABCD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是平行四边形（</a:t>
            </a:r>
            <a:r>
              <a:rPr lang="zh-CN" altLang="en-US" sz="2400" b="1" dirty="0">
                <a:solidFill>
                  <a:srgbClr val="FF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一组对边平行</a:t>
            </a:r>
            <a:endParaRPr lang="zh-CN" altLang="en-US" sz="2400" b="1" dirty="0">
              <a:solidFill>
                <a:srgbClr val="FF33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FF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    且相等的四边形是平行四边形。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56" name="直接连接符 31755"/>
          <p:cNvSpPr/>
          <p:nvPr/>
        </p:nvSpPr>
        <p:spPr>
          <a:xfrm>
            <a:off x="1447800" y="2819400"/>
            <a:ext cx="1371600" cy="1295400"/>
          </a:xfrm>
          <a:prstGeom prst="line">
            <a:avLst/>
          </a:prstGeom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1757" name="直接连接符 31756"/>
          <p:cNvSpPr/>
          <p:nvPr/>
        </p:nvSpPr>
        <p:spPr>
          <a:xfrm flipV="1">
            <a:off x="762000" y="2819400"/>
            <a:ext cx="2743200" cy="1295400"/>
          </a:xfrm>
          <a:prstGeom prst="line">
            <a:avLst/>
          </a:prstGeom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1758" name="文本框 31757"/>
          <p:cNvSpPr txBox="1"/>
          <p:nvPr/>
        </p:nvSpPr>
        <p:spPr>
          <a:xfrm>
            <a:off x="1905000" y="2925763"/>
            <a:ext cx="5000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>
                <a:solidFill>
                  <a:srgbClr val="CCFF33"/>
                </a:solidFill>
                <a:latin typeface="Times New Roman" panose="02020603050405020304" pitchFamily="18" charset="0"/>
              </a:rPr>
              <a:t>O</a:t>
            </a:r>
            <a:endParaRPr lang="en-US" altLang="zh-CN" b="1">
              <a:solidFill>
                <a:srgbClr val="CCFF33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9" name="矩形 31758"/>
          <p:cNvSpPr/>
          <p:nvPr/>
        </p:nvSpPr>
        <p:spPr>
          <a:xfrm>
            <a:off x="3995738" y="3716338"/>
            <a:ext cx="26352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数学语言表示为：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random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 build="p"/>
      <p:bldP spid="317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7346" name="组合 57345"/>
          <p:cNvGrpSpPr/>
          <p:nvPr/>
        </p:nvGrpSpPr>
        <p:grpSpPr>
          <a:xfrm>
            <a:off x="6324600" y="1268413"/>
            <a:ext cx="2819400" cy="1235075"/>
            <a:chOff x="3696" y="816"/>
            <a:chExt cx="1776" cy="778"/>
          </a:xfrm>
        </p:grpSpPr>
        <p:sp>
          <p:nvSpPr>
            <p:cNvPr id="57347" name="流程图: 数据 57346"/>
            <p:cNvSpPr/>
            <p:nvPr/>
          </p:nvSpPr>
          <p:spPr>
            <a:xfrm>
              <a:off x="3888" y="960"/>
              <a:ext cx="1056" cy="432"/>
            </a:xfrm>
            <a:prstGeom prst="flowChartInputOutput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48" name="文本框 57347"/>
            <p:cNvSpPr txBox="1"/>
            <p:nvPr/>
          </p:nvSpPr>
          <p:spPr>
            <a:xfrm>
              <a:off x="3888" y="816"/>
              <a:ext cx="52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</a:rPr>
                <a:t>A</a:t>
              </a:r>
              <a:endParaRPr lang="en-US" altLang="zh-CN" sz="2000">
                <a:latin typeface="Times New Roman" panose="02020603050405020304" pitchFamily="18" charset="0"/>
              </a:endParaRPr>
            </a:p>
          </p:txBody>
        </p:sp>
        <p:sp>
          <p:nvSpPr>
            <p:cNvPr id="57349" name="文本框 57348"/>
            <p:cNvSpPr txBox="1"/>
            <p:nvPr/>
          </p:nvSpPr>
          <p:spPr>
            <a:xfrm>
              <a:off x="3696" y="1296"/>
              <a:ext cx="52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</a:rPr>
                <a:t>B</a:t>
              </a:r>
              <a:endParaRPr lang="en-US" altLang="zh-CN" sz="2000">
                <a:latin typeface="Times New Roman" panose="02020603050405020304" pitchFamily="18" charset="0"/>
              </a:endParaRPr>
            </a:p>
          </p:txBody>
        </p:sp>
        <p:sp>
          <p:nvSpPr>
            <p:cNvPr id="57350" name="文本框 57349"/>
            <p:cNvSpPr txBox="1"/>
            <p:nvPr/>
          </p:nvSpPr>
          <p:spPr>
            <a:xfrm>
              <a:off x="4704" y="1344"/>
              <a:ext cx="52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</a:rPr>
                <a:t>C</a:t>
              </a:r>
              <a:endParaRPr lang="en-US" altLang="zh-CN" sz="2000">
                <a:latin typeface="Times New Roman" panose="02020603050405020304" pitchFamily="18" charset="0"/>
              </a:endParaRPr>
            </a:p>
          </p:txBody>
        </p:sp>
        <p:sp>
          <p:nvSpPr>
            <p:cNvPr id="57351" name="文本框 57350"/>
            <p:cNvSpPr txBox="1"/>
            <p:nvPr/>
          </p:nvSpPr>
          <p:spPr>
            <a:xfrm>
              <a:off x="4944" y="816"/>
              <a:ext cx="52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</a:rPr>
                <a:t>D</a:t>
              </a:r>
              <a:endParaRPr lang="en-US" altLang="zh-CN" sz="2000">
                <a:latin typeface="Times New Roman" panose="02020603050405020304" pitchFamily="18" charset="0"/>
              </a:endParaRPr>
            </a:p>
          </p:txBody>
        </p:sp>
      </p:grpSp>
      <p:sp>
        <p:nvSpPr>
          <p:cNvPr id="57352" name="直接连接符 57351"/>
          <p:cNvSpPr/>
          <p:nvPr/>
        </p:nvSpPr>
        <p:spPr>
          <a:xfrm>
            <a:off x="6973888" y="1530350"/>
            <a:ext cx="990600" cy="6858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57353" name="文本框 57352"/>
          <p:cNvSpPr txBox="1"/>
          <p:nvPr/>
        </p:nvSpPr>
        <p:spPr>
          <a:xfrm>
            <a:off x="625475" y="1344613"/>
            <a:ext cx="53705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宋体" panose="02010600030101010101" pitchFamily="2" charset="-122"/>
              </a:rPr>
              <a:t>求证：四边形</a:t>
            </a:r>
            <a:r>
              <a:rPr lang="en-US" altLang="zh-CN" sz="2400" b="1">
                <a:latin typeface="Times New Roman" panose="02020603050405020304" pitchFamily="18" charset="0"/>
              </a:rPr>
              <a:t>ABCD</a:t>
            </a:r>
            <a:r>
              <a:rPr lang="zh-CN" altLang="en-US" sz="2400" b="1" dirty="0">
                <a:latin typeface="宋体" panose="02010600030101010101" pitchFamily="2" charset="-122"/>
              </a:rPr>
              <a:t>是平行四边形。</a:t>
            </a:r>
            <a:r>
              <a:rPr lang="zh-CN" altLang="en-US" sz="2400" b="1" dirty="0">
                <a:latin typeface="Times New Roman" panose="02020603050405020304" pitchFamily="18" charset="0"/>
              </a:rPr>
              <a:t> 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57354" name="文本框 57353"/>
          <p:cNvSpPr txBox="1"/>
          <p:nvPr/>
        </p:nvSpPr>
        <p:spPr>
          <a:xfrm>
            <a:off x="550863" y="1954213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宋体" panose="02010600030101010101" pitchFamily="2" charset="-122"/>
              </a:rPr>
              <a:t>证明：连接</a:t>
            </a:r>
            <a:r>
              <a:rPr lang="en-US" altLang="zh-CN" sz="2400" b="1">
                <a:latin typeface="Times New Roman" panose="02020603050405020304" pitchFamily="18" charset="0"/>
              </a:rPr>
              <a:t>AC 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57355" name="文本框 57354"/>
          <p:cNvSpPr txBox="1"/>
          <p:nvPr/>
        </p:nvSpPr>
        <p:spPr>
          <a:xfrm>
            <a:off x="588963" y="2516188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>
                <a:latin typeface="宋体" panose="02010600030101010101" pitchFamily="2" charset="-122"/>
              </a:rPr>
              <a:t>∵</a:t>
            </a:r>
            <a:r>
              <a:rPr lang="en-US" altLang="zh-CN" sz="2400">
                <a:latin typeface="Times New Roman" panose="02020603050405020304" pitchFamily="18" charset="0"/>
              </a:rPr>
              <a:t>AD</a:t>
            </a:r>
            <a:r>
              <a:rPr lang="en-US" altLang="zh-CN" sz="2400">
                <a:latin typeface="宋体" panose="02010600030101010101" pitchFamily="2" charset="-122"/>
              </a:rPr>
              <a:t>∥</a:t>
            </a:r>
            <a:r>
              <a:rPr lang="en-US" altLang="zh-CN" sz="2400">
                <a:latin typeface="Times New Roman" panose="02020603050405020304" pitchFamily="18" charset="0"/>
              </a:rPr>
              <a:t>BC 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57356" name="文本框 57355"/>
          <p:cNvSpPr txBox="1"/>
          <p:nvPr/>
        </p:nvSpPr>
        <p:spPr>
          <a:xfrm>
            <a:off x="457200" y="3155950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宋体" panose="02010600030101010101" pitchFamily="2" charset="-122"/>
              </a:rPr>
              <a:t>∴∠</a:t>
            </a:r>
            <a:r>
              <a:rPr lang="en-US" altLang="zh-CN" sz="2400" b="1">
                <a:latin typeface="宋体" panose="02010600030101010101" pitchFamily="2" charset="-122"/>
              </a:rPr>
              <a:t>DAC=∠ACB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57357" name="文本框 57356"/>
          <p:cNvSpPr txBox="1"/>
          <p:nvPr/>
        </p:nvSpPr>
        <p:spPr>
          <a:xfrm>
            <a:off x="206375" y="3792538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宋体" panose="02010600030101010101" pitchFamily="2" charset="-122"/>
              </a:rPr>
              <a:t>又∵</a:t>
            </a:r>
            <a:r>
              <a:rPr lang="en-US" altLang="zh-CN" sz="2400" b="1">
                <a:latin typeface="宋体" panose="02010600030101010101" pitchFamily="2" charset="-122"/>
              </a:rPr>
              <a:t>AD=BC</a:t>
            </a:r>
            <a:r>
              <a:rPr lang="zh-CN" altLang="en-US" sz="2400" b="1">
                <a:latin typeface="宋体" panose="02010600030101010101" pitchFamily="2" charset="-122"/>
              </a:rPr>
              <a:t>，</a:t>
            </a:r>
            <a:r>
              <a:rPr lang="en-US" altLang="zh-CN" sz="2400" b="1">
                <a:latin typeface="宋体" panose="02010600030101010101" pitchFamily="2" charset="-122"/>
              </a:rPr>
              <a:t>AC=AC</a:t>
            </a:r>
            <a:r>
              <a:rPr lang="zh-CN" altLang="en-US" sz="2400" b="1">
                <a:latin typeface="宋体" panose="02010600030101010101" pitchFamily="2" charset="-122"/>
              </a:rPr>
              <a:t>，</a:t>
            </a:r>
            <a:r>
              <a:rPr lang="zh-CN" altLang="en-US" sz="2400" b="1">
                <a:latin typeface="Times New Roman" panose="02020603050405020304" pitchFamily="18" charset="0"/>
              </a:rPr>
              <a:t> 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57358" name="文本框 57357"/>
          <p:cNvSpPr txBox="1"/>
          <p:nvPr/>
        </p:nvSpPr>
        <p:spPr>
          <a:xfrm>
            <a:off x="376238" y="4341813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2400" b="1">
                <a:latin typeface="宋体" panose="02010600030101010101" pitchFamily="2" charset="-122"/>
              </a:rPr>
              <a:t>∴</a:t>
            </a:r>
            <a:r>
              <a:rPr lang="en-US" altLang="zh-CN" sz="2400" b="1">
                <a:latin typeface="宋体" panose="02010600030101010101" pitchFamily="2" charset="-122"/>
              </a:rPr>
              <a:t>ΔABC≌ΔCDA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57359" name="文本框 57358"/>
          <p:cNvSpPr txBox="1"/>
          <p:nvPr/>
        </p:nvSpPr>
        <p:spPr>
          <a:xfrm>
            <a:off x="384175" y="4876800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∴∠</a:t>
            </a:r>
            <a:r>
              <a:rPr lang="en-US" altLang="zh-CN" sz="2400" b="1">
                <a:latin typeface="宋体" panose="02010600030101010101" pitchFamily="2" charset="-122"/>
                <a:cs typeface="Times New Roman" panose="02020603050405020304" pitchFamily="18" charset="0"/>
              </a:rPr>
              <a:t>BAC=∠ACD</a:t>
            </a:r>
            <a:endParaRPr lang="en-US" altLang="zh-CN" sz="2400" b="1">
              <a:latin typeface="宋体" panose="02010600030101010101" pitchFamily="2" charset="-122"/>
            </a:endParaRPr>
          </a:p>
        </p:txBody>
      </p:sp>
      <p:sp>
        <p:nvSpPr>
          <p:cNvPr id="57360" name="文本框 57359"/>
          <p:cNvSpPr txBox="1"/>
          <p:nvPr/>
        </p:nvSpPr>
        <p:spPr>
          <a:xfrm>
            <a:off x="504825" y="5394325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∴</a:t>
            </a:r>
            <a:r>
              <a:rPr lang="en-US" altLang="zh-CN" sz="2400" b="1">
                <a:latin typeface="宋体" panose="02010600030101010101" pitchFamily="2" charset="-122"/>
              </a:rPr>
              <a:t>AB</a:t>
            </a:r>
            <a:r>
              <a:rPr lang="en-US" altLang="zh-CN" sz="2400" b="1">
                <a:latin typeface="宋体" panose="02010600030101010101" pitchFamily="2" charset="-122"/>
                <a:cs typeface="Times New Roman" panose="02020603050405020304" pitchFamily="18" charset="0"/>
              </a:rPr>
              <a:t>∥</a:t>
            </a:r>
            <a:r>
              <a:rPr lang="en-US" altLang="zh-CN" sz="2400" b="1">
                <a:latin typeface="宋体" panose="02010600030101010101" pitchFamily="2" charset="-122"/>
              </a:rPr>
              <a:t>CD </a:t>
            </a:r>
            <a:endParaRPr lang="en-US" altLang="zh-CN" sz="2400" b="1">
              <a:latin typeface="宋体" panose="02010600030101010101" pitchFamily="2" charset="-122"/>
            </a:endParaRPr>
          </a:p>
        </p:txBody>
      </p:sp>
      <p:sp>
        <p:nvSpPr>
          <p:cNvPr id="57361" name="文本框 57360"/>
          <p:cNvSpPr txBox="1"/>
          <p:nvPr/>
        </p:nvSpPr>
        <p:spPr>
          <a:xfrm>
            <a:off x="471488" y="5956300"/>
            <a:ext cx="403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∴</a:t>
            </a:r>
            <a:r>
              <a:rPr lang="zh-CN" altLang="en-US" sz="2400" b="1" dirty="0">
                <a:latin typeface="宋体" panose="02010600030101010101" pitchFamily="2" charset="-122"/>
              </a:rPr>
              <a:t>四边形</a:t>
            </a:r>
            <a:r>
              <a:rPr lang="en-US" altLang="zh-CN" sz="2400" b="1">
                <a:latin typeface="宋体" panose="02010600030101010101" pitchFamily="2" charset="-122"/>
              </a:rPr>
              <a:t>ABCD</a:t>
            </a:r>
            <a:r>
              <a:rPr lang="zh-CN" altLang="en-US" sz="2400" b="1" dirty="0">
                <a:latin typeface="宋体" panose="02010600030101010101" pitchFamily="2" charset="-122"/>
              </a:rPr>
              <a:t>是平行四边形 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grpSp>
        <p:nvGrpSpPr>
          <p:cNvPr id="57362" name="组合 57361"/>
          <p:cNvGrpSpPr/>
          <p:nvPr/>
        </p:nvGrpSpPr>
        <p:grpSpPr>
          <a:xfrm>
            <a:off x="590550" y="711200"/>
            <a:ext cx="5705475" cy="457200"/>
            <a:chOff x="465" y="1173"/>
            <a:chExt cx="3360" cy="288"/>
          </a:xfrm>
        </p:grpSpPr>
        <p:sp>
          <p:nvSpPr>
            <p:cNvPr id="57363" name="文本框 57362"/>
            <p:cNvSpPr txBox="1"/>
            <p:nvPr/>
          </p:nvSpPr>
          <p:spPr>
            <a:xfrm>
              <a:off x="465" y="1173"/>
              <a:ext cx="336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</a:rPr>
                <a:t>已知：在四边形</a:t>
              </a:r>
              <a:r>
                <a:rPr lang="en-US" altLang="zh-CN" sz="2400" b="1">
                  <a:latin typeface="Times New Roman" panose="02020603050405020304" pitchFamily="18" charset="0"/>
                </a:rPr>
                <a:t>ABCD</a:t>
              </a:r>
              <a:r>
                <a:rPr lang="zh-CN" altLang="en-US" sz="2400" b="1" dirty="0">
                  <a:latin typeface="Times New Roman" panose="02020603050405020304" pitchFamily="18" charset="0"/>
                </a:rPr>
                <a:t>中，  </a:t>
              </a:r>
              <a:r>
                <a:rPr lang="en-US" altLang="zh-CN" sz="2400" b="1">
                  <a:latin typeface="Times New Roman" panose="02020603050405020304" pitchFamily="18" charset="0"/>
                </a:rPr>
                <a:t>AD   </a:t>
              </a:r>
              <a:r>
                <a:rPr lang="zh-CN" altLang="en-US" sz="2400" b="1">
                  <a:latin typeface="Times New Roman" panose="02020603050405020304" pitchFamily="18" charset="0"/>
                </a:rPr>
                <a:t>　</a:t>
              </a:r>
              <a:r>
                <a:rPr lang="en-US" altLang="zh-CN" sz="2400" b="1">
                  <a:latin typeface="Times New Roman" panose="02020603050405020304" pitchFamily="18" charset="0"/>
                </a:rPr>
                <a:t>BC</a:t>
              </a:r>
              <a:r>
                <a:rPr lang="zh-CN" altLang="en-US" sz="2400" b="1">
                  <a:latin typeface="Times New Roman" panose="02020603050405020304" pitchFamily="18" charset="0"/>
                </a:rPr>
                <a:t>。</a:t>
              </a:r>
              <a:endParaRPr lang="zh-CN" altLang="en-US" sz="2400" b="1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57364" name="对象 57363"/>
            <p:cNvGraphicFramePr/>
            <p:nvPr/>
          </p:nvGraphicFramePr>
          <p:xfrm>
            <a:off x="3159" y="1257"/>
            <a:ext cx="129" cy="1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1" name="" r:id="rId1" imgW="180975" imgH="228600" progId="Paint.Picture">
                    <p:embed/>
                  </p:oleObj>
                </mc:Choice>
                <mc:Fallback>
                  <p:oleObj name="" r:id="rId1" imgW="180975" imgH="228600" progId="Paint.Picture">
                    <p:embed/>
                    <p:pic>
                      <p:nvPicPr>
                        <p:cNvPr id="0" name="图片 3090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159" y="1257"/>
                          <a:ext cx="129" cy="14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7365" name="动作按钮: 开始 57364">
            <a:hlinkClick r:id="" action="ppaction://noaction"/>
          </p:cNvPr>
          <p:cNvSpPr/>
          <p:nvPr/>
        </p:nvSpPr>
        <p:spPr>
          <a:xfrm>
            <a:off x="7683500" y="5810250"/>
            <a:ext cx="708025" cy="487363"/>
          </a:xfrm>
          <a:prstGeom prst="actionButtonBeginning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7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3" grpId="0"/>
      <p:bldP spid="57354" grpId="0"/>
      <p:bldP spid="57355" grpId="0"/>
      <p:bldP spid="57356" grpId="0"/>
      <p:bldP spid="57357" grpId="0"/>
      <p:bldP spid="57358" grpId="0"/>
      <p:bldP spid="57359" grpId="0"/>
      <p:bldP spid="57360" grpId="0"/>
      <p:bldP spid="5736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FF"/>
          </a:fgClr>
          <a:bgClr>
            <a:schemeClr val="accent2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10243" name="文本框 10242"/>
          <p:cNvSpPr txBox="1"/>
          <p:nvPr/>
        </p:nvSpPr>
        <p:spPr>
          <a:xfrm>
            <a:off x="838200" y="838200"/>
            <a:ext cx="6397625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accent1"/>
                </a:solidFill>
                <a:latin typeface="Times New Roman" panose="02020603050405020304" pitchFamily="18" charset="0"/>
              </a:rPr>
              <a:t>猜想：对角线互相平分的四边形是平行四边形</a:t>
            </a:r>
            <a:r>
              <a:rPr lang="zh-CN" altLang="en-US" sz="2400" b="1" dirty="0">
                <a:latin typeface="Times New Roman" panose="02020603050405020304" pitchFamily="18" charset="0"/>
              </a:rPr>
              <a:t>。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0244" name="文本框 10243"/>
          <p:cNvSpPr txBox="1"/>
          <p:nvPr/>
        </p:nvSpPr>
        <p:spPr>
          <a:xfrm>
            <a:off x="250825" y="1412875"/>
            <a:ext cx="8591550" cy="1004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已知：如图，四边形</a:t>
            </a:r>
            <a:r>
              <a:rPr lang="en-US" altLang="zh-CN" sz="2400">
                <a:latin typeface="Times New Roman" panose="02020603050405020304" pitchFamily="18" charset="0"/>
              </a:rPr>
              <a:t>ABCD</a:t>
            </a:r>
            <a:r>
              <a:rPr lang="zh-CN" altLang="en-US" sz="2400" dirty="0">
                <a:latin typeface="Times New Roman" panose="02020603050405020304" pitchFamily="18" charset="0"/>
              </a:rPr>
              <a:t>的对角线</a:t>
            </a:r>
            <a:r>
              <a:rPr lang="en-US" altLang="zh-CN" sz="2400">
                <a:latin typeface="Times New Roman" panose="02020603050405020304" pitchFamily="18" charset="0"/>
              </a:rPr>
              <a:t>AC，BD</a:t>
            </a:r>
            <a:r>
              <a:rPr lang="zh-CN" altLang="en-US" sz="2400" dirty="0">
                <a:latin typeface="Times New Roman" panose="02020603050405020304" pitchFamily="18" charset="0"/>
              </a:rPr>
              <a:t>相交于点</a:t>
            </a:r>
            <a:r>
              <a:rPr lang="en-US" altLang="zh-CN" sz="2400">
                <a:latin typeface="Times New Roman" panose="02020603050405020304" pitchFamily="18" charset="0"/>
              </a:rPr>
              <a:t>O，</a:t>
            </a:r>
            <a:endParaRPr lang="en-US" altLang="zh-CN" sz="24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</a:rPr>
              <a:t>            </a:t>
            </a:r>
            <a:r>
              <a:rPr lang="zh-CN" altLang="en-US" sz="2400" dirty="0">
                <a:latin typeface="Times New Roman" panose="02020603050405020304" pitchFamily="18" charset="0"/>
              </a:rPr>
              <a:t>并且 </a:t>
            </a:r>
            <a:r>
              <a:rPr lang="en-US" altLang="zh-CN" sz="2400">
                <a:latin typeface="Times New Roman" panose="02020603050405020304" pitchFamily="18" charset="0"/>
              </a:rPr>
              <a:t>AO=CO，BO=DO。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0245" name="文本框 10244"/>
          <p:cNvSpPr txBox="1"/>
          <p:nvPr/>
        </p:nvSpPr>
        <p:spPr>
          <a:xfrm>
            <a:off x="250825" y="2349500"/>
            <a:ext cx="5867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求证：四边形</a:t>
            </a:r>
            <a:r>
              <a:rPr lang="en-US" altLang="zh-CN" sz="2400">
                <a:latin typeface="Times New Roman" panose="02020603050405020304" pitchFamily="18" charset="0"/>
              </a:rPr>
              <a:t>ABCD</a:t>
            </a:r>
            <a:r>
              <a:rPr lang="zh-CN" altLang="en-US" sz="2400" dirty="0">
                <a:latin typeface="Times New Roman" panose="02020603050405020304" pitchFamily="18" charset="0"/>
              </a:rPr>
              <a:t>是平行四边形。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0246" name="文本框 10245"/>
          <p:cNvSpPr txBox="1"/>
          <p:nvPr/>
        </p:nvSpPr>
        <p:spPr>
          <a:xfrm>
            <a:off x="250825" y="2924175"/>
            <a:ext cx="3733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证明：在</a:t>
            </a:r>
            <a:r>
              <a:rPr lang="zh-CN" altLang="en-US" sz="2400" dirty="0">
                <a:latin typeface="宋体" panose="02010600030101010101" pitchFamily="2" charset="-122"/>
              </a:rPr>
              <a:t>△</a:t>
            </a:r>
            <a:r>
              <a:rPr lang="en-US" altLang="zh-CN" sz="2400">
                <a:latin typeface="宋体" panose="02010600030101010101" pitchFamily="2" charset="-122"/>
              </a:rPr>
              <a:t>AOB</a:t>
            </a:r>
            <a:r>
              <a:rPr lang="zh-CN" altLang="en-US" sz="2400" dirty="0">
                <a:latin typeface="宋体" panose="02010600030101010101" pitchFamily="2" charset="-122"/>
              </a:rPr>
              <a:t>和△</a:t>
            </a:r>
            <a:r>
              <a:rPr lang="en-US" altLang="zh-CN" sz="2400">
                <a:latin typeface="宋体" panose="02010600030101010101" pitchFamily="2" charset="-122"/>
              </a:rPr>
              <a:t>COD</a:t>
            </a:r>
            <a:r>
              <a:rPr lang="zh-CN" altLang="en-US" sz="2400" dirty="0">
                <a:latin typeface="宋体" panose="02010600030101010101" pitchFamily="2" charset="-122"/>
              </a:rPr>
              <a:t>中</a:t>
            </a:r>
            <a:endParaRPr lang="zh-CN" altLang="en-US" sz="2400" dirty="0">
              <a:latin typeface="宋体" panose="02010600030101010101" pitchFamily="2" charset="-122"/>
            </a:endParaRPr>
          </a:p>
        </p:txBody>
      </p:sp>
      <p:sp>
        <p:nvSpPr>
          <p:cNvPr id="10247" name="文本框 10246"/>
          <p:cNvSpPr txBox="1"/>
          <p:nvPr/>
        </p:nvSpPr>
        <p:spPr>
          <a:xfrm>
            <a:off x="838200" y="3276600"/>
            <a:ext cx="6248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grpSp>
        <p:nvGrpSpPr>
          <p:cNvPr id="10248" name="组合 10247"/>
          <p:cNvGrpSpPr/>
          <p:nvPr/>
        </p:nvGrpSpPr>
        <p:grpSpPr>
          <a:xfrm>
            <a:off x="533400" y="3429000"/>
            <a:ext cx="5334000" cy="1020763"/>
            <a:chOff x="336" y="1824"/>
            <a:chExt cx="3360" cy="643"/>
          </a:xfrm>
        </p:grpSpPr>
        <p:sp>
          <p:nvSpPr>
            <p:cNvPr id="10249" name="文本框 10248"/>
            <p:cNvSpPr txBox="1"/>
            <p:nvPr/>
          </p:nvSpPr>
          <p:spPr>
            <a:xfrm>
              <a:off x="336" y="2016"/>
              <a:ext cx="336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pic>
          <p:nvPicPr>
            <p:cNvPr id="10250" name="图片 1024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912" y="1824"/>
              <a:ext cx="1536" cy="64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0251" name="文本框 10250"/>
          <p:cNvSpPr txBox="1"/>
          <p:nvPr/>
        </p:nvSpPr>
        <p:spPr>
          <a:xfrm>
            <a:off x="609600" y="4419600"/>
            <a:ext cx="4343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∴ </a:t>
            </a:r>
            <a:r>
              <a:rPr lang="zh-CN" altLang="en-US" sz="2400" dirty="0">
                <a:latin typeface="宋体" panose="02010600030101010101" pitchFamily="2" charset="-122"/>
              </a:rPr>
              <a:t>△</a:t>
            </a:r>
            <a:r>
              <a:rPr lang="en-US" altLang="zh-CN" sz="2400">
                <a:latin typeface="宋体" panose="02010600030101010101" pitchFamily="2" charset="-122"/>
              </a:rPr>
              <a:t>AOB ≌ △COD    (</a:t>
            </a:r>
            <a:r>
              <a:rPr lang="en-US" altLang="zh-CN" sz="2400">
                <a:solidFill>
                  <a:srgbClr val="FF0066"/>
                </a:solidFill>
                <a:latin typeface="宋体" panose="02010600030101010101" pitchFamily="2" charset="-122"/>
              </a:rPr>
              <a:t>SAS</a:t>
            </a:r>
            <a:r>
              <a:rPr lang="en-US" altLang="zh-CN" sz="2400">
                <a:latin typeface="宋体" panose="02010600030101010101" pitchFamily="2" charset="-122"/>
              </a:rPr>
              <a:t>)</a:t>
            </a:r>
            <a:endParaRPr lang="en-US" altLang="zh-CN" sz="2400">
              <a:latin typeface="宋体" panose="02010600030101010101" pitchFamily="2" charset="-122"/>
            </a:endParaRPr>
          </a:p>
        </p:txBody>
      </p:sp>
      <p:sp>
        <p:nvSpPr>
          <p:cNvPr id="10252" name="文本框 10251"/>
          <p:cNvSpPr txBox="1"/>
          <p:nvPr/>
        </p:nvSpPr>
        <p:spPr>
          <a:xfrm>
            <a:off x="609600" y="4876800"/>
            <a:ext cx="1676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</a:rPr>
              <a:t>∴</a:t>
            </a:r>
            <a:r>
              <a:rPr lang="en-US" altLang="zh-CN" sz="2400">
                <a:latin typeface="Times New Roman" panose="02020603050405020304" pitchFamily="18" charset="0"/>
              </a:rPr>
              <a:t>AB=CD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0253" name="文本框 10252"/>
          <p:cNvSpPr txBox="1"/>
          <p:nvPr/>
        </p:nvSpPr>
        <p:spPr>
          <a:xfrm>
            <a:off x="395288" y="5373688"/>
            <a:ext cx="3124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同理 ：    </a:t>
            </a:r>
            <a:r>
              <a:rPr lang="en-US" altLang="zh-CN" sz="2400">
                <a:latin typeface="Times New Roman" panose="02020603050405020304" pitchFamily="18" charset="0"/>
              </a:rPr>
              <a:t>AD=CB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0254" name="文本框 10253"/>
          <p:cNvSpPr txBox="1"/>
          <p:nvPr/>
        </p:nvSpPr>
        <p:spPr>
          <a:xfrm>
            <a:off x="533400" y="5791200"/>
            <a:ext cx="5486400" cy="13700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∴四 边形</a:t>
            </a:r>
            <a:r>
              <a:rPr lang="en-US" altLang="zh-CN" sz="2400">
                <a:latin typeface="Times New Roman" panose="02020603050405020304" pitchFamily="18" charset="0"/>
              </a:rPr>
              <a:t>ABCD</a:t>
            </a:r>
            <a:r>
              <a:rPr lang="zh-CN" altLang="en-US" sz="2400" dirty="0">
                <a:latin typeface="Times New Roman" panose="02020603050405020304" pitchFamily="18" charset="0"/>
              </a:rPr>
              <a:t>是平行四边形（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两组对边分别相等的四 边形是平行四边形。</a:t>
            </a:r>
            <a:r>
              <a:rPr lang="zh-CN" altLang="en-US" sz="2400" dirty="0">
                <a:latin typeface="Times New Roman" panose="02020603050405020304" pitchFamily="18" charset="0"/>
              </a:rPr>
              <a:t>） 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grpSp>
        <p:nvGrpSpPr>
          <p:cNvPr id="10255" name="组合 10254"/>
          <p:cNvGrpSpPr/>
          <p:nvPr/>
        </p:nvGrpSpPr>
        <p:grpSpPr>
          <a:xfrm>
            <a:off x="4953000" y="2743200"/>
            <a:ext cx="3429000" cy="2000250"/>
            <a:chOff x="3120" y="1872"/>
            <a:chExt cx="2160" cy="1120"/>
          </a:xfrm>
        </p:grpSpPr>
        <p:grpSp>
          <p:nvGrpSpPr>
            <p:cNvPr id="10256" name="组合 10255"/>
            <p:cNvGrpSpPr/>
            <p:nvPr/>
          </p:nvGrpSpPr>
          <p:grpSpPr>
            <a:xfrm>
              <a:off x="3120" y="1872"/>
              <a:ext cx="2160" cy="1120"/>
              <a:chOff x="3120" y="1104"/>
              <a:chExt cx="2160" cy="1120"/>
            </a:xfrm>
          </p:grpSpPr>
          <p:grpSp>
            <p:nvGrpSpPr>
              <p:cNvPr id="10257" name="组合 10256"/>
              <p:cNvGrpSpPr/>
              <p:nvPr/>
            </p:nvGrpSpPr>
            <p:grpSpPr>
              <a:xfrm>
                <a:off x="3168" y="1296"/>
                <a:ext cx="1776" cy="624"/>
                <a:chOff x="3120" y="1296"/>
                <a:chExt cx="1776" cy="624"/>
              </a:xfrm>
            </p:grpSpPr>
            <p:sp>
              <p:nvSpPr>
                <p:cNvPr id="10258" name="直接连接符 10257"/>
                <p:cNvSpPr/>
                <p:nvPr/>
              </p:nvSpPr>
              <p:spPr>
                <a:xfrm>
                  <a:off x="3120" y="1920"/>
                  <a:ext cx="1488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0259" name="直接连接符 10258"/>
                <p:cNvSpPr/>
                <p:nvPr/>
              </p:nvSpPr>
              <p:spPr>
                <a:xfrm>
                  <a:off x="3408" y="1296"/>
                  <a:ext cx="1488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0260" name="直接连接符 10259"/>
                <p:cNvSpPr/>
                <p:nvPr/>
              </p:nvSpPr>
              <p:spPr>
                <a:xfrm flipH="1">
                  <a:off x="3120" y="1296"/>
                  <a:ext cx="288" cy="62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0261" name="直接连接符 10260"/>
                <p:cNvSpPr/>
                <p:nvPr/>
              </p:nvSpPr>
              <p:spPr>
                <a:xfrm flipH="1">
                  <a:off x="4608" y="1296"/>
                  <a:ext cx="288" cy="62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0262" name="文本框 10261"/>
              <p:cNvSpPr txBox="1"/>
              <p:nvPr/>
            </p:nvSpPr>
            <p:spPr>
              <a:xfrm>
                <a:off x="3168" y="1104"/>
                <a:ext cx="240" cy="25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Times New Roman" panose="02020603050405020304" pitchFamily="18" charset="0"/>
                  </a:rPr>
                  <a:t>A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263" name="文本框 10262"/>
              <p:cNvSpPr txBox="1"/>
              <p:nvPr/>
            </p:nvSpPr>
            <p:spPr>
              <a:xfrm>
                <a:off x="3120" y="1968"/>
                <a:ext cx="240" cy="25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Times New Roman" panose="02020603050405020304" pitchFamily="18" charset="0"/>
                  </a:rPr>
                  <a:t>B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264" name="文本框 10263"/>
              <p:cNvSpPr txBox="1"/>
              <p:nvPr/>
            </p:nvSpPr>
            <p:spPr>
              <a:xfrm>
                <a:off x="4512" y="1968"/>
                <a:ext cx="240" cy="25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Times New Roman" panose="02020603050405020304" pitchFamily="18" charset="0"/>
                  </a:rPr>
                  <a:t>C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265" name="文本框 10264"/>
              <p:cNvSpPr txBox="1"/>
              <p:nvPr/>
            </p:nvSpPr>
            <p:spPr>
              <a:xfrm>
                <a:off x="5040" y="1104"/>
                <a:ext cx="240" cy="25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Times New Roman" panose="02020603050405020304" pitchFamily="18" charset="0"/>
                  </a:rPr>
                  <a:t>D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0266" name="直接连接符 10265"/>
            <p:cNvSpPr/>
            <p:nvPr/>
          </p:nvSpPr>
          <p:spPr>
            <a:xfrm>
              <a:off x="3456" y="2064"/>
              <a:ext cx="1200" cy="62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67" name="直接连接符 10266"/>
            <p:cNvSpPr/>
            <p:nvPr/>
          </p:nvSpPr>
          <p:spPr>
            <a:xfrm flipV="1">
              <a:off x="3168" y="2064"/>
              <a:ext cx="1776" cy="62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68" name="文本框 10267"/>
            <p:cNvSpPr txBox="1"/>
            <p:nvPr/>
          </p:nvSpPr>
          <p:spPr>
            <a:xfrm>
              <a:off x="3936" y="2400"/>
              <a:ext cx="288" cy="25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O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0269" name="文本框 10268"/>
          <p:cNvSpPr txBox="1"/>
          <p:nvPr/>
        </p:nvSpPr>
        <p:spPr>
          <a:xfrm>
            <a:off x="381000" y="0"/>
            <a:ext cx="441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0270" name="文本框 10269"/>
          <p:cNvSpPr txBox="1"/>
          <p:nvPr/>
        </p:nvSpPr>
        <p:spPr>
          <a:xfrm>
            <a:off x="457200" y="381000"/>
            <a:ext cx="3200400" cy="3667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18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72" name="文本框 10271"/>
          <p:cNvSpPr txBox="1"/>
          <p:nvPr/>
        </p:nvSpPr>
        <p:spPr>
          <a:xfrm>
            <a:off x="539750" y="260350"/>
            <a:ext cx="4267200" cy="528638"/>
          </a:xfrm>
          <a:prstGeom prst="rect">
            <a:avLst/>
          </a:prstGeom>
          <a:solidFill>
            <a:srgbClr val="0000FF"/>
          </a:solidFill>
          <a:ln w="9525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平行四边形判定定理 </a:t>
            </a: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5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0279" name="组合 10278"/>
          <p:cNvGrpSpPr/>
          <p:nvPr/>
        </p:nvGrpSpPr>
        <p:grpSpPr>
          <a:xfrm>
            <a:off x="4572000" y="4508500"/>
            <a:ext cx="4572000" cy="1368425"/>
            <a:chOff x="2880" y="2840"/>
            <a:chExt cx="2880" cy="862"/>
          </a:xfrm>
        </p:grpSpPr>
        <p:sp>
          <p:nvSpPr>
            <p:cNvPr id="10278" name="圆角矩形标注 10277"/>
            <p:cNvSpPr/>
            <p:nvPr/>
          </p:nvSpPr>
          <p:spPr>
            <a:xfrm>
              <a:off x="2880" y="2840"/>
              <a:ext cx="2880" cy="862"/>
            </a:xfrm>
            <a:prstGeom prst="wedgeRoundRectCallout">
              <a:avLst>
                <a:gd name="adj1" fmla="val -64861"/>
                <a:gd name="adj2" fmla="val -293505"/>
                <a:gd name="adj3" fmla="val 16667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0273" name="文本框 10272"/>
            <p:cNvSpPr txBox="1"/>
            <p:nvPr/>
          </p:nvSpPr>
          <p:spPr>
            <a:xfrm>
              <a:off x="2976" y="2880"/>
              <a:ext cx="2688" cy="748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latin typeface="Times New Roman" panose="02020603050405020304" pitchFamily="18" charset="0"/>
                </a:rPr>
                <a:t>数学语言表示为；</a:t>
              </a:r>
              <a:endParaRPr lang="zh-CN" altLang="en-US" sz="2400" dirty="0">
                <a:latin typeface="Times New Roman" panose="02020603050405020304" pitchFamily="18" charset="0"/>
              </a:endParaRPr>
            </a:p>
            <a:p>
              <a:r>
                <a:rPr lang="zh-CN" altLang="en-US" sz="2400" b="1" dirty="0">
                  <a:solidFill>
                    <a:srgbClr val="FF00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∵ 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AO=OC，BO=OD</a:t>
              </a:r>
              <a:endPara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  <a:p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∴ 四边形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ABCD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是平行四 边形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500"/>
                                        <p:tgtEl>
                                          <p:spTgt spid="1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  <p:bldP spid="10247" grpId="0"/>
      <p:bldP spid="10251" grpId="0"/>
      <p:bldP spid="10252" grpId="0"/>
      <p:bldP spid="10253" grpId="0"/>
      <p:bldP spid="10254" grpId="0"/>
      <p:bldP spid="1027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文本框 48129"/>
          <p:cNvSpPr txBox="1"/>
          <p:nvPr/>
        </p:nvSpPr>
        <p:spPr>
          <a:xfrm>
            <a:off x="3146425" y="609600"/>
            <a:ext cx="3787775" cy="45720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48131" name="文本框 48130"/>
          <p:cNvSpPr txBox="1"/>
          <p:nvPr/>
        </p:nvSpPr>
        <p:spPr>
          <a:xfrm>
            <a:off x="2209800" y="5715000"/>
            <a:ext cx="3810000" cy="45720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48132" name="文本框 48131"/>
          <p:cNvSpPr txBox="1"/>
          <p:nvPr/>
        </p:nvSpPr>
        <p:spPr>
          <a:xfrm>
            <a:off x="2057400" y="6324600"/>
            <a:ext cx="990600" cy="45720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48133" name="左大括号 48132"/>
          <p:cNvSpPr/>
          <p:nvPr/>
        </p:nvSpPr>
        <p:spPr>
          <a:xfrm>
            <a:off x="0" y="2035175"/>
            <a:ext cx="600075" cy="3983038"/>
          </a:xfrm>
          <a:prstGeom prst="leftBrace">
            <a:avLst>
              <a:gd name="adj1" fmla="val 5531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8134" name="文本框 48133"/>
          <p:cNvSpPr txBox="1"/>
          <p:nvPr/>
        </p:nvSpPr>
        <p:spPr>
          <a:xfrm>
            <a:off x="547688" y="1709738"/>
            <a:ext cx="25542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从边来判定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8135" name="文本框 48134"/>
          <p:cNvSpPr txBox="1"/>
          <p:nvPr/>
        </p:nvSpPr>
        <p:spPr>
          <a:xfrm>
            <a:off x="2814638" y="1152525"/>
            <a:ext cx="58547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、两组对边分别平行的四边形是平行四边形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(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定义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)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    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8136" name="文本框 48135"/>
          <p:cNvSpPr txBox="1"/>
          <p:nvPr/>
        </p:nvSpPr>
        <p:spPr>
          <a:xfrm>
            <a:off x="2852738" y="1790700"/>
            <a:ext cx="588168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、两组对边分别相等的四边形是平行四边形</a:t>
            </a:r>
            <a:endParaRPr lang="zh-CN" altLang="en-US" sz="2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8137" name="文本框 48136"/>
          <p:cNvSpPr txBox="1"/>
          <p:nvPr/>
        </p:nvSpPr>
        <p:spPr>
          <a:xfrm>
            <a:off x="2795588" y="2343150"/>
            <a:ext cx="571023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、一组对边平行且相等的四边形是平行四边形</a:t>
            </a:r>
            <a:endParaRPr lang="zh-CN" altLang="en-US" sz="2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8138" name="文本框 48137"/>
          <p:cNvSpPr txBox="1"/>
          <p:nvPr/>
        </p:nvSpPr>
        <p:spPr>
          <a:xfrm>
            <a:off x="611188" y="3686175"/>
            <a:ext cx="22240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从角来判定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8139" name="文本框 48138"/>
          <p:cNvSpPr txBox="1"/>
          <p:nvPr/>
        </p:nvSpPr>
        <p:spPr>
          <a:xfrm>
            <a:off x="2725738" y="3744913"/>
            <a:ext cx="482758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两组对角分别相等的四边形是平行四边形</a:t>
            </a:r>
            <a:endParaRPr lang="zh-CN" altLang="en-US" sz="2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8140" name="文本框 48139"/>
          <p:cNvSpPr txBox="1"/>
          <p:nvPr/>
        </p:nvSpPr>
        <p:spPr>
          <a:xfrm>
            <a:off x="515938" y="5551488"/>
            <a:ext cx="31162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从对角线来判定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8141" name="文本框 48140"/>
          <p:cNvSpPr txBox="1"/>
          <p:nvPr/>
        </p:nvSpPr>
        <p:spPr>
          <a:xfrm>
            <a:off x="2928938" y="5611813"/>
            <a:ext cx="52070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两条对角线互相平分的四边形是平行四边形</a:t>
            </a:r>
            <a:endParaRPr lang="zh-CN" altLang="en-US" sz="2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8142" name="左大括号 48141"/>
          <p:cNvSpPr/>
          <p:nvPr/>
        </p:nvSpPr>
        <p:spPr>
          <a:xfrm>
            <a:off x="2501900" y="1470025"/>
            <a:ext cx="254000" cy="1320800"/>
          </a:xfrm>
          <a:prstGeom prst="leftBrace">
            <a:avLst>
              <a:gd name="adj1" fmla="val 4333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8143" name="动作按钮: 结束 48142">
            <a:hlinkClick r:id="" action="ppaction://noaction"/>
          </p:cNvPr>
          <p:cNvSpPr/>
          <p:nvPr/>
        </p:nvSpPr>
        <p:spPr>
          <a:xfrm>
            <a:off x="8308975" y="6096000"/>
            <a:ext cx="503238" cy="390525"/>
          </a:xfrm>
          <a:prstGeom prst="actionButtonEnd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8144" name="文本框 48143"/>
          <p:cNvSpPr txBox="1"/>
          <p:nvPr/>
        </p:nvSpPr>
        <p:spPr>
          <a:xfrm>
            <a:off x="206375" y="500063"/>
            <a:ext cx="22875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理一理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8145" name="文本框 48144"/>
          <p:cNvSpPr txBox="1"/>
          <p:nvPr/>
        </p:nvSpPr>
        <p:spPr>
          <a:xfrm>
            <a:off x="2935288" y="546100"/>
            <a:ext cx="55753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FF00"/>
                </a:solidFill>
                <a:latin typeface="Arial" panose="020B0604020202020204" pitchFamily="34" charset="0"/>
              </a:rPr>
              <a:t>平行四边形的判定方法</a:t>
            </a:r>
            <a:endParaRPr lang="zh-CN" altLang="en-US" sz="3600" b="1" dirty="0">
              <a:solidFill>
                <a:srgbClr val="00FF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/>
      <p:bldP spid="48135" grpId="0"/>
      <p:bldP spid="48137" grpId="0"/>
      <p:bldP spid="48138" grpId="0"/>
      <p:bldP spid="48139" grpId="0"/>
      <p:bldP spid="48140" grpId="0"/>
      <p:bldP spid="481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18090" y="54073"/>
            <a:ext cx="8503580" cy="2336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343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典型问题</a:t>
            </a:r>
            <a:endParaRPr lang="zh-CN" altLang="zh-CN" sz="343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zh-CN" sz="3145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sz="3145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】如图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在平行四边形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,BF=DE.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求证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四边形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AFCE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是平行四边形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zh-CN" sz="3145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438324" y="2794161"/>
            <a:ext cx="3980620" cy="2307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04830" y="310623"/>
            <a:ext cx="5788453" cy="3719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87550" y="4237951"/>
            <a:ext cx="3980620" cy="2307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2912" y="121929"/>
            <a:ext cx="8333934" cy="2999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145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变式训练</a:t>
            </a:r>
            <a:r>
              <a:rPr lang="en-US" altLang="zh-CN" sz="3145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endParaRPr lang="zh-CN" altLang="zh-CN" sz="3145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如图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在平行四边形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已知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AE,CF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分别是∠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DAB,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BCD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的平分线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求证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四边形 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AFCE 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是平行四边形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zh-CN" sz="3145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98776" y="3871049"/>
            <a:ext cx="4229966" cy="2290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68511" y="320122"/>
            <a:ext cx="6893219" cy="563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35139" y="4697419"/>
            <a:ext cx="3576823" cy="193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2286" y="88000"/>
            <a:ext cx="8189733" cy="3726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zh-CN" sz="3145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sz="3145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】证明定理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两组对角分别相等的四边形是平行四边形．</a:t>
            </a:r>
            <a:endParaRPr lang="zh-CN" altLang="zh-CN" sz="3145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已知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如图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在四边形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A=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C,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B=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  <a:endParaRPr lang="zh-CN" altLang="zh-CN" sz="3145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求证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四边形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是平行四边形．</a:t>
            </a:r>
            <a:endParaRPr lang="zh-CN" altLang="zh-CN" sz="3145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478694" y="4012807"/>
            <a:ext cx="4118237" cy="2116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7634" y="344318"/>
            <a:ext cx="6704578" cy="3677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33385" y="4158905"/>
            <a:ext cx="4118237" cy="2116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2641" y="87999"/>
            <a:ext cx="8571440" cy="227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145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变式训练</a:t>
            </a:r>
            <a:r>
              <a:rPr lang="en-US" altLang="zh-CN" sz="3145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zh-CN" altLang="zh-CN" sz="3145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5.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如图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在四边形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B=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D,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1=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求证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四边形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是平行四边形．</a:t>
            </a:r>
            <a:endParaRPr lang="zh-CN" altLang="zh-CN" sz="3145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219624" y="3800104"/>
            <a:ext cx="4099111" cy="2224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1496" y="368999"/>
            <a:ext cx="5599949" cy="3799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63383" y="4513405"/>
            <a:ext cx="4099111" cy="2224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1392" y="42826"/>
            <a:ext cx="8342417" cy="306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343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拓展提升</a:t>
            </a:r>
            <a:endParaRPr lang="zh-CN" altLang="zh-CN" sz="343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6.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如图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分别以△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的三边为边长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在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BC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的同侧作等边三角形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ABD,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等边三角形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BCE,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等边三角形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ACF,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连接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DE,EF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  <a:endParaRPr lang="zh-CN" altLang="zh-CN" sz="3145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98574" y="2532723"/>
            <a:ext cx="3265714" cy="2803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4428" y="76755"/>
            <a:ext cx="8342417" cy="81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(1)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求证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四边形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ADEF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是平行四边形；</a:t>
            </a:r>
            <a:endParaRPr lang="zh-CN" altLang="zh-CN" sz="3145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99007" y="1109170"/>
            <a:ext cx="7747419" cy="930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48115" y="2244260"/>
            <a:ext cx="7747419" cy="3962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96235" y="3555406"/>
            <a:ext cx="3265714" cy="2803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63492" y="348078"/>
            <a:ext cx="5635110" cy="3129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32161" y="3555407"/>
            <a:ext cx="3265714" cy="2803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43759" y="111722"/>
            <a:ext cx="8568203" cy="1545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(2)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若∠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BAC=120 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°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,AB=2,AC=4,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求四边形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ADEF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的面积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zh-CN" sz="3145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4631" y="1484414"/>
            <a:ext cx="5732794" cy="5073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54054" y="3022579"/>
            <a:ext cx="3265714" cy="2803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2909" y="192645"/>
            <a:ext cx="8393313" cy="1545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7.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如图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四边形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,BD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垂直平分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AC,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垂足为点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F,E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为四边形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外一点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ADE=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BAD,AE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⊥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AC.</a:t>
            </a:r>
            <a:endParaRPr lang="zh-CN" altLang="zh-CN" sz="3145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03683" y="2120234"/>
            <a:ext cx="4307059" cy="220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9874" y="192645"/>
            <a:ext cx="8393313" cy="81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(1)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求证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四边形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ABDE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是平行四边形；</a:t>
            </a:r>
            <a:endParaRPr lang="zh-CN" altLang="zh-CN" sz="3145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99779" y="1175496"/>
            <a:ext cx="6021161" cy="2496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98216" y="4002316"/>
            <a:ext cx="4307059" cy="220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9226" y="154692"/>
            <a:ext cx="8530032" cy="818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(2)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如果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DA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平分∠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BDE,AB=5,AD=6,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求</a:t>
            </a:r>
            <a:r>
              <a:rPr lang="en-US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AC</a:t>
            </a:r>
            <a:r>
              <a:rPr lang="zh-CN" altLang="zh-CN" sz="3145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的长．</a:t>
            </a:r>
            <a:endParaRPr lang="zh-CN" altLang="zh-CN" sz="3145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27087" y="1064248"/>
            <a:ext cx="6408964" cy="486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96310" y="4268730"/>
            <a:ext cx="4307059" cy="220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9579" y="239158"/>
            <a:ext cx="4837339" cy="2217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716954" y="2360865"/>
            <a:ext cx="4307059" cy="220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文本框 50177"/>
          <p:cNvSpPr txBox="1"/>
          <p:nvPr/>
        </p:nvSpPr>
        <p:spPr>
          <a:xfrm>
            <a:off x="223838" y="1149350"/>
            <a:ext cx="865346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请你识别下列四边形哪些是平行四边形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?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为什么？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50179" name="组合 50178"/>
          <p:cNvGrpSpPr/>
          <p:nvPr/>
        </p:nvGrpSpPr>
        <p:grpSpPr>
          <a:xfrm>
            <a:off x="422275" y="4370388"/>
            <a:ext cx="3095625" cy="1584325"/>
            <a:chOff x="612" y="1298"/>
            <a:chExt cx="1950" cy="998"/>
          </a:xfrm>
        </p:grpSpPr>
        <p:sp>
          <p:nvSpPr>
            <p:cNvPr id="50180" name="平行四边形 50179"/>
            <p:cNvSpPr/>
            <p:nvPr/>
          </p:nvSpPr>
          <p:spPr>
            <a:xfrm>
              <a:off x="748" y="1525"/>
              <a:ext cx="1587" cy="544"/>
            </a:xfrm>
            <a:prstGeom prst="parallelogram">
              <a:avLst>
                <a:gd name="adj" fmla="val 72931"/>
              </a:avLst>
            </a:prstGeom>
            <a:solidFill>
              <a:schemeClr val="accent1">
                <a:alpha val="0"/>
              </a:schemeClr>
            </a:solidFill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81" name="文本框 50180"/>
            <p:cNvSpPr txBox="1"/>
            <p:nvPr/>
          </p:nvSpPr>
          <p:spPr>
            <a:xfrm>
              <a:off x="962" y="1320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000" b="1">
                  <a:latin typeface="Arial" panose="020B0604020202020204" pitchFamily="34" charset="0"/>
                </a:rPr>
                <a:t>A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  <p:sp>
          <p:nvSpPr>
            <p:cNvPr id="50182" name="文本框 50181"/>
            <p:cNvSpPr txBox="1"/>
            <p:nvPr/>
          </p:nvSpPr>
          <p:spPr>
            <a:xfrm>
              <a:off x="2330" y="1298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000" b="1">
                  <a:latin typeface="Arial" panose="020B0604020202020204" pitchFamily="34" charset="0"/>
                </a:rPr>
                <a:t>D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  <p:sp>
          <p:nvSpPr>
            <p:cNvPr id="50183" name="文本框 50182"/>
            <p:cNvSpPr txBox="1"/>
            <p:nvPr/>
          </p:nvSpPr>
          <p:spPr>
            <a:xfrm>
              <a:off x="1973" y="2024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000" b="1">
                  <a:latin typeface="Arial" panose="020B0604020202020204" pitchFamily="34" charset="0"/>
                </a:rPr>
                <a:t>C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  <p:sp>
          <p:nvSpPr>
            <p:cNvPr id="50184" name="文本框 50183"/>
            <p:cNvSpPr txBox="1"/>
            <p:nvPr/>
          </p:nvSpPr>
          <p:spPr>
            <a:xfrm>
              <a:off x="612" y="2046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000" b="1">
                  <a:latin typeface="Arial" panose="020B0604020202020204" pitchFamily="34" charset="0"/>
                </a:rPr>
                <a:t>B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  <p:sp>
          <p:nvSpPr>
            <p:cNvPr id="50185" name="文本框 50184"/>
            <p:cNvSpPr txBox="1"/>
            <p:nvPr/>
          </p:nvSpPr>
          <p:spPr>
            <a:xfrm>
              <a:off x="1064" y="1488"/>
              <a:ext cx="77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b="1">
                  <a:solidFill>
                    <a:srgbClr val="FF0000"/>
                  </a:solidFill>
                  <a:latin typeface="Arial" panose="020B0604020202020204" pitchFamily="34" charset="0"/>
                </a:rPr>
                <a:t>110°</a:t>
              </a:r>
              <a:endParaRPr lang="en-US" altLang="zh-CN" sz="18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0186" name="文本框 50185"/>
            <p:cNvSpPr txBox="1"/>
            <p:nvPr/>
          </p:nvSpPr>
          <p:spPr>
            <a:xfrm>
              <a:off x="812" y="1869"/>
              <a:ext cx="66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b="1">
                  <a:solidFill>
                    <a:srgbClr val="FF0000"/>
                  </a:solidFill>
                  <a:latin typeface="Arial" panose="020B0604020202020204" pitchFamily="34" charset="0"/>
                </a:rPr>
                <a:t>70°</a:t>
              </a:r>
              <a:endParaRPr lang="en-US" altLang="zh-CN" sz="18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0187" name="文本框 50186"/>
            <p:cNvSpPr txBox="1"/>
            <p:nvPr/>
          </p:nvSpPr>
          <p:spPr>
            <a:xfrm>
              <a:off x="1654" y="1869"/>
              <a:ext cx="727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b="1">
                  <a:solidFill>
                    <a:srgbClr val="FF0000"/>
                  </a:solidFill>
                  <a:latin typeface="Arial" panose="020B0604020202020204" pitchFamily="34" charset="0"/>
                </a:rPr>
                <a:t>110°</a:t>
              </a:r>
              <a:endParaRPr lang="en-US" altLang="zh-CN" sz="18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50188" name="文本框 50187"/>
          <p:cNvSpPr txBox="1"/>
          <p:nvPr/>
        </p:nvSpPr>
        <p:spPr>
          <a:xfrm>
            <a:off x="1717675" y="3937000"/>
            <a:ext cx="4127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800" b="1">
                <a:solidFill>
                  <a:srgbClr val="0000CC"/>
                </a:solidFill>
                <a:latin typeface="Arial" panose="020B0604020202020204" pitchFamily="34" charset="0"/>
              </a:rPr>
              <a:t>⑴</a:t>
            </a:r>
            <a:endParaRPr lang="zh-CN" altLang="en-US" sz="18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50189" name="文本框 50188"/>
          <p:cNvSpPr txBox="1"/>
          <p:nvPr/>
        </p:nvSpPr>
        <p:spPr>
          <a:xfrm>
            <a:off x="7011988" y="5648325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800" b="1">
                <a:solidFill>
                  <a:srgbClr val="0000CC"/>
                </a:solidFill>
                <a:latin typeface="Arial" panose="020B0604020202020204" pitchFamily="34" charset="0"/>
              </a:rPr>
              <a:t>⑷</a:t>
            </a:r>
            <a:endParaRPr lang="zh-CN" altLang="en-US" sz="1800" b="1">
              <a:solidFill>
                <a:srgbClr val="0000CC"/>
              </a:solidFill>
              <a:latin typeface="Arial" panose="020B0604020202020204" pitchFamily="34" charset="0"/>
            </a:endParaRPr>
          </a:p>
          <a:p>
            <a:endParaRPr lang="zh-CN" altLang="en-US" sz="1800" b="1" dirty="0">
              <a:latin typeface="Arial" panose="020B0604020202020204" pitchFamily="34" charset="0"/>
            </a:endParaRPr>
          </a:p>
        </p:txBody>
      </p:sp>
      <p:sp>
        <p:nvSpPr>
          <p:cNvPr id="50190" name="文本框 50189"/>
          <p:cNvSpPr txBox="1"/>
          <p:nvPr/>
        </p:nvSpPr>
        <p:spPr>
          <a:xfrm>
            <a:off x="1503363" y="5942013"/>
            <a:ext cx="4127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800" b="1">
                <a:solidFill>
                  <a:srgbClr val="0000CC"/>
                </a:solidFill>
                <a:latin typeface="Arial" panose="020B0604020202020204" pitchFamily="34" charset="0"/>
              </a:rPr>
              <a:t>⑶</a:t>
            </a:r>
            <a:endParaRPr lang="zh-CN" altLang="en-US" sz="18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50191" name="平行四边形 50190"/>
          <p:cNvSpPr/>
          <p:nvPr/>
        </p:nvSpPr>
        <p:spPr>
          <a:xfrm>
            <a:off x="5676900" y="2692400"/>
            <a:ext cx="2665413" cy="912813"/>
          </a:xfrm>
          <a:prstGeom prst="parallelogram">
            <a:avLst>
              <a:gd name="adj" fmla="val 87830"/>
            </a:avLst>
          </a:prstGeom>
          <a:solidFill>
            <a:schemeClr val="accent1">
              <a:alpha val="0"/>
            </a:schemeClr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192" name="文本框 50191"/>
          <p:cNvSpPr txBox="1"/>
          <p:nvPr/>
        </p:nvSpPr>
        <p:spPr>
          <a:xfrm>
            <a:off x="5245100" y="3543300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A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50193" name="文本框 50192"/>
          <p:cNvSpPr txBox="1"/>
          <p:nvPr/>
        </p:nvSpPr>
        <p:spPr>
          <a:xfrm>
            <a:off x="6210300" y="2382838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B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50194" name="文本框 50193"/>
          <p:cNvSpPr txBox="1"/>
          <p:nvPr/>
        </p:nvSpPr>
        <p:spPr>
          <a:xfrm>
            <a:off x="8159750" y="2366963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C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50195" name="文本框 50194"/>
          <p:cNvSpPr txBox="1"/>
          <p:nvPr/>
        </p:nvSpPr>
        <p:spPr>
          <a:xfrm>
            <a:off x="7466013" y="3560763"/>
            <a:ext cx="4445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D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50196" name="文本框 50195"/>
          <p:cNvSpPr txBox="1"/>
          <p:nvPr/>
        </p:nvSpPr>
        <p:spPr>
          <a:xfrm>
            <a:off x="6365875" y="2709863"/>
            <a:ext cx="992188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 b="1">
                <a:solidFill>
                  <a:srgbClr val="FF0000"/>
                </a:solidFill>
                <a:latin typeface="Arial" panose="020B0604020202020204" pitchFamily="34" charset="0"/>
              </a:rPr>
              <a:t>120°</a:t>
            </a:r>
            <a:endParaRPr lang="en-US" altLang="zh-CN" sz="1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0197" name="文本框 50196"/>
          <p:cNvSpPr txBox="1"/>
          <p:nvPr/>
        </p:nvSpPr>
        <p:spPr>
          <a:xfrm>
            <a:off x="7523163" y="2808288"/>
            <a:ext cx="9715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 b="1">
                <a:solidFill>
                  <a:srgbClr val="FF0000"/>
                </a:solidFill>
                <a:latin typeface="Arial" panose="020B0604020202020204" pitchFamily="34" charset="0"/>
              </a:rPr>
              <a:t>60°</a:t>
            </a:r>
            <a:endParaRPr lang="en-US" altLang="zh-CN" sz="1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0198" name="文本框 50197"/>
          <p:cNvSpPr txBox="1"/>
          <p:nvPr/>
        </p:nvSpPr>
        <p:spPr>
          <a:xfrm>
            <a:off x="5427663" y="2870200"/>
            <a:ext cx="11239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 b="1">
                <a:solidFill>
                  <a:srgbClr val="FF0000"/>
                </a:solidFill>
                <a:latin typeface="Arial" panose="020B0604020202020204" pitchFamily="34" charset="0"/>
              </a:rPr>
              <a:t>5㎝</a:t>
            </a:r>
            <a:endParaRPr lang="en-US" altLang="zh-CN" sz="1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0199" name="文本框 50198"/>
          <p:cNvSpPr txBox="1"/>
          <p:nvPr/>
        </p:nvSpPr>
        <p:spPr>
          <a:xfrm>
            <a:off x="7707313" y="3243263"/>
            <a:ext cx="1138237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 b="1">
                <a:solidFill>
                  <a:srgbClr val="FF0000"/>
                </a:solidFill>
                <a:latin typeface="Arial" panose="020B0604020202020204" pitchFamily="34" charset="0"/>
              </a:rPr>
              <a:t>5㎝</a:t>
            </a:r>
            <a:endParaRPr lang="en-US" altLang="zh-CN" sz="1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50200" name="组合 50199"/>
          <p:cNvGrpSpPr/>
          <p:nvPr/>
        </p:nvGrpSpPr>
        <p:grpSpPr>
          <a:xfrm>
            <a:off x="641350" y="2260600"/>
            <a:ext cx="3303588" cy="1833563"/>
            <a:chOff x="476" y="2498"/>
            <a:chExt cx="2081" cy="1155"/>
          </a:xfrm>
        </p:grpSpPr>
        <p:sp>
          <p:nvSpPr>
            <p:cNvPr id="50201" name="平行四边形 50200"/>
            <p:cNvSpPr/>
            <p:nvPr/>
          </p:nvSpPr>
          <p:spPr>
            <a:xfrm>
              <a:off x="633" y="2719"/>
              <a:ext cx="1696" cy="662"/>
            </a:xfrm>
            <a:prstGeom prst="parallelogram">
              <a:avLst>
                <a:gd name="adj" fmla="val 64048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202" name="文本框 50201"/>
            <p:cNvSpPr txBox="1"/>
            <p:nvPr/>
          </p:nvSpPr>
          <p:spPr>
            <a:xfrm>
              <a:off x="867" y="2498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latin typeface="Arial" panose="020B0604020202020204" pitchFamily="34" charset="0"/>
                </a:rPr>
                <a:t>A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50203" name="文本框 50202"/>
            <p:cNvSpPr txBox="1"/>
            <p:nvPr/>
          </p:nvSpPr>
          <p:spPr>
            <a:xfrm>
              <a:off x="476" y="3365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latin typeface="Arial" panose="020B0604020202020204" pitchFamily="34" charset="0"/>
                </a:rPr>
                <a:t>B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50204" name="文本框 50203"/>
            <p:cNvSpPr txBox="1"/>
            <p:nvPr/>
          </p:nvSpPr>
          <p:spPr>
            <a:xfrm>
              <a:off x="1851" y="3339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latin typeface="Arial" panose="020B0604020202020204" pitchFamily="34" charset="0"/>
                </a:rPr>
                <a:t>C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50205" name="文本框 50204"/>
            <p:cNvSpPr txBox="1"/>
            <p:nvPr/>
          </p:nvSpPr>
          <p:spPr>
            <a:xfrm>
              <a:off x="2302" y="2524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latin typeface="Arial" panose="020B0604020202020204" pitchFamily="34" charset="0"/>
                </a:rPr>
                <a:t>D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50206" name="直接连接符 50205"/>
            <p:cNvSpPr/>
            <p:nvPr/>
          </p:nvSpPr>
          <p:spPr>
            <a:xfrm flipV="1">
              <a:off x="633" y="2719"/>
              <a:ext cx="1696" cy="66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0207" name="直接连接符 50206"/>
            <p:cNvSpPr/>
            <p:nvPr/>
          </p:nvSpPr>
          <p:spPr>
            <a:xfrm flipH="1" flipV="1">
              <a:off x="1051" y="2711"/>
              <a:ext cx="843" cy="67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0208" name="文本框 50207"/>
            <p:cNvSpPr txBox="1"/>
            <p:nvPr/>
          </p:nvSpPr>
          <p:spPr>
            <a:xfrm>
              <a:off x="1565" y="2931"/>
              <a:ext cx="26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latin typeface="Arial" panose="020B0604020202020204" pitchFamily="34" charset="0"/>
                </a:rPr>
                <a:t>O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50209" name="文本框 50208"/>
            <p:cNvSpPr txBox="1"/>
            <p:nvPr/>
          </p:nvSpPr>
          <p:spPr>
            <a:xfrm rot="-1141669">
              <a:off x="1058" y="3081"/>
              <a:ext cx="457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b="1">
                  <a:solidFill>
                    <a:srgbClr val="FF0000"/>
                  </a:solidFill>
                  <a:latin typeface="Arial" panose="020B0604020202020204" pitchFamily="34" charset="0"/>
                </a:rPr>
                <a:t>5㎝</a:t>
              </a:r>
              <a:endParaRPr lang="en-US" altLang="zh-CN" sz="18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0210" name="文本框 50209"/>
            <p:cNvSpPr txBox="1"/>
            <p:nvPr/>
          </p:nvSpPr>
          <p:spPr>
            <a:xfrm rot="-1076462">
              <a:off x="1642" y="2668"/>
              <a:ext cx="55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b="1">
                  <a:solidFill>
                    <a:srgbClr val="FF0000"/>
                  </a:solidFill>
                  <a:latin typeface="Arial" panose="020B0604020202020204" pitchFamily="34" charset="0"/>
                </a:rPr>
                <a:t>5㎝</a:t>
              </a:r>
              <a:endParaRPr lang="en-US" altLang="zh-CN" sz="18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0211" name="文本框 50210"/>
            <p:cNvSpPr txBox="1"/>
            <p:nvPr/>
          </p:nvSpPr>
          <p:spPr>
            <a:xfrm rot="1839061">
              <a:off x="1195" y="2756"/>
              <a:ext cx="45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b="1">
                  <a:solidFill>
                    <a:srgbClr val="FF0000"/>
                  </a:solidFill>
                  <a:latin typeface="Arial" panose="020B0604020202020204" pitchFamily="34" charset="0"/>
                </a:rPr>
                <a:t>4㎝</a:t>
              </a:r>
              <a:endParaRPr lang="en-US" altLang="zh-CN" sz="18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0212" name="文本框 50211"/>
            <p:cNvSpPr txBox="1"/>
            <p:nvPr/>
          </p:nvSpPr>
          <p:spPr>
            <a:xfrm rot="1546044">
              <a:off x="1428" y="3127"/>
              <a:ext cx="44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b="1">
                  <a:solidFill>
                    <a:srgbClr val="FF0000"/>
                  </a:solidFill>
                  <a:latin typeface="Arial" panose="020B0604020202020204" pitchFamily="34" charset="0"/>
                </a:rPr>
                <a:t>4㎝</a:t>
              </a:r>
              <a:endParaRPr lang="en-US" altLang="zh-CN" sz="18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50213" name="文本框 50212"/>
          <p:cNvSpPr txBox="1"/>
          <p:nvPr/>
        </p:nvSpPr>
        <p:spPr>
          <a:xfrm>
            <a:off x="6159500" y="5413375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B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50214" name="文本框 50213"/>
          <p:cNvSpPr txBox="1"/>
          <p:nvPr/>
        </p:nvSpPr>
        <p:spPr>
          <a:xfrm>
            <a:off x="5584825" y="4148138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A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50215" name="文本框 50214"/>
          <p:cNvSpPr txBox="1"/>
          <p:nvPr/>
        </p:nvSpPr>
        <p:spPr>
          <a:xfrm>
            <a:off x="7878763" y="4151313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D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50216" name="文本框 50215"/>
          <p:cNvSpPr txBox="1"/>
          <p:nvPr/>
        </p:nvSpPr>
        <p:spPr>
          <a:xfrm>
            <a:off x="8318500" y="5413375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b="1">
                <a:latin typeface="Arial" panose="020B0604020202020204" pitchFamily="34" charset="0"/>
              </a:rPr>
              <a:t>C</a:t>
            </a:r>
            <a:endParaRPr lang="en-US" altLang="zh-CN" sz="2000" b="1">
              <a:latin typeface="Arial" panose="020B0604020202020204" pitchFamily="34" charset="0"/>
            </a:endParaRPr>
          </a:p>
        </p:txBody>
      </p:sp>
      <p:sp>
        <p:nvSpPr>
          <p:cNvPr id="50217" name="文本框 50216"/>
          <p:cNvSpPr txBox="1"/>
          <p:nvPr/>
        </p:nvSpPr>
        <p:spPr>
          <a:xfrm>
            <a:off x="5613400" y="4764088"/>
            <a:ext cx="10223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 b="1">
                <a:solidFill>
                  <a:srgbClr val="FF0000"/>
                </a:solidFill>
                <a:latin typeface="Arial" panose="020B0604020202020204" pitchFamily="34" charset="0"/>
              </a:rPr>
              <a:t>4.8㎝</a:t>
            </a:r>
            <a:endParaRPr lang="en-US" altLang="zh-CN" sz="1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0218" name="文本框 50217"/>
          <p:cNvSpPr txBox="1"/>
          <p:nvPr/>
        </p:nvSpPr>
        <p:spPr>
          <a:xfrm>
            <a:off x="8085138" y="4476750"/>
            <a:ext cx="863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 b="1">
                <a:solidFill>
                  <a:srgbClr val="FF0000"/>
                </a:solidFill>
                <a:latin typeface="Arial" panose="020B0604020202020204" pitchFamily="34" charset="0"/>
              </a:rPr>
              <a:t>4.8㎝</a:t>
            </a:r>
            <a:endParaRPr lang="en-US" altLang="zh-CN" sz="1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0219" name="文本框 50218"/>
          <p:cNvSpPr txBox="1"/>
          <p:nvPr/>
        </p:nvSpPr>
        <p:spPr>
          <a:xfrm>
            <a:off x="6772275" y="3559175"/>
            <a:ext cx="4127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800" b="1">
                <a:solidFill>
                  <a:srgbClr val="0000CC"/>
                </a:solidFill>
                <a:latin typeface="Arial" panose="020B0604020202020204" pitchFamily="34" charset="0"/>
              </a:rPr>
              <a:t>⑵</a:t>
            </a:r>
            <a:endParaRPr lang="zh-CN" altLang="en-US" sz="18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50220" name="平行四边形 50219"/>
          <p:cNvSpPr/>
          <p:nvPr/>
        </p:nvSpPr>
        <p:spPr>
          <a:xfrm flipH="1">
            <a:off x="5943600" y="4405313"/>
            <a:ext cx="2519363" cy="1008062"/>
          </a:xfrm>
          <a:prstGeom prst="parallelogram">
            <a:avLst>
              <a:gd name="adj" fmla="val 62480"/>
            </a:avLst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221" name="文本框 50220"/>
          <p:cNvSpPr txBox="1"/>
          <p:nvPr/>
        </p:nvSpPr>
        <p:spPr>
          <a:xfrm>
            <a:off x="6664325" y="4044950"/>
            <a:ext cx="863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 b="1">
                <a:solidFill>
                  <a:srgbClr val="FF0000"/>
                </a:solidFill>
                <a:latin typeface="Arial" panose="020B0604020202020204" pitchFamily="34" charset="0"/>
              </a:rPr>
              <a:t>7.6㎝</a:t>
            </a:r>
            <a:endParaRPr lang="en-US" altLang="zh-CN" sz="1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0222" name="文本框 50221"/>
          <p:cNvSpPr txBox="1"/>
          <p:nvPr/>
        </p:nvSpPr>
        <p:spPr>
          <a:xfrm>
            <a:off x="7394575" y="5572125"/>
            <a:ext cx="863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800" b="1">
                <a:solidFill>
                  <a:srgbClr val="FF0000"/>
                </a:solidFill>
                <a:latin typeface="Arial" panose="020B0604020202020204" pitchFamily="34" charset="0"/>
              </a:rPr>
              <a:t>7.6㎝</a:t>
            </a:r>
            <a:endParaRPr lang="en-US" altLang="zh-CN" sz="1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0223" name="矩形 50222"/>
          <p:cNvSpPr/>
          <p:nvPr/>
        </p:nvSpPr>
        <p:spPr>
          <a:xfrm>
            <a:off x="593725" y="474663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试一试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文本框 52225"/>
          <p:cNvSpPr txBox="1"/>
          <p:nvPr/>
        </p:nvSpPr>
        <p:spPr>
          <a:xfrm>
            <a:off x="249238" y="747713"/>
            <a:ext cx="8208962" cy="4818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  <a:buNone/>
            </a:pPr>
            <a:r>
              <a:rPr lang="zh-CN" altLang="en-US" dirty="0">
                <a:solidFill>
                  <a:srgbClr val="0000CA"/>
                </a:solidFill>
                <a:latin typeface="Arial" panose="020B0604020202020204" pitchFamily="34" charset="0"/>
              </a:rPr>
              <a:t>在下列条件中</a:t>
            </a:r>
            <a:r>
              <a:rPr lang="en-US" altLang="zh-CN">
                <a:solidFill>
                  <a:srgbClr val="0000CA"/>
                </a:solidFill>
                <a:latin typeface="Arial" panose="020B0604020202020204" pitchFamily="34" charset="0"/>
              </a:rPr>
              <a:t>,</a:t>
            </a:r>
            <a:r>
              <a:rPr lang="zh-CN" altLang="en-US" dirty="0">
                <a:solidFill>
                  <a:srgbClr val="0000CA"/>
                </a:solidFill>
                <a:latin typeface="Arial" panose="020B0604020202020204" pitchFamily="34" charset="0"/>
              </a:rPr>
              <a:t>不能判定四边形是平行四边形的是</a:t>
            </a:r>
            <a:r>
              <a:rPr lang="en-US" altLang="zh-CN">
                <a:solidFill>
                  <a:srgbClr val="0000CA"/>
                </a:solidFill>
                <a:latin typeface="Arial" panose="020B0604020202020204" pitchFamily="34" charset="0"/>
              </a:rPr>
              <a:t>(        )</a:t>
            </a:r>
            <a:endParaRPr lang="en-US" altLang="zh-CN">
              <a:solidFill>
                <a:srgbClr val="0000CA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ct val="50000"/>
              </a:spcBef>
              <a:buAutoNum type="alphaUcParenBoth"/>
            </a:pPr>
            <a:r>
              <a:rPr lang="en-US" altLang="zh-CN" b="1">
                <a:solidFill>
                  <a:srgbClr val="0000CA"/>
                </a:solidFill>
                <a:latin typeface="Arial" panose="020B0604020202020204" pitchFamily="34" charset="0"/>
              </a:rPr>
              <a:t>AB∥CD,AD∥BC</a:t>
            </a:r>
            <a:r>
              <a:rPr lang="en-US" altLang="zh-CN">
                <a:solidFill>
                  <a:srgbClr val="0000CA"/>
                </a:solidFill>
                <a:latin typeface="Arial" panose="020B0604020202020204" pitchFamily="34" charset="0"/>
              </a:rPr>
              <a:t> </a:t>
            </a:r>
            <a:endParaRPr lang="en-US" altLang="zh-CN">
              <a:solidFill>
                <a:srgbClr val="0000CA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ct val="50000"/>
              </a:spcBef>
              <a:buAutoNum type="alphaUcParenBoth"/>
            </a:pPr>
            <a:r>
              <a:rPr lang="en-US" altLang="zh-CN">
                <a:solidFill>
                  <a:srgbClr val="0000CA"/>
                </a:solidFill>
                <a:latin typeface="Arial" panose="020B0604020202020204" pitchFamily="34" charset="0"/>
              </a:rPr>
              <a:t> </a:t>
            </a:r>
            <a:r>
              <a:rPr lang="en-US" altLang="zh-CN" b="1">
                <a:solidFill>
                  <a:srgbClr val="0000CA"/>
                </a:solidFill>
                <a:latin typeface="Arial" panose="020B0604020202020204" pitchFamily="34" charset="0"/>
              </a:rPr>
              <a:t>AB=CD,AD=BC        </a:t>
            </a:r>
            <a:endParaRPr lang="en-US" altLang="zh-CN" b="1">
              <a:solidFill>
                <a:srgbClr val="0000CA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ct val="50000"/>
              </a:spcBef>
              <a:buNone/>
            </a:pPr>
            <a:r>
              <a:rPr lang="en-US" altLang="zh-CN" b="1">
                <a:solidFill>
                  <a:srgbClr val="0000CA"/>
                </a:solidFill>
                <a:latin typeface="Arial" panose="020B0604020202020204" pitchFamily="34" charset="0"/>
              </a:rPr>
              <a:t>(C)AB∥CD,AB=CD</a:t>
            </a:r>
            <a:r>
              <a:rPr lang="en-US" altLang="zh-CN" sz="3600" b="1">
                <a:solidFill>
                  <a:srgbClr val="0000CA"/>
                </a:solidFill>
                <a:latin typeface="Arial" panose="020B0604020202020204" pitchFamily="34" charset="0"/>
              </a:rPr>
              <a:t>     </a:t>
            </a:r>
            <a:endParaRPr lang="en-US" altLang="zh-CN" sz="3600" b="1">
              <a:solidFill>
                <a:srgbClr val="0000CA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ct val="50000"/>
              </a:spcBef>
              <a:buNone/>
            </a:pPr>
            <a:r>
              <a:rPr lang="en-US" altLang="zh-CN" b="1">
                <a:solidFill>
                  <a:srgbClr val="0000CA"/>
                </a:solidFill>
                <a:latin typeface="Arial" panose="020B0604020202020204" pitchFamily="34" charset="0"/>
              </a:rPr>
              <a:t>(D) AB∥CD,AD=BC</a:t>
            </a:r>
            <a:endParaRPr lang="en-US" altLang="zh-CN" b="1">
              <a:solidFill>
                <a:srgbClr val="0000CA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ct val="50000"/>
              </a:spcBef>
              <a:buNone/>
            </a:pPr>
            <a:r>
              <a:rPr lang="en-US" altLang="zh-CN" b="1">
                <a:solidFill>
                  <a:srgbClr val="0000CA"/>
                </a:solidFill>
                <a:latin typeface="Arial" panose="020B0604020202020204" pitchFamily="34" charset="0"/>
              </a:rPr>
              <a:t>(E) AB∥CD, ∠A=∠C</a:t>
            </a:r>
            <a:endParaRPr lang="en-US" altLang="zh-CN" b="1">
              <a:solidFill>
                <a:srgbClr val="0000CA"/>
              </a:solidFill>
              <a:latin typeface="Arial" panose="020B0604020202020204" pitchFamily="34" charset="0"/>
            </a:endParaRPr>
          </a:p>
        </p:txBody>
      </p:sp>
      <p:sp>
        <p:nvSpPr>
          <p:cNvPr id="52227" name="文本框 52226"/>
          <p:cNvSpPr txBox="1"/>
          <p:nvPr/>
        </p:nvSpPr>
        <p:spPr>
          <a:xfrm>
            <a:off x="3135313" y="1309688"/>
            <a:ext cx="5032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CE0000"/>
                </a:solidFill>
                <a:latin typeface="Arial" panose="020B0604020202020204" pitchFamily="34" charset="0"/>
              </a:rPr>
              <a:t>D</a:t>
            </a:r>
            <a:endParaRPr lang="en-US" altLang="zh-CN" sz="3600" b="1">
              <a:solidFill>
                <a:srgbClr val="CE0000"/>
              </a:solidFill>
              <a:latin typeface="Arial" panose="020B0604020202020204" pitchFamily="34" charset="0"/>
            </a:endParaRPr>
          </a:p>
        </p:txBody>
      </p:sp>
      <p:grpSp>
        <p:nvGrpSpPr>
          <p:cNvPr id="52228" name="组合 52227"/>
          <p:cNvGrpSpPr/>
          <p:nvPr/>
        </p:nvGrpSpPr>
        <p:grpSpPr>
          <a:xfrm>
            <a:off x="6480175" y="1341438"/>
            <a:ext cx="1844675" cy="1260475"/>
            <a:chOff x="176" y="816"/>
            <a:chExt cx="1592" cy="1105"/>
          </a:xfrm>
        </p:grpSpPr>
        <p:sp>
          <p:nvSpPr>
            <p:cNvPr id="52229" name="平行四边形 52228"/>
            <p:cNvSpPr/>
            <p:nvPr/>
          </p:nvSpPr>
          <p:spPr>
            <a:xfrm>
              <a:off x="184" y="1051"/>
              <a:ext cx="1368" cy="488"/>
            </a:xfrm>
            <a:prstGeom prst="parallelogram">
              <a:avLst>
                <a:gd name="adj" fmla="val 70081"/>
              </a:avLst>
            </a:prstGeom>
            <a:noFill/>
            <a:ln w="57150" cap="flat" cmpd="sng">
              <a:solidFill>
                <a:srgbClr val="99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30" name="文本框 52229"/>
            <p:cNvSpPr txBox="1"/>
            <p:nvPr/>
          </p:nvSpPr>
          <p:spPr>
            <a:xfrm>
              <a:off x="176" y="1600"/>
              <a:ext cx="263" cy="3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 b="1">
                  <a:latin typeface="Times New Roman" panose="02020603050405020304" pitchFamily="18" charset="0"/>
                </a:rPr>
                <a:t>B</a:t>
              </a:r>
              <a:endParaRPr lang="en-US" altLang="zh-CN" sz="1800" b="1">
                <a:latin typeface="Times New Roman" panose="02020603050405020304" pitchFamily="18" charset="0"/>
              </a:endParaRPr>
            </a:p>
          </p:txBody>
        </p:sp>
        <p:sp>
          <p:nvSpPr>
            <p:cNvPr id="52231" name="文本框 52230"/>
            <p:cNvSpPr txBox="1"/>
            <p:nvPr/>
          </p:nvSpPr>
          <p:spPr>
            <a:xfrm>
              <a:off x="1494" y="856"/>
              <a:ext cx="274" cy="3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 b="1">
                  <a:latin typeface="Times New Roman" panose="02020603050405020304" pitchFamily="18" charset="0"/>
                </a:rPr>
                <a:t>D</a:t>
              </a:r>
              <a:endParaRPr lang="en-US" altLang="zh-CN" sz="1800" b="1">
                <a:latin typeface="Times New Roman" panose="02020603050405020304" pitchFamily="18" charset="0"/>
              </a:endParaRPr>
            </a:p>
          </p:txBody>
        </p:sp>
        <p:sp>
          <p:nvSpPr>
            <p:cNvPr id="52232" name="文本框 52231"/>
            <p:cNvSpPr txBox="1"/>
            <p:nvPr/>
          </p:nvSpPr>
          <p:spPr>
            <a:xfrm>
              <a:off x="320" y="816"/>
              <a:ext cx="223" cy="3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 b="1">
                  <a:latin typeface="Times New Roman" panose="02020603050405020304" pitchFamily="18" charset="0"/>
                </a:rPr>
                <a:t>A</a:t>
              </a:r>
              <a:endParaRPr lang="en-US" altLang="zh-CN" sz="1800" b="1">
                <a:latin typeface="Times New Roman" panose="02020603050405020304" pitchFamily="18" charset="0"/>
              </a:endParaRPr>
            </a:p>
          </p:txBody>
        </p:sp>
        <p:sp>
          <p:nvSpPr>
            <p:cNvPr id="52233" name="文本框 52232"/>
            <p:cNvSpPr txBox="1"/>
            <p:nvPr/>
          </p:nvSpPr>
          <p:spPr>
            <a:xfrm>
              <a:off x="1185" y="1559"/>
              <a:ext cx="317" cy="3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 b="1">
                  <a:latin typeface="Times New Roman" panose="02020603050405020304" pitchFamily="18" charset="0"/>
                </a:rPr>
                <a:t>C</a:t>
              </a:r>
              <a:endParaRPr lang="en-US" altLang="zh-CN" sz="18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52234" name="文本框 52233"/>
          <p:cNvSpPr txBox="1"/>
          <p:nvPr/>
        </p:nvSpPr>
        <p:spPr>
          <a:xfrm>
            <a:off x="4210050" y="2160588"/>
            <a:ext cx="2554288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800" dirty="0">
                <a:solidFill>
                  <a:srgbClr val="FF0000"/>
                </a:solidFill>
                <a:latin typeface="Arial" panose="020B0604020202020204" pitchFamily="34" charset="0"/>
              </a:rPr>
              <a:t>（两组对边分别平行）</a:t>
            </a:r>
            <a:endParaRPr lang="zh-CN" altLang="en-US" sz="1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2235" name="文本框 52234"/>
          <p:cNvSpPr txBox="1"/>
          <p:nvPr/>
        </p:nvSpPr>
        <p:spPr>
          <a:xfrm>
            <a:off x="3962400" y="2814638"/>
            <a:ext cx="2554288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800" dirty="0">
                <a:solidFill>
                  <a:srgbClr val="FF0000"/>
                </a:solidFill>
                <a:latin typeface="Arial" panose="020B0604020202020204" pitchFamily="34" charset="0"/>
              </a:rPr>
              <a:t>（两组对边分别相等）</a:t>
            </a:r>
            <a:endParaRPr lang="zh-CN" altLang="en-US" sz="1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2236" name="文本框 52235"/>
          <p:cNvSpPr txBox="1"/>
          <p:nvPr/>
        </p:nvSpPr>
        <p:spPr>
          <a:xfrm>
            <a:off x="4149725" y="3657600"/>
            <a:ext cx="2554288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800" dirty="0">
                <a:solidFill>
                  <a:srgbClr val="FF0000"/>
                </a:solidFill>
                <a:latin typeface="Arial" panose="020B0604020202020204" pitchFamily="34" charset="0"/>
              </a:rPr>
              <a:t>（一组对边平行且相等）</a:t>
            </a:r>
            <a:endParaRPr lang="zh-CN" altLang="en-US" sz="1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2237" name="文本框 52236"/>
          <p:cNvSpPr txBox="1"/>
          <p:nvPr/>
        </p:nvSpPr>
        <p:spPr>
          <a:xfrm>
            <a:off x="4454525" y="5397500"/>
            <a:ext cx="2554288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800" dirty="0">
                <a:solidFill>
                  <a:srgbClr val="FF0000"/>
                </a:solidFill>
                <a:latin typeface="Arial" panose="020B0604020202020204" pitchFamily="34" charset="0"/>
              </a:rPr>
              <a:t>（两组对角分别相等）</a:t>
            </a:r>
            <a:endParaRPr lang="zh-CN" altLang="en-US" sz="1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52238" name="组合 52237"/>
          <p:cNvGrpSpPr/>
          <p:nvPr/>
        </p:nvGrpSpPr>
        <p:grpSpPr>
          <a:xfrm>
            <a:off x="4908550" y="4168775"/>
            <a:ext cx="1552575" cy="1143000"/>
            <a:chOff x="3439" y="2918"/>
            <a:chExt cx="978" cy="720"/>
          </a:xfrm>
        </p:grpSpPr>
        <p:sp>
          <p:nvSpPr>
            <p:cNvPr id="52239" name="任意多边形 52238"/>
            <p:cNvSpPr/>
            <p:nvPr/>
          </p:nvSpPr>
          <p:spPr>
            <a:xfrm rot="10800000">
              <a:off x="3526" y="3054"/>
              <a:ext cx="762" cy="373"/>
            </a:xfrm>
            <a:custGeom>
              <a:avLst/>
              <a:gdLst>
                <a:gd name="txL" fmla="*/ 4500 w 21600"/>
                <a:gd name="txT" fmla="*/ 4500 h 21600"/>
                <a:gd name="txR" fmla="*/ 17100 w 21600"/>
                <a:gd name="txB" fmla="*/ 17100 h 21600"/>
              </a:gdLst>
              <a:ahLst/>
              <a:cxnLst>
                <a:cxn ang="0">
                  <a:pos x="18900" y="10800"/>
                </a:cxn>
                <a:cxn ang="90">
                  <a:pos x="10800" y="21600"/>
                </a:cxn>
                <a:cxn ang="180">
                  <a:pos x="2700" y="10800"/>
                </a:cxn>
                <a:cxn ang="270">
                  <a:pos x="10800" y="0"/>
                </a:cxn>
              </a:cxnLst>
              <a:rect l="txL" t="txT" r="txR" b="txB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40" name="文本框 52239"/>
            <p:cNvSpPr txBox="1"/>
            <p:nvPr/>
          </p:nvSpPr>
          <p:spPr>
            <a:xfrm>
              <a:off x="3439" y="3407"/>
              <a:ext cx="267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A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52241" name="文本框 52240"/>
            <p:cNvSpPr txBox="1"/>
            <p:nvPr/>
          </p:nvSpPr>
          <p:spPr>
            <a:xfrm>
              <a:off x="4266" y="3407"/>
              <a:ext cx="151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B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52242" name="文本框 52241"/>
            <p:cNvSpPr txBox="1"/>
            <p:nvPr/>
          </p:nvSpPr>
          <p:spPr>
            <a:xfrm>
              <a:off x="3507" y="2937"/>
              <a:ext cx="23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D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52243" name="文本框 52242"/>
            <p:cNvSpPr txBox="1"/>
            <p:nvPr/>
          </p:nvSpPr>
          <p:spPr>
            <a:xfrm>
              <a:off x="4101" y="2918"/>
              <a:ext cx="15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C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2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5222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4" grpId="0"/>
      <p:bldP spid="52235" grpId="0"/>
      <p:bldP spid="52236" grpId="0"/>
      <p:bldP spid="5223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文本框 53249"/>
          <p:cNvSpPr txBox="1"/>
          <p:nvPr/>
        </p:nvSpPr>
        <p:spPr>
          <a:xfrm>
            <a:off x="0" y="981075"/>
            <a:ext cx="854075" cy="2743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大显身手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53251" name="椭圆 53250"/>
          <p:cNvSpPr/>
          <p:nvPr/>
        </p:nvSpPr>
        <p:spPr>
          <a:xfrm>
            <a:off x="0" y="692150"/>
            <a:ext cx="990600" cy="3276600"/>
          </a:xfrm>
          <a:prstGeom prst="ellipse">
            <a:avLst/>
          </a:prstGeom>
          <a:noFill/>
          <a:ln w="381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2400" dirty="0">
              <a:solidFill>
                <a:srgbClr val="00CC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53252" name="组合 53251"/>
          <p:cNvGrpSpPr/>
          <p:nvPr/>
        </p:nvGrpSpPr>
        <p:grpSpPr>
          <a:xfrm>
            <a:off x="304800" y="2949575"/>
            <a:ext cx="4114800" cy="2232025"/>
            <a:chOff x="144" y="1666"/>
            <a:chExt cx="2592" cy="1406"/>
          </a:xfrm>
        </p:grpSpPr>
        <p:sp>
          <p:nvSpPr>
            <p:cNvPr id="53253" name="直接连接符 53252"/>
            <p:cNvSpPr/>
            <p:nvPr/>
          </p:nvSpPr>
          <p:spPr>
            <a:xfrm flipV="1">
              <a:off x="1152" y="1968"/>
              <a:ext cx="1296" cy="192"/>
            </a:xfrm>
            <a:prstGeom prst="line">
              <a:avLst/>
            </a:prstGeom>
            <a:ln w="28575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53254" name="组合 53253"/>
            <p:cNvGrpSpPr/>
            <p:nvPr/>
          </p:nvGrpSpPr>
          <p:grpSpPr>
            <a:xfrm>
              <a:off x="144" y="1666"/>
              <a:ext cx="2592" cy="1406"/>
              <a:chOff x="144" y="1680"/>
              <a:chExt cx="2592" cy="1406"/>
            </a:xfrm>
          </p:grpSpPr>
          <p:sp>
            <p:nvSpPr>
              <p:cNvPr id="53255" name="文本框 53254"/>
              <p:cNvSpPr txBox="1"/>
              <p:nvPr/>
            </p:nvSpPr>
            <p:spPr>
              <a:xfrm>
                <a:off x="2400" y="1680"/>
                <a:ext cx="33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Times New Roman" panose="02020603050405020304" pitchFamily="18" charset="0"/>
                  </a:rPr>
                  <a:t>D</a:t>
                </a:r>
                <a:endParaRPr lang="en-US" altLang="zh-CN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3256" name="直接连接符 53255"/>
              <p:cNvSpPr/>
              <p:nvPr/>
            </p:nvSpPr>
            <p:spPr>
              <a:xfrm>
                <a:off x="864" y="1968"/>
                <a:ext cx="1056" cy="720"/>
              </a:xfrm>
              <a:prstGeom prst="line">
                <a:avLst/>
              </a:prstGeom>
              <a:ln w="28575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3257" name="平行四边形 53256"/>
              <p:cNvSpPr/>
              <p:nvPr/>
            </p:nvSpPr>
            <p:spPr>
              <a:xfrm>
                <a:off x="336" y="1968"/>
                <a:ext cx="2112" cy="720"/>
              </a:xfrm>
              <a:prstGeom prst="parallelogram">
                <a:avLst>
                  <a:gd name="adj" fmla="val 73333"/>
                </a:avLst>
              </a:prstGeom>
              <a:noFill/>
              <a:ln w="38100" cap="flat" cmpd="sng">
                <a:solidFill>
                  <a:srgbClr val="FF66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pPr algn="ctr"/>
                <a:endPara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3258" name="文本框 53257"/>
              <p:cNvSpPr txBox="1"/>
              <p:nvPr/>
            </p:nvSpPr>
            <p:spPr>
              <a:xfrm>
                <a:off x="624" y="1680"/>
                <a:ext cx="384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Times New Roman" panose="02020603050405020304" pitchFamily="18" charset="0"/>
                  </a:rPr>
                  <a:t>A</a:t>
                </a:r>
                <a:endParaRPr lang="en-US" altLang="zh-CN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3259" name="文本框 53258"/>
              <p:cNvSpPr txBox="1"/>
              <p:nvPr/>
            </p:nvSpPr>
            <p:spPr>
              <a:xfrm>
                <a:off x="144" y="2673"/>
                <a:ext cx="384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Times New Roman" panose="02020603050405020304" pitchFamily="18" charset="0"/>
                  </a:rPr>
                  <a:t>B</a:t>
                </a:r>
                <a:endParaRPr lang="en-US" altLang="zh-CN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3260" name="文本框 53259"/>
              <p:cNvSpPr txBox="1"/>
              <p:nvPr/>
            </p:nvSpPr>
            <p:spPr>
              <a:xfrm>
                <a:off x="1872" y="2721"/>
                <a:ext cx="384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Times New Roman" panose="02020603050405020304" pitchFamily="18" charset="0"/>
                  </a:rPr>
                  <a:t>C</a:t>
                </a:r>
                <a:endParaRPr lang="en-US" altLang="zh-CN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3261" name="直接连接符 53260"/>
              <p:cNvSpPr/>
              <p:nvPr/>
            </p:nvSpPr>
            <p:spPr>
              <a:xfrm flipV="1">
                <a:off x="336" y="2160"/>
                <a:ext cx="816" cy="528"/>
              </a:xfrm>
              <a:prstGeom prst="line">
                <a:avLst/>
              </a:prstGeom>
              <a:ln w="28575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3262" name="直接连接符 53261"/>
              <p:cNvSpPr/>
              <p:nvPr/>
            </p:nvSpPr>
            <p:spPr>
              <a:xfrm flipH="1">
                <a:off x="1632" y="1968"/>
                <a:ext cx="816" cy="528"/>
              </a:xfrm>
              <a:prstGeom prst="line">
                <a:avLst/>
              </a:prstGeom>
              <a:ln w="28575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3263" name="直接连接符 53262"/>
              <p:cNvSpPr/>
              <p:nvPr/>
            </p:nvSpPr>
            <p:spPr>
              <a:xfrm flipV="1">
                <a:off x="336" y="2496"/>
                <a:ext cx="1344" cy="192"/>
              </a:xfrm>
              <a:prstGeom prst="line">
                <a:avLst/>
              </a:prstGeom>
              <a:ln w="28575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3264" name="文本框 53263"/>
              <p:cNvSpPr txBox="1"/>
              <p:nvPr/>
            </p:nvSpPr>
            <p:spPr>
              <a:xfrm>
                <a:off x="912" y="1968"/>
                <a:ext cx="432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anose="02020603050405020304" pitchFamily="18" charset="0"/>
                  </a:rPr>
                  <a:t>E</a:t>
                </a:r>
                <a:endParaRPr lang="en-US" altLang="zh-CN" sz="28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3265" name="文本框 53264"/>
              <p:cNvSpPr txBox="1"/>
              <p:nvPr/>
            </p:nvSpPr>
            <p:spPr>
              <a:xfrm>
                <a:off x="1728" y="2304"/>
                <a:ext cx="28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anose="02020603050405020304" pitchFamily="18" charset="0"/>
                  </a:rPr>
                  <a:t>F</a:t>
                </a:r>
                <a:endParaRPr lang="en-US" altLang="zh-CN" sz="2800" b="1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53266" name="文本框 53265"/>
          <p:cNvSpPr txBox="1"/>
          <p:nvPr/>
        </p:nvSpPr>
        <p:spPr>
          <a:xfrm>
            <a:off x="2700338" y="1916113"/>
            <a:ext cx="1244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证明： 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53267" name="组合 53266"/>
          <p:cNvGrpSpPr/>
          <p:nvPr/>
        </p:nvGrpSpPr>
        <p:grpSpPr>
          <a:xfrm>
            <a:off x="4343400" y="1905000"/>
            <a:ext cx="4800600" cy="519113"/>
            <a:chOff x="672" y="1157"/>
            <a:chExt cx="3024" cy="327"/>
          </a:xfrm>
        </p:grpSpPr>
        <p:graphicFrame>
          <p:nvGraphicFramePr>
            <p:cNvPr id="53268" name="对象 53267"/>
            <p:cNvGraphicFramePr/>
            <p:nvPr/>
          </p:nvGraphicFramePr>
          <p:xfrm>
            <a:off x="672" y="1200"/>
            <a:ext cx="288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name="" r:id="rId1" imgW="139700" imgH="127000" progId="Equation.DSMT4">
                    <p:embed/>
                  </p:oleObj>
                </mc:Choice>
                <mc:Fallback>
                  <p:oleObj name="" r:id="rId1" imgW="139700" imgH="127000" progId="Equation.DSMT4">
                    <p:embed/>
                    <p:pic>
                      <p:nvPicPr>
                        <p:cNvPr id="0" name="图片 308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72" y="1200"/>
                          <a:ext cx="288" cy="26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3269" name="矩形 53268"/>
            <p:cNvSpPr/>
            <p:nvPr/>
          </p:nvSpPr>
          <p:spPr>
            <a:xfrm>
              <a:off x="907" y="1157"/>
              <a:ext cx="278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四边形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ABCD</a:t>
              </a: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是平行四边形</a:t>
              </a:r>
              <a:endPara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53270" name="组合 53269"/>
          <p:cNvGrpSpPr/>
          <p:nvPr/>
        </p:nvGrpSpPr>
        <p:grpSpPr>
          <a:xfrm>
            <a:off x="4341813" y="2184400"/>
            <a:ext cx="4268787" cy="641350"/>
            <a:chOff x="2688" y="1376"/>
            <a:chExt cx="2689" cy="404"/>
          </a:xfrm>
        </p:grpSpPr>
        <p:graphicFrame>
          <p:nvGraphicFramePr>
            <p:cNvPr id="53271" name="对象 53270"/>
            <p:cNvGraphicFramePr/>
            <p:nvPr/>
          </p:nvGraphicFramePr>
          <p:xfrm>
            <a:off x="2688" y="1440"/>
            <a:ext cx="336" cy="3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3" imgW="139700" imgH="127000" progId="Equation.DSMT4">
                    <p:embed/>
                  </p:oleObj>
                </mc:Choice>
                <mc:Fallback>
                  <p:oleObj name="" r:id="rId3" imgW="139700" imgH="127000" progId="Equation.DSMT4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688" y="1440"/>
                          <a:ext cx="336" cy="30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3272" name="矩形 53271"/>
            <p:cNvSpPr/>
            <p:nvPr/>
          </p:nvSpPr>
          <p:spPr>
            <a:xfrm>
              <a:off x="3134" y="1376"/>
              <a:ext cx="2243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ctr"/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AD </a:t>
              </a:r>
              <a:r>
                <a:rPr lang="en-US" altLang="zh-CN" sz="3600" b="1">
                  <a:solidFill>
                    <a:srgbClr val="FF0000"/>
                  </a:solidFill>
                  <a:latin typeface="Arial" panose="020B0604020202020204" pitchFamily="34" charset="0"/>
                </a:rPr>
                <a:t>∥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 BC</a:t>
              </a:r>
              <a:r>
                <a:rPr lang="zh-CN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且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AD =BC</a:t>
              </a:r>
              <a:endParaRPr lang="en-US" altLang="zh-CN" sz="28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53273" name="组合 53272"/>
          <p:cNvGrpSpPr/>
          <p:nvPr/>
        </p:nvGrpSpPr>
        <p:grpSpPr>
          <a:xfrm>
            <a:off x="4343400" y="2681288"/>
            <a:ext cx="2819400" cy="519112"/>
            <a:chOff x="2688" y="1689"/>
            <a:chExt cx="1776" cy="327"/>
          </a:xfrm>
        </p:grpSpPr>
        <p:graphicFrame>
          <p:nvGraphicFramePr>
            <p:cNvPr id="53274" name="对象 53273"/>
            <p:cNvGraphicFramePr/>
            <p:nvPr/>
          </p:nvGraphicFramePr>
          <p:xfrm>
            <a:off x="2688" y="1728"/>
            <a:ext cx="288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5" imgW="139700" imgH="127000" progId="Equation.DSMT4">
                    <p:embed/>
                  </p:oleObj>
                </mc:Choice>
                <mc:Fallback>
                  <p:oleObj name="" r:id="rId5" imgW="139700" imgH="127000" progId="Equation.DSMT4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688" y="1728"/>
                          <a:ext cx="288" cy="26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53275" name="组合 53274"/>
            <p:cNvGrpSpPr/>
            <p:nvPr/>
          </p:nvGrpSpPr>
          <p:grpSpPr>
            <a:xfrm>
              <a:off x="2876" y="1689"/>
              <a:ext cx="1588" cy="327"/>
              <a:chOff x="2876" y="1689"/>
              <a:chExt cx="1588" cy="327"/>
            </a:xfrm>
          </p:grpSpPr>
          <p:graphicFrame>
            <p:nvGraphicFramePr>
              <p:cNvPr id="53276" name="对象 53275"/>
              <p:cNvGraphicFramePr/>
              <p:nvPr/>
            </p:nvGraphicFramePr>
            <p:xfrm>
              <a:off x="2876" y="1697"/>
              <a:ext cx="292" cy="27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5" name="" r:id="rId6" imgW="165100" imgH="152400" progId="Equation.DSMT4">
                      <p:embed/>
                    </p:oleObj>
                  </mc:Choice>
                  <mc:Fallback>
                    <p:oleObj name="" r:id="rId6" imgW="165100" imgH="152400" progId="Equation.DSMT4">
                      <p:embed/>
                      <p:pic>
                        <p:nvPicPr>
                          <p:cNvPr id="0" name="图片 3084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2876" y="1697"/>
                            <a:ext cx="292" cy="27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3277" name="对象 53276"/>
              <p:cNvGraphicFramePr/>
              <p:nvPr/>
            </p:nvGraphicFramePr>
            <p:xfrm>
              <a:off x="3696" y="1697"/>
              <a:ext cx="292" cy="27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90" name="" r:id="rId8" imgW="165100" imgH="152400" progId="Equation.DSMT4">
                      <p:embed/>
                    </p:oleObj>
                  </mc:Choice>
                  <mc:Fallback>
                    <p:oleObj name="" r:id="rId8" imgW="165100" imgH="152400" progId="Equation.DSMT4">
                      <p:embed/>
                      <p:pic>
                        <p:nvPicPr>
                          <p:cNvPr id="0" name="图片 3089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3696" y="1697"/>
                            <a:ext cx="292" cy="27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53278" name="矩形 53277"/>
              <p:cNvSpPr/>
              <p:nvPr/>
            </p:nvSpPr>
            <p:spPr>
              <a:xfrm>
                <a:off x="3097" y="1689"/>
                <a:ext cx="1367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algn="ctr"/>
                <a:r>
                  <a:rPr lang="en-US" altLang="zh-CN" sz="2800" b="1">
                    <a:solidFill>
                      <a:srgbClr val="FF0000"/>
                    </a:solidFill>
                    <a:latin typeface="Arial" panose="020B0604020202020204" pitchFamily="34" charset="0"/>
                  </a:rPr>
                  <a:t>EAD=   FCB</a:t>
                </a:r>
                <a:endPara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53279" name="组合 53278"/>
          <p:cNvGrpSpPr/>
          <p:nvPr/>
        </p:nvGrpSpPr>
        <p:grpSpPr>
          <a:xfrm>
            <a:off x="4554538" y="3509963"/>
            <a:ext cx="2760662" cy="1214437"/>
            <a:chOff x="2869" y="2211"/>
            <a:chExt cx="1739" cy="765"/>
          </a:xfrm>
        </p:grpSpPr>
        <p:graphicFrame>
          <p:nvGraphicFramePr>
            <p:cNvPr id="53280" name="对象 53279"/>
            <p:cNvGraphicFramePr/>
            <p:nvPr/>
          </p:nvGraphicFramePr>
          <p:xfrm>
            <a:off x="3012" y="2211"/>
            <a:ext cx="204" cy="7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" name="" r:id="rId9" imgW="190500" imgH="711200" progId="Equation.DSMT4">
                    <p:embed/>
                  </p:oleObj>
                </mc:Choice>
                <mc:Fallback>
                  <p:oleObj name="" r:id="rId9" imgW="190500" imgH="711200" progId="Equation.DSMT4">
                    <p:embed/>
                    <p:pic>
                      <p:nvPicPr>
                        <p:cNvPr id="0" name="图片 3087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3012" y="2211"/>
                          <a:ext cx="204" cy="76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53281" name="组合 53280"/>
            <p:cNvGrpSpPr/>
            <p:nvPr/>
          </p:nvGrpSpPr>
          <p:grpSpPr>
            <a:xfrm>
              <a:off x="2869" y="2256"/>
              <a:ext cx="1739" cy="652"/>
              <a:chOff x="2869" y="2756"/>
              <a:chExt cx="1739" cy="652"/>
            </a:xfrm>
          </p:grpSpPr>
          <p:graphicFrame>
            <p:nvGraphicFramePr>
              <p:cNvPr id="53282" name="对象 53281"/>
              <p:cNvGraphicFramePr/>
              <p:nvPr/>
            </p:nvGraphicFramePr>
            <p:xfrm>
              <a:off x="3836" y="2897"/>
              <a:ext cx="292" cy="27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9" name="" r:id="rId11" imgW="165100" imgH="152400" progId="Equation.DSMT4">
                      <p:embed/>
                    </p:oleObj>
                  </mc:Choice>
                  <mc:Fallback>
                    <p:oleObj name="" r:id="rId11" imgW="165100" imgH="152400" progId="Equation.DSMT4">
                      <p:embed/>
                      <p:pic>
                        <p:nvPicPr>
                          <p:cNvPr id="0" name="图片 3088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3836" y="2897"/>
                            <a:ext cx="292" cy="27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3283" name="对象 53282"/>
              <p:cNvGraphicFramePr/>
              <p:nvPr/>
            </p:nvGraphicFramePr>
            <p:xfrm>
              <a:off x="3068" y="2880"/>
              <a:ext cx="292" cy="27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2" name="" r:id="rId12" imgW="165100" imgH="152400" progId="Equation.DSMT4">
                      <p:embed/>
                    </p:oleObj>
                  </mc:Choice>
                  <mc:Fallback>
                    <p:oleObj name="" r:id="rId12" imgW="165100" imgH="152400" progId="Equation.DSMT4">
                      <p:embed/>
                      <p:pic>
                        <p:nvPicPr>
                          <p:cNvPr id="0" name="图片 3081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3068" y="2880"/>
                            <a:ext cx="292" cy="27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53284" name="矩形 53283"/>
              <p:cNvSpPr/>
              <p:nvPr/>
            </p:nvSpPr>
            <p:spPr>
              <a:xfrm>
                <a:off x="2869" y="2756"/>
                <a:ext cx="1739" cy="6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lnSpc>
                    <a:spcPct val="40000"/>
                  </a:lnSpc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FF0000"/>
                    </a:solidFill>
                    <a:latin typeface="Arial" panose="020B0604020202020204" pitchFamily="34" charset="0"/>
                  </a:rPr>
                  <a:t>AE=CF</a:t>
                </a:r>
                <a:endPara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  <a:p>
                <a:pPr algn="ctr">
                  <a:lnSpc>
                    <a:spcPct val="40000"/>
                  </a:lnSpc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FF0000"/>
                    </a:solidFill>
                    <a:latin typeface="Arial" panose="020B0604020202020204" pitchFamily="34" charset="0"/>
                  </a:rPr>
                  <a:t>      EAD=   FCB</a:t>
                </a:r>
                <a:endPara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  <a:p>
                <a:pPr algn="ctr">
                  <a:lnSpc>
                    <a:spcPct val="40000"/>
                  </a:lnSpc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FF0000"/>
                    </a:solidFill>
                    <a:latin typeface="Arial" panose="020B0604020202020204" pitchFamily="34" charset="0"/>
                  </a:rPr>
                  <a:t>AD=BC</a:t>
                </a:r>
                <a:endPara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53285" name="组合 53284"/>
          <p:cNvGrpSpPr/>
          <p:nvPr/>
        </p:nvGrpSpPr>
        <p:grpSpPr>
          <a:xfrm>
            <a:off x="4343400" y="4572000"/>
            <a:ext cx="3962400" cy="519113"/>
            <a:chOff x="2736" y="2880"/>
            <a:chExt cx="2496" cy="327"/>
          </a:xfrm>
        </p:grpSpPr>
        <p:graphicFrame>
          <p:nvGraphicFramePr>
            <p:cNvPr id="53286" name="对象 53285"/>
            <p:cNvGraphicFramePr/>
            <p:nvPr/>
          </p:nvGraphicFramePr>
          <p:xfrm>
            <a:off x="2736" y="2928"/>
            <a:ext cx="288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13" imgW="139700" imgH="127000" progId="Equation.DSMT4">
                    <p:embed/>
                  </p:oleObj>
                </mc:Choice>
                <mc:Fallback>
                  <p:oleObj name="" r:id="rId13" imgW="139700" imgH="127000" progId="Equation.DSMT4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736" y="2928"/>
                          <a:ext cx="288" cy="26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53287" name="组合 53286"/>
            <p:cNvGrpSpPr/>
            <p:nvPr/>
          </p:nvGrpSpPr>
          <p:grpSpPr>
            <a:xfrm>
              <a:off x="2976" y="2880"/>
              <a:ext cx="2256" cy="327"/>
              <a:chOff x="624" y="3417"/>
              <a:chExt cx="2256" cy="327"/>
            </a:xfrm>
          </p:grpSpPr>
          <p:graphicFrame>
            <p:nvGraphicFramePr>
              <p:cNvPr id="53288" name="对象 53287"/>
              <p:cNvGraphicFramePr/>
              <p:nvPr/>
            </p:nvGraphicFramePr>
            <p:xfrm>
              <a:off x="624" y="3456"/>
              <a:ext cx="203" cy="24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1" name="" r:id="rId14" imgW="139700" imgH="165100" progId="Equation.DSMT4">
                      <p:embed/>
                    </p:oleObj>
                  </mc:Choice>
                  <mc:Fallback>
                    <p:oleObj name="" r:id="rId14" imgW="139700" imgH="165100" progId="Equation.DSMT4">
                      <p:embed/>
                      <p:pic>
                        <p:nvPicPr>
                          <p:cNvPr id="0" name="图片 3080"/>
                          <p:cNvPicPr/>
                          <p:nvPr/>
                        </p:nvPicPr>
                        <p:blipFill>
                          <a:blip r:embed="rId15"/>
                          <a:stretch>
                            <a:fillRect/>
                          </a:stretch>
                        </p:blipFill>
                        <p:spPr>
                          <a:xfrm>
                            <a:off x="624" y="3456"/>
                            <a:ext cx="203" cy="24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3289" name="对象 53288"/>
              <p:cNvGraphicFramePr/>
              <p:nvPr/>
            </p:nvGraphicFramePr>
            <p:xfrm>
              <a:off x="1536" y="3456"/>
              <a:ext cx="203" cy="24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3" name="" r:id="rId16" imgW="139700" imgH="165100" progId="Equation.DSMT4">
                      <p:embed/>
                    </p:oleObj>
                  </mc:Choice>
                  <mc:Fallback>
                    <p:oleObj name="" r:id="rId16" imgW="139700" imgH="165100" progId="Equation.DSMT4">
                      <p:embed/>
                      <p:pic>
                        <p:nvPicPr>
                          <p:cNvPr id="0" name="图片 3082"/>
                          <p:cNvPicPr/>
                          <p:nvPr/>
                        </p:nvPicPr>
                        <p:blipFill>
                          <a:blip r:embed="rId15"/>
                          <a:stretch>
                            <a:fillRect/>
                          </a:stretch>
                        </p:blipFill>
                        <p:spPr>
                          <a:xfrm>
                            <a:off x="1536" y="3456"/>
                            <a:ext cx="203" cy="24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53290" name="矩形 53289"/>
              <p:cNvSpPr/>
              <p:nvPr/>
            </p:nvSpPr>
            <p:spPr>
              <a:xfrm>
                <a:off x="748" y="3417"/>
                <a:ext cx="2132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algn="ctr"/>
                <a:r>
                  <a:rPr lang="en-US" altLang="zh-CN" sz="2800" b="1">
                    <a:solidFill>
                      <a:srgbClr val="FF0000"/>
                    </a:solidFill>
                    <a:latin typeface="Arial" panose="020B0604020202020204" pitchFamily="34" charset="0"/>
                  </a:rPr>
                  <a:t>AED </a:t>
                </a:r>
                <a:r>
                  <a:rPr lang="en-US" altLang="zh-CN" sz="2800" b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≌</a:t>
                </a:r>
                <a:r>
                  <a:rPr lang="en-US" altLang="zh-CN" sz="2800" b="1">
                    <a:solidFill>
                      <a:srgbClr val="FF0000"/>
                    </a:solidFill>
                    <a:latin typeface="Arial" panose="020B0604020202020204" pitchFamily="34" charset="0"/>
                  </a:rPr>
                  <a:t>   CFB(SAS)</a:t>
                </a:r>
                <a:endPara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53291" name="组合 53290"/>
          <p:cNvGrpSpPr/>
          <p:nvPr/>
        </p:nvGrpSpPr>
        <p:grpSpPr>
          <a:xfrm>
            <a:off x="4354513" y="4967288"/>
            <a:ext cx="2046287" cy="519112"/>
            <a:chOff x="2688" y="3129"/>
            <a:chExt cx="1289" cy="327"/>
          </a:xfrm>
        </p:grpSpPr>
        <p:graphicFrame>
          <p:nvGraphicFramePr>
            <p:cNvPr id="53292" name="对象 53291"/>
            <p:cNvGraphicFramePr/>
            <p:nvPr/>
          </p:nvGraphicFramePr>
          <p:xfrm>
            <a:off x="2688" y="3193"/>
            <a:ext cx="288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17" imgW="139700" imgH="127000" progId="Equation.DSMT4">
                    <p:embed/>
                  </p:oleObj>
                </mc:Choice>
                <mc:Fallback>
                  <p:oleObj name="" r:id="rId17" imgW="139700" imgH="127000" progId="Equation.DSMT4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688" y="3193"/>
                          <a:ext cx="288" cy="26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3293" name="矩形 53292"/>
            <p:cNvSpPr/>
            <p:nvPr/>
          </p:nvSpPr>
          <p:spPr>
            <a:xfrm>
              <a:off x="3120" y="3129"/>
              <a:ext cx="85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ctr"/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DE=BF</a:t>
              </a:r>
              <a:endParaRPr lang="en-US" altLang="zh-CN" sz="28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53294" name="组合 53293"/>
          <p:cNvGrpSpPr/>
          <p:nvPr/>
        </p:nvGrpSpPr>
        <p:grpSpPr>
          <a:xfrm>
            <a:off x="4343400" y="5791200"/>
            <a:ext cx="4800600" cy="519113"/>
            <a:chOff x="2688" y="3648"/>
            <a:chExt cx="3024" cy="327"/>
          </a:xfrm>
        </p:grpSpPr>
        <p:graphicFrame>
          <p:nvGraphicFramePr>
            <p:cNvPr id="53295" name="对象 53294"/>
            <p:cNvGraphicFramePr/>
            <p:nvPr/>
          </p:nvGraphicFramePr>
          <p:xfrm>
            <a:off x="2688" y="3696"/>
            <a:ext cx="288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8" imgW="139700" imgH="127000" progId="Equation.DSMT4">
                    <p:embed/>
                  </p:oleObj>
                </mc:Choice>
                <mc:Fallback>
                  <p:oleObj name="" r:id="rId18" imgW="139700" imgH="127000" progId="Equation.DSMT4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688" y="3696"/>
                          <a:ext cx="288" cy="26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3296" name="矩形 53295"/>
            <p:cNvSpPr/>
            <p:nvPr/>
          </p:nvSpPr>
          <p:spPr>
            <a:xfrm>
              <a:off x="2961" y="3648"/>
              <a:ext cx="275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ctr"/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四边形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BFDE</a:t>
              </a: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是平行四边形</a:t>
              </a:r>
              <a:endPara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53297" name="组合 53296"/>
          <p:cNvGrpSpPr/>
          <p:nvPr/>
        </p:nvGrpSpPr>
        <p:grpSpPr>
          <a:xfrm>
            <a:off x="4564063" y="3048000"/>
            <a:ext cx="3132137" cy="519113"/>
            <a:chOff x="2875" y="1920"/>
            <a:chExt cx="1973" cy="327"/>
          </a:xfrm>
        </p:grpSpPr>
        <p:graphicFrame>
          <p:nvGraphicFramePr>
            <p:cNvPr id="53298" name="对象 53297"/>
            <p:cNvGraphicFramePr/>
            <p:nvPr/>
          </p:nvGraphicFramePr>
          <p:xfrm>
            <a:off x="3120" y="1968"/>
            <a:ext cx="203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19" imgW="139700" imgH="165100" progId="Equation.DSMT4">
                    <p:embed/>
                  </p:oleObj>
                </mc:Choice>
                <mc:Fallback>
                  <p:oleObj name="" r:id="rId19" imgW="139700" imgH="165100" progId="Equation.DSMT4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3120" y="1968"/>
                          <a:ext cx="203" cy="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299" name="对象 53298"/>
            <p:cNvGraphicFramePr/>
            <p:nvPr/>
          </p:nvGraphicFramePr>
          <p:xfrm>
            <a:off x="3925" y="1968"/>
            <a:ext cx="203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20" imgW="139700" imgH="165100" progId="Equation.DSMT4">
                    <p:embed/>
                  </p:oleObj>
                </mc:Choice>
                <mc:Fallback>
                  <p:oleObj name="" r:id="rId20" imgW="139700" imgH="165100" progId="Equation.DSMT4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3925" y="1968"/>
                          <a:ext cx="203" cy="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3300" name="矩形 53299"/>
            <p:cNvSpPr/>
            <p:nvPr/>
          </p:nvSpPr>
          <p:spPr>
            <a:xfrm>
              <a:off x="2875" y="1920"/>
              <a:ext cx="197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ctr"/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在  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AED</a:t>
              </a: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和  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CFB</a:t>
              </a: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中</a:t>
              </a:r>
              <a:endPara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53301" name="矩形 53300"/>
          <p:cNvSpPr/>
          <p:nvPr/>
        </p:nvSpPr>
        <p:spPr>
          <a:xfrm>
            <a:off x="4702175" y="5334000"/>
            <a:ext cx="31464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同理可证：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BE=DF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3302" name="文本框 53301"/>
          <p:cNvSpPr txBox="1"/>
          <p:nvPr/>
        </p:nvSpPr>
        <p:spPr>
          <a:xfrm>
            <a:off x="900113" y="188913"/>
            <a:ext cx="7416800" cy="1587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已知：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</a:rPr>
              <a:t>E</a:t>
            </a:r>
            <a:r>
              <a:rPr lang="zh-CN" altLang="en-US" sz="2800" b="1">
                <a:solidFill>
                  <a:srgbClr val="111111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</a:rPr>
              <a:t>F</a:t>
            </a: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是平行四边形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</a:rPr>
              <a:t>ABCD</a:t>
            </a: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对角线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</a:rPr>
              <a:t>AC</a:t>
            </a: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上的两点，并且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</a:rPr>
              <a:t>AE=CF</a:t>
            </a: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。</a:t>
            </a:r>
            <a:endParaRPr lang="zh-CN" altLang="en-US" sz="2800" b="1" dirty="0">
              <a:solidFill>
                <a:srgbClr val="11111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求证：四边形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</a:rPr>
              <a:t>BFDE</a:t>
            </a:r>
            <a:r>
              <a:rPr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是平行四边形</a:t>
            </a:r>
            <a:endParaRPr lang="zh-CN" altLang="en-US" sz="2800" b="1" dirty="0">
              <a:solidFill>
                <a:srgbClr val="11111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303" name="动作按钮: 结束 53302">
            <a:hlinkClick r:id="rId21" action="ppaction://hlinksldjump"/>
          </p:cNvPr>
          <p:cNvSpPr/>
          <p:nvPr/>
        </p:nvSpPr>
        <p:spPr>
          <a:xfrm>
            <a:off x="1327150" y="5988050"/>
            <a:ext cx="708025" cy="368300"/>
          </a:xfrm>
          <a:prstGeom prst="actionButtonEnd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3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3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3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3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3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3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3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53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6" grpId="0"/>
      <p:bldP spid="53301" grpId="0"/>
      <p:bldP spid="5330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文本框 54273"/>
          <p:cNvSpPr txBox="1"/>
          <p:nvPr/>
        </p:nvSpPr>
        <p:spPr>
          <a:xfrm>
            <a:off x="381000" y="1014413"/>
            <a:ext cx="854075" cy="2743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大显身手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54275" name="椭圆 54274"/>
          <p:cNvSpPr/>
          <p:nvPr/>
        </p:nvSpPr>
        <p:spPr>
          <a:xfrm>
            <a:off x="304800" y="709613"/>
            <a:ext cx="990600" cy="3276600"/>
          </a:xfrm>
          <a:prstGeom prst="ellipse">
            <a:avLst/>
          </a:prstGeom>
          <a:noFill/>
          <a:ln w="381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2400" dirty="0">
              <a:solidFill>
                <a:srgbClr val="00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276" name="文本框 54275"/>
          <p:cNvSpPr txBox="1"/>
          <p:nvPr/>
        </p:nvSpPr>
        <p:spPr>
          <a:xfrm>
            <a:off x="1600200" y="328613"/>
            <a:ext cx="6781800" cy="1587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已知：</a:t>
            </a:r>
            <a:r>
              <a:rPr lang="en-US" altLang="zh-CN" sz="2800" b="1">
                <a:latin typeface="Times New Roman" panose="02020603050405020304" pitchFamily="18" charset="0"/>
              </a:rPr>
              <a:t>E</a:t>
            </a:r>
            <a:r>
              <a:rPr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</a:rPr>
              <a:t>F</a:t>
            </a:r>
            <a:r>
              <a:rPr lang="zh-CN" altLang="en-US" sz="2800" b="1" dirty="0">
                <a:latin typeface="Times New Roman" panose="02020603050405020304" pitchFamily="18" charset="0"/>
              </a:rPr>
              <a:t>是平行四边形</a:t>
            </a:r>
            <a:r>
              <a:rPr lang="en-US" altLang="zh-CN" sz="2800" b="1">
                <a:latin typeface="Times New Roman" panose="02020603050405020304" pitchFamily="18" charset="0"/>
              </a:rPr>
              <a:t>ABCD</a:t>
            </a:r>
            <a:r>
              <a:rPr lang="zh-CN" altLang="en-US" sz="2800" b="1" dirty="0">
                <a:latin typeface="Times New Roman" panose="02020603050405020304" pitchFamily="18" charset="0"/>
              </a:rPr>
              <a:t>对角线</a:t>
            </a:r>
            <a:r>
              <a:rPr lang="en-US" altLang="zh-CN" sz="2800" b="1">
                <a:latin typeface="Times New Roman" panose="02020603050405020304" pitchFamily="18" charset="0"/>
              </a:rPr>
              <a:t>AC</a:t>
            </a:r>
            <a:r>
              <a:rPr lang="zh-CN" altLang="en-US" sz="2800" b="1" dirty="0">
                <a:latin typeface="Times New Roman" panose="02020603050405020304" pitchFamily="18" charset="0"/>
              </a:rPr>
              <a:t>上的两点，并且</a:t>
            </a:r>
            <a:r>
              <a:rPr lang="en-US" altLang="zh-CN" sz="2800" b="1">
                <a:latin typeface="Times New Roman" panose="02020603050405020304" pitchFamily="18" charset="0"/>
              </a:rPr>
              <a:t>AE=CF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求证：四边形</a:t>
            </a:r>
            <a:r>
              <a:rPr lang="en-US" altLang="zh-CN" sz="2800" b="1">
                <a:latin typeface="Times New Roman" panose="02020603050405020304" pitchFamily="18" charset="0"/>
              </a:rPr>
              <a:t>BFDE</a:t>
            </a:r>
            <a:r>
              <a:rPr lang="zh-CN" altLang="en-US" sz="2800" b="1" dirty="0">
                <a:latin typeface="Times New Roman" panose="02020603050405020304" pitchFamily="18" charset="0"/>
              </a:rPr>
              <a:t>是平行四边形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54277" name="文本框 54276"/>
          <p:cNvSpPr txBox="1"/>
          <p:nvPr/>
        </p:nvSpPr>
        <p:spPr>
          <a:xfrm>
            <a:off x="4114800" y="2667000"/>
            <a:ext cx="533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Times New Roman" panose="02020603050405020304" pitchFamily="18" charset="0"/>
              </a:rPr>
              <a:t>D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  <p:sp>
        <p:nvSpPr>
          <p:cNvPr id="54278" name="直接连接符 54277"/>
          <p:cNvSpPr/>
          <p:nvPr/>
        </p:nvSpPr>
        <p:spPr>
          <a:xfrm>
            <a:off x="1676400" y="3124200"/>
            <a:ext cx="1676400" cy="11430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4279" name="直接连接符 54278"/>
          <p:cNvSpPr/>
          <p:nvPr/>
        </p:nvSpPr>
        <p:spPr>
          <a:xfrm flipV="1">
            <a:off x="2133600" y="3124200"/>
            <a:ext cx="2057400" cy="304800"/>
          </a:xfrm>
          <a:prstGeom prst="line">
            <a:avLst/>
          </a:prstGeom>
          <a:ln w="2857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4280" name="文本框 54279"/>
          <p:cNvSpPr txBox="1"/>
          <p:nvPr/>
        </p:nvSpPr>
        <p:spPr>
          <a:xfrm>
            <a:off x="2195513" y="3573463"/>
            <a:ext cx="609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O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54281" name="平行四边形 54280"/>
          <p:cNvSpPr/>
          <p:nvPr/>
        </p:nvSpPr>
        <p:spPr>
          <a:xfrm>
            <a:off x="827088" y="3141663"/>
            <a:ext cx="3352800" cy="1143000"/>
          </a:xfrm>
          <a:prstGeom prst="parallelogram">
            <a:avLst>
              <a:gd name="adj" fmla="val 73333"/>
            </a:avLst>
          </a:prstGeom>
          <a:noFill/>
          <a:ln w="381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4282" name="文本框 54281"/>
          <p:cNvSpPr txBox="1"/>
          <p:nvPr/>
        </p:nvSpPr>
        <p:spPr>
          <a:xfrm>
            <a:off x="1295400" y="2667000"/>
            <a:ext cx="609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Times New Roman" panose="02020603050405020304" pitchFamily="18" charset="0"/>
              </a:rPr>
              <a:t>A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  <p:sp>
        <p:nvSpPr>
          <p:cNvPr id="54283" name="文本框 54282"/>
          <p:cNvSpPr txBox="1"/>
          <p:nvPr/>
        </p:nvSpPr>
        <p:spPr>
          <a:xfrm>
            <a:off x="533400" y="4243388"/>
            <a:ext cx="6096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Times New Roman" panose="02020603050405020304" pitchFamily="18" charset="0"/>
              </a:rPr>
              <a:t>B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  <p:sp>
        <p:nvSpPr>
          <p:cNvPr id="54284" name="文本框 54283"/>
          <p:cNvSpPr txBox="1"/>
          <p:nvPr/>
        </p:nvSpPr>
        <p:spPr>
          <a:xfrm>
            <a:off x="3276600" y="4319588"/>
            <a:ext cx="6096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Times New Roman" panose="02020603050405020304" pitchFamily="18" charset="0"/>
              </a:rPr>
              <a:t>C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  <p:sp>
        <p:nvSpPr>
          <p:cNvPr id="54285" name="直接连接符 54284"/>
          <p:cNvSpPr/>
          <p:nvPr/>
        </p:nvSpPr>
        <p:spPr>
          <a:xfrm flipV="1">
            <a:off x="838200" y="3429000"/>
            <a:ext cx="1295400" cy="838200"/>
          </a:xfrm>
          <a:prstGeom prst="line">
            <a:avLst/>
          </a:prstGeom>
          <a:ln w="2857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4286" name="直接连接符 54285"/>
          <p:cNvSpPr/>
          <p:nvPr/>
        </p:nvSpPr>
        <p:spPr>
          <a:xfrm flipH="1">
            <a:off x="2895600" y="3124200"/>
            <a:ext cx="1295400" cy="838200"/>
          </a:xfrm>
          <a:prstGeom prst="line">
            <a:avLst/>
          </a:prstGeom>
          <a:ln w="2857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4287" name="直接连接符 54286"/>
          <p:cNvSpPr/>
          <p:nvPr/>
        </p:nvSpPr>
        <p:spPr>
          <a:xfrm flipV="1">
            <a:off x="838200" y="3962400"/>
            <a:ext cx="2133600" cy="304800"/>
          </a:xfrm>
          <a:prstGeom prst="line">
            <a:avLst/>
          </a:prstGeom>
          <a:ln w="2857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4288" name="文本框 54287"/>
          <p:cNvSpPr txBox="1"/>
          <p:nvPr/>
        </p:nvSpPr>
        <p:spPr>
          <a:xfrm>
            <a:off x="1692275" y="3141663"/>
            <a:ext cx="685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E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54289" name="文本框 54288"/>
          <p:cNvSpPr txBox="1"/>
          <p:nvPr/>
        </p:nvSpPr>
        <p:spPr>
          <a:xfrm>
            <a:off x="3048000" y="3657600"/>
            <a:ext cx="457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F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54290" name="文本框 54289"/>
          <p:cNvSpPr txBox="1"/>
          <p:nvPr/>
        </p:nvSpPr>
        <p:spPr>
          <a:xfrm>
            <a:off x="4038600" y="1981200"/>
            <a:ext cx="4724400" cy="4838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证明：作对角线</a:t>
            </a:r>
            <a:r>
              <a:rPr lang="en-US" altLang="zh-CN" sz="2400" b="1">
                <a:latin typeface="Times New Roman" panose="02020603050405020304" pitchFamily="18" charset="0"/>
              </a:rPr>
              <a:t>BD</a:t>
            </a:r>
            <a:r>
              <a:rPr lang="zh-CN" altLang="en-US" sz="2400" b="1" dirty="0">
                <a:latin typeface="Times New Roman" panose="02020603050405020304" pitchFamily="18" charset="0"/>
              </a:rPr>
              <a:t>，交</a:t>
            </a:r>
            <a:r>
              <a:rPr lang="en-US" altLang="zh-CN" sz="2400" b="1">
                <a:latin typeface="Times New Roman" panose="02020603050405020304" pitchFamily="18" charset="0"/>
              </a:rPr>
              <a:t>AC</a:t>
            </a:r>
            <a:r>
              <a:rPr lang="zh-CN" altLang="en-US" sz="2400" b="1" dirty="0">
                <a:latin typeface="Times New Roman" panose="02020603050405020304" pitchFamily="18" charset="0"/>
              </a:rPr>
              <a:t>于点</a:t>
            </a:r>
            <a:r>
              <a:rPr lang="en-US" altLang="zh-CN" sz="2400" b="1">
                <a:latin typeface="Times New Roman" panose="02020603050405020304" pitchFamily="18" charset="0"/>
              </a:rPr>
              <a:t>O</a:t>
            </a:r>
            <a:r>
              <a:rPr lang="zh-CN" altLang="en-US" sz="2400" b="1" dirty="0">
                <a:latin typeface="Times New Roman" panose="02020603050405020304" pitchFamily="18" charset="0"/>
              </a:rPr>
              <a:t>。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        </a:t>
            </a:r>
            <a:r>
              <a:rPr lang="zh-CN" altLang="en-US" sz="2400" b="1">
                <a:latin typeface="Times New Roman" panose="02020603050405020304" pitchFamily="18" charset="0"/>
              </a:rPr>
              <a:t>∵</a:t>
            </a:r>
            <a:r>
              <a:rPr lang="zh-CN" altLang="en-US" sz="2400" b="1" dirty="0">
                <a:latin typeface="Times New Roman" panose="02020603050405020304" pitchFamily="18" charset="0"/>
              </a:rPr>
              <a:t>四边形</a:t>
            </a:r>
            <a:r>
              <a:rPr lang="en-US" altLang="zh-CN" sz="2400" b="1">
                <a:latin typeface="Times New Roman" panose="02020603050405020304" pitchFamily="18" charset="0"/>
              </a:rPr>
              <a:t>ABCD</a:t>
            </a:r>
            <a:r>
              <a:rPr lang="zh-CN" altLang="en-US" sz="2400" b="1" dirty="0">
                <a:latin typeface="Times New Roman" panose="02020603050405020304" pitchFamily="18" charset="0"/>
              </a:rPr>
              <a:t>是平行四边形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            </a:t>
            </a:r>
            <a:r>
              <a:rPr lang="zh-CN" altLang="en-US" sz="2400" b="1">
                <a:latin typeface="Times New Roman" panose="02020603050405020304" pitchFamily="18" charset="0"/>
              </a:rPr>
              <a:t>∴ </a:t>
            </a:r>
            <a:r>
              <a:rPr lang="en-US" altLang="zh-CN" sz="2400" b="1">
                <a:latin typeface="Times New Roman" panose="02020603050405020304" pitchFamily="18" charset="0"/>
              </a:rPr>
              <a:t>AO=CO</a:t>
            </a:r>
            <a:r>
              <a:rPr lang="zh-CN" altLang="en-US" sz="2400" b="1" dirty="0">
                <a:latin typeface="Times New Roman" panose="02020603050405020304" pitchFamily="18" charset="0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</a:rPr>
              <a:t>BO=DO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             ∵AE=CF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             ∴AO-AE=CO-CF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              ∴EO=FO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              </a:t>
            </a:r>
            <a:r>
              <a:rPr lang="zh-CN" altLang="en-US" sz="2400" b="1" dirty="0">
                <a:latin typeface="Times New Roman" panose="02020603050405020304" pitchFamily="18" charset="0"/>
              </a:rPr>
              <a:t>又 </a:t>
            </a:r>
            <a:r>
              <a:rPr lang="en-US" altLang="zh-CN" sz="2400" b="1">
                <a:latin typeface="Times New Roman" panose="02020603050405020304" pitchFamily="18" charset="0"/>
              </a:rPr>
              <a:t>BO=DO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       ∴ </a:t>
            </a:r>
            <a:r>
              <a:rPr lang="zh-CN" altLang="en-US" sz="2400" b="1" dirty="0">
                <a:latin typeface="Times New Roman" panose="02020603050405020304" pitchFamily="18" charset="0"/>
              </a:rPr>
              <a:t>四边形</a:t>
            </a:r>
            <a:r>
              <a:rPr lang="en-US" altLang="zh-CN" sz="2400" b="1">
                <a:latin typeface="Times New Roman" panose="02020603050405020304" pitchFamily="18" charset="0"/>
              </a:rPr>
              <a:t>BFDE</a:t>
            </a:r>
            <a:r>
              <a:rPr lang="zh-CN" altLang="en-US" sz="2400" b="1" dirty="0">
                <a:latin typeface="Times New Roman" panose="02020603050405020304" pitchFamily="18" charset="0"/>
              </a:rPr>
              <a:t>是平行四边形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54291" name="直接连接符 54290"/>
          <p:cNvSpPr/>
          <p:nvPr/>
        </p:nvSpPr>
        <p:spPr>
          <a:xfrm flipV="1">
            <a:off x="838200" y="3200400"/>
            <a:ext cx="3124200" cy="1066800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54292" name="动作按钮: 前进或下一项 54291">
            <a:hlinkClick r:id="" action="ppaction://noaction"/>
          </p:cNvPr>
          <p:cNvSpPr/>
          <p:nvPr/>
        </p:nvSpPr>
        <p:spPr>
          <a:xfrm>
            <a:off x="250825" y="6453188"/>
            <a:ext cx="433388" cy="404812"/>
          </a:xfrm>
          <a:prstGeom prst="actionButtonForwardNext">
            <a:avLst/>
          </a:prstGeom>
          <a:solidFill>
            <a:schemeClr val="accent1"/>
          </a:solidFill>
          <a:ln w="2857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4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75"/>
                                        <p:tgtEl>
                                          <p:spTgt spid="54290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>
                                            <p:txEl>
                                              <p:charRg st="18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75"/>
                                        <p:tgtEl>
                                          <p:spTgt spid="54290">
                                            <p:txEl>
                                              <p:charRg st="18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>
                                            <p:txEl>
                                              <p:charRg st="41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"/>
                                        <p:tgtEl>
                                          <p:spTgt spid="54290">
                                            <p:txEl>
                                              <p:charRg st="41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>
                                            <p:txEl>
                                              <p:charRg st="67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75"/>
                                        <p:tgtEl>
                                          <p:spTgt spid="54290">
                                            <p:txEl>
                                              <p:charRg st="67" end="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>
                                            <p:txEl>
                                              <p:charRg st="87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75"/>
                                        <p:tgtEl>
                                          <p:spTgt spid="54290">
                                            <p:txEl>
                                              <p:charRg st="87" end="1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>
                                            <p:txEl>
                                              <p:charRg st="113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75"/>
                                        <p:tgtEl>
                                          <p:spTgt spid="54290">
                                            <p:txEl>
                                              <p:charRg st="113" end="1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>
                                            <p:txEl>
                                              <p:charRg st="134" end="1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75"/>
                                        <p:tgtEl>
                                          <p:spTgt spid="54290">
                                            <p:txEl>
                                              <p:charRg st="134" end="1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>
                                            <p:txEl>
                                              <p:charRg st="156" end="1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75"/>
                                        <p:tgtEl>
                                          <p:spTgt spid="54290">
                                            <p:txEl>
                                              <p:charRg st="156" end="1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/>
      <p:bldP spid="54280" grpId="0"/>
      <p:bldP spid="54290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4" name="文本框 59393"/>
          <p:cNvSpPr txBox="1"/>
          <p:nvPr/>
        </p:nvSpPr>
        <p:spPr>
          <a:xfrm>
            <a:off x="1376363" y="279400"/>
            <a:ext cx="6391275" cy="1798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Arial" panose="020B0604020202020204" pitchFamily="34" charset="0"/>
              </a:rPr>
              <a:t>5.</a:t>
            </a:r>
            <a:r>
              <a:rPr lang="zh-CN" altLang="en-US" dirty="0">
                <a:latin typeface="Arial" panose="020B0604020202020204" pitchFamily="34" charset="0"/>
              </a:rPr>
              <a:t>已知：如图，</a:t>
            </a:r>
            <a:r>
              <a:rPr lang="en-US" altLang="zh-CN">
                <a:latin typeface="Arial" panose="020B0604020202020204" pitchFamily="34" charset="0"/>
              </a:rPr>
              <a:t>E,F</a:t>
            </a:r>
            <a:r>
              <a:rPr lang="zh-CN" altLang="en-US" dirty="0">
                <a:latin typeface="Arial" panose="020B0604020202020204" pitchFamily="34" charset="0"/>
              </a:rPr>
              <a:t>分别是 平行四边形</a:t>
            </a:r>
            <a:r>
              <a:rPr lang="en-US" altLang="zh-CN" dirty="0">
                <a:latin typeface="Arial" panose="020B0604020202020204" pitchFamily="34" charset="0"/>
              </a:rPr>
              <a:t>ABCD </a:t>
            </a:r>
            <a:r>
              <a:rPr lang="zh-CN" altLang="en-US" dirty="0">
                <a:latin typeface="Arial" panose="020B0604020202020204" pitchFamily="34" charset="0"/>
              </a:rPr>
              <a:t>的边</a:t>
            </a:r>
            <a:r>
              <a:rPr lang="en-US" altLang="zh-CN">
                <a:latin typeface="Arial" panose="020B0604020202020204" pitchFamily="34" charset="0"/>
              </a:rPr>
              <a:t>AD,BC</a:t>
            </a:r>
            <a:r>
              <a:rPr lang="zh-CN" altLang="en-US" dirty="0">
                <a:latin typeface="Arial" panose="020B0604020202020204" pitchFamily="34" charset="0"/>
              </a:rPr>
              <a:t>的中点。</a:t>
            </a:r>
            <a:endParaRPr lang="zh-CN" altLang="en-US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</a:rPr>
              <a:t>  求证：</a:t>
            </a:r>
            <a:r>
              <a:rPr lang="en-US" altLang="zh-CN">
                <a:latin typeface="Arial" panose="020B0604020202020204" pitchFamily="34" charset="0"/>
              </a:rPr>
              <a:t>BE=DF.</a:t>
            </a:r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59396" name="文本框 59395"/>
          <p:cNvSpPr txBox="1"/>
          <p:nvPr/>
        </p:nvSpPr>
        <p:spPr>
          <a:xfrm>
            <a:off x="8559800" y="684213"/>
            <a:ext cx="584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</a:rPr>
              <a:t>D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grpSp>
        <p:nvGrpSpPr>
          <p:cNvPr id="59397" name="组合 59396"/>
          <p:cNvGrpSpPr/>
          <p:nvPr/>
        </p:nvGrpSpPr>
        <p:grpSpPr>
          <a:xfrm>
            <a:off x="5832475" y="728663"/>
            <a:ext cx="3014663" cy="2617787"/>
            <a:chOff x="3674" y="374"/>
            <a:chExt cx="1899" cy="1649"/>
          </a:xfrm>
        </p:grpSpPr>
        <p:sp>
          <p:nvSpPr>
            <p:cNvPr id="59398" name="直接连接符 59397"/>
            <p:cNvSpPr/>
            <p:nvPr/>
          </p:nvSpPr>
          <p:spPr>
            <a:xfrm flipH="1">
              <a:off x="3929" y="629"/>
              <a:ext cx="595" cy="113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399" name="直接连接符 59398"/>
            <p:cNvSpPr/>
            <p:nvPr/>
          </p:nvSpPr>
          <p:spPr>
            <a:xfrm flipH="1">
              <a:off x="4978" y="629"/>
              <a:ext cx="595" cy="113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00" name="直接连接符 59399"/>
            <p:cNvSpPr/>
            <p:nvPr/>
          </p:nvSpPr>
          <p:spPr>
            <a:xfrm>
              <a:off x="4524" y="629"/>
              <a:ext cx="1049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01" name="直接连接符 59400"/>
            <p:cNvSpPr/>
            <p:nvPr/>
          </p:nvSpPr>
          <p:spPr>
            <a:xfrm>
              <a:off x="3929" y="1763"/>
              <a:ext cx="1049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02" name="直接连接符 59401"/>
            <p:cNvSpPr/>
            <p:nvPr/>
          </p:nvSpPr>
          <p:spPr>
            <a:xfrm flipH="1">
              <a:off x="3929" y="629"/>
              <a:ext cx="1134" cy="113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03" name="直接连接符 59402"/>
            <p:cNvSpPr/>
            <p:nvPr/>
          </p:nvSpPr>
          <p:spPr>
            <a:xfrm flipH="1">
              <a:off x="4439" y="629"/>
              <a:ext cx="1134" cy="113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04" name="文本框 59403"/>
            <p:cNvSpPr txBox="1"/>
            <p:nvPr/>
          </p:nvSpPr>
          <p:spPr>
            <a:xfrm>
              <a:off x="4326" y="1735"/>
              <a:ext cx="3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Arial" panose="020B0604020202020204" pitchFamily="34" charset="0"/>
                </a:rPr>
                <a:t>F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59405" name="文本框 59404"/>
            <p:cNvSpPr txBox="1"/>
            <p:nvPr/>
          </p:nvSpPr>
          <p:spPr>
            <a:xfrm>
              <a:off x="4893" y="374"/>
              <a:ext cx="3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Arial" panose="020B0604020202020204" pitchFamily="34" charset="0"/>
                </a:rPr>
                <a:t>E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59406" name="文本框 59405"/>
            <p:cNvSpPr txBox="1"/>
            <p:nvPr/>
          </p:nvSpPr>
          <p:spPr>
            <a:xfrm>
              <a:off x="4921" y="1706"/>
              <a:ext cx="3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Arial" panose="020B0604020202020204" pitchFamily="34" charset="0"/>
                </a:rPr>
                <a:t>C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59407" name="文本框 59406"/>
            <p:cNvSpPr txBox="1"/>
            <p:nvPr/>
          </p:nvSpPr>
          <p:spPr>
            <a:xfrm>
              <a:off x="3674" y="1650"/>
              <a:ext cx="3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Arial" panose="020B0604020202020204" pitchFamily="34" charset="0"/>
                </a:rPr>
                <a:t>B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59408" name="文本框 59407"/>
            <p:cNvSpPr txBox="1"/>
            <p:nvPr/>
          </p:nvSpPr>
          <p:spPr>
            <a:xfrm>
              <a:off x="4297" y="431"/>
              <a:ext cx="3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Arial" panose="020B0604020202020204" pitchFamily="34" charset="0"/>
                </a:rPr>
                <a:t>A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</p:grpSp>
      <p:sp>
        <p:nvSpPr>
          <p:cNvPr id="59409" name="文本框 59408"/>
          <p:cNvSpPr txBox="1"/>
          <p:nvPr/>
        </p:nvSpPr>
        <p:spPr>
          <a:xfrm>
            <a:off x="1376363" y="2033588"/>
            <a:ext cx="13049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证明：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59410" name="文本框 59409"/>
          <p:cNvSpPr txBox="1"/>
          <p:nvPr/>
        </p:nvSpPr>
        <p:spPr>
          <a:xfrm>
            <a:off x="1241425" y="2573338"/>
            <a:ext cx="56261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∵四边形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ABCD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是平行四边形，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9411" name="文本框 59410"/>
          <p:cNvSpPr txBox="1"/>
          <p:nvPr/>
        </p:nvSpPr>
        <p:spPr>
          <a:xfrm>
            <a:off x="1196975" y="3114675"/>
            <a:ext cx="56261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∴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AB∥CD  (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平行四边形的定义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)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9412" name="文本框 59411"/>
          <p:cNvSpPr txBox="1"/>
          <p:nvPr/>
        </p:nvSpPr>
        <p:spPr>
          <a:xfrm>
            <a:off x="1511300" y="3608388"/>
            <a:ext cx="63896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AD=BC(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平行四边形的对边分别相等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，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9413" name="文本框 59412"/>
          <p:cNvSpPr txBox="1"/>
          <p:nvPr/>
        </p:nvSpPr>
        <p:spPr>
          <a:xfrm>
            <a:off x="1150938" y="4059238"/>
            <a:ext cx="68865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∵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E,F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分别是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AD,BC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的中点，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pSp>
        <p:nvGrpSpPr>
          <p:cNvPr id="59414" name="组合 59413"/>
          <p:cNvGrpSpPr/>
          <p:nvPr/>
        </p:nvGrpSpPr>
        <p:grpSpPr>
          <a:xfrm>
            <a:off x="1376363" y="4508500"/>
            <a:ext cx="6886575" cy="579438"/>
            <a:chOff x="1094" y="3379"/>
            <a:chExt cx="4338" cy="365"/>
          </a:xfrm>
        </p:grpSpPr>
        <p:sp>
          <p:nvSpPr>
            <p:cNvPr id="59415" name="文本框 59414"/>
            <p:cNvSpPr txBox="1"/>
            <p:nvPr/>
          </p:nvSpPr>
          <p:spPr>
            <a:xfrm>
              <a:off x="1094" y="3379"/>
              <a:ext cx="433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Arial" panose="020B0604020202020204" pitchFamily="34" charset="0"/>
                </a:rPr>
                <a:t>∴</a:t>
              </a:r>
              <a:r>
                <a:rPr lang="en-US" altLang="zh-CN" sz="2800" b="1">
                  <a:solidFill>
                    <a:srgbClr val="0000FF"/>
                  </a:solidFill>
                  <a:latin typeface="Arial" panose="020B0604020202020204" pitchFamily="34" charset="0"/>
                </a:rPr>
                <a:t>ED=BF,</a:t>
              </a:r>
              <a:r>
                <a:rPr lang="zh-CN" altLang="en-US" sz="2800" b="1" dirty="0">
                  <a:solidFill>
                    <a:srgbClr val="0000FF"/>
                  </a:solidFill>
                  <a:latin typeface="Arial" panose="020B0604020202020204" pitchFamily="34" charset="0"/>
                </a:rPr>
                <a:t>即</a:t>
              </a:r>
              <a:r>
                <a:rPr lang="en-US" altLang="zh-CN" sz="2800" b="1">
                  <a:solidFill>
                    <a:srgbClr val="0000FF"/>
                  </a:solidFill>
                  <a:latin typeface="Arial" panose="020B0604020202020204" pitchFamily="34" charset="0"/>
                </a:rPr>
                <a:t>ED    BF.</a:t>
              </a:r>
              <a:endParaRPr lang="en-US" altLang="zh-CN" sz="28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59416" name="组合 59415"/>
            <p:cNvGrpSpPr/>
            <p:nvPr/>
          </p:nvGrpSpPr>
          <p:grpSpPr>
            <a:xfrm>
              <a:off x="2653" y="3379"/>
              <a:ext cx="482" cy="365"/>
              <a:chOff x="4156" y="3771"/>
              <a:chExt cx="368" cy="287"/>
            </a:xfrm>
          </p:grpSpPr>
          <p:sp>
            <p:nvSpPr>
              <p:cNvPr id="59417" name="矩形 59416"/>
              <p:cNvSpPr/>
              <p:nvPr/>
            </p:nvSpPr>
            <p:spPr>
              <a:xfrm>
                <a:off x="4184" y="3776"/>
                <a:ext cx="257" cy="18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1800" b="1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∥</a:t>
                </a:r>
                <a:endParaRPr lang="zh-CN" altLang="en-US" sz="1800" dirty="0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9418" name="矩形 59417"/>
              <p:cNvSpPr/>
              <p:nvPr/>
            </p:nvSpPr>
            <p:spPr>
              <a:xfrm>
                <a:off x="4156" y="3771"/>
                <a:ext cx="368" cy="28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﹦</a:t>
                </a:r>
                <a:endParaRPr lang="zh-CN" altLang="en-US" sz="1800" dirty="0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59419" name="文本框 59418"/>
          <p:cNvSpPr txBox="1"/>
          <p:nvPr/>
        </p:nvSpPr>
        <p:spPr>
          <a:xfrm>
            <a:off x="1150938" y="4914900"/>
            <a:ext cx="6840537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∴四边形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EBFD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是平行四边形（一组对边    平行并且相等的四边形是平行四边形）。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9420" name="文本框 59419"/>
          <p:cNvSpPr txBox="1"/>
          <p:nvPr/>
        </p:nvSpPr>
        <p:spPr>
          <a:xfrm>
            <a:off x="1150938" y="5903913"/>
            <a:ext cx="74263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∴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BE=DF(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平行四边形的对边分别相等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。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9421" name="动作按钮: 开始 59420">
            <a:hlinkClick r:id="" action="ppaction://noaction"/>
          </p:cNvPr>
          <p:cNvSpPr/>
          <p:nvPr/>
        </p:nvSpPr>
        <p:spPr>
          <a:xfrm>
            <a:off x="8113713" y="6169025"/>
            <a:ext cx="609600" cy="406400"/>
          </a:xfrm>
          <a:prstGeom prst="actionButtonBeginning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59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09" grpId="0"/>
      <p:bldP spid="59410" grpId="0"/>
      <p:bldP spid="59411" grpId="0"/>
      <p:bldP spid="59412" grpId="0"/>
      <p:bldP spid="59413" grpId="0"/>
      <p:bldP spid="59419" grpId="0"/>
      <p:bldP spid="5942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4" name="图片 13313" descr="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V="1">
            <a:off x="0" y="0"/>
            <a:ext cx="9144000" cy="433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5" name="图片 13314" descr="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V="1">
            <a:off x="0" y="6424613"/>
            <a:ext cx="9144000" cy="433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6" name="文本框 13315"/>
          <p:cNvSpPr txBox="1"/>
          <p:nvPr/>
        </p:nvSpPr>
        <p:spPr>
          <a:xfrm>
            <a:off x="304800" y="1916113"/>
            <a:ext cx="8839200" cy="676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1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、</a:t>
            </a:r>
            <a:r>
              <a:rPr lang="zh-CN" altLang="en-US" b="1" dirty="0">
                <a:solidFill>
                  <a:srgbClr val="FF9933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两组对边分别平行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的四边形是平行四边形。</a:t>
            </a:r>
            <a:endParaRPr lang="zh-CN" altLang="en-US" b="1" dirty="0">
              <a:solidFill>
                <a:srgbClr val="CC00CC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3317" name="矩形 13316"/>
          <p:cNvSpPr/>
          <p:nvPr/>
        </p:nvSpPr>
        <p:spPr>
          <a:xfrm>
            <a:off x="2819400" y="838200"/>
            <a:ext cx="40386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平行四边形的判定方法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3319" name="文本框 13318"/>
          <p:cNvSpPr txBox="1"/>
          <p:nvPr/>
        </p:nvSpPr>
        <p:spPr>
          <a:xfrm>
            <a:off x="304800" y="2608263"/>
            <a:ext cx="8839200" cy="676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2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、</a:t>
            </a:r>
            <a:r>
              <a:rPr lang="zh-CN" altLang="en-US" b="1" dirty="0">
                <a:solidFill>
                  <a:srgbClr val="996633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两组对边分别相等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的四边形是平行四边形。</a:t>
            </a:r>
            <a:endParaRPr lang="zh-CN" altLang="en-US" b="1" dirty="0">
              <a:solidFill>
                <a:srgbClr val="CC00CC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3320" name="文本框 13319"/>
          <p:cNvSpPr txBox="1"/>
          <p:nvPr/>
        </p:nvSpPr>
        <p:spPr>
          <a:xfrm>
            <a:off x="304800" y="4365625"/>
            <a:ext cx="8839200" cy="676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5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、</a:t>
            </a:r>
            <a:r>
              <a:rPr lang="zh-CN" altLang="en-US" b="1" dirty="0">
                <a:solidFill>
                  <a:srgbClr val="00808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对角线互相平分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的四边形是平行四边形。</a:t>
            </a:r>
            <a:endParaRPr lang="zh-CN" altLang="en-US" b="1" dirty="0">
              <a:solidFill>
                <a:srgbClr val="CC00CC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3321" name="矩形 13320"/>
          <p:cNvSpPr/>
          <p:nvPr/>
        </p:nvSpPr>
        <p:spPr>
          <a:xfrm>
            <a:off x="179388" y="3357563"/>
            <a:ext cx="831691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CC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3、</a:t>
            </a:r>
            <a:r>
              <a:rPr lang="zh-CN" altLang="en-US" b="1" dirty="0">
                <a:solidFill>
                  <a:srgbClr val="00CC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两组对角分别相等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的四边形是平行四边形</a:t>
            </a:r>
            <a:endParaRPr lang="zh-CN" altLang="en-US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3322" name="矩形 13321"/>
          <p:cNvSpPr/>
          <p:nvPr/>
        </p:nvSpPr>
        <p:spPr>
          <a:xfrm>
            <a:off x="220663" y="3933825"/>
            <a:ext cx="8923337" cy="5302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</a:rPr>
              <a:t>4 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、</a:t>
            </a:r>
            <a:r>
              <a:rPr lang="zh-CN" altLang="en-US" b="1" dirty="0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一组对边平行且相等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的四边形是平行四边形。</a:t>
            </a:r>
            <a:endParaRPr lang="zh-CN" altLang="en-US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9" grpId="0"/>
      <p:bldP spid="13320" grpId="0"/>
    </p:bldLst>
  </p:timing>
</p:sld>
</file>

<file path=ppt/tags/tag1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3171</Words>
  <Application>WPS 演示</Application>
  <PresentationFormat>在屏幕上显示</PresentationFormat>
  <Paragraphs>505</Paragraphs>
  <Slides>33</Slides>
  <Notes>7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19</vt:i4>
      </vt:variant>
      <vt:variant>
        <vt:lpstr>幻灯片标题</vt:lpstr>
      </vt:variant>
      <vt:variant>
        <vt:i4>33</vt:i4>
      </vt:variant>
    </vt:vector>
  </HeadingPairs>
  <TitlesOfParts>
    <vt:vector size="67" baseType="lpstr">
      <vt:lpstr>Arial</vt:lpstr>
      <vt:lpstr>宋体</vt:lpstr>
      <vt:lpstr>Wingdings</vt:lpstr>
      <vt:lpstr>Times New Roman</vt:lpstr>
      <vt:lpstr>黑体</vt:lpstr>
      <vt:lpstr>华文新魏</vt:lpstr>
      <vt:lpstr>隶书</vt:lpstr>
      <vt:lpstr>方正流行体简体</vt:lpstr>
      <vt:lpstr>华文行楷</vt:lpstr>
      <vt:lpstr>楷体_GB2312</vt:lpstr>
      <vt:lpstr>微软雅黑</vt:lpstr>
      <vt:lpstr>新宋体</vt:lpstr>
      <vt:lpstr>Arial Unicode MS</vt:lpstr>
      <vt:lpstr>Calibri</vt:lpstr>
      <vt:lpstr>默认设计模板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Paint.Picture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gtm</cp:lastModifiedBy>
  <cp:revision>25</cp:revision>
  <dcterms:created xsi:type="dcterms:W3CDTF">2022-03-14T07:59:44Z</dcterms:created>
  <dcterms:modified xsi:type="dcterms:W3CDTF">2022-03-14T08:01:50Z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FEDAEAD1EAA441F0AB56458280DE3EB2</vt:lpwstr>
  </property>
  <property fmtid="{D5CDD505-2E9C-101B-9397-08002B2CF9AE}" pid="3" name="KSOProductBuildVer">
    <vt:lpwstr>2052-11.1.0.11365</vt:lpwstr>
  </property>
</Properties>
</file>