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6" r:id="rId2"/>
  </p:sldMasterIdLst>
  <p:sldIdLst>
    <p:sldId id="737" r:id="rId3"/>
    <p:sldId id="339" r:id="rId4"/>
    <p:sldId id="340" r:id="rId5"/>
    <p:sldId id="341" r:id="rId6"/>
    <p:sldId id="256" r:id="rId7"/>
    <p:sldId id="257" r:id="rId8"/>
    <p:sldId id="258" r:id="rId9"/>
    <p:sldId id="260" r:id="rId10"/>
    <p:sldId id="739" r:id="rId11"/>
    <p:sldId id="740" r:id="rId12"/>
    <p:sldId id="741" r:id="rId13"/>
    <p:sldId id="742" r:id="rId14"/>
    <p:sldId id="305" r:id="rId15"/>
    <p:sldId id="307" r:id="rId16"/>
    <p:sldId id="738" r:id="rId17"/>
  </p:sldIdLst>
  <p:sldSz cx="12192000" cy="6858000"/>
  <p:notesSz cx="6858000" cy="9144000"/>
  <p:custDataLst>
    <p:tags r:id="rId1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6BFEA"/>
    <a:srgbClr val="0F54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gs" Target="tags/tag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C0A13-A011-4B20-B325-A59F4477C576}" type="datetimeFigureOut">
              <a:rPr lang="zh-CN" altLang="en-US" smtClean="0"/>
              <a:t>2023/5/16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6DD00AE4-953E-4E49-BC4B-F8178D8F2CF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C0A13-A011-4B20-B325-A59F4477C576}" type="datetimeFigureOut">
              <a:rPr lang="zh-CN" altLang="en-US" smtClean="0"/>
              <a:t>2023/5/16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00AE4-953E-4E49-BC4B-F8178D8F2CF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C0A13-A011-4B20-B325-A59F4477C576}" type="datetimeFigureOut">
              <a:rPr lang="zh-CN" altLang="en-US" smtClean="0"/>
              <a:t>2023/5/16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DD00AE4-953E-4E49-BC4B-F8178D8F2CF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C0A13-A011-4B20-B325-A59F4477C576}" type="datetimeFigureOut">
              <a:rPr lang="zh-CN" altLang="en-US" smtClean="0"/>
              <a:t>2023/5/16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DD00AE4-953E-4E49-BC4B-F8178D8F2CF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C0A13-A011-4B20-B325-A59F4477C576}" type="datetimeFigureOut">
              <a:rPr lang="zh-CN" altLang="en-US" smtClean="0"/>
              <a:t>2023/5/16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DD00AE4-953E-4E49-BC4B-F8178D8F2CF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C0A13-A011-4B20-B325-A59F4477C576}" type="datetimeFigureOut">
              <a:rPr lang="zh-CN" altLang="en-US" smtClean="0"/>
              <a:t>2023/5/16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00AE4-953E-4E49-BC4B-F8178D8F2CF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C0A13-A011-4B20-B325-A59F4477C576}" type="datetimeFigureOut">
              <a:rPr lang="zh-CN" altLang="en-US" smtClean="0"/>
              <a:t>2023/5/16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00AE4-953E-4E49-BC4B-F8178D8F2CF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C0A13-A011-4B20-B325-A59F4477C576}" type="datetimeFigureOut">
              <a:rPr lang="zh-CN" altLang="en-US" smtClean="0"/>
              <a:t>2023/5/16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00AE4-953E-4E49-BC4B-F8178D8F2CF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C0A13-A011-4B20-B325-A59F4477C576}" type="datetimeFigureOut">
              <a:rPr lang="zh-CN" altLang="en-US" smtClean="0"/>
              <a:t>2023/5/16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DD00AE4-953E-4E49-BC4B-F8178D8F2CF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C0A13-A011-4B20-B325-A59F4477C576}" type="datetimeFigureOut">
              <a:rPr lang="zh-CN" altLang="en-US" smtClean="0"/>
              <a:t>2023/5/16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DD00AE4-953E-4E49-BC4B-F8178D8F2CF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C0A13-A011-4B20-B325-A59F4477C576}" type="datetimeFigureOut">
              <a:rPr lang="zh-CN" altLang="en-US" smtClean="0"/>
              <a:t>2023/5/16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DD00AE4-953E-4E49-BC4B-F8178D8F2CF7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 panose="020B0604020202020204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 panose="020B0604020202020204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C0A13-A011-4B20-B325-A59F4477C576}" type="datetimeFigureOut">
              <a:rPr lang="zh-CN" altLang="en-US" smtClean="0"/>
              <a:t>2023/5/16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DD00AE4-953E-4E49-BC4B-F8178D8F2CF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言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C0A13-A011-4B20-B325-A59F4477C576}" type="datetimeFigureOut">
              <a:rPr lang="zh-CN" altLang="en-US" smtClean="0"/>
              <a:t>2023/5/16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DD00AE4-953E-4E49-BC4B-F8178D8F2CF7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 panose="020B0604020202020204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 panose="020B0604020202020204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真或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C0A13-A011-4B20-B325-A59F4477C576}" type="datetimeFigureOut">
              <a:rPr lang="zh-CN" altLang="en-US" smtClean="0"/>
              <a:t>2023/5/16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DD00AE4-953E-4E49-BC4B-F8178D8F2CF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C0A13-A011-4B20-B325-A59F4477C576}" type="datetimeFigureOut">
              <a:rPr lang="zh-CN" altLang="en-US" smtClean="0"/>
              <a:t>2023/5/16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00AE4-953E-4E49-BC4B-F8178D8F2CF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C0A13-A011-4B20-B325-A59F4477C576}" type="datetimeFigureOut">
              <a:rPr lang="zh-CN" altLang="en-US" smtClean="0"/>
              <a:t>2023/5/16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00AE4-953E-4E49-BC4B-F8178D8F2CF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838200" y="1825625"/>
            <a:ext cx="5181600" cy="2098675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172200" y="1825625"/>
            <a:ext cx="5181600" cy="2098675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838200" y="4076700"/>
            <a:ext cx="5181600" cy="21002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4076700"/>
            <a:ext cx="5181600" cy="21002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日期占位符 6"/>
          <p:cNvSpPr>
            <a:spLocks noGrp="1"/>
          </p:cNvSpPr>
          <p:nvPr>
            <p:ph type="dt" sz="half" idx="12"/>
          </p:nvPr>
        </p:nvSpPr>
        <p:spPr>
          <a:xfrm>
            <a:off x="609600" y="6243638"/>
            <a:ext cx="2844800" cy="457200"/>
          </a:xfrm>
          <a:prstGeom prst="rect">
            <a:avLst/>
          </a:prstGeom>
        </p:spPr>
        <p:txBody>
          <a:bodyPr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10" name="页脚占位符 7"/>
          <p:cNvSpPr>
            <a:spLocks noGrp="1"/>
          </p:cNvSpPr>
          <p:nvPr>
            <p:ph type="ftr" sz="quarter" idx="13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</p:spPr>
        <p:txBody>
          <a:bodyPr anchor="b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灯片编号占位符 8"/>
          <p:cNvSpPr>
            <a:spLocks noGrp="1"/>
          </p:cNvSpPr>
          <p:nvPr>
            <p:ph type="sldNum" sz="quarter" idx="14"/>
          </p:nvPr>
        </p:nvSpPr>
        <p:spPr>
          <a:xfrm>
            <a:off x="8737600" y="6243638"/>
            <a:ext cx="2844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/>
          <a:p>
            <a:pPr algn="r">
              <a:buNone/>
            </a:pPr>
            <a:fld id="{9A0DB2DC-4C9A-4742-B13C-FB6460FD3503}" type="slidenum">
              <a:rPr lang="zh-CN" altLang="zh-CN" dirty="0">
                <a:latin typeface="Garamond" panose="02020404030301010803" pitchFamily="18" charset="0"/>
              </a:rPr>
              <a:t>‹#›</a:t>
            </a:fld>
            <a:endParaRPr lang="zh-CN" altLang="zh-CN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4575172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41879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64188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970002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9142789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399505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503941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25064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1048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/>
      </p:transition>
    </mc:Choice>
    <mc:Fallback xmlns="">
      <p:transition spd="slow">
        <p:pull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5" Type="http://schemas.openxmlformats.org/officeDocument/2006/relationships/slideLayout" Target="../slideLayouts/slideLayout22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8C0A13-A011-4B20-B325-A59F4477C576}" type="datetimeFigureOut">
              <a:rPr lang="zh-CN" altLang="en-US" smtClean="0"/>
              <a:t>2023/5/16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6DD00AE4-953E-4E49-BC4B-F8178D8F2CF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712217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</p:sldLayoutIdLst>
  <p:txStyles>
    <p:titleStyle>
      <a:lvl1pPr algn="l" defTabSz="609630" rtl="0" eaLnBrk="1" latinLnBrk="0" hangingPunct="1">
        <a:lnSpc>
          <a:spcPct val="90000"/>
        </a:lnSpc>
        <a:spcBef>
          <a:spcPct val="0"/>
        </a:spcBef>
        <a:buNone/>
        <a:defRPr sz="293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2408" indent="-152408" algn="l" defTabSz="60963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1867" kern="1200">
          <a:solidFill>
            <a:schemeClr val="tx1"/>
          </a:solidFill>
          <a:latin typeface="+mn-lt"/>
          <a:ea typeface="+mn-ea"/>
          <a:cs typeface="+mn-cs"/>
        </a:defRPr>
      </a:lvl1pPr>
      <a:lvl2pPr marL="457223" indent="-152408" algn="l" defTabSz="609630" rtl="0" eaLnBrk="1" latinLnBrk="0" hangingPunct="1">
        <a:lnSpc>
          <a:spcPct val="90000"/>
        </a:lnSpc>
        <a:spcBef>
          <a:spcPts val="333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62038" indent="-152408" algn="l" defTabSz="609630" rtl="0" eaLnBrk="1" latinLnBrk="0" hangingPunct="1">
        <a:lnSpc>
          <a:spcPct val="90000"/>
        </a:lnSpc>
        <a:spcBef>
          <a:spcPts val="333"/>
        </a:spcBef>
        <a:buFont typeface="Arial" panose="020B0604020202020204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3pPr>
      <a:lvl4pPr marL="1066853" indent="-152408" algn="l" defTabSz="609630" rtl="0" eaLnBrk="1" latinLnBrk="0" hangingPunct="1">
        <a:lnSpc>
          <a:spcPct val="90000"/>
        </a:lnSpc>
        <a:spcBef>
          <a:spcPts val="333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69" indent="-152408" algn="l" defTabSz="609630" rtl="0" eaLnBrk="1" latinLnBrk="0" hangingPunct="1">
        <a:lnSpc>
          <a:spcPct val="90000"/>
        </a:lnSpc>
        <a:spcBef>
          <a:spcPts val="333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76484" indent="-152408" algn="l" defTabSz="609630" rtl="0" eaLnBrk="1" latinLnBrk="0" hangingPunct="1">
        <a:lnSpc>
          <a:spcPct val="90000"/>
        </a:lnSpc>
        <a:spcBef>
          <a:spcPts val="333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981299" indent="-152408" algn="l" defTabSz="609630" rtl="0" eaLnBrk="1" latinLnBrk="0" hangingPunct="1">
        <a:lnSpc>
          <a:spcPct val="90000"/>
        </a:lnSpc>
        <a:spcBef>
          <a:spcPts val="333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114" indent="-152408" algn="l" defTabSz="609630" rtl="0" eaLnBrk="1" latinLnBrk="0" hangingPunct="1">
        <a:lnSpc>
          <a:spcPct val="90000"/>
        </a:lnSpc>
        <a:spcBef>
          <a:spcPts val="333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590930" indent="-152408" algn="l" defTabSz="609630" rtl="0" eaLnBrk="1" latinLnBrk="0" hangingPunct="1">
        <a:lnSpc>
          <a:spcPct val="90000"/>
        </a:lnSpc>
        <a:spcBef>
          <a:spcPts val="333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304815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609630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46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19261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524076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91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133707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438522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1603534" y="5314951"/>
            <a:ext cx="2041208" cy="587216"/>
            <a:chOff x="696133" y="1465290"/>
            <a:chExt cx="1966808" cy="623109"/>
          </a:xfrm>
        </p:grpSpPr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2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4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96133" y="1465290"/>
              <a:ext cx="1964525" cy="623109"/>
            </a:xfrm>
            <a:prstGeom prst="rect">
              <a:avLst/>
            </a:prstGeom>
          </p:spPr>
        </p:pic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2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4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98416" y="1465290"/>
              <a:ext cx="1964525" cy="623109"/>
            </a:xfrm>
            <a:prstGeom prst="rect">
              <a:avLst/>
            </a:prstGeom>
          </p:spPr>
        </p:pic>
      </p:grpSp>
      <p:sp>
        <p:nvSpPr>
          <p:cNvPr id="3" name="文本框 2"/>
          <p:cNvSpPr txBox="1"/>
          <p:nvPr/>
        </p:nvSpPr>
        <p:spPr>
          <a:xfrm>
            <a:off x="716758" y="1608960"/>
            <a:ext cx="11095833" cy="34778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5.17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课前小测：</a:t>
            </a:r>
            <a:endParaRPr kumimoji="0" lang="en-US" altLang="zh-CN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默写</a:t>
            </a:r>
            <a:r>
              <a:rPr kumimoji="0" lang="en-US" altLang="zh-CN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《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题破山寺后禅院</a:t>
            </a:r>
            <a:r>
              <a:rPr kumimoji="0" lang="en-US" altLang="zh-CN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》《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送友人</a:t>
            </a:r>
            <a:r>
              <a:rPr kumimoji="0" lang="en-US" altLang="zh-CN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》《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卜算子</a:t>
            </a:r>
            <a:r>
              <a:rPr kumimoji="0" lang="en-US" altLang="zh-CN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·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黄州定慧院寓居作</a:t>
            </a:r>
            <a:r>
              <a:rPr kumimoji="0" lang="en-US" altLang="zh-CN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》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。</a:t>
            </a:r>
            <a:endParaRPr kumimoji="0" lang="en-US" altLang="zh-CN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4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43412435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D48374A0-C625-ADB0-D00C-CDF983FBDDC4}"/>
              </a:ext>
            </a:extLst>
          </p:cNvPr>
          <p:cNvSpPr txBox="1"/>
          <p:nvPr/>
        </p:nvSpPr>
        <p:spPr>
          <a:xfrm>
            <a:off x="875704" y="1676769"/>
            <a:ext cx="10440593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题破山寺后禅院</a:t>
            </a:r>
            <a:endParaRPr kumimoji="0" lang="en-US" altLang="zh-CN" sz="4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Neue"/>
                <a:ea typeface="等线" panose="02010600030101010101" pitchFamily="2" charset="-122"/>
                <a:cs typeface="+mn-cs"/>
              </a:rPr>
              <a:t>常建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elvetica Neue"/>
              <a:ea typeface="等线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Neue"/>
                <a:ea typeface="等线" panose="02010600030101010101" pitchFamily="2" charset="-122"/>
                <a:cs typeface="+mn-cs"/>
              </a:rPr>
              <a:t>清晨入古寺，初日照高林。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Neue"/>
                <a:ea typeface="等线" panose="02010600030101010101" pitchFamily="2" charset="-122"/>
                <a:cs typeface="+mn-cs"/>
              </a:rPr>
              <a:t>曲径通幽处，禅房花木深。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Neue"/>
                <a:ea typeface="等线" panose="02010600030101010101" pitchFamily="2" charset="-122"/>
                <a:cs typeface="+mn-cs"/>
              </a:rPr>
              <a:t>山光悦鸟性，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elvetica Neue"/>
                <a:ea typeface="等线" panose="02010600030101010101" pitchFamily="2" charset="-122"/>
                <a:cs typeface="+mn-cs"/>
              </a:rPr>
              <a:t>潭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Neue"/>
                <a:ea typeface="等线" panose="02010600030101010101" pitchFamily="2" charset="-122"/>
                <a:cs typeface="+mn-cs"/>
              </a:rPr>
              <a:t>影空人心。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Neue"/>
                <a:ea typeface="等线" panose="02010600030101010101" pitchFamily="2" charset="-122"/>
                <a:cs typeface="+mn-cs"/>
              </a:rPr>
              <a:t>万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elvetica Neue"/>
                <a:ea typeface="等线" panose="02010600030101010101" pitchFamily="2" charset="-122"/>
                <a:cs typeface="+mn-cs"/>
              </a:rPr>
              <a:t>籁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Neue"/>
                <a:ea typeface="等线" panose="02010600030101010101" pitchFamily="2" charset="-122"/>
                <a:cs typeface="+mn-cs"/>
              </a:rPr>
              <a:t>此都寂，但余钟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elvetica Neue"/>
                <a:ea typeface="等线" panose="02010600030101010101" pitchFamily="2" charset="-122"/>
                <a:cs typeface="+mn-cs"/>
              </a:rPr>
              <a:t>磬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Neue"/>
                <a:ea typeface="等线" panose="02010600030101010101" pitchFamily="2" charset="-122"/>
                <a:cs typeface="+mn-cs"/>
              </a:rPr>
              <a:t>音。</a:t>
            </a:r>
            <a:endParaRPr kumimoji="0" lang="zh-CN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06958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D48374A0-C625-ADB0-D00C-CDF983FBDDC4}"/>
              </a:ext>
            </a:extLst>
          </p:cNvPr>
          <p:cNvSpPr txBox="1"/>
          <p:nvPr/>
        </p:nvSpPr>
        <p:spPr>
          <a:xfrm>
            <a:off x="875704" y="1676769"/>
            <a:ext cx="10440593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送友人</a:t>
            </a:r>
            <a:endParaRPr kumimoji="0" lang="en-US" altLang="zh-CN" sz="4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Neue"/>
                <a:ea typeface="等线" panose="02010600030101010101" pitchFamily="2" charset="-122"/>
                <a:cs typeface="+mn-cs"/>
              </a:rPr>
              <a:t>李白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elvetica Neue"/>
              <a:ea typeface="等线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Neue"/>
                <a:ea typeface="等线" panose="02010600030101010101" pitchFamily="2" charset="-122"/>
                <a:cs typeface="+mn-cs"/>
              </a:rPr>
              <a:t>青山横北郭，白水绕东城。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Neue"/>
                <a:ea typeface="等线" panose="02010600030101010101" pitchFamily="2" charset="-122"/>
                <a:cs typeface="+mn-cs"/>
              </a:rPr>
              <a:t>此地一为别，孤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elvetica Neue"/>
                <a:ea typeface="等线" panose="02010600030101010101" pitchFamily="2" charset="-122"/>
                <a:cs typeface="+mn-cs"/>
              </a:rPr>
              <a:t>蓬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Neue"/>
                <a:ea typeface="等线" panose="02010600030101010101" pitchFamily="2" charset="-122"/>
                <a:cs typeface="+mn-cs"/>
              </a:rPr>
              <a:t>万里征。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Neue"/>
                <a:ea typeface="等线" panose="02010600030101010101" pitchFamily="2" charset="-122"/>
                <a:cs typeface="+mn-cs"/>
              </a:rPr>
              <a:t>浮云游子意，落日故人情。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Neue"/>
                <a:ea typeface="等线" panose="02010600030101010101" pitchFamily="2" charset="-122"/>
                <a:cs typeface="+mn-cs"/>
              </a:rPr>
              <a:t>挥手自兹去，萧萧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elvetica Neue"/>
                <a:ea typeface="等线" panose="02010600030101010101" pitchFamily="2" charset="-122"/>
                <a:cs typeface="+mn-cs"/>
              </a:rPr>
              <a:t>班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Neue"/>
                <a:ea typeface="等线" panose="02010600030101010101" pitchFamily="2" charset="-122"/>
                <a:cs typeface="+mn-cs"/>
              </a:rPr>
              <a:t>马鸣。</a:t>
            </a:r>
            <a:endParaRPr kumimoji="0" lang="zh-CN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771738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D48374A0-C625-ADB0-D00C-CDF983FBDDC4}"/>
              </a:ext>
            </a:extLst>
          </p:cNvPr>
          <p:cNvSpPr txBox="1"/>
          <p:nvPr/>
        </p:nvSpPr>
        <p:spPr>
          <a:xfrm>
            <a:off x="875704" y="1676768"/>
            <a:ext cx="10440593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卜算子</a:t>
            </a:r>
            <a:r>
              <a:rPr kumimoji="0" lang="en-US" altLang="zh-CN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·</a:t>
            </a:r>
            <a:r>
              <a:rPr kumimoji="0" lang="zh-CN" alt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黄州定慧院寓居作</a:t>
            </a:r>
            <a:endParaRPr kumimoji="0" lang="en-US" altLang="zh-CN" sz="4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Neue"/>
                <a:ea typeface="等线" panose="02010600030101010101" pitchFamily="2" charset="-122"/>
                <a:cs typeface="+mn-cs"/>
              </a:rPr>
              <a:t>苏轼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elvetica Neue"/>
              <a:ea typeface="等线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Neue"/>
                <a:ea typeface="等线" panose="02010600030101010101" pitchFamily="2" charset="-122"/>
                <a:cs typeface="+mn-cs"/>
              </a:rPr>
              <a:t>    缺月挂疏桐，漏断人初静。谁见幽人独往来，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elvetica Neue"/>
                <a:ea typeface="等线" panose="02010600030101010101" pitchFamily="2" charset="-122"/>
                <a:cs typeface="+mn-cs"/>
              </a:rPr>
              <a:t>缥缈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Neue"/>
                <a:ea typeface="等线" panose="02010600030101010101" pitchFamily="2" charset="-122"/>
                <a:cs typeface="+mn-cs"/>
              </a:rPr>
              <a:t>孤鸿影。       惊起却回头，有恨无人省。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elvetica Neue"/>
                <a:ea typeface="等线" panose="02010600030101010101" pitchFamily="2" charset="-122"/>
                <a:cs typeface="+mn-cs"/>
              </a:rPr>
              <a:t>拣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Neue"/>
                <a:ea typeface="等线" panose="02010600030101010101" pitchFamily="2" charset="-122"/>
                <a:cs typeface="+mn-cs"/>
              </a:rPr>
              <a:t>尽寒枝不肯栖，寂寞沙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elvetica Neue"/>
                <a:ea typeface="等线" panose="02010600030101010101" pitchFamily="2" charset="-122"/>
                <a:cs typeface="+mn-cs"/>
              </a:rPr>
              <a:t>洲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Neue"/>
                <a:ea typeface="等线" panose="02010600030101010101" pitchFamily="2" charset="-122"/>
                <a:cs typeface="+mn-cs"/>
              </a:rPr>
              <a:t>冷。</a:t>
            </a:r>
            <a:endParaRPr kumimoji="0" lang="zh-CN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97675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693716" y="949230"/>
            <a:ext cx="8915399" cy="2262781"/>
          </a:xfrm>
        </p:spPr>
        <p:txBody>
          <a:bodyPr>
            <a:normAutofit/>
          </a:bodyPr>
          <a:lstStyle/>
          <a:p>
            <a:r>
              <a:rPr lang="zh-CN" altLang="en-US" sz="7200" dirty="0">
                <a:latin typeface="华文隶书" panose="02010800040101010101" pitchFamily="2" charset="-122"/>
                <a:ea typeface="华文隶书" panose="02010800040101010101" pitchFamily="2" charset="-122"/>
              </a:rPr>
              <a:t>一材多用巧变通</a:t>
            </a:r>
          </a:p>
        </p:txBody>
      </p:sp>
      <p:sp>
        <p:nvSpPr>
          <p:cNvPr id="5" name="副标题 4">
            <a:extLst>
              <a:ext uri="{FF2B5EF4-FFF2-40B4-BE49-F238E27FC236}">
                <a16:creationId xmlns:a16="http://schemas.microsoft.com/office/drawing/2014/main" id="{12FC72F3-C512-BB79-6D82-86ADFA03012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171942" y="119013"/>
            <a:ext cx="8911687" cy="1280890"/>
          </a:xfrm>
        </p:spPr>
        <p:txBody>
          <a:bodyPr>
            <a:normAutofit/>
          </a:bodyPr>
          <a:lstStyle/>
          <a:p>
            <a:r>
              <a:rPr lang="zh-CN" altLang="zh-CN" sz="3600" b="1" kern="100" dirty="0">
                <a:solidFill>
                  <a:srgbClr val="FF0000"/>
                </a:solidFill>
                <a:effectLst/>
                <a:ea typeface="等线" panose="02010600030101010101" pitchFamily="2" charset="-122"/>
                <a:cs typeface="Times New Roman" panose="02020603050405020304" pitchFamily="18" charset="0"/>
              </a:rPr>
              <a:t>议一议，学方法</a:t>
            </a:r>
            <a:endParaRPr lang="zh-CN" altLang="en-US" sz="72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334985" y="908605"/>
            <a:ext cx="10515600" cy="3710555"/>
          </a:xfrm>
        </p:spPr>
        <p:txBody>
          <a:bodyPr>
            <a:normAutofit fontScale="85000" lnSpcReduction="10000"/>
          </a:bodyPr>
          <a:lstStyle/>
          <a:p>
            <a:pPr indent="266700" algn="just"/>
            <a:r>
              <a:rPr lang="en-US" altLang="zh-CN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                        </a:t>
            </a:r>
            <a:r>
              <a:rPr lang="zh-CN" altLang="en-US" sz="3200" b="1" kern="100" dirty="0">
                <a:solidFill>
                  <a:schemeClr val="tx1"/>
                </a:solidFill>
                <a:effectLst/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《记忆深处的芒果树》</a:t>
            </a:r>
          </a:p>
          <a:p>
            <a:pPr indent="266700" algn="just"/>
            <a:r>
              <a:rPr lang="zh-CN" altLang="en-US" sz="3200" b="1" kern="100" dirty="0">
                <a:solidFill>
                  <a:schemeClr val="tx1"/>
                </a:solidFill>
                <a:effectLst/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奶奶家的芒果花香留在我的记忆深处。</a:t>
            </a:r>
          </a:p>
          <a:p>
            <a:pPr indent="266700" algn="just"/>
            <a:r>
              <a:rPr lang="zh-CN" altLang="en-US" sz="3200" b="1" kern="100" dirty="0">
                <a:solidFill>
                  <a:schemeClr val="tx1"/>
                </a:solidFill>
                <a:effectLst/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小时候，奶奶家种芒果树，香飘十里。</a:t>
            </a:r>
          </a:p>
          <a:p>
            <a:pPr indent="266700" algn="just"/>
            <a:r>
              <a:rPr lang="zh-CN" altLang="en-US" sz="3200" b="1" kern="100" dirty="0">
                <a:solidFill>
                  <a:schemeClr val="tx1"/>
                </a:solidFill>
                <a:effectLst/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奶奶在树下讲故事、收集花朵、织毛衣。</a:t>
            </a:r>
          </a:p>
          <a:p>
            <a:pPr indent="266700" algn="just"/>
            <a:r>
              <a:rPr lang="zh-CN" altLang="en-US" sz="3200" b="1" kern="100" dirty="0">
                <a:solidFill>
                  <a:schemeClr val="tx1"/>
                </a:solidFill>
                <a:effectLst/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芒果成熟，奶奶和我一起做芒果干、芒果布丁。</a:t>
            </a:r>
          </a:p>
          <a:p>
            <a:pPr indent="266700" algn="just"/>
            <a:r>
              <a:rPr lang="zh-CN" altLang="en-US" sz="3200" b="1" kern="100" dirty="0">
                <a:solidFill>
                  <a:schemeClr val="tx1"/>
                </a:solidFill>
                <a:effectLst/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奶奶在一个春天离开了，我看着芒果树大哭。</a:t>
            </a:r>
          </a:p>
          <a:p>
            <a:pPr indent="266700" algn="just"/>
            <a:r>
              <a:rPr lang="zh-CN" altLang="en-US" sz="3200" b="1" kern="100" dirty="0">
                <a:solidFill>
                  <a:schemeClr val="tx1"/>
                </a:solidFill>
                <a:effectLst/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我在芒果花香中怀念奶奶，明白了要活在当下、珍惜身边人。</a:t>
            </a:r>
          </a:p>
          <a:p>
            <a:pPr indent="266700" algn="just"/>
            <a:endParaRPr lang="zh-CN" altLang="zh-CN" sz="18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79863" y="4327194"/>
            <a:ext cx="10354491" cy="19996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0" indent="0" algn="just">
              <a:buNone/>
            </a:pPr>
            <a:r>
              <a:rPr lang="zh-CN" altLang="zh-CN" sz="2800" kern="100" dirty="0">
                <a:solidFill>
                  <a:srgbClr val="FF0000"/>
                </a:solidFill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判断：</a:t>
            </a:r>
            <a:r>
              <a:rPr lang="zh-CN" altLang="en-US" sz="2800" kern="100" dirty="0">
                <a:solidFill>
                  <a:srgbClr val="FF0000"/>
                </a:solidFill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上述</a:t>
            </a:r>
            <a:r>
              <a:rPr lang="zh-CN" altLang="zh-CN" sz="2800" kern="100" dirty="0">
                <a:solidFill>
                  <a:srgbClr val="FF0000"/>
                </a:solidFill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材料是否适合用于以下题目？</a:t>
            </a:r>
          </a:p>
          <a:p>
            <a:pPr marL="228600" indent="266700" algn="just"/>
            <a:r>
              <a:rPr altLang="zh-CN" sz="3200" b="1" kern="100" dirty="0">
                <a:solidFill>
                  <a:srgbClr val="0000FF"/>
                </a:solidFill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①我想握住你的手    </a:t>
            </a:r>
            <a:r>
              <a:rPr lang="en-US" sz="3200" b="1" kern="100" dirty="0">
                <a:solidFill>
                  <a:srgbClr val="0000FF"/>
                </a:solidFill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     </a:t>
            </a:r>
            <a:r>
              <a:rPr altLang="zh-CN" sz="3200" b="1" kern="100" dirty="0">
                <a:solidFill>
                  <a:srgbClr val="0000FF"/>
                </a:solidFill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lang="en-US" sz="3200" b="1" kern="100" dirty="0">
                <a:solidFill>
                  <a:srgbClr val="0000FF"/>
                </a:solidFill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altLang="zh-CN" sz="3200" b="1" kern="100" dirty="0">
                <a:solidFill>
                  <a:srgbClr val="0000FF"/>
                </a:solidFill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②这里也有乐趣</a:t>
            </a:r>
          </a:p>
          <a:p>
            <a:pPr marL="228600" indent="266700" algn="just"/>
            <a:r>
              <a:rPr altLang="zh-CN" sz="3200" b="1" kern="100" dirty="0">
                <a:solidFill>
                  <a:srgbClr val="0000FF"/>
                </a:solidFill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③你的光照亮了我的青春</a:t>
            </a:r>
            <a:r>
              <a:rPr lang="en-US" sz="3200" b="1" kern="100" dirty="0">
                <a:solidFill>
                  <a:srgbClr val="0000FF"/>
                </a:solidFill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altLang="zh-CN" sz="3200" b="1" kern="100" dirty="0">
                <a:solidFill>
                  <a:srgbClr val="0000FF"/>
                </a:solidFill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④这个春天，我再一次____</a:t>
            </a:r>
          </a:p>
          <a:p>
            <a:pPr marL="228600" indent="266700" algn="just"/>
            <a:r>
              <a:rPr altLang="zh-CN" sz="3200" b="1" kern="100" dirty="0">
                <a:solidFill>
                  <a:srgbClr val="0000FF"/>
                </a:solidFill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⑤奋斗让我_____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95342" y="1498064"/>
            <a:ext cx="11259050" cy="3407645"/>
          </a:xfrm>
        </p:spPr>
        <p:txBody>
          <a:bodyPr>
            <a:noAutofit/>
          </a:bodyPr>
          <a:lstStyle/>
          <a:p>
            <a:r>
              <a:rPr lang="zh-CN" altLang="en-US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奶奶家的芒果花香留在我的记忆深处。</a:t>
            </a:r>
          </a:p>
          <a:p>
            <a:r>
              <a:rPr lang="zh-CN" altLang="en-US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小时候，奶奶家种芒果树，香飘十里。</a:t>
            </a:r>
          </a:p>
          <a:p>
            <a:r>
              <a:rPr lang="zh-CN" altLang="en-US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芒果成熟了，奶奶和我一起做芒果干、芒果布丁。（详写）</a:t>
            </a:r>
          </a:p>
          <a:p>
            <a:r>
              <a:rPr lang="zh-CN" altLang="en-US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奶奶离开了，我尝试自己做芒果布丁。（略写）</a:t>
            </a:r>
            <a:endParaRPr lang="en-US" altLang="zh-CN" sz="3600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zh-CN" altLang="en-US" sz="3600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我在芒果花香中怀念奶奶。</a:t>
            </a:r>
          </a:p>
          <a:p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2213956" y="713536"/>
            <a:ext cx="77886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4000" b="1" dirty="0"/>
              <a:t>《这个春天，我再一次</a:t>
            </a:r>
            <a:r>
              <a:rPr lang="en-US" altLang="zh-CN" sz="4000" b="1" dirty="0"/>
              <a:t>_________ </a:t>
            </a:r>
            <a:r>
              <a:rPr lang="zh-CN" altLang="en-US" sz="4000" b="1" dirty="0"/>
              <a:t>》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1580044" y="695870"/>
            <a:ext cx="8803640" cy="707886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zh-CN" altLang="zh-CN" sz="4000" b="1" dirty="0"/>
              <a:t>《</a:t>
            </a:r>
            <a:r>
              <a:rPr lang="zh-CN" altLang="zh-CN" sz="4000" b="1" dirty="0">
                <a:solidFill>
                  <a:srgbClr val="0000FF"/>
                </a:solidFill>
              </a:rPr>
              <a:t>这个春天</a:t>
            </a:r>
            <a:r>
              <a:rPr lang="zh-CN" altLang="zh-CN" sz="4000" b="1" dirty="0"/>
              <a:t>，我</a:t>
            </a:r>
            <a:r>
              <a:rPr lang="en-US" altLang="zh-CN" sz="4000" b="1" dirty="0">
                <a:solidFill>
                  <a:srgbClr val="FF0000"/>
                </a:solidFill>
              </a:rPr>
              <a:t>/</a:t>
            </a:r>
            <a:r>
              <a:rPr lang="zh-CN" altLang="zh-CN" sz="4000" b="1" dirty="0">
                <a:solidFill>
                  <a:srgbClr val="FF0000"/>
                </a:solidFill>
              </a:rPr>
              <a:t>再一次</a:t>
            </a:r>
            <a:r>
              <a:rPr lang="en-US" altLang="zh-CN" sz="4000" b="1" dirty="0">
                <a:solidFill>
                  <a:srgbClr val="FF0000"/>
                </a:solidFill>
              </a:rPr>
              <a:t>/_________&gt;&gt;</a:t>
            </a:r>
            <a:endParaRPr lang="zh-CN" altLang="en-US" sz="4000" b="1" dirty="0">
              <a:solidFill>
                <a:srgbClr val="FF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395964" y="616177"/>
            <a:ext cx="305054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600" dirty="0"/>
              <a:t>做芒果布丁</a:t>
            </a:r>
            <a:endParaRPr lang="zh-CN" altLang="en-US" sz="3600" dirty="0"/>
          </a:p>
        </p:txBody>
      </p:sp>
      <p:sp>
        <p:nvSpPr>
          <p:cNvPr id="15" name="文本框 14"/>
          <p:cNvSpPr txBox="1"/>
          <p:nvPr/>
        </p:nvSpPr>
        <p:spPr>
          <a:xfrm>
            <a:off x="1080339" y="1560197"/>
            <a:ext cx="10347935" cy="58477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indent="266700" algn="just">
              <a:tabLst>
                <a:tab pos="3279775" algn="l"/>
              </a:tabLst>
            </a:pPr>
            <a:r>
              <a:rPr lang="zh-CN" altLang="zh-CN" sz="3200" b="1" kern="100" dirty="0">
                <a:solidFill>
                  <a:srgbClr val="FF0000"/>
                </a:solidFill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春天到了（环境描写），芒果花开，我想起了奶奶。</a:t>
            </a:r>
            <a:endParaRPr lang="zh-CN" altLang="zh-CN" sz="3200" b="1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61616" y="4801806"/>
            <a:ext cx="9910355" cy="5835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indent="266700" algn="just"/>
            <a:r>
              <a:rPr lang="zh-CN" altLang="zh-CN" sz="3200" b="1" kern="100" dirty="0">
                <a:solidFill>
                  <a:srgbClr val="0000FF"/>
                </a:solidFill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做的过程错漏百出，体会奶奶的勤劳能干和耐心。</a:t>
            </a:r>
          </a:p>
        </p:txBody>
      </p:sp>
      <p:sp>
        <p:nvSpPr>
          <p:cNvPr id="19" name="等腰三角形 18"/>
          <p:cNvSpPr/>
          <p:nvPr/>
        </p:nvSpPr>
        <p:spPr>
          <a:xfrm>
            <a:off x="11713271" y="1748053"/>
            <a:ext cx="241069" cy="313894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等腰三角形 19"/>
          <p:cNvSpPr/>
          <p:nvPr/>
        </p:nvSpPr>
        <p:spPr>
          <a:xfrm>
            <a:off x="11713270" y="4998751"/>
            <a:ext cx="241069" cy="313894"/>
          </a:xfrm>
          <a:prstGeom prst="triangle">
            <a:avLst>
              <a:gd name="adj" fmla="val 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1</a:t>
            </a:r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-663114" y="6041997"/>
            <a:ext cx="10609832" cy="1076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765175" algn="just"/>
            <a:r>
              <a:rPr lang="zh-CN" altLang="zh-CN" sz="3600" b="1" kern="100" dirty="0">
                <a:solidFill>
                  <a:srgbClr val="40404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立意关键词</a:t>
            </a:r>
            <a:r>
              <a:rPr lang="zh-CN" altLang="zh-CN" sz="3600" b="1" kern="100" dirty="0"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r>
              <a:rPr lang="zh-CN" altLang="zh-CN" sz="3600" b="1" kern="100" dirty="0">
                <a:solidFill>
                  <a:srgbClr val="0000FF"/>
                </a:solidFill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做事要耐心</a:t>
            </a:r>
            <a:endParaRPr lang="zh-CN" altLang="zh-CN" sz="36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804545" algn="just"/>
            <a:r>
              <a:rPr lang="en-US" altLang="zh-CN" sz="2800" b="1" kern="100" dirty="0">
                <a:solidFill>
                  <a:srgbClr val="404040"/>
                </a:solidFill>
                <a:effectLst/>
                <a:latin typeface="宋体" panose="02010600030101010101" pitchFamily="2" charset="-122"/>
                <a:ea typeface="Arial" panose="020B0604020202020204" pitchFamily="34" charset="0"/>
                <a:cs typeface="宋体" panose="02010600030101010101" pitchFamily="2" charset="-122"/>
              </a:rPr>
              <a:t> </a:t>
            </a:r>
            <a:endParaRPr lang="zh-CN" altLang="zh-CN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421248" y="6041997"/>
            <a:ext cx="7330476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zh-CN" sz="3600" b="1" kern="1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  <a:sym typeface="+mn-ea"/>
              </a:rPr>
              <a:t>/</a:t>
            </a:r>
            <a:r>
              <a:rPr lang="zh-CN" altLang="en-US" sz="3600" b="1" kern="100" dirty="0"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理解奶奶的爱</a:t>
            </a:r>
            <a:r>
              <a:rPr lang="zh-CN" altLang="zh-CN" sz="3600" b="1" kern="100" dirty="0">
                <a:effectLst/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lang="en-US" altLang="zh-CN" sz="3600" b="1" kern="100" dirty="0">
                <a:effectLst/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/ </a:t>
            </a:r>
            <a:r>
              <a:rPr lang="zh-CN" altLang="zh-CN" sz="3600" b="1" kern="100" dirty="0">
                <a:effectLst/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做事需要窍门</a:t>
            </a:r>
            <a:r>
              <a:rPr lang="en-US" altLang="zh-CN" sz="3600" b="1" kern="100" dirty="0">
                <a:effectLst/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……</a:t>
            </a:r>
            <a:endParaRPr lang="zh-CN" altLang="en-US" sz="36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95342" y="5457222"/>
            <a:ext cx="10414783" cy="5835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l"/>
            <a:r>
              <a:rPr lang="zh-CN" altLang="en-US" sz="3200" b="1" kern="100" dirty="0">
                <a:solidFill>
                  <a:srgbClr val="FF0000"/>
                </a:solidFill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再一次做芒果布丁，我明白奶奶的教导：做事要有耐心。</a:t>
            </a:r>
          </a:p>
        </p:txBody>
      </p:sp>
      <p:sp>
        <p:nvSpPr>
          <p:cNvPr id="10" name="等腰三角形 9"/>
          <p:cNvSpPr/>
          <p:nvPr/>
        </p:nvSpPr>
        <p:spPr>
          <a:xfrm>
            <a:off x="11210125" y="5749609"/>
            <a:ext cx="186533" cy="21061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3" grpId="0" uiExpand="1" build="p"/>
      <p:bldP spid="3" grpId="1" build="p"/>
      <p:bldP spid="8" grpId="0" bldLvl="0" animBg="1"/>
      <p:bldP spid="11" grpId="0"/>
      <p:bldP spid="15" grpId="0" bldLvl="0" animBg="1"/>
      <p:bldP spid="16" grpId="0" bldLvl="0" animBg="1"/>
      <p:bldP spid="5" grpId="0"/>
      <p:bldP spid="6" grpId="0"/>
      <p:bldP spid="7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0990" y="87630"/>
            <a:ext cx="8911590" cy="878840"/>
          </a:xfrm>
        </p:spPr>
        <p:txBody>
          <a:bodyPr>
            <a:normAutofit/>
          </a:bodyPr>
          <a:lstStyle/>
          <a:p>
            <a:r>
              <a:rPr lang="zh-CN" altLang="zh-CN" sz="3600" b="1" kern="100" dirty="0">
                <a:solidFill>
                  <a:srgbClr val="FF0000"/>
                </a:solidFill>
                <a:effectLst/>
                <a:ea typeface="等线" panose="02010600030101010101" pitchFamily="2" charset="-122"/>
                <a:cs typeface="Times New Roman" panose="02020603050405020304" pitchFamily="18" charset="0"/>
              </a:rPr>
              <a:t>练一练，懂活用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4854" y="1368425"/>
            <a:ext cx="11575473" cy="4228811"/>
          </a:xfrm>
        </p:spPr>
        <p:txBody>
          <a:bodyPr>
            <a:normAutofit lnSpcReduction="10000"/>
          </a:bodyPr>
          <a:lstStyle/>
          <a:p>
            <a:pPr indent="266700" algn="just"/>
            <a:r>
              <a:rPr lang="zh-CN" altLang="en-US" sz="3600" b="1" kern="100" dirty="0">
                <a:solidFill>
                  <a:schemeClr val="tx1"/>
                </a:solidFill>
                <a:effectLst/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奶奶家的芒果花香留在我的记忆深处。</a:t>
            </a:r>
          </a:p>
          <a:p>
            <a:pPr indent="266700" algn="just"/>
            <a:r>
              <a:rPr lang="zh-CN" altLang="en-US" sz="3600" b="1" kern="100" dirty="0">
                <a:solidFill>
                  <a:schemeClr val="tx1"/>
                </a:solidFill>
                <a:effectLst/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小时候，奶奶家种芒果树，香飘十里。</a:t>
            </a:r>
          </a:p>
          <a:p>
            <a:pPr indent="266700" algn="just"/>
            <a:r>
              <a:rPr lang="zh-CN" altLang="en-US" sz="3600" b="1" kern="100" dirty="0">
                <a:solidFill>
                  <a:schemeClr val="tx1"/>
                </a:solidFill>
                <a:effectLst/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奶奶在树下讲故事、收集花朵、织毛衣。</a:t>
            </a:r>
          </a:p>
          <a:p>
            <a:pPr indent="266700" algn="just"/>
            <a:r>
              <a:rPr lang="zh-CN" altLang="en-US" sz="3600" b="1" kern="100" dirty="0">
                <a:solidFill>
                  <a:schemeClr val="tx1"/>
                </a:solidFill>
                <a:effectLst/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芒果成熟，奶奶和我一起做芒果干、芒果布丁。</a:t>
            </a:r>
          </a:p>
          <a:p>
            <a:pPr indent="266700" algn="just"/>
            <a:r>
              <a:rPr lang="zh-CN" altLang="en-US" sz="3600" b="1" kern="100" dirty="0">
                <a:solidFill>
                  <a:schemeClr val="tx1"/>
                </a:solidFill>
                <a:effectLst/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奶奶在一个春天离开了，我看着芒果树大哭。</a:t>
            </a:r>
          </a:p>
          <a:p>
            <a:pPr indent="266700" algn="just"/>
            <a:r>
              <a:rPr lang="zh-CN" altLang="en-US" sz="3600" b="1" kern="100" dirty="0">
                <a:solidFill>
                  <a:schemeClr val="tx1"/>
                </a:solidFill>
                <a:effectLst/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我在芒果花香中怀念奶奶，明白了要活在当下、珍惜身边人。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218467" y="5022217"/>
            <a:ext cx="1095184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0" eaLnBrk="0" fontAlgn="auto">
              <a:lnSpc>
                <a:spcPct val="150000"/>
              </a:lnSpc>
            </a:pPr>
            <a:r>
              <a:rPr altLang="zh-CN" sz="3200" b="1" kern="1700" spc="120" dirty="0">
                <a:solidFill>
                  <a:srgbClr val="0000FF"/>
                </a:solidFill>
                <a:uFillTx/>
              </a:rPr>
              <a:t>①我想握住你的手              ②这里也有乐趣</a:t>
            </a:r>
          </a:p>
          <a:p>
            <a:pPr indent="0" eaLnBrk="0" fontAlgn="auto">
              <a:lnSpc>
                <a:spcPct val="150000"/>
              </a:lnSpc>
            </a:pPr>
            <a:r>
              <a:rPr altLang="zh-CN" sz="3200" b="1" kern="1700" spc="120" dirty="0">
                <a:solidFill>
                  <a:srgbClr val="0000FF"/>
                </a:solidFill>
                <a:uFillTx/>
              </a:rPr>
              <a:t>③你的光照亮了我的青春    ④这一次，让我来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771305" y="692930"/>
            <a:ext cx="93410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选择一个题目，先做审题分析，再改写材料，活用素材。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3F48660-11C6-3AD9-5534-BBD8671BC7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>
            <a:extLst>
              <a:ext uri="{FF2B5EF4-FFF2-40B4-BE49-F238E27FC236}">
                <a16:creationId xmlns:a16="http://schemas.microsoft.com/office/drawing/2014/main" id="{EAF7C29D-899B-025B-1165-1F55AC7C19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14971"/>
          <a:stretch/>
        </p:blipFill>
        <p:spPr>
          <a:xfrm>
            <a:off x="924736" y="131204"/>
            <a:ext cx="10342527" cy="659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8791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1ACA05D-BAFA-0E24-A10E-6558BD817D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9AF0789-B1F5-EE62-813F-F2703F27F6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54482F85-2890-8D64-E941-1D6C3CFE1E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5434" y="0"/>
            <a:ext cx="8821132" cy="6615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5438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4B2FCFF-07C3-4033-391D-C3471919F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>
            <a:extLst>
              <a:ext uri="{FF2B5EF4-FFF2-40B4-BE49-F238E27FC236}">
                <a16:creationId xmlns:a16="http://schemas.microsoft.com/office/drawing/2014/main" id="{5AD94E41-54C1-B2C0-B3B4-4691E6F648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2099" t="22870" r="12302" b="18497"/>
          <a:stretch/>
        </p:blipFill>
        <p:spPr>
          <a:xfrm>
            <a:off x="395925" y="177336"/>
            <a:ext cx="11180190" cy="6503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3927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50BE757-9E28-E1D9-6B4D-E12D2DDE29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>
            <a:extLst>
              <a:ext uri="{FF2B5EF4-FFF2-40B4-BE49-F238E27FC236}">
                <a16:creationId xmlns:a16="http://schemas.microsoft.com/office/drawing/2014/main" id="{3A7DC783-E532-D35F-4E1E-B4E461C5D7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988" t="13364" r="10244" b="21739"/>
          <a:stretch/>
        </p:blipFill>
        <p:spPr>
          <a:xfrm>
            <a:off x="272608" y="169683"/>
            <a:ext cx="11567458" cy="6641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0870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一材多用，关键审题。</a:t>
            </a:r>
            <a:endParaRPr lang="zh-CN" altLang="en-US" sz="4000" b="1" dirty="0"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增删细节，详略得当。</a:t>
            </a:r>
            <a:endParaRPr lang="zh-CN" altLang="en-US" sz="4000" b="1" dirty="0"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改头换尾，提升立意。</a:t>
            </a:r>
            <a:endParaRPr lang="zh-CN" altLang="en-US" sz="4000" b="1" dirty="0">
              <a:latin typeface="Arial" panose="020B0604020202020204" pitchFamily="34" charset="0"/>
            </a:endParaRPr>
          </a:p>
          <a:p>
            <a:endParaRPr lang="zh-CN" altLang="en-US" sz="4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36420" y="683895"/>
            <a:ext cx="8911590" cy="902335"/>
          </a:xfrm>
        </p:spPr>
        <p:txBody>
          <a:bodyPr/>
          <a:lstStyle/>
          <a:p>
            <a:r>
              <a:rPr lang="zh-CN" altLang="en-US" b="1" dirty="0"/>
              <a:t>选做作业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638617" y="1969770"/>
            <a:ext cx="8915400" cy="3777622"/>
          </a:xfrm>
        </p:spPr>
        <p:txBody>
          <a:bodyPr/>
          <a:lstStyle/>
          <a:p>
            <a:pPr indent="266700" algn="just" fontAlgn="auto">
              <a:lnSpc>
                <a:spcPct val="150000"/>
              </a:lnSpc>
              <a:buSzTx/>
            </a:pPr>
            <a:r>
              <a:rPr lang="en-US" altLang="zh-CN" sz="4000"/>
              <a:t>    </a:t>
            </a:r>
            <a:r>
              <a:rPr lang="zh-CN" altLang="en-US" sz="3600" b="1" kern="100" dirty="0">
                <a:solidFill>
                  <a:schemeClr val="tx1"/>
                </a:solidFill>
                <a:effectLst/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选择一个作文题目，就自己积累的素材，完成一个素材活用思维训练，并完成一篇不少于600字的作文。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1603534" y="5314951"/>
            <a:ext cx="2041208" cy="587216"/>
            <a:chOff x="696133" y="1465290"/>
            <a:chExt cx="1966808" cy="623109"/>
          </a:xfrm>
        </p:grpSpPr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2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4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96133" y="1465290"/>
              <a:ext cx="1964525" cy="623109"/>
            </a:xfrm>
            <a:prstGeom prst="rect">
              <a:avLst/>
            </a:prstGeom>
          </p:spPr>
        </p:pic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2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4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98416" y="1465290"/>
              <a:ext cx="1964525" cy="623109"/>
            </a:xfrm>
            <a:prstGeom prst="rect">
              <a:avLst/>
            </a:prstGeom>
          </p:spPr>
        </p:pic>
      </p:grpSp>
      <p:sp>
        <p:nvSpPr>
          <p:cNvPr id="3" name="文本框 2"/>
          <p:cNvSpPr txBox="1"/>
          <p:nvPr/>
        </p:nvSpPr>
        <p:spPr>
          <a:xfrm>
            <a:off x="663493" y="612844"/>
            <a:ext cx="11095833" cy="501675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作业：</a:t>
            </a:r>
            <a:endParaRPr kumimoji="0" lang="en-US" altLang="zh-CN" sz="4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4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1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《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皇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》P288-290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《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余荫山房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》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，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《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古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》P132-133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选择题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，批改。</a:t>
            </a:r>
            <a:endParaRPr kumimoji="0" lang="en-US" altLang="zh-CN" sz="4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4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2.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复习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《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卜算子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·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咏梅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》《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行路难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》《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酬乐天扬州初逢席上见赠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》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，明天小测。</a:t>
            </a:r>
            <a:endParaRPr kumimoji="0" lang="en-US" altLang="zh-CN" sz="4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4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697461041"/>
      </p:ext>
    </p:extLst>
  </p:cSld>
  <p:clrMapOvr>
    <a:masterClrMapping/>
  </p:clrMapOvr>
  <p:transition spd="slow">
    <p:push dir="u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PP_MARK_KEY" val="ac18c38f-1bae-4d86-991b-e80b09dae8ec"/>
  <p:tag name="COMMONDATA" val="eyJoZGlkIjoiZGQyNTVmNDM2NzI4OWZmNDI4MWUzZjZmNDQ5NWE3YmUifQ=="/>
</p:tagLst>
</file>

<file path=ppt/theme/theme1.xml><?xml version="1.0" encoding="utf-8"?>
<a:theme xmlns:a="http://schemas.openxmlformats.org/drawingml/2006/main" name="丝状">
  <a:themeElements>
    <a:clrScheme name="丝状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丝状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丝状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sz="3600" dirty="0" smtClean="0">
            <a:latin typeface="宋体" panose="02010600030101010101" pitchFamily="2" charset="-122"/>
            <a:ea typeface="宋体" panose="02010600030101010101" pitchFamily="2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包裹</Template>
  <TotalTime>15</TotalTime>
  <Words>672</Words>
  <Application>Microsoft Office PowerPoint</Application>
  <PresentationFormat>宽屏</PresentationFormat>
  <Paragraphs>66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15</vt:i4>
      </vt:variant>
    </vt:vector>
  </HeadingPairs>
  <TitlesOfParts>
    <vt:vector size="26" baseType="lpstr">
      <vt:lpstr>Helvetica Neue</vt:lpstr>
      <vt:lpstr>华文仿宋</vt:lpstr>
      <vt:lpstr>华文隶书</vt:lpstr>
      <vt:lpstr>宋体</vt:lpstr>
      <vt:lpstr>Arial</vt:lpstr>
      <vt:lpstr>Century Gothic</vt:lpstr>
      <vt:lpstr>Garamond</vt:lpstr>
      <vt:lpstr>Wingdings 3</vt:lpstr>
      <vt:lpstr>等线</vt:lpstr>
      <vt:lpstr>丝状</vt:lpstr>
      <vt:lpstr>Office 主题​​</vt:lpstr>
      <vt:lpstr>PowerPoint 演示文稿</vt:lpstr>
      <vt:lpstr>PowerPoint 演示文稿</vt:lpstr>
      <vt:lpstr>PowerPoint 演示文稿</vt:lpstr>
      <vt:lpstr>PowerPoint 演示文稿</vt:lpstr>
      <vt:lpstr>一材多用巧变通</vt:lpstr>
      <vt:lpstr>议一议，学方法</vt:lpstr>
      <vt:lpstr>PowerPoint 演示文稿</vt:lpstr>
      <vt:lpstr>练一练，懂活用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选做作业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一材多用巧变通</dc:title>
  <dc:creator>丹萍 陈</dc:creator>
  <cp:lastModifiedBy>叶 海宇</cp:lastModifiedBy>
  <cp:revision>55</cp:revision>
  <dcterms:created xsi:type="dcterms:W3CDTF">2023-04-20T14:34:00Z</dcterms:created>
  <dcterms:modified xsi:type="dcterms:W3CDTF">2023-05-16T08:59:13Z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324DD20A8D8E46FF93435AA2F4CD5870</vt:lpwstr>
  </property>
  <property fmtid="{D5CDD505-2E9C-101B-9397-08002B2CF9AE}" pid="3" name="KSOProductBuildVer">
    <vt:lpwstr>2052-11.1.0.14309</vt:lpwstr>
  </property>
</Properties>
</file>