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3"/>
  </p:notesMasterIdLst>
  <p:sldIdLst>
    <p:sldId id="334" r:id="rId3"/>
    <p:sldId id="357" r:id="rId4"/>
    <p:sldId id="355" r:id="rId5"/>
    <p:sldId id="356" r:id="rId6"/>
    <p:sldId id="358" r:id="rId7"/>
    <p:sldId id="335" r:id="rId8"/>
    <p:sldId id="359" r:id="rId9"/>
    <p:sldId id="303" r:id="rId10"/>
    <p:sldId id="354" r:id="rId11"/>
    <p:sldId id="305" r:id="rId12"/>
    <p:sldId id="304" r:id="rId13"/>
    <p:sldId id="326" r:id="rId14"/>
    <p:sldId id="337" r:id="rId15"/>
    <p:sldId id="340" r:id="rId16"/>
    <p:sldId id="338" r:id="rId17"/>
    <p:sldId id="360" r:id="rId18"/>
    <p:sldId id="339" r:id="rId19"/>
    <p:sldId id="361" r:id="rId20"/>
    <p:sldId id="341" r:id="rId21"/>
    <p:sldId id="308" r:id="rId22"/>
    <p:sldId id="362" r:id="rId23"/>
    <p:sldId id="342" r:id="rId24"/>
    <p:sldId id="343" r:id="rId25"/>
    <p:sldId id="363" r:id="rId26"/>
    <p:sldId id="306" r:id="rId27"/>
    <p:sldId id="309" r:id="rId28"/>
    <p:sldId id="328" r:id="rId29"/>
    <p:sldId id="364" r:id="rId30"/>
    <p:sldId id="346" r:id="rId31"/>
    <p:sldId id="348" r:id="rId32"/>
    <p:sldId id="311" r:id="rId33"/>
    <p:sldId id="312" r:id="rId34"/>
    <p:sldId id="313" r:id="rId35"/>
    <p:sldId id="349" r:id="rId36"/>
    <p:sldId id="350" r:id="rId37"/>
    <p:sldId id="351" r:id="rId38"/>
    <p:sldId id="344" r:id="rId39"/>
    <p:sldId id="323" r:id="rId40"/>
    <p:sldId id="345" r:id="rId41"/>
    <p:sldId id="325" r:id="rId42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华文中宋" panose="0201060004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华文中宋" panose="0201060004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华文中宋" panose="0201060004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华文中宋" panose="0201060004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华文中宋" panose="0201060004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华文中宋" panose="0201060004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华文中宋" panose="0201060004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华文中宋" panose="0201060004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华文中宋" panose="0201060004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CC0066"/>
    <a:srgbClr val="FF0000"/>
    <a:srgbClr val="CC3300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>
        <p:scale>
          <a:sx n="66" d="100"/>
          <a:sy n="66" d="100"/>
        </p:scale>
        <p:origin x="-130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75" d="100"/>
        <a:sy n="75" d="100"/>
      </p:scale>
      <p:origin x="0" y="7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6" Type="http://schemas.openxmlformats.org/officeDocument/2006/relationships/tableStyles" Target="tableStyles.xml"/><Relationship Id="rId45" Type="http://schemas.openxmlformats.org/officeDocument/2006/relationships/viewProps" Target="viewProps.xml"/><Relationship Id="rId44" Type="http://schemas.openxmlformats.org/officeDocument/2006/relationships/presProps" Target="presProps.xml"/><Relationship Id="rId43" Type="http://schemas.openxmlformats.org/officeDocument/2006/relationships/notesMaster" Target="notesMasters/notesMaster1.xml"/><Relationship Id="rId42" Type="http://schemas.openxmlformats.org/officeDocument/2006/relationships/slide" Target="slides/slide40.xml"/><Relationship Id="rId41" Type="http://schemas.openxmlformats.org/officeDocument/2006/relationships/slide" Target="slides/slide39.xml"/><Relationship Id="rId40" Type="http://schemas.openxmlformats.org/officeDocument/2006/relationships/slide" Target="slides/slide38.xml"/><Relationship Id="rId4" Type="http://schemas.openxmlformats.org/officeDocument/2006/relationships/slide" Target="slides/slide2.xml"/><Relationship Id="rId39" Type="http://schemas.openxmlformats.org/officeDocument/2006/relationships/slide" Target="slides/slide37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9" Type="http://schemas.openxmlformats.org/officeDocument/2006/relationships/image" Target="../media/image5.wmf"/><Relationship Id="rId8" Type="http://schemas.openxmlformats.org/officeDocument/2006/relationships/image" Target="../media/image13.wmf"/><Relationship Id="rId7" Type="http://schemas.openxmlformats.org/officeDocument/2006/relationships/image" Target="../media/image12.wmf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5.vml.rels><?xml version="1.0" encoding="UTF-8" standalone="yes"?>
<Relationships xmlns="http://schemas.openxmlformats.org/package/2006/relationships"><Relationship Id="rId4" Type="http://schemas.openxmlformats.org/officeDocument/2006/relationships/image" Target="../media/image19.wmf"/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image" Target="../media/image2.wmf"/></Relationships>
</file>

<file path=ppt/drawings/_rels/vmlDrawing6.vml.rels><?xml version="1.0" encoding="UTF-8" standalone="yes"?>
<Relationships xmlns="http://schemas.openxmlformats.org/package/2006/relationships"><Relationship Id="rId4" Type="http://schemas.openxmlformats.org/officeDocument/2006/relationships/image" Target="../media/image23.wmf"/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2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37.wmf"/><Relationship Id="rId1" Type="http://schemas.openxmlformats.org/officeDocument/2006/relationships/image" Target="../media/image36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7.wmf"/><Relationship Id="rId2" Type="http://schemas.openxmlformats.org/officeDocument/2006/relationships/image" Target="../media/image46.wmf"/><Relationship Id="rId1" Type="http://schemas.openxmlformats.org/officeDocument/2006/relationships/image" Target="../media/image45.wmf"/></Relationships>
</file>

<file path=ppt/drawings/_rels/vmlDrawing13.vml.rels><?xml version="1.0" encoding="UTF-8" standalone="yes"?>
<Relationships xmlns="http://schemas.openxmlformats.org/package/2006/relationships"><Relationship Id="rId9" Type="http://schemas.openxmlformats.org/officeDocument/2006/relationships/image" Target="../media/image51.wmf"/><Relationship Id="rId8" Type="http://schemas.openxmlformats.org/officeDocument/2006/relationships/image" Target="../media/image50.wmf"/><Relationship Id="rId7" Type="http://schemas.openxmlformats.org/officeDocument/2006/relationships/image" Target="../media/image49.wmf"/><Relationship Id="rId6" Type="http://schemas.openxmlformats.org/officeDocument/2006/relationships/image" Target="../media/image48.wmf"/><Relationship Id="rId5" Type="http://schemas.openxmlformats.org/officeDocument/2006/relationships/image" Target="../media/image5.wmf"/><Relationship Id="rId4" Type="http://schemas.openxmlformats.org/officeDocument/2006/relationships/image" Target="../media/image9.wmf"/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4.wmf"/></Relationships>
</file>

<file path=ppt/drawings/_rels/vmlDrawing15.vml.rels><?xml version="1.0" encoding="UTF-8" standalone="yes"?>
<Relationships xmlns="http://schemas.openxmlformats.org/package/2006/relationships"><Relationship Id="rId5" Type="http://schemas.openxmlformats.org/officeDocument/2006/relationships/image" Target="../media/image59.wmf"/><Relationship Id="rId4" Type="http://schemas.openxmlformats.org/officeDocument/2006/relationships/image" Target="../media/image58.wmf"/><Relationship Id="rId3" Type="http://schemas.openxmlformats.org/officeDocument/2006/relationships/image" Target="../media/image57.wmf"/><Relationship Id="rId2" Type="http://schemas.openxmlformats.org/officeDocument/2006/relationships/image" Target="../media/image56.wmf"/><Relationship Id="rId1" Type="http://schemas.openxmlformats.org/officeDocument/2006/relationships/image" Target="../media/image55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63.wmf"/><Relationship Id="rId2" Type="http://schemas.openxmlformats.org/officeDocument/2006/relationships/image" Target="../media/image62.wmf"/><Relationship Id="rId1" Type="http://schemas.openxmlformats.org/officeDocument/2006/relationships/image" Target="../media/image61.wmf"/></Relationships>
</file>

<file path=ppt/drawings/_rels/vmlDrawing17.vml.rels><?xml version="1.0" encoding="UTF-8" standalone="yes"?>
<Relationships xmlns="http://schemas.openxmlformats.org/package/2006/relationships"><Relationship Id="rId4" Type="http://schemas.openxmlformats.org/officeDocument/2006/relationships/image" Target="../media/image68.wmf"/><Relationship Id="rId3" Type="http://schemas.openxmlformats.org/officeDocument/2006/relationships/image" Target="../media/image67.wmf"/><Relationship Id="rId2" Type="http://schemas.openxmlformats.org/officeDocument/2006/relationships/image" Target="../media/image66.wmf"/><Relationship Id="rId1" Type="http://schemas.openxmlformats.org/officeDocument/2006/relationships/image" Target="../media/image65.w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70.wmf"/><Relationship Id="rId1" Type="http://schemas.openxmlformats.org/officeDocument/2006/relationships/image" Target="../media/image69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73.wmf"/><Relationship Id="rId2" Type="http://schemas.openxmlformats.org/officeDocument/2006/relationships/image" Target="../media/image72.wmf"/><Relationship Id="rId1" Type="http://schemas.openxmlformats.org/officeDocument/2006/relationships/image" Target="../media/image71.wmf"/></Relationships>
</file>

<file path=ppt/drawings/_rels/vmlDrawing20.vml.rels><?xml version="1.0" encoding="UTF-8" standalone="yes"?>
<Relationships xmlns="http://schemas.openxmlformats.org/package/2006/relationships"><Relationship Id="rId2" Type="http://schemas.openxmlformats.org/officeDocument/2006/relationships/image" Target="../media/image76.wmf"/><Relationship Id="rId1" Type="http://schemas.openxmlformats.org/officeDocument/2006/relationships/image" Target="../media/image75.wmf"/></Relationships>
</file>

<file path=ppt/drawings/_rels/vmlDrawing21.vml.rels><?xml version="1.0" encoding="UTF-8" standalone="yes"?>
<Relationships xmlns="http://schemas.openxmlformats.org/package/2006/relationships"><Relationship Id="rId4" Type="http://schemas.openxmlformats.org/officeDocument/2006/relationships/image" Target="../media/image80.wmf"/><Relationship Id="rId3" Type="http://schemas.openxmlformats.org/officeDocument/2006/relationships/image" Target="../media/image79.wmf"/><Relationship Id="rId2" Type="http://schemas.openxmlformats.org/officeDocument/2006/relationships/image" Target="../media/image78.wmf"/><Relationship Id="rId1" Type="http://schemas.openxmlformats.org/officeDocument/2006/relationships/image" Target="../media/image77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1.w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8.wmf"/><Relationship Id="rId2" Type="http://schemas.openxmlformats.org/officeDocument/2006/relationships/image" Target="../media/image87.wmf"/><Relationship Id="rId1" Type="http://schemas.openxmlformats.org/officeDocument/2006/relationships/image" Target="../media/image8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3250" name="页眉占位符 53249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dirty="0"/>
          </a:p>
        </p:txBody>
      </p:sp>
      <p:sp>
        <p:nvSpPr>
          <p:cNvPr id="53251" name="日期占位符 5325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dirty="0"/>
          </a:p>
        </p:txBody>
      </p:sp>
      <p:sp>
        <p:nvSpPr>
          <p:cNvPr id="53252" name="幻灯片图像占位符 53251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53253" name="文本占位符 53252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3254" name="页脚占位符 53253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altLang="en-US" sz="1200" dirty="0"/>
          </a:p>
        </p:txBody>
      </p:sp>
      <p:sp>
        <p:nvSpPr>
          <p:cNvPr id="53255" name="灯片编号占位符 53254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286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286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fld id="{BB962C8B-B14F-4D97-AF65-F5344CB8AC3E}" type="datetime1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华文中宋" panose="0201060004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华文中宋" panose="0201060004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华文中宋" panose="0201060004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华文中宋" panose="0201060004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华文中宋" panose="0201060004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华文中宋" panose="0201060004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华文中宋" panose="0201060004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华文中宋" panose="0201060004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.wmf"/><Relationship Id="rId2" Type="http://schemas.openxmlformats.org/officeDocument/2006/relationships/oleObject" Target="../embeddings/oleObject1.bin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wmf"/><Relationship Id="rId1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7.bin"/><Relationship Id="rId8" Type="http://schemas.openxmlformats.org/officeDocument/2006/relationships/image" Target="../media/image9.wmf"/><Relationship Id="rId7" Type="http://schemas.openxmlformats.org/officeDocument/2006/relationships/oleObject" Target="../embeddings/oleObject6.bin"/><Relationship Id="rId6" Type="http://schemas.openxmlformats.org/officeDocument/2006/relationships/image" Target="../media/image8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7.wmf"/><Relationship Id="rId3" Type="http://schemas.openxmlformats.org/officeDocument/2006/relationships/oleObject" Target="../embeddings/oleObject4.bin"/><Relationship Id="rId23" Type="http://schemas.openxmlformats.org/officeDocument/2006/relationships/vmlDrawing" Target="../drawings/vmlDrawing3.vml"/><Relationship Id="rId22" Type="http://schemas.openxmlformats.org/officeDocument/2006/relationships/slideLayout" Target="../slideLayouts/slideLayout7.xml"/><Relationship Id="rId21" Type="http://schemas.openxmlformats.org/officeDocument/2006/relationships/oleObject" Target="../embeddings/oleObject14.bin"/><Relationship Id="rId20" Type="http://schemas.openxmlformats.org/officeDocument/2006/relationships/oleObject" Target="../embeddings/oleObject13.bin"/><Relationship Id="rId2" Type="http://schemas.openxmlformats.org/officeDocument/2006/relationships/image" Target="../media/image6.wmf"/><Relationship Id="rId19" Type="http://schemas.openxmlformats.org/officeDocument/2006/relationships/oleObject" Target="../embeddings/oleObject12.bin"/><Relationship Id="rId18" Type="http://schemas.openxmlformats.org/officeDocument/2006/relationships/image" Target="../media/image5.wmf"/><Relationship Id="rId17" Type="http://schemas.openxmlformats.org/officeDocument/2006/relationships/oleObject" Target="../embeddings/oleObject11.bin"/><Relationship Id="rId16" Type="http://schemas.openxmlformats.org/officeDocument/2006/relationships/image" Target="../media/image13.wmf"/><Relationship Id="rId15" Type="http://schemas.openxmlformats.org/officeDocument/2006/relationships/oleObject" Target="../embeddings/oleObject10.bin"/><Relationship Id="rId14" Type="http://schemas.openxmlformats.org/officeDocument/2006/relationships/image" Target="../media/image12.wmf"/><Relationship Id="rId13" Type="http://schemas.openxmlformats.org/officeDocument/2006/relationships/oleObject" Target="../embeddings/oleObject9.bin"/><Relationship Id="rId12" Type="http://schemas.openxmlformats.org/officeDocument/2006/relationships/image" Target="../media/image11.wmf"/><Relationship Id="rId11" Type="http://schemas.openxmlformats.org/officeDocument/2006/relationships/oleObject" Target="../embeddings/oleObject8.bin"/><Relationship Id="rId10" Type="http://schemas.openxmlformats.org/officeDocument/2006/relationships/image" Target="../media/image10.wmf"/><Relationship Id="rId1" Type="http://schemas.openxmlformats.org/officeDocument/2006/relationships/oleObject" Target="../embeddings/oleObject3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4.v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16.w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15.wmf"/><Relationship Id="rId3" Type="http://schemas.openxmlformats.org/officeDocument/2006/relationships/oleObject" Target="../embeddings/oleObject16.bin"/><Relationship Id="rId2" Type="http://schemas.openxmlformats.org/officeDocument/2006/relationships/image" Target="../media/image14.wmf"/><Relationship Id="rId1" Type="http://schemas.openxmlformats.org/officeDocument/2006/relationships/oleObject" Target="../embeddings/oleObject15.bin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19.wmf"/><Relationship Id="rId7" Type="http://schemas.openxmlformats.org/officeDocument/2006/relationships/oleObject" Target="../embeddings/oleObject21.bin"/><Relationship Id="rId6" Type="http://schemas.openxmlformats.org/officeDocument/2006/relationships/image" Target="../media/image18.wmf"/><Relationship Id="rId5" Type="http://schemas.openxmlformats.org/officeDocument/2006/relationships/oleObject" Target="../embeddings/oleObject20.bin"/><Relationship Id="rId4" Type="http://schemas.openxmlformats.org/officeDocument/2006/relationships/image" Target="../media/image17.wmf"/><Relationship Id="rId3" Type="http://schemas.openxmlformats.org/officeDocument/2006/relationships/oleObject" Target="../embeddings/oleObject19.bin"/><Relationship Id="rId2" Type="http://schemas.openxmlformats.org/officeDocument/2006/relationships/image" Target="../media/image2.wmf"/><Relationship Id="rId10" Type="http://schemas.openxmlformats.org/officeDocument/2006/relationships/vmlDrawing" Target="../drawings/vmlDrawing5.vml"/><Relationship Id="rId1" Type="http://schemas.openxmlformats.org/officeDocument/2006/relationships/oleObject" Target="../embeddings/oleObject18.bin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23.wmf"/><Relationship Id="rId7" Type="http://schemas.openxmlformats.org/officeDocument/2006/relationships/oleObject" Target="../embeddings/oleObject25.bin"/><Relationship Id="rId6" Type="http://schemas.openxmlformats.org/officeDocument/2006/relationships/image" Target="../media/image22.wmf"/><Relationship Id="rId5" Type="http://schemas.openxmlformats.org/officeDocument/2006/relationships/oleObject" Target="../embeddings/oleObject24.bin"/><Relationship Id="rId4" Type="http://schemas.openxmlformats.org/officeDocument/2006/relationships/image" Target="../media/image21.wmf"/><Relationship Id="rId3" Type="http://schemas.openxmlformats.org/officeDocument/2006/relationships/oleObject" Target="../embeddings/oleObject23.bin"/><Relationship Id="rId2" Type="http://schemas.openxmlformats.org/officeDocument/2006/relationships/image" Target="../media/image20.wmf"/><Relationship Id="rId10" Type="http://schemas.openxmlformats.org/officeDocument/2006/relationships/vmlDrawing" Target="../drawings/vmlDrawing6.vml"/><Relationship Id="rId1" Type="http://schemas.openxmlformats.org/officeDocument/2006/relationships/oleObject" Target="../embeddings/oleObject22.bin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7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5.png"/><Relationship Id="rId2" Type="http://schemas.openxmlformats.org/officeDocument/2006/relationships/image" Target="../media/image24.wmf"/><Relationship Id="rId1" Type="http://schemas.openxmlformats.org/officeDocument/2006/relationships/oleObject" Target="../embeddings/oleObject26.bin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8.wmf"/><Relationship Id="rId2" Type="http://schemas.openxmlformats.org/officeDocument/2006/relationships/image" Target="../media/image27.wmf"/><Relationship Id="rId1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8.vml"/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32.wmf"/><Relationship Id="rId6" Type="http://schemas.openxmlformats.org/officeDocument/2006/relationships/oleObject" Target="../embeddings/oleObject27.bin"/><Relationship Id="rId5" Type="http://schemas.openxmlformats.org/officeDocument/2006/relationships/image" Target="../media/image31.jpeg"/><Relationship Id="rId4" Type="http://schemas.openxmlformats.org/officeDocument/2006/relationships/hyperlink" Target="http://sports.sohu.com/s2007/3727/s251896268/" TargetMode="External"/><Relationship Id="rId3" Type="http://schemas.openxmlformats.org/officeDocument/2006/relationships/image" Target="../media/image30.jpeg"/><Relationship Id="rId2" Type="http://schemas.openxmlformats.org/officeDocument/2006/relationships/hyperlink" Target="http://image.baidu.com/i?ct=503316480&amp;z=0&amp;tn=baiduimagedetail&amp;word=200%C3%D7%C6%F0%C5%DC&amp;in=4427&amp;cl=2&amp;cm=1&amp;sc=0&amp;lm=-1&amp;pn=10&amp;rn=1" TargetMode="External"/><Relationship Id="rId1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9.v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34.wmf"/><Relationship Id="rId4" Type="http://schemas.openxmlformats.org/officeDocument/2006/relationships/oleObject" Target="../embeddings/oleObject29.bin"/><Relationship Id="rId3" Type="http://schemas.openxmlformats.org/officeDocument/2006/relationships/image" Target="../media/image33.wmf"/><Relationship Id="rId2" Type="http://schemas.openxmlformats.org/officeDocument/2006/relationships/oleObject" Target="../embeddings/oleObject28.bin"/><Relationship Id="rId1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0.v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wmf"/><Relationship Id="rId4" Type="http://schemas.openxmlformats.org/officeDocument/2006/relationships/oleObject" Target="../embeddings/oleObject31.bin"/><Relationship Id="rId3" Type="http://schemas.openxmlformats.org/officeDocument/2006/relationships/image" Target="../media/image36.wmf"/><Relationship Id="rId2" Type="http://schemas.openxmlformats.org/officeDocument/2006/relationships/oleObject" Target="../embeddings/oleObject30.bin"/><Relationship Id="rId1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1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8.jpeg"/><Relationship Id="rId3" Type="http://schemas.openxmlformats.org/officeDocument/2006/relationships/image" Target="../media/image36.wmf"/><Relationship Id="rId2" Type="http://schemas.openxmlformats.org/officeDocument/2006/relationships/oleObject" Target="../embeddings/oleObject32.bin"/><Relationship Id="rId1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0.wmf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35.bin"/><Relationship Id="rId8" Type="http://schemas.openxmlformats.org/officeDocument/2006/relationships/image" Target="../media/image46.wmf"/><Relationship Id="rId7" Type="http://schemas.openxmlformats.org/officeDocument/2006/relationships/oleObject" Target="../embeddings/oleObject34.bin"/><Relationship Id="rId6" Type="http://schemas.openxmlformats.org/officeDocument/2006/relationships/image" Target="../media/image45.wmf"/><Relationship Id="rId5" Type="http://schemas.openxmlformats.org/officeDocument/2006/relationships/oleObject" Target="../embeddings/oleObject33.bin"/><Relationship Id="rId4" Type="http://schemas.openxmlformats.org/officeDocument/2006/relationships/image" Target="../media/image44.png"/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2" Type="http://schemas.openxmlformats.org/officeDocument/2006/relationships/vmlDrawing" Target="../drawings/vmlDrawing12.vml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47.wmf"/><Relationship Id="rId1" Type="http://schemas.openxmlformats.org/officeDocument/2006/relationships/image" Target="../media/image41.png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40.bin"/><Relationship Id="rId8" Type="http://schemas.openxmlformats.org/officeDocument/2006/relationships/image" Target="../media/image9.wmf"/><Relationship Id="rId7" Type="http://schemas.openxmlformats.org/officeDocument/2006/relationships/oleObject" Target="../embeddings/oleObject39.bin"/><Relationship Id="rId6" Type="http://schemas.openxmlformats.org/officeDocument/2006/relationships/image" Target="../media/image8.wmf"/><Relationship Id="rId5" Type="http://schemas.openxmlformats.org/officeDocument/2006/relationships/oleObject" Target="../embeddings/oleObject38.bin"/><Relationship Id="rId4" Type="http://schemas.openxmlformats.org/officeDocument/2006/relationships/image" Target="../media/image7.wmf"/><Relationship Id="rId3" Type="http://schemas.openxmlformats.org/officeDocument/2006/relationships/oleObject" Target="../embeddings/oleObject37.bin"/><Relationship Id="rId23" Type="http://schemas.openxmlformats.org/officeDocument/2006/relationships/vmlDrawing" Target="../drawings/vmlDrawing13.vml"/><Relationship Id="rId22" Type="http://schemas.openxmlformats.org/officeDocument/2006/relationships/slideLayout" Target="../slideLayouts/slideLayout7.xml"/><Relationship Id="rId21" Type="http://schemas.openxmlformats.org/officeDocument/2006/relationships/image" Target="../media/image51.wmf"/><Relationship Id="rId20" Type="http://schemas.openxmlformats.org/officeDocument/2006/relationships/oleObject" Target="../embeddings/oleObject47.bin"/><Relationship Id="rId2" Type="http://schemas.openxmlformats.org/officeDocument/2006/relationships/image" Target="../media/image6.wmf"/><Relationship Id="rId19" Type="http://schemas.openxmlformats.org/officeDocument/2006/relationships/image" Target="../media/image50.wmf"/><Relationship Id="rId18" Type="http://schemas.openxmlformats.org/officeDocument/2006/relationships/oleObject" Target="../embeddings/oleObject46.bin"/><Relationship Id="rId17" Type="http://schemas.openxmlformats.org/officeDocument/2006/relationships/image" Target="../media/image49.wmf"/><Relationship Id="rId16" Type="http://schemas.openxmlformats.org/officeDocument/2006/relationships/oleObject" Target="../embeddings/oleObject45.bin"/><Relationship Id="rId15" Type="http://schemas.openxmlformats.org/officeDocument/2006/relationships/image" Target="../media/image48.wmf"/><Relationship Id="rId14" Type="http://schemas.openxmlformats.org/officeDocument/2006/relationships/oleObject" Target="../embeddings/oleObject44.bin"/><Relationship Id="rId13" Type="http://schemas.openxmlformats.org/officeDocument/2006/relationships/oleObject" Target="../embeddings/oleObject43.bin"/><Relationship Id="rId12" Type="http://schemas.openxmlformats.org/officeDocument/2006/relationships/oleObject" Target="../embeddings/oleObject42.bin"/><Relationship Id="rId11" Type="http://schemas.openxmlformats.org/officeDocument/2006/relationships/oleObject" Target="../embeddings/oleObject41.bin"/><Relationship Id="rId10" Type="http://schemas.openxmlformats.org/officeDocument/2006/relationships/image" Target="../media/image5.wmf"/><Relationship Id="rId1" Type="http://schemas.openxmlformats.org/officeDocument/2006/relationships/oleObject" Target="../embeddings/oleObject36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3.png"/><Relationship Id="rId1" Type="http://schemas.openxmlformats.org/officeDocument/2006/relationships/image" Target="../media/image52.pn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4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4.wmf"/><Relationship Id="rId2" Type="http://schemas.openxmlformats.org/officeDocument/2006/relationships/oleObject" Target="../embeddings/oleObject48.bin"/><Relationship Id="rId1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image" Target="../media/image58.wmf"/><Relationship Id="rId8" Type="http://schemas.openxmlformats.org/officeDocument/2006/relationships/oleObject" Target="../embeddings/oleObject52.bin"/><Relationship Id="rId7" Type="http://schemas.openxmlformats.org/officeDocument/2006/relationships/image" Target="../media/image40.wmf"/><Relationship Id="rId6" Type="http://schemas.openxmlformats.org/officeDocument/2006/relationships/image" Target="../media/image57.wmf"/><Relationship Id="rId5" Type="http://schemas.openxmlformats.org/officeDocument/2006/relationships/oleObject" Target="../embeddings/oleObject51.bin"/><Relationship Id="rId4" Type="http://schemas.openxmlformats.org/officeDocument/2006/relationships/image" Target="../media/image56.wmf"/><Relationship Id="rId3" Type="http://schemas.openxmlformats.org/officeDocument/2006/relationships/oleObject" Target="../embeddings/oleObject50.bin"/><Relationship Id="rId2" Type="http://schemas.openxmlformats.org/officeDocument/2006/relationships/image" Target="../media/image55.wmf"/><Relationship Id="rId13" Type="http://schemas.openxmlformats.org/officeDocument/2006/relationships/vmlDrawing" Target="../drawings/vmlDrawing15.vml"/><Relationship Id="rId12" Type="http://schemas.openxmlformats.org/officeDocument/2006/relationships/slideLayout" Target="../slideLayouts/slideLayout7.xml"/><Relationship Id="rId11" Type="http://schemas.openxmlformats.org/officeDocument/2006/relationships/image" Target="../media/image59.wmf"/><Relationship Id="rId10" Type="http://schemas.openxmlformats.org/officeDocument/2006/relationships/oleObject" Target="../embeddings/oleObject53.bin"/><Relationship Id="rId1" Type="http://schemas.openxmlformats.org/officeDocument/2006/relationships/oleObject" Target="../embeddings/oleObject49.bin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0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6.v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63.wmf"/><Relationship Id="rId5" Type="http://schemas.openxmlformats.org/officeDocument/2006/relationships/oleObject" Target="../embeddings/oleObject56.bin"/><Relationship Id="rId4" Type="http://schemas.openxmlformats.org/officeDocument/2006/relationships/image" Target="../media/image62.wmf"/><Relationship Id="rId3" Type="http://schemas.openxmlformats.org/officeDocument/2006/relationships/oleObject" Target="../embeddings/oleObject55.bin"/><Relationship Id="rId2" Type="http://schemas.openxmlformats.org/officeDocument/2006/relationships/image" Target="../media/image61.wmf"/><Relationship Id="rId1" Type="http://schemas.openxmlformats.org/officeDocument/2006/relationships/oleObject" Target="../embeddings/oleObject54.bin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4.jpeg"/></Relationships>
</file>

<file path=ppt/slides/_rels/slide26.xml.rels><?xml version="1.0" encoding="UTF-8" standalone="yes"?>
<Relationships xmlns="http://schemas.openxmlformats.org/package/2006/relationships"><Relationship Id="rId9" Type="http://schemas.openxmlformats.org/officeDocument/2006/relationships/image" Target="../media/image64.jpeg"/><Relationship Id="rId8" Type="http://schemas.openxmlformats.org/officeDocument/2006/relationships/image" Target="../media/image68.wmf"/><Relationship Id="rId7" Type="http://schemas.openxmlformats.org/officeDocument/2006/relationships/oleObject" Target="../embeddings/oleObject60.bin"/><Relationship Id="rId6" Type="http://schemas.openxmlformats.org/officeDocument/2006/relationships/image" Target="../media/image67.wmf"/><Relationship Id="rId5" Type="http://schemas.openxmlformats.org/officeDocument/2006/relationships/oleObject" Target="../embeddings/oleObject59.bin"/><Relationship Id="rId4" Type="http://schemas.openxmlformats.org/officeDocument/2006/relationships/image" Target="../media/image66.wmf"/><Relationship Id="rId3" Type="http://schemas.openxmlformats.org/officeDocument/2006/relationships/oleObject" Target="../embeddings/oleObject58.bin"/><Relationship Id="rId2" Type="http://schemas.openxmlformats.org/officeDocument/2006/relationships/image" Target="../media/image65.wmf"/><Relationship Id="rId11" Type="http://schemas.openxmlformats.org/officeDocument/2006/relationships/vmlDrawing" Target="../drawings/vmlDrawing17.vml"/><Relationship Id="rId10" Type="http://schemas.openxmlformats.org/officeDocument/2006/relationships/slideLayout" Target="../slideLayouts/slideLayout7.xml"/><Relationship Id="rId1" Type="http://schemas.openxmlformats.org/officeDocument/2006/relationships/oleObject" Target="../embeddings/oleObject57.bin"/></Relationships>
</file>

<file path=ppt/slides/_rels/slide27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8.vml"/><Relationship Id="rId5" Type="http://schemas.openxmlformats.org/officeDocument/2006/relationships/slideLayout" Target="../slideLayouts/slideLayout4.xml"/><Relationship Id="rId4" Type="http://schemas.openxmlformats.org/officeDocument/2006/relationships/image" Target="../media/image70.wmf"/><Relationship Id="rId3" Type="http://schemas.openxmlformats.org/officeDocument/2006/relationships/oleObject" Target="../embeddings/oleObject62.bin"/><Relationship Id="rId2" Type="http://schemas.openxmlformats.org/officeDocument/2006/relationships/image" Target="../media/image69.wmf"/><Relationship Id="rId1" Type="http://schemas.openxmlformats.org/officeDocument/2006/relationships/oleObject" Target="../embeddings/oleObject61.bin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9.v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73.wmf"/><Relationship Id="rId5" Type="http://schemas.openxmlformats.org/officeDocument/2006/relationships/oleObject" Target="../embeddings/oleObject65.bin"/><Relationship Id="rId4" Type="http://schemas.openxmlformats.org/officeDocument/2006/relationships/image" Target="../media/image72.wmf"/><Relationship Id="rId3" Type="http://schemas.openxmlformats.org/officeDocument/2006/relationships/oleObject" Target="../embeddings/oleObject64.bin"/><Relationship Id="rId2" Type="http://schemas.openxmlformats.org/officeDocument/2006/relationships/image" Target="../media/image71.wmf"/><Relationship Id="rId1" Type="http://schemas.openxmlformats.org/officeDocument/2006/relationships/oleObject" Target="../embeddings/oleObject63.bin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4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20.vml"/><Relationship Id="rId6" Type="http://schemas.openxmlformats.org/officeDocument/2006/relationships/slideLayout" Target="../slideLayouts/slideLayout12.xml"/><Relationship Id="rId5" Type="http://schemas.openxmlformats.org/officeDocument/2006/relationships/image" Target="../media/image29.png"/><Relationship Id="rId4" Type="http://schemas.openxmlformats.org/officeDocument/2006/relationships/image" Target="../media/image76.wmf"/><Relationship Id="rId3" Type="http://schemas.openxmlformats.org/officeDocument/2006/relationships/oleObject" Target="../embeddings/oleObject67.bin"/><Relationship Id="rId2" Type="http://schemas.openxmlformats.org/officeDocument/2006/relationships/image" Target="../media/image75.wmf"/><Relationship Id="rId1" Type="http://schemas.openxmlformats.org/officeDocument/2006/relationships/oleObject" Target="../embeddings/oleObject66.bin"/></Relationships>
</file>

<file path=ppt/slides/_rels/slide32.xml.rels><?xml version="1.0" encoding="UTF-8" standalone="yes"?>
<Relationships xmlns="http://schemas.openxmlformats.org/package/2006/relationships"><Relationship Id="rId9" Type="http://schemas.openxmlformats.org/officeDocument/2006/relationships/image" Target="../media/image80.wmf"/><Relationship Id="rId8" Type="http://schemas.openxmlformats.org/officeDocument/2006/relationships/oleObject" Target="../embeddings/oleObject71.bin"/><Relationship Id="rId7" Type="http://schemas.openxmlformats.org/officeDocument/2006/relationships/image" Target="../media/image79.wmf"/><Relationship Id="rId6" Type="http://schemas.openxmlformats.org/officeDocument/2006/relationships/oleObject" Target="../embeddings/oleObject70.bin"/><Relationship Id="rId5" Type="http://schemas.openxmlformats.org/officeDocument/2006/relationships/image" Target="../media/image78.wmf"/><Relationship Id="rId4" Type="http://schemas.openxmlformats.org/officeDocument/2006/relationships/oleObject" Target="../embeddings/oleObject69.bin"/><Relationship Id="rId3" Type="http://schemas.openxmlformats.org/officeDocument/2006/relationships/image" Target="../media/image29.png"/><Relationship Id="rId2" Type="http://schemas.openxmlformats.org/officeDocument/2006/relationships/image" Target="../media/image77.wmf"/><Relationship Id="rId11" Type="http://schemas.openxmlformats.org/officeDocument/2006/relationships/vmlDrawing" Target="../drawings/vmlDrawing21.vml"/><Relationship Id="rId10" Type="http://schemas.openxmlformats.org/officeDocument/2006/relationships/slideLayout" Target="../slideLayouts/slideLayout7.xml"/><Relationship Id="rId1" Type="http://schemas.openxmlformats.org/officeDocument/2006/relationships/oleObject" Target="../embeddings/oleObject68.bin"/></Relationships>
</file>

<file path=ppt/slides/_rels/slide33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2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81.wmf"/><Relationship Id="rId2" Type="http://schemas.openxmlformats.org/officeDocument/2006/relationships/oleObject" Target="../embeddings/oleObject72.bin"/><Relationship Id="rId1" Type="http://schemas.openxmlformats.org/officeDocument/2006/relationships/image" Target="../media/image29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2.wmf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83.wmf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4.GIF"/></Relationships>
</file>

<file path=ppt/slides/_rels/slide38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23.vml"/><Relationship Id="rId8" Type="http://schemas.openxmlformats.org/officeDocument/2006/relationships/slideLayout" Target="../slideLayouts/slideLayout14.xml"/><Relationship Id="rId7" Type="http://schemas.openxmlformats.org/officeDocument/2006/relationships/image" Target="../media/image88.wmf"/><Relationship Id="rId6" Type="http://schemas.openxmlformats.org/officeDocument/2006/relationships/oleObject" Target="../embeddings/oleObject75.bin"/><Relationship Id="rId5" Type="http://schemas.openxmlformats.org/officeDocument/2006/relationships/image" Target="../media/image87.wmf"/><Relationship Id="rId4" Type="http://schemas.openxmlformats.org/officeDocument/2006/relationships/oleObject" Target="../embeddings/oleObject74.bin"/><Relationship Id="rId3" Type="http://schemas.openxmlformats.org/officeDocument/2006/relationships/image" Target="../media/image86.wmf"/><Relationship Id="rId2" Type="http://schemas.openxmlformats.org/officeDocument/2006/relationships/oleObject" Target="../embeddings/oleObject73.bin"/><Relationship Id="rId1" Type="http://schemas.openxmlformats.org/officeDocument/2006/relationships/image" Target="../media/image85.GIF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9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image" Target="../media/image9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4930" name="图片 124929" descr="2005712215134010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500063"/>
            <a:ext cx="9144000" cy="6357937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24931" name="对象 124930"/>
          <p:cNvGraphicFramePr/>
          <p:nvPr/>
        </p:nvGraphicFramePr>
        <p:xfrm>
          <a:off x="2916238" y="2505075"/>
          <a:ext cx="3240087" cy="1716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2" imgW="2345690" imgH="1240790" progId="Flash.Movie">
                  <p:embed/>
                </p:oleObj>
              </mc:Choice>
              <mc:Fallback>
                <p:oleObj name="" r:id="rId2" imgW="2345690" imgH="1240790" progId="Flash.Movie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16238" y="2505075"/>
                        <a:ext cx="3240087" cy="17160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4933" name="矩形 124932"/>
          <p:cNvSpPr/>
          <p:nvPr/>
        </p:nvSpPr>
        <p:spPr>
          <a:xfrm>
            <a:off x="2411413" y="836613"/>
            <a:ext cx="4695825" cy="1162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2700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弧长和扇形的面积</a:t>
            </a:r>
            <a:endParaRPr lang="zh-CN" altLang="en-US" sz="3600">
              <a:ln w="12700" cap="flat" cmpd="sng">
                <a:solidFill>
                  <a:srgbClr val="3333CC"/>
                </a:solidFill>
                <a:prstDash val="solid"/>
                <a:headEnd type="none" w="med" len="med"/>
                <a:tailEnd type="none" w="med" len="med"/>
              </a:ln>
              <a:solidFill>
                <a:srgbClr val="B2B2B2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4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249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249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2818" name="Text Box 2"/>
          <p:cNvSpPr txBox="1"/>
          <p:nvPr/>
        </p:nvSpPr>
        <p:spPr>
          <a:xfrm>
            <a:off x="1050925" y="401638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zh-CN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2819" name="Text Box 3"/>
          <p:cNvSpPr txBox="1"/>
          <p:nvPr/>
        </p:nvSpPr>
        <p:spPr>
          <a:xfrm>
            <a:off x="4403725" y="2230438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zh-CN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2820" name="WordArt 4"/>
          <p:cNvSpPr>
            <a:spLocks noTextEdit="1"/>
          </p:cNvSpPr>
          <p:nvPr/>
        </p:nvSpPr>
        <p:spPr>
          <a:xfrm rot="1860482">
            <a:off x="3348038" y="620713"/>
            <a:ext cx="752475" cy="7318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3250"/>
              </a:avLst>
            </a:prstTxWarp>
            <a:normAutofit/>
          </a:bodyPr>
          <a:p>
            <a:pPr algn="ctr"/>
            <a:r>
              <a:rPr lang="zh-CN" altLang="en-US" sz="3600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19680000" scaled="1"/>
                  <a:tileRect/>
                </a:gradFill>
                <a:effectLst>
                  <a:outerShdw dist="35921" dir="2699999" sy="50000" kx="2115830" algn="bl" rotWithShape="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？</a:t>
            </a:r>
            <a:endParaRPr lang="zh-CN" altLang="en-US" sz="3600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19680000" scaled="1"/>
                <a:tileRect/>
              </a:gradFill>
              <a:effectLst>
                <a:outerShdw dist="35921" dir="2699999" sy="50000" kx="2115830" algn="bl" rotWithShape="0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62821" name="Picture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79838" y="808038"/>
            <a:ext cx="2232025" cy="7159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2822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50" y="2274888"/>
            <a:ext cx="2309813" cy="2295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2823" name="Text Box 7"/>
          <p:cNvSpPr txBox="1"/>
          <p:nvPr/>
        </p:nvSpPr>
        <p:spPr>
          <a:xfrm>
            <a:off x="1476375" y="3141663"/>
            <a:ext cx="409575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o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2824" name="Text Box 8"/>
          <p:cNvSpPr txBox="1"/>
          <p:nvPr/>
        </p:nvSpPr>
        <p:spPr>
          <a:xfrm>
            <a:off x="2867025" y="3141663"/>
            <a:ext cx="409575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3200">
                <a:latin typeface="Arial" panose="020B0604020202020204" pitchFamily="34" charset="0"/>
                <a:ea typeface="宋体" panose="02010600030101010101" pitchFamily="2" charset="-122"/>
              </a:rPr>
              <a:t>p</a:t>
            </a:r>
            <a:endParaRPr lang="en-US" altLang="zh-CN" sz="3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2825" name="Text Box 9"/>
          <p:cNvSpPr txBox="1"/>
          <p:nvPr/>
        </p:nvSpPr>
        <p:spPr>
          <a:xfrm>
            <a:off x="4110038" y="1985963"/>
            <a:ext cx="413385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圆的周长公式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2826" name="Text Box 10"/>
          <p:cNvSpPr txBox="1"/>
          <p:nvPr/>
        </p:nvSpPr>
        <p:spPr>
          <a:xfrm>
            <a:off x="4162425" y="4002088"/>
            <a:ext cx="3289300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圆的面积公式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4283" name="Text Box 11"/>
          <p:cNvSpPr txBox="1"/>
          <p:nvPr/>
        </p:nvSpPr>
        <p:spPr>
          <a:xfrm>
            <a:off x="4211638" y="2603500"/>
            <a:ext cx="2413000" cy="9144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5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C=2</a:t>
            </a:r>
            <a:r>
              <a:rPr lang="el-GR" altLang="zh-CN" sz="5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π</a:t>
            </a:r>
            <a:r>
              <a:rPr lang="en-US" altLang="zh-CN" sz="5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r</a:t>
            </a:r>
            <a:endParaRPr lang="el-GR" altLang="zh-CN" sz="5400" b="1" dirty="0">
              <a:solidFill>
                <a:srgbClr val="FF000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54284" name="Text Box 12"/>
          <p:cNvSpPr txBox="1"/>
          <p:nvPr/>
        </p:nvSpPr>
        <p:spPr>
          <a:xfrm>
            <a:off x="4284663" y="4716463"/>
            <a:ext cx="2247900" cy="9144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5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S=</a:t>
            </a:r>
            <a:r>
              <a:rPr lang="el-GR" altLang="zh-CN" sz="5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π</a:t>
            </a:r>
            <a:r>
              <a:rPr lang="en-US" altLang="zh-CN" sz="5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r</a:t>
            </a:r>
            <a:r>
              <a:rPr lang="en-US" altLang="zh-CN" sz="5400" b="1" baseline="300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2</a:t>
            </a:r>
            <a:endParaRPr lang="el-GR" altLang="zh-CN" sz="5400" b="1" baseline="30000" dirty="0">
              <a:solidFill>
                <a:srgbClr val="FF000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4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4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83" grpId="0"/>
      <p:bldP spid="5428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0770" name="Text Box 3"/>
          <p:cNvSpPr txBox="1"/>
          <p:nvPr/>
        </p:nvSpPr>
        <p:spPr>
          <a:xfrm>
            <a:off x="2232025" y="1196975"/>
            <a:ext cx="5724525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上面求的是的圆心角</a:t>
            </a:r>
            <a:r>
              <a:rPr lang="en-US" altLang="zh-CN" sz="24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90</a:t>
            </a:r>
            <a:r>
              <a:rPr lang="en-US" altLang="zh-CN" sz="2400" b="1" baseline="3000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所对的弧长，若圆心角为</a:t>
            </a:r>
            <a:r>
              <a:rPr lang="en-US" altLang="zh-CN" sz="24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n</a:t>
            </a:r>
            <a:r>
              <a:rPr lang="en-US" altLang="zh-CN" sz="2400" b="1" baseline="3000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，如何计算它所对的弧长呢？ 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6324" name="Text Box 4"/>
          <p:cNvSpPr txBox="1"/>
          <p:nvPr/>
        </p:nvSpPr>
        <p:spPr>
          <a:xfrm>
            <a:off x="827088" y="2189163"/>
            <a:ext cx="15843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思考：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56325" name="Text Box 5"/>
          <p:cNvSpPr txBox="1"/>
          <p:nvPr/>
        </p:nvSpPr>
        <p:spPr>
          <a:xfrm>
            <a:off x="2195513" y="2606675"/>
            <a:ext cx="5472112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请同学们计算半径为 </a:t>
            </a:r>
            <a:r>
              <a:rPr lang="en-US" altLang="zh-CN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r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，圆心角分别为</a:t>
            </a:r>
            <a:r>
              <a:rPr lang="en-US" altLang="zh-CN" sz="24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180</a:t>
            </a:r>
            <a:r>
              <a:rPr lang="en-US" altLang="zh-CN" sz="2400" b="1" baseline="3000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24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90</a:t>
            </a:r>
            <a:r>
              <a:rPr lang="en-US" altLang="zh-CN" sz="2400" b="1" baseline="3000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24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45</a:t>
            </a:r>
            <a:r>
              <a:rPr lang="en-US" altLang="zh-CN" sz="2400" b="1" baseline="3000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24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n</a:t>
            </a:r>
            <a:r>
              <a:rPr lang="en-US" altLang="zh-CN" sz="2400" b="1" baseline="3000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所对的弧长。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0773" name="Text Box 6"/>
          <p:cNvSpPr txBox="1"/>
          <p:nvPr/>
        </p:nvSpPr>
        <p:spPr>
          <a:xfrm>
            <a:off x="0" y="4941888"/>
            <a:ext cx="9144000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0774" name="Rectangle 7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60775" name="Object 8"/>
          <p:cNvGraphicFramePr/>
          <p:nvPr/>
        </p:nvGraphicFramePr>
        <p:xfrm>
          <a:off x="1403350" y="3644900"/>
          <a:ext cx="7056438" cy="1871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1" imgW="4236720" imgH="1402080" progId="Word.Picture.8">
                  <p:embed/>
                </p:oleObj>
              </mc:Choice>
              <mc:Fallback>
                <p:oleObj name="" r:id="rId1" imgW="4236720" imgH="1402080" progId="Word.Picture.8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2"/>
                      <a:srcRect b="19742"/>
                      <a:stretch>
                        <a:fillRect/>
                      </a:stretch>
                    </p:blipFill>
                    <p:spPr>
                      <a:xfrm>
                        <a:off x="1403350" y="3644900"/>
                        <a:ext cx="7056438" cy="18716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0776" name="Text Box 9"/>
          <p:cNvSpPr txBox="1"/>
          <p:nvPr/>
        </p:nvSpPr>
        <p:spPr>
          <a:xfrm>
            <a:off x="4067175" y="461963"/>
            <a:ext cx="22669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问题探究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：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500"/>
                                        <p:tgtEl>
                                          <p:spTgt spid="56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0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0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4" grpId="0"/>
      <p:bldP spid="563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1794" name="Text Box 21"/>
          <p:cNvSpPr txBox="1"/>
          <p:nvPr/>
        </p:nvSpPr>
        <p:spPr>
          <a:xfrm>
            <a:off x="1763713" y="981075"/>
            <a:ext cx="3398837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圆心角占整个周角的</a:t>
            </a:r>
            <a:endParaRPr lang="zh-CN" altLang="en-US" sz="2800" b="1" baseline="30000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61795" name="Object 22"/>
          <p:cNvGraphicFramePr/>
          <p:nvPr/>
        </p:nvGraphicFramePr>
        <p:xfrm>
          <a:off x="3624263" y="1844675"/>
          <a:ext cx="533400" cy="719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1" imgW="292100" imgH="393700" progId="Equation.3">
                  <p:embed/>
                </p:oleObj>
              </mc:Choice>
              <mc:Fallback>
                <p:oleObj name="" r:id="rId1" imgW="292100" imgH="393700" progId="Equation.3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624263" y="1844675"/>
                        <a:ext cx="533400" cy="719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1796" name="Object 23"/>
          <p:cNvGraphicFramePr/>
          <p:nvPr/>
        </p:nvGraphicFramePr>
        <p:xfrm>
          <a:off x="3624263" y="2925763"/>
          <a:ext cx="587375" cy="792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" r:id="rId3" imgW="292100" imgH="393700" progId="Equation.3">
                  <p:embed/>
                </p:oleObj>
              </mc:Choice>
              <mc:Fallback>
                <p:oleObj name="" r:id="rId3" imgW="292100" imgH="393700" progId="Equation.3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24263" y="2925763"/>
                        <a:ext cx="587375" cy="7921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1797" name="Object 24"/>
          <p:cNvGraphicFramePr/>
          <p:nvPr/>
        </p:nvGraphicFramePr>
        <p:xfrm>
          <a:off x="3552825" y="4078288"/>
          <a:ext cx="64135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1" name="" r:id="rId5" imgW="292100" imgH="393700" progId="Equation.3">
                  <p:embed/>
                </p:oleObj>
              </mc:Choice>
              <mc:Fallback>
                <p:oleObj name="" r:id="rId5" imgW="292100" imgH="393700" progId="Equation.3">
                  <p:embed/>
                  <p:pic>
                    <p:nvPicPr>
                      <p:cNvPr id="0" name="图片 310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552825" y="4078288"/>
                        <a:ext cx="641350" cy="863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1798" name="Object 25"/>
          <p:cNvGraphicFramePr/>
          <p:nvPr/>
        </p:nvGraphicFramePr>
        <p:xfrm>
          <a:off x="3552825" y="5013325"/>
          <a:ext cx="64135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" r:id="rId7" imgW="292100" imgH="393700" progId="Equation.3">
                  <p:embed/>
                </p:oleObj>
              </mc:Choice>
              <mc:Fallback>
                <p:oleObj name="" r:id="rId7" imgW="292100" imgH="393700" progId="Equation.3">
                  <p:embed/>
                  <p:pic>
                    <p:nvPicPr>
                      <p:cNvPr id="0" name="图片 3099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552825" y="5013325"/>
                        <a:ext cx="641350" cy="863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1799" name="Text Box 26"/>
          <p:cNvSpPr txBox="1"/>
          <p:nvPr/>
        </p:nvSpPr>
        <p:spPr>
          <a:xfrm>
            <a:off x="5724525" y="981075"/>
            <a:ext cx="1970088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所对弧长是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1800" name="Line 27"/>
          <p:cNvSpPr/>
          <p:nvPr/>
        </p:nvSpPr>
        <p:spPr>
          <a:xfrm>
            <a:off x="5364163" y="981075"/>
            <a:ext cx="71437" cy="5256213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1801" name="Line 28"/>
          <p:cNvSpPr/>
          <p:nvPr/>
        </p:nvSpPr>
        <p:spPr>
          <a:xfrm flipV="1">
            <a:off x="755650" y="1484313"/>
            <a:ext cx="7561263" cy="73025"/>
          </a:xfrm>
          <a:prstGeom prst="line">
            <a:avLst/>
          </a:prstGeom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1802" name="Line 30"/>
          <p:cNvSpPr/>
          <p:nvPr/>
        </p:nvSpPr>
        <p:spPr>
          <a:xfrm flipV="1">
            <a:off x="755650" y="5013325"/>
            <a:ext cx="7561263" cy="71438"/>
          </a:xfrm>
          <a:prstGeom prst="line">
            <a:avLst/>
          </a:prstGeom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graphicFrame>
        <p:nvGraphicFramePr>
          <p:cNvPr id="161803" name="Object 32"/>
          <p:cNvGraphicFramePr/>
          <p:nvPr/>
        </p:nvGraphicFramePr>
        <p:xfrm>
          <a:off x="6083300" y="1773238"/>
          <a:ext cx="1152525" cy="714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9" imgW="635000" imgH="393700" progId="Equation.3">
                  <p:embed/>
                </p:oleObj>
              </mc:Choice>
              <mc:Fallback>
                <p:oleObj name="" r:id="rId9" imgW="635000" imgH="393700" progId="Equation.3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083300" y="1773238"/>
                        <a:ext cx="1152525" cy="7143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1804" name="Object 33"/>
          <p:cNvGraphicFramePr/>
          <p:nvPr/>
        </p:nvGraphicFramePr>
        <p:xfrm>
          <a:off x="6010275" y="2998788"/>
          <a:ext cx="1225550" cy="758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" r:id="rId11" imgW="635000" imgH="393700" progId="Equation.3">
                  <p:embed/>
                </p:oleObj>
              </mc:Choice>
              <mc:Fallback>
                <p:oleObj name="" r:id="rId11" imgW="635000" imgH="393700" progId="Equation.3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6010275" y="2998788"/>
                        <a:ext cx="1225550" cy="758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1805" name="Object 34"/>
          <p:cNvGraphicFramePr/>
          <p:nvPr/>
        </p:nvGraphicFramePr>
        <p:xfrm>
          <a:off x="6010275" y="3948113"/>
          <a:ext cx="1370013" cy="849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name="" r:id="rId13" imgW="635000" imgH="393700" progId="Equation.3">
                  <p:embed/>
                </p:oleObj>
              </mc:Choice>
              <mc:Fallback>
                <p:oleObj name="" r:id="rId13" imgW="635000" imgH="393700" progId="Equation.3">
                  <p:embed/>
                  <p:pic>
                    <p:nvPicPr>
                      <p:cNvPr id="0" name="图片 3101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6010275" y="3948113"/>
                        <a:ext cx="1370013" cy="8493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1806" name="Object 35"/>
          <p:cNvGraphicFramePr/>
          <p:nvPr/>
        </p:nvGraphicFramePr>
        <p:xfrm>
          <a:off x="5940425" y="4986338"/>
          <a:ext cx="1944688" cy="890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" r:id="rId15" imgW="635000" imgH="393700" progId="Equation.3">
                  <p:embed/>
                </p:oleObj>
              </mc:Choice>
              <mc:Fallback>
                <p:oleObj name="" r:id="rId15" imgW="635000" imgH="393700" progId="Equation.3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 r:embed="rId16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940425" y="4986338"/>
                        <a:ext cx="1944688" cy="8905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1807" name="Line 36"/>
          <p:cNvSpPr/>
          <p:nvPr/>
        </p:nvSpPr>
        <p:spPr>
          <a:xfrm flipV="1">
            <a:off x="684213" y="3933825"/>
            <a:ext cx="7632700" cy="71438"/>
          </a:xfrm>
          <a:prstGeom prst="line">
            <a:avLst/>
          </a:prstGeom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1808" name="Line 37"/>
          <p:cNvSpPr/>
          <p:nvPr/>
        </p:nvSpPr>
        <p:spPr>
          <a:xfrm flipV="1">
            <a:off x="684213" y="2708275"/>
            <a:ext cx="7632700" cy="73025"/>
          </a:xfrm>
          <a:prstGeom prst="line">
            <a:avLst/>
          </a:prstGeom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graphicFrame>
        <p:nvGraphicFramePr>
          <p:cNvPr id="161809" name="Object 38"/>
          <p:cNvGraphicFramePr/>
          <p:nvPr/>
        </p:nvGraphicFramePr>
        <p:xfrm>
          <a:off x="1824038" y="1628775"/>
          <a:ext cx="1152525" cy="1100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7" imgW="4236720" imgH="1402080" progId="Word.Picture.8">
                  <p:embed/>
                </p:oleObj>
              </mc:Choice>
              <mc:Fallback>
                <p:oleObj name="" r:id="rId17" imgW="4236720" imgH="1402080" progId="Word.Picture.8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18"/>
                      <a:srcRect r="77548" b="35126"/>
                      <a:stretch>
                        <a:fillRect/>
                      </a:stretch>
                    </p:blipFill>
                    <p:spPr>
                      <a:xfrm>
                        <a:off x="1824038" y="1628775"/>
                        <a:ext cx="1152525" cy="1100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1810" name="Object 39"/>
          <p:cNvGraphicFramePr/>
          <p:nvPr/>
        </p:nvGraphicFramePr>
        <p:xfrm>
          <a:off x="1752600" y="2833688"/>
          <a:ext cx="1152525" cy="1100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9" imgW="4236720" imgH="1402080" progId="Word.Picture.8">
                  <p:embed/>
                </p:oleObj>
              </mc:Choice>
              <mc:Fallback>
                <p:oleObj name="" r:id="rId19" imgW="4236720" imgH="1402080" progId="Word.Picture.8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18"/>
                      <a:srcRect l="24477" r="53072" b="35194"/>
                      <a:stretch>
                        <a:fillRect/>
                      </a:stretch>
                    </p:blipFill>
                    <p:spPr>
                      <a:xfrm>
                        <a:off x="1752600" y="2833688"/>
                        <a:ext cx="1152525" cy="1100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1811" name="Object 40"/>
          <p:cNvGraphicFramePr/>
          <p:nvPr/>
        </p:nvGraphicFramePr>
        <p:xfrm>
          <a:off x="1824038" y="4005263"/>
          <a:ext cx="1008062" cy="1008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20" imgW="4236720" imgH="1402080" progId="Word.Picture.8">
                  <p:embed/>
                </p:oleObj>
              </mc:Choice>
              <mc:Fallback>
                <p:oleObj name="" r:id="rId20" imgW="4236720" imgH="1402080" progId="Word.Picture.8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18"/>
                      <a:srcRect l="51024" r="27536" b="35126"/>
                      <a:stretch>
                        <a:fillRect/>
                      </a:stretch>
                    </p:blipFill>
                    <p:spPr>
                      <a:xfrm>
                        <a:off x="1824038" y="4005263"/>
                        <a:ext cx="1008062" cy="10080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1812" name="Object 41"/>
          <p:cNvGraphicFramePr/>
          <p:nvPr/>
        </p:nvGraphicFramePr>
        <p:xfrm>
          <a:off x="1824038" y="5157788"/>
          <a:ext cx="1223962" cy="1020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21" imgW="4236720" imgH="1402080" progId="Word.Picture.8">
                  <p:embed/>
                </p:oleObj>
              </mc:Choice>
              <mc:Fallback>
                <p:oleObj name="" r:id="rId21" imgW="4236720" imgH="1402080" progId="Word.Picture.8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18"/>
                      <a:srcRect l="75523" b="38258"/>
                      <a:stretch>
                        <a:fillRect/>
                      </a:stretch>
                    </p:blipFill>
                    <p:spPr>
                      <a:xfrm>
                        <a:off x="1824038" y="5157788"/>
                        <a:ext cx="1223962" cy="10207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18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18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179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179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1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61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18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18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1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1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18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18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61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61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618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18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61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161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5298" name="Text Box 2"/>
          <p:cNvSpPr txBox="1"/>
          <p:nvPr/>
        </p:nvSpPr>
        <p:spPr>
          <a:xfrm>
            <a:off x="1901825" y="2852738"/>
            <a:ext cx="310197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解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: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∵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圆心角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90</a:t>
            </a:r>
            <a:r>
              <a:rPr lang="en-US" altLang="zh-CN" sz="2800" b="1" baseline="300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  <a:endParaRPr lang="en-US" altLang="zh-CN" sz="2800" b="1" baseline="300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5299" name="Text Box 3"/>
          <p:cNvSpPr txBox="1"/>
          <p:nvPr/>
        </p:nvSpPr>
        <p:spPr>
          <a:xfrm>
            <a:off x="2339975" y="3429000"/>
            <a:ext cx="3756025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∴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铁轨长度是圆周长的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63844" name="Object 4"/>
          <p:cNvGraphicFramePr/>
          <p:nvPr/>
        </p:nvGraphicFramePr>
        <p:xfrm>
          <a:off x="6069013" y="3284538"/>
          <a:ext cx="336550" cy="865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1" imgW="152400" imgH="393065" progId="Equation.3">
                  <p:embed/>
                </p:oleObj>
              </mc:Choice>
              <mc:Fallback>
                <p:oleObj name="" r:id="rId1" imgW="152400" imgH="393065" progId="Equation.3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069013" y="3284538"/>
                        <a:ext cx="336550" cy="8651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301" name="Text Box 5"/>
          <p:cNvSpPr txBox="1"/>
          <p:nvPr/>
        </p:nvSpPr>
        <p:spPr>
          <a:xfrm>
            <a:off x="2700338" y="4076700"/>
            <a:ext cx="1970087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则铁轨长是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63846" name="Object 6"/>
          <p:cNvGraphicFramePr/>
          <p:nvPr/>
        </p:nvGraphicFramePr>
        <p:xfrm>
          <a:off x="3419475" y="4735513"/>
          <a:ext cx="3313113" cy="876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3" imgW="1294765" imgH="393700" progId="Equation.3">
                  <p:embed/>
                </p:oleObj>
              </mc:Choice>
              <mc:Fallback>
                <p:oleObj name="" r:id="rId3" imgW="1294765" imgH="393700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419475" y="4735513"/>
                        <a:ext cx="3313113" cy="876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847" name="Text Box 7"/>
          <p:cNvSpPr txBox="1"/>
          <p:nvPr/>
        </p:nvSpPr>
        <p:spPr>
          <a:xfrm>
            <a:off x="2051050" y="1412875"/>
            <a:ext cx="5905500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如图是圆弧形状的铁轨示意图，其中铁轨的半径为</a:t>
            </a:r>
            <a:r>
              <a:rPr lang="en-US" altLang="zh-CN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100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米，圆心角为</a:t>
            </a:r>
            <a:r>
              <a:rPr lang="en-US" altLang="zh-CN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90°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．你能求出这段铁轨的长度吗</a:t>
            </a:r>
            <a:r>
              <a:rPr lang="en-US" altLang="zh-CN" sz="2400" b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?</a:t>
            </a:r>
            <a:endParaRPr lang="en-US" altLang="zh-CN" sz="24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848" name="Text Box 8"/>
          <p:cNvSpPr txBox="1"/>
          <p:nvPr/>
        </p:nvSpPr>
        <p:spPr>
          <a:xfrm>
            <a:off x="4067175" y="461963"/>
            <a:ext cx="22669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问题情景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：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63849" name="Object 9"/>
          <p:cNvGraphicFramePr/>
          <p:nvPr/>
        </p:nvGraphicFramePr>
        <p:xfrm>
          <a:off x="6877050" y="2708275"/>
          <a:ext cx="1320800" cy="1366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5" imgW="914400" imgH="1140460" progId="Word.Picture.8">
                  <p:embed/>
                </p:oleObj>
              </mc:Choice>
              <mc:Fallback>
                <p:oleObj name="" r:id="rId5" imgW="914400" imgH="1140460" progId="Word.Picture.8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6"/>
                      <a:srcRect b="17450"/>
                      <a:stretch>
                        <a:fillRect/>
                      </a:stretch>
                    </p:blipFill>
                    <p:spPr>
                      <a:xfrm>
                        <a:off x="6877050" y="2708275"/>
                        <a:ext cx="1320800" cy="13668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3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3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/>
      <p:bldP spid="55299" grpId="0"/>
      <p:bldP spid="5530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5954" name="矩形 125953"/>
          <p:cNvSpPr/>
          <p:nvPr/>
        </p:nvSpPr>
        <p:spPr>
          <a:xfrm>
            <a:off x="0" y="850900"/>
            <a:ext cx="9036050" cy="1066800"/>
          </a:xfrm>
          <a:prstGeom prst="rect">
            <a:avLst/>
          </a:prstGeom>
          <a:solidFill>
            <a:srgbClr val="99CCFF"/>
          </a:solidFill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如果设这扇子的骨柄</a:t>
            </a: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AO=R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，弧</a:t>
            </a: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AB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所对的圆心角为</a:t>
            </a: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140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度，请同学们想一想如何计算这扇子的周长</a:t>
            </a:r>
            <a:r>
              <a:rPr lang="en-US" altLang="zh-CN" sz="3200" b="1">
                <a:latin typeface="Times New Roman" panose="02020603050405020304" pitchFamily="18" charset="0"/>
                <a:ea typeface="华文中宋" panose="02010600040101010101" pitchFamily="2" charset="-122"/>
              </a:rPr>
              <a:t>?</a:t>
            </a:r>
            <a:endParaRPr lang="en-US" altLang="zh-CN" sz="3200" b="1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125960" name="矩形 125959"/>
          <p:cNvSpPr/>
          <p:nvPr/>
        </p:nvSpPr>
        <p:spPr>
          <a:xfrm>
            <a:off x="0" y="849313"/>
            <a:ext cx="9144000" cy="1066800"/>
          </a:xfrm>
          <a:prstGeom prst="rect">
            <a:avLst/>
          </a:prstGeom>
          <a:solidFill>
            <a:srgbClr val="00FF00"/>
          </a:solidFill>
          <a:ln w="9525">
            <a:noFill/>
          </a:ln>
        </p:spPr>
        <p:txBody>
          <a:bodyPr>
            <a:spAutoFit/>
          </a:bodyPr>
          <a:p>
            <a:pPr algn="just"/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　已知</a:t>
            </a: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⊙O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半径为</a:t>
            </a: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R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，求</a:t>
            </a: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140°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的圆心角所对的弧长．</a:t>
            </a:r>
            <a:endParaRPr lang="zh-CN" altLang="en-US" sz="32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grpSp>
        <p:nvGrpSpPr>
          <p:cNvPr id="125955" name="组合 125954"/>
          <p:cNvGrpSpPr/>
          <p:nvPr/>
        </p:nvGrpSpPr>
        <p:grpSpPr>
          <a:xfrm>
            <a:off x="2627313" y="2505075"/>
            <a:ext cx="3960812" cy="2041525"/>
            <a:chOff x="1655" y="1578"/>
            <a:chExt cx="2495" cy="1286"/>
          </a:xfrm>
        </p:grpSpPr>
        <p:graphicFrame>
          <p:nvGraphicFramePr>
            <p:cNvPr id="125956" name="对象 125955"/>
            <p:cNvGraphicFramePr/>
            <p:nvPr/>
          </p:nvGraphicFramePr>
          <p:xfrm>
            <a:off x="1837" y="1578"/>
            <a:ext cx="2041" cy="108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93" name="" r:id="rId1" imgW="2345690" imgH="1240790" progId="Flash.Movie">
                    <p:embed/>
                  </p:oleObj>
                </mc:Choice>
                <mc:Fallback>
                  <p:oleObj name="" r:id="rId1" imgW="2345690" imgH="1240790" progId="Flash.Movie">
                    <p:embed/>
                    <p:pic>
                      <p:nvPicPr>
                        <p:cNvPr id="0" name="图片 3092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1837" y="1578"/>
                          <a:ext cx="2041" cy="108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25957" name="文本框 125956"/>
            <p:cNvSpPr txBox="1"/>
            <p:nvPr/>
          </p:nvSpPr>
          <p:spPr>
            <a:xfrm>
              <a:off x="1655" y="2296"/>
              <a:ext cx="27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b="1">
                  <a:latin typeface="Arial" panose="020B0604020202020204" pitchFamily="34" charset="0"/>
                  <a:ea typeface="宋体" panose="02010600030101010101" pitchFamily="2" charset="-122"/>
                </a:rPr>
                <a:t>A</a:t>
              </a:r>
              <a:endParaRPr lang="en-US" altLang="zh-CN" sz="20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5958" name="文本框 125957"/>
            <p:cNvSpPr txBox="1"/>
            <p:nvPr/>
          </p:nvSpPr>
          <p:spPr>
            <a:xfrm>
              <a:off x="3878" y="2296"/>
              <a:ext cx="27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b="1">
                  <a:latin typeface="Arial" panose="020B0604020202020204" pitchFamily="34" charset="0"/>
                  <a:ea typeface="宋体" panose="02010600030101010101" pitchFamily="2" charset="-122"/>
                </a:rPr>
                <a:t>B</a:t>
              </a:r>
              <a:endParaRPr lang="en-US" altLang="zh-CN" sz="20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5959" name="文本框 125958"/>
            <p:cNvSpPr txBox="1"/>
            <p:nvPr/>
          </p:nvSpPr>
          <p:spPr>
            <a:xfrm>
              <a:off x="2744" y="2614"/>
              <a:ext cx="27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000" b="1">
                  <a:latin typeface="Arial" panose="020B0604020202020204" pitchFamily="34" charset="0"/>
                  <a:ea typeface="宋体" panose="02010600030101010101" pitchFamily="2" charset="-122"/>
                </a:rPr>
                <a:t>O</a:t>
              </a:r>
              <a:endParaRPr lang="en-US" altLang="zh-CN" sz="20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25961" name="椭圆 125960"/>
          <p:cNvSpPr/>
          <p:nvPr/>
        </p:nvSpPr>
        <p:spPr>
          <a:xfrm>
            <a:off x="2917825" y="2563813"/>
            <a:ext cx="3238500" cy="3241675"/>
          </a:xfrm>
          <a:prstGeom prst="ellipse">
            <a:avLst/>
          </a:prstGeom>
          <a:noFill/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25962" name="矩形 125961"/>
          <p:cNvSpPr/>
          <p:nvPr/>
        </p:nvSpPr>
        <p:spPr>
          <a:xfrm>
            <a:off x="0" y="1989138"/>
            <a:ext cx="86756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（</a:t>
            </a:r>
            <a:r>
              <a:rPr lang="en-US" altLang="zh-CN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1</a:t>
            </a:r>
            <a:r>
              <a:rPr lang="zh-CN" altLang="en-US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）半径为</a:t>
            </a:r>
            <a:r>
              <a:rPr lang="en-US" altLang="zh-CN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R</a:t>
            </a:r>
            <a:r>
              <a:rPr lang="zh-CN" altLang="en-US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的圆，周长是多少？</a:t>
            </a:r>
            <a:endParaRPr lang="zh-CN" altLang="en-US" sz="28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125963" name="矩形 125962"/>
          <p:cNvSpPr/>
          <p:nvPr/>
        </p:nvSpPr>
        <p:spPr>
          <a:xfrm>
            <a:off x="5724525" y="1989138"/>
            <a:ext cx="1584325" cy="519112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C=2</a:t>
            </a:r>
            <a:r>
              <a:rPr lang="en-US" altLang="zh-CN" sz="2800" b="1">
                <a:latin typeface="华文中宋" panose="02010600040101010101" pitchFamily="2" charset="-122"/>
                <a:ea typeface="华文中宋" panose="02010600040101010101" pitchFamily="2" charset="-122"/>
              </a:rPr>
              <a:t>π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endParaRPr lang="en-US" altLang="zh-CN" sz="28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5964" name="矩形 125963"/>
          <p:cNvSpPr/>
          <p:nvPr/>
        </p:nvSpPr>
        <p:spPr>
          <a:xfrm>
            <a:off x="-36512" y="4365625"/>
            <a:ext cx="6985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dirty="0"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zh-CN" altLang="en-US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（</a:t>
            </a:r>
            <a:r>
              <a:rPr lang="en-US" altLang="zh-CN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zh-CN" altLang="en-US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）</a:t>
            </a:r>
            <a:r>
              <a:rPr lang="en-US" altLang="zh-CN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140°</a:t>
            </a:r>
            <a:r>
              <a:rPr lang="zh-CN" altLang="en-US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的圆心角所对的弧长是多少？ </a:t>
            </a:r>
            <a:endParaRPr lang="zh-CN" altLang="en-US" sz="28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graphicFrame>
        <p:nvGraphicFramePr>
          <p:cNvPr id="125965" name="对象 125964"/>
          <p:cNvGraphicFramePr/>
          <p:nvPr/>
        </p:nvGraphicFramePr>
        <p:xfrm>
          <a:off x="6227763" y="5445125"/>
          <a:ext cx="2376487" cy="750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3" imgW="1053465" imgH="393700" progId="Equation.3">
                  <p:embed/>
                </p:oleObj>
              </mc:Choice>
              <mc:Fallback>
                <p:oleObj name="" r:id="rId3" imgW="1053465" imgH="393700" progId="Equation.3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000000"/>
                          </a:clrTo>
                        </a:clrChange>
                        <a:clrChange>
                          <a:clrFrom>
                            <a:srgbClr val="FFFFFF"/>
                          </a:clrFrom>
                          <a:clrTo>
                            <a:srgbClr val="009999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227763" y="5445125"/>
                        <a:ext cx="2376487" cy="750888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5966" name="文本框 125965"/>
          <p:cNvSpPr txBox="1"/>
          <p:nvPr/>
        </p:nvSpPr>
        <p:spPr>
          <a:xfrm>
            <a:off x="0" y="5589588"/>
            <a:ext cx="79216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（</a:t>
            </a:r>
            <a:r>
              <a:rPr lang="en-US" altLang="zh-CN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3</a:t>
            </a:r>
            <a:r>
              <a:rPr lang="zh-CN" altLang="en-US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）</a:t>
            </a:r>
            <a:r>
              <a:rPr lang="en-US" altLang="zh-CN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n°</a:t>
            </a:r>
            <a:r>
              <a:rPr lang="zh-CN" altLang="en-US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的圆心角所对的弧长是多少？</a:t>
            </a:r>
            <a:endParaRPr lang="zh-CN" altLang="en-US" sz="280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graphicFrame>
        <p:nvGraphicFramePr>
          <p:cNvPr id="125967" name="对象 125966"/>
          <p:cNvGraphicFramePr/>
          <p:nvPr/>
        </p:nvGraphicFramePr>
        <p:xfrm>
          <a:off x="6659563" y="4365625"/>
          <a:ext cx="2089150" cy="760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5" imgW="1040765" imgH="393700" progId="Equation.3">
                  <p:embed/>
                </p:oleObj>
              </mc:Choice>
              <mc:Fallback>
                <p:oleObj name="" r:id="rId5" imgW="1040765" imgH="393700" progId="Equation.3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6">
                        <a:clrChange>
                          <a:clrFrom>
                            <a:srgbClr val="000000"/>
                          </a:clrFrom>
                          <a:clrTo>
                            <a:srgbClr val="00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659563" y="4365625"/>
                        <a:ext cx="2089150" cy="760413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5968" name="矩形 125967"/>
          <p:cNvSpPr/>
          <p:nvPr/>
        </p:nvSpPr>
        <p:spPr>
          <a:xfrm>
            <a:off x="468313" y="3357563"/>
            <a:ext cx="867568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圆的周长可以看作是　　度的圆心角所对的弧</a:t>
            </a:r>
            <a:r>
              <a:rPr lang="en-US" altLang="zh-CN" sz="2800" b="1">
                <a:latin typeface="Times New Roman" panose="02020603050405020304" pitchFamily="18" charset="0"/>
                <a:ea typeface="华文中宋" panose="02010600040101010101" pitchFamily="2" charset="-122"/>
              </a:rPr>
              <a:t>.</a:t>
            </a:r>
            <a:endParaRPr lang="en-US" altLang="zh-CN" sz="2800" b="1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125971" name="文本框 125970"/>
          <p:cNvSpPr txBox="1"/>
          <p:nvPr/>
        </p:nvSpPr>
        <p:spPr>
          <a:xfrm>
            <a:off x="3722688" y="3357563"/>
            <a:ext cx="1281112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360°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5972" name="文本框 125971"/>
          <p:cNvSpPr txBox="1"/>
          <p:nvPr/>
        </p:nvSpPr>
        <p:spPr>
          <a:xfrm>
            <a:off x="1258888" y="5013325"/>
            <a:ext cx="39608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140°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可以看成是</a:t>
            </a: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360°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的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125974" name="矩形 125973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aphicFrame>
        <p:nvGraphicFramePr>
          <p:cNvPr id="125976" name="对象 125975"/>
          <p:cNvGraphicFramePr/>
          <p:nvPr/>
        </p:nvGraphicFramePr>
        <p:xfrm>
          <a:off x="4859338" y="4868863"/>
          <a:ext cx="609600" cy="823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7" imgW="405765" imgH="558165" progId="Equation.3">
                  <p:embed/>
                </p:oleObj>
              </mc:Choice>
              <mc:Fallback>
                <p:oleObj name="" r:id="rId7" imgW="405765" imgH="558165" progId="Equation.3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859338" y="4868863"/>
                        <a:ext cx="609600" cy="8239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25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25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259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259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1259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5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1259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259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1259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5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25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25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25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25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59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59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59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259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125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125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125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60" grpId="0" animBg="1"/>
      <p:bldP spid="125962" grpId="0"/>
      <p:bldP spid="125963" grpId="0" animBg="1"/>
      <p:bldP spid="125964" grpId="0"/>
      <p:bldP spid="125966" grpId="0"/>
      <p:bldP spid="125968" grpId="0"/>
      <p:bldP spid="125971" grpId="0"/>
      <p:bldP spid="12597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4866" name="Text Box 2"/>
          <p:cNvSpPr txBox="1"/>
          <p:nvPr/>
        </p:nvSpPr>
        <p:spPr>
          <a:xfrm>
            <a:off x="4429125" y="476250"/>
            <a:ext cx="15113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结论：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164867" name="Text Box 3"/>
          <p:cNvSpPr txBox="1"/>
          <p:nvPr/>
        </p:nvSpPr>
        <p:spPr>
          <a:xfrm>
            <a:off x="2087563" y="1196975"/>
            <a:ext cx="6156325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如果弧长为</a:t>
            </a:r>
            <a:r>
              <a:rPr lang="en-US" altLang="zh-CN" sz="2400" b="1" i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l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，圆心角度数为</a:t>
            </a:r>
            <a:r>
              <a:rPr lang="en-US" altLang="zh-CN" sz="2400" b="1" i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n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，圆的半径为</a:t>
            </a:r>
            <a:r>
              <a:rPr lang="en-US" altLang="zh-CN" sz="2400" b="1" i="1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r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，那么，弧长的计算公式为：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sz="24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4868" name="Rectangle 4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64869" name="Object 5"/>
          <p:cNvGraphicFramePr/>
          <p:nvPr/>
        </p:nvGraphicFramePr>
        <p:xfrm>
          <a:off x="3276600" y="2057400"/>
          <a:ext cx="2879725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1193165" imgH="393700" progId="Equation.3">
                  <p:embed/>
                </p:oleObj>
              </mc:Choice>
              <mc:Fallback>
                <p:oleObj name="" r:id="rId1" imgW="1193165" imgH="3937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276600" y="2057400"/>
                        <a:ext cx="2879725" cy="939800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rgbClr val="FFFFFF"/>
                          </a:gs>
                          <a:gs pos="100000">
                            <a:srgbClr val="FFFF00"/>
                          </a:gs>
                        </a:gsLst>
                        <a:path path="shape">
                          <a:fillToRect l="50000" t="50000" r="50000" b="50000"/>
                        </a:path>
                        <a:tileRect/>
                      </a:gradFill>
                      <a:ln w="9525" cap="flat" cmpd="sng">
                        <a:solidFill>
                          <a:schemeClr val="folHlink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8374" name="Text Box 6"/>
          <p:cNvSpPr txBox="1"/>
          <p:nvPr/>
        </p:nvSpPr>
        <p:spPr>
          <a:xfrm>
            <a:off x="790575" y="3043238"/>
            <a:ext cx="226853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练一练：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58375" name="Text Box 7"/>
          <p:cNvSpPr txBox="1"/>
          <p:nvPr/>
        </p:nvSpPr>
        <p:spPr>
          <a:xfrm>
            <a:off x="2124075" y="3067050"/>
            <a:ext cx="6516688" cy="13700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已知圆弧的半径为</a:t>
            </a:r>
            <a:r>
              <a:rPr lang="en-US" altLang="zh-CN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50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厘米，圆心角为</a:t>
            </a:r>
            <a:r>
              <a:rPr lang="en-US" altLang="zh-CN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60°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，求此圆弧的长度。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sz="2400" b="1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64872" name="Object 8"/>
          <p:cNvGraphicFramePr/>
          <p:nvPr/>
        </p:nvGraphicFramePr>
        <p:xfrm>
          <a:off x="2268538" y="4005263"/>
          <a:ext cx="2654300" cy="865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3" imgW="1193165" imgH="393700" progId="Equation.3">
                  <p:embed/>
                </p:oleObj>
              </mc:Choice>
              <mc:Fallback>
                <p:oleObj name="" r:id="rId3" imgW="1193165" imgH="3937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2268538" y="4005263"/>
                        <a:ext cx="2654300" cy="8651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8377" name="Text Box 9"/>
          <p:cNvSpPr txBox="1"/>
          <p:nvPr/>
        </p:nvSpPr>
        <p:spPr>
          <a:xfrm>
            <a:off x="4859338" y="4149725"/>
            <a:ext cx="5048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=</a:t>
            </a:r>
            <a:endParaRPr lang="en-US" altLang="zh-CN" sz="320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64874" name="Object 10"/>
          <p:cNvGraphicFramePr/>
          <p:nvPr/>
        </p:nvGraphicFramePr>
        <p:xfrm>
          <a:off x="5219700" y="4076700"/>
          <a:ext cx="666750" cy="765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5" imgW="342900" imgH="393700" progId="Equation.3">
                  <p:embed/>
                </p:oleObj>
              </mc:Choice>
              <mc:Fallback>
                <p:oleObj name="" r:id="rId5" imgW="342900" imgH="393700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219700" y="4076700"/>
                        <a:ext cx="666750" cy="765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8379" name="Text Box 11"/>
          <p:cNvSpPr txBox="1"/>
          <p:nvPr/>
        </p:nvSpPr>
        <p:spPr>
          <a:xfrm>
            <a:off x="5795963" y="4149725"/>
            <a:ext cx="115093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cm</a:t>
            </a:r>
            <a:endParaRPr lang="en-US" altLang="zh-CN" sz="320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8380" name="Text Box 12"/>
          <p:cNvSpPr txBox="1"/>
          <p:nvPr/>
        </p:nvSpPr>
        <p:spPr>
          <a:xfrm>
            <a:off x="1547813" y="5132388"/>
            <a:ext cx="316865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答：此圆弧的长度为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64877" name="Object 13"/>
          <p:cNvGraphicFramePr/>
          <p:nvPr/>
        </p:nvGraphicFramePr>
        <p:xfrm>
          <a:off x="4386263" y="4941888"/>
          <a:ext cx="690562" cy="792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7" imgW="342900" imgH="393700" progId="Equation.3">
                  <p:embed/>
                </p:oleObj>
              </mc:Choice>
              <mc:Fallback>
                <p:oleObj name="" r:id="rId7" imgW="342900" imgH="3937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86263" y="4941888"/>
                        <a:ext cx="690562" cy="7921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8382" name="Text Box 14"/>
          <p:cNvSpPr txBox="1"/>
          <p:nvPr/>
        </p:nvSpPr>
        <p:spPr>
          <a:xfrm>
            <a:off x="5003800" y="5084763"/>
            <a:ext cx="1008063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cm</a:t>
            </a:r>
            <a:endParaRPr lang="en-US" altLang="zh-CN" sz="280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8383" name="Text Box 15"/>
          <p:cNvSpPr txBox="1">
            <a:spLocks noChangeArrowheads="1"/>
          </p:cNvSpPr>
          <p:nvPr/>
        </p:nvSpPr>
        <p:spPr bwMode="auto">
          <a:xfrm>
            <a:off x="1476375" y="4005263"/>
            <a:ext cx="1008063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Tx/>
              <a:defRPr/>
            </a:pPr>
            <a:r>
              <a:rPr kumimoji="0" lang="zh-CN" altLang="en-US" sz="2400" b="1" kern="1200" cap="none" spc="0" normalizeH="0" baseline="0" noProof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49" charset="-122"/>
                <a:cs typeface="+mn-cs"/>
              </a:rPr>
              <a:t>解：</a:t>
            </a:r>
            <a:endParaRPr kumimoji="0" lang="zh-CN" altLang="en-US" sz="2400" b="1" kern="1200" cap="none" spc="0" normalizeH="0" baseline="0" noProof="0" smtClean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64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58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58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64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58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64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64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58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4" grpId="0"/>
      <p:bldP spid="58375" grpId="0"/>
      <p:bldP spid="58377" grpId="0"/>
      <p:bldP spid="58379" grpId="0"/>
      <p:bldP spid="58380" grpId="0"/>
      <p:bldP spid="58382" grpId="0"/>
      <p:bldP spid="5838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9091" name="矩形 89090"/>
          <p:cNvSpPr/>
          <p:nvPr/>
        </p:nvSpPr>
        <p:spPr>
          <a:xfrm>
            <a:off x="395288" y="908050"/>
            <a:ext cx="81534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若设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⊙O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半径为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R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， 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n°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的圆心角所对的弧长为</a:t>
            </a:r>
            <a:r>
              <a:rPr lang="en-US" altLang="zh-CN" sz="3200" b="1" i="1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l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，则 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graphicFrame>
        <p:nvGraphicFramePr>
          <p:cNvPr id="89092" name="对象 89091"/>
          <p:cNvGraphicFramePr/>
          <p:nvPr/>
        </p:nvGraphicFramePr>
        <p:xfrm>
          <a:off x="3203575" y="1557338"/>
          <a:ext cx="1938338" cy="1282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1" imgW="533400" imgH="393700" progId="Equation.3">
                  <p:embed/>
                </p:oleObj>
              </mc:Choice>
              <mc:Fallback>
                <p:oleObj name="" r:id="rId1" imgW="533400" imgH="393700" progId="Equation.3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203575" y="1557338"/>
                        <a:ext cx="1938338" cy="1282700"/>
                      </a:xfrm>
                      <a:prstGeom prst="rect">
                        <a:avLst/>
                      </a:prstGeom>
                      <a:noFill/>
                      <a:ln w="57150" cap="flat" cmpd="thinThick">
                        <a:solidFill>
                          <a:srgbClr val="000080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9094" name="矩形 89093"/>
          <p:cNvSpPr/>
          <p:nvPr/>
        </p:nvSpPr>
        <p:spPr>
          <a:xfrm>
            <a:off x="395288" y="3141663"/>
            <a:ext cx="8289925" cy="1373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注意</a:t>
            </a: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：（</a:t>
            </a:r>
            <a:r>
              <a:rPr lang="en-US" altLang="zh-CN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zh-CN" altLang="en-US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）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在</a:t>
            </a:r>
            <a:r>
              <a:rPr lang="en-US" altLang="zh-CN" sz="2800" i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l</a:t>
            </a:r>
            <a:r>
              <a:rPr lang="zh-CN" altLang="en-US" sz="2800" i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，</a:t>
            </a:r>
            <a:r>
              <a:rPr lang="en-US" altLang="zh-CN" sz="2800" i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n</a:t>
            </a:r>
            <a:r>
              <a:rPr lang="zh-CN" altLang="en-US" sz="2800" i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，</a:t>
            </a:r>
            <a:r>
              <a:rPr lang="en-US" altLang="zh-CN" sz="2800" i="1">
                <a:latin typeface="Times New Roman" panose="02020603050405020304" pitchFamily="18" charset="0"/>
                <a:ea typeface="华文中宋" panose="02010600040101010101" pitchFamily="2" charset="-122"/>
              </a:rPr>
              <a:t>R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这三个量中，任意知道两个量，就可以根据公式求出第三个量。</a:t>
            </a:r>
            <a:r>
              <a:rPr lang="en-US" altLang="zh-CN" sz="2800" b="1">
                <a:solidFill>
                  <a:srgbClr val="0000FF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n</a:t>
            </a:r>
            <a:r>
              <a:rPr lang="zh-CN" altLang="en-US" sz="2800" b="1" dirty="0">
                <a:latin typeface="Arial" panose="020B0604020202020204" pitchFamily="34" charset="0"/>
                <a:ea typeface="华文中宋" panose="02010600040101010101" pitchFamily="2" charset="-122"/>
              </a:rPr>
              <a:t>表示</a:t>
            </a:r>
            <a:r>
              <a:rPr lang="en-US" altLang="zh-CN" sz="2800" b="1" dirty="0">
                <a:latin typeface="Arial" panose="020B0604020202020204" pitchFamily="34" charset="0"/>
                <a:ea typeface="华文中宋" panose="02010600040101010101" pitchFamily="2" charset="-122"/>
              </a:rPr>
              <a:t>1°</a:t>
            </a:r>
            <a:r>
              <a:rPr lang="zh-CN" altLang="en-US" sz="2800" b="1" dirty="0">
                <a:latin typeface="Arial" panose="020B0604020202020204" pitchFamily="34" charset="0"/>
                <a:ea typeface="华文中宋" panose="02010600040101010101" pitchFamily="2" charset="-122"/>
              </a:rPr>
              <a:t>圆心角的</a:t>
            </a:r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倍数</a:t>
            </a:r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。（</a:t>
            </a:r>
            <a:r>
              <a:rPr lang="en-US" altLang="zh-CN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180</a:t>
            </a:r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与</a:t>
            </a:r>
            <a:r>
              <a:rPr lang="en-US" altLang="zh-CN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n </a:t>
            </a:r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都不带单位度）</a:t>
            </a:r>
            <a:endParaRPr lang="zh-CN" altLang="en-US" sz="2800" b="1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89096" name="矩形 89095"/>
          <p:cNvSpPr/>
          <p:nvPr/>
        </p:nvSpPr>
        <p:spPr>
          <a:xfrm>
            <a:off x="2997200" y="115888"/>
            <a:ext cx="2943225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弧长公式</a:t>
            </a:r>
            <a:endParaRPr lang="zh-CN" altLang="en-US" sz="36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89097" name="图片 89096" descr="边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900" y="207963"/>
            <a:ext cx="8893175" cy="628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9098" name="文本框 89097"/>
          <p:cNvSpPr txBox="1"/>
          <p:nvPr/>
        </p:nvSpPr>
        <p:spPr>
          <a:xfrm>
            <a:off x="1887538" y="5233988"/>
            <a:ext cx="1841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dirty="0"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23578" name="Text Box 26"/>
          <p:cNvSpPr txBox="1"/>
          <p:nvPr/>
        </p:nvSpPr>
        <p:spPr>
          <a:xfrm>
            <a:off x="611188" y="4724400"/>
            <a:ext cx="8208962" cy="13731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lang="en-US" altLang="zh-CN" b="1" dirty="0">
                <a:solidFill>
                  <a:srgbClr val="FF0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           </a:t>
            </a: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（</a:t>
            </a:r>
            <a:r>
              <a:rPr lang="en-US" altLang="zh-CN" b="1" dirty="0">
                <a:solidFill>
                  <a:srgbClr val="FF0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2</a:t>
            </a: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）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区分弧、弧的度数、弧长三概念．度数相等的弧，弧长不一定相等，弧长相等的弧也不一定是等孤，而只有在同圆或等圆中，才可能是等弧．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9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89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89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1" grpId="0"/>
      <p:bldP spid="89094" grpId="0"/>
      <p:bldP spid="2357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8722" name="图片 158721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03575" y="1557338"/>
            <a:ext cx="6300788" cy="24479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8723" name="矩形 158722"/>
          <p:cNvSpPr/>
          <p:nvPr/>
        </p:nvSpPr>
        <p:spPr>
          <a:xfrm>
            <a:off x="0" y="265112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58724" name="矩形 158723"/>
          <p:cNvSpPr/>
          <p:nvPr/>
        </p:nvSpPr>
        <p:spPr>
          <a:xfrm>
            <a:off x="0" y="0"/>
            <a:ext cx="8153400" cy="2041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lang="zh-CN" altLang="en-US" sz="3200" b="1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例</a:t>
            </a:r>
            <a:r>
              <a:rPr lang="en-US" altLang="zh-CN" sz="3200" b="1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、制造弯形管道时，要先按中心线计算“展直长度”，再下料，试计算图所示管道的展直长度</a:t>
            </a:r>
            <a:r>
              <a:rPr lang="en-US" altLang="zh-CN" sz="3200" b="1" i="1">
                <a:latin typeface="黑体" panose="02010609060101010101" pitchFamily="49" charset="-122"/>
                <a:ea typeface="黑体" panose="02010609060101010101" pitchFamily="49" charset="-122"/>
              </a:rPr>
              <a:t>L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单位：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mm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，精确到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</a:rPr>
              <a:t>1mm)</a:t>
            </a:r>
            <a:endParaRPr lang="en-US" altLang="zh-CN" sz="32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endParaRPr lang="en-US" altLang="zh-CN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8725" name="矩形 158724"/>
          <p:cNvSpPr/>
          <p:nvPr/>
        </p:nvSpPr>
        <p:spPr>
          <a:xfrm>
            <a:off x="250825" y="3644900"/>
            <a:ext cx="8281988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解：由弧长公式，可得弧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AB  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的长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eaLnBrk="0" hangingPunct="0"/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58726" name="组合 158725"/>
          <p:cNvGrpSpPr/>
          <p:nvPr/>
        </p:nvGrpSpPr>
        <p:grpSpPr>
          <a:xfrm>
            <a:off x="971550" y="4292600"/>
            <a:ext cx="6048375" cy="792163"/>
            <a:chOff x="240" y="1920"/>
            <a:chExt cx="3408" cy="435"/>
          </a:xfrm>
        </p:grpSpPr>
        <p:sp>
          <p:nvSpPr>
            <p:cNvPr id="158727" name="矩形 158726"/>
            <p:cNvSpPr/>
            <p:nvPr/>
          </p:nvSpPr>
          <p:spPr>
            <a:xfrm>
              <a:off x="240" y="1941"/>
              <a:ext cx="3408" cy="28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800" b="1" i="1">
                  <a:latin typeface="宋体" panose="02010600030101010101" pitchFamily="2" charset="-122"/>
                  <a:ea typeface="宋体" panose="02010600030101010101" pitchFamily="2" charset="-122"/>
                </a:rPr>
                <a:t>l</a:t>
              </a:r>
              <a:r>
                <a:rPr lang="en-US" altLang="zh-CN" sz="28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                     </a:t>
              </a:r>
              <a:r>
                <a:rPr lang="zh-CN" altLang="en-US" sz="2800" b="1" dirty="0"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mm</a:t>
              </a:r>
              <a:r>
                <a:rPr lang="zh-CN" altLang="en-US" sz="2800" b="1">
                  <a:latin typeface="宋体" panose="02010600030101010101" pitchFamily="2" charset="-122"/>
                  <a:ea typeface="宋体" panose="02010600030101010101" pitchFamily="2" charset="-122"/>
                </a:rPr>
                <a:t>）</a:t>
              </a:r>
              <a:r>
                <a:rPr lang="zh-CN" altLang="en-US" sz="2800"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endParaRPr lang="zh-CN" altLang="en-US" sz="28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pic>
          <p:nvPicPr>
            <p:cNvPr id="158728" name="图片 15872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80" y="1920"/>
              <a:ext cx="2112" cy="435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58729" name="矩形 158728"/>
          <p:cNvSpPr/>
          <p:nvPr/>
        </p:nvSpPr>
        <p:spPr>
          <a:xfrm>
            <a:off x="395288" y="5157788"/>
            <a:ext cx="44640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因此所要求的展直长度</a:t>
            </a:r>
            <a:r>
              <a:rPr lang="zh-CN" altLang="en-US" sz="1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sz="24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58730" name="组合 158729"/>
          <p:cNvGrpSpPr/>
          <p:nvPr/>
        </p:nvGrpSpPr>
        <p:grpSpPr>
          <a:xfrm>
            <a:off x="4211638" y="5157788"/>
            <a:ext cx="7315200" cy="519112"/>
            <a:chOff x="192" y="2928"/>
            <a:chExt cx="4608" cy="327"/>
          </a:xfrm>
        </p:grpSpPr>
        <p:sp>
          <p:nvSpPr>
            <p:cNvPr id="158731" name="矩形 158730"/>
            <p:cNvSpPr/>
            <p:nvPr/>
          </p:nvSpPr>
          <p:spPr>
            <a:xfrm>
              <a:off x="192" y="2928"/>
              <a:ext cx="460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800" i="1">
                  <a:latin typeface="Times New Roman" panose="02020603050405020304" pitchFamily="18" charset="0"/>
                  <a:ea typeface="宋体" panose="02010600030101010101" pitchFamily="2" charset="-122"/>
                </a:rPr>
                <a:t>L                                  </a:t>
              </a:r>
              <a:r>
                <a:rPr lang="zh-CN" altLang="en-US" sz="2800" b="1"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mm</a:t>
              </a:r>
              <a:r>
                <a:rPr lang="zh-CN" altLang="en-US" sz="2800" b="1">
                  <a:latin typeface="宋体" panose="02010600030101010101" pitchFamily="2" charset="-122"/>
                  <a:ea typeface="宋体" panose="02010600030101010101" pitchFamily="2" charset="-122"/>
                </a:rPr>
                <a:t>）</a:t>
              </a:r>
              <a:r>
                <a:rPr lang="zh-CN" altLang="en-US" sz="1400">
                  <a:latin typeface="Times New Roman" panose="02020603050405020304" pitchFamily="18" charset="0"/>
                  <a:ea typeface="宋体" panose="02010600030101010101" pitchFamily="2" charset="-122"/>
                </a:rPr>
                <a:t> </a:t>
              </a:r>
              <a:endParaRPr lang="zh-CN" altLang="en-US" sz="24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pic>
          <p:nvPicPr>
            <p:cNvPr id="158732" name="图片 15873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84" y="2997"/>
              <a:ext cx="2016" cy="244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58733" name="矩形 158732"/>
          <p:cNvSpPr/>
          <p:nvPr/>
        </p:nvSpPr>
        <p:spPr>
          <a:xfrm>
            <a:off x="250825" y="6021388"/>
            <a:ext cx="5638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答：管道的展直长度为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2970mm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．</a:t>
            </a:r>
            <a:r>
              <a:rPr lang="zh-CN" altLang="en-US" sz="1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zh-CN" altLang="en-US" sz="24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58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58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58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158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158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725" grpId="0"/>
      <p:bldP spid="158729" grpId="0"/>
      <p:bldP spid="15873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1152" name="矩形 91151"/>
          <p:cNvSpPr/>
          <p:nvPr/>
        </p:nvSpPr>
        <p:spPr>
          <a:xfrm>
            <a:off x="6227763" y="3644900"/>
            <a:ext cx="144462" cy="144463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1138" name="文本框 91137"/>
          <p:cNvSpPr txBox="1"/>
          <p:nvPr/>
        </p:nvSpPr>
        <p:spPr>
          <a:xfrm>
            <a:off x="107950" y="1166813"/>
            <a:ext cx="8820150" cy="1554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  <a:ea typeface="华文中宋" panose="02010600040101010101" pitchFamily="2" charset="-122"/>
              </a:rPr>
              <a:t>在田径二百米跑比赛中，有一段弯道是圆弧形的，它的半径为</a:t>
            </a:r>
            <a:r>
              <a:rPr lang="en-US" altLang="zh-CN" sz="3200" b="1" dirty="0">
                <a:latin typeface="Arial" panose="020B0604020202020204" pitchFamily="34" charset="0"/>
                <a:ea typeface="华文中宋" panose="02010600040101010101" pitchFamily="2" charset="-122"/>
              </a:rPr>
              <a:t>20</a:t>
            </a:r>
            <a:r>
              <a:rPr lang="zh-CN" altLang="en-US" sz="3200" b="1" dirty="0">
                <a:latin typeface="Arial" panose="020B0604020202020204" pitchFamily="34" charset="0"/>
                <a:ea typeface="华文中宋" panose="02010600040101010101" pitchFamily="2" charset="-122"/>
              </a:rPr>
              <a:t>米，所对的圆心角是</a:t>
            </a:r>
            <a:r>
              <a:rPr lang="en-US" altLang="zh-CN" sz="3200" b="1" dirty="0">
                <a:latin typeface="Arial" panose="020B0604020202020204" pitchFamily="34" charset="0"/>
                <a:ea typeface="华文中宋" panose="02010600040101010101" pitchFamily="2" charset="-122"/>
              </a:rPr>
              <a:t>90°</a:t>
            </a:r>
            <a:r>
              <a:rPr lang="zh-CN" altLang="en-US" sz="3200" b="1" dirty="0">
                <a:latin typeface="Arial" panose="020B0604020202020204" pitchFamily="34" charset="0"/>
                <a:ea typeface="华文中宋" panose="02010600040101010101" pitchFamily="2" charset="-122"/>
              </a:rPr>
              <a:t>，你能求出这段弯路的展直长度吗</a:t>
            </a:r>
            <a:r>
              <a:rPr lang="en-US" altLang="zh-CN" sz="3200" b="1" dirty="0">
                <a:latin typeface="Arial" panose="020B0604020202020204" pitchFamily="34" charset="0"/>
                <a:ea typeface="华文中宋" panose="02010600040101010101" pitchFamily="2" charset="-122"/>
              </a:rPr>
              <a:t>? </a:t>
            </a:r>
            <a:r>
              <a:rPr lang="zh-CN" altLang="en-US" sz="3200" b="1" dirty="0">
                <a:latin typeface="Arial" panose="020B0604020202020204" pitchFamily="34" charset="0"/>
                <a:ea typeface="华文中宋" panose="02010600040101010101" pitchFamily="2" charset="-122"/>
              </a:rPr>
              <a:t>（</a:t>
            </a:r>
            <a:r>
              <a:rPr lang="en-US" altLang="zh-CN" sz="3200" b="1" dirty="0">
                <a:latin typeface="Arial" panose="020B0604020202020204" pitchFamily="34" charset="0"/>
                <a:ea typeface="华文中宋" panose="02010600040101010101" pitchFamily="2" charset="-122"/>
              </a:rPr>
              <a:t>π</a:t>
            </a:r>
            <a:r>
              <a:rPr lang="zh-CN" altLang="en-US" sz="3200" b="1" dirty="0">
                <a:latin typeface="Arial" panose="020B0604020202020204" pitchFamily="34" charset="0"/>
                <a:ea typeface="华文中宋" panose="02010600040101010101" pitchFamily="2" charset="-122"/>
              </a:rPr>
              <a:t>取</a:t>
            </a:r>
            <a:r>
              <a:rPr lang="en-US" altLang="zh-CN" sz="3200" b="1" dirty="0">
                <a:latin typeface="Arial" panose="020B0604020202020204" pitchFamily="34" charset="0"/>
                <a:ea typeface="华文中宋" panose="02010600040101010101" pitchFamily="2" charset="-122"/>
              </a:rPr>
              <a:t>3.14</a:t>
            </a:r>
            <a:r>
              <a:rPr lang="zh-CN" altLang="en-US" sz="3200" b="1" dirty="0">
                <a:latin typeface="Arial" panose="020B0604020202020204" pitchFamily="34" charset="0"/>
                <a:ea typeface="华文中宋" panose="02010600040101010101" pitchFamily="2" charset="-122"/>
              </a:rPr>
              <a:t>）</a:t>
            </a:r>
            <a:endParaRPr lang="zh-CN" altLang="en-US" sz="3200" b="1" dirty="0"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pic>
        <p:nvPicPr>
          <p:cNvPr id="91143" name="图片 91142" descr="未命名"/>
          <p:cNvPicPr>
            <a:picLocks noChangeAspect="1"/>
          </p:cNvPicPr>
          <p:nvPr/>
        </p:nvPicPr>
        <p:blipFill>
          <a:blip r:embed="rId1"/>
          <a:srcRect l="7390" t="65952" r="32454" b="29123"/>
          <a:stretch>
            <a:fillRect/>
          </a:stretch>
        </p:blipFill>
        <p:spPr>
          <a:xfrm>
            <a:off x="0" y="765175"/>
            <a:ext cx="9144000" cy="4333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1144" name="图片 91143" descr="u=2796762350,1389548784&amp;gp=14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9838" y="2708275"/>
            <a:ext cx="1606550" cy="28463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1145" name="图片 91144" descr="Img251896412_ss">
            <a:hlinkClick r:id="rId4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035425"/>
            <a:ext cx="3671888" cy="2130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1146" name="任意多边形 91145"/>
          <p:cNvSpPr/>
          <p:nvPr/>
        </p:nvSpPr>
        <p:spPr>
          <a:xfrm flipH="1">
            <a:off x="5580063" y="2997200"/>
            <a:ext cx="788987" cy="788988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0" y="0"/>
              </a:cxn>
              <a:cxn ang="0">
                <a:pos x="21599" y="21598"/>
              </a:cxn>
              <a:cxn ang="90">
                <a:pos x="0" y="21600"/>
              </a:cxn>
            </a:cxnLst>
            <a:rect l="txL" t="txT" r="txR" b="txB"/>
            <a:pathLst>
              <a:path w="21600" h="21600" fill="none">
                <a:moveTo>
                  <a:pt x="0" y="0"/>
                </a:moveTo>
                <a:arcTo wR="21600" hR="21600" stAng="-5400000" swAng="5399682"/>
              </a:path>
              <a:path w="21600" h="21600" stroke="0">
                <a:moveTo>
                  <a:pt x="0" y="0"/>
                </a:moveTo>
                <a:arcTo wR="21600" hR="21600" stAng="-5400000" swAng="5399682"/>
                <a:lnTo>
                  <a:pt x="0" y="21600"/>
                </a:lnTo>
                <a:close/>
              </a:path>
            </a:pathLst>
          </a:custGeom>
          <a:noFill/>
          <a:ln w="381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1147" name="任意多边形 91146"/>
          <p:cNvSpPr/>
          <p:nvPr/>
        </p:nvSpPr>
        <p:spPr>
          <a:xfrm>
            <a:off x="5580063" y="2995613"/>
            <a:ext cx="788987" cy="790575"/>
          </a:xfrm>
          <a:custGeom>
            <a:avLst/>
            <a:gdLst/>
            <a:ahLst/>
            <a:cxnLst/>
            <a:pathLst>
              <a:path w="1134" h="1135">
                <a:moveTo>
                  <a:pt x="0" y="1135"/>
                </a:moveTo>
                <a:lnTo>
                  <a:pt x="1134" y="1134"/>
                </a:lnTo>
                <a:lnTo>
                  <a:pt x="1134" y="0"/>
                </a:lnTo>
              </a:path>
            </a:pathLst>
          </a:custGeom>
          <a:noFill/>
          <a:ln w="952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1149" name="文本框 91148"/>
          <p:cNvSpPr txBox="1"/>
          <p:nvPr/>
        </p:nvSpPr>
        <p:spPr>
          <a:xfrm>
            <a:off x="6138863" y="3213100"/>
            <a:ext cx="6667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 dirty="0">
                <a:solidFill>
                  <a:srgbClr val="FF0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20</a:t>
            </a:r>
            <a:r>
              <a:rPr lang="zh-CN" altLang="en-US" b="1" dirty="0">
                <a:solidFill>
                  <a:srgbClr val="FF0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米</a:t>
            </a:r>
            <a:endParaRPr lang="zh-CN" altLang="en-US" b="1" dirty="0">
              <a:solidFill>
                <a:srgbClr val="FF0000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91150" name="直接连接符 91149"/>
          <p:cNvSpPr/>
          <p:nvPr/>
        </p:nvSpPr>
        <p:spPr>
          <a:xfrm>
            <a:off x="5580063" y="3789363"/>
            <a:ext cx="0" cy="215900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1151" name="直接连接符 91150"/>
          <p:cNvSpPr/>
          <p:nvPr/>
        </p:nvSpPr>
        <p:spPr>
          <a:xfrm>
            <a:off x="6372225" y="2997200"/>
            <a:ext cx="21590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1142" name="矩形 91141"/>
          <p:cNvSpPr/>
          <p:nvPr/>
        </p:nvSpPr>
        <p:spPr>
          <a:xfrm>
            <a:off x="179388" y="188913"/>
            <a:ext cx="2476500" cy="638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48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算一算：</a:t>
            </a:r>
            <a:endParaRPr lang="zh-CN" altLang="en-US" sz="48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91153" name="文本框 91152"/>
          <p:cNvSpPr txBox="1"/>
          <p:nvPr/>
        </p:nvSpPr>
        <p:spPr>
          <a:xfrm>
            <a:off x="1311275" y="3089275"/>
            <a:ext cx="4268788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dirty="0"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91156" name="矩形 91155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91157" name="矩形 91156"/>
          <p:cNvSpPr/>
          <p:nvPr/>
        </p:nvSpPr>
        <p:spPr>
          <a:xfrm>
            <a:off x="0" y="75247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91159" name="矩形 91158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91161" name="矩形 91160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aphicFrame>
        <p:nvGraphicFramePr>
          <p:cNvPr id="91160" name="对象 91159"/>
          <p:cNvGraphicFramePr/>
          <p:nvPr/>
        </p:nvGraphicFramePr>
        <p:xfrm>
          <a:off x="684213" y="3068638"/>
          <a:ext cx="3457575" cy="752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6" imgW="1790700" imgH="393700" progId="Equation.3">
                  <p:embed/>
                </p:oleObj>
              </mc:Choice>
              <mc:Fallback>
                <p:oleObj name="" r:id="rId6" imgW="1790700" imgH="393700" progId="Equation.3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84213" y="3068638"/>
                        <a:ext cx="3457575" cy="752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1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1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1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1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911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1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1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0114" name="矩形 90113"/>
          <p:cNvSpPr/>
          <p:nvPr/>
        </p:nvSpPr>
        <p:spPr>
          <a:xfrm>
            <a:off x="179388" y="1916113"/>
            <a:ext cx="8964612" cy="2528887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⑴ 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　已知圆弧的半径为</a:t>
            </a: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24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，它所对的圆心角为</a:t>
            </a: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60°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，它的弧长为＿＿＿</a:t>
            </a:r>
            <a:r>
              <a:rPr lang="en-US" altLang="zh-CN" sz="3200" b="1">
                <a:latin typeface="Times New Roman" panose="02020603050405020304" pitchFamily="18" charset="0"/>
                <a:ea typeface="华文中宋" panose="02010600040101010101" pitchFamily="2" charset="-122"/>
              </a:rPr>
              <a:t>.</a:t>
            </a:r>
            <a:endParaRPr lang="en-US" altLang="zh-CN" sz="3200" b="1"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pPr eaLnBrk="0" hangingPunct="0"/>
            <a:endParaRPr lang="en-US" altLang="zh-CN" sz="3200" b="1"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pPr eaLnBrk="0" hangingPunct="0"/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⑵ 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　一弧长为</a:t>
            </a: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12πcm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，此弧所对的圆心角为</a:t>
            </a: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240°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，则此弧所在圆的半径为＿＿＿</a:t>
            </a:r>
            <a:r>
              <a:rPr lang="en-US" altLang="zh-CN" sz="3200" b="1">
                <a:latin typeface="Times New Roman" panose="02020603050405020304" pitchFamily="18" charset="0"/>
                <a:ea typeface="华文中宋" panose="02010600040101010101" pitchFamily="2" charset="-122"/>
              </a:rPr>
              <a:t>cm.</a:t>
            </a:r>
            <a:endParaRPr lang="en-US" altLang="zh-CN" sz="3200" b="1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90115" name="矩形 90114"/>
          <p:cNvSpPr/>
          <p:nvPr/>
        </p:nvSpPr>
        <p:spPr>
          <a:xfrm>
            <a:off x="2816225" y="127000"/>
            <a:ext cx="2476500" cy="638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48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练一练</a:t>
            </a:r>
            <a:endParaRPr lang="zh-CN" altLang="en-US" sz="48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90116" name="图片 90115" descr="未命名"/>
          <p:cNvPicPr>
            <a:picLocks noChangeAspect="1"/>
          </p:cNvPicPr>
          <p:nvPr/>
        </p:nvPicPr>
        <p:blipFill>
          <a:blip r:embed="rId1"/>
          <a:srcRect l="7390" t="65952" r="32454" b="29123"/>
          <a:stretch>
            <a:fillRect/>
          </a:stretch>
        </p:blipFill>
        <p:spPr>
          <a:xfrm>
            <a:off x="0" y="765175"/>
            <a:ext cx="9144000" cy="433388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90117" name="对象 90116"/>
          <p:cNvGraphicFramePr/>
          <p:nvPr/>
        </p:nvGraphicFramePr>
        <p:xfrm>
          <a:off x="3851275" y="2441575"/>
          <a:ext cx="554038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2" imgW="215265" imgH="177800" progId="Equation.3">
                  <p:embed/>
                </p:oleObj>
              </mc:Choice>
              <mc:Fallback>
                <p:oleObj name="" r:id="rId2" imgW="215265" imgH="1778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3">
                        <a:clrChange>
                          <a:clrFrom>
                            <a:srgbClr val="000000"/>
                          </a:clrFrom>
                          <a:clrTo>
                            <a:srgbClr val="FF33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851275" y="2441575"/>
                        <a:ext cx="554038" cy="457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0118" name="对象 90117"/>
          <p:cNvGraphicFramePr/>
          <p:nvPr/>
        </p:nvGraphicFramePr>
        <p:xfrm>
          <a:off x="6227763" y="3860800"/>
          <a:ext cx="293687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4" imgW="114300" imgH="177800" progId="Equation.3">
                  <p:embed/>
                </p:oleObj>
              </mc:Choice>
              <mc:Fallback>
                <p:oleObj name="" r:id="rId4" imgW="114300" imgH="1778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5">
                        <a:clrChange>
                          <a:clrFrom>
                            <a:srgbClr val="000000"/>
                          </a:clrFrom>
                          <a:clrTo>
                            <a:srgbClr val="FF33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227763" y="3860800"/>
                        <a:ext cx="293687" cy="457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90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90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5714" name="文本框 115713"/>
          <p:cNvSpPr txBox="1"/>
          <p:nvPr/>
        </p:nvSpPr>
        <p:spPr>
          <a:xfrm>
            <a:off x="2268538" y="4221163"/>
            <a:ext cx="4932362" cy="1554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200" b="1" dirty="0">
                <a:latin typeface="Arial" panose="020B0604020202020204" pitchFamily="34" charset="0"/>
                <a:ea typeface="华文中宋" panose="02010600040101010101" pitchFamily="2" charset="-122"/>
              </a:rPr>
              <a:t>如图，由组成圆心角的</a:t>
            </a:r>
            <a:endParaRPr lang="zh-CN" altLang="en-US" sz="3200" b="1" dirty="0">
              <a:latin typeface="Arial" panose="020B0604020202020204" pitchFamily="34" charset="0"/>
              <a:ea typeface="华文中宋" panose="02010600040101010101" pitchFamily="2" charset="-122"/>
            </a:endParaRPr>
          </a:p>
          <a:p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两条半径</a:t>
            </a:r>
            <a:r>
              <a:rPr lang="zh-CN" altLang="en-US" sz="3200" b="1" dirty="0">
                <a:latin typeface="Arial" panose="020B0604020202020204" pitchFamily="34" charset="0"/>
                <a:ea typeface="华文中宋" panose="02010600040101010101" pitchFamily="2" charset="-122"/>
              </a:rPr>
              <a:t>和圆心角所对的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弧</a:t>
            </a:r>
            <a:r>
              <a:rPr lang="zh-CN" altLang="en-US" sz="3200" b="1" dirty="0">
                <a:latin typeface="Arial" panose="020B0604020202020204" pitchFamily="34" charset="0"/>
                <a:ea typeface="华文中宋" panose="02010600040101010101" pitchFamily="2" charset="-122"/>
              </a:rPr>
              <a:t>所围成的图形叫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扇形．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pic>
        <p:nvPicPr>
          <p:cNvPr id="115716" name="图片 115715" descr="58765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87675" y="333375"/>
            <a:ext cx="3814763" cy="224790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15717" name="对象 115716"/>
          <p:cNvGraphicFramePr/>
          <p:nvPr/>
        </p:nvGraphicFramePr>
        <p:xfrm>
          <a:off x="2987675" y="333375"/>
          <a:ext cx="3816350" cy="2151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5" name="" r:id="rId2" imgW="2023110" imgH="1139825" progId="Flash.Movie">
                  <p:embed/>
                </p:oleObj>
              </mc:Choice>
              <mc:Fallback>
                <p:oleObj name="" r:id="rId2" imgW="2023110" imgH="1139825" progId="Flash.Movie">
                  <p:embed/>
                  <p:pic>
                    <p:nvPicPr>
                      <p:cNvPr id="0" name="图片 311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87675" y="333375"/>
                        <a:ext cx="3816350" cy="21510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5726" name="任意多边形 115725"/>
          <p:cNvSpPr/>
          <p:nvPr/>
        </p:nvSpPr>
        <p:spPr>
          <a:xfrm rot="6181637">
            <a:off x="3024188" y="288925"/>
            <a:ext cx="3816350" cy="3889375"/>
          </a:xfrm>
          <a:custGeom>
            <a:avLst/>
            <a:gdLst>
              <a:gd name="txL" fmla="*/ 0 w 43200"/>
              <a:gd name="txT" fmla="*/ 0 h 43200"/>
              <a:gd name="txR" fmla="*/ 43200 w 43200"/>
              <a:gd name="txB" fmla="*/ 43200 h 43200"/>
            </a:gdLst>
            <a:ahLst/>
            <a:cxnLst>
              <a:cxn ang="270">
                <a:pos x="20651" y="20"/>
              </a:cxn>
              <a:cxn ang="270">
                <a:pos x="20576" y="24"/>
              </a:cxn>
              <a:cxn ang="90">
                <a:pos x="21600" y="21600"/>
              </a:cxn>
            </a:cxnLst>
            <a:rect l="txL" t="txT" r="txR" b="txB"/>
            <a:pathLst>
              <a:path w="43200" h="43200" fill="none">
                <a:moveTo>
                  <a:pt x="20651" y="20"/>
                </a:moveTo>
                <a:arcTo wR="21600" hR="21600" stAng="-5551081" swAng="21588047"/>
              </a:path>
              <a:path w="43200" h="43200" stroke="0">
                <a:moveTo>
                  <a:pt x="20651" y="20"/>
                </a:moveTo>
                <a:arcTo wR="21600" hR="21600" stAng="-5551081" swAng="21588047"/>
                <a:lnTo>
                  <a:pt x="21600" y="21600"/>
                </a:lnTo>
                <a:close/>
              </a:path>
            </a:pathLst>
          </a:custGeom>
          <a:noFill/>
          <a:ln w="57150" cap="flat" cmpd="sng">
            <a:solidFill>
              <a:srgbClr val="FF00FF"/>
            </a:solidFill>
            <a:prstDash val="sysDot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aphicFrame>
        <p:nvGraphicFramePr>
          <p:cNvPr id="115718" name="对象 115717"/>
          <p:cNvGraphicFramePr/>
          <p:nvPr/>
        </p:nvGraphicFramePr>
        <p:xfrm>
          <a:off x="4067175" y="1412875"/>
          <a:ext cx="1727200" cy="979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6" name="" r:id="rId4" imgW="2042160" imgH="1158875" progId="Flash.Movie">
                  <p:embed/>
                </p:oleObj>
              </mc:Choice>
              <mc:Fallback>
                <p:oleObj name="" r:id="rId4" imgW="2042160" imgH="1158875" progId="Flash.Movie">
                  <p:embed/>
                  <p:pic>
                    <p:nvPicPr>
                      <p:cNvPr id="0" name="图片 311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067175" y="1412875"/>
                        <a:ext cx="1727200" cy="9794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5719" name="图片 115718" descr="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27875" y="4868863"/>
            <a:ext cx="2016125" cy="18272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5723" name="文本框 115722"/>
          <p:cNvSpPr txBox="1"/>
          <p:nvPr/>
        </p:nvSpPr>
        <p:spPr>
          <a:xfrm>
            <a:off x="4643438" y="2492375"/>
            <a:ext cx="420687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>
                <a:solidFill>
                  <a:srgbClr val="0000CC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O</a:t>
            </a:r>
            <a:endParaRPr lang="en-US" altLang="zh-CN" sz="2400" b="1">
              <a:solidFill>
                <a:srgbClr val="0000CC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115724" name="文本框 115723"/>
          <p:cNvSpPr txBox="1"/>
          <p:nvPr/>
        </p:nvSpPr>
        <p:spPr>
          <a:xfrm>
            <a:off x="2484438" y="2276475"/>
            <a:ext cx="40481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>
                <a:solidFill>
                  <a:srgbClr val="0000CC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A</a:t>
            </a:r>
            <a:endParaRPr lang="en-US" altLang="zh-CN" sz="2400" b="1">
              <a:solidFill>
                <a:srgbClr val="0000CC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115725" name="文本框 115724"/>
          <p:cNvSpPr txBox="1"/>
          <p:nvPr/>
        </p:nvSpPr>
        <p:spPr>
          <a:xfrm>
            <a:off x="6948488" y="2205038"/>
            <a:ext cx="40481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>
                <a:solidFill>
                  <a:srgbClr val="0000CC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B</a:t>
            </a:r>
            <a:endParaRPr lang="en-US" altLang="zh-CN" sz="2400" b="1">
              <a:solidFill>
                <a:srgbClr val="0000CC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5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5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15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115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9266" name="Picture 2" descr="CIMG0529"/>
          <p:cNvPicPr>
            <a:picLocks noChangeAspect="1"/>
          </p:cNvPicPr>
          <p:nvPr/>
        </p:nvPicPr>
        <p:blipFill>
          <a:blip r:embed="rId1">
            <a:lum bright="23999" contrast="66000"/>
          </a:blip>
          <a:srcRect l="9375" t="2779" r="6250" b="2777"/>
          <a:stretch>
            <a:fillRect/>
          </a:stretch>
        </p:blipFill>
        <p:spPr>
          <a:xfrm>
            <a:off x="900113" y="476250"/>
            <a:ext cx="7772400" cy="6192838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Group 3"/>
          <p:cNvGrpSpPr/>
          <p:nvPr/>
        </p:nvGrpSpPr>
        <p:grpSpPr>
          <a:xfrm>
            <a:off x="2438400" y="2971800"/>
            <a:ext cx="457200" cy="533400"/>
            <a:chOff x="912" y="2544"/>
            <a:chExt cx="288" cy="336"/>
          </a:xfrm>
        </p:grpSpPr>
        <p:sp>
          <p:nvSpPr>
            <p:cNvPr id="139268" name="Line 4"/>
            <p:cNvSpPr/>
            <p:nvPr/>
          </p:nvSpPr>
          <p:spPr>
            <a:xfrm flipH="1">
              <a:off x="912" y="2544"/>
              <a:ext cx="288" cy="336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9269" name="Line 5"/>
            <p:cNvSpPr/>
            <p:nvPr/>
          </p:nvSpPr>
          <p:spPr>
            <a:xfrm>
              <a:off x="912" y="2544"/>
              <a:ext cx="288" cy="336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3" name="Group 6"/>
          <p:cNvGrpSpPr/>
          <p:nvPr/>
        </p:nvGrpSpPr>
        <p:grpSpPr>
          <a:xfrm>
            <a:off x="2895600" y="6096000"/>
            <a:ext cx="457200" cy="533400"/>
            <a:chOff x="912" y="2544"/>
            <a:chExt cx="288" cy="336"/>
          </a:xfrm>
        </p:grpSpPr>
        <p:sp>
          <p:nvSpPr>
            <p:cNvPr id="139271" name="Line 7"/>
            <p:cNvSpPr/>
            <p:nvPr/>
          </p:nvSpPr>
          <p:spPr>
            <a:xfrm flipH="1">
              <a:off x="912" y="2544"/>
              <a:ext cx="288" cy="336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9272" name="Line 8"/>
            <p:cNvSpPr/>
            <p:nvPr/>
          </p:nvSpPr>
          <p:spPr>
            <a:xfrm>
              <a:off x="912" y="2544"/>
              <a:ext cx="288" cy="336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4" name="Group 9"/>
          <p:cNvGrpSpPr/>
          <p:nvPr/>
        </p:nvGrpSpPr>
        <p:grpSpPr>
          <a:xfrm>
            <a:off x="5486400" y="2895600"/>
            <a:ext cx="457200" cy="533400"/>
            <a:chOff x="912" y="2544"/>
            <a:chExt cx="288" cy="336"/>
          </a:xfrm>
        </p:grpSpPr>
        <p:sp>
          <p:nvSpPr>
            <p:cNvPr id="139274" name="Line 10"/>
            <p:cNvSpPr/>
            <p:nvPr/>
          </p:nvSpPr>
          <p:spPr>
            <a:xfrm flipH="1">
              <a:off x="912" y="2544"/>
              <a:ext cx="288" cy="336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9275" name="Line 11"/>
            <p:cNvSpPr/>
            <p:nvPr/>
          </p:nvSpPr>
          <p:spPr>
            <a:xfrm>
              <a:off x="912" y="2544"/>
              <a:ext cx="288" cy="336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5" name="Group 12"/>
          <p:cNvGrpSpPr/>
          <p:nvPr/>
        </p:nvGrpSpPr>
        <p:grpSpPr>
          <a:xfrm>
            <a:off x="7772400" y="2667000"/>
            <a:ext cx="685800" cy="533400"/>
            <a:chOff x="768" y="2880"/>
            <a:chExt cx="432" cy="336"/>
          </a:xfrm>
        </p:grpSpPr>
        <p:sp>
          <p:nvSpPr>
            <p:cNvPr id="139277" name="Line 13"/>
            <p:cNvSpPr/>
            <p:nvPr/>
          </p:nvSpPr>
          <p:spPr>
            <a:xfrm>
              <a:off x="768" y="3072"/>
              <a:ext cx="144" cy="144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9278" name="Line 14"/>
            <p:cNvSpPr/>
            <p:nvPr/>
          </p:nvSpPr>
          <p:spPr>
            <a:xfrm flipV="1">
              <a:off x="912" y="2880"/>
              <a:ext cx="288" cy="336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6" name="Group 15"/>
          <p:cNvGrpSpPr/>
          <p:nvPr/>
        </p:nvGrpSpPr>
        <p:grpSpPr>
          <a:xfrm>
            <a:off x="6934200" y="5791200"/>
            <a:ext cx="685800" cy="533400"/>
            <a:chOff x="768" y="2880"/>
            <a:chExt cx="432" cy="336"/>
          </a:xfrm>
        </p:grpSpPr>
        <p:sp>
          <p:nvSpPr>
            <p:cNvPr id="139280" name="Line 16"/>
            <p:cNvSpPr/>
            <p:nvPr/>
          </p:nvSpPr>
          <p:spPr>
            <a:xfrm>
              <a:off x="768" y="3072"/>
              <a:ext cx="144" cy="144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9281" name="Line 17"/>
            <p:cNvSpPr/>
            <p:nvPr/>
          </p:nvSpPr>
          <p:spPr>
            <a:xfrm flipV="1">
              <a:off x="912" y="2880"/>
              <a:ext cx="288" cy="336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2339" name="矩形 142338"/>
          <p:cNvSpPr/>
          <p:nvPr/>
        </p:nvSpPr>
        <p:spPr>
          <a:xfrm>
            <a:off x="250825" y="3141663"/>
            <a:ext cx="8713788" cy="1554162"/>
          </a:xfrm>
          <a:prstGeom prst="rect">
            <a:avLst/>
          </a:prstGeom>
          <a:solidFill>
            <a:srgbClr val="99CCFF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  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如果设这扇子的骨柄</a:t>
            </a: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OA=R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，弧</a:t>
            </a: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AB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所对的圆心角为</a:t>
            </a: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140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度，请同学们想一想如何计算这个大扇形的面积。</a:t>
            </a:r>
            <a:endParaRPr lang="zh-CN" altLang="en-US" sz="32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pic>
        <p:nvPicPr>
          <p:cNvPr id="142340" name="图片 142339" descr="58765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3688" y="319088"/>
            <a:ext cx="3814762" cy="224790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42341" name="对象 142340"/>
          <p:cNvGraphicFramePr/>
          <p:nvPr/>
        </p:nvGraphicFramePr>
        <p:xfrm>
          <a:off x="250825" y="260350"/>
          <a:ext cx="3816350" cy="2151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2" imgW="2023110" imgH="1139825" progId="Flash.Movie">
                  <p:embed/>
                </p:oleObj>
              </mc:Choice>
              <mc:Fallback>
                <p:oleObj name="" r:id="rId2" imgW="2023110" imgH="1139825" progId="Flash.Movie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50825" y="260350"/>
                        <a:ext cx="3816350" cy="21510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2344" name="图片 142343" descr="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27875" y="4868863"/>
            <a:ext cx="2016125" cy="18272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2345" name="文本框 142344"/>
          <p:cNvSpPr txBox="1"/>
          <p:nvPr/>
        </p:nvSpPr>
        <p:spPr>
          <a:xfrm>
            <a:off x="2149475" y="2335213"/>
            <a:ext cx="42068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>
                <a:solidFill>
                  <a:srgbClr val="0000CC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O</a:t>
            </a:r>
            <a:endParaRPr lang="en-US" altLang="zh-CN" sz="2400" b="1">
              <a:solidFill>
                <a:srgbClr val="0000CC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142346" name="文本框 142345"/>
          <p:cNvSpPr txBox="1"/>
          <p:nvPr/>
        </p:nvSpPr>
        <p:spPr>
          <a:xfrm>
            <a:off x="3771900" y="1735138"/>
            <a:ext cx="4048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>
                <a:solidFill>
                  <a:srgbClr val="0000CC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A</a:t>
            </a:r>
            <a:endParaRPr lang="en-US" altLang="zh-CN" sz="2400" b="1">
              <a:solidFill>
                <a:srgbClr val="0000CC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142347" name="文本框 142346"/>
          <p:cNvSpPr txBox="1"/>
          <p:nvPr/>
        </p:nvSpPr>
        <p:spPr>
          <a:xfrm>
            <a:off x="190500" y="1717675"/>
            <a:ext cx="4048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400" b="1">
                <a:solidFill>
                  <a:srgbClr val="0000CC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B</a:t>
            </a:r>
            <a:endParaRPr lang="en-US" altLang="zh-CN" sz="2400" b="1">
              <a:solidFill>
                <a:srgbClr val="0000CC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2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3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0290" name="WordArt 2"/>
          <p:cNvSpPr>
            <a:spLocks noTextEdit="1"/>
          </p:cNvSpPr>
          <p:nvPr/>
        </p:nvSpPr>
        <p:spPr>
          <a:xfrm>
            <a:off x="611188" y="692150"/>
            <a:ext cx="6400800" cy="9906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normAutofit/>
          </a:bodyPr>
          <a:p>
            <a:pPr algn="ctr"/>
            <a:r>
              <a:rPr lang="zh-CN" altLang="en-US" sz="3600" b="1" spc="-360">
                <a:ln w="12700" cap="flat" cmpd="sng">
                  <a:solidFill>
                    <a:srgbClr val="000099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CCFF"/>
                </a:solidFill>
                <a:latin typeface="华文彩云" panose="02010800040101010101" charset="-122"/>
                <a:ea typeface="华文彩云" panose="02010800040101010101" charset="-122"/>
              </a:rPr>
              <a:t>如  何  求   扇   形  的   面  积  ？</a:t>
            </a:r>
            <a:endParaRPr lang="zh-CN" altLang="en-US" sz="3600" b="1" spc="-360">
              <a:ln w="12700" cap="flat" cmpd="sng">
                <a:solidFill>
                  <a:srgbClr val="000099"/>
                </a:solidFill>
                <a:prstDash val="solid"/>
                <a:headEnd type="none" w="med" len="med"/>
                <a:tailEnd type="none" w="med" len="med"/>
              </a:ln>
              <a:solidFill>
                <a:srgbClr val="33CCFF"/>
              </a:solidFill>
              <a:latin typeface="华文彩云" panose="02010800040101010101" charset="-122"/>
              <a:ea typeface="华文彩云" panose="02010800040101010101" charset="-122"/>
            </a:endParaRPr>
          </a:p>
        </p:txBody>
      </p:sp>
      <p:sp>
        <p:nvSpPr>
          <p:cNvPr id="140291" name="WordArt 3"/>
          <p:cNvSpPr>
            <a:spLocks noTextEdit="1"/>
          </p:cNvSpPr>
          <p:nvPr/>
        </p:nvSpPr>
        <p:spPr>
          <a:xfrm>
            <a:off x="611188" y="1773238"/>
            <a:ext cx="1371600" cy="533400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808080"/>
                  </a:outerShdw>
                </a:effectLst>
                <a:latin typeface="方正舒体" panose="02010601030101010101" charset="-122"/>
                <a:ea typeface="方正舒体" panose="02010601030101010101" charset="-122"/>
              </a:rPr>
              <a:t>设 问 ：</a:t>
            </a:r>
            <a:endParaRPr lang="zh-CN" altLang="en-US" sz="3600" b="1">
              <a:ln w="127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45791" dir="2021404" algn="ctr" rotWithShape="0">
                  <a:srgbClr val="808080"/>
                </a:outerShdw>
              </a:effectLst>
              <a:latin typeface="方正舒体" panose="02010601030101010101" charset="-122"/>
              <a:ea typeface="方正舒体" panose="02010601030101010101" charset="-122"/>
            </a:endParaRPr>
          </a:p>
        </p:txBody>
      </p:sp>
      <p:sp>
        <p:nvSpPr>
          <p:cNvPr id="11268" name="Text Box 4"/>
          <p:cNvSpPr txBox="1"/>
          <p:nvPr/>
        </p:nvSpPr>
        <p:spPr>
          <a:xfrm>
            <a:off x="2119313" y="1844675"/>
            <a:ext cx="6623050" cy="528638"/>
          </a:xfrm>
          <a:prstGeom prst="rect">
            <a:avLst/>
          </a:prstGeom>
          <a:solidFill>
            <a:srgbClr val="FFFF99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pPr algn="ctr"/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扇形面积的大小到底和哪些因素有关呢？</a:t>
            </a:r>
            <a:endParaRPr lang="zh-CN" altLang="en-US" sz="28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40293" name="WordArt 5"/>
          <p:cNvSpPr>
            <a:spLocks noTextEdit="1"/>
          </p:cNvSpPr>
          <p:nvPr/>
        </p:nvSpPr>
        <p:spPr>
          <a:xfrm>
            <a:off x="668338" y="3573463"/>
            <a:ext cx="1600200" cy="533400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808080"/>
                  </a:outerShdw>
                </a:effectLst>
                <a:latin typeface="方正舒体" panose="02010601030101010101" charset="-122"/>
                <a:ea typeface="方正舒体" panose="02010601030101010101" charset="-122"/>
              </a:rPr>
              <a:t>想 一 想 ：</a:t>
            </a:r>
            <a:endParaRPr lang="zh-CN" altLang="en-US" sz="3600" b="1">
              <a:ln w="127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45791" dir="2021404" algn="ctr" rotWithShape="0">
                  <a:srgbClr val="808080"/>
                </a:outerShdw>
              </a:effectLst>
              <a:latin typeface="方正舒体" panose="02010601030101010101" charset="-122"/>
              <a:ea typeface="方正舒体" panose="02010601030101010101" charset="-122"/>
            </a:endParaRPr>
          </a:p>
        </p:txBody>
      </p:sp>
      <p:sp>
        <p:nvSpPr>
          <p:cNvPr id="11270" name="Text Box 6"/>
          <p:cNvSpPr txBox="1"/>
          <p:nvPr/>
        </p:nvSpPr>
        <p:spPr>
          <a:xfrm>
            <a:off x="1425575" y="4321175"/>
            <a:ext cx="6215063" cy="528638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pPr algn="ctr"/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1.  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圆心角是</a:t>
            </a:r>
            <a:r>
              <a:rPr lang="en-US" altLang="zh-CN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360</a:t>
            </a:r>
            <a:r>
              <a:rPr lang="en-US" altLang="zh-CN" sz="2800" b="1" baseline="300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0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的扇形面积是多少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？</a:t>
            </a:r>
            <a:endParaRPr lang="zh-CN" altLang="en-US" sz="28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1271" name="Text Box 7"/>
          <p:cNvSpPr txBox="1"/>
          <p:nvPr/>
        </p:nvSpPr>
        <p:spPr>
          <a:xfrm>
            <a:off x="1414463" y="4930775"/>
            <a:ext cx="6215062" cy="528638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pPr algn="ctr"/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2.  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圆心角是</a:t>
            </a:r>
            <a:r>
              <a:rPr lang="en-US" altLang="zh-CN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180</a:t>
            </a:r>
            <a:r>
              <a:rPr lang="en-US" altLang="zh-CN" sz="2800" b="1" baseline="300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0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的扇形面积是多少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？</a:t>
            </a:r>
            <a:endParaRPr lang="zh-CN" altLang="en-US" sz="28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1272" name="Text Box 8"/>
          <p:cNvSpPr txBox="1"/>
          <p:nvPr/>
        </p:nvSpPr>
        <p:spPr>
          <a:xfrm>
            <a:off x="1412875" y="5540375"/>
            <a:ext cx="6183313" cy="528638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3.  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圆心角是</a:t>
            </a:r>
            <a:r>
              <a:rPr lang="en-US" altLang="zh-CN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90</a:t>
            </a:r>
            <a:r>
              <a:rPr lang="en-US" altLang="zh-CN" sz="2800" b="1" baseline="300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0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的扇形面积是多少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？</a:t>
            </a:r>
            <a:endParaRPr lang="zh-CN" altLang="en-US" sz="28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1273" name="Text Box 9"/>
          <p:cNvSpPr txBox="1"/>
          <p:nvPr/>
        </p:nvSpPr>
        <p:spPr>
          <a:xfrm>
            <a:off x="1414463" y="6149975"/>
            <a:ext cx="6253162" cy="528638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4.  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圆心角是</a:t>
            </a:r>
            <a:r>
              <a:rPr lang="en-US" altLang="zh-CN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270</a:t>
            </a:r>
            <a:r>
              <a:rPr lang="en-US" altLang="zh-CN" sz="2800" b="1" baseline="300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0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的扇形面积是多少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？ </a:t>
            </a:r>
            <a:endParaRPr lang="zh-CN" altLang="en-US" sz="28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40298" name="WordArt 10"/>
          <p:cNvSpPr>
            <a:spLocks noTextEdit="1"/>
          </p:cNvSpPr>
          <p:nvPr/>
        </p:nvSpPr>
        <p:spPr>
          <a:xfrm>
            <a:off x="611188" y="2492375"/>
            <a:ext cx="1371600" cy="533400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FF"/>
                </a:solidFill>
                <a:effectLst>
                  <a:outerShdw dist="45791" dir="2021404" algn="ctr" rotWithShape="0">
                    <a:srgbClr val="808080"/>
                  </a:outerShdw>
                </a:effectLst>
                <a:latin typeface="方正舒体" panose="02010601030101010101" charset="-122"/>
                <a:ea typeface="方正舒体" panose="02010601030101010101" charset="-122"/>
              </a:rPr>
              <a:t>结 论 ：</a:t>
            </a:r>
            <a:endParaRPr lang="zh-CN" altLang="en-US" sz="3600" b="1">
              <a:ln w="127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FF"/>
              </a:solidFill>
              <a:effectLst>
                <a:outerShdw dist="45791" dir="2021404" algn="ctr" rotWithShape="0">
                  <a:srgbClr val="808080"/>
                </a:outerShdw>
              </a:effectLst>
              <a:latin typeface="方正舒体" panose="02010601030101010101" charset="-122"/>
              <a:ea typeface="方正舒体" panose="02010601030101010101" charset="-122"/>
            </a:endParaRPr>
          </a:p>
        </p:txBody>
      </p:sp>
      <p:sp>
        <p:nvSpPr>
          <p:cNvPr id="11275" name="Text Box 11"/>
          <p:cNvSpPr txBox="1"/>
          <p:nvPr/>
        </p:nvSpPr>
        <p:spPr>
          <a:xfrm>
            <a:off x="2166938" y="2554288"/>
            <a:ext cx="6553200" cy="955675"/>
          </a:xfrm>
          <a:prstGeom prst="rect">
            <a:avLst/>
          </a:prstGeom>
          <a:solidFill>
            <a:srgbClr val="FFFF99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(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当圆半径一定时</a:t>
            </a:r>
            <a:r>
              <a:rPr lang="en-US" altLang="zh-CN" sz="2800" b="1" dirty="0">
                <a:latin typeface="Times New Roman" panose="02020603050405020304" pitchFamily="18" charset="0"/>
                <a:ea typeface="楷体_GB2312" pitchFamily="49" charset="-122"/>
              </a:rPr>
              <a:t>)</a:t>
            </a:r>
            <a:r>
              <a:rPr lang="zh-CN" altLang="en-US" sz="2800" b="1" dirty="0">
                <a:latin typeface="Times New Roman" panose="02020603050405020304" pitchFamily="18" charset="0"/>
                <a:ea typeface="楷体_GB2312" pitchFamily="49" charset="-122"/>
              </a:rPr>
              <a:t>扇形的面积随着圆心角的增大而增大。</a:t>
            </a:r>
            <a:endParaRPr lang="zh-CN" altLang="en-US" sz="2800" b="1" dirty="0"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140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500"/>
                                        <p:tgtEl>
                                          <p:spTgt spid="140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3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5" dur="500"/>
                                        <p:tgtEl>
                                          <p:spTgt spid="140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3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8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4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3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91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4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3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9099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4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3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nimBg="1"/>
      <p:bldP spid="11270" grpId="0" animBg="1"/>
      <p:bldP spid="11271" grpId="0" animBg="1"/>
      <p:bldP spid="11272" grpId="0" animBg="1"/>
      <p:bldP spid="11273" grpId="0" animBg="1"/>
      <p:bldP spid="1127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65890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20750" y="2420938"/>
            <a:ext cx="3003550" cy="3384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9395" name="Text Box 3"/>
          <p:cNvSpPr txBox="1"/>
          <p:nvPr/>
        </p:nvSpPr>
        <p:spPr>
          <a:xfrm>
            <a:off x="3122613" y="1593850"/>
            <a:ext cx="5146675" cy="11874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如图，由组成圆心角的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两条半径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和圆心角所对的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弧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所围成的图形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叫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扇形．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9396" name="Text Box 4"/>
          <p:cNvSpPr txBox="1"/>
          <p:nvPr/>
        </p:nvSpPr>
        <p:spPr>
          <a:xfrm>
            <a:off x="4505325" y="3789363"/>
            <a:ext cx="3522663" cy="11874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怎样计算</a:t>
            </a:r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圆心角是</a:t>
            </a:r>
            <a:r>
              <a:rPr lang="en-US" altLang="zh-CN" sz="24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n</a:t>
            </a:r>
            <a:r>
              <a:rPr lang="en-US" altLang="zh-CN" sz="2400" b="1" baseline="3000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0</a:t>
            </a:r>
            <a:endParaRPr lang="en-US" altLang="zh-CN" sz="2400" b="1" baseline="3000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的扇形面积？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sz="24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5893" name="Text Box 5"/>
          <p:cNvSpPr txBox="1"/>
          <p:nvPr/>
        </p:nvSpPr>
        <p:spPr>
          <a:xfrm>
            <a:off x="2411413" y="908050"/>
            <a:ext cx="1800225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扇形：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/>
      <p:bldP spid="5939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Group 2"/>
          <p:cNvGrpSpPr/>
          <p:nvPr/>
        </p:nvGrpSpPr>
        <p:grpSpPr>
          <a:xfrm>
            <a:off x="1143000" y="4267200"/>
            <a:ext cx="2209800" cy="1944688"/>
            <a:chOff x="576" y="2544"/>
            <a:chExt cx="1392" cy="1225"/>
          </a:xfrm>
        </p:grpSpPr>
        <p:pic>
          <p:nvPicPr>
            <p:cNvPr id="141315" name="Picture 3" descr="auto0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576" y="2544"/>
              <a:ext cx="1392" cy="122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41316" name="Arc 4"/>
            <p:cNvSpPr/>
            <p:nvPr/>
          </p:nvSpPr>
          <p:spPr>
            <a:xfrm>
              <a:off x="1152" y="2592"/>
              <a:ext cx="547" cy="528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0">
                  <a:pos x="0" y="0"/>
                </a:cxn>
                <a:cxn ang="0">
                  <a:pos x="547" y="528"/>
                </a:cxn>
                <a:cxn ang="0">
                  <a:pos x="0" y="528"/>
                </a:cxn>
              </a:cxnLst>
              <a:rect l="txL" t="txT" r="txR" b="txB"/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571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p>
              <a:pPr>
                <a:spcBef>
                  <a:spcPct val="50000"/>
                </a:spcBef>
              </a:pPr>
              <a:endParaRPr sz="3200" b="1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pSp>
        <p:nvGrpSpPr>
          <p:cNvPr id="3" name="Group 5"/>
          <p:cNvGrpSpPr/>
          <p:nvPr/>
        </p:nvGrpSpPr>
        <p:grpSpPr>
          <a:xfrm>
            <a:off x="5011738" y="1628775"/>
            <a:ext cx="1865312" cy="1944688"/>
            <a:chOff x="3216" y="864"/>
            <a:chExt cx="1175" cy="1225"/>
          </a:xfrm>
        </p:grpSpPr>
        <p:pic>
          <p:nvPicPr>
            <p:cNvPr id="141318" name="Picture 6" descr="auto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216" y="864"/>
              <a:ext cx="1175" cy="1225"/>
            </a:xfrm>
            <a:prstGeom prst="rect">
              <a:avLst/>
            </a:prstGeom>
            <a:noFill/>
            <a:ln w="9525">
              <a:noFill/>
            </a:ln>
          </p:spPr>
        </p:pic>
        <p:grpSp>
          <p:nvGrpSpPr>
            <p:cNvPr id="141319" name="Group 7"/>
            <p:cNvGrpSpPr/>
            <p:nvPr/>
          </p:nvGrpSpPr>
          <p:grpSpPr>
            <a:xfrm>
              <a:off x="3259" y="912"/>
              <a:ext cx="1063" cy="529"/>
              <a:chOff x="2303" y="2640"/>
              <a:chExt cx="1106" cy="529"/>
            </a:xfrm>
          </p:grpSpPr>
          <p:sp>
            <p:nvSpPr>
              <p:cNvPr id="141320" name="Arc 8"/>
              <p:cNvSpPr/>
              <p:nvPr/>
            </p:nvSpPr>
            <p:spPr>
              <a:xfrm>
                <a:off x="2846" y="2641"/>
                <a:ext cx="563" cy="528"/>
              </a:xfrm>
              <a:custGeom>
                <a:avLst/>
                <a:gdLst>
                  <a:gd name="txL" fmla="*/ 0 w 23029"/>
                  <a:gd name="txT" fmla="*/ 0 h 21600"/>
                  <a:gd name="txR" fmla="*/ 23029 w 23029"/>
                  <a:gd name="txB" fmla="*/ 21600 h 21600"/>
                </a:gdLst>
                <a:ahLst/>
                <a:cxnLst>
                  <a:cxn ang="0">
                    <a:pos x="0" y="1"/>
                  </a:cxn>
                  <a:cxn ang="0">
                    <a:pos x="563" y="528"/>
                  </a:cxn>
                  <a:cxn ang="0">
                    <a:pos x="35" y="528"/>
                  </a:cxn>
                </a:cxnLst>
                <a:rect l="txL" t="txT" r="txR" b="txB"/>
                <a:pathLst>
                  <a:path w="23029" h="21600" fill="none">
                    <a:moveTo>
                      <a:pt x="0" y="47"/>
                    </a:moveTo>
                    <a:cubicBezTo>
                      <a:pt x="475" y="15"/>
                      <a:pt x="952" y="-1"/>
                      <a:pt x="1429" y="0"/>
                    </a:cubicBezTo>
                    <a:cubicBezTo>
                      <a:pt x="13358" y="0"/>
                      <a:pt x="23029" y="9670"/>
                      <a:pt x="23029" y="21600"/>
                    </a:cubicBezTo>
                  </a:path>
                  <a:path w="23029" h="21600" stroke="0">
                    <a:moveTo>
                      <a:pt x="0" y="47"/>
                    </a:moveTo>
                    <a:cubicBezTo>
                      <a:pt x="475" y="15"/>
                      <a:pt x="952" y="-1"/>
                      <a:pt x="1429" y="0"/>
                    </a:cubicBezTo>
                    <a:cubicBezTo>
                      <a:pt x="13358" y="0"/>
                      <a:pt x="23029" y="9670"/>
                      <a:pt x="23029" y="21600"/>
                    </a:cubicBezTo>
                    <a:lnTo>
                      <a:pt x="1429" y="21600"/>
                    </a:lnTo>
                    <a:close/>
                  </a:path>
                </a:pathLst>
              </a:custGeom>
              <a:noFill/>
              <a:ln w="5715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>
                  <a:spcBef>
                    <a:spcPct val="50000"/>
                  </a:spcBef>
                </a:pPr>
                <a:endParaRPr sz="3200" b="1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141321" name="Arc 9"/>
              <p:cNvSpPr/>
              <p:nvPr/>
            </p:nvSpPr>
            <p:spPr>
              <a:xfrm flipH="1">
                <a:off x="2303" y="2640"/>
                <a:ext cx="539" cy="528"/>
              </a:xfrm>
              <a:custGeom>
                <a:avLst/>
                <a:gdLst>
                  <a:gd name="txL" fmla="*/ 0 w 22050"/>
                  <a:gd name="txT" fmla="*/ 0 h 21600"/>
                  <a:gd name="txR" fmla="*/ 22050 w 22050"/>
                  <a:gd name="txB" fmla="*/ 21600 h 21600"/>
                </a:gdLst>
                <a:ahLst/>
                <a:cxnLst>
                  <a:cxn ang="0">
                    <a:pos x="0" y="0"/>
                  </a:cxn>
                  <a:cxn ang="0">
                    <a:pos x="539" y="528"/>
                  </a:cxn>
                  <a:cxn ang="0">
                    <a:pos x="11" y="528"/>
                  </a:cxn>
                </a:cxnLst>
                <a:rect l="txL" t="txT" r="txR" b="txB"/>
                <a:pathLst>
                  <a:path w="22050" h="21600" fill="none">
                    <a:moveTo>
                      <a:pt x="-1" y="4"/>
                    </a:moveTo>
                    <a:cubicBezTo>
                      <a:pt x="149" y="1"/>
                      <a:pt x="299" y="-1"/>
                      <a:pt x="450" y="0"/>
                    </a:cubicBezTo>
                    <a:cubicBezTo>
                      <a:pt x="12379" y="0"/>
                      <a:pt x="22050" y="9670"/>
                      <a:pt x="22050" y="21600"/>
                    </a:cubicBezTo>
                  </a:path>
                  <a:path w="22050" h="21600" stroke="0">
                    <a:moveTo>
                      <a:pt x="-1" y="4"/>
                    </a:moveTo>
                    <a:cubicBezTo>
                      <a:pt x="149" y="1"/>
                      <a:pt x="299" y="-1"/>
                      <a:pt x="450" y="0"/>
                    </a:cubicBezTo>
                    <a:cubicBezTo>
                      <a:pt x="12379" y="0"/>
                      <a:pt x="22050" y="9670"/>
                      <a:pt x="22050" y="21600"/>
                    </a:cubicBezTo>
                    <a:lnTo>
                      <a:pt x="450" y="21600"/>
                    </a:lnTo>
                    <a:close/>
                  </a:path>
                </a:pathLst>
              </a:custGeom>
              <a:noFill/>
              <a:ln w="5715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>
                  <a:spcBef>
                    <a:spcPct val="50000"/>
                  </a:spcBef>
                </a:pPr>
                <a:endParaRPr sz="3200" b="1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5" name="Group 10"/>
          <p:cNvGrpSpPr/>
          <p:nvPr/>
        </p:nvGrpSpPr>
        <p:grpSpPr>
          <a:xfrm>
            <a:off x="4648200" y="4191000"/>
            <a:ext cx="2438400" cy="2071688"/>
            <a:chOff x="3072" y="2544"/>
            <a:chExt cx="1536" cy="1305"/>
          </a:xfrm>
        </p:grpSpPr>
        <p:pic>
          <p:nvPicPr>
            <p:cNvPr id="141323" name="Picture 11" descr="auto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072" y="2544"/>
              <a:ext cx="1536" cy="1305"/>
            </a:xfrm>
            <a:prstGeom prst="rect">
              <a:avLst/>
            </a:prstGeom>
            <a:noFill/>
            <a:ln w="9525">
              <a:noFill/>
            </a:ln>
          </p:spPr>
        </p:pic>
        <p:grpSp>
          <p:nvGrpSpPr>
            <p:cNvPr id="141324" name="Group 12"/>
            <p:cNvGrpSpPr/>
            <p:nvPr/>
          </p:nvGrpSpPr>
          <p:grpSpPr>
            <a:xfrm>
              <a:off x="3360" y="2639"/>
              <a:ext cx="1056" cy="1058"/>
              <a:chOff x="4224" y="2687"/>
              <a:chExt cx="1056" cy="1058"/>
            </a:xfrm>
          </p:grpSpPr>
          <p:grpSp>
            <p:nvGrpSpPr>
              <p:cNvPr id="141325" name="Group 13"/>
              <p:cNvGrpSpPr/>
              <p:nvPr/>
            </p:nvGrpSpPr>
            <p:grpSpPr>
              <a:xfrm>
                <a:off x="4224" y="2687"/>
                <a:ext cx="1056" cy="529"/>
                <a:chOff x="2303" y="2640"/>
                <a:chExt cx="1106" cy="529"/>
              </a:xfrm>
            </p:grpSpPr>
            <p:sp>
              <p:nvSpPr>
                <p:cNvPr id="141326" name="Arc 14"/>
                <p:cNvSpPr/>
                <p:nvPr/>
              </p:nvSpPr>
              <p:spPr>
                <a:xfrm>
                  <a:off x="2846" y="2641"/>
                  <a:ext cx="563" cy="528"/>
                </a:xfrm>
                <a:custGeom>
                  <a:avLst/>
                  <a:gdLst>
                    <a:gd name="txL" fmla="*/ 0 w 23029"/>
                    <a:gd name="txT" fmla="*/ 0 h 21600"/>
                    <a:gd name="txR" fmla="*/ 23029 w 23029"/>
                    <a:gd name="txB" fmla="*/ 21600 h 21600"/>
                  </a:gdLst>
                  <a:ahLst/>
                  <a:cxnLst>
                    <a:cxn ang="0">
                      <a:pos x="0" y="1"/>
                    </a:cxn>
                    <a:cxn ang="0">
                      <a:pos x="563" y="528"/>
                    </a:cxn>
                    <a:cxn ang="0">
                      <a:pos x="35" y="528"/>
                    </a:cxn>
                  </a:cxnLst>
                  <a:rect l="txL" t="txT" r="txR" b="txB"/>
                  <a:pathLst>
                    <a:path w="23029" h="21600" fill="none">
                      <a:moveTo>
                        <a:pt x="0" y="47"/>
                      </a:moveTo>
                      <a:cubicBezTo>
                        <a:pt x="475" y="15"/>
                        <a:pt x="952" y="-1"/>
                        <a:pt x="1429" y="0"/>
                      </a:cubicBezTo>
                      <a:cubicBezTo>
                        <a:pt x="13358" y="0"/>
                        <a:pt x="23029" y="9670"/>
                        <a:pt x="23029" y="21600"/>
                      </a:cubicBezTo>
                    </a:path>
                    <a:path w="23029" h="21600" stroke="0">
                      <a:moveTo>
                        <a:pt x="0" y="47"/>
                      </a:moveTo>
                      <a:cubicBezTo>
                        <a:pt x="475" y="15"/>
                        <a:pt x="952" y="-1"/>
                        <a:pt x="1429" y="0"/>
                      </a:cubicBezTo>
                      <a:cubicBezTo>
                        <a:pt x="13358" y="0"/>
                        <a:pt x="23029" y="9670"/>
                        <a:pt x="23029" y="21600"/>
                      </a:cubicBezTo>
                      <a:lnTo>
                        <a:pt x="1429" y="21600"/>
                      </a:lnTo>
                      <a:close/>
                    </a:path>
                  </a:pathLst>
                </a:custGeom>
                <a:noFill/>
                <a:ln w="5715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p>
                  <a:pPr>
                    <a:spcBef>
                      <a:spcPct val="50000"/>
                    </a:spcBef>
                  </a:pPr>
                  <a:endParaRPr sz="3200" b="1" dirty="0">
                    <a:latin typeface="宋体" panose="02010600030101010101" pitchFamily="2" charset="-122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41327" name="Arc 15"/>
                <p:cNvSpPr/>
                <p:nvPr/>
              </p:nvSpPr>
              <p:spPr>
                <a:xfrm flipH="1">
                  <a:off x="2303" y="2640"/>
                  <a:ext cx="539" cy="528"/>
                </a:xfrm>
                <a:custGeom>
                  <a:avLst/>
                  <a:gdLst>
                    <a:gd name="txL" fmla="*/ 0 w 22050"/>
                    <a:gd name="txT" fmla="*/ 0 h 21600"/>
                    <a:gd name="txR" fmla="*/ 22050 w 22050"/>
                    <a:gd name="txB" fmla="*/ 21600 h 21600"/>
                  </a:gdLst>
                  <a:ahLst/>
                  <a:cxnLst>
                    <a:cxn ang="0">
                      <a:pos x="0" y="0"/>
                    </a:cxn>
                    <a:cxn ang="0">
                      <a:pos x="539" y="528"/>
                    </a:cxn>
                    <a:cxn ang="0">
                      <a:pos x="11" y="528"/>
                    </a:cxn>
                  </a:cxnLst>
                  <a:rect l="txL" t="txT" r="txR" b="txB"/>
                  <a:pathLst>
                    <a:path w="22050" h="21600" fill="none">
                      <a:moveTo>
                        <a:pt x="-1" y="4"/>
                      </a:moveTo>
                      <a:cubicBezTo>
                        <a:pt x="149" y="1"/>
                        <a:pt x="299" y="-1"/>
                        <a:pt x="450" y="0"/>
                      </a:cubicBezTo>
                      <a:cubicBezTo>
                        <a:pt x="12379" y="0"/>
                        <a:pt x="22050" y="9670"/>
                        <a:pt x="22050" y="21600"/>
                      </a:cubicBezTo>
                    </a:path>
                    <a:path w="22050" h="21600" stroke="0">
                      <a:moveTo>
                        <a:pt x="-1" y="4"/>
                      </a:moveTo>
                      <a:cubicBezTo>
                        <a:pt x="149" y="1"/>
                        <a:pt x="299" y="-1"/>
                        <a:pt x="450" y="0"/>
                      </a:cubicBezTo>
                      <a:cubicBezTo>
                        <a:pt x="12379" y="0"/>
                        <a:pt x="22050" y="9670"/>
                        <a:pt x="22050" y="21600"/>
                      </a:cubicBezTo>
                      <a:lnTo>
                        <a:pt x="450" y="21600"/>
                      </a:lnTo>
                      <a:close/>
                    </a:path>
                  </a:pathLst>
                </a:custGeom>
                <a:noFill/>
                <a:ln w="57150" cap="flat" cmpd="sng">
                  <a:solidFill>
                    <a:srgbClr val="FF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p>
                  <a:pPr>
                    <a:spcBef>
                      <a:spcPct val="50000"/>
                    </a:spcBef>
                  </a:pPr>
                  <a:endParaRPr sz="3200" b="1" dirty="0">
                    <a:latin typeface="宋体" panose="02010600030101010101" pitchFamily="2" charset="-122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141328" name="Arc 16"/>
              <p:cNvSpPr/>
              <p:nvPr/>
            </p:nvSpPr>
            <p:spPr>
              <a:xfrm flipH="1" flipV="1">
                <a:off x="4224" y="3193"/>
                <a:ext cx="528" cy="552"/>
              </a:xfrm>
              <a:custGeom>
                <a:avLst/>
                <a:gdLst>
                  <a:gd name="txL" fmla="*/ 0 w 21600"/>
                  <a:gd name="txT" fmla="*/ 0 h 22580"/>
                  <a:gd name="txR" fmla="*/ 21600 w 21600"/>
                  <a:gd name="txB" fmla="*/ 22580 h 22580"/>
                </a:gdLst>
                <a:ahLst/>
                <a:cxnLst>
                  <a:cxn ang="0">
                    <a:pos x="0" y="0"/>
                  </a:cxn>
                  <a:cxn ang="0">
                    <a:pos x="527" y="552"/>
                  </a:cxn>
                  <a:cxn ang="0">
                    <a:pos x="0" y="528"/>
                  </a:cxn>
                </a:cxnLst>
                <a:rect l="txL" t="txT" r="txR" b="txB"/>
                <a:pathLst>
                  <a:path w="21600" h="22580" fill="none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cubicBezTo>
                      <a:pt x="21600" y="21926"/>
                      <a:pt x="21592" y="22253"/>
                      <a:pt x="21577" y="22579"/>
                    </a:cubicBezTo>
                  </a:path>
                  <a:path w="21600" h="22580" stroke="0">
                    <a:moveTo>
                      <a:pt x="-1" y="0"/>
                    </a:moveTo>
                    <a:cubicBezTo>
                      <a:pt x="11929" y="0"/>
                      <a:pt x="21600" y="9670"/>
                      <a:pt x="21600" y="21600"/>
                    </a:cubicBezTo>
                    <a:cubicBezTo>
                      <a:pt x="21600" y="21926"/>
                      <a:pt x="21592" y="22253"/>
                      <a:pt x="21577" y="22579"/>
                    </a:cubicBezTo>
                    <a:lnTo>
                      <a:pt x="0" y="21600"/>
                    </a:lnTo>
                    <a:close/>
                  </a:path>
                </a:pathLst>
              </a:custGeom>
              <a:noFill/>
              <a:ln w="57150" cap="flat" cmpd="sng">
                <a:solidFill>
                  <a:srgbClr val="FF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p>
                <a:pPr>
                  <a:spcBef>
                    <a:spcPct val="50000"/>
                  </a:spcBef>
                </a:pPr>
                <a:endParaRPr sz="3200" b="1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p:grpSp>
      </p:grpSp>
      <p:pic>
        <p:nvPicPr>
          <p:cNvPr id="12305" name="Picture 17" descr="auto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200" y="1676400"/>
            <a:ext cx="1828800" cy="18288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8" name="Group 18"/>
          <p:cNvGrpSpPr/>
          <p:nvPr/>
        </p:nvGrpSpPr>
        <p:grpSpPr>
          <a:xfrm>
            <a:off x="1981200" y="762000"/>
            <a:ext cx="3276600" cy="914400"/>
            <a:chOff x="1392" y="336"/>
            <a:chExt cx="1776" cy="576"/>
          </a:xfrm>
        </p:grpSpPr>
        <p:sp>
          <p:nvSpPr>
            <p:cNvPr id="141331" name="Arc 19"/>
            <p:cNvSpPr/>
            <p:nvPr/>
          </p:nvSpPr>
          <p:spPr>
            <a:xfrm flipH="1">
              <a:off x="1392" y="672"/>
              <a:ext cx="384" cy="240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0">
                  <a:pos x="0" y="0"/>
                </a:cxn>
                <a:cxn ang="0">
                  <a:pos x="384" y="240"/>
                </a:cxn>
                <a:cxn ang="0">
                  <a:pos x="0" y="240"/>
                </a:cxn>
              </a:cxnLst>
              <a:rect l="txL" t="txT" r="txR" b="txB"/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stealth" w="lg" len="lg"/>
            </a:ln>
          </p:spPr>
          <p:txBody>
            <a:bodyPr wrap="none" anchor="ctr"/>
            <a:p>
              <a:pPr>
                <a:spcBef>
                  <a:spcPct val="50000"/>
                </a:spcBef>
              </a:pPr>
              <a:endParaRPr sz="3200" b="1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41332" name="Text Box 20"/>
            <p:cNvSpPr txBox="1"/>
            <p:nvPr/>
          </p:nvSpPr>
          <p:spPr>
            <a:xfrm>
              <a:off x="1824" y="336"/>
              <a:ext cx="1344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TW" altLang="en-US" sz="3600" b="1" dirty="0">
                  <a:latin typeface="楷体_GB2312" pitchFamily="49" charset="-122"/>
                  <a:ea typeface="楷体_GB2312" pitchFamily="49" charset="-122"/>
                </a:rPr>
                <a:t>1</a:t>
              </a:r>
              <a:r>
                <a:rPr lang="zh-CN" altLang="en-US" sz="3600" b="1" dirty="0">
                  <a:latin typeface="楷体_GB2312" pitchFamily="49" charset="-122"/>
                  <a:ea typeface="楷体_GB2312" pitchFamily="49" charset="-122"/>
                </a:rPr>
                <a:t>个圆面积</a:t>
              </a:r>
              <a:endParaRPr lang="en-US" altLang="zh-TW" sz="3600" b="1">
                <a:latin typeface="楷体_GB2312" pitchFamily="49" charset="-122"/>
                <a:ea typeface="楷体_GB2312" pitchFamily="49" charset="-122"/>
              </a:endParaRPr>
            </a:p>
          </p:txBody>
        </p:sp>
      </p:grpSp>
      <p:grpSp>
        <p:nvGrpSpPr>
          <p:cNvPr id="9" name="Group 21"/>
          <p:cNvGrpSpPr/>
          <p:nvPr/>
        </p:nvGrpSpPr>
        <p:grpSpPr>
          <a:xfrm>
            <a:off x="5791200" y="566738"/>
            <a:ext cx="3136900" cy="1344612"/>
            <a:chOff x="3852" y="300"/>
            <a:chExt cx="1976" cy="847"/>
          </a:xfrm>
        </p:grpSpPr>
        <p:sp>
          <p:nvSpPr>
            <p:cNvPr id="141334" name="Arc 22"/>
            <p:cNvSpPr/>
            <p:nvPr/>
          </p:nvSpPr>
          <p:spPr>
            <a:xfrm flipH="1">
              <a:off x="3852" y="732"/>
              <a:ext cx="384" cy="240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0">
                  <a:pos x="0" y="0"/>
                </a:cxn>
                <a:cxn ang="0">
                  <a:pos x="384" y="240"/>
                </a:cxn>
                <a:cxn ang="0">
                  <a:pos x="0" y="240"/>
                </a:cxn>
              </a:cxnLst>
              <a:rect l="txL" t="txT" r="txR" b="txB"/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stealth" w="lg" len="lg"/>
            </a:ln>
          </p:spPr>
          <p:txBody>
            <a:bodyPr wrap="none" anchor="ctr"/>
            <a:p>
              <a:pPr>
                <a:spcBef>
                  <a:spcPct val="50000"/>
                </a:spcBef>
              </a:pPr>
              <a:endParaRPr sz="3200" b="1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graphicFrame>
          <p:nvGraphicFramePr>
            <p:cNvPr id="141335" name="Object 23"/>
            <p:cNvGraphicFramePr/>
            <p:nvPr/>
          </p:nvGraphicFramePr>
          <p:xfrm>
            <a:off x="4284" y="300"/>
            <a:ext cx="328" cy="8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4" name="" r:id="rId5" imgW="152400" imgH="393065" progId="Equation.3">
                    <p:embed/>
                  </p:oleObj>
                </mc:Choice>
                <mc:Fallback>
                  <p:oleObj name="" r:id="rId5" imgW="152400" imgH="393065" progId="Equation.3">
                    <p:embed/>
                    <p:pic>
                      <p:nvPicPr>
                        <p:cNvPr id="0" name="图片 3083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4284" y="300"/>
                          <a:ext cx="328" cy="84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41336" name="Text Box 24"/>
            <p:cNvSpPr txBox="1"/>
            <p:nvPr/>
          </p:nvSpPr>
          <p:spPr>
            <a:xfrm>
              <a:off x="4552" y="550"/>
              <a:ext cx="1276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3600" b="1" dirty="0">
                  <a:latin typeface="Times New Roman" panose="02020603050405020304" pitchFamily="18" charset="0"/>
                  <a:ea typeface="楷体_GB2312" pitchFamily="49" charset="-122"/>
                </a:rPr>
                <a:t>个圆面积</a:t>
              </a:r>
              <a:endParaRPr lang="zh-TW" altLang="en-US" sz="3600" b="1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grpSp>
        <p:nvGrpSpPr>
          <p:cNvPr id="10" name="Group 25"/>
          <p:cNvGrpSpPr/>
          <p:nvPr/>
        </p:nvGrpSpPr>
        <p:grpSpPr>
          <a:xfrm>
            <a:off x="2241550" y="3200400"/>
            <a:ext cx="3016250" cy="1344613"/>
            <a:chOff x="1440" y="1920"/>
            <a:chExt cx="1900" cy="847"/>
          </a:xfrm>
        </p:grpSpPr>
        <p:sp>
          <p:nvSpPr>
            <p:cNvPr id="141338" name="Arc 26"/>
            <p:cNvSpPr/>
            <p:nvPr/>
          </p:nvSpPr>
          <p:spPr>
            <a:xfrm flipH="1">
              <a:off x="1440" y="2352"/>
              <a:ext cx="384" cy="240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0">
                  <a:pos x="0" y="0"/>
                </a:cxn>
                <a:cxn ang="0">
                  <a:pos x="384" y="240"/>
                </a:cxn>
                <a:cxn ang="0">
                  <a:pos x="0" y="240"/>
                </a:cxn>
              </a:cxnLst>
              <a:rect l="txL" t="txT" r="txR" b="txB"/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stealth" w="lg" len="lg"/>
            </a:ln>
          </p:spPr>
          <p:txBody>
            <a:bodyPr wrap="none" anchor="ctr"/>
            <a:p>
              <a:pPr>
                <a:spcBef>
                  <a:spcPct val="50000"/>
                </a:spcBef>
              </a:pPr>
              <a:endParaRPr sz="3200" b="1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graphicFrame>
          <p:nvGraphicFramePr>
            <p:cNvPr id="141339" name="Object 27"/>
            <p:cNvGraphicFramePr/>
            <p:nvPr/>
          </p:nvGraphicFramePr>
          <p:xfrm>
            <a:off x="1872" y="1920"/>
            <a:ext cx="328" cy="8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5" name="" r:id="rId7" imgW="152400" imgH="393065" progId="Equation.3">
                    <p:embed/>
                  </p:oleObj>
                </mc:Choice>
                <mc:Fallback>
                  <p:oleObj name="" r:id="rId7" imgW="152400" imgH="393065" progId="Equation.3">
                    <p:embed/>
                    <p:pic>
                      <p:nvPicPr>
                        <p:cNvPr id="0" name="图片 3084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1872" y="1920"/>
                          <a:ext cx="328" cy="84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41340" name="Text Box 28"/>
            <p:cNvSpPr txBox="1"/>
            <p:nvPr/>
          </p:nvSpPr>
          <p:spPr>
            <a:xfrm>
              <a:off x="2064" y="2122"/>
              <a:ext cx="1276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3600" b="1" dirty="0">
                  <a:latin typeface="Times New Roman" panose="02020603050405020304" pitchFamily="18" charset="0"/>
                  <a:ea typeface="楷体_GB2312" pitchFamily="49" charset="-122"/>
                </a:rPr>
                <a:t>个圆面积</a:t>
              </a:r>
              <a:endParaRPr lang="zh-TW" altLang="en-US" sz="3600" b="1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grpSp>
        <p:nvGrpSpPr>
          <p:cNvPr id="11" name="Group 29"/>
          <p:cNvGrpSpPr/>
          <p:nvPr/>
        </p:nvGrpSpPr>
        <p:grpSpPr>
          <a:xfrm>
            <a:off x="5791200" y="3200400"/>
            <a:ext cx="3168650" cy="1344613"/>
            <a:chOff x="3792" y="1920"/>
            <a:chExt cx="1996" cy="847"/>
          </a:xfrm>
        </p:grpSpPr>
        <p:sp>
          <p:nvSpPr>
            <p:cNvPr id="141342" name="Arc 30"/>
            <p:cNvSpPr/>
            <p:nvPr/>
          </p:nvSpPr>
          <p:spPr>
            <a:xfrm flipH="1">
              <a:off x="3792" y="2352"/>
              <a:ext cx="384" cy="240"/>
            </a:xfrm>
            <a:custGeom>
              <a:avLst/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ahLst/>
              <a:cxnLst>
                <a:cxn ang="0">
                  <a:pos x="0" y="0"/>
                </a:cxn>
                <a:cxn ang="0">
                  <a:pos x="384" y="240"/>
                </a:cxn>
                <a:cxn ang="0">
                  <a:pos x="0" y="240"/>
                </a:cxn>
              </a:cxnLst>
              <a:rect l="txL" t="txT" r="txR" b="txB"/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57150" cap="flat" cmpd="sng">
              <a:solidFill>
                <a:schemeClr val="tx1"/>
              </a:solidFill>
              <a:prstDash val="solid"/>
              <a:round/>
              <a:headEnd type="none" w="med" len="med"/>
              <a:tailEnd type="stealth" w="lg" len="lg"/>
            </a:ln>
          </p:spPr>
          <p:txBody>
            <a:bodyPr wrap="none" anchor="ctr"/>
            <a:p>
              <a:pPr>
                <a:spcBef>
                  <a:spcPct val="50000"/>
                </a:spcBef>
              </a:pPr>
              <a:endParaRPr sz="3200" b="1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graphicFrame>
          <p:nvGraphicFramePr>
            <p:cNvPr id="141343" name="Object 31"/>
            <p:cNvGraphicFramePr/>
            <p:nvPr/>
          </p:nvGraphicFramePr>
          <p:xfrm>
            <a:off x="4224" y="1920"/>
            <a:ext cx="328" cy="8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3" name="" r:id="rId9" imgW="152400" imgH="393065" progId="Equation.3">
                    <p:embed/>
                  </p:oleObj>
                </mc:Choice>
                <mc:Fallback>
                  <p:oleObj name="" r:id="rId9" imgW="152400" imgH="393065" progId="Equation.3">
                    <p:embed/>
                    <p:pic>
                      <p:nvPicPr>
                        <p:cNvPr id="0" name="图片 3082"/>
                        <p:cNvPicPr/>
                        <p:nvPr/>
                      </p:nvPicPr>
                      <p:blipFill>
                        <a:blip r:embed="rId10"/>
                        <a:stretch>
                          <a:fillRect/>
                        </a:stretch>
                      </p:blipFill>
                      <p:spPr>
                        <a:xfrm>
                          <a:off x="4224" y="1920"/>
                          <a:ext cx="328" cy="84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41344" name="Text Box 32"/>
            <p:cNvSpPr txBox="1"/>
            <p:nvPr/>
          </p:nvSpPr>
          <p:spPr>
            <a:xfrm>
              <a:off x="4512" y="2122"/>
              <a:ext cx="1276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r>
                <a:rPr lang="zh-CN" altLang="en-US" sz="3600" b="1" dirty="0">
                  <a:latin typeface="Times New Roman" panose="02020603050405020304" pitchFamily="18" charset="0"/>
                  <a:ea typeface="楷体_GB2312" pitchFamily="49" charset="-122"/>
                </a:rPr>
                <a:t>个圆面积</a:t>
              </a:r>
              <a:endParaRPr lang="zh-TW" altLang="en-US" sz="3600" b="1" dirty="0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6914" name="Text Box 2"/>
          <p:cNvSpPr txBox="1"/>
          <p:nvPr/>
        </p:nvSpPr>
        <p:spPr>
          <a:xfrm>
            <a:off x="1763713" y="981075"/>
            <a:ext cx="3398837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圆心角占整个周角的</a:t>
            </a:r>
            <a:endParaRPr lang="zh-CN" altLang="en-US" sz="2800" b="1" baseline="30000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66915" name="Object 3"/>
          <p:cNvGraphicFramePr/>
          <p:nvPr/>
        </p:nvGraphicFramePr>
        <p:xfrm>
          <a:off x="3624263" y="1844675"/>
          <a:ext cx="533400" cy="719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1" imgW="292100" imgH="393700" progId="Equation.3">
                  <p:embed/>
                </p:oleObj>
              </mc:Choice>
              <mc:Fallback>
                <p:oleObj name="" r:id="rId1" imgW="292100" imgH="393700" progId="Equation.3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624263" y="1844675"/>
                        <a:ext cx="533400" cy="719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6916" name="Object 4"/>
          <p:cNvGraphicFramePr/>
          <p:nvPr/>
        </p:nvGraphicFramePr>
        <p:xfrm>
          <a:off x="3624263" y="2925763"/>
          <a:ext cx="587375" cy="792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3" imgW="292100" imgH="393700" progId="Equation.3">
                  <p:embed/>
                </p:oleObj>
              </mc:Choice>
              <mc:Fallback>
                <p:oleObj name="" r:id="rId3" imgW="292100" imgH="393700" progId="Equation.3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24263" y="2925763"/>
                        <a:ext cx="587375" cy="7921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6917" name="Object 5"/>
          <p:cNvGraphicFramePr/>
          <p:nvPr/>
        </p:nvGraphicFramePr>
        <p:xfrm>
          <a:off x="3552825" y="4078288"/>
          <a:ext cx="64135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5" imgW="292100" imgH="393700" progId="Equation.3">
                  <p:embed/>
                </p:oleObj>
              </mc:Choice>
              <mc:Fallback>
                <p:oleObj name="" r:id="rId5" imgW="292100" imgH="393700" progId="Equation.3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552825" y="4078288"/>
                        <a:ext cx="641350" cy="863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6918" name="Object 6"/>
          <p:cNvGraphicFramePr/>
          <p:nvPr/>
        </p:nvGraphicFramePr>
        <p:xfrm>
          <a:off x="3570288" y="5157788"/>
          <a:ext cx="64135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7" imgW="292100" imgH="393700" progId="Equation.3">
                  <p:embed/>
                </p:oleObj>
              </mc:Choice>
              <mc:Fallback>
                <p:oleObj name="" r:id="rId7" imgW="292100" imgH="393700" progId="Equation.3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570288" y="5157788"/>
                        <a:ext cx="641350" cy="863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6919" name="Text Box 7"/>
          <p:cNvSpPr txBox="1"/>
          <p:nvPr/>
        </p:nvSpPr>
        <p:spPr>
          <a:xfrm>
            <a:off x="5508625" y="981075"/>
            <a:ext cx="273526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所对扇形面积是</a:t>
            </a:r>
            <a:endParaRPr lang="zh-CN" altLang="en-US" sz="28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6920" name="Line 8"/>
          <p:cNvSpPr/>
          <p:nvPr/>
        </p:nvSpPr>
        <p:spPr>
          <a:xfrm>
            <a:off x="5364163" y="981075"/>
            <a:ext cx="71437" cy="5256213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6921" name="Line 9"/>
          <p:cNvSpPr/>
          <p:nvPr/>
        </p:nvSpPr>
        <p:spPr>
          <a:xfrm flipV="1">
            <a:off x="755650" y="1484313"/>
            <a:ext cx="7561263" cy="73025"/>
          </a:xfrm>
          <a:prstGeom prst="line">
            <a:avLst/>
          </a:prstGeom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6922" name="Line 10"/>
          <p:cNvSpPr/>
          <p:nvPr/>
        </p:nvSpPr>
        <p:spPr>
          <a:xfrm flipV="1">
            <a:off x="755650" y="5086350"/>
            <a:ext cx="7561263" cy="71438"/>
          </a:xfrm>
          <a:prstGeom prst="line">
            <a:avLst/>
          </a:prstGeom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6923" name="Line 15"/>
          <p:cNvSpPr/>
          <p:nvPr/>
        </p:nvSpPr>
        <p:spPr>
          <a:xfrm flipV="1">
            <a:off x="684213" y="3933825"/>
            <a:ext cx="7632700" cy="71438"/>
          </a:xfrm>
          <a:prstGeom prst="line">
            <a:avLst/>
          </a:prstGeom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6924" name="Line 16"/>
          <p:cNvSpPr/>
          <p:nvPr/>
        </p:nvSpPr>
        <p:spPr>
          <a:xfrm flipV="1">
            <a:off x="684213" y="2708275"/>
            <a:ext cx="7632700" cy="73025"/>
          </a:xfrm>
          <a:prstGeom prst="line">
            <a:avLst/>
          </a:prstGeom>
          <a:ln w="952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graphicFrame>
        <p:nvGraphicFramePr>
          <p:cNvPr id="166925" name="Object 17"/>
          <p:cNvGraphicFramePr/>
          <p:nvPr/>
        </p:nvGraphicFramePr>
        <p:xfrm>
          <a:off x="1824038" y="1628775"/>
          <a:ext cx="1152525" cy="1100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1" name="" r:id="rId9" imgW="4236720" imgH="1402080" progId="Word.Picture.8">
                  <p:embed/>
                </p:oleObj>
              </mc:Choice>
              <mc:Fallback>
                <p:oleObj name="" r:id="rId9" imgW="4236720" imgH="1402080" progId="Word.Picture.8">
                  <p:embed/>
                  <p:pic>
                    <p:nvPicPr>
                      <p:cNvPr id="0" name="图片 3100"/>
                      <p:cNvPicPr/>
                      <p:nvPr/>
                    </p:nvPicPr>
                    <p:blipFill>
                      <a:blip r:embed="rId10"/>
                      <a:srcRect r="77548" b="35126"/>
                      <a:stretch>
                        <a:fillRect/>
                      </a:stretch>
                    </p:blipFill>
                    <p:spPr>
                      <a:xfrm>
                        <a:off x="1824038" y="1628775"/>
                        <a:ext cx="1152525" cy="1100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6926" name="Object 18"/>
          <p:cNvGraphicFramePr/>
          <p:nvPr/>
        </p:nvGraphicFramePr>
        <p:xfrm>
          <a:off x="1752600" y="2833688"/>
          <a:ext cx="1152525" cy="1100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name="" r:id="rId11" imgW="4236720" imgH="1402080" progId="Word.Picture.8">
                  <p:embed/>
                </p:oleObj>
              </mc:Choice>
              <mc:Fallback>
                <p:oleObj name="" r:id="rId11" imgW="4236720" imgH="1402080" progId="Word.Picture.8">
                  <p:embed/>
                  <p:pic>
                    <p:nvPicPr>
                      <p:cNvPr id="0" name="图片 3101"/>
                      <p:cNvPicPr/>
                      <p:nvPr/>
                    </p:nvPicPr>
                    <p:blipFill>
                      <a:blip r:embed="rId10"/>
                      <a:srcRect l="24477" r="53072" b="35194"/>
                      <a:stretch>
                        <a:fillRect/>
                      </a:stretch>
                    </p:blipFill>
                    <p:spPr>
                      <a:xfrm>
                        <a:off x="1752600" y="2833688"/>
                        <a:ext cx="1152525" cy="1100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6927" name="Object 19"/>
          <p:cNvGraphicFramePr/>
          <p:nvPr/>
        </p:nvGraphicFramePr>
        <p:xfrm>
          <a:off x="1763713" y="4005263"/>
          <a:ext cx="1079500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8" name="" r:id="rId12" imgW="4236720" imgH="1402080" progId="Word.Picture.8">
                  <p:embed/>
                </p:oleObj>
              </mc:Choice>
              <mc:Fallback>
                <p:oleObj name="" r:id="rId12" imgW="4236720" imgH="1402080" progId="Word.Picture.8">
                  <p:embed/>
                  <p:pic>
                    <p:nvPicPr>
                      <p:cNvPr id="0" name="图片 3107"/>
                      <p:cNvPicPr/>
                      <p:nvPr/>
                    </p:nvPicPr>
                    <p:blipFill>
                      <a:blip r:embed="rId10"/>
                      <a:srcRect l="51024" r="27536" b="35126"/>
                      <a:stretch>
                        <a:fillRect/>
                      </a:stretch>
                    </p:blipFill>
                    <p:spPr>
                      <a:xfrm>
                        <a:off x="1763713" y="4005263"/>
                        <a:ext cx="1079500" cy="1079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6928" name="Object 20"/>
          <p:cNvGraphicFramePr/>
          <p:nvPr/>
        </p:nvGraphicFramePr>
        <p:xfrm>
          <a:off x="1620838" y="5157788"/>
          <a:ext cx="1295400" cy="1081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7" name="" r:id="rId13" imgW="4236720" imgH="1402080" progId="Word.Picture.8">
                  <p:embed/>
                </p:oleObj>
              </mc:Choice>
              <mc:Fallback>
                <p:oleObj name="" r:id="rId13" imgW="4236720" imgH="1402080" progId="Word.Picture.8">
                  <p:embed/>
                  <p:pic>
                    <p:nvPicPr>
                      <p:cNvPr id="0" name="图片 3106"/>
                      <p:cNvPicPr/>
                      <p:nvPr/>
                    </p:nvPicPr>
                    <p:blipFill>
                      <a:blip r:embed="rId10"/>
                      <a:srcRect l="75523" b="38258"/>
                      <a:stretch>
                        <a:fillRect/>
                      </a:stretch>
                    </p:blipFill>
                    <p:spPr>
                      <a:xfrm>
                        <a:off x="1620838" y="5157788"/>
                        <a:ext cx="1295400" cy="10810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6929" name="Object 21"/>
          <p:cNvGraphicFramePr/>
          <p:nvPr/>
        </p:nvGraphicFramePr>
        <p:xfrm>
          <a:off x="6053138" y="1825625"/>
          <a:ext cx="1255712" cy="811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6" name="" r:id="rId14" imgW="609600" imgH="393700" progId="Equation.3">
                  <p:embed/>
                </p:oleObj>
              </mc:Choice>
              <mc:Fallback>
                <p:oleObj name="" r:id="rId14" imgW="609600" imgH="393700" progId="Equation.3">
                  <p:embed/>
                  <p:pic>
                    <p:nvPicPr>
                      <p:cNvPr id="0" name="图片 3105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6053138" y="1825625"/>
                        <a:ext cx="1255712" cy="8112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6930" name="Object 22"/>
          <p:cNvGraphicFramePr/>
          <p:nvPr/>
        </p:nvGraphicFramePr>
        <p:xfrm>
          <a:off x="6053138" y="2905125"/>
          <a:ext cx="1255712" cy="811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" name="" r:id="rId16" imgW="609600" imgH="393700" progId="Equation.3">
                  <p:embed/>
                </p:oleObj>
              </mc:Choice>
              <mc:Fallback>
                <p:oleObj name="" r:id="rId16" imgW="609600" imgH="393700" progId="Equation.3">
                  <p:embed/>
                  <p:pic>
                    <p:nvPicPr>
                      <p:cNvPr id="0" name="图片 3103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6053138" y="2905125"/>
                        <a:ext cx="1255712" cy="8112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6931" name="Object 23"/>
          <p:cNvGraphicFramePr/>
          <p:nvPr/>
        </p:nvGraphicFramePr>
        <p:xfrm>
          <a:off x="6051550" y="4103688"/>
          <a:ext cx="1184275" cy="765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5" name="" r:id="rId18" imgW="609600" imgH="393700" progId="Equation.3">
                  <p:embed/>
                </p:oleObj>
              </mc:Choice>
              <mc:Fallback>
                <p:oleObj name="" r:id="rId18" imgW="609600" imgH="393700" progId="Equation.3">
                  <p:embed/>
                  <p:pic>
                    <p:nvPicPr>
                      <p:cNvPr id="0" name="图片 3104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6051550" y="4103688"/>
                        <a:ext cx="1184275" cy="765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6932" name="Object 24"/>
          <p:cNvGraphicFramePr/>
          <p:nvPr/>
        </p:nvGraphicFramePr>
        <p:xfrm>
          <a:off x="6022975" y="5119688"/>
          <a:ext cx="1717675" cy="830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" name="" r:id="rId20" imgW="609600" imgH="393700" progId="Equation.3">
                  <p:embed/>
                </p:oleObj>
              </mc:Choice>
              <mc:Fallback>
                <p:oleObj name="" r:id="rId20" imgW="609600" imgH="393700" progId="Equation.3">
                  <p:embed/>
                  <p:pic>
                    <p:nvPicPr>
                      <p:cNvPr id="0" name="图片 3102"/>
                      <p:cNvPicPr/>
                      <p:nvPr/>
                    </p:nvPicPr>
                    <p:blipFill>
                      <a:blip r:embed="rId21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022975" y="5119688"/>
                        <a:ext cx="1717675" cy="8302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69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69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691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66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69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69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6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6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69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69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66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66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669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69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66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166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314" name="Picture 2" descr="13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24995" b="27499"/>
          <a:stretch>
            <a:fillRect/>
          </a:stretch>
        </p:blipFill>
        <p:spPr>
          <a:xfrm>
            <a:off x="479425" y="188913"/>
            <a:ext cx="1716088" cy="16589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5" name="Rectangle 3"/>
          <p:cNvSpPr/>
          <p:nvPr/>
        </p:nvSpPr>
        <p:spPr>
          <a:xfrm>
            <a:off x="2346325" y="260350"/>
            <a:ext cx="5138738" cy="528638"/>
          </a:xfrm>
          <a:prstGeom prst="rect">
            <a:avLst/>
          </a:prstGeom>
          <a:solidFill>
            <a:srgbClr val="99FF99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圆心角是</a:t>
            </a:r>
            <a:r>
              <a:rPr lang="en-US" altLang="zh-CN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en-US" altLang="zh-CN" sz="2800" b="1" baseline="300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0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的扇形面积是多少？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3316" name="Text Box 4"/>
          <p:cNvSpPr txBox="1"/>
          <p:nvPr/>
        </p:nvSpPr>
        <p:spPr>
          <a:xfrm>
            <a:off x="2339975" y="1844675"/>
            <a:ext cx="5410200" cy="528638"/>
          </a:xfrm>
          <a:prstGeom prst="rect">
            <a:avLst/>
          </a:prstGeom>
          <a:solidFill>
            <a:srgbClr val="99FF99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圆心角为</a:t>
            </a:r>
            <a:r>
              <a:rPr lang="en-US" altLang="zh-CN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n</a:t>
            </a:r>
            <a:r>
              <a:rPr lang="en-US" altLang="zh-CN" sz="2800" b="1" baseline="300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0</a:t>
            </a:r>
            <a:r>
              <a:rPr lang="zh-CN" altLang="zh-CN" sz="2800" b="1" dirty="0">
                <a:latin typeface="楷体_GB2312" pitchFamily="49" charset="-122"/>
                <a:ea typeface="楷体_GB2312" pitchFamily="49" charset="-122"/>
              </a:rPr>
              <a:t>的扇形面积是多少?</a:t>
            </a:r>
            <a:endParaRPr lang="en-US" altLang="zh-CN" sz="2800" b="1"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13317" name="Picture 5" descr="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32507" b="30003"/>
          <a:stretch>
            <a:fillRect/>
          </a:stretch>
        </p:blipFill>
        <p:spPr>
          <a:xfrm>
            <a:off x="539750" y="1916113"/>
            <a:ext cx="1544638" cy="160178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Group 6"/>
          <p:cNvGrpSpPr/>
          <p:nvPr/>
        </p:nvGrpSpPr>
        <p:grpSpPr>
          <a:xfrm>
            <a:off x="2339975" y="981075"/>
            <a:ext cx="6019800" cy="715963"/>
            <a:chOff x="720" y="2957"/>
            <a:chExt cx="3792" cy="451"/>
          </a:xfrm>
        </p:grpSpPr>
        <p:sp>
          <p:nvSpPr>
            <p:cNvPr id="143367" name="Text Box 7"/>
            <p:cNvSpPr txBox="1"/>
            <p:nvPr/>
          </p:nvSpPr>
          <p:spPr>
            <a:xfrm>
              <a:off x="720" y="3024"/>
              <a:ext cx="379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800" b="1" dirty="0">
                  <a:solidFill>
                    <a:srgbClr val="0000CC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圆心角是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r>
                <a:rPr lang="en-US" altLang="zh-CN" sz="2800" b="1" baseline="300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0</a:t>
              </a:r>
              <a:r>
                <a:rPr lang="zh-CN" altLang="en-US" sz="2800" b="1" dirty="0">
                  <a:solidFill>
                    <a:srgbClr val="0000CC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的扇形面积是圆面积的</a:t>
              </a:r>
              <a:r>
                <a:rPr lang="zh-CN" altLang="en-US" sz="28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    </a:t>
              </a:r>
              <a:endPara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143368" name="Group 8"/>
            <p:cNvGrpSpPr/>
            <p:nvPr/>
          </p:nvGrpSpPr>
          <p:grpSpPr>
            <a:xfrm>
              <a:off x="4128" y="2957"/>
              <a:ext cx="306" cy="451"/>
              <a:chOff x="4256" y="2227"/>
              <a:chExt cx="306" cy="451"/>
            </a:xfrm>
          </p:grpSpPr>
          <p:sp>
            <p:nvSpPr>
              <p:cNvPr id="143369" name="Line 9"/>
              <p:cNvSpPr>
                <a:spLocks noChangeAspect="1"/>
              </p:cNvSpPr>
              <p:nvPr/>
            </p:nvSpPr>
            <p:spPr>
              <a:xfrm>
                <a:off x="4256" y="2453"/>
                <a:ext cx="304" cy="1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43370" name="Rectangle 10"/>
              <p:cNvSpPr/>
              <p:nvPr/>
            </p:nvSpPr>
            <p:spPr>
              <a:xfrm>
                <a:off x="4271" y="2448"/>
                <a:ext cx="291" cy="23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>
                <a:spAutoFit/>
              </a:bodyPr>
              <a:p>
                <a:pPr algn="ctr"/>
                <a:r>
                  <a:rPr lang="en-US" altLang="zh-CN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360</a:t>
                </a:r>
                <a:endParaRPr lang="en-US" altLang="zh-CN" sz="2400" b="1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143371" name="Rectangle 11"/>
              <p:cNvSpPr/>
              <p:nvPr/>
            </p:nvSpPr>
            <p:spPr>
              <a:xfrm>
                <a:off x="4360" y="2227"/>
                <a:ext cx="96" cy="23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>
                <a:spAutoFit/>
              </a:bodyPr>
              <a:p>
                <a:pPr algn="ctr"/>
                <a:r>
                  <a:rPr lang="en-US" altLang="zh-CN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1</a:t>
                </a:r>
                <a:endParaRPr lang="en-US" altLang="zh-CN" sz="2400" b="1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4" name="Group 12"/>
          <p:cNvGrpSpPr/>
          <p:nvPr/>
        </p:nvGrpSpPr>
        <p:grpSpPr>
          <a:xfrm>
            <a:off x="2411413" y="2708275"/>
            <a:ext cx="6019800" cy="715963"/>
            <a:chOff x="720" y="2957"/>
            <a:chExt cx="3792" cy="451"/>
          </a:xfrm>
        </p:grpSpPr>
        <p:sp>
          <p:nvSpPr>
            <p:cNvPr id="143373" name="Text Box 13"/>
            <p:cNvSpPr txBox="1"/>
            <p:nvPr/>
          </p:nvSpPr>
          <p:spPr>
            <a:xfrm>
              <a:off x="720" y="3024"/>
              <a:ext cx="379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800" b="1" dirty="0">
                  <a:solidFill>
                    <a:srgbClr val="0000CC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圆心角是</a:t>
              </a:r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n</a:t>
              </a:r>
              <a:r>
                <a:rPr lang="en-US" altLang="zh-CN" sz="2800" b="1" baseline="300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0</a:t>
              </a:r>
              <a:r>
                <a:rPr lang="zh-CN" altLang="en-US" sz="2800" b="1" dirty="0">
                  <a:solidFill>
                    <a:srgbClr val="0000CC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的扇形面积是圆面积的</a:t>
              </a:r>
              <a:r>
                <a:rPr lang="zh-CN" altLang="en-US" sz="28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     </a:t>
              </a:r>
              <a:endPara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143374" name="Group 14"/>
            <p:cNvGrpSpPr/>
            <p:nvPr/>
          </p:nvGrpSpPr>
          <p:grpSpPr>
            <a:xfrm>
              <a:off x="4128" y="2957"/>
              <a:ext cx="304" cy="451"/>
              <a:chOff x="4256" y="2227"/>
              <a:chExt cx="304" cy="451"/>
            </a:xfrm>
          </p:grpSpPr>
          <p:sp>
            <p:nvSpPr>
              <p:cNvPr id="143375" name="Line 15"/>
              <p:cNvSpPr>
                <a:spLocks noChangeAspect="1"/>
              </p:cNvSpPr>
              <p:nvPr/>
            </p:nvSpPr>
            <p:spPr>
              <a:xfrm>
                <a:off x="4256" y="2453"/>
                <a:ext cx="304" cy="1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43376" name="Rectangle 16"/>
              <p:cNvSpPr/>
              <p:nvPr/>
            </p:nvSpPr>
            <p:spPr>
              <a:xfrm>
                <a:off x="4272" y="2448"/>
                <a:ext cx="288" cy="23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>
                <a:spAutoFit/>
              </a:bodyPr>
              <a:p>
                <a:pPr algn="ctr"/>
                <a:r>
                  <a:rPr lang="en-US" altLang="zh-CN" sz="24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360</a:t>
                </a:r>
                <a:endParaRPr lang="en-US" altLang="zh-CN" sz="24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377" name="Rectangle 17"/>
              <p:cNvSpPr/>
              <p:nvPr/>
            </p:nvSpPr>
            <p:spPr>
              <a:xfrm>
                <a:off x="4355" y="2227"/>
                <a:ext cx="107" cy="23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>
                <a:spAutoFit/>
              </a:bodyPr>
              <a:p>
                <a:pPr algn="ctr"/>
                <a:r>
                  <a:rPr lang="en-US" altLang="zh-CN" sz="24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n</a:t>
                </a:r>
                <a:endParaRPr lang="en-US" altLang="zh-CN" sz="24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143378" name="WordArt 18"/>
          <p:cNvSpPr>
            <a:spLocks noTextEdit="1"/>
          </p:cNvSpPr>
          <p:nvPr/>
        </p:nvSpPr>
        <p:spPr>
          <a:xfrm>
            <a:off x="684213" y="4005263"/>
            <a:ext cx="1371600" cy="533400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808080"/>
                  </a:outerShdw>
                </a:effectLst>
                <a:latin typeface="方正舒体" panose="02010601030101010101" charset="-122"/>
                <a:ea typeface="方正舒体" panose="02010601030101010101" charset="-122"/>
              </a:rPr>
              <a:t>结 论 ：</a:t>
            </a:r>
            <a:endParaRPr lang="zh-CN" altLang="en-US" sz="3600" b="1">
              <a:ln w="127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45791" dir="2021404" algn="ctr" rotWithShape="0">
                  <a:srgbClr val="808080"/>
                </a:outerShdw>
              </a:effectLst>
              <a:latin typeface="方正舒体" panose="02010601030101010101" charset="-122"/>
              <a:ea typeface="方正舒体" panose="02010601030101010101" charset="-122"/>
            </a:endParaRPr>
          </a:p>
        </p:txBody>
      </p:sp>
      <p:sp>
        <p:nvSpPr>
          <p:cNvPr id="13331" name="Text Box 19"/>
          <p:cNvSpPr txBox="1"/>
          <p:nvPr/>
        </p:nvSpPr>
        <p:spPr>
          <a:xfrm>
            <a:off x="2268538" y="3644900"/>
            <a:ext cx="6408737" cy="1382713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如果用字母 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S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表示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扇形的面积，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n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表示圆心角的度数，</a:t>
            </a:r>
            <a:r>
              <a:rPr lang="en-US" altLang="zh-CN" sz="28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r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表示圆半径，那么扇形面积的计算公式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是：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6" name="Group 20"/>
          <p:cNvGrpSpPr/>
          <p:nvPr/>
        </p:nvGrpSpPr>
        <p:grpSpPr>
          <a:xfrm>
            <a:off x="2362200" y="5084763"/>
            <a:ext cx="3657600" cy="1112837"/>
            <a:chOff x="960" y="3360"/>
            <a:chExt cx="2304" cy="701"/>
          </a:xfrm>
        </p:grpSpPr>
        <p:sp>
          <p:nvSpPr>
            <p:cNvPr id="143381" name="Text Box 21"/>
            <p:cNvSpPr txBox="1"/>
            <p:nvPr/>
          </p:nvSpPr>
          <p:spPr>
            <a:xfrm>
              <a:off x="960" y="3471"/>
              <a:ext cx="2304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44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S</a:t>
              </a:r>
              <a:r>
                <a:rPr lang="zh-CN" altLang="en-US" sz="4400" b="1" baseline="-25000" dirty="0">
                  <a:solidFill>
                    <a:srgbClr val="FF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扇形</a:t>
              </a:r>
              <a:r>
                <a:rPr lang="zh-CN" altLang="en-US" sz="4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＝       </a:t>
              </a:r>
              <a:r>
                <a:rPr lang="en-US" altLang="zh-CN" sz="44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S</a:t>
              </a:r>
              <a:r>
                <a:rPr lang="zh-CN" altLang="en-US" sz="4400" b="1" baseline="-25000" dirty="0">
                  <a:solidFill>
                    <a:srgbClr val="FF0000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圆</a:t>
              </a:r>
              <a:endParaRPr lang="zh-CN" altLang="en-US" sz="4400" b="1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  <p:grpSp>
          <p:nvGrpSpPr>
            <p:cNvPr id="143382" name="Group 22"/>
            <p:cNvGrpSpPr/>
            <p:nvPr/>
          </p:nvGrpSpPr>
          <p:grpSpPr>
            <a:xfrm>
              <a:off x="2112" y="3360"/>
              <a:ext cx="500" cy="701"/>
              <a:chOff x="2112" y="3360"/>
              <a:chExt cx="500" cy="701"/>
            </a:xfrm>
          </p:grpSpPr>
          <p:sp>
            <p:nvSpPr>
              <p:cNvPr id="143383" name="Line 23"/>
              <p:cNvSpPr/>
              <p:nvPr/>
            </p:nvSpPr>
            <p:spPr>
              <a:xfrm>
                <a:off x="2112" y="3714"/>
                <a:ext cx="480" cy="0"/>
              </a:xfrm>
              <a:prstGeom prst="line">
                <a:avLst/>
              </a:prstGeom>
              <a:ln w="5715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43384" name="Text Box 24"/>
              <p:cNvSpPr txBox="1"/>
              <p:nvPr/>
            </p:nvSpPr>
            <p:spPr>
              <a:xfrm>
                <a:off x="2112" y="3696"/>
                <a:ext cx="500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algn="ctr"/>
                <a:r>
                  <a:rPr lang="en-US" altLang="zh-CN" sz="32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360</a:t>
                </a:r>
                <a:endParaRPr lang="en-US" altLang="zh-CN" sz="32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385" name="Text Box 25"/>
              <p:cNvSpPr txBox="1"/>
              <p:nvPr/>
            </p:nvSpPr>
            <p:spPr>
              <a:xfrm>
                <a:off x="2208" y="3360"/>
                <a:ext cx="258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algn="ctr"/>
                <a:r>
                  <a:rPr lang="en-US" altLang="zh-CN" sz="32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n</a:t>
                </a:r>
                <a:endParaRPr lang="en-US" altLang="zh-CN" sz="32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8" name="Group 26"/>
          <p:cNvGrpSpPr/>
          <p:nvPr/>
        </p:nvGrpSpPr>
        <p:grpSpPr>
          <a:xfrm>
            <a:off x="5654675" y="5084763"/>
            <a:ext cx="2574925" cy="1112837"/>
            <a:chOff x="3034" y="3360"/>
            <a:chExt cx="1622" cy="701"/>
          </a:xfrm>
        </p:grpSpPr>
        <p:grpSp>
          <p:nvGrpSpPr>
            <p:cNvPr id="143387" name="Group 27"/>
            <p:cNvGrpSpPr/>
            <p:nvPr/>
          </p:nvGrpSpPr>
          <p:grpSpPr>
            <a:xfrm>
              <a:off x="3484" y="3360"/>
              <a:ext cx="500" cy="701"/>
              <a:chOff x="2112" y="3360"/>
              <a:chExt cx="500" cy="701"/>
            </a:xfrm>
          </p:grpSpPr>
          <p:sp>
            <p:nvSpPr>
              <p:cNvPr id="143388" name="Line 28"/>
              <p:cNvSpPr/>
              <p:nvPr/>
            </p:nvSpPr>
            <p:spPr>
              <a:xfrm>
                <a:off x="2112" y="3714"/>
                <a:ext cx="480" cy="0"/>
              </a:xfrm>
              <a:prstGeom prst="line">
                <a:avLst/>
              </a:prstGeom>
              <a:ln w="5715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43389" name="Text Box 29"/>
              <p:cNvSpPr txBox="1"/>
              <p:nvPr/>
            </p:nvSpPr>
            <p:spPr>
              <a:xfrm>
                <a:off x="2112" y="3696"/>
                <a:ext cx="500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algn="ctr"/>
                <a:r>
                  <a:rPr lang="en-US" altLang="zh-CN" sz="32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360</a:t>
                </a:r>
                <a:endParaRPr lang="en-US" altLang="zh-CN" sz="32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3390" name="Text Box 30"/>
              <p:cNvSpPr txBox="1"/>
              <p:nvPr/>
            </p:nvSpPr>
            <p:spPr>
              <a:xfrm>
                <a:off x="2208" y="3360"/>
                <a:ext cx="258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algn="ctr"/>
                <a:r>
                  <a:rPr lang="en-US" altLang="zh-CN" sz="32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n</a:t>
                </a:r>
                <a:endParaRPr lang="en-US" altLang="zh-CN" sz="32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43391" name="Rectangle 31"/>
            <p:cNvSpPr/>
            <p:nvPr/>
          </p:nvSpPr>
          <p:spPr>
            <a:xfrm>
              <a:off x="3034" y="3456"/>
              <a:ext cx="1622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ctr"/>
              <a:r>
                <a:rPr lang="zh-CN" altLang="en-US" sz="4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＝      </a:t>
              </a:r>
              <a:r>
                <a:rPr lang="en-US" altLang="zh-CN" sz="44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πr</a:t>
              </a:r>
              <a:r>
                <a:rPr lang="en-US" altLang="zh-CN" sz="4400" b="1" baseline="300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endParaRPr lang="en-US" altLang="zh-CN" sz="4400" b="1" baseline="30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0" name="Group 32"/>
          <p:cNvGrpSpPr/>
          <p:nvPr/>
        </p:nvGrpSpPr>
        <p:grpSpPr>
          <a:xfrm>
            <a:off x="2339975" y="6300788"/>
            <a:ext cx="5943600" cy="152400"/>
            <a:chOff x="1488" y="4080"/>
            <a:chExt cx="3744" cy="96"/>
          </a:xfrm>
        </p:grpSpPr>
        <p:sp>
          <p:nvSpPr>
            <p:cNvPr id="143393" name="Line 33"/>
            <p:cNvSpPr/>
            <p:nvPr/>
          </p:nvSpPr>
          <p:spPr>
            <a:xfrm>
              <a:off x="1488" y="4080"/>
              <a:ext cx="3744" cy="0"/>
            </a:xfrm>
            <a:prstGeom prst="line">
              <a:avLst/>
            </a:prstGeom>
            <a:ln w="28575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394" name="Line 34"/>
            <p:cNvSpPr/>
            <p:nvPr/>
          </p:nvSpPr>
          <p:spPr>
            <a:xfrm>
              <a:off x="1488" y="4128"/>
              <a:ext cx="3744" cy="0"/>
            </a:xfrm>
            <a:prstGeom prst="line">
              <a:avLst/>
            </a:prstGeom>
            <a:ln w="28575" cap="flat" cmpd="sng">
              <a:solidFill>
                <a:srgbClr val="FFFF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3395" name="Line 35"/>
            <p:cNvSpPr/>
            <p:nvPr/>
          </p:nvSpPr>
          <p:spPr>
            <a:xfrm>
              <a:off x="1488" y="4176"/>
              <a:ext cx="3744" cy="0"/>
            </a:xfrm>
            <a:prstGeom prst="line">
              <a:avLst/>
            </a:prstGeom>
            <a:ln w="28575" cap="flat" cmpd="sng">
              <a:solidFill>
                <a:srgbClr val="00FF00"/>
              </a:solidFill>
              <a:prstDash val="solid"/>
              <a:headEnd type="none" w="med" len="med"/>
              <a:tailEnd type="none" w="med" len="med"/>
            </a:ln>
          </p:spPr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3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3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9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animBg="1"/>
      <p:bldP spid="13316" grpId="0" animBg="1"/>
      <p:bldP spid="1333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5236" name="矩形 95235"/>
          <p:cNvSpPr/>
          <p:nvPr/>
        </p:nvSpPr>
        <p:spPr>
          <a:xfrm>
            <a:off x="179388" y="1682750"/>
            <a:ext cx="86868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just"/>
            <a:r>
              <a: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若设</a:t>
            </a:r>
            <a:r>
              <a:rPr lang="en-US" altLang="zh-CN" sz="3200" b="1" dirty="0">
                <a:solidFill>
                  <a:srgbClr val="0000CC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⊙O</a:t>
            </a:r>
            <a:r>
              <a: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半径为</a:t>
            </a:r>
            <a:r>
              <a:rPr lang="en-US" altLang="zh-CN" sz="3200" b="1" dirty="0">
                <a:solidFill>
                  <a:srgbClr val="0000CC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R</a:t>
            </a:r>
            <a:r>
              <a: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，则圆心角为</a:t>
            </a:r>
            <a:r>
              <a:rPr lang="en-US" altLang="zh-CN" sz="3200" b="1" dirty="0">
                <a:solidFill>
                  <a:srgbClr val="0000CC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n°</a:t>
            </a:r>
            <a:r>
              <a: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的扇形的面积为 ：</a:t>
            </a:r>
            <a:endParaRPr lang="zh-CN" altLang="en-US" sz="3200" b="1" dirty="0">
              <a:solidFill>
                <a:srgbClr val="0000CC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pic>
        <p:nvPicPr>
          <p:cNvPr id="95241" name="图片 95240" descr="边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4300" y="604838"/>
            <a:ext cx="8893175" cy="6286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95235" name="对象 95234"/>
          <p:cNvGraphicFramePr/>
          <p:nvPr/>
        </p:nvGraphicFramePr>
        <p:xfrm>
          <a:off x="2627313" y="3122613"/>
          <a:ext cx="3157537" cy="1223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9" name="" r:id="rId2" imgW="825500" imgH="419100" progId="Equation.3">
                  <p:embed/>
                </p:oleObj>
              </mc:Choice>
              <mc:Fallback>
                <p:oleObj name="" r:id="rId2" imgW="825500" imgH="419100" progId="Equation.3">
                  <p:embed/>
                  <p:pic>
                    <p:nvPicPr>
                      <p:cNvPr id="0" name="图片 3108"/>
                      <p:cNvPicPr/>
                      <p:nvPr/>
                    </p:nvPicPr>
                    <p:blipFill>
                      <a:blip r:embed="rId3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2627313" y="3122613"/>
                        <a:ext cx="3157537" cy="1223962"/>
                      </a:xfrm>
                      <a:prstGeom prst="rect">
                        <a:avLst/>
                      </a:prstGeom>
                      <a:noFill/>
                      <a:ln w="57150" cap="flat" cmpd="thinThick">
                        <a:solidFill>
                          <a:srgbClr val="003366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5240" name="矩形 95239"/>
          <p:cNvSpPr/>
          <p:nvPr/>
        </p:nvSpPr>
        <p:spPr>
          <a:xfrm>
            <a:off x="2671763" y="271463"/>
            <a:ext cx="3376612" cy="7191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扇形的面积公式</a:t>
            </a:r>
            <a:endParaRPr lang="zh-CN" altLang="en-US" sz="36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5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5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7938" name="Text Box 2"/>
          <p:cNvSpPr txBox="1"/>
          <p:nvPr/>
        </p:nvSpPr>
        <p:spPr>
          <a:xfrm>
            <a:off x="1979613" y="1330325"/>
            <a:ext cx="6169025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如果扇形面积为</a:t>
            </a:r>
            <a:r>
              <a:rPr lang="en-US" altLang="zh-CN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s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，圆心角度数为</a:t>
            </a:r>
            <a:r>
              <a:rPr lang="en-US" altLang="zh-CN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n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，圆半径是</a:t>
            </a:r>
            <a:r>
              <a:rPr lang="en-US" altLang="zh-CN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r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，那么扇形面积计算公式为</a:t>
            </a:r>
            <a:endParaRPr lang="zh-CN" altLang="en-US" sz="2400" b="1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67939" name="Object 3"/>
          <p:cNvGraphicFramePr/>
          <p:nvPr/>
        </p:nvGraphicFramePr>
        <p:xfrm>
          <a:off x="4211638" y="2276475"/>
          <a:ext cx="2305050" cy="1150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0" name="" r:id="rId1" imgW="786765" imgH="393700" progId="Equation.3">
                  <p:embed/>
                </p:oleObj>
              </mc:Choice>
              <mc:Fallback>
                <p:oleObj name="" r:id="rId1" imgW="786765" imgH="393700" progId="Equation.3">
                  <p:embed/>
                  <p:pic>
                    <p:nvPicPr>
                      <p:cNvPr id="0" name="图片 3109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00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4211638" y="2276475"/>
                        <a:ext cx="2305050" cy="11509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7940" name="Object 4"/>
          <p:cNvGraphicFramePr/>
          <p:nvPr/>
        </p:nvGraphicFramePr>
        <p:xfrm>
          <a:off x="3638550" y="4652963"/>
          <a:ext cx="2373313" cy="1185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3" name="" r:id="rId3" imgW="786765" imgH="393700" progId="Equation.3">
                  <p:embed/>
                </p:oleObj>
              </mc:Choice>
              <mc:Fallback>
                <p:oleObj name="" r:id="rId3" imgW="786765" imgH="393700" progId="Equation.3">
                  <p:embed/>
                  <p:pic>
                    <p:nvPicPr>
                      <p:cNvPr id="0" name="图片 3112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638550" y="4652963"/>
                        <a:ext cx="2373313" cy="1185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7941" name="Object 5"/>
          <p:cNvGraphicFramePr/>
          <p:nvPr/>
        </p:nvGraphicFramePr>
        <p:xfrm>
          <a:off x="5867400" y="4724400"/>
          <a:ext cx="1944688" cy="1116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2" name="" r:id="rId5" imgW="685800" imgH="393700" progId="Equation.3">
                  <p:embed/>
                </p:oleObj>
              </mc:Choice>
              <mc:Fallback>
                <p:oleObj name="" r:id="rId5" imgW="685800" imgH="393700" progId="Equation.3">
                  <p:embed/>
                  <p:pic>
                    <p:nvPicPr>
                      <p:cNvPr id="0" name="图片 3111"/>
                      <p:cNvPicPr/>
                      <p:nvPr/>
                    </p:nvPicPr>
                    <p:blipFill>
                      <a:blip r:embed="rId6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867400" y="4724400"/>
                        <a:ext cx="1944688" cy="11160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7942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3600" y="2349500"/>
            <a:ext cx="2555875" cy="2879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7943" name="Text Box 7"/>
          <p:cNvSpPr txBox="1"/>
          <p:nvPr/>
        </p:nvSpPr>
        <p:spPr>
          <a:xfrm>
            <a:off x="3851275" y="404813"/>
            <a:ext cx="172878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结论：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graphicFrame>
        <p:nvGraphicFramePr>
          <p:cNvPr id="167944" name="Object 8"/>
          <p:cNvGraphicFramePr/>
          <p:nvPr/>
        </p:nvGraphicFramePr>
        <p:xfrm>
          <a:off x="4543425" y="3500438"/>
          <a:ext cx="1757363" cy="1089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4" name="" r:id="rId8" imgW="635000" imgH="393700" progId="Equation.3">
                  <p:embed/>
                </p:oleObj>
              </mc:Choice>
              <mc:Fallback>
                <p:oleObj name="" r:id="rId8" imgW="635000" imgH="393700" progId="Equation.3">
                  <p:embed/>
                  <p:pic>
                    <p:nvPicPr>
                      <p:cNvPr id="0" name="图片 3113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543425" y="3500438"/>
                        <a:ext cx="1757363" cy="10890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7945" name="Object 9"/>
          <p:cNvGraphicFramePr/>
          <p:nvPr/>
        </p:nvGraphicFramePr>
        <p:xfrm>
          <a:off x="6372225" y="3502025"/>
          <a:ext cx="1079500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1" name="" r:id="rId10" imgW="393700" imgH="393700" progId="Equation.3">
                  <p:embed/>
                </p:oleObj>
              </mc:Choice>
              <mc:Fallback>
                <p:oleObj name="" r:id="rId10" imgW="393700" imgH="393700" progId="Equation.3">
                  <p:embed/>
                  <p:pic>
                    <p:nvPicPr>
                      <p:cNvPr id="0" name="图片 3110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6372225" y="3502025"/>
                        <a:ext cx="1079500" cy="1079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7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7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7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7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7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4386" name="WordArt 2"/>
          <p:cNvSpPr>
            <a:spLocks noTextEdit="1"/>
          </p:cNvSpPr>
          <p:nvPr/>
        </p:nvSpPr>
        <p:spPr>
          <a:xfrm>
            <a:off x="611188" y="692150"/>
            <a:ext cx="4537075" cy="792163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  <a:normAutofit/>
          </a:bodyPr>
          <a:p>
            <a:pPr algn="ctr"/>
            <a:r>
              <a:rPr lang="zh-CN" altLang="en-US" sz="3600" b="1" spc="-360">
                <a:ln w="12700" cap="flat" cmpd="sng">
                  <a:solidFill>
                    <a:srgbClr val="000099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CCFF"/>
                </a:solidFill>
                <a:latin typeface="华文彩云" panose="02010800040101010101" charset="-122"/>
                <a:ea typeface="华文彩云" panose="02010800040101010101" charset="-122"/>
              </a:rPr>
              <a:t>例  题  剖  析</a:t>
            </a:r>
            <a:endParaRPr lang="zh-CN" altLang="en-US" sz="3600" b="1" spc="-360">
              <a:ln w="12700" cap="flat" cmpd="sng">
                <a:solidFill>
                  <a:srgbClr val="000099"/>
                </a:solidFill>
                <a:prstDash val="solid"/>
                <a:headEnd type="none" w="med" len="med"/>
                <a:tailEnd type="none" w="med" len="med"/>
              </a:ln>
              <a:solidFill>
                <a:srgbClr val="33CCFF"/>
              </a:solidFill>
              <a:latin typeface="华文彩云" panose="02010800040101010101" charset="-122"/>
              <a:ea typeface="华文彩云" panose="02010800040101010101" charset="-122"/>
            </a:endParaRPr>
          </a:p>
        </p:txBody>
      </p:sp>
      <p:sp>
        <p:nvSpPr>
          <p:cNvPr id="144387" name="Rectangle 3"/>
          <p:cNvSpPr/>
          <p:nvPr/>
        </p:nvSpPr>
        <p:spPr>
          <a:xfrm>
            <a:off x="323850" y="1773238"/>
            <a:ext cx="8351838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例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求图中红色部分的面积</a:t>
            </a: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（单位：</a:t>
            </a:r>
            <a:r>
              <a:rPr lang="en-US" altLang="zh-CN" sz="3200" b="1" err="1">
                <a:latin typeface="Times New Roman" panose="02020603050405020304" pitchFamily="18" charset="0"/>
                <a:ea typeface="宋体" panose="02010600030101010101" pitchFamily="2" charset="-122"/>
              </a:rPr>
              <a:t>cm,π</a:t>
            </a: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取</a:t>
            </a: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3.14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，得数保留整数</a:t>
            </a:r>
            <a:r>
              <a:rPr lang="zh-CN" altLang="en-US" sz="3200" b="1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endParaRPr lang="zh-CN" altLang="en-US" sz="32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144388" name="Picture 4" descr="CIMG0549"/>
          <p:cNvPicPr>
            <a:picLocks noChangeAspect="1"/>
          </p:cNvPicPr>
          <p:nvPr/>
        </p:nvPicPr>
        <p:blipFill>
          <a:blip r:embed="rId1">
            <a:lum bright="17999" contrast="84000"/>
          </a:blip>
          <a:srcRect l="29166" t="19444" r="30209" b="23611"/>
          <a:stretch>
            <a:fillRect/>
          </a:stretch>
        </p:blipFill>
        <p:spPr>
          <a:xfrm>
            <a:off x="6645275" y="2362200"/>
            <a:ext cx="2390775" cy="25146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Group 5"/>
          <p:cNvGrpSpPr/>
          <p:nvPr/>
        </p:nvGrpSpPr>
        <p:grpSpPr>
          <a:xfrm>
            <a:off x="900113" y="3933825"/>
            <a:ext cx="1844675" cy="833438"/>
            <a:chOff x="1380" y="1973"/>
            <a:chExt cx="1162" cy="525"/>
          </a:xfrm>
        </p:grpSpPr>
        <p:sp>
          <p:nvSpPr>
            <p:cNvPr id="144390" name="Rectangle 6"/>
            <p:cNvSpPr/>
            <p:nvPr/>
          </p:nvSpPr>
          <p:spPr>
            <a:xfrm>
              <a:off x="1380" y="2109"/>
              <a:ext cx="1162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S=       πr</a:t>
              </a:r>
              <a:r>
                <a:rPr lang="en-US" altLang="zh-CN" sz="2800" b="1" baseline="3000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endPara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144391" name="Group 7"/>
            <p:cNvGrpSpPr/>
            <p:nvPr/>
          </p:nvGrpSpPr>
          <p:grpSpPr>
            <a:xfrm>
              <a:off x="1702" y="1973"/>
              <a:ext cx="404" cy="525"/>
              <a:chOff x="1536" y="3621"/>
              <a:chExt cx="404" cy="525"/>
            </a:xfrm>
          </p:grpSpPr>
          <p:grpSp>
            <p:nvGrpSpPr>
              <p:cNvPr id="144392" name="Group 8"/>
              <p:cNvGrpSpPr/>
              <p:nvPr/>
            </p:nvGrpSpPr>
            <p:grpSpPr>
              <a:xfrm>
                <a:off x="1536" y="3621"/>
                <a:ext cx="404" cy="525"/>
                <a:chOff x="1536" y="3621"/>
                <a:chExt cx="404" cy="525"/>
              </a:xfrm>
            </p:grpSpPr>
            <p:sp>
              <p:nvSpPr>
                <p:cNvPr id="144393" name="Text Box 9"/>
                <p:cNvSpPr txBox="1"/>
                <p:nvPr/>
              </p:nvSpPr>
              <p:spPr>
                <a:xfrm>
                  <a:off x="1536" y="3858"/>
                  <a:ext cx="404" cy="28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>
                  <a:spAutoFit/>
                </a:bodyPr>
                <a:p>
                  <a:pPr algn="ctr"/>
                  <a:r>
                    <a:rPr lang="en-US" altLang="zh-CN" sz="2400" b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360</a:t>
                  </a:r>
                  <a:endParaRPr lang="en-US" altLang="zh-CN" sz="2400" b="1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44394" name="Text Box 10"/>
                <p:cNvSpPr txBox="1"/>
                <p:nvPr/>
              </p:nvSpPr>
              <p:spPr>
                <a:xfrm>
                  <a:off x="1626" y="3621"/>
                  <a:ext cx="223" cy="28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>
                  <a:spAutoFit/>
                </a:bodyPr>
                <a:p>
                  <a:pPr algn="ctr"/>
                  <a:r>
                    <a:rPr lang="en-US" altLang="zh-CN" sz="2400" b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n</a:t>
                  </a:r>
                  <a:endParaRPr lang="en-US" altLang="zh-CN" sz="2400" b="1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144395" name="Line 11"/>
              <p:cNvSpPr/>
              <p:nvPr/>
            </p:nvSpPr>
            <p:spPr>
              <a:xfrm>
                <a:off x="1545" y="3888"/>
                <a:ext cx="384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grpSp>
        <p:nvGrpSpPr>
          <p:cNvPr id="5" name="Group 12"/>
          <p:cNvGrpSpPr/>
          <p:nvPr/>
        </p:nvGrpSpPr>
        <p:grpSpPr>
          <a:xfrm>
            <a:off x="2657475" y="4019550"/>
            <a:ext cx="2914650" cy="833438"/>
            <a:chOff x="1476" y="2408"/>
            <a:chExt cx="1836" cy="525"/>
          </a:xfrm>
        </p:grpSpPr>
        <p:sp>
          <p:nvSpPr>
            <p:cNvPr id="144397" name="Rectangle 13"/>
            <p:cNvSpPr/>
            <p:nvPr/>
          </p:nvSpPr>
          <p:spPr>
            <a:xfrm>
              <a:off x="1476" y="2508"/>
              <a:ext cx="183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=        ×3.14×15</a:t>
              </a:r>
              <a:r>
                <a:rPr lang="en-US" altLang="zh-CN" sz="2800" b="1" baseline="3000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endPara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144398" name="Group 14"/>
            <p:cNvGrpSpPr/>
            <p:nvPr/>
          </p:nvGrpSpPr>
          <p:grpSpPr>
            <a:xfrm>
              <a:off x="1701" y="2408"/>
              <a:ext cx="405" cy="525"/>
              <a:chOff x="1535" y="3621"/>
              <a:chExt cx="405" cy="525"/>
            </a:xfrm>
          </p:grpSpPr>
          <p:grpSp>
            <p:nvGrpSpPr>
              <p:cNvPr id="144399" name="Group 15"/>
              <p:cNvGrpSpPr/>
              <p:nvPr/>
            </p:nvGrpSpPr>
            <p:grpSpPr>
              <a:xfrm>
                <a:off x="1535" y="3621"/>
                <a:ext cx="405" cy="525"/>
                <a:chOff x="1535" y="3621"/>
                <a:chExt cx="405" cy="525"/>
              </a:xfrm>
            </p:grpSpPr>
            <p:sp>
              <p:nvSpPr>
                <p:cNvPr id="144400" name="Text Box 16"/>
                <p:cNvSpPr txBox="1"/>
                <p:nvPr/>
              </p:nvSpPr>
              <p:spPr>
                <a:xfrm>
                  <a:off x="1536" y="3858"/>
                  <a:ext cx="404" cy="28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>
                  <a:spAutoFit/>
                </a:bodyPr>
                <a:p>
                  <a:pPr algn="ctr"/>
                  <a:r>
                    <a:rPr lang="en-US" altLang="zh-CN" sz="2400" b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360</a:t>
                  </a:r>
                  <a:endParaRPr lang="en-US" altLang="zh-CN" sz="2400" b="1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144401" name="Text Box 17"/>
                <p:cNvSpPr txBox="1"/>
                <p:nvPr/>
              </p:nvSpPr>
              <p:spPr>
                <a:xfrm>
                  <a:off x="1535" y="3621"/>
                  <a:ext cx="404" cy="28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>
                  <a:spAutoFit/>
                </a:bodyPr>
                <a:p>
                  <a:pPr algn="ctr"/>
                  <a:r>
                    <a:rPr lang="en-US" altLang="zh-CN" sz="2400" b="1">
                      <a:latin typeface="Times New Roman" panose="02020603050405020304" pitchFamily="18" charset="0"/>
                      <a:ea typeface="宋体" panose="02010600030101010101" pitchFamily="2" charset="-122"/>
                    </a:rPr>
                    <a:t>288</a:t>
                  </a:r>
                  <a:endParaRPr lang="en-US" altLang="zh-CN" sz="2400" b="1">
                    <a:latin typeface="Times New Roman" panose="02020603050405020304" pitchFamily="18" charset="0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144402" name="Line 18"/>
              <p:cNvSpPr/>
              <p:nvPr/>
            </p:nvSpPr>
            <p:spPr>
              <a:xfrm>
                <a:off x="1545" y="3888"/>
                <a:ext cx="384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</p:grpSp>
      <p:sp>
        <p:nvSpPr>
          <p:cNvPr id="15379" name="Rectangle 19"/>
          <p:cNvSpPr/>
          <p:nvPr/>
        </p:nvSpPr>
        <p:spPr>
          <a:xfrm>
            <a:off x="827088" y="5661025"/>
            <a:ext cx="6121400" cy="528638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marL="457200" indent="-457200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解二 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（间接求法）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zh-CN" altLang="en-US" sz="2800" b="1" baseline="-25000" dirty="0">
                <a:latin typeface="Times New Roman" panose="02020603050405020304" pitchFamily="18" charset="0"/>
                <a:ea typeface="宋体" panose="02010600030101010101" pitchFamily="2" charset="-122"/>
              </a:rPr>
              <a:t>扇形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zh-CN" altLang="en-US" sz="2800" b="1" baseline="-25000" dirty="0">
                <a:latin typeface="Times New Roman" panose="02020603050405020304" pitchFamily="18" charset="0"/>
                <a:ea typeface="宋体" panose="02010600030101010101" pitchFamily="2" charset="-122"/>
              </a:rPr>
              <a:t>大圆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－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zh-CN" altLang="en-US" sz="2800" b="1" baseline="-25000" dirty="0">
                <a:latin typeface="Times New Roman" panose="02020603050405020304" pitchFamily="18" charset="0"/>
                <a:ea typeface="宋体" panose="02010600030101010101" pitchFamily="2" charset="-122"/>
              </a:rPr>
              <a:t>小扇形</a:t>
            </a:r>
            <a:endParaRPr lang="zh-CN" altLang="en-US" sz="2800" b="1" baseline="-2500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80" name="Rectangle 20"/>
          <p:cNvSpPr/>
          <p:nvPr/>
        </p:nvSpPr>
        <p:spPr>
          <a:xfrm>
            <a:off x="900113" y="3429000"/>
            <a:ext cx="1531937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r=15cm ,</a:t>
            </a:r>
            <a:endParaRPr lang="en-US" altLang="zh-CN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81" name="Rectangle 21"/>
          <p:cNvSpPr/>
          <p:nvPr/>
        </p:nvSpPr>
        <p:spPr>
          <a:xfrm>
            <a:off x="2555875" y="3471863"/>
            <a:ext cx="2932113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n=360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r>
              <a:rPr lang="zh-CN" altLang="en-US" sz="2800" b="1">
                <a:latin typeface="Times New Roman" panose="02020603050405020304" pitchFamily="18" charset="0"/>
                <a:ea typeface="宋体" panose="02010600030101010101" pitchFamily="2" charset="-122"/>
              </a:rPr>
              <a:t>－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72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=288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o</a:t>
            </a:r>
            <a:endParaRPr lang="en-US" altLang="zh-CN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82" name="Rectangle 22"/>
          <p:cNvSpPr/>
          <p:nvPr/>
        </p:nvSpPr>
        <p:spPr>
          <a:xfrm>
            <a:off x="2613025" y="4797425"/>
            <a:ext cx="2363788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n-US" altLang="zh-CN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≈565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cm</a:t>
            </a:r>
            <a:r>
              <a:rPr lang="en-US" altLang="zh-CN" sz="28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endParaRPr lang="zh-CN" altLang="en-US"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5383" name="Rectangle 23"/>
          <p:cNvSpPr/>
          <p:nvPr/>
        </p:nvSpPr>
        <p:spPr>
          <a:xfrm>
            <a:off x="822325" y="2781300"/>
            <a:ext cx="5075238" cy="528638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解一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直接用扇形面积公式计算</a:t>
            </a: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zh-CN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"/>
                                        <p:tgtEl>
                                          <p:spTgt spid="15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75"/>
                                        <p:tgtEl>
                                          <p:spTgt spid="15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"/>
                                        <p:tgtEl>
                                          <p:spTgt spid="15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75"/>
                                        <p:tgtEl>
                                          <p:spTgt spid="15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75"/>
                                        <p:tgtEl>
                                          <p:spTgt spid="15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9" grpId="0" animBg="1"/>
      <p:bldP spid="15380" grpId="0"/>
      <p:bldP spid="15381" grpId="0"/>
      <p:bldP spid="15382" grpId="0"/>
      <p:bldP spid="1538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5410" name="Rectangle 3"/>
          <p:cNvSpPr/>
          <p:nvPr/>
        </p:nvSpPr>
        <p:spPr>
          <a:xfrm>
            <a:off x="900113" y="4733925"/>
            <a:ext cx="8496300" cy="1406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>
              <a:lnSpc>
                <a:spcPct val="90000"/>
              </a:lnSpc>
            </a:pP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3.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如果一个扇形面积是它所在圆的面积的    ，则此扇形的圆心角（  ）</a:t>
            </a: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457200" indent="-457200">
              <a:lnSpc>
                <a:spcPct val="90000"/>
              </a:lnSpc>
            </a:pP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(A)30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        (B)36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       (C)45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        (D)60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               </a:t>
            </a:r>
            <a:endParaRPr lang="en-US" altLang="zh-CN" sz="32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45411" name="Group 4"/>
          <p:cNvGrpSpPr/>
          <p:nvPr/>
        </p:nvGrpSpPr>
        <p:grpSpPr>
          <a:xfrm>
            <a:off x="8235950" y="4602163"/>
            <a:ext cx="361950" cy="823912"/>
            <a:chOff x="4747" y="880"/>
            <a:chExt cx="223" cy="519"/>
          </a:xfrm>
        </p:grpSpPr>
        <p:sp>
          <p:nvSpPr>
            <p:cNvPr id="145412" name="Line 5"/>
            <p:cNvSpPr/>
            <p:nvPr/>
          </p:nvSpPr>
          <p:spPr>
            <a:xfrm>
              <a:off x="4752" y="1152"/>
              <a:ext cx="192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5413" name="Text Box 6"/>
            <p:cNvSpPr txBox="1"/>
            <p:nvPr/>
          </p:nvSpPr>
          <p:spPr>
            <a:xfrm>
              <a:off x="4747" y="880"/>
              <a:ext cx="22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1</a:t>
              </a:r>
              <a:endPara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45414" name="Text Box 7"/>
            <p:cNvSpPr txBox="1"/>
            <p:nvPr/>
          </p:nvSpPr>
          <p:spPr>
            <a:xfrm>
              <a:off x="4747" y="1072"/>
              <a:ext cx="22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ctr"/>
              <a:r>
                <a:rPr lang="en-US" altLang="zh-CN" sz="2800" b="1">
                  <a:latin typeface="Times New Roman" panose="02020603050405020304" pitchFamily="18" charset="0"/>
                  <a:ea typeface="宋体" panose="02010600030101010101" pitchFamily="2" charset="-122"/>
                </a:rPr>
                <a:t>8</a:t>
              </a:r>
              <a:endPara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145415" name="WordArt 8"/>
          <p:cNvSpPr>
            <a:spLocks noTextEdit="1"/>
          </p:cNvSpPr>
          <p:nvPr/>
        </p:nvSpPr>
        <p:spPr>
          <a:xfrm>
            <a:off x="431800" y="692150"/>
            <a:ext cx="684213" cy="41052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B2B2B2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小</a:t>
            </a:r>
            <a:endParaRPr lang="zh-CN" altLang="en-US" sz="3600" b="1">
              <a:ln w="12700" cap="flat" cmpd="sng">
                <a:solidFill>
                  <a:srgbClr val="3333CC"/>
                </a:solidFill>
                <a:prstDash val="solid"/>
                <a:headEnd type="none" w="med" len="med"/>
                <a:tailEnd type="none" w="med" len="med"/>
              </a:ln>
              <a:solidFill>
                <a:srgbClr val="B2B2B2">
                  <a:alpha val="50195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/>
            <a:r>
              <a:rPr lang="zh-CN" altLang="en-US" sz="3600" b="1">
                <a:ln w="12700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B2B2B2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练</a:t>
            </a:r>
            <a:endParaRPr lang="zh-CN" altLang="en-US" sz="3600" b="1">
              <a:ln w="12700" cap="flat" cmpd="sng">
                <a:solidFill>
                  <a:srgbClr val="3333CC"/>
                </a:solidFill>
                <a:prstDash val="solid"/>
                <a:headEnd type="none" w="med" len="med"/>
                <a:tailEnd type="none" w="med" len="med"/>
              </a:ln>
              <a:solidFill>
                <a:srgbClr val="B2B2B2">
                  <a:alpha val="50195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/>
            <a:r>
              <a:rPr lang="zh-CN" altLang="en-US" sz="3600" b="1">
                <a:ln w="12700" cap="flat" cmpd="sng">
                  <a:solidFill>
                    <a:srgbClr val="3333CC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B2B2B2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习</a:t>
            </a:r>
            <a:endParaRPr lang="zh-CN" altLang="en-US" sz="3600" b="1">
              <a:ln w="12700" cap="flat" cmpd="sng">
                <a:solidFill>
                  <a:srgbClr val="3333CC"/>
                </a:solidFill>
                <a:prstDash val="solid"/>
                <a:headEnd type="none" w="med" len="med"/>
                <a:tailEnd type="none" w="med" len="med"/>
              </a:ln>
              <a:solidFill>
                <a:srgbClr val="B2B2B2">
                  <a:alpha val="50195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45416" name="Rectangle 9"/>
          <p:cNvSpPr/>
          <p:nvPr/>
        </p:nvSpPr>
        <p:spPr>
          <a:xfrm>
            <a:off x="1187450" y="549275"/>
            <a:ext cx="7632700" cy="1993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>
              <a:lnSpc>
                <a:spcPct val="60000"/>
              </a:lnSpc>
              <a:spcBef>
                <a:spcPct val="50000"/>
              </a:spcBef>
              <a:buAutoNum type="arabicPeriod"/>
            </a:pP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扇形面积大小（      ）</a:t>
            </a: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457200" indent="-457200">
              <a:lnSpc>
                <a:spcPct val="60000"/>
              </a:lnSpc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 </a:t>
            </a: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(A)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只与半径长短有关</a:t>
            </a: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457200" indent="-457200">
              <a:lnSpc>
                <a:spcPct val="60000"/>
              </a:lnSpc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 </a:t>
            </a: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(B)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只与圆心角大小有关</a:t>
            </a: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457200" indent="-457200">
              <a:lnSpc>
                <a:spcPct val="60000"/>
              </a:lnSpc>
              <a:spcBef>
                <a:spcPct val="50000"/>
              </a:spcBef>
            </a:pP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 </a:t>
            </a: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(C)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与圆心角的大小、半径的长短有关</a:t>
            </a: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45417" name="Rectangle 11"/>
          <p:cNvSpPr/>
          <p:nvPr/>
        </p:nvSpPr>
        <p:spPr>
          <a:xfrm>
            <a:off x="1116013" y="2565400"/>
            <a:ext cx="7777162" cy="17986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marL="457200" indent="-457200">
              <a:spcBef>
                <a:spcPct val="50000"/>
              </a:spcBef>
              <a:buAutoNum type="arabicPeriod" startAt="2"/>
            </a:pP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如果半径为</a:t>
            </a: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，圆心角为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n</a:t>
            </a:r>
            <a:r>
              <a:rPr lang="en-US" altLang="zh-CN" sz="3200" b="1" baseline="30000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的扇形的面积是</a:t>
            </a: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，那么</a:t>
            </a: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n</a:t>
            </a:r>
            <a:r>
              <a:rPr lang="zh-CN" altLang="en-US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等于（      ）</a:t>
            </a:r>
            <a:endParaRPr lang="zh-CN" altLang="en-US" sz="32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457200" indent="-457200">
              <a:spcBef>
                <a:spcPct val="50000"/>
              </a:spcBef>
            </a:pP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(A)               (B)          (C)            (D)</a:t>
            </a:r>
            <a:endParaRPr lang="en-US" altLang="zh-CN" sz="32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pSp>
        <p:nvGrpSpPr>
          <p:cNvPr id="145418" name="Group 12"/>
          <p:cNvGrpSpPr/>
          <p:nvPr/>
        </p:nvGrpSpPr>
        <p:grpSpPr>
          <a:xfrm>
            <a:off x="1908175" y="3789363"/>
            <a:ext cx="811213" cy="766762"/>
            <a:chOff x="1850" y="3597"/>
            <a:chExt cx="511" cy="483"/>
          </a:xfrm>
        </p:grpSpPr>
        <p:sp>
          <p:nvSpPr>
            <p:cNvPr id="145419" name="Line 13"/>
            <p:cNvSpPr/>
            <p:nvPr/>
          </p:nvSpPr>
          <p:spPr>
            <a:xfrm>
              <a:off x="1872" y="3840"/>
              <a:ext cx="480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5420" name="Text Box 14"/>
            <p:cNvSpPr txBox="1"/>
            <p:nvPr/>
          </p:nvSpPr>
          <p:spPr>
            <a:xfrm>
              <a:off x="1850" y="3597"/>
              <a:ext cx="511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ctr"/>
              <a:r>
                <a: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360S</a:t>
              </a:r>
              <a:endPara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45421" name="Text Box 15"/>
            <p:cNvSpPr txBox="1"/>
            <p:nvPr/>
          </p:nvSpPr>
          <p:spPr>
            <a:xfrm>
              <a:off x="1920" y="3792"/>
              <a:ext cx="39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ctr"/>
              <a:r>
                <a:rPr lang="en-US" altLang="zh-CN" sz="2400" b="1" err="1">
                  <a:latin typeface="Times New Roman" panose="02020603050405020304" pitchFamily="18" charset="0"/>
                  <a:ea typeface="宋体" panose="02010600030101010101" pitchFamily="2" charset="-122"/>
                </a:rPr>
                <a:t>πr</a:t>
              </a:r>
              <a:endPara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45422" name="Group 16"/>
          <p:cNvGrpSpPr/>
          <p:nvPr/>
        </p:nvGrpSpPr>
        <p:grpSpPr>
          <a:xfrm>
            <a:off x="3905250" y="3789363"/>
            <a:ext cx="811213" cy="766762"/>
            <a:chOff x="1850" y="3597"/>
            <a:chExt cx="511" cy="483"/>
          </a:xfrm>
        </p:grpSpPr>
        <p:sp>
          <p:nvSpPr>
            <p:cNvPr id="145423" name="Line 17"/>
            <p:cNvSpPr/>
            <p:nvPr/>
          </p:nvSpPr>
          <p:spPr>
            <a:xfrm>
              <a:off x="1872" y="3840"/>
              <a:ext cx="480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5424" name="Text Box 18"/>
            <p:cNvSpPr txBox="1"/>
            <p:nvPr/>
          </p:nvSpPr>
          <p:spPr>
            <a:xfrm>
              <a:off x="1850" y="3597"/>
              <a:ext cx="511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ctr"/>
              <a:r>
                <a: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360S</a:t>
              </a:r>
              <a:endPara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45425" name="Text Box 19"/>
            <p:cNvSpPr txBox="1"/>
            <p:nvPr/>
          </p:nvSpPr>
          <p:spPr>
            <a:xfrm>
              <a:off x="1888" y="3792"/>
              <a:ext cx="45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ctr"/>
              <a:r>
                <a: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πr</a:t>
              </a:r>
              <a:r>
                <a:rPr lang="en-US" altLang="zh-CN" sz="2400" b="1" baseline="3000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endPara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45426" name="Group 20"/>
          <p:cNvGrpSpPr/>
          <p:nvPr/>
        </p:nvGrpSpPr>
        <p:grpSpPr>
          <a:xfrm>
            <a:off x="5489575" y="3789363"/>
            <a:ext cx="811213" cy="766762"/>
            <a:chOff x="1850" y="3597"/>
            <a:chExt cx="511" cy="483"/>
          </a:xfrm>
        </p:grpSpPr>
        <p:sp>
          <p:nvSpPr>
            <p:cNvPr id="145427" name="Line 21"/>
            <p:cNvSpPr/>
            <p:nvPr/>
          </p:nvSpPr>
          <p:spPr>
            <a:xfrm>
              <a:off x="1872" y="3840"/>
              <a:ext cx="480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5428" name="Text Box 22"/>
            <p:cNvSpPr txBox="1"/>
            <p:nvPr/>
          </p:nvSpPr>
          <p:spPr>
            <a:xfrm>
              <a:off x="1850" y="3597"/>
              <a:ext cx="511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ctr"/>
              <a:r>
                <a: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180S</a:t>
              </a:r>
              <a:endPara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45429" name="Text Box 23"/>
            <p:cNvSpPr txBox="1"/>
            <p:nvPr/>
          </p:nvSpPr>
          <p:spPr>
            <a:xfrm>
              <a:off x="1920" y="3792"/>
              <a:ext cx="39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ctr"/>
              <a:r>
                <a:rPr lang="en-US" altLang="zh-CN" sz="2400" b="1" err="1">
                  <a:latin typeface="Times New Roman" panose="02020603050405020304" pitchFamily="18" charset="0"/>
                  <a:ea typeface="宋体" panose="02010600030101010101" pitchFamily="2" charset="-122"/>
                </a:rPr>
                <a:t>πr</a:t>
              </a:r>
              <a:endPara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grpSp>
        <p:nvGrpSpPr>
          <p:cNvPr id="145430" name="Group 24"/>
          <p:cNvGrpSpPr/>
          <p:nvPr/>
        </p:nvGrpSpPr>
        <p:grpSpPr>
          <a:xfrm>
            <a:off x="7308850" y="3741738"/>
            <a:ext cx="811213" cy="766762"/>
            <a:chOff x="1850" y="3597"/>
            <a:chExt cx="511" cy="483"/>
          </a:xfrm>
        </p:grpSpPr>
        <p:sp>
          <p:nvSpPr>
            <p:cNvPr id="145431" name="Line 25"/>
            <p:cNvSpPr/>
            <p:nvPr/>
          </p:nvSpPr>
          <p:spPr>
            <a:xfrm>
              <a:off x="1872" y="3840"/>
              <a:ext cx="480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45432" name="Text Box 26"/>
            <p:cNvSpPr txBox="1"/>
            <p:nvPr/>
          </p:nvSpPr>
          <p:spPr>
            <a:xfrm>
              <a:off x="1850" y="3597"/>
              <a:ext cx="511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ctr"/>
              <a:r>
                <a: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180S</a:t>
              </a:r>
              <a:endPara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45433" name="Text Box 27"/>
            <p:cNvSpPr txBox="1"/>
            <p:nvPr/>
          </p:nvSpPr>
          <p:spPr>
            <a:xfrm>
              <a:off x="1888" y="3792"/>
              <a:ext cx="458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 algn="ctr"/>
              <a:r>
                <a:rPr lang="en-US" altLang="zh-CN" sz="2400" b="1">
                  <a:latin typeface="Times New Roman" panose="02020603050405020304" pitchFamily="18" charset="0"/>
                  <a:ea typeface="宋体" panose="02010600030101010101" pitchFamily="2" charset="-122"/>
                </a:rPr>
                <a:t>πr</a:t>
              </a:r>
              <a:r>
                <a:rPr lang="en-US" altLang="zh-CN" sz="2400" b="1" baseline="30000">
                  <a:latin typeface="Times New Roman" panose="02020603050405020304" pitchFamily="18" charset="0"/>
                  <a:ea typeface="宋体" panose="02010600030101010101" pitchFamily="2" charset="-122"/>
                </a:rPr>
                <a:t>2</a:t>
              </a:r>
              <a:endPara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</p:grpSp>
      <p:sp>
        <p:nvSpPr>
          <p:cNvPr id="17436" name="Text Box 28"/>
          <p:cNvSpPr txBox="1"/>
          <p:nvPr/>
        </p:nvSpPr>
        <p:spPr>
          <a:xfrm>
            <a:off x="4670425" y="401638"/>
            <a:ext cx="477838" cy="5794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zh-CN" sz="32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37" name="Text Box 29"/>
          <p:cNvSpPr txBox="1"/>
          <p:nvPr/>
        </p:nvSpPr>
        <p:spPr>
          <a:xfrm>
            <a:off x="5003800" y="5157788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7438" name="Text Box 30"/>
          <p:cNvSpPr txBox="1"/>
          <p:nvPr/>
        </p:nvSpPr>
        <p:spPr>
          <a:xfrm>
            <a:off x="5003800" y="3068638"/>
            <a:ext cx="420688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7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7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36" grpId="0"/>
      <p:bldP spid="17437" grpId="0"/>
      <p:bldP spid="1743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8962" name="Text Box 2"/>
          <p:cNvSpPr txBox="1"/>
          <p:nvPr/>
        </p:nvSpPr>
        <p:spPr>
          <a:xfrm>
            <a:off x="468313" y="692150"/>
            <a:ext cx="8064500" cy="4845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练习：</a:t>
            </a:r>
            <a:endParaRPr lang="zh-CN" altLang="en-US" sz="2800" b="1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/>
            <a:endParaRPr lang="zh-CN" altLang="en-US" sz="2800" b="1" dirty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、如果扇形的圆心角是</a:t>
            </a:r>
            <a:r>
              <a:rPr lang="en-US" altLang="zh-CN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３</a:t>
            </a:r>
            <a:r>
              <a:rPr lang="en-US" altLang="zh-CN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0°</a:t>
            </a:r>
            <a:r>
              <a:rPr lang="zh-CN" altLang="en-US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，那么这个扇形的面积等于这个扇形所在圆的面积的</a:t>
            </a:r>
            <a:endParaRPr lang="zh-CN" altLang="en-US" sz="3200" b="1" dirty="0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endParaRPr lang="en-GB" altLang="zh-CN" sz="3200" b="1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GB" altLang="zh-CN" sz="32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GB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、扇形的面积是它所在圆的面积的   ，这个扇形的圆心角的度数是</a:t>
            </a:r>
            <a:r>
              <a:rPr lang="en-GB" altLang="zh-CN" sz="32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_________°.</a:t>
            </a:r>
            <a:endParaRPr lang="en-GB" altLang="zh-CN" sz="3200" b="1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endParaRPr lang="en-GB" altLang="zh-CN" sz="3200" b="1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GB" altLang="zh-CN" sz="32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GB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、扇形的面积是</a:t>
            </a:r>
            <a:r>
              <a:rPr lang="en-GB" altLang="zh-CN" sz="3200" b="1" i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S</a:t>
            </a:r>
            <a:r>
              <a:rPr lang="zh-CN" altLang="en-GB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，它的半径是</a:t>
            </a:r>
            <a:r>
              <a:rPr lang="en-GB" altLang="zh-CN" sz="3200" b="1" i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r</a:t>
            </a:r>
            <a:r>
              <a:rPr lang="zh-CN" altLang="en-GB" sz="3200" b="1" dirty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，这个扇形的弧长是</a:t>
            </a:r>
            <a:endParaRPr lang="zh-CN" altLang="en-US" sz="3200" b="1" dirty="0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graphicFrame>
        <p:nvGraphicFramePr>
          <p:cNvPr id="168963" name="Object 3"/>
          <p:cNvGraphicFramePr/>
          <p:nvPr/>
        </p:nvGraphicFramePr>
        <p:xfrm>
          <a:off x="7092950" y="2852738"/>
          <a:ext cx="334963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1" imgW="152400" imgH="393065" progId="Equation.3">
                  <p:embed/>
                </p:oleObj>
              </mc:Choice>
              <mc:Fallback>
                <p:oleObj name="" r:id="rId1" imgW="152400" imgH="393065" progId="Equation.3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092950" y="2852738"/>
                        <a:ext cx="334963" cy="863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8964" name="Object 5"/>
          <p:cNvGraphicFramePr/>
          <p:nvPr/>
        </p:nvGraphicFramePr>
        <p:xfrm>
          <a:off x="7956550" y="2060575"/>
          <a:ext cx="431800" cy="790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3" imgW="215900" imgH="393065" progId="Equation.3">
                  <p:embed/>
                </p:oleObj>
              </mc:Choice>
              <mc:Fallback>
                <p:oleObj name="" r:id="rId3" imgW="215900" imgH="393065" progId="Equation.3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7956550" y="2060575"/>
                        <a:ext cx="431800" cy="790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471" name="Text Box 7"/>
          <p:cNvSpPr txBox="1"/>
          <p:nvPr/>
        </p:nvSpPr>
        <p:spPr>
          <a:xfrm>
            <a:off x="5094288" y="3605213"/>
            <a:ext cx="1136650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240°</a:t>
            </a:r>
            <a:endParaRPr lang="en-US" altLang="zh-CN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68966" name="Object 8"/>
          <p:cNvGraphicFramePr/>
          <p:nvPr/>
        </p:nvGraphicFramePr>
        <p:xfrm>
          <a:off x="2843213" y="4797425"/>
          <a:ext cx="652462" cy="103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5" imgW="215900" imgH="393065" progId="Equation.3">
                  <p:embed/>
                </p:oleObj>
              </mc:Choice>
              <mc:Fallback>
                <p:oleObj name="" r:id="rId5" imgW="215900" imgH="393065" progId="Equation.3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6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2843213" y="4797425"/>
                        <a:ext cx="652462" cy="10334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68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62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168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65" name="文本框 92164"/>
          <p:cNvSpPr txBox="1"/>
          <p:nvPr/>
        </p:nvSpPr>
        <p:spPr>
          <a:xfrm>
            <a:off x="395288" y="836613"/>
            <a:ext cx="8353425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将一个金属丝围成的边长为</a:t>
            </a:r>
            <a:r>
              <a:rPr lang="en-US" altLang="zh-CN" sz="36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r>
              <a:rPr lang="zh-CN" altLang="en-US" sz="36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的正方形</a:t>
            </a:r>
            <a:r>
              <a:rPr lang="en-US" altLang="zh-CN" sz="36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ABCD</a:t>
            </a:r>
            <a:r>
              <a:rPr lang="zh-CN" altLang="en-US" sz="36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中的边</a:t>
            </a:r>
            <a:r>
              <a:rPr lang="en-US" altLang="zh-CN" sz="36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AB</a:t>
            </a:r>
            <a:r>
              <a:rPr lang="zh-CN" altLang="en-US" sz="36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36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BC</a:t>
            </a:r>
            <a:r>
              <a:rPr lang="zh-CN" altLang="en-US" sz="36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弯成以</a:t>
            </a:r>
            <a:r>
              <a:rPr lang="en-US" altLang="zh-CN" sz="36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DA</a:t>
            </a:r>
            <a:r>
              <a:rPr lang="zh-CN" altLang="en-US" sz="36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</a:t>
            </a:r>
            <a:r>
              <a:rPr lang="en-US" altLang="zh-CN" sz="36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DC</a:t>
            </a:r>
            <a:r>
              <a:rPr lang="zh-CN" altLang="en-US" sz="36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为半径的扇形的弧。</a:t>
            </a:r>
            <a:endParaRPr lang="zh-CN" altLang="en-US" sz="3600" b="1" dirty="0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166" name="直接连接符 92165"/>
          <p:cNvSpPr/>
          <p:nvPr/>
        </p:nvSpPr>
        <p:spPr>
          <a:xfrm>
            <a:off x="900113" y="5445125"/>
            <a:ext cx="1439862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167" name="直接连接符 92166"/>
          <p:cNvSpPr/>
          <p:nvPr/>
        </p:nvSpPr>
        <p:spPr>
          <a:xfrm>
            <a:off x="900113" y="4005263"/>
            <a:ext cx="1439862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168" name="直接连接符 92167"/>
          <p:cNvSpPr/>
          <p:nvPr/>
        </p:nvSpPr>
        <p:spPr>
          <a:xfrm rot="5400000">
            <a:off x="179388" y="4724400"/>
            <a:ext cx="1439862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169" name="直接连接符 92168"/>
          <p:cNvSpPr/>
          <p:nvPr/>
        </p:nvSpPr>
        <p:spPr>
          <a:xfrm rot="5400000">
            <a:off x="1619250" y="4724400"/>
            <a:ext cx="1439863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171" name="直接连接符 92170"/>
          <p:cNvSpPr/>
          <p:nvPr/>
        </p:nvSpPr>
        <p:spPr>
          <a:xfrm>
            <a:off x="4067175" y="3933825"/>
            <a:ext cx="1439863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92173" name="直接连接符 92172"/>
          <p:cNvSpPr/>
          <p:nvPr/>
        </p:nvSpPr>
        <p:spPr>
          <a:xfrm rot="5400000">
            <a:off x="4786313" y="4652963"/>
            <a:ext cx="1439862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92187" name="组合 92186"/>
          <p:cNvGrpSpPr/>
          <p:nvPr/>
        </p:nvGrpSpPr>
        <p:grpSpPr>
          <a:xfrm>
            <a:off x="2268538" y="3573463"/>
            <a:ext cx="3602037" cy="3597275"/>
            <a:chOff x="1429" y="2251"/>
            <a:chExt cx="2269" cy="2266"/>
          </a:xfrm>
        </p:grpSpPr>
        <p:sp>
          <p:nvSpPr>
            <p:cNvPr id="92172" name="直接连接符 92171"/>
            <p:cNvSpPr/>
            <p:nvPr/>
          </p:nvSpPr>
          <p:spPr>
            <a:xfrm rot="5400000">
              <a:off x="2108" y="2931"/>
              <a:ext cx="907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92183" name="组合 92182"/>
            <p:cNvGrpSpPr/>
            <p:nvPr/>
          </p:nvGrpSpPr>
          <p:grpSpPr>
            <a:xfrm>
              <a:off x="1429" y="2251"/>
              <a:ext cx="2269" cy="2266"/>
              <a:chOff x="2562" y="2478"/>
              <a:chExt cx="908" cy="907"/>
            </a:xfrm>
          </p:grpSpPr>
          <p:sp>
            <p:nvSpPr>
              <p:cNvPr id="92181" name="直接连接符 92180"/>
              <p:cNvSpPr/>
              <p:nvPr/>
            </p:nvSpPr>
            <p:spPr>
              <a:xfrm>
                <a:off x="2562" y="2478"/>
                <a:ext cx="908" cy="907"/>
              </a:xfrm>
              <a:prstGeom prst="line">
                <a:avLst/>
              </a:prstGeom>
              <a:ln w="9525">
                <a:noFill/>
              </a:ln>
            </p:spPr>
          </p:sp>
          <p:sp>
            <p:nvSpPr>
              <p:cNvPr id="92182" name="直接连接符 92181"/>
              <p:cNvSpPr/>
              <p:nvPr/>
            </p:nvSpPr>
            <p:spPr>
              <a:xfrm flipV="1">
                <a:off x="2562" y="2478"/>
                <a:ext cx="908" cy="907"/>
              </a:xfrm>
              <a:prstGeom prst="line">
                <a:avLst/>
              </a:prstGeom>
              <a:ln w="9525">
                <a:noFill/>
              </a:ln>
            </p:spPr>
          </p:sp>
        </p:grpSp>
      </p:grpSp>
      <p:grpSp>
        <p:nvGrpSpPr>
          <p:cNvPr id="92188" name="组合 92187"/>
          <p:cNvGrpSpPr/>
          <p:nvPr/>
        </p:nvGrpSpPr>
        <p:grpSpPr>
          <a:xfrm>
            <a:off x="2268538" y="3587750"/>
            <a:ext cx="3602037" cy="3597275"/>
            <a:chOff x="1429" y="2260"/>
            <a:chExt cx="2269" cy="2266"/>
          </a:xfrm>
        </p:grpSpPr>
        <p:sp>
          <p:nvSpPr>
            <p:cNvPr id="92170" name="直接连接符 92169"/>
            <p:cNvSpPr/>
            <p:nvPr/>
          </p:nvSpPr>
          <p:spPr>
            <a:xfrm>
              <a:off x="2562" y="3385"/>
              <a:ext cx="907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92184" name="组合 92183"/>
            <p:cNvGrpSpPr/>
            <p:nvPr/>
          </p:nvGrpSpPr>
          <p:grpSpPr>
            <a:xfrm>
              <a:off x="1429" y="2260"/>
              <a:ext cx="2269" cy="2266"/>
              <a:chOff x="2562" y="2478"/>
              <a:chExt cx="908" cy="907"/>
            </a:xfrm>
          </p:grpSpPr>
          <p:sp>
            <p:nvSpPr>
              <p:cNvPr id="92185" name="直接连接符 92184"/>
              <p:cNvSpPr/>
              <p:nvPr/>
            </p:nvSpPr>
            <p:spPr>
              <a:xfrm>
                <a:off x="2562" y="2478"/>
                <a:ext cx="908" cy="907"/>
              </a:xfrm>
              <a:prstGeom prst="line">
                <a:avLst/>
              </a:prstGeom>
              <a:ln w="9525">
                <a:noFill/>
              </a:ln>
            </p:spPr>
          </p:sp>
          <p:sp>
            <p:nvSpPr>
              <p:cNvPr id="92186" name="直接连接符 92185"/>
              <p:cNvSpPr/>
              <p:nvPr/>
            </p:nvSpPr>
            <p:spPr>
              <a:xfrm flipV="1">
                <a:off x="2562" y="2478"/>
                <a:ext cx="908" cy="907"/>
              </a:xfrm>
              <a:prstGeom prst="line">
                <a:avLst/>
              </a:prstGeom>
              <a:ln w="9525">
                <a:noFill/>
              </a:ln>
            </p:spPr>
          </p:sp>
        </p:grpSp>
      </p:grpSp>
      <p:sp>
        <p:nvSpPr>
          <p:cNvPr id="92189" name="任意多边形 92188"/>
          <p:cNvSpPr/>
          <p:nvPr/>
        </p:nvSpPr>
        <p:spPr>
          <a:xfrm>
            <a:off x="3814763" y="3943350"/>
            <a:ext cx="1701800" cy="1676400"/>
          </a:xfrm>
          <a:custGeom>
            <a:avLst/>
            <a:gdLst>
              <a:gd name="txL" fmla="*/ 0 w 25501"/>
              <a:gd name="txT" fmla="*/ 0 h 25146"/>
              <a:gd name="txR" fmla="*/ 25501 w 25501"/>
              <a:gd name="txB" fmla="*/ 25146 h 25146"/>
            </a:gdLst>
            <a:ahLst/>
            <a:cxnLst>
              <a:cxn ang="180">
                <a:pos x="0" y="355"/>
              </a:cxn>
              <a:cxn ang="0">
                <a:pos x="25207" y="25145"/>
              </a:cxn>
              <a:cxn ang="90">
                <a:pos x="3901" y="21600"/>
              </a:cxn>
            </a:cxnLst>
            <a:rect l="txL" t="txT" r="txR" b="txB"/>
            <a:pathLst>
              <a:path w="25501" h="25146" fill="none">
                <a:moveTo>
                  <a:pt x="0" y="355"/>
                </a:moveTo>
                <a:arcTo wR="21600" hR="21600" stAng="-6024284" swAng="6591081"/>
              </a:path>
              <a:path w="25501" h="25146" stroke="0">
                <a:moveTo>
                  <a:pt x="0" y="355"/>
                </a:moveTo>
                <a:arcTo wR="21600" hR="21600" stAng="-6024284" swAng="6591081"/>
                <a:lnTo>
                  <a:pt x="3901" y="21600"/>
                </a:lnTo>
                <a:close/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2190" name="文本框 92189"/>
          <p:cNvSpPr txBox="1"/>
          <p:nvPr/>
        </p:nvSpPr>
        <p:spPr>
          <a:xfrm>
            <a:off x="468313" y="4437063"/>
            <a:ext cx="414337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endParaRPr lang="en-US" altLang="zh-CN" sz="36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2191" name="文本框 92190"/>
          <p:cNvSpPr txBox="1"/>
          <p:nvPr/>
        </p:nvSpPr>
        <p:spPr>
          <a:xfrm>
            <a:off x="1403350" y="5229225"/>
            <a:ext cx="414338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endParaRPr lang="en-US" altLang="zh-CN" sz="36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2192" name="文本框 92191"/>
          <p:cNvSpPr txBox="1"/>
          <p:nvPr/>
        </p:nvSpPr>
        <p:spPr>
          <a:xfrm>
            <a:off x="2268538" y="4437063"/>
            <a:ext cx="414337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endParaRPr lang="en-US" altLang="zh-CN" sz="36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2193" name="文本框 92192"/>
          <p:cNvSpPr txBox="1"/>
          <p:nvPr/>
        </p:nvSpPr>
        <p:spPr>
          <a:xfrm>
            <a:off x="1403350" y="3429000"/>
            <a:ext cx="414338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endParaRPr lang="en-US" altLang="zh-CN" sz="36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2194" name="文本框 92193"/>
          <p:cNvSpPr txBox="1"/>
          <p:nvPr/>
        </p:nvSpPr>
        <p:spPr>
          <a:xfrm>
            <a:off x="4932363" y="4149725"/>
            <a:ext cx="10080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2a</a:t>
            </a:r>
            <a:endParaRPr lang="en-US" altLang="zh-CN" sz="36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2195" name="文本框 92194"/>
          <p:cNvSpPr txBox="1"/>
          <p:nvPr/>
        </p:nvSpPr>
        <p:spPr>
          <a:xfrm>
            <a:off x="4643438" y="5300663"/>
            <a:ext cx="414337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endParaRPr lang="en-US" altLang="zh-CN" sz="36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2196" name="文本框 92195"/>
          <p:cNvSpPr txBox="1"/>
          <p:nvPr/>
        </p:nvSpPr>
        <p:spPr>
          <a:xfrm>
            <a:off x="3635375" y="4416425"/>
            <a:ext cx="414338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endParaRPr lang="en-US" altLang="zh-CN" sz="36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2197" name="文本框 92196"/>
          <p:cNvSpPr txBox="1"/>
          <p:nvPr/>
        </p:nvSpPr>
        <p:spPr>
          <a:xfrm>
            <a:off x="395288" y="2708275"/>
            <a:ext cx="83534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你能求出这个扇形的面积吗？</a:t>
            </a:r>
            <a:endParaRPr lang="zh-CN" altLang="en-US" sz="3600" b="1" dirty="0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92198" name="组合 92197"/>
          <p:cNvGrpSpPr/>
          <p:nvPr/>
        </p:nvGrpSpPr>
        <p:grpSpPr>
          <a:xfrm>
            <a:off x="0" y="92075"/>
            <a:ext cx="2305050" cy="889000"/>
            <a:chOff x="657" y="2870"/>
            <a:chExt cx="1452" cy="560"/>
          </a:xfrm>
        </p:grpSpPr>
        <p:sp>
          <p:nvSpPr>
            <p:cNvPr id="92199" name="矩形 92198"/>
            <p:cNvSpPr/>
            <p:nvPr/>
          </p:nvSpPr>
          <p:spPr>
            <a:xfrm>
              <a:off x="1292" y="3113"/>
              <a:ext cx="817" cy="181"/>
            </a:xfrm>
            <a:prstGeom prst="rect">
              <a:avLst/>
            </a:prstGeom>
            <a:solidFill>
              <a:srgbClr val="FFCC66"/>
            </a:solidFill>
            <a:ln w="9525" cap="flat" cmpd="sng">
              <a:solidFill>
                <a:srgbClr val="FFCC66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chemeClr val="bg2">
                  <a:alpha val="50000"/>
                </a:schemeClr>
              </a:outerShdw>
            </a:effectLst>
          </p:spPr>
          <p:txBody>
            <a:bodyPr/>
            <a:p>
              <a:endParaRPr lang="zh-CN" altLang="en-US"/>
            </a:p>
          </p:txBody>
        </p:sp>
        <p:sp>
          <p:nvSpPr>
            <p:cNvPr id="92200" name="矩形 92199"/>
            <p:cNvSpPr/>
            <p:nvPr/>
          </p:nvSpPr>
          <p:spPr>
            <a:xfrm>
              <a:off x="884" y="2886"/>
              <a:ext cx="408" cy="408"/>
            </a:xfrm>
            <a:prstGeom prst="rect">
              <a:avLst/>
            </a:prstGeom>
            <a:gradFill rotWithShape="1">
              <a:gsLst>
                <a:gs pos="0">
                  <a:srgbClr val="0000CC"/>
                </a:gs>
                <a:gs pos="100000">
                  <a:srgbClr val="0000FF"/>
                </a:gs>
              </a:gsLst>
              <a:path path="rect">
                <a:fillToRect r="100000" b="10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201" name="任意多边形 92200" descr="u=2172131558,120469478&amp;gp=3"/>
            <p:cNvSpPr/>
            <p:nvPr/>
          </p:nvSpPr>
          <p:spPr>
            <a:xfrm>
              <a:off x="657" y="3113"/>
              <a:ext cx="831" cy="309"/>
            </a:xfrm>
            <a:custGeom>
              <a:avLst/>
              <a:gdLst/>
              <a:ahLst/>
              <a:cxnLst/>
              <a:pathLst>
                <a:path w="566" h="309">
                  <a:moveTo>
                    <a:pt x="15" y="211"/>
                  </a:moveTo>
                  <a:cubicBezTo>
                    <a:pt x="0" y="181"/>
                    <a:pt x="83" y="60"/>
                    <a:pt x="151" y="30"/>
                  </a:cubicBezTo>
                  <a:cubicBezTo>
                    <a:pt x="219" y="0"/>
                    <a:pt x="355" y="7"/>
                    <a:pt x="423" y="30"/>
                  </a:cubicBezTo>
                  <a:cubicBezTo>
                    <a:pt x="491" y="53"/>
                    <a:pt x="566" y="121"/>
                    <a:pt x="559" y="166"/>
                  </a:cubicBezTo>
                  <a:cubicBezTo>
                    <a:pt x="552" y="211"/>
                    <a:pt x="431" y="295"/>
                    <a:pt x="378" y="302"/>
                  </a:cubicBezTo>
                  <a:cubicBezTo>
                    <a:pt x="325" y="309"/>
                    <a:pt x="302" y="219"/>
                    <a:pt x="242" y="211"/>
                  </a:cubicBezTo>
                  <a:cubicBezTo>
                    <a:pt x="182" y="203"/>
                    <a:pt x="30" y="241"/>
                    <a:pt x="15" y="211"/>
                  </a:cubicBezTo>
                  <a:close/>
                </a:path>
              </a:pathLst>
            </a:custGeom>
            <a:blipFill rotWithShape="1">
              <a:blip r:embed="rId1">
                <a:lum bright="29999"/>
              </a:blip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202" name="任意多边形 92201" descr="u=2172131558,120469478&amp;gp=3"/>
            <p:cNvSpPr/>
            <p:nvPr/>
          </p:nvSpPr>
          <p:spPr>
            <a:xfrm>
              <a:off x="657" y="3121"/>
              <a:ext cx="831" cy="309"/>
            </a:xfrm>
            <a:custGeom>
              <a:avLst/>
              <a:gdLst/>
              <a:ahLst/>
              <a:cxnLst/>
              <a:pathLst>
                <a:path w="566" h="309">
                  <a:moveTo>
                    <a:pt x="15" y="211"/>
                  </a:moveTo>
                  <a:cubicBezTo>
                    <a:pt x="0" y="181"/>
                    <a:pt x="83" y="60"/>
                    <a:pt x="151" y="30"/>
                  </a:cubicBezTo>
                  <a:cubicBezTo>
                    <a:pt x="219" y="0"/>
                    <a:pt x="355" y="7"/>
                    <a:pt x="423" y="30"/>
                  </a:cubicBezTo>
                  <a:cubicBezTo>
                    <a:pt x="491" y="53"/>
                    <a:pt x="566" y="121"/>
                    <a:pt x="559" y="166"/>
                  </a:cubicBezTo>
                  <a:cubicBezTo>
                    <a:pt x="552" y="211"/>
                    <a:pt x="431" y="295"/>
                    <a:pt x="378" y="302"/>
                  </a:cubicBezTo>
                  <a:cubicBezTo>
                    <a:pt x="325" y="309"/>
                    <a:pt x="302" y="219"/>
                    <a:pt x="242" y="211"/>
                  </a:cubicBezTo>
                  <a:cubicBezTo>
                    <a:pt x="182" y="203"/>
                    <a:pt x="30" y="241"/>
                    <a:pt x="15" y="211"/>
                  </a:cubicBezTo>
                  <a:close/>
                </a:path>
              </a:pathLst>
            </a:custGeom>
            <a:blipFill rotWithShape="1">
              <a:blip r:embed="rId1">
                <a:lum bright="29999"/>
              </a:blip>
              <a:stretch>
                <a:fillRect/>
              </a:stretch>
            </a:blip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2203" name="矩形 92202"/>
            <p:cNvSpPr/>
            <p:nvPr/>
          </p:nvSpPr>
          <p:spPr>
            <a:xfrm>
              <a:off x="1005" y="2941"/>
              <a:ext cx="190" cy="333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3600">
                  <a:ln w="9525" cap="flat" cmpd="sng">
                    <a:solidFill>
                      <a:srgbClr val="FFFF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?</a:t>
              </a:r>
              <a:endParaRPr lang="zh-CN" altLang="en-US" sz="3600">
                <a:ln w="9525" cap="flat" cmpd="sng">
                  <a:solidFill>
                    <a:srgbClr val="FFFF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2204" name="矩形 92203"/>
            <p:cNvSpPr/>
            <p:nvPr/>
          </p:nvSpPr>
          <p:spPr>
            <a:xfrm>
              <a:off x="1383" y="2870"/>
              <a:ext cx="288" cy="28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3600">
                  <a:ln w="9525" cap="flat" cmpd="sng">
                    <a:solidFill>
                      <a:srgbClr val="FF33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FF33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问</a:t>
              </a:r>
              <a:endParaRPr lang="zh-CN" altLang="en-US" sz="3600">
                <a:ln w="9525" cap="flat" cmpd="sng">
                  <a:solidFill>
                    <a:srgbClr val="FF33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2205" name="矩形 92204"/>
            <p:cNvSpPr/>
            <p:nvPr/>
          </p:nvSpPr>
          <p:spPr>
            <a:xfrm>
              <a:off x="1736" y="3012"/>
              <a:ext cx="288" cy="28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3600">
                  <a:ln w="9525" cap="flat" cmpd="sng">
                    <a:solidFill>
                      <a:srgbClr val="FF33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FF33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题</a:t>
              </a:r>
              <a:endParaRPr lang="zh-CN" altLang="en-US" sz="3600">
                <a:ln w="9525" cap="flat" cmpd="sng">
                  <a:solidFill>
                    <a:srgbClr val="FF33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sp>
        <p:nvSpPr>
          <p:cNvPr id="92210" name="文本框 92209"/>
          <p:cNvSpPr txBox="1"/>
          <p:nvPr/>
        </p:nvSpPr>
        <p:spPr>
          <a:xfrm>
            <a:off x="3606800" y="3616325"/>
            <a:ext cx="3492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latin typeface="Arial" panose="020B0604020202020204" pitchFamily="34" charset="0"/>
                <a:ea typeface="华文中宋" panose="02010600040101010101" pitchFamily="2" charset="-122"/>
              </a:rPr>
              <a:t>A</a:t>
            </a:r>
            <a:endParaRPr lang="en-US" altLang="zh-CN" b="1"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92211" name="文本框 92210"/>
          <p:cNvSpPr txBox="1"/>
          <p:nvPr/>
        </p:nvSpPr>
        <p:spPr>
          <a:xfrm>
            <a:off x="5494338" y="3644900"/>
            <a:ext cx="3492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latin typeface="Arial" panose="020B0604020202020204" pitchFamily="34" charset="0"/>
                <a:ea typeface="华文中宋" panose="02010600040101010101" pitchFamily="2" charset="-122"/>
              </a:rPr>
              <a:t>B</a:t>
            </a:r>
            <a:endParaRPr lang="en-US" altLang="zh-CN" b="1"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92212" name="文本框 92211"/>
          <p:cNvSpPr txBox="1"/>
          <p:nvPr/>
        </p:nvSpPr>
        <p:spPr>
          <a:xfrm>
            <a:off x="5508625" y="5445125"/>
            <a:ext cx="3492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latin typeface="Arial" panose="020B0604020202020204" pitchFamily="34" charset="0"/>
                <a:ea typeface="华文中宋" panose="02010600040101010101" pitchFamily="2" charset="-122"/>
              </a:rPr>
              <a:t>C</a:t>
            </a:r>
            <a:endParaRPr lang="en-US" altLang="zh-CN" b="1"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92213" name="文本框 92212"/>
          <p:cNvSpPr txBox="1"/>
          <p:nvPr/>
        </p:nvSpPr>
        <p:spPr>
          <a:xfrm>
            <a:off x="3779838" y="5300663"/>
            <a:ext cx="3492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latin typeface="Arial" panose="020B0604020202020204" pitchFamily="34" charset="0"/>
                <a:ea typeface="华文中宋" panose="02010600040101010101" pitchFamily="2" charset="-122"/>
              </a:rPr>
              <a:t>D</a:t>
            </a:r>
            <a:endParaRPr lang="en-US" altLang="zh-CN" b="1"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92214" name="文本框 92213"/>
          <p:cNvSpPr txBox="1"/>
          <p:nvPr/>
        </p:nvSpPr>
        <p:spPr>
          <a:xfrm>
            <a:off x="481013" y="3689350"/>
            <a:ext cx="3492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latin typeface="Arial" panose="020B0604020202020204" pitchFamily="34" charset="0"/>
                <a:ea typeface="华文中宋" panose="02010600040101010101" pitchFamily="2" charset="-122"/>
              </a:rPr>
              <a:t>A</a:t>
            </a:r>
            <a:endParaRPr lang="en-US" altLang="zh-CN" b="1"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92215" name="文本框 92214"/>
          <p:cNvSpPr txBox="1"/>
          <p:nvPr/>
        </p:nvSpPr>
        <p:spPr>
          <a:xfrm>
            <a:off x="2368550" y="3717925"/>
            <a:ext cx="3492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latin typeface="Arial" panose="020B0604020202020204" pitchFamily="34" charset="0"/>
                <a:ea typeface="华文中宋" panose="02010600040101010101" pitchFamily="2" charset="-122"/>
              </a:rPr>
              <a:t>B</a:t>
            </a:r>
            <a:endParaRPr lang="en-US" altLang="zh-CN" b="1"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92216" name="文本框 92215"/>
          <p:cNvSpPr txBox="1"/>
          <p:nvPr/>
        </p:nvSpPr>
        <p:spPr>
          <a:xfrm>
            <a:off x="2382838" y="5518150"/>
            <a:ext cx="3492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latin typeface="Arial" panose="020B0604020202020204" pitchFamily="34" charset="0"/>
                <a:ea typeface="华文中宋" panose="02010600040101010101" pitchFamily="2" charset="-122"/>
              </a:rPr>
              <a:t>C</a:t>
            </a:r>
            <a:endParaRPr lang="en-US" altLang="zh-CN" b="1"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92217" name="文本框 92216"/>
          <p:cNvSpPr txBox="1"/>
          <p:nvPr/>
        </p:nvSpPr>
        <p:spPr>
          <a:xfrm>
            <a:off x="654050" y="5373688"/>
            <a:ext cx="3492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b="1">
                <a:latin typeface="Arial" panose="020B0604020202020204" pitchFamily="34" charset="0"/>
                <a:ea typeface="华文中宋" panose="02010600040101010101" pitchFamily="2" charset="-122"/>
              </a:rPr>
              <a:t>D</a:t>
            </a:r>
            <a:endParaRPr lang="en-US" altLang="zh-CN" b="1"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600000">
                                      <p:cBhvr>
                                        <p:cTn id="6" dur="2000" fill="hold"/>
                                        <p:tgtEl>
                                          <p:spTgt spid="921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600000">
                                      <p:cBhvr>
                                        <p:cTn id="8" dur="2000" fill="hold"/>
                                        <p:tgtEl>
                                          <p:spTgt spid="921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2000"/>
                                        <p:tgtEl>
                                          <p:spTgt spid="92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" dur="2000"/>
                                        <p:tgtEl>
                                          <p:spTgt spid="92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2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92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4" grpId="0"/>
      <p:bldP spid="9219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6258" name="矩形 96257"/>
          <p:cNvSpPr/>
          <p:nvPr/>
        </p:nvSpPr>
        <p:spPr>
          <a:xfrm>
            <a:off x="0" y="2254250"/>
            <a:ext cx="8686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6259" name="矩形 96258"/>
          <p:cNvSpPr/>
          <p:nvPr/>
        </p:nvSpPr>
        <p:spPr>
          <a:xfrm>
            <a:off x="684213" y="895350"/>
            <a:ext cx="7418387" cy="588963"/>
          </a:xfrm>
          <a:prstGeom prst="rect">
            <a:avLst/>
          </a:prstGeom>
          <a:solidFill>
            <a:srgbClr val="99CCFF"/>
          </a:solidFill>
          <a:ln w="9525" cap="flat" cmpd="sng">
            <a:solidFill>
              <a:srgbClr val="33CCCC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zh-CN" altLang="en-US" sz="32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扇形的面积公式与弧长公式有联系吗？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endParaRPr lang="zh-CN" altLang="en-US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96260" name="矩形 96259"/>
          <p:cNvSpPr/>
          <p:nvPr/>
        </p:nvSpPr>
        <p:spPr>
          <a:xfrm>
            <a:off x="381000" y="2863850"/>
            <a:ext cx="1219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endParaRPr sz="28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6261" name="文本框 96260"/>
          <p:cNvSpPr txBox="1"/>
          <p:nvPr/>
        </p:nvSpPr>
        <p:spPr>
          <a:xfrm>
            <a:off x="107950" y="1690688"/>
            <a:ext cx="8964613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      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如果扇形的半径为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R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，圆心角为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n</a:t>
            </a:r>
            <a:r>
              <a:rPr lang="en-US" altLang="en-US" sz="2800" b="1" baseline="30000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°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，那么扇形面积的计算公式为：</a:t>
            </a:r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graphicFrame>
        <p:nvGraphicFramePr>
          <p:cNvPr id="96262" name="对象 96261"/>
          <p:cNvGraphicFramePr/>
          <p:nvPr/>
        </p:nvGraphicFramePr>
        <p:xfrm>
          <a:off x="827088" y="2465388"/>
          <a:ext cx="2393950" cy="1327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1" imgW="825500" imgH="419100" progId="Equation.3">
                  <p:embed/>
                </p:oleObj>
              </mc:Choice>
              <mc:Fallback>
                <p:oleObj name="" r:id="rId1" imgW="825500" imgH="419100" progId="Equation.3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00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827088" y="2465388"/>
                        <a:ext cx="2393950" cy="13271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63" name="对象 96262"/>
          <p:cNvGraphicFramePr/>
          <p:nvPr/>
        </p:nvGraphicFramePr>
        <p:xfrm>
          <a:off x="3255963" y="2547938"/>
          <a:ext cx="2994025" cy="1250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3" imgW="799465" imgH="393700" progId="Equation.3">
                  <p:embed/>
                </p:oleObj>
              </mc:Choice>
              <mc:Fallback>
                <p:oleObj name="" r:id="rId3" imgW="799465" imgH="393700" progId="Equation.3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55963" y="2547938"/>
                        <a:ext cx="2994025" cy="1250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264" name="对象 96263"/>
          <p:cNvGraphicFramePr/>
          <p:nvPr/>
        </p:nvGraphicFramePr>
        <p:xfrm>
          <a:off x="5991225" y="2513013"/>
          <a:ext cx="1381125" cy="1296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5" imgW="419100" imgH="393700" progId="Equation.3">
                  <p:embed/>
                </p:oleObj>
              </mc:Choice>
              <mc:Fallback>
                <p:oleObj name="" r:id="rId5" imgW="419100" imgH="393700" progId="Equation.3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991225" y="2513013"/>
                        <a:ext cx="1381125" cy="12969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6265" name="文本框 96264"/>
          <p:cNvSpPr txBox="1"/>
          <p:nvPr/>
        </p:nvSpPr>
        <p:spPr>
          <a:xfrm>
            <a:off x="395288" y="3846513"/>
            <a:ext cx="5616575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扇形面积与扇形弧长的关系为：（用弧长的式子表示面积）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graphicFrame>
        <p:nvGraphicFramePr>
          <p:cNvPr id="96266" name="对象 96265"/>
          <p:cNvGraphicFramePr/>
          <p:nvPr/>
        </p:nvGraphicFramePr>
        <p:xfrm>
          <a:off x="3635375" y="5013325"/>
          <a:ext cx="2663825" cy="1263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" r:id="rId7" imgW="761365" imgH="405765" progId="Equation.3">
                  <p:embed/>
                </p:oleObj>
              </mc:Choice>
              <mc:Fallback>
                <p:oleObj name="" r:id="rId7" imgW="761365" imgH="405765" progId="Equation.3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8">
                        <a:clrChange>
                          <a:clrFrom>
                            <a:srgbClr val="000000"/>
                          </a:clrFrom>
                          <a:clrTo>
                            <a:srgbClr val="FF3399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635375" y="5013325"/>
                        <a:ext cx="2663825" cy="1263650"/>
                      </a:xfrm>
                      <a:prstGeom prst="rect">
                        <a:avLst/>
                      </a:prstGeom>
                      <a:noFill/>
                      <a:ln w="38100" cap="flat" cmpd="dbl">
                        <a:solidFill>
                          <a:schemeClr val="tx2"/>
                        </a:solidFill>
                        <a:prstDash val="solid"/>
                        <a:miter/>
                        <a:headEnd type="none" w="med" len="med"/>
                        <a:tailEnd type="none" w="med" len="med"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96267" name="组合 96266"/>
          <p:cNvGrpSpPr/>
          <p:nvPr/>
        </p:nvGrpSpPr>
        <p:grpSpPr>
          <a:xfrm>
            <a:off x="0" y="92075"/>
            <a:ext cx="2305050" cy="889000"/>
            <a:chOff x="657" y="2870"/>
            <a:chExt cx="1452" cy="560"/>
          </a:xfrm>
        </p:grpSpPr>
        <p:sp>
          <p:nvSpPr>
            <p:cNvPr id="96268" name="矩形 96267"/>
            <p:cNvSpPr/>
            <p:nvPr/>
          </p:nvSpPr>
          <p:spPr>
            <a:xfrm>
              <a:off x="1292" y="3113"/>
              <a:ext cx="817" cy="181"/>
            </a:xfrm>
            <a:prstGeom prst="rect">
              <a:avLst/>
            </a:prstGeom>
            <a:solidFill>
              <a:srgbClr val="FFCC66"/>
            </a:solidFill>
            <a:ln w="9525" cap="flat" cmpd="sng">
              <a:solidFill>
                <a:srgbClr val="FFCC66"/>
              </a:solidFill>
              <a:prstDash val="solid"/>
              <a:miter/>
              <a:headEnd type="none" w="med" len="med"/>
              <a:tailEnd type="none" w="med" len="med"/>
            </a:ln>
            <a:effectLst>
              <a:outerShdw dist="107763" dir="2699999" algn="ctr" rotWithShape="0">
                <a:schemeClr val="bg2">
                  <a:alpha val="50000"/>
                </a:schemeClr>
              </a:outerShdw>
            </a:effectLst>
          </p:spPr>
          <p:txBody>
            <a:bodyPr/>
            <a:p>
              <a:endParaRPr lang="zh-CN" altLang="en-US"/>
            </a:p>
          </p:txBody>
        </p:sp>
        <p:sp>
          <p:nvSpPr>
            <p:cNvPr id="96269" name="矩形 96268"/>
            <p:cNvSpPr/>
            <p:nvPr/>
          </p:nvSpPr>
          <p:spPr>
            <a:xfrm>
              <a:off x="884" y="2886"/>
              <a:ext cx="408" cy="408"/>
            </a:xfrm>
            <a:prstGeom prst="rect">
              <a:avLst/>
            </a:prstGeom>
            <a:gradFill rotWithShape="1">
              <a:gsLst>
                <a:gs pos="0">
                  <a:srgbClr val="0000CC"/>
                </a:gs>
                <a:gs pos="100000">
                  <a:srgbClr val="0000FF"/>
                </a:gs>
              </a:gsLst>
              <a:path path="rect">
                <a:fillToRect r="100000" b="100000"/>
              </a:path>
              <a:tileRect/>
            </a:gra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6270" name="任意多边形 96269" descr="u=2172131558,120469478&amp;gp=3"/>
            <p:cNvSpPr/>
            <p:nvPr/>
          </p:nvSpPr>
          <p:spPr>
            <a:xfrm>
              <a:off x="657" y="3113"/>
              <a:ext cx="831" cy="309"/>
            </a:xfrm>
            <a:custGeom>
              <a:avLst/>
              <a:gdLst/>
              <a:ahLst/>
              <a:cxnLst/>
              <a:pathLst>
                <a:path w="566" h="309">
                  <a:moveTo>
                    <a:pt x="15" y="211"/>
                  </a:moveTo>
                  <a:cubicBezTo>
                    <a:pt x="0" y="181"/>
                    <a:pt x="83" y="60"/>
                    <a:pt x="151" y="30"/>
                  </a:cubicBezTo>
                  <a:cubicBezTo>
                    <a:pt x="219" y="0"/>
                    <a:pt x="355" y="7"/>
                    <a:pt x="423" y="30"/>
                  </a:cubicBezTo>
                  <a:cubicBezTo>
                    <a:pt x="491" y="53"/>
                    <a:pt x="566" y="121"/>
                    <a:pt x="559" y="166"/>
                  </a:cubicBezTo>
                  <a:cubicBezTo>
                    <a:pt x="552" y="211"/>
                    <a:pt x="431" y="295"/>
                    <a:pt x="378" y="302"/>
                  </a:cubicBezTo>
                  <a:cubicBezTo>
                    <a:pt x="325" y="309"/>
                    <a:pt x="302" y="219"/>
                    <a:pt x="242" y="211"/>
                  </a:cubicBezTo>
                  <a:cubicBezTo>
                    <a:pt x="182" y="203"/>
                    <a:pt x="30" y="241"/>
                    <a:pt x="15" y="211"/>
                  </a:cubicBezTo>
                  <a:close/>
                </a:path>
              </a:pathLst>
            </a:custGeom>
            <a:blipFill rotWithShape="1">
              <a:blip r:embed="rId9">
                <a:lum bright="29999"/>
              </a:blip>
              <a:stretch>
                <a:fillRect/>
              </a:stretch>
            </a:blipFill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6271" name="任意多边形 96270" descr="u=2172131558,120469478&amp;gp=3"/>
            <p:cNvSpPr/>
            <p:nvPr/>
          </p:nvSpPr>
          <p:spPr>
            <a:xfrm>
              <a:off x="657" y="3121"/>
              <a:ext cx="831" cy="309"/>
            </a:xfrm>
            <a:custGeom>
              <a:avLst/>
              <a:gdLst/>
              <a:ahLst/>
              <a:cxnLst/>
              <a:pathLst>
                <a:path w="566" h="309">
                  <a:moveTo>
                    <a:pt x="15" y="211"/>
                  </a:moveTo>
                  <a:cubicBezTo>
                    <a:pt x="0" y="181"/>
                    <a:pt x="83" y="60"/>
                    <a:pt x="151" y="30"/>
                  </a:cubicBezTo>
                  <a:cubicBezTo>
                    <a:pt x="219" y="0"/>
                    <a:pt x="355" y="7"/>
                    <a:pt x="423" y="30"/>
                  </a:cubicBezTo>
                  <a:cubicBezTo>
                    <a:pt x="491" y="53"/>
                    <a:pt x="566" y="121"/>
                    <a:pt x="559" y="166"/>
                  </a:cubicBezTo>
                  <a:cubicBezTo>
                    <a:pt x="552" y="211"/>
                    <a:pt x="431" y="295"/>
                    <a:pt x="378" y="302"/>
                  </a:cubicBezTo>
                  <a:cubicBezTo>
                    <a:pt x="325" y="309"/>
                    <a:pt x="302" y="219"/>
                    <a:pt x="242" y="211"/>
                  </a:cubicBezTo>
                  <a:cubicBezTo>
                    <a:pt x="182" y="203"/>
                    <a:pt x="30" y="241"/>
                    <a:pt x="15" y="211"/>
                  </a:cubicBezTo>
                  <a:close/>
                </a:path>
              </a:pathLst>
            </a:custGeom>
            <a:blipFill rotWithShape="1">
              <a:blip r:embed="rId9">
                <a:lum bright="29999"/>
              </a:blip>
              <a:stretch>
                <a:fillRect/>
              </a:stretch>
            </a:blip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96272" name="矩形 96271"/>
            <p:cNvSpPr/>
            <p:nvPr/>
          </p:nvSpPr>
          <p:spPr>
            <a:xfrm>
              <a:off x="1005" y="2941"/>
              <a:ext cx="190" cy="333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3600">
                  <a:ln w="9525" cap="flat" cmpd="sng">
                    <a:solidFill>
                      <a:srgbClr val="FFFF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FFFF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?</a:t>
              </a:r>
              <a:endParaRPr lang="zh-CN" altLang="en-US" sz="3600">
                <a:ln w="9525" cap="flat" cmpd="sng">
                  <a:solidFill>
                    <a:srgbClr val="FFFF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6273" name="矩形 96272"/>
            <p:cNvSpPr/>
            <p:nvPr/>
          </p:nvSpPr>
          <p:spPr>
            <a:xfrm>
              <a:off x="1383" y="2870"/>
              <a:ext cx="288" cy="28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3600">
                  <a:ln w="9525" cap="flat" cmpd="sng">
                    <a:solidFill>
                      <a:srgbClr val="FF33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FF33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思</a:t>
              </a:r>
              <a:endParaRPr lang="zh-CN" altLang="en-US" sz="3600">
                <a:ln w="9525" cap="flat" cmpd="sng">
                  <a:solidFill>
                    <a:srgbClr val="FF33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96274" name="矩形 96273"/>
            <p:cNvSpPr/>
            <p:nvPr/>
          </p:nvSpPr>
          <p:spPr>
            <a:xfrm>
              <a:off x="1736" y="3012"/>
              <a:ext cx="288" cy="288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3600">
                  <a:ln w="9525" cap="flat" cmpd="sng">
                    <a:solidFill>
                      <a:srgbClr val="FF33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FF33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考</a:t>
              </a:r>
              <a:endParaRPr lang="zh-CN" altLang="en-US" sz="3600">
                <a:ln w="9525" cap="flat" cmpd="sng">
                  <a:solidFill>
                    <a:srgbClr val="FF33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96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6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6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96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96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96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2000"/>
                                        <p:tgtEl>
                                          <p:spTgt spid="96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9" grpId="0" animBg="1"/>
      <p:bldP spid="96261" grpId="0"/>
      <p:bldP spid="9626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8786" name="文本框 118785"/>
          <p:cNvSpPr txBox="1"/>
          <p:nvPr/>
        </p:nvSpPr>
        <p:spPr>
          <a:xfrm>
            <a:off x="468313" y="1268413"/>
            <a:ext cx="83534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现在，你能求出这个扇形的面积吗？</a:t>
            </a:r>
            <a:endParaRPr lang="zh-CN" altLang="en-US" sz="3600" b="1" dirty="0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8787" name="直接连接符 118786"/>
          <p:cNvSpPr/>
          <p:nvPr/>
        </p:nvSpPr>
        <p:spPr>
          <a:xfrm>
            <a:off x="1857375" y="4087813"/>
            <a:ext cx="1439863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8788" name="直接连接符 118787"/>
          <p:cNvSpPr/>
          <p:nvPr/>
        </p:nvSpPr>
        <p:spPr>
          <a:xfrm>
            <a:off x="1857375" y="2647950"/>
            <a:ext cx="1439863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8789" name="直接连接符 118788"/>
          <p:cNvSpPr/>
          <p:nvPr/>
        </p:nvSpPr>
        <p:spPr>
          <a:xfrm rot="5400000">
            <a:off x="1136650" y="3367088"/>
            <a:ext cx="1439863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8790" name="直接连接符 118789"/>
          <p:cNvSpPr/>
          <p:nvPr/>
        </p:nvSpPr>
        <p:spPr>
          <a:xfrm rot="5400000">
            <a:off x="2576513" y="3367088"/>
            <a:ext cx="1439862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grpSp>
        <p:nvGrpSpPr>
          <p:cNvPr id="118793" name="组合 118792"/>
          <p:cNvGrpSpPr/>
          <p:nvPr/>
        </p:nvGrpSpPr>
        <p:grpSpPr>
          <a:xfrm rot="-591122">
            <a:off x="3225800" y="2216150"/>
            <a:ext cx="3602038" cy="3597275"/>
            <a:chOff x="1429" y="2251"/>
            <a:chExt cx="2269" cy="2266"/>
          </a:xfrm>
        </p:grpSpPr>
        <p:sp>
          <p:nvSpPr>
            <p:cNvPr id="118794" name="直接连接符 118793"/>
            <p:cNvSpPr/>
            <p:nvPr/>
          </p:nvSpPr>
          <p:spPr>
            <a:xfrm rot="5400000">
              <a:off x="2108" y="2931"/>
              <a:ext cx="907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118795" name="组合 118794"/>
            <p:cNvGrpSpPr/>
            <p:nvPr/>
          </p:nvGrpSpPr>
          <p:grpSpPr>
            <a:xfrm>
              <a:off x="1429" y="2251"/>
              <a:ext cx="2269" cy="2266"/>
              <a:chOff x="2562" y="2478"/>
              <a:chExt cx="908" cy="907"/>
            </a:xfrm>
          </p:grpSpPr>
          <p:sp>
            <p:nvSpPr>
              <p:cNvPr id="118796" name="直接连接符 118795"/>
              <p:cNvSpPr/>
              <p:nvPr/>
            </p:nvSpPr>
            <p:spPr>
              <a:xfrm>
                <a:off x="2562" y="2478"/>
                <a:ext cx="908" cy="907"/>
              </a:xfrm>
              <a:prstGeom prst="line">
                <a:avLst/>
              </a:prstGeom>
              <a:ln w="9525">
                <a:noFill/>
              </a:ln>
            </p:spPr>
          </p:sp>
          <p:sp>
            <p:nvSpPr>
              <p:cNvPr id="118797" name="直接连接符 118796"/>
              <p:cNvSpPr/>
              <p:nvPr/>
            </p:nvSpPr>
            <p:spPr>
              <a:xfrm flipV="1">
                <a:off x="2562" y="2478"/>
                <a:ext cx="908" cy="907"/>
              </a:xfrm>
              <a:prstGeom prst="line">
                <a:avLst/>
              </a:prstGeom>
              <a:ln w="9525">
                <a:noFill/>
              </a:ln>
            </p:spPr>
          </p:sp>
        </p:grpSp>
      </p:grpSp>
      <p:grpSp>
        <p:nvGrpSpPr>
          <p:cNvPr id="118798" name="组合 118797"/>
          <p:cNvGrpSpPr/>
          <p:nvPr/>
        </p:nvGrpSpPr>
        <p:grpSpPr>
          <a:xfrm rot="542338">
            <a:off x="3225800" y="2230438"/>
            <a:ext cx="3602038" cy="3597275"/>
            <a:chOff x="1429" y="2260"/>
            <a:chExt cx="2269" cy="2266"/>
          </a:xfrm>
        </p:grpSpPr>
        <p:sp>
          <p:nvSpPr>
            <p:cNvPr id="118799" name="直接连接符 118798"/>
            <p:cNvSpPr/>
            <p:nvPr/>
          </p:nvSpPr>
          <p:spPr>
            <a:xfrm>
              <a:off x="2562" y="3385"/>
              <a:ext cx="907" cy="0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118800" name="组合 118799"/>
            <p:cNvGrpSpPr/>
            <p:nvPr/>
          </p:nvGrpSpPr>
          <p:grpSpPr>
            <a:xfrm>
              <a:off x="1429" y="2260"/>
              <a:ext cx="2269" cy="2266"/>
              <a:chOff x="2562" y="2478"/>
              <a:chExt cx="908" cy="907"/>
            </a:xfrm>
          </p:grpSpPr>
          <p:sp>
            <p:nvSpPr>
              <p:cNvPr id="118801" name="直接连接符 118800"/>
              <p:cNvSpPr/>
              <p:nvPr/>
            </p:nvSpPr>
            <p:spPr>
              <a:xfrm>
                <a:off x="2562" y="2478"/>
                <a:ext cx="908" cy="907"/>
              </a:xfrm>
              <a:prstGeom prst="line">
                <a:avLst/>
              </a:prstGeom>
              <a:ln w="9525">
                <a:noFill/>
              </a:ln>
            </p:spPr>
          </p:sp>
          <p:sp>
            <p:nvSpPr>
              <p:cNvPr id="118802" name="直接连接符 118801"/>
              <p:cNvSpPr/>
              <p:nvPr/>
            </p:nvSpPr>
            <p:spPr>
              <a:xfrm flipV="1">
                <a:off x="2562" y="2478"/>
                <a:ext cx="908" cy="907"/>
              </a:xfrm>
              <a:prstGeom prst="line">
                <a:avLst/>
              </a:prstGeom>
              <a:ln w="9525">
                <a:noFill/>
              </a:ln>
            </p:spPr>
          </p:sp>
        </p:grpSp>
      </p:grpSp>
      <p:sp>
        <p:nvSpPr>
          <p:cNvPr id="118803" name="任意多边形 118802"/>
          <p:cNvSpPr/>
          <p:nvPr/>
        </p:nvSpPr>
        <p:spPr>
          <a:xfrm>
            <a:off x="4772025" y="2586038"/>
            <a:ext cx="1701800" cy="1676400"/>
          </a:xfrm>
          <a:custGeom>
            <a:avLst/>
            <a:gdLst>
              <a:gd name="txL" fmla="*/ 0 w 25501"/>
              <a:gd name="txT" fmla="*/ 0 h 25146"/>
              <a:gd name="txR" fmla="*/ 25501 w 25501"/>
              <a:gd name="txB" fmla="*/ 25146 h 25146"/>
            </a:gdLst>
            <a:ahLst/>
            <a:cxnLst>
              <a:cxn ang="180">
                <a:pos x="0" y="355"/>
              </a:cxn>
              <a:cxn ang="0">
                <a:pos x="25207" y="25145"/>
              </a:cxn>
              <a:cxn ang="90">
                <a:pos x="3901" y="21600"/>
              </a:cxn>
            </a:cxnLst>
            <a:rect l="txL" t="txT" r="txR" b="txB"/>
            <a:pathLst>
              <a:path w="25501" h="25146" fill="none">
                <a:moveTo>
                  <a:pt x="0" y="355"/>
                </a:moveTo>
                <a:arcTo wR="21600" hR="21600" stAng="-6024284" swAng="6591081"/>
              </a:path>
              <a:path w="25501" h="25146" stroke="0">
                <a:moveTo>
                  <a:pt x="0" y="355"/>
                </a:moveTo>
                <a:arcTo wR="21600" hR="21600" stAng="-6024284" swAng="6591081"/>
                <a:lnTo>
                  <a:pt x="3901" y="21600"/>
                </a:lnTo>
                <a:close/>
              </a:path>
            </a:pathLst>
          </a:cu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18804" name="文本框 118803"/>
          <p:cNvSpPr txBox="1"/>
          <p:nvPr/>
        </p:nvSpPr>
        <p:spPr>
          <a:xfrm>
            <a:off x="1425575" y="3079750"/>
            <a:ext cx="414338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endParaRPr lang="en-US" altLang="zh-CN" sz="36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8805" name="文本框 118804"/>
          <p:cNvSpPr txBox="1"/>
          <p:nvPr/>
        </p:nvSpPr>
        <p:spPr>
          <a:xfrm>
            <a:off x="2360613" y="3871913"/>
            <a:ext cx="414337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endParaRPr lang="en-US" altLang="zh-CN" sz="36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8806" name="文本框 118805"/>
          <p:cNvSpPr txBox="1"/>
          <p:nvPr/>
        </p:nvSpPr>
        <p:spPr>
          <a:xfrm>
            <a:off x="3225800" y="3079750"/>
            <a:ext cx="414338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endParaRPr lang="en-US" altLang="zh-CN" sz="36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8807" name="文本框 118806"/>
          <p:cNvSpPr txBox="1"/>
          <p:nvPr/>
        </p:nvSpPr>
        <p:spPr>
          <a:xfrm>
            <a:off x="2360613" y="2071688"/>
            <a:ext cx="414337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endParaRPr lang="en-US" altLang="zh-CN" sz="36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8808" name="文本框 118807"/>
          <p:cNvSpPr txBox="1"/>
          <p:nvPr/>
        </p:nvSpPr>
        <p:spPr>
          <a:xfrm>
            <a:off x="5889625" y="2792413"/>
            <a:ext cx="10080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2a</a:t>
            </a:r>
            <a:endParaRPr lang="en-US" altLang="zh-CN" sz="36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8809" name="文本框 118808"/>
          <p:cNvSpPr txBox="1"/>
          <p:nvPr/>
        </p:nvSpPr>
        <p:spPr>
          <a:xfrm>
            <a:off x="5600700" y="3943350"/>
            <a:ext cx="414338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endParaRPr lang="en-US" altLang="zh-CN" sz="36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8810" name="文本框 118809"/>
          <p:cNvSpPr txBox="1"/>
          <p:nvPr/>
        </p:nvSpPr>
        <p:spPr>
          <a:xfrm>
            <a:off x="4592638" y="3059113"/>
            <a:ext cx="414337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endParaRPr lang="en-US" altLang="zh-CN" sz="36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18811" name="矩形 118810"/>
          <p:cNvSpPr/>
          <p:nvPr/>
        </p:nvSpPr>
        <p:spPr>
          <a:xfrm>
            <a:off x="539750" y="404813"/>
            <a:ext cx="2305050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解决问题</a:t>
            </a:r>
            <a:endParaRPr lang="zh-CN" altLang="en-US" sz="36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graphicFrame>
        <p:nvGraphicFramePr>
          <p:cNvPr id="118812" name="内容占位符 118811"/>
          <p:cNvGraphicFramePr/>
          <p:nvPr>
            <p:ph sz="half" idx="1"/>
          </p:nvPr>
        </p:nvGraphicFramePr>
        <p:xfrm>
          <a:off x="4500563" y="4724400"/>
          <a:ext cx="4383087" cy="1374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1" imgW="1256665" imgH="393700" progId="Equation.3">
                  <p:embed/>
                </p:oleObj>
              </mc:Choice>
              <mc:Fallback>
                <p:oleObj name="" r:id="rId1" imgW="1256665" imgH="393700" progId="Equation.3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500563" y="4724400"/>
                        <a:ext cx="4383087" cy="1374775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8820" name="内容占位符 118819"/>
          <p:cNvGraphicFramePr/>
          <p:nvPr>
            <p:ph sz="half" idx="2"/>
          </p:nvPr>
        </p:nvGraphicFramePr>
        <p:xfrm>
          <a:off x="1187450" y="5013325"/>
          <a:ext cx="2439988" cy="842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" r:id="rId3" imgW="698500" imgH="241300" progId="Equation.3">
                  <p:embed/>
                </p:oleObj>
              </mc:Choice>
              <mc:Fallback>
                <p:oleObj name="" r:id="rId3" imgW="698500" imgH="241300" progId="Equation.3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87450" y="5013325"/>
                        <a:ext cx="2439988" cy="842963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8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18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9986" name="Text Box 3"/>
          <p:cNvSpPr txBox="1"/>
          <p:nvPr/>
        </p:nvSpPr>
        <p:spPr>
          <a:xfrm>
            <a:off x="1979613" y="1052513"/>
            <a:ext cx="6769100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例</a:t>
            </a:r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　如图，圆心角为</a:t>
            </a:r>
            <a:r>
              <a:rPr lang="en-US" altLang="zh-CN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60°</a:t>
            </a:r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的扇形的半径为</a:t>
            </a:r>
            <a:r>
              <a:rPr lang="en-US" altLang="zh-CN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10</a:t>
            </a:r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厘米，求这个扇形的面积和周长．（</a:t>
            </a:r>
            <a:r>
              <a:rPr lang="en-US" altLang="zh-CN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π≈3.14</a:t>
            </a:r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）     </a:t>
            </a:r>
            <a:endParaRPr lang="zh-CN" altLang="en-US" sz="24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69987" name="Text Box 4"/>
          <p:cNvSpPr txBox="1"/>
          <p:nvPr/>
        </p:nvSpPr>
        <p:spPr>
          <a:xfrm>
            <a:off x="1239838" y="3068638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zh-CN" sz="2400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69988" name="Rectangle 5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69989" name="Object 6"/>
          <p:cNvGraphicFramePr/>
          <p:nvPr/>
        </p:nvGraphicFramePr>
        <p:xfrm>
          <a:off x="1763713" y="2708275"/>
          <a:ext cx="3240087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" r:id="rId1" imgW="1638300" imgH="419100" progId="Equation.3">
                  <p:embed/>
                </p:oleObj>
              </mc:Choice>
              <mc:Fallback>
                <p:oleObj name="" r:id="rId1" imgW="1638300" imgH="419100" progId="Equation.3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63713" y="2708275"/>
                        <a:ext cx="3240087" cy="825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3495" name="Text Box 7"/>
          <p:cNvSpPr txBox="1"/>
          <p:nvPr/>
        </p:nvSpPr>
        <p:spPr>
          <a:xfrm>
            <a:off x="4860925" y="2900363"/>
            <a:ext cx="31670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≈52.33(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平方厘米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)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；</a:t>
            </a:r>
            <a:endParaRPr lang="zh-CN" altLang="en-US" sz="24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3496" name="Text Box 8"/>
          <p:cNvSpPr txBox="1"/>
          <p:nvPr/>
        </p:nvSpPr>
        <p:spPr>
          <a:xfrm>
            <a:off x="1816100" y="3789363"/>
            <a:ext cx="26844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扇形的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周长</a:t>
            </a:r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为</a:t>
            </a:r>
            <a:endParaRPr lang="zh-CN" altLang="en-US" sz="24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69992" name="Rectangle 9"/>
          <p:cNvSpPr/>
          <p:nvPr/>
        </p:nvSpPr>
        <p:spPr>
          <a:xfrm>
            <a:off x="0" y="323373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69993" name="Object 10"/>
          <p:cNvGraphicFramePr/>
          <p:nvPr/>
        </p:nvGraphicFramePr>
        <p:xfrm>
          <a:off x="2124075" y="4508500"/>
          <a:ext cx="3960813" cy="755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" r:id="rId3" imgW="2044700" imgH="393700" progId="Equation.3">
                  <p:embed/>
                </p:oleObj>
              </mc:Choice>
              <mc:Fallback>
                <p:oleObj name="" r:id="rId3" imgW="2044700" imgH="393700" progId="Equation.3">
                  <p:embed/>
                  <p:pic>
                    <p:nvPicPr>
                      <p:cNvPr id="0" name="图片 309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24075" y="4508500"/>
                        <a:ext cx="3960813" cy="755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3499" name="Text Box 11"/>
          <p:cNvSpPr txBox="1"/>
          <p:nvPr/>
        </p:nvSpPr>
        <p:spPr>
          <a:xfrm>
            <a:off x="2195513" y="5445125"/>
            <a:ext cx="331311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≈ 30.47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（厘米）。 </a:t>
            </a:r>
            <a:endParaRPr lang="zh-CN" altLang="en-US" sz="2400" b="1" dirty="0"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169995" name="Object 12"/>
          <p:cNvGraphicFramePr/>
          <p:nvPr/>
        </p:nvGraphicFramePr>
        <p:xfrm>
          <a:off x="6372225" y="3886200"/>
          <a:ext cx="1808163" cy="177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7" name="" r:id="rId5" imgW="1052830" imgH="1240790" progId="Word.Picture.8">
                  <p:embed/>
                </p:oleObj>
              </mc:Choice>
              <mc:Fallback>
                <p:oleObj name="" r:id="rId5" imgW="1052830" imgH="1240790" progId="Word.Picture.8">
                  <p:embed/>
                  <p:pic>
                    <p:nvPicPr>
                      <p:cNvPr id="0" name="图片 3116"/>
                      <p:cNvPicPr/>
                      <p:nvPr/>
                    </p:nvPicPr>
                    <p:blipFill>
                      <a:blip r:embed="rId6"/>
                      <a:srcRect b="16815"/>
                      <a:stretch>
                        <a:fillRect/>
                      </a:stretch>
                    </p:blipFill>
                    <p:spPr>
                      <a:xfrm>
                        <a:off x="6372225" y="3886200"/>
                        <a:ext cx="1808163" cy="1774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3501" name="Rectangle 13"/>
          <p:cNvSpPr/>
          <p:nvPr/>
        </p:nvSpPr>
        <p:spPr>
          <a:xfrm>
            <a:off x="1187450" y="2035175"/>
            <a:ext cx="6470650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解</a:t>
            </a:r>
            <a:r>
              <a:rPr lang="en-US" altLang="zh-CN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:</a:t>
            </a:r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因为</a:t>
            </a:r>
            <a:r>
              <a:rPr lang="en-US" altLang="zh-CN" sz="2400" b="1" i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n</a:t>
            </a:r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＝</a:t>
            </a:r>
            <a:r>
              <a:rPr lang="en-US" altLang="zh-CN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60°</a:t>
            </a:r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en-US" altLang="zh-CN" sz="2400" b="1" i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r</a:t>
            </a:r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＝</a:t>
            </a:r>
            <a:r>
              <a:rPr lang="en-US" altLang="zh-CN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10</a:t>
            </a:r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厘米，所以扇形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面积</a:t>
            </a:r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为</a:t>
            </a:r>
            <a:endParaRPr lang="zh-CN" altLang="en-US" sz="24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69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63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169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4" dur="2000"/>
                                        <p:tgtEl>
                                          <p:spTgt spid="63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5" grpId="0"/>
      <p:bldP spid="63496" grpId="0"/>
      <p:bldP spid="63499" grpId="0"/>
      <p:bldP spid="6350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9506" name="Text Box 2"/>
          <p:cNvSpPr txBox="1"/>
          <p:nvPr/>
        </p:nvSpPr>
        <p:spPr>
          <a:xfrm>
            <a:off x="323850" y="579438"/>
            <a:ext cx="8640763" cy="1563687"/>
          </a:xfrm>
          <a:prstGeom prst="rect">
            <a:avLst/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例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、如图，水平放置的圆柱形排水管道的截面半径是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0.6m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，其中水面高</a:t>
            </a:r>
            <a:r>
              <a:rPr lang="en-US" altLang="zh-CN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0.3m.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求截面上有水部分的面积（精确到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0.01m</a:t>
            </a:r>
            <a:r>
              <a:rPr lang="en-US" altLang="zh-CN" sz="3200" b="1" baseline="3000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32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）</a:t>
            </a:r>
            <a:endParaRPr lang="zh-CN" altLang="en-US" sz="3200" b="1" dirty="0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149507" name="Picture 3" descr="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08400" y="2389188"/>
            <a:ext cx="5256213" cy="42799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1554" name="文本框 151553"/>
          <p:cNvSpPr txBox="1"/>
          <p:nvPr/>
        </p:nvSpPr>
        <p:spPr>
          <a:xfrm>
            <a:off x="0" y="188913"/>
            <a:ext cx="9217025" cy="1739900"/>
          </a:xfrm>
          <a:prstGeom prst="rect">
            <a:avLst/>
          </a:prstGeom>
          <a:noFill/>
          <a:ln w="4127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变式：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如图、水平放置的圆柱形排水管道的截面半径是</a:t>
            </a:r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0.6cm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，其中水面高</a:t>
            </a:r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0.9cm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，求截面上有水部分的面积。（精确到</a:t>
            </a:r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0.01cm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）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51555" name="组合 151554"/>
          <p:cNvGrpSpPr/>
          <p:nvPr/>
        </p:nvGrpSpPr>
        <p:grpSpPr>
          <a:xfrm>
            <a:off x="5567363" y="2913063"/>
            <a:ext cx="2389187" cy="2389187"/>
            <a:chOff x="418" y="2197"/>
            <a:chExt cx="1505" cy="1505"/>
          </a:xfrm>
        </p:grpSpPr>
        <p:sp>
          <p:nvSpPr>
            <p:cNvPr id="151556" name="直接连接符 151555"/>
            <p:cNvSpPr/>
            <p:nvPr/>
          </p:nvSpPr>
          <p:spPr>
            <a:xfrm>
              <a:off x="521" y="2568"/>
              <a:ext cx="1270" cy="0"/>
            </a:xfrm>
            <a:prstGeom prst="line">
              <a:avLst/>
            </a:prstGeom>
            <a:ln w="412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1557" name="椭圆 151556"/>
            <p:cNvSpPr>
              <a:spLocks noChangeAspect="1"/>
            </p:cNvSpPr>
            <p:nvPr/>
          </p:nvSpPr>
          <p:spPr>
            <a:xfrm>
              <a:off x="418" y="2197"/>
              <a:ext cx="1505" cy="1505"/>
            </a:xfrm>
            <a:prstGeom prst="ellipse">
              <a:avLst/>
            </a:prstGeom>
            <a:noFill/>
            <a:ln w="412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1558" name="椭圆 151557"/>
            <p:cNvSpPr/>
            <p:nvPr/>
          </p:nvSpPr>
          <p:spPr>
            <a:xfrm>
              <a:off x="1143" y="2904"/>
              <a:ext cx="45" cy="50"/>
            </a:xfrm>
            <a:prstGeom prst="ellipse">
              <a:avLst/>
            </a:prstGeom>
            <a:solidFill>
              <a:schemeClr val="accent1"/>
            </a:solidFill>
            <a:ln w="412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1559" name="直接连接符 151558"/>
            <p:cNvSpPr/>
            <p:nvPr/>
          </p:nvSpPr>
          <p:spPr>
            <a:xfrm>
              <a:off x="1098" y="3649"/>
              <a:ext cx="181" cy="0"/>
            </a:xfrm>
            <a:prstGeom prst="line">
              <a:avLst/>
            </a:prstGeom>
            <a:ln w="31750" cap="flat" cmpd="sng">
              <a:solidFill>
                <a:srgbClr val="FFFF66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51560" name="文本框 151559"/>
            <p:cNvSpPr txBox="1"/>
            <p:nvPr/>
          </p:nvSpPr>
          <p:spPr>
            <a:xfrm>
              <a:off x="1143" y="2696"/>
              <a:ext cx="421" cy="365"/>
            </a:xfrm>
            <a:prstGeom prst="rect">
              <a:avLst/>
            </a:prstGeom>
            <a:noFill/>
            <a:ln w="31750">
              <a:noFill/>
            </a:ln>
          </p:spPr>
          <p:txBody>
            <a:bodyPr>
              <a:spAutoFit/>
            </a:bodyPr>
            <a:p>
              <a:r>
                <a:rPr lang="en-US" altLang="zh-CN" sz="3200" b="1">
                  <a:solidFill>
                    <a:srgbClr val="CC33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0</a:t>
              </a:r>
              <a:endParaRPr lang="en-US" altLang="zh-CN" sz="3200" b="1">
                <a:solidFill>
                  <a:srgbClr val="CC33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51561" name="直接连接符 151560"/>
            <p:cNvSpPr/>
            <p:nvPr/>
          </p:nvSpPr>
          <p:spPr>
            <a:xfrm>
              <a:off x="476" y="2704"/>
              <a:ext cx="1406" cy="0"/>
            </a:xfrm>
            <a:prstGeom prst="line">
              <a:avLst/>
            </a:prstGeom>
            <a:ln w="28575" cap="flat" cmpd="sng">
              <a:solidFill>
                <a:srgbClr val="0000CC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51562" name="直接连接符 151561"/>
            <p:cNvSpPr/>
            <p:nvPr/>
          </p:nvSpPr>
          <p:spPr>
            <a:xfrm>
              <a:off x="431" y="2840"/>
              <a:ext cx="1451" cy="0"/>
            </a:xfrm>
            <a:prstGeom prst="line">
              <a:avLst/>
            </a:prstGeom>
            <a:ln w="28575" cap="flat" cmpd="sng">
              <a:solidFill>
                <a:srgbClr val="0000CC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51563" name="直接连接符 151562"/>
            <p:cNvSpPr/>
            <p:nvPr/>
          </p:nvSpPr>
          <p:spPr>
            <a:xfrm>
              <a:off x="431" y="2976"/>
              <a:ext cx="1451" cy="0"/>
            </a:xfrm>
            <a:prstGeom prst="line">
              <a:avLst/>
            </a:prstGeom>
            <a:ln w="28575" cap="flat" cmpd="sng">
              <a:solidFill>
                <a:srgbClr val="0000CC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51564" name="直接连接符 151563"/>
            <p:cNvSpPr/>
            <p:nvPr/>
          </p:nvSpPr>
          <p:spPr>
            <a:xfrm>
              <a:off x="431" y="3113"/>
              <a:ext cx="1451" cy="0"/>
            </a:xfrm>
            <a:prstGeom prst="line">
              <a:avLst/>
            </a:prstGeom>
            <a:ln w="28575" cap="flat" cmpd="sng">
              <a:solidFill>
                <a:srgbClr val="0000CC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51565" name="直接连接符 151564"/>
            <p:cNvSpPr/>
            <p:nvPr/>
          </p:nvSpPr>
          <p:spPr>
            <a:xfrm>
              <a:off x="476" y="3249"/>
              <a:ext cx="1406" cy="0"/>
            </a:xfrm>
            <a:prstGeom prst="line">
              <a:avLst/>
            </a:prstGeom>
            <a:ln w="28575" cap="flat" cmpd="sng">
              <a:solidFill>
                <a:srgbClr val="0000CC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51566" name="直接连接符 151565"/>
            <p:cNvSpPr/>
            <p:nvPr/>
          </p:nvSpPr>
          <p:spPr>
            <a:xfrm>
              <a:off x="567" y="3385"/>
              <a:ext cx="1224" cy="0"/>
            </a:xfrm>
            <a:prstGeom prst="line">
              <a:avLst/>
            </a:prstGeom>
            <a:ln w="28575" cap="flat" cmpd="sng">
              <a:solidFill>
                <a:srgbClr val="0000CC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51567" name="直接连接符 151566"/>
            <p:cNvSpPr/>
            <p:nvPr/>
          </p:nvSpPr>
          <p:spPr>
            <a:xfrm>
              <a:off x="657" y="3521"/>
              <a:ext cx="998" cy="0"/>
            </a:xfrm>
            <a:prstGeom prst="line">
              <a:avLst/>
            </a:prstGeom>
            <a:ln w="28575" cap="flat" cmpd="sng">
              <a:solidFill>
                <a:srgbClr val="0000CC"/>
              </a:solidFill>
              <a:prstDash val="dash"/>
              <a:headEnd type="none" w="med" len="med"/>
              <a:tailEnd type="none" w="med" len="med"/>
            </a:ln>
          </p:spPr>
        </p:sp>
        <p:sp>
          <p:nvSpPr>
            <p:cNvPr id="151568" name="直接连接符 151567"/>
            <p:cNvSpPr/>
            <p:nvPr/>
          </p:nvSpPr>
          <p:spPr>
            <a:xfrm>
              <a:off x="839" y="3612"/>
              <a:ext cx="635" cy="0"/>
            </a:xfrm>
            <a:prstGeom prst="line">
              <a:avLst/>
            </a:prstGeom>
            <a:ln w="28575" cap="flat" cmpd="sng">
              <a:solidFill>
                <a:srgbClr val="0000CC"/>
              </a:solidFill>
              <a:prstDash val="dash"/>
              <a:headEnd type="none" w="med" len="med"/>
              <a:tailEnd type="none" w="med" len="med"/>
            </a:ln>
          </p:spPr>
        </p:sp>
      </p:grpSp>
      <p:sp>
        <p:nvSpPr>
          <p:cNvPr id="151569" name="直接连接符 151568"/>
          <p:cNvSpPr/>
          <p:nvPr/>
        </p:nvSpPr>
        <p:spPr>
          <a:xfrm>
            <a:off x="6732588" y="2925763"/>
            <a:ext cx="0" cy="2376487"/>
          </a:xfrm>
          <a:prstGeom prst="line">
            <a:avLst/>
          </a:prstGeom>
          <a:ln w="38100" cap="flat" cmpd="sng">
            <a:solidFill>
              <a:srgbClr val="0000CC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51570" name="直接连接符 151569"/>
          <p:cNvSpPr/>
          <p:nvPr/>
        </p:nvSpPr>
        <p:spPr>
          <a:xfrm flipH="1" flipV="1">
            <a:off x="5724525" y="3502025"/>
            <a:ext cx="1008063" cy="576263"/>
          </a:xfrm>
          <a:prstGeom prst="line">
            <a:avLst/>
          </a:prstGeom>
          <a:ln w="38100" cap="flat" cmpd="sng">
            <a:solidFill>
              <a:srgbClr val="0000CC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51571" name="直接连接符 151570"/>
          <p:cNvSpPr/>
          <p:nvPr/>
        </p:nvSpPr>
        <p:spPr>
          <a:xfrm flipV="1">
            <a:off x="6732588" y="3502025"/>
            <a:ext cx="1008062" cy="576263"/>
          </a:xfrm>
          <a:prstGeom prst="line">
            <a:avLst/>
          </a:prstGeom>
          <a:ln w="38100" cap="flat" cmpd="sng">
            <a:solidFill>
              <a:srgbClr val="0000CC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51572" name="文本框 151571"/>
          <p:cNvSpPr txBox="1"/>
          <p:nvPr/>
        </p:nvSpPr>
        <p:spPr>
          <a:xfrm>
            <a:off x="5148263" y="3141663"/>
            <a:ext cx="64928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CC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A</a:t>
            </a:r>
            <a:endParaRPr lang="en-US" altLang="zh-CN" sz="3200" b="1">
              <a:solidFill>
                <a:srgbClr val="CC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1573" name="文本框 151572"/>
          <p:cNvSpPr txBox="1"/>
          <p:nvPr/>
        </p:nvSpPr>
        <p:spPr>
          <a:xfrm>
            <a:off x="7885113" y="3068638"/>
            <a:ext cx="649287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CC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B</a:t>
            </a:r>
            <a:endParaRPr lang="en-US" altLang="zh-CN" sz="3200" b="1">
              <a:solidFill>
                <a:srgbClr val="CC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1574" name="文本框 151573"/>
          <p:cNvSpPr txBox="1"/>
          <p:nvPr/>
        </p:nvSpPr>
        <p:spPr>
          <a:xfrm>
            <a:off x="6516688" y="2349500"/>
            <a:ext cx="64928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CC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</a:t>
            </a:r>
            <a:endParaRPr lang="en-US" altLang="zh-CN" sz="3200" b="1">
              <a:solidFill>
                <a:srgbClr val="CC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1575" name="文本框 151574"/>
          <p:cNvSpPr txBox="1"/>
          <p:nvPr/>
        </p:nvSpPr>
        <p:spPr>
          <a:xfrm>
            <a:off x="6516688" y="5337175"/>
            <a:ext cx="64928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CC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3200" b="1">
              <a:solidFill>
                <a:srgbClr val="CC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1576" name="文本框 151575"/>
          <p:cNvSpPr txBox="1"/>
          <p:nvPr/>
        </p:nvSpPr>
        <p:spPr>
          <a:xfrm>
            <a:off x="6732588" y="2924175"/>
            <a:ext cx="649287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CC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E</a:t>
            </a:r>
            <a:endParaRPr lang="en-US" altLang="zh-CN" sz="3200" b="1">
              <a:solidFill>
                <a:srgbClr val="CC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1577" name="文本框 151576"/>
          <p:cNvSpPr txBox="1"/>
          <p:nvPr/>
        </p:nvSpPr>
        <p:spPr>
          <a:xfrm>
            <a:off x="323850" y="2500313"/>
            <a:ext cx="4968875" cy="641350"/>
          </a:xfrm>
          <a:prstGeom prst="rect">
            <a:avLst/>
          </a:prstGeom>
          <a:noFill/>
          <a:ln w="31750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弓形的面积 </a:t>
            </a:r>
            <a:r>
              <a:rPr lang="zh-CN" altLang="en-US" sz="3600" b="1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3600" b="1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= S</a:t>
            </a:r>
            <a:r>
              <a:rPr lang="zh-CN" altLang="en-US" sz="3600" b="1" baseline="-25000" dirty="0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扇</a:t>
            </a:r>
            <a:r>
              <a:rPr lang="en-US" altLang="zh-CN" sz="3600" b="1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+ S</a:t>
            </a:r>
            <a:r>
              <a:rPr lang="en-US" altLang="zh-CN" b="1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△</a:t>
            </a:r>
            <a:endParaRPr lang="en-US" altLang="zh-CN" b="1">
              <a:solidFill>
                <a:srgbClr val="00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1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51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151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51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51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51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51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574" grpId="0"/>
      <p:bldP spid="151575" grpId="0"/>
      <p:bldP spid="151576" grpId="0"/>
      <p:bldP spid="15157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9330" name="矩形 99329"/>
          <p:cNvSpPr/>
          <p:nvPr/>
        </p:nvSpPr>
        <p:spPr>
          <a:xfrm>
            <a:off x="179388" y="1412875"/>
            <a:ext cx="8964612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(3) 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已知扇形的圆心角为</a:t>
            </a: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120°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，半径为</a:t>
            </a: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，则这个</a:t>
            </a:r>
            <a:endParaRPr lang="zh-CN" altLang="en-US" sz="32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endParaRPr lang="zh-CN" altLang="en-US" sz="32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扇形的面积</a:t>
            </a:r>
            <a:r>
              <a:rPr lang="en-US" altLang="zh-CN" sz="3200" b="1">
                <a:latin typeface="Times New Roman" panose="02020603050405020304" pitchFamily="18" charset="0"/>
                <a:ea typeface="华文中宋" panose="02010600040101010101" pitchFamily="2" charset="-122"/>
              </a:rPr>
              <a:t>S</a:t>
            </a:r>
            <a:r>
              <a:rPr lang="zh-CN" altLang="en-US" sz="3200" b="1" baseline="-25000" dirty="0">
                <a:latin typeface="Times New Roman" panose="02020603050405020304" pitchFamily="18" charset="0"/>
                <a:ea typeface="华文中宋" panose="02010600040101010101" pitchFamily="2" charset="-122"/>
              </a:rPr>
              <a:t>扇形</a:t>
            </a:r>
            <a:r>
              <a:rPr lang="en-US" altLang="zh-CN" sz="3200" b="1">
                <a:latin typeface="Times New Roman" panose="02020603050405020304" pitchFamily="18" charset="0"/>
                <a:ea typeface="华文中宋" panose="02010600040101010101" pitchFamily="2" charset="-122"/>
              </a:rPr>
              <a:t>=________.</a:t>
            </a:r>
            <a:endParaRPr lang="en-US" altLang="zh-CN" sz="3200" b="1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graphicFrame>
        <p:nvGraphicFramePr>
          <p:cNvPr id="99331" name="内容占位符 99330"/>
          <p:cNvGraphicFramePr/>
          <p:nvPr>
            <p:ph sz="quarter" idx="3"/>
          </p:nvPr>
        </p:nvGraphicFramePr>
        <p:xfrm>
          <a:off x="3851275" y="1916113"/>
          <a:ext cx="685800" cy="1046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8" name="" r:id="rId1" imgW="266065" imgH="405765" progId="Equation.3">
                  <p:embed/>
                </p:oleObj>
              </mc:Choice>
              <mc:Fallback>
                <p:oleObj name="" r:id="rId1" imgW="266065" imgH="405765" progId="Equation.3">
                  <p:embed/>
                  <p:pic>
                    <p:nvPicPr>
                      <p:cNvPr id="0" name="图片 3117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FF33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851275" y="1916113"/>
                        <a:ext cx="685800" cy="1046162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9332" name="矩形 99331"/>
          <p:cNvSpPr/>
          <p:nvPr/>
        </p:nvSpPr>
        <p:spPr>
          <a:xfrm>
            <a:off x="215900" y="3392488"/>
            <a:ext cx="8964613" cy="1676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⑷ 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已知扇形面积为    ，圆心角为</a:t>
            </a: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50°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，则这个扇</a:t>
            </a:r>
            <a:endParaRPr lang="zh-CN" altLang="en-US" sz="32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endParaRPr lang="zh-CN" altLang="en-US" sz="32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形的半径</a:t>
            </a:r>
            <a:r>
              <a:rPr lang="en-US" altLang="zh-CN" sz="3200" b="1">
                <a:latin typeface="Times New Roman" panose="02020603050405020304" pitchFamily="18" charset="0"/>
                <a:ea typeface="华文中宋" panose="02010600040101010101" pitchFamily="2" charset="-122"/>
              </a:rPr>
              <a:t>R=____</a:t>
            </a:r>
            <a:r>
              <a:rPr lang="zh-CN" altLang="en-US" sz="3200" b="1">
                <a:latin typeface="Times New Roman" panose="02020603050405020304" pitchFamily="18" charset="0"/>
                <a:ea typeface="华文中宋" panose="02010600040101010101" pitchFamily="2" charset="-122"/>
              </a:rPr>
              <a:t>．</a:t>
            </a:r>
            <a:r>
              <a:rPr lang="zh-CN" altLang="en-US" sz="4000" b="1">
                <a:latin typeface="Times New Roman" panose="02020603050405020304" pitchFamily="18" charset="0"/>
                <a:ea typeface="华文中宋" panose="02010600040101010101" pitchFamily="2" charset="-122"/>
              </a:rPr>
              <a:t> </a:t>
            </a:r>
            <a:endParaRPr lang="zh-CN" altLang="en-US" sz="4000" b="1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99333" name="文本框 99332"/>
          <p:cNvSpPr txBox="1"/>
          <p:nvPr/>
        </p:nvSpPr>
        <p:spPr>
          <a:xfrm>
            <a:off x="2627313" y="4365625"/>
            <a:ext cx="533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99334" name="内容占位符 99333"/>
          <p:cNvGraphicFramePr/>
          <p:nvPr>
            <p:ph sz="quarter" idx="2"/>
          </p:nvPr>
        </p:nvGraphicFramePr>
        <p:xfrm>
          <a:off x="3671888" y="3457575"/>
          <a:ext cx="612775" cy="47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9" name="" r:id="rId3" imgW="227965" imgH="177800" progId="Equation.3">
                  <p:embed/>
                </p:oleObj>
              </mc:Choice>
              <mc:Fallback>
                <p:oleObj name="" r:id="rId3" imgW="227965" imgH="177800" progId="Equation.3">
                  <p:embed/>
                  <p:pic>
                    <p:nvPicPr>
                      <p:cNvPr id="0" name="图片 311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671888" y="3457575"/>
                        <a:ext cx="612775" cy="47625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9335" name="矩形 99334"/>
          <p:cNvSpPr/>
          <p:nvPr/>
        </p:nvSpPr>
        <p:spPr>
          <a:xfrm>
            <a:off x="2816225" y="115888"/>
            <a:ext cx="2476500" cy="638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48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练一练</a:t>
            </a:r>
            <a:endParaRPr lang="zh-CN" altLang="en-US" sz="48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99336" name="图片 99335" descr="未命名"/>
          <p:cNvPicPr>
            <a:picLocks noChangeAspect="1"/>
          </p:cNvPicPr>
          <p:nvPr/>
        </p:nvPicPr>
        <p:blipFill>
          <a:blip r:embed="rId5"/>
          <a:srcRect l="7390" t="65952" r="32454" b="29123"/>
          <a:stretch>
            <a:fillRect/>
          </a:stretch>
        </p:blipFill>
        <p:spPr>
          <a:xfrm>
            <a:off x="0" y="754063"/>
            <a:ext cx="9144000" cy="4333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99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99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00361" name="组合 100360"/>
          <p:cNvGrpSpPr/>
          <p:nvPr/>
        </p:nvGrpSpPr>
        <p:grpSpPr>
          <a:xfrm>
            <a:off x="444500" y="3573463"/>
            <a:ext cx="8785225" cy="1333500"/>
            <a:chOff x="113" y="1389"/>
            <a:chExt cx="5534" cy="840"/>
          </a:xfrm>
        </p:grpSpPr>
        <p:sp>
          <p:nvSpPr>
            <p:cNvPr id="100354" name="矩形 100353"/>
            <p:cNvSpPr/>
            <p:nvPr/>
          </p:nvSpPr>
          <p:spPr>
            <a:xfrm>
              <a:off x="113" y="1557"/>
              <a:ext cx="5534" cy="67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>
              <a:spAutoFit/>
            </a:bodyPr>
            <a:p>
              <a:pPr eaLnBrk="0" hangingPunct="0"/>
              <a:r>
                <a:rPr lang="en-US" altLang="zh-CN" sz="3200" b="1" dirty="0">
                  <a:latin typeface="Times New Roman" panose="02020603050405020304" pitchFamily="18" charset="0"/>
                  <a:ea typeface="华文中宋" panose="02010600040101010101" pitchFamily="2" charset="-122"/>
                </a:rPr>
                <a:t>⑹ </a:t>
              </a:r>
              <a:r>
                <a:rPr lang="zh-CN" altLang="en-US" sz="3200" b="1" dirty="0">
                  <a:latin typeface="Times New Roman" panose="02020603050405020304" pitchFamily="18" charset="0"/>
                  <a:ea typeface="华文中宋" panose="02010600040101010101" pitchFamily="2" charset="-122"/>
                </a:rPr>
                <a:t>一个弧长与面积都是     </a:t>
              </a:r>
              <a:r>
                <a:rPr lang="en-US" altLang="zh-CN" sz="3200" b="1" dirty="0">
                  <a:latin typeface="Times New Roman" panose="02020603050405020304" pitchFamily="18" charset="0"/>
                  <a:ea typeface="华文中宋" panose="02010600040101010101" pitchFamily="2" charset="-122"/>
                </a:rPr>
                <a:t>π</a:t>
              </a:r>
              <a:r>
                <a:rPr lang="zh-CN" altLang="en-US" sz="3200" b="1" dirty="0">
                  <a:latin typeface="Times New Roman" panose="02020603050405020304" pitchFamily="18" charset="0"/>
                  <a:ea typeface="华文中宋" panose="02010600040101010101" pitchFamily="2" charset="-122"/>
                </a:rPr>
                <a:t>的扇形，它的半径</a:t>
              </a:r>
              <a:endPara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endParaRPr>
            </a:p>
            <a:p>
              <a:pPr eaLnBrk="0" hangingPunct="0"/>
              <a:r>
                <a:rPr lang="zh-CN" altLang="en-US" sz="3200" b="1" dirty="0">
                  <a:latin typeface="Times New Roman" panose="02020603050405020304" pitchFamily="18" charset="0"/>
                  <a:ea typeface="华文中宋" panose="02010600040101010101" pitchFamily="2" charset="-122"/>
                </a:rPr>
                <a:t>为</a:t>
              </a:r>
              <a:r>
                <a:rPr lang="zh-CN" altLang="en-US" sz="3200" b="1" u="sng" dirty="0">
                  <a:latin typeface="Times New Roman" panose="02020603050405020304" pitchFamily="18" charset="0"/>
                  <a:ea typeface="华文中宋" panose="02010600040101010101" pitchFamily="2" charset="-122"/>
                </a:rPr>
                <a:t>　　　</a:t>
              </a:r>
              <a:r>
                <a:rPr lang="en-US" altLang="zh-CN" sz="3200" b="1">
                  <a:latin typeface="Times New Roman" panose="02020603050405020304" pitchFamily="18" charset="0"/>
                  <a:ea typeface="华文中宋" panose="02010600040101010101" pitchFamily="2" charset="-122"/>
                </a:rPr>
                <a:t>.</a:t>
              </a:r>
              <a:endParaRPr lang="en-US" altLang="zh-CN" sz="3200" b="1">
                <a:latin typeface="Times New Roman" panose="02020603050405020304" pitchFamily="18" charset="0"/>
                <a:ea typeface="华文中宋" panose="02010600040101010101" pitchFamily="2" charset="-122"/>
              </a:endParaRPr>
            </a:p>
          </p:txBody>
        </p:sp>
        <p:graphicFrame>
          <p:nvGraphicFramePr>
            <p:cNvPr id="100355" name="对象 100354"/>
            <p:cNvGraphicFramePr/>
            <p:nvPr/>
          </p:nvGraphicFramePr>
          <p:xfrm>
            <a:off x="2880" y="1389"/>
            <a:ext cx="272" cy="68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20" name="" r:id="rId1" imgW="152400" imgH="405765" progId="Equation.3">
                    <p:embed/>
                  </p:oleObj>
                </mc:Choice>
                <mc:Fallback>
                  <p:oleObj name="" r:id="rId1" imgW="152400" imgH="405765" progId="Equation.3">
                    <p:embed/>
                    <p:pic>
                      <p:nvPicPr>
                        <p:cNvPr id="0" name="图片 3119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2880" y="1389"/>
                          <a:ext cx="272" cy="68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0356" name="矩形 100355"/>
          <p:cNvSpPr/>
          <p:nvPr/>
        </p:nvSpPr>
        <p:spPr>
          <a:xfrm>
            <a:off x="2816225" y="144463"/>
            <a:ext cx="2476500" cy="638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48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练一练</a:t>
            </a:r>
            <a:endParaRPr lang="zh-CN" altLang="en-US" sz="48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100357" name="图片 100356" descr="未命名"/>
          <p:cNvPicPr>
            <a:picLocks noChangeAspect="1"/>
          </p:cNvPicPr>
          <p:nvPr/>
        </p:nvPicPr>
        <p:blipFill>
          <a:blip r:embed="rId3"/>
          <a:srcRect l="7390" t="65952" r="32454" b="29123"/>
          <a:stretch>
            <a:fillRect/>
          </a:stretch>
        </p:blipFill>
        <p:spPr>
          <a:xfrm>
            <a:off x="0" y="765175"/>
            <a:ext cx="9144000" cy="4333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0359" name="矩形 100358"/>
          <p:cNvSpPr/>
          <p:nvPr/>
        </p:nvSpPr>
        <p:spPr>
          <a:xfrm>
            <a:off x="500063" y="1503363"/>
            <a:ext cx="9144000" cy="1554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⑸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已知半径为</a:t>
            </a: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4cm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的扇形，其弧长为        </a:t>
            </a: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cm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，</a:t>
            </a:r>
            <a:endParaRPr lang="zh-CN" altLang="en-US" sz="32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endParaRPr lang="zh-CN" altLang="en-US" sz="32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则这个扇形的面积</a:t>
            </a:r>
            <a:r>
              <a:rPr lang="en-US" altLang="zh-CN" sz="3200" b="1">
                <a:latin typeface="Times New Roman" panose="02020603050405020304" pitchFamily="18" charset="0"/>
                <a:ea typeface="华文中宋" panose="02010600040101010101" pitchFamily="2" charset="-122"/>
              </a:rPr>
              <a:t>S</a:t>
            </a:r>
            <a:r>
              <a:rPr lang="zh-CN" altLang="en-US" sz="3200" b="1" baseline="-25000" dirty="0">
                <a:latin typeface="Times New Roman" panose="02020603050405020304" pitchFamily="18" charset="0"/>
                <a:ea typeface="华文中宋" panose="02010600040101010101" pitchFamily="2" charset="-122"/>
              </a:rPr>
              <a:t>扇形</a:t>
            </a:r>
            <a:r>
              <a:rPr lang="en-US" altLang="zh-CN" sz="3200" b="1">
                <a:latin typeface="Times New Roman" panose="02020603050405020304" pitchFamily="18" charset="0"/>
                <a:ea typeface="华文中宋" panose="02010600040101010101" pitchFamily="2" charset="-122"/>
              </a:rPr>
              <a:t>=________cm</a:t>
            </a:r>
            <a:r>
              <a:rPr lang="en-US" altLang="zh-CN" sz="3200" b="1" baseline="30000"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．</a:t>
            </a:r>
            <a:endParaRPr lang="zh-CN" altLang="en-US" sz="32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graphicFrame>
        <p:nvGraphicFramePr>
          <p:cNvPr id="100360" name="对象 100359"/>
          <p:cNvGraphicFramePr/>
          <p:nvPr/>
        </p:nvGraphicFramePr>
        <p:xfrm>
          <a:off x="7085013" y="1355725"/>
          <a:ext cx="9144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4" imgW="266065" imgH="393065" progId="Equation.3">
                  <p:embed/>
                </p:oleObj>
              </mc:Choice>
              <mc:Fallback>
                <p:oleObj name="" r:id="rId4" imgW="266065" imgH="393065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085013" y="1355725"/>
                        <a:ext cx="914400" cy="939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0362" name="对象 100361"/>
          <p:cNvGraphicFramePr/>
          <p:nvPr/>
        </p:nvGraphicFramePr>
        <p:xfrm>
          <a:off x="5219700" y="2420938"/>
          <a:ext cx="935038" cy="484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6" imgW="215265" imgH="177800" progId="Equation.3">
                  <p:embed/>
                </p:oleObj>
              </mc:Choice>
              <mc:Fallback>
                <p:oleObj name="" r:id="rId6" imgW="215265" imgH="177800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7">
                        <a:clrChange>
                          <a:clrFrom>
                            <a:srgbClr val="000000"/>
                          </a:clrFrom>
                          <a:clrTo>
                            <a:srgbClr val="FF33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5219700" y="2420938"/>
                        <a:ext cx="935038" cy="4841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0363" name="对象 100362"/>
          <p:cNvGraphicFramePr/>
          <p:nvPr/>
        </p:nvGraphicFramePr>
        <p:xfrm>
          <a:off x="1187450" y="4365625"/>
          <a:ext cx="550863" cy="449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8" imgW="127000" imgH="164465" progId="Equation.3">
                  <p:embed/>
                </p:oleObj>
              </mc:Choice>
              <mc:Fallback>
                <p:oleObj name="" r:id="rId8" imgW="127000" imgH="164465" progId="Equation.3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9">
                        <a:clrChange>
                          <a:clrFrom>
                            <a:srgbClr val="000000"/>
                          </a:clrFrom>
                          <a:clrTo>
                            <a:srgbClr val="FF33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187450" y="4365625"/>
                        <a:ext cx="550863" cy="4492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00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00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1383" name="矩形 101382"/>
          <p:cNvSpPr/>
          <p:nvPr/>
        </p:nvSpPr>
        <p:spPr>
          <a:xfrm>
            <a:off x="242888" y="1484313"/>
            <a:ext cx="9396412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⑺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一扇形的弧长是</a:t>
            </a:r>
            <a:r>
              <a:rPr lang="en-US" altLang="zh-CN" sz="3200" b="1">
                <a:latin typeface="Times New Roman" panose="02020603050405020304" pitchFamily="18" charset="0"/>
                <a:ea typeface="华文中宋" panose="02010600040101010101" pitchFamily="2" charset="-122"/>
              </a:rPr>
              <a:t>20π</a:t>
            </a:r>
            <a:r>
              <a:rPr lang="en-US" altLang="zh-CN">
                <a:latin typeface="Arial" panose="020B0604020202020204" pitchFamily="34" charset="0"/>
                <a:ea typeface="华文中宋" panose="02010600040101010101" pitchFamily="2" charset="-122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cm, 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面积为</a:t>
            </a:r>
            <a:r>
              <a:rPr lang="en-US" altLang="zh-CN" sz="3200" b="1">
                <a:latin typeface="Times New Roman" panose="02020603050405020304" pitchFamily="18" charset="0"/>
                <a:ea typeface="华文中宋" panose="02010600040101010101" pitchFamily="2" charset="-122"/>
              </a:rPr>
              <a:t>400πcm</a:t>
            </a:r>
            <a:r>
              <a:rPr lang="en-US" altLang="zh-CN" sz="3200" b="1" baseline="30000">
                <a:latin typeface="Times New Roman" panose="02020603050405020304" pitchFamily="18" charset="0"/>
                <a:ea typeface="华文中宋" panose="02010600040101010101" pitchFamily="2" charset="-122"/>
              </a:rPr>
              <a:t>2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，</a:t>
            </a:r>
            <a:endParaRPr lang="zh-CN" altLang="en-US" sz="3200" b="1" dirty="0"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那么扇形的圆心角为</a:t>
            </a:r>
            <a:r>
              <a:rPr lang="en-US" altLang="zh-CN" sz="3200" b="1">
                <a:latin typeface="Times New Roman" panose="02020603050405020304" pitchFamily="18" charset="0"/>
                <a:ea typeface="华文中宋" panose="02010600040101010101" pitchFamily="2" charset="-122"/>
              </a:rPr>
              <a:t>_______.</a:t>
            </a:r>
            <a:r>
              <a:rPr lang="en-US" altLang="zh-CN" sz="3200" b="1" u="sng">
                <a:latin typeface="Times New Roman" panose="02020603050405020304" pitchFamily="18" charset="0"/>
                <a:ea typeface="华文中宋" panose="02010600040101010101" pitchFamily="2" charset="-122"/>
              </a:rPr>
              <a:t>  </a:t>
            </a:r>
            <a:endParaRPr lang="en-US" altLang="zh-CN" sz="3200" b="1" u="sng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101386" name="矩形 101385"/>
          <p:cNvSpPr/>
          <p:nvPr/>
        </p:nvSpPr>
        <p:spPr>
          <a:xfrm>
            <a:off x="4051300" y="1916113"/>
            <a:ext cx="1439863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90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度</a:t>
            </a:r>
            <a:endParaRPr lang="zh-CN" alt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sp>
        <p:nvSpPr>
          <p:cNvPr id="101387" name="矩形 101386"/>
          <p:cNvSpPr/>
          <p:nvPr/>
        </p:nvSpPr>
        <p:spPr>
          <a:xfrm>
            <a:off x="2816225" y="144463"/>
            <a:ext cx="2476500" cy="638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48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练一练</a:t>
            </a:r>
            <a:endParaRPr lang="zh-CN" altLang="en-US" sz="48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pic>
        <p:nvPicPr>
          <p:cNvPr id="101388" name="图片 101387" descr="未命名"/>
          <p:cNvPicPr>
            <a:picLocks noChangeAspect="1"/>
          </p:cNvPicPr>
          <p:nvPr/>
        </p:nvPicPr>
        <p:blipFill>
          <a:blip r:embed="rId1"/>
          <a:srcRect l="7390" t="65952" r="32454" b="29123"/>
          <a:stretch>
            <a:fillRect/>
          </a:stretch>
        </p:blipFill>
        <p:spPr>
          <a:xfrm>
            <a:off x="0" y="765175"/>
            <a:ext cx="9144000" cy="4333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1390" name="矩形 101389"/>
          <p:cNvSpPr/>
          <p:nvPr/>
        </p:nvSpPr>
        <p:spPr>
          <a:xfrm>
            <a:off x="179388" y="3500438"/>
            <a:ext cx="8785225" cy="1554162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eaLnBrk="0" hangingPunct="0"/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⑻ 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已知扇形的圆心角为</a:t>
            </a: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120°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，弧长为</a:t>
            </a:r>
            <a:r>
              <a:rPr lang="en-US" altLang="zh-CN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20π</a:t>
            </a:r>
            <a:r>
              <a:rPr lang="zh-CN" altLang="en-US" sz="3200" b="1" dirty="0">
                <a:latin typeface="Times New Roman" panose="02020603050405020304" pitchFamily="18" charset="0"/>
                <a:ea typeface="华文中宋" panose="02010600040101010101" pitchFamily="2" charset="-122"/>
              </a:rPr>
              <a:t>，扇形的面积为</a:t>
            </a:r>
            <a:r>
              <a:rPr lang="en-US" altLang="zh-CN" sz="3200" b="1">
                <a:latin typeface="Times New Roman" panose="02020603050405020304" pitchFamily="18" charset="0"/>
                <a:ea typeface="华文中宋" panose="02010600040101010101" pitchFamily="2" charset="-122"/>
              </a:rPr>
              <a:t>_______.</a:t>
            </a:r>
            <a:endParaRPr lang="en-US" altLang="zh-CN" sz="3200" b="1">
              <a:latin typeface="Times New Roman" panose="02020603050405020304" pitchFamily="18" charset="0"/>
              <a:ea typeface="华文中宋" panose="02010600040101010101" pitchFamily="2" charset="-122"/>
            </a:endParaRPr>
          </a:p>
          <a:p>
            <a:pPr eaLnBrk="0" hangingPunct="0"/>
            <a:endParaRPr lang="en-US" altLang="zh-CN" sz="3200" b="1"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graphicFrame>
        <p:nvGraphicFramePr>
          <p:cNvPr id="101391" name="对象 101390"/>
          <p:cNvGraphicFramePr/>
          <p:nvPr/>
        </p:nvGraphicFramePr>
        <p:xfrm>
          <a:off x="2555875" y="4005263"/>
          <a:ext cx="1008063" cy="484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2" imgW="367665" imgH="177800" progId="Equation.3">
                  <p:embed/>
                </p:oleObj>
              </mc:Choice>
              <mc:Fallback>
                <p:oleObj name="" r:id="rId2" imgW="367665" imgH="177800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3">
                        <a:clrChange>
                          <a:clrFrom>
                            <a:srgbClr val="000000"/>
                          </a:clrFrom>
                          <a:clrTo>
                            <a:srgbClr val="FF33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2555875" y="4005263"/>
                        <a:ext cx="1008063" cy="4841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01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01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8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52578" name="组合 152577"/>
          <p:cNvGrpSpPr/>
          <p:nvPr/>
        </p:nvGrpSpPr>
        <p:grpSpPr>
          <a:xfrm>
            <a:off x="2555875" y="3068638"/>
            <a:ext cx="4178300" cy="3095625"/>
            <a:chOff x="67" y="2297"/>
            <a:chExt cx="2632" cy="1950"/>
          </a:xfrm>
        </p:grpSpPr>
        <p:grpSp>
          <p:nvGrpSpPr>
            <p:cNvPr id="152579" name="组合 152578"/>
            <p:cNvGrpSpPr/>
            <p:nvPr/>
          </p:nvGrpSpPr>
          <p:grpSpPr>
            <a:xfrm>
              <a:off x="113" y="2297"/>
              <a:ext cx="2495" cy="1950"/>
              <a:chOff x="1655" y="391"/>
              <a:chExt cx="2495" cy="1950"/>
            </a:xfrm>
          </p:grpSpPr>
          <p:sp>
            <p:nvSpPr>
              <p:cNvPr id="152580" name="椭圆 152579"/>
              <p:cNvSpPr/>
              <p:nvPr/>
            </p:nvSpPr>
            <p:spPr>
              <a:xfrm>
                <a:off x="2109" y="391"/>
                <a:ext cx="680" cy="680"/>
              </a:xfrm>
              <a:prstGeom prst="ellipse">
                <a:avLst/>
              </a:prstGeom>
              <a:noFill/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52581" name="椭圆 152580"/>
              <p:cNvSpPr/>
              <p:nvPr/>
            </p:nvSpPr>
            <p:spPr>
              <a:xfrm>
                <a:off x="1655" y="1661"/>
                <a:ext cx="680" cy="680"/>
              </a:xfrm>
              <a:prstGeom prst="ellipse">
                <a:avLst/>
              </a:prstGeom>
              <a:noFill/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52582" name="椭圆 152581"/>
              <p:cNvSpPr/>
              <p:nvPr/>
            </p:nvSpPr>
            <p:spPr>
              <a:xfrm>
                <a:off x="3470" y="1661"/>
                <a:ext cx="680" cy="680"/>
              </a:xfrm>
              <a:prstGeom prst="ellipse">
                <a:avLst/>
              </a:prstGeom>
              <a:noFill/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52583" name="直接连接符 152582"/>
              <p:cNvSpPr/>
              <p:nvPr/>
            </p:nvSpPr>
            <p:spPr>
              <a:xfrm flipH="1" flipV="1">
                <a:off x="2472" y="709"/>
                <a:ext cx="1361" cy="1315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52584" name="直接连接符 152583"/>
              <p:cNvSpPr/>
              <p:nvPr/>
            </p:nvSpPr>
            <p:spPr>
              <a:xfrm flipH="1">
                <a:off x="1973" y="709"/>
                <a:ext cx="499" cy="1315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52585" name="直接连接符 152584"/>
              <p:cNvSpPr/>
              <p:nvPr/>
            </p:nvSpPr>
            <p:spPr>
              <a:xfrm flipV="1">
                <a:off x="1973" y="2024"/>
                <a:ext cx="1860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152586" name="文本框 152585"/>
            <p:cNvSpPr txBox="1"/>
            <p:nvPr/>
          </p:nvSpPr>
          <p:spPr>
            <a:xfrm>
              <a:off x="67" y="3702"/>
              <a:ext cx="454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4000" b="1">
                  <a:latin typeface="Times New Roman" panose="02020603050405020304" pitchFamily="18" charset="0"/>
                  <a:ea typeface="宋体" panose="02010600030101010101" pitchFamily="2" charset="-122"/>
                </a:rPr>
                <a:t> B</a:t>
              </a:r>
              <a:endParaRPr lang="en-US" altLang="zh-CN" sz="40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2587" name="文本框 152586"/>
            <p:cNvSpPr txBox="1"/>
            <p:nvPr/>
          </p:nvSpPr>
          <p:spPr>
            <a:xfrm>
              <a:off x="2245" y="3668"/>
              <a:ext cx="454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4000" b="1"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endParaRPr lang="en-US" altLang="zh-CN" sz="40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2588" name="文本框 152587"/>
            <p:cNvSpPr txBox="1"/>
            <p:nvPr/>
          </p:nvSpPr>
          <p:spPr>
            <a:xfrm>
              <a:off x="567" y="2308"/>
              <a:ext cx="454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4000" b="1">
                  <a:latin typeface="Times New Roman" panose="02020603050405020304" pitchFamily="18" charset="0"/>
                  <a:ea typeface="宋体" panose="02010600030101010101" pitchFamily="2" charset="-122"/>
                </a:rPr>
                <a:t>A</a:t>
              </a:r>
              <a:endParaRPr lang="en-US" altLang="zh-CN" sz="4000" b="1"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sp>
          <p:nvSpPr>
            <p:cNvPr id="152589" name="直接连接符 152588"/>
            <p:cNvSpPr/>
            <p:nvPr/>
          </p:nvSpPr>
          <p:spPr>
            <a:xfrm>
              <a:off x="902" y="2713"/>
              <a:ext cx="91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2590" name="直接连接符 152589"/>
            <p:cNvSpPr/>
            <p:nvPr/>
          </p:nvSpPr>
          <p:spPr>
            <a:xfrm>
              <a:off x="884" y="2795"/>
              <a:ext cx="182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2591" name="直接连接符 152590"/>
            <p:cNvSpPr/>
            <p:nvPr/>
          </p:nvSpPr>
          <p:spPr>
            <a:xfrm>
              <a:off x="884" y="2886"/>
              <a:ext cx="182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2592" name="直接连接符 152591"/>
            <p:cNvSpPr/>
            <p:nvPr/>
          </p:nvSpPr>
          <p:spPr>
            <a:xfrm>
              <a:off x="521" y="3793"/>
              <a:ext cx="46" cy="136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2593" name="直接连接符 152592"/>
            <p:cNvSpPr/>
            <p:nvPr/>
          </p:nvSpPr>
          <p:spPr>
            <a:xfrm>
              <a:off x="567" y="3657"/>
              <a:ext cx="136" cy="272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2594" name="直接连接符 152593"/>
            <p:cNvSpPr/>
            <p:nvPr/>
          </p:nvSpPr>
          <p:spPr>
            <a:xfrm flipH="1">
              <a:off x="2084" y="3793"/>
              <a:ext cx="25" cy="91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52595" name="直接连接符 152594"/>
            <p:cNvSpPr/>
            <p:nvPr/>
          </p:nvSpPr>
          <p:spPr>
            <a:xfrm flipH="1">
              <a:off x="1973" y="3702"/>
              <a:ext cx="91" cy="227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52596" name="文本框 152595"/>
          <p:cNvSpPr txBox="1"/>
          <p:nvPr/>
        </p:nvSpPr>
        <p:spPr>
          <a:xfrm>
            <a:off x="0" y="836613"/>
            <a:ext cx="8856663" cy="1920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1:</a:t>
            </a:r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⊙</a:t>
            </a:r>
            <a:r>
              <a:rPr lang="en-US" altLang="zh-CN" sz="4000" b="1" i="1"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, ⊙</a:t>
            </a:r>
            <a:r>
              <a:rPr lang="en-US" altLang="zh-CN" sz="4000" b="1" i="1"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, ⊙</a:t>
            </a:r>
            <a:r>
              <a:rPr lang="en-US" altLang="zh-CN" sz="4000" b="1" i="1"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两两不相交</a:t>
            </a:r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且半径都是</a:t>
            </a:r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en-US" altLang="zh-CN" sz="4000" b="1" i="1">
                <a:latin typeface="黑体" panose="02010609060101010101" pitchFamily="49" charset="-122"/>
                <a:ea typeface="黑体" panose="02010609060101010101" pitchFamily="49" charset="-122"/>
              </a:rPr>
              <a:t>cm</a:t>
            </a:r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则图中的三个扇形的面积之和为多少</a:t>
            </a:r>
            <a:r>
              <a:rPr lang="en-US" altLang="zh-CN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  <a:r>
              <a:rPr lang="zh-CN" altLang="en-US" sz="4000" b="1" dirty="0">
                <a:latin typeface="黑体" panose="02010609060101010101" pitchFamily="49" charset="-122"/>
                <a:ea typeface="黑体" panose="02010609060101010101" pitchFamily="49" charset="-122"/>
              </a:rPr>
              <a:t>弧长的和为多少</a:t>
            </a:r>
            <a:r>
              <a:rPr lang="en-US" altLang="zh-CN" sz="4000" b="1">
                <a:latin typeface="黑体" panose="02010609060101010101" pitchFamily="49" charset="-122"/>
                <a:ea typeface="黑体" panose="02010609060101010101" pitchFamily="49" charset="-122"/>
              </a:rPr>
              <a:t>? </a:t>
            </a:r>
            <a:endParaRPr lang="zh-CN" altLang="el-GR" sz="4000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2597" name="矩形 152596"/>
          <p:cNvSpPr/>
          <p:nvPr/>
        </p:nvSpPr>
        <p:spPr>
          <a:xfrm>
            <a:off x="250825" y="0"/>
            <a:ext cx="1828800" cy="71913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41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决胜中考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2598" name="动作按钮: 结束 152597">
            <a:hlinkClick r:id="" action="ppaction://hlinkshowjump?jump=lastslide"/>
          </p:cNvPr>
          <p:cNvSpPr/>
          <p:nvPr/>
        </p:nvSpPr>
        <p:spPr>
          <a:xfrm>
            <a:off x="7308850" y="5876925"/>
            <a:ext cx="863600" cy="504825"/>
          </a:xfrm>
          <a:prstGeom prst="actionButtonEnd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02" name="文本框 153601"/>
          <p:cNvSpPr txBox="1"/>
          <p:nvPr/>
        </p:nvSpPr>
        <p:spPr>
          <a:xfrm>
            <a:off x="250825" y="765175"/>
            <a:ext cx="8496300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、如图，</a:t>
            </a:r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⊙A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、 </a:t>
            </a:r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⊙B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、 </a:t>
            </a:r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⊙C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、 </a:t>
            </a:r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⊙D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两两不相交，且半径都是</a:t>
            </a:r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2cm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，求图中阴影部分的面积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。 </a:t>
            </a:r>
            <a:endParaRPr lang="zh-CN" altLang="en-US" sz="3200" b="1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53603" name="图片 15360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71775" y="2347913"/>
            <a:ext cx="4968875" cy="45100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04" name="矩形 153603"/>
          <p:cNvSpPr/>
          <p:nvPr/>
        </p:nvSpPr>
        <p:spPr>
          <a:xfrm>
            <a:off x="250825" y="0"/>
            <a:ext cx="1828800" cy="71913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41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决胜中考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4626" name="文本占位符 154625"/>
          <p:cNvSpPr>
            <a:spLocks noGrp="1"/>
          </p:cNvSpPr>
          <p:nvPr>
            <p:ph type="body" sz="half" idx="1"/>
          </p:nvPr>
        </p:nvSpPr>
        <p:spPr>
          <a:xfrm>
            <a:off x="0" y="765175"/>
            <a:ext cx="9396413" cy="1655763"/>
          </a:xfrm>
          <a:ln/>
        </p:spPr>
        <p:txBody>
          <a:bodyPr/>
          <a:p>
            <a:pPr>
              <a:lnSpc>
                <a:spcPct val="90000"/>
              </a:lnSpc>
              <a:buClrTx/>
              <a:buSzTx/>
              <a:buFontTx/>
              <a:buNone/>
            </a:pPr>
            <a:r>
              <a:rPr lang="en-US" altLang="zh-CN" sz="3600" b="1" dirty="0"/>
              <a:t> 3</a:t>
            </a:r>
            <a:r>
              <a:rPr lang="zh-CN" altLang="en-US" sz="3600" b="1" dirty="0"/>
              <a:t>、如图，</a:t>
            </a:r>
            <a:r>
              <a:rPr lang="en-US" altLang="zh-CN" sz="3600" b="1" dirty="0"/>
              <a:t>A</a:t>
            </a:r>
            <a:r>
              <a:rPr lang="zh-CN" altLang="en-US" sz="3600" b="1" dirty="0"/>
              <a:t>是半径为</a:t>
            </a:r>
            <a:r>
              <a:rPr lang="en-US" altLang="zh-CN" sz="3600" b="1" dirty="0"/>
              <a:t>1</a:t>
            </a:r>
            <a:r>
              <a:rPr lang="zh-CN" altLang="en-US" sz="3600" b="1" dirty="0"/>
              <a:t>的圆</a:t>
            </a:r>
            <a:r>
              <a:rPr lang="en-US" altLang="zh-CN" sz="3600" b="1" dirty="0"/>
              <a:t>O</a:t>
            </a:r>
            <a:r>
              <a:rPr lang="zh-CN" altLang="en-US" sz="3600" b="1" dirty="0"/>
              <a:t>外一点，且</a:t>
            </a:r>
            <a:r>
              <a:rPr lang="en-US" altLang="zh-CN" sz="3600" b="1" dirty="0"/>
              <a:t>OA=2</a:t>
            </a:r>
            <a:r>
              <a:rPr lang="zh-CN" altLang="en-US" sz="3600" b="1" dirty="0"/>
              <a:t>，</a:t>
            </a:r>
            <a:r>
              <a:rPr lang="en-US" altLang="zh-CN" sz="3600" b="1" dirty="0"/>
              <a:t>AB</a:t>
            </a:r>
            <a:r>
              <a:rPr lang="zh-CN" altLang="en-US" sz="3600" b="1" dirty="0"/>
              <a:t>是</a:t>
            </a:r>
            <a:r>
              <a:rPr lang="en-US" altLang="zh-CN" sz="3600" b="1" dirty="0"/>
              <a:t>⊙O</a:t>
            </a:r>
            <a:r>
              <a:rPr lang="zh-CN" altLang="en-US" sz="3600" b="1" dirty="0"/>
              <a:t>的切线，</a:t>
            </a:r>
            <a:r>
              <a:rPr lang="en-US" altLang="zh-CN" sz="3600" b="1" dirty="0"/>
              <a:t>BC//OA</a:t>
            </a:r>
            <a:r>
              <a:rPr lang="zh-CN" altLang="en-US" sz="3600" b="1" dirty="0"/>
              <a:t>，连结</a:t>
            </a:r>
            <a:r>
              <a:rPr lang="en-US" altLang="zh-CN" sz="3600" b="1" dirty="0"/>
              <a:t>AC</a:t>
            </a:r>
            <a:r>
              <a:rPr lang="zh-CN" altLang="en-US" sz="3600" b="1" dirty="0"/>
              <a:t>，则阴影部分面积等于</a:t>
            </a:r>
            <a:r>
              <a:rPr lang="zh-CN" altLang="en-US" sz="3600" b="1" u="sng" dirty="0"/>
              <a:t>        </a:t>
            </a:r>
            <a:r>
              <a:rPr lang="zh-CN" altLang="en-US" sz="3600" b="1" dirty="0"/>
              <a:t>。</a:t>
            </a:r>
            <a:endParaRPr lang="zh-CN" altLang="en-US" sz="3600" b="1" dirty="0"/>
          </a:p>
        </p:txBody>
      </p:sp>
      <p:sp>
        <p:nvSpPr>
          <p:cNvPr id="154627" name="文本框 154626"/>
          <p:cNvSpPr txBox="1"/>
          <p:nvPr/>
        </p:nvSpPr>
        <p:spPr>
          <a:xfrm>
            <a:off x="2463800" y="4583113"/>
            <a:ext cx="1841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54628" name="内容占位符 154627"/>
          <p:cNvPicPr>
            <a:picLocks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3924300" y="2492375"/>
            <a:ext cx="4329113" cy="2865438"/>
          </a:xfrm>
          <a:ln/>
        </p:spPr>
      </p:pic>
      <p:sp>
        <p:nvSpPr>
          <p:cNvPr id="154629" name="直接连接符 154628"/>
          <p:cNvSpPr/>
          <p:nvPr/>
        </p:nvSpPr>
        <p:spPr>
          <a:xfrm flipH="1" flipV="1">
            <a:off x="4572000" y="2921000"/>
            <a:ext cx="706438" cy="1039813"/>
          </a:xfrm>
          <a:prstGeom prst="line">
            <a:avLst/>
          </a:prstGeom>
          <a:ln w="2857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54630" name="直接连接符 154629"/>
          <p:cNvSpPr/>
          <p:nvPr/>
        </p:nvSpPr>
        <p:spPr>
          <a:xfrm flipV="1">
            <a:off x="5292725" y="2921000"/>
            <a:ext cx="708025" cy="1039813"/>
          </a:xfrm>
          <a:prstGeom prst="line">
            <a:avLst/>
          </a:prstGeom>
          <a:ln w="28575" cap="flat" cmpd="sng">
            <a:solidFill>
              <a:schemeClr val="tx1"/>
            </a:solidFill>
            <a:prstDash val="dash"/>
            <a:headEnd type="none" w="med" len="med"/>
            <a:tailEnd type="none" w="med" len="med"/>
          </a:ln>
        </p:spPr>
      </p:sp>
      <p:sp>
        <p:nvSpPr>
          <p:cNvPr id="154631" name="矩形 154630"/>
          <p:cNvSpPr/>
          <p:nvPr/>
        </p:nvSpPr>
        <p:spPr>
          <a:xfrm>
            <a:off x="250825" y="0"/>
            <a:ext cx="1828800" cy="71913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41"/>
              </a:avLst>
            </a:prstTxWarp>
            <a:normAutofit/>
          </a:bodyPr>
          <a:p>
            <a:pPr algn="ctr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80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决胜中考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80000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4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54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6434" name="WordArt 2"/>
          <p:cNvSpPr>
            <a:spLocks noTextEdit="1"/>
          </p:cNvSpPr>
          <p:nvPr/>
        </p:nvSpPr>
        <p:spPr>
          <a:xfrm>
            <a:off x="323850" y="549275"/>
            <a:ext cx="2209800" cy="685800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80808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小  结 </a:t>
            </a:r>
            <a:endParaRPr lang="zh-CN" altLang="en-US" sz="3600" b="1">
              <a:ln w="127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45791" dir="2021404" algn="ctr" rotWithShape="0">
                  <a:srgbClr val="80808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8435" name="Text Box 3"/>
          <p:cNvSpPr txBox="1"/>
          <p:nvPr/>
        </p:nvSpPr>
        <p:spPr>
          <a:xfrm>
            <a:off x="611188" y="3429000"/>
            <a:ext cx="62896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2.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扇形面积公式与弧长公式的区别：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2" name="Group 4"/>
          <p:cNvGrpSpPr/>
          <p:nvPr/>
        </p:nvGrpSpPr>
        <p:grpSpPr>
          <a:xfrm>
            <a:off x="4787900" y="3789363"/>
            <a:ext cx="3657600" cy="1112837"/>
            <a:chOff x="960" y="3360"/>
            <a:chExt cx="2304" cy="701"/>
          </a:xfrm>
        </p:grpSpPr>
        <p:sp>
          <p:nvSpPr>
            <p:cNvPr id="146437" name="Text Box 5"/>
            <p:cNvSpPr txBox="1"/>
            <p:nvPr/>
          </p:nvSpPr>
          <p:spPr>
            <a:xfrm>
              <a:off x="960" y="3471"/>
              <a:ext cx="2304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44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S</a:t>
              </a:r>
              <a:r>
                <a:rPr lang="zh-CN" altLang="en-US" sz="4400" b="1" baseline="-250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扇形</a:t>
              </a:r>
              <a:r>
                <a:rPr lang="zh-CN" altLang="en-US" sz="4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＝       </a:t>
              </a:r>
              <a:r>
                <a:rPr lang="en-US" altLang="zh-CN" sz="44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S</a:t>
              </a:r>
              <a:r>
                <a:rPr lang="zh-CN" altLang="en-US" sz="4400" b="1" baseline="-250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圆</a:t>
              </a:r>
              <a:endParaRPr lang="zh-CN" altLang="en-US" sz="4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146438" name="Group 6"/>
            <p:cNvGrpSpPr/>
            <p:nvPr/>
          </p:nvGrpSpPr>
          <p:grpSpPr>
            <a:xfrm>
              <a:off x="2112" y="3360"/>
              <a:ext cx="500" cy="701"/>
              <a:chOff x="2112" y="3360"/>
              <a:chExt cx="500" cy="701"/>
            </a:xfrm>
          </p:grpSpPr>
          <p:sp>
            <p:nvSpPr>
              <p:cNvPr id="146439" name="Line 7"/>
              <p:cNvSpPr/>
              <p:nvPr/>
            </p:nvSpPr>
            <p:spPr>
              <a:xfrm>
                <a:off x="2112" y="3714"/>
                <a:ext cx="480" cy="0"/>
              </a:xfrm>
              <a:prstGeom prst="line">
                <a:avLst/>
              </a:prstGeom>
              <a:ln w="5715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46440" name="Text Box 8"/>
              <p:cNvSpPr txBox="1"/>
              <p:nvPr/>
            </p:nvSpPr>
            <p:spPr>
              <a:xfrm>
                <a:off x="2112" y="3696"/>
                <a:ext cx="500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algn="ctr"/>
                <a:r>
                  <a:rPr lang="en-US" altLang="zh-CN" sz="32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360</a:t>
                </a:r>
                <a:endParaRPr lang="en-US" altLang="zh-CN" sz="32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6441" name="Text Box 9"/>
              <p:cNvSpPr txBox="1"/>
              <p:nvPr/>
            </p:nvSpPr>
            <p:spPr>
              <a:xfrm>
                <a:off x="2208" y="3360"/>
                <a:ext cx="258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algn="ctr"/>
                <a:r>
                  <a:rPr lang="en-US" altLang="zh-CN" sz="32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n</a:t>
                </a:r>
                <a:endParaRPr lang="en-US" altLang="zh-CN" sz="32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4" name="Group 10"/>
          <p:cNvGrpSpPr/>
          <p:nvPr/>
        </p:nvGrpSpPr>
        <p:grpSpPr>
          <a:xfrm>
            <a:off x="1692275" y="3829050"/>
            <a:ext cx="3657600" cy="1112838"/>
            <a:chOff x="528" y="971"/>
            <a:chExt cx="2304" cy="701"/>
          </a:xfrm>
        </p:grpSpPr>
        <p:sp>
          <p:nvSpPr>
            <p:cNvPr id="146443" name="Text Box 11"/>
            <p:cNvSpPr txBox="1"/>
            <p:nvPr/>
          </p:nvSpPr>
          <p:spPr>
            <a:xfrm>
              <a:off x="528" y="1082"/>
              <a:ext cx="2304" cy="48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44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l</a:t>
              </a:r>
              <a:r>
                <a:rPr lang="zh-CN" altLang="en-US" sz="4400" b="1" baseline="-250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弧</a:t>
              </a:r>
              <a:r>
                <a:rPr lang="zh-CN" altLang="en-US" sz="4400" b="1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＝      </a:t>
              </a:r>
              <a:r>
                <a:rPr lang="en-US" altLang="zh-CN" sz="44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C</a:t>
              </a:r>
              <a:r>
                <a:rPr lang="zh-CN" altLang="en-US" sz="4400" b="1" baseline="-25000" dirty="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rPr>
                <a:t>圆</a:t>
              </a:r>
              <a:endParaRPr lang="zh-CN" altLang="en-US" sz="4400" b="1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pSp>
          <p:nvGrpSpPr>
            <p:cNvPr id="146444" name="Group 12"/>
            <p:cNvGrpSpPr/>
            <p:nvPr/>
          </p:nvGrpSpPr>
          <p:grpSpPr>
            <a:xfrm>
              <a:off x="1276" y="971"/>
              <a:ext cx="500" cy="701"/>
              <a:chOff x="2112" y="3360"/>
              <a:chExt cx="500" cy="701"/>
            </a:xfrm>
          </p:grpSpPr>
          <p:sp>
            <p:nvSpPr>
              <p:cNvPr id="146445" name="Line 13"/>
              <p:cNvSpPr/>
              <p:nvPr/>
            </p:nvSpPr>
            <p:spPr>
              <a:xfrm>
                <a:off x="2112" y="3714"/>
                <a:ext cx="480" cy="0"/>
              </a:xfrm>
              <a:prstGeom prst="line">
                <a:avLst/>
              </a:prstGeom>
              <a:ln w="5715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46446" name="Text Box 14"/>
              <p:cNvSpPr txBox="1"/>
              <p:nvPr/>
            </p:nvSpPr>
            <p:spPr>
              <a:xfrm>
                <a:off x="2112" y="3696"/>
                <a:ext cx="500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algn="ctr"/>
                <a:r>
                  <a:rPr lang="en-US" altLang="zh-CN" sz="32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360</a:t>
                </a:r>
                <a:endParaRPr lang="en-US" altLang="zh-CN" sz="32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46447" name="Text Box 15"/>
              <p:cNvSpPr txBox="1"/>
              <p:nvPr/>
            </p:nvSpPr>
            <p:spPr>
              <a:xfrm>
                <a:off x="2208" y="3360"/>
                <a:ext cx="258" cy="3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>
                <a:spAutoFit/>
              </a:bodyPr>
              <a:p>
                <a:pPr algn="ctr"/>
                <a:r>
                  <a:rPr lang="en-US" altLang="zh-CN" sz="3200" b="1">
                    <a:solidFill>
                      <a:srgbClr val="FF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rPr>
                  <a:t>n</a:t>
                </a:r>
                <a:endParaRPr lang="en-US" altLang="zh-CN" sz="32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18448" name="Text Box 16"/>
          <p:cNvSpPr txBox="1"/>
          <p:nvPr/>
        </p:nvSpPr>
        <p:spPr>
          <a:xfrm>
            <a:off x="758825" y="1700213"/>
            <a:ext cx="5900738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1.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扇形的面积大小与哪些因素有关？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8449" name="Text Box 17"/>
          <p:cNvSpPr txBox="1"/>
          <p:nvPr/>
        </p:nvSpPr>
        <p:spPr>
          <a:xfrm>
            <a:off x="1574800" y="2276475"/>
            <a:ext cx="4292600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）与圆心角的大小有关</a:t>
            </a:r>
            <a:endParaRPr lang="zh-CN" altLang="en-US" sz="28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8450" name="Text Box 18"/>
          <p:cNvSpPr txBox="1"/>
          <p:nvPr/>
        </p:nvSpPr>
        <p:spPr>
          <a:xfrm>
            <a:off x="1555750" y="2852738"/>
            <a:ext cx="3935413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）与半径的长短有关</a:t>
            </a:r>
            <a:endParaRPr lang="zh-CN" altLang="en-US" sz="28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146451" name="Picture 19" descr="AG00317_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96200" y="5334000"/>
            <a:ext cx="1187450" cy="1524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52" name="Text Box 20"/>
          <p:cNvSpPr txBox="1"/>
          <p:nvPr/>
        </p:nvSpPr>
        <p:spPr>
          <a:xfrm>
            <a:off x="758825" y="4941888"/>
            <a:ext cx="5900738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3.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扇形面积单位与弧长单位的区别：</a:t>
            </a:r>
            <a:endParaRPr lang="zh-CN" altLang="en-US" sz="28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8453" name="Text Box 21"/>
          <p:cNvSpPr txBox="1"/>
          <p:nvPr/>
        </p:nvSpPr>
        <p:spPr>
          <a:xfrm>
            <a:off x="1692275" y="5445125"/>
            <a:ext cx="6792913" cy="51911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）扇形面积单位是面积单位（有平方）</a:t>
            </a:r>
            <a:endParaRPr lang="zh-CN" altLang="en-US" sz="28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8454" name="Text Box 22"/>
          <p:cNvSpPr txBox="1"/>
          <p:nvPr/>
        </p:nvSpPr>
        <p:spPr>
          <a:xfrm>
            <a:off x="1692275" y="6034088"/>
            <a:ext cx="6435725" cy="519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）弧长单位是长度单位（没有平方）</a:t>
            </a:r>
            <a:endParaRPr lang="zh-CN" altLang="en-US" sz="28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"/>
                                        <p:tgtEl>
                                          <p:spTgt spid="18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75"/>
                                        <p:tgtEl>
                                          <p:spTgt spid="18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4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4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75"/>
                                        <p:tgtEl>
                                          <p:spTgt spid="18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"/>
                                        <p:tgtEl>
                                          <p:spTgt spid="18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18448" grpId="0"/>
      <p:bldP spid="18449" grpId="0"/>
      <p:bldP spid="18450" grpId="0"/>
      <p:bldP spid="18452" grpId="0"/>
      <p:bldP spid="18453" grpId="0"/>
      <p:bldP spid="1845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2642" name="图片 112641" descr="地球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9388" y="404813"/>
            <a:ext cx="731837" cy="6413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12643" name="组合 112642"/>
          <p:cNvGrpSpPr/>
          <p:nvPr/>
        </p:nvGrpSpPr>
        <p:grpSpPr>
          <a:xfrm>
            <a:off x="576263" y="2106613"/>
            <a:ext cx="8018462" cy="2363787"/>
            <a:chOff x="363" y="1030"/>
            <a:chExt cx="5051" cy="1489"/>
          </a:xfrm>
        </p:grpSpPr>
        <p:sp>
          <p:nvSpPr>
            <p:cNvPr id="112644" name="文本框 112643"/>
            <p:cNvSpPr txBox="1"/>
            <p:nvPr/>
          </p:nvSpPr>
          <p:spPr>
            <a:xfrm>
              <a:off x="385" y="1030"/>
              <a:ext cx="3873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3600" b="1" dirty="0">
                  <a:latin typeface="Arial" panose="020B0604020202020204" pitchFamily="34" charset="0"/>
                  <a:ea typeface="楷体_GB2312" pitchFamily="49" charset="-122"/>
                </a:rPr>
                <a:t>　这节课你学到了什么知识？</a:t>
              </a:r>
              <a:endParaRPr lang="zh-CN" altLang="en-US" sz="3600" b="1" dirty="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112645" name="文本框 112644"/>
            <p:cNvSpPr txBox="1"/>
            <p:nvPr/>
          </p:nvSpPr>
          <p:spPr>
            <a:xfrm>
              <a:off x="363" y="1570"/>
              <a:ext cx="4740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3600" b="1" dirty="0">
                  <a:latin typeface="Arial" panose="020B0604020202020204" pitchFamily="34" charset="0"/>
                  <a:ea typeface="楷体_GB2312" pitchFamily="49" charset="-122"/>
                </a:rPr>
                <a:t>　你是用什么方法获得这些知识的？</a:t>
              </a:r>
              <a:endParaRPr lang="zh-CN" altLang="en-US" sz="3600" b="1" dirty="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  <p:sp>
          <p:nvSpPr>
            <p:cNvPr id="112646" name="文本框 112645"/>
            <p:cNvSpPr txBox="1"/>
            <p:nvPr/>
          </p:nvSpPr>
          <p:spPr>
            <a:xfrm>
              <a:off x="385" y="2115"/>
              <a:ext cx="5029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3600" b="1" dirty="0">
                  <a:latin typeface="Arial" panose="020B0604020202020204" pitchFamily="34" charset="0"/>
                  <a:ea typeface="楷体_GB2312" pitchFamily="49" charset="-122"/>
                </a:rPr>
                <a:t>　本节课你还有什么地方没有解决吗？</a:t>
              </a:r>
              <a:endParaRPr lang="zh-CN" altLang="en-US" sz="3600" b="1" dirty="0">
                <a:latin typeface="Arial" panose="020B0604020202020204" pitchFamily="34" charset="0"/>
                <a:ea typeface="楷体_GB2312" pitchFamily="49" charset="-122"/>
              </a:endParaRPr>
            </a:p>
          </p:txBody>
        </p:sp>
      </p:grpSp>
      <p:sp>
        <p:nvSpPr>
          <p:cNvPr id="112647" name="横卷形 112646"/>
          <p:cNvSpPr/>
          <p:nvPr/>
        </p:nvSpPr>
        <p:spPr>
          <a:xfrm>
            <a:off x="395288" y="804863"/>
            <a:ext cx="8340725" cy="5997575"/>
          </a:xfrm>
          <a:prstGeom prst="horizontalScroll">
            <a:avLst>
              <a:gd name="adj" fmla="val 10796"/>
            </a:avLst>
          </a:prstGeom>
          <a:solidFill>
            <a:srgbClr val="CCFFFF"/>
          </a:solidFill>
          <a:ln w="12700" cap="sq" cmpd="sng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txBody>
          <a:bodyPr/>
          <a:p>
            <a:endParaRPr lang="zh-CN" altLang="en-US"/>
          </a:p>
        </p:txBody>
      </p:sp>
      <p:sp>
        <p:nvSpPr>
          <p:cNvPr id="112649" name="文本框 112648"/>
          <p:cNvSpPr txBox="1"/>
          <p:nvPr/>
        </p:nvSpPr>
        <p:spPr>
          <a:xfrm>
            <a:off x="971550" y="2400300"/>
            <a:ext cx="76200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altLang="en-US" sz="28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．弧长的计算公式</a:t>
            </a:r>
            <a:endParaRPr lang="zh-CN" altLang="en-US" sz="28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112650" name="对象 112649"/>
          <p:cNvGraphicFramePr/>
          <p:nvPr/>
        </p:nvGraphicFramePr>
        <p:xfrm>
          <a:off x="4500563" y="2171700"/>
          <a:ext cx="1752600" cy="1057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1" name="" r:id="rId2" imgW="584200" imgH="431800" progId="Equation.3">
                  <p:embed/>
                </p:oleObj>
              </mc:Choice>
              <mc:Fallback>
                <p:oleObj name="" r:id="rId2" imgW="584200" imgH="431800" progId="Equation.3">
                  <p:embed/>
                  <p:pic>
                    <p:nvPicPr>
                      <p:cNvPr id="0" name="图片 3120"/>
                      <p:cNvPicPr/>
                      <p:nvPr/>
                    </p:nvPicPr>
                    <p:blipFill>
                      <a:blip r:embed="rId3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4500563" y="2171700"/>
                        <a:ext cx="1752600" cy="1057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652" name="文本框 112651"/>
          <p:cNvSpPr txBox="1"/>
          <p:nvPr/>
        </p:nvSpPr>
        <p:spPr>
          <a:xfrm>
            <a:off x="1009650" y="4129088"/>
            <a:ext cx="78835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．扇形的面积公式            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112653" name="对象 112652"/>
          <p:cNvGraphicFramePr/>
          <p:nvPr/>
        </p:nvGraphicFramePr>
        <p:xfrm>
          <a:off x="4572000" y="3900488"/>
          <a:ext cx="2003425" cy="963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2" name="" r:id="rId4" imgW="850265" imgH="419100" progId="Equation.3">
                  <p:embed/>
                </p:oleObj>
              </mc:Choice>
              <mc:Fallback>
                <p:oleObj name="" r:id="rId4" imgW="850265" imgH="419100" progId="Equation.3">
                  <p:embed/>
                  <p:pic>
                    <p:nvPicPr>
                      <p:cNvPr id="0" name="图片 3121"/>
                      <p:cNvPicPr/>
                      <p:nvPr/>
                    </p:nvPicPr>
                    <p:blipFill>
                      <a:blip r:embed="rId5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4572000" y="3900488"/>
                        <a:ext cx="2003425" cy="9636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54" name="内容占位符 112653"/>
          <p:cNvGraphicFramePr/>
          <p:nvPr>
            <p:ph idx="4294967295"/>
          </p:nvPr>
        </p:nvGraphicFramePr>
        <p:xfrm>
          <a:off x="6588125" y="3971925"/>
          <a:ext cx="1873250" cy="866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3" name="" r:id="rId6" imgW="850265" imgH="393700" progId="Equation.3">
                  <p:embed/>
                </p:oleObj>
              </mc:Choice>
              <mc:Fallback>
                <p:oleObj name="" r:id="rId6" imgW="850265" imgH="393700" progId="Equation.3">
                  <p:embed/>
                  <p:pic>
                    <p:nvPicPr>
                      <p:cNvPr id="0" name="图片 3122"/>
                      <p:cNvPicPr/>
                      <p:nvPr/>
                    </p:nvPicPr>
                    <p:blipFill>
                      <a:blip r:embed="rId7">
                        <a:clrChange>
                          <a:clrFrom>
                            <a:srgbClr val="000000"/>
                          </a:clrFrom>
                          <a:clrTo>
                            <a:srgbClr val="FF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6588125" y="3971925"/>
                        <a:ext cx="1873250" cy="866775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655" name="矩形 112654"/>
          <p:cNvSpPr/>
          <p:nvPr/>
        </p:nvSpPr>
        <p:spPr>
          <a:xfrm>
            <a:off x="971550" y="333375"/>
            <a:ext cx="2209800" cy="685800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80808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本节所学公式 ：</a:t>
            </a:r>
            <a:endParaRPr lang="zh-CN" altLang="en-US" sz="3600" b="1">
              <a:ln w="1270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effectLst>
                <a:outerShdw dist="45791" dir="2021404" algn="ctr" rotWithShape="0">
                  <a:srgbClr val="80808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 spd="med">
    <p:split orient="vert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7458" name="Picture 2" descr="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35375" y="2060575"/>
            <a:ext cx="5040313" cy="4305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7459" name="Text Box 3"/>
          <p:cNvSpPr txBox="1"/>
          <p:nvPr/>
        </p:nvSpPr>
        <p:spPr>
          <a:xfrm>
            <a:off x="450850" y="476250"/>
            <a:ext cx="8153400" cy="1554163"/>
          </a:xfrm>
          <a:prstGeom prst="rect">
            <a:avLst/>
          </a:prstGeom>
          <a:solidFill>
            <a:srgbClr val="FFFF99"/>
          </a:solidFill>
          <a:ln w="9525">
            <a:noFill/>
          </a:ln>
        </p:spPr>
        <p:txBody>
          <a:bodyPr>
            <a:spAutoFit/>
          </a:bodyPr>
          <a:p>
            <a:pPr algn="just"/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课后思考</a:t>
            </a:r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已知正三角形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ABC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的边长为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，分别以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为圆心，以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a/2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为半径的圆相切于点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D</a:t>
            </a:r>
            <a:r>
              <a:rPr lang="zh-CN" altLang="en-US" sz="3200" b="1" baseline="-25000" dirty="0">
                <a:latin typeface="宋体" panose="02010600030101010101" pitchFamily="2" charset="-122"/>
                <a:ea typeface="宋体" panose="02010600030101010101" pitchFamily="2" charset="-122"/>
              </a:rPr>
              <a:t>、 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E</a:t>
            </a:r>
            <a:r>
              <a:rPr lang="zh-CN" altLang="en-US" sz="3200" b="1" baseline="-25000" dirty="0"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F</a:t>
            </a:r>
            <a:r>
              <a:rPr lang="zh-CN" altLang="en-US" sz="3200" b="1" baseline="-25000" dirty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求图中阴影部分的面积</a:t>
            </a:r>
            <a:r>
              <a:rPr lang="en-US" altLang="zh-CN" sz="3200" b="1">
                <a:latin typeface="宋体" panose="02010600030101010101" pitchFamily="2" charset="-122"/>
                <a:ea typeface="宋体" panose="02010600030101010101" pitchFamily="2" charset="-122"/>
              </a:rPr>
              <a:t>S.</a:t>
            </a:r>
            <a:endParaRPr lang="en-US" altLang="zh-CN" sz="32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7460" name="Rectangle 4"/>
          <p:cNvSpPr/>
          <p:nvPr/>
        </p:nvSpPr>
        <p:spPr>
          <a:xfrm>
            <a:off x="4329113" y="321945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4690" name="图片 11468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14691" name="标题 114690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/>
          <a:p>
            <a:r>
              <a:rPr lang="en-US" altLang="zh-CN" dirty="0"/>
              <a:t>                        </a:t>
            </a:r>
            <a:endParaRPr lang="en-US" altLang="zh-CN" dirty="0"/>
          </a:p>
        </p:txBody>
      </p:sp>
      <p:sp>
        <p:nvSpPr>
          <p:cNvPr id="114692" name="文本框 114691"/>
          <p:cNvSpPr txBox="1"/>
          <p:nvPr/>
        </p:nvSpPr>
        <p:spPr>
          <a:xfrm>
            <a:off x="2039938" y="404813"/>
            <a:ext cx="1524000" cy="5688012"/>
          </a:xfrm>
          <a:prstGeom prst="rect">
            <a:avLst/>
          </a:prstGeom>
          <a:noFill/>
          <a:ln w="0">
            <a:noFill/>
          </a:ln>
        </p:spPr>
        <p:txBody>
          <a:bodyPr vert="eaVert" lIns="0" tIns="0" rIns="0" bIns="0">
            <a:spAutoFit/>
          </a:bodyPr>
          <a:p>
            <a:pPr algn="just" eaLnBrk="0" hangingPunct="0">
              <a:spcBef>
                <a:spcPct val="50000"/>
              </a:spcBef>
            </a:pPr>
            <a:r>
              <a:rPr lang="zh-CN" altLang="en-US" sz="10000" dirty="0">
                <a:solidFill>
                  <a:srgbClr val="F0F84A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谢谢合作</a:t>
            </a:r>
            <a:endParaRPr lang="zh-CN" altLang="en-US" sz="10000">
              <a:solidFill>
                <a:srgbClr val="F0F84A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3323</Words>
  <Application>WPS 演示</Application>
  <PresentationFormat>在屏幕上显示</PresentationFormat>
  <Paragraphs>485</Paragraphs>
  <Slides>40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75</vt:i4>
      </vt:variant>
      <vt:variant>
        <vt:lpstr>幻灯片标题</vt:lpstr>
      </vt:variant>
      <vt:variant>
        <vt:i4>40</vt:i4>
      </vt:variant>
    </vt:vector>
  </HeadingPairs>
  <TitlesOfParts>
    <vt:vector size="130" baseType="lpstr">
      <vt:lpstr>Arial</vt:lpstr>
      <vt:lpstr>宋体</vt:lpstr>
      <vt:lpstr>Wingdings</vt:lpstr>
      <vt:lpstr>Times New Roman</vt:lpstr>
      <vt:lpstr>黑体</vt:lpstr>
      <vt:lpstr>华文中宋</vt:lpstr>
      <vt:lpstr>楷体_GB2312</vt:lpstr>
      <vt:lpstr>新宋体</vt:lpstr>
      <vt:lpstr>隶书</vt:lpstr>
      <vt:lpstr>华文行楷</vt:lpstr>
      <vt:lpstr>微软雅黑</vt:lpstr>
      <vt:lpstr>Arial Unicode MS</vt:lpstr>
      <vt:lpstr>华文彩云</vt:lpstr>
      <vt:lpstr>方正舒体</vt:lpstr>
      <vt:lpstr>默认设计模板</vt:lpstr>
      <vt:lpstr>Flash.Movie</vt:lpstr>
      <vt:lpstr>Equation.3</vt:lpstr>
      <vt:lpstr>Word.Picture.8</vt:lpstr>
      <vt:lpstr>Word.Picture.8</vt:lpstr>
      <vt:lpstr>Word.Picture.8</vt:lpstr>
      <vt:lpstr>Word.Picture.8</vt:lpstr>
      <vt:lpstr>Equation.3</vt:lpstr>
      <vt:lpstr>Equation.3</vt:lpstr>
      <vt:lpstr>Word.Picture.8</vt:lpstr>
      <vt:lpstr>Flash.Movie</vt:lpstr>
      <vt:lpstr>Equation.3</vt:lpstr>
      <vt:lpstr>Word.Picture.8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Flash.Movie</vt:lpstr>
      <vt:lpstr>Flash.Movie</vt:lpstr>
      <vt:lpstr>Flash.Movie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Word.Picture.8</vt:lpstr>
      <vt:lpstr>Word.Picture.8</vt:lpstr>
      <vt:lpstr>Word.Picture.8</vt:lpstr>
      <vt:lpstr>Word.Picture.8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Word.Picture.8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soft.netnest.com.cn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28.3 与圆有关的计算（1）</dc:title>
  <dc:creator>jxm</dc:creator>
  <cp:lastModifiedBy>Administrator</cp:lastModifiedBy>
  <cp:revision>481</cp:revision>
  <dcterms:created xsi:type="dcterms:W3CDTF">2006-10-27T01:52:19Z</dcterms:created>
  <dcterms:modified xsi:type="dcterms:W3CDTF">2019-11-15T11:49:14Z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2052-11.1.0.9175</vt:lpwstr>
  </property>
</Properties>
</file>