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263" r:id="rId3"/>
    <p:sldId id="267" r:id="rId5"/>
    <p:sldId id="264" r:id="rId6"/>
    <p:sldId id="287" r:id="rId7"/>
    <p:sldId id="288" r:id="rId8"/>
    <p:sldId id="289" r:id="rId9"/>
    <p:sldId id="290" r:id="rId10"/>
    <p:sldId id="291" r:id="rId11"/>
    <p:sldId id="292" r:id="rId12"/>
    <p:sldId id="293" r:id="rId13"/>
    <p:sldId id="265" r:id="rId14"/>
    <p:sldId id="294" r:id="rId15"/>
    <p:sldId id="297" r:id="rId16"/>
    <p:sldId id="299" r:id="rId17"/>
    <p:sldId id="281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3308"/>
    <a:srgbClr val="1D41D5"/>
    <a:srgbClr val="550396"/>
    <a:srgbClr val="BC8B8F"/>
    <a:srgbClr val="0FB62A"/>
    <a:srgbClr val="FDE11C"/>
    <a:srgbClr val="699034"/>
    <a:srgbClr val="B3D487"/>
    <a:srgbClr val="A0D3CC"/>
    <a:srgbClr val="F7F3E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0" d="100"/>
          <a:sy n="70" d="100"/>
        </p:scale>
        <p:origin x="702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20" Type="http://schemas.openxmlformats.org/officeDocument/2006/relationships/viewProps" Target="viewProps.xml"/><Relationship Id="rId2" Type="http://schemas.openxmlformats.org/officeDocument/2006/relationships/theme" Target="theme/theme1.xml"/><Relationship Id="rId19" Type="http://schemas.openxmlformats.org/officeDocument/2006/relationships/presProps" Target="presProps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3B745CF-994B-453F-B62C-94C340D1A6F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CED1EE5-BDC7-420E-AAAB-81BE73294ED5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3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png"/><Relationship Id="rId1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1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12.xml"/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image" Target="../media/image1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3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.png"/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5400000" flipH="1">
            <a:off x="2667000" y="-2657270"/>
            <a:ext cx="6858001" cy="12172539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0011469" y="3164393"/>
            <a:ext cx="1289286" cy="1254442"/>
            <a:chOff x="3172936" y="2639251"/>
            <a:chExt cx="1289286" cy="1254442"/>
          </a:xfrm>
        </p:grpSpPr>
        <p:sp>
          <p:nvSpPr>
            <p:cNvPr id="7" name="矩形 6"/>
            <p:cNvSpPr/>
            <p:nvPr/>
          </p:nvSpPr>
          <p:spPr>
            <a:xfrm>
              <a:off x="3172936" y="2774951"/>
              <a:ext cx="738664" cy="1035049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乙酉甲申雷雨惊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乘除却贺芒种晴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插秧先插蚤籼稻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少忍数旬蒸米成</a:t>
              </a:r>
              <a:endParaRPr lang="zh-CN" altLang="en-US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1600" y="2639251"/>
              <a:ext cx="550622" cy="1254442"/>
            </a:xfrm>
            <a:prstGeom prst="rect">
              <a:avLst/>
            </a:prstGeom>
          </p:spPr>
        </p:pic>
        <p:cxnSp>
          <p:nvCxnSpPr>
            <p:cNvPr id="9" name="直接连接符 8"/>
            <p:cNvCxnSpPr/>
            <p:nvPr/>
          </p:nvCxnSpPr>
          <p:spPr>
            <a:xfrm>
              <a:off x="3397250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3542268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3680142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5" name="图片 4" descr="图片包含 猫, 就坐, 室内, 餐桌&#10;&#10;已生成高可信度的说明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89" y="19206"/>
            <a:ext cx="5106333" cy="7216951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6800031" y="1769692"/>
            <a:ext cx="738664" cy="23069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汉仪小隶书简" panose="02010609000101010101" pitchFamily="49" charset="-122"/>
                <a:ea typeface="汉仪小隶书简" panose="02010609000101010101" pitchFamily="49" charset="-122"/>
              </a:defRPr>
            </a:lvl1pPr>
          </a:lstStyle>
          <a:p>
            <a:r>
              <a:rPr lang="zh-CN" altLang="en-US" sz="7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康熙字典體" pitchFamily="2" charset="-120"/>
                <a:ea typeface="康熙字典體" pitchFamily="2" charset="-120"/>
              </a:rPr>
              <a:t>散步</a:t>
            </a:r>
            <a:endParaRPr lang="zh-CN" altLang="en-US" sz="7200" b="1" dirty="0">
              <a:solidFill>
                <a:schemeClr val="tx1">
                  <a:lumMod val="75000"/>
                  <a:lumOff val="25000"/>
                </a:schemeClr>
              </a:solidFill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5128260" y="3450590"/>
            <a:ext cx="798195" cy="1985645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p>
            <a:r>
              <a:rPr lang="zh-CN" altLang="en-US" sz="4000"/>
              <a:t>莫怀戚</a:t>
            </a:r>
            <a:endParaRPr lang="zh-CN" altLang="en-US" sz="400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6365" y="-2657270"/>
            <a:ext cx="6858001" cy="12172539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243748" y="145160"/>
            <a:ext cx="888457" cy="626769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01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131570" y="1776730"/>
            <a:ext cx="9928225" cy="3030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sym typeface="+mn-ea"/>
              </a:rPr>
              <a:t>戚（    ）  分歧（   ）   熬（    ）    </a:t>
            </a:r>
            <a:endParaRPr lang="zh-CN" altLang="en-US" sz="4400" b="1" dirty="0">
              <a:latin typeface="Arial" panose="020B0604020202020204" pitchFamily="34" charset="0"/>
              <a:sym typeface="+mn-ea"/>
            </a:endParaRPr>
          </a:p>
          <a:p>
            <a:pPr>
              <a:spcBef>
                <a:spcPct val="50000"/>
              </a:spcBef>
            </a:pPr>
            <a:r>
              <a:rPr lang="zh-CN" altLang="en-US" sz="4400" b="1" dirty="0">
                <a:latin typeface="Arial" panose="020B0604020202020204" pitchFamily="34" charset="0"/>
                <a:sym typeface="+mn-ea"/>
              </a:rPr>
              <a:t>霎时（     ）    水波粼粼（    ）</a:t>
            </a:r>
            <a:endParaRPr lang="zh-CN" altLang="en-US" sz="44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dirty="0">
                <a:latin typeface="Arial" panose="020B0604020202020204" pitchFamily="34" charset="0"/>
                <a:sym typeface="+mn-ea"/>
              </a:rPr>
              <a:t> </a:t>
            </a:r>
            <a:endParaRPr lang="zh-CN" altLang="en-US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u="sng" dirty="0">
                <a:latin typeface="Arial" panose="020B0604020202020204" pitchFamily="34" charset="0"/>
                <a:sym typeface="+mn-ea"/>
              </a:rPr>
              <a:t> </a:t>
            </a:r>
            <a:endParaRPr lang="zh-CN" altLang="en-US" b="1" u="sng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b="1" u="sng" dirty="0">
                <a:latin typeface="Arial" panose="020B0604020202020204" pitchFamily="34" charset="0"/>
                <a:sym typeface="+mn-ea"/>
              </a:rPr>
              <a:t> </a:t>
            </a:r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4118610" y="311150"/>
            <a:ext cx="5084445" cy="9220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5400">
                <a:latin typeface="华文楷体" panose="02010600040101010101" charset="-122"/>
                <a:ea typeface="华文楷体" panose="02010600040101010101" charset="-122"/>
              </a:rPr>
              <a:t>读准字词</a:t>
            </a:r>
            <a:endParaRPr lang="zh-CN" altLang="en-US" sz="5400">
              <a:latin typeface="华文楷体" panose="02010600040101010101" charset="-122"/>
              <a:ea typeface="华文楷体" panose="02010600040101010101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207895" y="1776730"/>
            <a:ext cx="159575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err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qī</a:t>
            </a:r>
            <a:endParaRPr lang="zh-CN" altLang="en-US" sz="3600"/>
          </a:p>
        </p:txBody>
      </p:sp>
      <p:sp>
        <p:nvSpPr>
          <p:cNvPr id="20491" name="文本框 20490"/>
          <p:cNvSpPr txBox="1"/>
          <p:nvPr/>
        </p:nvSpPr>
        <p:spPr>
          <a:xfrm>
            <a:off x="5483225" y="1776413"/>
            <a:ext cx="1223963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err="1">
                <a:solidFill>
                  <a:srgbClr val="FF0000"/>
                </a:solidFill>
                <a:latin typeface="Arial" panose="020B0604020202020204" pitchFamily="34" charset="0"/>
              </a:rPr>
              <a:t>qí</a:t>
            </a:r>
            <a:endParaRPr lang="en-US" altLang="zh-CN" sz="3600" b="1" err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20492" name="文本框 20491"/>
          <p:cNvSpPr txBox="1"/>
          <p:nvPr/>
        </p:nvSpPr>
        <p:spPr>
          <a:xfrm>
            <a:off x="8036243" y="1776730"/>
            <a:ext cx="129698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err="1">
                <a:solidFill>
                  <a:srgbClr val="FF0000"/>
                </a:solidFill>
                <a:latin typeface="Arial" panose="020B0604020202020204" pitchFamily="34" charset="0"/>
              </a:rPr>
              <a:t>aó</a:t>
            </a:r>
            <a:endParaRPr lang="en-US" altLang="zh-CN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2709545" y="2871470"/>
            <a:ext cx="163258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 err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shà</a:t>
            </a:r>
            <a:endParaRPr lang="en-US" altLang="zh-CN" sz="3600" b="1" dirty="0" err="1">
              <a:solidFill>
                <a:srgbClr val="FF0000"/>
              </a:solidFill>
              <a:latin typeface="Arial" panose="020B0604020202020204" pitchFamily="34" charset="0"/>
              <a:sym typeface="+mn-ea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551420" y="2871470"/>
            <a:ext cx="165163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 err="1">
                <a:solidFill>
                  <a:srgbClr val="FF0000"/>
                </a:solidFill>
                <a:latin typeface="Arial" panose="020B0604020202020204" pitchFamily="34" charset="0"/>
                <a:sym typeface="+mn-ea"/>
              </a:rPr>
              <a:t>lín</a:t>
            </a:r>
            <a:endParaRPr lang="zh-CN" altLang="en-US" sz="3600"/>
          </a:p>
        </p:txBody>
      </p:sp>
      <p:sp>
        <p:nvSpPr>
          <p:cNvPr id="11" name="文本框 10"/>
          <p:cNvSpPr txBox="1"/>
          <p:nvPr/>
        </p:nvSpPr>
        <p:spPr>
          <a:xfrm>
            <a:off x="760095" y="4003040"/>
            <a:ext cx="1156906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①</a:t>
            </a:r>
            <a:r>
              <a:rPr lang="zh-CN" altLang="en-US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、每个人或事物都得到合适的安顿。（                     ）</a:t>
            </a:r>
            <a:endParaRPr lang="zh-CN" altLang="en-US" sz="3600" b="1" dirty="0">
              <a:effectLst/>
              <a:latin typeface="华文宋体" panose="02010600040101010101" charset="-122"/>
              <a:ea typeface="华文宋体" panose="02010600040101010101" charset="-122"/>
              <a:sym typeface="+mn-ea"/>
            </a:endParaRPr>
          </a:p>
          <a:p>
            <a:r>
              <a:rPr lang="en-US" altLang="zh-CN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②</a:t>
            </a:r>
            <a:r>
              <a:rPr lang="zh-CN" altLang="en-US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、信任并服从。                                 （               ）</a:t>
            </a:r>
            <a:endParaRPr lang="zh-CN" altLang="en-US" sz="3600" b="1" dirty="0">
              <a:effectLst/>
              <a:latin typeface="华文宋体" panose="02010600040101010101" charset="-122"/>
              <a:ea typeface="华文宋体" panose="02010600040101010101" charset="-122"/>
              <a:sym typeface="+mn-ea"/>
            </a:endParaRPr>
          </a:p>
          <a:p>
            <a:r>
              <a:rPr lang="en-US" altLang="zh-CN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③</a:t>
            </a:r>
            <a:r>
              <a:rPr lang="zh-CN" altLang="en-US" sz="3600" b="1" dirty="0">
                <a:effectLst/>
                <a:latin typeface="华文宋体" panose="02010600040101010101" charset="-122"/>
                <a:ea typeface="华文宋体" panose="02010600040101010101" charset="-122"/>
                <a:sym typeface="+mn-ea"/>
              </a:rPr>
              <a:t>、</a:t>
            </a:r>
            <a:r>
              <a:rPr lang="zh-CN" altLang="en-US" sz="3600" b="1">
                <a:effectLst/>
                <a:latin typeface="华文宋体" panose="02010600040101010101" charset="-122"/>
                <a:ea typeface="华文宋体" panose="02010600040101010101" charset="-122"/>
              </a:rPr>
              <a:t>形容水流的清澈或石的明净。     （             ）</a:t>
            </a:r>
            <a:endParaRPr lang="zh-CN" altLang="en-US" sz="3600" b="1">
              <a:effectLst/>
              <a:latin typeface="华文宋体" panose="02010600040101010101" charset="-122"/>
              <a:ea typeface="华文宋体" panose="02010600040101010101" charset="-122"/>
            </a:endParaRPr>
          </a:p>
        </p:txBody>
      </p:sp>
      <p:sp>
        <p:nvSpPr>
          <p:cNvPr id="21509" name="文本框 21508"/>
          <p:cNvSpPr txBox="1"/>
          <p:nvPr/>
        </p:nvSpPr>
        <p:spPr>
          <a:xfrm>
            <a:off x="9332913" y="4002723"/>
            <a:ext cx="1944687" cy="519112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>
            <a:spAutoFit/>
            <a:flatTx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各得其所</a:t>
            </a:r>
            <a:endParaRPr lang="zh-CN" altLang="en-US" sz="28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1511" name="文本框 21510"/>
          <p:cNvSpPr txBox="1"/>
          <p:nvPr/>
        </p:nvSpPr>
        <p:spPr>
          <a:xfrm>
            <a:off x="8863965" y="4619625"/>
            <a:ext cx="1279525" cy="519113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 wrap="none" anchor="t">
            <a:spAutoFit/>
            <a:flatTx/>
          </a:bodyPr>
          <a:p>
            <a:pPr algn="ctr">
              <a:spcBef>
                <a:spcPct val="50000"/>
              </a:spcBef>
            </a:pPr>
            <a:r>
              <a:rPr lang="en-US" altLang="zh-CN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 </a:t>
            </a:r>
            <a:r>
              <a:rPr lang="zh-CN" altLang="en-US" sz="28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信服</a:t>
            </a:r>
            <a:r>
              <a:rPr lang="zh-CN" altLang="en-US" sz="2400" b="1" dirty="0"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   </a:t>
            </a:r>
            <a:endParaRPr lang="zh-CN" altLang="en-US" sz="2400" b="1" dirty="0"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8643303" y="5138738"/>
            <a:ext cx="1944687" cy="521970"/>
          </a:xfrm>
          <a:prstGeom prst="rect">
            <a:avLst/>
          </a:prstGeom>
          <a:noFill/>
          <a:ln w="9525">
            <a:noFill/>
          </a:ln>
          <a:scene3d>
            <a:camera prst="legacyPerspectiveFront">
              <a:rot lat="20640000" lon="20700000" rev="0"/>
            </a:camera>
            <a:lightRig rig="legacyNormal3" dir="l"/>
          </a:scene3d>
          <a:sp3d extrusionH="201600" prstMaterial="legacyPlastic">
            <a:bevelT w="13500" h="13500" prst="angle"/>
            <a:bevelB w="13500" h="13500" prst="angle"/>
            <a:extrusionClr>
              <a:srgbClr val="FF9966"/>
            </a:extrusionClr>
          </a:sp3d>
        </p:spPr>
        <p:txBody>
          <a:bodyPr>
            <a:spAutoFit/>
            <a:flatTx/>
          </a:bodyPr>
          <a:p>
            <a:pPr algn="ctr">
              <a:spcBef>
                <a:spcPct val="50000"/>
              </a:spcBef>
            </a:pPr>
            <a:r>
              <a:rPr lang="zh-CN" altLang="en-US" sz="2800" b="1" dirty="0">
                <a:solidFill>
                  <a:srgbClr val="FF0066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</a:rPr>
              <a:t>粼粼</a:t>
            </a:r>
            <a:endParaRPr lang="zh-CN" altLang="en-US" sz="2800" b="1" dirty="0">
              <a:solidFill>
                <a:srgbClr val="FF0066"/>
              </a:solidFill>
              <a:effectLst>
                <a:outerShdw blurRad="38100" dist="38100" dir="2700000">
                  <a:srgbClr val="C0C0C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4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15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0491" grpId="0"/>
      <p:bldP spid="20492" grpId="0"/>
      <p:bldP spid="9" grpId="0"/>
      <p:bldP spid="10" grpId="0"/>
      <p:bldP spid="11" grpId="0"/>
      <p:bldP spid="21509" grpId="0"/>
      <p:bldP spid="21511" grpId="0"/>
      <p:bldP spid="1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000" y="-2657270"/>
            <a:ext cx="6858001" cy="12172539"/>
          </a:xfrm>
          <a:prstGeom prst="rect">
            <a:avLst/>
          </a:prstGeom>
        </p:spPr>
      </p:pic>
      <p:pic>
        <p:nvPicPr>
          <p:cNvPr id="6" name="图片 5" descr="图片包含 餐桌, 室内, 鲜花, 就坐&#10;&#10;已生成高可信度的说明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6" b="18313"/>
          <a:stretch>
            <a:fillRect/>
          </a:stretch>
        </p:blipFill>
        <p:spPr>
          <a:xfrm>
            <a:off x="7454627" y="3429000"/>
            <a:ext cx="4727643" cy="3429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2370455" y="2200910"/>
            <a:ext cx="5296535" cy="583565"/>
          </a:xfrm>
          <a:prstGeom prst="rect">
            <a:avLst/>
          </a:prstGeom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3000509000000000000" pitchFamily="65" charset="-122"/>
                <a:ea typeface="方正大标宋简体" panose="03000509000000000000" pitchFamily="65" charset="-122"/>
              </a:defRPr>
            </a:lvl1pPr>
          </a:lstStyle>
          <a:p>
            <a:r>
              <a:rPr lang="zh-CN" altLang="en-US" sz="3200" b="1" dirty="0">
                <a:latin typeface="康熙字典體" pitchFamily="2" charset="-120"/>
                <a:ea typeface="康熙字典體" pitchFamily="2" charset="-120"/>
              </a:rPr>
              <a:t>自由朗读，重音、停顿</a:t>
            </a:r>
            <a:endParaRPr lang="zh-CN" altLang="en-US" sz="3200" b="1" dirty="0"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797810" y="3182620"/>
            <a:ext cx="6346190" cy="1076325"/>
          </a:xfrm>
          <a:prstGeom prst="rect">
            <a:avLst/>
          </a:prstGeom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3000509000000000000" pitchFamily="65" charset="-122"/>
                <a:ea typeface="方正大标宋简体" panose="03000509000000000000" pitchFamily="65" charset="-122"/>
              </a:defRPr>
            </a:lvl1pPr>
          </a:lstStyle>
          <a:p>
            <a:r>
              <a:rPr lang="zh-CN" altLang="en-US" sz="3200" b="1" dirty="0">
                <a:latin typeface="康熙字典體" pitchFamily="2" charset="-120"/>
                <a:ea typeface="康熙字典體" pitchFamily="2" charset="-120"/>
              </a:rPr>
              <a:t>与《秋天的怀念》相比，感情基调有何不同？</a:t>
            </a:r>
            <a:endParaRPr lang="zh-CN" altLang="en-US" sz="3200" b="1" dirty="0"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799975" y="1486509"/>
            <a:ext cx="657225" cy="10147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朗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999164" y="1778896"/>
            <a:ext cx="1198880" cy="132207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读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9276883" y="3053423"/>
            <a:ext cx="541565" cy="424489"/>
            <a:chOff x="6527239" y="5601038"/>
            <a:chExt cx="492088" cy="385707"/>
          </a:xfrm>
        </p:grpSpPr>
        <p:pic>
          <p:nvPicPr>
            <p:cNvPr id="22" name="Picture 2" descr="http://img.hb.aicdn.com/abdfbcaeedb85dbf45185b6c0c52f5633f3cfe2e60c0-CoRSc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580" y="5601038"/>
              <a:ext cx="374479" cy="3857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" name="文本框 22"/>
            <p:cNvSpPr txBox="1"/>
            <p:nvPr/>
          </p:nvSpPr>
          <p:spPr>
            <a:xfrm>
              <a:off x="6527239" y="5601038"/>
              <a:ext cx="492088" cy="32211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0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节气</a:t>
              </a:r>
              <a:endParaRPr lang="en-US" altLang="zh-CN" sz="10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  <a:p>
              <a:r>
                <a:rPr lang="zh-CN" altLang="en-US" sz="10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特辑</a:t>
              </a:r>
              <a:endParaRPr lang="zh-CN" altLang="en-US" sz="10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</p:txBody>
        </p:sp>
      </p:grpSp>
      <p:sp>
        <p:nvSpPr>
          <p:cNvPr id="24" name="文本框 23"/>
          <p:cNvSpPr txBox="1"/>
          <p:nvPr/>
        </p:nvSpPr>
        <p:spPr>
          <a:xfrm rot="5400000">
            <a:off x="9191543" y="2543713"/>
            <a:ext cx="21695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CONTENTS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1861233" y="2255275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01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861233" y="3182622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02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689658" y="210822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02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978785" y="-2565195"/>
            <a:ext cx="6858001" cy="12172539"/>
          </a:xfrm>
          <a:prstGeom prst="rect">
            <a:avLst/>
          </a:prstGeom>
        </p:spPr>
      </p:pic>
      <p:pic>
        <p:nvPicPr>
          <p:cNvPr id="6" name="图片 5" descr="图片包含 餐桌, 室内, 鲜花, 就坐&#10;&#10;已生成高可信度的说明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6" b="18313"/>
          <a:stretch>
            <a:fillRect/>
          </a:stretch>
        </p:blipFill>
        <p:spPr>
          <a:xfrm>
            <a:off x="7453992" y="3429000"/>
            <a:ext cx="4727643" cy="342900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1350645" y="287655"/>
            <a:ext cx="8261985" cy="1445260"/>
          </a:xfrm>
          <a:prstGeom prst="rect">
            <a:avLst/>
          </a:prstGeom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3000509000000000000" pitchFamily="65" charset="-122"/>
                <a:ea typeface="方正大标宋简体" panose="03000509000000000000" pitchFamily="65" charset="-122"/>
              </a:defRPr>
            </a:lvl1pPr>
          </a:lstStyle>
          <a:p>
            <a:r>
              <a:rPr lang="zh-CN" altLang="en-US" sz="3200" b="1" dirty="0">
                <a:latin typeface="康熙字典體" pitchFamily="2" charset="-120"/>
                <a:ea typeface="康熙字典體" pitchFamily="2" charset="-120"/>
              </a:rPr>
              <a:t>再读课文，根据你对课文的理解，给</a:t>
            </a:r>
            <a:r>
              <a:rPr lang="zh-CN" altLang="en-US" sz="4400" b="1" dirty="0">
                <a:solidFill>
                  <a:srgbClr val="699034"/>
                </a:solidFill>
                <a:latin typeface="康熙字典體" pitchFamily="2" charset="-120"/>
                <a:ea typeface="康熙字典體" pitchFamily="2" charset="-120"/>
              </a:rPr>
              <a:t>文章换一个题目</a:t>
            </a:r>
            <a:r>
              <a:rPr lang="zh-CN" altLang="en-US" sz="3200" b="1" dirty="0">
                <a:latin typeface="康熙字典體" pitchFamily="2" charset="-120"/>
                <a:ea typeface="康熙字典體" pitchFamily="2" charset="-120"/>
              </a:rPr>
              <a:t>，你会换成什么？说明理由。</a:t>
            </a:r>
            <a:endParaRPr lang="zh-CN" altLang="en-US" sz="3200" b="1" dirty="0"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01625" y="1859889"/>
            <a:ext cx="65722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情感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445750" y="2152650"/>
            <a:ext cx="1694815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主题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 rot="5400000">
            <a:off x="9191543" y="2543713"/>
            <a:ext cx="216959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en-US" altLang="zh-CN" sz="1600" dirty="0">
                <a:solidFill>
                  <a:schemeClr val="bg1">
                    <a:lumMod val="50000"/>
                  </a:schemeClr>
                </a:solidFill>
                <a:latin typeface="Century Gothic" panose="020B0502020202020204" pitchFamily="34" charset="0"/>
              </a:rPr>
              <a:t>CONTENTS</a:t>
            </a:r>
            <a:endParaRPr lang="zh-CN" altLang="en-US" sz="1600" dirty="0">
              <a:solidFill>
                <a:schemeClr val="bg1">
                  <a:lumMod val="50000"/>
                </a:schemeClr>
              </a:solidFill>
              <a:latin typeface="Century Gothic" panose="020B0502020202020204" pitchFamily="34" charset="0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03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818640" y="2148205"/>
            <a:ext cx="187388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DE11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</a:rPr>
              <a:t>一家人</a:t>
            </a:r>
            <a:endParaRPr lang="zh-CN" altLang="en-US" sz="4400" b="1">
              <a:solidFill>
                <a:srgbClr val="FDE11C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5102225" y="2148205"/>
            <a:ext cx="167005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BC8B8F"/>
                </a:solidFill>
              </a:rPr>
              <a:t>三代</a:t>
            </a:r>
            <a:endParaRPr lang="zh-CN" altLang="en-US" sz="4400" b="1">
              <a:solidFill>
                <a:srgbClr val="BC8B8F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173730" y="3138170"/>
            <a:ext cx="393192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FB62A"/>
                </a:solidFill>
              </a:rPr>
              <a:t>初春的田野</a:t>
            </a:r>
            <a:endParaRPr lang="zh-CN" altLang="en-US" sz="4400" b="1">
              <a:solidFill>
                <a:srgbClr val="0FB62A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576705" y="4170680"/>
            <a:ext cx="1762760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gradFill>
                  <a:gsLst>
                    <a:gs pos="0">
                      <a:srgbClr val="FBFB11"/>
                    </a:gs>
                    <a:gs pos="100000">
                      <a:srgbClr val="838309"/>
                    </a:gs>
                  </a:gsLst>
                  <a:lin scaled="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和谐</a:t>
            </a:r>
            <a:endParaRPr lang="zh-CN" altLang="en-US" sz="4400" b="1">
              <a:gradFill>
                <a:gsLst>
                  <a:gs pos="0">
                    <a:srgbClr val="FBFB11"/>
                  </a:gs>
                  <a:gs pos="100000">
                    <a:srgbClr val="838309"/>
                  </a:gs>
                </a:gsLst>
                <a:lin scaled="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6772275" y="3136900"/>
            <a:ext cx="35071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F43308"/>
                </a:solidFill>
              </a:rPr>
              <a:t>责任</a:t>
            </a:r>
            <a:endParaRPr lang="zh-CN" altLang="en-US" sz="4400" b="1">
              <a:solidFill>
                <a:srgbClr val="F43308"/>
              </a:solidFill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063365" y="4584700"/>
            <a:ext cx="187388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0070C0"/>
                </a:solidFill>
              </a:rPr>
              <a:t>生命</a:t>
            </a:r>
            <a:endParaRPr lang="zh-CN" altLang="en-US" sz="4400" b="1">
              <a:solidFill>
                <a:srgbClr val="0070C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743710" y="5575300"/>
            <a:ext cx="194881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rgbClr val="550396"/>
                </a:solidFill>
              </a:rPr>
              <a:t>选择</a:t>
            </a:r>
            <a:endParaRPr lang="zh-CN" altLang="en-US" sz="4400" b="1">
              <a:solidFill>
                <a:srgbClr val="550396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257165" y="5353050"/>
            <a:ext cx="2300605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400" b="1">
                <a:solidFill>
                  <a:schemeClr val="accent4">
                    <a:lumMod val="75000"/>
                  </a:schemeClr>
                </a:solidFill>
              </a:rPr>
              <a:t>理解</a:t>
            </a:r>
            <a:endParaRPr lang="zh-CN" altLang="en-US" sz="4400" b="1">
              <a:solidFill>
                <a:schemeClr val="accent4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" grpId="0"/>
      <p:bldP spid="3" grpId="0"/>
      <p:bldP spid="5" grpId="0"/>
      <p:bldP spid="9" grpId="0"/>
      <p:bldP spid="8" grpId="0"/>
      <p:bldP spid="10" grpId="0"/>
      <p:bldP spid="13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635" y="-2656635"/>
            <a:ext cx="6858001" cy="12172539"/>
          </a:xfrm>
          <a:prstGeom prst="rect">
            <a:avLst/>
          </a:prstGeom>
        </p:spPr>
      </p:pic>
      <p:pic>
        <p:nvPicPr>
          <p:cNvPr id="6" name="图片 5" descr="图片包含 餐桌, 室内, 鲜花, 就坐&#10;&#10;已生成高可信度的说明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6" b="18313"/>
          <a:stretch>
            <a:fillRect/>
          </a:stretch>
        </p:blipFill>
        <p:spPr>
          <a:xfrm>
            <a:off x="8052797" y="3632835"/>
            <a:ext cx="4727643" cy="3429000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0322705" y="579094"/>
            <a:ext cx="65722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情感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723880" y="2152650"/>
            <a:ext cx="1694815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主题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03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1135" y="1279525"/>
            <a:ext cx="10132060" cy="25533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⑴我，我的母亲，我的妻子和儿子。</a:t>
            </a:r>
            <a:endParaRPr lang="zh-CN" altLang="en-US" sz="3200" b="1"/>
          </a:p>
          <a:p>
            <a:endParaRPr lang="zh-CN" altLang="en-US" sz="3200" b="1"/>
          </a:p>
          <a:p>
            <a:r>
              <a:rPr lang="zh-CN" altLang="en-US" sz="3200" b="1"/>
              <a:t>⑵我和母亲走在前面，我的妻子和儿子走在后面</a:t>
            </a:r>
            <a:endParaRPr lang="zh-CN" altLang="en-US" sz="3200" b="1"/>
          </a:p>
          <a:p>
            <a:endParaRPr lang="zh-CN" altLang="en-US" sz="3200" b="1"/>
          </a:p>
          <a:p>
            <a:r>
              <a:rPr lang="zh-CN" altLang="en-US" sz="3200" b="1"/>
              <a:t>⑶我蹲下来，背起了母亲，妻子也蹲下来，背起了儿子。</a:t>
            </a:r>
            <a:endParaRPr lang="zh-CN" altLang="en-US" sz="3200" b="1"/>
          </a:p>
        </p:txBody>
      </p:sp>
      <p:sp>
        <p:nvSpPr>
          <p:cNvPr id="13" name="文本框 12"/>
          <p:cNvSpPr txBox="1"/>
          <p:nvPr/>
        </p:nvSpPr>
        <p:spPr>
          <a:xfrm>
            <a:off x="444500" y="1831975"/>
            <a:ext cx="76085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1D41D5"/>
                </a:solidFill>
              </a:rPr>
              <a:t>强调，对家人的尊重与重视，</a:t>
            </a:r>
            <a:r>
              <a:rPr lang="en-US" altLang="zh-CN" sz="2400" b="1">
                <a:solidFill>
                  <a:srgbClr val="1D41D5"/>
                </a:solidFill>
              </a:rPr>
              <a:t>“</a:t>
            </a:r>
            <a:r>
              <a:rPr lang="zh-CN" altLang="en-US" sz="2400" b="1">
                <a:solidFill>
                  <a:srgbClr val="1D41D5"/>
                </a:solidFill>
              </a:rPr>
              <a:t>我的</a:t>
            </a:r>
            <a:r>
              <a:rPr lang="en-US" altLang="zh-CN" sz="2400" b="1">
                <a:solidFill>
                  <a:srgbClr val="1D41D5"/>
                </a:solidFill>
              </a:rPr>
              <a:t>”</a:t>
            </a:r>
            <a:r>
              <a:rPr lang="zh-CN" altLang="en-US" sz="2400" b="1">
                <a:solidFill>
                  <a:srgbClr val="1D41D5"/>
                </a:solidFill>
              </a:rPr>
              <a:t>体现了责任感。</a:t>
            </a:r>
            <a:endParaRPr lang="zh-CN" altLang="en-US" sz="2400" b="1">
              <a:solidFill>
                <a:srgbClr val="1D41D5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191135" y="4152265"/>
            <a:ext cx="9445625" cy="13836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</a:t>
            </a:r>
            <a:r>
              <a:rPr lang="zh-CN" altLang="en-US" sz="2800" b="1">
                <a:solidFill>
                  <a:srgbClr val="1D41D5"/>
                </a:solidFill>
              </a:rPr>
              <a:t>作为生命链条中最关键环节的中年人, 对上孝顺老人、对下呵护孩子，不仅仅是因为家庭情感的缘故</a:t>
            </a:r>
            <a:r>
              <a:rPr lang="en-US" altLang="zh-CN" sz="2800" b="1">
                <a:solidFill>
                  <a:srgbClr val="1D41D5"/>
                </a:solidFill>
              </a:rPr>
              <a:t>,</a:t>
            </a:r>
            <a:r>
              <a:rPr lang="zh-CN" altLang="en-US" sz="2800" b="1">
                <a:solidFill>
                  <a:srgbClr val="1D41D5"/>
                </a:solidFill>
              </a:rPr>
              <a:t>我们还可以</a:t>
            </a:r>
            <a:r>
              <a:rPr lang="zh-CN" altLang="en-US" sz="2800" b="1">
                <a:solidFill>
                  <a:srgbClr val="F43308"/>
                </a:solidFill>
              </a:rPr>
              <a:t>理解到对生命的珍重和责任感，理解到小家和谐和世界和谐。</a:t>
            </a:r>
            <a:endParaRPr lang="zh-CN" altLang="en-US" sz="2800" b="1">
              <a:solidFill>
                <a:srgbClr val="F43308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00600" y="261620"/>
            <a:ext cx="65690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关于责任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3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635" y="-2656635"/>
            <a:ext cx="6858001" cy="12172539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0322705" y="579094"/>
            <a:ext cx="65722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情感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723880" y="2152650"/>
            <a:ext cx="1694815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主题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03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1135" y="1279525"/>
            <a:ext cx="1013206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⑴这南方初春的田野，大块小块的新绿随意地铺着，有的浓，有的淡;树上的嫩芽也密了;田里的冬水也咕咕地起着水泡。这一切都使人想着一样东西———生命。</a:t>
            </a:r>
            <a:endParaRPr lang="zh-CN" altLang="en-US" sz="3200" b="1"/>
          </a:p>
          <a:p>
            <a:r>
              <a:rPr lang="zh-CN" altLang="en-US" sz="3200" b="1"/>
              <a:t>⑵她的眼随小路望去：那里有金色的菜花，两行整齐的桑树，尽头一口水波粼粼的鱼塘。</a:t>
            </a:r>
            <a:endParaRPr lang="zh-CN" altLang="en-US" sz="3200" b="1"/>
          </a:p>
          <a:p>
            <a:r>
              <a:rPr lang="zh-CN" altLang="en-US" sz="3200" b="1"/>
              <a:t>⑶今年的春天来得太迟，太迟了，有一些老人挺不住。但是春天总算来了。我的母亲又熬过了一个严冬。</a:t>
            </a:r>
            <a:endParaRPr lang="zh-CN" altLang="en-US" sz="3200" b="1"/>
          </a:p>
        </p:txBody>
      </p:sp>
      <p:sp>
        <p:nvSpPr>
          <p:cNvPr id="14" name="文本框 13"/>
          <p:cNvSpPr txBox="1"/>
          <p:nvPr/>
        </p:nvSpPr>
        <p:spPr>
          <a:xfrm>
            <a:off x="10160" y="4817745"/>
            <a:ext cx="11950700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</a:t>
            </a:r>
            <a:r>
              <a:rPr lang="zh-CN" altLang="en-US" sz="2800" b="1">
                <a:solidFill>
                  <a:srgbClr val="1D41D5"/>
                </a:solidFill>
              </a:rPr>
              <a:t>文章写于1985年。我父亲刚去世。照料了他多年的母亲似乎一下子给抽掉了生活目标，身体情况变得很复杂。我有个弟弟是医生，私下说，母亲处在丧偶综合症中，这是一个微妙的阶段，必须谨慎度过。—— 《二十年后说&lt;散步&gt;》莫怀戚</a:t>
            </a:r>
            <a:endParaRPr lang="zh-CN" altLang="en-US" sz="2800" b="1">
              <a:solidFill>
                <a:srgbClr val="1D41D5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00600" y="261620"/>
            <a:ext cx="65690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关于生命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635" y="-2656635"/>
            <a:ext cx="6858001" cy="12172539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0322705" y="579094"/>
            <a:ext cx="657225" cy="1938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情感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0723880" y="2152650"/>
            <a:ext cx="1694815" cy="2553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8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主题</a:t>
            </a:r>
            <a:endParaRPr lang="zh-CN" altLang="en-US" sz="8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03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1135" y="968375"/>
            <a:ext cx="10132060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⑴这南方初春的田野，大块小块的新绿随意地铺着，有的浓，有的淡;树上的嫩芽也密了;田里的冬水也咕咕地起着水泡。这一切都使人想着一样东西———生命。</a:t>
            </a:r>
            <a:endParaRPr lang="zh-CN" altLang="en-US" sz="3200" b="1"/>
          </a:p>
          <a:p>
            <a:r>
              <a:rPr lang="zh-CN" altLang="en-US" sz="3200" b="1"/>
              <a:t>⑵她的眼随小路望去：那里有金色的菜花，两行整齐的桑树，尽头一口水波粼粼的鱼塘。</a:t>
            </a:r>
            <a:endParaRPr lang="zh-CN" altLang="en-US" sz="3200" b="1"/>
          </a:p>
          <a:p>
            <a:r>
              <a:rPr lang="zh-CN" altLang="en-US" sz="3200" b="1"/>
              <a:t>⑶今年的春天来得太迟，太迟了，有一些老人挺不住。但是春天总算来了。我的母亲又熬过了一个严冬。</a:t>
            </a:r>
            <a:endParaRPr lang="zh-CN" altLang="en-US" sz="3200" b="1"/>
          </a:p>
        </p:txBody>
      </p:sp>
      <p:sp>
        <p:nvSpPr>
          <p:cNvPr id="14" name="文本框 13"/>
          <p:cNvSpPr txBox="1"/>
          <p:nvPr/>
        </p:nvSpPr>
        <p:spPr>
          <a:xfrm>
            <a:off x="231775" y="4613275"/>
            <a:ext cx="11950700" cy="22453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/>
              <a:t>    </a:t>
            </a:r>
            <a:r>
              <a:rPr lang="zh-CN" altLang="en-US" sz="2800" b="1">
                <a:solidFill>
                  <a:srgbClr val="1D41D5"/>
                </a:solidFill>
              </a:rPr>
              <a:t>初春的田野一切充满了</a:t>
            </a:r>
            <a:r>
              <a:rPr lang="zh-CN" altLang="en-US" sz="2800" b="1">
                <a:solidFill>
                  <a:srgbClr val="C00000"/>
                </a:solidFill>
              </a:rPr>
              <a:t>生机和活力这一切</a:t>
            </a:r>
            <a:r>
              <a:rPr lang="zh-CN" altLang="en-US" sz="2800" b="1">
                <a:solidFill>
                  <a:srgbClr val="1D41D5"/>
                </a:solidFill>
              </a:rPr>
              <a:t>，都将使母亲想起一样东西—生命复活了。把母亲带进初春的田野，让母亲感受到蓬勃的生命的召唤，进而增强母亲活下来的信心!儿子鼓励母亲出来走走，希望让母亲呼吸新鲜空气感受新鲜气象的良苦用心体现了</a:t>
            </a:r>
            <a:r>
              <a:rPr lang="zh-CN" altLang="en-US" sz="2800" b="1">
                <a:solidFill>
                  <a:srgbClr val="C00000"/>
                </a:solidFill>
              </a:rPr>
              <a:t>他的孝顺</a:t>
            </a:r>
            <a:r>
              <a:rPr lang="zh-CN" altLang="en-US" sz="2800" b="1">
                <a:solidFill>
                  <a:srgbClr val="1D41D5"/>
                </a:solidFill>
              </a:rPr>
              <a:t>，也体现了</a:t>
            </a:r>
            <a:r>
              <a:rPr lang="zh-CN" altLang="en-US" sz="2800" b="1">
                <a:solidFill>
                  <a:srgbClr val="C00000"/>
                </a:solidFill>
              </a:rPr>
              <a:t>他对生命的珍惜与责任。</a:t>
            </a:r>
            <a:endParaRPr lang="zh-CN" altLang="en-US" sz="2800" b="1">
              <a:solidFill>
                <a:srgbClr val="C0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800600" y="261620"/>
            <a:ext cx="65690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关于生命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635" y="-2656635"/>
            <a:ext cx="6858001" cy="12172539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1146935" y="579094"/>
            <a:ext cx="657225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语言鉴赏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04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1135" y="968375"/>
            <a:ext cx="11159490" cy="64928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⑴这南方初春的田野，大块小块的新绿随意地铺着，有的浓，有的淡;树上的嫩芽也密了;田里的冬水也咕咕地起着水泡。这一切都使人想着一样东西———生命。</a:t>
            </a:r>
            <a:endParaRPr lang="zh-CN" altLang="en-US" sz="3200" b="1"/>
          </a:p>
          <a:p>
            <a:r>
              <a:rPr lang="zh-CN" altLang="en-US" sz="3200" b="1"/>
              <a:t>⑵她的眼随小路望去：那里有金色的菜花，两行整齐的桑树，尽头一口水波粼粼的鱼塘。</a:t>
            </a:r>
            <a:endParaRPr lang="zh-CN" altLang="en-US" sz="3200" b="1"/>
          </a:p>
          <a:p>
            <a:pPr marL="457200" indent="-457200">
              <a:buFont typeface="Wingdings" panose="05000000000000000000" charset="0"/>
              <a:buChar char="Ø"/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表现了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春天蓬勃的生机</a:t>
            </a:r>
            <a:r>
              <a:rPr lang="en-US" altLang="zh-CN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,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感受春天的美好，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烘托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了一家人“散步”的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愉悦心情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。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  <a:sym typeface="+mn-ea"/>
            </a:endParaRPr>
          </a:p>
          <a:p>
            <a:pPr marL="457200" indent="-457200">
              <a:buFont typeface="Wingdings" panose="05000000000000000000" charset="0"/>
              <a:buChar char="Ø"/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体现了一家人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和睦、温馨的氛围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。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  <a:sym typeface="+mn-ea"/>
            </a:endParaRPr>
          </a:p>
          <a:p>
            <a:pPr marL="457200" indent="-457200">
              <a:buFont typeface="Wingdings" panose="05000000000000000000" charset="0"/>
              <a:buChar char="Ø"/>
            </a:pP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暗示了熬过严冬母亲将会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获得新的活力</a:t>
            </a:r>
            <a:r>
              <a:rPr lang="zh-CN" altLang="en-US" sz="3200" b="1" dirty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，体现对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2" charset="-122"/>
                <a:sym typeface="+mn-ea"/>
              </a:rPr>
              <a:t>生命的珍视，表达了对生活的热爱。</a:t>
            </a:r>
            <a:endParaRPr lang="zh-CN" altLang="en-US" sz="3200" b="1" dirty="0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2" charset="-122"/>
              <a:sym typeface="+mn-ea"/>
            </a:endParaRPr>
          </a:p>
          <a:p>
            <a:pPr marL="457200" indent="-457200">
              <a:buFont typeface="Wingdings" panose="05000000000000000000" charset="0"/>
              <a:buChar char="Ø"/>
            </a:pPr>
            <a:endParaRPr lang="zh-CN" altLang="en-US" sz="3200" b="1"/>
          </a:p>
          <a:p>
            <a:endParaRPr lang="zh-CN" altLang="en-US" sz="3200" b="1"/>
          </a:p>
          <a:p>
            <a:endParaRPr lang="zh-CN" altLang="en-US" sz="3200" b="1"/>
          </a:p>
        </p:txBody>
      </p:sp>
      <p:sp>
        <p:nvSpPr>
          <p:cNvPr id="15" name="文本框 14"/>
          <p:cNvSpPr txBox="1"/>
          <p:nvPr/>
        </p:nvSpPr>
        <p:spPr>
          <a:xfrm>
            <a:off x="3754120" y="129540"/>
            <a:ext cx="65690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景物描写的作用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191135" y="5856605"/>
            <a:ext cx="1178369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>
                <a:solidFill>
                  <a:srgbClr val="7030A0"/>
                </a:solidFill>
              </a:rPr>
              <a:t>总结：景物作用：烘托</a:t>
            </a:r>
            <a:r>
              <a:rPr lang="en-US" altLang="zh-CN" sz="3200" b="1">
                <a:solidFill>
                  <a:srgbClr val="7030A0"/>
                </a:solidFill>
              </a:rPr>
              <a:t>xx</a:t>
            </a:r>
            <a:r>
              <a:rPr lang="zh-CN" altLang="en-US" sz="3200" b="1">
                <a:solidFill>
                  <a:srgbClr val="7030A0"/>
                </a:solidFill>
              </a:rPr>
              <a:t>心情；营造</a:t>
            </a:r>
            <a:r>
              <a:rPr lang="en-US" altLang="zh-CN" sz="3200" b="1">
                <a:solidFill>
                  <a:srgbClr val="7030A0"/>
                </a:solidFill>
              </a:rPr>
              <a:t>xx</a:t>
            </a:r>
            <a:r>
              <a:rPr lang="zh-CN" altLang="en-US" sz="3200" b="1">
                <a:solidFill>
                  <a:srgbClr val="7030A0"/>
                </a:solidFill>
              </a:rPr>
              <a:t>氛围；暗示</a:t>
            </a:r>
            <a:r>
              <a:rPr lang="en-US" altLang="zh-CN" sz="3200" b="1">
                <a:solidFill>
                  <a:srgbClr val="7030A0"/>
                </a:solidFill>
              </a:rPr>
              <a:t>xx</a:t>
            </a:r>
            <a:r>
              <a:rPr lang="zh-CN" altLang="en-US" sz="3200" b="1">
                <a:solidFill>
                  <a:srgbClr val="7030A0"/>
                </a:solidFill>
              </a:rPr>
              <a:t>情感与主题。</a:t>
            </a:r>
            <a:endParaRPr lang="zh-CN" altLang="en-US" sz="3200" b="1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635" y="-2656635"/>
            <a:ext cx="6858001" cy="12172539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1146935" y="579094"/>
            <a:ext cx="657225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语言鉴赏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04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516890" y="1278255"/>
            <a:ext cx="11159490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b="1"/>
              <a:t>你怎么理解</a:t>
            </a:r>
            <a:r>
              <a:rPr lang="zh-CN" altLang="en-US" sz="3200" b="1" dirty="0">
                <a:solidFill>
                  <a:srgbClr val="0033CC"/>
                </a:solidFill>
                <a:latin typeface="Times New Roman" panose="02020603050405020304" pitchFamily="18" charset="0"/>
                <a:sym typeface="+mn-ea"/>
              </a:rPr>
              <a:t>“我背上的同她背上的加起来，就是</a:t>
            </a:r>
            <a:r>
              <a:rPr lang="zh-CN" altLang="en-US" sz="3200" b="1" u="sng" dirty="0">
                <a:solidFill>
                  <a:srgbClr val="FF00FF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Times New Roman" panose="02020603050405020304" pitchFamily="18" charset="0"/>
                <a:sym typeface="+mn-ea"/>
              </a:rPr>
              <a:t>整个世界</a:t>
            </a:r>
            <a:r>
              <a:rPr lang="zh-CN" altLang="en-US" sz="3200" b="1" dirty="0">
                <a:solidFill>
                  <a:srgbClr val="0066FF"/>
                </a:solidFill>
                <a:latin typeface="Times New Roman" panose="02020603050405020304" pitchFamily="18" charset="0"/>
                <a:sym typeface="+mn-ea"/>
              </a:rPr>
              <a:t>”</a:t>
            </a:r>
            <a:endParaRPr lang="zh-CN" altLang="en-US" sz="3200" b="1"/>
          </a:p>
        </p:txBody>
      </p:sp>
      <p:sp>
        <p:nvSpPr>
          <p:cNvPr id="15" name="文本框 14"/>
          <p:cNvSpPr txBox="1"/>
          <p:nvPr/>
        </p:nvSpPr>
        <p:spPr>
          <a:xfrm>
            <a:off x="4144010" y="287655"/>
            <a:ext cx="656907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solidFill>
                  <a:srgbClr val="C00000"/>
                </a:solidFill>
              </a:rPr>
              <a:t>语言含义</a:t>
            </a:r>
            <a:endParaRPr lang="zh-CN" altLang="en-US" sz="4000" b="1">
              <a:solidFill>
                <a:srgbClr val="C00000"/>
              </a:solidFill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91135" y="2489835"/>
            <a:ext cx="11171555" cy="353822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eaLnBrk="0" hangingPunct="0"/>
            <a:r>
              <a:rPr lang="en-US" altLang="zh-CN" sz="2400" b="1" dirty="0"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  </a:t>
            </a:r>
            <a:r>
              <a:rPr lang="en-US" altLang="zh-CN" sz="24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 </a:t>
            </a:r>
            <a:r>
              <a:rPr lang="zh-CN" altLang="en-US" sz="28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表层意：</a:t>
            </a:r>
            <a:r>
              <a:rPr lang="en-US" altLang="zh-CN" sz="2800" b="1" dirty="0">
                <a:solidFill>
                  <a:schemeClr val="tx1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“</a:t>
            </a:r>
            <a:r>
              <a:rPr lang="zh-CN" altLang="en-US" sz="2800" b="1" dirty="0">
                <a:solidFill>
                  <a:schemeClr val="tx1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慢慢地”、“稳稳地”行走</a:t>
            </a:r>
            <a:r>
              <a:rPr lang="zh-CN" altLang="en-US" sz="2800" b="1" dirty="0">
                <a:solidFill>
                  <a:schemeClr val="tx1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形容他们走得极慢，唯恐有闪失，尤其是母亲经不起摔跌。</a:t>
            </a:r>
            <a:endParaRPr lang="zh-CN" altLang="en-US" sz="2800" b="1" dirty="0">
              <a:solidFill>
                <a:schemeClr val="tx1"/>
              </a:solidFill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  <a:sym typeface="+mn-ea"/>
            </a:endParaRPr>
          </a:p>
          <a:p>
            <a:pPr eaLnBrk="0" hangingPunct="0"/>
            <a:r>
              <a:rPr lang="zh-CN" altLang="en-US" sz="2800" b="1" dirty="0">
                <a:solidFill>
                  <a:schemeClr val="tx1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   </a:t>
            </a:r>
            <a:r>
              <a:rPr lang="zh-CN" altLang="en-US" sz="28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深层意：</a:t>
            </a:r>
            <a:r>
              <a:rPr lang="zh-CN" altLang="en-US" sz="2800" b="1" dirty="0">
                <a:solidFill>
                  <a:schemeClr val="tx1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（</a:t>
            </a:r>
            <a:r>
              <a:rPr lang="en-US" altLang="zh-CN" sz="2800" b="1" dirty="0">
                <a:solidFill>
                  <a:schemeClr val="tx1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1</a:t>
            </a:r>
            <a:r>
              <a:rPr lang="zh-CN" altLang="en-US" sz="2800" b="1" dirty="0">
                <a:solidFill>
                  <a:schemeClr val="tx1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</a:rPr>
              <a:t>）</a:t>
            </a:r>
            <a:r>
              <a:rPr lang="zh-CN" altLang="en-US" sz="2800" b="1" dirty="0">
                <a:solidFill>
                  <a:schemeClr val="tx1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中年人照顾一家老小时的小心、稳重，</a:t>
            </a:r>
            <a:r>
              <a:rPr lang="zh-CN" altLang="en-US" sz="28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暗示着中年人承受着扶老携幼的责任。</a:t>
            </a:r>
            <a:endParaRPr lang="zh-CN" altLang="en-US" sz="2800" b="1" dirty="0">
              <a:solidFill>
                <a:srgbClr val="F43308"/>
              </a:solidFill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  <a:sym typeface="+mn-ea"/>
            </a:endParaRPr>
          </a:p>
          <a:p>
            <a:pPr eaLnBrk="0" hangingPunct="0"/>
            <a:r>
              <a:rPr lang="zh-CN" altLang="en-US" sz="2800" b="1" dirty="0">
                <a:solidFill>
                  <a:schemeClr val="tx1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（</a:t>
            </a:r>
            <a:r>
              <a:rPr lang="en-US" altLang="zh-CN" sz="2800" b="1" dirty="0">
                <a:solidFill>
                  <a:schemeClr val="tx1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2</a:t>
            </a:r>
            <a:r>
              <a:rPr lang="zh-CN" altLang="en-US" sz="2800" b="1" dirty="0">
                <a:solidFill>
                  <a:schemeClr val="tx1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）“整个世界”的感受，表现了人到中年的心情：亲人的平安、健康、快乐，就是最大的心愿。</a:t>
            </a:r>
            <a:endParaRPr lang="zh-CN" altLang="en-US" sz="2800" b="1" dirty="0">
              <a:solidFill>
                <a:schemeClr val="tx1"/>
              </a:solidFill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</a:endParaRPr>
          </a:p>
          <a:p>
            <a:pPr eaLnBrk="0" hangingPunct="0"/>
            <a:endParaRPr lang="zh-CN" altLang="en-US" sz="2800" b="1" dirty="0">
              <a:solidFill>
                <a:schemeClr val="tx1"/>
              </a:solidFill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</a:endParaRPr>
          </a:p>
          <a:p>
            <a:pPr eaLnBrk="0" hangingPunct="0"/>
            <a:endParaRPr lang="zh-CN" altLang="en-US" sz="2800" b="1" dirty="0">
              <a:solidFill>
                <a:schemeClr val="tx1"/>
              </a:solidFill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67000" y="-2657270"/>
            <a:ext cx="6858001" cy="12172539"/>
          </a:xfrm>
          <a:prstGeom prst="rect">
            <a:avLst/>
          </a:prstGeom>
        </p:spPr>
      </p:pic>
      <p:sp>
        <p:nvSpPr>
          <p:cNvPr id="19" name="文本框 18"/>
          <p:cNvSpPr txBox="1"/>
          <p:nvPr/>
        </p:nvSpPr>
        <p:spPr>
          <a:xfrm>
            <a:off x="11146935" y="579094"/>
            <a:ext cx="657225" cy="378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dirty="0">
                <a:solidFill>
                  <a:schemeClr val="tx1">
                    <a:lumMod val="75000"/>
                    <a:lumOff val="25000"/>
                  </a:schemeClr>
                </a:solidFill>
                <a:latin typeface="腾祥范笑歌楷书简" panose="01010104010101010101" pitchFamily="2" charset="-122"/>
                <a:ea typeface="腾祥范笑歌楷书简" panose="01010104010101010101" pitchFamily="2" charset="-122"/>
              </a:rPr>
              <a:t>写作方法</a:t>
            </a:r>
            <a:endParaRPr lang="zh-CN" altLang="en-US" sz="6000" dirty="0">
              <a:solidFill>
                <a:schemeClr val="tx1">
                  <a:lumMod val="75000"/>
                  <a:lumOff val="25000"/>
                </a:schemeClr>
              </a:solidFill>
              <a:latin typeface="腾祥范笑歌楷书简" panose="01010104010101010101" pitchFamily="2" charset="-122"/>
              <a:ea typeface="腾祥范笑歌楷书简" panose="01010104010101010101" pitchFamily="2" charset="-122"/>
            </a:endParaRPr>
          </a:p>
        </p:txBody>
      </p:sp>
      <p:sp>
        <p:nvSpPr>
          <p:cNvPr id="30" name="矩形 29"/>
          <p:cNvSpPr/>
          <p:nvPr/>
        </p:nvSpPr>
        <p:spPr>
          <a:xfrm>
            <a:off x="191183" y="287657"/>
            <a:ext cx="665421" cy="680936"/>
          </a:xfrm>
          <a:prstGeom prst="rect">
            <a:avLst/>
          </a:prstGeom>
          <a:solidFill>
            <a:srgbClr val="A0D3C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b="1" i="1" dirty="0">
                <a:latin typeface="Century Gothic" panose="020B0502020202020204" pitchFamily="34" charset="0"/>
              </a:rPr>
              <a:t>04</a:t>
            </a:r>
            <a:endParaRPr lang="zh-CN" altLang="en-US" sz="2800" b="1" i="1" dirty="0">
              <a:latin typeface="Century Gothic" panose="020B0502020202020204" pitchFamily="3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983105" y="707390"/>
            <a:ext cx="11159490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/>
              <a:t>哪些写作方法值得你学习？</a:t>
            </a:r>
            <a:endParaRPr lang="zh-CN" altLang="en-US" sz="4000" b="1"/>
          </a:p>
        </p:txBody>
      </p:sp>
      <p:sp>
        <p:nvSpPr>
          <p:cNvPr id="3" name="文本框 2"/>
          <p:cNvSpPr txBox="1"/>
          <p:nvPr/>
        </p:nvSpPr>
        <p:spPr>
          <a:xfrm>
            <a:off x="856615" y="1931035"/>
            <a:ext cx="9519920" cy="34150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eaLnBrk="0" hangingPunct="0"/>
            <a:r>
              <a:rPr lang="en-US" altLang="zh-CN" sz="36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 1</a:t>
            </a:r>
            <a:r>
              <a:rPr lang="zh-CN" altLang="en-US" sz="36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、以小见大：散步的小事蕴含大的、丰富的道理与情感。</a:t>
            </a:r>
            <a:endParaRPr lang="zh-CN" altLang="en-US" sz="3600" b="1" dirty="0">
              <a:solidFill>
                <a:srgbClr val="F43308"/>
              </a:solidFill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  <a:sym typeface="+mn-ea"/>
            </a:endParaRPr>
          </a:p>
          <a:p>
            <a:pPr eaLnBrk="0" hangingPunct="0"/>
            <a:r>
              <a:rPr lang="zh-CN" altLang="en-US" sz="36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  《我和我的祖国》</a:t>
            </a:r>
            <a:endParaRPr lang="zh-CN" altLang="en-US" sz="3600" b="1" dirty="0">
              <a:solidFill>
                <a:schemeClr val="tx1"/>
              </a:solidFill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</a:endParaRPr>
          </a:p>
          <a:p>
            <a:pPr eaLnBrk="0" hangingPunct="0"/>
            <a:r>
              <a:rPr lang="en-US" altLang="zh-CN" sz="36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2</a:t>
            </a:r>
            <a:r>
              <a:rPr lang="zh-CN" altLang="en-US" sz="36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、小事波澜起伏</a:t>
            </a:r>
            <a:endParaRPr lang="en-US" altLang="zh-CN" sz="3600" b="1" dirty="0">
              <a:solidFill>
                <a:srgbClr val="F43308"/>
              </a:solidFill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  <a:sym typeface="+mn-ea"/>
            </a:endParaRPr>
          </a:p>
          <a:p>
            <a:pPr eaLnBrk="0" hangingPunct="0"/>
            <a:r>
              <a:rPr lang="en-US" altLang="zh-CN" sz="36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3</a:t>
            </a:r>
            <a:r>
              <a:rPr lang="zh-CN" altLang="en-US" sz="3600" b="1" dirty="0">
                <a:solidFill>
                  <a:srgbClr val="F43308"/>
                </a:solidFill>
                <a:latin typeface="华文宋体" panose="02010600040101010101" charset="-122"/>
                <a:ea typeface="华文宋体" panose="02010600040101010101" charset="-122"/>
                <a:cs typeface="华文宋体" panose="02010600040101010101" charset="-122"/>
                <a:sym typeface="+mn-ea"/>
              </a:rPr>
              <a:t>、语言朴素亲切</a:t>
            </a:r>
            <a:endParaRPr lang="zh-CN" altLang="en-US" sz="3600" b="1" dirty="0">
              <a:solidFill>
                <a:srgbClr val="F43308"/>
              </a:solidFill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  <a:sym typeface="+mn-ea"/>
            </a:endParaRPr>
          </a:p>
          <a:p>
            <a:pPr eaLnBrk="0" hangingPunct="0"/>
            <a:endParaRPr lang="zh-CN" altLang="en-US" sz="3600" b="1" dirty="0">
              <a:solidFill>
                <a:schemeClr val="tx1"/>
              </a:solidFill>
              <a:latin typeface="华文宋体" panose="02010600040101010101" charset="-122"/>
              <a:ea typeface="华文宋体" panose="02010600040101010101" charset="-122"/>
              <a:cs typeface="华文宋体" panose="02010600040101010101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77160" y="-2764585"/>
            <a:ext cx="6858001" cy="12172539"/>
          </a:xfrm>
          <a:prstGeom prst="rect">
            <a:avLst/>
          </a:prstGeom>
        </p:spPr>
      </p:pic>
      <p:pic>
        <p:nvPicPr>
          <p:cNvPr id="3" name="图片 2" descr="图片包含 餐桌&#10;&#10;已生成极高可信度的说明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449" y="816015"/>
            <a:ext cx="4839606" cy="6566169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1669415" y="953135"/>
            <a:ext cx="7834630" cy="891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选择一个点，改写成一首小诗吧。</a:t>
            </a:r>
            <a:endParaRPr lang="zh-CN" sz="40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233406" y="184528"/>
            <a:ext cx="2161210" cy="768350"/>
          </a:xfrm>
          <a:prstGeom prst="rect">
            <a:avLst/>
          </a:prstGeom>
        </p:spPr>
        <p:txBody>
          <a:bodyPr vert="horz" wrap="square">
            <a:spAutoFit/>
          </a:bodyPr>
          <a:lstStyle>
            <a:defPPr>
              <a:defRPr lang="zh-CN"/>
            </a:defPPr>
            <a:lvl1pPr algn="ctr">
              <a:defRPr sz="2400">
                <a:solidFill>
                  <a:schemeClr val="tx1">
                    <a:lumMod val="75000"/>
                    <a:lumOff val="25000"/>
                  </a:schemeClr>
                </a:solidFill>
                <a:latin typeface="方正大标宋简体" panose="03000509000000000000" pitchFamily="65" charset="-122"/>
                <a:ea typeface="方正大标宋简体" panose="03000509000000000000" pitchFamily="65" charset="-122"/>
              </a:defRPr>
            </a:lvl1pPr>
          </a:lstStyle>
          <a:p>
            <a:r>
              <a:rPr lang="zh-CN" altLang="en-US" sz="4400" dirty="0">
                <a:solidFill>
                  <a:srgbClr val="A0D3CC"/>
                </a:solidFill>
                <a:latin typeface="康熙字典體" pitchFamily="2" charset="-120"/>
                <a:ea typeface="康熙字典體" pitchFamily="2" charset="-120"/>
              </a:rPr>
              <a:t>改  写</a:t>
            </a:r>
            <a:endParaRPr lang="zh-CN" altLang="en-US" sz="4400" dirty="0">
              <a:solidFill>
                <a:srgbClr val="A0D3CC"/>
              </a:solidFill>
              <a:latin typeface="康熙字典體" pitchFamily="2" charset="-120"/>
              <a:ea typeface="康熙字典體" pitchFamily="2" charset="-12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533989" y="5075699"/>
            <a:ext cx="611235" cy="479098"/>
            <a:chOff x="6527239" y="5601038"/>
            <a:chExt cx="492088" cy="385707"/>
          </a:xfrm>
        </p:grpSpPr>
        <p:pic>
          <p:nvPicPr>
            <p:cNvPr id="37" name="Picture 2" descr="http://img.hb.aicdn.com/abdfbcaeedb85dbf45185b6c0c52f5633f3cfe2e60c0-CoRSc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580" y="5601038"/>
              <a:ext cx="374479" cy="3857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文本框 37"/>
            <p:cNvSpPr txBox="1"/>
            <p:nvPr/>
          </p:nvSpPr>
          <p:spPr>
            <a:xfrm>
              <a:off x="6527239" y="5601038"/>
              <a:ext cx="492088" cy="3468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节气</a:t>
              </a:r>
              <a:endParaRPr lang="en-US" altLang="zh-CN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特辑</a:t>
              </a:r>
              <a:endParaRPr lang="zh-CN" altLang="en-US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</p:txBody>
        </p:sp>
      </p:grpSp>
      <p:sp>
        <p:nvSpPr>
          <p:cNvPr id="2" name="文本框 1"/>
          <p:cNvSpPr txBox="1"/>
          <p:nvPr/>
        </p:nvSpPr>
        <p:spPr>
          <a:xfrm>
            <a:off x="1223645" y="2389505"/>
            <a:ext cx="9036685" cy="17532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600"/>
              <a:t>  </a:t>
            </a:r>
            <a:r>
              <a:rPr lang="zh-CN" altLang="en-US" sz="3600"/>
              <a:t>前面也是妈妈和儿子</a:t>
            </a:r>
            <a:r>
              <a:rPr lang="en-US" altLang="zh-CN" sz="3600"/>
              <a:t>\</a:t>
            </a:r>
            <a:r>
              <a:rPr lang="zh-CN" altLang="en-US" sz="3600"/>
              <a:t>后面也是妈妈和儿子</a:t>
            </a:r>
            <a:r>
              <a:rPr lang="en-US" altLang="zh-CN" sz="3600"/>
              <a:t>\</a:t>
            </a:r>
            <a:r>
              <a:rPr lang="zh-CN" altLang="en-US" sz="3600"/>
              <a:t>小孩子的话儿</a:t>
            </a:r>
            <a:r>
              <a:rPr lang="en-US" altLang="zh-CN" sz="3600"/>
              <a:t>\</a:t>
            </a:r>
            <a:r>
              <a:rPr lang="zh-CN" altLang="en-US" sz="3600"/>
              <a:t>总是那么天真</a:t>
            </a:r>
            <a:r>
              <a:rPr lang="en-US" altLang="zh-CN" sz="3600"/>
              <a:t>\\</a:t>
            </a:r>
            <a:r>
              <a:rPr lang="zh-CN" altLang="en-US" sz="3600"/>
              <a:t>但不知怎的</a:t>
            </a:r>
            <a:r>
              <a:rPr lang="en-US" altLang="zh-CN" sz="3600"/>
              <a:t>\</a:t>
            </a:r>
            <a:r>
              <a:rPr lang="zh-CN" altLang="en-US" sz="3600"/>
              <a:t>小孩子的话儿</a:t>
            </a:r>
            <a:r>
              <a:rPr lang="en-US" altLang="zh-CN" sz="3600"/>
              <a:t>\</a:t>
            </a:r>
            <a:r>
              <a:rPr lang="zh-CN" altLang="en-US" sz="3600"/>
              <a:t>总能说中</a:t>
            </a:r>
            <a:r>
              <a:rPr lang="en-US" altLang="zh-CN" sz="3600"/>
              <a:t>\</a:t>
            </a:r>
            <a:r>
              <a:rPr lang="zh-CN" altLang="en-US" sz="3600"/>
              <a:t>那</a:t>
            </a:r>
            <a:r>
              <a:rPr lang="en-US" altLang="zh-CN" sz="3600"/>
              <a:t>\</a:t>
            </a:r>
            <a:r>
              <a:rPr lang="zh-CN" altLang="en-US" sz="3600"/>
              <a:t>生命的轮回</a:t>
            </a:r>
            <a:endParaRPr lang="zh-CN" altLang="en-US" sz="36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16200000">
            <a:off x="2677160" y="-2764585"/>
            <a:ext cx="6858001" cy="12172539"/>
          </a:xfrm>
          <a:prstGeom prst="rect">
            <a:avLst/>
          </a:prstGeom>
        </p:spPr>
      </p:pic>
      <p:pic>
        <p:nvPicPr>
          <p:cNvPr id="3" name="图片 2" descr="图片包含 餐桌&#10;&#10;已生成极高可信度的说明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8449" y="816015"/>
            <a:ext cx="4839606" cy="6566169"/>
          </a:xfrm>
          <a:prstGeom prst="rect">
            <a:avLst/>
          </a:prstGeom>
        </p:spPr>
      </p:pic>
      <p:sp>
        <p:nvSpPr>
          <p:cNvPr id="33" name="矩形 32"/>
          <p:cNvSpPr/>
          <p:nvPr/>
        </p:nvSpPr>
        <p:spPr>
          <a:xfrm>
            <a:off x="1613535" y="1657985"/>
            <a:ext cx="7834630" cy="1691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 Light" panose="020B0502040204020203" pitchFamily="34" charset="-122"/>
                <a:ea typeface="微软雅黑 Light" panose="020B0502040204020203" pitchFamily="34" charset="-122"/>
              </a:rPr>
              <a:t>你的生活中有这些小事么？你有什么感悟？</a:t>
            </a:r>
            <a:endParaRPr lang="zh-CN" sz="4000" dirty="0">
              <a:solidFill>
                <a:schemeClr val="tx1">
                  <a:lumMod val="75000"/>
                  <a:lumOff val="25000"/>
                </a:schemeClr>
              </a:solidFill>
              <a:latin typeface="微软雅黑 Light" panose="020B0502040204020203" pitchFamily="34" charset="-122"/>
              <a:ea typeface="微软雅黑 Light" panose="020B0502040204020203" pitchFamily="34" charset="-122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533989" y="5075699"/>
            <a:ext cx="611235" cy="479098"/>
            <a:chOff x="6527239" y="5601038"/>
            <a:chExt cx="492088" cy="385707"/>
          </a:xfrm>
        </p:grpSpPr>
        <p:pic>
          <p:nvPicPr>
            <p:cNvPr id="37" name="Picture 2" descr="http://img.hb.aicdn.com/abdfbcaeedb85dbf45185b6c0c52f5633f3cfe2e60c0-CoRSc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580" y="5601038"/>
              <a:ext cx="374479" cy="3857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文本框 37"/>
            <p:cNvSpPr txBox="1"/>
            <p:nvPr/>
          </p:nvSpPr>
          <p:spPr>
            <a:xfrm>
              <a:off x="6527239" y="5601038"/>
              <a:ext cx="492088" cy="3468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节气</a:t>
              </a:r>
              <a:endParaRPr lang="en-US" altLang="zh-CN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特辑</a:t>
              </a:r>
              <a:endParaRPr lang="zh-CN" altLang="en-US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作业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、读《范爱农》，写人物性格、情节、感想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、《散步》字词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遍，包括增加的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3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、准备《西游记》《论语》《世说新语》书本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360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zh-CN" altLang="en-US"/>
              <a:t>作业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955800"/>
            <a:ext cx="10256520" cy="1976755"/>
          </a:xfrm>
        </p:spPr>
        <p:txBody>
          <a:bodyPr/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1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、选择一个小专题写下来。</a:t>
            </a:r>
            <a:endParaRPr lang="zh-CN" altLang="en-US" sz="3600" b="1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2</a:t>
            </a:r>
            <a:r>
              <a:rPr lang="zh-CN" altLang="en-US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、</a:t>
            </a:r>
            <a:r>
              <a:rPr 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做《阳光学评》</a:t>
            </a:r>
            <a:r>
              <a:rPr lang="en-US" altLang="zh-CN" sz="3600" b="1" dirty="0">
                <a:latin typeface="Arial" panose="020B0604020202020204" pitchFamily="34" charset="0"/>
                <a:ea typeface="宋体" panose="02010600030101010101" pitchFamily="2" charset="-122"/>
                <a:sym typeface="+mn-ea"/>
              </a:rPr>
              <a:t>P24</a:t>
            </a:r>
            <a:endParaRPr lang="en-US" altLang="zh-CN" sz="3600" b="1" dirty="0">
              <a:latin typeface="Arial" panose="020B0604020202020204" pitchFamily="34" charset="0"/>
              <a:ea typeface="宋体" panose="02010600030101010101" pitchFamily="2" charset="-122"/>
              <a:sym typeface="+mn-ea"/>
            </a:endParaRPr>
          </a:p>
          <a:p>
            <a:endParaRPr lang="zh-CN" altLang="en-US" sz="36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30" t="813" r="21104" b="813"/>
          <a:stretch>
            <a:fillRect/>
          </a:stretch>
        </p:blipFill>
        <p:spPr>
          <a:xfrm rot="5400000" flipH="1">
            <a:off x="2667000" y="-2657270"/>
            <a:ext cx="6858001" cy="12172539"/>
          </a:xfrm>
          <a:prstGeom prst="rect">
            <a:avLst/>
          </a:prstGeom>
        </p:spPr>
      </p:pic>
      <p:grpSp>
        <p:nvGrpSpPr>
          <p:cNvPr id="6" name="组合 5"/>
          <p:cNvGrpSpPr/>
          <p:nvPr/>
        </p:nvGrpSpPr>
        <p:grpSpPr>
          <a:xfrm>
            <a:off x="10011469" y="3164393"/>
            <a:ext cx="1289286" cy="1254442"/>
            <a:chOff x="3172936" y="2639251"/>
            <a:chExt cx="1289286" cy="1254442"/>
          </a:xfrm>
        </p:grpSpPr>
        <p:sp>
          <p:nvSpPr>
            <p:cNvPr id="7" name="矩形 6"/>
            <p:cNvSpPr/>
            <p:nvPr/>
          </p:nvSpPr>
          <p:spPr>
            <a:xfrm>
              <a:off x="3172936" y="2774951"/>
              <a:ext cx="738664" cy="1035049"/>
            </a:xfrm>
            <a:prstGeom prst="rect">
              <a:avLst/>
            </a:prstGeom>
          </p:spPr>
          <p:txBody>
            <a:bodyPr vert="eaVert" wrap="square">
              <a:spAutoFit/>
            </a:bodyPr>
            <a:lstStyle/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乙酉甲申雷雨惊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乘除却贺芒种晴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插秧先插蚤籼稻</a:t>
              </a:r>
              <a:endParaRPr lang="en-US" altLang="zh-CN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  <a:p>
              <a:r>
                <a:rPr lang="zh-CN" altLang="en-US" sz="900" spc="1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方正仿宋简体" panose="03000509000000000000" pitchFamily="65" charset="-122"/>
                  <a:ea typeface="方正仿宋简体" panose="03000509000000000000" pitchFamily="65" charset="-122"/>
                </a:rPr>
                <a:t>少忍数旬蒸米成</a:t>
              </a:r>
              <a:endParaRPr lang="zh-CN" altLang="en-US" sz="9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仿宋简体" panose="03000509000000000000" pitchFamily="65" charset="-122"/>
                <a:ea typeface="方正仿宋简体" panose="03000509000000000000" pitchFamily="65" charset="-122"/>
              </a:endParaRPr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911600" y="2639251"/>
              <a:ext cx="550622" cy="1254442"/>
            </a:xfrm>
            <a:prstGeom prst="rect">
              <a:avLst/>
            </a:prstGeom>
          </p:spPr>
        </p:pic>
        <p:cxnSp>
          <p:nvCxnSpPr>
            <p:cNvPr id="9" name="直接连接符 8"/>
            <p:cNvCxnSpPr/>
            <p:nvPr/>
          </p:nvCxnSpPr>
          <p:spPr>
            <a:xfrm>
              <a:off x="3397250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直接连接符 9"/>
            <p:cNvCxnSpPr/>
            <p:nvPr/>
          </p:nvCxnSpPr>
          <p:spPr>
            <a:xfrm>
              <a:off x="3542268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直接连接符 10"/>
            <p:cNvCxnSpPr/>
            <p:nvPr/>
          </p:nvCxnSpPr>
          <p:spPr>
            <a:xfrm>
              <a:off x="3680142" y="2792795"/>
              <a:ext cx="0" cy="947355"/>
            </a:xfrm>
            <a:prstGeom prst="line">
              <a:avLst/>
            </a:prstGeom>
            <a:ln>
              <a:solidFill>
                <a:schemeClr val="bg1">
                  <a:lumMod val="8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2" name="组合 11"/>
          <p:cNvGrpSpPr/>
          <p:nvPr/>
        </p:nvGrpSpPr>
        <p:grpSpPr>
          <a:xfrm>
            <a:off x="6487589" y="4208857"/>
            <a:ext cx="611235" cy="479098"/>
            <a:chOff x="6527239" y="5601038"/>
            <a:chExt cx="492088" cy="385707"/>
          </a:xfrm>
        </p:grpSpPr>
        <p:pic>
          <p:nvPicPr>
            <p:cNvPr id="13" name="Picture 2" descr="http://img.hb.aicdn.com/abdfbcaeedb85dbf45185b6c0c52f5633f3cfe2e60c0-CoRSc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534580" y="5601038"/>
              <a:ext cx="374479" cy="38570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4" name="文本框 13"/>
            <p:cNvSpPr txBox="1"/>
            <p:nvPr/>
          </p:nvSpPr>
          <p:spPr>
            <a:xfrm>
              <a:off x="6527239" y="5601038"/>
              <a:ext cx="492088" cy="34689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节气</a:t>
              </a:r>
              <a:endParaRPr lang="en-US" altLang="zh-CN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  <a:p>
              <a:r>
                <a:rPr lang="zh-CN" altLang="en-US" sz="1100" dirty="0">
                  <a:solidFill>
                    <a:schemeClr val="bg1"/>
                  </a:solidFill>
                  <a:latin typeface="苏新诗柳楷简" panose="02010600000101010101" pitchFamily="2" charset="-122"/>
                  <a:ea typeface="苏新诗柳楷简" panose="02010600000101010101" pitchFamily="2" charset="-122"/>
                </a:rPr>
                <a:t>特辑</a:t>
              </a:r>
              <a:endParaRPr lang="zh-CN" altLang="en-US" sz="1100" dirty="0">
                <a:solidFill>
                  <a:schemeClr val="bg1"/>
                </a:solidFill>
                <a:latin typeface="苏新诗柳楷简" panose="02010600000101010101" pitchFamily="2" charset="-122"/>
                <a:ea typeface="苏新诗柳楷简" panose="02010600000101010101" pitchFamily="2" charset="-122"/>
              </a:endParaRPr>
            </a:p>
          </p:txBody>
        </p:sp>
      </p:grpSp>
      <p:pic>
        <p:nvPicPr>
          <p:cNvPr id="5" name="图片 4" descr="图片包含 猫, 就坐, 室内, 餐桌&#10;&#10;已生成高可信度的说明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2789" y="19206"/>
            <a:ext cx="5106333" cy="7216951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6707321" y="2289122"/>
            <a:ext cx="7386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汉仪小隶书简" panose="02010609000101010101" pitchFamily="49" charset="-122"/>
                <a:ea typeface="汉仪小隶书简" panose="02010609000101010101" pitchFamily="49" charset="-122"/>
              </a:defRPr>
            </a:lvl1pPr>
          </a:lstStyle>
          <a:p>
            <a:r>
              <a:rPr lang="zh-CN" altLang="en-US" sz="4000" dirty="0">
                <a:solidFill>
                  <a:schemeClr val="tx1">
                    <a:lumMod val="75000"/>
                    <a:lumOff val="25000"/>
                  </a:schemeClr>
                </a:solidFill>
                <a:latin typeface="康熙字典體" pitchFamily="2" charset="-120"/>
                <a:ea typeface="康熙字典體" pitchFamily="2" charset="-120"/>
              </a:rPr>
              <a:t>感</a:t>
            </a:r>
            <a:endParaRPr lang="zh-CN" altLang="en-US" sz="4000" dirty="0">
              <a:solidFill>
                <a:schemeClr val="tx1">
                  <a:lumMod val="75000"/>
                  <a:lumOff val="25000"/>
                </a:schemeClr>
              </a:solidFill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063319" y="2461364"/>
            <a:ext cx="776705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6000">
                <a:solidFill>
                  <a:schemeClr val="tx1">
                    <a:lumMod val="75000"/>
                    <a:lumOff val="25000"/>
                  </a:schemeClr>
                </a:solidFill>
                <a:latin typeface="汉仪雪君体简" panose="02010600000101010101" pitchFamily="2" charset="-122"/>
                <a:ea typeface="汉仪雪君体简" panose="02010600000101010101" pitchFamily="2" charset="-122"/>
              </a:defRPr>
            </a:lvl1pPr>
          </a:lstStyle>
          <a:p>
            <a:r>
              <a:rPr lang="zh-CN" altLang="en-US" dirty="0"/>
              <a:t>谢</a:t>
            </a:r>
            <a:endParaRPr lang="zh-CN" altLang="en-US" dirty="0"/>
          </a:p>
        </p:txBody>
      </p:sp>
      <p:sp>
        <p:nvSpPr>
          <p:cNvPr id="23" name="文本框 22"/>
          <p:cNvSpPr txBox="1"/>
          <p:nvPr/>
        </p:nvSpPr>
        <p:spPr>
          <a:xfrm>
            <a:off x="6707321" y="3171118"/>
            <a:ext cx="4023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汉仪小隶书简" panose="02010609000101010101" pitchFamily="49" charset="-122"/>
                <a:ea typeface="汉仪小隶书简" panose="02010609000101010101" pitchFamily="49" charset="-122"/>
              </a:defRPr>
            </a:lvl1pPr>
          </a:lstStyle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康熙字典體" pitchFamily="2" charset="-120"/>
                <a:ea typeface="康熙字典體" pitchFamily="2" charset="-120"/>
              </a:rPr>
              <a:t>收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康熙字典體" pitchFamily="2" charset="-120"/>
              <a:ea typeface="康熙字典體" pitchFamily="2" charset="-12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6496260" y="3492330"/>
            <a:ext cx="4380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zh-CN"/>
            </a:defPPr>
            <a:lvl1pPr>
              <a:defRPr sz="2400">
                <a:solidFill>
                  <a:schemeClr val="tx1">
                    <a:lumMod val="65000"/>
                    <a:lumOff val="35000"/>
                  </a:schemeClr>
                </a:solidFill>
                <a:latin typeface="汉仪小隶书简" panose="02010609000101010101" pitchFamily="49" charset="-122"/>
                <a:ea typeface="汉仪小隶书简" panose="02010609000101010101" pitchFamily="49" charset="-122"/>
              </a:defRPr>
            </a:lvl1pPr>
          </a:lstStyle>
          <a:p>
            <a:r>
              <a:rPr lang="zh-CN" altLang="en-US" sz="2800" dirty="0">
                <a:solidFill>
                  <a:schemeClr val="tx1">
                    <a:lumMod val="75000"/>
                    <a:lumOff val="25000"/>
                  </a:schemeClr>
                </a:solidFill>
                <a:latin typeface="康熙字典體" pitchFamily="2" charset="-120"/>
                <a:ea typeface="康熙字典體" pitchFamily="2" charset="-120"/>
              </a:rPr>
              <a:t>听</a:t>
            </a:r>
            <a:endParaRPr lang="zh-CN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康熙字典體" pitchFamily="2" charset="-120"/>
              <a:ea typeface="康熙字典體" pitchFamily="2" charset="-12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1847</Words>
  <Application>WPS 演示</Application>
  <PresentationFormat>宽屏</PresentationFormat>
  <Paragraphs>216</Paragraphs>
  <Slides>15</Slides>
  <Notes>19</Notes>
  <HiddenSlides>0</HiddenSlides>
  <MMClips>0</MMClips>
  <ScaleCrop>false</ScaleCrop>
  <HeadingPairs>
    <vt:vector size="6" baseType="variant">
      <vt:variant>
        <vt:lpstr>已用的字体</vt:lpstr>
      </vt:variant>
      <vt:variant>
        <vt:i4>24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15</vt:i4>
      </vt:variant>
    </vt:vector>
  </HeadingPairs>
  <TitlesOfParts>
    <vt:vector size="40" baseType="lpstr">
      <vt:lpstr>Arial</vt:lpstr>
      <vt:lpstr>宋体</vt:lpstr>
      <vt:lpstr>Wingdings</vt:lpstr>
      <vt:lpstr>方正仿宋简体</vt:lpstr>
      <vt:lpstr>Arial Unicode MS</vt:lpstr>
      <vt:lpstr>汉仪小隶书简</vt:lpstr>
      <vt:lpstr>康熙字典體</vt:lpstr>
      <vt:lpstr>Century Gothic</vt:lpstr>
      <vt:lpstr>华文楷体</vt:lpstr>
      <vt:lpstr>华文宋体</vt:lpstr>
      <vt:lpstr>Times New Roman</vt:lpstr>
      <vt:lpstr>方正大标宋简体</vt:lpstr>
      <vt:lpstr>MingLiU-ExtB</vt:lpstr>
      <vt:lpstr>腾祥范笑歌楷书简</vt:lpstr>
      <vt:lpstr>苏新诗柳楷简</vt:lpstr>
      <vt:lpstr>微软雅黑</vt:lpstr>
      <vt:lpstr>Wingdings</vt:lpstr>
      <vt:lpstr>黑体</vt:lpstr>
      <vt:lpstr>微软雅黑 Light</vt:lpstr>
      <vt:lpstr>汉仪雪君体简</vt:lpstr>
      <vt:lpstr>Calibri</vt:lpstr>
      <vt:lpstr>Calibri Light</vt:lpstr>
      <vt:lpstr>等线</vt:lpstr>
      <vt:lpstr>隶书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作业</vt:lpstr>
      <vt:lpstr>作业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熊猫办公</dc:title>
  <dc:creator/>
  <cp:lastModifiedBy>向日葵</cp:lastModifiedBy>
  <cp:revision>12</cp:revision>
  <dcterms:created xsi:type="dcterms:W3CDTF">2019-10-14T08:06:00Z</dcterms:created>
  <dcterms:modified xsi:type="dcterms:W3CDTF">2019-10-16T02:29:59Z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2052-11.1.0.9098</vt:lpwstr>
  </property>
</Properties>
</file>