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handoutMasterIdLst>
    <p:handoutMasterId r:id="rId30"/>
  </p:handoutMasterIdLst>
  <p:sldIdLst>
    <p:sldId id="260" r:id="rId2"/>
    <p:sldId id="261" r:id="rId3"/>
    <p:sldId id="262" r:id="rId4"/>
    <p:sldId id="271" r:id="rId5"/>
    <p:sldId id="512" r:id="rId6"/>
    <p:sldId id="552" r:id="rId7"/>
    <p:sldId id="553" r:id="rId8"/>
    <p:sldId id="388" r:id="rId9"/>
    <p:sldId id="389" r:id="rId10"/>
    <p:sldId id="521" r:id="rId11"/>
    <p:sldId id="522" r:id="rId12"/>
    <p:sldId id="272" r:id="rId13"/>
    <p:sldId id="523" r:id="rId14"/>
    <p:sldId id="524" r:id="rId15"/>
    <p:sldId id="525" r:id="rId16"/>
    <p:sldId id="526" r:id="rId17"/>
    <p:sldId id="403" r:id="rId18"/>
    <p:sldId id="532" r:id="rId19"/>
    <p:sldId id="405" r:id="rId20"/>
    <p:sldId id="533" r:id="rId21"/>
    <p:sldId id="534" r:id="rId22"/>
    <p:sldId id="498" r:id="rId23"/>
    <p:sldId id="541" r:id="rId24"/>
    <p:sldId id="501" r:id="rId25"/>
    <p:sldId id="502" r:id="rId26"/>
    <p:sldId id="544" r:id="rId27"/>
    <p:sldId id="545" r:id="rId28"/>
    <p:sldId id="259" r:id="rId29"/>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86" autoAdjust="0"/>
    <p:restoredTop sz="94660"/>
  </p:normalViewPr>
  <p:slideViewPr>
    <p:cSldViewPr snapToObjects="1">
      <p:cViewPr>
        <p:scale>
          <a:sx n="80" d="100"/>
          <a:sy n="80" d="100"/>
        </p:scale>
        <p:origin x="-312" y="-306"/>
      </p:cViewPr>
      <p:guideLst>
        <p:guide orient="horz" pos="2160"/>
        <p:guide pos="3840"/>
      </p:guideLst>
    </p:cSldViewPr>
  </p:slideViewPr>
  <p:notesTextViewPr>
    <p:cViewPr>
      <p:scale>
        <a:sx n="1" d="1"/>
        <a:sy n="1" d="1"/>
      </p:scale>
      <p:origin x="0" y="0"/>
    </p:cViewPr>
  </p:notesTextViewPr>
  <p:notesViewPr>
    <p:cSldViewPr snapToObjects="1">
      <p:cViewPr varScale="1">
        <p:scale>
          <a:sx n="68" d="100"/>
          <a:sy n="68" d="100"/>
        </p:scale>
        <p:origin x="-285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725AEDA-E179-4278-998D-D9EC8DB06D52}" type="datetimeFigureOut">
              <a:rPr lang="zh-CN" altLang="en-US" smtClean="0"/>
              <a:t>2019-7-12</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076C1A9-36A5-4E2E-B00D-A057051FFC61}" type="slidenum">
              <a:rPr lang="zh-CN" altLang="en-US" smtClean="0"/>
              <a:t>‹#›</a:t>
            </a:fld>
            <a:endParaRPr lang="zh-CN" altLang="en-US"/>
          </a:p>
        </p:txBody>
      </p:sp>
    </p:spTree>
    <p:extLst>
      <p:ext uri="{BB962C8B-B14F-4D97-AF65-F5344CB8AC3E}">
        <p14:creationId xmlns:p14="http://schemas.microsoft.com/office/powerpoint/2010/main" val="323636920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6.emf"/><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39.104.72.189/" TargetMode="Externa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39.104.72.189/" TargetMode="External"/><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slide" Target="../slides/slide24.xml"/><Relationship Id="rId2" Type="http://schemas.openxmlformats.org/officeDocument/2006/relationships/hyperlink" Target="http://39.104.72.189/" TargetMode="External"/><Relationship Id="rId1" Type="http://schemas.openxmlformats.org/officeDocument/2006/relationships/slideMaster" Target="../slideMasters/slideMaster1.xml"/><Relationship Id="rId5" Type="http://schemas.openxmlformats.org/officeDocument/2006/relationships/slide" Target="../slides/slide12.xml"/><Relationship Id="rId4" Type="http://schemas.openxmlformats.org/officeDocument/2006/relationships/slide" Target="../slides/slide3.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emf"/><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39.104.72.189/"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3" name="副标题 2"/>
          <p:cNvSpPr>
            <a:spLocks noGrp="1"/>
          </p:cNvSpPr>
          <p:nvPr>
            <p:ph type="subTitle" idx="1" hasCustomPrompt="1"/>
          </p:nvPr>
        </p:nvSpPr>
        <p:spPr>
          <a:xfrm>
            <a:off x="1638309" y="3910927"/>
            <a:ext cx="9031515" cy="808237"/>
          </a:xfrm>
        </p:spPr>
        <p:txBody>
          <a:bodyPr>
            <a:normAutofit/>
          </a:bodyPr>
          <a:lstStyle>
            <a:lvl1pPr marL="0" indent="0" algn="ctr">
              <a:buNone/>
              <a:defRPr sz="4800" b="1">
                <a:solidFill>
                  <a:srgbClr val="0000FF"/>
                </a:solidFill>
                <a:latin typeface="微软雅黑" panose="020B0503020204020204" pitchFamily="34" charset="-122"/>
                <a:ea typeface="微软雅黑" panose="020B0503020204020204" pitchFamily="34"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smtClean="0"/>
              <a:t>学科</a:t>
            </a:r>
            <a:endParaRPr lang="zh-CN" altLang="en-US" dirty="0"/>
          </a:p>
        </p:txBody>
      </p:sp>
      <p:pic>
        <p:nvPicPr>
          <p:cNvPr id="8" name="图片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515377" flipH="1" flipV="1">
            <a:off x="-1113488" y="-350004"/>
            <a:ext cx="4527494" cy="4077191"/>
          </a:xfrm>
          <a:prstGeom prst="rect">
            <a:avLst/>
          </a:prstGeom>
        </p:spPr>
      </p:pic>
      <p:pic>
        <p:nvPicPr>
          <p:cNvPr id="11" name="图片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6585734" flipH="1" flipV="1">
            <a:off x="10699227" y="5373976"/>
            <a:ext cx="1487680" cy="1339716"/>
          </a:xfrm>
          <a:prstGeom prst="rect">
            <a:avLst/>
          </a:prstGeom>
        </p:spPr>
      </p:pic>
      <p:grpSp>
        <p:nvGrpSpPr>
          <p:cNvPr id="12" name="组合 9"/>
          <p:cNvGrpSpPr/>
          <p:nvPr userDrawn="1"/>
        </p:nvGrpSpPr>
        <p:grpSpPr bwMode="auto">
          <a:xfrm>
            <a:off x="3284663" y="6103707"/>
            <a:ext cx="5684358" cy="547914"/>
            <a:chOff x="2364896" y="6103024"/>
            <a:chExt cx="3913269" cy="423863"/>
          </a:xfrm>
        </p:grpSpPr>
        <p:pic>
          <p:nvPicPr>
            <p:cNvPr id="13" name="图片 12">
              <a:hlinkClick r:id="rId4"/>
            </p:cNvPr>
            <p:cNvPicPr>
              <a:picLocks noChangeAspect="1"/>
            </p:cNvPicPr>
            <p:nvPr userDrawn="1"/>
          </p:nvPicPr>
          <p:blipFill>
            <a:blip r:embed="rId5" cstate="print">
              <a:extLst>
                <a:ext uri="{28A0092B-C50C-407E-A947-70E740481C1C}">
                  <a14:useLocalDpi xmlns:a14="http://schemas.microsoft.com/office/drawing/2010/main" val="0"/>
                </a:ext>
              </a:extLst>
            </a:blip>
            <a:srcRect l="4062" t="9303" r="5006" b="29089"/>
            <a:stretch>
              <a:fillRect/>
            </a:stretch>
          </p:blipFill>
          <p:spPr bwMode="auto">
            <a:xfrm>
              <a:off x="2865834" y="6103024"/>
              <a:ext cx="3412331" cy="4238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4" name="图片 47" descr="未标题-1 拷贝.png"/>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图片 6"/>
          <p:cNvPicPr>
            <a:picLocks noChangeAspect="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992188" y="5872618"/>
            <a:ext cx="10204450" cy="6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文本框 15"/>
          <p:cNvSpPr txBox="1"/>
          <p:nvPr userDrawn="1"/>
        </p:nvSpPr>
        <p:spPr>
          <a:xfrm>
            <a:off x="1856024" y="1579874"/>
            <a:ext cx="9031514" cy="1754326"/>
          </a:xfrm>
          <a:prstGeom prst="rect">
            <a:avLst/>
          </a:prstGeom>
          <a:noFill/>
        </p:spPr>
        <p:txBody>
          <a:bodyPr wrap="square" rtlCol="0">
            <a:spAutoFit/>
          </a:bodyPr>
          <a:lstStyle/>
          <a:p>
            <a:pPr algn="ctr"/>
            <a:r>
              <a:rPr lang="en-US" altLang="zh-CN" sz="5400" b="1" dirty="0" smtClean="0">
                <a:latin typeface="Times New Roman" panose="02020603050405020304" pitchFamily="18" charset="0"/>
                <a:cs typeface="Times New Roman" panose="02020603050405020304" pitchFamily="18" charset="0"/>
              </a:rPr>
              <a:t>《</a:t>
            </a:r>
            <a:r>
              <a:rPr lang="zh-CN" altLang="en-US" sz="5400" b="1" dirty="0" smtClean="0">
                <a:latin typeface="Times New Roman" panose="02020603050405020304" pitchFamily="18" charset="0"/>
                <a:cs typeface="Times New Roman" panose="02020603050405020304" pitchFamily="18" charset="0"/>
              </a:rPr>
              <a:t>创新设计</a:t>
            </a:r>
            <a:r>
              <a:rPr lang="en-US" altLang="zh-CN" sz="5400" b="1" dirty="0" smtClean="0">
                <a:latin typeface="Times New Roman" panose="02020603050405020304" pitchFamily="18" charset="0"/>
                <a:cs typeface="Times New Roman" panose="02020603050405020304" pitchFamily="18" charset="0"/>
              </a:rPr>
              <a:t>》2018</a:t>
            </a:r>
            <a:r>
              <a:rPr lang="zh-CN" altLang="en-US" sz="5400" b="1" dirty="0" smtClean="0">
                <a:latin typeface="Times New Roman" panose="02020603050405020304" pitchFamily="18" charset="0"/>
                <a:cs typeface="Times New Roman" panose="02020603050405020304" pitchFamily="18" charset="0"/>
              </a:rPr>
              <a:t>版</a:t>
            </a:r>
            <a:r>
              <a:rPr lang="en-US" altLang="zh-CN" sz="5400" b="1" dirty="0" smtClean="0">
                <a:latin typeface="Times New Roman" panose="02020603050405020304" pitchFamily="18" charset="0"/>
                <a:cs typeface="Times New Roman" panose="02020603050405020304" pitchFamily="18" charset="0"/>
              </a:rPr>
              <a:t/>
            </a:r>
            <a:br>
              <a:rPr lang="en-US" altLang="zh-CN" sz="5400" b="1" dirty="0" smtClean="0">
                <a:latin typeface="Times New Roman" panose="02020603050405020304" pitchFamily="18" charset="0"/>
                <a:cs typeface="Times New Roman" panose="02020603050405020304" pitchFamily="18" charset="0"/>
              </a:rPr>
            </a:br>
            <a:r>
              <a:rPr lang="zh-CN" altLang="en-US" sz="5400" b="1" dirty="0" smtClean="0">
                <a:latin typeface="Times New Roman" panose="02020603050405020304" pitchFamily="18" charset="0"/>
                <a:cs typeface="Times New Roman" panose="02020603050405020304" pitchFamily="18" charset="0"/>
              </a:rPr>
              <a:t>高三一轮总复习实用课件</a:t>
            </a:r>
            <a:endParaRPr lang="zh-CN" altLang="en-US" sz="5400" b="1"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2807854" y="317359"/>
            <a:ext cx="9144000" cy="761855"/>
          </a:xfrm>
        </p:spPr>
        <p:txBody>
          <a:bodyPr anchor="b">
            <a:normAutofit/>
          </a:bodyPr>
          <a:lstStyle>
            <a:lvl1pPr algn="ctr">
              <a:defRPr sz="3200" b="1"/>
            </a:lvl1pPr>
          </a:lstStyle>
          <a:p>
            <a:r>
              <a:rPr lang="zh-CN" altLang="en-US" dirty="0" smtClean="0"/>
              <a:t>章标题</a:t>
            </a:r>
            <a:endParaRPr lang="zh-CN" altLang="en-US" dirty="0"/>
          </a:p>
        </p:txBody>
      </p:sp>
      <p:sp>
        <p:nvSpPr>
          <p:cNvPr id="3" name="副标题 2"/>
          <p:cNvSpPr>
            <a:spLocks noGrp="1"/>
          </p:cNvSpPr>
          <p:nvPr>
            <p:ph type="subTitle" idx="1" hasCustomPrompt="1"/>
          </p:nvPr>
        </p:nvSpPr>
        <p:spPr>
          <a:xfrm>
            <a:off x="2807854" y="1147313"/>
            <a:ext cx="9144000" cy="5322498"/>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smtClean="0"/>
              <a:t>各节标题（含超级链接）</a:t>
            </a:r>
            <a:endParaRPr lang="zh-CN" altLang="en-US" dirty="0"/>
          </a:p>
        </p:txBody>
      </p:sp>
      <p:grpSp>
        <p:nvGrpSpPr>
          <p:cNvPr id="4" name="组合 3"/>
          <p:cNvGrpSpPr/>
          <p:nvPr userDrawn="1"/>
        </p:nvGrpSpPr>
        <p:grpSpPr>
          <a:xfrm>
            <a:off x="114982" y="1908692"/>
            <a:ext cx="3026493" cy="2905010"/>
            <a:chOff x="71850" y="1261711"/>
            <a:chExt cx="3026493" cy="2905010"/>
          </a:xfrm>
        </p:grpSpPr>
        <p:grpSp>
          <p:nvGrpSpPr>
            <p:cNvPr id="7" name="Group 1"/>
            <p:cNvGrpSpPr/>
            <p:nvPr userDrawn="1"/>
          </p:nvGrpSpPr>
          <p:grpSpPr>
            <a:xfrm>
              <a:off x="129104" y="1261711"/>
              <a:ext cx="2969239" cy="2905010"/>
              <a:chOff x="-949635" y="0"/>
              <a:chExt cx="7009631" cy="6858000"/>
            </a:xfrm>
          </p:grpSpPr>
          <p:sp>
            <p:nvSpPr>
              <p:cNvPr id="8"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9"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10" name="Group 2"/>
            <p:cNvGrpSpPr/>
            <p:nvPr userDrawn="1"/>
          </p:nvGrpSpPr>
          <p:grpSpPr>
            <a:xfrm>
              <a:off x="71850" y="1824845"/>
              <a:ext cx="1778742" cy="1778742"/>
              <a:chOff x="990600" y="2044717"/>
              <a:chExt cx="2768566" cy="2768566"/>
            </a:xfrm>
          </p:grpSpPr>
          <p:sp>
            <p:nvSpPr>
              <p:cNvPr id="11"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12" name="Group 9"/>
              <p:cNvGrpSpPr/>
              <p:nvPr/>
            </p:nvGrpSpPr>
            <p:grpSpPr>
              <a:xfrm>
                <a:off x="1429100" y="2771847"/>
                <a:ext cx="1800200" cy="992584"/>
                <a:chOff x="2345143" y="2365645"/>
                <a:chExt cx="1800200" cy="992584"/>
              </a:xfrm>
            </p:grpSpPr>
            <p:sp>
              <p:nvSpPr>
                <p:cNvPr id="13"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14"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a:solidFill>
                        <a:schemeClr val="bg1"/>
                      </a:solidFill>
                    </a:rPr>
                    <a:t>CONTENTS</a:t>
                  </a:r>
                </a:p>
              </p:txBody>
            </p:sp>
          </p:grpSp>
        </p:grpSp>
      </p:grpSp>
      <p:sp>
        <p:nvSpPr>
          <p:cNvPr id="16" name="动作按钮: 后退或前一项 15">
            <a:hlinkClick r:id="" action="ppaction://hlinkshowjump?jump=previousslide" highlightClick="1"/>
          </p:cNvPr>
          <p:cNvSpPr/>
          <p:nvPr userDrawn="1"/>
        </p:nvSpPr>
        <p:spPr>
          <a:xfrm>
            <a:off x="10990894"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动作按钮: 前进或下一项 16">
            <a:hlinkClick r:id="" action="ppaction://hlinkshowjump?jump=nextslide" highlightClick="1"/>
          </p:cNvPr>
          <p:cNvSpPr/>
          <p:nvPr userDrawn="1"/>
        </p:nvSpPr>
        <p:spPr>
          <a:xfrm>
            <a:off x="11354432"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动作按钮: 结束 17">
            <a:hlinkClick r:id="" action="ppaction://hlinkshowjump?jump=endshow" highlightClick="1"/>
          </p:cNvPr>
          <p:cNvSpPr/>
          <p:nvPr userDrawn="1"/>
        </p:nvSpPr>
        <p:spPr>
          <a:xfrm>
            <a:off x="11708444"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19" name="直接连接符 18"/>
          <p:cNvCxnSpPr/>
          <p:nvPr userDrawn="1"/>
        </p:nvCxnSpPr>
        <p:spPr>
          <a:xfrm>
            <a:off x="2807854" y="1105093"/>
            <a:ext cx="9154590"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grpSp>
        <p:nvGrpSpPr>
          <p:cNvPr id="7" name="Group 1"/>
          <p:cNvGrpSpPr/>
          <p:nvPr userDrawn="1"/>
        </p:nvGrpSpPr>
        <p:grpSpPr>
          <a:xfrm>
            <a:off x="821831" y="1261711"/>
            <a:ext cx="2969239" cy="2905010"/>
            <a:chOff x="-949635" y="0"/>
            <a:chExt cx="7009631" cy="6858000"/>
          </a:xfrm>
        </p:grpSpPr>
        <p:sp>
          <p:nvSpPr>
            <p:cNvPr id="8"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9"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10" name="Group 2"/>
          <p:cNvGrpSpPr/>
          <p:nvPr userDrawn="1"/>
        </p:nvGrpSpPr>
        <p:grpSpPr>
          <a:xfrm>
            <a:off x="764577" y="1824845"/>
            <a:ext cx="1778742" cy="1778742"/>
            <a:chOff x="990600" y="2044717"/>
            <a:chExt cx="2768566" cy="2768566"/>
          </a:xfrm>
        </p:grpSpPr>
        <p:sp>
          <p:nvSpPr>
            <p:cNvPr id="11"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12" name="Group 9"/>
            <p:cNvGrpSpPr/>
            <p:nvPr/>
          </p:nvGrpSpPr>
          <p:grpSpPr>
            <a:xfrm>
              <a:off x="1429100" y="2771847"/>
              <a:ext cx="1800200" cy="992584"/>
              <a:chOff x="2345143" y="2365645"/>
              <a:chExt cx="1800200" cy="992584"/>
            </a:xfrm>
          </p:grpSpPr>
          <p:sp>
            <p:nvSpPr>
              <p:cNvPr id="13"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14"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a:solidFill>
                      <a:schemeClr val="bg1"/>
                    </a:solidFill>
                  </a:rPr>
                  <a:t>CONTENTS</a:t>
                </a:r>
              </a:p>
            </p:txBody>
          </p:sp>
        </p:grpSp>
      </p:grpSp>
      <p:sp>
        <p:nvSpPr>
          <p:cNvPr id="15" name="Diamond 11"/>
          <p:cNvSpPr/>
          <p:nvPr userDrawn="1"/>
        </p:nvSpPr>
        <p:spPr bwMode="auto">
          <a:xfrm>
            <a:off x="1879174" y="951570"/>
            <a:ext cx="739798" cy="739797"/>
          </a:xfrm>
          <a:prstGeom prst="diamond">
            <a:avLst/>
          </a:prstGeom>
          <a:solidFill>
            <a:schemeClr val="accent2"/>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01</a:t>
            </a:r>
          </a:p>
        </p:txBody>
      </p:sp>
      <p:sp>
        <p:nvSpPr>
          <p:cNvPr id="16" name="Diamond 12"/>
          <p:cNvSpPr/>
          <p:nvPr userDrawn="1"/>
        </p:nvSpPr>
        <p:spPr bwMode="auto">
          <a:xfrm>
            <a:off x="2707062" y="1762528"/>
            <a:ext cx="739798" cy="739797"/>
          </a:xfrm>
          <a:prstGeom prst="diamond">
            <a:avLst/>
          </a:prstGeom>
          <a:solidFill>
            <a:schemeClr val="accent3"/>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02</a:t>
            </a:r>
          </a:p>
        </p:txBody>
      </p:sp>
      <p:sp>
        <p:nvSpPr>
          <p:cNvPr id="17" name="Diamond 13"/>
          <p:cNvSpPr/>
          <p:nvPr userDrawn="1"/>
        </p:nvSpPr>
        <p:spPr bwMode="auto">
          <a:xfrm>
            <a:off x="2707062" y="2907540"/>
            <a:ext cx="739798" cy="739797"/>
          </a:xfrm>
          <a:prstGeom prst="diamond">
            <a:avLst/>
          </a:prstGeom>
          <a:solidFill>
            <a:schemeClr val="accent4"/>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03</a:t>
            </a:r>
          </a:p>
        </p:txBody>
      </p:sp>
      <p:sp>
        <p:nvSpPr>
          <p:cNvPr id="18" name="Diamond 14"/>
          <p:cNvSpPr/>
          <p:nvPr userDrawn="1"/>
        </p:nvSpPr>
        <p:spPr bwMode="auto">
          <a:xfrm>
            <a:off x="1879174" y="3768327"/>
            <a:ext cx="739798" cy="739797"/>
          </a:xfrm>
          <a:prstGeom prst="diamond">
            <a:avLst/>
          </a:prstGeom>
          <a:solidFill>
            <a:schemeClr val="accent5"/>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04</a:t>
            </a:r>
          </a:p>
        </p:txBody>
      </p:sp>
      <p:grpSp>
        <p:nvGrpSpPr>
          <p:cNvPr id="19" name="Group 21"/>
          <p:cNvGrpSpPr/>
          <p:nvPr userDrawn="1"/>
        </p:nvGrpSpPr>
        <p:grpSpPr>
          <a:xfrm>
            <a:off x="2618972" y="1135204"/>
            <a:ext cx="2545865" cy="361864"/>
            <a:chOff x="3943834" y="704409"/>
            <a:chExt cx="3962574" cy="563232"/>
          </a:xfrm>
        </p:grpSpPr>
        <p:sp>
          <p:nvSpPr>
            <p:cNvPr id="20" name="TextBox 19"/>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1">
                      <a:lumMod val="100000"/>
                    </a:schemeClr>
                  </a:solidFill>
                </a:rPr>
                <a:t>标题文本预设</a:t>
              </a:r>
            </a:p>
          </p:txBody>
        </p:sp>
        <p:sp>
          <p:nvSpPr>
            <p:cNvPr id="21" name="TextBox 20"/>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2" name="Group 22"/>
          <p:cNvGrpSpPr/>
          <p:nvPr userDrawn="1"/>
        </p:nvGrpSpPr>
        <p:grpSpPr>
          <a:xfrm>
            <a:off x="3446860" y="1930146"/>
            <a:ext cx="2545865" cy="361864"/>
            <a:chOff x="3943834" y="704409"/>
            <a:chExt cx="3962574" cy="563232"/>
          </a:xfrm>
        </p:grpSpPr>
        <p:sp>
          <p:nvSpPr>
            <p:cNvPr id="23" name="TextBox 23"/>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2">
                      <a:lumMod val="100000"/>
                    </a:schemeClr>
                  </a:solidFill>
                </a:rPr>
                <a:t>标题文本预设</a:t>
              </a:r>
            </a:p>
          </p:txBody>
        </p:sp>
        <p:sp>
          <p:nvSpPr>
            <p:cNvPr id="24" name="TextBox 24"/>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5" name="Group 25"/>
          <p:cNvGrpSpPr/>
          <p:nvPr userDrawn="1"/>
        </p:nvGrpSpPr>
        <p:grpSpPr>
          <a:xfrm>
            <a:off x="3446860" y="3148925"/>
            <a:ext cx="2545865" cy="361864"/>
            <a:chOff x="3943834" y="704409"/>
            <a:chExt cx="3962574" cy="563232"/>
          </a:xfrm>
        </p:grpSpPr>
        <p:sp>
          <p:nvSpPr>
            <p:cNvPr id="26" name="TextBox 26"/>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3">
                      <a:lumMod val="100000"/>
                    </a:schemeClr>
                  </a:solidFill>
                </a:rPr>
                <a:t>标题文本预设</a:t>
              </a:r>
            </a:p>
          </p:txBody>
        </p:sp>
        <p:sp>
          <p:nvSpPr>
            <p:cNvPr id="27" name="TextBox 27"/>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8" name="Group 28"/>
          <p:cNvGrpSpPr/>
          <p:nvPr userDrawn="1"/>
        </p:nvGrpSpPr>
        <p:grpSpPr>
          <a:xfrm>
            <a:off x="2618972" y="4024449"/>
            <a:ext cx="2545865" cy="361864"/>
            <a:chOff x="3943834" y="704409"/>
            <a:chExt cx="3962574" cy="563232"/>
          </a:xfrm>
        </p:grpSpPr>
        <p:sp>
          <p:nvSpPr>
            <p:cNvPr id="29" name="TextBox 29"/>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4">
                      <a:lumMod val="100000"/>
                    </a:schemeClr>
                  </a:solidFill>
                </a:rPr>
                <a:t>标题文本预设</a:t>
              </a:r>
            </a:p>
          </p:txBody>
        </p:sp>
        <p:sp>
          <p:nvSpPr>
            <p:cNvPr id="30" name="TextBox 30"/>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sp>
        <p:nvSpPr>
          <p:cNvPr id="32" name="动作按钮: 后退或前一项 31">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动作按钮: 前进或下一项 32">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动作按钮: 结束 33">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randombar(horizontal)">
                                      <p:cBhvr>
                                        <p:cTn id="13" dur="500"/>
                                        <p:tgtEl>
                                          <p:spTgt spid="7"/>
                                        </p:tgtEl>
                                      </p:cBhvr>
                                    </p:animEffect>
                                  </p:childTnLst>
                                </p:cTn>
                              </p:par>
                            </p:childTnLst>
                          </p:cTn>
                        </p:par>
                        <p:par>
                          <p:cTn id="14" fill="hold">
                            <p:stCondLst>
                              <p:cond delay="1500"/>
                            </p:stCondLst>
                            <p:childTnLst>
                              <p:par>
                                <p:cTn id="15" presetID="2" presetClass="entr" presetSubtype="8"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0-#ppt_w/2"/>
                                          </p:val>
                                        </p:tav>
                                        <p:tav tm="100000">
                                          <p:val>
                                            <p:strVal val="#ppt_x"/>
                                          </p:val>
                                        </p:tav>
                                      </p:tavLst>
                                    </p:anim>
                                    <p:anim calcmode="lin" valueType="num">
                                      <p:cBhvr additive="base">
                                        <p:cTn id="18" dur="500" fill="hold"/>
                                        <p:tgtEl>
                                          <p:spTgt spid="1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0-#ppt_w/2"/>
                                          </p:val>
                                        </p:tav>
                                        <p:tav tm="100000">
                                          <p:val>
                                            <p:strVal val="#ppt_x"/>
                                          </p:val>
                                        </p:tav>
                                      </p:tavLst>
                                    </p:anim>
                                    <p:anim calcmode="lin" valueType="num">
                                      <p:cBhvr additive="base">
                                        <p:cTn id="22" dur="500" fill="hold"/>
                                        <p:tgtEl>
                                          <p:spTgt spid="1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0-#ppt_w/2"/>
                                          </p:val>
                                        </p:tav>
                                        <p:tav tm="100000">
                                          <p:val>
                                            <p:strVal val="#ppt_x"/>
                                          </p:val>
                                        </p:tav>
                                      </p:tavLst>
                                    </p:anim>
                                    <p:anim calcmode="lin" valueType="num">
                                      <p:cBhvr additive="base">
                                        <p:cTn id="26" dur="500" fill="hold"/>
                                        <p:tgtEl>
                                          <p:spTgt spid="1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0-#ppt_w/2"/>
                                          </p:val>
                                        </p:tav>
                                        <p:tav tm="100000">
                                          <p:val>
                                            <p:strVal val="#ppt_x"/>
                                          </p:val>
                                        </p:tav>
                                      </p:tavLst>
                                    </p:anim>
                                    <p:anim calcmode="lin" valueType="num">
                                      <p:cBhvr additive="base">
                                        <p:cTn id="30" dur="500" fill="hold"/>
                                        <p:tgtEl>
                                          <p:spTgt spid="1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fill="hold"/>
                                        <p:tgtEl>
                                          <p:spTgt spid="28"/>
                                        </p:tgtEl>
                                        <p:attrNameLst>
                                          <p:attrName>ppt_x</p:attrName>
                                        </p:attrNameLst>
                                      </p:cBhvr>
                                      <p:tavLst>
                                        <p:tav tm="0">
                                          <p:val>
                                            <p:strVal val="0-#ppt_w/2"/>
                                          </p:val>
                                        </p:tav>
                                        <p:tav tm="100000">
                                          <p:val>
                                            <p:strVal val="#ppt_x"/>
                                          </p:val>
                                        </p:tav>
                                      </p:tavLst>
                                    </p:anim>
                                    <p:anim calcmode="lin" valueType="num">
                                      <p:cBhvr additive="base">
                                        <p:cTn id="34" dur="500" fill="hold"/>
                                        <p:tgtEl>
                                          <p:spTgt spid="28"/>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 fill="hold"/>
                                        <p:tgtEl>
                                          <p:spTgt spid="25"/>
                                        </p:tgtEl>
                                        <p:attrNameLst>
                                          <p:attrName>ppt_x</p:attrName>
                                        </p:attrNameLst>
                                      </p:cBhvr>
                                      <p:tavLst>
                                        <p:tav tm="0">
                                          <p:val>
                                            <p:strVal val="0-#ppt_w/2"/>
                                          </p:val>
                                        </p:tav>
                                        <p:tav tm="100000">
                                          <p:val>
                                            <p:strVal val="#ppt_x"/>
                                          </p:val>
                                        </p:tav>
                                      </p:tavLst>
                                    </p:anim>
                                    <p:anim calcmode="lin" valueType="num">
                                      <p:cBhvr additive="base">
                                        <p:cTn id="38" dur="500" fill="hold"/>
                                        <p:tgtEl>
                                          <p:spTgt spid="25"/>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0-#ppt_w/2"/>
                                          </p:val>
                                        </p:tav>
                                        <p:tav tm="100000">
                                          <p:val>
                                            <p:strVal val="#ppt_x"/>
                                          </p:val>
                                        </p:tav>
                                      </p:tavLst>
                                    </p:anim>
                                    <p:anim calcmode="lin" valueType="num">
                                      <p:cBhvr additive="base">
                                        <p:cTn id="42" dur="500" fill="hold"/>
                                        <p:tgtEl>
                                          <p:spTgt spid="22"/>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0-#ppt_w/2"/>
                                          </p:val>
                                        </p:tav>
                                        <p:tav tm="100000">
                                          <p:val>
                                            <p:strVal val="#ppt_x"/>
                                          </p:val>
                                        </p:tav>
                                      </p:tavLst>
                                    </p:anim>
                                    <p:anim calcmode="lin" valueType="num">
                                      <p:cBhvr additive="base">
                                        <p:cTn id="46"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3" name="动作按钮: 自定义 2">
            <a:hlinkClick r:id="" action="ppaction://noaction" highlightClick="1"/>
          </p:cNvPr>
          <p:cNvSpPr/>
          <p:nvPr userDrawn="1"/>
        </p:nvSpPr>
        <p:spPr>
          <a:xfrm>
            <a:off x="753262" y="5360446"/>
            <a:ext cx="1706136" cy="369332"/>
          </a:xfrm>
          <a:prstGeom prst="actionButtonBlank">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zh-CN" altLang="en-US"/>
          </a:p>
        </p:txBody>
      </p:sp>
      <p:sp>
        <p:nvSpPr>
          <p:cNvPr id="2" name="标题 1"/>
          <p:cNvSpPr>
            <a:spLocks noGrp="1"/>
          </p:cNvSpPr>
          <p:nvPr>
            <p:ph type="title" hasCustomPrompt="1"/>
          </p:nvPr>
        </p:nvSpPr>
        <p:spPr>
          <a:xfrm>
            <a:off x="108222" y="80457"/>
            <a:ext cx="11905977" cy="644166"/>
          </a:xfrm>
        </p:spPr>
        <p:txBody>
          <a:bodyPr/>
          <a:lstStyle>
            <a:lvl1pPr algn="ctr">
              <a:defRPr/>
            </a:lvl1pPr>
          </a:lstStyle>
          <a:p>
            <a:r>
              <a:rPr lang="zh-CN" altLang="en-US" dirty="0" smtClean="0"/>
              <a:t>课时标题</a:t>
            </a:r>
            <a:endParaRPr lang="zh-CN" altLang="en-US" dirty="0"/>
          </a:p>
        </p:txBody>
      </p:sp>
      <p:sp>
        <p:nvSpPr>
          <p:cNvPr id="5" name="灯片编号占位符 4"/>
          <p:cNvSpPr>
            <a:spLocks noGrp="1"/>
          </p:cNvSpPr>
          <p:nvPr>
            <p:ph type="sldNum" sz="quarter" idx="12"/>
          </p:nvPr>
        </p:nvSpPr>
        <p:spPr>
          <a:xfrm>
            <a:off x="489018" y="6430679"/>
            <a:ext cx="372373" cy="365125"/>
          </a:xfrm>
        </p:spPr>
        <p:txBody>
          <a:bodyPr/>
          <a:lstStyle>
            <a:lvl1pPr>
              <a:defRPr sz="1200"/>
            </a:lvl1pPr>
          </a:lstStyle>
          <a:p>
            <a:fld id="{E82546D3-0A1B-4AD3-8423-C2D4F2A3C694}" type="slidenum">
              <a:rPr lang="zh-CN" altLang="en-US" smtClean="0"/>
              <a:pPr/>
              <a:t>‹#›</a:t>
            </a:fld>
            <a:endParaRPr lang="zh-CN" altLang="en-US" dirty="0"/>
          </a:p>
        </p:txBody>
      </p:sp>
      <p:sp>
        <p:nvSpPr>
          <p:cNvPr id="31" name="动作按钮: 后退或前一项 30">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2" name="动作按钮: 前进或下一项 31">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动作按钮: 结束 32">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34" name="组合 9"/>
          <p:cNvGrpSpPr/>
          <p:nvPr userDrawn="1"/>
        </p:nvGrpSpPr>
        <p:grpSpPr bwMode="auto">
          <a:xfrm>
            <a:off x="4074022" y="6410194"/>
            <a:ext cx="4043955" cy="406096"/>
            <a:chOff x="2364896" y="6103024"/>
            <a:chExt cx="3913269" cy="423863"/>
          </a:xfrm>
        </p:grpSpPr>
        <p:pic>
          <p:nvPicPr>
            <p:cNvPr id="35" name="图片 34">
              <a:hlinkClick r:id="rId2"/>
            </p:cNvPr>
            <p:cNvPicPr>
              <a:picLocks noChangeAspect="1"/>
            </p:cNvPicPr>
            <p:nvPr userDrawn="1"/>
          </p:nvPicPr>
          <p:blipFill>
            <a:blip r:embed="rId3" cstate="print">
              <a:extLst>
                <a:ext uri="{28A0092B-C50C-407E-A947-70E740481C1C}">
                  <a14:useLocalDpi xmlns:a14="http://schemas.microsoft.com/office/drawing/2010/main" val="0"/>
                </a:ext>
              </a:extLst>
            </a:blip>
            <a:srcRect l="4062" t="9303" r="5006" b="29089"/>
            <a:stretch>
              <a:fillRect/>
            </a:stretch>
          </p:blipFill>
          <p:spPr bwMode="auto">
            <a:xfrm>
              <a:off x="2865834" y="6103024"/>
              <a:ext cx="3412331" cy="4238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6" name="图片 47" descr="未标题-1 拷贝.png"/>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38" name="直接连接符 37"/>
          <p:cNvCxnSpPr/>
          <p:nvPr userDrawn="1"/>
        </p:nvCxnSpPr>
        <p:spPr>
          <a:xfrm>
            <a:off x="139148" y="6292912"/>
            <a:ext cx="11875052"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userDrawn="1"/>
        </p:nvCxnSpPr>
        <p:spPr>
          <a:xfrm>
            <a:off x="139148" y="791981"/>
            <a:ext cx="11875052"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userDrawn="1"/>
        </p:nvCxnSpPr>
        <p:spPr>
          <a:xfrm>
            <a:off x="3130484" y="1221941"/>
            <a:ext cx="0" cy="4641011"/>
          </a:xfrm>
          <a:prstGeom prst="line">
            <a:avLst/>
          </a:prstGeom>
          <a:ln>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nvGrpSpPr>
          <p:cNvPr id="43" name="组合 42"/>
          <p:cNvGrpSpPr/>
          <p:nvPr userDrawn="1"/>
        </p:nvGrpSpPr>
        <p:grpSpPr>
          <a:xfrm>
            <a:off x="108223" y="2106221"/>
            <a:ext cx="3026493" cy="2905010"/>
            <a:chOff x="755951" y="2210607"/>
            <a:chExt cx="3026493" cy="2905010"/>
          </a:xfrm>
        </p:grpSpPr>
        <p:grpSp>
          <p:nvGrpSpPr>
            <p:cNvPr id="44" name="Group 1"/>
            <p:cNvGrpSpPr/>
            <p:nvPr/>
          </p:nvGrpSpPr>
          <p:grpSpPr>
            <a:xfrm>
              <a:off x="813205" y="2210607"/>
              <a:ext cx="2969239" cy="2905010"/>
              <a:chOff x="-949635" y="0"/>
              <a:chExt cx="7009631" cy="6858000"/>
            </a:xfrm>
          </p:grpSpPr>
          <p:sp>
            <p:nvSpPr>
              <p:cNvPr id="50"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51"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45" name="Group 2"/>
            <p:cNvGrpSpPr/>
            <p:nvPr/>
          </p:nvGrpSpPr>
          <p:grpSpPr>
            <a:xfrm>
              <a:off x="755951" y="2773741"/>
              <a:ext cx="1778742" cy="1778742"/>
              <a:chOff x="990600" y="2044717"/>
              <a:chExt cx="2768566" cy="2768566"/>
            </a:xfrm>
          </p:grpSpPr>
          <p:sp>
            <p:nvSpPr>
              <p:cNvPr id="46"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47" name="Group 9"/>
              <p:cNvGrpSpPr/>
              <p:nvPr/>
            </p:nvGrpSpPr>
            <p:grpSpPr>
              <a:xfrm>
                <a:off x="1429100" y="2771847"/>
                <a:ext cx="1800200" cy="992584"/>
                <a:chOff x="2345143" y="2365645"/>
                <a:chExt cx="1800200" cy="992584"/>
              </a:xfrm>
            </p:grpSpPr>
            <p:sp>
              <p:nvSpPr>
                <p:cNvPr id="48"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49"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dirty="0">
                      <a:solidFill>
                        <a:schemeClr val="bg1"/>
                      </a:solidFill>
                    </a:rPr>
                    <a:t>CONTENTS</a:t>
                  </a:r>
                </a:p>
              </p:txBody>
            </p:sp>
          </p:grpSp>
        </p:grpSp>
      </p:grpSp>
      <p:sp>
        <p:nvSpPr>
          <p:cNvPr id="23" name="文本框 22">
            <a:hlinkClick r:id="rId2"/>
          </p:cNvPr>
          <p:cNvSpPr txBox="1"/>
          <p:nvPr userDrawn="1"/>
        </p:nvSpPr>
        <p:spPr>
          <a:xfrm>
            <a:off x="489018" y="5389474"/>
            <a:ext cx="2268696" cy="369332"/>
          </a:xfrm>
          <a:prstGeom prst="rect">
            <a:avLst/>
          </a:prstGeom>
          <a:noFill/>
        </p:spPr>
        <p:txBody>
          <a:bodyPr wrap="square" rtlCol="0">
            <a:spAutoFit/>
          </a:bodyPr>
          <a:lstStyle/>
          <a:p>
            <a:pPr algn="ctr"/>
            <a:r>
              <a:rPr lang="en-US" altLang="zh-CN" b="1" dirty="0" smtClean="0">
                <a:solidFill>
                  <a:srgbClr val="00B050"/>
                </a:solidFill>
              </a:rPr>
              <a:t>@《</a:t>
            </a:r>
            <a:r>
              <a:rPr lang="zh-CN" altLang="en-US" b="1" dirty="0" smtClean="0">
                <a:solidFill>
                  <a:srgbClr val="00B050"/>
                </a:solidFill>
              </a:rPr>
              <a:t>创新设计</a:t>
            </a:r>
            <a:r>
              <a:rPr lang="en-US" altLang="zh-CN" b="1" dirty="0" smtClean="0">
                <a:solidFill>
                  <a:srgbClr val="00B050"/>
                </a:solidFill>
              </a:rPr>
              <a:t>》</a:t>
            </a:r>
            <a:endParaRPr lang="zh-CN" altLang="en-US" b="1" dirty="0">
              <a:solidFill>
                <a:srgbClr val="00B050"/>
              </a:solidFill>
            </a:endParaRPr>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3" name="文本占位符 2"/>
          <p:cNvSpPr>
            <a:spLocks noGrp="1"/>
          </p:cNvSpPr>
          <p:nvPr>
            <p:ph type="body" idx="1" hasCustomPrompt="1"/>
          </p:nvPr>
        </p:nvSpPr>
        <p:spPr>
          <a:xfrm>
            <a:off x="241540" y="534838"/>
            <a:ext cx="11701077" cy="5911999"/>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smtClean="0"/>
              <a:t>主文档内容</a:t>
            </a:r>
          </a:p>
        </p:txBody>
      </p:sp>
      <p:sp>
        <p:nvSpPr>
          <p:cNvPr id="8" name="动作按钮: 后退或前一项 7">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动作按钮: 前进或下一项 8">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 name="动作按钮: 结束 9">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5" name="直接连接符 4"/>
          <p:cNvCxnSpPr/>
          <p:nvPr userDrawn="1"/>
        </p:nvCxnSpPr>
        <p:spPr>
          <a:xfrm>
            <a:off x="241540" y="406451"/>
            <a:ext cx="11701077"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
        <p:nvSpPr>
          <p:cNvPr id="11" name="文本框 10">
            <a:hlinkClick r:id="rId2"/>
          </p:cNvPr>
          <p:cNvSpPr txBox="1"/>
          <p:nvPr userDrawn="1"/>
        </p:nvSpPr>
        <p:spPr>
          <a:xfrm>
            <a:off x="10668115" y="98406"/>
            <a:ext cx="1414070" cy="276999"/>
          </a:xfrm>
          <a:prstGeom prst="rect">
            <a:avLst/>
          </a:prstGeom>
          <a:noFill/>
        </p:spPr>
        <p:txBody>
          <a:bodyPr wrap="square" rtlCol="0">
            <a:spAutoFit/>
          </a:bodyPr>
          <a:lstStyle/>
          <a:p>
            <a:pPr algn="ctr"/>
            <a:r>
              <a:rPr lang="en-US" altLang="zh-CN" sz="1200" b="1" dirty="0" smtClean="0">
                <a:solidFill>
                  <a:srgbClr val="00B050"/>
                </a:solidFill>
              </a:rPr>
              <a:t>@《</a:t>
            </a:r>
            <a:r>
              <a:rPr lang="zh-CN" altLang="en-US" sz="1200" b="1" dirty="0" smtClean="0">
                <a:solidFill>
                  <a:srgbClr val="00B050"/>
                </a:solidFill>
              </a:rPr>
              <a:t>创新设计</a:t>
            </a:r>
            <a:r>
              <a:rPr lang="en-US" altLang="zh-CN" sz="1200" b="1" dirty="0" smtClean="0">
                <a:solidFill>
                  <a:srgbClr val="00B050"/>
                </a:solidFill>
              </a:rPr>
              <a:t>》</a:t>
            </a:r>
            <a:endParaRPr lang="zh-CN" altLang="en-US" sz="1200" b="1" dirty="0">
              <a:solidFill>
                <a:srgbClr val="00B050"/>
              </a:solidFill>
            </a:endParaRPr>
          </a:p>
        </p:txBody>
      </p:sp>
      <p:sp>
        <p:nvSpPr>
          <p:cNvPr id="12" name="燕尾形 11">
            <a:hlinkClick r:id="rId3" action="ppaction://hlinksldjump"/>
          </p:cNvPr>
          <p:cNvSpPr/>
          <p:nvPr userDrawn="1"/>
        </p:nvSpPr>
        <p:spPr>
          <a:xfrm>
            <a:off x="9421190" y="6492382"/>
            <a:ext cx="1294353" cy="3254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热点追踪篇</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
        <p:nvSpPr>
          <p:cNvPr id="13" name="燕尾形 12">
            <a:hlinkClick r:id="rId4" action="ppaction://hlinksldjump"/>
          </p:cNvPr>
          <p:cNvSpPr/>
          <p:nvPr userDrawn="1"/>
        </p:nvSpPr>
        <p:spPr>
          <a:xfrm>
            <a:off x="6490044" y="6494203"/>
            <a:ext cx="1294353" cy="3254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自主学习篇</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
        <p:nvSpPr>
          <p:cNvPr id="14" name="燕尾形 13">
            <a:hlinkClick r:id="rId5" action="ppaction://hlinksldjump"/>
          </p:cNvPr>
          <p:cNvSpPr/>
          <p:nvPr userDrawn="1"/>
        </p:nvSpPr>
        <p:spPr>
          <a:xfrm>
            <a:off x="7926897" y="6490795"/>
            <a:ext cx="1294353" cy="3254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合作探究篇</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10" name="图片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92188" y="5872618"/>
            <a:ext cx="10204450" cy="6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图片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0784402" flipH="1" flipV="1">
            <a:off x="7824363" y="3403693"/>
            <a:ext cx="4000325" cy="3602451"/>
          </a:xfrm>
          <a:prstGeom prst="rect">
            <a:avLst/>
          </a:prstGeom>
        </p:spPr>
      </p:pic>
      <p:sp>
        <p:nvSpPr>
          <p:cNvPr id="5" name="矩形 4"/>
          <p:cNvSpPr/>
          <p:nvPr userDrawn="1"/>
        </p:nvSpPr>
        <p:spPr>
          <a:xfrm>
            <a:off x="0" y="2489040"/>
            <a:ext cx="12192000" cy="830997"/>
          </a:xfrm>
          <a:prstGeom prst="rect">
            <a:avLst/>
          </a:prstGeom>
        </p:spPr>
        <p:txBody>
          <a:bodyPr wrap="square">
            <a:spAutoFit/>
          </a:bodyPr>
          <a:lstStyle/>
          <a:p>
            <a:pPr algn="ctr" fontAlgn="auto">
              <a:spcBef>
                <a:spcPts val="0"/>
              </a:spcBef>
              <a:spcAft>
                <a:spcPts val="0"/>
              </a:spcAft>
              <a:defRPr/>
            </a:pPr>
            <a:r>
              <a:rPr lang="zh-CN" altLang="en-US" sz="4800" spc="300" dirty="0" smtClean="0">
                <a:solidFill>
                  <a:srgbClr val="778495"/>
                </a:solidFill>
                <a:latin typeface="华文中宋" panose="02010600040101010101" pitchFamily="2" charset="-122"/>
                <a:ea typeface="华文中宋" panose="02010600040101010101" pitchFamily="2" charset="-122"/>
                <a:sym typeface="微软雅黑" panose="020B0503020204020204" pitchFamily="34" charset="-122"/>
              </a:rPr>
              <a:t>本课内容结束</a:t>
            </a:r>
            <a:endParaRPr lang="zh-CN" altLang="en-US" sz="4800" spc="300" dirty="0">
              <a:solidFill>
                <a:srgbClr val="778495"/>
              </a:solidFill>
              <a:latin typeface="华文中宋" panose="02010600040101010101" pitchFamily="2" charset="-122"/>
              <a:ea typeface="华文中宋" panose="02010600040101010101" pitchFamily="2" charset="-122"/>
              <a:sym typeface="微软雅黑" panose="020B0503020204020204" pitchFamily="34" charset="-122"/>
            </a:endParaRPr>
          </a:p>
        </p:txBody>
      </p:sp>
      <p:grpSp>
        <p:nvGrpSpPr>
          <p:cNvPr id="7" name="组合 9"/>
          <p:cNvGrpSpPr/>
          <p:nvPr userDrawn="1"/>
        </p:nvGrpSpPr>
        <p:grpSpPr bwMode="auto">
          <a:xfrm>
            <a:off x="3252234" y="6134625"/>
            <a:ext cx="5684358" cy="547914"/>
            <a:chOff x="2364896" y="6103024"/>
            <a:chExt cx="3913269" cy="423863"/>
          </a:xfrm>
        </p:grpSpPr>
        <p:pic>
          <p:nvPicPr>
            <p:cNvPr id="8" name="图片 7">
              <a:hlinkClick r:id="rId4"/>
            </p:cNvPr>
            <p:cNvPicPr>
              <a:picLocks noChangeAspect="1"/>
            </p:cNvPicPr>
            <p:nvPr userDrawn="1"/>
          </p:nvPicPr>
          <p:blipFill>
            <a:blip r:embed="rId5" cstate="print">
              <a:extLst>
                <a:ext uri="{28A0092B-C50C-407E-A947-70E740481C1C}">
                  <a14:useLocalDpi xmlns:a14="http://schemas.microsoft.com/office/drawing/2010/main" val="0"/>
                </a:ext>
              </a:extLst>
            </a:blip>
            <a:srcRect l="4062" t="9303" r="5006" b="29089"/>
            <a:stretch>
              <a:fillRect/>
            </a:stretch>
          </p:blipFill>
          <p:spPr bwMode="auto">
            <a:xfrm>
              <a:off x="2865834" y="6103024"/>
              <a:ext cx="3412331" cy="4238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 name="图片 47" descr="未标题-1 拷贝.png"/>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C8E961-0A61-4EB6-98E7-EFE1458794F6}" type="datetimeFigureOut">
              <a:rPr lang="zh-CN" altLang="en-US" smtClean="0"/>
              <a:pPr/>
              <a:t>2019-7-12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2546D3-0A1B-4AD3-8423-C2D4F2A3C694}" type="slidenum">
              <a:rPr lang="zh-CN" altLang="en-US" smtClean="0"/>
              <a:pPr/>
              <a:t>‹#›</a:t>
            </a:fld>
            <a:endParaRPr lang="zh-CN" altLang="en-US"/>
          </a:p>
        </p:txBody>
      </p:sp>
      <p:pic>
        <p:nvPicPr>
          <p:cNvPr id="7" name="图片 6"/>
          <p:cNvPicPr>
            <a:picLocks noChangeAspect="1"/>
          </p:cNvPicPr>
          <p:nvPr userDrawn="1"/>
        </p:nvPicPr>
        <p:blipFill>
          <a:blip r:embed="rId8"/>
          <a:stretch>
            <a:fillRect/>
          </a:stretch>
        </p:blipFill>
        <p:spPr>
          <a:xfrm>
            <a:off x="3611" y="0"/>
            <a:ext cx="12188389" cy="6858000"/>
          </a:xfrm>
          <a:prstGeom prst="rect">
            <a:avLst/>
          </a:prstGeom>
        </p:spPr>
      </p:pic>
      <p:sp>
        <p:nvSpPr>
          <p:cNvPr id="8" name="文本框 7"/>
          <p:cNvSpPr txBox="1"/>
          <p:nvPr userDrawn="1"/>
        </p:nvSpPr>
        <p:spPr>
          <a:xfrm>
            <a:off x="432854" y="6501159"/>
            <a:ext cx="427986" cy="307777"/>
          </a:xfrm>
          <a:prstGeom prst="rect">
            <a:avLst/>
          </a:prstGeom>
          <a:noFill/>
        </p:spPr>
        <p:txBody>
          <a:bodyPr wrap="square" rtlCol="0">
            <a:spAutoFit/>
          </a:bodyPr>
          <a:lstStyle/>
          <a:p>
            <a:pPr algn="ctr"/>
            <a:fld id="{582C8A1B-FD01-4FEC-BC4C-A4CD3B747067}" type="slidenum">
              <a:rPr lang="zh-CN" altLang="en-US" sz="1400" smtClean="0">
                <a:latin typeface="Times New Roman" panose="02020603050405020304" pitchFamily="18" charset="0"/>
                <a:cs typeface="Times New Roman" panose="02020603050405020304" pitchFamily="18" charset="0"/>
              </a:rPr>
              <a:pPr algn="ctr"/>
              <a:t>‹#›</a:t>
            </a:fld>
            <a:endParaRPr lang="zh-CN" altLang="en-US" sz="1400" dirty="0">
              <a:latin typeface="Times New Roman" panose="02020603050405020304" pitchFamily="18" charset="0"/>
              <a:cs typeface="Times New Roman" panose="02020603050405020304" pitchFamily="18" charset="0"/>
            </a:endParaRPr>
          </a:p>
        </p:txBody>
      </p:sp>
      <p:sp>
        <p:nvSpPr>
          <p:cNvPr id="9" name="矩形 8">
            <a:hlinkClick r:id="" action="ppaction://hlinkshowjump?jump=previousslide"/>
          </p:cNvPr>
          <p:cNvSpPr/>
          <p:nvPr userDrawn="1"/>
        </p:nvSpPr>
        <p:spPr>
          <a:xfrm>
            <a:off x="-1" y="6280397"/>
            <a:ext cx="459107"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hlinkClick r:id="" action="ppaction://hlinkshowjump?jump=nextslide"/>
          </p:cNvPr>
          <p:cNvSpPr/>
          <p:nvPr userDrawn="1"/>
        </p:nvSpPr>
        <p:spPr>
          <a:xfrm>
            <a:off x="834588" y="6280397"/>
            <a:ext cx="459107"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5.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file:///D:\&#20849;&#20139;\&#25919;&#27835;2017\&#32771;&#21521;&#19968;.tif" TargetMode="External"/><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file:///D:\&#20849;&#20139;\&#25919;&#27835;2017\&#32771;&#21521;&#20108;.tif" TargetMode="External"/><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3129642"/>
            <a:ext cx="11647294" cy="1356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ts val="1700"/>
              </a:spcBef>
              <a:spcAft>
                <a:spcPts val="1650"/>
              </a:spcAft>
            </a:pPr>
            <a:r>
              <a:rPr lang="zh-CN" altLang="zh-CN" sz="3600" b="1" kern="2200" dirty="0">
                <a:ea typeface="方正小标宋_GBK"/>
                <a:cs typeface="Times New Roman"/>
              </a:rPr>
              <a:t>第三课　我国政府是人民的政府</a:t>
            </a:r>
            <a:endParaRPr lang="zh-CN" altLang="zh-CN" sz="2800" b="1" kern="2200" dirty="0">
              <a:ea typeface="方正小标宋_GBK"/>
              <a:cs typeface="Times New Roman"/>
            </a:endParaRPr>
          </a:p>
          <a:p>
            <a:pPr algn="ctr"/>
            <a:r>
              <a:rPr lang="zh-CN" altLang="zh-CN" sz="3200" b="1" kern="100" dirty="0">
                <a:latin typeface="Times New Roman" pitchFamily="18" charset="0"/>
                <a:ea typeface="黑体" pitchFamily="2" charset="-122"/>
                <a:cs typeface="Times New Roman"/>
              </a:rPr>
              <a:t>课时</a:t>
            </a:r>
            <a:r>
              <a:rPr lang="en-US" altLang="zh-CN" sz="3200" b="1" kern="100" dirty="0">
                <a:latin typeface="Times New Roman" pitchFamily="18" charset="0"/>
                <a:ea typeface="黑体" pitchFamily="2" charset="-122"/>
                <a:cs typeface="Times New Roman"/>
              </a:rPr>
              <a:t>1</a:t>
            </a:r>
            <a:r>
              <a:rPr lang="zh-CN" altLang="zh-CN" sz="3200" b="1" kern="100" dirty="0">
                <a:latin typeface="Times New Roman" pitchFamily="18" charset="0"/>
                <a:ea typeface="黑体" pitchFamily="2" charset="-122"/>
                <a:cs typeface="Times New Roman"/>
              </a:rPr>
              <a:t>　政府：国家行政机关</a:t>
            </a:r>
            <a:endParaRPr lang="zh-CN" altLang="zh-CN" sz="3200" b="1" kern="100" dirty="0">
              <a:effectLst/>
              <a:latin typeface="Times New Roman" pitchFamily="18" charset="0"/>
              <a:ea typeface="黑体" pitchFamily="2" charset="-122"/>
            </a:endParaRPr>
          </a:p>
        </p:txBody>
      </p:sp>
      <p:pic>
        <p:nvPicPr>
          <p:cNvPr id="1026" name="Picture 2" descr="第二单元"/>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9336" y="691488"/>
            <a:ext cx="11887543" cy="2298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extLst>
              <p:ext uri="{D42A27DB-BD31-4B8C-83A1-F6EECF244321}">
                <p14:modId xmlns:p14="http://schemas.microsoft.com/office/powerpoint/2010/main" val="398196345"/>
              </p:ext>
            </p:extLst>
          </p:nvPr>
        </p:nvGraphicFramePr>
        <p:xfrm>
          <a:off x="263352" y="848072"/>
          <a:ext cx="11665296" cy="5533256"/>
        </p:xfrm>
        <a:graphic>
          <a:graphicData uri="http://schemas.openxmlformats.org/drawingml/2006/table">
            <a:tbl>
              <a:tblPr/>
              <a:tblGrid>
                <a:gridCol w="2736304"/>
                <a:gridCol w="4320480"/>
                <a:gridCol w="4608512"/>
              </a:tblGrid>
              <a:tr h="51756">
                <a:tc>
                  <a:txBody>
                    <a:bodyPr/>
                    <a:lstStyle/>
                    <a:p>
                      <a:pPr marL="252000" indent="-457200" algn="ctr">
                        <a:lnSpc>
                          <a:spcPct val="150000"/>
                        </a:lnSpc>
                        <a:spcAft>
                          <a:spcPts val="0"/>
                        </a:spcAft>
                        <a:tabLst>
                          <a:tab pos="2400300" algn="l"/>
                        </a:tabLst>
                      </a:pPr>
                      <a:r>
                        <a:rPr lang="zh-CN" sz="2000" b="1" kern="100" baseline="0">
                          <a:effectLst/>
                          <a:latin typeface="Times New Roman"/>
                          <a:ea typeface="黑体"/>
                          <a:cs typeface="Times New Roman"/>
                        </a:rPr>
                        <a:t>学习目标</a:t>
                      </a:r>
                      <a:endParaRPr lang="zh-CN" sz="2000" kern="100" baseline="0">
                        <a:effectLst/>
                        <a:latin typeface="宋体"/>
                        <a:cs typeface="Courier New"/>
                      </a:endParaRPr>
                    </a:p>
                  </a:txBody>
                  <a:tcPr marL="18756" marR="187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52000" indent="-457200" algn="ctr">
                        <a:lnSpc>
                          <a:spcPct val="150000"/>
                        </a:lnSpc>
                        <a:spcAft>
                          <a:spcPts val="0"/>
                        </a:spcAft>
                        <a:tabLst>
                          <a:tab pos="2400300" algn="l"/>
                        </a:tabLst>
                      </a:pPr>
                      <a:r>
                        <a:rPr lang="zh-CN" sz="2000" b="1" kern="100" baseline="0">
                          <a:effectLst/>
                          <a:latin typeface="Times New Roman"/>
                          <a:ea typeface="黑体"/>
                          <a:cs typeface="Times New Roman"/>
                        </a:rPr>
                        <a:t>核心素养</a:t>
                      </a:r>
                      <a:endParaRPr lang="zh-CN" sz="2000" kern="100" baseline="0">
                        <a:effectLst/>
                        <a:latin typeface="宋体"/>
                        <a:cs typeface="Courier New"/>
                      </a:endParaRPr>
                    </a:p>
                  </a:txBody>
                  <a:tcPr marL="18756" marR="187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52000" indent="-457200" algn="ctr">
                        <a:lnSpc>
                          <a:spcPct val="150000"/>
                        </a:lnSpc>
                        <a:spcAft>
                          <a:spcPts val="0"/>
                        </a:spcAft>
                        <a:tabLst>
                          <a:tab pos="2400300" algn="l"/>
                        </a:tabLst>
                      </a:pPr>
                      <a:r>
                        <a:rPr lang="zh-CN" sz="2000" b="1" kern="100" baseline="0">
                          <a:effectLst/>
                          <a:latin typeface="Times New Roman"/>
                          <a:ea typeface="黑体"/>
                          <a:cs typeface="Times New Roman"/>
                        </a:rPr>
                        <a:t>要点晨背</a:t>
                      </a:r>
                      <a:endParaRPr lang="zh-CN" sz="2000" kern="100" baseline="0">
                        <a:effectLst/>
                        <a:latin typeface="宋体"/>
                        <a:cs typeface="Courier New"/>
                      </a:endParaRPr>
                    </a:p>
                  </a:txBody>
                  <a:tcPr marL="18756" marR="187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76056">
                <a:tc>
                  <a:txBody>
                    <a:bodyPr/>
                    <a:lstStyle/>
                    <a:p>
                      <a:pPr marL="252000" indent="-457200" algn="l">
                        <a:lnSpc>
                          <a:spcPct val="150000"/>
                        </a:lnSpc>
                        <a:spcAft>
                          <a:spcPts val="0"/>
                        </a:spcAft>
                        <a:tabLst>
                          <a:tab pos="2400300" algn="l"/>
                        </a:tabLst>
                      </a:pPr>
                      <a:r>
                        <a:rPr lang="en-US" sz="2000" b="1" kern="100" baseline="0">
                          <a:effectLst/>
                          <a:latin typeface="Times New Roman"/>
                          <a:cs typeface="Courier New"/>
                        </a:rPr>
                        <a:t>1.</a:t>
                      </a:r>
                      <a:r>
                        <a:rPr lang="zh-CN" sz="2000" b="1" kern="100" baseline="0">
                          <a:effectLst/>
                          <a:latin typeface="Times New Roman"/>
                          <a:cs typeface="Times New Roman"/>
                        </a:rPr>
                        <a:t>明确我国政府的性质。</a:t>
                      </a:r>
                      <a:endParaRPr lang="zh-CN" sz="2000" kern="100" baseline="0">
                        <a:effectLst/>
                        <a:latin typeface="宋体"/>
                        <a:cs typeface="Courier New"/>
                      </a:endParaRPr>
                    </a:p>
                    <a:p>
                      <a:pPr marL="252000" indent="-457200" algn="l">
                        <a:lnSpc>
                          <a:spcPct val="150000"/>
                        </a:lnSpc>
                        <a:spcAft>
                          <a:spcPts val="0"/>
                        </a:spcAft>
                        <a:tabLst>
                          <a:tab pos="2400300" algn="l"/>
                        </a:tabLst>
                      </a:pPr>
                      <a:r>
                        <a:rPr lang="en-US" sz="2000" b="1" kern="100" baseline="0">
                          <a:effectLst/>
                          <a:latin typeface="Times New Roman"/>
                          <a:cs typeface="Courier New"/>
                        </a:rPr>
                        <a:t>2.</a:t>
                      </a:r>
                      <a:r>
                        <a:rPr lang="zh-CN" sz="2000" b="1" kern="100" baseline="0">
                          <a:effectLst/>
                          <a:latin typeface="Times New Roman"/>
                          <a:cs typeface="Times New Roman"/>
                        </a:rPr>
                        <a:t>深刻理解我国政府的基本职能，理解建设服务型政府的必要性。</a:t>
                      </a:r>
                      <a:r>
                        <a:rPr lang="en-US" sz="2000" b="1" kern="100" baseline="0">
                          <a:effectLst/>
                          <a:latin typeface="Times New Roman"/>
                          <a:cs typeface="Courier New"/>
                        </a:rPr>
                        <a:t>(</a:t>
                      </a:r>
                      <a:r>
                        <a:rPr lang="zh-CN" sz="2000" b="1" kern="100" baseline="0">
                          <a:effectLst/>
                          <a:latin typeface="Times New Roman"/>
                          <a:cs typeface="Times New Roman"/>
                        </a:rPr>
                        <a:t>重点＋难点</a:t>
                      </a:r>
                      <a:r>
                        <a:rPr lang="en-US" sz="2000" b="1" kern="100" baseline="0">
                          <a:effectLst/>
                          <a:latin typeface="Times New Roman"/>
                          <a:cs typeface="Courier New"/>
                        </a:rPr>
                        <a:t>)</a:t>
                      </a:r>
                      <a:endParaRPr lang="zh-CN" sz="2000" kern="100" baseline="0">
                        <a:effectLst/>
                        <a:latin typeface="宋体"/>
                        <a:cs typeface="Courier New"/>
                      </a:endParaRPr>
                    </a:p>
                    <a:p>
                      <a:pPr marL="252000" indent="-457200" algn="l">
                        <a:lnSpc>
                          <a:spcPct val="150000"/>
                        </a:lnSpc>
                        <a:spcAft>
                          <a:spcPts val="0"/>
                        </a:spcAft>
                        <a:tabLst>
                          <a:tab pos="2400300" algn="l"/>
                        </a:tabLst>
                      </a:pPr>
                      <a:r>
                        <a:rPr lang="en-US" sz="2000" b="1" kern="100" baseline="0">
                          <a:effectLst/>
                          <a:latin typeface="Times New Roman"/>
                          <a:cs typeface="Courier New"/>
                        </a:rPr>
                        <a:t>3.</a:t>
                      </a:r>
                      <a:r>
                        <a:rPr lang="zh-CN" sz="2000" b="1" kern="100" baseline="0">
                          <a:effectLst/>
                          <a:latin typeface="Times New Roman"/>
                          <a:cs typeface="Times New Roman"/>
                        </a:rPr>
                        <a:t>感受我国政府是便民利民的政府，正确认识公民与政府的关系。</a:t>
                      </a:r>
                      <a:r>
                        <a:rPr lang="en-US" sz="2000" b="1" kern="100" baseline="0">
                          <a:effectLst/>
                          <a:latin typeface="Times New Roman"/>
                          <a:cs typeface="Courier New"/>
                        </a:rPr>
                        <a:t>(</a:t>
                      </a:r>
                      <a:r>
                        <a:rPr lang="zh-CN" sz="2000" b="1" kern="100" baseline="0">
                          <a:effectLst/>
                          <a:latin typeface="Times New Roman"/>
                          <a:cs typeface="Times New Roman"/>
                        </a:rPr>
                        <a:t>重点</a:t>
                      </a:r>
                      <a:r>
                        <a:rPr lang="en-US" sz="2000" b="1" kern="100" baseline="0">
                          <a:effectLst/>
                          <a:latin typeface="Times New Roman"/>
                          <a:cs typeface="Courier New"/>
                        </a:rPr>
                        <a:t>)</a:t>
                      </a:r>
                      <a:endParaRPr lang="zh-CN" sz="2000" kern="100" baseline="0">
                        <a:effectLst/>
                        <a:latin typeface="宋体"/>
                        <a:cs typeface="Courier New"/>
                      </a:endParaRPr>
                    </a:p>
                  </a:txBody>
                  <a:tcPr marL="18756" marR="187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52000" indent="-457200" algn="l">
                        <a:lnSpc>
                          <a:spcPct val="150000"/>
                        </a:lnSpc>
                        <a:spcAft>
                          <a:spcPts val="0"/>
                        </a:spcAft>
                        <a:tabLst>
                          <a:tab pos="2400300" algn="l"/>
                        </a:tabLst>
                      </a:pPr>
                      <a:r>
                        <a:rPr lang="en-US" sz="2000" b="1" kern="100" baseline="0" dirty="0">
                          <a:effectLst/>
                          <a:latin typeface="Times New Roman"/>
                          <a:cs typeface="Courier New"/>
                        </a:rPr>
                        <a:t>1.</a:t>
                      </a:r>
                      <a:r>
                        <a:rPr lang="zh-CN" sz="2000" b="1" kern="100" baseline="0" dirty="0">
                          <a:effectLst/>
                          <a:latin typeface="Times New Roman"/>
                          <a:cs typeface="Times New Roman"/>
                        </a:rPr>
                        <a:t>政治认同：认同我国政府是人民的政府，明确政府职能转变的必要性。</a:t>
                      </a:r>
                      <a:endParaRPr lang="zh-CN" sz="2000" kern="100" baseline="0" dirty="0">
                        <a:effectLst/>
                        <a:latin typeface="宋体"/>
                        <a:cs typeface="Courier New"/>
                      </a:endParaRPr>
                    </a:p>
                    <a:p>
                      <a:pPr marL="252000" indent="-457200" algn="l">
                        <a:lnSpc>
                          <a:spcPct val="150000"/>
                        </a:lnSpc>
                        <a:spcAft>
                          <a:spcPts val="0"/>
                        </a:spcAft>
                        <a:tabLst>
                          <a:tab pos="2400300" algn="l"/>
                        </a:tabLst>
                      </a:pPr>
                      <a:r>
                        <a:rPr lang="en-US" sz="2000" b="1" kern="100" baseline="0" dirty="0">
                          <a:effectLst/>
                          <a:latin typeface="Times New Roman"/>
                          <a:cs typeface="Courier New"/>
                        </a:rPr>
                        <a:t>2.</a:t>
                      </a:r>
                      <a:r>
                        <a:rPr lang="zh-CN" sz="2000" b="1" kern="100" baseline="0" dirty="0">
                          <a:effectLst/>
                          <a:latin typeface="Times New Roman"/>
                          <a:cs typeface="Times New Roman"/>
                        </a:rPr>
                        <a:t>科学精神：正确判断政府履行的职能及其基本内容，充分理解政府简政放权、创新监管方式的原因。</a:t>
                      </a:r>
                      <a:endParaRPr lang="zh-CN" sz="2000" kern="100" baseline="0" dirty="0">
                        <a:effectLst/>
                        <a:latin typeface="宋体"/>
                        <a:cs typeface="Courier New"/>
                      </a:endParaRPr>
                    </a:p>
                    <a:p>
                      <a:pPr marL="252000" indent="-457200" algn="l">
                        <a:lnSpc>
                          <a:spcPct val="150000"/>
                        </a:lnSpc>
                        <a:spcAft>
                          <a:spcPts val="0"/>
                        </a:spcAft>
                        <a:tabLst>
                          <a:tab pos="2400300" algn="l"/>
                        </a:tabLst>
                      </a:pPr>
                      <a:r>
                        <a:rPr lang="en-US" sz="2000" b="1" kern="100" baseline="0" dirty="0">
                          <a:effectLst/>
                          <a:latin typeface="Times New Roman"/>
                          <a:cs typeface="Courier New"/>
                        </a:rPr>
                        <a:t>3.</a:t>
                      </a:r>
                      <a:r>
                        <a:rPr lang="zh-CN" sz="2000" b="1" kern="100" baseline="0" dirty="0">
                          <a:effectLst/>
                          <a:latin typeface="Times New Roman"/>
                          <a:cs typeface="Times New Roman"/>
                        </a:rPr>
                        <a:t>法治意识：懂得政府必须在法治</a:t>
                      </a:r>
                      <a:r>
                        <a:rPr lang="zh-CN" sz="2000" b="1" kern="100" baseline="0" dirty="0" smtClean="0">
                          <a:effectLst/>
                          <a:latin typeface="Times New Roman"/>
                          <a:cs typeface="Times New Roman"/>
                        </a:rPr>
                        <a:t>的</a:t>
                      </a:r>
                      <a:endParaRPr lang="en-US" altLang="zh-CN" sz="2000" b="1" kern="100" baseline="0" dirty="0" smtClean="0">
                        <a:effectLst/>
                        <a:latin typeface="Times New Roman"/>
                        <a:cs typeface="Times New Roman"/>
                      </a:endParaRPr>
                    </a:p>
                    <a:p>
                      <a:pPr marL="252000" indent="-457200" algn="l">
                        <a:lnSpc>
                          <a:spcPct val="150000"/>
                        </a:lnSpc>
                        <a:spcAft>
                          <a:spcPts val="0"/>
                        </a:spcAft>
                        <a:tabLst>
                          <a:tab pos="2400300" algn="l"/>
                        </a:tabLst>
                      </a:pPr>
                      <a:r>
                        <a:rPr lang="en-US" altLang="zh-CN" sz="2000" b="1" kern="100" baseline="0" dirty="0" smtClean="0">
                          <a:effectLst/>
                          <a:latin typeface="Times New Roman"/>
                          <a:cs typeface="Times New Roman"/>
                        </a:rPr>
                        <a:t>    </a:t>
                      </a:r>
                      <a:r>
                        <a:rPr lang="zh-CN" sz="2000" b="1" kern="100" baseline="0" dirty="0" smtClean="0">
                          <a:effectLst/>
                          <a:latin typeface="Times New Roman"/>
                          <a:cs typeface="Times New Roman"/>
                        </a:rPr>
                        <a:t>轨</a:t>
                      </a:r>
                      <a:r>
                        <a:rPr lang="zh-CN" sz="2000" b="1" kern="100" baseline="0" dirty="0">
                          <a:effectLst/>
                          <a:latin typeface="Times New Roman"/>
                          <a:cs typeface="Times New Roman"/>
                        </a:rPr>
                        <a:t>道上开展工作的道理，坚持享受政府提供服务的同时，接受政府的管理。</a:t>
                      </a:r>
                      <a:endParaRPr lang="zh-CN" sz="2000" kern="100" baseline="0" dirty="0">
                        <a:effectLst/>
                        <a:latin typeface="宋体"/>
                        <a:cs typeface="Courier New"/>
                      </a:endParaRPr>
                    </a:p>
                    <a:p>
                      <a:pPr marL="252000" indent="-457200" algn="l">
                        <a:lnSpc>
                          <a:spcPct val="150000"/>
                        </a:lnSpc>
                        <a:spcAft>
                          <a:spcPts val="0"/>
                        </a:spcAft>
                        <a:tabLst>
                          <a:tab pos="2400300" algn="l"/>
                        </a:tabLst>
                      </a:pPr>
                      <a:r>
                        <a:rPr lang="en-US" sz="2000" b="1" kern="100" baseline="0" dirty="0">
                          <a:effectLst/>
                          <a:latin typeface="Times New Roman"/>
                          <a:cs typeface="Courier New"/>
                        </a:rPr>
                        <a:t>4.</a:t>
                      </a:r>
                      <a:r>
                        <a:rPr lang="zh-CN" sz="2000" b="1" kern="100" baseline="0" dirty="0">
                          <a:effectLst/>
                          <a:latin typeface="Times New Roman"/>
                          <a:cs typeface="Times New Roman"/>
                        </a:rPr>
                        <a:t>公共参与：支持政府的工作、寻求政府的帮助、监督政府的行为。</a:t>
                      </a:r>
                      <a:endParaRPr lang="zh-CN" sz="2000" kern="100" baseline="0" dirty="0">
                        <a:effectLst/>
                        <a:latin typeface="宋体"/>
                        <a:cs typeface="Courier New"/>
                      </a:endParaRPr>
                    </a:p>
                  </a:txBody>
                  <a:tcPr marL="18756" marR="187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52000" indent="-457200" algn="l">
                        <a:lnSpc>
                          <a:spcPct val="150000"/>
                        </a:lnSpc>
                        <a:spcAft>
                          <a:spcPts val="0"/>
                        </a:spcAft>
                        <a:tabLst>
                          <a:tab pos="2400300" algn="l"/>
                        </a:tabLst>
                      </a:pPr>
                      <a:r>
                        <a:rPr lang="en-US" sz="2000" b="1" kern="100" baseline="0" dirty="0">
                          <a:effectLst/>
                          <a:latin typeface="Times New Roman"/>
                          <a:cs typeface="Courier New"/>
                        </a:rPr>
                        <a:t>1.</a:t>
                      </a:r>
                      <a:r>
                        <a:rPr lang="zh-CN" sz="2000" b="1" kern="100" baseline="0" dirty="0">
                          <a:effectLst/>
                          <a:latin typeface="Times New Roman"/>
                          <a:cs typeface="Times New Roman"/>
                        </a:rPr>
                        <a:t>我国政府是国家权力机关的执行机关。</a:t>
                      </a:r>
                      <a:endParaRPr lang="zh-CN" sz="2000" kern="100" baseline="0" dirty="0">
                        <a:effectLst/>
                        <a:latin typeface="宋体"/>
                        <a:cs typeface="Courier New"/>
                      </a:endParaRPr>
                    </a:p>
                    <a:p>
                      <a:pPr marL="252000" indent="-457200" algn="l">
                        <a:lnSpc>
                          <a:spcPct val="150000"/>
                        </a:lnSpc>
                        <a:spcAft>
                          <a:spcPts val="0"/>
                        </a:spcAft>
                        <a:tabLst>
                          <a:tab pos="2400300" algn="l"/>
                        </a:tabLst>
                      </a:pPr>
                      <a:r>
                        <a:rPr lang="en-US" sz="2000" b="1" kern="100" baseline="0" dirty="0">
                          <a:effectLst/>
                          <a:latin typeface="Times New Roman"/>
                          <a:cs typeface="Courier New"/>
                        </a:rPr>
                        <a:t>2.</a:t>
                      </a:r>
                      <a:r>
                        <a:rPr lang="zh-CN" sz="2000" b="1" kern="100" baseline="0" dirty="0">
                          <a:effectLst/>
                          <a:latin typeface="Times New Roman"/>
                          <a:cs typeface="Times New Roman"/>
                        </a:rPr>
                        <a:t>我国政府的基本职能有：保障人民民主和维护国家长治久安；组织社会主义经济建设，主要是进行宏观调控、市场监管；组织社会主义文化建设；加强社会建设；推进生态文明建设。</a:t>
                      </a:r>
                      <a:endParaRPr lang="zh-CN" sz="2000" kern="100" baseline="0" dirty="0">
                        <a:effectLst/>
                        <a:latin typeface="宋体"/>
                        <a:cs typeface="Courier New"/>
                      </a:endParaRPr>
                    </a:p>
                    <a:p>
                      <a:pPr marL="252000" indent="-457200" algn="l">
                        <a:lnSpc>
                          <a:spcPct val="150000"/>
                        </a:lnSpc>
                        <a:spcAft>
                          <a:spcPts val="0"/>
                        </a:spcAft>
                        <a:tabLst>
                          <a:tab pos="2400300" algn="l"/>
                        </a:tabLst>
                      </a:pPr>
                      <a:r>
                        <a:rPr lang="en-US" sz="2000" b="1" kern="100" baseline="0" dirty="0">
                          <a:effectLst/>
                          <a:latin typeface="Times New Roman"/>
                          <a:cs typeface="Courier New"/>
                        </a:rPr>
                        <a:t>3.</a:t>
                      </a:r>
                      <a:r>
                        <a:rPr lang="zh-CN" sz="2000" b="1" kern="100" baseline="0" dirty="0">
                          <a:effectLst/>
                          <a:latin typeface="Times New Roman"/>
                          <a:cs typeface="Times New Roman"/>
                        </a:rPr>
                        <a:t>人们的社会生活受到政府的管理，同时享受着政府提供的公共服务。我们要正确处理公民与政府的关系。</a:t>
                      </a:r>
                      <a:endParaRPr lang="zh-CN" sz="2000" kern="100" baseline="0" dirty="0">
                        <a:effectLst/>
                        <a:latin typeface="宋体"/>
                        <a:cs typeface="Courier New"/>
                      </a:endParaRPr>
                    </a:p>
                  </a:txBody>
                  <a:tcPr marL="18756" marR="187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1"/>
          <p:cNvSpPr>
            <a:spLocks noChangeArrowheads="1"/>
          </p:cNvSpPr>
          <p:nvPr/>
        </p:nvSpPr>
        <p:spPr bwMode="auto">
          <a:xfrm>
            <a:off x="528360" y="1256204"/>
            <a:ext cx="10588449" cy="616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1890395" algn="l"/>
                <a:tab pos="2700655" algn="l"/>
              </a:tabLst>
            </a:pPr>
            <a:r>
              <a:rPr lang="en-US" altLang="zh-CN" sz="2600" b="1" kern="100" dirty="0">
                <a:latin typeface="Times New Roman"/>
                <a:ea typeface="黑体"/>
              </a:rPr>
              <a:t>[</a:t>
            </a:r>
            <a:r>
              <a:rPr lang="zh-CN" altLang="zh-CN" sz="2600" b="1" kern="100" dirty="0">
                <a:latin typeface="Times New Roman"/>
                <a:ea typeface="黑体"/>
                <a:cs typeface="Times New Roman"/>
              </a:rPr>
              <a:t>学新知</a:t>
            </a:r>
            <a:r>
              <a:rPr lang="en-US" altLang="zh-CN" sz="2600" b="1" kern="100" dirty="0">
                <a:latin typeface="Times New Roman"/>
                <a:ea typeface="黑体"/>
              </a:rPr>
              <a:t>]</a:t>
            </a:r>
            <a:endParaRPr lang="zh-CN" altLang="zh-CN" sz="2600" kern="100" dirty="0">
              <a:effectLst/>
              <a:latin typeface="宋体"/>
              <a:cs typeface="Courier New"/>
            </a:endParaRPr>
          </a:p>
        </p:txBody>
      </p:sp>
      <p:pic>
        <p:nvPicPr>
          <p:cNvPr id="3074" name="Picture 2" descr="自主学习篇"/>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8756" y="615378"/>
            <a:ext cx="11420291" cy="459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1"/>
          <p:cNvSpPr>
            <a:spLocks noChangeArrowheads="1"/>
          </p:cNvSpPr>
          <p:nvPr/>
        </p:nvSpPr>
        <p:spPr bwMode="auto">
          <a:xfrm>
            <a:off x="249687" y="2132672"/>
            <a:ext cx="11647294"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1</a:t>
            </a:r>
            <a:r>
              <a:rPr lang="en-US" altLang="zh-CN" sz="2400" b="1" kern="100" dirty="0">
                <a:latin typeface="Times New Roman"/>
                <a:cs typeface="Courier New"/>
              </a:rPr>
              <a:t>.</a:t>
            </a:r>
            <a:r>
              <a:rPr lang="zh-CN" altLang="zh-CN" sz="2400" b="1" kern="100" dirty="0">
                <a:latin typeface="Times New Roman"/>
                <a:ea typeface="黑体"/>
                <a:cs typeface="Times New Roman"/>
              </a:rPr>
              <a:t>我国政府的性质</a:t>
            </a:r>
            <a:endParaRPr lang="zh-CN" altLang="zh-CN" sz="1050" kern="100" dirty="0">
              <a:latin typeface="宋体"/>
              <a:cs typeface="Courier New"/>
            </a:endParaRPr>
          </a:p>
          <a:p>
            <a:pPr marL="252000" algn="just">
              <a:lnSpc>
                <a:spcPct val="150000"/>
              </a:lnSpc>
              <a:spcAft>
                <a:spcPts val="0"/>
              </a:spcAft>
              <a:tabLst>
                <a:tab pos="2400300" algn="l"/>
              </a:tabLst>
            </a:pPr>
            <a:r>
              <a:rPr lang="zh-CN" altLang="zh-CN" sz="2400" b="1" kern="100" dirty="0">
                <a:latin typeface="Times New Roman"/>
                <a:cs typeface="Times New Roman"/>
              </a:rPr>
              <a:t>我国政府是国</a:t>
            </a:r>
            <a:r>
              <a:rPr lang="zh-CN" altLang="zh-CN" sz="2400" b="1" kern="100" dirty="0" smtClean="0">
                <a:latin typeface="Times New Roman"/>
                <a:cs typeface="Times New Roman"/>
              </a:rPr>
              <a:t>家</a:t>
            </a:r>
            <a:r>
              <a:rPr lang="en-US" altLang="zh-CN" sz="2400" b="1" kern="100" dirty="0" smtClean="0">
                <a:latin typeface="Times New Roman"/>
                <a:cs typeface="Times New Roman"/>
              </a:rPr>
              <a:t>___________</a:t>
            </a:r>
            <a:r>
              <a:rPr lang="zh-CN" altLang="zh-CN" sz="2400" b="1" kern="100" dirty="0" smtClean="0">
                <a:latin typeface="Times New Roman"/>
                <a:cs typeface="Times New Roman"/>
              </a:rPr>
              <a:t>的</a:t>
            </a:r>
            <a:r>
              <a:rPr lang="zh-CN" altLang="zh-CN" sz="2400" b="1" kern="100" dirty="0">
                <a:latin typeface="Times New Roman"/>
                <a:cs typeface="Times New Roman"/>
              </a:rPr>
              <a:t>执行机关。</a:t>
            </a:r>
            <a:endParaRPr lang="zh-CN" altLang="zh-CN" sz="1050" kern="100" dirty="0">
              <a:latin typeface="宋体"/>
              <a:cs typeface="Courier New"/>
            </a:endParaRPr>
          </a:p>
          <a:p>
            <a:pPr algn="just">
              <a:lnSpc>
                <a:spcPct val="150000"/>
              </a:lnSpc>
              <a:spcAft>
                <a:spcPts val="0"/>
              </a:spcAft>
              <a:tabLst>
                <a:tab pos="2400300" algn="l"/>
              </a:tabLst>
            </a:pPr>
            <a:r>
              <a:rPr lang="en-US" altLang="zh-CN" sz="2400" b="1" kern="100" dirty="0">
                <a:latin typeface="Times New Roman"/>
                <a:ea typeface="黑体"/>
                <a:cs typeface="Courier New"/>
              </a:rPr>
              <a:t>2</a:t>
            </a:r>
            <a:r>
              <a:rPr lang="en-US" altLang="zh-CN" sz="2400" b="1" kern="100" dirty="0">
                <a:latin typeface="Times New Roman"/>
                <a:cs typeface="Courier New"/>
              </a:rPr>
              <a:t>.</a:t>
            </a:r>
            <a:r>
              <a:rPr lang="zh-CN" altLang="zh-CN" sz="2400" b="1" kern="100" dirty="0">
                <a:latin typeface="Times New Roman"/>
                <a:ea typeface="黑体"/>
                <a:cs typeface="Times New Roman"/>
              </a:rPr>
              <a:t>我国政府的基本职能</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政治：保</a:t>
            </a:r>
            <a:r>
              <a:rPr lang="zh-CN" altLang="zh-CN" sz="2400" b="1" kern="100" dirty="0" smtClean="0">
                <a:latin typeface="Times New Roman"/>
                <a:cs typeface="Times New Roman"/>
              </a:rPr>
              <a:t>障</a:t>
            </a:r>
            <a:r>
              <a:rPr lang="en-US" altLang="zh-CN" sz="2400" b="1" kern="100" dirty="0" smtClean="0">
                <a:latin typeface="Times New Roman"/>
                <a:cs typeface="Times New Roman"/>
              </a:rPr>
              <a:t>___________</a:t>
            </a:r>
            <a:r>
              <a:rPr lang="zh-CN" altLang="zh-CN" sz="2400" b="1" kern="100" dirty="0" smtClean="0">
                <a:latin typeface="Times New Roman"/>
                <a:cs typeface="Times New Roman"/>
              </a:rPr>
              <a:t>和</a:t>
            </a:r>
            <a:r>
              <a:rPr lang="zh-CN" altLang="zh-CN" sz="2400" b="1" kern="100" dirty="0">
                <a:latin typeface="Times New Roman"/>
                <a:cs typeface="Times New Roman"/>
              </a:rPr>
              <a:t>维护国家长治久安的职能。</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经济：组</a:t>
            </a:r>
            <a:r>
              <a:rPr lang="zh-CN" altLang="zh-CN" sz="2400" b="1" kern="100" dirty="0" smtClean="0">
                <a:latin typeface="Times New Roman"/>
                <a:cs typeface="Times New Roman"/>
              </a:rPr>
              <a:t>织</a:t>
            </a:r>
            <a:r>
              <a:rPr lang="en-US" altLang="zh-CN" sz="2400" b="1" kern="100" dirty="0" smtClean="0">
                <a:latin typeface="Times New Roman"/>
                <a:cs typeface="Times New Roman"/>
              </a:rPr>
              <a:t>_________________</a:t>
            </a:r>
            <a:r>
              <a:rPr lang="zh-CN" altLang="zh-CN" sz="2400" b="1" kern="100" dirty="0" smtClean="0">
                <a:latin typeface="Times New Roman"/>
                <a:cs typeface="Times New Roman"/>
              </a:rPr>
              <a:t>的</a:t>
            </a:r>
            <a:r>
              <a:rPr lang="zh-CN" altLang="zh-CN" sz="2400" b="1" kern="100" dirty="0">
                <a:latin typeface="Times New Roman"/>
                <a:cs typeface="Times New Roman"/>
              </a:rPr>
              <a:t>职能。主要是进行宏观调控、市场监管，以促进经济社会发展，提高生产力水平和人民生活水平</a:t>
            </a:r>
            <a:r>
              <a:rPr lang="zh-CN" altLang="zh-CN" sz="2400" b="1" kern="100" dirty="0" smtClean="0">
                <a:latin typeface="Times New Roman"/>
                <a:cs typeface="Times New Roman"/>
              </a:rPr>
              <a:t>。</a:t>
            </a:r>
            <a:endParaRPr lang="zh-CN" altLang="zh-CN" sz="1050" kern="100" dirty="0">
              <a:latin typeface="宋体"/>
              <a:cs typeface="Courier New"/>
            </a:endParaRPr>
          </a:p>
        </p:txBody>
      </p:sp>
      <p:sp>
        <p:nvSpPr>
          <p:cNvPr id="2" name="TextBox 1"/>
          <p:cNvSpPr txBox="1"/>
          <p:nvPr/>
        </p:nvSpPr>
        <p:spPr>
          <a:xfrm>
            <a:off x="2842552" y="2768727"/>
            <a:ext cx="1422184" cy="461665"/>
          </a:xfrm>
          <a:prstGeom prst="rect">
            <a:avLst/>
          </a:prstGeom>
          <a:noFill/>
        </p:spPr>
        <p:txBody>
          <a:bodyPr wrap="none" rtlCol="0">
            <a:spAutoFit/>
          </a:bodyPr>
          <a:lstStyle/>
          <a:p>
            <a:r>
              <a:rPr lang="zh-CN" altLang="zh-CN" sz="2400" b="1" kern="100" dirty="0">
                <a:solidFill>
                  <a:srgbClr val="FF0000"/>
                </a:solidFill>
                <a:latin typeface="Times New Roman"/>
                <a:cs typeface="Times New Roman"/>
              </a:rPr>
              <a:t>权力机关</a:t>
            </a:r>
            <a:endParaRPr lang="zh-CN" altLang="en-US" sz="2400" dirty="0"/>
          </a:p>
        </p:txBody>
      </p:sp>
      <p:sp>
        <p:nvSpPr>
          <p:cNvPr id="4" name="TextBox 3"/>
          <p:cNvSpPr txBox="1"/>
          <p:nvPr/>
        </p:nvSpPr>
        <p:spPr>
          <a:xfrm>
            <a:off x="2601576" y="3861048"/>
            <a:ext cx="142218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人民民主</a:t>
            </a:r>
            <a:endParaRPr lang="zh-CN" altLang="en-US" sz="2400" b="1" kern="100" dirty="0">
              <a:solidFill>
                <a:srgbClr val="FF0000"/>
              </a:solidFill>
              <a:latin typeface="Times New Roman"/>
              <a:cs typeface="Times New Roman"/>
            </a:endParaRPr>
          </a:p>
        </p:txBody>
      </p:sp>
      <p:sp>
        <p:nvSpPr>
          <p:cNvPr id="6" name="TextBox 5"/>
          <p:cNvSpPr txBox="1"/>
          <p:nvPr/>
        </p:nvSpPr>
        <p:spPr>
          <a:xfrm>
            <a:off x="2488890" y="4409816"/>
            <a:ext cx="2659702"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社会主义经济建设</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763043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1129421"/>
            <a:ext cx="11647294" cy="3883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cs typeface="Courier New"/>
              </a:rPr>
              <a:t>(3)</a:t>
            </a:r>
            <a:r>
              <a:rPr lang="zh-CN" altLang="zh-CN" sz="2400" b="1" kern="100" dirty="0">
                <a:latin typeface="Times New Roman"/>
                <a:cs typeface="Times New Roman"/>
              </a:rPr>
              <a:t>文化：组</a:t>
            </a:r>
            <a:r>
              <a:rPr lang="zh-CN" altLang="zh-CN" sz="2400" b="1" kern="100" dirty="0" smtClean="0">
                <a:latin typeface="Times New Roman"/>
                <a:cs typeface="Times New Roman"/>
              </a:rPr>
              <a:t>织</a:t>
            </a:r>
            <a:r>
              <a:rPr lang="en-US" altLang="zh-CN" sz="2400" b="1" kern="100" dirty="0" smtClean="0">
                <a:latin typeface="Times New Roman"/>
                <a:cs typeface="Times New Roman"/>
              </a:rPr>
              <a:t>___________________</a:t>
            </a:r>
            <a:r>
              <a:rPr lang="zh-CN" altLang="zh-CN" sz="2400" b="1" kern="100" dirty="0" smtClean="0">
                <a:latin typeface="Times New Roman"/>
                <a:cs typeface="Times New Roman"/>
              </a:rPr>
              <a:t>的</a:t>
            </a:r>
            <a:r>
              <a:rPr lang="zh-CN" altLang="zh-CN" sz="2400" b="1" kern="100" dirty="0">
                <a:latin typeface="Times New Roman"/>
                <a:cs typeface="Times New Roman"/>
              </a:rPr>
              <a:t>职能。一方面，政府宣传马克思主义科学理论和科学文化知识，提高全民族</a:t>
            </a:r>
            <a:r>
              <a:rPr lang="zh-CN" altLang="zh-CN" sz="2400" b="1" kern="100" dirty="0" smtClean="0">
                <a:latin typeface="Times New Roman"/>
                <a:cs typeface="Times New Roman"/>
              </a:rPr>
              <a:t>的</a:t>
            </a:r>
            <a:r>
              <a:rPr lang="en-US" altLang="zh-CN" sz="2400" b="1" kern="100" dirty="0" smtClean="0">
                <a:latin typeface="Times New Roman"/>
                <a:cs typeface="Times New Roman"/>
              </a:rPr>
              <a:t>_____________</a:t>
            </a:r>
            <a:r>
              <a:rPr lang="zh-CN" altLang="zh-CN" sz="2400" b="1" kern="100" dirty="0" smtClean="0">
                <a:latin typeface="Times New Roman"/>
                <a:cs typeface="Times New Roman"/>
              </a:rPr>
              <a:t>和</a:t>
            </a:r>
            <a:r>
              <a:rPr lang="zh-CN" altLang="zh-CN" sz="2400" b="1" kern="100" dirty="0">
                <a:latin typeface="Times New Roman"/>
                <a:cs typeface="Times New Roman"/>
              </a:rPr>
              <a:t>科学文化素质。另一方面，政府组织和发展教育、科技、文化、卫生、体育等各项事业，努力提高国</a:t>
            </a:r>
            <a:r>
              <a:rPr lang="zh-CN" altLang="zh-CN" sz="2400" b="1" kern="100" dirty="0" smtClean="0">
                <a:latin typeface="Times New Roman"/>
                <a:cs typeface="Times New Roman"/>
              </a:rPr>
              <a:t>家</a:t>
            </a:r>
            <a:r>
              <a:rPr lang="en-US" altLang="zh-CN" sz="2400" b="1" kern="100" dirty="0" smtClean="0">
                <a:latin typeface="Times New Roman"/>
                <a:cs typeface="Times New Roman"/>
              </a:rPr>
              <a:t>_____________</a:t>
            </a:r>
            <a:r>
              <a:rPr lang="zh-CN" altLang="zh-CN" sz="2400" b="1" kern="100" dirty="0" smtClean="0">
                <a:latin typeface="Times New Roman"/>
                <a:cs typeface="Times New Roman"/>
              </a:rPr>
              <a:t>。</a:t>
            </a:r>
            <a:endParaRPr lang="zh-CN" altLang="zh-CN" sz="1050" kern="100" dirty="0">
              <a:latin typeface="宋体"/>
              <a:cs typeface="Courier New"/>
            </a:endParaRPr>
          </a:p>
          <a:p>
            <a:pPr algn="just">
              <a:lnSpc>
                <a:spcPct val="150000"/>
              </a:lnSpc>
              <a:spcAft>
                <a:spcPts val="0"/>
              </a:spcAft>
              <a:tabLst>
                <a:tab pos="2400300" algn="l"/>
              </a:tabLst>
            </a:pPr>
            <a:r>
              <a:rPr lang="en-US" altLang="zh-CN" sz="2400" b="1" kern="100" dirty="0">
                <a:latin typeface="Times New Roman"/>
                <a:cs typeface="Courier New"/>
              </a:rPr>
              <a:t>(4)</a:t>
            </a:r>
            <a:r>
              <a:rPr lang="zh-CN" altLang="zh-CN" sz="2400" b="1" kern="100" dirty="0">
                <a:latin typeface="Times New Roman"/>
                <a:cs typeface="Times New Roman"/>
              </a:rPr>
              <a:t>社会：加</a:t>
            </a:r>
            <a:r>
              <a:rPr lang="zh-CN" altLang="zh-CN" sz="2400" b="1" kern="100" dirty="0" smtClean="0">
                <a:latin typeface="Times New Roman"/>
                <a:cs typeface="Times New Roman"/>
              </a:rPr>
              <a:t>强</a:t>
            </a:r>
            <a:r>
              <a:rPr lang="en-US" altLang="zh-CN" sz="2400" b="1" kern="100" dirty="0" smtClean="0">
                <a:latin typeface="Times New Roman"/>
                <a:cs typeface="Times New Roman"/>
              </a:rPr>
              <a:t>__________</a:t>
            </a:r>
            <a:r>
              <a:rPr lang="zh-CN" altLang="zh-CN" sz="2400" b="1" kern="100" dirty="0" smtClean="0">
                <a:latin typeface="Times New Roman"/>
                <a:cs typeface="Times New Roman"/>
              </a:rPr>
              <a:t>的</a:t>
            </a:r>
            <a:r>
              <a:rPr lang="zh-CN" altLang="zh-CN" sz="2400" b="1" kern="100" dirty="0">
                <a:latin typeface="Times New Roman"/>
                <a:cs typeface="Times New Roman"/>
              </a:rPr>
              <a:t>职能。政府加快健</a:t>
            </a:r>
            <a:r>
              <a:rPr lang="zh-CN" altLang="zh-CN" sz="2400" b="1" kern="100" dirty="0" smtClean="0">
                <a:latin typeface="Times New Roman"/>
                <a:cs typeface="Times New Roman"/>
              </a:rPr>
              <a:t>全</a:t>
            </a:r>
            <a:r>
              <a:rPr lang="en-US" altLang="zh-CN" sz="2400" b="1" kern="100" dirty="0" smtClean="0">
                <a:latin typeface="Times New Roman"/>
                <a:cs typeface="Times New Roman"/>
              </a:rPr>
              <a:t>_____________</a:t>
            </a:r>
            <a:r>
              <a:rPr lang="zh-CN" altLang="zh-CN" sz="2400" b="1" kern="100" dirty="0" smtClean="0">
                <a:latin typeface="Times New Roman"/>
                <a:cs typeface="Times New Roman"/>
              </a:rPr>
              <a:t>体</a:t>
            </a:r>
            <a:r>
              <a:rPr lang="zh-CN" altLang="zh-CN" sz="2400" b="1" kern="100" dirty="0">
                <a:latin typeface="Times New Roman"/>
                <a:cs typeface="Times New Roman"/>
              </a:rPr>
              <a:t>系，保证人民幼有所育、学有所教、劳有所得、病有所医、老有所养、住有所居、弱有所扶。</a:t>
            </a:r>
            <a:endParaRPr lang="zh-CN" altLang="zh-CN" sz="1050" kern="100" dirty="0">
              <a:latin typeface="宋体"/>
              <a:cs typeface="Courier New"/>
            </a:endParaRPr>
          </a:p>
          <a:p>
            <a:pPr algn="just">
              <a:lnSpc>
                <a:spcPct val="150000"/>
              </a:lnSpc>
              <a:spcAft>
                <a:spcPts val="0"/>
              </a:spcAft>
              <a:tabLst>
                <a:tab pos="2400300" algn="l"/>
              </a:tabLst>
            </a:pPr>
            <a:r>
              <a:rPr lang="en-US" altLang="zh-CN" sz="2400" b="1" kern="100" dirty="0">
                <a:latin typeface="Times New Roman"/>
                <a:cs typeface="Courier New"/>
              </a:rPr>
              <a:t>(5)</a:t>
            </a:r>
            <a:r>
              <a:rPr lang="zh-CN" altLang="zh-CN" sz="2400" b="1" kern="100" dirty="0">
                <a:latin typeface="Times New Roman"/>
                <a:cs typeface="Times New Roman"/>
              </a:rPr>
              <a:t>生态：推</a:t>
            </a:r>
            <a:r>
              <a:rPr lang="zh-CN" altLang="zh-CN" sz="2400" b="1" kern="100" dirty="0" smtClean="0">
                <a:latin typeface="Times New Roman"/>
                <a:cs typeface="Times New Roman"/>
              </a:rPr>
              <a:t>进</a:t>
            </a:r>
            <a:r>
              <a:rPr lang="en-US" altLang="zh-CN" sz="2400" b="1" kern="100" dirty="0" smtClean="0">
                <a:latin typeface="Times New Roman"/>
                <a:cs typeface="Times New Roman"/>
              </a:rPr>
              <a:t>___________</a:t>
            </a:r>
            <a:r>
              <a:rPr lang="zh-CN" altLang="zh-CN" sz="2400" b="1" kern="100" dirty="0" smtClean="0">
                <a:latin typeface="Times New Roman"/>
                <a:cs typeface="Times New Roman"/>
              </a:rPr>
              <a:t>建</a:t>
            </a:r>
            <a:r>
              <a:rPr lang="zh-CN" altLang="zh-CN" sz="2400" b="1" kern="100" dirty="0">
                <a:latin typeface="Times New Roman"/>
                <a:cs typeface="Times New Roman"/>
              </a:rPr>
              <a:t>设的职能。政府坚持节约资源</a:t>
            </a:r>
            <a:r>
              <a:rPr lang="zh-CN" altLang="zh-CN" sz="2400" b="1" kern="100" dirty="0" smtClean="0">
                <a:latin typeface="Times New Roman"/>
                <a:cs typeface="Times New Roman"/>
              </a:rPr>
              <a:t>和</a:t>
            </a:r>
            <a:r>
              <a:rPr lang="en-US" altLang="zh-CN" sz="2400" b="1" kern="100" dirty="0" smtClean="0">
                <a:latin typeface="Times New Roman"/>
                <a:cs typeface="Times New Roman"/>
              </a:rPr>
              <a:t>____________</a:t>
            </a:r>
            <a:r>
              <a:rPr lang="zh-CN" altLang="zh-CN" sz="2400" b="1" kern="100" dirty="0" smtClean="0">
                <a:latin typeface="Times New Roman"/>
                <a:cs typeface="Times New Roman"/>
              </a:rPr>
              <a:t>的</a:t>
            </a:r>
            <a:r>
              <a:rPr lang="zh-CN" altLang="zh-CN" sz="2400" b="1" kern="100" dirty="0">
                <a:latin typeface="Times New Roman"/>
                <a:cs typeface="Times New Roman"/>
              </a:rPr>
              <a:t>基本国策，为人民创造良好的生产生活环境</a:t>
            </a:r>
            <a:r>
              <a:rPr lang="zh-CN" altLang="zh-CN" sz="2400" b="1" kern="100" dirty="0" smtClean="0">
                <a:latin typeface="Times New Roman"/>
                <a:cs typeface="Times New Roman"/>
              </a:rPr>
              <a:t>。</a:t>
            </a:r>
            <a:r>
              <a:rPr lang="en-US" altLang="zh-CN" sz="2400" b="1" kern="100" dirty="0" smtClean="0">
                <a:latin typeface="Times New Roman"/>
                <a:cs typeface="Times New Roman"/>
              </a:rPr>
              <a:t> </a:t>
            </a:r>
            <a:endParaRPr lang="zh-CN" altLang="zh-CN" sz="1050" kern="100" dirty="0">
              <a:effectLst/>
              <a:latin typeface="宋体"/>
              <a:cs typeface="Courier New"/>
            </a:endParaRPr>
          </a:p>
        </p:txBody>
      </p:sp>
      <p:sp>
        <p:nvSpPr>
          <p:cNvPr id="2" name="TextBox 1"/>
          <p:cNvSpPr txBox="1"/>
          <p:nvPr/>
        </p:nvSpPr>
        <p:spPr>
          <a:xfrm>
            <a:off x="2355352" y="1198199"/>
            <a:ext cx="2659702"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社会主义文化建设</a:t>
            </a:r>
            <a:endParaRPr lang="zh-CN" altLang="en-US" sz="2400" b="1" kern="100" dirty="0">
              <a:solidFill>
                <a:srgbClr val="FF0000"/>
              </a:solidFill>
              <a:latin typeface="Times New Roman"/>
              <a:cs typeface="Times New Roman"/>
            </a:endParaRPr>
          </a:p>
        </p:txBody>
      </p:sp>
      <p:sp>
        <p:nvSpPr>
          <p:cNvPr id="3" name="TextBox 2"/>
          <p:cNvSpPr txBox="1"/>
          <p:nvPr/>
        </p:nvSpPr>
        <p:spPr>
          <a:xfrm>
            <a:off x="4731616" y="1745520"/>
            <a:ext cx="2040943"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思想道德素质</a:t>
            </a:r>
            <a:endParaRPr lang="zh-CN" altLang="en-US" sz="2400" b="1" kern="100" dirty="0">
              <a:solidFill>
                <a:srgbClr val="FF0000"/>
              </a:solidFill>
              <a:latin typeface="Times New Roman"/>
              <a:cs typeface="Times New Roman"/>
            </a:endParaRPr>
          </a:p>
        </p:txBody>
      </p:sp>
      <p:sp>
        <p:nvSpPr>
          <p:cNvPr id="5" name="TextBox 4"/>
          <p:cNvSpPr txBox="1"/>
          <p:nvPr/>
        </p:nvSpPr>
        <p:spPr>
          <a:xfrm>
            <a:off x="9942460" y="2305615"/>
            <a:ext cx="173156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文化软实力</a:t>
            </a:r>
            <a:endParaRPr lang="zh-CN" altLang="en-US" sz="2400" b="1" kern="100" dirty="0">
              <a:solidFill>
                <a:srgbClr val="FF0000"/>
              </a:solidFill>
              <a:latin typeface="Times New Roman"/>
              <a:cs typeface="Times New Roman"/>
            </a:endParaRPr>
          </a:p>
        </p:txBody>
      </p:sp>
      <p:sp>
        <p:nvSpPr>
          <p:cNvPr id="6" name="TextBox 5"/>
          <p:cNvSpPr txBox="1"/>
          <p:nvPr/>
        </p:nvSpPr>
        <p:spPr>
          <a:xfrm>
            <a:off x="2369000" y="2840735"/>
            <a:ext cx="142218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社会建设</a:t>
            </a:r>
            <a:endParaRPr lang="zh-CN" altLang="en-US" sz="2400" b="1" kern="100" dirty="0">
              <a:solidFill>
                <a:srgbClr val="FF0000"/>
              </a:solidFill>
              <a:latin typeface="Times New Roman"/>
              <a:cs typeface="Times New Roman"/>
            </a:endParaRPr>
          </a:p>
        </p:txBody>
      </p:sp>
      <p:sp>
        <p:nvSpPr>
          <p:cNvPr id="7" name="TextBox 6"/>
          <p:cNvSpPr txBox="1"/>
          <p:nvPr/>
        </p:nvSpPr>
        <p:spPr>
          <a:xfrm>
            <a:off x="6960096" y="2840735"/>
            <a:ext cx="2040943" cy="461665"/>
          </a:xfrm>
          <a:prstGeom prst="rect">
            <a:avLst/>
          </a:prstGeom>
          <a:noFill/>
        </p:spPr>
        <p:txBody>
          <a:bodyPr wrap="none" rtlCol="0">
            <a:spAutoFit/>
          </a:bodyPr>
          <a:lstStyle/>
          <a:p>
            <a:r>
              <a:rPr lang="zh-CN" altLang="zh-CN" sz="2400" b="1" kern="100" dirty="0">
                <a:solidFill>
                  <a:srgbClr val="FF0000"/>
                </a:solidFill>
                <a:latin typeface="Times New Roman"/>
                <a:cs typeface="Times New Roman"/>
              </a:rPr>
              <a:t>基本公共服务</a:t>
            </a:r>
            <a:endParaRPr lang="zh-CN" altLang="en-US" sz="2400" b="1" kern="100" dirty="0">
              <a:solidFill>
                <a:srgbClr val="FF0000"/>
              </a:solidFill>
              <a:latin typeface="Times New Roman"/>
              <a:cs typeface="Times New Roman"/>
            </a:endParaRPr>
          </a:p>
        </p:txBody>
      </p:sp>
      <p:sp>
        <p:nvSpPr>
          <p:cNvPr id="8" name="TextBox 7"/>
          <p:cNvSpPr txBox="1"/>
          <p:nvPr/>
        </p:nvSpPr>
        <p:spPr>
          <a:xfrm>
            <a:off x="2341704" y="3948151"/>
            <a:ext cx="142218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生态文明</a:t>
            </a:r>
            <a:endParaRPr lang="zh-CN" altLang="en-US" sz="2400" b="1" kern="100" dirty="0">
              <a:solidFill>
                <a:srgbClr val="FF0000"/>
              </a:solidFill>
              <a:latin typeface="Times New Roman"/>
              <a:cs typeface="Times New Roman"/>
            </a:endParaRPr>
          </a:p>
        </p:txBody>
      </p:sp>
      <p:sp>
        <p:nvSpPr>
          <p:cNvPr id="9" name="TextBox 8"/>
          <p:cNvSpPr txBox="1"/>
          <p:nvPr/>
        </p:nvSpPr>
        <p:spPr>
          <a:xfrm>
            <a:off x="8845952" y="3934503"/>
            <a:ext cx="142218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保护环境</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3581522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linds(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linds(horizont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blinds(horizontal)">
                                      <p:cBhvr>
                                        <p:cTn id="3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P spid="7" grpId="0"/>
      <p:bldP spid="8"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表格 12"/>
          <p:cNvGraphicFramePr>
            <a:graphicFrameLocks noGrp="1"/>
          </p:cNvGraphicFramePr>
          <p:nvPr>
            <p:extLst>
              <p:ext uri="{D42A27DB-BD31-4B8C-83A1-F6EECF244321}">
                <p14:modId xmlns:p14="http://schemas.microsoft.com/office/powerpoint/2010/main" val="1763619267"/>
              </p:ext>
            </p:extLst>
          </p:nvPr>
        </p:nvGraphicFramePr>
        <p:xfrm>
          <a:off x="751547" y="1628800"/>
          <a:ext cx="10961077" cy="1656184"/>
        </p:xfrm>
        <a:graphic>
          <a:graphicData uri="http://schemas.openxmlformats.org/drawingml/2006/table">
            <a:tbl>
              <a:tblPr/>
              <a:tblGrid>
                <a:gridCol w="10961077"/>
              </a:tblGrid>
              <a:tr h="1656184">
                <a:tc>
                  <a:txBody>
                    <a:bodyPr/>
                    <a:lstStyle/>
                    <a:p>
                      <a:pPr algn="just">
                        <a:lnSpc>
                          <a:spcPct val="150000"/>
                        </a:lnSpc>
                        <a:spcAft>
                          <a:spcPts val="0"/>
                        </a:spcAft>
                        <a:tabLst>
                          <a:tab pos="2400300" algn="l"/>
                        </a:tabLst>
                      </a:pPr>
                      <a:r>
                        <a:rPr lang="zh-CN" altLang="zh-CN" sz="2400" b="1" kern="100" dirty="0" smtClean="0">
                          <a:effectLst/>
                          <a:latin typeface="Times New Roman"/>
                          <a:ea typeface="黑体"/>
                          <a:cs typeface="Times New Roman"/>
                        </a:rPr>
                        <a:t>小提示：</a:t>
                      </a:r>
                      <a:r>
                        <a:rPr lang="zh-CN" altLang="zh-CN" sz="2400" b="1" kern="100" dirty="0" smtClean="0">
                          <a:effectLst/>
                          <a:latin typeface="Times New Roman"/>
                          <a:ea typeface="仿宋_GB2312"/>
                          <a:cs typeface="Times New Roman"/>
                        </a:rPr>
                        <a:t>在社会主义市场经济条件下，政府在经济建设中负有特别重要的职能，但这并不意味着政府可以直接干预经济，而是通过宏观调控，以经济和法律手段为主，辅之以必要的行政手段，变直接干预为间接引导。</a:t>
                      </a:r>
                      <a:endParaRPr lang="zh-CN" altLang="zh-CN" sz="1050" kern="100" dirty="0">
                        <a:effectLst/>
                        <a:latin typeface="宋体"/>
                        <a:cs typeface="Courier New"/>
                      </a:endParaRPr>
                    </a:p>
                  </a:txBody>
                  <a:tcPr marL="68580" marR="6858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tcPr>
                </a:tc>
              </a:tr>
            </a:tbl>
          </a:graphicData>
        </a:graphic>
      </p:graphicFrame>
    </p:spTree>
    <p:extLst>
      <p:ext uri="{BB962C8B-B14F-4D97-AF65-F5344CB8AC3E}">
        <p14:creationId xmlns:p14="http://schemas.microsoft.com/office/powerpoint/2010/main" val="7877597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908720"/>
            <a:ext cx="11647294" cy="4454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400300" algn="l"/>
              </a:tabLst>
            </a:pPr>
            <a:r>
              <a:rPr lang="en-US" altLang="zh-CN" sz="2400" b="1" kern="100" dirty="0">
                <a:latin typeface="Times New Roman"/>
                <a:ea typeface="黑体"/>
                <a:cs typeface="Courier New"/>
              </a:rPr>
              <a:t>3</a:t>
            </a:r>
            <a:r>
              <a:rPr lang="en-US" altLang="zh-CN" sz="2400" b="1" kern="100" dirty="0">
                <a:latin typeface="Times New Roman"/>
                <a:cs typeface="Courier New"/>
              </a:rPr>
              <a:t>.</a:t>
            </a:r>
            <a:r>
              <a:rPr lang="zh-CN" altLang="zh-CN" sz="2400" b="1" kern="100" dirty="0">
                <a:latin typeface="Times New Roman"/>
                <a:ea typeface="黑体"/>
                <a:cs typeface="Times New Roman"/>
              </a:rPr>
              <a:t>建设服务型政府</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a:t>
            </a:r>
            <a:r>
              <a:rPr lang="en-US" altLang="zh-CN" sz="2400" b="1" kern="100" dirty="0">
                <a:latin typeface="Times New Roman"/>
                <a:cs typeface="Courier New"/>
              </a:rPr>
              <a:t>1)</a:t>
            </a:r>
            <a:r>
              <a:rPr lang="zh-CN" altLang="zh-CN" sz="2400" b="1" kern="100" dirty="0">
                <a:latin typeface="Times New Roman"/>
                <a:cs typeface="Times New Roman"/>
              </a:rPr>
              <a:t>各级政府必须在党的领导下，</a:t>
            </a:r>
            <a:r>
              <a:rPr lang="zh-CN" altLang="zh-CN" sz="2400" b="1" kern="100" dirty="0" smtClean="0">
                <a:latin typeface="Times New Roman"/>
                <a:cs typeface="Times New Roman"/>
              </a:rPr>
              <a:t>在</a:t>
            </a:r>
            <a:r>
              <a:rPr lang="en-US" altLang="zh-CN" sz="2400" b="1" kern="100" dirty="0" smtClean="0">
                <a:latin typeface="Times New Roman"/>
                <a:cs typeface="Times New Roman"/>
              </a:rPr>
              <a:t>_________</a:t>
            </a:r>
            <a:r>
              <a:rPr lang="zh-CN" altLang="zh-CN" sz="2400" b="1" kern="100" dirty="0" smtClean="0">
                <a:latin typeface="Times New Roman"/>
                <a:cs typeface="Times New Roman"/>
              </a:rPr>
              <a:t>上</a:t>
            </a:r>
            <a:r>
              <a:rPr lang="zh-CN" altLang="zh-CN" sz="2400" b="1" kern="100" dirty="0">
                <a:latin typeface="Times New Roman"/>
                <a:cs typeface="Times New Roman"/>
              </a:rPr>
              <a:t>开展工作。政府履</a:t>
            </a:r>
            <a:r>
              <a:rPr lang="zh-CN" altLang="zh-CN" sz="2400" b="1" kern="100" dirty="0" smtClean="0">
                <a:latin typeface="Times New Roman"/>
                <a:cs typeface="Times New Roman"/>
              </a:rPr>
              <a:t>行</a:t>
            </a:r>
            <a:r>
              <a:rPr lang="en-US" altLang="zh-CN" sz="2400" b="1" kern="100" dirty="0" smtClean="0">
                <a:latin typeface="Times New Roman"/>
                <a:cs typeface="Times New Roman"/>
              </a:rPr>
              <a:t>______</a:t>
            </a:r>
            <a:r>
              <a:rPr lang="zh-CN" altLang="zh-CN" sz="2400" b="1" kern="100" dirty="0" smtClean="0">
                <a:latin typeface="Times New Roman"/>
                <a:cs typeface="Times New Roman"/>
              </a:rPr>
              <a:t>职</a:t>
            </a:r>
            <a:r>
              <a:rPr lang="zh-CN" altLang="zh-CN" sz="2400" b="1" kern="100" dirty="0">
                <a:latin typeface="Times New Roman"/>
                <a:cs typeface="Times New Roman"/>
              </a:rPr>
              <a:t>能，有效发挥作用，并不意味着政府包办一切。</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a:t>
            </a:r>
            <a:r>
              <a:rPr lang="en-US" altLang="zh-CN" sz="2400" b="1" kern="100" dirty="0">
                <a:latin typeface="Times New Roman"/>
                <a:cs typeface="Courier New"/>
              </a:rPr>
              <a:t>2)</a:t>
            </a:r>
            <a:r>
              <a:rPr lang="zh-CN" altLang="zh-CN" sz="2400" b="1" kern="100" dirty="0">
                <a:latin typeface="Times New Roman"/>
                <a:cs typeface="Times New Roman"/>
              </a:rPr>
              <a:t>我国正在深化机构改革和行政体制改革，转变政府职能，深化简政放权，创新监管方式，增强政府公信力和执行力，建</a:t>
            </a:r>
            <a:r>
              <a:rPr lang="zh-CN" altLang="zh-CN" sz="2400" b="1" kern="100" dirty="0" smtClean="0">
                <a:latin typeface="Times New Roman"/>
                <a:cs typeface="Times New Roman"/>
              </a:rPr>
              <a:t>设</a:t>
            </a:r>
            <a:r>
              <a:rPr lang="en-US" altLang="zh-CN" sz="2400" b="1" kern="100" dirty="0" smtClean="0">
                <a:latin typeface="Times New Roman"/>
                <a:cs typeface="Times New Roman"/>
              </a:rPr>
              <a:t>________</a:t>
            </a:r>
            <a:r>
              <a:rPr lang="zh-CN" altLang="zh-CN" sz="2400" b="1" kern="100" dirty="0" smtClean="0">
                <a:latin typeface="Times New Roman"/>
                <a:cs typeface="Times New Roman"/>
              </a:rPr>
              <a:t>满</a:t>
            </a:r>
            <a:r>
              <a:rPr lang="zh-CN" altLang="zh-CN" sz="2400" b="1" kern="100" dirty="0">
                <a:latin typeface="Times New Roman"/>
                <a:cs typeface="Times New Roman"/>
              </a:rPr>
              <a:t>意的服务型政府。</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a:latin typeface="Times New Roman"/>
                <a:ea typeface="黑体"/>
                <a:cs typeface="Courier New"/>
              </a:rPr>
              <a:t>4</a:t>
            </a:r>
            <a:r>
              <a:rPr lang="en-US" altLang="zh-CN" sz="2400" b="1" kern="100" dirty="0">
                <a:latin typeface="Times New Roman"/>
                <a:cs typeface="Courier New"/>
              </a:rPr>
              <a:t>.</a:t>
            </a:r>
            <a:r>
              <a:rPr lang="zh-CN" altLang="zh-CN" sz="2400" b="1" kern="100" dirty="0">
                <a:latin typeface="Times New Roman"/>
                <a:ea typeface="黑体"/>
                <a:cs typeface="Times New Roman"/>
              </a:rPr>
              <a:t>政府的作用</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a:t>
            </a:r>
            <a:r>
              <a:rPr lang="en-US" altLang="zh-CN" sz="2400" b="1" kern="100" dirty="0">
                <a:latin typeface="Times New Roman"/>
                <a:cs typeface="Courier New"/>
              </a:rPr>
              <a:t>1)</a:t>
            </a:r>
            <a:r>
              <a:rPr lang="zh-CN" altLang="zh-CN" sz="2400" b="1" kern="100" dirty="0">
                <a:latin typeface="Times New Roman"/>
                <a:cs typeface="Times New Roman"/>
              </a:rPr>
              <a:t>管理：人们的社会生活受到政府</a:t>
            </a:r>
            <a:r>
              <a:rPr lang="zh-CN" altLang="zh-CN" sz="2400" b="1" kern="100" dirty="0" smtClean="0">
                <a:latin typeface="Times New Roman"/>
                <a:cs typeface="Times New Roman"/>
              </a:rPr>
              <a:t>的</a:t>
            </a:r>
            <a:r>
              <a:rPr lang="en-US" altLang="zh-CN" sz="2400" b="1" kern="100" dirty="0" smtClean="0">
                <a:latin typeface="Times New Roman"/>
                <a:cs typeface="Times New Roman"/>
              </a:rPr>
              <a:t>_______</a:t>
            </a:r>
            <a:r>
              <a:rPr lang="zh-CN" altLang="zh-CN" sz="2400" b="1" kern="100" dirty="0" smtClean="0">
                <a:latin typeface="Times New Roman"/>
                <a:cs typeface="Times New Roman"/>
              </a:rPr>
              <a:t>。</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a:t>
            </a:r>
            <a:r>
              <a:rPr lang="en-US" altLang="zh-CN" sz="2400" b="1" kern="100" dirty="0">
                <a:latin typeface="Times New Roman"/>
                <a:cs typeface="Courier New"/>
              </a:rPr>
              <a:t>2)</a:t>
            </a:r>
            <a:r>
              <a:rPr lang="zh-CN" altLang="zh-CN" sz="2400" b="1" kern="100" dirty="0">
                <a:latin typeface="Times New Roman"/>
                <a:cs typeface="Times New Roman"/>
              </a:rPr>
              <a:t>服务：人们享受着政府提供</a:t>
            </a:r>
            <a:r>
              <a:rPr lang="zh-CN" altLang="zh-CN" sz="2400" b="1" kern="100" dirty="0" smtClean="0">
                <a:latin typeface="Times New Roman"/>
                <a:cs typeface="Times New Roman"/>
              </a:rPr>
              <a:t>的</a:t>
            </a:r>
            <a:r>
              <a:rPr lang="en-US" altLang="zh-CN" sz="2400" b="1" kern="100" dirty="0" smtClean="0">
                <a:latin typeface="Times New Roman"/>
                <a:cs typeface="Times New Roman"/>
              </a:rPr>
              <a:t>________</a:t>
            </a:r>
            <a:r>
              <a:rPr lang="zh-CN" altLang="zh-CN" sz="2400" b="1" kern="100" dirty="0" smtClean="0">
                <a:latin typeface="Times New Roman"/>
                <a:cs typeface="Times New Roman"/>
              </a:rPr>
              <a:t>。</a:t>
            </a:r>
            <a:endParaRPr lang="zh-CN" altLang="zh-CN" sz="1050" kern="100" dirty="0">
              <a:effectLst/>
              <a:latin typeface="宋体"/>
              <a:cs typeface="Courier New"/>
            </a:endParaRPr>
          </a:p>
        </p:txBody>
      </p:sp>
      <p:sp>
        <p:nvSpPr>
          <p:cNvPr id="2" name="TextBox 1"/>
          <p:cNvSpPr txBox="1"/>
          <p:nvPr/>
        </p:nvSpPr>
        <p:spPr>
          <a:xfrm>
            <a:off x="5407544" y="1512080"/>
            <a:ext cx="142218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法治轨道</a:t>
            </a:r>
            <a:endParaRPr lang="zh-CN" altLang="en-US" sz="2400" b="1" kern="100" dirty="0">
              <a:solidFill>
                <a:srgbClr val="FF0000"/>
              </a:solidFill>
              <a:latin typeface="Times New Roman"/>
              <a:cs typeface="Times New Roman"/>
            </a:endParaRPr>
          </a:p>
        </p:txBody>
      </p:sp>
      <p:sp>
        <p:nvSpPr>
          <p:cNvPr id="3" name="TextBox 2"/>
          <p:cNvSpPr txBox="1"/>
          <p:nvPr/>
        </p:nvSpPr>
        <p:spPr>
          <a:xfrm>
            <a:off x="9912424" y="1512080"/>
            <a:ext cx="803425" cy="461665"/>
          </a:xfrm>
          <a:prstGeom prst="rect">
            <a:avLst/>
          </a:prstGeom>
          <a:noFill/>
        </p:spPr>
        <p:txBody>
          <a:bodyPr wrap="none" rtlCol="0">
            <a:spAutoFit/>
          </a:bodyPr>
          <a:lstStyle/>
          <a:p>
            <a:r>
              <a:rPr lang="zh-CN" altLang="zh-CN" sz="2400" b="1" kern="100" dirty="0">
                <a:solidFill>
                  <a:srgbClr val="FF0000"/>
                </a:solidFill>
                <a:latin typeface="Times New Roman"/>
                <a:cs typeface="Times New Roman"/>
              </a:rPr>
              <a:t>基本</a:t>
            </a:r>
            <a:endParaRPr lang="zh-CN" altLang="en-US" sz="2400" b="1" kern="100" dirty="0">
              <a:solidFill>
                <a:srgbClr val="FF0000"/>
              </a:solidFill>
              <a:latin typeface="Times New Roman"/>
              <a:cs typeface="Times New Roman"/>
            </a:endParaRPr>
          </a:p>
        </p:txBody>
      </p:sp>
      <p:sp>
        <p:nvSpPr>
          <p:cNvPr id="5" name="TextBox 4"/>
          <p:cNvSpPr txBox="1"/>
          <p:nvPr/>
        </p:nvSpPr>
        <p:spPr>
          <a:xfrm>
            <a:off x="6273424" y="3183359"/>
            <a:ext cx="803425"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人民</a:t>
            </a:r>
            <a:endParaRPr lang="zh-CN" altLang="en-US" sz="2400" b="1" kern="100" dirty="0">
              <a:solidFill>
                <a:srgbClr val="FF0000"/>
              </a:solidFill>
              <a:latin typeface="Times New Roman"/>
              <a:cs typeface="Times New Roman"/>
            </a:endParaRPr>
          </a:p>
        </p:txBody>
      </p:sp>
      <p:sp>
        <p:nvSpPr>
          <p:cNvPr id="6" name="TextBox 5"/>
          <p:cNvSpPr txBox="1"/>
          <p:nvPr/>
        </p:nvSpPr>
        <p:spPr>
          <a:xfrm>
            <a:off x="5632888" y="4265800"/>
            <a:ext cx="803425"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管理</a:t>
            </a:r>
            <a:endParaRPr lang="zh-CN" altLang="en-US" sz="2400" b="1" kern="100" dirty="0">
              <a:solidFill>
                <a:srgbClr val="FF0000"/>
              </a:solidFill>
              <a:latin typeface="Times New Roman"/>
              <a:cs typeface="Times New Roman"/>
            </a:endParaRPr>
          </a:p>
        </p:txBody>
      </p:sp>
      <p:sp>
        <p:nvSpPr>
          <p:cNvPr id="7" name="TextBox 6"/>
          <p:cNvSpPr txBox="1"/>
          <p:nvPr/>
        </p:nvSpPr>
        <p:spPr>
          <a:xfrm>
            <a:off x="5125064" y="4828216"/>
            <a:ext cx="803425"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服务</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2188088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linds(horizontal)">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表格 12"/>
          <p:cNvGraphicFramePr>
            <a:graphicFrameLocks noGrp="1"/>
          </p:cNvGraphicFramePr>
          <p:nvPr>
            <p:extLst>
              <p:ext uri="{D42A27DB-BD31-4B8C-83A1-F6EECF244321}">
                <p14:modId xmlns:p14="http://schemas.microsoft.com/office/powerpoint/2010/main" val="287065216"/>
              </p:ext>
            </p:extLst>
          </p:nvPr>
        </p:nvGraphicFramePr>
        <p:xfrm>
          <a:off x="637040" y="3284984"/>
          <a:ext cx="11147592" cy="1097280"/>
        </p:xfrm>
        <a:graphic>
          <a:graphicData uri="http://schemas.openxmlformats.org/drawingml/2006/table">
            <a:tbl>
              <a:tblPr/>
              <a:tblGrid>
                <a:gridCol w="11147592"/>
              </a:tblGrid>
              <a:tr h="1080120">
                <a:tc>
                  <a:txBody>
                    <a:bodyPr/>
                    <a:lstStyle/>
                    <a:p>
                      <a:pPr algn="l">
                        <a:lnSpc>
                          <a:spcPct val="150000"/>
                        </a:lnSpc>
                        <a:spcAft>
                          <a:spcPts val="0"/>
                        </a:spcAft>
                        <a:tabLst>
                          <a:tab pos="2400300" algn="l"/>
                        </a:tabLst>
                      </a:pPr>
                      <a:r>
                        <a:rPr lang="zh-CN" altLang="zh-CN" sz="2400" b="1" kern="100" dirty="0" smtClean="0">
                          <a:effectLst/>
                          <a:latin typeface="Times New Roman"/>
                          <a:ea typeface="黑体"/>
                          <a:cs typeface="Times New Roman"/>
                        </a:rPr>
                        <a:t>小提示：</a:t>
                      </a:r>
                      <a:r>
                        <a:rPr lang="zh-CN" altLang="zh-CN" sz="2400" b="1" kern="100" dirty="0" smtClean="0">
                          <a:effectLst/>
                          <a:latin typeface="Times New Roman"/>
                          <a:ea typeface="仿宋_GB2312"/>
                          <a:cs typeface="Times New Roman"/>
                        </a:rPr>
                        <a:t>转变政府职能不是弱化、减少职能，而是在加强管理的同时，加强政府的服务职能，提高政府为经济社会发展服务、为人民服务的能力和水平。</a:t>
                      </a:r>
                      <a:endParaRPr lang="zh-CN" altLang="zh-CN" sz="1050" kern="100" dirty="0">
                        <a:effectLst/>
                        <a:latin typeface="宋体"/>
                        <a:cs typeface="Courier New"/>
                      </a:endParaRPr>
                    </a:p>
                  </a:txBody>
                  <a:tcPr marL="68580" marR="6858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tcPr>
                </a:tc>
              </a:tr>
            </a:tbl>
          </a:graphicData>
        </a:graphic>
      </p:graphicFrame>
      <p:sp>
        <p:nvSpPr>
          <p:cNvPr id="4" name="矩形 1"/>
          <p:cNvSpPr>
            <a:spLocks noChangeArrowheads="1"/>
          </p:cNvSpPr>
          <p:nvPr/>
        </p:nvSpPr>
        <p:spPr bwMode="auto">
          <a:xfrm>
            <a:off x="249687" y="908720"/>
            <a:ext cx="11647294" cy="2221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5</a:t>
            </a:r>
            <a:r>
              <a:rPr lang="en-US" altLang="zh-CN" sz="2400" b="1" kern="100" dirty="0">
                <a:latin typeface="Times New Roman"/>
                <a:cs typeface="Courier New"/>
              </a:rPr>
              <a:t>.</a:t>
            </a:r>
            <a:r>
              <a:rPr lang="zh-CN" altLang="zh-CN" sz="2400" b="1" kern="100" dirty="0">
                <a:latin typeface="Times New Roman"/>
                <a:ea typeface="黑体"/>
                <a:cs typeface="Times New Roman"/>
              </a:rPr>
              <a:t>公民与政府</a:t>
            </a:r>
            <a:endParaRPr lang="zh-CN" altLang="zh-CN" sz="1050" kern="100" dirty="0">
              <a:latin typeface="宋体"/>
              <a:cs typeface="Courier New"/>
            </a:endParaRPr>
          </a:p>
          <a:p>
            <a:pPr marL="252000" algn="just">
              <a:lnSpc>
                <a:spcPct val="150000"/>
              </a:lnSpc>
              <a:spcAft>
                <a:spcPts val="0"/>
              </a:spcAft>
              <a:tabLst>
                <a:tab pos="2400300" algn="l"/>
              </a:tabLst>
            </a:pPr>
            <a:r>
              <a:rPr lang="zh-CN" altLang="zh-CN" sz="2400" b="1" kern="100" dirty="0">
                <a:latin typeface="Times New Roman"/>
                <a:cs typeface="Times New Roman"/>
              </a:rPr>
              <a:t>我们的政府是便民利民的政府。了解政府</a:t>
            </a:r>
            <a:r>
              <a:rPr lang="zh-CN" altLang="zh-CN" sz="2400" b="1" kern="100" dirty="0" smtClean="0">
                <a:latin typeface="Times New Roman"/>
                <a:cs typeface="Times New Roman"/>
              </a:rPr>
              <a:t>的</a:t>
            </a:r>
            <a:r>
              <a:rPr lang="en-US" altLang="zh-CN" sz="2400" b="1" kern="100" dirty="0" smtClean="0">
                <a:latin typeface="Times New Roman"/>
                <a:cs typeface="Times New Roman"/>
              </a:rPr>
              <a:t>________</a:t>
            </a:r>
            <a:r>
              <a:rPr lang="zh-CN" altLang="zh-CN" sz="2400" b="1" kern="100" dirty="0" smtClean="0">
                <a:latin typeface="Times New Roman"/>
                <a:cs typeface="Times New Roman"/>
              </a:rPr>
              <a:t>和</a:t>
            </a:r>
            <a:r>
              <a:rPr lang="zh-CN" altLang="zh-CN" sz="2400" b="1" kern="100" dirty="0">
                <a:latin typeface="Times New Roman"/>
                <a:cs typeface="Times New Roman"/>
              </a:rPr>
              <a:t>职能，相信我们的政府</a:t>
            </a:r>
            <a:r>
              <a:rPr lang="zh-CN" altLang="zh-CN" sz="2400" b="1" kern="100" dirty="0" smtClean="0">
                <a:latin typeface="Times New Roman"/>
                <a:cs typeface="Times New Roman"/>
              </a:rPr>
              <a:t>是</a:t>
            </a:r>
            <a:r>
              <a:rPr lang="en-US" altLang="zh-CN" sz="2400" b="1" kern="100" dirty="0" smtClean="0">
                <a:latin typeface="Times New Roman"/>
                <a:cs typeface="Times New Roman"/>
              </a:rPr>
              <a:t>________________</a:t>
            </a:r>
            <a:r>
              <a:rPr lang="zh-CN" altLang="zh-CN" sz="2400" b="1" kern="100" dirty="0" smtClean="0">
                <a:latin typeface="Times New Roman"/>
                <a:cs typeface="Times New Roman"/>
              </a:rPr>
              <a:t>的</a:t>
            </a:r>
            <a:r>
              <a:rPr lang="zh-CN" altLang="zh-CN" sz="2400" b="1" kern="100" dirty="0">
                <a:latin typeface="Times New Roman"/>
                <a:cs typeface="Times New Roman"/>
              </a:rPr>
              <a:t>政府，支持政府的工作，寻求政府的帮助，监督政府的行为，是我们的公民意识强和政治素养高的体现。</a:t>
            </a:r>
            <a:endParaRPr lang="zh-CN" altLang="zh-CN" sz="1050" kern="100" dirty="0">
              <a:effectLst/>
              <a:latin typeface="宋体"/>
              <a:cs typeface="Courier New"/>
            </a:endParaRPr>
          </a:p>
        </p:txBody>
      </p:sp>
      <p:sp>
        <p:nvSpPr>
          <p:cNvPr id="2" name="TextBox 1"/>
          <p:cNvSpPr txBox="1"/>
          <p:nvPr/>
        </p:nvSpPr>
        <p:spPr>
          <a:xfrm>
            <a:off x="6900279" y="1527175"/>
            <a:ext cx="803425"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性质</a:t>
            </a:r>
            <a:endParaRPr lang="zh-CN" altLang="en-US" sz="2400" b="1" kern="100" dirty="0">
              <a:solidFill>
                <a:srgbClr val="FF0000"/>
              </a:solidFill>
              <a:latin typeface="Times New Roman"/>
              <a:cs typeface="Times New Roman"/>
            </a:endParaRPr>
          </a:p>
        </p:txBody>
      </p:sp>
      <p:sp>
        <p:nvSpPr>
          <p:cNvPr id="3" name="TextBox 2"/>
          <p:cNvSpPr txBox="1"/>
          <p:nvPr/>
        </p:nvSpPr>
        <p:spPr>
          <a:xfrm>
            <a:off x="836044" y="2060848"/>
            <a:ext cx="173156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为人民服务</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1786470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764135" y="829668"/>
            <a:ext cx="10588449" cy="616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430780" algn="l"/>
              </a:tabLst>
            </a:pPr>
            <a:r>
              <a:rPr lang="en-US" altLang="zh-CN" sz="2600" b="1" kern="100" dirty="0">
                <a:latin typeface="Times New Roman"/>
                <a:ea typeface="黑体"/>
              </a:rPr>
              <a:t>[</a:t>
            </a:r>
            <a:r>
              <a:rPr lang="zh-CN" altLang="zh-CN" sz="2600" b="1" kern="100" dirty="0">
                <a:latin typeface="Times New Roman"/>
                <a:ea typeface="黑体"/>
                <a:cs typeface="Times New Roman"/>
              </a:rPr>
              <a:t>练疑难</a:t>
            </a:r>
            <a:r>
              <a:rPr lang="en-US" altLang="zh-CN" sz="2600" b="1" kern="100" dirty="0">
                <a:latin typeface="Times New Roman"/>
                <a:ea typeface="黑体"/>
              </a:rPr>
              <a:t>]</a:t>
            </a:r>
            <a:endParaRPr lang="zh-CN" altLang="zh-CN" sz="2600" kern="100" dirty="0">
              <a:effectLst/>
              <a:latin typeface="宋体"/>
              <a:cs typeface="Courier New"/>
            </a:endParaRPr>
          </a:p>
        </p:txBody>
      </p:sp>
      <p:sp>
        <p:nvSpPr>
          <p:cNvPr id="4" name="矩形 1"/>
          <p:cNvSpPr>
            <a:spLocks noChangeArrowheads="1"/>
          </p:cNvSpPr>
          <p:nvPr/>
        </p:nvSpPr>
        <p:spPr bwMode="auto">
          <a:xfrm>
            <a:off x="249687" y="1700624"/>
            <a:ext cx="11647294" cy="1684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1</a:t>
            </a:r>
            <a:r>
              <a:rPr lang="en-US" altLang="zh-CN" sz="2400" b="1" kern="100" dirty="0">
                <a:latin typeface="Times New Roman"/>
                <a:cs typeface="Courier New"/>
              </a:rPr>
              <a:t>.</a:t>
            </a:r>
            <a:r>
              <a:rPr lang="zh-CN" altLang="zh-CN" sz="2400" b="1" kern="100" dirty="0">
                <a:latin typeface="Times New Roman"/>
                <a:ea typeface="黑体"/>
                <a:cs typeface="Times New Roman"/>
              </a:rPr>
              <a:t>判一判：</a:t>
            </a:r>
            <a:r>
              <a:rPr lang="en-US" altLang="zh-CN" sz="2400" b="1" kern="100" dirty="0">
                <a:latin typeface="Times New Roman"/>
                <a:cs typeface="Courier New"/>
              </a:rPr>
              <a:t>(1)</a:t>
            </a:r>
            <a:r>
              <a:rPr lang="zh-CN" altLang="zh-CN" sz="2400" b="1" kern="100" dirty="0">
                <a:latin typeface="Times New Roman"/>
                <a:cs typeface="Times New Roman"/>
              </a:rPr>
              <a:t>我国政府是国家权力机关。</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政府在经济建设中直接从事生产经营活动。</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(3)</a:t>
            </a:r>
            <a:r>
              <a:rPr lang="zh-CN" altLang="zh-CN" sz="2400" b="1" kern="100" dirty="0">
                <a:latin typeface="Times New Roman"/>
                <a:cs typeface="Times New Roman"/>
              </a:rPr>
              <a:t>我国政府就是管理人民生活的国家机关。</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effectLst/>
              <a:latin typeface="宋体"/>
              <a:cs typeface="Courier New"/>
            </a:endParaRPr>
          </a:p>
        </p:txBody>
      </p:sp>
      <p:sp>
        <p:nvSpPr>
          <p:cNvPr id="2" name="TextBox 1"/>
          <p:cNvSpPr txBox="1"/>
          <p:nvPr/>
        </p:nvSpPr>
        <p:spPr>
          <a:xfrm>
            <a:off x="6010344" y="1817528"/>
            <a:ext cx="494046"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a:t>
            </a:r>
            <a:endParaRPr lang="zh-CN" altLang="en-US" sz="2400" b="1" kern="100" dirty="0">
              <a:solidFill>
                <a:srgbClr val="FF0000"/>
              </a:solidFill>
              <a:latin typeface="Times New Roman"/>
              <a:cs typeface="Times New Roman"/>
            </a:endParaRPr>
          </a:p>
        </p:txBody>
      </p:sp>
      <p:sp>
        <p:nvSpPr>
          <p:cNvPr id="3" name="TextBox 2"/>
          <p:cNvSpPr txBox="1"/>
          <p:nvPr/>
        </p:nvSpPr>
        <p:spPr>
          <a:xfrm>
            <a:off x="6952690" y="2363975"/>
            <a:ext cx="494046"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a:t>
            </a:r>
            <a:endParaRPr lang="zh-CN" altLang="en-US" sz="2400" b="1" kern="100" dirty="0">
              <a:solidFill>
                <a:srgbClr val="FF0000"/>
              </a:solidFill>
              <a:latin typeface="Times New Roman"/>
              <a:cs typeface="Times New Roman"/>
            </a:endParaRPr>
          </a:p>
        </p:txBody>
      </p:sp>
      <p:sp>
        <p:nvSpPr>
          <p:cNvPr id="5" name="TextBox 4"/>
          <p:cNvSpPr txBox="1"/>
          <p:nvPr/>
        </p:nvSpPr>
        <p:spPr>
          <a:xfrm>
            <a:off x="6610066" y="2924944"/>
            <a:ext cx="494046"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2682767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836712"/>
            <a:ext cx="11647294" cy="334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2</a:t>
            </a:r>
            <a:r>
              <a:rPr lang="en-US" altLang="zh-CN" sz="2400" b="1" kern="100" dirty="0">
                <a:latin typeface="Times New Roman"/>
                <a:cs typeface="Courier New"/>
              </a:rPr>
              <a:t>.</a:t>
            </a:r>
            <a:r>
              <a:rPr lang="zh-CN" altLang="zh-CN" sz="2400" b="1" kern="100" dirty="0">
                <a:latin typeface="Times New Roman"/>
                <a:ea typeface="黑体"/>
                <a:cs typeface="Times New Roman"/>
              </a:rPr>
              <a:t>连一连：</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阶段性提高财政赤字率</a:t>
            </a:r>
            <a:r>
              <a:rPr lang="en-US" altLang="zh-CN" sz="2400" b="1" kern="100" dirty="0">
                <a:latin typeface="Times New Roman"/>
                <a:cs typeface="Courier New"/>
              </a:rPr>
              <a:t>	</a:t>
            </a:r>
            <a:r>
              <a:rPr lang="en-US" altLang="zh-CN" sz="2400" b="1" kern="100" dirty="0" smtClean="0">
                <a:latin typeface="Times New Roman"/>
                <a:cs typeface="Courier New"/>
              </a:rPr>
              <a:t>		A</a:t>
            </a:r>
            <a:r>
              <a:rPr lang="en-US" altLang="zh-CN" sz="2400" b="1" kern="100" dirty="0">
                <a:latin typeface="Times New Roman"/>
                <a:cs typeface="Courier New"/>
              </a:rPr>
              <a:t>.</a:t>
            </a:r>
            <a:r>
              <a:rPr lang="zh-CN" altLang="zh-CN" sz="2400" b="1" kern="100" dirty="0">
                <a:latin typeface="Times New Roman"/>
                <a:cs typeface="Times New Roman"/>
              </a:rPr>
              <a:t>保障人民民主和维护国家长治久安</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全面治理环境污染</a:t>
            </a:r>
            <a:r>
              <a:rPr lang="en-US" altLang="zh-CN" sz="2400" b="1" kern="100" dirty="0">
                <a:latin typeface="Times New Roman"/>
                <a:cs typeface="Courier New"/>
              </a:rPr>
              <a:t>	</a:t>
            </a:r>
            <a:r>
              <a:rPr lang="en-US" altLang="zh-CN" sz="2400" b="1" kern="100" dirty="0" smtClean="0">
                <a:latin typeface="Times New Roman"/>
                <a:cs typeface="Courier New"/>
              </a:rPr>
              <a:t>			B</a:t>
            </a:r>
            <a:r>
              <a:rPr lang="en-US" altLang="zh-CN" sz="2400" b="1" kern="100" dirty="0">
                <a:latin typeface="Times New Roman"/>
                <a:cs typeface="Courier New"/>
              </a:rPr>
              <a:t>.</a:t>
            </a:r>
            <a:r>
              <a:rPr lang="zh-CN" altLang="zh-CN" sz="2400" b="1" kern="100" dirty="0">
                <a:latin typeface="Times New Roman"/>
                <a:cs typeface="Times New Roman"/>
              </a:rPr>
              <a:t>组织社会主义经济建设</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(3)</a:t>
            </a:r>
            <a:r>
              <a:rPr lang="zh-CN" altLang="zh-CN" sz="2400" b="1" kern="100" dirty="0">
                <a:latin typeface="Times New Roman"/>
                <a:cs typeface="Times New Roman"/>
              </a:rPr>
              <a:t>打击恐怖犯罪活动</a:t>
            </a:r>
            <a:r>
              <a:rPr lang="en-US" altLang="zh-CN" sz="2400" b="1" kern="100" dirty="0">
                <a:latin typeface="Times New Roman"/>
                <a:cs typeface="Courier New"/>
              </a:rPr>
              <a:t>	</a:t>
            </a:r>
            <a:r>
              <a:rPr lang="en-US" altLang="zh-CN" sz="2400" b="1" kern="100" dirty="0" smtClean="0">
                <a:latin typeface="Times New Roman"/>
                <a:cs typeface="Courier New"/>
              </a:rPr>
              <a:t>			C</a:t>
            </a:r>
            <a:r>
              <a:rPr lang="en-US" altLang="zh-CN" sz="2400" b="1" kern="100" dirty="0">
                <a:latin typeface="Times New Roman"/>
                <a:cs typeface="Courier New"/>
              </a:rPr>
              <a:t>.</a:t>
            </a:r>
            <a:r>
              <a:rPr lang="zh-CN" altLang="zh-CN" sz="2400" b="1" kern="100" dirty="0">
                <a:latin typeface="Times New Roman"/>
                <a:cs typeface="Times New Roman"/>
              </a:rPr>
              <a:t>组织社会主义文化建设</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(4)</a:t>
            </a:r>
            <a:r>
              <a:rPr lang="zh-CN" altLang="zh-CN" sz="2400" b="1" kern="100" dirty="0">
                <a:latin typeface="Times New Roman"/>
                <a:cs typeface="Times New Roman"/>
              </a:rPr>
              <a:t>建设城乡居民社会养老保险</a:t>
            </a:r>
            <a:r>
              <a:rPr lang="en-US" altLang="zh-CN" sz="2400" b="1" kern="100" dirty="0">
                <a:latin typeface="Times New Roman"/>
                <a:cs typeface="Courier New"/>
              </a:rPr>
              <a:t>	</a:t>
            </a:r>
            <a:r>
              <a:rPr lang="en-US" altLang="zh-CN" sz="2400" b="1" kern="100" dirty="0" smtClean="0">
                <a:latin typeface="Times New Roman"/>
                <a:cs typeface="Courier New"/>
              </a:rPr>
              <a:t>		D</a:t>
            </a:r>
            <a:r>
              <a:rPr lang="en-US" altLang="zh-CN" sz="2400" b="1" kern="100" dirty="0">
                <a:latin typeface="Times New Roman"/>
                <a:cs typeface="Courier New"/>
              </a:rPr>
              <a:t>.</a:t>
            </a:r>
            <a:r>
              <a:rPr lang="zh-CN" altLang="zh-CN" sz="2400" b="1" kern="100" dirty="0">
                <a:latin typeface="Times New Roman"/>
                <a:cs typeface="Times New Roman"/>
              </a:rPr>
              <a:t>加强社会建设</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(5)</a:t>
            </a:r>
            <a:r>
              <a:rPr lang="zh-CN" altLang="zh-CN" sz="2400" b="1" kern="100" dirty="0">
                <a:latin typeface="Times New Roman"/>
                <a:cs typeface="Times New Roman"/>
              </a:rPr>
              <a:t>推动媒体融合向纵深发展　　　</a:t>
            </a:r>
            <a:r>
              <a:rPr lang="en-US" altLang="zh-CN" sz="2400" b="1" kern="100" dirty="0">
                <a:latin typeface="Times New Roman"/>
                <a:cs typeface="Courier New"/>
              </a:rPr>
              <a:t>	</a:t>
            </a:r>
            <a:r>
              <a:rPr lang="en-US" altLang="zh-CN" sz="2400" b="1" kern="100" dirty="0" smtClean="0">
                <a:latin typeface="Times New Roman"/>
                <a:cs typeface="Courier New"/>
              </a:rPr>
              <a:t>	E</a:t>
            </a:r>
            <a:r>
              <a:rPr lang="en-US" altLang="zh-CN" sz="2400" b="1" kern="100" dirty="0">
                <a:latin typeface="Times New Roman"/>
                <a:cs typeface="Courier New"/>
              </a:rPr>
              <a:t>.</a:t>
            </a:r>
            <a:r>
              <a:rPr lang="zh-CN" altLang="zh-CN" sz="2400" b="1" kern="100" dirty="0">
                <a:latin typeface="Times New Roman"/>
                <a:cs typeface="Times New Roman"/>
              </a:rPr>
              <a:t>推进生态文明建设</a:t>
            </a:r>
            <a:endParaRPr lang="zh-CN" altLang="zh-CN" sz="1050" kern="100" dirty="0">
              <a:effectLst/>
              <a:latin typeface="宋体"/>
              <a:cs typeface="Courier New"/>
            </a:endParaRPr>
          </a:p>
        </p:txBody>
      </p:sp>
      <p:cxnSp>
        <p:nvCxnSpPr>
          <p:cNvPr id="6" name="直接连接符 5"/>
          <p:cNvCxnSpPr/>
          <p:nvPr/>
        </p:nvCxnSpPr>
        <p:spPr>
          <a:xfrm>
            <a:off x="4223792" y="1772816"/>
            <a:ext cx="2448272" cy="50405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4079776" y="2276872"/>
            <a:ext cx="2592288" cy="165618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3503712" y="1772816"/>
            <a:ext cx="3168352" cy="108012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4727848" y="3356992"/>
            <a:ext cx="1944216"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4367808" y="2852936"/>
            <a:ext cx="2304256" cy="108012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82767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linds(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linds(horizontal)">
                                      <p:cBhvr>
                                        <p:cTn id="2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836712"/>
            <a:ext cx="11647294"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smtClean="0">
                <a:latin typeface="Times New Roman"/>
                <a:cs typeface="Courier New"/>
              </a:rPr>
              <a:t>3.</a:t>
            </a:r>
            <a:r>
              <a:rPr lang="zh-CN" altLang="zh-CN" sz="2400" b="1" kern="100" dirty="0" smtClean="0">
                <a:latin typeface="Times New Roman"/>
                <a:ea typeface="黑体"/>
                <a:cs typeface="Times New Roman"/>
              </a:rPr>
              <a:t>判一判：</a:t>
            </a:r>
            <a:r>
              <a:rPr lang="zh-CN" altLang="zh-CN" sz="2400" b="1" kern="100" dirty="0" smtClean="0">
                <a:latin typeface="Times New Roman"/>
                <a:cs typeface="Times New Roman"/>
              </a:rPr>
              <a:t>我国政府简政放权的目的是建设服务型政府。</a:t>
            </a:r>
            <a:r>
              <a:rPr lang="en-US" altLang="zh-CN" sz="2400" b="1" kern="100" dirty="0" smtClean="0">
                <a:latin typeface="Times New Roman"/>
                <a:cs typeface="Courier New"/>
              </a:rPr>
              <a:t>(</a:t>
            </a:r>
            <a:r>
              <a:rPr lang="zh-CN" altLang="zh-CN" sz="2400" b="1" kern="100" dirty="0" smtClean="0">
                <a:latin typeface="Times New Roman"/>
                <a:cs typeface="Times New Roman"/>
              </a:rPr>
              <a:t>　　</a:t>
            </a:r>
            <a:r>
              <a:rPr lang="en-US" altLang="zh-CN" sz="2400" b="1" kern="100" dirty="0" smtClean="0">
                <a:latin typeface="Times New Roman"/>
                <a:cs typeface="Courier New"/>
              </a:rPr>
              <a:t>)</a:t>
            </a:r>
            <a:endParaRPr lang="zh-CN" altLang="zh-CN" sz="1050" kern="100" dirty="0" smtClean="0">
              <a:latin typeface="宋体"/>
              <a:cs typeface="Courier New"/>
            </a:endParaRPr>
          </a:p>
          <a:p>
            <a:pPr algn="just">
              <a:lnSpc>
                <a:spcPct val="150000"/>
              </a:lnSpc>
              <a:spcAft>
                <a:spcPts val="0"/>
              </a:spcAft>
              <a:tabLst>
                <a:tab pos="2400300" algn="l"/>
              </a:tabLst>
            </a:pPr>
            <a:r>
              <a:rPr lang="en-US" altLang="zh-CN" sz="2400" b="1" kern="100" dirty="0" smtClean="0">
                <a:latin typeface="Times New Roman"/>
                <a:cs typeface="Courier New"/>
              </a:rPr>
              <a:t>4.</a:t>
            </a:r>
            <a:r>
              <a:rPr lang="zh-CN" altLang="zh-CN" sz="2400" b="1" kern="100" dirty="0" smtClean="0">
                <a:latin typeface="Times New Roman"/>
                <a:ea typeface="黑体"/>
                <a:cs typeface="Times New Roman"/>
              </a:rPr>
              <a:t>辨一辨：</a:t>
            </a:r>
            <a:r>
              <a:rPr lang="zh-CN" altLang="zh-CN" sz="2400" b="1" kern="100" dirty="0" smtClean="0">
                <a:latin typeface="Times New Roman"/>
                <a:cs typeface="Times New Roman"/>
              </a:rPr>
              <a:t>公民有任何问题都可以找政府解决。</a:t>
            </a:r>
            <a:endParaRPr lang="en-US" altLang="zh-CN" sz="2400" b="1" kern="100" dirty="0" smtClean="0">
              <a:latin typeface="Times New Roman"/>
              <a:cs typeface="Times New Roman"/>
            </a:endParaRPr>
          </a:p>
          <a:p>
            <a:pPr marL="252000"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提示：</a:t>
            </a:r>
            <a:r>
              <a:rPr lang="zh-CN" altLang="zh-CN" sz="2400" b="1" kern="100" dirty="0">
                <a:solidFill>
                  <a:srgbClr val="0000FF"/>
                </a:solidFill>
                <a:latin typeface="Times New Roman"/>
                <a:ea typeface="仿宋_GB2312"/>
                <a:cs typeface="Times New Roman"/>
              </a:rPr>
              <a:t>错误。政府并不是万能的，并不能包办国家、社会和个人等大大小小的一切事务。市场、社会能做的，政府不做；市场、社会做不了的，政府来管，保证政府</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不越位</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不错位</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不缺位</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，杜绝政府什么都管、什么都不管、什么也管不好的现象</a:t>
            </a:r>
            <a:r>
              <a:rPr lang="zh-CN" altLang="zh-CN" sz="2400" b="1" kern="100" dirty="0" smtClean="0">
                <a:solidFill>
                  <a:srgbClr val="0000FF"/>
                </a:solidFill>
                <a:latin typeface="Times New Roman"/>
                <a:ea typeface="仿宋_GB2312"/>
                <a:cs typeface="Times New Roman"/>
              </a:rPr>
              <a:t>。</a:t>
            </a:r>
            <a:endParaRPr lang="en-US" altLang="zh-CN" sz="2400" b="1" kern="100" dirty="0" smtClean="0">
              <a:solidFill>
                <a:srgbClr val="0000FF"/>
              </a:solidFill>
              <a:latin typeface="Times New Roman"/>
              <a:cs typeface="Times New Roman"/>
            </a:endParaRPr>
          </a:p>
        </p:txBody>
      </p:sp>
      <p:sp>
        <p:nvSpPr>
          <p:cNvPr id="2" name="TextBox 1"/>
          <p:cNvSpPr txBox="1"/>
          <p:nvPr/>
        </p:nvSpPr>
        <p:spPr>
          <a:xfrm>
            <a:off x="8040216" y="980728"/>
            <a:ext cx="494046" cy="461665"/>
          </a:xfrm>
          <a:prstGeom prst="rect">
            <a:avLst/>
          </a:prstGeom>
          <a:noFill/>
        </p:spPr>
        <p:txBody>
          <a:bodyPr wrap="none" rtlCol="0">
            <a:spAutoFit/>
          </a:bodyPr>
          <a:lstStyle/>
          <a:p>
            <a:r>
              <a:rPr lang="en-US" altLang="zh-CN" sz="2400" b="1" kern="100" dirty="0">
                <a:solidFill>
                  <a:srgbClr val="FF0000"/>
                </a:solidFill>
                <a:latin typeface="宋体"/>
                <a:ea typeface="仿宋_GB2312"/>
                <a:cs typeface="Times New Roman"/>
              </a:rPr>
              <a:t>√</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1544467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linds(horizontal)">
                                      <p:cBhvr>
                                        <p:cTn id="12"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1242626"/>
            <a:ext cx="11647294"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cs typeface="Courier New"/>
              </a:rPr>
              <a:t>5.</a:t>
            </a:r>
            <a:r>
              <a:rPr lang="zh-CN" altLang="zh-CN" sz="2400" b="1" kern="100" dirty="0">
                <a:latin typeface="Times New Roman"/>
                <a:ea typeface="黑体"/>
                <a:cs typeface="Times New Roman"/>
              </a:rPr>
              <a:t>想一想：</a:t>
            </a:r>
            <a:r>
              <a:rPr lang="zh-CN" altLang="zh-CN" sz="2400" b="1" kern="100" dirty="0">
                <a:latin typeface="Times New Roman"/>
                <a:cs typeface="Times New Roman"/>
              </a:rPr>
              <a:t>管得越多的政府就越好吗</a:t>
            </a:r>
            <a:r>
              <a:rPr lang="zh-CN" altLang="zh-CN" sz="2400" b="1" kern="100" dirty="0" smtClean="0">
                <a:latin typeface="Times New Roman"/>
                <a:cs typeface="Times New Roman"/>
              </a:rPr>
              <a:t>？</a:t>
            </a:r>
            <a:r>
              <a:rPr lang="en-US" altLang="zh-CN" sz="2400" b="1" kern="100" dirty="0" smtClean="0">
                <a:latin typeface="Times New Roman"/>
                <a:cs typeface="Times New Roman"/>
              </a:rPr>
              <a:t> </a:t>
            </a:r>
            <a:endParaRPr lang="en-US" altLang="zh-CN" sz="1050" kern="100" dirty="0" smtClean="0">
              <a:latin typeface="宋体"/>
              <a:cs typeface="Courier New"/>
            </a:endParaRPr>
          </a:p>
          <a:p>
            <a:pPr marL="252000" algn="just">
              <a:lnSpc>
                <a:spcPct val="150000"/>
              </a:lnSpc>
              <a:spcAft>
                <a:spcPts val="0"/>
              </a:spcAft>
              <a:tabLst>
                <a:tab pos="2400300" algn="l"/>
              </a:tabLst>
            </a:pPr>
            <a:r>
              <a:rPr lang="zh-CN" altLang="zh-CN" sz="2400" b="1" kern="100" dirty="0" smtClean="0">
                <a:solidFill>
                  <a:srgbClr val="0000FF"/>
                </a:solidFill>
                <a:latin typeface="Times New Roman"/>
                <a:ea typeface="黑体"/>
                <a:cs typeface="Times New Roman"/>
              </a:rPr>
              <a:t>提</a:t>
            </a:r>
            <a:r>
              <a:rPr lang="zh-CN" altLang="zh-CN" sz="2400" b="1" kern="100" dirty="0">
                <a:solidFill>
                  <a:srgbClr val="0000FF"/>
                </a:solidFill>
                <a:latin typeface="Times New Roman"/>
                <a:ea typeface="黑体"/>
                <a:cs typeface="Times New Roman"/>
              </a:rPr>
              <a:t>示：</a:t>
            </a:r>
            <a:r>
              <a:rPr lang="zh-CN" altLang="zh-CN" sz="2400" b="1" kern="100" dirty="0">
                <a:solidFill>
                  <a:srgbClr val="0000FF"/>
                </a:solidFill>
                <a:latin typeface="Times New Roman"/>
                <a:ea typeface="仿宋_GB2312"/>
                <a:cs typeface="Times New Roman"/>
              </a:rPr>
              <a:t>不是。政府虽然承担着重要职能，但不是管得越多越好。有些事情政府管不了，也不该管。政府应该在法定范围内履行自己的职能，把该管的事情真正管好</a:t>
            </a:r>
            <a:r>
              <a:rPr lang="zh-CN" altLang="zh-CN" sz="2400" b="1" kern="100" dirty="0" smtClean="0">
                <a:solidFill>
                  <a:srgbClr val="0000FF"/>
                </a:solidFill>
                <a:latin typeface="Times New Roman"/>
                <a:ea typeface="仿宋_GB2312"/>
                <a:cs typeface="Times New Roman"/>
              </a:rPr>
              <a:t>。</a:t>
            </a:r>
            <a:endParaRPr lang="en-US" altLang="zh-CN" sz="2400" b="1" kern="100" dirty="0" smtClean="0">
              <a:solidFill>
                <a:srgbClr val="0000FF"/>
              </a:solidFill>
              <a:latin typeface="Times New Roman"/>
              <a:cs typeface="Times New Roman"/>
            </a:endParaRPr>
          </a:p>
        </p:txBody>
      </p:sp>
    </p:spTree>
    <p:extLst>
      <p:ext uri="{BB962C8B-B14F-4D97-AF65-F5344CB8AC3E}">
        <p14:creationId xmlns:p14="http://schemas.microsoft.com/office/powerpoint/2010/main" val="1544467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合作探究篇"/>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5723" y="692696"/>
            <a:ext cx="11420291" cy="459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1"/>
          <p:cNvSpPr>
            <a:spLocks noChangeArrowheads="1"/>
          </p:cNvSpPr>
          <p:nvPr/>
        </p:nvSpPr>
        <p:spPr bwMode="auto">
          <a:xfrm>
            <a:off x="4740088" y="1257759"/>
            <a:ext cx="5433550"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30780" algn="l"/>
              </a:tabLst>
            </a:pPr>
            <a:r>
              <a:rPr lang="zh-CN" altLang="zh-CN" sz="2400" b="1" kern="100">
                <a:latin typeface="Times New Roman"/>
                <a:ea typeface="黑体"/>
                <a:cs typeface="Times New Roman"/>
              </a:rPr>
              <a:t>政府的职能有哪些</a:t>
            </a:r>
            <a:endParaRPr lang="zh-CN" altLang="zh-CN" sz="1050" kern="100" dirty="0">
              <a:effectLst/>
              <a:latin typeface="宋体"/>
              <a:cs typeface="Courier New"/>
            </a:endParaRPr>
          </a:p>
        </p:txBody>
      </p:sp>
      <p:pic>
        <p:nvPicPr>
          <p:cNvPr id="1026" name="Picture 2" descr="议题一"/>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86281" y="1384930"/>
            <a:ext cx="1193611" cy="421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1"/>
          <p:cNvSpPr>
            <a:spLocks noChangeArrowheads="1"/>
          </p:cNvSpPr>
          <p:nvPr/>
        </p:nvSpPr>
        <p:spPr bwMode="auto">
          <a:xfrm>
            <a:off x="300981" y="1988840"/>
            <a:ext cx="7955259"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indent="720000" algn="just">
              <a:lnSpc>
                <a:spcPct val="150000"/>
              </a:lnSpc>
              <a:spcAft>
                <a:spcPts val="0"/>
              </a:spcAft>
              <a:tabLst>
                <a:tab pos="2400300" algn="l"/>
              </a:tabLst>
            </a:pPr>
            <a:r>
              <a:rPr lang="zh-CN" altLang="zh-CN" sz="2400" b="1" kern="100" dirty="0">
                <a:latin typeface="Times New Roman"/>
                <a:ea typeface="楷体_GB2312"/>
                <a:cs typeface="Times New Roman"/>
              </a:rPr>
              <a:t>随着我国市场的进一步开放，我国对外直接投资企业已达</a:t>
            </a:r>
            <a:r>
              <a:rPr lang="en-US" altLang="zh-CN" sz="2400" b="1" kern="100" dirty="0">
                <a:latin typeface="Times New Roman"/>
                <a:ea typeface="楷体_GB2312"/>
                <a:cs typeface="Courier New"/>
              </a:rPr>
              <a:t>3</a:t>
            </a:r>
            <a:r>
              <a:rPr lang="zh-CN" altLang="zh-CN" sz="2400" b="1" kern="100" dirty="0">
                <a:latin typeface="Times New Roman"/>
                <a:ea typeface="楷体_GB2312"/>
                <a:cs typeface="Times New Roman"/>
              </a:rPr>
              <a:t>万多家，遍及全球</a:t>
            </a:r>
            <a:r>
              <a:rPr lang="en-US" altLang="zh-CN" sz="2400" b="1" kern="100" dirty="0">
                <a:latin typeface="Times New Roman"/>
                <a:ea typeface="楷体_GB2312"/>
                <a:cs typeface="Courier New"/>
              </a:rPr>
              <a:t>178</a:t>
            </a:r>
            <a:r>
              <a:rPr lang="zh-CN" altLang="zh-CN" sz="2400" b="1" kern="100" dirty="0">
                <a:latin typeface="Times New Roman"/>
                <a:ea typeface="楷体_GB2312"/>
                <a:cs typeface="Times New Roman"/>
              </a:rPr>
              <a:t>个国家和地区。但是，我国企业对外直接投资还存在一些制约因素：对外投资审批环节多，对东道国政治、公共安全和社会民生等信息掌握不够，有的对外投资企业环保责任意识淡薄，个别国家对中国企业的到来怀有疑虑，有的国家复杂的社会政治环境影响到我国企业人员和资产安全</a:t>
            </a:r>
            <a:r>
              <a:rPr lang="zh-CN" altLang="zh-CN" sz="2400" b="1" kern="100" dirty="0" smtClean="0">
                <a:latin typeface="宋体"/>
                <a:cs typeface="Times New Roman"/>
              </a:rPr>
              <a:t>……</a:t>
            </a:r>
            <a:r>
              <a:rPr lang="en-US" altLang="zh-CN" sz="2400" b="1" kern="100" dirty="0" smtClean="0">
                <a:latin typeface="宋体"/>
                <a:cs typeface="Times New Roman"/>
              </a:rPr>
              <a:t> </a:t>
            </a:r>
            <a:endParaRPr lang="zh-CN" altLang="zh-CN" sz="1050" kern="100" dirty="0">
              <a:effectLst/>
              <a:latin typeface="宋体"/>
              <a:cs typeface="Courier New"/>
            </a:endParaRPr>
          </a:p>
        </p:txBody>
      </p:sp>
      <p:pic>
        <p:nvPicPr>
          <p:cNvPr id="3074" name="Picture 2" descr="Z25"/>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544272" y="2287408"/>
            <a:ext cx="2975881" cy="2365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1729468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132632" y="548680"/>
            <a:ext cx="11881405"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问题探究</a:t>
            </a:r>
            <a:r>
              <a:rPr lang="en-US" altLang="zh-CN" sz="2400" b="1" kern="100" dirty="0">
                <a:latin typeface="Times New Roman"/>
                <a:ea typeface="黑体"/>
                <a:cs typeface="Courier New"/>
              </a:rPr>
              <a:t>]</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你知道我国企业对外直接投资发展较为迅速的政策原因吗？</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科学精神水平</a:t>
            </a:r>
            <a:r>
              <a:rPr lang="en-US" altLang="zh-CN" sz="2400" b="1" kern="100" dirty="0">
                <a:latin typeface="Times New Roman"/>
                <a:ea typeface="楷体_GB2312"/>
                <a:cs typeface="Courier New"/>
              </a:rPr>
              <a:t>4)</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针对我国企业对外直接投资在国内外遇到的问题，你认为我国政府应如何帮助企业更好地</a:t>
            </a:r>
            <a:r>
              <a:rPr lang="en-US" altLang="zh-CN" sz="2400" b="1" kern="100" dirty="0">
                <a:latin typeface="宋体"/>
                <a:cs typeface="Times New Roman"/>
              </a:rPr>
              <a:t>“</a:t>
            </a:r>
            <a:r>
              <a:rPr lang="zh-CN" altLang="zh-CN" sz="2400" b="1" kern="100" dirty="0">
                <a:latin typeface="Times New Roman"/>
                <a:cs typeface="Times New Roman"/>
              </a:rPr>
              <a:t>走出去</a:t>
            </a:r>
            <a:r>
              <a:rPr lang="en-US" altLang="zh-CN" sz="2400" b="1" kern="100" dirty="0">
                <a:latin typeface="宋体"/>
                <a:cs typeface="Times New Roman"/>
              </a:rPr>
              <a:t>”</a:t>
            </a:r>
            <a:r>
              <a:rPr lang="zh-CN" altLang="zh-CN" sz="2400" b="1" kern="100" dirty="0">
                <a:latin typeface="Times New Roman"/>
                <a:cs typeface="Times New Roman"/>
              </a:rPr>
              <a:t>？</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科学精神水平</a:t>
            </a:r>
            <a:r>
              <a:rPr lang="en-US" altLang="zh-CN" sz="2400" b="1" kern="100" dirty="0">
                <a:latin typeface="Times New Roman"/>
                <a:ea typeface="楷体_GB2312"/>
                <a:cs typeface="Courier New"/>
              </a:rPr>
              <a:t>3)</a:t>
            </a:r>
            <a:endParaRPr lang="zh-CN" altLang="zh-CN" sz="1050" kern="100" dirty="0">
              <a:latin typeface="宋体"/>
              <a:cs typeface="Courier New"/>
            </a:endParaRPr>
          </a:p>
          <a:p>
            <a:pPr marL="360000"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提示：</a:t>
            </a:r>
            <a:r>
              <a:rPr lang="en-US" altLang="zh-CN" sz="2400" b="1" kern="100" dirty="0">
                <a:solidFill>
                  <a:srgbClr val="0000FF"/>
                </a:solidFill>
                <a:latin typeface="Times New Roman"/>
                <a:ea typeface="仿宋_GB2312"/>
                <a:cs typeface="Courier New"/>
              </a:rPr>
              <a:t>(1)</a:t>
            </a:r>
            <a:r>
              <a:rPr lang="zh-CN" altLang="zh-CN" sz="2400" b="1" kern="100" dirty="0">
                <a:solidFill>
                  <a:srgbClr val="0000FF"/>
                </a:solidFill>
                <a:latin typeface="Times New Roman"/>
                <a:ea typeface="仿宋_GB2312"/>
                <a:cs typeface="Times New Roman"/>
              </a:rPr>
              <a:t>我国政府的简政放权为企业</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走出去</a:t>
            </a:r>
            <a:r>
              <a:rPr lang="zh-CN"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创造了更宽松的环境。同时，我国政府加大了和有关国家的协商和交涉的力度，为中国企业</a:t>
            </a:r>
            <a:r>
              <a:rPr lang="zh-CN"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走出去</a:t>
            </a:r>
            <a:r>
              <a:rPr lang="zh-CN"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提供了有利环境。</a:t>
            </a:r>
            <a:endParaRPr lang="zh-CN" altLang="zh-CN" sz="1050" kern="100" dirty="0">
              <a:solidFill>
                <a:srgbClr val="0000FF"/>
              </a:solidFill>
              <a:latin typeface="宋体"/>
              <a:cs typeface="Courier New"/>
            </a:endParaRPr>
          </a:p>
          <a:p>
            <a:pPr marL="360000" algn="just">
              <a:lnSpc>
                <a:spcPct val="150000"/>
              </a:lnSpc>
              <a:spcAft>
                <a:spcPts val="0"/>
              </a:spcAft>
              <a:tabLst>
                <a:tab pos="2400300" algn="l"/>
              </a:tabLst>
            </a:pPr>
            <a:r>
              <a:rPr lang="en-US" altLang="zh-CN" sz="2400" b="1" kern="100" dirty="0">
                <a:solidFill>
                  <a:srgbClr val="0000FF"/>
                </a:solidFill>
                <a:latin typeface="Times New Roman"/>
                <a:ea typeface="仿宋_GB2312"/>
                <a:cs typeface="Courier New"/>
              </a:rPr>
              <a:t>(2)</a:t>
            </a:r>
            <a:r>
              <a:rPr lang="en-US" altLang="zh-CN" sz="2400" b="1" kern="100" dirty="0">
                <a:solidFill>
                  <a:srgbClr val="0000FF"/>
                </a:solidFill>
                <a:latin typeface="宋体"/>
                <a:ea typeface="仿宋_GB2312"/>
                <a:cs typeface="Times New Roman"/>
              </a:rPr>
              <a:t>①</a:t>
            </a:r>
            <a:r>
              <a:rPr lang="zh-CN" altLang="zh-CN" sz="2400" b="1" kern="100" dirty="0">
                <a:solidFill>
                  <a:srgbClr val="0000FF"/>
                </a:solidFill>
                <a:latin typeface="Times New Roman"/>
                <a:ea typeface="仿宋_GB2312"/>
                <a:cs typeface="Times New Roman"/>
              </a:rPr>
              <a:t>政府履行组织经济建设的职能。加强宏观调控，减少企业对外投资的审批环节，提供海外市场环境信息咨询等方面的服务。加强市场监管，监督企业履行社会责任。</a:t>
            </a:r>
            <a:r>
              <a:rPr lang="en-US" altLang="zh-CN" sz="2400" b="1" kern="100" dirty="0">
                <a:solidFill>
                  <a:srgbClr val="0000FF"/>
                </a:solidFill>
                <a:latin typeface="宋体"/>
                <a:ea typeface="仿宋_GB2312"/>
                <a:cs typeface="Times New Roman"/>
              </a:rPr>
              <a:t>②</a:t>
            </a:r>
            <a:r>
              <a:rPr lang="zh-CN" altLang="zh-CN" sz="2400" b="1" kern="100" dirty="0">
                <a:solidFill>
                  <a:srgbClr val="0000FF"/>
                </a:solidFill>
                <a:latin typeface="Times New Roman"/>
                <a:ea typeface="仿宋_GB2312"/>
                <a:cs typeface="Times New Roman"/>
              </a:rPr>
              <a:t>政府履行保障人民民主和维护国家长治久安的职能。要切实履行承担保护我国公民生命安全、企业和个人合法权益不受侵害的职能</a:t>
            </a:r>
            <a:r>
              <a:rPr lang="zh-CN" altLang="zh-CN" sz="2400" b="1" kern="100" dirty="0" smtClean="0">
                <a:solidFill>
                  <a:srgbClr val="0000FF"/>
                </a:solidFill>
                <a:latin typeface="Times New Roman"/>
                <a:ea typeface="仿宋_GB2312"/>
                <a:cs typeface="Times New Roman"/>
              </a:rPr>
              <a:t>。</a:t>
            </a:r>
            <a:r>
              <a:rPr lang="en-US" altLang="zh-CN" sz="2400" b="1" kern="100" dirty="0" smtClean="0">
                <a:solidFill>
                  <a:srgbClr val="0000FF"/>
                </a:solidFill>
                <a:latin typeface="Times New Roman"/>
                <a:ea typeface="仿宋_GB2312"/>
                <a:cs typeface="Times New Roman"/>
              </a:rPr>
              <a:t>  </a:t>
            </a:r>
            <a:endParaRPr lang="zh-CN" altLang="zh-CN" sz="1050" kern="100" dirty="0">
              <a:solidFill>
                <a:srgbClr val="0000FF"/>
              </a:solidFill>
              <a:effectLst/>
              <a:latin typeface="宋体"/>
              <a:cs typeface="Courier New"/>
            </a:endParaRPr>
          </a:p>
        </p:txBody>
      </p:sp>
    </p:spTree>
    <p:extLst>
      <p:ext uri="{BB962C8B-B14F-4D97-AF65-F5344CB8AC3E}">
        <p14:creationId xmlns:p14="http://schemas.microsoft.com/office/powerpoint/2010/main" val="1602325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blinds(horizontal)">
                                      <p:cBhvr>
                                        <p:cTn id="7" dur="500"/>
                                        <p:tgtEl>
                                          <p:spTgt spid="4">
                                            <p:txEl>
                                              <p:pRg st="3" end="3"/>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4">
                                            <p:txEl>
                                              <p:pRg st="4" end="4"/>
                                            </p:txEl>
                                          </p:spTgt>
                                        </p:tgtEl>
                                        <p:attrNameLst>
                                          <p:attrName>style.visibility</p:attrName>
                                        </p:attrNameLst>
                                      </p:cBhvr>
                                      <p:to>
                                        <p:strVal val="visible"/>
                                      </p:to>
                                    </p:set>
                                    <p:animEffect transition="in" filter="blinds(horizontal)">
                                      <p:cBhvr>
                                        <p:cTn id="10"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836712"/>
            <a:ext cx="11647294" cy="4437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名师点拨</a:t>
            </a:r>
            <a:r>
              <a:rPr lang="en-US" altLang="zh-CN" sz="2400" b="1" kern="100" dirty="0">
                <a:latin typeface="Times New Roman"/>
                <a:ea typeface="黑体"/>
                <a:cs typeface="Courier New"/>
              </a:rPr>
              <a:t>]</a:t>
            </a:r>
            <a:endParaRPr lang="zh-CN" altLang="zh-CN" sz="1050" kern="100" dirty="0">
              <a:latin typeface="宋体"/>
              <a:cs typeface="Courier New"/>
            </a:endParaRPr>
          </a:p>
          <a:p>
            <a:pPr algn="just">
              <a:lnSpc>
                <a:spcPct val="150000"/>
              </a:lnSpc>
              <a:spcAft>
                <a:spcPts val="0"/>
              </a:spcAft>
              <a:tabLst>
                <a:tab pos="2400300" algn="l"/>
              </a:tabLst>
            </a:pPr>
            <a:r>
              <a:rPr lang="en-US" altLang="zh-CN" sz="2400" b="1" kern="100" dirty="0">
                <a:latin typeface="Times New Roman"/>
                <a:ea typeface="黑体"/>
                <a:cs typeface="Courier New"/>
              </a:rPr>
              <a:t>1</a:t>
            </a:r>
            <a:r>
              <a:rPr lang="en-US" altLang="zh-CN" sz="2400" b="1" kern="100" dirty="0">
                <a:latin typeface="Times New Roman"/>
                <a:cs typeface="Courier New"/>
              </a:rPr>
              <a:t>.</a:t>
            </a:r>
            <a:r>
              <a:rPr lang="zh-CN" altLang="zh-CN" sz="2400" b="1" kern="100" dirty="0">
                <a:latin typeface="Times New Roman"/>
                <a:ea typeface="黑体"/>
                <a:cs typeface="Times New Roman"/>
              </a:rPr>
              <a:t>履行政府职能的主体</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履行政府职能的主体必须是各级政府，如国务院各部委、地方政府及组成部门</a:t>
            </a:r>
            <a:r>
              <a:rPr lang="en-US" altLang="zh-CN" sz="2400" b="1" kern="100" dirty="0">
                <a:latin typeface="Times New Roman"/>
                <a:cs typeface="Courier New"/>
              </a:rPr>
              <a:t>(</a:t>
            </a:r>
            <a:r>
              <a:rPr lang="zh-CN" altLang="zh-CN" sz="2400" b="1" kern="100" dirty="0">
                <a:latin typeface="Times New Roman"/>
                <a:cs typeface="Times New Roman"/>
              </a:rPr>
              <a:t>政府一般设公安、司法行政、国防、外交、财政、工业、农业、商业、交通运输、科技、文教、体育、卫生、环境保护等职能机构，分别管理国家各方面的行政事务</a:t>
            </a:r>
            <a:r>
              <a:rPr lang="en-US" altLang="zh-CN" sz="2400" b="1" kern="100" dirty="0">
                <a:latin typeface="Times New Roman"/>
                <a:cs typeface="Courier New"/>
              </a:rPr>
              <a:t>)</a:t>
            </a:r>
            <a:r>
              <a:rPr lang="zh-CN" altLang="zh-CN" sz="2400" b="1" kern="100" dirty="0">
                <a:latin typeface="Times New Roman"/>
                <a:cs typeface="Times New Roman"/>
              </a:rPr>
              <a:t>。</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其他国家机关如人大、法院、检察院履行的是其他国家机关职能，不是政府职能。</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(3)</a:t>
            </a:r>
            <a:r>
              <a:rPr lang="zh-CN" altLang="zh-CN" sz="2400" b="1" kern="100" dirty="0">
                <a:latin typeface="Times New Roman"/>
                <a:cs typeface="Times New Roman"/>
              </a:rPr>
              <a:t>中国共产党、各民主党派、人民政协、村</a:t>
            </a:r>
            <a:r>
              <a:rPr lang="en-US" altLang="zh-CN" sz="2400" b="1" kern="100" dirty="0">
                <a:latin typeface="Times New Roman"/>
                <a:cs typeface="Courier New"/>
              </a:rPr>
              <a:t>(</a:t>
            </a:r>
            <a:r>
              <a:rPr lang="zh-CN" altLang="zh-CN" sz="2400" b="1" kern="100" dirty="0">
                <a:latin typeface="Times New Roman"/>
                <a:cs typeface="Times New Roman"/>
              </a:rPr>
              <a:t>居</a:t>
            </a:r>
            <a:r>
              <a:rPr lang="en-US" altLang="zh-CN" sz="2400" b="1" kern="100" dirty="0">
                <a:latin typeface="Times New Roman"/>
                <a:cs typeface="Courier New"/>
              </a:rPr>
              <a:t>)</a:t>
            </a:r>
            <a:r>
              <a:rPr lang="zh-CN" altLang="zh-CN" sz="2400" b="1" kern="100" dirty="0">
                <a:latin typeface="Times New Roman"/>
                <a:cs typeface="Times New Roman"/>
              </a:rPr>
              <a:t>民委员会、社会团体等不是国家机关，不能履行国家职能。</a:t>
            </a:r>
            <a:endParaRPr lang="zh-CN" altLang="zh-CN" sz="1050" kern="100" dirty="0">
              <a:effectLst/>
              <a:latin typeface="宋体"/>
              <a:cs typeface="Courier New"/>
            </a:endParaRPr>
          </a:p>
        </p:txBody>
      </p:sp>
    </p:spTree>
    <p:extLst>
      <p:ext uri="{BB962C8B-B14F-4D97-AF65-F5344CB8AC3E}">
        <p14:creationId xmlns:p14="http://schemas.microsoft.com/office/powerpoint/2010/main" val="160232513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307347" y="807900"/>
            <a:ext cx="11531974" cy="2238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2</a:t>
            </a:r>
            <a:r>
              <a:rPr lang="en-US" altLang="zh-CN" sz="2400" b="1" kern="100" dirty="0">
                <a:latin typeface="Times New Roman"/>
                <a:cs typeface="Courier New"/>
              </a:rPr>
              <a:t>.</a:t>
            </a:r>
            <a:r>
              <a:rPr lang="zh-CN" altLang="zh-CN" sz="2400" b="1" kern="100" dirty="0">
                <a:latin typeface="Times New Roman"/>
                <a:ea typeface="黑体"/>
                <a:cs typeface="Times New Roman"/>
              </a:rPr>
              <a:t>政府组织社会主义经济建设职能的主要表现</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宏观调控：主要依靠经济手段、法律手段，辅之以必要的行政手段，促进经济结构优化，保持经济持续健康发展。</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市场监管：依法对市场主体及其行为进行监督和管理，维护公平竞争和市场秩序。</a:t>
            </a:r>
            <a:endParaRPr lang="zh-CN" altLang="zh-CN" sz="1050" kern="100" dirty="0">
              <a:effectLst/>
              <a:latin typeface="宋体"/>
              <a:cs typeface="Courier New"/>
            </a:endParaRPr>
          </a:p>
        </p:txBody>
      </p:sp>
    </p:spTree>
    <p:extLst>
      <p:ext uri="{BB962C8B-B14F-4D97-AF65-F5344CB8AC3E}">
        <p14:creationId xmlns:p14="http://schemas.microsoft.com/office/powerpoint/2010/main" val="160232513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476672"/>
            <a:ext cx="11647294" cy="576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700655" algn="l"/>
              </a:tabLst>
            </a:pPr>
            <a:r>
              <a:rPr lang="en-US" altLang="zh-CN" sz="2400" b="1" kern="100">
                <a:latin typeface="Times New Roman"/>
                <a:ea typeface="黑体"/>
              </a:rPr>
              <a:t>3</a:t>
            </a:r>
            <a:r>
              <a:rPr lang="en-US" altLang="zh-CN" sz="2400" b="1" kern="100">
                <a:latin typeface="Times New Roman"/>
              </a:rPr>
              <a:t>.</a:t>
            </a:r>
            <a:r>
              <a:rPr lang="zh-CN" altLang="zh-CN" sz="2400" b="1" kern="100" dirty="0">
                <a:latin typeface="Times New Roman"/>
                <a:ea typeface="黑体"/>
                <a:cs typeface="Times New Roman"/>
              </a:rPr>
              <a:t>方法规律：快速判断政府职能的方法</a:t>
            </a:r>
            <a:endParaRPr lang="zh-CN" altLang="zh-CN" sz="1050" kern="100" dirty="0">
              <a:latin typeface="宋体"/>
              <a:cs typeface="Courier New"/>
            </a:endParaRPr>
          </a:p>
        </p:txBody>
      </p:sp>
      <p:graphicFrame>
        <p:nvGraphicFramePr>
          <p:cNvPr id="2" name="表格 1"/>
          <p:cNvGraphicFramePr>
            <a:graphicFrameLocks noGrp="1"/>
          </p:cNvGraphicFramePr>
          <p:nvPr>
            <p:extLst>
              <p:ext uri="{D42A27DB-BD31-4B8C-83A1-F6EECF244321}">
                <p14:modId xmlns:p14="http://schemas.microsoft.com/office/powerpoint/2010/main" val="2681764429"/>
              </p:ext>
            </p:extLst>
          </p:nvPr>
        </p:nvGraphicFramePr>
        <p:xfrm>
          <a:off x="623392" y="1124744"/>
          <a:ext cx="11304751" cy="4229861"/>
        </p:xfrm>
        <a:graphic>
          <a:graphicData uri="http://schemas.openxmlformats.org/drawingml/2006/table">
            <a:tbl>
              <a:tblPr/>
              <a:tblGrid>
                <a:gridCol w="3032696"/>
                <a:gridCol w="8272055"/>
              </a:tblGrid>
              <a:tr h="604266">
                <a:tc>
                  <a:txBody>
                    <a:bodyPr/>
                    <a:lstStyle/>
                    <a:p>
                      <a:pPr algn="ctr">
                        <a:lnSpc>
                          <a:spcPct val="150000"/>
                        </a:lnSpc>
                        <a:spcAft>
                          <a:spcPts val="0"/>
                        </a:spcAft>
                        <a:tabLst>
                          <a:tab pos="2400300" algn="l"/>
                        </a:tabLst>
                      </a:pPr>
                      <a:r>
                        <a:rPr lang="zh-CN" sz="2400" b="1" kern="100" baseline="0">
                          <a:effectLst/>
                          <a:latin typeface="Times New Roman"/>
                          <a:cs typeface="Times New Roman"/>
                        </a:rPr>
                        <a:t>职能</a:t>
                      </a:r>
                      <a:endParaRPr lang="zh-CN" sz="2400" kern="100" baseline="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00300" algn="l"/>
                        </a:tabLst>
                      </a:pPr>
                      <a:r>
                        <a:rPr lang="zh-CN" sz="2400" b="1" kern="100" baseline="0">
                          <a:effectLst/>
                          <a:latin typeface="Times New Roman"/>
                          <a:cs typeface="Times New Roman"/>
                        </a:rPr>
                        <a:t>内容</a:t>
                      </a:r>
                      <a:endParaRPr lang="zh-CN" sz="2400" kern="100" baseline="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08531">
                <a:tc>
                  <a:txBody>
                    <a:bodyPr/>
                    <a:lstStyle/>
                    <a:p>
                      <a:pPr algn="l">
                        <a:lnSpc>
                          <a:spcPct val="150000"/>
                        </a:lnSpc>
                        <a:spcAft>
                          <a:spcPts val="0"/>
                        </a:spcAft>
                        <a:tabLst>
                          <a:tab pos="2400300" algn="l"/>
                        </a:tabLst>
                      </a:pPr>
                      <a:r>
                        <a:rPr lang="zh-CN" sz="2400" b="1" kern="100" baseline="0">
                          <a:effectLst/>
                          <a:latin typeface="Times New Roman"/>
                          <a:cs typeface="Times New Roman"/>
                        </a:rPr>
                        <a:t>保障人民民主和维护国家长治久安</a:t>
                      </a:r>
                      <a:endParaRPr lang="zh-CN" sz="2400" kern="100" baseline="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00300" algn="l"/>
                        </a:tabLst>
                      </a:pPr>
                      <a:r>
                        <a:rPr lang="zh-CN" sz="2400" b="1" kern="100" baseline="0">
                          <a:effectLst/>
                          <a:latin typeface="Times New Roman"/>
                          <a:cs typeface="Times New Roman"/>
                        </a:rPr>
                        <a:t>保卫国家、保障人民民主、打击犯罪、维护社会治安和社会秩序</a:t>
                      </a:r>
                      <a:endParaRPr lang="zh-CN" sz="2400" kern="100" baseline="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04266">
                <a:tc>
                  <a:txBody>
                    <a:bodyPr/>
                    <a:lstStyle/>
                    <a:p>
                      <a:pPr algn="ctr">
                        <a:lnSpc>
                          <a:spcPct val="150000"/>
                        </a:lnSpc>
                        <a:spcAft>
                          <a:spcPts val="0"/>
                        </a:spcAft>
                        <a:tabLst>
                          <a:tab pos="2400300" algn="l"/>
                        </a:tabLst>
                      </a:pPr>
                      <a:r>
                        <a:rPr lang="zh-CN" sz="2400" b="1" kern="100" baseline="0">
                          <a:effectLst/>
                          <a:latin typeface="Times New Roman"/>
                          <a:cs typeface="Times New Roman"/>
                        </a:rPr>
                        <a:t>组织经济建设</a:t>
                      </a:r>
                      <a:endParaRPr lang="zh-CN" sz="2400" kern="100" baseline="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00300" algn="l"/>
                        </a:tabLst>
                      </a:pPr>
                      <a:r>
                        <a:rPr lang="zh-CN" sz="2400" b="1" kern="100" baseline="0">
                          <a:effectLst/>
                          <a:latin typeface="Times New Roman"/>
                          <a:cs typeface="Times New Roman"/>
                        </a:rPr>
                        <a:t>宏观调控、市场监管</a:t>
                      </a:r>
                      <a:endParaRPr lang="zh-CN" sz="2400" kern="100" baseline="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04266">
                <a:tc>
                  <a:txBody>
                    <a:bodyPr/>
                    <a:lstStyle/>
                    <a:p>
                      <a:pPr algn="ctr">
                        <a:lnSpc>
                          <a:spcPct val="150000"/>
                        </a:lnSpc>
                        <a:spcAft>
                          <a:spcPts val="0"/>
                        </a:spcAft>
                        <a:tabLst>
                          <a:tab pos="2400300" algn="l"/>
                        </a:tabLst>
                      </a:pPr>
                      <a:r>
                        <a:rPr lang="zh-CN" sz="2400" b="1" kern="100" baseline="0">
                          <a:effectLst/>
                          <a:latin typeface="Times New Roman"/>
                          <a:cs typeface="Times New Roman"/>
                        </a:rPr>
                        <a:t>组织文化建设</a:t>
                      </a:r>
                      <a:endParaRPr lang="zh-CN" sz="2400" kern="100" baseline="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00300" algn="l"/>
                        </a:tabLst>
                      </a:pPr>
                      <a:r>
                        <a:rPr lang="zh-CN" sz="2400" b="1" kern="100" baseline="0">
                          <a:effectLst/>
                          <a:latin typeface="Times New Roman"/>
                          <a:cs typeface="Times New Roman"/>
                        </a:rPr>
                        <a:t>加强思想道德教育和科学文化教育、发展科教文卫体事业</a:t>
                      </a:r>
                      <a:endParaRPr lang="zh-CN" sz="2400" kern="100" baseline="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04266">
                <a:tc>
                  <a:txBody>
                    <a:bodyPr/>
                    <a:lstStyle/>
                    <a:p>
                      <a:pPr algn="ctr">
                        <a:lnSpc>
                          <a:spcPct val="150000"/>
                        </a:lnSpc>
                        <a:spcAft>
                          <a:spcPts val="0"/>
                        </a:spcAft>
                        <a:tabLst>
                          <a:tab pos="2400300" algn="l"/>
                        </a:tabLst>
                      </a:pPr>
                      <a:r>
                        <a:rPr lang="zh-CN" sz="2400" b="1" kern="100" baseline="0">
                          <a:effectLst/>
                          <a:latin typeface="Times New Roman"/>
                          <a:cs typeface="Times New Roman"/>
                        </a:rPr>
                        <a:t>加强社会建设</a:t>
                      </a:r>
                      <a:endParaRPr lang="zh-CN" sz="2400" kern="100" baseline="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00300" algn="l"/>
                        </a:tabLst>
                      </a:pPr>
                      <a:r>
                        <a:rPr lang="zh-CN" sz="2400" b="1" kern="100" baseline="0" dirty="0">
                          <a:effectLst/>
                          <a:latin typeface="Times New Roman"/>
                          <a:cs typeface="Times New Roman"/>
                        </a:rPr>
                        <a:t>健全基本公共服务体系、完善社会保障体系</a:t>
                      </a:r>
                      <a:endParaRPr lang="zh-CN" sz="2400" kern="100" baseline="0" dirty="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04266">
                <a:tc>
                  <a:txBody>
                    <a:bodyPr/>
                    <a:lstStyle/>
                    <a:p>
                      <a:pPr algn="ctr">
                        <a:lnSpc>
                          <a:spcPct val="150000"/>
                        </a:lnSpc>
                        <a:spcAft>
                          <a:spcPts val="0"/>
                        </a:spcAft>
                        <a:tabLst>
                          <a:tab pos="2400300" algn="l"/>
                        </a:tabLst>
                      </a:pPr>
                      <a:r>
                        <a:rPr lang="zh-CN" sz="2400" b="1" kern="100" baseline="0">
                          <a:effectLst/>
                          <a:latin typeface="Times New Roman"/>
                          <a:cs typeface="Times New Roman"/>
                        </a:rPr>
                        <a:t>推进生态文明建设</a:t>
                      </a:r>
                      <a:endParaRPr lang="zh-CN" sz="2400" kern="100" baseline="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00300" algn="l"/>
                        </a:tabLst>
                      </a:pPr>
                      <a:r>
                        <a:rPr lang="zh-CN" sz="2400" b="1" kern="100" baseline="0" dirty="0">
                          <a:effectLst/>
                          <a:latin typeface="Times New Roman"/>
                          <a:cs typeface="Times New Roman"/>
                        </a:rPr>
                        <a:t>节约资源和保护环境的措施</a:t>
                      </a:r>
                      <a:endParaRPr lang="zh-CN" sz="2400" kern="100" baseline="0" dirty="0">
                        <a:effectLst/>
                        <a:latin typeface="宋体"/>
                        <a:cs typeface="Courier New"/>
                      </a:endParaRPr>
                    </a:p>
                  </a:txBody>
                  <a:tcPr marL="33995" marR="339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矩形 1"/>
          <p:cNvSpPr>
            <a:spLocks noChangeArrowheads="1"/>
          </p:cNvSpPr>
          <p:nvPr/>
        </p:nvSpPr>
        <p:spPr bwMode="auto">
          <a:xfrm>
            <a:off x="249687" y="5339570"/>
            <a:ext cx="11647294" cy="1113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a:latin typeface="Times New Roman"/>
                <a:ea typeface="黑体"/>
                <a:cs typeface="Courier New"/>
              </a:rPr>
              <a:t>[</a:t>
            </a:r>
            <a:r>
              <a:rPr lang="zh-CN" altLang="zh-CN" sz="2400" b="1" kern="100" dirty="0">
                <a:latin typeface="Times New Roman"/>
                <a:ea typeface="黑体"/>
                <a:cs typeface="Times New Roman"/>
              </a:rPr>
              <a:t>评价情景</a:t>
            </a: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　</a:t>
            </a:r>
            <a:r>
              <a:rPr lang="zh-CN" altLang="zh-CN" sz="2400" b="1" kern="100" dirty="0">
                <a:latin typeface="Times New Roman"/>
                <a:ea typeface="楷体_GB2312"/>
                <a:cs typeface="Times New Roman"/>
              </a:rPr>
              <a:t>此知识点可结合简政放权、减税降费、加强生态建设等政府担当作为的具体事例，考查学生的政治认同、科学精神、公共参与等素养。</a:t>
            </a:r>
            <a:endParaRPr lang="zh-CN" altLang="zh-CN" sz="1050" kern="100" dirty="0">
              <a:effectLst/>
              <a:latin typeface="宋体"/>
              <a:cs typeface="Courier New"/>
            </a:endParaRPr>
          </a:p>
        </p:txBody>
      </p:sp>
    </p:spTree>
    <p:extLst>
      <p:ext uri="{BB962C8B-B14F-4D97-AF65-F5344CB8AC3E}">
        <p14:creationId xmlns:p14="http://schemas.microsoft.com/office/powerpoint/2010/main" val="160232513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D:\共享\政治2017\考向一.tif"/>
          <p:cNvPicPr>
            <a:picLocks noChangeAspect="1" noChangeArrowheads="1"/>
          </p:cNvPicPr>
          <p:nvPr/>
        </p:nvPicPr>
        <p:blipFill>
          <a:blip r:embed="rId2" r:link="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2162" y="777577"/>
            <a:ext cx="6414555" cy="53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1"/>
          <p:cNvSpPr>
            <a:spLocks noChangeArrowheads="1"/>
          </p:cNvSpPr>
          <p:nvPr/>
        </p:nvSpPr>
        <p:spPr bwMode="auto">
          <a:xfrm>
            <a:off x="1821487" y="692696"/>
            <a:ext cx="4490537"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30780" algn="l"/>
              </a:tabLst>
            </a:pPr>
            <a:r>
              <a:rPr lang="zh-CN" altLang="zh-CN" sz="2400" b="1" kern="100">
                <a:latin typeface="Times New Roman"/>
                <a:ea typeface="黑体"/>
                <a:cs typeface="Times New Roman"/>
              </a:rPr>
              <a:t>政府的职能</a:t>
            </a:r>
            <a:endParaRPr lang="zh-CN" altLang="zh-CN" sz="1050" kern="100" dirty="0">
              <a:effectLst/>
              <a:latin typeface="宋体"/>
              <a:cs typeface="Courier New"/>
            </a:endParaRPr>
          </a:p>
        </p:txBody>
      </p:sp>
      <p:sp>
        <p:nvSpPr>
          <p:cNvPr id="5" name="矩形 1"/>
          <p:cNvSpPr>
            <a:spLocks noChangeArrowheads="1"/>
          </p:cNvSpPr>
          <p:nvPr/>
        </p:nvSpPr>
        <p:spPr bwMode="auto">
          <a:xfrm>
            <a:off x="249687" y="1484784"/>
            <a:ext cx="11647294"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400300" algn="l"/>
              </a:tabLst>
            </a:pPr>
            <a:r>
              <a:rPr lang="en-US" altLang="zh-CN" sz="2400" b="1" kern="100" dirty="0">
                <a:latin typeface="Arial"/>
                <a:ea typeface="黑体"/>
                <a:cs typeface="Courier New"/>
              </a:rPr>
              <a:t>[</a:t>
            </a:r>
            <a:r>
              <a:rPr lang="zh-CN" altLang="zh-CN" sz="2400" b="1" kern="100" dirty="0">
                <a:latin typeface="Arial"/>
                <a:ea typeface="黑体"/>
                <a:cs typeface="Arial"/>
              </a:rPr>
              <a:t>例</a:t>
            </a:r>
            <a:r>
              <a:rPr lang="en-US" altLang="zh-CN" sz="2400" b="1" kern="100" dirty="0">
                <a:latin typeface="Arial"/>
                <a:ea typeface="黑体"/>
                <a:cs typeface="Courier New"/>
              </a:rPr>
              <a:t>1]</a:t>
            </a:r>
            <a:r>
              <a:rPr lang="en-US" altLang="zh-CN" sz="2400" b="1" kern="100" dirty="0">
                <a:latin typeface="Times New Roman"/>
                <a:cs typeface="Courier New"/>
              </a:rPr>
              <a:t> </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政治认同、科学精神</a:t>
            </a:r>
            <a:r>
              <a:rPr lang="en-US" altLang="zh-CN" sz="2400" b="1" kern="100" dirty="0">
                <a:latin typeface="Times New Roman"/>
                <a:ea typeface="楷体_GB2312"/>
                <a:cs typeface="Courier New"/>
              </a:rPr>
              <a:t>)</a:t>
            </a:r>
            <a:r>
              <a:rPr lang="zh-CN" altLang="zh-CN" sz="2400" b="1" kern="100" dirty="0">
                <a:latin typeface="Times New Roman"/>
                <a:cs typeface="Times New Roman"/>
              </a:rPr>
              <a:t>记者从</a:t>
            </a:r>
            <a:r>
              <a:rPr lang="en-US" altLang="zh-CN" sz="2400" b="1" kern="100" dirty="0">
                <a:latin typeface="Times New Roman"/>
                <a:cs typeface="Courier New"/>
              </a:rPr>
              <a:t>2019</a:t>
            </a:r>
            <a:r>
              <a:rPr lang="zh-CN" altLang="zh-CN" sz="2400" b="1" kern="100" dirty="0">
                <a:latin typeface="Times New Roman"/>
                <a:cs typeface="Times New Roman"/>
              </a:rPr>
              <a:t>年两会上获悉：我国将加快推进养老保险省级统筹改革，继续提高企业职工基本养老保险基金中央调剂比例、划转部分国有资本充实社保基金。这一做法表明，政府应该</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宋体"/>
                <a:cs typeface="Times New Roman"/>
              </a:rPr>
              <a:t>	①</a:t>
            </a:r>
            <a:r>
              <a:rPr lang="zh-CN" altLang="zh-CN" sz="2400" b="1" kern="100" dirty="0">
                <a:latin typeface="Times New Roman"/>
                <a:cs typeface="Times New Roman"/>
              </a:rPr>
              <a:t>承担相应职责，实现养老由政府全部承担　</a:t>
            </a:r>
            <a:r>
              <a:rPr lang="en-US" altLang="zh-CN" sz="2400" b="1" kern="100" dirty="0">
                <a:latin typeface="宋体"/>
                <a:cs typeface="Times New Roman"/>
              </a:rPr>
              <a:t>②</a:t>
            </a:r>
            <a:r>
              <a:rPr lang="zh-CN" altLang="zh-CN" sz="2400" b="1" kern="100" dirty="0">
                <a:latin typeface="Times New Roman"/>
                <a:cs typeface="Times New Roman"/>
              </a:rPr>
              <a:t>加强社会建设，健全社会保障体系　</a:t>
            </a:r>
            <a:r>
              <a:rPr lang="en-US" altLang="zh-CN" sz="2400" b="1" kern="100" dirty="0">
                <a:latin typeface="宋体"/>
                <a:cs typeface="Times New Roman"/>
              </a:rPr>
              <a:t>③</a:t>
            </a:r>
            <a:r>
              <a:rPr lang="zh-CN" altLang="zh-CN" sz="2400" b="1" kern="100" dirty="0">
                <a:latin typeface="Times New Roman"/>
                <a:cs typeface="Times New Roman"/>
              </a:rPr>
              <a:t>履行经济建设职能，促进社会公平　</a:t>
            </a:r>
            <a:r>
              <a:rPr lang="en-US" altLang="zh-CN" sz="2400" b="1" kern="100" dirty="0">
                <a:latin typeface="宋体"/>
                <a:cs typeface="Times New Roman"/>
              </a:rPr>
              <a:t>④</a:t>
            </a:r>
            <a:r>
              <a:rPr lang="zh-CN" altLang="zh-CN" sz="2400" b="1" kern="100" dirty="0">
                <a:latin typeface="Times New Roman"/>
                <a:cs typeface="Times New Roman"/>
              </a:rPr>
              <a:t>完善社会保障制度，维护人民利益</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en-US" altLang="zh-CN" sz="2400" b="1" kern="100" dirty="0">
                <a:latin typeface="宋体"/>
                <a:cs typeface="Times New Roman"/>
              </a:rPr>
              <a:t>①③</a:t>
            </a:r>
            <a:r>
              <a:rPr lang="en-US" altLang="zh-CN" sz="2400" b="1" kern="100" dirty="0">
                <a:latin typeface="Times New Roman"/>
                <a:cs typeface="Courier New"/>
              </a:rPr>
              <a:t> 	B.</a:t>
            </a:r>
            <a:r>
              <a:rPr lang="en-US" altLang="zh-CN" sz="2400" b="1" kern="100" dirty="0">
                <a:latin typeface="宋体"/>
                <a:cs typeface="Times New Roman"/>
              </a:rPr>
              <a:t>②③</a:t>
            </a:r>
            <a:r>
              <a:rPr lang="en-US" altLang="zh-CN" sz="2400" b="1" kern="100" dirty="0">
                <a:latin typeface="Times New Roman"/>
                <a:cs typeface="Courier New"/>
              </a:rPr>
              <a:t>  </a:t>
            </a:r>
            <a:r>
              <a:rPr lang="en-US" altLang="zh-CN" sz="2400" b="1" kern="100" dirty="0" smtClean="0">
                <a:latin typeface="Times New Roman"/>
                <a:cs typeface="Courier New"/>
              </a:rPr>
              <a:t>		C</a:t>
            </a:r>
            <a:r>
              <a:rPr lang="en-US" altLang="zh-CN" sz="2400" b="1" kern="100" dirty="0">
                <a:latin typeface="Times New Roman"/>
                <a:cs typeface="Courier New"/>
              </a:rPr>
              <a:t>.</a:t>
            </a:r>
            <a:r>
              <a:rPr lang="en-US" altLang="zh-CN" sz="2400" b="1" kern="100" dirty="0">
                <a:latin typeface="宋体"/>
                <a:cs typeface="Times New Roman"/>
              </a:rPr>
              <a:t>①④</a:t>
            </a:r>
            <a:r>
              <a:rPr lang="en-US" altLang="zh-CN" sz="2400" b="1" kern="100" dirty="0">
                <a:latin typeface="Times New Roman"/>
                <a:cs typeface="Courier New"/>
              </a:rPr>
              <a:t> 	</a:t>
            </a:r>
            <a:r>
              <a:rPr lang="en-US" altLang="zh-CN" sz="2400" b="1" kern="100" dirty="0" smtClean="0">
                <a:latin typeface="Times New Roman"/>
                <a:cs typeface="Courier New"/>
              </a:rPr>
              <a:t>	D</a:t>
            </a:r>
            <a:r>
              <a:rPr lang="en-US" altLang="zh-CN" sz="2400" b="1" kern="100" dirty="0">
                <a:latin typeface="Times New Roman"/>
                <a:cs typeface="Courier New"/>
              </a:rPr>
              <a:t>.</a:t>
            </a:r>
            <a:r>
              <a:rPr lang="en-US" altLang="zh-CN" sz="2400" b="1" kern="100" dirty="0">
                <a:latin typeface="宋体"/>
                <a:cs typeface="Times New Roman"/>
              </a:rPr>
              <a:t>②④</a:t>
            </a:r>
            <a:endParaRPr lang="zh-CN" altLang="zh-CN" sz="1050" kern="100" dirty="0">
              <a:effectLst/>
              <a:latin typeface="宋体"/>
              <a:cs typeface="Courier New"/>
            </a:endParaRPr>
          </a:p>
        </p:txBody>
      </p:sp>
    </p:spTree>
    <p:extLst>
      <p:ext uri="{BB962C8B-B14F-4D97-AF65-F5344CB8AC3E}">
        <p14:creationId xmlns:p14="http://schemas.microsoft.com/office/powerpoint/2010/main" val="21192289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1480716"/>
            <a:ext cx="11647294"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解析　</a:t>
            </a:r>
            <a:r>
              <a:rPr lang="zh-CN" altLang="zh-CN" sz="2400" b="1" kern="100" dirty="0">
                <a:solidFill>
                  <a:srgbClr val="0000FF"/>
                </a:solidFill>
                <a:latin typeface="Times New Roman"/>
                <a:ea typeface="仿宋_GB2312"/>
                <a:cs typeface="Times New Roman"/>
              </a:rPr>
              <a:t>材料中的做法是履行加强社会建设职能，完善社会保障制度的体现，</a:t>
            </a:r>
            <a:r>
              <a:rPr lang="en-US" altLang="zh-CN" sz="2400" b="1" kern="100" dirty="0">
                <a:solidFill>
                  <a:srgbClr val="0000FF"/>
                </a:solidFill>
                <a:latin typeface="宋体"/>
                <a:ea typeface="仿宋_GB2312"/>
                <a:cs typeface="Times New Roman"/>
              </a:rPr>
              <a:t>②④</a:t>
            </a:r>
            <a:r>
              <a:rPr lang="zh-CN" altLang="zh-CN" sz="2400" b="1" kern="100" dirty="0">
                <a:solidFill>
                  <a:srgbClr val="0000FF"/>
                </a:solidFill>
                <a:latin typeface="Times New Roman"/>
                <a:ea typeface="仿宋_GB2312"/>
                <a:cs typeface="Times New Roman"/>
              </a:rPr>
              <a:t>当选。在我国，不可能实现养老全部由政府承担，</a:t>
            </a:r>
            <a:r>
              <a:rPr lang="en-US" altLang="zh-CN" sz="2400" b="1" kern="100" dirty="0">
                <a:solidFill>
                  <a:srgbClr val="0000FF"/>
                </a:solidFill>
                <a:latin typeface="宋体"/>
                <a:ea typeface="仿宋_GB2312"/>
                <a:cs typeface="Times New Roman"/>
              </a:rPr>
              <a:t>①</a:t>
            </a:r>
            <a:r>
              <a:rPr lang="zh-CN" altLang="zh-CN" sz="2400" b="1" kern="100" dirty="0">
                <a:solidFill>
                  <a:srgbClr val="0000FF"/>
                </a:solidFill>
                <a:latin typeface="Times New Roman"/>
                <a:ea typeface="仿宋_GB2312"/>
                <a:cs typeface="Times New Roman"/>
              </a:rPr>
              <a:t>错误。健全社会保障体系不属于发展经济的措施，</a:t>
            </a:r>
            <a:r>
              <a:rPr lang="en-US" altLang="zh-CN" sz="2400" b="1" kern="100" dirty="0">
                <a:solidFill>
                  <a:srgbClr val="0000FF"/>
                </a:solidFill>
                <a:latin typeface="宋体"/>
                <a:ea typeface="仿宋_GB2312"/>
                <a:cs typeface="Times New Roman"/>
              </a:rPr>
              <a:t>③</a:t>
            </a:r>
            <a:r>
              <a:rPr lang="zh-CN" altLang="zh-CN" sz="2400" b="1" kern="100" dirty="0">
                <a:solidFill>
                  <a:srgbClr val="0000FF"/>
                </a:solidFill>
                <a:latin typeface="Times New Roman"/>
                <a:ea typeface="仿宋_GB2312"/>
                <a:cs typeface="Times New Roman"/>
              </a:rPr>
              <a:t>不符合题意。</a:t>
            </a:r>
            <a:endParaRPr lang="zh-CN" altLang="zh-CN" sz="1050" kern="100" dirty="0">
              <a:solidFill>
                <a:srgbClr val="0000FF"/>
              </a:solidFill>
              <a:latin typeface="宋体"/>
              <a:cs typeface="Courier New"/>
            </a:endParaRPr>
          </a:p>
          <a:p>
            <a:pPr>
              <a:lnSpc>
                <a:spcPct val="150000"/>
              </a:lnSpc>
              <a:tabLst>
                <a:tab pos="2400300" algn="l"/>
              </a:tabLst>
            </a:pPr>
            <a:r>
              <a:rPr lang="zh-CN" altLang="zh-CN" sz="2400" b="1" kern="100" dirty="0">
                <a:solidFill>
                  <a:srgbClr val="FF0000"/>
                </a:solidFill>
                <a:latin typeface="Times New Roman"/>
                <a:ea typeface="黑体"/>
                <a:cs typeface="Times New Roman"/>
              </a:rPr>
              <a:t>答案　</a:t>
            </a:r>
            <a:r>
              <a:rPr lang="en-US" altLang="zh-CN" sz="2400" b="1" kern="100" dirty="0">
                <a:solidFill>
                  <a:srgbClr val="FF0000"/>
                </a:solidFill>
                <a:latin typeface="Times New Roman"/>
                <a:cs typeface="Courier New"/>
              </a:rPr>
              <a:t>D</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44406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4155552" y="794647"/>
            <a:ext cx="5849473"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50000"/>
              </a:lnSpc>
              <a:spcAft>
                <a:spcPts val="0"/>
              </a:spcAft>
              <a:tabLst>
                <a:tab pos="2430780" algn="l"/>
              </a:tabLst>
            </a:pPr>
            <a:r>
              <a:rPr lang="zh-CN" altLang="zh-CN" sz="2400" b="1" kern="100" dirty="0">
                <a:latin typeface="Times New Roman"/>
                <a:ea typeface="黑体"/>
                <a:cs typeface="Times New Roman"/>
              </a:rPr>
              <a:t>如何将</a:t>
            </a:r>
            <a:r>
              <a:rPr lang="zh-CN" altLang="zh-CN" sz="2400" b="1" kern="100" dirty="0">
                <a:cs typeface="Times New Roman"/>
              </a:rPr>
              <a:t>“</a:t>
            </a:r>
            <a:r>
              <a:rPr lang="zh-CN" altLang="zh-CN" sz="2400" b="1" kern="100" dirty="0">
                <a:latin typeface="Times New Roman"/>
                <a:ea typeface="黑体"/>
                <a:cs typeface="Times New Roman"/>
              </a:rPr>
              <a:t>便民利民</a:t>
            </a:r>
            <a:r>
              <a:rPr lang="zh-CN" altLang="zh-CN" sz="2400" b="1" kern="100" dirty="0">
                <a:cs typeface="Times New Roman"/>
              </a:rPr>
              <a:t>”</a:t>
            </a:r>
            <a:r>
              <a:rPr lang="zh-CN" altLang="zh-CN" sz="2400" b="1" kern="100" dirty="0">
                <a:latin typeface="Times New Roman"/>
                <a:ea typeface="黑体"/>
                <a:cs typeface="Times New Roman"/>
              </a:rPr>
              <a:t>内化于心、外化于行</a:t>
            </a:r>
            <a:endParaRPr lang="zh-CN" altLang="zh-CN" sz="1050" kern="100" dirty="0">
              <a:effectLst/>
              <a:latin typeface="宋体"/>
              <a:cs typeface="Courier New"/>
            </a:endParaRPr>
          </a:p>
        </p:txBody>
      </p:sp>
      <p:pic>
        <p:nvPicPr>
          <p:cNvPr id="2050" name="Picture 2" descr="议题二"/>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39616" y="917731"/>
            <a:ext cx="1151858" cy="407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1"/>
          <p:cNvSpPr>
            <a:spLocks noChangeArrowheads="1"/>
          </p:cNvSpPr>
          <p:nvPr/>
        </p:nvSpPr>
        <p:spPr bwMode="auto">
          <a:xfrm>
            <a:off x="249687" y="1628800"/>
            <a:ext cx="11647294" cy="4437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indent="720000" algn="just">
              <a:lnSpc>
                <a:spcPct val="150000"/>
              </a:lnSpc>
              <a:spcAft>
                <a:spcPts val="0"/>
              </a:spcAft>
              <a:tabLst>
                <a:tab pos="2400300" algn="l"/>
              </a:tabLst>
            </a:pPr>
            <a:r>
              <a:rPr lang="en-US" altLang="zh-CN" sz="2400" b="1" kern="100" dirty="0">
                <a:latin typeface="Times New Roman"/>
                <a:ea typeface="楷体_GB2312"/>
                <a:cs typeface="Courier New"/>
              </a:rPr>
              <a:t>2019</a:t>
            </a:r>
            <a:r>
              <a:rPr lang="zh-CN" altLang="zh-CN" sz="2400" b="1" kern="100" dirty="0">
                <a:latin typeface="Times New Roman"/>
                <a:ea typeface="楷体_GB2312"/>
                <a:cs typeface="Times New Roman"/>
              </a:rPr>
              <a:t>年</a:t>
            </a:r>
            <a:r>
              <a:rPr lang="en-US" altLang="zh-CN" sz="2400" b="1" kern="100" dirty="0">
                <a:latin typeface="Times New Roman"/>
                <a:ea typeface="楷体_GB2312"/>
                <a:cs typeface="Courier New"/>
              </a:rPr>
              <a:t>3</a:t>
            </a:r>
            <a:r>
              <a:rPr lang="zh-CN" altLang="zh-CN" sz="2400" b="1" kern="100" dirty="0">
                <a:latin typeface="Times New Roman"/>
                <a:ea typeface="楷体_GB2312"/>
                <a:cs typeface="Times New Roman"/>
              </a:rPr>
              <a:t>月</a:t>
            </a:r>
            <a:r>
              <a:rPr lang="en-US" altLang="zh-CN" sz="2400" b="1" kern="100" dirty="0">
                <a:latin typeface="Times New Roman"/>
                <a:ea typeface="楷体_GB2312"/>
                <a:cs typeface="Courier New"/>
              </a:rPr>
              <a:t>1</a:t>
            </a:r>
            <a:r>
              <a:rPr lang="zh-CN" altLang="zh-CN" sz="2400" b="1" kern="100" dirty="0">
                <a:latin typeface="Times New Roman"/>
                <a:ea typeface="楷体_GB2312"/>
                <a:cs typeface="Times New Roman"/>
              </a:rPr>
              <a:t>日上午，大同市召开</a:t>
            </a:r>
            <a:r>
              <a:rPr lang="en-US" altLang="zh-CN" sz="2400" b="1" kern="100" dirty="0">
                <a:latin typeface="宋体"/>
                <a:cs typeface="Times New Roman"/>
              </a:rPr>
              <a:t>“</a:t>
            </a:r>
            <a:r>
              <a:rPr lang="zh-CN" altLang="zh-CN" sz="2400" b="1" kern="100" dirty="0">
                <a:latin typeface="Times New Roman"/>
                <a:ea typeface="楷体_GB2312"/>
                <a:cs typeface="Times New Roman"/>
              </a:rPr>
              <a:t>深化户籍制度改革，全面放开各类引进人才落户限制，助力全市产业转型</a:t>
            </a:r>
            <a:r>
              <a:rPr lang="en-US" altLang="zh-CN" sz="2400" b="1" kern="100" dirty="0">
                <a:latin typeface="宋体"/>
                <a:cs typeface="Times New Roman"/>
              </a:rPr>
              <a:t>‘</a:t>
            </a:r>
            <a:r>
              <a:rPr lang="zh-CN" altLang="zh-CN" sz="2400" b="1" kern="100" dirty="0">
                <a:latin typeface="Times New Roman"/>
                <a:ea typeface="楷体_GB2312"/>
                <a:cs typeface="Times New Roman"/>
              </a:rPr>
              <a:t>招才引智行动</a:t>
            </a:r>
            <a:r>
              <a:rPr lang="en-US" altLang="zh-CN" sz="2400" b="1" kern="100" dirty="0">
                <a:latin typeface="宋体"/>
                <a:cs typeface="Times New Roman"/>
              </a:rPr>
              <a:t>’”</a:t>
            </a:r>
            <a:r>
              <a:rPr lang="zh-CN" altLang="zh-CN" sz="2400" b="1" kern="100" dirty="0">
                <a:latin typeface="Times New Roman"/>
                <a:ea typeface="楷体_GB2312"/>
                <a:cs typeface="Times New Roman"/>
              </a:rPr>
              <a:t>新政新闻发布会。会议指出：为全面提升公安机关户籍窗口的服务质量，大同市公安局推出</a:t>
            </a:r>
            <a:r>
              <a:rPr lang="en-US" altLang="zh-CN" sz="2400" b="1" kern="100" dirty="0">
                <a:latin typeface="宋体"/>
                <a:cs typeface="Times New Roman"/>
              </a:rPr>
              <a:t>“</a:t>
            </a:r>
            <a:r>
              <a:rPr lang="zh-CN" altLang="zh-CN" sz="2400" b="1" kern="100" dirty="0">
                <a:latin typeface="Times New Roman"/>
                <a:ea typeface="楷体_GB2312"/>
                <a:cs typeface="Times New Roman"/>
              </a:rPr>
              <a:t>户籍窗口便民利民优化服务</a:t>
            </a:r>
            <a:r>
              <a:rPr lang="en-US" altLang="zh-CN" sz="2400" b="1" kern="100" dirty="0">
                <a:latin typeface="Times New Roman"/>
                <a:ea typeface="楷体_GB2312"/>
                <a:cs typeface="Courier New"/>
              </a:rPr>
              <a:t>12</a:t>
            </a:r>
            <a:r>
              <a:rPr lang="zh-CN" altLang="zh-CN" sz="2400" b="1" kern="100" dirty="0">
                <a:latin typeface="Times New Roman"/>
                <a:ea typeface="楷体_GB2312"/>
                <a:cs typeface="Times New Roman"/>
              </a:rPr>
              <a:t>项承诺</a:t>
            </a:r>
            <a:r>
              <a:rPr lang="en-US" altLang="zh-CN" sz="2400" b="1" kern="100" dirty="0">
                <a:latin typeface="宋体"/>
                <a:cs typeface="Times New Roman"/>
              </a:rPr>
              <a:t>”</a:t>
            </a:r>
            <a:r>
              <a:rPr lang="zh-CN" altLang="zh-CN" sz="2400" b="1" kern="100" dirty="0">
                <a:latin typeface="Times New Roman"/>
                <a:ea typeface="楷体_GB2312"/>
                <a:cs typeface="Times New Roman"/>
              </a:rPr>
              <a:t>，以期使全市所有户籍窗口服务均能达到</a:t>
            </a:r>
            <a:r>
              <a:rPr lang="en-US" altLang="zh-CN" sz="2400" b="1" kern="100" dirty="0">
                <a:latin typeface="宋体"/>
                <a:cs typeface="Times New Roman"/>
              </a:rPr>
              <a:t>“</a:t>
            </a:r>
            <a:r>
              <a:rPr lang="zh-CN" altLang="zh-CN" sz="2400" b="1" kern="100" dirty="0">
                <a:latin typeface="Times New Roman"/>
                <a:ea typeface="楷体_GB2312"/>
                <a:cs typeface="Times New Roman"/>
              </a:rPr>
              <a:t>五个零</a:t>
            </a:r>
            <a:r>
              <a:rPr lang="en-US" altLang="zh-CN" sz="2400" b="1" kern="100" dirty="0">
                <a:latin typeface="宋体"/>
                <a:cs typeface="Times New Roman"/>
              </a:rPr>
              <a:t>”“</a:t>
            </a:r>
            <a:r>
              <a:rPr lang="zh-CN" altLang="zh-CN" sz="2400" b="1" kern="100" dirty="0">
                <a:latin typeface="Times New Roman"/>
                <a:ea typeface="楷体_GB2312"/>
                <a:cs typeface="Times New Roman"/>
              </a:rPr>
              <a:t>五提升</a:t>
            </a:r>
            <a:r>
              <a:rPr lang="en-US" altLang="zh-CN" sz="2400" b="1" kern="100" dirty="0">
                <a:latin typeface="宋体"/>
                <a:cs typeface="Times New Roman"/>
              </a:rPr>
              <a:t>”</a:t>
            </a:r>
            <a:r>
              <a:rPr lang="zh-CN" altLang="zh-CN" sz="2400" b="1" kern="100" dirty="0">
                <a:latin typeface="Times New Roman"/>
                <a:ea typeface="楷体_GB2312"/>
                <a:cs typeface="Times New Roman"/>
              </a:rPr>
              <a:t>的目标。</a:t>
            </a:r>
            <a:endParaRPr lang="zh-CN" altLang="zh-CN" sz="1050" kern="100" dirty="0">
              <a:latin typeface="宋体"/>
              <a:cs typeface="Courier New"/>
            </a:endParaRPr>
          </a:p>
          <a:p>
            <a:pPr indent="720000" algn="just">
              <a:lnSpc>
                <a:spcPct val="150000"/>
              </a:lnSpc>
              <a:spcAft>
                <a:spcPts val="0"/>
              </a:spcAft>
              <a:tabLst>
                <a:tab pos="2400300" algn="l"/>
              </a:tabLst>
            </a:pPr>
            <a:r>
              <a:rPr lang="en-US" altLang="zh-CN" sz="2400" b="1" kern="100" dirty="0">
                <a:latin typeface="宋体"/>
                <a:cs typeface="Times New Roman"/>
              </a:rPr>
              <a:t>“</a:t>
            </a:r>
            <a:r>
              <a:rPr lang="zh-CN" altLang="zh-CN" sz="2400" b="1" kern="100" dirty="0">
                <a:latin typeface="Times New Roman"/>
                <a:ea typeface="楷体_GB2312"/>
                <a:cs typeface="Times New Roman"/>
              </a:rPr>
              <a:t>五个零</a:t>
            </a:r>
            <a:r>
              <a:rPr lang="en-US" altLang="zh-CN" sz="2400" b="1" kern="100" dirty="0">
                <a:latin typeface="宋体"/>
                <a:cs typeface="Times New Roman"/>
              </a:rPr>
              <a:t>”</a:t>
            </a:r>
            <a:r>
              <a:rPr lang="zh-CN" altLang="zh-CN" sz="2400" b="1" kern="100" dirty="0">
                <a:latin typeface="Times New Roman"/>
                <a:ea typeface="楷体_GB2312"/>
                <a:cs typeface="Times New Roman"/>
              </a:rPr>
              <a:t>即：首接首问零推脱、依法办事零差错、贴心服务零距离、语言文明零投诉、廉洁从政零违纪；</a:t>
            </a:r>
            <a:r>
              <a:rPr lang="en-US" altLang="zh-CN" sz="2400" b="1" kern="100" dirty="0">
                <a:latin typeface="宋体"/>
                <a:cs typeface="Times New Roman"/>
              </a:rPr>
              <a:t>“</a:t>
            </a:r>
            <a:r>
              <a:rPr lang="zh-CN" altLang="zh-CN" sz="2400" b="1" kern="100" dirty="0">
                <a:latin typeface="Times New Roman"/>
                <a:ea typeface="楷体_GB2312"/>
                <a:cs typeface="Times New Roman"/>
              </a:rPr>
              <a:t>五提升</a:t>
            </a:r>
            <a:r>
              <a:rPr lang="en-US" altLang="zh-CN" sz="2400" b="1" kern="100" dirty="0">
                <a:latin typeface="宋体"/>
                <a:cs typeface="Times New Roman"/>
              </a:rPr>
              <a:t>”</a:t>
            </a:r>
            <a:r>
              <a:rPr lang="zh-CN" altLang="zh-CN" sz="2400" b="1" kern="100" dirty="0">
                <a:latin typeface="Times New Roman"/>
                <a:ea typeface="楷体_GB2312"/>
                <a:cs typeface="Times New Roman"/>
              </a:rPr>
              <a:t>即：户籍民警的业务能力全面提升、户籍民警的服务水平全面提升、户籍窗口的服务质量全面提升、户籍窗口的办事效率全面提升和户籍窗口的群众满意度全面提升。</a:t>
            </a:r>
            <a:endParaRPr lang="zh-CN" altLang="zh-CN" sz="1050" kern="100" dirty="0">
              <a:effectLst/>
              <a:latin typeface="宋体"/>
              <a:cs typeface="Courier New"/>
            </a:endParaRPr>
          </a:p>
        </p:txBody>
      </p:sp>
    </p:spTree>
    <p:extLst>
      <p:ext uri="{BB962C8B-B14F-4D97-AF65-F5344CB8AC3E}">
        <p14:creationId xmlns:p14="http://schemas.microsoft.com/office/powerpoint/2010/main" val="122024005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692696"/>
            <a:ext cx="11647294"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问题探究</a:t>
            </a:r>
            <a:r>
              <a:rPr lang="en-US" altLang="zh-CN" sz="2400" b="1" kern="100" dirty="0">
                <a:latin typeface="Times New Roman"/>
                <a:ea typeface="黑体"/>
                <a:cs typeface="Courier New"/>
              </a:rPr>
              <a:t>]</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通过山西大同市公安局推出的</a:t>
            </a:r>
            <a:r>
              <a:rPr lang="en-US" altLang="zh-CN" sz="2400" b="1" kern="100" dirty="0">
                <a:latin typeface="宋体"/>
                <a:cs typeface="Times New Roman"/>
              </a:rPr>
              <a:t>“</a:t>
            </a:r>
            <a:r>
              <a:rPr lang="zh-CN" altLang="zh-CN" sz="2400" b="1" kern="100" dirty="0">
                <a:latin typeface="Times New Roman"/>
                <a:cs typeface="Times New Roman"/>
              </a:rPr>
              <a:t>五个零</a:t>
            </a:r>
            <a:r>
              <a:rPr lang="en-US" altLang="zh-CN" sz="2400" b="1" kern="100" dirty="0">
                <a:latin typeface="宋体"/>
                <a:cs typeface="Times New Roman"/>
              </a:rPr>
              <a:t>”“</a:t>
            </a:r>
            <a:r>
              <a:rPr lang="zh-CN" altLang="zh-CN" sz="2400" b="1" kern="100" dirty="0">
                <a:latin typeface="Times New Roman"/>
                <a:cs typeface="Times New Roman"/>
              </a:rPr>
              <a:t>五提升</a:t>
            </a:r>
            <a:r>
              <a:rPr lang="en-US" altLang="zh-CN" sz="2400" b="1" kern="100" dirty="0">
                <a:latin typeface="宋体"/>
                <a:cs typeface="Times New Roman"/>
              </a:rPr>
              <a:t>”</a:t>
            </a:r>
            <a:r>
              <a:rPr lang="zh-CN" altLang="zh-CN" sz="2400" b="1" kern="100" dirty="0">
                <a:latin typeface="Times New Roman"/>
                <a:cs typeface="Times New Roman"/>
              </a:rPr>
              <a:t>的便民利民的目标，我们可以看出政府与人民是什么关系？</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政治认同水平</a:t>
            </a:r>
            <a:r>
              <a:rPr lang="en-US" altLang="zh-CN" sz="2400" b="1" kern="100" dirty="0">
                <a:latin typeface="Times New Roman"/>
                <a:ea typeface="楷体_GB2312"/>
                <a:cs typeface="Courier New"/>
              </a:rPr>
              <a:t>2)</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作为公民，应该如何处理与政府的关系？</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政治认同、公共参与水平</a:t>
            </a:r>
            <a:r>
              <a:rPr lang="en-US" altLang="zh-CN" sz="2400" b="1" kern="100" dirty="0">
                <a:latin typeface="Times New Roman"/>
                <a:ea typeface="楷体_GB2312"/>
                <a:cs typeface="Courier New"/>
              </a:rPr>
              <a:t>3)</a:t>
            </a:r>
            <a:endParaRPr lang="zh-CN" altLang="zh-CN" sz="1050" kern="100" dirty="0">
              <a:latin typeface="宋体"/>
              <a:cs typeface="Courier New"/>
            </a:endParaRPr>
          </a:p>
          <a:p>
            <a:pPr marL="360000"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提示：</a:t>
            </a:r>
            <a:r>
              <a:rPr lang="en-US" altLang="zh-CN" sz="2400" b="1" kern="100" dirty="0">
                <a:solidFill>
                  <a:srgbClr val="0000FF"/>
                </a:solidFill>
                <a:latin typeface="Times New Roman"/>
                <a:ea typeface="仿宋_GB2312"/>
                <a:cs typeface="Courier New"/>
              </a:rPr>
              <a:t>(1)</a:t>
            </a:r>
            <a:r>
              <a:rPr lang="zh-CN" altLang="zh-CN" sz="2400" b="1" kern="100" dirty="0">
                <a:solidFill>
                  <a:srgbClr val="0000FF"/>
                </a:solidFill>
                <a:latin typeface="Times New Roman"/>
                <a:ea typeface="仿宋_GB2312"/>
                <a:cs typeface="Times New Roman"/>
              </a:rPr>
              <a:t>我国政府是人民的政府，是便民利民的政府，坚持为人民服务的宗旨。</a:t>
            </a:r>
            <a:endParaRPr lang="zh-CN" altLang="zh-CN" sz="1050" kern="100" dirty="0">
              <a:solidFill>
                <a:srgbClr val="0000FF"/>
              </a:solidFill>
              <a:latin typeface="宋体"/>
              <a:cs typeface="Courier New"/>
            </a:endParaRPr>
          </a:p>
          <a:p>
            <a:pPr marL="360000" algn="just">
              <a:lnSpc>
                <a:spcPct val="150000"/>
              </a:lnSpc>
              <a:spcAft>
                <a:spcPts val="0"/>
              </a:spcAft>
              <a:tabLst>
                <a:tab pos="2400300" algn="l"/>
              </a:tabLst>
            </a:pPr>
            <a:r>
              <a:rPr lang="en-US" altLang="zh-CN" sz="2400" b="1" kern="100" dirty="0">
                <a:solidFill>
                  <a:srgbClr val="0000FF"/>
                </a:solidFill>
                <a:latin typeface="Times New Roman"/>
                <a:ea typeface="仿宋_GB2312"/>
                <a:cs typeface="Courier New"/>
              </a:rPr>
              <a:t>(2)</a:t>
            </a:r>
            <a:r>
              <a:rPr lang="zh-CN" altLang="zh-CN" sz="2400" b="1" kern="100" dirty="0">
                <a:solidFill>
                  <a:srgbClr val="0000FF"/>
                </a:solidFill>
                <a:latin typeface="Times New Roman"/>
                <a:ea typeface="仿宋_GB2312"/>
                <a:cs typeface="Times New Roman"/>
              </a:rPr>
              <a:t>应当了解政府的性质和职能，相信我们的政府是为人民服务的政府。要支持政府的工作，寻求政府的帮助，监督政府的行为。</a:t>
            </a:r>
            <a:endParaRPr lang="zh-CN" altLang="zh-CN" sz="1050" kern="100" dirty="0">
              <a:solidFill>
                <a:srgbClr val="0000FF"/>
              </a:solidFill>
              <a:effectLst/>
              <a:latin typeface="宋体"/>
              <a:cs typeface="Courier New"/>
            </a:endParaRPr>
          </a:p>
        </p:txBody>
      </p:sp>
    </p:spTree>
    <p:extLst>
      <p:ext uri="{BB962C8B-B14F-4D97-AF65-F5344CB8AC3E}">
        <p14:creationId xmlns:p14="http://schemas.microsoft.com/office/powerpoint/2010/main" val="3569737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blinds(horizontal)">
                                      <p:cBhvr>
                                        <p:cTn id="7" dur="500"/>
                                        <p:tgtEl>
                                          <p:spTgt spid="4">
                                            <p:txEl>
                                              <p:pRg st="3" end="3"/>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4">
                                            <p:txEl>
                                              <p:pRg st="4" end="4"/>
                                            </p:txEl>
                                          </p:spTgt>
                                        </p:tgtEl>
                                        <p:attrNameLst>
                                          <p:attrName>style.visibility</p:attrName>
                                        </p:attrNameLst>
                                      </p:cBhvr>
                                      <p:to>
                                        <p:strVal val="visible"/>
                                      </p:to>
                                    </p:set>
                                    <p:animEffect transition="in" filter="blinds(horizontal)">
                                      <p:cBhvr>
                                        <p:cTn id="10"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692696"/>
            <a:ext cx="11647294" cy="3329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名师点拨</a:t>
            </a:r>
            <a:r>
              <a:rPr lang="en-US" altLang="zh-CN" sz="2400" b="1" kern="100" dirty="0">
                <a:latin typeface="Times New Roman"/>
                <a:ea typeface="黑体"/>
                <a:cs typeface="Courier New"/>
              </a:rPr>
              <a:t>]</a:t>
            </a:r>
            <a:endParaRPr lang="zh-CN" altLang="zh-CN" sz="1050" kern="100" dirty="0">
              <a:latin typeface="宋体"/>
              <a:cs typeface="Courier New"/>
            </a:endParaRPr>
          </a:p>
          <a:p>
            <a:pPr marL="360000" algn="just">
              <a:lnSpc>
                <a:spcPct val="150000"/>
              </a:lnSpc>
              <a:spcAft>
                <a:spcPts val="0"/>
              </a:spcAft>
              <a:tabLst>
                <a:tab pos="2400300" algn="l"/>
              </a:tabLst>
            </a:pPr>
            <a:r>
              <a:rPr lang="zh-CN" altLang="zh-CN" sz="2400" b="1" kern="100" dirty="0">
                <a:latin typeface="Times New Roman"/>
                <a:ea typeface="黑体"/>
                <a:cs typeface="Times New Roman"/>
              </a:rPr>
              <a:t>政府职能与政府作用的关系</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政府的作用，是指政府通过实施其职能所达到的效果，因此政府的作用是政府职能的体现，政府职能行使得越充分，政府的作用越明显。</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我国政府是人民的政府，政府通过履行其管理与服务的职能达到维护广大人民根本利益的目的。政府与我们每个人的生活息息相关。</a:t>
            </a:r>
            <a:endParaRPr lang="zh-CN" altLang="zh-CN" sz="1050" kern="100" dirty="0">
              <a:effectLst/>
              <a:latin typeface="宋体"/>
              <a:cs typeface="Courier New"/>
            </a:endParaRPr>
          </a:p>
        </p:txBody>
      </p:sp>
    </p:spTree>
    <p:extLst>
      <p:ext uri="{BB962C8B-B14F-4D97-AF65-F5344CB8AC3E}">
        <p14:creationId xmlns:p14="http://schemas.microsoft.com/office/powerpoint/2010/main" val="356973784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D:\共享\政治2017\考向二.tif"/>
          <p:cNvPicPr>
            <a:picLocks noChangeAspect="1" noChangeArrowheads="1"/>
          </p:cNvPicPr>
          <p:nvPr/>
        </p:nvPicPr>
        <p:blipFill>
          <a:blip r:embed="rId2" r:link="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37500" y="858196"/>
            <a:ext cx="6414555" cy="53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1"/>
          <p:cNvSpPr>
            <a:spLocks noChangeArrowheads="1"/>
          </p:cNvSpPr>
          <p:nvPr/>
        </p:nvSpPr>
        <p:spPr bwMode="auto">
          <a:xfrm>
            <a:off x="1818921" y="775071"/>
            <a:ext cx="4490537"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30780" algn="l"/>
              </a:tabLst>
            </a:pPr>
            <a:r>
              <a:rPr lang="zh-CN" altLang="zh-CN" sz="2400" b="1" kern="100">
                <a:latin typeface="Times New Roman"/>
                <a:ea typeface="黑体"/>
                <a:cs typeface="Times New Roman"/>
              </a:rPr>
              <a:t>便民利民的政府</a:t>
            </a:r>
            <a:endParaRPr lang="zh-CN" altLang="zh-CN" sz="1050" kern="100" dirty="0">
              <a:effectLst/>
              <a:latin typeface="宋体"/>
              <a:cs typeface="Courier New"/>
            </a:endParaRPr>
          </a:p>
        </p:txBody>
      </p:sp>
      <p:sp>
        <p:nvSpPr>
          <p:cNvPr id="5" name="矩形 1"/>
          <p:cNvSpPr>
            <a:spLocks noChangeArrowheads="1"/>
          </p:cNvSpPr>
          <p:nvPr/>
        </p:nvSpPr>
        <p:spPr bwMode="auto">
          <a:xfrm>
            <a:off x="249687" y="1556792"/>
            <a:ext cx="11647294"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400300" algn="l"/>
              </a:tabLst>
            </a:pPr>
            <a:r>
              <a:rPr lang="en-US" altLang="zh-CN" sz="2400" b="1" kern="100" dirty="0">
                <a:latin typeface="Arial"/>
                <a:ea typeface="黑体"/>
                <a:cs typeface="Courier New"/>
              </a:rPr>
              <a:t>[</a:t>
            </a:r>
            <a:r>
              <a:rPr lang="zh-CN" altLang="zh-CN" sz="2400" b="1" kern="100" dirty="0">
                <a:latin typeface="Arial"/>
                <a:ea typeface="黑体"/>
                <a:cs typeface="Arial"/>
              </a:rPr>
              <a:t>例</a:t>
            </a:r>
            <a:r>
              <a:rPr lang="en-US" altLang="zh-CN" sz="2400" b="1" kern="100" dirty="0">
                <a:latin typeface="Arial"/>
                <a:ea typeface="黑体"/>
                <a:cs typeface="Courier New"/>
              </a:rPr>
              <a:t>2]</a:t>
            </a:r>
            <a:r>
              <a:rPr lang="en-US" altLang="zh-CN" sz="2400" b="1" kern="100" dirty="0">
                <a:latin typeface="Times New Roman"/>
                <a:cs typeface="Courier New"/>
              </a:rPr>
              <a:t> </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法治意识、科学精神</a:t>
            </a:r>
            <a:r>
              <a:rPr lang="en-US" altLang="zh-CN" sz="2400" b="1" kern="100" dirty="0">
                <a:latin typeface="Times New Roman"/>
                <a:ea typeface="楷体_GB2312"/>
                <a:cs typeface="Courier New"/>
              </a:rPr>
              <a:t>)</a:t>
            </a:r>
            <a:r>
              <a:rPr lang="en-US" altLang="zh-CN" sz="2400" b="1" kern="100" dirty="0">
                <a:latin typeface="Times New Roman"/>
                <a:cs typeface="Courier New"/>
              </a:rPr>
              <a:t>(</a:t>
            </a:r>
            <a:r>
              <a:rPr lang="en-US" altLang="zh-CN" sz="2400" b="1" kern="100" dirty="0">
                <a:latin typeface="Times New Roman"/>
                <a:ea typeface="楷体_GB2312"/>
                <a:cs typeface="Courier New"/>
              </a:rPr>
              <a:t>2017·</a:t>
            </a:r>
            <a:r>
              <a:rPr lang="zh-CN" altLang="zh-CN" sz="2400" b="1" kern="100" dirty="0">
                <a:latin typeface="Times New Roman"/>
                <a:ea typeface="楷体_GB2312"/>
                <a:cs typeface="Times New Roman"/>
              </a:rPr>
              <a:t>新课标</a:t>
            </a:r>
            <a:r>
              <a:rPr lang="en-US" altLang="zh-CN" sz="2400" b="1" kern="100" dirty="0">
                <a:latin typeface="宋体"/>
                <a:ea typeface="楷体_GB2312"/>
                <a:cs typeface="Times New Roman"/>
              </a:rPr>
              <a:t>Ⅰ</a:t>
            </a:r>
            <a:r>
              <a:rPr lang="zh-CN" altLang="zh-CN" sz="2400" b="1" kern="100" dirty="0">
                <a:latin typeface="Times New Roman"/>
                <a:ea typeface="楷体_GB2312"/>
                <a:cs typeface="Times New Roman"/>
              </a:rPr>
              <a:t>卷</a:t>
            </a:r>
            <a:r>
              <a:rPr lang="en-US" altLang="zh-CN" sz="2400" b="1" kern="100" dirty="0">
                <a:latin typeface="Times New Roman"/>
                <a:cs typeface="Courier New"/>
              </a:rPr>
              <a:t>)2015</a:t>
            </a:r>
            <a:r>
              <a:rPr lang="zh-CN" altLang="zh-CN" sz="2400" b="1" kern="100" dirty="0">
                <a:latin typeface="Times New Roman"/>
                <a:cs typeface="Times New Roman"/>
              </a:rPr>
              <a:t>年</a:t>
            </a:r>
            <a:r>
              <a:rPr lang="en-US" altLang="zh-CN" sz="2400" b="1" kern="100" dirty="0">
                <a:latin typeface="Times New Roman"/>
                <a:cs typeface="Courier New"/>
              </a:rPr>
              <a:t>12</a:t>
            </a:r>
            <a:r>
              <a:rPr lang="zh-CN" altLang="zh-CN" sz="2400" b="1" kern="100" dirty="0">
                <a:latin typeface="Times New Roman"/>
                <a:cs typeface="Times New Roman"/>
              </a:rPr>
              <a:t>月，国务院办公厅出台《关于解决无户口人员登记户口问题的意见》要求，进一步完善户口登记政策，禁止设立不符合户口登记规定的任何前置条件，加强户口登记管理，切实保障每个公民依法登记一个常住户口。此举的主要目的在于</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360000" indent="-457200" algn="just">
              <a:lnSpc>
                <a:spcPct val="150000"/>
              </a:lnSpc>
              <a:spcAft>
                <a:spcPts val="0"/>
              </a:spcAft>
              <a:tabLst>
                <a:tab pos="2400300" algn="l"/>
              </a:tabLst>
            </a:pPr>
            <a:r>
              <a:rPr lang="en-US" altLang="zh-CN" sz="2400" b="1" kern="100" dirty="0" smtClean="0">
                <a:latin typeface="宋体"/>
                <a:cs typeface="Times New Roman"/>
              </a:rPr>
              <a:t>	①</a:t>
            </a:r>
            <a:r>
              <a:rPr lang="zh-CN" altLang="zh-CN" sz="2400" b="1" kern="100" dirty="0">
                <a:latin typeface="Times New Roman"/>
                <a:cs typeface="Times New Roman"/>
              </a:rPr>
              <a:t>推进法治建设，保障公民基本权利　</a:t>
            </a:r>
            <a:r>
              <a:rPr lang="en-US" altLang="zh-CN" sz="2400" b="1" kern="100" dirty="0">
                <a:latin typeface="宋体"/>
                <a:cs typeface="Times New Roman"/>
              </a:rPr>
              <a:t>②</a:t>
            </a:r>
            <a:r>
              <a:rPr lang="zh-CN" altLang="zh-CN" sz="2400" b="1" kern="100" dirty="0">
                <a:latin typeface="Times New Roman"/>
                <a:cs typeface="Times New Roman"/>
              </a:rPr>
              <a:t>转变政府职能，提高服务效率　</a:t>
            </a:r>
            <a:r>
              <a:rPr lang="en-US" altLang="zh-CN" sz="2400" b="1" kern="100" dirty="0">
                <a:latin typeface="宋体"/>
                <a:cs typeface="Times New Roman"/>
              </a:rPr>
              <a:t>③</a:t>
            </a:r>
            <a:r>
              <a:rPr lang="zh-CN" altLang="zh-CN" sz="2400" b="1" kern="100" dirty="0">
                <a:latin typeface="Times New Roman"/>
                <a:cs typeface="Times New Roman"/>
              </a:rPr>
              <a:t>完善户籍制度，提高社会管理水平</a:t>
            </a:r>
            <a:r>
              <a:rPr lang="en-US" altLang="zh-CN" sz="2400" b="1" kern="100" dirty="0">
                <a:latin typeface="Times New Roman"/>
                <a:cs typeface="Courier New"/>
              </a:rPr>
              <a:t>  </a:t>
            </a:r>
            <a:r>
              <a:rPr lang="en-US" altLang="zh-CN" sz="2400" b="1" kern="100" dirty="0">
                <a:latin typeface="宋体"/>
                <a:cs typeface="Times New Roman"/>
              </a:rPr>
              <a:t>④</a:t>
            </a:r>
            <a:r>
              <a:rPr lang="zh-CN" altLang="zh-CN" sz="2400" b="1" kern="100" dirty="0">
                <a:latin typeface="Times New Roman"/>
                <a:cs typeface="Times New Roman"/>
              </a:rPr>
              <a:t>缩小城乡差别，提高人口素质</a:t>
            </a:r>
            <a:endParaRPr lang="zh-CN" altLang="zh-CN" sz="1050" kern="100" dirty="0">
              <a:latin typeface="宋体"/>
              <a:cs typeface="Courier New"/>
            </a:endParaRPr>
          </a:p>
          <a:p>
            <a:pPr marL="360000" indent="-457200" algn="just">
              <a:lnSpc>
                <a:spcPct val="150000"/>
              </a:lnSpc>
              <a:spcAft>
                <a:spcPts val="0"/>
              </a:spcAft>
              <a:tabLst>
                <a:tab pos="2400300"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en-US" altLang="zh-CN" sz="2400" b="1" kern="100" dirty="0">
                <a:latin typeface="宋体"/>
                <a:cs typeface="Times New Roman"/>
              </a:rPr>
              <a:t>①②</a:t>
            </a:r>
            <a:r>
              <a:rPr lang="en-US" altLang="zh-CN" sz="2400" b="1" kern="100" dirty="0">
                <a:latin typeface="Times New Roman"/>
                <a:cs typeface="Courier New"/>
              </a:rPr>
              <a:t> 	B.</a:t>
            </a:r>
            <a:r>
              <a:rPr lang="en-US" altLang="zh-CN" sz="2400" b="1" kern="100" dirty="0">
                <a:latin typeface="宋体"/>
                <a:cs typeface="Times New Roman"/>
              </a:rPr>
              <a:t>①③</a:t>
            </a:r>
            <a:r>
              <a:rPr lang="en-US" altLang="zh-CN" sz="2400" b="1" kern="100" dirty="0">
                <a:latin typeface="Times New Roman"/>
                <a:cs typeface="Courier New"/>
              </a:rPr>
              <a:t>  </a:t>
            </a:r>
            <a:r>
              <a:rPr lang="en-US" altLang="zh-CN" sz="2400" b="1" kern="100" dirty="0" smtClean="0">
                <a:latin typeface="Times New Roman"/>
                <a:cs typeface="Courier New"/>
              </a:rPr>
              <a:t>		C</a:t>
            </a:r>
            <a:r>
              <a:rPr lang="en-US" altLang="zh-CN" sz="2400" b="1" kern="100" dirty="0">
                <a:latin typeface="Times New Roman"/>
                <a:cs typeface="Courier New"/>
              </a:rPr>
              <a:t>.</a:t>
            </a:r>
            <a:r>
              <a:rPr lang="en-US" altLang="zh-CN" sz="2400" b="1" kern="100" dirty="0">
                <a:latin typeface="宋体"/>
                <a:cs typeface="Times New Roman"/>
              </a:rPr>
              <a:t>②④</a:t>
            </a:r>
            <a:r>
              <a:rPr lang="en-US" altLang="zh-CN" sz="2400" b="1" kern="100" dirty="0">
                <a:latin typeface="Times New Roman"/>
                <a:cs typeface="Courier New"/>
              </a:rPr>
              <a:t> 	</a:t>
            </a:r>
            <a:r>
              <a:rPr lang="en-US" altLang="zh-CN" sz="2400" b="1" kern="100" dirty="0" smtClean="0">
                <a:latin typeface="Times New Roman"/>
                <a:cs typeface="Courier New"/>
              </a:rPr>
              <a:t>	D</a:t>
            </a:r>
            <a:r>
              <a:rPr lang="en-US" altLang="zh-CN" sz="2400" b="1" kern="100" dirty="0">
                <a:latin typeface="Times New Roman"/>
                <a:cs typeface="Courier New"/>
              </a:rPr>
              <a:t>.</a:t>
            </a:r>
            <a:r>
              <a:rPr lang="en-US" altLang="zh-CN" sz="2400" b="1" kern="100" dirty="0">
                <a:latin typeface="宋体"/>
                <a:cs typeface="Times New Roman"/>
              </a:rPr>
              <a:t>③④</a:t>
            </a:r>
            <a:endParaRPr lang="zh-CN" altLang="zh-CN" sz="1050" kern="100" dirty="0">
              <a:effectLst/>
              <a:latin typeface="宋体"/>
              <a:cs typeface="Courier New"/>
            </a:endParaRPr>
          </a:p>
        </p:txBody>
      </p:sp>
    </p:spTree>
    <p:extLst>
      <p:ext uri="{BB962C8B-B14F-4D97-AF65-F5344CB8AC3E}">
        <p14:creationId xmlns:p14="http://schemas.microsoft.com/office/powerpoint/2010/main" val="385603639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1268760"/>
            <a:ext cx="11647294"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解析　</a:t>
            </a:r>
            <a:r>
              <a:rPr lang="zh-CN" altLang="zh-CN" sz="2400" b="1" kern="100" dirty="0">
                <a:solidFill>
                  <a:srgbClr val="0000FF"/>
                </a:solidFill>
                <a:latin typeface="Times New Roman"/>
                <a:ea typeface="仿宋_GB2312"/>
                <a:cs typeface="Times New Roman"/>
              </a:rPr>
              <a:t>国务院办公厅的这一举措，是对户籍制度的完善，使所有人确保具有常住户口，从而享受基本的公民待遇，获得基本公民权利，同时也能实现对所有人员的社会管理，</a:t>
            </a:r>
            <a:r>
              <a:rPr lang="en-US" altLang="zh-CN" sz="2400" b="1" kern="100" dirty="0">
                <a:solidFill>
                  <a:srgbClr val="0000FF"/>
                </a:solidFill>
                <a:latin typeface="宋体"/>
                <a:ea typeface="仿宋_GB2312"/>
                <a:cs typeface="Times New Roman"/>
              </a:rPr>
              <a:t>①③</a:t>
            </a:r>
            <a:r>
              <a:rPr lang="zh-CN" altLang="zh-CN" sz="2400" b="1" kern="100" dirty="0">
                <a:solidFill>
                  <a:srgbClr val="0000FF"/>
                </a:solidFill>
                <a:latin typeface="Times New Roman"/>
                <a:ea typeface="仿宋_GB2312"/>
                <a:cs typeface="Times New Roman"/>
              </a:rPr>
              <a:t>符合题意。这一举措实现不了转变政府职能、缩小城乡差别的效果，</a:t>
            </a:r>
            <a:r>
              <a:rPr lang="zh-CN" altLang="zh-CN" sz="2400" b="1" kern="100" dirty="0">
                <a:solidFill>
                  <a:srgbClr val="0000FF"/>
                </a:solidFill>
                <a:latin typeface="宋体"/>
                <a:ea typeface="仿宋_GB2312"/>
                <a:cs typeface="Times New Roman"/>
              </a:rPr>
              <a:t>②④</a:t>
            </a:r>
            <a:r>
              <a:rPr lang="zh-CN" altLang="zh-CN" sz="2400" b="1" kern="100" dirty="0">
                <a:solidFill>
                  <a:srgbClr val="0000FF"/>
                </a:solidFill>
                <a:latin typeface="Times New Roman"/>
                <a:ea typeface="仿宋_GB2312"/>
                <a:cs typeface="Times New Roman"/>
              </a:rPr>
              <a:t>不符合题意。</a:t>
            </a:r>
            <a:endParaRPr lang="zh-CN" altLang="zh-CN" sz="1050" kern="100" dirty="0">
              <a:solidFill>
                <a:srgbClr val="0000FF"/>
              </a:solidFill>
              <a:latin typeface="宋体"/>
              <a:cs typeface="Courier New"/>
            </a:endParaRPr>
          </a:p>
          <a:p>
            <a:pPr algn="just">
              <a:lnSpc>
                <a:spcPct val="150000"/>
              </a:lnSpc>
              <a:spcAft>
                <a:spcPts val="0"/>
              </a:spcAft>
              <a:tabLst>
                <a:tab pos="2400300" algn="l"/>
              </a:tabLst>
            </a:pPr>
            <a:r>
              <a:rPr lang="zh-CN" altLang="zh-CN" sz="2400" b="1" kern="100" dirty="0">
                <a:solidFill>
                  <a:srgbClr val="FF0000"/>
                </a:solidFill>
                <a:latin typeface="Times New Roman"/>
                <a:ea typeface="黑体"/>
                <a:cs typeface="Times New Roman"/>
              </a:rPr>
              <a:t>答案　</a:t>
            </a:r>
            <a:r>
              <a:rPr lang="en-US" altLang="zh-CN" sz="2400" b="1" kern="100" dirty="0" smtClean="0">
                <a:solidFill>
                  <a:srgbClr val="FF0000"/>
                </a:solidFill>
                <a:latin typeface="Times New Roman"/>
                <a:cs typeface="Courier New"/>
              </a:rPr>
              <a:t>B </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1949962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热点追踪篇"/>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9299" y="418312"/>
            <a:ext cx="11420291" cy="459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1"/>
          <p:cNvSpPr>
            <a:spLocks noChangeArrowheads="1"/>
          </p:cNvSpPr>
          <p:nvPr/>
        </p:nvSpPr>
        <p:spPr bwMode="auto">
          <a:xfrm>
            <a:off x="249687" y="836712"/>
            <a:ext cx="11647294" cy="576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400300" algn="l"/>
              </a:tabLst>
            </a:pPr>
            <a:r>
              <a:rPr lang="zh-CN" altLang="zh-CN" sz="2400" b="1" kern="100">
                <a:latin typeface="Times New Roman"/>
                <a:ea typeface="黑体"/>
                <a:cs typeface="Times New Roman"/>
              </a:rPr>
              <a:t>认真贯彻以习近平同志为核心的党中央决策部署</a:t>
            </a:r>
            <a:endParaRPr lang="zh-CN" altLang="zh-CN" sz="1050" kern="100">
              <a:effectLst/>
              <a:latin typeface="宋体"/>
              <a:cs typeface="Courier New"/>
            </a:endParaRPr>
          </a:p>
        </p:txBody>
      </p:sp>
      <p:pic>
        <p:nvPicPr>
          <p:cNvPr id="5122" name="Picture 2"/>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856733" y="1426424"/>
            <a:ext cx="9124646" cy="45482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622729" y="5877272"/>
            <a:ext cx="11089895" cy="576248"/>
          </a:xfrm>
          <a:prstGeom prst="rect">
            <a:avLst/>
          </a:prstGeom>
          <a:noFill/>
        </p:spPr>
        <p:txBody>
          <a:bodyPr wrap="none" rtlCol="0">
            <a:spAutoFit/>
          </a:bodyPr>
          <a:lstStyle/>
          <a:p>
            <a:pPr algn="just">
              <a:lnSpc>
                <a:spcPct val="150000"/>
              </a:lnSpc>
              <a:spcAft>
                <a:spcPts val="0"/>
              </a:spcAft>
              <a:tabLst>
                <a:tab pos="2400300" algn="l"/>
              </a:tabLst>
            </a:pPr>
            <a:r>
              <a:rPr lang="zh-CN" altLang="zh-CN" sz="2400" b="1" kern="100" dirty="0">
                <a:latin typeface="Times New Roman"/>
                <a:ea typeface="黑体"/>
                <a:cs typeface="Times New Roman"/>
              </a:rPr>
              <a:t>注</a:t>
            </a:r>
            <a:r>
              <a:rPr lang="zh-CN" altLang="zh-CN" sz="2400" b="1" kern="100" dirty="0">
                <a:latin typeface="Times New Roman"/>
                <a:cs typeface="Times New Roman"/>
              </a:rPr>
              <a:t>：把左栏的</a:t>
            </a:r>
            <a:r>
              <a:rPr lang="en-US" altLang="zh-CN" sz="2400" b="1" kern="100" dirty="0">
                <a:latin typeface="宋体"/>
                <a:cs typeface="Times New Roman"/>
              </a:rPr>
              <a:t>“</a:t>
            </a:r>
            <a:r>
              <a:rPr lang="zh-CN" altLang="zh-CN" sz="2400" b="1" kern="100" dirty="0">
                <a:latin typeface="Times New Roman"/>
                <a:cs typeface="Times New Roman"/>
              </a:rPr>
              <a:t>信息提取</a:t>
            </a:r>
            <a:r>
              <a:rPr lang="en-US" altLang="zh-CN" sz="2400" b="1" kern="100" dirty="0">
                <a:latin typeface="宋体"/>
                <a:cs typeface="Times New Roman"/>
              </a:rPr>
              <a:t>”</a:t>
            </a:r>
            <a:r>
              <a:rPr lang="zh-CN" altLang="zh-CN" sz="2400" b="1" kern="100" dirty="0">
                <a:latin typeface="Times New Roman"/>
                <a:cs typeface="Times New Roman"/>
              </a:rPr>
              <a:t>与右栏的</a:t>
            </a:r>
            <a:r>
              <a:rPr lang="en-US" altLang="zh-CN" sz="2400" b="1" kern="100" dirty="0">
                <a:latin typeface="宋体"/>
                <a:cs typeface="Times New Roman"/>
              </a:rPr>
              <a:t>“</a:t>
            </a:r>
            <a:r>
              <a:rPr lang="zh-CN" altLang="zh-CN" sz="2400" b="1" kern="100" dirty="0">
                <a:latin typeface="Times New Roman"/>
                <a:cs typeface="Times New Roman"/>
              </a:rPr>
              <a:t>信息解读</a:t>
            </a:r>
            <a:r>
              <a:rPr lang="en-US" altLang="zh-CN" sz="2400" b="1" kern="100" dirty="0">
                <a:latin typeface="宋体"/>
                <a:cs typeface="Times New Roman"/>
              </a:rPr>
              <a:t>”</a:t>
            </a:r>
            <a:r>
              <a:rPr lang="zh-CN" altLang="zh-CN" sz="2400" b="1" kern="100" dirty="0">
                <a:latin typeface="Times New Roman"/>
                <a:cs typeface="Times New Roman"/>
              </a:rPr>
              <a:t>通过</a:t>
            </a:r>
            <a:r>
              <a:rPr lang="en-US" altLang="zh-CN" sz="2400" b="1" kern="100" dirty="0">
                <a:latin typeface="宋体"/>
                <a:cs typeface="Times New Roman"/>
              </a:rPr>
              <a:t>“</a:t>
            </a:r>
            <a:r>
              <a:rPr lang="zh-CN" altLang="zh-CN" sz="2400" b="1" kern="100" dirty="0">
                <a:latin typeface="Times New Roman"/>
                <a:cs typeface="Times New Roman"/>
              </a:rPr>
              <a:t>连线</a:t>
            </a:r>
            <a:r>
              <a:rPr lang="en-US" altLang="zh-CN" sz="2400" b="1" kern="100" dirty="0">
                <a:latin typeface="宋体"/>
                <a:cs typeface="Times New Roman"/>
              </a:rPr>
              <a:t>”</a:t>
            </a:r>
            <a:r>
              <a:rPr lang="zh-CN" altLang="zh-CN" sz="2400" b="1" kern="100" dirty="0">
                <a:latin typeface="Times New Roman"/>
                <a:cs typeface="Times New Roman"/>
              </a:rPr>
              <a:t>形式一一对应</a:t>
            </a:r>
            <a:r>
              <a:rPr lang="zh-CN" altLang="zh-CN" sz="2400" b="1" kern="100" dirty="0" smtClean="0">
                <a:latin typeface="Times New Roman"/>
                <a:cs typeface="Times New Roman"/>
              </a:rPr>
              <a:t>。</a:t>
            </a:r>
            <a:r>
              <a:rPr lang="en-US" altLang="zh-CN" sz="2400" b="1" kern="100" dirty="0" smtClean="0">
                <a:solidFill>
                  <a:srgbClr val="FF0000"/>
                </a:solidFill>
                <a:latin typeface="Times New Roman"/>
                <a:cs typeface="Times New Roman"/>
              </a:rPr>
              <a:t> </a:t>
            </a:r>
            <a:endParaRPr lang="zh-CN" altLang="en-US" sz="2400" b="1" kern="100" dirty="0">
              <a:solidFill>
                <a:srgbClr val="FF0000"/>
              </a:solidFill>
              <a:latin typeface="Times New Roman"/>
              <a:cs typeface="Times New Roman"/>
            </a:endParaRPr>
          </a:p>
        </p:txBody>
      </p:sp>
      <p:cxnSp>
        <p:nvCxnSpPr>
          <p:cNvPr id="13" name="直接连接符 12"/>
          <p:cNvCxnSpPr/>
          <p:nvPr/>
        </p:nvCxnSpPr>
        <p:spPr>
          <a:xfrm>
            <a:off x="7896200" y="2132856"/>
            <a:ext cx="576064" cy="345638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7896200" y="2852936"/>
            <a:ext cx="576064"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7896200" y="3501008"/>
            <a:ext cx="576064" cy="792088"/>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V="1">
            <a:off x="7896200" y="3501008"/>
            <a:ext cx="576064" cy="72008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7896200" y="4869160"/>
            <a:ext cx="576064"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7896200" y="2132856"/>
            <a:ext cx="576064" cy="345638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5199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linds(horizont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blinds(horizontal)">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blinds(horizontal)">
                                      <p:cBhvr>
                                        <p:cTn id="22" dur="500"/>
                                        <p:tgtEl>
                                          <p:spTgt spid="19"/>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blinds(horizontal)">
                                      <p:cBhvr>
                                        <p:cTn id="27" dur="500"/>
                                        <p:tgtEl>
                                          <p:spTgt spid="23"/>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blinds(horizontal)">
                                      <p:cBhvr>
                                        <p:cTn id="3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49687" y="692696"/>
            <a:ext cx="11647294"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400300" algn="l"/>
              </a:tabLst>
            </a:pPr>
            <a:r>
              <a:rPr lang="zh-CN" altLang="zh-CN" sz="2400" b="1" kern="100" dirty="0">
                <a:latin typeface="Times New Roman"/>
                <a:ea typeface="黑体"/>
                <a:cs typeface="Times New Roman"/>
              </a:rPr>
              <a:t>【跟踪训练】</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一年来，我国政府坚持以人民为中心的发展思想，着力保障和改善民生，实施积极的就业政策，重点群体就业得到较好保障，坚持教育优先发展，财政性教育经费占国内生产总值比例持续超过</a:t>
            </a:r>
            <a:r>
              <a:rPr lang="en-US" altLang="zh-CN" sz="2400" b="1" kern="100" dirty="0">
                <a:latin typeface="Times New Roman"/>
                <a:cs typeface="Courier New"/>
              </a:rPr>
              <a:t>4%</a:t>
            </a:r>
            <a:r>
              <a:rPr lang="zh-CN" altLang="zh-CN" sz="2400" b="1" kern="100" dirty="0">
                <a:latin typeface="Times New Roman"/>
                <a:cs typeface="Times New Roman"/>
              </a:rPr>
              <a:t>，提高居民基本医保标准，人民群众获得感不断增强。这一切都充分体现了，我国政府</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宋体"/>
                <a:cs typeface="Times New Roman"/>
              </a:rPr>
              <a:t>	①</a:t>
            </a:r>
            <a:r>
              <a:rPr lang="zh-CN" altLang="zh-CN" sz="2400" b="1" kern="100" dirty="0">
                <a:latin typeface="Times New Roman"/>
                <a:cs typeface="Times New Roman"/>
              </a:rPr>
              <a:t>是人民的政府　</a:t>
            </a:r>
            <a:r>
              <a:rPr lang="en-US" altLang="zh-CN" sz="2400" b="1" kern="100" dirty="0">
                <a:latin typeface="宋体"/>
                <a:cs typeface="Times New Roman"/>
              </a:rPr>
              <a:t>②</a:t>
            </a:r>
            <a:r>
              <a:rPr lang="zh-CN" altLang="zh-CN" sz="2400" b="1" kern="100" dirty="0">
                <a:latin typeface="Times New Roman"/>
                <a:cs typeface="Times New Roman"/>
              </a:rPr>
              <a:t>认真履行健全公共服务体系的职</a:t>
            </a:r>
            <a:r>
              <a:rPr lang="zh-CN" altLang="zh-CN" sz="2400" b="1" kern="100" dirty="0" smtClean="0">
                <a:latin typeface="Times New Roman"/>
                <a:cs typeface="Times New Roman"/>
              </a:rPr>
              <a:t>能</a:t>
            </a:r>
            <a:r>
              <a:rPr lang="en-US" altLang="zh-CN" sz="2400" b="1" kern="100" dirty="0" smtClean="0">
                <a:latin typeface="Times New Roman"/>
                <a:cs typeface="Times New Roman"/>
              </a:rPr>
              <a:t>    </a:t>
            </a:r>
            <a:r>
              <a:rPr lang="en-US" altLang="zh-CN" sz="2400" b="1" kern="100" dirty="0" smtClean="0">
                <a:latin typeface="宋体"/>
                <a:cs typeface="Times New Roman"/>
              </a:rPr>
              <a:t>③</a:t>
            </a:r>
            <a:r>
              <a:rPr lang="zh-CN" altLang="zh-CN" sz="2400" b="1" kern="100" dirty="0">
                <a:latin typeface="Times New Roman"/>
                <a:cs typeface="Times New Roman"/>
              </a:rPr>
              <a:t>通过发展经济改善民生　</a:t>
            </a:r>
            <a:r>
              <a:rPr lang="en-US" altLang="zh-CN" sz="2400" b="1" kern="100" dirty="0">
                <a:latin typeface="宋体"/>
                <a:cs typeface="Times New Roman"/>
              </a:rPr>
              <a:t>④</a:t>
            </a:r>
            <a:r>
              <a:rPr lang="zh-CN" altLang="zh-CN" sz="2400" b="1" kern="100" dirty="0">
                <a:latin typeface="Times New Roman"/>
                <a:cs typeface="Times New Roman"/>
              </a:rPr>
              <a:t>为增强人民获得感创造了良好的生态环境</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A.</a:t>
            </a:r>
            <a:r>
              <a:rPr lang="en-US" altLang="zh-CN" sz="2400" b="1" kern="100" dirty="0">
                <a:latin typeface="宋体"/>
                <a:cs typeface="Times New Roman"/>
              </a:rPr>
              <a:t>①②</a:t>
            </a:r>
            <a:r>
              <a:rPr lang="en-US" altLang="zh-CN" sz="2400" b="1" kern="100" dirty="0">
                <a:latin typeface="Times New Roman"/>
                <a:cs typeface="Courier New"/>
              </a:rPr>
              <a:t> 	B.</a:t>
            </a:r>
            <a:r>
              <a:rPr lang="en-US" altLang="zh-CN" sz="2400" b="1" kern="100" dirty="0">
                <a:latin typeface="宋体"/>
                <a:cs typeface="Times New Roman"/>
              </a:rPr>
              <a:t>③④</a:t>
            </a:r>
            <a:r>
              <a:rPr lang="en-US" altLang="zh-CN" sz="2400" b="1" kern="100" dirty="0">
                <a:latin typeface="Times New Roman"/>
                <a:cs typeface="Courier New"/>
              </a:rPr>
              <a:t>  </a:t>
            </a:r>
            <a:r>
              <a:rPr lang="en-US" altLang="zh-CN" sz="2400" b="1" kern="100" dirty="0" smtClean="0">
                <a:latin typeface="Times New Roman"/>
                <a:cs typeface="Courier New"/>
              </a:rPr>
              <a:t>		C</a:t>
            </a:r>
            <a:r>
              <a:rPr lang="en-US" altLang="zh-CN" sz="2400" b="1" kern="100" dirty="0">
                <a:latin typeface="Times New Roman"/>
                <a:cs typeface="Courier New"/>
              </a:rPr>
              <a:t>.</a:t>
            </a:r>
            <a:r>
              <a:rPr lang="en-US" altLang="zh-CN" sz="2400" b="1" kern="100" dirty="0">
                <a:latin typeface="宋体"/>
                <a:cs typeface="Times New Roman"/>
              </a:rPr>
              <a:t>②③</a:t>
            </a:r>
            <a:r>
              <a:rPr lang="en-US" altLang="zh-CN" sz="2400" b="1" kern="100" dirty="0">
                <a:latin typeface="Times New Roman"/>
                <a:cs typeface="Courier New"/>
              </a:rPr>
              <a:t> 	</a:t>
            </a:r>
            <a:r>
              <a:rPr lang="en-US" altLang="zh-CN" sz="2400" b="1" kern="100" dirty="0" smtClean="0">
                <a:latin typeface="Times New Roman"/>
                <a:cs typeface="Courier New"/>
              </a:rPr>
              <a:t>D</a:t>
            </a:r>
            <a:r>
              <a:rPr lang="en-US" altLang="zh-CN" sz="2400" b="1" kern="100" dirty="0">
                <a:latin typeface="Times New Roman"/>
                <a:cs typeface="Courier New"/>
              </a:rPr>
              <a:t>.</a:t>
            </a:r>
            <a:r>
              <a:rPr lang="en-US" altLang="zh-CN" sz="2400" b="1" kern="100" dirty="0">
                <a:latin typeface="宋体"/>
                <a:cs typeface="Times New Roman"/>
              </a:rPr>
              <a:t>①④</a:t>
            </a:r>
            <a:endParaRPr lang="zh-CN" altLang="zh-CN" sz="1050" kern="100" dirty="0">
              <a:effectLst/>
              <a:latin typeface="宋体"/>
              <a:cs typeface="Courier New"/>
            </a:endParaRPr>
          </a:p>
        </p:txBody>
      </p:sp>
    </p:spTree>
    <p:extLst>
      <p:ext uri="{BB962C8B-B14F-4D97-AF65-F5344CB8AC3E}">
        <p14:creationId xmlns:p14="http://schemas.microsoft.com/office/powerpoint/2010/main" val="268133613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49687" y="1408708"/>
            <a:ext cx="11647294"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解析　</a:t>
            </a:r>
            <a:r>
              <a:rPr lang="zh-CN" altLang="zh-CN" sz="2400" b="1" kern="100" dirty="0">
                <a:solidFill>
                  <a:srgbClr val="0000FF"/>
                </a:solidFill>
                <a:latin typeface="Times New Roman"/>
                <a:ea typeface="仿宋_GB2312"/>
                <a:cs typeface="Times New Roman"/>
              </a:rPr>
              <a:t>十八大以来的五年我国政府采取的这些措施是在健全公共服务体系，加强社会建设，体现了我国政府的性质，</a:t>
            </a:r>
            <a:r>
              <a:rPr lang="en-US" altLang="zh-CN" sz="2400" b="1" kern="100" dirty="0">
                <a:solidFill>
                  <a:srgbClr val="0000FF"/>
                </a:solidFill>
                <a:latin typeface="宋体"/>
                <a:ea typeface="仿宋_GB2312"/>
                <a:cs typeface="Times New Roman"/>
              </a:rPr>
              <a:t>①②</a:t>
            </a:r>
            <a:r>
              <a:rPr lang="zh-CN" altLang="zh-CN" sz="2400" b="1" kern="100" dirty="0">
                <a:solidFill>
                  <a:srgbClr val="0000FF"/>
                </a:solidFill>
                <a:latin typeface="Times New Roman"/>
                <a:ea typeface="仿宋_GB2312"/>
                <a:cs typeface="Times New Roman"/>
              </a:rPr>
              <a:t>符合。这不是在发展经济，也不是建设生态文明，</a:t>
            </a:r>
            <a:r>
              <a:rPr lang="en-US" altLang="zh-CN" sz="2400" b="1" kern="100" dirty="0">
                <a:solidFill>
                  <a:srgbClr val="0000FF"/>
                </a:solidFill>
                <a:latin typeface="宋体"/>
                <a:ea typeface="仿宋_GB2312"/>
                <a:cs typeface="Times New Roman"/>
              </a:rPr>
              <a:t>③④</a:t>
            </a:r>
            <a:r>
              <a:rPr lang="zh-CN" altLang="zh-CN" sz="2400" b="1" kern="100" dirty="0">
                <a:solidFill>
                  <a:srgbClr val="0000FF"/>
                </a:solidFill>
                <a:latin typeface="Times New Roman"/>
                <a:ea typeface="仿宋_GB2312"/>
                <a:cs typeface="Times New Roman"/>
              </a:rPr>
              <a:t>不选。</a:t>
            </a:r>
            <a:endParaRPr lang="zh-CN" altLang="zh-CN" sz="1050" kern="100" dirty="0">
              <a:solidFill>
                <a:srgbClr val="0000FF"/>
              </a:solidFill>
              <a:latin typeface="宋体"/>
              <a:cs typeface="Courier New"/>
            </a:endParaRPr>
          </a:p>
          <a:p>
            <a:pPr algn="just">
              <a:lnSpc>
                <a:spcPct val="150000"/>
              </a:lnSpc>
              <a:spcAft>
                <a:spcPts val="0"/>
              </a:spcAft>
              <a:tabLst>
                <a:tab pos="2400300" algn="l"/>
              </a:tabLst>
            </a:pPr>
            <a:r>
              <a:rPr lang="zh-CN" altLang="zh-CN" sz="2400" b="1" kern="100" dirty="0">
                <a:solidFill>
                  <a:srgbClr val="FF0000"/>
                </a:solidFill>
                <a:latin typeface="Times New Roman"/>
                <a:ea typeface="黑体"/>
                <a:cs typeface="Times New Roman"/>
              </a:rPr>
              <a:t>答案　</a:t>
            </a:r>
            <a:r>
              <a:rPr lang="en-US" altLang="zh-CN" sz="2400" b="1" kern="100" dirty="0">
                <a:solidFill>
                  <a:srgbClr val="FF0000"/>
                </a:solidFill>
                <a:latin typeface="Times New Roman"/>
                <a:cs typeface="Courier New"/>
              </a:rPr>
              <a:t>A</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1925923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49687" y="601284"/>
            <a:ext cx="11647294" cy="5780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4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十三届全国人大二次会议</a:t>
            </a:r>
            <a:r>
              <a:rPr lang="en-US" altLang="zh-CN" sz="2400" b="1" kern="100" dirty="0">
                <a:latin typeface="Times New Roman"/>
                <a:cs typeface="Courier New"/>
              </a:rPr>
              <a:t>2019</a:t>
            </a:r>
            <a:r>
              <a:rPr lang="zh-CN" altLang="zh-CN" sz="2400" b="1" kern="100" dirty="0">
                <a:latin typeface="Times New Roman"/>
                <a:cs typeface="Times New Roman"/>
              </a:rPr>
              <a:t>年</a:t>
            </a:r>
            <a:r>
              <a:rPr lang="en-US" altLang="zh-CN" sz="2400" b="1" kern="100" dirty="0">
                <a:latin typeface="Times New Roman"/>
                <a:cs typeface="Courier New"/>
              </a:rPr>
              <a:t>3</a:t>
            </a:r>
            <a:r>
              <a:rPr lang="zh-CN" altLang="zh-CN" sz="2400" b="1" kern="100" dirty="0">
                <a:latin typeface="Times New Roman"/>
                <a:cs typeface="Times New Roman"/>
              </a:rPr>
              <a:t>月</a:t>
            </a:r>
            <a:r>
              <a:rPr lang="en-US" altLang="zh-CN" sz="2400" b="1" kern="100" dirty="0">
                <a:latin typeface="Times New Roman"/>
                <a:cs typeface="Courier New"/>
              </a:rPr>
              <a:t>5</a:t>
            </a:r>
            <a:r>
              <a:rPr lang="zh-CN" altLang="zh-CN" sz="2400" b="1" kern="100" dirty="0">
                <a:latin typeface="Times New Roman"/>
                <a:cs typeface="Times New Roman"/>
              </a:rPr>
              <a:t>日上午</a:t>
            </a:r>
            <a:r>
              <a:rPr lang="en-US" altLang="zh-CN" sz="2400" b="1" kern="100" dirty="0">
                <a:latin typeface="Times New Roman"/>
                <a:cs typeface="Courier New"/>
              </a:rPr>
              <a:t>9</a:t>
            </a:r>
            <a:r>
              <a:rPr lang="zh-CN" altLang="zh-CN" sz="2400" b="1" kern="100" dirty="0">
                <a:latin typeface="Times New Roman"/>
                <a:cs typeface="Times New Roman"/>
              </a:rPr>
              <a:t>时在人民大会堂听取国务院总理李克强关于政府工作的报告。报告指出：一年来，我们深入贯彻以习近平同志为核心的党中央决策部署，做好了工作，取得了显著成绩。这说明</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indent="-457200" algn="just">
              <a:lnSpc>
                <a:spcPct val="140000"/>
              </a:lnSpc>
              <a:spcAft>
                <a:spcPts val="0"/>
              </a:spcAft>
              <a:tabLst>
                <a:tab pos="2400300"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zh-CN" altLang="zh-CN" sz="2400" b="1" kern="100" dirty="0">
                <a:latin typeface="Times New Roman"/>
                <a:cs typeface="Times New Roman"/>
              </a:rPr>
              <a:t>我国政府是国家权力机关的职能部门</a:t>
            </a:r>
            <a:endParaRPr lang="zh-CN" altLang="zh-CN" sz="1050" kern="100" dirty="0">
              <a:latin typeface="宋体"/>
              <a:cs typeface="Courier New"/>
            </a:endParaRPr>
          </a:p>
          <a:p>
            <a:pPr marL="252000" indent="-457200" algn="just">
              <a:lnSpc>
                <a:spcPct val="140000"/>
              </a:lnSpc>
              <a:spcAft>
                <a:spcPts val="0"/>
              </a:spcAft>
              <a:tabLst>
                <a:tab pos="2400300" algn="l"/>
              </a:tabLst>
            </a:pPr>
            <a:r>
              <a:rPr lang="en-US" altLang="zh-CN" sz="2400" b="1" kern="100" dirty="0" smtClean="0">
                <a:latin typeface="Times New Roman"/>
                <a:cs typeface="Courier New"/>
              </a:rPr>
              <a:t>	B</a:t>
            </a:r>
            <a:r>
              <a:rPr lang="en-US" altLang="zh-CN" sz="2400" b="1" kern="100" dirty="0">
                <a:latin typeface="Times New Roman"/>
                <a:cs typeface="Courier New"/>
              </a:rPr>
              <a:t>.</a:t>
            </a:r>
            <a:r>
              <a:rPr lang="zh-CN" altLang="zh-CN" sz="2400" b="1" kern="100" dirty="0">
                <a:latin typeface="Times New Roman"/>
                <a:cs typeface="Times New Roman"/>
              </a:rPr>
              <a:t>我国政府是便民利民的人民政府</a:t>
            </a:r>
            <a:endParaRPr lang="zh-CN" altLang="zh-CN" sz="1050" kern="100" dirty="0">
              <a:latin typeface="宋体"/>
              <a:cs typeface="Courier New"/>
            </a:endParaRPr>
          </a:p>
          <a:p>
            <a:pPr marL="252000" indent="-457200" algn="just">
              <a:lnSpc>
                <a:spcPct val="140000"/>
              </a:lnSpc>
              <a:spcAft>
                <a:spcPts val="0"/>
              </a:spcAft>
              <a:tabLst>
                <a:tab pos="2400300" algn="l"/>
              </a:tabLst>
            </a:pPr>
            <a:r>
              <a:rPr lang="en-US" altLang="zh-CN" sz="2400" b="1" kern="100" dirty="0" smtClean="0">
                <a:latin typeface="Times New Roman"/>
                <a:cs typeface="Courier New"/>
              </a:rPr>
              <a:t>	C</a:t>
            </a:r>
            <a:r>
              <a:rPr lang="en-US" altLang="zh-CN" sz="2400" b="1" kern="100" dirty="0">
                <a:latin typeface="Times New Roman"/>
                <a:cs typeface="Courier New"/>
              </a:rPr>
              <a:t>.</a:t>
            </a:r>
            <a:r>
              <a:rPr lang="zh-CN" altLang="zh-CN" sz="2400" b="1" kern="100" dirty="0">
                <a:latin typeface="Times New Roman"/>
                <a:cs typeface="Times New Roman"/>
              </a:rPr>
              <a:t>做好政府工作是党的领导的集中体现</a:t>
            </a:r>
            <a:endParaRPr lang="zh-CN" altLang="zh-CN" sz="1050" kern="100" dirty="0">
              <a:latin typeface="宋体"/>
              <a:cs typeface="Courier New"/>
            </a:endParaRPr>
          </a:p>
          <a:p>
            <a:pPr marL="252000" indent="-457200" algn="just">
              <a:lnSpc>
                <a:spcPct val="140000"/>
              </a:lnSpc>
              <a:spcAft>
                <a:spcPts val="0"/>
              </a:spcAft>
              <a:tabLst>
                <a:tab pos="2400300" algn="l"/>
              </a:tabLst>
            </a:pPr>
            <a:r>
              <a:rPr lang="en-US" altLang="zh-CN" sz="2400" b="1" kern="100" dirty="0" smtClean="0">
                <a:latin typeface="Times New Roman"/>
                <a:cs typeface="Courier New"/>
              </a:rPr>
              <a:t>	D</a:t>
            </a:r>
            <a:r>
              <a:rPr lang="en-US" altLang="zh-CN" sz="2400" b="1" kern="100" dirty="0">
                <a:latin typeface="Times New Roman"/>
                <a:cs typeface="Courier New"/>
              </a:rPr>
              <a:t>.</a:t>
            </a:r>
            <a:r>
              <a:rPr lang="zh-CN" altLang="zh-CN" sz="2400" b="1" kern="100" dirty="0">
                <a:latin typeface="Times New Roman"/>
                <a:cs typeface="Times New Roman"/>
              </a:rPr>
              <a:t>各级政府必须在党的领导下开展工作</a:t>
            </a:r>
            <a:endParaRPr lang="zh-CN" altLang="zh-CN" sz="1050" kern="100" dirty="0">
              <a:latin typeface="宋体"/>
              <a:cs typeface="Courier New"/>
            </a:endParaRPr>
          </a:p>
          <a:p>
            <a:pPr marL="252000" indent="-457200" algn="just">
              <a:lnSpc>
                <a:spcPct val="140000"/>
              </a:lnSpc>
              <a:spcAft>
                <a:spcPts val="0"/>
              </a:spcAft>
              <a:tabLst>
                <a:tab pos="2400300" algn="l"/>
              </a:tabLst>
            </a:pPr>
            <a:r>
              <a:rPr lang="en-US" altLang="zh-CN" sz="2400" b="1" kern="100" dirty="0" smtClean="0">
                <a:solidFill>
                  <a:srgbClr val="0000FF"/>
                </a:solidFill>
                <a:latin typeface="Times New Roman"/>
                <a:ea typeface="黑体"/>
                <a:cs typeface="Times New Roman"/>
              </a:rPr>
              <a:t>	</a:t>
            </a:r>
            <a:r>
              <a:rPr lang="zh-CN" altLang="zh-CN" sz="2400" b="1" kern="100" dirty="0" smtClean="0">
                <a:solidFill>
                  <a:srgbClr val="0000FF"/>
                </a:solidFill>
                <a:latin typeface="Times New Roman"/>
                <a:ea typeface="黑体"/>
                <a:cs typeface="Times New Roman"/>
              </a:rPr>
              <a:t>解</a:t>
            </a:r>
            <a:r>
              <a:rPr lang="zh-CN" altLang="zh-CN" sz="2400" b="1" kern="100" dirty="0">
                <a:solidFill>
                  <a:srgbClr val="0000FF"/>
                </a:solidFill>
                <a:latin typeface="Times New Roman"/>
                <a:ea typeface="黑体"/>
                <a:cs typeface="Times New Roman"/>
              </a:rPr>
              <a:t>析　</a:t>
            </a:r>
            <a:r>
              <a:rPr lang="zh-CN" altLang="zh-CN" sz="2400" b="1" kern="100" dirty="0">
                <a:solidFill>
                  <a:srgbClr val="0000FF"/>
                </a:solidFill>
                <a:latin typeface="Times New Roman"/>
                <a:ea typeface="仿宋_GB2312"/>
                <a:cs typeface="Times New Roman"/>
              </a:rPr>
              <a:t>材料说明了国务院在党中央领导下开展工作，</a:t>
            </a:r>
            <a:r>
              <a:rPr lang="en-US" altLang="zh-CN" sz="2400" b="1" kern="100" dirty="0">
                <a:solidFill>
                  <a:srgbClr val="0000FF"/>
                </a:solidFill>
                <a:latin typeface="Times New Roman"/>
                <a:ea typeface="仿宋_GB2312"/>
                <a:cs typeface="Courier New"/>
              </a:rPr>
              <a:t>D</a:t>
            </a:r>
            <a:r>
              <a:rPr lang="zh-CN" altLang="zh-CN" sz="2400" b="1" kern="100" dirty="0">
                <a:solidFill>
                  <a:srgbClr val="0000FF"/>
                </a:solidFill>
                <a:latin typeface="Times New Roman"/>
                <a:ea typeface="仿宋_GB2312"/>
                <a:cs typeface="Times New Roman"/>
              </a:rPr>
              <a:t>符合题意。我国政府不是国家权力机关的职能部门，是执行机关，</a:t>
            </a:r>
            <a:r>
              <a:rPr lang="en-US" altLang="zh-CN" sz="2400" b="1" kern="100" dirty="0">
                <a:solidFill>
                  <a:srgbClr val="0000FF"/>
                </a:solidFill>
                <a:latin typeface="Times New Roman"/>
                <a:ea typeface="仿宋_GB2312"/>
                <a:cs typeface="Courier New"/>
              </a:rPr>
              <a:t>A</a:t>
            </a:r>
            <a:r>
              <a:rPr lang="zh-CN" altLang="zh-CN" sz="2400" b="1" kern="100" dirty="0">
                <a:solidFill>
                  <a:srgbClr val="0000FF"/>
                </a:solidFill>
                <a:latin typeface="Times New Roman"/>
                <a:ea typeface="仿宋_GB2312"/>
                <a:cs typeface="Times New Roman"/>
              </a:rPr>
              <a:t>表述错误。材料没有说明政府具体的工作内容，</a:t>
            </a:r>
            <a:r>
              <a:rPr lang="en-US" altLang="zh-CN" sz="2400" b="1" kern="100" dirty="0">
                <a:solidFill>
                  <a:srgbClr val="0000FF"/>
                </a:solidFill>
                <a:latin typeface="Times New Roman"/>
                <a:ea typeface="仿宋_GB2312"/>
                <a:cs typeface="Courier New"/>
              </a:rPr>
              <a:t>B</a:t>
            </a:r>
            <a:r>
              <a:rPr lang="zh-CN" altLang="zh-CN" sz="2400" b="1" kern="100" dirty="0">
                <a:solidFill>
                  <a:srgbClr val="0000FF"/>
                </a:solidFill>
                <a:latin typeface="Times New Roman"/>
                <a:ea typeface="仿宋_GB2312"/>
                <a:cs typeface="Times New Roman"/>
              </a:rPr>
              <a:t>未体现。党领导一切，不是集中体现在政府工作上，</a:t>
            </a:r>
            <a:r>
              <a:rPr lang="en-US" altLang="zh-CN" sz="2400" b="1" kern="100" dirty="0">
                <a:solidFill>
                  <a:srgbClr val="0000FF"/>
                </a:solidFill>
                <a:latin typeface="Times New Roman"/>
                <a:ea typeface="仿宋_GB2312"/>
                <a:cs typeface="Courier New"/>
              </a:rPr>
              <a:t>C</a:t>
            </a:r>
            <a:r>
              <a:rPr lang="zh-CN" altLang="zh-CN" sz="2400" b="1" kern="100" dirty="0">
                <a:solidFill>
                  <a:srgbClr val="0000FF"/>
                </a:solidFill>
                <a:latin typeface="Times New Roman"/>
                <a:ea typeface="仿宋_GB2312"/>
                <a:cs typeface="Times New Roman"/>
              </a:rPr>
              <a:t>观点错误。</a:t>
            </a:r>
            <a:endParaRPr lang="zh-CN" altLang="zh-CN" sz="1050" kern="100" dirty="0">
              <a:solidFill>
                <a:srgbClr val="0000FF"/>
              </a:solidFill>
              <a:latin typeface="宋体"/>
              <a:cs typeface="Courier New"/>
            </a:endParaRPr>
          </a:p>
          <a:p>
            <a:pPr marL="252000" indent="-457200">
              <a:lnSpc>
                <a:spcPct val="140000"/>
              </a:lnSpc>
              <a:tabLst>
                <a:tab pos="2400300" algn="l"/>
              </a:tabLst>
            </a:pPr>
            <a:r>
              <a:rPr lang="en-US" altLang="zh-CN" sz="2400" b="1" kern="100" dirty="0" smtClean="0">
                <a:solidFill>
                  <a:srgbClr val="FF0000"/>
                </a:solidFill>
                <a:latin typeface="Times New Roman"/>
                <a:ea typeface="黑体"/>
                <a:cs typeface="Times New Roman"/>
              </a:rPr>
              <a:t>	</a:t>
            </a:r>
            <a:r>
              <a:rPr lang="zh-CN" altLang="zh-CN" sz="2400" b="1" kern="100" dirty="0" smtClean="0">
                <a:solidFill>
                  <a:srgbClr val="FF0000"/>
                </a:solidFill>
                <a:latin typeface="Times New Roman"/>
                <a:ea typeface="黑体"/>
                <a:cs typeface="Times New Roman"/>
              </a:rPr>
              <a:t>答</a:t>
            </a:r>
            <a:r>
              <a:rPr lang="zh-CN" altLang="zh-CN" sz="2400" b="1" kern="100" dirty="0">
                <a:solidFill>
                  <a:srgbClr val="FF0000"/>
                </a:solidFill>
                <a:latin typeface="Times New Roman"/>
                <a:ea typeface="黑体"/>
                <a:cs typeface="Times New Roman"/>
              </a:rPr>
              <a:t>案　</a:t>
            </a:r>
            <a:r>
              <a:rPr lang="en-US" altLang="zh-CN" sz="2400" b="1" kern="100" dirty="0" smtClean="0">
                <a:solidFill>
                  <a:srgbClr val="FF0000"/>
                </a:solidFill>
                <a:latin typeface="Times New Roman"/>
                <a:cs typeface="Courier New"/>
              </a:rPr>
              <a:t>D </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1925923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blinds(horizontal)">
                                      <p:cBhvr>
                                        <p:cTn id="7" dur="500"/>
                                        <p:tgtEl>
                                          <p:spTgt spid="3">
                                            <p:txEl>
                                              <p:pRg st="5" end="5"/>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6" end="6"/>
                                            </p:txEl>
                                          </p:spTgt>
                                        </p:tgtEl>
                                        <p:attrNameLst>
                                          <p:attrName>style.visibility</p:attrName>
                                        </p:attrNameLst>
                                      </p:cBhvr>
                                      <p:to>
                                        <p:strVal val="visible"/>
                                      </p:to>
                                    </p:set>
                                    <p:animEffect transition="in" filter="blinds(horizontal)">
                                      <p:cBhvr>
                                        <p:cTn id="1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784402" flipH="1" flipV="1">
            <a:off x="7824363" y="3403693"/>
            <a:ext cx="4000325" cy="3602451"/>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CCE8C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ln>
          <a:solidFill>
            <a:srgbClr val="FF0000"/>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2400" b="1" kern="100" dirty="0">
            <a:solidFill>
              <a:srgbClr val="FF0000"/>
            </a:solidFill>
            <a:latin typeface="Times New Roman"/>
            <a:cs typeface="Times New Roman"/>
          </a:defRPr>
        </a:defPPr>
      </a:lstStyle>
    </a:txDef>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370</TotalTime>
  <Words>3350</Words>
  <Application>Microsoft Office PowerPoint</Application>
  <PresentationFormat>自定义</PresentationFormat>
  <Paragraphs>139</Paragraphs>
  <Slides>28</Slides>
  <Notes>0</Notes>
  <HiddenSlides>0</HiddenSlides>
  <MMClips>0</MMClips>
  <ScaleCrop>false</ScaleCrop>
  <HeadingPairs>
    <vt:vector size="4" baseType="variant">
      <vt:variant>
        <vt:lpstr>主题</vt:lpstr>
      </vt:variant>
      <vt:variant>
        <vt:i4>1</vt:i4>
      </vt:variant>
      <vt:variant>
        <vt:lpstr>幻灯片标题</vt:lpstr>
      </vt:variant>
      <vt:variant>
        <vt:i4>28</vt:i4>
      </vt:variant>
    </vt:vector>
  </HeadingPairs>
  <TitlesOfParts>
    <vt:vector size="29"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AutoBVT</dc:creator>
  <cp:lastModifiedBy>user</cp:lastModifiedBy>
  <cp:revision>95</cp:revision>
  <dcterms:created xsi:type="dcterms:W3CDTF">2018-01-02T04:06:00Z</dcterms:created>
  <dcterms:modified xsi:type="dcterms:W3CDTF">2019-07-12T03:39:02Z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2052-10.1.0.7106</vt:lpwstr>
  </property>
</Properties>
</file>