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124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B6CCB-9728-4898-90FE-D5DF5AF4CD8E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22241-E265-4439-84B1-547AB24D98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../../../WINDOWS/Local%20Settings/Temporary%20Internet%20Files/Content.IE5/GZGLCR29/&#37325;&#24515;&#38382;&#39064;.gob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WordArt 2"/>
          <p:cNvSpPr>
            <a:spLocks noChangeArrowheads="1" noChangeShapeType="1" noTextEdit="1"/>
          </p:cNvSpPr>
          <p:nvPr/>
        </p:nvSpPr>
        <p:spPr bwMode="auto">
          <a:xfrm>
            <a:off x="1235075" y="1828800"/>
            <a:ext cx="7070725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280C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平行问题</a:t>
            </a:r>
          </a:p>
        </p:txBody>
      </p:sp>
      <p:sp>
        <p:nvSpPr>
          <p:cNvPr id="40963" name="WordArt 3"/>
          <p:cNvSpPr>
            <a:spLocks noChangeArrowheads="1" noChangeShapeType="1" noTextEdit="1"/>
          </p:cNvSpPr>
          <p:nvPr/>
        </p:nvSpPr>
        <p:spPr bwMode="auto">
          <a:xfrm>
            <a:off x="1184275" y="1854200"/>
            <a:ext cx="7070725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平行问题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250825" y="533400"/>
            <a:ext cx="8208963" cy="13112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（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）过两条异面直线中的一条和另一条平行的平面有</a:t>
            </a:r>
            <a:r>
              <a:rPr lang="zh-CN" altLang="en-US" sz="4000" b="1" i="0" u="sng">
                <a:latin typeface="黑体" pitchFamily="2" charset="-122"/>
                <a:ea typeface="黑体" pitchFamily="2" charset="-122"/>
              </a:rPr>
              <a:t>          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个。</a:t>
            </a:r>
          </a:p>
        </p:txBody>
      </p:sp>
      <p:sp>
        <p:nvSpPr>
          <p:cNvPr id="41987" name="AutoShape 3"/>
          <p:cNvSpPr>
            <a:spLocks noChangeArrowheads="1"/>
          </p:cNvSpPr>
          <p:nvPr/>
        </p:nvSpPr>
        <p:spPr bwMode="auto">
          <a:xfrm>
            <a:off x="2057400" y="4267200"/>
            <a:ext cx="4800600" cy="990600"/>
          </a:xfrm>
          <a:prstGeom prst="parallelogram">
            <a:avLst>
              <a:gd name="adj" fmla="val 121154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988" name="Line 4"/>
          <p:cNvSpPr>
            <a:spLocks noChangeShapeType="1"/>
          </p:cNvSpPr>
          <p:nvPr/>
        </p:nvSpPr>
        <p:spPr bwMode="auto">
          <a:xfrm>
            <a:off x="2971800" y="3429000"/>
            <a:ext cx="3200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1909" name="AutoShape 5"/>
          <p:cNvSpPr>
            <a:spLocks noChangeArrowheads="1"/>
          </p:cNvSpPr>
          <p:nvPr/>
        </p:nvSpPr>
        <p:spPr bwMode="auto">
          <a:xfrm>
            <a:off x="2057400" y="4267200"/>
            <a:ext cx="4800600" cy="990600"/>
          </a:xfrm>
          <a:prstGeom prst="parallelogram">
            <a:avLst>
              <a:gd name="adj" fmla="val 121154"/>
            </a:avLst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990" name="Line 6"/>
          <p:cNvSpPr>
            <a:spLocks noChangeShapeType="1"/>
          </p:cNvSpPr>
          <p:nvPr/>
        </p:nvSpPr>
        <p:spPr bwMode="auto">
          <a:xfrm flipV="1">
            <a:off x="3124200" y="4419600"/>
            <a:ext cx="2971800" cy="6096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1911" name="Text Box 7"/>
          <p:cNvSpPr txBox="1">
            <a:spLocks noChangeArrowheads="1"/>
          </p:cNvSpPr>
          <p:nvPr/>
        </p:nvSpPr>
        <p:spPr bwMode="auto">
          <a:xfrm>
            <a:off x="4500563" y="1052513"/>
            <a:ext cx="2362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0000"/>
                </a:solidFill>
                <a:ea typeface="黑体" pitchFamily="2" charset="-122"/>
              </a:rPr>
              <a:t>且仅有一</a:t>
            </a:r>
          </a:p>
        </p:txBody>
      </p:sp>
      <p:sp>
        <p:nvSpPr>
          <p:cNvPr id="41992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51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51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09" grpId="0" animBg="1"/>
      <p:bldP spid="25191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WordArt 2"/>
          <p:cNvSpPr>
            <a:spLocks noChangeArrowheads="1" noChangeShapeType="1" noTextEdit="1"/>
          </p:cNvSpPr>
          <p:nvPr/>
        </p:nvSpPr>
        <p:spPr bwMode="auto">
          <a:xfrm>
            <a:off x="1187450" y="404813"/>
            <a:ext cx="7070725" cy="149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线面平行的判定</a:t>
            </a:r>
          </a:p>
        </p:txBody>
      </p:sp>
      <p:sp>
        <p:nvSpPr>
          <p:cNvPr id="259075" name="Text Box 3"/>
          <p:cNvSpPr txBox="1">
            <a:spLocks noChangeArrowheads="1"/>
          </p:cNvSpPr>
          <p:nvPr/>
        </p:nvSpPr>
        <p:spPr bwMode="auto">
          <a:xfrm>
            <a:off x="250825" y="2276475"/>
            <a:ext cx="86423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(1)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定义</a:t>
            </a:r>
            <a:r>
              <a:rPr lang="en-US" altLang="zh-CN" sz="4000" b="1" i="0">
                <a:ea typeface="黑体" pitchFamily="2" charset="-122"/>
              </a:rPr>
              <a:t>——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直线与平面没有公共点</a:t>
            </a:r>
          </a:p>
        </p:txBody>
      </p:sp>
      <p:sp>
        <p:nvSpPr>
          <p:cNvPr id="259076" name="Text Box 4"/>
          <p:cNvSpPr txBox="1">
            <a:spLocks noChangeArrowheads="1"/>
          </p:cNvSpPr>
          <p:nvPr/>
        </p:nvSpPr>
        <p:spPr bwMode="auto">
          <a:xfrm>
            <a:off x="250825" y="3357563"/>
            <a:ext cx="842486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(2)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定理</a:t>
            </a:r>
            <a:r>
              <a:rPr lang="en-US" altLang="zh-CN" sz="4000" b="1" i="0">
                <a:ea typeface="黑体" pitchFamily="2" charset="-122"/>
              </a:rPr>
              <a:t>——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如果平面外一条直线和这个平面内的一条直线平行，那么这条直线和这个平面平行。</a:t>
            </a:r>
          </a:p>
        </p:txBody>
      </p:sp>
      <p:sp>
        <p:nvSpPr>
          <p:cNvPr id="43013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"/>
                                        <p:tgtEl>
                                          <p:spTgt spid="259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"/>
                                        <p:tgtEl>
                                          <p:spTgt spid="259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075" grpId="0" autoUpdateAnimBg="0"/>
      <p:bldP spid="25907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685800" y="152400"/>
            <a:ext cx="7848600" cy="1611313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  <a:ea typeface="黑体" pitchFamily="2" charset="-122"/>
              </a:rPr>
              <a:t>线面平行判定定理</a:t>
            </a:r>
            <a:r>
              <a:rPr lang="en-US" altLang="zh-CN" sz="3200" b="1" i="0">
                <a:ea typeface="黑体" pitchFamily="2" charset="-122"/>
              </a:rPr>
              <a:t>——</a:t>
            </a:r>
            <a:r>
              <a:rPr lang="zh-CN" altLang="en-US" sz="3200" b="1" i="0">
                <a:ea typeface="黑体" pitchFamily="2" charset="-122"/>
              </a:rPr>
              <a:t>如果平面外一条直线和这个平面内的一条直线平行，那么这条直线和这个平面平行。</a:t>
            </a:r>
          </a:p>
        </p:txBody>
      </p:sp>
      <p:sp>
        <p:nvSpPr>
          <p:cNvPr id="260099" name="Text Box 3"/>
          <p:cNvSpPr txBox="1">
            <a:spLocks noChangeArrowheads="1"/>
          </p:cNvSpPr>
          <p:nvPr/>
        </p:nvSpPr>
        <p:spPr bwMode="auto">
          <a:xfrm>
            <a:off x="304800" y="2133600"/>
            <a:ext cx="5562600" cy="771525"/>
          </a:xfrm>
          <a:prstGeom prst="rect">
            <a:avLst/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/>
              <a:t>已知：</a:t>
            </a:r>
            <a:r>
              <a:rPr lang="en-US" altLang="zh-CN" sz="4400" b="1" i="0"/>
              <a:t>a</a:t>
            </a:r>
            <a:r>
              <a:rPr lang="en-US" altLang="zh-CN" sz="4400" b="1" i="0">
                <a:sym typeface="Symbol" pitchFamily="18" charset="2"/>
              </a:rPr>
              <a:t> b a//b</a:t>
            </a:r>
            <a:endParaRPr lang="en-US" altLang="zh-CN" sz="4400" b="1" i="0"/>
          </a:p>
        </p:txBody>
      </p:sp>
      <p:sp>
        <p:nvSpPr>
          <p:cNvPr id="260100" name="Text Box 4"/>
          <p:cNvSpPr txBox="1">
            <a:spLocks noChangeArrowheads="1"/>
          </p:cNvSpPr>
          <p:nvPr/>
        </p:nvSpPr>
        <p:spPr bwMode="auto">
          <a:xfrm>
            <a:off x="5892800" y="2159000"/>
            <a:ext cx="2946400" cy="7620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/>
              <a:t>求证：</a:t>
            </a:r>
            <a:r>
              <a:rPr lang="en-US" altLang="zh-CN" sz="4400" b="1" i="0"/>
              <a:t>a</a:t>
            </a:r>
            <a:r>
              <a:rPr lang="en-US" altLang="zh-CN" sz="4400" b="1" i="0">
                <a:sym typeface="Symbol" pitchFamily="18" charset="2"/>
              </a:rPr>
              <a:t>//</a:t>
            </a:r>
            <a:endParaRPr lang="en-US" altLang="zh-CN" sz="4400" b="1" i="0"/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auto">
          <a:xfrm>
            <a:off x="5181600" y="4953000"/>
            <a:ext cx="3886200" cy="1066800"/>
          </a:xfrm>
          <a:prstGeom prst="parallelogram">
            <a:avLst>
              <a:gd name="adj" fmla="val 91071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0102" name="Rectangle 6"/>
          <p:cNvSpPr>
            <a:spLocks noChangeArrowheads="1"/>
          </p:cNvSpPr>
          <p:nvPr/>
        </p:nvSpPr>
        <p:spPr bwMode="auto">
          <a:xfrm>
            <a:off x="5638800" y="3505200"/>
            <a:ext cx="2971800" cy="1981200"/>
          </a:xfrm>
          <a:prstGeom prst="rect">
            <a:avLst/>
          </a:prstGeom>
          <a:solidFill>
            <a:srgbClr val="00FFFF">
              <a:alpha val="50195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39" name="Line 7"/>
          <p:cNvSpPr>
            <a:spLocks noChangeShapeType="1"/>
          </p:cNvSpPr>
          <p:nvPr/>
        </p:nvSpPr>
        <p:spPr bwMode="auto">
          <a:xfrm>
            <a:off x="5943600" y="4267200"/>
            <a:ext cx="16764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40" name="Line 8"/>
          <p:cNvSpPr>
            <a:spLocks noChangeShapeType="1"/>
          </p:cNvSpPr>
          <p:nvPr/>
        </p:nvSpPr>
        <p:spPr bwMode="auto">
          <a:xfrm>
            <a:off x="6019800" y="5486400"/>
            <a:ext cx="19812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6400800" y="3657600"/>
            <a:ext cx="609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6629400" y="5394325"/>
            <a:ext cx="609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260107" name="Freeform 11"/>
          <p:cNvSpPr>
            <a:spLocks/>
          </p:cNvSpPr>
          <p:nvPr/>
        </p:nvSpPr>
        <p:spPr bwMode="auto">
          <a:xfrm>
            <a:off x="7620000" y="4241800"/>
            <a:ext cx="438150" cy="1244600"/>
          </a:xfrm>
          <a:custGeom>
            <a:avLst/>
            <a:gdLst>
              <a:gd name="T0" fmla="*/ 0 w 276"/>
              <a:gd name="T1" fmla="*/ 0 h 784"/>
              <a:gd name="T2" fmla="*/ 96 w 276"/>
              <a:gd name="T3" fmla="*/ 48 h 784"/>
              <a:gd name="T4" fmla="*/ 112 w 276"/>
              <a:gd name="T5" fmla="*/ 96 h 784"/>
              <a:gd name="T6" fmla="*/ 176 w 276"/>
              <a:gd name="T7" fmla="*/ 192 h 784"/>
              <a:gd name="T8" fmla="*/ 272 w 276"/>
              <a:gd name="T9" fmla="*/ 544 h 784"/>
              <a:gd name="T10" fmla="*/ 272 w 276"/>
              <a:gd name="T11" fmla="*/ 784 h 7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76"/>
              <a:gd name="T19" fmla="*/ 0 h 784"/>
              <a:gd name="T20" fmla="*/ 276 w 276"/>
              <a:gd name="T21" fmla="*/ 784 h 7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76" h="784">
                <a:moveTo>
                  <a:pt x="0" y="0"/>
                </a:moveTo>
                <a:cubicBezTo>
                  <a:pt x="32" y="11"/>
                  <a:pt x="73" y="20"/>
                  <a:pt x="96" y="48"/>
                </a:cubicBezTo>
                <a:cubicBezTo>
                  <a:pt x="107" y="61"/>
                  <a:pt x="104" y="81"/>
                  <a:pt x="112" y="96"/>
                </a:cubicBezTo>
                <a:cubicBezTo>
                  <a:pt x="131" y="130"/>
                  <a:pt x="164" y="156"/>
                  <a:pt x="176" y="192"/>
                </a:cubicBezTo>
                <a:cubicBezTo>
                  <a:pt x="210" y="295"/>
                  <a:pt x="266" y="437"/>
                  <a:pt x="272" y="544"/>
                </a:cubicBezTo>
                <a:cubicBezTo>
                  <a:pt x="276" y="624"/>
                  <a:pt x="272" y="704"/>
                  <a:pt x="272" y="784"/>
                </a:cubicBezTo>
              </a:path>
            </a:pathLst>
          </a:custGeom>
          <a:noFill/>
          <a:ln w="76200" cap="rnd" cmpd="sng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7848600" y="5410200"/>
            <a:ext cx="609600" cy="762000"/>
            <a:chOff x="4800" y="3408"/>
            <a:chExt cx="384" cy="480"/>
          </a:xfrm>
        </p:grpSpPr>
        <p:sp>
          <p:nvSpPr>
            <p:cNvPr id="44054" name="Oval 13"/>
            <p:cNvSpPr>
              <a:spLocks noChangeArrowheads="1"/>
            </p:cNvSpPr>
            <p:nvPr/>
          </p:nvSpPr>
          <p:spPr bwMode="auto">
            <a:xfrm>
              <a:off x="4848" y="3408"/>
              <a:ext cx="144" cy="96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55" name="Text Box 14"/>
            <p:cNvSpPr txBox="1">
              <a:spLocks noChangeArrowheads="1"/>
            </p:cNvSpPr>
            <p:nvPr/>
          </p:nvSpPr>
          <p:spPr bwMode="auto">
            <a:xfrm>
              <a:off x="4800" y="3446"/>
              <a:ext cx="38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i="0">
                  <a:solidFill>
                    <a:srgbClr val="FF0000"/>
                  </a:solidFill>
                </a:rPr>
                <a:t>P</a:t>
              </a:r>
            </a:p>
          </p:txBody>
        </p:sp>
      </p:grpSp>
      <p:sp>
        <p:nvSpPr>
          <p:cNvPr id="44045" name="Text Box 15"/>
          <p:cNvSpPr txBox="1">
            <a:spLocks noChangeArrowheads="1"/>
          </p:cNvSpPr>
          <p:nvPr/>
        </p:nvSpPr>
        <p:spPr bwMode="auto">
          <a:xfrm>
            <a:off x="5334000" y="5410200"/>
            <a:ext cx="60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i="0">
                <a:sym typeface="Symbol" pitchFamily="18" charset="2"/>
              </a:rPr>
              <a:t></a:t>
            </a:r>
          </a:p>
        </p:txBody>
      </p:sp>
      <p:sp>
        <p:nvSpPr>
          <p:cNvPr id="260112" name="Text Box 16"/>
          <p:cNvSpPr txBox="1">
            <a:spLocks noChangeArrowheads="1"/>
          </p:cNvSpPr>
          <p:nvPr/>
        </p:nvSpPr>
        <p:spPr bwMode="auto">
          <a:xfrm>
            <a:off x="152400" y="3016250"/>
            <a:ext cx="5410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(1) a,b</a:t>
            </a:r>
            <a:r>
              <a:rPr lang="zh-CN" altLang="en-US" sz="3600" b="1" i="0"/>
              <a:t>确定平面</a:t>
            </a:r>
            <a:r>
              <a:rPr lang="zh-CN" altLang="en-US" sz="3600" b="1" i="0">
                <a:sym typeface="Symbol" pitchFamily="18" charset="2"/>
              </a:rPr>
              <a:t>，</a:t>
            </a:r>
            <a:r>
              <a:rPr lang="en-US" altLang="zh-CN" sz="3600" b="1" i="0">
                <a:sym typeface="Symbol" pitchFamily="18" charset="2"/>
              </a:rPr>
              <a:t>=b</a:t>
            </a:r>
            <a:endParaRPr lang="en-US" altLang="zh-CN" sz="3600" b="1" i="0"/>
          </a:p>
        </p:txBody>
      </p:sp>
      <p:sp>
        <p:nvSpPr>
          <p:cNvPr id="260113" name="Text Box 17"/>
          <p:cNvSpPr txBox="1">
            <a:spLocks noChangeArrowheads="1"/>
          </p:cNvSpPr>
          <p:nvPr/>
        </p:nvSpPr>
        <p:spPr bwMode="auto">
          <a:xfrm>
            <a:off x="152400" y="3625850"/>
            <a:ext cx="449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(2) </a:t>
            </a:r>
            <a:r>
              <a:rPr lang="zh-CN" altLang="en-US" sz="3600" b="1" i="0"/>
              <a:t>假设</a:t>
            </a:r>
            <a:r>
              <a:rPr lang="en-US" altLang="zh-CN" sz="3600" b="1" i="0"/>
              <a:t>a</a:t>
            </a:r>
            <a:r>
              <a:rPr lang="zh-CN" altLang="en-US" sz="3600" b="1" i="0"/>
              <a:t>与</a:t>
            </a:r>
            <a:r>
              <a:rPr lang="zh-CN" altLang="en-US" sz="3600" b="1" i="0">
                <a:sym typeface="Symbol" pitchFamily="18" charset="2"/>
              </a:rPr>
              <a:t>不平行</a:t>
            </a:r>
            <a:endParaRPr lang="zh-CN" altLang="en-US" sz="3600" b="1" i="0"/>
          </a:p>
        </p:txBody>
      </p:sp>
      <p:sp>
        <p:nvSpPr>
          <p:cNvPr id="260114" name="Text Box 18"/>
          <p:cNvSpPr txBox="1">
            <a:spLocks noChangeArrowheads="1"/>
          </p:cNvSpPr>
          <p:nvPr/>
        </p:nvSpPr>
        <p:spPr bwMode="auto">
          <a:xfrm>
            <a:off x="838200" y="4235450"/>
            <a:ext cx="3886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/>
              <a:t>则</a:t>
            </a:r>
            <a:r>
              <a:rPr lang="en-US" altLang="zh-CN" sz="3600" b="1" i="0"/>
              <a:t>a</a:t>
            </a:r>
            <a:r>
              <a:rPr lang="zh-CN" altLang="en-US" sz="3600" b="1" i="0"/>
              <a:t>与</a:t>
            </a:r>
            <a:r>
              <a:rPr lang="zh-CN" altLang="en-US" sz="3600" b="1" i="0">
                <a:sym typeface="Symbol" pitchFamily="18" charset="2"/>
              </a:rPr>
              <a:t>有公共点</a:t>
            </a:r>
            <a:r>
              <a:rPr lang="en-US" altLang="zh-CN" sz="3600" b="1" i="0">
                <a:sym typeface="Symbol" pitchFamily="18" charset="2"/>
              </a:rPr>
              <a:t>P</a:t>
            </a:r>
          </a:p>
        </p:txBody>
      </p:sp>
      <p:sp>
        <p:nvSpPr>
          <p:cNvPr id="260115" name="Text Box 19"/>
          <p:cNvSpPr txBox="1">
            <a:spLocks noChangeArrowheads="1"/>
          </p:cNvSpPr>
          <p:nvPr/>
        </p:nvSpPr>
        <p:spPr bwMode="auto">
          <a:xfrm>
            <a:off x="838200" y="4800600"/>
            <a:ext cx="3886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ym typeface="Symbol" pitchFamily="18" charset="2"/>
              </a:rPr>
              <a:t>则</a:t>
            </a:r>
            <a:r>
              <a:rPr lang="en-US" altLang="zh-CN" sz="3600" b="1" i="0">
                <a:sym typeface="Symbol" pitchFamily="18" charset="2"/>
              </a:rPr>
              <a:t>P =b</a:t>
            </a:r>
          </a:p>
        </p:txBody>
      </p:sp>
      <p:sp>
        <p:nvSpPr>
          <p:cNvPr id="260116" name="Text Box 20"/>
          <p:cNvSpPr txBox="1">
            <a:spLocks noChangeArrowheads="1"/>
          </p:cNvSpPr>
          <p:nvPr/>
        </p:nvSpPr>
        <p:spPr bwMode="auto">
          <a:xfrm>
            <a:off x="152400" y="5334000"/>
            <a:ext cx="449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(3) </a:t>
            </a:r>
            <a:r>
              <a:rPr lang="zh-CN" altLang="en-US" sz="3600" b="1" i="0"/>
              <a:t>这与已知</a:t>
            </a:r>
            <a:r>
              <a:rPr lang="en-US" altLang="zh-CN" sz="3600" b="1" i="0"/>
              <a:t>a//b</a:t>
            </a:r>
            <a:r>
              <a:rPr lang="zh-CN" altLang="en-US" sz="3600" b="1" i="0"/>
              <a:t>矛盾</a:t>
            </a:r>
          </a:p>
        </p:txBody>
      </p:sp>
      <p:sp>
        <p:nvSpPr>
          <p:cNvPr id="260117" name="Text Box 21"/>
          <p:cNvSpPr txBox="1">
            <a:spLocks noChangeArrowheads="1"/>
          </p:cNvSpPr>
          <p:nvPr/>
        </p:nvSpPr>
        <p:spPr bwMode="auto">
          <a:xfrm>
            <a:off x="152400" y="5791200"/>
            <a:ext cx="449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>
                <a:solidFill>
                  <a:srgbClr val="FF0000"/>
                </a:solidFill>
              </a:rPr>
              <a:t>(4) ∴</a:t>
            </a:r>
            <a:r>
              <a:rPr lang="en-US" altLang="zh-CN" sz="4400" b="1" i="0">
                <a:solidFill>
                  <a:srgbClr val="FF0000"/>
                </a:solidFill>
              </a:rPr>
              <a:t>a </a:t>
            </a:r>
            <a:r>
              <a:rPr lang="en-US" altLang="zh-CN" sz="3600" b="1" i="0">
                <a:solidFill>
                  <a:srgbClr val="FF0000"/>
                </a:solidFill>
              </a:rPr>
              <a:t> // </a:t>
            </a:r>
            <a:r>
              <a:rPr lang="en-US" altLang="zh-CN" sz="4400" b="1" i="0">
                <a:solidFill>
                  <a:srgbClr val="FF0000"/>
                </a:solidFill>
                <a:sym typeface="Symbol" pitchFamily="18" charset="2"/>
              </a:rPr>
              <a:t></a:t>
            </a:r>
          </a:p>
        </p:txBody>
      </p:sp>
      <p:sp>
        <p:nvSpPr>
          <p:cNvPr id="260118" name="Text Box 22"/>
          <p:cNvSpPr txBox="1">
            <a:spLocks noChangeArrowheads="1"/>
          </p:cNvSpPr>
          <p:nvPr/>
        </p:nvSpPr>
        <p:spPr bwMode="auto">
          <a:xfrm>
            <a:off x="8001000" y="3429000"/>
            <a:ext cx="60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i="0">
                <a:sym typeface="Symbol" pitchFamily="18" charset="2"/>
              </a:rPr>
              <a:t></a:t>
            </a:r>
          </a:p>
        </p:txBody>
      </p:sp>
      <p:sp>
        <p:nvSpPr>
          <p:cNvPr id="44053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60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260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60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260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260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3" dur="500"/>
                                        <p:tgtEl>
                                          <p:spTgt spid="26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60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5" dur="500"/>
                                        <p:tgtEl>
                                          <p:spTgt spid="26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0" dur="500"/>
                                        <p:tgtEl>
                                          <p:spTgt spid="26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5" dur="500"/>
                                        <p:tgtEl>
                                          <p:spTgt spid="26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099" grpId="0" animBg="1" autoUpdateAnimBg="0"/>
      <p:bldP spid="260100" grpId="0" animBg="1" autoUpdateAnimBg="0"/>
      <p:bldP spid="260102" grpId="0" animBg="1"/>
      <p:bldP spid="260107" grpId="0" animBg="1"/>
      <p:bldP spid="260112" grpId="0" autoUpdateAnimBg="0"/>
      <p:bldP spid="260113" grpId="0" autoUpdateAnimBg="0"/>
      <p:bldP spid="260114" grpId="0" autoUpdateAnimBg="0"/>
      <p:bldP spid="260115" grpId="0" autoUpdateAnimBg="0"/>
      <p:bldP spid="260116" grpId="0" autoUpdateAnimBg="0"/>
      <p:bldP spid="260117" grpId="0" autoUpdateAnimBg="0"/>
      <p:bldP spid="26011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t="7576"/>
          <a:stretch>
            <a:fillRect/>
          </a:stretch>
        </p:blipFill>
        <p:spPr bwMode="auto">
          <a:xfrm>
            <a:off x="4267200" y="2209800"/>
            <a:ext cx="4876800" cy="46482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0" y="260350"/>
            <a:ext cx="8243888" cy="119062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如图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空间四面体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P-ABC,M,N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分别是面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PCA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和面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的重心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求证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:MN//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BCA</a:t>
            </a:r>
          </a:p>
        </p:txBody>
      </p:sp>
      <p:sp>
        <p:nvSpPr>
          <p:cNvPr id="261124" name="Line 4"/>
          <p:cNvSpPr>
            <a:spLocks noChangeShapeType="1"/>
          </p:cNvSpPr>
          <p:nvPr/>
        </p:nvSpPr>
        <p:spPr bwMode="auto">
          <a:xfrm flipH="1">
            <a:off x="4953000" y="2362200"/>
            <a:ext cx="1295400" cy="3276600"/>
          </a:xfrm>
          <a:prstGeom prst="line">
            <a:avLst/>
          </a:prstGeom>
          <a:noFill/>
          <a:ln w="57150">
            <a:solidFill>
              <a:srgbClr val="99FF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1125" name="Line 5"/>
          <p:cNvSpPr>
            <a:spLocks noChangeShapeType="1"/>
          </p:cNvSpPr>
          <p:nvPr/>
        </p:nvSpPr>
        <p:spPr bwMode="auto">
          <a:xfrm>
            <a:off x="6248400" y="2362200"/>
            <a:ext cx="457200" cy="2819400"/>
          </a:xfrm>
          <a:prstGeom prst="line">
            <a:avLst/>
          </a:prstGeom>
          <a:noFill/>
          <a:ln w="57150">
            <a:solidFill>
              <a:schemeClr val="accent2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419600" y="5410200"/>
            <a:ext cx="685800" cy="641350"/>
            <a:chOff x="2784" y="3408"/>
            <a:chExt cx="432" cy="404"/>
          </a:xfrm>
        </p:grpSpPr>
        <p:sp>
          <p:nvSpPr>
            <p:cNvPr id="45075" name="Oval 7"/>
            <p:cNvSpPr>
              <a:spLocks noChangeArrowheads="1"/>
            </p:cNvSpPr>
            <p:nvPr/>
          </p:nvSpPr>
          <p:spPr bwMode="auto">
            <a:xfrm>
              <a:off x="3072" y="3456"/>
              <a:ext cx="96" cy="96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6" name="Text Box 8"/>
            <p:cNvSpPr txBox="1">
              <a:spLocks noChangeArrowheads="1"/>
            </p:cNvSpPr>
            <p:nvPr/>
          </p:nvSpPr>
          <p:spPr bwMode="auto">
            <a:xfrm>
              <a:off x="2784" y="3408"/>
              <a:ext cx="432" cy="404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E</a:t>
              </a: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6629400" y="4648200"/>
            <a:ext cx="762000" cy="641350"/>
            <a:chOff x="4176" y="2928"/>
            <a:chExt cx="480" cy="404"/>
          </a:xfrm>
        </p:grpSpPr>
        <p:sp>
          <p:nvSpPr>
            <p:cNvPr id="45073" name="Oval 10"/>
            <p:cNvSpPr>
              <a:spLocks noChangeArrowheads="1"/>
            </p:cNvSpPr>
            <p:nvPr/>
          </p:nvSpPr>
          <p:spPr bwMode="auto">
            <a:xfrm>
              <a:off x="4176" y="3200"/>
              <a:ext cx="96" cy="96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4" name="Text Box 11"/>
            <p:cNvSpPr txBox="1">
              <a:spLocks noChangeArrowheads="1"/>
            </p:cNvSpPr>
            <p:nvPr/>
          </p:nvSpPr>
          <p:spPr bwMode="auto">
            <a:xfrm>
              <a:off x="4224" y="2928"/>
              <a:ext cx="432" cy="404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0"/>
                <a:t>F</a:t>
              </a:r>
            </a:p>
          </p:txBody>
        </p:sp>
      </p:grpSp>
      <p:sp>
        <p:nvSpPr>
          <p:cNvPr id="261132" name="Line 12"/>
          <p:cNvSpPr>
            <a:spLocks noChangeShapeType="1"/>
          </p:cNvSpPr>
          <p:nvPr/>
        </p:nvSpPr>
        <p:spPr bwMode="auto">
          <a:xfrm flipV="1">
            <a:off x="4953000" y="5181600"/>
            <a:ext cx="1752600" cy="381000"/>
          </a:xfrm>
          <a:prstGeom prst="line">
            <a:avLst/>
          </a:prstGeom>
          <a:noFill/>
          <a:ln w="7620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065" name="Text Box 13"/>
          <p:cNvSpPr txBox="1">
            <a:spLocks noChangeArrowheads="1"/>
          </p:cNvSpPr>
          <p:nvPr/>
        </p:nvSpPr>
        <p:spPr bwMode="auto">
          <a:xfrm>
            <a:off x="6248400" y="1905000"/>
            <a:ext cx="838200" cy="6413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/>
              <a:t>P</a:t>
            </a:r>
          </a:p>
        </p:txBody>
      </p:sp>
      <p:sp>
        <p:nvSpPr>
          <p:cNvPr id="261135" name="Text Box 15"/>
          <p:cNvSpPr txBox="1">
            <a:spLocks noChangeArrowheads="1"/>
          </p:cNvSpPr>
          <p:nvPr/>
        </p:nvSpPr>
        <p:spPr bwMode="auto">
          <a:xfrm>
            <a:off x="1219200" y="1905000"/>
            <a:ext cx="2819400" cy="711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>
                <a:solidFill>
                  <a:srgbClr val="FF0000"/>
                </a:solidFill>
              </a:rPr>
              <a:t>∵</a:t>
            </a:r>
            <a:r>
              <a:rPr lang="en-US" altLang="zh-CN" sz="3600" b="1" i="0"/>
              <a:t>MN</a:t>
            </a:r>
            <a:r>
              <a:rPr lang="en-US" altLang="zh-CN" sz="3600" i="0"/>
              <a:t>//</a:t>
            </a:r>
            <a:r>
              <a:rPr lang="en-US" altLang="zh-CN" i="0"/>
              <a:t> </a:t>
            </a:r>
            <a:r>
              <a:rPr lang="en-US" altLang="zh-CN" sz="4000" b="1" i="0"/>
              <a:t>EF</a:t>
            </a:r>
          </a:p>
        </p:txBody>
      </p:sp>
      <p:sp>
        <p:nvSpPr>
          <p:cNvPr id="261136" name="Text Box 16"/>
          <p:cNvSpPr txBox="1">
            <a:spLocks noChangeArrowheads="1"/>
          </p:cNvSpPr>
          <p:nvPr/>
        </p:nvSpPr>
        <p:spPr bwMode="auto">
          <a:xfrm>
            <a:off x="990600" y="3311525"/>
            <a:ext cx="3505200" cy="6508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>
                <a:solidFill>
                  <a:srgbClr val="FF0000"/>
                </a:solidFill>
              </a:rPr>
              <a:t>∴</a:t>
            </a:r>
            <a:r>
              <a:rPr lang="en-US" altLang="zh-CN" sz="3600" b="1" i="0"/>
              <a:t> MN</a:t>
            </a:r>
            <a:r>
              <a:rPr lang="en-US" altLang="zh-CN" sz="3600" b="1" i="0" baseline="-25000"/>
              <a:t> </a:t>
            </a:r>
            <a:r>
              <a:rPr lang="en-US" altLang="zh-CN" sz="3600" i="0"/>
              <a:t>//</a:t>
            </a:r>
            <a:r>
              <a:rPr lang="zh-CN" altLang="en-US" sz="3600" b="1" i="0"/>
              <a:t>面</a:t>
            </a:r>
            <a:r>
              <a:rPr lang="en-US" altLang="zh-CN" sz="3600" b="1" i="0"/>
              <a:t>BCA</a:t>
            </a:r>
          </a:p>
        </p:txBody>
      </p:sp>
      <p:sp>
        <p:nvSpPr>
          <p:cNvPr id="261137" name="AutoShape 17"/>
          <p:cNvSpPr>
            <a:spLocks noChangeArrowheads="1"/>
          </p:cNvSpPr>
          <p:nvPr/>
        </p:nvSpPr>
        <p:spPr bwMode="auto">
          <a:xfrm>
            <a:off x="2565400" y="2667000"/>
            <a:ext cx="3048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zh-CN" altLang="zh-CN" i="0">
              <a:solidFill>
                <a:srgbClr val="FF0000"/>
              </a:solidFill>
            </a:endParaRPr>
          </a:p>
        </p:txBody>
      </p:sp>
      <p:sp>
        <p:nvSpPr>
          <p:cNvPr id="261138" name="Text Box 18"/>
          <p:cNvSpPr txBox="1">
            <a:spLocks noChangeArrowheads="1"/>
          </p:cNvSpPr>
          <p:nvPr/>
        </p:nvSpPr>
        <p:spPr bwMode="auto">
          <a:xfrm>
            <a:off x="1371600" y="4419600"/>
            <a:ext cx="2438400" cy="758825"/>
          </a:xfrm>
          <a:prstGeom prst="rect">
            <a:avLst/>
          </a:prstGeom>
          <a:solidFill>
            <a:schemeClr val="tx1"/>
          </a:solidFill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chemeClr val="bg1"/>
                </a:solidFill>
              </a:rPr>
              <a:t>线线平行</a:t>
            </a:r>
          </a:p>
        </p:txBody>
      </p:sp>
      <p:sp>
        <p:nvSpPr>
          <p:cNvPr id="261139" name="Text Box 19"/>
          <p:cNvSpPr txBox="1">
            <a:spLocks noChangeArrowheads="1"/>
          </p:cNvSpPr>
          <p:nvPr/>
        </p:nvSpPr>
        <p:spPr bwMode="auto">
          <a:xfrm>
            <a:off x="1403350" y="5791200"/>
            <a:ext cx="2438400" cy="758825"/>
          </a:xfrm>
          <a:prstGeom prst="rect">
            <a:avLst/>
          </a:prstGeom>
          <a:solidFill>
            <a:schemeClr val="tx1"/>
          </a:solidFill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chemeClr val="bg1"/>
                </a:solidFill>
              </a:rPr>
              <a:t>线面平行</a:t>
            </a:r>
          </a:p>
        </p:txBody>
      </p:sp>
      <p:sp>
        <p:nvSpPr>
          <p:cNvPr id="261140" name="AutoShape 20"/>
          <p:cNvSpPr>
            <a:spLocks noChangeArrowheads="1"/>
          </p:cNvSpPr>
          <p:nvPr/>
        </p:nvSpPr>
        <p:spPr bwMode="auto">
          <a:xfrm rot="5475773">
            <a:off x="2398713" y="5219700"/>
            <a:ext cx="457200" cy="5334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72" name="AutoShape 2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1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1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61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261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61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6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1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1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6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1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1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124" grpId="0" animBg="1"/>
      <p:bldP spid="261125" grpId="0" animBg="1"/>
      <p:bldP spid="261132" grpId="0" animBg="1"/>
      <p:bldP spid="261135" grpId="0" animBg="1" autoUpdateAnimBg="0"/>
      <p:bldP spid="261136" grpId="0" animBg="1" autoUpdateAnimBg="0"/>
      <p:bldP spid="261137" grpId="0" animBg="1" autoUpdateAnimBg="0"/>
      <p:bldP spid="261138" grpId="0" animBg="1" autoUpdateAnimBg="0"/>
      <p:bldP spid="261139" grpId="0" animBg="1" autoUpdateAnimBg="0"/>
      <p:bldP spid="2611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01800" y="76200"/>
            <a:ext cx="5080000" cy="939800"/>
            <a:chOff x="784" y="608"/>
            <a:chExt cx="3200" cy="592"/>
          </a:xfrm>
        </p:grpSpPr>
        <p:sp>
          <p:nvSpPr>
            <p:cNvPr id="46087" name="Text Box 3"/>
            <p:cNvSpPr txBox="1">
              <a:spLocks noChangeArrowheads="1"/>
            </p:cNvSpPr>
            <p:nvPr/>
          </p:nvSpPr>
          <p:spPr bwMode="auto">
            <a:xfrm>
              <a:off x="816" y="624"/>
              <a:ext cx="3168" cy="576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5400" b="1" i="0">
                  <a:ea typeface="隶书" pitchFamily="49" charset="-122"/>
                </a:rPr>
                <a:t>线面平行的性质</a:t>
              </a:r>
            </a:p>
          </p:txBody>
        </p:sp>
        <p:sp>
          <p:nvSpPr>
            <p:cNvPr id="46088" name="Text Box 4"/>
            <p:cNvSpPr txBox="1">
              <a:spLocks noChangeArrowheads="1"/>
            </p:cNvSpPr>
            <p:nvPr/>
          </p:nvSpPr>
          <p:spPr bwMode="auto">
            <a:xfrm>
              <a:off x="784" y="608"/>
              <a:ext cx="3168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5400" b="1" i="0">
                  <a:solidFill>
                    <a:srgbClr val="FF0000"/>
                  </a:solidFill>
                  <a:ea typeface="隶书" pitchFamily="49" charset="-122"/>
                </a:rPr>
                <a:t>线面平行的性质</a:t>
              </a:r>
            </a:p>
          </p:txBody>
        </p:sp>
      </p:grpSp>
      <p:sp>
        <p:nvSpPr>
          <p:cNvPr id="268293" name="Text Box 5"/>
          <p:cNvSpPr txBox="1">
            <a:spLocks noChangeArrowheads="1"/>
          </p:cNvSpPr>
          <p:nvPr/>
        </p:nvSpPr>
        <p:spPr bwMode="auto">
          <a:xfrm>
            <a:off x="755650" y="1125538"/>
            <a:ext cx="8058150" cy="13112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(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1)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如果一条直线与一个平面平行，则这条直线与这个平面</a:t>
            </a:r>
            <a:r>
              <a:rPr lang="zh-CN" altLang="en-US" sz="40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无公共点</a:t>
            </a:r>
          </a:p>
        </p:txBody>
      </p:sp>
      <p:sp>
        <p:nvSpPr>
          <p:cNvPr id="268294" name="Text Box 6"/>
          <p:cNvSpPr txBox="1">
            <a:spLocks noChangeArrowheads="1"/>
          </p:cNvSpPr>
          <p:nvPr/>
        </p:nvSpPr>
        <p:spPr bwMode="auto">
          <a:xfrm>
            <a:off x="755650" y="2565400"/>
            <a:ext cx="8058150" cy="19208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(2)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如果一条直线与一个平面平行，则这条直线与这个平面内的直线</a:t>
            </a:r>
            <a:r>
              <a:rPr lang="zh-CN" altLang="en-US" sz="40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成异面直线或平行直线</a:t>
            </a:r>
          </a:p>
        </p:txBody>
      </p:sp>
      <p:sp>
        <p:nvSpPr>
          <p:cNvPr id="268295" name="Text Box 7"/>
          <p:cNvSpPr txBox="1">
            <a:spLocks noChangeArrowheads="1"/>
          </p:cNvSpPr>
          <p:nvPr/>
        </p:nvSpPr>
        <p:spPr bwMode="auto">
          <a:xfrm>
            <a:off x="755650" y="4652963"/>
            <a:ext cx="8058150" cy="19208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(3)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如果一条直线与一个平面平行，经过这条直线的平面和这个平面相交，则这条</a:t>
            </a:r>
            <a:r>
              <a:rPr lang="zh-CN" altLang="en-US" sz="40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直线与交线平行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4000" b="1" i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6086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8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68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8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293" grpId="0" animBg="1" autoUpdateAnimBg="0"/>
      <p:bldP spid="268294" grpId="0" animBg="1" autoUpdateAnimBg="0"/>
      <p:bldP spid="268295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89000" y="304800"/>
            <a:ext cx="7569200" cy="1930400"/>
            <a:chOff x="416" y="384"/>
            <a:chExt cx="4768" cy="1216"/>
          </a:xfrm>
        </p:grpSpPr>
        <p:sp>
          <p:nvSpPr>
            <p:cNvPr id="47125" name="Rectangle 3"/>
            <p:cNvSpPr>
              <a:spLocks noChangeArrowheads="1"/>
            </p:cNvSpPr>
            <p:nvPr/>
          </p:nvSpPr>
          <p:spPr bwMode="auto">
            <a:xfrm>
              <a:off x="432" y="384"/>
              <a:ext cx="4752" cy="1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4000" b="1" i="0"/>
                <a:t>如果一条直线与一个平面平行，经过这条直线的平面和这个平面相交，则这条</a:t>
              </a:r>
              <a:r>
                <a:rPr lang="zh-CN" altLang="en-US" sz="4000" b="1" i="0">
                  <a:solidFill>
                    <a:srgbClr val="FF0000"/>
                  </a:solidFill>
                </a:rPr>
                <a:t>直线与交线平行</a:t>
              </a:r>
            </a:p>
          </p:txBody>
        </p:sp>
        <p:sp>
          <p:nvSpPr>
            <p:cNvPr id="47126" name="Rectangle 4"/>
            <p:cNvSpPr>
              <a:spLocks noChangeArrowheads="1"/>
            </p:cNvSpPr>
            <p:nvPr/>
          </p:nvSpPr>
          <p:spPr bwMode="auto">
            <a:xfrm>
              <a:off x="416" y="390"/>
              <a:ext cx="4752" cy="1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4000" b="1" i="0">
                  <a:solidFill>
                    <a:schemeClr val="accent2"/>
                  </a:solidFill>
                </a:rPr>
                <a:t>如果一条直线与一个平面平行，经过这条直线的平面和这个平面相交，则这条</a:t>
              </a:r>
              <a:r>
                <a:rPr lang="zh-CN" altLang="en-US" sz="4000" b="1" i="0">
                  <a:solidFill>
                    <a:srgbClr val="FF0000"/>
                  </a:solidFill>
                </a:rPr>
                <a:t>直线与交线平行</a:t>
              </a:r>
            </a:p>
          </p:txBody>
        </p:sp>
      </p:grpSp>
      <p:sp>
        <p:nvSpPr>
          <p:cNvPr id="47107" name="Rectangle 5"/>
          <p:cNvSpPr>
            <a:spLocks noChangeArrowheads="1"/>
          </p:cNvSpPr>
          <p:nvPr/>
        </p:nvSpPr>
        <p:spPr bwMode="auto">
          <a:xfrm>
            <a:off x="762000" y="355600"/>
            <a:ext cx="7620000" cy="19050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108" name="Text Box 6"/>
          <p:cNvSpPr txBox="1">
            <a:spLocks noChangeArrowheads="1"/>
          </p:cNvSpPr>
          <p:nvPr/>
        </p:nvSpPr>
        <p:spPr bwMode="auto">
          <a:xfrm>
            <a:off x="381000" y="2438400"/>
            <a:ext cx="5791200" cy="7016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/>
              <a:t>已知：</a:t>
            </a:r>
            <a:r>
              <a:rPr lang="en-US" altLang="zh-CN" sz="4000" b="1" i="0"/>
              <a:t>a//</a:t>
            </a:r>
            <a:r>
              <a:rPr lang="en-US" altLang="zh-CN" sz="4000" b="1" i="0">
                <a:sym typeface="Symbol" pitchFamily="18" charset="2"/>
              </a:rPr>
              <a:t>,a,   =b</a:t>
            </a:r>
          </a:p>
        </p:txBody>
      </p:sp>
      <p:sp>
        <p:nvSpPr>
          <p:cNvPr id="47109" name="Text Box 7"/>
          <p:cNvSpPr txBox="1">
            <a:spLocks noChangeArrowheads="1"/>
          </p:cNvSpPr>
          <p:nvPr/>
        </p:nvSpPr>
        <p:spPr bwMode="auto">
          <a:xfrm>
            <a:off x="6096000" y="2438400"/>
            <a:ext cx="2743200" cy="7016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/>
              <a:t>求证：</a:t>
            </a:r>
            <a:r>
              <a:rPr lang="en-US" altLang="zh-CN" sz="4000" b="1" i="0"/>
              <a:t>a//</a:t>
            </a:r>
            <a:r>
              <a:rPr lang="en-US" altLang="zh-CN" sz="4000" b="1" i="0">
                <a:sym typeface="Symbol" pitchFamily="18" charset="2"/>
              </a:rPr>
              <a:t>b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533400" y="4089400"/>
            <a:ext cx="5486400" cy="2133600"/>
            <a:chOff x="1008" y="2576"/>
            <a:chExt cx="3456" cy="1344"/>
          </a:xfrm>
        </p:grpSpPr>
        <p:sp>
          <p:nvSpPr>
            <p:cNvPr id="47117" name="AutoShape 9"/>
            <p:cNvSpPr>
              <a:spLocks noChangeArrowheads="1"/>
            </p:cNvSpPr>
            <p:nvPr/>
          </p:nvSpPr>
          <p:spPr bwMode="auto">
            <a:xfrm>
              <a:off x="1344" y="3072"/>
              <a:ext cx="3120" cy="768"/>
            </a:xfrm>
            <a:prstGeom prst="parallelogram">
              <a:avLst>
                <a:gd name="adj" fmla="val 101563"/>
              </a:avLst>
            </a:prstGeom>
            <a:solidFill>
              <a:srgbClr val="FF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7118" name="AutoShape 10"/>
            <p:cNvSpPr>
              <a:spLocks noChangeArrowheads="1"/>
            </p:cNvSpPr>
            <p:nvPr/>
          </p:nvSpPr>
          <p:spPr bwMode="auto">
            <a:xfrm flipH="1">
              <a:off x="1008" y="2688"/>
              <a:ext cx="3024" cy="768"/>
            </a:xfrm>
            <a:prstGeom prst="parallelogram">
              <a:avLst>
                <a:gd name="adj" fmla="val 92367"/>
              </a:avLst>
            </a:prstGeom>
            <a:solidFill>
              <a:srgbClr val="3366FF">
                <a:alpha val="50195"/>
              </a:srgbClr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7119" name="Line 11"/>
            <p:cNvSpPr>
              <a:spLocks noChangeShapeType="1"/>
            </p:cNvSpPr>
            <p:nvPr/>
          </p:nvSpPr>
          <p:spPr bwMode="auto">
            <a:xfrm>
              <a:off x="1872" y="3456"/>
              <a:ext cx="2016" cy="0"/>
            </a:xfrm>
            <a:prstGeom prst="line">
              <a:avLst/>
            </a:prstGeom>
            <a:noFill/>
            <a:ln w="76200">
              <a:solidFill>
                <a:srgbClr val="FFFF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120" name="Line 12"/>
            <p:cNvSpPr>
              <a:spLocks noChangeShapeType="1"/>
            </p:cNvSpPr>
            <p:nvPr/>
          </p:nvSpPr>
          <p:spPr bwMode="auto">
            <a:xfrm>
              <a:off x="1488" y="2976"/>
              <a:ext cx="2016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121" name="Rectangle 13"/>
            <p:cNvSpPr>
              <a:spLocks noChangeArrowheads="1"/>
            </p:cNvSpPr>
            <p:nvPr/>
          </p:nvSpPr>
          <p:spPr bwMode="auto">
            <a:xfrm>
              <a:off x="1264" y="2576"/>
              <a:ext cx="29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000" b="1" i="0">
                  <a:solidFill>
                    <a:srgbClr val="FF0000"/>
                  </a:solidFill>
                  <a:sym typeface="Symbol" pitchFamily="18" charset="2"/>
                </a:rPr>
                <a:t></a:t>
              </a:r>
            </a:p>
          </p:txBody>
        </p:sp>
        <p:sp>
          <p:nvSpPr>
            <p:cNvPr id="47122" name="Rectangle 14"/>
            <p:cNvSpPr>
              <a:spLocks noChangeArrowheads="1"/>
            </p:cNvSpPr>
            <p:nvPr/>
          </p:nvSpPr>
          <p:spPr bwMode="auto">
            <a:xfrm>
              <a:off x="1408" y="3478"/>
              <a:ext cx="318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000" b="1" i="0">
                  <a:sym typeface="Symbol" pitchFamily="18" charset="2"/>
                </a:rPr>
                <a:t></a:t>
              </a:r>
            </a:p>
          </p:txBody>
        </p:sp>
        <p:sp>
          <p:nvSpPr>
            <p:cNvPr id="47123" name="Rectangle 15"/>
            <p:cNvSpPr>
              <a:spLocks noChangeArrowheads="1"/>
            </p:cNvSpPr>
            <p:nvPr/>
          </p:nvSpPr>
          <p:spPr bwMode="auto">
            <a:xfrm>
              <a:off x="3024" y="2592"/>
              <a:ext cx="27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000" b="1" i="0">
                  <a:solidFill>
                    <a:srgbClr val="FF0000"/>
                  </a:solidFill>
                  <a:sym typeface="Symbol" pitchFamily="18" charset="2"/>
                </a:rPr>
                <a:t>a</a:t>
              </a:r>
            </a:p>
          </p:txBody>
        </p:sp>
        <p:sp>
          <p:nvSpPr>
            <p:cNvPr id="47124" name="Rectangle 16"/>
            <p:cNvSpPr>
              <a:spLocks noChangeArrowheads="1"/>
            </p:cNvSpPr>
            <p:nvPr/>
          </p:nvSpPr>
          <p:spPr bwMode="auto">
            <a:xfrm>
              <a:off x="3392" y="3376"/>
              <a:ext cx="29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000" b="1" i="0">
                  <a:sym typeface="Symbol" pitchFamily="18" charset="2"/>
                </a:rPr>
                <a:t>b</a:t>
              </a:r>
            </a:p>
          </p:txBody>
        </p:sp>
      </p:grpSp>
      <p:sp>
        <p:nvSpPr>
          <p:cNvPr id="269329" name="Rectangle 17"/>
          <p:cNvSpPr>
            <a:spLocks noChangeArrowheads="1"/>
          </p:cNvSpPr>
          <p:nvPr/>
        </p:nvSpPr>
        <p:spPr bwMode="auto">
          <a:xfrm>
            <a:off x="6381750" y="3200400"/>
            <a:ext cx="2000250" cy="7016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 i="0">
                <a:solidFill>
                  <a:srgbClr val="FF0000"/>
                </a:solidFill>
                <a:sym typeface="Symbol" pitchFamily="18" charset="2"/>
              </a:rPr>
              <a:t>  =b</a:t>
            </a:r>
          </a:p>
        </p:txBody>
      </p:sp>
      <p:sp>
        <p:nvSpPr>
          <p:cNvPr id="269330" name="Rectangle 18"/>
          <p:cNvSpPr>
            <a:spLocks noChangeArrowheads="1"/>
          </p:cNvSpPr>
          <p:nvPr/>
        </p:nvSpPr>
        <p:spPr bwMode="auto">
          <a:xfrm>
            <a:off x="6381750" y="3886200"/>
            <a:ext cx="2000250" cy="7016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i="0">
                <a:solidFill>
                  <a:srgbClr val="FF0000"/>
                </a:solidFill>
                <a:sym typeface="Symbol" pitchFamily="18" charset="2"/>
              </a:rPr>
              <a:t>b  </a:t>
            </a:r>
          </a:p>
        </p:txBody>
      </p:sp>
      <p:sp>
        <p:nvSpPr>
          <p:cNvPr id="269331" name="Rectangle 19"/>
          <p:cNvSpPr>
            <a:spLocks noChangeArrowheads="1"/>
          </p:cNvSpPr>
          <p:nvPr/>
        </p:nvSpPr>
        <p:spPr bwMode="auto">
          <a:xfrm>
            <a:off x="6381750" y="4572000"/>
            <a:ext cx="2000250" cy="7016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i="0">
                <a:solidFill>
                  <a:srgbClr val="FF0000"/>
                </a:solidFill>
              </a:rPr>
              <a:t>a //</a:t>
            </a:r>
            <a:r>
              <a:rPr lang="en-US" altLang="zh-CN" sz="4000" b="1" i="0">
                <a:solidFill>
                  <a:srgbClr val="FF0000"/>
                </a:solidFill>
                <a:sym typeface="Symbol" pitchFamily="18" charset="2"/>
              </a:rPr>
              <a:t></a:t>
            </a:r>
          </a:p>
        </p:txBody>
      </p:sp>
      <p:sp>
        <p:nvSpPr>
          <p:cNvPr id="269332" name="Rectangle 20"/>
          <p:cNvSpPr>
            <a:spLocks noChangeArrowheads="1"/>
          </p:cNvSpPr>
          <p:nvPr/>
        </p:nvSpPr>
        <p:spPr bwMode="auto">
          <a:xfrm>
            <a:off x="6381750" y="5257800"/>
            <a:ext cx="2000250" cy="7016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i="0">
                <a:solidFill>
                  <a:srgbClr val="FF0000"/>
                </a:solidFill>
                <a:sym typeface="Symbol" pitchFamily="18" charset="2"/>
              </a:rPr>
              <a:t>a  b=</a:t>
            </a:r>
          </a:p>
        </p:txBody>
      </p:sp>
      <p:sp>
        <p:nvSpPr>
          <p:cNvPr id="269333" name="Rectangle 21"/>
          <p:cNvSpPr>
            <a:spLocks noChangeArrowheads="1"/>
          </p:cNvSpPr>
          <p:nvPr/>
        </p:nvSpPr>
        <p:spPr bwMode="auto">
          <a:xfrm>
            <a:off x="6381750" y="5943600"/>
            <a:ext cx="2000250" cy="7016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i="0">
                <a:solidFill>
                  <a:srgbClr val="FF0000"/>
                </a:solidFill>
              </a:rPr>
              <a:t>a//</a:t>
            </a:r>
            <a:r>
              <a:rPr lang="en-US" altLang="zh-CN" sz="4000" b="1" i="0">
                <a:solidFill>
                  <a:srgbClr val="FF0000"/>
                </a:solidFill>
                <a:sym typeface="Symbol" pitchFamily="18" charset="2"/>
              </a:rPr>
              <a:t>b</a:t>
            </a:r>
          </a:p>
        </p:txBody>
      </p:sp>
      <p:sp>
        <p:nvSpPr>
          <p:cNvPr id="47116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9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26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6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26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6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329" grpId="0" animBg="1" autoUpdateAnimBg="0"/>
      <p:bldP spid="269330" grpId="0" animBg="1" autoUpdateAnimBg="0"/>
      <p:bldP spid="269331" grpId="0" animBg="1" autoUpdateAnimBg="0"/>
      <p:bldP spid="269332" grpId="0" animBg="1" autoUpdateAnimBg="0"/>
      <p:bldP spid="269333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323850" y="333375"/>
            <a:ext cx="8001000" cy="1330325"/>
          </a:xfrm>
          <a:prstGeom prst="rect">
            <a:avLst/>
          </a:prstGeom>
          <a:noFill/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0000"/>
                </a:solidFill>
                <a:ea typeface="黑体" pitchFamily="2" charset="-122"/>
              </a:rPr>
              <a:t>如果一条直线和两个相交平面都平行，则这条直线与它们的交线平行</a:t>
            </a:r>
          </a:p>
        </p:txBody>
      </p:sp>
      <p:sp>
        <p:nvSpPr>
          <p:cNvPr id="48131" name="AutoShape 4" descr="栎木"/>
          <p:cNvSpPr>
            <a:spLocks noChangeArrowheads="1"/>
          </p:cNvSpPr>
          <p:nvPr/>
        </p:nvSpPr>
        <p:spPr bwMode="auto">
          <a:xfrm>
            <a:off x="1143000" y="5105400"/>
            <a:ext cx="3581400" cy="1219200"/>
          </a:xfrm>
          <a:prstGeom prst="parallelogram">
            <a:avLst>
              <a:gd name="adj" fmla="val 73438"/>
            </a:avLst>
          </a:prstGeom>
          <a:solidFill>
            <a:schemeClr val="hlink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2" name="AutoShape 5"/>
          <p:cNvSpPr>
            <a:spLocks noChangeArrowheads="1"/>
          </p:cNvSpPr>
          <p:nvPr/>
        </p:nvSpPr>
        <p:spPr bwMode="auto">
          <a:xfrm rot="3346977" flipH="1">
            <a:off x="95250" y="4360863"/>
            <a:ext cx="2095500" cy="1371600"/>
          </a:xfrm>
          <a:prstGeom prst="parallelogram">
            <a:avLst>
              <a:gd name="adj" fmla="val 38194"/>
            </a:avLst>
          </a:prstGeom>
          <a:solidFill>
            <a:srgbClr val="FF99CC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3" name="Line 6"/>
          <p:cNvSpPr>
            <a:spLocks noChangeShapeType="1"/>
          </p:cNvSpPr>
          <p:nvPr/>
        </p:nvSpPr>
        <p:spPr bwMode="auto">
          <a:xfrm flipH="1">
            <a:off x="1143000" y="5105400"/>
            <a:ext cx="838200" cy="1219200"/>
          </a:xfrm>
          <a:prstGeom prst="line">
            <a:avLst/>
          </a:prstGeom>
          <a:noFill/>
          <a:ln w="76200">
            <a:solidFill>
              <a:srgbClr val="FFFF6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2391" name="Freeform 7"/>
          <p:cNvSpPr>
            <a:spLocks/>
          </p:cNvSpPr>
          <p:nvPr/>
        </p:nvSpPr>
        <p:spPr bwMode="auto">
          <a:xfrm>
            <a:off x="533400" y="4191000"/>
            <a:ext cx="3276600" cy="1219200"/>
          </a:xfrm>
          <a:custGeom>
            <a:avLst/>
            <a:gdLst>
              <a:gd name="T0" fmla="*/ 1536 w 2064"/>
              <a:gd name="T1" fmla="*/ 768 h 768"/>
              <a:gd name="T2" fmla="*/ 0 w 2064"/>
              <a:gd name="T3" fmla="*/ 768 h 768"/>
              <a:gd name="T4" fmla="*/ 576 w 2064"/>
              <a:gd name="T5" fmla="*/ 0 h 768"/>
              <a:gd name="T6" fmla="*/ 2064 w 2064"/>
              <a:gd name="T7" fmla="*/ 48 h 768"/>
              <a:gd name="T8" fmla="*/ 1536 w 2064"/>
              <a:gd name="T9" fmla="*/ 768 h 7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64"/>
              <a:gd name="T16" fmla="*/ 0 h 768"/>
              <a:gd name="T17" fmla="*/ 2064 w 2064"/>
              <a:gd name="T18" fmla="*/ 768 h 7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64" h="768">
                <a:moveTo>
                  <a:pt x="1536" y="768"/>
                </a:moveTo>
                <a:lnTo>
                  <a:pt x="0" y="768"/>
                </a:lnTo>
                <a:lnTo>
                  <a:pt x="576" y="0"/>
                </a:lnTo>
                <a:lnTo>
                  <a:pt x="2064" y="48"/>
                </a:lnTo>
                <a:lnTo>
                  <a:pt x="1536" y="768"/>
                </a:lnTo>
                <a:close/>
              </a:path>
            </a:pathLst>
          </a:custGeom>
          <a:solidFill>
            <a:srgbClr val="FF0000">
              <a:alpha val="50195"/>
            </a:srgbClr>
          </a:solidFill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2392" name="Freeform 8"/>
          <p:cNvSpPr>
            <a:spLocks/>
          </p:cNvSpPr>
          <p:nvPr/>
        </p:nvSpPr>
        <p:spPr bwMode="auto">
          <a:xfrm>
            <a:off x="2971800" y="4267200"/>
            <a:ext cx="914400" cy="2057400"/>
          </a:xfrm>
          <a:custGeom>
            <a:avLst/>
            <a:gdLst>
              <a:gd name="T0" fmla="*/ 0 w 576"/>
              <a:gd name="T1" fmla="*/ 720 h 1296"/>
              <a:gd name="T2" fmla="*/ 0 w 576"/>
              <a:gd name="T3" fmla="*/ 1296 h 1296"/>
              <a:gd name="T4" fmla="*/ 576 w 576"/>
              <a:gd name="T5" fmla="*/ 528 h 1296"/>
              <a:gd name="T6" fmla="*/ 528 w 576"/>
              <a:gd name="T7" fmla="*/ 0 h 1296"/>
              <a:gd name="T8" fmla="*/ 0 w 576"/>
              <a:gd name="T9" fmla="*/ 720 h 12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1296"/>
              <a:gd name="T17" fmla="*/ 576 w 576"/>
              <a:gd name="T18" fmla="*/ 1296 h 129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1296">
                <a:moveTo>
                  <a:pt x="0" y="720"/>
                </a:moveTo>
                <a:lnTo>
                  <a:pt x="0" y="1296"/>
                </a:lnTo>
                <a:lnTo>
                  <a:pt x="576" y="528"/>
                </a:lnTo>
                <a:lnTo>
                  <a:pt x="528" y="0"/>
                </a:lnTo>
                <a:lnTo>
                  <a:pt x="0" y="720"/>
                </a:lnTo>
                <a:close/>
              </a:path>
            </a:pathLst>
          </a:custGeom>
          <a:solidFill>
            <a:schemeClr val="accent2">
              <a:alpha val="50195"/>
            </a:schemeClr>
          </a:solidFill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6" name="Line 9"/>
          <p:cNvSpPr>
            <a:spLocks noChangeShapeType="1"/>
          </p:cNvSpPr>
          <p:nvPr/>
        </p:nvSpPr>
        <p:spPr bwMode="auto">
          <a:xfrm flipH="1">
            <a:off x="2971800" y="4267200"/>
            <a:ext cx="838200" cy="11430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7" name="Text Box 10" descr="栎木"/>
          <p:cNvSpPr txBox="1">
            <a:spLocks noChangeArrowheads="1"/>
          </p:cNvSpPr>
          <p:nvPr/>
        </p:nvSpPr>
        <p:spPr bwMode="auto">
          <a:xfrm>
            <a:off x="3657600" y="3505200"/>
            <a:ext cx="609600" cy="82391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 i="0"/>
              <a:t>a</a:t>
            </a: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33400" y="4191000"/>
            <a:ext cx="914400" cy="1219200"/>
            <a:chOff x="624" y="2256"/>
            <a:chExt cx="576" cy="768"/>
          </a:xfrm>
        </p:grpSpPr>
        <p:sp>
          <p:nvSpPr>
            <p:cNvPr id="48148" name="Text Box 12" descr="栎木"/>
            <p:cNvSpPr txBox="1">
              <a:spLocks noChangeArrowheads="1"/>
            </p:cNvSpPr>
            <p:nvPr/>
          </p:nvSpPr>
          <p:spPr bwMode="auto">
            <a:xfrm>
              <a:off x="624" y="2313"/>
              <a:ext cx="384" cy="519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800" b="1" i="0"/>
                <a:t>b</a:t>
              </a:r>
            </a:p>
          </p:txBody>
        </p:sp>
        <p:sp>
          <p:nvSpPr>
            <p:cNvPr id="48149" name="Line 13"/>
            <p:cNvSpPr>
              <a:spLocks noChangeShapeType="1"/>
            </p:cNvSpPr>
            <p:nvPr/>
          </p:nvSpPr>
          <p:spPr bwMode="auto">
            <a:xfrm flipH="1">
              <a:off x="624" y="2256"/>
              <a:ext cx="576" cy="768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2971800" y="5105400"/>
            <a:ext cx="914400" cy="1219200"/>
            <a:chOff x="2160" y="2832"/>
            <a:chExt cx="576" cy="768"/>
          </a:xfrm>
        </p:grpSpPr>
        <p:sp>
          <p:nvSpPr>
            <p:cNvPr id="48146" name="Text Box 15" descr="栎木"/>
            <p:cNvSpPr txBox="1">
              <a:spLocks noChangeArrowheads="1"/>
            </p:cNvSpPr>
            <p:nvPr/>
          </p:nvSpPr>
          <p:spPr bwMode="auto">
            <a:xfrm>
              <a:off x="2352" y="3081"/>
              <a:ext cx="384" cy="519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800" b="1" i="0"/>
                <a:t>c</a:t>
              </a:r>
            </a:p>
          </p:txBody>
        </p:sp>
        <p:sp>
          <p:nvSpPr>
            <p:cNvPr id="48147" name="Line 16"/>
            <p:cNvSpPr>
              <a:spLocks noChangeShapeType="1"/>
            </p:cNvSpPr>
            <p:nvPr/>
          </p:nvSpPr>
          <p:spPr bwMode="auto">
            <a:xfrm flipH="1">
              <a:off x="2160" y="2832"/>
              <a:ext cx="576" cy="768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8140" name="Rectangle 17" descr="栎木"/>
          <p:cNvSpPr>
            <a:spLocks noChangeArrowheads="1"/>
          </p:cNvSpPr>
          <p:nvPr/>
        </p:nvSpPr>
        <p:spPr bwMode="auto">
          <a:xfrm>
            <a:off x="866775" y="3657600"/>
            <a:ext cx="504825" cy="7016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 i="0">
                <a:sym typeface="Symbol" pitchFamily="18" charset="2"/>
              </a:rPr>
              <a:t></a:t>
            </a:r>
          </a:p>
        </p:txBody>
      </p:sp>
      <p:sp>
        <p:nvSpPr>
          <p:cNvPr id="48141" name="Rectangle 18" descr="栎木"/>
          <p:cNvSpPr>
            <a:spLocks noChangeArrowheads="1"/>
          </p:cNvSpPr>
          <p:nvPr/>
        </p:nvSpPr>
        <p:spPr bwMode="auto">
          <a:xfrm>
            <a:off x="4114800" y="4937125"/>
            <a:ext cx="463550" cy="7016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 i="0">
                <a:sym typeface="Symbol" pitchFamily="18" charset="2"/>
              </a:rPr>
              <a:t></a:t>
            </a:r>
          </a:p>
        </p:txBody>
      </p:sp>
      <p:sp>
        <p:nvSpPr>
          <p:cNvPr id="48142" name="Text Box 19" descr="栎木"/>
          <p:cNvSpPr txBox="1">
            <a:spLocks noChangeArrowheads="1"/>
          </p:cNvSpPr>
          <p:nvPr/>
        </p:nvSpPr>
        <p:spPr bwMode="auto">
          <a:xfrm>
            <a:off x="1371600" y="5653088"/>
            <a:ext cx="609600" cy="82391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/>
              <a:t>l</a:t>
            </a:r>
          </a:p>
        </p:txBody>
      </p:sp>
      <p:sp>
        <p:nvSpPr>
          <p:cNvPr id="48143" name="Text Box 20" descr="栎木"/>
          <p:cNvSpPr txBox="1">
            <a:spLocks noChangeArrowheads="1"/>
          </p:cNvSpPr>
          <p:nvPr/>
        </p:nvSpPr>
        <p:spPr bwMode="auto">
          <a:xfrm>
            <a:off x="395288" y="1916113"/>
            <a:ext cx="8218487" cy="6413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已知：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 // 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  <a:sym typeface="Symbol" pitchFamily="18" charset="2"/>
              </a:rPr>
              <a:t>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  <a:sym typeface="Symbol" pitchFamily="18" charset="2"/>
              </a:rPr>
              <a:t>，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a// 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  <a:sym typeface="Symbol" pitchFamily="18" charset="2"/>
              </a:rPr>
              <a:t>  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  <a:sym typeface="Symbol" pitchFamily="18" charset="2"/>
              </a:rPr>
              <a:t>，  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  <a:sym typeface="Symbol" pitchFamily="18" charset="2"/>
              </a:rPr>
              <a:t>=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Symbol" pitchFamily="18" charset="2"/>
              </a:rPr>
              <a:t>l</a:t>
            </a:r>
          </a:p>
        </p:txBody>
      </p:sp>
      <p:sp>
        <p:nvSpPr>
          <p:cNvPr id="48144" name="Text Box 21" descr="栎木"/>
          <p:cNvSpPr txBox="1">
            <a:spLocks noChangeArrowheads="1"/>
          </p:cNvSpPr>
          <p:nvPr/>
        </p:nvSpPr>
        <p:spPr bwMode="auto">
          <a:xfrm>
            <a:off x="323850" y="2636838"/>
            <a:ext cx="4968875" cy="6413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求证：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 // 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Symbol" pitchFamily="18" charset="2"/>
              </a:rPr>
              <a:t>l</a:t>
            </a:r>
          </a:p>
        </p:txBody>
      </p:sp>
      <p:sp>
        <p:nvSpPr>
          <p:cNvPr id="48145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72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2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391" grpId="0" animBg="1"/>
      <p:bldP spid="27239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AutoShape 2" descr="栎木"/>
          <p:cNvSpPr>
            <a:spLocks noChangeArrowheads="1"/>
          </p:cNvSpPr>
          <p:nvPr/>
        </p:nvSpPr>
        <p:spPr bwMode="auto">
          <a:xfrm>
            <a:off x="228600" y="3870325"/>
            <a:ext cx="5943600" cy="1066800"/>
          </a:xfrm>
          <a:prstGeom prst="parallelogram">
            <a:avLst>
              <a:gd name="adj" fmla="val 139286"/>
            </a:avLst>
          </a:prstGeom>
          <a:solidFill>
            <a:schemeClr val="hlink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55" name="Line 3"/>
          <p:cNvSpPr>
            <a:spLocks noChangeShapeType="1"/>
          </p:cNvSpPr>
          <p:nvPr/>
        </p:nvSpPr>
        <p:spPr bwMode="auto">
          <a:xfrm>
            <a:off x="1219200" y="2955925"/>
            <a:ext cx="4419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9156" name="Line 4"/>
          <p:cNvSpPr>
            <a:spLocks noChangeShapeType="1"/>
          </p:cNvSpPr>
          <p:nvPr/>
        </p:nvSpPr>
        <p:spPr bwMode="auto">
          <a:xfrm flipV="1">
            <a:off x="1219200" y="5089525"/>
            <a:ext cx="4343400" cy="1295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9157" name="Line 5"/>
          <p:cNvSpPr>
            <a:spLocks noChangeShapeType="1"/>
          </p:cNvSpPr>
          <p:nvPr/>
        </p:nvSpPr>
        <p:spPr bwMode="auto">
          <a:xfrm>
            <a:off x="2438400" y="2955925"/>
            <a:ext cx="0" cy="1447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>
            <a:off x="2438400" y="4403725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9159" name="Line 7"/>
          <p:cNvSpPr>
            <a:spLocks noChangeShapeType="1"/>
          </p:cNvSpPr>
          <p:nvPr/>
        </p:nvSpPr>
        <p:spPr bwMode="auto">
          <a:xfrm>
            <a:off x="2438400" y="4937125"/>
            <a:ext cx="0" cy="1066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auto">
          <a:xfrm>
            <a:off x="2362200" y="4403725"/>
            <a:ext cx="152400" cy="152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61" name="Line 9"/>
          <p:cNvSpPr>
            <a:spLocks noChangeShapeType="1"/>
          </p:cNvSpPr>
          <p:nvPr/>
        </p:nvSpPr>
        <p:spPr bwMode="auto">
          <a:xfrm>
            <a:off x="3810000" y="2955925"/>
            <a:ext cx="762000" cy="1219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9162" name="Line 10"/>
          <p:cNvSpPr>
            <a:spLocks noChangeShapeType="1"/>
          </p:cNvSpPr>
          <p:nvPr/>
        </p:nvSpPr>
        <p:spPr bwMode="auto">
          <a:xfrm>
            <a:off x="5006975" y="4686300"/>
            <a:ext cx="30480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9163" name="Oval 11"/>
          <p:cNvSpPr>
            <a:spLocks noChangeArrowheads="1"/>
          </p:cNvSpPr>
          <p:nvPr/>
        </p:nvSpPr>
        <p:spPr bwMode="auto">
          <a:xfrm>
            <a:off x="4419600" y="4022725"/>
            <a:ext cx="152400" cy="1524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3420" name="Line 12"/>
          <p:cNvSpPr>
            <a:spLocks noChangeShapeType="1"/>
          </p:cNvSpPr>
          <p:nvPr/>
        </p:nvSpPr>
        <p:spPr bwMode="auto">
          <a:xfrm flipV="1">
            <a:off x="3124200" y="2879725"/>
            <a:ext cx="685800" cy="1600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3421" name="Line 13"/>
          <p:cNvSpPr>
            <a:spLocks noChangeShapeType="1"/>
          </p:cNvSpPr>
          <p:nvPr/>
        </p:nvSpPr>
        <p:spPr bwMode="auto">
          <a:xfrm flipV="1">
            <a:off x="2438400" y="4937125"/>
            <a:ext cx="45720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3422" name="Line 14"/>
          <p:cNvSpPr>
            <a:spLocks noChangeShapeType="1"/>
          </p:cNvSpPr>
          <p:nvPr/>
        </p:nvSpPr>
        <p:spPr bwMode="auto">
          <a:xfrm flipV="1">
            <a:off x="2895600" y="4479925"/>
            <a:ext cx="228600" cy="4572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3423" name="Line 15"/>
          <p:cNvSpPr>
            <a:spLocks noChangeShapeType="1"/>
          </p:cNvSpPr>
          <p:nvPr/>
        </p:nvSpPr>
        <p:spPr bwMode="auto">
          <a:xfrm>
            <a:off x="2438400" y="4479925"/>
            <a:ext cx="7620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3424" name="Line 16"/>
          <p:cNvSpPr>
            <a:spLocks noChangeShapeType="1"/>
          </p:cNvSpPr>
          <p:nvPr/>
        </p:nvSpPr>
        <p:spPr bwMode="auto">
          <a:xfrm flipV="1">
            <a:off x="3124200" y="4098925"/>
            <a:ext cx="1371600" cy="381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438400" y="2955925"/>
            <a:ext cx="1371600" cy="3048000"/>
            <a:chOff x="1728" y="1488"/>
            <a:chExt cx="864" cy="1920"/>
          </a:xfrm>
        </p:grpSpPr>
        <p:sp>
          <p:nvSpPr>
            <p:cNvPr id="49187" name="Freeform 18"/>
            <p:cNvSpPr>
              <a:spLocks/>
            </p:cNvSpPr>
            <p:nvPr/>
          </p:nvSpPr>
          <p:spPr bwMode="auto">
            <a:xfrm>
              <a:off x="1728" y="1488"/>
              <a:ext cx="864" cy="960"/>
            </a:xfrm>
            <a:custGeom>
              <a:avLst/>
              <a:gdLst>
                <a:gd name="T0" fmla="*/ 0 w 864"/>
                <a:gd name="T1" fmla="*/ 0 h 960"/>
                <a:gd name="T2" fmla="*/ 864 w 864"/>
                <a:gd name="T3" fmla="*/ 0 h 960"/>
                <a:gd name="T4" fmla="*/ 432 w 864"/>
                <a:gd name="T5" fmla="*/ 960 h 960"/>
                <a:gd name="T6" fmla="*/ 0 w 864"/>
                <a:gd name="T7" fmla="*/ 960 h 960"/>
                <a:gd name="T8" fmla="*/ 0 w 864"/>
                <a:gd name="T9" fmla="*/ 0 h 9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64"/>
                <a:gd name="T16" fmla="*/ 0 h 960"/>
                <a:gd name="T17" fmla="*/ 864 w 864"/>
                <a:gd name="T18" fmla="*/ 960 h 9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64" h="960">
                  <a:moveTo>
                    <a:pt x="0" y="0"/>
                  </a:moveTo>
                  <a:lnTo>
                    <a:pt x="864" y="0"/>
                  </a:lnTo>
                  <a:lnTo>
                    <a:pt x="432" y="960"/>
                  </a:lnTo>
                  <a:lnTo>
                    <a:pt x="0" y="9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88" name="Freeform 19"/>
            <p:cNvSpPr>
              <a:spLocks/>
            </p:cNvSpPr>
            <p:nvPr/>
          </p:nvSpPr>
          <p:spPr bwMode="auto">
            <a:xfrm>
              <a:off x="1728" y="2736"/>
              <a:ext cx="288" cy="672"/>
            </a:xfrm>
            <a:custGeom>
              <a:avLst/>
              <a:gdLst>
                <a:gd name="T0" fmla="*/ 0 w 384"/>
                <a:gd name="T1" fmla="*/ 960 h 960"/>
                <a:gd name="T2" fmla="*/ 384 w 384"/>
                <a:gd name="T3" fmla="*/ 0 h 960"/>
                <a:gd name="T4" fmla="*/ 0 w 384"/>
                <a:gd name="T5" fmla="*/ 0 h 960"/>
                <a:gd name="T6" fmla="*/ 0 w 384"/>
                <a:gd name="T7" fmla="*/ 960 h 9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4"/>
                <a:gd name="T13" fmla="*/ 0 h 960"/>
                <a:gd name="T14" fmla="*/ 384 w 384"/>
                <a:gd name="T15" fmla="*/ 960 h 9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4" h="960">
                  <a:moveTo>
                    <a:pt x="0" y="960"/>
                  </a:moveTo>
                  <a:lnTo>
                    <a:pt x="384" y="0"/>
                  </a:lnTo>
                  <a:lnTo>
                    <a:pt x="0" y="0"/>
                  </a:lnTo>
                  <a:lnTo>
                    <a:pt x="0" y="960"/>
                  </a:lnTo>
                  <a:close/>
                </a:path>
              </a:pathLst>
            </a:custGeom>
            <a:solidFill>
              <a:srgbClr val="FF0000"/>
            </a:solidFill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2411413" y="2924175"/>
            <a:ext cx="2895600" cy="3048000"/>
            <a:chOff x="1728" y="1488"/>
            <a:chExt cx="1824" cy="1920"/>
          </a:xfrm>
        </p:grpSpPr>
        <p:sp>
          <p:nvSpPr>
            <p:cNvPr id="49185" name="Freeform 21"/>
            <p:cNvSpPr>
              <a:spLocks/>
            </p:cNvSpPr>
            <p:nvPr/>
          </p:nvSpPr>
          <p:spPr bwMode="auto">
            <a:xfrm>
              <a:off x="2160" y="1488"/>
              <a:ext cx="864" cy="960"/>
            </a:xfrm>
            <a:custGeom>
              <a:avLst/>
              <a:gdLst>
                <a:gd name="T0" fmla="*/ 432 w 864"/>
                <a:gd name="T1" fmla="*/ 0 h 960"/>
                <a:gd name="T2" fmla="*/ 0 w 864"/>
                <a:gd name="T3" fmla="*/ 960 h 960"/>
                <a:gd name="T4" fmla="*/ 864 w 864"/>
                <a:gd name="T5" fmla="*/ 720 h 960"/>
                <a:gd name="T6" fmla="*/ 432 w 864"/>
                <a:gd name="T7" fmla="*/ 0 h 9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64"/>
                <a:gd name="T13" fmla="*/ 0 h 960"/>
                <a:gd name="T14" fmla="*/ 864 w 864"/>
                <a:gd name="T15" fmla="*/ 960 h 9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64" h="960">
                  <a:moveTo>
                    <a:pt x="432" y="0"/>
                  </a:moveTo>
                  <a:lnTo>
                    <a:pt x="0" y="960"/>
                  </a:lnTo>
                  <a:lnTo>
                    <a:pt x="864" y="720"/>
                  </a:lnTo>
                  <a:lnTo>
                    <a:pt x="432" y="0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86" name="Freeform 22"/>
            <p:cNvSpPr>
              <a:spLocks/>
            </p:cNvSpPr>
            <p:nvPr/>
          </p:nvSpPr>
          <p:spPr bwMode="auto">
            <a:xfrm>
              <a:off x="1728" y="2592"/>
              <a:ext cx="1824" cy="816"/>
            </a:xfrm>
            <a:custGeom>
              <a:avLst/>
              <a:gdLst>
                <a:gd name="T0" fmla="*/ 0 w 1824"/>
                <a:gd name="T1" fmla="*/ 816 h 816"/>
                <a:gd name="T2" fmla="*/ 288 w 1824"/>
                <a:gd name="T3" fmla="*/ 144 h 816"/>
                <a:gd name="T4" fmla="*/ 1392 w 1824"/>
                <a:gd name="T5" fmla="*/ 144 h 816"/>
                <a:gd name="T6" fmla="*/ 1632 w 1824"/>
                <a:gd name="T7" fmla="*/ 0 h 816"/>
                <a:gd name="T8" fmla="*/ 1824 w 1824"/>
                <a:gd name="T9" fmla="*/ 288 h 816"/>
                <a:gd name="T10" fmla="*/ 0 w 1824"/>
                <a:gd name="T11" fmla="*/ 816 h 8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24"/>
                <a:gd name="T19" fmla="*/ 0 h 816"/>
                <a:gd name="T20" fmla="*/ 1824 w 1824"/>
                <a:gd name="T21" fmla="*/ 816 h 81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24" h="816">
                  <a:moveTo>
                    <a:pt x="0" y="816"/>
                  </a:moveTo>
                  <a:lnTo>
                    <a:pt x="288" y="144"/>
                  </a:lnTo>
                  <a:lnTo>
                    <a:pt x="1392" y="144"/>
                  </a:lnTo>
                  <a:lnTo>
                    <a:pt x="1632" y="0"/>
                  </a:lnTo>
                  <a:lnTo>
                    <a:pt x="1824" y="288"/>
                  </a:lnTo>
                  <a:lnTo>
                    <a:pt x="0" y="816"/>
                  </a:lnTo>
                  <a:close/>
                </a:path>
              </a:pathLst>
            </a:custGeom>
            <a:solidFill>
              <a:srgbClr val="3366FF">
                <a:alpha val="50195"/>
              </a:srgbClr>
            </a:solidFill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171" name="Text Box 23" descr="栎木"/>
          <p:cNvSpPr txBox="1">
            <a:spLocks noChangeArrowheads="1"/>
          </p:cNvSpPr>
          <p:nvPr/>
        </p:nvSpPr>
        <p:spPr bwMode="auto">
          <a:xfrm>
            <a:off x="762000" y="2498725"/>
            <a:ext cx="685800" cy="7016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a</a:t>
            </a:r>
          </a:p>
        </p:txBody>
      </p:sp>
      <p:sp>
        <p:nvSpPr>
          <p:cNvPr id="49172" name="Text Box 24" descr="栎木"/>
          <p:cNvSpPr txBox="1">
            <a:spLocks noChangeArrowheads="1"/>
          </p:cNvSpPr>
          <p:nvPr/>
        </p:nvSpPr>
        <p:spPr bwMode="auto">
          <a:xfrm>
            <a:off x="762000" y="6003925"/>
            <a:ext cx="685800" cy="7016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b</a:t>
            </a:r>
          </a:p>
        </p:txBody>
      </p:sp>
      <p:sp>
        <p:nvSpPr>
          <p:cNvPr id="49173" name="Text Box 25" descr="栎木"/>
          <p:cNvSpPr txBox="1">
            <a:spLocks noChangeArrowheads="1"/>
          </p:cNvSpPr>
          <p:nvPr/>
        </p:nvSpPr>
        <p:spPr bwMode="auto">
          <a:xfrm>
            <a:off x="2133600" y="2193925"/>
            <a:ext cx="685800" cy="7016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A</a:t>
            </a:r>
          </a:p>
        </p:txBody>
      </p:sp>
      <p:sp>
        <p:nvSpPr>
          <p:cNvPr id="49174" name="Text Box 26" descr="栎木"/>
          <p:cNvSpPr txBox="1">
            <a:spLocks noChangeArrowheads="1"/>
          </p:cNvSpPr>
          <p:nvPr/>
        </p:nvSpPr>
        <p:spPr bwMode="auto">
          <a:xfrm>
            <a:off x="2209800" y="6003925"/>
            <a:ext cx="685800" cy="7016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B</a:t>
            </a:r>
          </a:p>
        </p:txBody>
      </p:sp>
      <p:sp>
        <p:nvSpPr>
          <p:cNvPr id="49175" name="Text Box 27" descr="栎木"/>
          <p:cNvSpPr txBox="1">
            <a:spLocks noChangeArrowheads="1"/>
          </p:cNvSpPr>
          <p:nvPr/>
        </p:nvSpPr>
        <p:spPr bwMode="auto">
          <a:xfrm>
            <a:off x="1828800" y="4083050"/>
            <a:ext cx="685800" cy="7016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O</a:t>
            </a:r>
          </a:p>
        </p:txBody>
      </p:sp>
      <p:sp>
        <p:nvSpPr>
          <p:cNvPr id="49176" name="Text Box 28" descr="栎木"/>
          <p:cNvSpPr txBox="1">
            <a:spLocks noChangeArrowheads="1"/>
          </p:cNvSpPr>
          <p:nvPr/>
        </p:nvSpPr>
        <p:spPr bwMode="auto">
          <a:xfrm>
            <a:off x="3505200" y="2117725"/>
            <a:ext cx="685800" cy="7016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M</a:t>
            </a:r>
          </a:p>
        </p:txBody>
      </p:sp>
      <p:sp>
        <p:nvSpPr>
          <p:cNvPr id="49177" name="Text Box 29" descr="栎木"/>
          <p:cNvSpPr txBox="1">
            <a:spLocks noChangeArrowheads="1"/>
          </p:cNvSpPr>
          <p:nvPr/>
        </p:nvSpPr>
        <p:spPr bwMode="auto">
          <a:xfrm>
            <a:off x="5105400" y="5089525"/>
            <a:ext cx="685800" cy="7016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N</a:t>
            </a:r>
          </a:p>
        </p:txBody>
      </p:sp>
      <p:sp>
        <p:nvSpPr>
          <p:cNvPr id="49178" name="Text Box 30" descr="栎木"/>
          <p:cNvSpPr txBox="1">
            <a:spLocks noChangeArrowheads="1"/>
          </p:cNvSpPr>
          <p:nvPr/>
        </p:nvSpPr>
        <p:spPr bwMode="auto">
          <a:xfrm>
            <a:off x="4495800" y="3794125"/>
            <a:ext cx="685800" cy="7016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P</a:t>
            </a:r>
          </a:p>
        </p:txBody>
      </p: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3048000" y="4311650"/>
            <a:ext cx="838200" cy="701675"/>
            <a:chOff x="2112" y="2342"/>
            <a:chExt cx="528" cy="442"/>
          </a:xfrm>
        </p:grpSpPr>
        <p:sp>
          <p:nvSpPr>
            <p:cNvPr id="49183" name="Oval 32"/>
            <p:cNvSpPr>
              <a:spLocks noChangeArrowheads="1"/>
            </p:cNvSpPr>
            <p:nvPr/>
          </p:nvSpPr>
          <p:spPr bwMode="auto">
            <a:xfrm>
              <a:off x="2112" y="2400"/>
              <a:ext cx="96" cy="96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184" name="Text Box 33" descr="栎木"/>
            <p:cNvSpPr txBox="1">
              <a:spLocks noChangeArrowheads="1"/>
            </p:cNvSpPr>
            <p:nvPr/>
          </p:nvSpPr>
          <p:spPr bwMode="auto">
            <a:xfrm>
              <a:off x="2208" y="2342"/>
              <a:ext cx="432" cy="44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/>
                <a:t>D</a:t>
              </a:r>
            </a:p>
          </p:txBody>
        </p:sp>
      </p:grpSp>
      <p:sp>
        <p:nvSpPr>
          <p:cNvPr id="49180" name="Text Box 34" descr="栎木"/>
          <p:cNvSpPr txBox="1">
            <a:spLocks noChangeArrowheads="1"/>
          </p:cNvSpPr>
          <p:nvPr/>
        </p:nvSpPr>
        <p:spPr bwMode="auto">
          <a:xfrm>
            <a:off x="250825" y="333375"/>
            <a:ext cx="8066088" cy="18161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如图，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a,b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是异面直线，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O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为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的中点，过点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O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作平面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  <a:sym typeface="Symbol" pitchFamily="18" charset="2"/>
              </a:rPr>
              <a:t>与两异面直线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  <a:sym typeface="Symbol" pitchFamily="18" charset="2"/>
              </a:rPr>
              <a:t>a,b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  <a:sym typeface="Symbol" pitchFamily="18" charset="2"/>
              </a:rPr>
              <a:t>都平行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MN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交平面于点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，求证：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MP=PN</a:t>
            </a:r>
          </a:p>
        </p:txBody>
      </p:sp>
      <p:sp>
        <p:nvSpPr>
          <p:cNvPr id="49181" name="Rectangle 35" descr="栎木"/>
          <p:cNvSpPr>
            <a:spLocks noChangeArrowheads="1"/>
          </p:cNvSpPr>
          <p:nvPr/>
        </p:nvSpPr>
        <p:spPr bwMode="auto">
          <a:xfrm>
            <a:off x="609600" y="4387850"/>
            <a:ext cx="473075" cy="6413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i="0">
                <a:sym typeface="Symbol" pitchFamily="18" charset="2"/>
              </a:rPr>
              <a:t></a:t>
            </a:r>
          </a:p>
        </p:txBody>
      </p:sp>
      <p:sp>
        <p:nvSpPr>
          <p:cNvPr id="49182" name="AutoShape 3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3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73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3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73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73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3420" grpId="0" animBg="1"/>
      <p:bldP spid="273421" grpId="0" animBg="1"/>
      <p:bldP spid="273422" grpId="0" animBg="1"/>
      <p:bldP spid="273423" grpId="0" animBg="1"/>
      <p:bldP spid="2734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85800" y="4343400"/>
            <a:ext cx="2286000" cy="914400"/>
            <a:chOff x="864" y="1584"/>
            <a:chExt cx="1440" cy="576"/>
          </a:xfrm>
        </p:grpSpPr>
        <p:sp>
          <p:nvSpPr>
            <p:cNvPr id="50184" name="AutoShape 3"/>
            <p:cNvSpPr>
              <a:spLocks noChangeArrowheads="1"/>
            </p:cNvSpPr>
            <p:nvPr/>
          </p:nvSpPr>
          <p:spPr bwMode="auto">
            <a:xfrm>
              <a:off x="864" y="1584"/>
              <a:ext cx="1440" cy="528"/>
            </a:xfrm>
            <a:prstGeom prst="parallelogram">
              <a:avLst>
                <a:gd name="adj" fmla="val 68182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5" name="Text Box 4"/>
            <p:cNvSpPr txBox="1">
              <a:spLocks noChangeArrowheads="1"/>
            </p:cNvSpPr>
            <p:nvPr/>
          </p:nvSpPr>
          <p:spPr bwMode="auto">
            <a:xfrm>
              <a:off x="912" y="1872"/>
              <a:ext cx="5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i="0"/>
                <a:t>α</a:t>
              </a: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685800" y="5410200"/>
            <a:ext cx="2286000" cy="914400"/>
            <a:chOff x="2688" y="2016"/>
            <a:chExt cx="1440" cy="576"/>
          </a:xfrm>
        </p:grpSpPr>
        <p:sp>
          <p:nvSpPr>
            <p:cNvPr id="50182" name="AutoShape 6"/>
            <p:cNvSpPr>
              <a:spLocks noChangeArrowheads="1"/>
            </p:cNvSpPr>
            <p:nvPr/>
          </p:nvSpPr>
          <p:spPr bwMode="auto">
            <a:xfrm>
              <a:off x="2688" y="2016"/>
              <a:ext cx="1440" cy="528"/>
            </a:xfrm>
            <a:prstGeom prst="parallelogram">
              <a:avLst>
                <a:gd name="adj" fmla="val 68182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3" name="Text Box 7"/>
            <p:cNvSpPr txBox="1">
              <a:spLocks noChangeArrowheads="1"/>
            </p:cNvSpPr>
            <p:nvPr/>
          </p:nvSpPr>
          <p:spPr bwMode="auto">
            <a:xfrm>
              <a:off x="2784" y="2304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i="0"/>
                <a:t>β</a:t>
              </a:r>
            </a:p>
          </p:txBody>
        </p:sp>
      </p:grpSp>
      <p:pic>
        <p:nvPicPr>
          <p:cNvPr id="50180" name="Picture 8" descr="222"/>
          <p:cNvPicPr>
            <a:picLocks noChangeAspect="1" noChangeArrowheads="1" noCrop="1"/>
          </p:cNvPicPr>
          <p:nvPr/>
        </p:nvPicPr>
        <p:blipFill>
          <a:blip r:embed="rId2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395288" y="908050"/>
            <a:ext cx="83058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1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7086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9933"/>
                </a:solidFill>
                <a:ea typeface="黑体" pitchFamily="2" charset="-122"/>
              </a:rPr>
              <a:t>一、两个平面平行的判定方法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95288" y="1916113"/>
            <a:ext cx="5791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、两个平面没有公共点</a:t>
            </a:r>
            <a:endParaRPr lang="zh-CN" altLang="en-US" sz="4000" i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23850" y="3141663"/>
            <a:ext cx="62785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、一个平面内有两条相交直线都平行于另一个平面</a:t>
            </a:r>
            <a:endParaRPr lang="zh-CN" altLang="en-US" i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395288" y="4868863"/>
            <a:ext cx="58467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、都垂直于同一条直线的两个平面</a:t>
            </a:r>
            <a:endParaRPr lang="zh-CN" altLang="en-US" sz="4000" i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206" name="AutoShape 6"/>
          <p:cNvSpPr>
            <a:spLocks/>
          </p:cNvSpPr>
          <p:nvPr/>
        </p:nvSpPr>
        <p:spPr bwMode="auto">
          <a:xfrm>
            <a:off x="6084888" y="2133600"/>
            <a:ext cx="762000" cy="3962400"/>
          </a:xfrm>
          <a:prstGeom prst="rightBrace">
            <a:avLst>
              <a:gd name="adj1" fmla="val 43333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7894638" y="2349500"/>
            <a:ext cx="915987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i="0">
                <a:ea typeface="隶书" pitchFamily="49" charset="-122"/>
              </a:rPr>
              <a:t>两个平面平行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7019925" y="4005263"/>
            <a:ext cx="838200" cy="304800"/>
            <a:chOff x="3312" y="2496"/>
            <a:chExt cx="960" cy="480"/>
          </a:xfrm>
        </p:grpSpPr>
        <p:sp>
          <p:nvSpPr>
            <p:cNvPr id="51210" name="Line 9"/>
            <p:cNvSpPr>
              <a:spLocks noChangeShapeType="1"/>
            </p:cNvSpPr>
            <p:nvPr/>
          </p:nvSpPr>
          <p:spPr bwMode="auto">
            <a:xfrm>
              <a:off x="3312" y="2640"/>
              <a:ext cx="8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1" name="Line 10"/>
            <p:cNvSpPr>
              <a:spLocks noChangeShapeType="1"/>
            </p:cNvSpPr>
            <p:nvPr/>
          </p:nvSpPr>
          <p:spPr bwMode="auto">
            <a:xfrm>
              <a:off x="3312" y="2784"/>
              <a:ext cx="8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2" name="Line 11"/>
            <p:cNvSpPr>
              <a:spLocks noChangeShapeType="1"/>
            </p:cNvSpPr>
            <p:nvPr/>
          </p:nvSpPr>
          <p:spPr bwMode="auto">
            <a:xfrm>
              <a:off x="3936" y="2496"/>
              <a:ext cx="336" cy="19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3" name="Line 12"/>
            <p:cNvSpPr>
              <a:spLocks noChangeShapeType="1"/>
            </p:cNvSpPr>
            <p:nvPr/>
          </p:nvSpPr>
          <p:spPr bwMode="auto">
            <a:xfrm flipH="1">
              <a:off x="3984" y="2688"/>
              <a:ext cx="288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09" name="AutoShape 1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457200" y="0"/>
            <a:ext cx="640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9933"/>
                </a:solidFill>
                <a:ea typeface="黑体" pitchFamily="2" charset="-122"/>
              </a:rPr>
              <a:t>二、两个平面平行的性质</a:t>
            </a:r>
          </a:p>
        </p:txBody>
      </p:sp>
      <p:sp>
        <p:nvSpPr>
          <p:cNvPr id="52227" name="Text Box 4"/>
          <p:cNvSpPr txBox="1">
            <a:spLocks noChangeArrowheads="1"/>
          </p:cNvSpPr>
          <p:nvPr/>
        </p:nvSpPr>
        <p:spPr bwMode="auto">
          <a:xfrm>
            <a:off x="1981200" y="3860800"/>
            <a:ext cx="7162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、一直线垂直于两个平行平面中的一个，则它也垂直于另一个平面</a:t>
            </a:r>
          </a:p>
        </p:txBody>
      </p:sp>
      <p:sp>
        <p:nvSpPr>
          <p:cNvPr id="52228" name="Text Box 6"/>
          <p:cNvSpPr txBox="1">
            <a:spLocks noChangeArrowheads="1"/>
          </p:cNvSpPr>
          <p:nvPr/>
        </p:nvSpPr>
        <p:spPr bwMode="auto">
          <a:xfrm>
            <a:off x="2195513" y="1628775"/>
            <a:ext cx="6400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、其中一个平面内的直线平行于另一个平面</a:t>
            </a:r>
          </a:p>
        </p:txBody>
      </p:sp>
      <p:sp>
        <p:nvSpPr>
          <p:cNvPr id="52229" name="Text Box 7"/>
          <p:cNvSpPr txBox="1">
            <a:spLocks noChangeArrowheads="1"/>
          </p:cNvSpPr>
          <p:nvPr/>
        </p:nvSpPr>
        <p:spPr bwMode="auto">
          <a:xfrm>
            <a:off x="2286000" y="2636838"/>
            <a:ext cx="6858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、两个平行平面同时和第三个平面相交，它们的交线平行</a:t>
            </a:r>
          </a:p>
        </p:txBody>
      </p:sp>
      <p:sp>
        <p:nvSpPr>
          <p:cNvPr id="52230" name="AutoShape 8"/>
          <p:cNvSpPr>
            <a:spLocks/>
          </p:cNvSpPr>
          <p:nvPr/>
        </p:nvSpPr>
        <p:spPr bwMode="auto">
          <a:xfrm flipH="1">
            <a:off x="1763713" y="1052513"/>
            <a:ext cx="457200" cy="4343400"/>
          </a:xfrm>
          <a:prstGeom prst="rightBrace">
            <a:avLst>
              <a:gd name="adj1" fmla="val 79167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 i="0"/>
          </a:p>
        </p:txBody>
      </p:sp>
      <p:sp>
        <p:nvSpPr>
          <p:cNvPr id="52231" name="Text Box 9"/>
          <p:cNvSpPr txBox="1">
            <a:spLocks noChangeArrowheads="1"/>
          </p:cNvSpPr>
          <p:nvPr/>
        </p:nvSpPr>
        <p:spPr bwMode="auto">
          <a:xfrm>
            <a:off x="0" y="1628775"/>
            <a:ext cx="915988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i="0">
                <a:ea typeface="隶书" pitchFamily="49" charset="-122"/>
              </a:rPr>
              <a:t>两个平面平行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900113" y="3068638"/>
            <a:ext cx="838200" cy="315912"/>
            <a:chOff x="3312" y="2496"/>
            <a:chExt cx="960" cy="480"/>
          </a:xfrm>
        </p:grpSpPr>
        <p:sp>
          <p:nvSpPr>
            <p:cNvPr id="52236" name="Line 11"/>
            <p:cNvSpPr>
              <a:spLocks noChangeShapeType="1"/>
            </p:cNvSpPr>
            <p:nvPr/>
          </p:nvSpPr>
          <p:spPr bwMode="auto">
            <a:xfrm>
              <a:off x="3312" y="2640"/>
              <a:ext cx="8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7" name="Line 12"/>
            <p:cNvSpPr>
              <a:spLocks noChangeShapeType="1"/>
            </p:cNvSpPr>
            <p:nvPr/>
          </p:nvSpPr>
          <p:spPr bwMode="auto">
            <a:xfrm>
              <a:off x="3312" y="2784"/>
              <a:ext cx="8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8" name="Line 13"/>
            <p:cNvSpPr>
              <a:spLocks noChangeShapeType="1"/>
            </p:cNvSpPr>
            <p:nvPr/>
          </p:nvSpPr>
          <p:spPr bwMode="auto">
            <a:xfrm>
              <a:off x="3936" y="2496"/>
              <a:ext cx="336" cy="19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9" name="Line 14"/>
            <p:cNvSpPr>
              <a:spLocks noChangeShapeType="1"/>
            </p:cNvSpPr>
            <p:nvPr/>
          </p:nvSpPr>
          <p:spPr bwMode="auto">
            <a:xfrm flipH="1">
              <a:off x="3984" y="2688"/>
              <a:ext cx="288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233" name="Text Box 15"/>
          <p:cNvSpPr txBox="1">
            <a:spLocks noChangeArrowheads="1"/>
          </p:cNvSpPr>
          <p:nvPr/>
        </p:nvSpPr>
        <p:spPr bwMode="auto">
          <a:xfrm>
            <a:off x="2286000" y="4946650"/>
            <a:ext cx="6858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、夹在两个平行平面间的平行线段相等</a:t>
            </a:r>
          </a:p>
        </p:txBody>
      </p:sp>
      <p:sp>
        <p:nvSpPr>
          <p:cNvPr id="52234" name="Text Box 16"/>
          <p:cNvSpPr txBox="1">
            <a:spLocks noChangeArrowheads="1"/>
          </p:cNvSpPr>
          <p:nvPr/>
        </p:nvSpPr>
        <p:spPr bwMode="auto">
          <a:xfrm>
            <a:off x="2195513" y="908050"/>
            <a:ext cx="5181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、两个平面没有公共点</a:t>
            </a:r>
          </a:p>
        </p:txBody>
      </p:sp>
      <p:sp>
        <p:nvSpPr>
          <p:cNvPr id="52235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533400" y="76200"/>
            <a:ext cx="640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9933"/>
                </a:solidFill>
                <a:ea typeface="黑体" pitchFamily="2" charset="-122"/>
              </a:rPr>
              <a:t>判断下列命题是否正确？</a:t>
            </a: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0" y="1066800"/>
            <a:ext cx="807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、平行于同一直线的两平面平行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0" y="2057400"/>
            <a:ext cx="807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、垂直于同一直线的两平面平行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0" y="3048000"/>
            <a:ext cx="868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、与同一直线成等角的两平面平行</a:t>
            </a: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8305800" y="1143000"/>
            <a:ext cx="762000" cy="466725"/>
          </a:xfrm>
          <a:prstGeom prst="rect">
            <a:avLst/>
          </a:prstGeom>
          <a:solidFill>
            <a:schemeClr val="tx1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i="0"/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8305800" y="2209800"/>
            <a:ext cx="762000" cy="466725"/>
          </a:xfrm>
          <a:prstGeom prst="rect">
            <a:avLst/>
          </a:prstGeom>
          <a:solidFill>
            <a:schemeClr val="tx1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i="0"/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8305800" y="3200400"/>
            <a:ext cx="762000" cy="466725"/>
          </a:xfrm>
          <a:prstGeom prst="rect">
            <a:avLst/>
          </a:prstGeom>
          <a:solidFill>
            <a:schemeClr val="tx1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i="0"/>
          </a:p>
        </p:txBody>
      </p:sp>
      <p:pic>
        <p:nvPicPr>
          <p:cNvPr id="280585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05800" y="1152525"/>
            <a:ext cx="7620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0586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5800" y="22098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0587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05800" y="3200400"/>
            <a:ext cx="7620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0" y="3860800"/>
            <a:ext cx="2971800" cy="2116138"/>
            <a:chOff x="48" y="2448"/>
            <a:chExt cx="1872" cy="1333"/>
          </a:xfrm>
        </p:grpSpPr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48" y="2448"/>
              <a:ext cx="1872" cy="1333"/>
              <a:chOff x="3120" y="807"/>
              <a:chExt cx="2064" cy="1532"/>
            </a:xfrm>
          </p:grpSpPr>
          <p:grpSp>
            <p:nvGrpSpPr>
              <p:cNvPr id="4" name="Group 14"/>
              <p:cNvGrpSpPr>
                <a:grpSpLocks/>
              </p:cNvGrpSpPr>
              <p:nvPr/>
            </p:nvGrpSpPr>
            <p:grpSpPr bwMode="auto">
              <a:xfrm>
                <a:off x="3312" y="807"/>
                <a:ext cx="1872" cy="1449"/>
                <a:chOff x="3312" y="807"/>
                <a:chExt cx="1872" cy="1449"/>
              </a:xfrm>
            </p:grpSpPr>
            <p:sp>
              <p:nvSpPr>
                <p:cNvPr id="53295" name="AutoShape 15"/>
                <p:cNvSpPr>
                  <a:spLocks noChangeArrowheads="1"/>
                </p:cNvSpPr>
                <p:nvPr/>
              </p:nvSpPr>
              <p:spPr bwMode="auto">
                <a:xfrm>
                  <a:off x="3648" y="1680"/>
                  <a:ext cx="1536" cy="576"/>
                </a:xfrm>
                <a:prstGeom prst="parallelogram">
                  <a:avLst>
                    <a:gd name="adj" fmla="val 6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3296" name="AutoShape 16"/>
                <p:cNvSpPr>
                  <a:spLocks noChangeArrowheads="1"/>
                </p:cNvSpPr>
                <p:nvPr/>
              </p:nvSpPr>
              <p:spPr bwMode="auto">
                <a:xfrm rot="3834395" flipH="1">
                  <a:off x="2904" y="1215"/>
                  <a:ext cx="1392" cy="576"/>
                </a:xfrm>
                <a:prstGeom prst="parallelogram">
                  <a:avLst>
                    <a:gd name="adj" fmla="val 6041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53293" name="Text Box 17"/>
              <p:cNvSpPr txBox="1">
                <a:spLocks noChangeArrowheads="1"/>
              </p:cNvSpPr>
              <p:nvPr/>
            </p:nvSpPr>
            <p:spPr bwMode="auto">
              <a:xfrm>
                <a:off x="3120" y="1104"/>
                <a:ext cx="480" cy="4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3200" b="1" i="0">
                    <a:solidFill>
                      <a:srgbClr val="0000CC"/>
                    </a:solidFill>
                  </a:rPr>
                  <a:t>α</a:t>
                </a:r>
              </a:p>
            </p:txBody>
          </p:sp>
          <p:sp>
            <p:nvSpPr>
              <p:cNvPr id="53294" name="Text Box 18"/>
              <p:cNvSpPr txBox="1">
                <a:spLocks noChangeArrowheads="1"/>
              </p:cNvSpPr>
              <p:nvPr/>
            </p:nvSpPr>
            <p:spPr bwMode="auto">
              <a:xfrm>
                <a:off x="4513" y="1920"/>
                <a:ext cx="479" cy="4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3200" b="1" i="0">
                    <a:solidFill>
                      <a:srgbClr val="0000CC"/>
                    </a:solidFill>
                  </a:rPr>
                  <a:t>β</a:t>
                </a:r>
              </a:p>
            </p:txBody>
          </p:sp>
        </p:grpSp>
        <p:sp>
          <p:nvSpPr>
            <p:cNvPr id="53291" name="Line 19"/>
            <p:cNvSpPr>
              <a:spLocks noChangeShapeType="1"/>
            </p:cNvSpPr>
            <p:nvPr/>
          </p:nvSpPr>
          <p:spPr bwMode="auto">
            <a:xfrm flipH="1">
              <a:off x="1056" y="2640"/>
              <a:ext cx="283" cy="491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5943600" y="4038600"/>
            <a:ext cx="2971800" cy="2187575"/>
            <a:chOff x="3120" y="807"/>
            <a:chExt cx="2064" cy="1514"/>
          </a:xfrm>
        </p:grpSpPr>
        <p:grpSp>
          <p:nvGrpSpPr>
            <p:cNvPr id="6" name="Group 21"/>
            <p:cNvGrpSpPr>
              <a:grpSpLocks/>
            </p:cNvGrpSpPr>
            <p:nvPr/>
          </p:nvGrpSpPr>
          <p:grpSpPr bwMode="auto">
            <a:xfrm>
              <a:off x="3120" y="807"/>
              <a:ext cx="2064" cy="1514"/>
              <a:chOff x="3120" y="807"/>
              <a:chExt cx="2064" cy="1514"/>
            </a:xfrm>
          </p:grpSpPr>
          <p:grpSp>
            <p:nvGrpSpPr>
              <p:cNvPr id="7" name="Group 22"/>
              <p:cNvGrpSpPr>
                <a:grpSpLocks/>
              </p:cNvGrpSpPr>
              <p:nvPr/>
            </p:nvGrpSpPr>
            <p:grpSpPr bwMode="auto">
              <a:xfrm>
                <a:off x="3120" y="807"/>
                <a:ext cx="2064" cy="1514"/>
                <a:chOff x="3120" y="807"/>
                <a:chExt cx="2064" cy="1514"/>
              </a:xfrm>
            </p:grpSpPr>
            <p:grpSp>
              <p:nvGrpSpPr>
                <p:cNvPr id="8" name="Group 23"/>
                <p:cNvGrpSpPr>
                  <a:grpSpLocks/>
                </p:cNvGrpSpPr>
                <p:nvPr/>
              </p:nvGrpSpPr>
              <p:grpSpPr bwMode="auto">
                <a:xfrm>
                  <a:off x="3312" y="807"/>
                  <a:ext cx="1872" cy="1449"/>
                  <a:chOff x="3312" y="807"/>
                  <a:chExt cx="1872" cy="1449"/>
                </a:xfrm>
              </p:grpSpPr>
              <p:sp>
                <p:nvSpPr>
                  <p:cNvPr id="53288" name="AutoShape 24"/>
                  <p:cNvSpPr>
                    <a:spLocks noChangeArrowheads="1"/>
                  </p:cNvSpPr>
                  <p:nvPr/>
                </p:nvSpPr>
                <p:spPr bwMode="auto">
                  <a:xfrm>
                    <a:off x="3648" y="1680"/>
                    <a:ext cx="1536" cy="576"/>
                  </a:xfrm>
                  <a:prstGeom prst="parallelogram">
                    <a:avLst>
                      <a:gd name="adj" fmla="val 66667"/>
                    </a:avLst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53289" name="AutoShape 25"/>
                  <p:cNvSpPr>
                    <a:spLocks noChangeArrowheads="1"/>
                  </p:cNvSpPr>
                  <p:nvPr/>
                </p:nvSpPr>
                <p:spPr bwMode="auto">
                  <a:xfrm rot="3834395" flipH="1">
                    <a:off x="2904" y="1215"/>
                    <a:ext cx="1392" cy="576"/>
                  </a:xfrm>
                  <a:prstGeom prst="parallelogram">
                    <a:avLst>
                      <a:gd name="adj" fmla="val 60417"/>
                    </a:avLst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53286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3120" y="1104"/>
                  <a:ext cx="480" cy="40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0000CC"/>
                      </a:solidFill>
                    </a:rPr>
                    <a:t>α</a:t>
                  </a:r>
                </a:p>
              </p:txBody>
            </p:sp>
            <p:sp>
              <p:nvSpPr>
                <p:cNvPr id="53287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4513" y="1920"/>
                  <a:ext cx="479" cy="40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0000CC"/>
                      </a:solidFill>
                    </a:rPr>
                    <a:t>β</a:t>
                  </a:r>
                </a:p>
              </p:txBody>
            </p:sp>
          </p:grpSp>
          <p:sp>
            <p:nvSpPr>
              <p:cNvPr id="53280" name="Line 28"/>
              <p:cNvSpPr>
                <a:spLocks noChangeShapeType="1"/>
              </p:cNvSpPr>
              <p:nvPr/>
            </p:nvSpPr>
            <p:spPr bwMode="auto">
              <a:xfrm flipH="1">
                <a:off x="3866" y="1008"/>
                <a:ext cx="526" cy="912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3281" name="Line 29"/>
              <p:cNvSpPr>
                <a:spLocks noChangeShapeType="1"/>
              </p:cNvSpPr>
              <p:nvPr/>
            </p:nvSpPr>
            <p:spPr bwMode="auto">
              <a:xfrm>
                <a:off x="3600" y="1488"/>
                <a:ext cx="240" cy="432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3282" name="Line 30"/>
              <p:cNvSpPr>
                <a:spLocks noChangeShapeType="1"/>
              </p:cNvSpPr>
              <p:nvPr/>
            </p:nvSpPr>
            <p:spPr bwMode="auto">
              <a:xfrm rot="-3573568">
                <a:off x="3984" y="1728"/>
                <a:ext cx="240" cy="432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3283" name="Freeform 31"/>
              <p:cNvSpPr>
                <a:spLocks/>
              </p:cNvSpPr>
              <p:nvPr/>
            </p:nvSpPr>
            <p:spPr bwMode="auto">
              <a:xfrm>
                <a:off x="3980" y="1728"/>
                <a:ext cx="137" cy="209"/>
              </a:xfrm>
              <a:custGeom>
                <a:avLst/>
                <a:gdLst>
                  <a:gd name="T0" fmla="*/ 0 w 137"/>
                  <a:gd name="T1" fmla="*/ 0 h 209"/>
                  <a:gd name="T2" fmla="*/ 39 w 137"/>
                  <a:gd name="T3" fmla="*/ 13 h 209"/>
                  <a:gd name="T4" fmla="*/ 104 w 137"/>
                  <a:gd name="T5" fmla="*/ 79 h 209"/>
                  <a:gd name="T6" fmla="*/ 131 w 137"/>
                  <a:gd name="T7" fmla="*/ 209 h 20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7"/>
                  <a:gd name="T13" fmla="*/ 0 h 209"/>
                  <a:gd name="T14" fmla="*/ 137 w 137"/>
                  <a:gd name="T15" fmla="*/ 209 h 20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7" h="209">
                    <a:moveTo>
                      <a:pt x="0" y="0"/>
                    </a:moveTo>
                    <a:cubicBezTo>
                      <a:pt x="13" y="4"/>
                      <a:pt x="28" y="5"/>
                      <a:pt x="39" y="13"/>
                    </a:cubicBezTo>
                    <a:cubicBezTo>
                      <a:pt x="64" y="32"/>
                      <a:pt x="104" y="79"/>
                      <a:pt x="104" y="79"/>
                    </a:cubicBezTo>
                    <a:cubicBezTo>
                      <a:pt x="137" y="173"/>
                      <a:pt x="131" y="129"/>
                      <a:pt x="131" y="209"/>
                    </a:cubicBezTo>
                  </a:path>
                </a:pathLst>
              </a:custGeom>
              <a:noFill/>
              <a:ln w="254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3284" name="Freeform 32"/>
              <p:cNvSpPr>
                <a:spLocks/>
              </p:cNvSpPr>
              <p:nvPr/>
            </p:nvSpPr>
            <p:spPr bwMode="auto">
              <a:xfrm>
                <a:off x="3731" y="1688"/>
                <a:ext cx="262" cy="53"/>
              </a:xfrm>
              <a:custGeom>
                <a:avLst/>
                <a:gdLst>
                  <a:gd name="T0" fmla="*/ 262 w 262"/>
                  <a:gd name="T1" fmla="*/ 40 h 53"/>
                  <a:gd name="T2" fmla="*/ 183 w 262"/>
                  <a:gd name="T3" fmla="*/ 14 h 53"/>
                  <a:gd name="T4" fmla="*/ 144 w 262"/>
                  <a:gd name="T5" fmla="*/ 1 h 53"/>
                  <a:gd name="T6" fmla="*/ 0 w 262"/>
                  <a:gd name="T7" fmla="*/ 53 h 5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2"/>
                  <a:gd name="T13" fmla="*/ 0 h 53"/>
                  <a:gd name="T14" fmla="*/ 262 w 262"/>
                  <a:gd name="T15" fmla="*/ 53 h 5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2" h="53">
                    <a:moveTo>
                      <a:pt x="262" y="40"/>
                    </a:moveTo>
                    <a:cubicBezTo>
                      <a:pt x="236" y="31"/>
                      <a:pt x="209" y="23"/>
                      <a:pt x="183" y="14"/>
                    </a:cubicBezTo>
                    <a:cubicBezTo>
                      <a:pt x="170" y="10"/>
                      <a:pt x="144" y="1"/>
                      <a:pt x="144" y="1"/>
                    </a:cubicBezTo>
                    <a:cubicBezTo>
                      <a:pt x="89" y="9"/>
                      <a:pt x="27" y="0"/>
                      <a:pt x="0" y="53"/>
                    </a:cubicBezTo>
                  </a:path>
                </a:pathLst>
              </a:custGeom>
              <a:noFill/>
              <a:ln w="25400" cap="flat" cmpd="sng">
                <a:solidFill>
                  <a:schemeClr val="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53277" name="Text Box 33"/>
            <p:cNvSpPr txBox="1">
              <a:spLocks noChangeArrowheads="1"/>
            </p:cNvSpPr>
            <p:nvPr/>
          </p:nvSpPr>
          <p:spPr bwMode="auto">
            <a:xfrm>
              <a:off x="4032" y="1603"/>
              <a:ext cx="384" cy="4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0000"/>
                  </a:solidFill>
                </a:rPr>
                <a:t>θ</a:t>
              </a:r>
            </a:p>
          </p:txBody>
        </p:sp>
        <p:sp>
          <p:nvSpPr>
            <p:cNvPr id="53278" name="Text Box 34"/>
            <p:cNvSpPr txBox="1">
              <a:spLocks noChangeArrowheads="1"/>
            </p:cNvSpPr>
            <p:nvPr/>
          </p:nvSpPr>
          <p:spPr bwMode="auto">
            <a:xfrm rot="1604403">
              <a:off x="3688" y="1409"/>
              <a:ext cx="382" cy="4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0000"/>
                  </a:solidFill>
                </a:rPr>
                <a:t>θ</a:t>
              </a:r>
            </a:p>
          </p:txBody>
        </p:sp>
      </p:grpSp>
      <p:grpSp>
        <p:nvGrpSpPr>
          <p:cNvPr id="9" name="Group 35"/>
          <p:cNvGrpSpPr>
            <a:grpSpLocks/>
          </p:cNvGrpSpPr>
          <p:nvPr/>
        </p:nvGrpSpPr>
        <p:grpSpPr bwMode="auto">
          <a:xfrm>
            <a:off x="2971800" y="3962400"/>
            <a:ext cx="2971800" cy="2116138"/>
            <a:chOff x="1536" y="1152"/>
            <a:chExt cx="1872" cy="1333"/>
          </a:xfrm>
        </p:grpSpPr>
        <p:grpSp>
          <p:nvGrpSpPr>
            <p:cNvPr id="10" name="Group 36"/>
            <p:cNvGrpSpPr>
              <a:grpSpLocks/>
            </p:cNvGrpSpPr>
            <p:nvPr/>
          </p:nvGrpSpPr>
          <p:grpSpPr bwMode="auto">
            <a:xfrm>
              <a:off x="1536" y="1152"/>
              <a:ext cx="1872" cy="1333"/>
              <a:chOff x="1536" y="1152"/>
              <a:chExt cx="1872" cy="1333"/>
            </a:xfrm>
          </p:grpSpPr>
          <p:grpSp>
            <p:nvGrpSpPr>
              <p:cNvPr id="11" name="Group 37"/>
              <p:cNvGrpSpPr>
                <a:grpSpLocks/>
              </p:cNvGrpSpPr>
              <p:nvPr/>
            </p:nvGrpSpPr>
            <p:grpSpPr bwMode="auto">
              <a:xfrm>
                <a:off x="1536" y="1152"/>
                <a:ext cx="1872" cy="1333"/>
                <a:chOff x="3120" y="807"/>
                <a:chExt cx="2064" cy="1532"/>
              </a:xfrm>
            </p:grpSpPr>
            <p:grpSp>
              <p:nvGrpSpPr>
                <p:cNvPr id="12" name="Group 38"/>
                <p:cNvGrpSpPr>
                  <a:grpSpLocks/>
                </p:cNvGrpSpPr>
                <p:nvPr/>
              </p:nvGrpSpPr>
              <p:grpSpPr bwMode="auto">
                <a:xfrm>
                  <a:off x="3312" y="807"/>
                  <a:ext cx="1872" cy="1449"/>
                  <a:chOff x="3312" y="807"/>
                  <a:chExt cx="1872" cy="1449"/>
                </a:xfrm>
              </p:grpSpPr>
              <p:sp>
                <p:nvSpPr>
                  <p:cNvPr id="53274" name="AutoShape 39"/>
                  <p:cNvSpPr>
                    <a:spLocks noChangeArrowheads="1"/>
                  </p:cNvSpPr>
                  <p:nvPr/>
                </p:nvSpPr>
                <p:spPr bwMode="auto">
                  <a:xfrm>
                    <a:off x="3648" y="1680"/>
                    <a:ext cx="1536" cy="576"/>
                  </a:xfrm>
                  <a:prstGeom prst="parallelogram">
                    <a:avLst>
                      <a:gd name="adj" fmla="val 66667"/>
                    </a:avLst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53275" name="AutoShape 40"/>
                  <p:cNvSpPr>
                    <a:spLocks noChangeArrowheads="1"/>
                  </p:cNvSpPr>
                  <p:nvPr/>
                </p:nvSpPr>
                <p:spPr bwMode="auto">
                  <a:xfrm rot="3834395" flipH="1">
                    <a:off x="2904" y="1215"/>
                    <a:ext cx="1392" cy="576"/>
                  </a:xfrm>
                  <a:prstGeom prst="parallelogram">
                    <a:avLst>
                      <a:gd name="adj" fmla="val 60417"/>
                    </a:avLst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53272" name="Text Box 41"/>
                <p:cNvSpPr txBox="1">
                  <a:spLocks noChangeArrowheads="1"/>
                </p:cNvSpPr>
                <p:nvPr/>
              </p:nvSpPr>
              <p:spPr bwMode="auto">
                <a:xfrm>
                  <a:off x="3120" y="1104"/>
                  <a:ext cx="480" cy="4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0000CC"/>
                      </a:solidFill>
                    </a:rPr>
                    <a:t>α</a:t>
                  </a:r>
                </a:p>
              </p:txBody>
            </p:sp>
            <p:sp>
              <p:nvSpPr>
                <p:cNvPr id="53273" name="Text Box 42"/>
                <p:cNvSpPr txBox="1">
                  <a:spLocks noChangeArrowheads="1"/>
                </p:cNvSpPr>
                <p:nvPr/>
              </p:nvSpPr>
              <p:spPr bwMode="auto">
                <a:xfrm>
                  <a:off x="4513" y="1920"/>
                  <a:ext cx="479" cy="4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0000CC"/>
                      </a:solidFill>
                    </a:rPr>
                    <a:t>β</a:t>
                  </a:r>
                </a:p>
              </p:txBody>
            </p:sp>
          </p:grpSp>
          <p:sp>
            <p:nvSpPr>
              <p:cNvPr id="53268" name="Line 43"/>
              <p:cNvSpPr>
                <a:spLocks noChangeShapeType="1"/>
              </p:cNvSpPr>
              <p:nvPr/>
            </p:nvSpPr>
            <p:spPr bwMode="auto">
              <a:xfrm>
                <a:off x="1968" y="1536"/>
                <a:ext cx="816" cy="67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3269" name="Line 44"/>
              <p:cNvSpPr>
                <a:spLocks noChangeShapeType="1"/>
              </p:cNvSpPr>
              <p:nvPr/>
            </p:nvSpPr>
            <p:spPr bwMode="auto">
              <a:xfrm>
                <a:off x="1968" y="1536"/>
                <a:ext cx="240" cy="57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3270" name="Line 45"/>
              <p:cNvSpPr>
                <a:spLocks noChangeShapeType="1"/>
              </p:cNvSpPr>
              <p:nvPr/>
            </p:nvSpPr>
            <p:spPr bwMode="auto">
              <a:xfrm flipH="1" flipV="1">
                <a:off x="2256" y="2112"/>
                <a:ext cx="528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53265" name="Text Box 46"/>
            <p:cNvSpPr txBox="1">
              <a:spLocks noChangeArrowheads="1"/>
            </p:cNvSpPr>
            <p:nvPr/>
          </p:nvSpPr>
          <p:spPr bwMode="auto">
            <a:xfrm>
              <a:off x="1920" y="1584"/>
              <a:ext cx="336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0000"/>
                  </a:solidFill>
                </a:rPr>
                <a:t>θ</a:t>
              </a:r>
            </a:p>
          </p:txBody>
        </p:sp>
        <p:sp>
          <p:nvSpPr>
            <p:cNvPr id="53266" name="Text Box 47"/>
            <p:cNvSpPr txBox="1">
              <a:spLocks noChangeArrowheads="1"/>
            </p:cNvSpPr>
            <p:nvPr/>
          </p:nvSpPr>
          <p:spPr bwMode="auto">
            <a:xfrm>
              <a:off x="2304" y="1872"/>
              <a:ext cx="336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0000"/>
                  </a:solidFill>
                </a:rPr>
                <a:t>θ</a:t>
              </a:r>
            </a:p>
          </p:txBody>
        </p:sp>
      </p:grpSp>
      <p:sp>
        <p:nvSpPr>
          <p:cNvPr id="53263" name="AutoShape 4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80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80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80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8305800" y="2251075"/>
            <a:ext cx="762000" cy="466725"/>
          </a:xfrm>
          <a:prstGeom prst="rect">
            <a:avLst/>
          </a:prstGeom>
          <a:solidFill>
            <a:schemeClr val="tx1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i="0"/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0" y="1203325"/>
            <a:ext cx="807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4.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垂直于同一平面的两平面平行</a:t>
            </a: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0" y="2117725"/>
            <a:ext cx="8763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5.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若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α∥β,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则平面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α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内任一直线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 ∥β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2924175"/>
            <a:ext cx="8763000" cy="701675"/>
            <a:chOff x="0" y="3792"/>
            <a:chExt cx="5520" cy="442"/>
          </a:xfrm>
        </p:grpSpPr>
        <p:sp>
          <p:nvSpPr>
            <p:cNvPr id="54304" name="Text Box 6"/>
            <p:cNvSpPr txBox="1">
              <a:spLocks noChangeArrowheads="1"/>
            </p:cNvSpPr>
            <p:nvPr/>
          </p:nvSpPr>
          <p:spPr bwMode="auto">
            <a:xfrm>
              <a:off x="0" y="3792"/>
              <a:ext cx="552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>
                  <a:latin typeface="黑体" pitchFamily="2" charset="-122"/>
                  <a:ea typeface="黑体" pitchFamily="2" charset="-122"/>
                </a:rPr>
                <a:t>6.</a:t>
              </a:r>
              <a:r>
                <a:rPr lang="zh-CN" altLang="en-US" sz="4000" b="1" i="0">
                  <a:latin typeface="黑体" pitchFamily="2" charset="-122"/>
                  <a:ea typeface="黑体" pitchFamily="2" charset="-122"/>
                </a:rPr>
                <a:t>若</a:t>
              </a:r>
              <a:r>
                <a:rPr lang="en-US" altLang="zh-CN" sz="4000" b="1" i="0">
                  <a:latin typeface="黑体" pitchFamily="2" charset="-122"/>
                  <a:ea typeface="黑体" pitchFamily="2" charset="-122"/>
                </a:rPr>
                <a:t>n  </a:t>
              </a:r>
              <a:r>
                <a:rPr lang="en-US" altLang="zh-CN" sz="3600" b="1" i="0">
                  <a:latin typeface="黑体" pitchFamily="2" charset="-122"/>
                  <a:ea typeface="黑体" pitchFamily="2" charset="-122"/>
                </a:rPr>
                <a:t>α</a:t>
              </a:r>
              <a:r>
                <a:rPr lang="en-US" altLang="zh-CN" sz="4000" b="1" i="0">
                  <a:latin typeface="黑体" pitchFamily="2" charset="-122"/>
                  <a:ea typeface="黑体" pitchFamily="2" charset="-122"/>
                </a:rPr>
                <a:t>,m  </a:t>
              </a:r>
              <a:r>
                <a:rPr lang="en-US" altLang="zh-CN" sz="3600" b="1" i="0">
                  <a:latin typeface="黑体" pitchFamily="2" charset="-122"/>
                  <a:ea typeface="黑体" pitchFamily="2" charset="-122"/>
                </a:rPr>
                <a:t>α,n∥β,m∥β</a:t>
              </a:r>
              <a:r>
                <a:rPr lang="zh-CN" altLang="en-US" sz="3600" b="1" i="0">
                  <a:latin typeface="黑体" pitchFamily="2" charset="-122"/>
                  <a:ea typeface="黑体" pitchFamily="2" charset="-122"/>
                </a:rPr>
                <a:t>则</a:t>
              </a:r>
              <a:r>
                <a:rPr lang="en-US" altLang="zh-CN" sz="3600" b="1" i="0">
                  <a:latin typeface="黑体" pitchFamily="2" charset="-122"/>
                  <a:ea typeface="黑体" pitchFamily="2" charset="-122"/>
                </a:rPr>
                <a:t>α∥β</a:t>
              </a:r>
            </a:p>
          </p:txBody>
        </p:sp>
        <p:sp>
          <p:nvSpPr>
            <p:cNvPr id="54305" name="Text Box 7"/>
            <p:cNvSpPr txBox="1">
              <a:spLocks noChangeArrowheads="1"/>
            </p:cNvSpPr>
            <p:nvPr/>
          </p:nvSpPr>
          <p:spPr bwMode="auto">
            <a:xfrm rot="-5637946">
              <a:off x="956" y="3892"/>
              <a:ext cx="33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∩</a:t>
              </a:r>
            </a:p>
          </p:txBody>
        </p:sp>
        <p:sp>
          <p:nvSpPr>
            <p:cNvPr id="54306" name="Text Box 8"/>
            <p:cNvSpPr txBox="1">
              <a:spLocks noChangeArrowheads="1"/>
            </p:cNvSpPr>
            <p:nvPr/>
          </p:nvSpPr>
          <p:spPr bwMode="auto">
            <a:xfrm rot="-5637946">
              <a:off x="1733" y="3883"/>
              <a:ext cx="33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∩</a:t>
              </a:r>
            </a:p>
          </p:txBody>
        </p:sp>
      </p:grpSp>
      <p:sp>
        <p:nvSpPr>
          <p:cNvPr id="54278" name="Text Box 9"/>
          <p:cNvSpPr txBox="1">
            <a:spLocks noChangeArrowheads="1"/>
          </p:cNvSpPr>
          <p:nvPr/>
        </p:nvSpPr>
        <p:spPr bwMode="auto">
          <a:xfrm>
            <a:off x="8305800" y="1355725"/>
            <a:ext cx="762000" cy="466725"/>
          </a:xfrm>
          <a:prstGeom prst="rect">
            <a:avLst/>
          </a:prstGeom>
          <a:solidFill>
            <a:schemeClr val="tx1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i="0"/>
          </a:p>
        </p:txBody>
      </p:sp>
      <p:sp>
        <p:nvSpPr>
          <p:cNvPr id="54279" name="Text Box 10"/>
          <p:cNvSpPr txBox="1">
            <a:spLocks noChangeArrowheads="1"/>
          </p:cNvSpPr>
          <p:nvPr/>
        </p:nvSpPr>
        <p:spPr bwMode="auto">
          <a:xfrm>
            <a:off x="8459788" y="3184525"/>
            <a:ext cx="608012" cy="466725"/>
          </a:xfrm>
          <a:prstGeom prst="rect">
            <a:avLst/>
          </a:prstGeom>
          <a:solidFill>
            <a:schemeClr val="tx1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i="0"/>
          </a:p>
        </p:txBody>
      </p:sp>
      <p:pic>
        <p:nvPicPr>
          <p:cNvPr id="281611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913" y="2270125"/>
            <a:ext cx="750887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1612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6913" y="1355725"/>
            <a:ext cx="750887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1613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59788" y="3141663"/>
            <a:ext cx="684212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5105400" y="3733800"/>
            <a:ext cx="3352800" cy="2449513"/>
            <a:chOff x="1776" y="816"/>
            <a:chExt cx="2112" cy="1543"/>
          </a:xfrm>
        </p:grpSpPr>
        <p:grpSp>
          <p:nvGrpSpPr>
            <p:cNvPr id="4" name="Group 15"/>
            <p:cNvGrpSpPr>
              <a:grpSpLocks/>
            </p:cNvGrpSpPr>
            <p:nvPr/>
          </p:nvGrpSpPr>
          <p:grpSpPr bwMode="auto">
            <a:xfrm>
              <a:off x="1776" y="816"/>
              <a:ext cx="2112" cy="1543"/>
              <a:chOff x="3120" y="807"/>
              <a:chExt cx="2064" cy="1458"/>
            </a:xfrm>
          </p:grpSpPr>
          <p:grpSp>
            <p:nvGrpSpPr>
              <p:cNvPr id="5" name="Group 16"/>
              <p:cNvGrpSpPr>
                <a:grpSpLocks/>
              </p:cNvGrpSpPr>
              <p:nvPr/>
            </p:nvGrpSpPr>
            <p:grpSpPr bwMode="auto">
              <a:xfrm>
                <a:off x="3312" y="807"/>
                <a:ext cx="1872" cy="1449"/>
                <a:chOff x="3312" y="807"/>
                <a:chExt cx="1872" cy="1449"/>
              </a:xfrm>
            </p:grpSpPr>
            <p:sp>
              <p:nvSpPr>
                <p:cNvPr id="54302" name="AutoShape 17"/>
                <p:cNvSpPr>
                  <a:spLocks noChangeArrowheads="1"/>
                </p:cNvSpPr>
                <p:nvPr/>
              </p:nvSpPr>
              <p:spPr bwMode="auto">
                <a:xfrm>
                  <a:off x="3648" y="1680"/>
                  <a:ext cx="1536" cy="576"/>
                </a:xfrm>
                <a:prstGeom prst="parallelogram">
                  <a:avLst>
                    <a:gd name="adj" fmla="val 6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4303" name="AutoShape 18"/>
                <p:cNvSpPr>
                  <a:spLocks noChangeArrowheads="1"/>
                </p:cNvSpPr>
                <p:nvPr/>
              </p:nvSpPr>
              <p:spPr bwMode="auto">
                <a:xfrm rot="3834395" flipH="1">
                  <a:off x="2904" y="1215"/>
                  <a:ext cx="1392" cy="576"/>
                </a:xfrm>
                <a:prstGeom prst="parallelogram">
                  <a:avLst>
                    <a:gd name="adj" fmla="val 6041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54300" name="Text Box 19"/>
              <p:cNvSpPr txBox="1">
                <a:spLocks noChangeArrowheads="1"/>
              </p:cNvSpPr>
              <p:nvPr/>
            </p:nvSpPr>
            <p:spPr bwMode="auto">
              <a:xfrm>
                <a:off x="3120" y="1104"/>
                <a:ext cx="480" cy="3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3200" b="1" i="0">
                    <a:solidFill>
                      <a:srgbClr val="0000CC"/>
                    </a:solidFill>
                  </a:rPr>
                  <a:t>α</a:t>
                </a:r>
              </a:p>
            </p:txBody>
          </p:sp>
          <p:sp>
            <p:nvSpPr>
              <p:cNvPr id="54301" name="Text Box 20"/>
              <p:cNvSpPr txBox="1">
                <a:spLocks noChangeArrowheads="1"/>
              </p:cNvSpPr>
              <p:nvPr/>
            </p:nvSpPr>
            <p:spPr bwMode="auto">
              <a:xfrm>
                <a:off x="4513" y="1920"/>
                <a:ext cx="479" cy="3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3200" b="1" i="0">
                    <a:solidFill>
                      <a:srgbClr val="0000CC"/>
                    </a:solidFill>
                  </a:rPr>
                  <a:t>β</a:t>
                </a:r>
              </a:p>
            </p:txBody>
          </p:sp>
        </p:grpSp>
        <p:sp>
          <p:nvSpPr>
            <p:cNvPr id="54295" name="Line 21"/>
            <p:cNvSpPr>
              <a:spLocks noChangeShapeType="1"/>
            </p:cNvSpPr>
            <p:nvPr/>
          </p:nvSpPr>
          <p:spPr bwMode="auto">
            <a:xfrm flipH="1">
              <a:off x="2112" y="1296"/>
              <a:ext cx="288" cy="443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4296" name="Line 22"/>
            <p:cNvSpPr>
              <a:spLocks noChangeShapeType="1"/>
            </p:cNvSpPr>
            <p:nvPr/>
          </p:nvSpPr>
          <p:spPr bwMode="auto">
            <a:xfrm flipH="1">
              <a:off x="2256" y="1584"/>
              <a:ext cx="288" cy="443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4297" name="Text Box 23"/>
            <p:cNvSpPr txBox="1">
              <a:spLocks noChangeArrowheads="1"/>
            </p:cNvSpPr>
            <p:nvPr/>
          </p:nvSpPr>
          <p:spPr bwMode="auto">
            <a:xfrm>
              <a:off x="2112" y="1843"/>
              <a:ext cx="52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0000"/>
                  </a:solidFill>
                </a:rPr>
                <a:t>n</a:t>
              </a:r>
            </a:p>
          </p:txBody>
        </p:sp>
        <p:sp>
          <p:nvSpPr>
            <p:cNvPr id="54298" name="Text Box 24"/>
            <p:cNvSpPr txBox="1">
              <a:spLocks noChangeArrowheads="1"/>
            </p:cNvSpPr>
            <p:nvPr/>
          </p:nvSpPr>
          <p:spPr bwMode="auto">
            <a:xfrm>
              <a:off x="1824" y="1363"/>
              <a:ext cx="52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0000"/>
                  </a:solidFill>
                </a:rPr>
                <a:t>m</a:t>
              </a:r>
            </a:p>
          </p:txBody>
        </p:sp>
      </p:grpSp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1198563" y="4114800"/>
            <a:ext cx="2992437" cy="2057400"/>
            <a:chOff x="480" y="2544"/>
            <a:chExt cx="1885" cy="1296"/>
          </a:xfrm>
        </p:grpSpPr>
        <p:grpSp>
          <p:nvGrpSpPr>
            <p:cNvPr id="7" name="Group 26"/>
            <p:cNvGrpSpPr>
              <a:grpSpLocks/>
            </p:cNvGrpSpPr>
            <p:nvPr/>
          </p:nvGrpSpPr>
          <p:grpSpPr bwMode="auto">
            <a:xfrm>
              <a:off x="480" y="2563"/>
              <a:ext cx="1872" cy="1277"/>
              <a:chOff x="1632" y="1968"/>
              <a:chExt cx="1872" cy="1277"/>
            </a:xfrm>
          </p:grpSpPr>
          <p:sp>
            <p:nvSpPr>
              <p:cNvPr id="54290" name="AutoShape 27"/>
              <p:cNvSpPr>
                <a:spLocks noChangeArrowheads="1"/>
              </p:cNvSpPr>
              <p:nvPr/>
            </p:nvSpPr>
            <p:spPr bwMode="auto">
              <a:xfrm rot="10800000">
                <a:off x="1680" y="1968"/>
                <a:ext cx="1824" cy="1248"/>
              </a:xfrm>
              <a:prstGeom prst="cube">
                <a:avLst>
                  <a:gd name="adj" fmla="val 25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prstShdw prst="shdw13" dist="53882" dir="13500000">
                  <a:schemeClr val="bg2"/>
                </a:prstShdw>
              </a:effec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291" name="Text Box 28"/>
              <p:cNvSpPr txBox="1">
                <a:spLocks noChangeArrowheads="1"/>
              </p:cNvSpPr>
              <p:nvPr/>
            </p:nvSpPr>
            <p:spPr bwMode="auto">
              <a:xfrm>
                <a:off x="2544" y="2880"/>
                <a:ext cx="432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3200" b="1" i="0">
                    <a:solidFill>
                      <a:srgbClr val="FF0000"/>
                    </a:solidFill>
                  </a:rPr>
                  <a:t>γ</a:t>
                </a:r>
              </a:p>
            </p:txBody>
          </p:sp>
          <p:sp>
            <p:nvSpPr>
              <p:cNvPr id="54292" name="Text Box 29"/>
              <p:cNvSpPr txBox="1">
                <a:spLocks noChangeArrowheads="1"/>
              </p:cNvSpPr>
              <p:nvPr/>
            </p:nvSpPr>
            <p:spPr bwMode="auto">
              <a:xfrm>
                <a:off x="3024" y="2515"/>
                <a:ext cx="432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3200" b="1" i="0">
                    <a:solidFill>
                      <a:srgbClr val="FF0000"/>
                    </a:solidFill>
                  </a:rPr>
                  <a:t>β</a:t>
                </a:r>
              </a:p>
            </p:txBody>
          </p:sp>
          <p:sp>
            <p:nvSpPr>
              <p:cNvPr id="54293" name="Text Box 30"/>
              <p:cNvSpPr txBox="1">
                <a:spLocks noChangeArrowheads="1"/>
              </p:cNvSpPr>
              <p:nvPr/>
            </p:nvSpPr>
            <p:spPr bwMode="auto">
              <a:xfrm>
                <a:off x="1632" y="2592"/>
                <a:ext cx="432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3200" b="1" i="0">
                    <a:solidFill>
                      <a:srgbClr val="FF0000"/>
                    </a:solidFill>
                  </a:rPr>
                  <a:t>α</a:t>
                </a:r>
              </a:p>
            </p:txBody>
          </p:sp>
        </p:grpSp>
        <p:sp>
          <p:nvSpPr>
            <p:cNvPr id="54287" name="Line 31"/>
            <p:cNvSpPr>
              <a:spLocks noChangeShapeType="1"/>
            </p:cNvSpPr>
            <p:nvPr/>
          </p:nvSpPr>
          <p:spPr bwMode="auto">
            <a:xfrm>
              <a:off x="829" y="3504"/>
              <a:ext cx="1536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4288" name="Line 32"/>
            <p:cNvSpPr>
              <a:spLocks noChangeShapeType="1"/>
            </p:cNvSpPr>
            <p:nvPr/>
          </p:nvSpPr>
          <p:spPr bwMode="auto">
            <a:xfrm>
              <a:off x="842" y="2544"/>
              <a:ext cx="0" cy="96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4289" name="Line 33"/>
            <p:cNvSpPr>
              <a:spLocks noChangeShapeType="1"/>
            </p:cNvSpPr>
            <p:nvPr/>
          </p:nvSpPr>
          <p:spPr bwMode="auto">
            <a:xfrm flipH="1">
              <a:off x="528" y="3504"/>
              <a:ext cx="288" cy="288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54285" name="AutoShape 3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1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81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281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6"/>
          <p:cNvGrpSpPr>
            <a:grpSpLocks/>
          </p:cNvGrpSpPr>
          <p:nvPr/>
        </p:nvGrpSpPr>
        <p:grpSpPr bwMode="auto">
          <a:xfrm>
            <a:off x="5486400" y="365125"/>
            <a:ext cx="2598738" cy="3351213"/>
            <a:chOff x="528" y="1105"/>
            <a:chExt cx="1637" cy="2111"/>
          </a:xfrm>
        </p:grpSpPr>
        <p:sp>
          <p:nvSpPr>
            <p:cNvPr id="55399" name="AutoShape 57"/>
            <p:cNvSpPr>
              <a:spLocks noChangeArrowheads="1"/>
            </p:cNvSpPr>
            <p:nvPr/>
          </p:nvSpPr>
          <p:spPr bwMode="auto">
            <a:xfrm rot="1500615">
              <a:off x="1357" y="1105"/>
              <a:ext cx="808" cy="1754"/>
            </a:xfrm>
            <a:prstGeom prst="triangle">
              <a:avLst>
                <a:gd name="adj" fmla="val 85722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400" name="AutoShape 58"/>
            <p:cNvSpPr>
              <a:spLocks noChangeArrowheads="1"/>
            </p:cNvSpPr>
            <p:nvPr/>
          </p:nvSpPr>
          <p:spPr bwMode="auto">
            <a:xfrm rot="-9186327">
              <a:off x="528" y="1296"/>
              <a:ext cx="864" cy="1920"/>
            </a:xfrm>
            <a:prstGeom prst="triangle">
              <a:avLst>
                <a:gd name="adj" fmla="val 72917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5299" name="Text Box 2"/>
          <p:cNvSpPr txBox="1">
            <a:spLocks noChangeArrowheads="1"/>
          </p:cNvSpPr>
          <p:nvPr/>
        </p:nvSpPr>
        <p:spPr bwMode="auto">
          <a:xfrm>
            <a:off x="0" y="0"/>
            <a:ext cx="4953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例</a:t>
            </a:r>
            <a:r>
              <a:rPr lang="en-US" altLang="zh-CN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:</a:t>
            </a:r>
            <a:r>
              <a:rPr lang="zh-CN" altLang="en-US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如图</a:t>
            </a:r>
            <a:r>
              <a:rPr lang="en-US" altLang="zh-CN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在正方体</a:t>
            </a:r>
            <a:r>
              <a:rPr lang="en-US" altLang="zh-CN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ABCD-A</a:t>
            </a:r>
            <a:r>
              <a:rPr lang="en-US" altLang="zh-CN" sz="3600" b="1" i="0" baseline="-2500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B</a:t>
            </a:r>
            <a:r>
              <a:rPr lang="en-US" altLang="zh-CN" sz="3600" b="1" i="0" baseline="-2500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C</a:t>
            </a:r>
            <a:r>
              <a:rPr lang="en-US" altLang="zh-CN" sz="3600" b="1" i="0" baseline="-2500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D</a:t>
            </a:r>
            <a:r>
              <a:rPr lang="en-US" altLang="zh-CN" sz="3600" b="1" i="0" baseline="-2500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  </a:t>
            </a:r>
            <a:r>
              <a:rPr lang="zh-CN" altLang="en-US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中，求证：面</a:t>
            </a:r>
            <a:r>
              <a:rPr lang="en-US" altLang="zh-CN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AB</a:t>
            </a:r>
            <a:r>
              <a:rPr lang="en-US" altLang="zh-CN" sz="3600" b="1" i="0" baseline="-2500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D</a:t>
            </a:r>
            <a:r>
              <a:rPr lang="en-US" altLang="zh-CN" sz="3600" b="1" i="0" baseline="-2500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∥</a:t>
            </a:r>
            <a:r>
              <a:rPr lang="zh-CN" altLang="en-US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BDC</a:t>
            </a:r>
            <a:r>
              <a:rPr lang="en-US" altLang="zh-CN" sz="3600" b="1" i="0" baseline="-2500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</a:t>
            </a:r>
          </a:p>
        </p:txBody>
      </p: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5181600" y="593725"/>
            <a:ext cx="3352800" cy="2819400"/>
            <a:chOff x="480" y="1488"/>
            <a:chExt cx="2112" cy="1776"/>
          </a:xfrm>
        </p:grpSpPr>
        <p:sp>
          <p:nvSpPr>
            <p:cNvPr id="55397" name="Line 36"/>
            <p:cNvSpPr>
              <a:spLocks noChangeShapeType="1"/>
            </p:cNvSpPr>
            <p:nvPr/>
          </p:nvSpPr>
          <p:spPr bwMode="auto">
            <a:xfrm flipH="1">
              <a:off x="480" y="1488"/>
              <a:ext cx="672" cy="177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5398" name="Line 37"/>
            <p:cNvSpPr>
              <a:spLocks noChangeShapeType="1"/>
            </p:cNvSpPr>
            <p:nvPr/>
          </p:nvSpPr>
          <p:spPr bwMode="auto">
            <a:xfrm flipH="1">
              <a:off x="1920" y="1488"/>
              <a:ext cx="672" cy="177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5181600" y="593725"/>
            <a:ext cx="3352800" cy="2819400"/>
            <a:chOff x="480" y="1488"/>
            <a:chExt cx="2112" cy="1776"/>
          </a:xfrm>
        </p:grpSpPr>
        <p:sp>
          <p:nvSpPr>
            <p:cNvPr id="55395" name="Line 39"/>
            <p:cNvSpPr>
              <a:spLocks noChangeShapeType="1"/>
            </p:cNvSpPr>
            <p:nvPr/>
          </p:nvSpPr>
          <p:spPr bwMode="auto">
            <a:xfrm flipH="1">
              <a:off x="480" y="1488"/>
              <a:ext cx="672" cy="1776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5396" name="Line 40"/>
            <p:cNvSpPr>
              <a:spLocks noChangeShapeType="1"/>
            </p:cNvSpPr>
            <p:nvPr/>
          </p:nvSpPr>
          <p:spPr bwMode="auto">
            <a:xfrm flipH="1">
              <a:off x="1920" y="1488"/>
              <a:ext cx="672" cy="1776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5" name="Group 41"/>
          <p:cNvGrpSpPr>
            <a:grpSpLocks/>
          </p:cNvGrpSpPr>
          <p:nvPr/>
        </p:nvGrpSpPr>
        <p:grpSpPr bwMode="auto">
          <a:xfrm>
            <a:off x="6248400" y="593725"/>
            <a:ext cx="1295400" cy="2743200"/>
            <a:chOff x="3504" y="1920"/>
            <a:chExt cx="816" cy="1728"/>
          </a:xfrm>
        </p:grpSpPr>
        <p:sp>
          <p:nvSpPr>
            <p:cNvPr id="55393" name="Line 42"/>
            <p:cNvSpPr>
              <a:spLocks noChangeShapeType="1"/>
            </p:cNvSpPr>
            <p:nvPr/>
          </p:nvSpPr>
          <p:spPr bwMode="auto">
            <a:xfrm>
              <a:off x="3552" y="1920"/>
              <a:ext cx="768" cy="384"/>
            </a:xfrm>
            <a:prstGeom prst="line">
              <a:avLst/>
            </a:prstGeom>
            <a:noFill/>
            <a:ln w="25400">
              <a:solidFill>
                <a:schemeClr val="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5394" name="Line 43"/>
            <p:cNvSpPr>
              <a:spLocks noChangeShapeType="1"/>
            </p:cNvSpPr>
            <p:nvPr/>
          </p:nvSpPr>
          <p:spPr bwMode="auto">
            <a:xfrm>
              <a:off x="3504" y="3264"/>
              <a:ext cx="768" cy="384"/>
            </a:xfrm>
            <a:prstGeom prst="line">
              <a:avLst/>
            </a:prstGeom>
            <a:noFill/>
            <a:ln w="25400">
              <a:solidFill>
                <a:schemeClr val="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6" name="Group 44"/>
          <p:cNvGrpSpPr>
            <a:grpSpLocks/>
          </p:cNvGrpSpPr>
          <p:nvPr/>
        </p:nvGrpSpPr>
        <p:grpSpPr bwMode="auto">
          <a:xfrm>
            <a:off x="6248400" y="593725"/>
            <a:ext cx="1295400" cy="2743200"/>
            <a:chOff x="3504" y="1920"/>
            <a:chExt cx="816" cy="1728"/>
          </a:xfrm>
        </p:grpSpPr>
        <p:sp>
          <p:nvSpPr>
            <p:cNvPr id="55391" name="Line 45"/>
            <p:cNvSpPr>
              <a:spLocks noChangeShapeType="1"/>
            </p:cNvSpPr>
            <p:nvPr/>
          </p:nvSpPr>
          <p:spPr bwMode="auto">
            <a:xfrm>
              <a:off x="3552" y="1920"/>
              <a:ext cx="768" cy="384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5392" name="Line 46"/>
            <p:cNvSpPr>
              <a:spLocks noChangeShapeType="1"/>
            </p:cNvSpPr>
            <p:nvPr/>
          </p:nvSpPr>
          <p:spPr bwMode="auto">
            <a:xfrm>
              <a:off x="3504" y="3264"/>
              <a:ext cx="768" cy="384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7" name="Group 47"/>
          <p:cNvGrpSpPr>
            <a:grpSpLocks/>
          </p:cNvGrpSpPr>
          <p:nvPr/>
        </p:nvGrpSpPr>
        <p:grpSpPr bwMode="auto">
          <a:xfrm>
            <a:off x="5257800" y="593725"/>
            <a:ext cx="3200400" cy="2819400"/>
            <a:chOff x="384" y="1152"/>
            <a:chExt cx="2112" cy="1872"/>
          </a:xfrm>
        </p:grpSpPr>
        <p:sp>
          <p:nvSpPr>
            <p:cNvPr id="55389" name="Line 48"/>
            <p:cNvSpPr>
              <a:spLocks noChangeShapeType="1"/>
            </p:cNvSpPr>
            <p:nvPr/>
          </p:nvSpPr>
          <p:spPr bwMode="auto">
            <a:xfrm flipV="1">
              <a:off x="384" y="1584"/>
              <a:ext cx="1440" cy="1440"/>
            </a:xfrm>
            <a:prstGeom prst="line">
              <a:avLst/>
            </a:prstGeom>
            <a:noFill/>
            <a:ln w="25400">
              <a:solidFill>
                <a:schemeClr val="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5390" name="Line 49"/>
            <p:cNvSpPr>
              <a:spLocks noChangeShapeType="1"/>
            </p:cNvSpPr>
            <p:nvPr/>
          </p:nvSpPr>
          <p:spPr bwMode="auto">
            <a:xfrm flipV="1">
              <a:off x="1056" y="1152"/>
              <a:ext cx="1440" cy="1440"/>
            </a:xfrm>
            <a:prstGeom prst="line">
              <a:avLst/>
            </a:prstGeom>
            <a:noFill/>
            <a:ln w="25400">
              <a:solidFill>
                <a:schemeClr val="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8" name="Group 50"/>
          <p:cNvGrpSpPr>
            <a:grpSpLocks/>
          </p:cNvGrpSpPr>
          <p:nvPr/>
        </p:nvGrpSpPr>
        <p:grpSpPr bwMode="auto">
          <a:xfrm>
            <a:off x="5257800" y="593725"/>
            <a:ext cx="3200400" cy="2819400"/>
            <a:chOff x="384" y="1152"/>
            <a:chExt cx="2112" cy="1872"/>
          </a:xfrm>
        </p:grpSpPr>
        <p:sp>
          <p:nvSpPr>
            <p:cNvPr id="55387" name="Line 51"/>
            <p:cNvSpPr>
              <a:spLocks noChangeShapeType="1"/>
            </p:cNvSpPr>
            <p:nvPr/>
          </p:nvSpPr>
          <p:spPr bwMode="auto">
            <a:xfrm flipV="1">
              <a:off x="384" y="1584"/>
              <a:ext cx="1440" cy="1440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5388" name="Line 52"/>
            <p:cNvSpPr>
              <a:spLocks noChangeShapeType="1"/>
            </p:cNvSpPr>
            <p:nvPr/>
          </p:nvSpPr>
          <p:spPr bwMode="auto">
            <a:xfrm flipV="1">
              <a:off x="1056" y="1152"/>
              <a:ext cx="1440" cy="1440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9" name="Group 53"/>
          <p:cNvGrpSpPr>
            <a:grpSpLocks/>
          </p:cNvGrpSpPr>
          <p:nvPr/>
        </p:nvGrpSpPr>
        <p:grpSpPr bwMode="auto">
          <a:xfrm>
            <a:off x="5486400" y="366713"/>
            <a:ext cx="2598738" cy="3351212"/>
            <a:chOff x="528" y="1105"/>
            <a:chExt cx="1637" cy="2111"/>
          </a:xfrm>
        </p:grpSpPr>
        <p:sp>
          <p:nvSpPr>
            <p:cNvPr id="55385" name="AutoShape 54"/>
            <p:cNvSpPr>
              <a:spLocks noChangeArrowheads="1"/>
            </p:cNvSpPr>
            <p:nvPr/>
          </p:nvSpPr>
          <p:spPr bwMode="auto">
            <a:xfrm rot="1500615">
              <a:off x="1357" y="1105"/>
              <a:ext cx="808" cy="1754"/>
            </a:xfrm>
            <a:prstGeom prst="triangle">
              <a:avLst>
                <a:gd name="adj" fmla="val 8572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386" name="AutoShape 55"/>
            <p:cNvSpPr>
              <a:spLocks noChangeArrowheads="1"/>
            </p:cNvSpPr>
            <p:nvPr/>
          </p:nvSpPr>
          <p:spPr bwMode="auto">
            <a:xfrm rot="-9186327">
              <a:off x="528" y="1296"/>
              <a:ext cx="864" cy="1920"/>
            </a:xfrm>
            <a:prstGeom prst="triangle">
              <a:avLst>
                <a:gd name="adj" fmla="val 7291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82683" name="Text Box 59"/>
          <p:cNvSpPr txBox="1">
            <a:spLocks noChangeArrowheads="1"/>
          </p:cNvSpPr>
          <p:nvPr/>
        </p:nvSpPr>
        <p:spPr bwMode="auto">
          <a:xfrm>
            <a:off x="0" y="2057400"/>
            <a:ext cx="2124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ea typeface="黑体" pitchFamily="2" charset="-122"/>
              </a:rPr>
              <a:t>证明：</a:t>
            </a:r>
          </a:p>
        </p:txBody>
      </p:sp>
      <p:grpSp>
        <p:nvGrpSpPr>
          <p:cNvPr id="10" name="Group 60"/>
          <p:cNvGrpSpPr>
            <a:grpSpLocks/>
          </p:cNvGrpSpPr>
          <p:nvPr/>
        </p:nvGrpSpPr>
        <p:grpSpPr bwMode="auto">
          <a:xfrm>
            <a:off x="0" y="3068638"/>
            <a:ext cx="3048000" cy="1828800"/>
            <a:chOff x="0" y="1920"/>
            <a:chExt cx="1920" cy="1152"/>
          </a:xfrm>
        </p:grpSpPr>
        <p:sp>
          <p:nvSpPr>
            <p:cNvPr id="55376" name="Text Box 61"/>
            <p:cNvSpPr txBox="1">
              <a:spLocks noChangeArrowheads="1"/>
            </p:cNvSpPr>
            <p:nvPr/>
          </p:nvSpPr>
          <p:spPr bwMode="auto">
            <a:xfrm>
              <a:off x="0" y="1920"/>
              <a:ext cx="13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latin typeface="黑体" pitchFamily="2" charset="-122"/>
                  <a:ea typeface="黑体" pitchFamily="2" charset="-122"/>
                </a:rPr>
                <a:t>BD∥B</a:t>
              </a:r>
              <a:r>
                <a:rPr lang="en-US" altLang="zh-CN" sz="3200" b="1" i="0" baseline="-25000">
                  <a:latin typeface="黑体" pitchFamily="2" charset="-122"/>
                  <a:ea typeface="黑体" pitchFamily="2" charset="-122"/>
                </a:rPr>
                <a:t>1</a:t>
              </a:r>
              <a:r>
                <a:rPr lang="en-US" altLang="zh-CN" sz="3200" b="1" i="0">
                  <a:latin typeface="黑体" pitchFamily="2" charset="-122"/>
                  <a:ea typeface="黑体" pitchFamily="2" charset="-122"/>
                </a:rPr>
                <a:t>D</a:t>
              </a:r>
              <a:r>
                <a:rPr lang="en-US" altLang="zh-CN" sz="3200" b="1" i="0" baseline="-25000">
                  <a:latin typeface="黑体" pitchFamily="2" charset="-122"/>
                  <a:ea typeface="黑体" pitchFamily="2" charset="-122"/>
                </a:rPr>
                <a:t>1</a:t>
              </a:r>
            </a:p>
          </p:txBody>
        </p:sp>
        <p:grpSp>
          <p:nvGrpSpPr>
            <p:cNvPr id="11" name="Group 62"/>
            <p:cNvGrpSpPr>
              <a:grpSpLocks/>
            </p:cNvGrpSpPr>
            <p:nvPr/>
          </p:nvGrpSpPr>
          <p:grpSpPr bwMode="auto">
            <a:xfrm>
              <a:off x="0" y="2304"/>
              <a:ext cx="1776" cy="384"/>
              <a:chOff x="480" y="2880"/>
              <a:chExt cx="1776" cy="384"/>
            </a:xfrm>
          </p:grpSpPr>
          <p:sp>
            <p:nvSpPr>
              <p:cNvPr id="55383" name="Text Box 63"/>
              <p:cNvSpPr txBox="1">
                <a:spLocks noChangeArrowheads="1"/>
              </p:cNvSpPr>
              <p:nvPr/>
            </p:nvSpPr>
            <p:spPr bwMode="auto">
              <a:xfrm rot="-5637946">
                <a:off x="908" y="2932"/>
                <a:ext cx="336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0">
                    <a:solidFill>
                      <a:srgbClr val="FF0000"/>
                    </a:solidFill>
                  </a:rPr>
                  <a:t>∩</a:t>
                </a:r>
              </a:p>
            </p:txBody>
          </p:sp>
          <p:sp>
            <p:nvSpPr>
              <p:cNvPr id="55384" name="Text Box 64"/>
              <p:cNvSpPr txBox="1">
                <a:spLocks noChangeArrowheads="1"/>
              </p:cNvSpPr>
              <p:nvPr/>
            </p:nvSpPr>
            <p:spPr bwMode="auto">
              <a:xfrm>
                <a:off x="480" y="2880"/>
                <a:ext cx="1776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 i="0">
                    <a:latin typeface="黑体" pitchFamily="2" charset="-122"/>
                    <a:ea typeface="黑体" pitchFamily="2" charset="-122"/>
                  </a:rPr>
                  <a:t>BD    </a:t>
                </a:r>
                <a:r>
                  <a:rPr lang="zh-CN" altLang="en-US" sz="3200" b="1" i="0">
                    <a:latin typeface="黑体" pitchFamily="2" charset="-122"/>
                    <a:ea typeface="黑体" pitchFamily="2" charset="-122"/>
                  </a:rPr>
                  <a:t>面</a:t>
                </a:r>
                <a:r>
                  <a:rPr lang="en-US" altLang="zh-CN" sz="3200" b="1" i="0">
                    <a:latin typeface="黑体" pitchFamily="2" charset="-122"/>
                    <a:ea typeface="黑体" pitchFamily="2" charset="-122"/>
                  </a:rPr>
                  <a:t>BDC</a:t>
                </a:r>
                <a:r>
                  <a:rPr lang="en-US" altLang="zh-CN" sz="3200" b="1" i="0" baseline="-25000">
                    <a:latin typeface="黑体" pitchFamily="2" charset="-122"/>
                    <a:ea typeface="黑体" pitchFamily="2" charset="-122"/>
                  </a:rPr>
                  <a:t>1</a:t>
                </a:r>
              </a:p>
            </p:txBody>
          </p:sp>
        </p:grpSp>
        <p:grpSp>
          <p:nvGrpSpPr>
            <p:cNvPr id="12" name="Group 65"/>
            <p:cNvGrpSpPr>
              <a:grpSpLocks/>
            </p:cNvGrpSpPr>
            <p:nvPr/>
          </p:nvGrpSpPr>
          <p:grpSpPr bwMode="auto">
            <a:xfrm>
              <a:off x="0" y="2688"/>
              <a:ext cx="1920" cy="384"/>
              <a:chOff x="528" y="3120"/>
              <a:chExt cx="1920" cy="384"/>
            </a:xfrm>
          </p:grpSpPr>
          <p:grpSp>
            <p:nvGrpSpPr>
              <p:cNvPr id="13" name="Group 66"/>
              <p:cNvGrpSpPr>
                <a:grpSpLocks/>
              </p:cNvGrpSpPr>
              <p:nvPr/>
            </p:nvGrpSpPr>
            <p:grpSpPr bwMode="auto">
              <a:xfrm>
                <a:off x="528" y="3120"/>
                <a:ext cx="1920" cy="384"/>
                <a:chOff x="480" y="2880"/>
                <a:chExt cx="1776" cy="384"/>
              </a:xfrm>
            </p:grpSpPr>
            <p:sp>
              <p:nvSpPr>
                <p:cNvPr id="55381" name="Text Box 67"/>
                <p:cNvSpPr txBox="1">
                  <a:spLocks noChangeArrowheads="1"/>
                </p:cNvSpPr>
                <p:nvPr/>
              </p:nvSpPr>
              <p:spPr bwMode="auto">
                <a:xfrm rot="-5637946">
                  <a:off x="895" y="2944"/>
                  <a:ext cx="336" cy="3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 i="0">
                      <a:solidFill>
                        <a:srgbClr val="FF0000"/>
                      </a:solidFill>
                    </a:rPr>
                    <a:t>∩</a:t>
                  </a:r>
                </a:p>
              </p:txBody>
            </p:sp>
            <p:sp>
              <p:nvSpPr>
                <p:cNvPr id="55382" name="Text Box 68"/>
                <p:cNvSpPr txBox="1">
                  <a:spLocks noChangeArrowheads="1"/>
                </p:cNvSpPr>
                <p:nvPr/>
              </p:nvSpPr>
              <p:spPr bwMode="auto">
                <a:xfrm>
                  <a:off x="480" y="2880"/>
                  <a:ext cx="1776" cy="3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i="0">
                      <a:latin typeface="黑体" pitchFamily="2" charset="-122"/>
                      <a:ea typeface="黑体" pitchFamily="2" charset="-122"/>
                    </a:rPr>
                    <a:t>B</a:t>
                  </a:r>
                  <a:r>
                    <a:rPr lang="en-US" altLang="zh-CN" sz="3200" b="1" i="0" baseline="-25000">
                      <a:latin typeface="黑体" pitchFamily="2" charset="-122"/>
                      <a:ea typeface="黑体" pitchFamily="2" charset="-122"/>
                    </a:rPr>
                    <a:t>1</a:t>
                  </a:r>
                  <a:r>
                    <a:rPr lang="en-US" altLang="zh-CN" sz="3200" b="1" i="0">
                      <a:latin typeface="黑体" pitchFamily="2" charset="-122"/>
                      <a:ea typeface="黑体" pitchFamily="2" charset="-122"/>
                    </a:rPr>
                    <a:t>D</a:t>
                  </a:r>
                  <a:r>
                    <a:rPr lang="en-US" altLang="zh-CN" sz="3200" b="1" i="0" baseline="-25000">
                      <a:latin typeface="黑体" pitchFamily="2" charset="-122"/>
                      <a:ea typeface="黑体" pitchFamily="2" charset="-122"/>
                    </a:rPr>
                    <a:t>1</a:t>
                  </a:r>
                  <a:r>
                    <a:rPr lang="en-US" altLang="zh-CN" sz="3200" b="1" i="0">
                      <a:latin typeface="黑体" pitchFamily="2" charset="-122"/>
                      <a:ea typeface="黑体" pitchFamily="2" charset="-122"/>
                    </a:rPr>
                    <a:t>    </a:t>
                  </a:r>
                  <a:r>
                    <a:rPr lang="zh-CN" altLang="en-US" sz="3200" b="1" i="0">
                      <a:latin typeface="黑体" pitchFamily="2" charset="-122"/>
                      <a:ea typeface="黑体" pitchFamily="2" charset="-122"/>
                    </a:rPr>
                    <a:t>面</a:t>
                  </a:r>
                  <a:r>
                    <a:rPr lang="en-US" altLang="zh-CN" sz="3200" b="1" i="0">
                      <a:latin typeface="黑体" pitchFamily="2" charset="-122"/>
                      <a:ea typeface="黑体" pitchFamily="2" charset="-122"/>
                    </a:rPr>
                    <a:t>BDC</a:t>
                  </a:r>
                  <a:r>
                    <a:rPr lang="en-US" altLang="zh-CN" sz="3200" b="1" i="0" baseline="-25000">
                      <a:latin typeface="黑体" pitchFamily="2" charset="-122"/>
                      <a:ea typeface="黑体" pitchFamily="2" charset="-122"/>
                    </a:rPr>
                    <a:t>1</a:t>
                  </a:r>
                </a:p>
              </p:txBody>
            </p:sp>
          </p:grpSp>
          <p:sp>
            <p:nvSpPr>
              <p:cNvPr id="55380" name="Line 69"/>
              <p:cNvSpPr>
                <a:spLocks noChangeShapeType="1"/>
              </p:cNvSpPr>
              <p:nvPr/>
            </p:nvSpPr>
            <p:spPr bwMode="auto">
              <a:xfrm>
                <a:off x="1152" y="3168"/>
                <a:ext cx="48" cy="33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14" name="Group 107"/>
          <p:cNvGrpSpPr>
            <a:grpSpLocks/>
          </p:cNvGrpSpPr>
          <p:nvPr/>
        </p:nvGrpSpPr>
        <p:grpSpPr bwMode="auto">
          <a:xfrm>
            <a:off x="2700338" y="3429000"/>
            <a:ext cx="3911600" cy="1447800"/>
            <a:chOff x="1701" y="2160"/>
            <a:chExt cx="2464" cy="912"/>
          </a:xfrm>
        </p:grpSpPr>
        <p:grpSp>
          <p:nvGrpSpPr>
            <p:cNvPr id="15" name="Group 106"/>
            <p:cNvGrpSpPr>
              <a:grpSpLocks/>
            </p:cNvGrpSpPr>
            <p:nvPr/>
          </p:nvGrpSpPr>
          <p:grpSpPr bwMode="auto">
            <a:xfrm>
              <a:off x="1701" y="2160"/>
              <a:ext cx="560" cy="912"/>
              <a:chOff x="1701" y="2160"/>
              <a:chExt cx="560" cy="912"/>
            </a:xfrm>
          </p:grpSpPr>
          <p:sp>
            <p:nvSpPr>
              <p:cNvPr id="55370" name="AutoShape 71"/>
              <p:cNvSpPr>
                <a:spLocks/>
              </p:cNvSpPr>
              <p:nvPr/>
            </p:nvSpPr>
            <p:spPr bwMode="auto">
              <a:xfrm>
                <a:off x="1701" y="2160"/>
                <a:ext cx="192" cy="912"/>
              </a:xfrm>
              <a:prstGeom prst="rightBrace">
                <a:avLst>
                  <a:gd name="adj1" fmla="val 39583"/>
                  <a:gd name="adj2" fmla="val 50000"/>
                </a:avLst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16" name="Group 72"/>
              <p:cNvGrpSpPr>
                <a:grpSpLocks/>
              </p:cNvGrpSpPr>
              <p:nvPr/>
            </p:nvGrpSpPr>
            <p:grpSpPr bwMode="auto">
              <a:xfrm>
                <a:off x="1973" y="2568"/>
                <a:ext cx="288" cy="144"/>
                <a:chOff x="3312" y="2496"/>
                <a:chExt cx="960" cy="480"/>
              </a:xfrm>
            </p:grpSpPr>
            <p:sp>
              <p:nvSpPr>
                <p:cNvPr id="55372" name="Line 73"/>
                <p:cNvSpPr>
                  <a:spLocks noChangeShapeType="1"/>
                </p:cNvSpPr>
                <p:nvPr/>
              </p:nvSpPr>
              <p:spPr bwMode="auto">
                <a:xfrm>
                  <a:off x="3312" y="2640"/>
                  <a:ext cx="864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373" name="Line 74"/>
                <p:cNvSpPr>
                  <a:spLocks noChangeShapeType="1"/>
                </p:cNvSpPr>
                <p:nvPr/>
              </p:nvSpPr>
              <p:spPr bwMode="auto">
                <a:xfrm>
                  <a:off x="3312" y="2784"/>
                  <a:ext cx="864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374" name="Line 75"/>
                <p:cNvSpPr>
                  <a:spLocks noChangeShapeType="1"/>
                </p:cNvSpPr>
                <p:nvPr/>
              </p:nvSpPr>
              <p:spPr bwMode="auto">
                <a:xfrm>
                  <a:off x="3936" y="2496"/>
                  <a:ext cx="336" cy="19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375" name="Line 76"/>
                <p:cNvSpPr>
                  <a:spLocks noChangeShapeType="1"/>
                </p:cNvSpPr>
                <p:nvPr/>
              </p:nvSpPr>
              <p:spPr bwMode="auto">
                <a:xfrm flipH="1">
                  <a:off x="3984" y="2688"/>
                  <a:ext cx="288" cy="288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55369" name="Text Box 77"/>
            <p:cNvSpPr txBox="1">
              <a:spLocks noChangeArrowheads="1"/>
            </p:cNvSpPr>
            <p:nvPr/>
          </p:nvSpPr>
          <p:spPr bwMode="auto">
            <a:xfrm>
              <a:off x="2245" y="2432"/>
              <a:ext cx="192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latin typeface="黑体" pitchFamily="2" charset="-122"/>
                  <a:ea typeface="黑体" pitchFamily="2" charset="-122"/>
                </a:rPr>
                <a:t>B</a:t>
              </a:r>
              <a:r>
                <a:rPr lang="en-US" altLang="zh-CN" sz="3200" b="1" i="0" baseline="-25000">
                  <a:latin typeface="黑体" pitchFamily="2" charset="-122"/>
                  <a:ea typeface="黑体" pitchFamily="2" charset="-122"/>
                </a:rPr>
                <a:t>1</a:t>
              </a:r>
              <a:r>
                <a:rPr lang="en-US" altLang="zh-CN" sz="3200" b="1" i="0">
                  <a:latin typeface="黑体" pitchFamily="2" charset="-122"/>
                  <a:ea typeface="黑体" pitchFamily="2" charset="-122"/>
                </a:rPr>
                <a:t>D</a:t>
              </a:r>
              <a:r>
                <a:rPr lang="en-US" altLang="zh-CN" sz="3200" b="1" i="0" baseline="-25000">
                  <a:latin typeface="黑体" pitchFamily="2" charset="-122"/>
                  <a:ea typeface="黑体" pitchFamily="2" charset="-122"/>
                </a:rPr>
                <a:t>1</a:t>
              </a:r>
              <a:r>
                <a:rPr lang="en-US" altLang="zh-CN" sz="3200" b="1" i="0">
                  <a:latin typeface="黑体" pitchFamily="2" charset="-122"/>
                  <a:ea typeface="黑体" pitchFamily="2" charset="-122"/>
                </a:rPr>
                <a:t>∥</a:t>
              </a:r>
              <a:r>
                <a:rPr lang="zh-CN" altLang="en-US" sz="3200" b="1" i="0">
                  <a:latin typeface="黑体" pitchFamily="2" charset="-122"/>
                  <a:ea typeface="黑体" pitchFamily="2" charset="-122"/>
                </a:rPr>
                <a:t>面</a:t>
              </a:r>
              <a:r>
                <a:rPr lang="en-US" altLang="zh-CN" sz="3200" b="1" i="0">
                  <a:latin typeface="黑体" pitchFamily="2" charset="-122"/>
                  <a:ea typeface="黑体" pitchFamily="2" charset="-122"/>
                </a:rPr>
                <a:t>BDC</a:t>
              </a:r>
              <a:r>
                <a:rPr lang="en-US" altLang="zh-CN" sz="3200" b="1" i="0" baseline="-25000">
                  <a:latin typeface="黑体" pitchFamily="2" charset="-122"/>
                  <a:ea typeface="黑体" pitchFamily="2" charset="-122"/>
                </a:rPr>
                <a:t>1</a:t>
              </a:r>
            </a:p>
          </p:txBody>
        </p:sp>
      </p:grpSp>
      <p:grpSp>
        <p:nvGrpSpPr>
          <p:cNvPr id="17" name="Group 108"/>
          <p:cNvGrpSpPr>
            <a:grpSpLocks/>
          </p:cNvGrpSpPr>
          <p:nvPr/>
        </p:nvGrpSpPr>
        <p:grpSpPr bwMode="auto">
          <a:xfrm>
            <a:off x="2771775" y="4652963"/>
            <a:ext cx="4200525" cy="579437"/>
            <a:chOff x="1746" y="2931"/>
            <a:chExt cx="2646" cy="365"/>
          </a:xfrm>
        </p:grpSpPr>
        <p:sp>
          <p:nvSpPr>
            <p:cNvPr id="55366" name="Text Box 79"/>
            <p:cNvSpPr txBox="1">
              <a:spLocks noChangeArrowheads="1"/>
            </p:cNvSpPr>
            <p:nvPr/>
          </p:nvSpPr>
          <p:spPr bwMode="auto">
            <a:xfrm>
              <a:off x="1746" y="2931"/>
              <a:ext cx="86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i="0">
                  <a:ea typeface="黑体" pitchFamily="2" charset="-122"/>
                </a:rPr>
                <a:t>同理：</a:t>
              </a:r>
            </a:p>
          </p:txBody>
        </p:sp>
        <p:sp>
          <p:nvSpPr>
            <p:cNvPr id="55367" name="Text Box 80"/>
            <p:cNvSpPr txBox="1">
              <a:spLocks noChangeArrowheads="1"/>
            </p:cNvSpPr>
            <p:nvPr/>
          </p:nvSpPr>
          <p:spPr bwMode="auto">
            <a:xfrm>
              <a:off x="2472" y="2931"/>
              <a:ext cx="192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latin typeface="黑体" pitchFamily="2" charset="-122"/>
                  <a:ea typeface="黑体" pitchFamily="2" charset="-122"/>
                </a:rPr>
                <a:t>AB</a:t>
              </a:r>
              <a:r>
                <a:rPr lang="en-US" altLang="zh-CN" sz="3200" b="1" i="0" baseline="-25000">
                  <a:latin typeface="黑体" pitchFamily="2" charset="-122"/>
                  <a:ea typeface="黑体" pitchFamily="2" charset="-122"/>
                </a:rPr>
                <a:t>1</a:t>
              </a:r>
              <a:r>
                <a:rPr lang="en-US" altLang="zh-CN" sz="3200" b="1" i="0">
                  <a:latin typeface="黑体" pitchFamily="2" charset="-122"/>
                  <a:ea typeface="黑体" pitchFamily="2" charset="-122"/>
                </a:rPr>
                <a:t>∥</a:t>
              </a:r>
              <a:r>
                <a:rPr lang="zh-CN" altLang="en-US" sz="3200" b="1" i="0">
                  <a:latin typeface="黑体" pitchFamily="2" charset="-122"/>
                  <a:ea typeface="黑体" pitchFamily="2" charset="-122"/>
                </a:rPr>
                <a:t>面</a:t>
              </a:r>
              <a:r>
                <a:rPr lang="en-US" altLang="zh-CN" sz="3200" b="1" i="0">
                  <a:latin typeface="黑体" pitchFamily="2" charset="-122"/>
                  <a:ea typeface="黑体" pitchFamily="2" charset="-122"/>
                </a:rPr>
                <a:t>BDC</a:t>
              </a:r>
              <a:r>
                <a:rPr lang="en-US" altLang="zh-CN" sz="3200" b="1" i="0" baseline="-25000">
                  <a:latin typeface="黑体" pitchFamily="2" charset="-122"/>
                  <a:ea typeface="黑体" pitchFamily="2" charset="-122"/>
                </a:rPr>
                <a:t>1</a:t>
              </a:r>
            </a:p>
          </p:txBody>
        </p:sp>
      </p:grpSp>
      <p:sp>
        <p:nvSpPr>
          <p:cNvPr id="282705" name="Text Box 81"/>
          <p:cNvSpPr txBox="1">
            <a:spLocks noChangeArrowheads="1"/>
          </p:cNvSpPr>
          <p:nvPr/>
        </p:nvSpPr>
        <p:spPr bwMode="auto">
          <a:xfrm>
            <a:off x="3505200" y="5410200"/>
            <a:ext cx="3048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B</a:t>
            </a:r>
            <a:r>
              <a:rPr lang="en-US" altLang="zh-CN" sz="32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D</a:t>
            </a:r>
            <a:r>
              <a:rPr lang="en-US" altLang="zh-CN" sz="32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∩AB</a:t>
            </a:r>
            <a:r>
              <a:rPr lang="en-US" altLang="zh-CN" sz="32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=B</a:t>
            </a:r>
            <a:r>
              <a:rPr lang="en-US" altLang="zh-CN" sz="3200" b="1" i="0" baseline="-25000">
                <a:latin typeface="黑体" pitchFamily="2" charset="-122"/>
                <a:ea typeface="黑体" pitchFamily="2" charset="-122"/>
              </a:rPr>
              <a:t>1</a:t>
            </a:r>
          </a:p>
        </p:txBody>
      </p:sp>
      <p:grpSp>
        <p:nvGrpSpPr>
          <p:cNvPr id="18" name="Group 82"/>
          <p:cNvGrpSpPr>
            <a:grpSpLocks/>
          </p:cNvGrpSpPr>
          <p:nvPr/>
        </p:nvGrpSpPr>
        <p:grpSpPr bwMode="auto">
          <a:xfrm>
            <a:off x="6172200" y="4114800"/>
            <a:ext cx="762000" cy="1676400"/>
            <a:chOff x="3888" y="2592"/>
            <a:chExt cx="480" cy="912"/>
          </a:xfrm>
        </p:grpSpPr>
        <p:sp>
          <p:nvSpPr>
            <p:cNvPr id="55360" name="AutoShape 83"/>
            <p:cNvSpPr>
              <a:spLocks/>
            </p:cNvSpPr>
            <p:nvPr/>
          </p:nvSpPr>
          <p:spPr bwMode="auto">
            <a:xfrm>
              <a:off x="3888" y="2592"/>
              <a:ext cx="192" cy="912"/>
            </a:xfrm>
            <a:prstGeom prst="rightBrace">
              <a:avLst>
                <a:gd name="adj1" fmla="val 39583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9" name="Group 84"/>
            <p:cNvGrpSpPr>
              <a:grpSpLocks/>
            </p:cNvGrpSpPr>
            <p:nvPr/>
          </p:nvGrpSpPr>
          <p:grpSpPr bwMode="auto">
            <a:xfrm>
              <a:off x="4080" y="2976"/>
              <a:ext cx="288" cy="144"/>
              <a:chOff x="3312" y="2496"/>
              <a:chExt cx="960" cy="480"/>
            </a:xfrm>
          </p:grpSpPr>
          <p:sp>
            <p:nvSpPr>
              <p:cNvPr id="55362" name="Line 85"/>
              <p:cNvSpPr>
                <a:spLocks noChangeShapeType="1"/>
              </p:cNvSpPr>
              <p:nvPr/>
            </p:nvSpPr>
            <p:spPr bwMode="auto">
              <a:xfrm>
                <a:off x="3312" y="2640"/>
                <a:ext cx="864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63" name="Line 86"/>
              <p:cNvSpPr>
                <a:spLocks noChangeShapeType="1"/>
              </p:cNvSpPr>
              <p:nvPr/>
            </p:nvSpPr>
            <p:spPr bwMode="auto">
              <a:xfrm>
                <a:off x="3312" y="2784"/>
                <a:ext cx="864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64" name="Line 87"/>
              <p:cNvSpPr>
                <a:spLocks noChangeShapeType="1"/>
              </p:cNvSpPr>
              <p:nvPr/>
            </p:nvSpPr>
            <p:spPr bwMode="auto">
              <a:xfrm>
                <a:off x="3936" y="2496"/>
                <a:ext cx="336" cy="19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65" name="Line 88"/>
              <p:cNvSpPr>
                <a:spLocks noChangeShapeType="1"/>
              </p:cNvSpPr>
              <p:nvPr/>
            </p:nvSpPr>
            <p:spPr bwMode="auto">
              <a:xfrm flipH="1">
                <a:off x="3984" y="2688"/>
                <a:ext cx="288" cy="28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82713" name="Text Box 89"/>
          <p:cNvSpPr txBox="1">
            <a:spLocks noChangeArrowheads="1"/>
          </p:cNvSpPr>
          <p:nvPr/>
        </p:nvSpPr>
        <p:spPr bwMode="auto">
          <a:xfrm>
            <a:off x="7010400" y="4267200"/>
            <a:ext cx="2133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AB</a:t>
            </a:r>
            <a:r>
              <a:rPr lang="en-US" altLang="zh-CN" sz="32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D</a:t>
            </a:r>
            <a:r>
              <a:rPr lang="en-US" altLang="zh-CN" sz="32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∥</a:t>
            </a:r>
          </a:p>
          <a:p>
            <a:pPr>
              <a:spcBef>
                <a:spcPct val="50000"/>
              </a:spcBef>
            </a:pP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BDC</a:t>
            </a:r>
            <a:r>
              <a:rPr lang="en-US" altLang="zh-CN" sz="3200" b="1" i="0" baseline="-25000">
                <a:latin typeface="黑体" pitchFamily="2" charset="-122"/>
                <a:ea typeface="黑体" pitchFamily="2" charset="-122"/>
              </a:rPr>
              <a:t>1</a:t>
            </a:r>
          </a:p>
        </p:txBody>
      </p:sp>
      <p:sp>
        <p:nvSpPr>
          <p:cNvPr id="282714" name="Text Box 90"/>
          <p:cNvSpPr txBox="1">
            <a:spLocks noChangeArrowheads="1"/>
          </p:cNvSpPr>
          <p:nvPr/>
        </p:nvSpPr>
        <p:spPr bwMode="auto">
          <a:xfrm>
            <a:off x="323850" y="5949950"/>
            <a:ext cx="2016125" cy="711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ea typeface="黑体" pitchFamily="2" charset="-122"/>
              </a:rPr>
              <a:t>线∥线</a:t>
            </a:r>
            <a:endParaRPr lang="zh-CN" altLang="en-US" sz="4000" b="1" i="0" baseline="-25000">
              <a:solidFill>
                <a:srgbClr val="FFFF00"/>
              </a:solidFill>
              <a:ea typeface="黑体" pitchFamily="2" charset="-122"/>
            </a:endParaRPr>
          </a:p>
        </p:txBody>
      </p:sp>
      <p:grpSp>
        <p:nvGrpSpPr>
          <p:cNvPr id="20" name="Group 91"/>
          <p:cNvGrpSpPr>
            <a:grpSpLocks/>
          </p:cNvGrpSpPr>
          <p:nvPr/>
        </p:nvGrpSpPr>
        <p:grpSpPr bwMode="auto">
          <a:xfrm>
            <a:off x="2411413" y="6165850"/>
            <a:ext cx="788987" cy="311150"/>
            <a:chOff x="3312" y="2496"/>
            <a:chExt cx="960" cy="480"/>
          </a:xfrm>
        </p:grpSpPr>
        <p:sp>
          <p:nvSpPr>
            <p:cNvPr id="55356" name="Line 92"/>
            <p:cNvSpPr>
              <a:spLocks noChangeShapeType="1"/>
            </p:cNvSpPr>
            <p:nvPr/>
          </p:nvSpPr>
          <p:spPr bwMode="auto">
            <a:xfrm>
              <a:off x="3312" y="2640"/>
              <a:ext cx="8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357" name="Line 93"/>
            <p:cNvSpPr>
              <a:spLocks noChangeShapeType="1"/>
            </p:cNvSpPr>
            <p:nvPr/>
          </p:nvSpPr>
          <p:spPr bwMode="auto">
            <a:xfrm>
              <a:off x="3312" y="2784"/>
              <a:ext cx="8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358" name="Line 94"/>
            <p:cNvSpPr>
              <a:spLocks noChangeShapeType="1"/>
            </p:cNvSpPr>
            <p:nvPr/>
          </p:nvSpPr>
          <p:spPr bwMode="auto">
            <a:xfrm>
              <a:off x="3936" y="2496"/>
              <a:ext cx="336" cy="19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359" name="Line 95"/>
            <p:cNvSpPr>
              <a:spLocks noChangeShapeType="1"/>
            </p:cNvSpPr>
            <p:nvPr/>
          </p:nvSpPr>
          <p:spPr bwMode="auto">
            <a:xfrm flipH="1">
              <a:off x="3984" y="2688"/>
              <a:ext cx="288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2720" name="Text Box 96"/>
          <p:cNvSpPr txBox="1">
            <a:spLocks noChangeArrowheads="1"/>
          </p:cNvSpPr>
          <p:nvPr/>
        </p:nvSpPr>
        <p:spPr bwMode="auto">
          <a:xfrm>
            <a:off x="3200400" y="6021388"/>
            <a:ext cx="1947863" cy="711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ea typeface="黑体" pitchFamily="2" charset="-122"/>
              </a:rPr>
              <a:t>线∥面</a:t>
            </a:r>
            <a:endParaRPr lang="zh-CN" altLang="en-US" sz="4000" b="1" i="0" baseline="-25000">
              <a:solidFill>
                <a:srgbClr val="FFFF00"/>
              </a:solidFill>
              <a:ea typeface="黑体" pitchFamily="2" charset="-122"/>
            </a:endParaRPr>
          </a:p>
        </p:txBody>
      </p:sp>
      <p:grpSp>
        <p:nvGrpSpPr>
          <p:cNvPr id="21" name="Group 97"/>
          <p:cNvGrpSpPr>
            <a:grpSpLocks/>
          </p:cNvGrpSpPr>
          <p:nvPr/>
        </p:nvGrpSpPr>
        <p:grpSpPr bwMode="auto">
          <a:xfrm>
            <a:off x="5364163" y="6092825"/>
            <a:ext cx="731837" cy="307975"/>
            <a:chOff x="3312" y="2496"/>
            <a:chExt cx="960" cy="480"/>
          </a:xfrm>
        </p:grpSpPr>
        <p:sp>
          <p:nvSpPr>
            <p:cNvPr id="55352" name="Line 98"/>
            <p:cNvSpPr>
              <a:spLocks noChangeShapeType="1"/>
            </p:cNvSpPr>
            <p:nvPr/>
          </p:nvSpPr>
          <p:spPr bwMode="auto">
            <a:xfrm>
              <a:off x="3312" y="2640"/>
              <a:ext cx="8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353" name="Line 99"/>
            <p:cNvSpPr>
              <a:spLocks noChangeShapeType="1"/>
            </p:cNvSpPr>
            <p:nvPr/>
          </p:nvSpPr>
          <p:spPr bwMode="auto">
            <a:xfrm>
              <a:off x="3312" y="2784"/>
              <a:ext cx="8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354" name="Line 100"/>
            <p:cNvSpPr>
              <a:spLocks noChangeShapeType="1"/>
            </p:cNvSpPr>
            <p:nvPr/>
          </p:nvSpPr>
          <p:spPr bwMode="auto">
            <a:xfrm>
              <a:off x="3936" y="2496"/>
              <a:ext cx="336" cy="19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355" name="Line 101"/>
            <p:cNvSpPr>
              <a:spLocks noChangeShapeType="1"/>
            </p:cNvSpPr>
            <p:nvPr/>
          </p:nvSpPr>
          <p:spPr bwMode="auto">
            <a:xfrm flipH="1">
              <a:off x="3984" y="2688"/>
              <a:ext cx="288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2726" name="Text Box 102"/>
          <p:cNvSpPr txBox="1">
            <a:spLocks noChangeArrowheads="1"/>
          </p:cNvSpPr>
          <p:nvPr/>
        </p:nvSpPr>
        <p:spPr bwMode="auto">
          <a:xfrm>
            <a:off x="6324600" y="5949950"/>
            <a:ext cx="2063750" cy="711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ea typeface="黑体" pitchFamily="2" charset="-122"/>
              </a:rPr>
              <a:t>面∥面</a:t>
            </a:r>
            <a:endParaRPr lang="zh-CN" altLang="en-US" sz="4000" b="1" i="0" baseline="-25000">
              <a:solidFill>
                <a:srgbClr val="FFFF00"/>
              </a:solidFill>
              <a:ea typeface="黑体" pitchFamily="2" charset="-122"/>
            </a:endParaRPr>
          </a:p>
        </p:txBody>
      </p:sp>
      <p:sp>
        <p:nvSpPr>
          <p:cNvPr id="55319" name="AutoShape 10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748713" y="0"/>
            <a:ext cx="395287" cy="333375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2" name="Group 3"/>
          <p:cNvGrpSpPr>
            <a:grpSpLocks/>
          </p:cNvGrpSpPr>
          <p:nvPr/>
        </p:nvGrpSpPr>
        <p:grpSpPr bwMode="auto">
          <a:xfrm>
            <a:off x="4648200" y="-15875"/>
            <a:ext cx="4343400" cy="3978275"/>
            <a:chOff x="288" y="1056"/>
            <a:chExt cx="2736" cy="2506"/>
          </a:xfrm>
        </p:grpSpPr>
        <p:grpSp>
          <p:nvGrpSpPr>
            <p:cNvPr id="23" name="Group 4"/>
            <p:cNvGrpSpPr>
              <a:grpSpLocks/>
            </p:cNvGrpSpPr>
            <p:nvPr/>
          </p:nvGrpSpPr>
          <p:grpSpPr bwMode="auto">
            <a:xfrm>
              <a:off x="288" y="1056"/>
              <a:ext cx="2736" cy="2506"/>
              <a:chOff x="288" y="1075"/>
              <a:chExt cx="2736" cy="2506"/>
            </a:xfrm>
          </p:grpSpPr>
          <p:grpSp>
            <p:nvGrpSpPr>
              <p:cNvPr id="24" name="Group 5"/>
              <p:cNvGrpSpPr>
                <a:grpSpLocks/>
              </p:cNvGrpSpPr>
              <p:nvPr/>
            </p:nvGrpSpPr>
            <p:grpSpPr bwMode="auto">
              <a:xfrm>
                <a:off x="288" y="1075"/>
                <a:ext cx="2736" cy="2506"/>
                <a:chOff x="528" y="1075"/>
                <a:chExt cx="2736" cy="2506"/>
              </a:xfrm>
            </p:grpSpPr>
            <p:grpSp>
              <p:nvGrpSpPr>
                <p:cNvPr id="25" name="Group 6"/>
                <p:cNvGrpSpPr>
                  <a:grpSpLocks/>
                </p:cNvGrpSpPr>
                <p:nvPr/>
              </p:nvGrpSpPr>
              <p:grpSpPr bwMode="auto">
                <a:xfrm>
                  <a:off x="864" y="1440"/>
                  <a:ext cx="2112" cy="1780"/>
                  <a:chOff x="1488" y="1248"/>
                  <a:chExt cx="2112" cy="1780"/>
                </a:xfrm>
              </p:grpSpPr>
              <p:grpSp>
                <p:nvGrpSpPr>
                  <p:cNvPr id="26" name="Group 7"/>
                  <p:cNvGrpSpPr>
                    <a:grpSpLocks/>
                  </p:cNvGrpSpPr>
                  <p:nvPr/>
                </p:nvGrpSpPr>
                <p:grpSpPr bwMode="auto">
                  <a:xfrm>
                    <a:off x="1488" y="1248"/>
                    <a:ext cx="2112" cy="1776"/>
                    <a:chOff x="1488" y="1248"/>
                    <a:chExt cx="2112" cy="1776"/>
                  </a:xfrm>
                </p:grpSpPr>
                <p:grpSp>
                  <p:nvGrpSpPr>
                    <p:cNvPr id="27" name="Group 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488" y="1632"/>
                      <a:ext cx="1440" cy="1392"/>
                      <a:chOff x="1488" y="1632"/>
                      <a:chExt cx="1440" cy="1392"/>
                    </a:xfrm>
                  </p:grpSpPr>
                  <p:sp>
                    <p:nvSpPr>
                      <p:cNvPr id="55348" name="Line 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488" y="1632"/>
                        <a:ext cx="1440" cy="0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55349" name="Line 1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488" y="1632"/>
                        <a:ext cx="0" cy="139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55350" name="Line 11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928" y="1632"/>
                        <a:ext cx="0" cy="139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55351" name="Line 1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488" y="3024"/>
                        <a:ext cx="1440" cy="0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55344" name="Line 1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60" y="1248"/>
                      <a:ext cx="1440" cy="0"/>
                    </a:xfrm>
                    <a:prstGeom prst="line">
                      <a:avLst/>
                    </a:prstGeom>
                    <a:noFill/>
                    <a:ln w="254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55345" name="Line 1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600" y="1248"/>
                      <a:ext cx="0" cy="1392"/>
                    </a:xfrm>
                    <a:prstGeom prst="line">
                      <a:avLst/>
                    </a:prstGeom>
                    <a:noFill/>
                    <a:ln w="254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55346" name="Line 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60" y="1248"/>
                      <a:ext cx="0" cy="1392"/>
                    </a:xfrm>
                    <a:prstGeom prst="line">
                      <a:avLst/>
                    </a:prstGeom>
                    <a:noFill/>
                    <a:ln w="25400">
                      <a:solidFill>
                        <a:schemeClr val="tx1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 wrap="none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55347" name="Line 1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60" y="2640"/>
                      <a:ext cx="1440" cy="0"/>
                    </a:xfrm>
                    <a:prstGeom prst="line">
                      <a:avLst/>
                    </a:prstGeom>
                    <a:noFill/>
                    <a:ln w="25400">
                      <a:solidFill>
                        <a:schemeClr val="tx1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 wrap="none"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55339" name="Line 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88" y="1248"/>
                    <a:ext cx="672" cy="388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/>
                  <a:lstStyle/>
                  <a:p>
                    <a:endParaRPr lang="zh-CN" altLang="en-US"/>
                  </a:p>
                </p:txBody>
              </p:sp>
              <p:sp>
                <p:nvSpPr>
                  <p:cNvPr id="55340" name="Line 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928" y="1248"/>
                    <a:ext cx="672" cy="388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/>
                  <a:lstStyle/>
                  <a:p>
                    <a:endParaRPr lang="zh-CN" altLang="en-US"/>
                  </a:p>
                </p:txBody>
              </p:sp>
              <p:sp>
                <p:nvSpPr>
                  <p:cNvPr id="55341" name="Line 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928" y="2640"/>
                    <a:ext cx="672" cy="388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/>
                  <a:lstStyle/>
                  <a:p>
                    <a:endParaRPr lang="zh-CN" altLang="en-US"/>
                  </a:p>
                </p:txBody>
              </p:sp>
              <p:sp>
                <p:nvSpPr>
                  <p:cNvPr id="55342" name="Line 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88" y="2640"/>
                    <a:ext cx="672" cy="388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prstDash val="dash"/>
                    <a:round/>
                    <a:headEnd/>
                    <a:tailEnd/>
                  </a:ln>
                </p:spPr>
                <p:txBody>
                  <a:bodyPr wrap="none"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55330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672" y="3187"/>
                  <a:ext cx="336" cy="365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FFFF00"/>
                      </a:solidFill>
                      <a:ea typeface="幼圆" pitchFamily="49" charset="-122"/>
                    </a:rPr>
                    <a:t>A</a:t>
                  </a:r>
                </a:p>
              </p:txBody>
            </p:sp>
            <p:sp>
              <p:nvSpPr>
                <p:cNvPr id="55331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2160" y="3216"/>
                  <a:ext cx="336" cy="365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FFFF00"/>
                      </a:solidFill>
                      <a:ea typeface="幼圆" pitchFamily="49" charset="-122"/>
                    </a:rPr>
                    <a:t>B</a:t>
                  </a:r>
                </a:p>
              </p:txBody>
            </p:sp>
            <p:sp>
              <p:nvSpPr>
                <p:cNvPr id="55332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880" y="2832"/>
                  <a:ext cx="336" cy="365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FFFF00"/>
                      </a:solidFill>
                      <a:ea typeface="幼圆" pitchFamily="49" charset="-122"/>
                    </a:rPr>
                    <a:t>C</a:t>
                  </a:r>
                </a:p>
              </p:txBody>
            </p:sp>
            <p:sp>
              <p:nvSpPr>
                <p:cNvPr id="55333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1344" y="2803"/>
                  <a:ext cx="336" cy="365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FFFF00"/>
                      </a:solidFill>
                      <a:ea typeface="幼圆" pitchFamily="49" charset="-122"/>
                    </a:rPr>
                    <a:t>D</a:t>
                  </a:r>
                </a:p>
              </p:txBody>
            </p:sp>
            <p:sp>
              <p:nvSpPr>
                <p:cNvPr id="55334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528" y="1680"/>
                  <a:ext cx="432" cy="365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FFFF00"/>
                      </a:solidFill>
                      <a:ea typeface="幼圆" pitchFamily="49" charset="-122"/>
                    </a:rPr>
                    <a:t>A</a:t>
                  </a:r>
                  <a:r>
                    <a:rPr lang="en-US" altLang="zh-CN" sz="3200" b="1" i="0" baseline="-25000">
                      <a:solidFill>
                        <a:srgbClr val="FFFF00"/>
                      </a:solidFill>
                      <a:ea typeface="幼圆" pitchFamily="49" charset="-122"/>
                    </a:rPr>
                    <a:t>1</a:t>
                  </a:r>
                </a:p>
              </p:txBody>
            </p:sp>
            <p:sp>
              <p:nvSpPr>
                <p:cNvPr id="55335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2304" y="1776"/>
                  <a:ext cx="432" cy="365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FFFF00"/>
                      </a:solidFill>
                      <a:ea typeface="幼圆" pitchFamily="49" charset="-122"/>
                    </a:rPr>
                    <a:t>B</a:t>
                  </a:r>
                  <a:r>
                    <a:rPr lang="en-US" altLang="zh-CN" sz="3200" b="1" i="0" baseline="-25000">
                      <a:solidFill>
                        <a:srgbClr val="FFFF00"/>
                      </a:solidFill>
                      <a:ea typeface="幼圆" pitchFamily="49" charset="-122"/>
                    </a:rPr>
                    <a:t>1</a:t>
                  </a:r>
                </a:p>
              </p:txBody>
            </p:sp>
            <p:sp>
              <p:nvSpPr>
                <p:cNvPr id="55336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2832" y="1104"/>
                  <a:ext cx="432" cy="365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FFFF00"/>
                      </a:solidFill>
                      <a:ea typeface="幼圆" pitchFamily="49" charset="-122"/>
                    </a:rPr>
                    <a:t>C</a:t>
                  </a:r>
                  <a:r>
                    <a:rPr lang="en-US" altLang="zh-CN" sz="3200" b="1" i="0" baseline="-25000">
                      <a:solidFill>
                        <a:srgbClr val="FFFF00"/>
                      </a:solidFill>
                      <a:ea typeface="幼圆" pitchFamily="49" charset="-122"/>
                    </a:rPr>
                    <a:t>1</a:t>
                  </a:r>
                </a:p>
              </p:txBody>
            </p:sp>
            <p:sp>
              <p:nvSpPr>
                <p:cNvPr id="55337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1392" y="1075"/>
                  <a:ext cx="432" cy="365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i="0">
                      <a:solidFill>
                        <a:srgbClr val="FFFF00"/>
                      </a:solidFill>
                      <a:ea typeface="幼圆" pitchFamily="49" charset="-122"/>
                    </a:rPr>
                    <a:t>D</a:t>
                  </a:r>
                  <a:r>
                    <a:rPr lang="en-US" altLang="zh-CN" sz="3200" b="1" i="0" baseline="-25000">
                      <a:solidFill>
                        <a:srgbClr val="FFFF00"/>
                      </a:solidFill>
                      <a:ea typeface="幼圆" pitchFamily="49" charset="-122"/>
                    </a:rPr>
                    <a:t>1</a:t>
                  </a:r>
                </a:p>
              </p:txBody>
            </p:sp>
          </p:grpSp>
          <p:sp>
            <p:nvSpPr>
              <p:cNvPr id="55326" name="Line 29"/>
              <p:cNvSpPr>
                <a:spLocks noChangeShapeType="1"/>
              </p:cNvSpPr>
              <p:nvPr/>
            </p:nvSpPr>
            <p:spPr bwMode="auto">
              <a:xfrm flipH="1">
                <a:off x="672" y="1824"/>
                <a:ext cx="1392" cy="139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5327" name="Line 30"/>
              <p:cNvSpPr>
                <a:spLocks noChangeShapeType="1"/>
              </p:cNvSpPr>
              <p:nvPr/>
            </p:nvSpPr>
            <p:spPr bwMode="auto">
              <a:xfrm flipH="1">
                <a:off x="624" y="1440"/>
                <a:ext cx="672" cy="177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55328" name="Line 31"/>
              <p:cNvSpPr>
                <a:spLocks noChangeShapeType="1"/>
              </p:cNvSpPr>
              <p:nvPr/>
            </p:nvSpPr>
            <p:spPr bwMode="auto">
              <a:xfrm>
                <a:off x="1296" y="1440"/>
                <a:ext cx="768" cy="38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55322" name="Line 32"/>
            <p:cNvSpPr>
              <a:spLocks noChangeShapeType="1"/>
            </p:cNvSpPr>
            <p:nvPr/>
          </p:nvSpPr>
          <p:spPr bwMode="auto">
            <a:xfrm flipH="1">
              <a:off x="2064" y="1440"/>
              <a:ext cx="672" cy="17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5323" name="Line 33"/>
            <p:cNvSpPr>
              <a:spLocks noChangeShapeType="1"/>
            </p:cNvSpPr>
            <p:nvPr/>
          </p:nvSpPr>
          <p:spPr bwMode="auto">
            <a:xfrm flipH="1">
              <a:off x="1296" y="1440"/>
              <a:ext cx="1392" cy="139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5324" name="Line 34"/>
            <p:cNvSpPr>
              <a:spLocks noChangeShapeType="1"/>
            </p:cNvSpPr>
            <p:nvPr/>
          </p:nvSpPr>
          <p:spPr bwMode="auto">
            <a:xfrm>
              <a:off x="1296" y="2784"/>
              <a:ext cx="768" cy="38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2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2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300"/>
                                        <p:tgtEl>
                                          <p:spTgt spid="282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8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2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82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2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683" grpId="0" autoUpdateAnimBg="0"/>
      <p:bldP spid="282705" grpId="0" autoUpdateAnimBg="0"/>
      <p:bldP spid="282713" grpId="0" autoUpdateAnimBg="0"/>
      <p:bldP spid="282714" grpId="0" animBg="1" autoUpdateAnimBg="0"/>
      <p:bldP spid="282720" grpId="0" animBg="1" autoUpdateAnimBg="0"/>
      <p:bldP spid="282726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468313" y="333375"/>
            <a:ext cx="2009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ea typeface="黑体" pitchFamily="2" charset="-122"/>
              </a:rPr>
              <a:t>小结：</a:t>
            </a:r>
          </a:p>
        </p:txBody>
      </p:sp>
      <p:sp>
        <p:nvSpPr>
          <p:cNvPr id="286723" name="Text Box 3"/>
          <p:cNvSpPr txBox="1">
            <a:spLocks noChangeArrowheads="1"/>
          </p:cNvSpPr>
          <p:nvPr/>
        </p:nvSpPr>
        <p:spPr bwMode="auto">
          <a:xfrm>
            <a:off x="0" y="2057400"/>
            <a:ext cx="12192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线</a:t>
            </a:r>
          </a:p>
          <a:p>
            <a:pPr algn="ctr"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平行</a:t>
            </a:r>
          </a:p>
          <a:p>
            <a:pPr algn="ctr"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线</a:t>
            </a:r>
            <a:endParaRPr lang="zh-CN" altLang="en-US" sz="4000" b="1" i="0" baseline="-2500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86724" name="Text Box 4"/>
          <p:cNvSpPr txBox="1">
            <a:spLocks noChangeArrowheads="1"/>
          </p:cNvSpPr>
          <p:nvPr/>
        </p:nvSpPr>
        <p:spPr bwMode="auto">
          <a:xfrm>
            <a:off x="4114800" y="2438400"/>
            <a:ext cx="12192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solidFill>
                  <a:srgbClr val="FFFF99"/>
                </a:solidFill>
                <a:ea typeface="幼圆" pitchFamily="49" charset="-122"/>
              </a:rPr>
              <a:t>  </a:t>
            </a: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线</a:t>
            </a:r>
          </a:p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平行</a:t>
            </a:r>
          </a:p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面</a:t>
            </a:r>
            <a:endParaRPr lang="zh-CN" altLang="en-US" sz="4000" b="1" i="0" baseline="-2500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86725" name="Line 5"/>
          <p:cNvSpPr>
            <a:spLocks noChangeShapeType="1"/>
          </p:cNvSpPr>
          <p:nvPr/>
        </p:nvSpPr>
        <p:spPr bwMode="auto">
          <a:xfrm>
            <a:off x="1295400" y="3124200"/>
            <a:ext cx="2743200" cy="0"/>
          </a:xfrm>
          <a:prstGeom prst="line">
            <a:avLst/>
          </a:prstGeom>
          <a:noFill/>
          <a:ln w="38100">
            <a:solidFill>
              <a:srgbClr val="FF9933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86726" name="Line 6"/>
          <p:cNvSpPr>
            <a:spLocks noChangeShapeType="1"/>
          </p:cNvSpPr>
          <p:nvPr/>
        </p:nvSpPr>
        <p:spPr bwMode="auto">
          <a:xfrm rot="-10792042">
            <a:off x="1295400" y="3733800"/>
            <a:ext cx="2743200" cy="1588"/>
          </a:xfrm>
          <a:prstGeom prst="line">
            <a:avLst/>
          </a:prstGeom>
          <a:noFill/>
          <a:ln w="38100">
            <a:solidFill>
              <a:srgbClr val="FF9933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86727" name="Line 7"/>
          <p:cNvSpPr>
            <a:spLocks noChangeShapeType="1"/>
          </p:cNvSpPr>
          <p:nvPr/>
        </p:nvSpPr>
        <p:spPr bwMode="auto">
          <a:xfrm>
            <a:off x="5181600" y="3124200"/>
            <a:ext cx="2743200" cy="0"/>
          </a:xfrm>
          <a:prstGeom prst="line">
            <a:avLst/>
          </a:prstGeom>
          <a:noFill/>
          <a:ln w="38100">
            <a:solidFill>
              <a:srgbClr val="FF9933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86728" name="Line 8"/>
          <p:cNvSpPr>
            <a:spLocks noChangeShapeType="1"/>
          </p:cNvSpPr>
          <p:nvPr/>
        </p:nvSpPr>
        <p:spPr bwMode="auto">
          <a:xfrm rot="-10792042">
            <a:off x="5181600" y="3886200"/>
            <a:ext cx="2743200" cy="1588"/>
          </a:xfrm>
          <a:prstGeom prst="line">
            <a:avLst/>
          </a:prstGeom>
          <a:noFill/>
          <a:ln w="38100">
            <a:solidFill>
              <a:srgbClr val="FF9933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86729" name="Text Box 9"/>
          <p:cNvSpPr txBox="1">
            <a:spLocks noChangeArrowheads="1"/>
          </p:cNvSpPr>
          <p:nvPr/>
        </p:nvSpPr>
        <p:spPr bwMode="auto">
          <a:xfrm>
            <a:off x="7924800" y="2286000"/>
            <a:ext cx="12192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solidFill>
                  <a:srgbClr val="FFFF99"/>
                </a:solidFill>
                <a:ea typeface="幼圆" pitchFamily="49" charset="-122"/>
              </a:rPr>
              <a:t>  </a:t>
            </a: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</a:p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平行</a:t>
            </a:r>
          </a:p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面</a:t>
            </a:r>
            <a:endParaRPr lang="zh-CN" altLang="en-US" sz="4000" b="1" i="0" baseline="-2500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86730" name="Text Box 10"/>
          <p:cNvSpPr txBox="1">
            <a:spLocks noChangeArrowheads="1"/>
          </p:cNvSpPr>
          <p:nvPr/>
        </p:nvSpPr>
        <p:spPr bwMode="auto">
          <a:xfrm>
            <a:off x="1219200" y="2438400"/>
            <a:ext cx="2743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ea typeface="黑体" pitchFamily="2" charset="-122"/>
              </a:rPr>
              <a:t>线面平行判定</a:t>
            </a:r>
            <a:endParaRPr lang="zh-CN" altLang="en-US" sz="3200" i="0">
              <a:ea typeface="黑体" pitchFamily="2" charset="-122"/>
            </a:endParaRPr>
          </a:p>
        </p:txBody>
      </p:sp>
      <p:sp>
        <p:nvSpPr>
          <p:cNvPr id="286731" name="Text Box 11"/>
          <p:cNvSpPr txBox="1">
            <a:spLocks noChangeArrowheads="1"/>
          </p:cNvSpPr>
          <p:nvPr/>
        </p:nvSpPr>
        <p:spPr bwMode="auto">
          <a:xfrm>
            <a:off x="1295400" y="3810000"/>
            <a:ext cx="2743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ea typeface="黑体" pitchFamily="2" charset="-122"/>
              </a:rPr>
              <a:t>线面平行性质</a:t>
            </a:r>
            <a:endParaRPr lang="zh-CN" altLang="en-US" sz="3200" i="0">
              <a:ea typeface="黑体" pitchFamily="2" charset="-122"/>
            </a:endParaRPr>
          </a:p>
        </p:txBody>
      </p:sp>
      <p:sp>
        <p:nvSpPr>
          <p:cNvPr id="286732" name="Text Box 12"/>
          <p:cNvSpPr txBox="1">
            <a:spLocks noChangeArrowheads="1"/>
          </p:cNvSpPr>
          <p:nvPr/>
        </p:nvSpPr>
        <p:spPr bwMode="auto">
          <a:xfrm>
            <a:off x="5029200" y="2514600"/>
            <a:ext cx="2743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ea typeface="黑体" pitchFamily="2" charset="-122"/>
              </a:rPr>
              <a:t>面面平行判定</a:t>
            </a:r>
            <a:endParaRPr lang="zh-CN" altLang="en-US" sz="3200" i="0">
              <a:ea typeface="黑体" pitchFamily="2" charset="-122"/>
            </a:endParaRPr>
          </a:p>
        </p:txBody>
      </p:sp>
      <p:sp>
        <p:nvSpPr>
          <p:cNvPr id="286733" name="Text Box 13"/>
          <p:cNvSpPr txBox="1">
            <a:spLocks noChangeArrowheads="1"/>
          </p:cNvSpPr>
          <p:nvPr/>
        </p:nvSpPr>
        <p:spPr bwMode="auto">
          <a:xfrm>
            <a:off x="5181600" y="3962400"/>
            <a:ext cx="2743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ea typeface="黑体" pitchFamily="2" charset="-122"/>
              </a:rPr>
              <a:t>面面平行性质</a:t>
            </a:r>
            <a:endParaRPr lang="zh-CN" altLang="en-US" sz="3200" i="0">
              <a:ea typeface="黑体" pitchFamily="2" charset="-122"/>
            </a:endParaRPr>
          </a:p>
        </p:txBody>
      </p:sp>
      <p:sp>
        <p:nvSpPr>
          <p:cNvPr id="56334" name="Text Box 14"/>
          <p:cNvSpPr txBox="1">
            <a:spLocks noChangeArrowheads="1"/>
          </p:cNvSpPr>
          <p:nvPr/>
        </p:nvSpPr>
        <p:spPr bwMode="auto">
          <a:xfrm>
            <a:off x="2124075" y="333375"/>
            <a:ext cx="59769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>
                <a:solidFill>
                  <a:srgbClr val="FFFF00"/>
                </a:solidFill>
                <a:ea typeface="隶书" pitchFamily="49" charset="-122"/>
              </a:rPr>
              <a:t>三种平行关系的转化</a:t>
            </a:r>
            <a:endParaRPr lang="zh-CN" altLang="en-US" sz="4400" i="0">
              <a:solidFill>
                <a:srgbClr val="FFFF00"/>
              </a:solidFill>
              <a:ea typeface="隶书" pitchFamily="49" charset="-122"/>
            </a:endParaRPr>
          </a:p>
        </p:txBody>
      </p:sp>
      <p:cxnSp>
        <p:nvCxnSpPr>
          <p:cNvPr id="286735" name="AutoShape 15"/>
          <p:cNvCxnSpPr>
            <a:cxnSpLocks noChangeShapeType="1"/>
          </p:cNvCxnSpPr>
          <p:nvPr/>
        </p:nvCxnSpPr>
        <p:spPr bwMode="auto">
          <a:xfrm>
            <a:off x="609600" y="4953000"/>
            <a:ext cx="7924800" cy="92075"/>
          </a:xfrm>
          <a:prstGeom prst="bentConnector4">
            <a:avLst>
              <a:gd name="adj1" fmla="val 0"/>
              <a:gd name="adj2" fmla="val 867241"/>
            </a:avLst>
          </a:prstGeom>
          <a:noFill/>
          <a:ln w="38100">
            <a:solidFill>
              <a:srgbClr val="FF9933"/>
            </a:solidFill>
            <a:miter lim="800000"/>
            <a:headEnd/>
            <a:tailEnd/>
          </a:ln>
        </p:spPr>
      </p:cxnSp>
      <p:sp>
        <p:nvSpPr>
          <p:cNvPr id="286736" name="AutoShape 16"/>
          <p:cNvSpPr>
            <a:spLocks noChangeArrowheads="1"/>
          </p:cNvSpPr>
          <p:nvPr/>
        </p:nvSpPr>
        <p:spPr bwMode="auto">
          <a:xfrm>
            <a:off x="519113" y="4724400"/>
            <a:ext cx="152400" cy="381000"/>
          </a:xfrm>
          <a:prstGeom prst="triangle">
            <a:avLst>
              <a:gd name="adj" fmla="val 50000"/>
            </a:avLst>
          </a:prstGeom>
          <a:solidFill>
            <a:schemeClr val="folHlink"/>
          </a:solidFill>
          <a:ln w="9525">
            <a:solidFill>
              <a:srgbClr val="FF99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6337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86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6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6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86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286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6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6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6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6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286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"/>
                                        <p:tgtEl>
                                          <p:spTgt spid="286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6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6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6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6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6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6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6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6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6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286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286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23" grpId="0" autoUpdateAnimBg="0"/>
      <p:bldP spid="286724" grpId="0" autoUpdateAnimBg="0"/>
      <p:bldP spid="286725" grpId="0" animBg="1"/>
      <p:bldP spid="286726" grpId="0" animBg="1"/>
      <p:bldP spid="286727" grpId="0" animBg="1"/>
      <p:bldP spid="286728" grpId="0" animBg="1"/>
      <p:bldP spid="286729" grpId="0" autoUpdateAnimBg="0"/>
      <p:bldP spid="286730" grpId="0" autoUpdateAnimBg="0"/>
      <p:bldP spid="286731" grpId="0" autoUpdateAnimBg="0"/>
      <p:bldP spid="286732" grpId="0" autoUpdateAnimBg="0"/>
      <p:bldP spid="286733" grpId="0" autoUpdateAnimBg="0"/>
      <p:bldP spid="286736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841</Words>
  <Application>Microsoft Office PowerPoint</Application>
  <PresentationFormat>全屏显示(4:3)</PresentationFormat>
  <Paragraphs>146</Paragraphs>
  <Slides>16</Slides>
  <Notes>0</Notes>
  <HiddenSlides>16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china</dc:creator>
  <cp:lastModifiedBy>china</cp:lastModifiedBy>
  <cp:revision>1</cp:revision>
  <dcterms:created xsi:type="dcterms:W3CDTF">2011-12-30T07:25:29Z</dcterms:created>
  <dcterms:modified xsi:type="dcterms:W3CDTF">2011-12-30T07:26:20Z</dcterms:modified>
</cp:coreProperties>
</file>