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8" r:id="rId3"/>
    <p:sldId id="269" r:id="rId4"/>
    <p:sldId id="259" r:id="rId5"/>
    <p:sldId id="270" r:id="rId6"/>
    <p:sldId id="271" r:id="rId7"/>
    <p:sldId id="272" r:id="rId8"/>
    <p:sldId id="273" r:id="rId9"/>
    <p:sldId id="274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75" r:id="rId20"/>
    <p:sldId id="276" r:id="rId21"/>
    <p:sldId id="277" r:id="rId22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5" Type="http://schemas.openxmlformats.org/officeDocument/2006/relationships/tableStyles" Target="tableStyles.xml"/><Relationship Id="rId24" Type="http://schemas.openxmlformats.org/officeDocument/2006/relationships/viewProps" Target="viewProps.xml"/><Relationship Id="rId23" Type="http://schemas.openxmlformats.org/officeDocument/2006/relationships/presProps" Target="presProps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1.png"/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6.png"/><Relationship Id="rId1" Type="http://schemas.openxmlformats.org/officeDocument/2006/relationships/tags" Target="../tags/tag1.xml"/></Relationships>
</file>

<file path=ppt/slides/_rels/slide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1.png"/><Relationship Id="rId1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16.png"/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7.png"/><Relationship Id="rId1" Type="http://schemas.openxmlformats.org/officeDocument/2006/relationships/image" Target="../media/image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8.png"/><Relationship Id="rId1" Type="http://schemas.openxmlformats.org/officeDocument/2006/relationships/image" Target="../media/image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9.png"/><Relationship Id="rId1" Type="http://schemas.openxmlformats.org/officeDocument/2006/relationships/image" Target="../media/image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0.png"/><Relationship Id="rId1" Type="http://schemas.openxmlformats.org/officeDocument/2006/relationships/image" Target="../media/image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1.png"/><Relationship Id="rId1" Type="http://schemas.openxmlformats.org/officeDocument/2006/relationships/image" Target="../media/image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2.png"/><Relationship Id="rId1" Type="http://schemas.openxmlformats.org/officeDocument/2006/relationships/image" Target="../media/image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3.png"/><Relationship Id="rId1" Type="http://schemas.openxmlformats.org/officeDocument/2006/relationships/image" Target="../media/image1.png"/></Relationships>
</file>

<file path=ppt/slides/_rels/slide16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26.png"/><Relationship Id="rId3" Type="http://schemas.openxmlformats.org/officeDocument/2006/relationships/image" Target="../media/image25.png"/><Relationship Id="rId2" Type="http://schemas.openxmlformats.org/officeDocument/2006/relationships/image" Target="../media/image1.png"/><Relationship Id="rId1" Type="http://schemas.openxmlformats.org/officeDocument/2006/relationships/image" Target="../media/image2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7.png"/><Relationship Id="rId1" Type="http://schemas.openxmlformats.org/officeDocument/2006/relationships/image" Target="../media/image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8.png"/><Relationship Id="rId1" Type="http://schemas.openxmlformats.org/officeDocument/2006/relationships/image" Target="../media/image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9.png"/><Relationship Id="rId1" Type="http://schemas.openxmlformats.org/officeDocument/2006/relationships/image" Target="../media/image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30.png"/><Relationship Id="rId1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2000" cy="1008380"/>
          </a:xfrm>
          <a:prstGeom prst="rect">
            <a:avLst/>
          </a:prstGeom>
        </p:spPr>
      </p:pic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150495" y="1718310"/>
            <a:ext cx="12042140" cy="14452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8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线段和角的学习比较</a:t>
            </a:r>
            <a:endParaRPr kumimoji="0" lang="zh-CN" altLang="en-US" sz="88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626225" y="4251325"/>
            <a:ext cx="3451225" cy="24018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074" name="标题 1"/>
          <p:cNvSpPr>
            <a:spLocks noGrp="1"/>
          </p:cNvSpPr>
          <p:nvPr>
            <p:ph type="title"/>
          </p:nvPr>
        </p:nvSpPr>
        <p:spPr>
          <a:xfrm>
            <a:off x="1676400" y="989013"/>
            <a:ext cx="3827463" cy="849312"/>
          </a:xfrm>
        </p:spPr>
        <p:txBody>
          <a:bodyPr vert="horz" wrap="square" lIns="91440" tIns="45720" rIns="91440" bIns="45720" anchor="ctr">
            <a:normAutofit fontScale="90000"/>
          </a:bodyPr>
          <a:p>
            <a:pPr eaLnBrk="1" hangingPunct="1"/>
            <a:r>
              <a:rPr lang="zh-CN" altLang="en-US" b="1" dirty="0">
                <a:solidFill>
                  <a:srgbClr val="FF0000"/>
                </a:solidFill>
              </a:rPr>
              <a:t>热身活动</a:t>
            </a:r>
            <a:r>
              <a:rPr lang="zh-CN" altLang="zh-CN" b="1" dirty="0">
                <a:solidFill>
                  <a:srgbClr val="FF0000"/>
                </a:solidFill>
              </a:rPr>
              <a:t>：</a:t>
            </a:r>
            <a:br>
              <a:rPr lang="zh-CN" altLang="zh-CN" dirty="0">
                <a:solidFill>
                  <a:srgbClr val="FF0000"/>
                </a:solidFill>
              </a:rPr>
            </a:b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3075" name="矩形 3"/>
          <p:cNvSpPr/>
          <p:nvPr/>
        </p:nvSpPr>
        <p:spPr>
          <a:xfrm>
            <a:off x="2208213" y="1482725"/>
            <a:ext cx="7632700" cy="353822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marL="342900" indent="-342900" algn="just">
              <a:buAutoNum type="arabicPeriod"/>
            </a:pPr>
            <a:r>
              <a:rPr lang="zh-CN" altLang="zh-CN" sz="2800" dirty="0">
                <a:latin typeface="Times New Roman" panose="02020603050405020304" pitchFamily="18" charset="0"/>
                <a:ea typeface="宋体" panose="02010600030101010101" pitchFamily="2" charset="-122"/>
              </a:rPr>
              <a:t>用</a:t>
            </a:r>
            <a:r>
              <a:rPr lang="en-US" altLang="zh-CN" sz="2800" dirty="0"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zh-CN" altLang="zh-CN" sz="2800" dirty="0">
                <a:latin typeface="Times New Roman" panose="02020603050405020304" pitchFamily="18" charset="0"/>
                <a:ea typeface="宋体" panose="02010600030101010101" pitchFamily="2" charset="-122"/>
              </a:rPr>
              <a:t>根火柴摆一个比</a:t>
            </a:r>
            <a:r>
              <a:rPr lang="en-US" altLang="zh-CN" sz="2800" dirty="0"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zh-CN" altLang="zh-CN" sz="2800" dirty="0">
                <a:latin typeface="Times New Roman" panose="02020603050405020304" pitchFamily="18" charset="0"/>
                <a:ea typeface="宋体" panose="02010600030101010101" pitchFamily="2" charset="-122"/>
              </a:rPr>
              <a:t>大比</a:t>
            </a:r>
            <a:r>
              <a:rPr lang="en-US" altLang="zh-CN" sz="2800" dirty="0">
                <a:latin typeface="Times New Roman" panose="02020603050405020304" pitchFamily="18" charset="0"/>
                <a:ea typeface="宋体" panose="02010600030101010101" pitchFamily="2" charset="-122"/>
              </a:rPr>
              <a:t>4</a:t>
            </a:r>
            <a:r>
              <a:rPr lang="zh-CN" altLang="zh-CN" sz="2800" dirty="0">
                <a:latin typeface="Times New Roman" panose="02020603050405020304" pitchFamily="18" charset="0"/>
                <a:ea typeface="宋体" panose="02010600030101010101" pitchFamily="2" charset="-122"/>
              </a:rPr>
              <a:t>小的数；</a:t>
            </a:r>
            <a:endParaRPr lang="en-US" altLang="zh-CN" sz="28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marL="342900" indent="-342900" algn="just">
              <a:buAutoNum type="arabicPeriod"/>
            </a:pPr>
            <a:endParaRPr lang="en-US" altLang="zh-CN" sz="28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marL="342900" indent="-342900" algn="just">
              <a:buAutoNum type="arabicPeriod"/>
            </a:pPr>
            <a:endParaRPr lang="en-US" altLang="zh-CN" sz="28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marL="342900" indent="-342900" algn="just">
              <a:buAutoNum type="arabicPeriod"/>
            </a:pPr>
            <a:endParaRPr lang="en-US" altLang="zh-CN" sz="28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marL="342900" indent="-342900" algn="just">
              <a:buAutoNum type="arabicPeriod"/>
            </a:pPr>
            <a:endParaRPr lang="en-US" altLang="zh-CN" sz="28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marL="342900" indent="-342900" algn="just"/>
            <a:endParaRPr lang="zh-CN" altLang="zh-CN" sz="28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marL="342900" indent="-342900" algn="just"/>
            <a:r>
              <a:rPr lang="en-US" altLang="zh-CN" sz="2800" dirty="0">
                <a:latin typeface="Times New Roman" panose="02020603050405020304" pitchFamily="18" charset="0"/>
                <a:ea typeface="宋体" panose="02010600030101010101" pitchFamily="2" charset="-122"/>
              </a:rPr>
              <a:t>2.</a:t>
            </a:r>
            <a:r>
              <a:rPr lang="zh-CN" altLang="zh-CN" sz="2800" dirty="0">
                <a:latin typeface="Times New Roman" panose="02020603050405020304" pitchFamily="18" charset="0"/>
                <a:ea typeface="宋体" panose="02010600030101010101" pitchFamily="2" charset="-122"/>
              </a:rPr>
              <a:t>用</a:t>
            </a:r>
            <a:r>
              <a:rPr lang="en-US" altLang="zh-CN" sz="2800" dirty="0">
                <a:latin typeface="Times New Roman" panose="02020603050405020304" pitchFamily="18" charset="0"/>
                <a:ea typeface="宋体" panose="02010600030101010101" pitchFamily="2" charset="-122"/>
              </a:rPr>
              <a:t>4</a:t>
            </a:r>
            <a:r>
              <a:rPr lang="zh-CN" altLang="zh-CN" sz="2800" dirty="0">
                <a:latin typeface="Times New Roman" panose="02020603050405020304" pitchFamily="18" charset="0"/>
                <a:ea typeface="宋体" panose="02010600030101010101" pitchFamily="2" charset="-122"/>
              </a:rPr>
              <a:t>根火柴摆出最小的数是多少？最大的数是多少？</a:t>
            </a:r>
            <a:endParaRPr lang="zh-CN" altLang="zh-CN" sz="28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40238" y="1916113"/>
            <a:ext cx="3168650" cy="220186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70088" y="4872038"/>
            <a:ext cx="4429125" cy="13652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81216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0" y="15240"/>
            <a:ext cx="12192000" cy="662305"/>
          </a:xfrm>
        </p:spPr>
        <p:txBody>
          <a:bodyPr>
            <a:normAutofit fontScale="90000"/>
          </a:bodyPr>
          <a:p>
            <a:r>
              <a:rPr lang="zh-CN" altLang="en-US"/>
              <a:t>一、知识框架</a:t>
            </a:r>
            <a:endParaRPr lang="zh-CN" altLang="en-US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90905" y="526415"/>
            <a:ext cx="10565765" cy="628904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标题 3"/>
          <p:cNvSpPr>
            <a:spLocks noGrp="1"/>
          </p:cNvSpPr>
          <p:nvPr>
            <p:ph type="title"/>
          </p:nvPr>
        </p:nvSpPr>
        <p:spPr>
          <a:xfrm>
            <a:off x="0" y="132080"/>
            <a:ext cx="12192000" cy="662305"/>
          </a:xfrm>
        </p:spPr>
        <p:txBody>
          <a:bodyPr>
            <a:normAutofit fontScale="90000"/>
          </a:bodyPr>
          <a:p>
            <a:r>
              <a:rPr lang="zh-CN" altLang="en-US"/>
              <a:t>二、典型问题：</a:t>
            </a:r>
            <a:endParaRPr lang="zh-CN" altLang="en-US"/>
          </a:p>
        </p:txBody>
      </p:sp>
      <p:sp>
        <p:nvSpPr>
          <p:cNvPr id="5" name="标题 3"/>
          <p:cNvSpPr>
            <a:spLocks noGrp="1"/>
          </p:cNvSpPr>
          <p:nvPr/>
        </p:nvSpPr>
        <p:spPr>
          <a:xfrm>
            <a:off x="24765" y="1106170"/>
            <a:ext cx="12192000" cy="66230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/>
              <a:t>（一）数线段</a:t>
            </a:r>
            <a:r>
              <a:rPr lang="en-US" altLang="zh-CN"/>
              <a:t>→</a:t>
            </a:r>
            <a:r>
              <a:rPr lang="zh-CN" altLang="en-US"/>
              <a:t>数角</a:t>
            </a:r>
            <a:r>
              <a:rPr lang="en-US" altLang="zh-CN"/>
              <a:t>→</a:t>
            </a:r>
            <a:r>
              <a:rPr lang="zh-CN" altLang="en-US"/>
              <a:t>数三角形</a:t>
            </a:r>
            <a:endParaRPr lang="zh-CN" altLang="en-US"/>
          </a:p>
        </p:txBody>
      </p:sp>
      <p:pic>
        <p:nvPicPr>
          <p:cNvPr id="6" name="图片 5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24765" y="2192020"/>
            <a:ext cx="12166600" cy="275844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标题 3"/>
          <p:cNvSpPr>
            <a:spLocks noGrp="1"/>
          </p:cNvSpPr>
          <p:nvPr>
            <p:ph type="title"/>
          </p:nvPr>
        </p:nvSpPr>
        <p:spPr>
          <a:xfrm>
            <a:off x="0" y="132080"/>
            <a:ext cx="12192000" cy="662305"/>
          </a:xfrm>
        </p:spPr>
        <p:txBody>
          <a:bodyPr>
            <a:normAutofit fontScale="90000"/>
          </a:bodyPr>
          <a:p>
            <a:r>
              <a:rPr lang="zh-CN" altLang="en-US"/>
              <a:t>二、典型问题：</a:t>
            </a:r>
            <a:endParaRPr lang="zh-CN" altLang="en-US"/>
          </a:p>
        </p:txBody>
      </p:sp>
      <p:sp>
        <p:nvSpPr>
          <p:cNvPr id="5" name="标题 3"/>
          <p:cNvSpPr>
            <a:spLocks noGrp="1"/>
          </p:cNvSpPr>
          <p:nvPr/>
        </p:nvSpPr>
        <p:spPr>
          <a:xfrm>
            <a:off x="24765" y="1106170"/>
            <a:ext cx="12192000" cy="66230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/>
              <a:t>（一）数线段</a:t>
            </a:r>
            <a:r>
              <a:rPr lang="en-US" altLang="zh-CN"/>
              <a:t>→</a:t>
            </a:r>
            <a:r>
              <a:rPr lang="zh-CN" altLang="en-US"/>
              <a:t>数角</a:t>
            </a:r>
            <a:r>
              <a:rPr lang="en-US" altLang="zh-CN"/>
              <a:t>→</a:t>
            </a:r>
            <a:r>
              <a:rPr lang="zh-CN" altLang="en-US"/>
              <a:t>数三角形</a:t>
            </a:r>
            <a:endParaRPr lang="zh-CN" altLang="en-US"/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4130" y="1985645"/>
            <a:ext cx="12168505" cy="463804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86425" y="3248025"/>
            <a:ext cx="819150" cy="361950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5935" y="5903595"/>
            <a:ext cx="1421765" cy="628015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86450" y="3248025"/>
            <a:ext cx="419100" cy="361950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94840" y="5925820"/>
            <a:ext cx="615315" cy="531495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标题 3"/>
          <p:cNvSpPr>
            <a:spLocks noGrp="1"/>
          </p:cNvSpPr>
          <p:nvPr>
            <p:ph type="title"/>
          </p:nvPr>
        </p:nvSpPr>
        <p:spPr>
          <a:xfrm>
            <a:off x="0" y="132080"/>
            <a:ext cx="12192000" cy="662305"/>
          </a:xfrm>
        </p:spPr>
        <p:txBody>
          <a:bodyPr>
            <a:normAutofit fontScale="90000"/>
          </a:bodyPr>
          <a:p>
            <a:r>
              <a:rPr lang="zh-CN" altLang="en-US"/>
              <a:t>二、典型问题：</a:t>
            </a:r>
            <a:endParaRPr lang="zh-CN" altLang="en-US"/>
          </a:p>
        </p:txBody>
      </p:sp>
      <p:sp>
        <p:nvSpPr>
          <p:cNvPr id="5" name="标题 3"/>
          <p:cNvSpPr>
            <a:spLocks noGrp="1"/>
          </p:cNvSpPr>
          <p:nvPr/>
        </p:nvSpPr>
        <p:spPr>
          <a:xfrm>
            <a:off x="24765" y="1106170"/>
            <a:ext cx="12192000" cy="66230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/>
              <a:t>（一）数线段</a:t>
            </a:r>
            <a:r>
              <a:rPr lang="en-US" altLang="zh-CN"/>
              <a:t>→</a:t>
            </a:r>
            <a:r>
              <a:rPr lang="zh-CN" altLang="en-US"/>
              <a:t>数角</a:t>
            </a:r>
            <a:r>
              <a:rPr lang="en-US" altLang="zh-CN"/>
              <a:t>→</a:t>
            </a:r>
            <a:r>
              <a:rPr lang="zh-CN" altLang="en-US"/>
              <a:t>数三角形</a:t>
            </a:r>
            <a:endParaRPr lang="zh-CN" altLang="en-US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4765" y="1948180"/>
            <a:ext cx="12155805" cy="1581150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765" y="4062095"/>
            <a:ext cx="12155805" cy="20447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标题 3"/>
          <p:cNvSpPr>
            <a:spLocks noGrp="1"/>
          </p:cNvSpPr>
          <p:nvPr>
            <p:ph type="title"/>
          </p:nvPr>
        </p:nvSpPr>
        <p:spPr>
          <a:xfrm>
            <a:off x="0" y="132080"/>
            <a:ext cx="12192000" cy="662305"/>
          </a:xfrm>
        </p:spPr>
        <p:txBody>
          <a:bodyPr>
            <a:normAutofit fontScale="90000"/>
          </a:bodyPr>
          <a:p>
            <a:r>
              <a:rPr lang="zh-CN" altLang="en-US"/>
              <a:t>二、典型问题：</a:t>
            </a:r>
            <a:endParaRPr lang="zh-CN" altLang="en-US"/>
          </a:p>
        </p:txBody>
      </p:sp>
      <p:sp>
        <p:nvSpPr>
          <p:cNvPr id="5" name="标题 3"/>
          <p:cNvSpPr>
            <a:spLocks noGrp="1"/>
          </p:cNvSpPr>
          <p:nvPr/>
        </p:nvSpPr>
        <p:spPr>
          <a:xfrm>
            <a:off x="24765" y="1106170"/>
            <a:ext cx="12192000" cy="66230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/>
              <a:t>（一）数线段</a:t>
            </a:r>
            <a:r>
              <a:rPr lang="en-US" altLang="zh-CN"/>
              <a:t>→</a:t>
            </a:r>
            <a:r>
              <a:rPr lang="zh-CN" altLang="en-US"/>
              <a:t>数角</a:t>
            </a:r>
            <a:r>
              <a:rPr lang="en-US" altLang="zh-CN"/>
              <a:t>→</a:t>
            </a:r>
            <a:r>
              <a:rPr lang="zh-CN" altLang="en-US"/>
              <a:t>数三角形</a:t>
            </a:r>
            <a:endParaRPr lang="zh-CN" altLang="en-US"/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4765" y="2235835"/>
            <a:ext cx="12071350" cy="412242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标题 3"/>
          <p:cNvSpPr>
            <a:spLocks noGrp="1"/>
          </p:cNvSpPr>
          <p:nvPr>
            <p:ph type="title"/>
          </p:nvPr>
        </p:nvSpPr>
        <p:spPr>
          <a:xfrm>
            <a:off x="0" y="132080"/>
            <a:ext cx="12192000" cy="662305"/>
          </a:xfrm>
        </p:spPr>
        <p:txBody>
          <a:bodyPr>
            <a:normAutofit fontScale="90000"/>
          </a:bodyPr>
          <a:p>
            <a:r>
              <a:rPr lang="zh-CN" altLang="en-US"/>
              <a:t>二、典型问题：</a:t>
            </a:r>
            <a:endParaRPr lang="zh-CN" altLang="en-US"/>
          </a:p>
        </p:txBody>
      </p:sp>
      <p:sp>
        <p:nvSpPr>
          <p:cNvPr id="5" name="标题 3"/>
          <p:cNvSpPr>
            <a:spLocks noGrp="1"/>
          </p:cNvSpPr>
          <p:nvPr/>
        </p:nvSpPr>
        <p:spPr>
          <a:xfrm>
            <a:off x="24765" y="697230"/>
            <a:ext cx="12192000" cy="66230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b="1"/>
              <a:t>（二）与线段中点有关的问题</a:t>
            </a:r>
            <a:endParaRPr b="1"/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4765" y="1315720"/>
            <a:ext cx="4253230" cy="860425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765" y="2252980"/>
            <a:ext cx="12143105" cy="1546860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765" y="3924300"/>
            <a:ext cx="6319520" cy="1073150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765" y="5196205"/>
            <a:ext cx="8162290" cy="14795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2000" cy="1008380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210" y="1041400"/>
            <a:ext cx="12085955" cy="5714365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2000" cy="1008380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040"/>
            <a:ext cx="12191365" cy="5102225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2000" cy="1008380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140" y="1798955"/>
            <a:ext cx="11936730" cy="3259455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2000" cy="1008380"/>
          </a:xfrm>
          <a:prstGeom prst="rect">
            <a:avLst/>
          </a:prstGeom>
        </p:spPr>
      </p:pic>
      <p:sp>
        <p:nvSpPr>
          <p:cNvPr id="5" name="标题 3"/>
          <p:cNvSpPr>
            <a:spLocks noGrp="1"/>
          </p:cNvSpPr>
          <p:nvPr/>
        </p:nvSpPr>
        <p:spPr>
          <a:xfrm>
            <a:off x="24765" y="1003935"/>
            <a:ext cx="12192000" cy="66230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b="1"/>
              <a:t>（三）与角有关的问题</a:t>
            </a:r>
            <a:endParaRPr b="1"/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765" y="1666240"/>
            <a:ext cx="12166600" cy="4994275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2000" cy="1008380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565910"/>
            <a:ext cx="12192000" cy="3556635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2000" cy="1008380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13790"/>
            <a:ext cx="12181205" cy="5646420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2000" cy="1008380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1655" y="1064260"/>
            <a:ext cx="10824210" cy="5735320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297545" y="2335530"/>
            <a:ext cx="3797300" cy="3105785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1008380"/>
          </a:xfrm>
          <a:prstGeom prst="rect">
            <a:avLst/>
          </a:prstGeom>
        </p:spPr>
      </p:pic>
      <p:sp>
        <p:nvSpPr>
          <p:cNvPr id="5" name="标题 3"/>
          <p:cNvSpPr>
            <a:spLocks noGrp="1"/>
          </p:cNvSpPr>
          <p:nvPr/>
        </p:nvSpPr>
        <p:spPr>
          <a:xfrm>
            <a:off x="24765" y="1106170"/>
            <a:ext cx="12192000" cy="66230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/>
              <a:t>练习题</a:t>
            </a:r>
            <a:endParaRPr lang="zh-CN" altLang="en-US"/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765" y="1768475"/>
            <a:ext cx="12070080" cy="712470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358765"/>
            <a:ext cx="12094210" cy="149923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2000" cy="1008380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210" y="1435100"/>
            <a:ext cx="12071985" cy="4229735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2000" cy="100838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839595"/>
            <a:ext cx="12190730" cy="3458210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2000" cy="1008380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12950"/>
            <a:ext cx="12203430" cy="1731010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2000" cy="100838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86205"/>
            <a:ext cx="12147550" cy="4371975"/>
          </a:xfrm>
          <a:prstGeom prst="rect">
            <a:avLst/>
          </a:prstGeom>
        </p:spPr>
      </p:pic>
    </p:spTree>
  </p:cSld>
  <p:clrMapOvr>
    <a:masterClrMapping/>
  </p:clrMapOvr>
</p:sld>
</file>

<file path=ppt/tags/tag1.xml><?xml version="1.0" encoding="utf-8"?>
<p:tagLst xmlns:p="http://schemas.openxmlformats.org/presentationml/2006/main">
  <p:tag name="KSO_WM_UNIT_PLACING_PICTURE_USER_VIEWPORT" val="{&quot;height&quot;:2775,&quot;width&quot;:12240}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180</Words>
  <Application>WPS 演示</Application>
  <PresentationFormat>宽屏</PresentationFormat>
  <Paragraphs>38</Paragraphs>
  <Slides>20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20</vt:i4>
      </vt:variant>
    </vt:vector>
  </HeadingPairs>
  <TitlesOfParts>
    <vt:vector size="28" baseType="lpstr">
      <vt:lpstr>Arial</vt:lpstr>
      <vt:lpstr>宋体</vt:lpstr>
      <vt:lpstr>Wingdings</vt:lpstr>
      <vt:lpstr>Times New Roman</vt:lpstr>
      <vt:lpstr>微软雅黑</vt:lpstr>
      <vt:lpstr>Arial Unicode MS</vt:lpstr>
      <vt:lpstr>Calibri</vt:lpstr>
      <vt:lpstr>Office 主题</vt:lpstr>
      <vt:lpstr>PowerPoint 演示文稿</vt:lpstr>
      <vt:lpstr>热身活动： </vt:lpstr>
      <vt:lpstr>一、知识框架</vt:lpstr>
      <vt:lpstr>二、典型问题：</vt:lpstr>
      <vt:lpstr>二、典型问题：</vt:lpstr>
      <vt:lpstr>二、典型问题：</vt:lpstr>
      <vt:lpstr>二、典型问题：</vt:lpstr>
      <vt:lpstr>二、典型问题：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猪玲</cp:lastModifiedBy>
  <cp:revision>44</cp:revision>
  <dcterms:created xsi:type="dcterms:W3CDTF">2020-12-29T02:40:00Z</dcterms:created>
  <dcterms:modified xsi:type="dcterms:W3CDTF">2020-12-30T08:32:50Z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2052-11.1.0.10228</vt:lpwstr>
  </property>
</Properties>
</file>