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1" r:id="rId3"/>
    <p:sldMasterId id="2147483663" r:id="rId4"/>
  </p:sldMasterIdLst>
  <p:sldIdLst>
    <p:sldId id="256" r:id="rId5"/>
    <p:sldId id="257" r:id="rId6"/>
    <p:sldId id="258" r:id="rId7"/>
    <p:sldId id="269" r:id="rId8"/>
    <p:sldId id="259" r:id="rId9"/>
    <p:sldId id="270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5" Type="http://schemas.openxmlformats.org/officeDocument/2006/relationships/image" Target="../media/image20.wmf"/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出自【趣你的PPT】(微信:qunideppt)：最优质的PPT资源库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2686"/>
            <a:ext cx="12192000" cy="6930687"/>
          </a:xfrm>
          <a:prstGeom prst="rect">
            <a:avLst/>
          </a:prstGeom>
        </p:spPr>
      </p:pic>
    </p:spTree>
  </p:cSld>
  <p:clrMapOvr>
    <a:masterClrMapping/>
  </p:clrMapOvr>
  <p:transition spd="slow" advTm="2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 rtl="0">
              <a:defRPr sz="4400" cap="all" baseline="0"/>
            </a:lvl1pPr>
          </a:lstStyle>
          <a:p>
            <a:pPr rtl="0"/>
            <a:r>
              <a:rPr lang="zh-CN" altLang="en-US" noProof="0" smtClean="0"/>
              <a:t>单击此处编辑母版标题样式</a:t>
            </a:r>
            <a:endParaRPr lang="zh-CN" altLang="en-US" noProof="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1800"/>
            </a:lvl1pPr>
            <a:lvl2pPr marL="457200" indent="0" algn="ctr" rtl="0">
              <a:buNone/>
              <a:defRPr sz="2000"/>
            </a:lvl2pPr>
            <a:lvl3pPr marL="914400" indent="0" algn="ctr" rtl="0">
              <a:buNone/>
              <a:defRPr sz="1800"/>
            </a:lvl3pPr>
            <a:lvl4pPr marL="1371600" indent="0" algn="ctr" rtl="0">
              <a:buNone/>
              <a:defRPr sz="1600"/>
            </a:lvl4pPr>
            <a:lvl5pPr marL="1828800" indent="0" algn="ctr" rtl="0">
              <a:buNone/>
              <a:defRPr sz="1600"/>
            </a:lvl5pPr>
            <a:lvl6pPr marL="2286000" indent="0" algn="ctr" rtl="0">
              <a:buNone/>
              <a:defRPr sz="1600"/>
            </a:lvl6pPr>
            <a:lvl7pPr marL="2743200" indent="0" algn="ctr" rtl="0">
              <a:buNone/>
              <a:defRPr sz="1600"/>
            </a:lvl7pPr>
            <a:lvl8pPr marL="3200400" indent="0" algn="ctr" rtl="0">
              <a:buNone/>
              <a:defRPr sz="1600"/>
            </a:lvl8pPr>
            <a:lvl9pPr marL="3657600" indent="0" algn="ctr" rtl="0">
              <a:buNone/>
              <a:defRPr sz="1600"/>
            </a:lvl9pPr>
          </a:lstStyle>
          <a:p>
            <a:pPr rtl="0"/>
            <a:r>
              <a:rPr lang="zh-CN" altLang="en-US" noProof="0" smtClean="0"/>
              <a:t>单击此处编辑母版副标题样式</a:t>
            </a:r>
            <a:endParaRPr lang="zh-CN" altLang="en-US" noProof="0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>
              <a:defRPr/>
            </a:lvl1pPr>
          </a:lstStyle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slideLayout" Target="../slideLayouts/slideLayout10.xml"/><Relationship Id="rId7" Type="http://schemas.openxmlformats.org/officeDocument/2006/relationships/slideLayout" Target="../slideLayouts/slideLayout9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2.xml"/><Relationship Id="rId8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0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2" Type="http://schemas.openxmlformats.org/officeDocument/2006/relationships/theme" Target="../theme/theme3.xml"/><Relationship Id="rId11" Type="http://schemas.openxmlformats.org/officeDocument/2006/relationships/image" Target="../media/image2.jpeg"/><Relationship Id="rId10" Type="http://schemas.openxmlformats.org/officeDocument/2006/relationships/slideLayout" Target="../slideLayouts/slideLayout23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389" y="365780"/>
            <a:ext cx="10515224" cy="1324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389" y="1825890"/>
            <a:ext cx="10515224" cy="43517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389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413" y="6356747"/>
            <a:ext cx="4115176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1166" y="6356747"/>
            <a:ext cx="2742447" cy="3642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 spd="slow" advTm="2000">
    <p:wipe/>
  </p:transition>
  <p:txStyles>
    <p:titleStyle>
      <a:lvl1pPr algn="l" defTabSz="866775" rtl="0" eaLnBrk="1" latinLnBrk="0" hangingPunct="1">
        <a:lnSpc>
          <a:spcPct val="90000"/>
        </a:lnSpc>
        <a:spcBef>
          <a:spcPct val="0"/>
        </a:spcBef>
        <a:buNone/>
        <a:defRPr sz="417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535" indent="-216535" algn="l" defTabSz="866775" rtl="0" eaLnBrk="1" latinLnBrk="0" hangingPunct="1">
        <a:lnSpc>
          <a:spcPct val="90000"/>
        </a:lnSpc>
        <a:spcBef>
          <a:spcPts val="950"/>
        </a:spcBef>
        <a:buFont typeface="Arial" panose="020B0604020202020204" pitchFamily="34" charset="0"/>
        <a:buChar char="•"/>
        <a:defRPr sz="2655" kern="1200">
          <a:solidFill>
            <a:schemeClr val="tx1"/>
          </a:solidFill>
          <a:latin typeface="+mn-lt"/>
          <a:ea typeface="+mn-ea"/>
          <a:cs typeface="+mn-cs"/>
        </a:defRPr>
      </a:lvl1pPr>
      <a:lvl2pPr marL="65024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2pPr>
      <a:lvl3pPr marL="108394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895" kern="1200">
          <a:solidFill>
            <a:schemeClr val="tx1"/>
          </a:solidFill>
          <a:latin typeface="+mn-lt"/>
          <a:ea typeface="+mn-ea"/>
          <a:cs typeface="+mn-cs"/>
        </a:defRPr>
      </a:lvl3pPr>
      <a:lvl4pPr marL="151701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95072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38379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817495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25120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684270" indent="-216535" algn="l" defTabSz="866775" rtl="0" eaLnBrk="1" latinLnBrk="0" hangingPunct="1">
        <a:lnSpc>
          <a:spcPct val="90000"/>
        </a:lnSpc>
        <a:spcBef>
          <a:spcPts val="475"/>
        </a:spcBef>
        <a:buFont typeface="Arial" panose="020B0604020202020204" pitchFamily="34" charset="0"/>
        <a:buChar char="•"/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1pPr>
      <a:lvl2pPr marL="43370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2pPr>
      <a:lvl3pPr marL="86677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3pPr>
      <a:lvl4pPr marL="130048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4pPr>
      <a:lvl5pPr marL="173418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5pPr>
      <a:lvl6pPr marL="216725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6pPr>
      <a:lvl7pPr marL="260096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7pPr>
      <a:lvl8pPr marL="3034030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8pPr>
      <a:lvl9pPr marL="3467735" algn="l" defTabSz="866775" rtl="0" eaLnBrk="1" latinLnBrk="0" hangingPunct="1">
        <a:defRPr sz="17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39FA0-B2FF-48AF-95B7-233F35603903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A997C-D727-4E89-9E30-31B8723AA3F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4.png"/><Relationship Id="rId2" Type="http://schemas.openxmlformats.org/officeDocument/2006/relationships/image" Target="../media/image3.w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4.v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10.png"/><Relationship Id="rId2" Type="http://schemas.openxmlformats.org/officeDocument/2006/relationships/image" Target="../media/image9.wmf"/><Relationship Id="rId1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5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6.vml"/><Relationship Id="rId8" Type="http://schemas.openxmlformats.org/officeDocument/2006/relationships/slideLayout" Target="../slideLayouts/slideLayout15.xml"/><Relationship Id="rId7" Type="http://schemas.openxmlformats.org/officeDocument/2006/relationships/image" Target="../media/image15.wmf"/><Relationship Id="rId6" Type="http://schemas.openxmlformats.org/officeDocument/2006/relationships/oleObject" Target="../embeddings/oleObject8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3.bin"/><Relationship Id="rId8" Type="http://schemas.openxmlformats.org/officeDocument/2006/relationships/image" Target="../media/image19.wmf"/><Relationship Id="rId7" Type="http://schemas.openxmlformats.org/officeDocument/2006/relationships/oleObject" Target="../embeddings/oleObject12.bin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0.bin"/><Relationship Id="rId2" Type="http://schemas.openxmlformats.org/officeDocument/2006/relationships/image" Target="../media/image16.wmf"/><Relationship Id="rId12" Type="http://schemas.openxmlformats.org/officeDocument/2006/relationships/vmlDrawing" Target="../drawings/vmlDrawing7.vml"/><Relationship Id="rId11" Type="http://schemas.openxmlformats.org/officeDocument/2006/relationships/slideLayout" Target="../slideLayouts/slideLayout15.xml"/><Relationship Id="rId10" Type="http://schemas.openxmlformats.org/officeDocument/2006/relationships/image" Target="../media/image20.wmf"/><Relationship Id="rId1" Type="http://schemas.openxmlformats.org/officeDocument/2006/relationships/oleObject" Target="../embeddings/oleObject9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15.xml"/><Relationship Id="rId2" Type="http://schemas.openxmlformats.org/officeDocument/2006/relationships/image" Target="../media/image21.wmf"/><Relationship Id="rId1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23.jpeg"/><Relationship Id="rId2" Type="http://schemas.openxmlformats.org/officeDocument/2006/relationships/image" Target="../media/image22.wmf"/><Relationship Id="rId1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0.vml"/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25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24.wmf"/><Relationship Id="rId1" Type="http://schemas.openxmlformats.org/officeDocument/2006/relationships/oleObject" Target="../embeddings/oleObject16.bin"/></Relationships>
</file>

<file path=ppt/slides/_rels/slide12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1.vml"/><Relationship Id="rId6" Type="http://schemas.openxmlformats.org/officeDocument/2006/relationships/slideLayout" Target="../slideLayouts/slideLayout15.xml"/><Relationship Id="rId5" Type="http://schemas.openxmlformats.org/officeDocument/2006/relationships/image" Target="../media/image28.png"/><Relationship Id="rId4" Type="http://schemas.openxmlformats.org/officeDocument/2006/relationships/image" Target="../media/image27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26.wmf"/><Relationship Id="rId1" Type="http://schemas.openxmlformats.org/officeDocument/2006/relationships/oleObject" Target="../embeddings/oleObject18.bin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2.vml"/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0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29.wmf"/><Relationship Id="rId1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3.vml"/><Relationship Id="rId4" Type="http://schemas.openxmlformats.org/officeDocument/2006/relationships/slideLayout" Target="../slideLayouts/slideLayout15.xml"/><Relationship Id="rId3" Type="http://schemas.openxmlformats.org/officeDocument/2006/relationships/image" Target="../media/image32.png"/><Relationship Id="rId2" Type="http://schemas.openxmlformats.org/officeDocument/2006/relationships/image" Target="../media/image31.wmf"/><Relationship Id="rId1" Type="http://schemas.openxmlformats.org/officeDocument/2006/relationships/oleObject" Target="../embeddings/oleObject22.bin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4.vml"/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4.wmf"/><Relationship Id="rId3" Type="http://schemas.openxmlformats.org/officeDocument/2006/relationships/oleObject" Target="../embeddings/oleObject24.bin"/><Relationship Id="rId2" Type="http://schemas.openxmlformats.org/officeDocument/2006/relationships/image" Target="../media/image33.wmf"/><Relationship Id="rId1" Type="http://schemas.openxmlformats.org/officeDocument/2006/relationships/oleObject" Target="../embeddings/oleObject23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91203" y="550158"/>
            <a:ext cx="8689976" cy="2509213"/>
          </a:xfrm>
        </p:spPr>
        <p:txBody>
          <a:bodyPr>
            <a:normAutofit/>
          </a:bodyPr>
          <a:lstStyle/>
          <a:p>
            <a:r>
              <a:rPr lang="zh-CN" altLang="en-US" sz="6000" dirty="0" smtClean="0"/>
              <a:t>二次根式</a:t>
            </a:r>
            <a:endParaRPr lang="zh-CN" altLang="en-US" sz="60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306857" y="3059371"/>
            <a:ext cx="8689976" cy="1371599"/>
          </a:xfrm>
        </p:spPr>
        <p:txBody>
          <a:bodyPr>
            <a:normAutofit/>
          </a:bodyPr>
          <a:lstStyle/>
          <a:p>
            <a:r>
              <a:rPr lang="en-US" altLang="zh-CN" sz="2800" b="1" dirty="0" smtClean="0">
                <a:solidFill>
                  <a:schemeClr val="tx1"/>
                </a:solidFill>
              </a:rPr>
              <a:t>——</a:t>
            </a:r>
            <a:r>
              <a:rPr lang="zh-CN" altLang="en-US" sz="2800" b="1" dirty="0" smtClean="0">
                <a:solidFill>
                  <a:schemeClr val="tx1"/>
                </a:solidFill>
              </a:rPr>
              <a:t>复习课第一课时</a:t>
            </a:r>
            <a:endParaRPr lang="zh-CN" altLang="en-US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6937" y="284984"/>
            <a:ext cx="387798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一、二次根式的定义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6937" y="1228298"/>
            <a:ext cx="97445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1.</a:t>
            </a:r>
            <a:r>
              <a:rPr lang="zh-CN" altLang="en-US" sz="2800" dirty="0" smtClean="0"/>
              <a:t>下列式子中是二次根式的有（     ）</a:t>
            </a:r>
            <a:endParaRPr lang="en-US" altLang="zh-CN" sz="2400" dirty="0" smtClean="0"/>
          </a:p>
          <a:p>
            <a:endParaRPr lang="en-US" altLang="zh-CN" sz="2800" dirty="0" smtClean="0"/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266937" y="1944343"/>
          <a:ext cx="11515725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Equation" r:id="rId1" imgW="131368800" imgH="10972800" progId="Equation.DSMT4">
                  <p:embed/>
                </p:oleObj>
              </mc:Choice>
              <mc:Fallback>
                <p:oleObj name="Equation" r:id="rId1" imgW="131368800" imgH="10972800" progId="Equation.DSMT4">
                  <p:embed/>
                  <p:pic>
                    <p:nvPicPr>
                      <p:cNvPr id="0" name="图片 103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6937" y="1944343"/>
                        <a:ext cx="11515725" cy="962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460284" y="2998407"/>
            <a:ext cx="8755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latin typeface="+mn-ea"/>
              </a:rPr>
              <a:t>A.2</a:t>
            </a:r>
            <a:r>
              <a:rPr lang="zh-CN" altLang="en-US" sz="2400" dirty="0" smtClean="0">
                <a:latin typeface="+mn-ea"/>
              </a:rPr>
              <a:t>个       </a:t>
            </a:r>
            <a:r>
              <a:rPr lang="en-US" altLang="zh-CN" sz="2400" dirty="0" smtClean="0">
                <a:latin typeface="+mn-ea"/>
              </a:rPr>
              <a:t>B. 3</a:t>
            </a:r>
            <a:r>
              <a:rPr lang="zh-CN" altLang="en-US" sz="2400" dirty="0" smtClean="0">
                <a:latin typeface="+mn-ea"/>
              </a:rPr>
              <a:t>个        </a:t>
            </a:r>
            <a:r>
              <a:rPr lang="en-US" altLang="zh-CN" sz="2400" dirty="0" smtClean="0">
                <a:latin typeface="+mn-ea"/>
              </a:rPr>
              <a:t>C. 4</a:t>
            </a:r>
            <a:r>
              <a:rPr lang="zh-CN" altLang="en-US" sz="2400" dirty="0" smtClean="0">
                <a:latin typeface="+mn-ea"/>
              </a:rPr>
              <a:t>个         </a:t>
            </a:r>
            <a:r>
              <a:rPr lang="en-US" altLang="zh-CN" sz="2400" dirty="0" smtClean="0">
                <a:latin typeface="+mn-ea"/>
              </a:rPr>
              <a:t>D.5</a:t>
            </a:r>
            <a:r>
              <a:rPr lang="zh-CN" altLang="en-US" sz="2400" dirty="0" smtClean="0">
                <a:latin typeface="+mn-ea"/>
              </a:rPr>
              <a:t>个</a:t>
            </a:r>
            <a:endParaRPr lang="zh-CN" altLang="en-US" sz="2400" dirty="0"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252253" y="1252418"/>
            <a:ext cx="739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</a:rPr>
              <a:t>D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文本框 6"/>
              <p:cNvSpPr txBox="1"/>
              <p:nvPr/>
            </p:nvSpPr>
            <p:spPr>
              <a:xfrm>
                <a:off x="266937" y="3623445"/>
                <a:ext cx="10787750" cy="3926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dirty="0" smtClean="0"/>
                  <a:t>2.</a:t>
                </a:r>
                <a:r>
                  <a:rPr lang="zh-CN" altLang="en-US" sz="2800" dirty="0" smtClean="0"/>
                  <a:t>下列</a:t>
                </a:r>
                <a:r>
                  <a:rPr lang="zh-CN" altLang="en-US" sz="2800" dirty="0"/>
                  <a:t>二次</a:t>
                </a:r>
                <a:r>
                  <a:rPr lang="zh-CN" altLang="en-US" sz="2800" dirty="0" smtClean="0"/>
                  <a:t>根式有意义的条件为：</a:t>
                </a:r>
                <a:endParaRPr lang="en-US" altLang="zh-CN" sz="2800" dirty="0" smtClean="0"/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（</a:t>
                </a:r>
                <a:r>
                  <a:rPr lang="en-US" altLang="zh-CN" sz="2400" dirty="0" smtClean="0">
                    <a:latin typeface="+mn-ea"/>
                  </a:rPr>
                  <a:t>1</a:t>
                </a:r>
                <a:r>
                  <a:rPr lang="zh-CN" altLang="en-US" sz="2400" dirty="0" smtClean="0">
                    <a:latin typeface="+mn-ea"/>
                  </a:rPr>
                  <a:t>）如果代数式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e>
                        </m:rad>
                      </m:num>
                      <m:den>
                        <m:d>
                          <m:dPr>
                            <m:begChr m:val="|"/>
                            <m:endChr m:val="|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d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den>
                    </m:f>
                  </m:oMath>
                </a14:m>
                <a:r>
                  <a:rPr lang="zh-CN" altLang="en-US" sz="2400" dirty="0" smtClean="0">
                    <a:latin typeface="+mn-ea"/>
                  </a:rPr>
                  <a:t>有意义，则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  </a:t>
                </a:r>
                <a:r>
                  <a:rPr lang="en-US" altLang="zh-CN" sz="2400" dirty="0" smtClean="0">
                    <a:latin typeface="+mn-ea"/>
                  </a:rPr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（</a:t>
                </a:r>
                <a:r>
                  <a:rPr lang="en-US" altLang="zh-CN" sz="2400" dirty="0" smtClean="0">
                    <a:latin typeface="+mn-ea"/>
                  </a:rPr>
                  <a:t>2</a:t>
                </a:r>
                <a:r>
                  <a:rPr lang="zh-CN" altLang="en-US" sz="2400" dirty="0" smtClean="0">
                    <a:latin typeface="+mn-ea"/>
                  </a:rPr>
                  <a:t>）</a:t>
                </a:r>
                <a:r>
                  <a:rPr lang="zh-CN" altLang="en-US" sz="2400" dirty="0">
                    <a:latin typeface="+mn-ea"/>
                  </a:rPr>
                  <a:t>如果代数式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+3</m:t>
                            </m:r>
                          </m:e>
                        </m:rad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r>
                  <a:rPr lang="zh-CN" altLang="en-US" sz="2400" dirty="0">
                    <a:latin typeface="+mn-ea"/>
                  </a:rPr>
                  <a:t>有意义，则</a:t>
                </a:r>
                <a:r>
                  <a:rPr lang="en-US" altLang="zh-CN" sz="2400" dirty="0">
                    <a:latin typeface="+mn-ea"/>
                  </a:rPr>
                  <a:t>x</a:t>
                </a:r>
                <a:r>
                  <a:rPr lang="zh-CN" altLang="en-US" sz="2400" dirty="0">
                    <a:latin typeface="+mn-ea"/>
                  </a:rPr>
                  <a:t>的取值范围是</a:t>
                </a:r>
                <a:r>
                  <a:rPr lang="zh-CN" altLang="en-US" sz="2400" u="sng" dirty="0">
                    <a:latin typeface="+mn-ea"/>
                  </a:rPr>
                  <a:t>                </a:t>
                </a:r>
                <a:r>
                  <a:rPr lang="en-US" altLang="zh-CN" sz="2400" dirty="0" smtClean="0">
                    <a:latin typeface="+mn-ea"/>
                  </a:rPr>
                  <a:t>.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（</a:t>
                </a:r>
                <a:r>
                  <a:rPr lang="en-US" altLang="zh-CN" sz="2400" dirty="0" smtClean="0">
                    <a:latin typeface="+mn-ea"/>
                  </a:rPr>
                  <a:t>3</a:t>
                </a:r>
                <a:r>
                  <a:rPr lang="zh-CN" altLang="en-US" sz="2400" dirty="0" smtClean="0">
                    <a:latin typeface="+mn-ea"/>
                  </a:rPr>
                  <a:t>）如果代数式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2−</m:t>
                        </m:r>
                        <m:rad>
                          <m:radPr>
                            <m:degHide m:val="on"/>
                            <m:ctrlP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rad>
                      </m:den>
                    </m:f>
                  </m:oMath>
                </a14:m>
                <a:r>
                  <a:rPr lang="zh-CN" altLang="en-US" sz="2400" dirty="0" smtClean="0">
                    <a:latin typeface="+mn-ea"/>
                  </a:rPr>
                  <a:t>有意义，则字母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        </a:t>
                </a:r>
                <a:r>
                  <a:rPr lang="en-US" altLang="zh-CN" sz="2400" dirty="0">
                    <a:latin typeface="+mn-ea"/>
                  </a:rPr>
                  <a:t>.</a:t>
                </a:r>
                <a:endParaRPr lang="en-US" altLang="zh-CN" sz="2400" dirty="0" smtClean="0">
                  <a:latin typeface="+mn-ea"/>
                </a:endParaRPr>
              </a:p>
              <a:p>
                <a:endParaRPr lang="en-US" altLang="zh-CN" sz="2400" dirty="0">
                  <a:latin typeface="+mn-ea"/>
                </a:endParaRPr>
              </a:p>
              <a:p>
                <a:endParaRPr lang="en-US" altLang="zh-CN" sz="2800" dirty="0" smtClean="0"/>
              </a:p>
            </p:txBody>
          </p:sp>
        </mc:Choice>
        <mc:Fallback>
          <p:sp>
            <p:nvSpPr>
              <p:cNvPr id="7" name="文本框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937" y="3623445"/>
                <a:ext cx="10787750" cy="3926716"/>
              </a:xfrm>
              <a:prstGeom prst="rect">
                <a:avLst/>
              </a:prstGeom>
              <a:blipFill rotWithShape="0">
                <a:blip r:embed="rId3"/>
                <a:stretch>
                  <a:fillRect l="-1187" t="-217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92858" y="896879"/>
          <a:ext cx="8126995" cy="662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" name="Equation" r:id="rId1" imgW="85953600" imgH="7010400" progId="Equation.DSMT4">
                  <p:embed/>
                </p:oleObj>
              </mc:Choice>
              <mc:Fallback>
                <p:oleObj name="Equation" r:id="rId1" imgW="85953600" imgH="7010400" progId="Equation.DSMT4">
                  <p:embed/>
                  <p:pic>
                    <p:nvPicPr>
                      <p:cNvPr id="0" name="图片 205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92858" y="896879"/>
                        <a:ext cx="8126995" cy="662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518615" y="1696021"/>
                <a:ext cx="8270544" cy="37036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解：∵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m-4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    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4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，即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9m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＞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7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∴原式可化为：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9m-7+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−3)</m:t>
                        </m:r>
                      </m:e>
                      <m: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=9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−7−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rad>
                  </m:oMath>
                </a14:m>
                <a:endParaRPr lang="en-US" altLang="zh-CN" sz="2400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−3)</m:t>
                        </m:r>
                      </m:e>
                      <m: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rad>
                  </m:oMath>
                </a14:m>
                <a:r>
                  <a:rPr lang="en-US" altLang="zh-CN" sz="2400" dirty="0" smtClean="0">
                    <a:solidFill>
                      <a:srgbClr val="FF0000"/>
                    </a:solidFill>
                  </a:rPr>
                  <a:t>=0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又∵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−3)</m:t>
                        </m:r>
                      </m:e>
                      <m:sup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−4</m:t>
                        </m:r>
                      </m:e>
                    </m:rad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n-3=0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m-4=0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，即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n=3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m=4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（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）</m:t>
                        </m:r>
                      </m:e>
                      <m: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2019</m:t>
                        </m:r>
                      </m:sup>
                    </m:sSup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（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3−4</m:t>
                        </m:r>
                        <m: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）</m:t>
                        </m:r>
                      </m:e>
                      <m:sup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2019</m:t>
                        </m:r>
                      </m:sup>
                    </m:sSup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endParaRPr lang="zh-CN" altLang="en-US" sz="2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15" y="1696021"/>
                <a:ext cx="8270544" cy="3703643"/>
              </a:xfrm>
              <a:prstGeom prst="rect">
                <a:avLst/>
              </a:prstGeom>
              <a:blipFill rotWithShape="0">
                <a:blip r:embed="rId3"/>
                <a:stretch>
                  <a:fillRect l="-110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154479" y="939374"/>
          <a:ext cx="1187450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Equation" r:id="rId1" imgW="125577600" imgH="6096000" progId="Equation.DSMT4">
                  <p:embed/>
                </p:oleObj>
              </mc:Choice>
              <mc:Fallback>
                <p:oleObj name="Equation" r:id="rId1" imgW="125577600" imgH="6096000" progId="Equation.DSMT4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54479" y="939374"/>
                        <a:ext cx="11874500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/>
              <p:cNvSpPr txBox="1"/>
              <p:nvPr/>
            </p:nvSpPr>
            <p:spPr>
              <a:xfrm>
                <a:off x="518615" y="1696021"/>
                <a:ext cx="8270544" cy="4209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解：∵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x-20+y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 ,20-x-y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x-20+y=0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∴原式可化为：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−2−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CN" sz="2400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又∵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+5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−2−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+3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rad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+5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−2−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zh-CN" altLang="en-US" sz="2400" dirty="0" smtClean="0">
                    <a:solidFill>
                      <a:srgbClr val="FF0000"/>
                    </a:solidFill>
                  </a:rPr>
                  <a:t>，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3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zh-CN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+3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  <m:r>
                      <a:rPr lang="en-US" altLang="zh-CN" sz="2400" b="0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endParaRPr lang="en-US" altLang="zh-CN" sz="2400" b="0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sz="2400" dirty="0" err="1" smtClean="0">
                    <a:solidFill>
                      <a:srgbClr val="FF0000"/>
                    </a:solidFill>
                  </a:rPr>
                  <a:t>x+y</a:t>
                </a:r>
                <a:r>
                  <a:rPr lang="en-US" altLang="zh-CN" sz="2400" dirty="0" smtClean="0">
                    <a:solidFill>
                      <a:srgbClr val="FF0000"/>
                    </a:solidFill>
                  </a:rPr>
                  <a:t>=20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400" b="0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sz="2400" b="0" dirty="0" smtClean="0">
                    <a:solidFill>
                      <a:srgbClr val="FF0000"/>
                    </a:solidFill>
                  </a:rPr>
                  <a:t>m=3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</a:rPr>
                  <a:t>（</a:t>
                </a:r>
                <a:r>
                  <a:rPr lang="en-US" altLang="zh-CN" sz="2400" b="0" dirty="0" err="1" smtClean="0">
                    <a:solidFill>
                      <a:srgbClr val="FF0000"/>
                    </a:solidFill>
                  </a:rPr>
                  <a:t>x+y</a:t>
                </a:r>
                <a:r>
                  <a:rPr lang="zh-CN" altLang="en-US" sz="2400" b="0" dirty="0" smtClean="0">
                    <a:solidFill>
                      <a:srgbClr val="FF0000"/>
                    </a:solidFill>
                  </a:rPr>
                  <a:t>）</a:t>
                </a:r>
                <a:r>
                  <a:rPr lang="en-US" altLang="zh-CN" sz="2400" b="0" dirty="0" smtClean="0">
                    <a:solidFill>
                      <a:srgbClr val="FF0000"/>
                    </a:solidFill>
                  </a:rPr>
                  <a:t>=60</a:t>
                </a:r>
              </a:p>
            </p:txBody>
          </p:sp>
        </mc:Choice>
        <mc:Fallback>
          <p:sp>
            <p:nvSpPr>
              <p:cNvPr id="5" name="文本框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15" y="1696021"/>
                <a:ext cx="8270544" cy="4209742"/>
              </a:xfrm>
              <a:prstGeom prst="rect">
                <a:avLst/>
              </a:prstGeom>
              <a:blipFill rotWithShape="0">
                <a:blip r:embed="rId3"/>
                <a:stretch>
                  <a:fillRect l="-1105" b="-8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82563" y="760413"/>
          <a:ext cx="11036300" cy="150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Equation" r:id="rId1" imgW="116433600" imgH="15849600" progId="Equation.DSMT4">
                  <p:embed/>
                </p:oleObj>
              </mc:Choice>
              <mc:Fallback>
                <p:oleObj name="Equation" r:id="rId1" imgW="116433600" imgH="15849600" progId="Equation.DSMT4">
                  <p:embed/>
                  <p:pic>
                    <p:nvPicPr>
                      <p:cNvPr id="0" name="图片 4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82563" y="760413"/>
                        <a:ext cx="11036300" cy="1501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28" b="34726"/>
          <a:stretch>
            <a:fillRect/>
          </a:stretch>
        </p:blipFill>
        <p:spPr>
          <a:xfrm>
            <a:off x="2029491" y="2262188"/>
            <a:ext cx="6110828" cy="408402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5421" y="175802"/>
            <a:ext cx="675056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二、二次根式的性质（</a:t>
            </a:r>
            <a:r>
              <a:rPr lang="zh-CN" altLang="en-US" sz="32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双重非负性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419716" y="894829"/>
          <a:ext cx="8840788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8" name="Equation" r:id="rId1" imgW="93268800" imgH="6096000" progId="Equation.DSMT4">
                  <p:embed/>
                </p:oleObj>
              </mc:Choice>
              <mc:Fallback>
                <p:oleObj name="Equation" r:id="rId1" imgW="93268800" imgH="6096000" progId="Equation.DSMT4">
                  <p:embed/>
                  <p:pic>
                    <p:nvPicPr>
                      <p:cNvPr id="0" name="图片 512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19716" y="894829"/>
                        <a:ext cx="8840788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矩形 1"/>
              <p:cNvSpPr/>
              <p:nvPr/>
            </p:nvSpPr>
            <p:spPr>
              <a:xfrm>
                <a:off x="224617" y="134859"/>
                <a:ext cx="10295190" cy="58477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三、二次根式的两个基本性质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en-US" sz="24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zh-CN" sz="240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p>
                            <m: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|"/>
                        <m:endChr m:val="|"/>
                        <m:ctrlP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  <m:r>
                      <a:rPr lang="zh-CN" altLang="en-US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，</m:t>
                    </m:r>
                    <m:sSup>
                      <m:sSupPr>
                        <m:ctrlP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zh-CN" altLang="en-US" sz="240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（</m:t>
                        </m:r>
                        <m:rad>
                          <m:radPr>
                            <m:degHide m:val="on"/>
                            <m:ctrlP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n w="0"/>
                                <a:solidFill>
                                  <a:srgbClr val="FF0000"/>
                                </a:solidFill>
                                <a:effectLst>
                                  <a:outerShdw blurRad="38100" dist="19050" dir="2700000" algn="tl" rotWithShape="0">
                                    <a:schemeClr val="dk1">
                                      <a:alpha val="40000"/>
                                    </a:schemeClr>
                                  </a:outerShdw>
                                </a:effectLst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</m:rad>
                        <m:r>
                          <a:rPr lang="zh-CN" altLang="en-US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）</m:t>
                        </m:r>
                      </m:e>
                      <m:sup>
                        <m:r>
                          <a:rPr lang="en-US" altLang="zh-CN" sz="2400" b="0" i="1" smtClean="0">
                            <a:ln w="0"/>
                            <a:solidFill>
                              <a:srgbClr val="FF0000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𝑎</m:t>
                    </m:r>
                    <m:r>
                      <a:rPr lang="zh-CN" altLang="en-US" sz="2400" i="1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（</m:t>
                    </m:r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𝑎</m:t>
                    </m:r>
                    <m:r>
                      <a:rPr lang="zh-CN" altLang="en-US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≥</m:t>
                    </m:r>
                    <m:r>
                      <a:rPr lang="en-US" altLang="zh-CN" sz="2400" b="0" i="1" smtClean="0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0</m:t>
                    </m:r>
                    <m:r>
                      <a:rPr lang="zh-CN" altLang="en-US" sz="2400" i="1">
                        <a:ln w="0"/>
                        <a:solidFill>
                          <a:srgbClr val="FF0000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）</m:t>
                    </m:r>
                  </m:oMath>
                </a14:m>
                <a:endParaRPr lang="zh-CN" altLang="en-US" sz="2400" dirty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617" y="134859"/>
                <a:ext cx="10295190" cy="584775"/>
              </a:xfrm>
              <a:prstGeom prst="rect">
                <a:avLst/>
              </a:prstGeom>
              <a:blipFill rotWithShape="0">
                <a:blip r:embed="rId1"/>
                <a:stretch>
                  <a:fillRect l="-1184" t="-20833" b="-333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  <a:endParaRPr lang="zh-CN" altLang="en-US">
                  <a:noFill/>
                </a:endParaRPr>
              </a:p>
            </p:txBody>
          </p:sp>
        </mc:Fallback>
      </mc:AlternateContent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224790" y="601980"/>
          <a:ext cx="11204575" cy="706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Equation" r:id="rId2" imgW="4838700" imgH="304800" progId="Equation.DSMT4">
                  <p:embed/>
                </p:oleObj>
              </mc:Choice>
              <mc:Fallback>
                <p:oleObj name="Equation" r:id="rId2" imgW="4838700" imgH="304800" progId="Equation.DSMT4">
                  <p:embed/>
                  <p:pic>
                    <p:nvPicPr>
                      <p:cNvPr id="0" name="图片 616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4790" y="601980"/>
                        <a:ext cx="11204575" cy="7061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212559" y="3289109"/>
          <a:ext cx="11979441" cy="1023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Equation" r:id="rId4" imgW="135636000" imgH="11582400" progId="Equation.DSMT4">
                  <p:embed/>
                </p:oleObj>
              </mc:Choice>
              <mc:Fallback>
                <p:oleObj name="Equation" r:id="rId4" imgW="135636000" imgH="11582400" progId="Equation.DSMT4">
                  <p:embed/>
                  <p:pic>
                    <p:nvPicPr>
                      <p:cNvPr id="0" name="图片 616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2559" y="3289109"/>
                        <a:ext cx="11979441" cy="10231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/>
        </p:nvGraphicFramePr>
        <p:xfrm>
          <a:off x="1236579" y="4313532"/>
          <a:ext cx="7480350" cy="2544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Equation" r:id="rId6" imgW="119176800" imgH="40538400" progId="Equation.DSMT4">
                  <p:embed/>
                </p:oleObj>
              </mc:Choice>
              <mc:Fallback>
                <p:oleObj name="Equation" r:id="rId6" imgW="119176800" imgH="40538400" progId="Equation.DSMT4">
                  <p:embed/>
                  <p:pic>
                    <p:nvPicPr>
                      <p:cNvPr id="0" name="图片 6162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236579" y="4313532"/>
                        <a:ext cx="7480350" cy="25444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4547" y="270290"/>
            <a:ext cx="1239313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四、最简二次根式之一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</a:t>
            </a:r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被开方数不含开的尽的因数或因式；被开方式不含分母</a:t>
            </a:r>
            <a:r>
              <a:rPr lang="zh-CN" altLang="en-US" sz="28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</a:t>
            </a:r>
            <a:endParaRPr lang="zh-CN" altLang="en-US" sz="28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032500" y="3332163"/>
          <a:ext cx="127000" cy="19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6" name="Equation" r:id="rId1" imgW="3048000" imgH="4572000" progId="Equation.DSMT4">
                  <p:embed/>
                </p:oleObj>
              </mc:Choice>
              <mc:Fallback>
                <p:oleObj name="Equation" r:id="rId1" imgW="3048000" imgH="4572000" progId="Equation.DSMT4">
                  <p:embed/>
                  <p:pic>
                    <p:nvPicPr>
                      <p:cNvPr id="0" name="图片 72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32500" y="3332163"/>
                        <a:ext cx="127000" cy="190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517572" y="941815"/>
          <a:ext cx="8080517" cy="1552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7" name="Equation" r:id="rId3" imgW="85648800" imgH="16459200" progId="Equation.DSMT4">
                  <p:embed/>
                </p:oleObj>
              </mc:Choice>
              <mc:Fallback>
                <p:oleObj name="Equation" r:id="rId3" imgW="85648800" imgH="16459200" progId="Equation.DSMT4">
                  <p:embed/>
                  <p:pic>
                    <p:nvPicPr>
                      <p:cNvPr id="0" name="图片 721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7572" y="941815"/>
                        <a:ext cx="8080517" cy="15528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6960358" y="914639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B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7" name="对象 6"/>
          <p:cNvGraphicFramePr>
            <a:graphicFrameLocks noChangeAspect="1"/>
          </p:cNvGraphicFramePr>
          <p:nvPr/>
        </p:nvGraphicFramePr>
        <p:xfrm>
          <a:off x="390476" y="2212601"/>
          <a:ext cx="8537948" cy="1343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8" name="Equation" r:id="rId5" imgW="81381600" imgH="12801600" progId="Equation.DSMT4">
                  <p:embed/>
                </p:oleObj>
              </mc:Choice>
              <mc:Fallback>
                <p:oleObj name="Equation" r:id="rId5" imgW="81381600" imgH="12801600" progId="Equation.DSMT4">
                  <p:embed/>
                  <p:pic>
                    <p:nvPicPr>
                      <p:cNvPr id="0" name="图片 721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0476" y="2212601"/>
                        <a:ext cx="8537948" cy="1343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8271937" y="2340596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A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9" name="对象 8"/>
          <p:cNvGraphicFramePr>
            <a:graphicFrameLocks noChangeAspect="1"/>
          </p:cNvGraphicFramePr>
          <p:nvPr/>
        </p:nvGraphicFramePr>
        <p:xfrm>
          <a:off x="195784" y="4733581"/>
          <a:ext cx="10871201" cy="1214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19" name="Equation" r:id="rId7" imgW="103632000" imgH="11582400" progId="Equation.DSMT4">
                  <p:embed/>
                </p:oleObj>
              </mc:Choice>
              <mc:Fallback>
                <p:oleObj name="Equation" r:id="rId7" imgW="103632000" imgH="11582400" progId="Equation.DSMT4">
                  <p:embed/>
                  <p:pic>
                    <p:nvPicPr>
                      <p:cNvPr id="0" name="图片 721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95784" y="4733581"/>
                        <a:ext cx="10871201" cy="12144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0388220" y="4817579"/>
            <a:ext cx="491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B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1" name="对象 10"/>
          <p:cNvGraphicFramePr>
            <a:graphicFrameLocks noChangeAspect="1"/>
          </p:cNvGraphicFramePr>
          <p:nvPr/>
        </p:nvGraphicFramePr>
        <p:xfrm>
          <a:off x="277671" y="3701210"/>
          <a:ext cx="9593262" cy="671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0" name="Equation" r:id="rId9" imgW="91440000" imgH="6400800" progId="Equation.DSMT4">
                  <p:embed/>
                </p:oleObj>
              </mc:Choice>
              <mc:Fallback>
                <p:oleObj name="Equation" r:id="rId9" imgW="91440000" imgH="6400800" progId="Equation.DSMT4">
                  <p:embed/>
                  <p:pic>
                    <p:nvPicPr>
                      <p:cNvPr id="0" name="图片 721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77671" y="3701210"/>
                        <a:ext cx="9593262" cy="6715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517596" y="3683644"/>
            <a:ext cx="846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4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3757" y="189448"/>
            <a:ext cx="64427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四、最简二次根式之二</a:t>
            </a:r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（分母有理化）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543064" y="885706"/>
          <a:ext cx="6978177" cy="44552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Equation" r:id="rId1" imgW="79248000" imgH="50596800" progId="Equation.DSMT4">
                  <p:embed/>
                </p:oleObj>
              </mc:Choice>
              <mc:Fallback>
                <p:oleObj name="Equation" r:id="rId1" imgW="79248000" imgH="50596800" progId="Equation.DSMT4">
                  <p:embed/>
                  <p:pic>
                    <p:nvPicPr>
                      <p:cNvPr id="0" name="图片 82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43064" y="885706"/>
                        <a:ext cx="6978177" cy="44552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3757" y="189448"/>
            <a:ext cx="644278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四、最简二次根式之二</a:t>
            </a:r>
            <a:r>
              <a:rPr lang="zh-CN" altLang="en-US" sz="2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（分母有理化）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716932" y="1012517"/>
          <a:ext cx="5576438" cy="25295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9" name="Equation" r:id="rId1" imgW="59131200" imgH="26822400" progId="Equation.DSMT4">
                  <p:embed/>
                </p:oleObj>
              </mc:Choice>
              <mc:Fallback>
                <p:oleObj name="Equation" r:id="rId1" imgW="59131200" imgH="26822400" progId="Equation.DSMT4">
                  <p:embed/>
                  <p:pic>
                    <p:nvPicPr>
                      <p:cNvPr id="0" name="图片 922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16932" y="1012517"/>
                        <a:ext cx="5576438" cy="25295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37" b="33931"/>
          <a:stretch>
            <a:fillRect/>
          </a:stretch>
        </p:blipFill>
        <p:spPr>
          <a:xfrm>
            <a:off x="6726546" y="774223"/>
            <a:ext cx="4892701" cy="5674886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44" y="0"/>
            <a:ext cx="3877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五、二次根式的运算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267719" y="3487453"/>
          <a:ext cx="10687050" cy="1042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0" name="Equation" r:id="rId1" imgW="99974400" imgH="9753600" progId="Equation.DSMT4">
                  <p:embed/>
                </p:oleObj>
              </mc:Choice>
              <mc:Fallback>
                <p:oleObj name="Equation" r:id="rId1" imgW="99974400" imgH="9753600" progId="Equation.DSMT4">
                  <p:embed/>
                  <p:pic>
                    <p:nvPicPr>
                      <p:cNvPr id="0" name="图片 1025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67719" y="3487453"/>
                        <a:ext cx="10687050" cy="10429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578039" y="841256"/>
          <a:ext cx="7526228" cy="17267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1" name="Equation" r:id="rId3" imgW="70408800" imgH="16154400" progId="Equation.DSMT4">
                  <p:embed/>
                </p:oleObj>
              </mc:Choice>
              <mc:Fallback>
                <p:oleObj name="Equation" r:id="rId3" imgW="70408800" imgH="16154400" progId="Equation.DSMT4">
                  <p:embed/>
                  <p:pic>
                    <p:nvPicPr>
                      <p:cNvPr id="0" name="图片 1026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8039" y="841256"/>
                        <a:ext cx="7526228" cy="17267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44" y="0"/>
            <a:ext cx="3877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五、二次根式的运算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393415" y="760957"/>
          <a:ext cx="106203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Equation" r:id="rId1" imgW="104241600" imgH="11582400" progId="Equation.DSMT4">
                  <p:embed/>
                </p:oleObj>
              </mc:Choice>
              <mc:Fallback>
                <p:oleObj name="Equation" r:id="rId1" imgW="104241600" imgH="11582400" progId="Equation.DSMT4">
                  <p:embed/>
                  <p:pic>
                    <p:nvPicPr>
                      <p:cNvPr id="0" name="图片 112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3415" y="760957"/>
                        <a:ext cx="10620375" cy="1177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393415" y="2115064"/>
          <a:ext cx="10775950" cy="1084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" name="Equation" r:id="rId3" imgW="105765600" imgH="10668000" progId="Equation.DSMT4">
                  <p:embed/>
                </p:oleObj>
              </mc:Choice>
              <mc:Fallback>
                <p:oleObj name="Equation" r:id="rId3" imgW="105765600" imgH="10668000" progId="Equation.DSMT4">
                  <p:embed/>
                  <p:pic>
                    <p:nvPicPr>
                      <p:cNvPr id="0" name="图片 1127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3415" y="2115064"/>
                        <a:ext cx="10775950" cy="1084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0345003" y="760957"/>
            <a:ext cx="668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D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08" r="15793" b="12835"/>
          <a:stretch>
            <a:fillRect/>
          </a:stretch>
        </p:blipFill>
        <p:spPr>
          <a:xfrm>
            <a:off x="3544394" y="2769768"/>
            <a:ext cx="4030528" cy="4088231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3144" y="0"/>
            <a:ext cx="3877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五、二次根式的运算</a:t>
            </a:r>
            <a:endParaRPr lang="zh-CN" altLang="en-US" sz="240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78218" y="976171"/>
          <a:ext cx="7637463" cy="173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1" name="Equation" r:id="rId1" imgW="74980800" imgH="17068800" progId="Equation.DSMT4">
                  <p:embed/>
                </p:oleObj>
              </mc:Choice>
              <mc:Fallback>
                <p:oleObj name="Equation" r:id="rId1" imgW="74980800" imgH="17068800" progId="Equation.DSMT4">
                  <p:embed/>
                  <p:pic>
                    <p:nvPicPr>
                      <p:cNvPr id="0" name="图片 123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78218" y="976171"/>
                        <a:ext cx="7637463" cy="1733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/>
        </p:nvGraphicFramePr>
        <p:xfrm>
          <a:off x="678218" y="3101117"/>
          <a:ext cx="7862676" cy="2017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2" name="Equation" r:id="rId3" imgW="68884800" imgH="17678400" progId="Equation.DSMT4">
                  <p:embed/>
                </p:oleObj>
              </mc:Choice>
              <mc:Fallback>
                <p:oleObj name="Equation" r:id="rId3" imgW="68884800" imgH="17678400" progId="Equation.DSMT4">
                  <p:embed/>
                  <p:pic>
                    <p:nvPicPr>
                      <p:cNvPr id="0" name="图片 1230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78218" y="3101117"/>
                        <a:ext cx="7862676" cy="20178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382090" y="454120"/>
          <a:ext cx="6303963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1" name="Equation" r:id="rId1" imgW="61874400" imgH="6400800" progId="Equation.DSMT4">
                  <p:embed/>
                </p:oleObj>
              </mc:Choice>
              <mc:Fallback>
                <p:oleObj name="Equation" r:id="rId1" imgW="61874400" imgH="6400800" progId="Equation.DSMT4">
                  <p:embed/>
                  <p:pic>
                    <p:nvPicPr>
                      <p:cNvPr id="0" name="图片 1332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82090" y="454120"/>
                        <a:ext cx="6303963" cy="6492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557710" y="1450572"/>
            <a:ext cx="8722768" cy="3558156"/>
            <a:chOff x="557710" y="1450572"/>
            <a:chExt cx="8722768" cy="3558156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710" y="1450572"/>
              <a:ext cx="8535958" cy="3503565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7206018" y="3985146"/>
              <a:ext cx="2074460" cy="10235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endParaRPr lang="zh-CN" altLang="en-US" dirty="0"/>
            </a:p>
          </p:txBody>
        </p:sp>
      </p:grp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614102" y="286555"/>
          <a:ext cx="8353425" cy="216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" name="Equation" r:id="rId1" imgW="81991200" imgH="21336000" progId="Equation.DSMT4">
                  <p:embed/>
                </p:oleObj>
              </mc:Choice>
              <mc:Fallback>
                <p:oleObj name="Equation" r:id="rId1" imgW="81991200" imgH="21336000" progId="Equation.DSMT4">
                  <p:embed/>
                  <p:pic>
                    <p:nvPicPr>
                      <p:cNvPr id="0" name="图片 1434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4102" y="286555"/>
                        <a:ext cx="8353425" cy="2165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1194748" y="2054012"/>
          <a:ext cx="4836852" cy="4128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7" name="Equation" r:id="rId3" imgW="60350400" imgH="51511200" progId="Equation.DSMT4">
                  <p:embed/>
                </p:oleObj>
              </mc:Choice>
              <mc:Fallback>
                <p:oleObj name="Equation" r:id="rId3" imgW="60350400" imgH="51511200" progId="Equation.DSMT4">
                  <p:embed/>
                  <p:pic>
                    <p:nvPicPr>
                      <p:cNvPr id="0" name="图片 1434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94748" y="2054012"/>
                        <a:ext cx="4836852" cy="412842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主题3">
  <a:themeElements>
    <a:clrScheme name="自定义 88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09D90"/>
      </a:accent1>
      <a:accent2>
        <a:srgbClr val="7F7F7F"/>
      </a:accent2>
      <a:accent3>
        <a:srgbClr val="209D90"/>
      </a:accent3>
      <a:accent4>
        <a:srgbClr val="7F7F7F"/>
      </a:accent4>
      <a:accent5>
        <a:srgbClr val="209D90"/>
      </a:accent5>
      <a:accent6>
        <a:srgbClr val="7F7F7F"/>
      </a:accent6>
      <a:hlink>
        <a:srgbClr val="209D90"/>
      </a:hlink>
      <a:folHlink>
        <a:srgbClr val="7F7F7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主题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主题3</Template>
  <TotalTime>0</TotalTime>
  <Words>256</Words>
  <Application>WPS 演示</Application>
  <PresentationFormat>宽屏</PresentationFormat>
  <Paragraphs>51</Paragraphs>
  <Slides>15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24</vt:i4>
      </vt:variant>
      <vt:variant>
        <vt:lpstr>幻灯片标题</vt:lpstr>
      </vt:variant>
      <vt:variant>
        <vt:i4>15</vt:i4>
      </vt:variant>
    </vt:vector>
  </HeadingPairs>
  <TitlesOfParts>
    <vt:vector size="51" baseType="lpstr">
      <vt:lpstr>Arial</vt:lpstr>
      <vt:lpstr>宋体</vt:lpstr>
      <vt:lpstr>Wingdings</vt:lpstr>
      <vt:lpstr>Wingdings 2</vt:lpstr>
      <vt:lpstr>Wingdings</vt:lpstr>
      <vt:lpstr>Calibri Light</vt:lpstr>
      <vt:lpstr>Calibri</vt:lpstr>
      <vt:lpstr>微软雅黑</vt:lpstr>
      <vt:lpstr>Arial Unicode MS</vt:lpstr>
      <vt:lpstr>主题3</vt:lpstr>
      <vt:lpstr>HDOfficeLightV0</vt:lpstr>
      <vt:lpstr>主题4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二次根式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二次根式</dc:title>
  <dc:creator>admin</dc:creator>
  <cp:lastModifiedBy>Administrator</cp:lastModifiedBy>
  <cp:revision>26</cp:revision>
  <dcterms:created xsi:type="dcterms:W3CDTF">2020-06-17T08:31:00Z</dcterms:created>
  <dcterms:modified xsi:type="dcterms:W3CDTF">2020-06-22T07:42:47Z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