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77" r:id="rId2"/>
    <p:sldId id="261" r:id="rId3"/>
    <p:sldId id="259" r:id="rId4"/>
    <p:sldId id="256" r:id="rId5"/>
    <p:sldId id="280" r:id="rId6"/>
    <p:sldId id="281" r:id="rId7"/>
    <p:sldId id="282" r:id="rId8"/>
    <p:sldId id="283" r:id="rId9"/>
    <p:sldId id="263" r:id="rId10"/>
    <p:sldId id="264" r:id="rId11"/>
    <p:sldId id="266" r:id="rId12"/>
    <p:sldId id="271" r:id="rId13"/>
    <p:sldId id="279" r:id="rId14"/>
    <p:sldId id="273" r:id="rId15"/>
    <p:sldId id="258" r:id="rId16"/>
    <p:sldId id="276" r:id="rId17"/>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020A0"/>
    <a:srgbClr val="3399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1" d="100"/>
          <a:sy n="91" d="100"/>
        </p:scale>
        <p:origin x="44"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2020/10/26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2020/10/26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2020/10/26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2020/10/26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D997B5FA-0921-464F-AAE1-844C04324D75}" type="datetimeFigureOut">
              <a:rPr lang="zh-CN" altLang="en-US" smtClean="0"/>
              <a:t>2020/10/26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D997B5FA-0921-464F-AAE1-844C04324D75}" type="datetimeFigureOut">
              <a:rPr lang="zh-CN" altLang="en-US" smtClean="0"/>
              <a:t>2020/10/26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2020/10/26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2020/10/26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2020/10/26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2020/10/26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2020/10/26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2020/10/26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slide" Target="slide11.xm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13.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slide" Target="slide12.xm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4" name="文本框 3"/>
          <p:cNvSpPr txBox="1"/>
          <p:nvPr/>
        </p:nvSpPr>
        <p:spPr>
          <a:xfrm>
            <a:off x="841143" y="296863"/>
            <a:ext cx="5333234" cy="1015663"/>
          </a:xfrm>
          <a:prstGeom prst="rect">
            <a:avLst/>
          </a:prstGeom>
          <a:solidFill>
            <a:schemeClr val="bg1"/>
          </a:solidFill>
        </p:spPr>
        <p:txBody>
          <a:bodyPr wrap="square" rtlCol="0">
            <a:spAutoFit/>
          </a:bodyPr>
          <a:lstStyle/>
          <a:p>
            <a:r>
              <a:rPr lang="zh-CN" altLang="en-US" sz="6000" b="1" u="sng" dirty="0">
                <a:solidFill>
                  <a:schemeClr val="tx1"/>
                </a:solidFill>
                <a:latin typeface="楷体" panose="02010609060101010101" charset="-122"/>
                <a:ea typeface="楷体" panose="02010609060101010101" charset="-122"/>
              </a:rPr>
              <a:t>古有一人</a:t>
            </a:r>
          </a:p>
        </p:txBody>
      </p:sp>
      <p:sp>
        <p:nvSpPr>
          <p:cNvPr id="5" name="文本框 4">
            <a:extLst>
              <a:ext uri="{FF2B5EF4-FFF2-40B4-BE49-F238E27FC236}">
                <a16:creationId xmlns:a16="http://schemas.microsoft.com/office/drawing/2014/main" id="{2E16D161-BCEC-4543-9140-2824FC726B43}"/>
              </a:ext>
            </a:extLst>
          </p:cNvPr>
          <p:cNvSpPr txBox="1"/>
          <p:nvPr/>
        </p:nvSpPr>
        <p:spPr>
          <a:xfrm>
            <a:off x="589858" y="1710610"/>
            <a:ext cx="9762310" cy="3539430"/>
          </a:xfrm>
          <a:prstGeom prst="rect">
            <a:avLst/>
          </a:prstGeom>
          <a:noFill/>
        </p:spPr>
        <p:txBody>
          <a:bodyPr wrap="square">
            <a:spAutoFit/>
          </a:bodyPr>
          <a:lstStyle/>
          <a:p>
            <a:r>
              <a:rPr lang="zh-CN" altLang="en-US" sz="3200" b="1" dirty="0">
                <a:solidFill>
                  <a:srgbClr val="000000"/>
                </a:solidFill>
                <a:latin typeface="方正粗宋简体" pitchFamily="65" charset="-122"/>
                <a:ea typeface="方正粗宋简体" pitchFamily="65" charset="-122"/>
              </a:rPr>
              <a:t>读书：</a:t>
            </a:r>
            <a:r>
              <a:rPr lang="zh-CN" altLang="en-US" sz="3200" b="1" dirty="0">
                <a:solidFill>
                  <a:srgbClr val="0000CC"/>
                </a:solidFill>
                <a:latin typeface="方正粗宋简体" pitchFamily="65" charset="-122"/>
                <a:ea typeface="方正粗宋简体" pitchFamily="65" charset="-122"/>
              </a:rPr>
              <a:t>闭门书史丛，少有凌云志。</a:t>
            </a:r>
            <a:endParaRPr lang="en-US" altLang="zh-CN" sz="3200" b="1" dirty="0">
              <a:solidFill>
                <a:srgbClr val="0000CC"/>
              </a:solidFill>
              <a:latin typeface="方正粗宋简体" pitchFamily="65" charset="-122"/>
              <a:ea typeface="方正粗宋简体" pitchFamily="65" charset="-122"/>
            </a:endParaRPr>
          </a:p>
          <a:p>
            <a:r>
              <a:rPr lang="zh-CN" altLang="en-US" sz="3200" b="1" dirty="0">
                <a:solidFill>
                  <a:srgbClr val="000000"/>
                </a:solidFill>
                <a:latin typeface="方正粗宋简体" pitchFamily="65" charset="-122"/>
                <a:ea typeface="方正粗宋简体" pitchFamily="65" charset="-122"/>
              </a:rPr>
              <a:t>工作：</a:t>
            </a:r>
            <a:r>
              <a:rPr lang="zh-CN" altLang="en-US" sz="3200" b="1" dirty="0">
                <a:solidFill>
                  <a:srgbClr val="0000CC"/>
                </a:solidFill>
                <a:latin typeface="方正粗宋简体" pitchFamily="65" charset="-122"/>
                <a:ea typeface="方正粗宋简体" pitchFamily="65" charset="-122"/>
              </a:rPr>
              <a:t>平生五千卷，一字不救饥。</a:t>
            </a:r>
            <a:endParaRPr lang="en-US" altLang="zh-CN" sz="3200" b="1" dirty="0">
              <a:solidFill>
                <a:srgbClr val="0000CC"/>
              </a:solidFill>
              <a:latin typeface="方正粗宋简体" pitchFamily="65" charset="-122"/>
              <a:ea typeface="方正粗宋简体" pitchFamily="65" charset="-122"/>
            </a:endParaRPr>
          </a:p>
          <a:p>
            <a:r>
              <a:rPr lang="zh-CN" altLang="en-US" sz="3200" b="1" dirty="0">
                <a:solidFill>
                  <a:srgbClr val="000000"/>
                </a:solidFill>
                <a:ea typeface="方正粗宋简体" pitchFamily="65" charset="-122"/>
              </a:rPr>
              <a:t>吃东西：</a:t>
            </a:r>
            <a:r>
              <a:rPr lang="zh-CN" altLang="en-US" sz="3200" b="1" dirty="0">
                <a:solidFill>
                  <a:srgbClr val="0000CC"/>
                </a:solidFill>
                <a:ea typeface="方正粗宋简体" pitchFamily="65" charset="-122"/>
              </a:rPr>
              <a:t>日啖荔枝三百颗 ，不辞长作岭南人。</a:t>
            </a:r>
            <a:endParaRPr lang="en-US" altLang="zh-CN" sz="3200" b="1" dirty="0">
              <a:solidFill>
                <a:srgbClr val="0000CC"/>
              </a:solidFill>
              <a:ea typeface="方正粗宋简体" pitchFamily="65" charset="-122"/>
            </a:endParaRPr>
          </a:p>
          <a:p>
            <a:r>
              <a:rPr lang="zh-CN" altLang="en-US" sz="3200" b="1" dirty="0">
                <a:solidFill>
                  <a:srgbClr val="000000"/>
                </a:solidFill>
                <a:ea typeface="方正粗宋简体" pitchFamily="65" charset="-122"/>
                <a:sym typeface="+mn-ea"/>
              </a:rPr>
              <a:t>人生态度：</a:t>
            </a:r>
            <a:r>
              <a:rPr lang="zh-CN" altLang="en-US" sz="3200" b="1" dirty="0">
                <a:solidFill>
                  <a:srgbClr val="0000CC"/>
                </a:solidFill>
                <a:latin typeface="方正粗宋简体" pitchFamily="65" charset="-122"/>
                <a:ea typeface="方正粗宋简体" pitchFamily="65" charset="-122"/>
                <a:sym typeface="+mn-ea"/>
              </a:rPr>
              <a:t>一蓑烟雨任平生。</a:t>
            </a:r>
            <a:endParaRPr lang="en-US" altLang="zh-CN" sz="3200" b="1" dirty="0">
              <a:solidFill>
                <a:srgbClr val="0000CC"/>
              </a:solidFill>
              <a:ea typeface="方正粗宋简体" pitchFamily="65" charset="-122"/>
            </a:endParaRPr>
          </a:p>
          <a:p>
            <a:r>
              <a:rPr lang="zh-CN" altLang="en-US" sz="3200" b="1" dirty="0">
                <a:solidFill>
                  <a:srgbClr val="000000"/>
                </a:solidFill>
                <a:ea typeface="方正粗宋简体" pitchFamily="65" charset="-122"/>
                <a:sym typeface="+mn-ea"/>
              </a:rPr>
              <a:t>离别：</a:t>
            </a:r>
            <a:r>
              <a:rPr lang="zh-CN" altLang="en-US" sz="3200" b="1" dirty="0">
                <a:solidFill>
                  <a:srgbClr val="0000CC"/>
                </a:solidFill>
                <a:latin typeface="方正粗宋简体" pitchFamily="65" charset="-122"/>
                <a:ea typeface="方正粗宋简体" pitchFamily="65" charset="-122"/>
                <a:sym typeface="+mn-ea"/>
              </a:rPr>
              <a:t>人有悲欢离合，月有阴晴圆缺，此事古难全。</a:t>
            </a:r>
            <a:endParaRPr lang="zh-CN" altLang="en-US" sz="3200" b="1" dirty="0">
              <a:solidFill>
                <a:schemeClr val="accent2"/>
              </a:solidFill>
              <a:latin typeface="Times New Roman" panose="02020603050405020304" pitchFamily="18" charset="0"/>
              <a:ea typeface="宋体" panose="02010600030101010101" pitchFamily="2" charset="-122"/>
            </a:endParaRPr>
          </a:p>
          <a:p>
            <a:endParaRPr lang="en-US" altLang="zh-CN" sz="3200" b="1" dirty="0">
              <a:solidFill>
                <a:srgbClr val="0000CC"/>
              </a:solidFill>
              <a:ea typeface="方正粗宋简体" pitchFamily="65" charset="-122"/>
            </a:endParaRPr>
          </a:p>
          <a:p>
            <a:endParaRPr lang="zh-CN" altLang="en-US" sz="3200" b="1" dirty="0">
              <a:solidFill>
                <a:srgbClr val="FF0000"/>
              </a:solidFill>
              <a:latin typeface="方正粗宋简体" pitchFamily="65" charset="-122"/>
              <a:ea typeface="方正粗宋简体" pitchFamily="65" charset="-122"/>
            </a:endParaRPr>
          </a:p>
        </p:txBody>
      </p:sp>
    </p:spTree>
    <p:extLst>
      <p:ext uri="{BB962C8B-B14F-4D97-AF65-F5344CB8AC3E}">
        <p14:creationId xmlns:p14="http://schemas.microsoft.com/office/powerpoint/2010/main" val="3023945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 calcmode="lin" valueType="num">
                                      <p:cBhvr additive="base">
                                        <p:cTn id="31"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3" name="文本框 102402"/>
          <p:cNvSpPr txBox="1"/>
          <p:nvPr/>
        </p:nvSpPr>
        <p:spPr>
          <a:xfrm>
            <a:off x="202565" y="-149860"/>
            <a:ext cx="11996420" cy="7157085"/>
          </a:xfrm>
          <a:prstGeom prst="rect">
            <a:avLst/>
          </a:prstGeom>
          <a:noFill/>
          <a:ln w="9525">
            <a:noFill/>
          </a:ln>
        </p:spPr>
        <p:txBody>
          <a:bodyPr wrap="square">
            <a:spAutoFit/>
          </a:bodyPr>
          <a:lstStyle/>
          <a:p>
            <a:pPr>
              <a:lnSpc>
                <a:spcPct val="85000"/>
              </a:lnSpc>
            </a:pPr>
            <a:endParaRPr lang="en-US" altLang="zh-CN" sz="5400" noProof="1">
              <a:effectLst>
                <a:outerShdw blurRad="38100" dist="38100" dir="2700000">
                  <a:srgbClr val="FFFFFF"/>
                </a:outerShdw>
              </a:effectLst>
              <a:latin typeface="华文行楷" pitchFamily="2" charset="-122"/>
              <a:ea typeface="华文行楷" pitchFamily="2" charset="-122"/>
            </a:endParaRPr>
          </a:p>
          <a:p>
            <a:pPr>
              <a:lnSpc>
                <a:spcPct val="85000"/>
              </a:lnSpc>
            </a:pPr>
            <a:r>
              <a:rPr lang="zh-CN" altLang="en-US" sz="5400" noProof="1">
                <a:effectLst>
                  <a:outerShdw blurRad="38100" dist="38100" dir="2700000">
                    <a:srgbClr val="FFFFFF"/>
                  </a:outerShdw>
                </a:effectLst>
                <a:latin typeface="华文行楷" pitchFamily="2" charset="-122"/>
                <a:ea typeface="华文行楷" pitchFamily="2" charset="-122"/>
                <a:cs typeface="+mn-cs"/>
              </a:rPr>
              <a:t>  苏轼</a:t>
            </a:r>
            <a:r>
              <a:rPr lang="zh-CN" altLang="en-US" sz="4800" noProof="1">
                <a:solidFill>
                  <a:schemeClr val="tx2"/>
                </a:solidFill>
                <a:effectLst>
                  <a:outerShdw blurRad="38100" dist="38100" dir="2700000">
                    <a:srgbClr val="FFFFFF"/>
                  </a:outerShdw>
                </a:effectLst>
                <a:latin typeface="华文行楷" pitchFamily="2" charset="-122"/>
                <a:ea typeface="华文行楷" pitchFamily="2" charset="-122"/>
                <a:cs typeface="+mn-cs"/>
              </a:rPr>
              <a:t>（</a:t>
            </a:r>
            <a:r>
              <a:rPr lang="en-US" altLang="zh-CN" sz="4800" noProof="1">
                <a:solidFill>
                  <a:schemeClr val="tx2"/>
                </a:solidFill>
                <a:effectLst>
                  <a:outerShdw blurRad="38100" dist="38100" dir="2700000">
                    <a:srgbClr val="FFFFFF"/>
                  </a:outerShdw>
                </a:effectLst>
                <a:latin typeface="华文行楷" pitchFamily="2" charset="-122"/>
                <a:ea typeface="华文行楷" pitchFamily="2" charset="-122"/>
                <a:cs typeface="+mn-cs"/>
              </a:rPr>
              <a:t>1037</a:t>
            </a:r>
            <a:r>
              <a:rPr lang="en-US" altLang="zh-CN" sz="4800" noProof="1">
                <a:solidFill>
                  <a:schemeClr val="tx2"/>
                </a:solidFill>
                <a:effectLst>
                  <a:outerShdw blurRad="38100" dist="38100" dir="2700000">
                    <a:srgbClr val="FFFFFF"/>
                  </a:outerShdw>
                </a:effectLst>
                <a:latin typeface="Times New Roman" panose="02020603050405020304" pitchFamily="18" charset="0"/>
                <a:ea typeface="华文行楷" pitchFamily="2" charset="-122"/>
                <a:cs typeface="+mn-cs"/>
              </a:rPr>
              <a:t>—</a:t>
            </a:r>
            <a:r>
              <a:rPr lang="en-US" altLang="zh-CN" sz="4800" noProof="1">
                <a:solidFill>
                  <a:schemeClr val="tx2"/>
                </a:solidFill>
                <a:effectLst>
                  <a:outerShdw blurRad="38100" dist="38100" dir="2700000">
                    <a:srgbClr val="FFFFFF"/>
                  </a:outerShdw>
                </a:effectLst>
                <a:latin typeface="华文行楷" pitchFamily="2" charset="-122"/>
                <a:ea typeface="华文行楷" pitchFamily="2" charset="-122"/>
                <a:cs typeface="+mn-cs"/>
              </a:rPr>
              <a:t>1101</a:t>
            </a:r>
            <a:r>
              <a:rPr lang="zh-CN" altLang="en-US" sz="4800" noProof="1">
                <a:solidFill>
                  <a:schemeClr val="tx2"/>
                </a:solidFill>
                <a:effectLst>
                  <a:outerShdw blurRad="38100" dist="38100" dir="2700000">
                    <a:srgbClr val="FFFFFF"/>
                  </a:outerShdw>
                </a:effectLst>
                <a:latin typeface="华文行楷" pitchFamily="2" charset="-122"/>
                <a:ea typeface="华文行楷" pitchFamily="2" charset="-122"/>
                <a:cs typeface="+mn-cs"/>
              </a:rPr>
              <a:t>）</a:t>
            </a:r>
            <a:endParaRPr lang="zh-CN" altLang="en-US" sz="4800" noProof="1">
              <a:solidFill>
                <a:schemeClr val="tx2"/>
              </a:solidFill>
              <a:effectLst>
                <a:outerShdw blurRad="38100" dist="38100" dir="2700000">
                  <a:srgbClr val="FFFFFF"/>
                </a:outerShdw>
              </a:effectLst>
              <a:latin typeface="华文行楷" pitchFamily="2" charset="-122"/>
              <a:ea typeface="华文行楷" pitchFamily="2" charset="-122"/>
            </a:endParaRPr>
          </a:p>
          <a:p>
            <a:pPr>
              <a:lnSpc>
                <a:spcPct val="85000"/>
              </a:lnSpc>
            </a:pPr>
            <a:endParaRPr lang="zh-CN" altLang="en-US" sz="4800" noProof="1">
              <a:solidFill>
                <a:schemeClr val="tx2"/>
              </a:solidFill>
              <a:effectLst>
                <a:outerShdw blurRad="38100" dist="38100" dir="2700000">
                  <a:srgbClr val="FFFFFF"/>
                </a:outerShdw>
              </a:effectLst>
              <a:latin typeface="华文行楷" pitchFamily="2" charset="-122"/>
              <a:ea typeface="华文行楷" pitchFamily="2" charset="-122"/>
            </a:endParaRPr>
          </a:p>
          <a:p>
            <a:pPr>
              <a:lnSpc>
                <a:spcPct val="85000"/>
              </a:lnSpc>
            </a:pPr>
            <a:r>
              <a:rPr lang="zh-CN" altLang="en-US" sz="5400" noProof="1">
                <a:solidFill>
                  <a:schemeClr val="tx2"/>
                </a:solidFill>
                <a:effectLst>
                  <a:outerShdw blurRad="38100" dist="38100" dir="2700000">
                    <a:srgbClr val="FFFFFF"/>
                  </a:outerShdw>
                </a:effectLst>
                <a:latin typeface="楷体_GB2312" pitchFamily="49" charset="-122"/>
                <a:ea typeface="楷体_GB2312" pitchFamily="49" charset="-122"/>
                <a:cs typeface="+mn-cs"/>
              </a:rPr>
              <a:t>   </a:t>
            </a:r>
            <a:r>
              <a:rPr lang="zh-CN" altLang="en-US" sz="4400" b="1" noProof="1">
                <a:solidFill>
                  <a:schemeClr val="tx1"/>
                </a:solidFill>
                <a:effectLst>
                  <a:outerShdw blurRad="38100" dist="38100" dir="2700000">
                    <a:srgbClr val="FFFFFF"/>
                  </a:outerShdw>
                </a:effectLst>
                <a:latin typeface="+mj-ea"/>
                <a:ea typeface="+mj-ea"/>
                <a:cs typeface="+mn-cs"/>
              </a:rPr>
              <a:t>字</a:t>
            </a:r>
            <a:r>
              <a:rPr lang="en-US" altLang="zh-CN" sz="4400" b="1" noProof="1">
                <a:solidFill>
                  <a:schemeClr val="tx1"/>
                </a:solidFill>
                <a:effectLst>
                  <a:outerShdw blurRad="38100" dist="38100" dir="2700000">
                    <a:srgbClr val="FFFFFF"/>
                  </a:outerShdw>
                </a:effectLst>
                <a:latin typeface="+mj-ea"/>
                <a:ea typeface="+mj-ea"/>
                <a:cs typeface="+mn-cs"/>
              </a:rPr>
              <a:t>____</a:t>
            </a:r>
            <a:r>
              <a:rPr lang="zh-CN" altLang="en-US" sz="4400" b="1" noProof="1">
                <a:solidFill>
                  <a:schemeClr val="tx1"/>
                </a:solidFill>
                <a:effectLst>
                  <a:outerShdw blurRad="38100" dist="38100" dir="2700000">
                    <a:srgbClr val="FFFFFF"/>
                  </a:outerShdw>
                </a:effectLst>
                <a:latin typeface="+mj-ea"/>
                <a:ea typeface="+mj-ea"/>
                <a:cs typeface="+mn-cs"/>
              </a:rPr>
              <a:t>，号</a:t>
            </a:r>
            <a:r>
              <a:rPr lang="en-US" altLang="zh-CN" sz="4400" b="1" noProof="1">
                <a:solidFill>
                  <a:schemeClr val="tx1"/>
                </a:solidFill>
                <a:effectLst>
                  <a:outerShdw blurRad="38100" dist="38100" dir="2700000">
                    <a:srgbClr val="FFFFFF"/>
                  </a:outerShdw>
                </a:effectLst>
                <a:latin typeface="+mj-ea"/>
                <a:ea typeface="+mj-ea"/>
                <a:cs typeface="+mn-cs"/>
              </a:rPr>
              <a:t>________</a:t>
            </a:r>
            <a:r>
              <a:rPr lang="zh-CN" altLang="en-US" sz="4400" b="1" noProof="1">
                <a:solidFill>
                  <a:schemeClr val="tx1"/>
                </a:solidFill>
                <a:effectLst>
                  <a:outerShdw blurRad="38100" dist="38100" dir="2700000">
                    <a:srgbClr val="FFFFFF"/>
                  </a:outerShdw>
                </a:effectLst>
                <a:latin typeface="+mj-ea"/>
                <a:ea typeface="+mj-ea"/>
                <a:cs typeface="+mn-cs"/>
              </a:rPr>
              <a:t>，</a:t>
            </a:r>
            <a:r>
              <a:rPr lang="en-US" altLang="zh-CN" sz="4400" b="1" noProof="1">
                <a:solidFill>
                  <a:schemeClr val="tx1"/>
                </a:solidFill>
                <a:effectLst>
                  <a:outerShdw blurRad="38100" dist="38100" dir="2700000">
                    <a:srgbClr val="FFFFFF"/>
                  </a:outerShdw>
                </a:effectLst>
                <a:latin typeface="+mj-ea"/>
                <a:ea typeface="+mj-ea"/>
                <a:cs typeface="+mn-cs"/>
              </a:rPr>
              <a:t>____</a:t>
            </a:r>
            <a:r>
              <a:rPr lang="zh-CN" altLang="en-US" sz="4400" b="1" noProof="1">
                <a:solidFill>
                  <a:schemeClr val="tx1"/>
                </a:solidFill>
                <a:effectLst>
                  <a:outerShdw blurRad="38100" dist="38100" dir="2700000">
                    <a:srgbClr val="FFFFFF"/>
                  </a:outerShdw>
                </a:effectLst>
                <a:latin typeface="+mj-ea"/>
                <a:ea typeface="+mj-ea"/>
                <a:cs typeface="+mn-cs"/>
              </a:rPr>
              <a:t>（朝代）四川眉山人，与其父</a:t>
            </a:r>
            <a:r>
              <a:rPr lang="en-US" altLang="zh-CN" sz="4400" b="1" noProof="1">
                <a:solidFill>
                  <a:schemeClr val="tx1"/>
                </a:solidFill>
                <a:effectLst>
                  <a:outerShdw blurRad="38100" dist="38100" dir="2700000">
                    <a:srgbClr val="FFFFFF"/>
                  </a:outerShdw>
                </a:effectLst>
                <a:latin typeface="+mj-ea"/>
                <a:ea typeface="+mj-ea"/>
                <a:cs typeface="+mn-cs"/>
              </a:rPr>
              <a:t>_____</a:t>
            </a:r>
            <a:r>
              <a:rPr lang="zh-CN" altLang="en-US" sz="4400" b="1" noProof="1">
                <a:solidFill>
                  <a:schemeClr val="tx1"/>
                </a:solidFill>
                <a:effectLst>
                  <a:outerShdw blurRad="38100" dist="38100" dir="2700000">
                    <a:srgbClr val="FFFFFF"/>
                  </a:outerShdw>
                </a:effectLst>
                <a:latin typeface="+mj-ea"/>
                <a:ea typeface="+mj-ea"/>
                <a:cs typeface="+mn-cs"/>
              </a:rPr>
              <a:t>、其弟</a:t>
            </a:r>
            <a:r>
              <a:rPr lang="en-US" altLang="zh-CN" sz="4400" b="1" noProof="1">
                <a:solidFill>
                  <a:schemeClr val="tx1"/>
                </a:solidFill>
                <a:effectLst>
                  <a:outerShdw blurRad="38100" dist="38100" dir="2700000">
                    <a:srgbClr val="FFFFFF"/>
                  </a:outerShdw>
                </a:effectLst>
                <a:latin typeface="+mj-ea"/>
                <a:ea typeface="+mj-ea"/>
                <a:cs typeface="+mn-cs"/>
              </a:rPr>
              <a:t>_____</a:t>
            </a:r>
            <a:r>
              <a:rPr lang="zh-CN" altLang="en-US" sz="4400" b="1" noProof="1">
                <a:solidFill>
                  <a:schemeClr val="tx1"/>
                </a:solidFill>
                <a:effectLst>
                  <a:outerShdw blurRad="38100" dist="38100" dir="2700000">
                    <a:srgbClr val="FFFFFF"/>
                  </a:outerShdw>
                </a:effectLst>
                <a:latin typeface="+mj-ea"/>
                <a:ea typeface="+mj-ea"/>
                <a:cs typeface="+mn-cs"/>
              </a:rPr>
              <a:t>，并称“三苏”。</a:t>
            </a:r>
          </a:p>
          <a:p>
            <a:pPr>
              <a:lnSpc>
                <a:spcPct val="85000"/>
              </a:lnSpc>
            </a:pPr>
            <a:r>
              <a:rPr lang="zh-CN" altLang="en-US" sz="5400" b="1" noProof="1">
                <a:solidFill>
                  <a:schemeClr val="tx1"/>
                </a:solidFill>
                <a:effectLst>
                  <a:outerShdw blurRad="38100" dist="38100" dir="2700000">
                    <a:srgbClr val="FFFFFF"/>
                  </a:outerShdw>
                </a:effectLst>
                <a:latin typeface="+mj-ea"/>
                <a:ea typeface="+mj-ea"/>
                <a:cs typeface="+mn-cs"/>
              </a:rPr>
              <a:t>   </a:t>
            </a:r>
            <a:r>
              <a:rPr lang="zh-CN" altLang="en-US" sz="4400" b="1" noProof="1">
                <a:solidFill>
                  <a:schemeClr val="tx1"/>
                </a:solidFill>
                <a:effectLst>
                  <a:outerShdw blurRad="38100" dist="38100" dir="2700000">
                    <a:srgbClr val="FFFFFF"/>
                  </a:outerShdw>
                </a:effectLst>
                <a:latin typeface="+mj-ea"/>
                <a:ea typeface="+mj-ea"/>
                <a:cs typeface="+mn-cs"/>
              </a:rPr>
              <a:t>一生仕途坎坷，学识渊博，天资极高，诗文书画皆精。其文汪洋恣肆，明白畅达，与欧阳修并称</a:t>
            </a:r>
            <a:r>
              <a:rPr lang="zh-CN" altLang="en-US" sz="4000" noProof="1">
                <a:solidFill>
                  <a:srgbClr val="CC0000"/>
                </a:solidFill>
                <a:latin typeface="Times New Roman" panose="02020603050405020304" pitchFamily="18" charset="0"/>
                <a:ea typeface="华文行楷" pitchFamily="2" charset="-122"/>
              </a:rPr>
              <a:t>欧苏</a:t>
            </a:r>
            <a:r>
              <a:rPr lang="zh-CN" altLang="en-US" sz="4400" b="1" noProof="1">
                <a:solidFill>
                  <a:schemeClr val="tx1"/>
                </a:solidFill>
                <a:effectLst>
                  <a:outerShdw blurRad="38100" dist="38100" dir="2700000">
                    <a:srgbClr val="FFFFFF"/>
                  </a:outerShdw>
                </a:effectLst>
                <a:latin typeface="+mj-ea"/>
                <a:ea typeface="+mj-ea"/>
                <a:cs typeface="+mn-cs"/>
              </a:rPr>
              <a:t>，为</a:t>
            </a:r>
            <a:r>
              <a:rPr lang="zh-CN" altLang="en-US" sz="4000" noProof="1">
                <a:solidFill>
                  <a:srgbClr val="CC0000"/>
                </a:solidFill>
                <a:latin typeface="Times New Roman" panose="02020603050405020304" pitchFamily="18" charset="0"/>
                <a:ea typeface="华文行楷" pitchFamily="2" charset="-122"/>
              </a:rPr>
              <a:t>“唐宋八大家”之一 </a:t>
            </a:r>
            <a:r>
              <a:rPr lang="zh-CN" altLang="en-US" sz="4400" b="1" noProof="1">
                <a:solidFill>
                  <a:schemeClr val="tx1"/>
                </a:solidFill>
                <a:effectLst>
                  <a:outerShdw blurRad="38100" dist="38100" dir="2700000">
                    <a:srgbClr val="FFFFFF"/>
                  </a:outerShdw>
                </a:effectLst>
                <a:latin typeface="+mj-ea"/>
                <a:ea typeface="+mj-ea"/>
                <a:cs typeface="+mn-cs"/>
              </a:rPr>
              <a:t>。词开</a:t>
            </a:r>
            <a:r>
              <a:rPr lang="zh-CN" altLang="en-US" sz="4000" noProof="1">
                <a:solidFill>
                  <a:srgbClr val="CC0000"/>
                </a:solidFill>
                <a:latin typeface="Times New Roman" panose="02020603050405020304" pitchFamily="18" charset="0"/>
                <a:ea typeface="华文行楷" pitchFamily="2" charset="-122"/>
              </a:rPr>
              <a:t>豪放</a:t>
            </a:r>
            <a:r>
              <a:rPr lang="zh-CN" altLang="en-US" sz="4400" b="1" noProof="1">
                <a:solidFill>
                  <a:schemeClr val="tx1"/>
                </a:solidFill>
                <a:effectLst>
                  <a:outerShdw blurRad="38100" dist="38100" dir="2700000">
                    <a:srgbClr val="FFFFFF"/>
                  </a:outerShdw>
                </a:effectLst>
                <a:latin typeface="+mj-ea"/>
                <a:ea typeface="+mj-ea"/>
                <a:cs typeface="+mn-cs"/>
              </a:rPr>
              <a:t>一派，对后世有巨大影响，与</a:t>
            </a:r>
            <a:r>
              <a:rPr lang="zh-CN" altLang="en-US" sz="4000" noProof="1">
                <a:solidFill>
                  <a:srgbClr val="CC0000"/>
                </a:solidFill>
                <a:latin typeface="Times New Roman" panose="02020603050405020304" pitchFamily="18" charset="0"/>
                <a:ea typeface="华文行楷" pitchFamily="2" charset="-122"/>
              </a:rPr>
              <a:t>辛弃疾并称苏辛</a:t>
            </a:r>
            <a:r>
              <a:rPr lang="zh-CN" altLang="en-US" sz="4400" b="1" noProof="1">
                <a:solidFill>
                  <a:schemeClr val="tx1"/>
                </a:solidFill>
                <a:effectLst>
                  <a:outerShdw blurRad="38100" dist="38100" dir="2700000">
                    <a:srgbClr val="FFFFFF"/>
                  </a:outerShdw>
                </a:effectLst>
                <a:latin typeface="+mj-ea"/>
                <a:ea typeface="+mj-ea"/>
                <a:cs typeface="+mn-cs"/>
              </a:rPr>
              <a:t>。著有</a:t>
            </a:r>
            <a:r>
              <a:rPr lang="zh-CN" altLang="en-US" sz="4000" noProof="1">
                <a:solidFill>
                  <a:srgbClr val="CC0000"/>
                </a:solidFill>
                <a:latin typeface="Times New Roman" panose="02020603050405020304" pitchFamily="18" charset="0"/>
                <a:ea typeface="华文行楷" pitchFamily="2" charset="-122"/>
              </a:rPr>
              <a:t>《苏东坡全集》和《东坡乐府》。      </a:t>
            </a:r>
          </a:p>
          <a:p>
            <a:endParaRPr lang="zh-CN" altLang="en-US" sz="4800" b="1" noProof="1">
              <a:solidFill>
                <a:schemeClr val="tx1"/>
              </a:solidFill>
              <a:effectLst>
                <a:outerShdw blurRad="38100" dist="38100" dir="2700000">
                  <a:srgbClr val="FFFFFF"/>
                </a:outerShdw>
              </a:effectLst>
              <a:latin typeface="华文行楷" pitchFamily="2" charset="-122"/>
              <a:ea typeface="华文行楷" pitchFamily="2" charset="-122"/>
              <a:cs typeface="+mn-cs"/>
            </a:endParaRPr>
          </a:p>
        </p:txBody>
      </p:sp>
      <p:sp>
        <p:nvSpPr>
          <p:cNvPr id="102405" name="文本框 102404"/>
          <p:cNvSpPr txBox="1"/>
          <p:nvPr/>
        </p:nvSpPr>
        <p:spPr>
          <a:xfrm>
            <a:off x="1453040" y="1846127"/>
            <a:ext cx="1512888" cy="706755"/>
          </a:xfrm>
          <a:prstGeom prst="rect">
            <a:avLst/>
          </a:prstGeom>
          <a:noFill/>
          <a:ln w="9525">
            <a:noFill/>
          </a:ln>
        </p:spPr>
        <p:txBody>
          <a:bodyPr>
            <a:spAutoFit/>
          </a:bodyPr>
          <a:lstStyle/>
          <a:p>
            <a:pPr>
              <a:spcBef>
                <a:spcPct val="50000"/>
              </a:spcBef>
            </a:pPr>
            <a:r>
              <a:rPr lang="zh-CN" altLang="en-US" sz="4000" noProof="1">
                <a:solidFill>
                  <a:srgbClr val="CC0000"/>
                </a:solidFill>
                <a:latin typeface="Times New Roman" panose="02020603050405020304" pitchFamily="18" charset="0"/>
                <a:ea typeface="华文行楷" pitchFamily="2" charset="-122"/>
              </a:rPr>
              <a:t>子瞻</a:t>
            </a:r>
          </a:p>
        </p:txBody>
      </p:sp>
      <p:sp>
        <p:nvSpPr>
          <p:cNvPr id="102406" name="文本框 102405"/>
          <p:cNvSpPr txBox="1"/>
          <p:nvPr/>
        </p:nvSpPr>
        <p:spPr>
          <a:xfrm>
            <a:off x="3558224" y="1863499"/>
            <a:ext cx="2808288" cy="706755"/>
          </a:xfrm>
          <a:prstGeom prst="rect">
            <a:avLst/>
          </a:prstGeom>
          <a:noFill/>
          <a:ln w="9525">
            <a:noFill/>
          </a:ln>
        </p:spPr>
        <p:txBody>
          <a:bodyPr>
            <a:spAutoFit/>
          </a:bodyPr>
          <a:lstStyle/>
          <a:p>
            <a:pPr>
              <a:spcBef>
                <a:spcPct val="50000"/>
              </a:spcBef>
            </a:pPr>
            <a:r>
              <a:rPr lang="zh-CN" altLang="en-US" sz="4000" noProof="1">
                <a:solidFill>
                  <a:srgbClr val="CC0000"/>
                </a:solidFill>
                <a:latin typeface="Times New Roman" panose="02020603050405020304" pitchFamily="18" charset="0"/>
                <a:ea typeface="华文行楷" pitchFamily="2" charset="-122"/>
              </a:rPr>
              <a:t>东坡居士</a:t>
            </a:r>
          </a:p>
        </p:txBody>
      </p:sp>
      <p:sp>
        <p:nvSpPr>
          <p:cNvPr id="102407" name="文本框 102406"/>
          <p:cNvSpPr txBox="1"/>
          <p:nvPr/>
        </p:nvSpPr>
        <p:spPr>
          <a:xfrm>
            <a:off x="6218834" y="1863499"/>
            <a:ext cx="1511300" cy="706755"/>
          </a:xfrm>
          <a:prstGeom prst="rect">
            <a:avLst/>
          </a:prstGeom>
          <a:noFill/>
          <a:ln w="9525">
            <a:noFill/>
          </a:ln>
        </p:spPr>
        <p:txBody>
          <a:bodyPr>
            <a:spAutoFit/>
          </a:bodyPr>
          <a:lstStyle/>
          <a:p>
            <a:pPr>
              <a:spcBef>
                <a:spcPct val="50000"/>
              </a:spcBef>
            </a:pPr>
            <a:r>
              <a:rPr lang="zh-CN" altLang="en-US" sz="4000" noProof="1">
                <a:solidFill>
                  <a:srgbClr val="CC0000"/>
                </a:solidFill>
                <a:latin typeface="Times New Roman" panose="02020603050405020304" pitchFamily="18" charset="0"/>
                <a:ea typeface="华文行楷" pitchFamily="2" charset="-122"/>
              </a:rPr>
              <a:t>北宋</a:t>
            </a:r>
          </a:p>
        </p:txBody>
      </p:sp>
      <p:sp>
        <p:nvSpPr>
          <p:cNvPr id="102408" name="文本框 102407"/>
          <p:cNvSpPr txBox="1"/>
          <p:nvPr/>
        </p:nvSpPr>
        <p:spPr>
          <a:xfrm>
            <a:off x="3558224" y="2517730"/>
            <a:ext cx="1439863" cy="706755"/>
          </a:xfrm>
          <a:prstGeom prst="rect">
            <a:avLst/>
          </a:prstGeom>
          <a:noFill/>
          <a:ln w="9525">
            <a:noFill/>
          </a:ln>
        </p:spPr>
        <p:txBody>
          <a:bodyPr>
            <a:spAutoFit/>
          </a:bodyPr>
          <a:lstStyle/>
          <a:p>
            <a:pPr>
              <a:spcBef>
                <a:spcPct val="50000"/>
              </a:spcBef>
            </a:pPr>
            <a:r>
              <a:rPr lang="zh-CN" altLang="en-US" sz="4000" noProof="1">
                <a:solidFill>
                  <a:srgbClr val="CC0000"/>
                </a:solidFill>
                <a:latin typeface="Times New Roman" panose="02020603050405020304" pitchFamily="18" charset="0"/>
                <a:ea typeface="华文行楷" pitchFamily="2" charset="-122"/>
              </a:rPr>
              <a:t>苏洵</a:t>
            </a:r>
          </a:p>
        </p:txBody>
      </p:sp>
      <p:sp>
        <p:nvSpPr>
          <p:cNvPr id="102409" name="文本框 102408"/>
          <p:cNvSpPr txBox="1"/>
          <p:nvPr/>
        </p:nvSpPr>
        <p:spPr>
          <a:xfrm>
            <a:off x="6826806" y="2518819"/>
            <a:ext cx="1511300" cy="706755"/>
          </a:xfrm>
          <a:prstGeom prst="rect">
            <a:avLst/>
          </a:prstGeom>
          <a:noFill/>
          <a:ln w="9525">
            <a:noFill/>
          </a:ln>
        </p:spPr>
        <p:txBody>
          <a:bodyPr>
            <a:spAutoFit/>
          </a:bodyPr>
          <a:lstStyle/>
          <a:p>
            <a:pPr>
              <a:spcBef>
                <a:spcPct val="50000"/>
              </a:spcBef>
            </a:pPr>
            <a:r>
              <a:rPr lang="zh-CN" altLang="en-US" sz="4000" noProof="1">
                <a:solidFill>
                  <a:srgbClr val="CC0000"/>
                </a:solidFill>
                <a:latin typeface="Times New Roman" panose="02020603050405020304" pitchFamily="18" charset="0"/>
                <a:ea typeface="华文行楷" pitchFamily="2" charset="-122"/>
                <a:cs typeface="+mn-cs"/>
              </a:rPr>
              <a:t>苏辙</a:t>
            </a:r>
          </a:p>
        </p:txBody>
      </p:sp>
    </p:spTree>
  </p:cSld>
  <p:clrMapOvr>
    <a:masterClrMapping/>
  </p:clrMapOvr>
  <p:transition spd="med">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02405"/>
                                        </p:tgtEl>
                                        <p:attrNameLst>
                                          <p:attrName>style.visibility</p:attrName>
                                        </p:attrNameLst>
                                      </p:cBhvr>
                                      <p:to>
                                        <p:strVal val="visible"/>
                                      </p:to>
                                    </p:set>
                                    <p:anim calcmode="lin" valueType="num">
                                      <p:cBhvr>
                                        <p:cTn id="7" dur="500" fill="hold"/>
                                        <p:tgtEl>
                                          <p:spTgt spid="102405"/>
                                        </p:tgtEl>
                                        <p:attrNameLst>
                                          <p:attrName>ppt_w</p:attrName>
                                        </p:attrNameLst>
                                      </p:cBhvr>
                                      <p:tavLst>
                                        <p:tav tm="0">
                                          <p:val>
                                            <p:fltVal val="0"/>
                                          </p:val>
                                        </p:tav>
                                        <p:tav tm="100000">
                                          <p:val>
                                            <p:strVal val="#ppt_w"/>
                                          </p:val>
                                        </p:tav>
                                      </p:tavLst>
                                    </p:anim>
                                    <p:anim calcmode="lin" valueType="num">
                                      <p:cBhvr>
                                        <p:cTn id="8" dur="500" fill="hold"/>
                                        <p:tgtEl>
                                          <p:spTgt spid="102405"/>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102406"/>
                                        </p:tgtEl>
                                        <p:attrNameLst>
                                          <p:attrName>style.visibility</p:attrName>
                                        </p:attrNameLst>
                                      </p:cBhvr>
                                      <p:to>
                                        <p:strVal val="visible"/>
                                      </p:to>
                                    </p:set>
                                    <p:anim calcmode="lin" valueType="num">
                                      <p:cBhvr>
                                        <p:cTn id="13" dur="500" fill="hold"/>
                                        <p:tgtEl>
                                          <p:spTgt spid="102406"/>
                                        </p:tgtEl>
                                        <p:attrNameLst>
                                          <p:attrName>ppt_w</p:attrName>
                                        </p:attrNameLst>
                                      </p:cBhvr>
                                      <p:tavLst>
                                        <p:tav tm="0">
                                          <p:val>
                                            <p:fltVal val="0"/>
                                          </p:val>
                                        </p:tav>
                                        <p:tav tm="100000">
                                          <p:val>
                                            <p:strVal val="#ppt_w"/>
                                          </p:val>
                                        </p:tav>
                                      </p:tavLst>
                                    </p:anim>
                                    <p:anim calcmode="lin" valueType="num">
                                      <p:cBhvr>
                                        <p:cTn id="14" dur="500" fill="hold"/>
                                        <p:tgtEl>
                                          <p:spTgt spid="102406"/>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102407"/>
                                        </p:tgtEl>
                                        <p:attrNameLst>
                                          <p:attrName>style.visibility</p:attrName>
                                        </p:attrNameLst>
                                      </p:cBhvr>
                                      <p:to>
                                        <p:strVal val="visible"/>
                                      </p:to>
                                    </p:set>
                                    <p:anim calcmode="lin" valueType="num">
                                      <p:cBhvr>
                                        <p:cTn id="19" dur="500" fill="hold"/>
                                        <p:tgtEl>
                                          <p:spTgt spid="102407"/>
                                        </p:tgtEl>
                                        <p:attrNameLst>
                                          <p:attrName>ppt_w</p:attrName>
                                        </p:attrNameLst>
                                      </p:cBhvr>
                                      <p:tavLst>
                                        <p:tav tm="0">
                                          <p:val>
                                            <p:fltVal val="0"/>
                                          </p:val>
                                        </p:tav>
                                        <p:tav tm="100000">
                                          <p:val>
                                            <p:strVal val="#ppt_w"/>
                                          </p:val>
                                        </p:tav>
                                      </p:tavLst>
                                    </p:anim>
                                    <p:anim calcmode="lin" valueType="num">
                                      <p:cBhvr>
                                        <p:cTn id="20" dur="500" fill="hold"/>
                                        <p:tgtEl>
                                          <p:spTgt spid="102407"/>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102408"/>
                                        </p:tgtEl>
                                        <p:attrNameLst>
                                          <p:attrName>style.visibility</p:attrName>
                                        </p:attrNameLst>
                                      </p:cBhvr>
                                      <p:to>
                                        <p:strVal val="visible"/>
                                      </p:to>
                                    </p:set>
                                    <p:anim calcmode="lin" valueType="num">
                                      <p:cBhvr>
                                        <p:cTn id="25" dur="500" fill="hold"/>
                                        <p:tgtEl>
                                          <p:spTgt spid="102408"/>
                                        </p:tgtEl>
                                        <p:attrNameLst>
                                          <p:attrName>ppt_w</p:attrName>
                                        </p:attrNameLst>
                                      </p:cBhvr>
                                      <p:tavLst>
                                        <p:tav tm="0">
                                          <p:val>
                                            <p:fltVal val="0"/>
                                          </p:val>
                                        </p:tav>
                                        <p:tav tm="100000">
                                          <p:val>
                                            <p:strVal val="#ppt_w"/>
                                          </p:val>
                                        </p:tav>
                                      </p:tavLst>
                                    </p:anim>
                                    <p:anim calcmode="lin" valueType="num">
                                      <p:cBhvr>
                                        <p:cTn id="26" dur="500" fill="hold"/>
                                        <p:tgtEl>
                                          <p:spTgt spid="102408"/>
                                        </p:tgtEl>
                                        <p:attrNameLst>
                                          <p:attrName>ppt_h</p:attrName>
                                        </p:attrNameLst>
                                      </p:cBhvr>
                                      <p:tavLst>
                                        <p:tav tm="0">
                                          <p:val>
                                            <p:fltVal val="0"/>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102409"/>
                                        </p:tgtEl>
                                        <p:attrNameLst>
                                          <p:attrName>style.visibility</p:attrName>
                                        </p:attrNameLst>
                                      </p:cBhvr>
                                      <p:to>
                                        <p:strVal val="visible"/>
                                      </p:to>
                                    </p:set>
                                    <p:anim calcmode="lin" valueType="num">
                                      <p:cBhvr>
                                        <p:cTn id="31" dur="500" fill="hold"/>
                                        <p:tgtEl>
                                          <p:spTgt spid="102409"/>
                                        </p:tgtEl>
                                        <p:attrNameLst>
                                          <p:attrName>ppt_w</p:attrName>
                                        </p:attrNameLst>
                                      </p:cBhvr>
                                      <p:tavLst>
                                        <p:tav tm="0">
                                          <p:val>
                                            <p:fltVal val="0"/>
                                          </p:val>
                                        </p:tav>
                                        <p:tav tm="100000">
                                          <p:val>
                                            <p:strVal val="#ppt_w"/>
                                          </p:val>
                                        </p:tav>
                                      </p:tavLst>
                                    </p:anim>
                                    <p:anim calcmode="lin" valueType="num">
                                      <p:cBhvr>
                                        <p:cTn id="32" dur="500" fill="hold"/>
                                        <p:tgtEl>
                                          <p:spTgt spid="102409"/>
                                        </p:tgtEl>
                                        <p:attrNameLst>
                                          <p:attrName>ppt_h</p:attrName>
                                        </p:attrNameLst>
                                      </p:cBhvr>
                                      <p:tavLst>
                                        <p:tav tm="0">
                                          <p:val>
                                            <p:fltVal val="0"/>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2403">
                                            <p:txEl>
                                              <p:pRg st="4" end="4"/>
                                            </p:txEl>
                                          </p:spTgt>
                                        </p:tgtEl>
                                        <p:attrNameLst>
                                          <p:attrName>style.visibility</p:attrName>
                                        </p:attrNameLst>
                                      </p:cBhvr>
                                      <p:to>
                                        <p:strVal val="visible"/>
                                      </p:to>
                                    </p:set>
                                    <p:anim calcmode="lin" valueType="num">
                                      <p:cBhvr additive="base">
                                        <p:cTn id="37" dur="500" fill="hold"/>
                                        <p:tgtEl>
                                          <p:spTgt spid="10240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240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05" grpId="0"/>
      <p:bldP spid="102406" grpId="0"/>
      <p:bldP spid="102407" grpId="0"/>
      <p:bldP spid="102408" grpId="0"/>
      <p:bldP spid="10240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D71BC345-975E-4C40-BFB4-8F20C2AF373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71744" y="2030055"/>
            <a:ext cx="7881259" cy="4347006"/>
          </a:xfrm>
          <a:prstGeom prst="rect">
            <a:avLst/>
          </a:prstGeom>
        </p:spPr>
      </p:pic>
      <p:sp>
        <p:nvSpPr>
          <p:cNvPr id="4" name="文本框 3">
            <a:extLst>
              <a:ext uri="{FF2B5EF4-FFF2-40B4-BE49-F238E27FC236}">
                <a16:creationId xmlns:a16="http://schemas.microsoft.com/office/drawing/2014/main" id="{D973E11B-72D4-4D9E-A671-F57AD04EC2C9}"/>
              </a:ext>
            </a:extLst>
          </p:cNvPr>
          <p:cNvSpPr txBox="1"/>
          <p:nvPr/>
        </p:nvSpPr>
        <p:spPr>
          <a:xfrm>
            <a:off x="1963783" y="244951"/>
            <a:ext cx="8264434" cy="1015663"/>
          </a:xfrm>
          <a:prstGeom prst="rect">
            <a:avLst/>
          </a:prstGeom>
          <a:noFill/>
        </p:spPr>
        <p:txBody>
          <a:bodyPr wrap="square" rtlCol="0">
            <a:spAutoFit/>
          </a:bodyPr>
          <a:lstStyle/>
          <a:p>
            <a:r>
              <a:rPr lang="zh-CN" altLang="en-US" sz="6000" b="1">
                <a:latin typeface="+mj-ea"/>
                <a:ea typeface="+mj-ea"/>
              </a:rPr>
              <a:t>记 承 天 寺 夜 游</a:t>
            </a:r>
            <a:endParaRPr lang="zh-CN" altLang="en-US" sz="6000" b="1" dirty="0">
              <a:latin typeface="+mj-ea"/>
              <a:ea typeface="+mj-ea"/>
            </a:endParaRPr>
          </a:p>
        </p:txBody>
      </p:sp>
      <p:sp>
        <p:nvSpPr>
          <p:cNvPr id="5" name="文本框 4">
            <a:extLst>
              <a:ext uri="{FF2B5EF4-FFF2-40B4-BE49-F238E27FC236}">
                <a16:creationId xmlns:a16="http://schemas.microsoft.com/office/drawing/2014/main" id="{97677B4C-CB54-4200-9E2E-CE381A6C2F19}"/>
              </a:ext>
            </a:extLst>
          </p:cNvPr>
          <p:cNvSpPr txBox="1"/>
          <p:nvPr/>
        </p:nvSpPr>
        <p:spPr>
          <a:xfrm>
            <a:off x="4262843" y="1260614"/>
            <a:ext cx="2299063" cy="769441"/>
          </a:xfrm>
          <a:prstGeom prst="rect">
            <a:avLst/>
          </a:prstGeom>
          <a:noFill/>
        </p:spPr>
        <p:txBody>
          <a:bodyPr wrap="square" rtlCol="0">
            <a:spAutoFit/>
          </a:bodyPr>
          <a:lstStyle/>
          <a:p>
            <a:r>
              <a:rPr lang="zh-CN" altLang="en-US" sz="4400"/>
              <a:t>苏  轼</a:t>
            </a:r>
            <a:endParaRPr lang="zh-CN" altLang="en-US" sz="4400" dirty="0"/>
          </a:p>
        </p:txBody>
      </p:sp>
    </p:spTree>
  </p:cSld>
  <p:clrMapOvr>
    <a:masterClrMapping/>
  </p:clrMapOvr>
  <p:transition spd="med">
    <p:zoom/>
  </p:transition>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ctrTitle"/>
          </p:nvPr>
        </p:nvSpPr>
        <p:spPr>
          <a:xfrm>
            <a:off x="56515" y="1236980"/>
            <a:ext cx="7924165" cy="3606165"/>
          </a:xfrm>
        </p:spPr>
        <p:txBody>
          <a:bodyPr>
            <a:normAutofit/>
          </a:bodyPr>
          <a:lstStyle/>
          <a:p>
            <a:pPr algn="l"/>
            <a:r>
              <a:rPr lang="en-US" altLang="zh-CN" sz="3200"/>
              <a:t>      </a:t>
            </a:r>
            <a:r>
              <a:rPr lang="zh-CN" altLang="en-US" sz="3200" b="1">
                <a:solidFill>
                  <a:srgbClr val="C00000"/>
                </a:solidFill>
                <a:latin typeface="楷体" panose="02010609060101010101" charset="-122"/>
                <a:ea typeface="楷体" panose="02010609060101010101" charset="-122"/>
              </a:rPr>
              <a:t>元丰六年</a:t>
            </a:r>
            <a:r>
              <a:rPr lang="zh-CN" altLang="en-US" sz="3200" b="1">
                <a:solidFill>
                  <a:schemeClr val="tx1"/>
                </a:solidFill>
                <a:latin typeface="楷体" panose="02010609060101010101" charset="-122"/>
                <a:ea typeface="楷体" panose="02010609060101010101" charset="-122"/>
              </a:rPr>
              <a:t>/</a:t>
            </a:r>
            <a:r>
              <a:rPr lang="zh-CN" altLang="en-US" sz="3200" b="1" dirty="0">
                <a:solidFill>
                  <a:srgbClr val="C00000"/>
                </a:solidFill>
                <a:latin typeface="楷体" panose="02010609060101010101" charset="-122"/>
                <a:ea typeface="楷体" panose="02010609060101010101" charset="-122"/>
              </a:rPr>
              <a:t>十月十二日</a:t>
            </a:r>
            <a:r>
              <a:rPr lang="zh-CN" altLang="en-US" sz="3200" b="1" dirty="0">
                <a:solidFill>
                  <a:schemeClr val="tx1"/>
                </a:solidFill>
                <a:latin typeface="楷体" panose="02010609060101010101" charset="-122"/>
                <a:ea typeface="楷体" panose="02010609060101010101" charset="-122"/>
              </a:rPr>
              <a:t>/</a:t>
            </a:r>
            <a:r>
              <a:rPr lang="zh-CN" altLang="en-US" sz="3200" b="1" dirty="0">
                <a:solidFill>
                  <a:srgbClr val="C00000"/>
                </a:solidFill>
                <a:latin typeface="楷体" panose="02010609060101010101" charset="-122"/>
                <a:ea typeface="楷体" panose="02010609060101010101" charset="-122"/>
              </a:rPr>
              <a:t>夜，解衣</a:t>
            </a:r>
            <a:r>
              <a:rPr lang="zh-CN" altLang="en-US" sz="3200" b="1" dirty="0">
                <a:solidFill>
                  <a:schemeClr val="tx1"/>
                </a:solidFill>
                <a:latin typeface="楷体" panose="02010609060101010101" charset="-122"/>
                <a:ea typeface="楷体" panose="02010609060101010101" charset="-122"/>
              </a:rPr>
              <a:t>/</a:t>
            </a:r>
            <a:r>
              <a:rPr lang="zh-CN" altLang="en-US" sz="3200" b="1" dirty="0">
                <a:solidFill>
                  <a:srgbClr val="C00000"/>
                </a:solidFill>
                <a:latin typeface="楷体" panose="02010609060101010101" charset="-122"/>
                <a:ea typeface="楷体" panose="02010609060101010101" charset="-122"/>
              </a:rPr>
              <a:t>欲睡，</a:t>
            </a:r>
            <a:r>
              <a:rPr lang="zh-CN" altLang="en-US" sz="3200" b="1">
                <a:solidFill>
                  <a:srgbClr val="C00000"/>
                </a:solidFill>
                <a:latin typeface="楷体" panose="02010609060101010101" charset="-122"/>
                <a:ea typeface="楷体" panose="02010609060101010101" charset="-122"/>
              </a:rPr>
              <a:t>月色</a:t>
            </a:r>
            <a:r>
              <a:rPr lang="zh-CN" altLang="en-US" sz="3200" b="1">
                <a:solidFill>
                  <a:schemeClr val="tx1"/>
                </a:solidFill>
                <a:latin typeface="楷体" panose="02010609060101010101" charset="-122"/>
                <a:ea typeface="楷体" panose="02010609060101010101" charset="-122"/>
              </a:rPr>
              <a:t>/</a:t>
            </a:r>
            <a:r>
              <a:rPr lang="zh-CN" altLang="en-US" sz="3200" b="1">
                <a:solidFill>
                  <a:srgbClr val="C00000"/>
                </a:solidFill>
                <a:latin typeface="楷体" panose="02010609060101010101" charset="-122"/>
                <a:ea typeface="楷体" panose="02010609060101010101" charset="-122"/>
              </a:rPr>
              <a:t>入户，欣然</a:t>
            </a:r>
            <a:r>
              <a:rPr lang="zh-CN" altLang="en-US" sz="3200" b="1">
                <a:solidFill>
                  <a:schemeClr val="tx1"/>
                </a:solidFill>
                <a:latin typeface="楷体" panose="02010609060101010101" charset="-122"/>
                <a:ea typeface="楷体" panose="02010609060101010101" charset="-122"/>
              </a:rPr>
              <a:t>/</a:t>
            </a:r>
            <a:r>
              <a:rPr lang="zh-CN" altLang="en-US" sz="3200" b="1" dirty="0">
                <a:solidFill>
                  <a:srgbClr val="C00000"/>
                </a:solidFill>
                <a:latin typeface="楷体" panose="02010609060101010101" charset="-122"/>
                <a:ea typeface="楷体" panose="02010609060101010101" charset="-122"/>
              </a:rPr>
              <a:t>起行。 </a:t>
            </a:r>
            <a:r>
              <a:rPr lang="zh-CN" altLang="en-US" sz="3200" b="1">
                <a:solidFill>
                  <a:srgbClr val="C00000"/>
                </a:solidFill>
                <a:latin typeface="楷体" panose="02010609060101010101" charset="-122"/>
                <a:ea typeface="楷体" panose="02010609060101010101" charset="-122"/>
              </a:rPr>
              <a:t>念</a:t>
            </a:r>
            <a:r>
              <a:rPr lang="zh-CN" altLang="en-US" sz="3200" b="1">
                <a:solidFill>
                  <a:schemeClr val="tx1"/>
                </a:solidFill>
                <a:latin typeface="楷体" panose="02010609060101010101" charset="-122"/>
                <a:ea typeface="楷体" panose="02010609060101010101" charset="-122"/>
              </a:rPr>
              <a:t>/</a:t>
            </a:r>
            <a:r>
              <a:rPr lang="zh-CN" altLang="en-US" sz="3200" b="1">
                <a:solidFill>
                  <a:srgbClr val="C00000"/>
                </a:solidFill>
                <a:latin typeface="楷体" panose="02010609060101010101" charset="-122"/>
                <a:ea typeface="楷体" panose="02010609060101010101" charset="-122"/>
              </a:rPr>
              <a:t>无与</a:t>
            </a:r>
            <a:r>
              <a:rPr lang="zh-CN" altLang="en-US" sz="3200" b="1">
                <a:solidFill>
                  <a:schemeClr val="tx1"/>
                </a:solidFill>
                <a:latin typeface="楷体" panose="02010609060101010101" charset="-122"/>
                <a:ea typeface="楷体" panose="02010609060101010101" charset="-122"/>
              </a:rPr>
              <a:t>/</a:t>
            </a:r>
            <a:r>
              <a:rPr lang="zh-CN" altLang="en-US" sz="3200" b="1">
                <a:solidFill>
                  <a:srgbClr val="C00000"/>
                </a:solidFill>
                <a:latin typeface="楷体" panose="02010609060101010101" charset="-122"/>
                <a:ea typeface="楷体" panose="02010609060101010101" charset="-122"/>
              </a:rPr>
              <a:t>为乐者，遂</a:t>
            </a:r>
            <a:r>
              <a:rPr lang="zh-CN" altLang="en-US" sz="3200" b="1">
                <a:latin typeface="宋体" panose="02010600030101010101" pitchFamily="2" charset="-122"/>
                <a:sym typeface="+mn-ea"/>
              </a:rPr>
              <a:t>（</a:t>
            </a:r>
            <a:r>
              <a:rPr lang="en-US" altLang="zh-CN" sz="3200" b="1" dirty="0" err="1">
                <a:sym typeface="+mn-ea"/>
              </a:rPr>
              <a:t>suì</a:t>
            </a:r>
            <a:r>
              <a:rPr lang="zh-CN" altLang="en-US" sz="3200" b="1" dirty="0">
                <a:latin typeface="宋体" panose="02010600030101010101" pitchFamily="2" charset="-122"/>
                <a:sym typeface="+mn-ea"/>
              </a:rPr>
              <a:t>）</a:t>
            </a:r>
            <a:r>
              <a:rPr lang="zh-CN" altLang="en-US" sz="3200" b="1" dirty="0">
                <a:solidFill>
                  <a:schemeClr val="tx1"/>
                </a:solidFill>
                <a:latin typeface="楷体" panose="02010609060101010101" charset="-122"/>
                <a:ea typeface="楷体" panose="02010609060101010101" charset="-122"/>
                <a:sym typeface="+mn-ea"/>
              </a:rPr>
              <a:t>/</a:t>
            </a:r>
            <a:r>
              <a:rPr lang="zh-CN" altLang="en-US" sz="3200" b="1" dirty="0">
                <a:solidFill>
                  <a:srgbClr val="C00000"/>
                </a:solidFill>
                <a:latin typeface="楷体" panose="02010609060101010101" charset="-122"/>
                <a:ea typeface="楷体" panose="02010609060101010101" charset="-122"/>
              </a:rPr>
              <a:t>至承天</a:t>
            </a:r>
            <a:r>
              <a:rPr lang="zh-CN" altLang="en-US" sz="3200" b="1">
                <a:solidFill>
                  <a:srgbClr val="C00000"/>
                </a:solidFill>
                <a:latin typeface="楷体" panose="02010609060101010101" charset="-122"/>
                <a:ea typeface="楷体" panose="02010609060101010101" charset="-122"/>
              </a:rPr>
              <a:t>寺</a:t>
            </a:r>
            <a:r>
              <a:rPr lang="zh-CN" altLang="en-US" sz="3200" b="1">
                <a:solidFill>
                  <a:schemeClr val="tx1"/>
                </a:solidFill>
                <a:latin typeface="楷体" panose="02010609060101010101" charset="-122"/>
                <a:ea typeface="楷体" panose="02010609060101010101" charset="-122"/>
              </a:rPr>
              <a:t>/</a:t>
            </a:r>
            <a:r>
              <a:rPr lang="zh-CN" altLang="en-US" sz="3200" b="1">
                <a:solidFill>
                  <a:srgbClr val="C00000"/>
                </a:solidFill>
                <a:latin typeface="楷体" panose="02010609060101010101" charset="-122"/>
                <a:ea typeface="楷体" panose="02010609060101010101" charset="-122"/>
              </a:rPr>
              <a:t>寻</a:t>
            </a:r>
            <a:r>
              <a:rPr lang="zh-CN" altLang="en-US" sz="3200" b="1">
                <a:latin typeface="楷体" panose="02010609060101010101" charset="-122"/>
                <a:ea typeface="楷体" panose="02010609060101010101" charset="-122"/>
                <a:sym typeface="+mn-ea"/>
              </a:rPr>
              <a:t>/</a:t>
            </a:r>
            <a:r>
              <a:rPr lang="zh-CN" altLang="en-US" sz="3200" b="1">
                <a:solidFill>
                  <a:srgbClr val="C00000"/>
                </a:solidFill>
                <a:latin typeface="楷体" panose="02010609060101010101" charset="-122"/>
                <a:ea typeface="楷体" panose="02010609060101010101" charset="-122"/>
              </a:rPr>
              <a:t>张怀民。怀民</a:t>
            </a:r>
            <a:r>
              <a:rPr lang="zh-CN" altLang="en-US" sz="3200" b="1">
                <a:solidFill>
                  <a:schemeClr val="tx1"/>
                </a:solidFill>
                <a:latin typeface="楷体" panose="02010609060101010101" charset="-122"/>
                <a:ea typeface="楷体" panose="02010609060101010101" charset="-122"/>
              </a:rPr>
              <a:t>/</a:t>
            </a:r>
            <a:r>
              <a:rPr lang="zh-CN" altLang="en-US" sz="3200" b="1">
                <a:solidFill>
                  <a:srgbClr val="C00000"/>
                </a:solidFill>
                <a:latin typeface="楷体" panose="02010609060101010101" charset="-122"/>
                <a:ea typeface="楷体" panose="02010609060101010101" charset="-122"/>
              </a:rPr>
              <a:t>亦</a:t>
            </a:r>
            <a:r>
              <a:rPr lang="zh-CN" altLang="en-US" sz="3200" b="1">
                <a:solidFill>
                  <a:schemeClr val="tx1"/>
                </a:solidFill>
                <a:latin typeface="楷体" panose="02010609060101010101" charset="-122"/>
                <a:ea typeface="楷体" panose="02010609060101010101" charset="-122"/>
              </a:rPr>
              <a:t>/</a:t>
            </a:r>
            <a:r>
              <a:rPr lang="zh-CN" altLang="en-US" sz="3200" b="1">
                <a:solidFill>
                  <a:srgbClr val="C00000"/>
                </a:solidFill>
                <a:latin typeface="楷体" panose="02010609060101010101" charset="-122"/>
                <a:ea typeface="楷体" panose="02010609060101010101" charset="-122"/>
              </a:rPr>
              <a:t>未寝，相与</a:t>
            </a:r>
            <a:r>
              <a:rPr lang="zh-CN" altLang="en-US" sz="3200" b="1">
                <a:solidFill>
                  <a:schemeClr val="tx1"/>
                </a:solidFill>
                <a:latin typeface="楷体" panose="02010609060101010101" charset="-122"/>
                <a:ea typeface="楷体" panose="02010609060101010101" charset="-122"/>
              </a:rPr>
              <a:t>/</a:t>
            </a:r>
            <a:r>
              <a:rPr lang="zh-CN" altLang="en-US" sz="3200" b="1" dirty="0">
                <a:solidFill>
                  <a:srgbClr val="C00000"/>
                </a:solidFill>
                <a:latin typeface="楷体" panose="02010609060101010101" charset="-122"/>
                <a:ea typeface="楷体" panose="02010609060101010101" charset="-122"/>
              </a:rPr>
              <a:t>步于中庭。庭</a:t>
            </a:r>
            <a:r>
              <a:rPr lang="zh-CN" altLang="en-US" sz="3200" b="1">
                <a:solidFill>
                  <a:srgbClr val="C00000"/>
                </a:solidFill>
                <a:latin typeface="楷体" panose="02010609060101010101" charset="-122"/>
                <a:ea typeface="楷体" panose="02010609060101010101" charset="-122"/>
              </a:rPr>
              <a:t>下</a:t>
            </a:r>
            <a:r>
              <a:rPr lang="zh-CN" altLang="en-US" sz="3200" b="1">
                <a:solidFill>
                  <a:schemeClr val="tx1"/>
                </a:solidFill>
                <a:latin typeface="楷体" panose="02010609060101010101" charset="-122"/>
                <a:ea typeface="楷体" panose="02010609060101010101" charset="-122"/>
              </a:rPr>
              <a:t>/</a:t>
            </a:r>
            <a:r>
              <a:rPr lang="zh-CN" altLang="en-US" sz="3200" b="1">
                <a:solidFill>
                  <a:srgbClr val="C00000"/>
                </a:solidFill>
                <a:latin typeface="楷体" panose="02010609060101010101" charset="-122"/>
                <a:ea typeface="楷体" panose="02010609060101010101" charset="-122"/>
              </a:rPr>
              <a:t>如积水空明，水中</a:t>
            </a:r>
            <a:r>
              <a:rPr lang="zh-CN" altLang="en-US" sz="3200" b="1">
                <a:solidFill>
                  <a:schemeClr val="tx1"/>
                </a:solidFill>
                <a:latin typeface="楷体" panose="02010609060101010101" charset="-122"/>
                <a:ea typeface="楷体" panose="02010609060101010101" charset="-122"/>
              </a:rPr>
              <a:t>/</a:t>
            </a:r>
            <a:r>
              <a:rPr lang="zh-CN" altLang="en-US" sz="3200" b="1" dirty="0">
                <a:solidFill>
                  <a:srgbClr val="C00000"/>
                </a:solidFill>
                <a:latin typeface="楷体" panose="02010609060101010101" charset="-122"/>
                <a:ea typeface="楷体" panose="02010609060101010101" charset="-122"/>
              </a:rPr>
              <a:t>藻</a:t>
            </a:r>
            <a:r>
              <a:rPr lang="en-US" altLang="zh-CN" sz="3200" b="1" dirty="0">
                <a:sym typeface="+mn-ea"/>
              </a:rPr>
              <a:t> </a:t>
            </a:r>
            <a:r>
              <a:rPr lang="zh-CN" altLang="en-US" sz="3200" b="1" dirty="0">
                <a:latin typeface="宋体" panose="02010600030101010101" pitchFamily="2" charset="-122"/>
                <a:sym typeface="+mn-ea"/>
              </a:rPr>
              <a:t>（</a:t>
            </a:r>
            <a:r>
              <a:rPr lang="en-US" altLang="zh-CN" sz="3200" b="1" dirty="0" err="1">
                <a:sym typeface="+mn-ea"/>
              </a:rPr>
              <a:t>zǎo</a:t>
            </a:r>
            <a:r>
              <a:rPr lang="zh-CN" altLang="en-US" sz="3200" b="1" dirty="0">
                <a:latin typeface="宋体" panose="02010600030101010101" pitchFamily="2" charset="-122"/>
                <a:sym typeface="+mn-ea"/>
              </a:rPr>
              <a:t>）</a:t>
            </a:r>
            <a:r>
              <a:rPr lang="zh-CN" altLang="en-US" sz="3200" b="1" dirty="0">
                <a:solidFill>
                  <a:srgbClr val="C00000"/>
                </a:solidFill>
                <a:latin typeface="楷体" panose="02010609060101010101" charset="-122"/>
                <a:ea typeface="楷体" panose="02010609060101010101" charset="-122"/>
              </a:rPr>
              <a:t>、荇</a:t>
            </a:r>
            <a:r>
              <a:rPr lang="zh-CN" altLang="en-US" sz="3200" b="1" dirty="0">
                <a:latin typeface="宋体" panose="02010600030101010101" pitchFamily="2" charset="-122"/>
                <a:sym typeface="+mn-ea"/>
              </a:rPr>
              <a:t>（</a:t>
            </a:r>
            <a:r>
              <a:rPr lang="en-US" altLang="zh-CN" sz="3200" b="1" dirty="0" err="1">
                <a:sym typeface="+mn-ea"/>
              </a:rPr>
              <a:t>xìng</a:t>
            </a:r>
            <a:r>
              <a:rPr lang="zh-CN" altLang="en-US" sz="3200" b="1">
                <a:latin typeface="宋体" panose="02010600030101010101" pitchFamily="2" charset="-122"/>
                <a:sym typeface="+mn-ea"/>
              </a:rPr>
              <a:t>）</a:t>
            </a:r>
            <a:r>
              <a:rPr lang="zh-CN" altLang="en-US" sz="3200" b="1">
                <a:solidFill>
                  <a:schemeClr val="tx1"/>
                </a:solidFill>
                <a:latin typeface="楷体" panose="02010609060101010101" charset="-122"/>
                <a:ea typeface="楷体" panose="02010609060101010101" charset="-122"/>
                <a:sym typeface="+mn-ea"/>
              </a:rPr>
              <a:t>/</a:t>
            </a:r>
            <a:r>
              <a:rPr lang="zh-CN" altLang="en-US" sz="3200" b="1">
                <a:solidFill>
                  <a:srgbClr val="C00000"/>
                </a:solidFill>
                <a:latin typeface="楷体" panose="02010609060101010101" charset="-122"/>
                <a:ea typeface="楷体" panose="02010609060101010101" charset="-122"/>
              </a:rPr>
              <a:t>交横，盖</a:t>
            </a:r>
            <a:r>
              <a:rPr lang="zh-CN" altLang="en-US" sz="3200" b="1">
                <a:solidFill>
                  <a:schemeClr val="tx1"/>
                </a:solidFill>
                <a:latin typeface="楷体" panose="02010609060101010101" charset="-122"/>
                <a:ea typeface="楷体" panose="02010609060101010101" charset="-122"/>
              </a:rPr>
              <a:t>/</a:t>
            </a:r>
            <a:r>
              <a:rPr lang="zh-CN" altLang="en-US" sz="3200" b="1" dirty="0">
                <a:solidFill>
                  <a:srgbClr val="C00000"/>
                </a:solidFill>
                <a:latin typeface="楷体" panose="02010609060101010101" charset="-122"/>
                <a:ea typeface="楷体" panose="02010609060101010101" charset="-122"/>
              </a:rPr>
              <a:t>竹柏影</a:t>
            </a:r>
            <a:r>
              <a:rPr lang="zh-CN" altLang="en-US" sz="3200" b="1" dirty="0">
                <a:solidFill>
                  <a:schemeClr val="tx1"/>
                </a:solidFill>
                <a:latin typeface="楷体" panose="02010609060101010101" charset="-122"/>
                <a:ea typeface="楷体" panose="02010609060101010101" charset="-122"/>
              </a:rPr>
              <a:t>/</a:t>
            </a:r>
            <a:r>
              <a:rPr lang="zh-CN" altLang="en-US" sz="3200" b="1" dirty="0">
                <a:solidFill>
                  <a:srgbClr val="C00000"/>
                </a:solidFill>
                <a:latin typeface="楷体" panose="02010609060101010101" charset="-122"/>
                <a:ea typeface="楷体" panose="02010609060101010101" charset="-122"/>
              </a:rPr>
              <a:t>也。何</a:t>
            </a:r>
            <a:r>
              <a:rPr lang="zh-CN" altLang="en-US" sz="3200" b="1">
                <a:solidFill>
                  <a:srgbClr val="C00000"/>
                </a:solidFill>
                <a:latin typeface="楷体" panose="02010609060101010101" charset="-122"/>
                <a:ea typeface="楷体" panose="02010609060101010101" charset="-122"/>
              </a:rPr>
              <a:t>夜</a:t>
            </a:r>
            <a:r>
              <a:rPr lang="zh-CN" altLang="en-US" sz="3200" b="1">
                <a:solidFill>
                  <a:schemeClr val="tx1"/>
                </a:solidFill>
                <a:latin typeface="楷体" panose="02010609060101010101" charset="-122"/>
                <a:ea typeface="楷体" panose="02010609060101010101" charset="-122"/>
              </a:rPr>
              <a:t>/</a:t>
            </a:r>
            <a:r>
              <a:rPr lang="zh-CN" altLang="en-US" sz="3200" b="1">
                <a:solidFill>
                  <a:srgbClr val="C00000"/>
                </a:solidFill>
                <a:latin typeface="楷体" panose="02010609060101010101" charset="-122"/>
                <a:ea typeface="楷体" panose="02010609060101010101" charset="-122"/>
              </a:rPr>
              <a:t>无月？何处</a:t>
            </a:r>
            <a:r>
              <a:rPr lang="zh-CN" altLang="en-US" sz="3200" b="1">
                <a:solidFill>
                  <a:schemeClr val="tx1"/>
                </a:solidFill>
                <a:latin typeface="楷体" panose="02010609060101010101" charset="-122"/>
                <a:ea typeface="楷体" panose="02010609060101010101" charset="-122"/>
              </a:rPr>
              <a:t>/</a:t>
            </a:r>
            <a:r>
              <a:rPr lang="zh-CN" altLang="en-US" sz="3200" b="1">
                <a:solidFill>
                  <a:srgbClr val="C00000"/>
                </a:solidFill>
                <a:latin typeface="楷体" panose="02010609060101010101" charset="-122"/>
                <a:ea typeface="楷体" panose="02010609060101010101" charset="-122"/>
              </a:rPr>
              <a:t>无竹柏？但</a:t>
            </a:r>
            <a:r>
              <a:rPr lang="zh-CN" altLang="en-US" sz="3200" b="1">
                <a:solidFill>
                  <a:schemeClr val="tx1"/>
                </a:solidFill>
                <a:latin typeface="楷体" panose="02010609060101010101" charset="-122"/>
                <a:ea typeface="楷体" panose="02010609060101010101" charset="-122"/>
                <a:sym typeface="+mn-ea"/>
              </a:rPr>
              <a:t>/</a:t>
            </a:r>
            <a:r>
              <a:rPr lang="zh-CN" altLang="en-US" sz="3200" b="1">
                <a:solidFill>
                  <a:srgbClr val="C00000"/>
                </a:solidFill>
                <a:latin typeface="楷体" panose="02010609060101010101" charset="-122"/>
                <a:ea typeface="楷体" panose="02010609060101010101" charset="-122"/>
              </a:rPr>
              <a:t>少闲人</a:t>
            </a:r>
            <a:r>
              <a:rPr lang="zh-CN" altLang="en-US" sz="3200" b="1">
                <a:solidFill>
                  <a:schemeClr val="tx1"/>
                </a:solidFill>
                <a:latin typeface="楷体" panose="02010609060101010101" charset="-122"/>
                <a:ea typeface="楷体" panose="02010609060101010101" charset="-122"/>
              </a:rPr>
              <a:t>/</a:t>
            </a:r>
            <a:r>
              <a:rPr lang="zh-CN" altLang="en-US" sz="3200" b="1">
                <a:solidFill>
                  <a:srgbClr val="C00000"/>
                </a:solidFill>
                <a:latin typeface="楷体" panose="02010609060101010101" charset="-122"/>
                <a:ea typeface="楷体" panose="02010609060101010101" charset="-122"/>
              </a:rPr>
              <a:t>如吾两人</a:t>
            </a:r>
            <a:r>
              <a:rPr lang="zh-CN" altLang="en-US" sz="3200" b="1">
                <a:solidFill>
                  <a:schemeClr val="tx1"/>
                </a:solidFill>
                <a:latin typeface="楷体" panose="02010609060101010101" charset="-122"/>
                <a:ea typeface="楷体" panose="02010609060101010101" charset="-122"/>
                <a:sym typeface="+mn-ea"/>
              </a:rPr>
              <a:t>/</a:t>
            </a:r>
            <a:r>
              <a:rPr lang="zh-CN" altLang="en-US" sz="3200" b="1" dirty="0">
                <a:solidFill>
                  <a:srgbClr val="C00000"/>
                </a:solidFill>
                <a:latin typeface="楷体" panose="02010609060101010101" charset="-122"/>
                <a:ea typeface="楷体" panose="02010609060101010101" charset="-122"/>
              </a:rPr>
              <a:t>者耳。</a:t>
            </a:r>
          </a:p>
        </p:txBody>
      </p:sp>
      <p:sp>
        <p:nvSpPr>
          <p:cNvPr id="4" name="文本框 3"/>
          <p:cNvSpPr txBox="1"/>
          <p:nvPr/>
        </p:nvSpPr>
        <p:spPr>
          <a:xfrm>
            <a:off x="56515" y="133350"/>
            <a:ext cx="5732145" cy="1200329"/>
          </a:xfrm>
          <a:prstGeom prst="rect">
            <a:avLst/>
          </a:prstGeom>
          <a:solidFill>
            <a:schemeClr val="bg1"/>
          </a:solidFill>
        </p:spPr>
        <p:txBody>
          <a:bodyPr wrap="square" rtlCol="0">
            <a:spAutoFit/>
          </a:bodyPr>
          <a:lstStyle/>
          <a:p>
            <a:r>
              <a:rPr lang="en-US" altLang="zh-CN" sz="7200" b="1">
                <a:solidFill>
                  <a:schemeClr val="tx1"/>
                </a:solidFill>
                <a:latin typeface="楷体" panose="02010609060101010101" charset="-122"/>
                <a:ea typeface="楷体" panose="02010609060101010101" charset="-122"/>
              </a:rPr>
              <a:t>  </a:t>
            </a:r>
            <a:r>
              <a:rPr lang="zh-CN" altLang="en-US" sz="6600" b="1" u="sng">
                <a:solidFill>
                  <a:schemeClr val="tx1"/>
                </a:solidFill>
                <a:latin typeface="楷体" panose="02010609060101010101" charset="-122"/>
                <a:ea typeface="楷体" panose="02010609060101010101" charset="-122"/>
              </a:rPr>
              <a:t>朗  读</a:t>
            </a:r>
            <a:endParaRPr lang="zh-CN" altLang="en-US" sz="6600" b="1" u="sng" dirty="0">
              <a:solidFill>
                <a:schemeClr val="tx1"/>
              </a:solidFill>
              <a:latin typeface="楷体" panose="02010609060101010101" charset="-122"/>
              <a:ea typeface="楷体" panose="02010609060101010101" charset="-122"/>
            </a:endParaRPr>
          </a:p>
        </p:txBody>
      </p:sp>
      <p:sp>
        <p:nvSpPr>
          <p:cNvPr id="3" name="文本框 2"/>
          <p:cNvSpPr txBox="1"/>
          <p:nvPr/>
        </p:nvSpPr>
        <p:spPr>
          <a:xfrm>
            <a:off x="5539105" y="5518785"/>
            <a:ext cx="1725295" cy="645160"/>
          </a:xfrm>
          <a:prstGeom prst="rect">
            <a:avLst/>
          </a:prstGeom>
          <a:noFill/>
        </p:spPr>
        <p:txBody>
          <a:bodyPr wrap="square" rtlCol="0">
            <a:spAutoFit/>
          </a:bodyPr>
          <a:lstStyle/>
          <a:p>
            <a:r>
              <a:rPr lang="zh-CN" altLang="en-US" sz="3600" b="1" dirty="0">
                <a:solidFill>
                  <a:srgbClr val="00B0F0"/>
                </a:solidFill>
                <a:latin typeface="黑体" panose="02010609060101010101" charset="-122"/>
                <a:ea typeface="黑体" panose="02010609060101010101" charset="-122"/>
              </a:rPr>
              <a:t>注音</a:t>
            </a:r>
          </a:p>
        </p:txBody>
      </p:sp>
      <p:sp>
        <p:nvSpPr>
          <p:cNvPr id="5" name="文本框 4"/>
          <p:cNvSpPr txBox="1"/>
          <p:nvPr/>
        </p:nvSpPr>
        <p:spPr>
          <a:xfrm>
            <a:off x="7471410" y="4197985"/>
            <a:ext cx="1725295" cy="645160"/>
          </a:xfrm>
          <a:prstGeom prst="rect">
            <a:avLst/>
          </a:prstGeom>
          <a:noFill/>
        </p:spPr>
        <p:txBody>
          <a:bodyPr wrap="square" rtlCol="0">
            <a:spAutoFit/>
          </a:bodyPr>
          <a:lstStyle/>
          <a:p>
            <a:pPr algn="l"/>
            <a:r>
              <a:rPr lang="zh-CN" altLang="en-US" sz="3600" b="1">
                <a:solidFill>
                  <a:srgbClr val="00B0F0"/>
                </a:solidFill>
                <a:latin typeface="黑体" panose="02010609060101010101" charset="-122"/>
                <a:ea typeface="黑体" panose="02010609060101010101" charset="-122"/>
              </a:rPr>
              <a:t>断句</a:t>
            </a:r>
          </a:p>
        </p:txBody>
      </p:sp>
      <p:sp>
        <p:nvSpPr>
          <p:cNvPr id="6" name="文本框 5"/>
          <p:cNvSpPr txBox="1"/>
          <p:nvPr/>
        </p:nvSpPr>
        <p:spPr>
          <a:xfrm>
            <a:off x="6958965" y="471805"/>
            <a:ext cx="2749550" cy="645160"/>
          </a:xfrm>
          <a:prstGeom prst="rect">
            <a:avLst/>
          </a:prstGeom>
          <a:noFill/>
        </p:spPr>
        <p:txBody>
          <a:bodyPr wrap="square" rtlCol="0">
            <a:spAutoFit/>
          </a:bodyPr>
          <a:lstStyle/>
          <a:p>
            <a:pPr algn="l"/>
            <a:r>
              <a:rPr lang="zh-CN" altLang="en-US" sz="3600" b="1">
                <a:solidFill>
                  <a:srgbClr val="00B0F0"/>
                </a:solidFill>
                <a:latin typeface="黑体" panose="02010609060101010101" charset="-122"/>
                <a:ea typeface="黑体" panose="02010609060101010101" charset="-122"/>
              </a:rPr>
              <a:t>情感变化</a:t>
            </a:r>
          </a:p>
        </p:txBody>
      </p:sp>
      <p:sp>
        <p:nvSpPr>
          <p:cNvPr id="7" name="文本框 6"/>
          <p:cNvSpPr txBox="1"/>
          <p:nvPr/>
        </p:nvSpPr>
        <p:spPr>
          <a:xfrm>
            <a:off x="8646160" y="2040890"/>
            <a:ext cx="1725295" cy="645160"/>
          </a:xfrm>
          <a:prstGeom prst="rect">
            <a:avLst/>
          </a:prstGeom>
          <a:noFill/>
        </p:spPr>
        <p:txBody>
          <a:bodyPr wrap="square" rtlCol="0">
            <a:spAutoFit/>
          </a:bodyPr>
          <a:lstStyle/>
          <a:p>
            <a:r>
              <a:rPr lang="zh-CN" altLang="en-US" sz="3600" b="1" dirty="0">
                <a:solidFill>
                  <a:srgbClr val="00B0F0"/>
                </a:solidFill>
                <a:latin typeface="黑体" panose="02010609060101010101" charset="-122"/>
                <a:ea typeface="黑体" panose="02010609060101010101" charset="-122"/>
              </a:rPr>
              <a:t>重音</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ppt_x"/>
                                          </p:val>
                                        </p:tav>
                                        <p:tav tm="100000">
                                          <p:val>
                                            <p:strVal val="#ppt_x"/>
                                          </p:val>
                                        </p:tav>
                                      </p:tavLst>
                                    </p:anim>
                                    <p:anim calcmode="lin" valueType="num">
                                      <p:cBhvr additive="base">
                                        <p:cTn id="21" dur="500" fill="hold"/>
                                        <p:tgtEl>
                                          <p:spTgt spid="7"/>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6"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ctrTitle"/>
          </p:nvPr>
        </p:nvSpPr>
        <p:spPr>
          <a:xfrm>
            <a:off x="335047" y="935938"/>
            <a:ext cx="6819610" cy="3606165"/>
          </a:xfrm>
        </p:spPr>
        <p:txBody>
          <a:bodyPr>
            <a:normAutofit/>
          </a:bodyPr>
          <a:lstStyle/>
          <a:p>
            <a:pPr algn="l"/>
            <a:r>
              <a:rPr lang="en-US" altLang="zh-CN" sz="3200"/>
              <a:t>      </a:t>
            </a:r>
            <a:r>
              <a:rPr lang="zh-CN" altLang="en-US" sz="3200" b="1">
                <a:solidFill>
                  <a:srgbClr val="C00000"/>
                </a:solidFill>
                <a:latin typeface="楷体" panose="02010609060101010101" charset="-122"/>
                <a:ea typeface="楷体" panose="02010609060101010101" charset="-122"/>
              </a:rPr>
              <a:t>元丰六年十月十二日夜解衣欲睡月色入户欣然起行念无与为乐者</a:t>
            </a:r>
            <a:r>
              <a:rPr lang="zh-CN" altLang="en-US" sz="3200" b="1" dirty="0">
                <a:solidFill>
                  <a:srgbClr val="C00000"/>
                </a:solidFill>
                <a:latin typeface="楷体" panose="02010609060101010101" charset="-122"/>
                <a:ea typeface="楷体" panose="02010609060101010101" charset="-122"/>
              </a:rPr>
              <a:t>遂至</a:t>
            </a:r>
            <a:r>
              <a:rPr lang="zh-CN" altLang="en-US" sz="3200" b="1">
                <a:solidFill>
                  <a:srgbClr val="C00000"/>
                </a:solidFill>
                <a:latin typeface="楷体" panose="02010609060101010101" charset="-122"/>
                <a:ea typeface="楷体" panose="02010609060101010101" charset="-122"/>
              </a:rPr>
              <a:t>承天寺寻张怀民怀民亦未寝相与步于</a:t>
            </a:r>
            <a:r>
              <a:rPr lang="zh-CN" altLang="en-US" sz="3200" b="1" dirty="0">
                <a:solidFill>
                  <a:srgbClr val="C00000"/>
                </a:solidFill>
                <a:latin typeface="楷体" panose="02010609060101010101" charset="-122"/>
                <a:ea typeface="楷体" panose="02010609060101010101" charset="-122"/>
              </a:rPr>
              <a:t>中庭庭</a:t>
            </a:r>
            <a:r>
              <a:rPr lang="zh-CN" altLang="en-US" sz="3200" b="1">
                <a:solidFill>
                  <a:srgbClr val="C00000"/>
                </a:solidFill>
                <a:latin typeface="楷体" panose="02010609060101010101" charset="-122"/>
                <a:ea typeface="楷体" panose="02010609060101010101" charset="-122"/>
              </a:rPr>
              <a:t>下如积水空明水中藻</a:t>
            </a:r>
            <a:r>
              <a:rPr lang="en-US" altLang="zh-CN" sz="3200" b="1">
                <a:sym typeface="+mn-ea"/>
              </a:rPr>
              <a:t> </a:t>
            </a:r>
            <a:r>
              <a:rPr lang="zh-CN" altLang="en-US" sz="3200" b="1">
                <a:solidFill>
                  <a:srgbClr val="C00000"/>
                </a:solidFill>
                <a:latin typeface="楷体" panose="02010609060101010101" charset="-122"/>
                <a:ea typeface="楷体" panose="02010609060101010101" charset="-122"/>
              </a:rPr>
              <a:t>荇交横盖竹柏影也何夜无月何处无竹柏但少闲人如吾两人</a:t>
            </a:r>
            <a:r>
              <a:rPr lang="zh-CN" altLang="en-US" sz="3200" b="1" dirty="0">
                <a:solidFill>
                  <a:srgbClr val="C00000"/>
                </a:solidFill>
                <a:latin typeface="楷体" panose="02010609060101010101" charset="-122"/>
                <a:ea typeface="楷体" panose="02010609060101010101" charset="-122"/>
              </a:rPr>
              <a:t>者耳</a:t>
            </a:r>
          </a:p>
        </p:txBody>
      </p:sp>
      <p:sp>
        <p:nvSpPr>
          <p:cNvPr id="4" name="文本框 3"/>
          <p:cNvSpPr txBox="1"/>
          <p:nvPr/>
        </p:nvSpPr>
        <p:spPr>
          <a:xfrm>
            <a:off x="63495" y="99048"/>
            <a:ext cx="5732145" cy="1200329"/>
          </a:xfrm>
          <a:prstGeom prst="rect">
            <a:avLst/>
          </a:prstGeom>
          <a:solidFill>
            <a:schemeClr val="bg1"/>
          </a:solidFill>
        </p:spPr>
        <p:txBody>
          <a:bodyPr wrap="square" rtlCol="0">
            <a:spAutoFit/>
          </a:bodyPr>
          <a:lstStyle/>
          <a:p>
            <a:r>
              <a:rPr lang="en-US" altLang="zh-CN" sz="7200" b="1">
                <a:solidFill>
                  <a:schemeClr val="tx1"/>
                </a:solidFill>
                <a:latin typeface="楷体" panose="02010609060101010101" charset="-122"/>
                <a:ea typeface="楷体" panose="02010609060101010101" charset="-122"/>
              </a:rPr>
              <a:t>  </a:t>
            </a:r>
            <a:r>
              <a:rPr lang="zh-CN" altLang="en-US" sz="6600" b="1" u="sng">
                <a:solidFill>
                  <a:schemeClr val="tx1"/>
                </a:solidFill>
                <a:latin typeface="楷体" panose="02010609060101010101" charset="-122"/>
                <a:ea typeface="楷体" panose="02010609060101010101" charset="-122"/>
              </a:rPr>
              <a:t>朗  读</a:t>
            </a:r>
            <a:endParaRPr lang="zh-CN" altLang="en-US" sz="6600" b="1" u="sng" dirty="0">
              <a:solidFill>
                <a:schemeClr val="tx1"/>
              </a:solidFill>
              <a:latin typeface="楷体" panose="02010609060101010101" charset="-122"/>
              <a:ea typeface="楷体" panose="02010609060101010101" charset="-122"/>
            </a:endParaRPr>
          </a:p>
        </p:txBody>
      </p:sp>
    </p:spTree>
    <p:extLst>
      <p:ext uri="{BB962C8B-B14F-4D97-AF65-F5344CB8AC3E}">
        <p14:creationId xmlns:p14="http://schemas.microsoft.com/office/powerpoint/2010/main" val="3163585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ctrTitle"/>
          </p:nvPr>
        </p:nvSpPr>
        <p:spPr>
          <a:xfrm>
            <a:off x="335047" y="935938"/>
            <a:ext cx="6819610" cy="3606165"/>
          </a:xfrm>
        </p:spPr>
        <p:txBody>
          <a:bodyPr>
            <a:normAutofit/>
          </a:bodyPr>
          <a:lstStyle/>
          <a:p>
            <a:pPr algn="l"/>
            <a:r>
              <a:rPr lang="en-US" altLang="zh-CN" sz="3200"/>
              <a:t>      </a:t>
            </a:r>
            <a:r>
              <a:rPr lang="zh-CN" altLang="en-US" sz="3200" b="1">
                <a:solidFill>
                  <a:srgbClr val="C00000"/>
                </a:solidFill>
                <a:latin typeface="楷体" panose="02010609060101010101" charset="-122"/>
                <a:ea typeface="楷体" panose="02010609060101010101" charset="-122"/>
              </a:rPr>
              <a:t>元丰六年十 </a:t>
            </a:r>
            <a:r>
              <a:rPr lang="zh-CN" altLang="en-US" sz="3200" b="1" dirty="0">
                <a:solidFill>
                  <a:srgbClr val="C00000"/>
                </a:solidFill>
                <a:latin typeface="楷体" panose="02010609060101010101" charset="-122"/>
                <a:ea typeface="楷体" panose="02010609060101010101" charset="-122"/>
              </a:rPr>
              <a:t>月十二 日夜 解衣</a:t>
            </a:r>
            <a:r>
              <a:rPr lang="zh-CN" altLang="en-US" sz="3200" b="1">
                <a:solidFill>
                  <a:srgbClr val="C00000"/>
                </a:solidFill>
                <a:latin typeface="楷体" panose="02010609060101010101" charset="-122"/>
                <a:ea typeface="楷体" panose="02010609060101010101" charset="-122"/>
              </a:rPr>
              <a:t>欲睡月 色入 户欣然 起 行念 无与为乐者</a:t>
            </a:r>
            <a:r>
              <a:rPr lang="zh-CN" altLang="en-US" sz="3200" b="1" dirty="0">
                <a:solidFill>
                  <a:srgbClr val="C00000"/>
                </a:solidFill>
                <a:latin typeface="楷体" panose="02010609060101010101" charset="-122"/>
                <a:ea typeface="楷体" panose="02010609060101010101" charset="-122"/>
              </a:rPr>
              <a:t>遂 至承 </a:t>
            </a:r>
            <a:r>
              <a:rPr lang="zh-CN" altLang="en-US" sz="3200" b="1">
                <a:solidFill>
                  <a:srgbClr val="C00000"/>
                </a:solidFill>
                <a:latin typeface="楷体" panose="02010609060101010101" charset="-122"/>
                <a:ea typeface="楷体" panose="02010609060101010101" charset="-122"/>
              </a:rPr>
              <a:t>天寺寻 张怀 民怀 民亦未 寝相 与步 于 中 庭庭下如 积 水空</a:t>
            </a:r>
            <a:r>
              <a:rPr lang="zh-CN" altLang="en-US" sz="3200" b="1" dirty="0">
                <a:solidFill>
                  <a:srgbClr val="C00000"/>
                </a:solidFill>
                <a:latin typeface="楷体" panose="02010609060101010101" charset="-122"/>
                <a:ea typeface="楷体" panose="02010609060101010101" charset="-122"/>
              </a:rPr>
              <a:t>明水 中</a:t>
            </a:r>
            <a:r>
              <a:rPr lang="zh-CN" altLang="en-US" sz="3200" b="1">
                <a:solidFill>
                  <a:srgbClr val="C00000"/>
                </a:solidFill>
                <a:latin typeface="楷体" panose="02010609060101010101" charset="-122"/>
                <a:ea typeface="楷体" panose="02010609060101010101" charset="-122"/>
              </a:rPr>
              <a:t>藻 </a:t>
            </a:r>
            <a:r>
              <a:rPr lang="en-US" altLang="zh-CN" sz="3200" b="1">
                <a:sym typeface="+mn-ea"/>
              </a:rPr>
              <a:t> </a:t>
            </a:r>
            <a:r>
              <a:rPr lang="zh-CN" altLang="en-US" sz="3200" b="1">
                <a:solidFill>
                  <a:srgbClr val="C00000"/>
                </a:solidFill>
                <a:latin typeface="楷体" panose="02010609060101010101" charset="-122"/>
                <a:ea typeface="楷体" panose="02010609060101010101" charset="-122"/>
              </a:rPr>
              <a:t>荇 交横 盖 竹柏</a:t>
            </a:r>
            <a:r>
              <a:rPr lang="zh-CN" altLang="en-US" sz="3200" b="1" dirty="0">
                <a:solidFill>
                  <a:srgbClr val="C00000"/>
                </a:solidFill>
                <a:latin typeface="楷体" panose="02010609060101010101" charset="-122"/>
                <a:ea typeface="楷体" panose="02010609060101010101" charset="-122"/>
              </a:rPr>
              <a:t>影 也</a:t>
            </a:r>
            <a:r>
              <a:rPr lang="zh-CN" altLang="en-US" sz="3200" b="1">
                <a:solidFill>
                  <a:srgbClr val="C00000"/>
                </a:solidFill>
                <a:latin typeface="楷体" panose="02010609060101010101" charset="-122"/>
                <a:ea typeface="楷体" panose="02010609060101010101" charset="-122"/>
              </a:rPr>
              <a:t>何夜无 月何 处无竹 柏但少 闲人如 吾两人</a:t>
            </a:r>
            <a:r>
              <a:rPr lang="zh-CN" altLang="en-US" sz="3200" b="1" dirty="0">
                <a:solidFill>
                  <a:srgbClr val="C00000"/>
                </a:solidFill>
                <a:latin typeface="楷体" panose="02010609060101010101" charset="-122"/>
                <a:ea typeface="楷体" panose="02010609060101010101" charset="-122"/>
              </a:rPr>
              <a:t>者耳 </a:t>
            </a:r>
          </a:p>
        </p:txBody>
      </p:sp>
      <p:sp>
        <p:nvSpPr>
          <p:cNvPr id="4" name="文本框 3"/>
          <p:cNvSpPr txBox="1"/>
          <p:nvPr/>
        </p:nvSpPr>
        <p:spPr>
          <a:xfrm>
            <a:off x="63495" y="99048"/>
            <a:ext cx="5732145" cy="1200329"/>
          </a:xfrm>
          <a:prstGeom prst="rect">
            <a:avLst/>
          </a:prstGeom>
          <a:solidFill>
            <a:schemeClr val="bg1"/>
          </a:solidFill>
        </p:spPr>
        <p:txBody>
          <a:bodyPr wrap="square" rtlCol="0">
            <a:spAutoFit/>
          </a:bodyPr>
          <a:lstStyle/>
          <a:p>
            <a:r>
              <a:rPr lang="en-US" altLang="zh-CN" sz="7200" b="1">
                <a:solidFill>
                  <a:schemeClr val="tx1"/>
                </a:solidFill>
                <a:latin typeface="楷体" panose="02010609060101010101" charset="-122"/>
                <a:ea typeface="楷体" panose="02010609060101010101" charset="-122"/>
              </a:rPr>
              <a:t>  </a:t>
            </a:r>
            <a:r>
              <a:rPr lang="zh-CN" altLang="en-US" sz="6600" b="1" u="sng">
                <a:solidFill>
                  <a:schemeClr val="tx1"/>
                </a:solidFill>
                <a:latin typeface="楷体" panose="02010609060101010101" charset="-122"/>
                <a:ea typeface="楷体" panose="02010609060101010101" charset="-122"/>
              </a:rPr>
              <a:t>朗  读</a:t>
            </a:r>
            <a:endParaRPr lang="zh-CN" altLang="en-US" sz="6600" b="1" u="sng" dirty="0">
              <a:solidFill>
                <a:schemeClr val="tx1"/>
              </a:solidFill>
              <a:latin typeface="楷体" panose="02010609060101010101" charset="-122"/>
              <a:ea typeface="楷体" panose="02010609060101010101" charset="-122"/>
            </a:endParaRPr>
          </a:p>
        </p:txBody>
      </p:sp>
    </p:spTree>
    <p:extLst>
      <p:ext uri="{BB962C8B-B14F-4D97-AF65-F5344CB8AC3E}">
        <p14:creationId xmlns:p14="http://schemas.microsoft.com/office/powerpoint/2010/main" val="4099382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ctrTitle"/>
          </p:nvPr>
        </p:nvSpPr>
        <p:spPr>
          <a:xfrm>
            <a:off x="707108" y="1307426"/>
            <a:ext cx="5732145" cy="3886876"/>
          </a:xfrm>
        </p:spPr>
        <p:txBody>
          <a:bodyPr vert="eaVert">
            <a:normAutofit/>
          </a:bodyPr>
          <a:lstStyle/>
          <a:p>
            <a:pPr algn="l"/>
            <a:r>
              <a:rPr lang="en-US" altLang="zh-CN" sz="3200"/>
              <a:t>      </a:t>
            </a:r>
            <a:r>
              <a:rPr lang="zh-CN" altLang="en-US" sz="3200" b="1">
                <a:solidFill>
                  <a:srgbClr val="C00000"/>
                </a:solidFill>
                <a:latin typeface="楷体" panose="02010609060101010101" charset="-122"/>
                <a:ea typeface="楷体" panose="02010609060101010101" charset="-122"/>
              </a:rPr>
              <a:t>元丰六年十月十二日夜解衣欲睡月色入户欣然起行念无与为乐者遂至承天寺寻张怀民怀民亦未寝相与步于中庭庭下如积水空明水中藻</a:t>
            </a:r>
            <a:r>
              <a:rPr lang="en-US" altLang="zh-CN" sz="3200" b="1">
                <a:sym typeface="+mn-ea"/>
              </a:rPr>
              <a:t> </a:t>
            </a:r>
            <a:r>
              <a:rPr lang="zh-CN" altLang="en-US" sz="3200" b="1">
                <a:solidFill>
                  <a:srgbClr val="C00000"/>
                </a:solidFill>
                <a:latin typeface="楷体" panose="02010609060101010101" charset="-122"/>
                <a:ea typeface="楷体" panose="02010609060101010101" charset="-122"/>
              </a:rPr>
              <a:t>荇交横盖竹柏影也何夜无月何处无竹柏但少闲人如吾两人者耳</a:t>
            </a:r>
            <a:endParaRPr lang="zh-CN" altLang="en-US" sz="3200" b="1" dirty="0">
              <a:solidFill>
                <a:srgbClr val="C00000"/>
              </a:solidFill>
              <a:latin typeface="楷体" panose="02010609060101010101" charset="-122"/>
              <a:ea typeface="楷体" panose="02010609060101010101" charset="-122"/>
            </a:endParaRPr>
          </a:p>
        </p:txBody>
      </p:sp>
      <p:sp>
        <p:nvSpPr>
          <p:cNvPr id="4" name="文本框 3"/>
          <p:cNvSpPr txBox="1"/>
          <p:nvPr/>
        </p:nvSpPr>
        <p:spPr>
          <a:xfrm>
            <a:off x="63495" y="99048"/>
            <a:ext cx="5732145" cy="1200329"/>
          </a:xfrm>
          <a:prstGeom prst="rect">
            <a:avLst/>
          </a:prstGeom>
          <a:solidFill>
            <a:schemeClr val="bg1"/>
          </a:solidFill>
        </p:spPr>
        <p:txBody>
          <a:bodyPr wrap="square" rtlCol="0">
            <a:spAutoFit/>
          </a:bodyPr>
          <a:lstStyle/>
          <a:p>
            <a:r>
              <a:rPr lang="en-US" altLang="zh-CN" sz="7200" b="1">
                <a:solidFill>
                  <a:schemeClr val="tx1"/>
                </a:solidFill>
                <a:latin typeface="楷体" panose="02010609060101010101" charset="-122"/>
                <a:ea typeface="楷体" panose="02010609060101010101" charset="-122"/>
              </a:rPr>
              <a:t>  </a:t>
            </a:r>
            <a:r>
              <a:rPr lang="zh-CN" altLang="en-US" sz="6600" b="1" u="sng">
                <a:solidFill>
                  <a:schemeClr val="tx1"/>
                </a:solidFill>
                <a:latin typeface="楷体" panose="02010609060101010101" charset="-122"/>
                <a:ea typeface="楷体" panose="02010609060101010101" charset="-122"/>
              </a:rPr>
              <a:t>朗  读</a:t>
            </a:r>
            <a:endParaRPr lang="zh-CN" altLang="en-US" sz="6600" b="1" u="sng" dirty="0">
              <a:solidFill>
                <a:schemeClr val="tx1"/>
              </a:solidFill>
              <a:latin typeface="楷体" panose="02010609060101010101" charset="-122"/>
              <a:ea typeface="楷体" panose="02010609060101010101" charset="-122"/>
            </a:endParaRPr>
          </a:p>
        </p:txBody>
      </p:sp>
    </p:spTree>
    <p:extLst>
      <p:ext uri="{BB962C8B-B14F-4D97-AF65-F5344CB8AC3E}">
        <p14:creationId xmlns:p14="http://schemas.microsoft.com/office/powerpoint/2010/main" val="2232123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ctrTitle"/>
          </p:nvPr>
        </p:nvSpPr>
        <p:spPr>
          <a:xfrm>
            <a:off x="707108" y="1307426"/>
            <a:ext cx="5732145" cy="3886876"/>
          </a:xfrm>
        </p:spPr>
        <p:txBody>
          <a:bodyPr vert="eaVert">
            <a:normAutofit/>
          </a:bodyPr>
          <a:lstStyle/>
          <a:p>
            <a:pPr algn="l"/>
            <a:r>
              <a:rPr lang="en-US" altLang="zh-CN" sz="3200" dirty="0"/>
              <a:t>      </a:t>
            </a:r>
            <a:r>
              <a:rPr lang="zh-CN" altLang="en-US" sz="3200" b="1" dirty="0">
                <a:solidFill>
                  <a:srgbClr val="C00000"/>
                </a:solidFill>
                <a:latin typeface="楷体" panose="02010609060101010101" charset="-122"/>
                <a:ea typeface="楷体" panose="02010609060101010101" charset="-122"/>
              </a:rPr>
              <a:t>元豐六年十月十二日夜解衣欲睡月色入戶欣然起行念無與爲樂者遂至承天寺尋張懷民懷民亦未寢相與步于中庭庭下如積水空明水中藻</a:t>
            </a:r>
            <a:r>
              <a:rPr lang="en-US" altLang="zh-CN" sz="3200" b="1" dirty="0">
                <a:sym typeface="+mn-ea"/>
              </a:rPr>
              <a:t> </a:t>
            </a:r>
            <a:r>
              <a:rPr lang="zh-CN" altLang="en-US" sz="3200" b="1" dirty="0">
                <a:solidFill>
                  <a:srgbClr val="C00000"/>
                </a:solidFill>
                <a:latin typeface="楷体" panose="02010609060101010101" charset="-122"/>
                <a:ea typeface="楷体" panose="02010609060101010101" charset="-122"/>
              </a:rPr>
              <a:t>荇交橫蓋竹柏影也何夜無月何處無竹柏但少閑人如吾兩人者耳</a:t>
            </a:r>
          </a:p>
        </p:txBody>
      </p:sp>
      <p:sp>
        <p:nvSpPr>
          <p:cNvPr id="4" name="文本框 3"/>
          <p:cNvSpPr txBox="1"/>
          <p:nvPr/>
        </p:nvSpPr>
        <p:spPr>
          <a:xfrm>
            <a:off x="63495" y="99048"/>
            <a:ext cx="5732145" cy="1200329"/>
          </a:xfrm>
          <a:prstGeom prst="rect">
            <a:avLst/>
          </a:prstGeom>
          <a:solidFill>
            <a:schemeClr val="bg1"/>
          </a:solidFill>
        </p:spPr>
        <p:txBody>
          <a:bodyPr wrap="square" rtlCol="0">
            <a:spAutoFit/>
          </a:bodyPr>
          <a:lstStyle/>
          <a:p>
            <a:r>
              <a:rPr lang="en-US" altLang="zh-CN" sz="7200" b="1">
                <a:solidFill>
                  <a:schemeClr val="tx1"/>
                </a:solidFill>
                <a:latin typeface="楷体" panose="02010609060101010101" charset="-122"/>
                <a:ea typeface="楷体" panose="02010609060101010101" charset="-122"/>
              </a:rPr>
              <a:t>  </a:t>
            </a:r>
            <a:r>
              <a:rPr lang="zh-CN" altLang="en-US" sz="6600" b="1" u="sng">
                <a:solidFill>
                  <a:schemeClr val="tx1"/>
                </a:solidFill>
                <a:latin typeface="楷体" panose="02010609060101010101" charset="-122"/>
                <a:ea typeface="楷体" panose="02010609060101010101" charset="-122"/>
              </a:rPr>
              <a:t>朗  读</a:t>
            </a:r>
            <a:endParaRPr lang="zh-CN" altLang="en-US" sz="6600" b="1" u="sng" dirty="0">
              <a:solidFill>
                <a:schemeClr val="tx1"/>
              </a:solidFill>
              <a:latin typeface="楷体" panose="02010609060101010101" charset="-122"/>
              <a:ea typeface="楷体" panose="02010609060101010101" charset="-122"/>
            </a:endParaRPr>
          </a:p>
        </p:txBody>
      </p:sp>
    </p:spTree>
    <p:extLst>
      <p:ext uri="{BB962C8B-B14F-4D97-AF65-F5344CB8AC3E}">
        <p14:creationId xmlns:p14="http://schemas.microsoft.com/office/powerpoint/2010/main" val="1592245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ctrTitle"/>
          </p:nvPr>
        </p:nvSpPr>
        <p:spPr>
          <a:xfrm>
            <a:off x="561340" y="1311830"/>
            <a:ext cx="8856980" cy="4101465"/>
          </a:xfrm>
        </p:spPr>
        <p:txBody>
          <a:bodyPr>
            <a:normAutofit/>
          </a:bodyPr>
          <a:lstStyle/>
          <a:p>
            <a:pPr algn="l"/>
            <a:r>
              <a:rPr lang="zh-CN" altLang="en-US" sz="3200" b="1">
                <a:solidFill>
                  <a:srgbClr val="00B0F0"/>
                </a:solidFill>
                <a:latin typeface="楷体" panose="02010609060101010101" charset="-122"/>
                <a:ea typeface="楷体" panose="02010609060101010101" charset="-122"/>
              </a:rPr>
              <a:t>元丰六年十月十二日夜，</a:t>
            </a:r>
            <a:br>
              <a:rPr lang="zh-CN" altLang="en-US" sz="3200" b="1">
                <a:solidFill>
                  <a:srgbClr val="00B0F0"/>
                </a:solidFill>
                <a:latin typeface="楷体" panose="02010609060101010101" charset="-122"/>
                <a:ea typeface="楷体" panose="02010609060101010101" charset="-122"/>
              </a:rPr>
            </a:br>
            <a:r>
              <a:rPr lang="zh-CN" altLang="en-US" sz="3200" b="1">
                <a:solidFill>
                  <a:srgbClr val="00B0F0"/>
                </a:solidFill>
                <a:latin typeface="楷体" panose="02010609060101010101" charset="-122"/>
                <a:ea typeface="楷体" panose="02010609060101010101" charset="-122"/>
              </a:rPr>
              <a:t>解衣欲睡，月色入户，</a:t>
            </a:r>
            <a:br>
              <a:rPr lang="zh-CN" altLang="en-US" sz="3200" b="1">
                <a:solidFill>
                  <a:srgbClr val="00B0F0"/>
                </a:solidFill>
                <a:latin typeface="楷体" panose="02010609060101010101" charset="-122"/>
                <a:ea typeface="楷体" panose="02010609060101010101" charset="-122"/>
              </a:rPr>
            </a:br>
            <a:r>
              <a:rPr lang="zh-CN" altLang="en-US" sz="3200" b="1">
                <a:solidFill>
                  <a:srgbClr val="C00000"/>
                </a:solidFill>
                <a:latin typeface="楷体" panose="02010609060101010101" charset="-122"/>
                <a:ea typeface="楷体" panose="02010609060101010101" charset="-122"/>
              </a:rPr>
              <a:t>欣然</a:t>
            </a:r>
            <a:r>
              <a:rPr lang="zh-CN" altLang="en-US" sz="3200" b="1" dirty="0">
                <a:solidFill>
                  <a:srgbClr val="00B0F0"/>
                </a:solidFill>
                <a:latin typeface="楷体" panose="02010609060101010101" charset="-122"/>
                <a:ea typeface="楷体" panose="02010609060101010101" charset="-122"/>
              </a:rPr>
              <a:t>起行</a:t>
            </a:r>
            <a:r>
              <a:rPr lang="zh-CN" altLang="en-US" sz="3200" b="1">
                <a:solidFill>
                  <a:srgbClr val="00B0F0"/>
                </a:solidFill>
                <a:latin typeface="楷体" panose="02010609060101010101" charset="-122"/>
                <a:ea typeface="楷体" panose="02010609060101010101" charset="-122"/>
              </a:rPr>
              <a:t>。 </a:t>
            </a:r>
            <a:r>
              <a:rPr lang="zh-CN" altLang="en-US" sz="3200" b="1">
                <a:solidFill>
                  <a:srgbClr val="C00000"/>
                </a:solidFill>
                <a:latin typeface="楷体" panose="02010609060101010101" charset="-122"/>
                <a:ea typeface="楷体" panose="02010609060101010101" charset="-122"/>
              </a:rPr>
              <a:t>念</a:t>
            </a:r>
            <a:r>
              <a:rPr lang="zh-CN" altLang="en-US" sz="3200" b="1">
                <a:solidFill>
                  <a:srgbClr val="00B0F0"/>
                </a:solidFill>
                <a:latin typeface="楷体" panose="02010609060101010101" charset="-122"/>
                <a:ea typeface="楷体" panose="02010609060101010101" charset="-122"/>
              </a:rPr>
              <a:t>无与为乐者，</a:t>
            </a:r>
            <a:br>
              <a:rPr lang="zh-CN" altLang="en-US" sz="3200" b="1">
                <a:solidFill>
                  <a:srgbClr val="00B0F0"/>
                </a:solidFill>
                <a:latin typeface="楷体" panose="02010609060101010101" charset="-122"/>
                <a:ea typeface="楷体" panose="02010609060101010101" charset="-122"/>
              </a:rPr>
            </a:br>
            <a:r>
              <a:rPr lang="zh-CN" altLang="en-US" sz="3200" b="1">
                <a:solidFill>
                  <a:srgbClr val="C00000"/>
                </a:solidFill>
                <a:latin typeface="楷体" panose="02010609060101010101" charset="-122"/>
                <a:ea typeface="楷体" panose="02010609060101010101" charset="-122"/>
              </a:rPr>
              <a:t>遂</a:t>
            </a:r>
            <a:r>
              <a:rPr lang="zh-CN" altLang="en-US" sz="3200" b="1">
                <a:solidFill>
                  <a:srgbClr val="00B0F0"/>
                </a:solidFill>
                <a:latin typeface="楷体" panose="02010609060101010101" charset="-122"/>
                <a:ea typeface="楷体" panose="02010609060101010101" charset="-122"/>
              </a:rPr>
              <a:t>至承天寺寻张怀民。</a:t>
            </a:r>
            <a:br>
              <a:rPr lang="zh-CN" altLang="en-US" sz="3200" b="1">
                <a:solidFill>
                  <a:srgbClr val="00B0F0"/>
                </a:solidFill>
                <a:latin typeface="楷体" panose="02010609060101010101" charset="-122"/>
                <a:ea typeface="楷体" panose="02010609060101010101" charset="-122"/>
              </a:rPr>
            </a:br>
            <a:r>
              <a:rPr lang="zh-CN" altLang="en-US" sz="3200" b="1">
                <a:solidFill>
                  <a:srgbClr val="00B0F0"/>
                </a:solidFill>
                <a:latin typeface="楷体" panose="02010609060101010101" charset="-122"/>
                <a:ea typeface="楷体" panose="02010609060101010101" charset="-122"/>
              </a:rPr>
              <a:t>怀民亦未寝，</a:t>
            </a:r>
            <a:r>
              <a:rPr lang="zh-CN" altLang="en-US" sz="3200" b="1">
                <a:solidFill>
                  <a:srgbClr val="C00000"/>
                </a:solidFill>
                <a:latin typeface="楷体" panose="02010609060101010101" charset="-122"/>
                <a:ea typeface="楷体" panose="02010609060101010101" charset="-122"/>
              </a:rPr>
              <a:t>相与步</a:t>
            </a:r>
            <a:r>
              <a:rPr lang="zh-CN" altLang="en-US" sz="3200" b="1">
                <a:solidFill>
                  <a:srgbClr val="00B0F0"/>
                </a:solidFill>
                <a:latin typeface="楷体" panose="02010609060101010101" charset="-122"/>
                <a:ea typeface="楷体" panose="02010609060101010101" charset="-122"/>
              </a:rPr>
              <a:t>于中庭。</a:t>
            </a:r>
            <a:br>
              <a:rPr lang="zh-CN" altLang="en-US" sz="3200" b="1">
                <a:solidFill>
                  <a:srgbClr val="00B0F0"/>
                </a:solidFill>
                <a:latin typeface="楷体" panose="02010609060101010101" charset="-122"/>
                <a:ea typeface="楷体" panose="02010609060101010101" charset="-122"/>
              </a:rPr>
            </a:br>
            <a:r>
              <a:rPr lang="zh-CN" altLang="en-US" sz="3200" b="1">
                <a:solidFill>
                  <a:srgbClr val="00B0F0"/>
                </a:solidFill>
                <a:latin typeface="楷体" panose="02010609060101010101" charset="-122"/>
                <a:ea typeface="楷体" panose="02010609060101010101" charset="-122"/>
              </a:rPr>
              <a:t>庭下如积水</a:t>
            </a:r>
            <a:r>
              <a:rPr lang="zh-CN" altLang="en-US" sz="3200" b="1">
                <a:solidFill>
                  <a:srgbClr val="C00000"/>
                </a:solidFill>
                <a:latin typeface="楷体" panose="02010609060101010101" charset="-122"/>
                <a:ea typeface="楷体" panose="02010609060101010101" charset="-122"/>
              </a:rPr>
              <a:t>空</a:t>
            </a:r>
            <a:r>
              <a:rPr lang="zh-CN" altLang="en-US" sz="3200" b="1" dirty="0">
                <a:solidFill>
                  <a:srgbClr val="C00000"/>
                </a:solidFill>
                <a:latin typeface="楷体" panose="02010609060101010101" charset="-122"/>
                <a:ea typeface="楷体" panose="02010609060101010101" charset="-122"/>
              </a:rPr>
              <a:t>明</a:t>
            </a:r>
            <a:r>
              <a:rPr lang="zh-CN" altLang="en-US" sz="3200" b="1" dirty="0">
                <a:solidFill>
                  <a:srgbClr val="00B0F0"/>
                </a:solidFill>
                <a:latin typeface="楷体" panose="02010609060101010101" charset="-122"/>
                <a:ea typeface="楷体" panose="02010609060101010101" charset="-122"/>
              </a:rPr>
              <a:t>，水中藻、</a:t>
            </a:r>
            <a:br>
              <a:rPr lang="zh-CN" altLang="en-US" sz="3200" b="1">
                <a:solidFill>
                  <a:srgbClr val="00B0F0"/>
                </a:solidFill>
                <a:latin typeface="楷体" panose="02010609060101010101" charset="-122"/>
                <a:ea typeface="楷体" panose="02010609060101010101" charset="-122"/>
              </a:rPr>
            </a:br>
            <a:r>
              <a:rPr lang="zh-CN" altLang="en-US" sz="3200" b="1">
                <a:solidFill>
                  <a:srgbClr val="00B0F0"/>
                </a:solidFill>
                <a:latin typeface="楷体" panose="02010609060101010101" charset="-122"/>
                <a:ea typeface="楷体" panose="02010609060101010101" charset="-122"/>
              </a:rPr>
              <a:t>荇</a:t>
            </a:r>
            <a:r>
              <a:rPr lang="zh-CN" altLang="en-US" sz="3200" b="1">
                <a:solidFill>
                  <a:srgbClr val="C00000"/>
                </a:solidFill>
                <a:latin typeface="楷体" panose="02010609060101010101" charset="-122"/>
                <a:ea typeface="楷体" panose="02010609060101010101" charset="-122"/>
              </a:rPr>
              <a:t>交横</a:t>
            </a:r>
            <a:r>
              <a:rPr lang="zh-CN" altLang="en-US" sz="3200" b="1">
                <a:solidFill>
                  <a:srgbClr val="00B0F0"/>
                </a:solidFill>
                <a:latin typeface="楷体" panose="02010609060101010101" charset="-122"/>
                <a:ea typeface="楷体" panose="02010609060101010101" charset="-122"/>
              </a:rPr>
              <a:t>，</a:t>
            </a:r>
            <a:r>
              <a:rPr lang="zh-CN" altLang="en-US" sz="3200" b="1">
                <a:solidFill>
                  <a:srgbClr val="C00000"/>
                </a:solidFill>
                <a:latin typeface="楷体" panose="02010609060101010101" charset="-122"/>
                <a:ea typeface="楷体" panose="02010609060101010101" charset="-122"/>
              </a:rPr>
              <a:t>盖</a:t>
            </a:r>
            <a:r>
              <a:rPr lang="zh-CN" altLang="en-US" sz="3200" b="1">
                <a:solidFill>
                  <a:srgbClr val="00B0F0"/>
                </a:solidFill>
                <a:latin typeface="楷体" panose="02010609060101010101" charset="-122"/>
                <a:ea typeface="楷体" panose="02010609060101010101" charset="-122"/>
              </a:rPr>
              <a:t>竹柏影也。</a:t>
            </a:r>
            <a:br>
              <a:rPr lang="zh-CN" altLang="en-US" sz="3200" b="1">
                <a:solidFill>
                  <a:srgbClr val="00B0F0"/>
                </a:solidFill>
                <a:latin typeface="楷体" panose="02010609060101010101" charset="-122"/>
                <a:ea typeface="楷体" panose="02010609060101010101" charset="-122"/>
              </a:rPr>
            </a:br>
            <a:r>
              <a:rPr lang="zh-CN" altLang="en-US" sz="3200" b="1">
                <a:solidFill>
                  <a:srgbClr val="00B0F0"/>
                </a:solidFill>
                <a:latin typeface="楷体" panose="02010609060101010101" charset="-122"/>
                <a:ea typeface="楷体" panose="02010609060101010101" charset="-122"/>
              </a:rPr>
              <a:t>何夜无月？何处无竹柏？</a:t>
            </a:r>
            <a:br>
              <a:rPr lang="zh-CN" altLang="en-US" sz="3200" b="1">
                <a:solidFill>
                  <a:srgbClr val="00B0F0"/>
                </a:solidFill>
                <a:latin typeface="楷体" panose="02010609060101010101" charset="-122"/>
                <a:ea typeface="楷体" panose="02010609060101010101" charset="-122"/>
              </a:rPr>
            </a:br>
            <a:r>
              <a:rPr lang="zh-CN" altLang="en-US" sz="3200" b="1">
                <a:solidFill>
                  <a:srgbClr val="C00000"/>
                </a:solidFill>
                <a:latin typeface="楷体" panose="02010609060101010101" charset="-122"/>
                <a:ea typeface="楷体" panose="02010609060101010101" charset="-122"/>
              </a:rPr>
              <a:t>但</a:t>
            </a:r>
            <a:r>
              <a:rPr lang="zh-CN" altLang="en-US" sz="3200" b="1">
                <a:solidFill>
                  <a:srgbClr val="00B0F0"/>
                </a:solidFill>
                <a:latin typeface="楷体" panose="02010609060101010101" charset="-122"/>
                <a:ea typeface="楷体" panose="02010609060101010101" charset="-122"/>
              </a:rPr>
              <a:t>少闲人</a:t>
            </a:r>
            <a:r>
              <a:rPr lang="zh-CN" altLang="en-US" sz="3200" b="1">
                <a:solidFill>
                  <a:srgbClr val="C00000"/>
                </a:solidFill>
                <a:latin typeface="楷体" panose="02010609060101010101" charset="-122"/>
                <a:ea typeface="楷体" panose="02010609060101010101" charset="-122"/>
              </a:rPr>
              <a:t>如</a:t>
            </a:r>
            <a:r>
              <a:rPr lang="zh-CN" altLang="en-US" sz="3200" b="1">
                <a:solidFill>
                  <a:srgbClr val="00B0F0"/>
                </a:solidFill>
                <a:latin typeface="楷体" panose="02010609060101010101" charset="-122"/>
                <a:ea typeface="楷体" panose="02010609060101010101" charset="-122"/>
              </a:rPr>
              <a:t>吾两人者</a:t>
            </a:r>
            <a:r>
              <a:rPr lang="zh-CN" altLang="en-US" sz="3200" b="1">
                <a:solidFill>
                  <a:srgbClr val="C00000"/>
                </a:solidFill>
                <a:latin typeface="楷体" panose="02010609060101010101" charset="-122"/>
                <a:ea typeface="楷体" panose="02010609060101010101" charset="-122"/>
              </a:rPr>
              <a:t>耳</a:t>
            </a:r>
            <a:r>
              <a:rPr lang="zh-CN" altLang="en-US" sz="3200" b="1" dirty="0">
                <a:solidFill>
                  <a:srgbClr val="00B0F0"/>
                </a:solidFill>
                <a:latin typeface="楷体" panose="02010609060101010101" charset="-122"/>
                <a:ea typeface="楷体" panose="02010609060101010101" charset="-122"/>
              </a:rPr>
              <a:t>。</a:t>
            </a:r>
          </a:p>
        </p:txBody>
      </p:sp>
      <p:sp>
        <p:nvSpPr>
          <p:cNvPr id="4" name="文本框 3"/>
          <p:cNvSpPr txBox="1"/>
          <p:nvPr/>
        </p:nvSpPr>
        <p:spPr>
          <a:xfrm>
            <a:off x="607695" y="83137"/>
            <a:ext cx="4933950" cy="1198880"/>
          </a:xfrm>
          <a:prstGeom prst="rect">
            <a:avLst/>
          </a:prstGeom>
          <a:solidFill>
            <a:schemeClr val="bg1"/>
          </a:solidFill>
        </p:spPr>
        <p:txBody>
          <a:bodyPr wrap="square" rtlCol="0">
            <a:spAutoFit/>
          </a:bodyPr>
          <a:lstStyle/>
          <a:p>
            <a:r>
              <a:rPr lang="en-US" altLang="zh-CN" sz="7200" b="1">
                <a:solidFill>
                  <a:schemeClr val="tx1"/>
                </a:solidFill>
                <a:latin typeface="楷体" panose="02010609060101010101" charset="-122"/>
                <a:ea typeface="楷体" panose="02010609060101010101" charset="-122"/>
              </a:rPr>
              <a:t>  </a:t>
            </a:r>
            <a:r>
              <a:rPr lang="zh-CN" altLang="en-US" sz="6000" b="1" u="sng">
                <a:solidFill>
                  <a:schemeClr val="tx1"/>
                </a:solidFill>
                <a:latin typeface="楷体" panose="02010609060101010101" charset="-122"/>
                <a:ea typeface="楷体" panose="02010609060101010101" charset="-122"/>
              </a:rPr>
              <a:t>翻  译</a:t>
            </a:r>
            <a:endParaRPr lang="zh-CN" altLang="en-US" sz="6000" b="1" u="sng" dirty="0">
              <a:solidFill>
                <a:schemeClr val="tx1"/>
              </a:solidFill>
              <a:latin typeface="楷体" panose="02010609060101010101" charset="-122"/>
              <a:ea typeface="楷体" panose="02010609060101010101" charset="-122"/>
            </a:endParaRPr>
          </a:p>
        </p:txBody>
      </p:sp>
      <p:sp>
        <p:nvSpPr>
          <p:cNvPr id="3" name="文本框 2"/>
          <p:cNvSpPr txBox="1"/>
          <p:nvPr/>
        </p:nvSpPr>
        <p:spPr>
          <a:xfrm>
            <a:off x="5655945" y="1058991"/>
            <a:ext cx="3638550" cy="4832092"/>
          </a:xfrm>
          <a:prstGeom prst="rect">
            <a:avLst/>
          </a:prstGeom>
          <a:noFill/>
        </p:spPr>
        <p:txBody>
          <a:bodyPr wrap="square" rtlCol="0">
            <a:spAutoFit/>
          </a:bodyPr>
          <a:lstStyle/>
          <a:p>
            <a:r>
              <a:rPr lang="zh-CN" altLang="en-US" sz="2800" b="1" dirty="0"/>
              <a:t>欣然：</a:t>
            </a:r>
          </a:p>
          <a:p>
            <a:r>
              <a:rPr lang="zh-CN" altLang="en-US" sz="2800" b="1" dirty="0"/>
              <a:t>念：</a:t>
            </a:r>
          </a:p>
          <a:p>
            <a:r>
              <a:rPr lang="zh-CN" altLang="en-US" sz="2800" b="1" dirty="0"/>
              <a:t>遂：</a:t>
            </a:r>
          </a:p>
          <a:p>
            <a:r>
              <a:rPr lang="zh-CN" altLang="en-US" sz="2800" b="1"/>
              <a:t>相与：</a:t>
            </a:r>
          </a:p>
          <a:p>
            <a:r>
              <a:rPr lang="zh-CN" altLang="en-US" sz="2800" b="1"/>
              <a:t>步</a:t>
            </a:r>
            <a:r>
              <a:rPr lang="zh-CN" altLang="en-US" sz="2800" b="1" dirty="0"/>
              <a:t>：</a:t>
            </a:r>
          </a:p>
          <a:p>
            <a:r>
              <a:rPr lang="zh-CN" altLang="en-US" sz="2800" b="1" dirty="0"/>
              <a:t>空明：</a:t>
            </a:r>
          </a:p>
          <a:p>
            <a:r>
              <a:rPr lang="zh-CN" altLang="en-US" sz="2800" b="1"/>
              <a:t>交横：</a:t>
            </a:r>
          </a:p>
          <a:p>
            <a:r>
              <a:rPr lang="zh-CN" altLang="en-US" sz="2800" b="1"/>
              <a:t>盖：</a:t>
            </a:r>
            <a:endParaRPr lang="zh-CN" altLang="en-US" sz="2800" b="1" dirty="0"/>
          </a:p>
          <a:p>
            <a:r>
              <a:rPr lang="zh-CN" altLang="en-US" sz="2800" b="1" dirty="0"/>
              <a:t>但：</a:t>
            </a:r>
          </a:p>
          <a:p>
            <a:r>
              <a:rPr lang="zh-CN" altLang="en-US" sz="2800" b="1"/>
              <a:t>闲人：</a:t>
            </a:r>
          </a:p>
          <a:p>
            <a:r>
              <a:rPr lang="zh-CN" altLang="en-US" sz="2800" b="1"/>
              <a:t>耳</a:t>
            </a:r>
            <a:r>
              <a:rPr lang="zh-CN" altLang="en-US" sz="2800" b="1" dirty="0"/>
              <a:t>：</a:t>
            </a:r>
          </a:p>
        </p:txBody>
      </p:sp>
      <p:sp>
        <p:nvSpPr>
          <p:cNvPr id="5" name="文本框 4"/>
          <p:cNvSpPr txBox="1"/>
          <p:nvPr/>
        </p:nvSpPr>
        <p:spPr>
          <a:xfrm>
            <a:off x="6637020" y="1125855"/>
            <a:ext cx="2226945" cy="460375"/>
          </a:xfrm>
          <a:prstGeom prst="rect">
            <a:avLst/>
          </a:prstGeom>
          <a:noFill/>
        </p:spPr>
        <p:txBody>
          <a:bodyPr wrap="square" rtlCol="0">
            <a:spAutoFit/>
          </a:bodyPr>
          <a:lstStyle/>
          <a:p>
            <a:r>
              <a:rPr lang="zh-CN" altLang="en-US" sz="2400" b="1">
                <a:solidFill>
                  <a:srgbClr val="C00000"/>
                </a:solidFill>
              </a:rPr>
              <a:t>高兴的样子</a:t>
            </a:r>
          </a:p>
        </p:txBody>
      </p:sp>
      <p:sp>
        <p:nvSpPr>
          <p:cNvPr id="6" name="文本框 5"/>
          <p:cNvSpPr txBox="1"/>
          <p:nvPr/>
        </p:nvSpPr>
        <p:spPr>
          <a:xfrm>
            <a:off x="6637020" y="1586230"/>
            <a:ext cx="2781300" cy="460375"/>
          </a:xfrm>
          <a:prstGeom prst="rect">
            <a:avLst/>
          </a:prstGeom>
          <a:noFill/>
        </p:spPr>
        <p:txBody>
          <a:bodyPr wrap="square" rtlCol="0">
            <a:spAutoFit/>
          </a:bodyPr>
          <a:lstStyle/>
          <a:p>
            <a:r>
              <a:rPr lang="zh-CN" altLang="en-US" sz="2400" b="1" dirty="0">
                <a:solidFill>
                  <a:srgbClr val="C00000"/>
                </a:solidFill>
              </a:rPr>
              <a:t>想到、考虑到</a:t>
            </a:r>
          </a:p>
        </p:txBody>
      </p:sp>
      <p:sp>
        <p:nvSpPr>
          <p:cNvPr id="7" name="文本框 6"/>
          <p:cNvSpPr txBox="1"/>
          <p:nvPr/>
        </p:nvSpPr>
        <p:spPr>
          <a:xfrm>
            <a:off x="6413500" y="2046605"/>
            <a:ext cx="1676400" cy="460375"/>
          </a:xfrm>
          <a:prstGeom prst="rect">
            <a:avLst/>
          </a:prstGeom>
          <a:noFill/>
        </p:spPr>
        <p:txBody>
          <a:bodyPr wrap="square" rtlCol="0">
            <a:spAutoFit/>
          </a:bodyPr>
          <a:lstStyle/>
          <a:p>
            <a:r>
              <a:rPr lang="zh-CN" altLang="en-US" sz="2400" b="1" dirty="0">
                <a:solidFill>
                  <a:srgbClr val="C00000"/>
                </a:solidFill>
              </a:rPr>
              <a:t>于是、就</a:t>
            </a:r>
          </a:p>
        </p:txBody>
      </p:sp>
      <p:sp>
        <p:nvSpPr>
          <p:cNvPr id="9" name="文本框 8"/>
          <p:cNvSpPr txBox="1"/>
          <p:nvPr/>
        </p:nvSpPr>
        <p:spPr>
          <a:xfrm>
            <a:off x="6637020" y="2427458"/>
            <a:ext cx="1676400" cy="460375"/>
          </a:xfrm>
          <a:prstGeom prst="rect">
            <a:avLst/>
          </a:prstGeom>
          <a:noFill/>
        </p:spPr>
        <p:txBody>
          <a:bodyPr wrap="square" rtlCol="0">
            <a:spAutoFit/>
          </a:bodyPr>
          <a:lstStyle/>
          <a:p>
            <a:r>
              <a:rPr lang="zh-CN" altLang="en-US" sz="2400" b="1" dirty="0">
                <a:solidFill>
                  <a:srgbClr val="C00000"/>
                </a:solidFill>
              </a:rPr>
              <a:t>一起</a:t>
            </a:r>
          </a:p>
        </p:txBody>
      </p:sp>
      <p:sp>
        <p:nvSpPr>
          <p:cNvPr id="10" name="文本框 9"/>
          <p:cNvSpPr txBox="1"/>
          <p:nvPr/>
        </p:nvSpPr>
        <p:spPr>
          <a:xfrm>
            <a:off x="6413500" y="2844017"/>
            <a:ext cx="1676400" cy="460375"/>
          </a:xfrm>
          <a:prstGeom prst="rect">
            <a:avLst/>
          </a:prstGeom>
          <a:noFill/>
        </p:spPr>
        <p:txBody>
          <a:bodyPr wrap="square" rtlCol="0">
            <a:spAutoFit/>
          </a:bodyPr>
          <a:lstStyle/>
          <a:p>
            <a:pPr algn="l"/>
            <a:r>
              <a:rPr lang="zh-CN" altLang="en-US" sz="2400" b="1" dirty="0">
                <a:solidFill>
                  <a:srgbClr val="C00000"/>
                </a:solidFill>
              </a:rPr>
              <a:t>散步</a:t>
            </a:r>
          </a:p>
        </p:txBody>
      </p:sp>
      <p:sp>
        <p:nvSpPr>
          <p:cNvPr id="11" name="文本框 10"/>
          <p:cNvSpPr txBox="1"/>
          <p:nvPr/>
        </p:nvSpPr>
        <p:spPr>
          <a:xfrm>
            <a:off x="6637020" y="3270249"/>
            <a:ext cx="1676400" cy="460375"/>
          </a:xfrm>
          <a:prstGeom prst="rect">
            <a:avLst/>
          </a:prstGeom>
          <a:noFill/>
        </p:spPr>
        <p:txBody>
          <a:bodyPr wrap="square" rtlCol="0">
            <a:spAutoFit/>
          </a:bodyPr>
          <a:lstStyle/>
          <a:p>
            <a:r>
              <a:rPr lang="zh-CN" altLang="en-US" sz="2400" b="1" dirty="0">
                <a:solidFill>
                  <a:srgbClr val="C00000"/>
                </a:solidFill>
              </a:rPr>
              <a:t>水很澄澈</a:t>
            </a:r>
          </a:p>
        </p:txBody>
      </p:sp>
      <p:sp>
        <p:nvSpPr>
          <p:cNvPr id="12" name="文本框 11"/>
          <p:cNvSpPr txBox="1"/>
          <p:nvPr/>
        </p:nvSpPr>
        <p:spPr>
          <a:xfrm>
            <a:off x="6637020" y="3701457"/>
            <a:ext cx="1676400" cy="460375"/>
          </a:xfrm>
          <a:prstGeom prst="rect">
            <a:avLst/>
          </a:prstGeom>
          <a:noFill/>
        </p:spPr>
        <p:txBody>
          <a:bodyPr wrap="square" rtlCol="0">
            <a:spAutoFit/>
          </a:bodyPr>
          <a:lstStyle/>
          <a:p>
            <a:r>
              <a:rPr lang="zh-CN" altLang="en-US" sz="2400" b="1">
                <a:solidFill>
                  <a:srgbClr val="C00000"/>
                </a:solidFill>
              </a:rPr>
              <a:t>纵横交错</a:t>
            </a:r>
            <a:endParaRPr lang="zh-CN" altLang="en-US" sz="2400" b="1" dirty="0">
              <a:solidFill>
                <a:srgbClr val="C00000"/>
              </a:solidFill>
            </a:endParaRPr>
          </a:p>
        </p:txBody>
      </p:sp>
      <p:sp>
        <p:nvSpPr>
          <p:cNvPr id="13" name="文本框 12"/>
          <p:cNvSpPr txBox="1"/>
          <p:nvPr/>
        </p:nvSpPr>
        <p:spPr>
          <a:xfrm>
            <a:off x="6413500" y="4153801"/>
            <a:ext cx="1676400" cy="460375"/>
          </a:xfrm>
          <a:prstGeom prst="rect">
            <a:avLst/>
          </a:prstGeom>
          <a:noFill/>
        </p:spPr>
        <p:txBody>
          <a:bodyPr wrap="square" rtlCol="0">
            <a:spAutoFit/>
          </a:bodyPr>
          <a:lstStyle/>
          <a:p>
            <a:pPr algn="l"/>
            <a:r>
              <a:rPr lang="zh-CN" altLang="en-US" sz="2400" b="1" dirty="0">
                <a:solidFill>
                  <a:srgbClr val="C00000"/>
                </a:solidFill>
              </a:rPr>
              <a:t>大概是</a:t>
            </a:r>
          </a:p>
        </p:txBody>
      </p:sp>
      <p:sp>
        <p:nvSpPr>
          <p:cNvPr id="14" name="文本框 13"/>
          <p:cNvSpPr txBox="1"/>
          <p:nvPr/>
        </p:nvSpPr>
        <p:spPr>
          <a:xfrm>
            <a:off x="6413500" y="4554035"/>
            <a:ext cx="1676400" cy="460375"/>
          </a:xfrm>
          <a:prstGeom prst="rect">
            <a:avLst/>
          </a:prstGeom>
          <a:noFill/>
        </p:spPr>
        <p:txBody>
          <a:bodyPr wrap="square" rtlCol="0">
            <a:spAutoFit/>
          </a:bodyPr>
          <a:lstStyle/>
          <a:p>
            <a:pPr algn="l"/>
            <a:r>
              <a:rPr lang="zh-CN" altLang="en-US" sz="2400" b="1" dirty="0">
                <a:solidFill>
                  <a:srgbClr val="C00000"/>
                </a:solidFill>
              </a:rPr>
              <a:t>只是</a:t>
            </a:r>
          </a:p>
        </p:txBody>
      </p:sp>
      <p:sp>
        <p:nvSpPr>
          <p:cNvPr id="15" name="文本框 14"/>
          <p:cNvSpPr txBox="1"/>
          <p:nvPr/>
        </p:nvSpPr>
        <p:spPr>
          <a:xfrm>
            <a:off x="6584950" y="4985433"/>
            <a:ext cx="1676400" cy="460375"/>
          </a:xfrm>
          <a:prstGeom prst="rect">
            <a:avLst/>
          </a:prstGeom>
          <a:noFill/>
        </p:spPr>
        <p:txBody>
          <a:bodyPr wrap="square" rtlCol="0">
            <a:spAutoFit/>
          </a:bodyPr>
          <a:lstStyle/>
          <a:p>
            <a:pPr algn="l"/>
            <a:r>
              <a:rPr lang="zh-CN" altLang="en-US" sz="2400" b="1">
                <a:solidFill>
                  <a:srgbClr val="C00000"/>
                </a:solidFill>
              </a:rPr>
              <a:t>清闲的人</a:t>
            </a:r>
            <a:endParaRPr lang="zh-CN" altLang="en-US" sz="2400" b="1" dirty="0">
              <a:solidFill>
                <a:srgbClr val="C00000"/>
              </a:solidFill>
            </a:endParaRPr>
          </a:p>
        </p:txBody>
      </p:sp>
      <p:sp>
        <p:nvSpPr>
          <p:cNvPr id="16" name="文本框 15"/>
          <p:cNvSpPr txBox="1"/>
          <p:nvPr/>
        </p:nvSpPr>
        <p:spPr>
          <a:xfrm>
            <a:off x="6343559" y="5406613"/>
            <a:ext cx="2495550" cy="460375"/>
          </a:xfrm>
          <a:prstGeom prst="rect">
            <a:avLst/>
          </a:prstGeom>
          <a:noFill/>
        </p:spPr>
        <p:txBody>
          <a:bodyPr wrap="square" rtlCol="0">
            <a:spAutoFit/>
          </a:bodyPr>
          <a:lstStyle/>
          <a:p>
            <a:pPr algn="l"/>
            <a:r>
              <a:rPr lang="zh-CN" altLang="en-US" sz="2400" b="1">
                <a:solidFill>
                  <a:srgbClr val="C00000"/>
                </a:solidFill>
              </a:rPr>
              <a:t>语气词，罢了</a:t>
            </a:r>
            <a:endParaRPr lang="zh-CN" altLang="en-US" sz="2400" b="1" dirty="0">
              <a:solidFill>
                <a:srgbClr val="C00000"/>
              </a:solidFill>
            </a:endParaRPr>
          </a:p>
        </p:txBody>
      </p:sp>
      <p:sp>
        <p:nvSpPr>
          <p:cNvPr id="17" name="文本框 16"/>
          <p:cNvSpPr txBox="1"/>
          <p:nvPr/>
        </p:nvSpPr>
        <p:spPr>
          <a:xfrm>
            <a:off x="5789930" y="309880"/>
            <a:ext cx="1204595" cy="460375"/>
          </a:xfrm>
          <a:prstGeom prst="rect">
            <a:avLst/>
          </a:prstGeom>
          <a:noFill/>
        </p:spPr>
        <p:txBody>
          <a:bodyPr wrap="square" rtlCol="0">
            <a:spAutoFit/>
          </a:bodyPr>
          <a:lstStyle/>
          <a:p>
            <a:r>
              <a:rPr lang="zh-CN" altLang="en-US" sz="2400" b="1">
                <a:solidFill>
                  <a:srgbClr val="C00000"/>
                </a:solidFill>
              </a:rPr>
              <a:t>搬注释</a:t>
            </a:r>
          </a:p>
        </p:txBody>
      </p:sp>
      <p:sp>
        <p:nvSpPr>
          <p:cNvPr id="18" name="文本框 17"/>
          <p:cNvSpPr txBox="1"/>
          <p:nvPr/>
        </p:nvSpPr>
        <p:spPr>
          <a:xfrm>
            <a:off x="7181850" y="309880"/>
            <a:ext cx="1541145" cy="460375"/>
          </a:xfrm>
          <a:prstGeom prst="rect">
            <a:avLst/>
          </a:prstGeom>
          <a:noFill/>
        </p:spPr>
        <p:txBody>
          <a:bodyPr wrap="square" rtlCol="0">
            <a:spAutoFit/>
          </a:bodyPr>
          <a:lstStyle/>
          <a:p>
            <a:pPr lvl="0" algn="l"/>
            <a:r>
              <a:rPr lang="zh-CN" altLang="en-US" sz="2400" b="1">
                <a:solidFill>
                  <a:srgbClr val="C00000"/>
                </a:solidFill>
                <a:sym typeface="+mn-ea"/>
              </a:rPr>
              <a:t>口头翻译</a:t>
            </a:r>
          </a:p>
        </p:txBody>
      </p:sp>
      <p:sp>
        <p:nvSpPr>
          <p:cNvPr id="19" name="文本框 18"/>
          <p:cNvSpPr txBox="1"/>
          <p:nvPr/>
        </p:nvSpPr>
        <p:spPr>
          <a:xfrm>
            <a:off x="8951595" y="309880"/>
            <a:ext cx="1311910" cy="460375"/>
          </a:xfrm>
          <a:prstGeom prst="rect">
            <a:avLst/>
          </a:prstGeom>
          <a:noFill/>
        </p:spPr>
        <p:txBody>
          <a:bodyPr wrap="square" rtlCol="0">
            <a:spAutoFit/>
          </a:bodyPr>
          <a:lstStyle/>
          <a:p>
            <a:r>
              <a:rPr lang="zh-CN" altLang="en-US" sz="2400" b="1">
                <a:solidFill>
                  <a:srgbClr val="C00000"/>
                </a:solidFill>
              </a:rPr>
              <a:t>疑问</a:t>
            </a:r>
          </a:p>
        </p:txBody>
      </p:sp>
      <p:sp>
        <p:nvSpPr>
          <p:cNvPr id="20" name="文本框 19"/>
          <p:cNvSpPr txBox="1"/>
          <p:nvPr/>
        </p:nvSpPr>
        <p:spPr>
          <a:xfrm>
            <a:off x="10298430" y="309880"/>
            <a:ext cx="1311910" cy="460375"/>
          </a:xfrm>
          <a:prstGeom prst="rect">
            <a:avLst/>
          </a:prstGeom>
          <a:noFill/>
        </p:spPr>
        <p:txBody>
          <a:bodyPr wrap="square" rtlCol="0">
            <a:spAutoFit/>
          </a:bodyPr>
          <a:lstStyle/>
          <a:p>
            <a:r>
              <a:rPr lang="zh-CN" altLang="en-US" sz="2400" b="1">
                <a:solidFill>
                  <a:srgbClr val="C00000"/>
                </a:solidFill>
              </a:rPr>
              <a:t>记忆</a:t>
            </a:r>
          </a:p>
        </p:txBody>
      </p:sp>
      <p:cxnSp>
        <p:nvCxnSpPr>
          <p:cNvPr id="21" name="直接连接符 20"/>
          <p:cNvCxnSpPr/>
          <p:nvPr/>
        </p:nvCxnSpPr>
        <p:spPr>
          <a:xfrm>
            <a:off x="5789930" y="735330"/>
            <a:ext cx="5820410" cy="635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 calcmode="lin" valueType="num">
                                      <p:cBhvr additive="base">
                                        <p:cTn id="25"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2" end="2"/>
                                            </p:txEl>
                                          </p:spTgt>
                                        </p:tgtEl>
                                        <p:attrNameLst>
                                          <p:attrName>style.visibility</p:attrName>
                                        </p:attrNameLst>
                                      </p:cBhvr>
                                      <p:to>
                                        <p:strVal val="visible"/>
                                      </p:to>
                                    </p:set>
                                    <p:anim calcmode="lin" valueType="num">
                                      <p:cBhvr additive="base">
                                        <p:cTn id="3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500" fill="hold"/>
                                        <p:tgtEl>
                                          <p:spTgt spid="7"/>
                                        </p:tgtEl>
                                        <p:attrNameLst>
                                          <p:attrName>ppt_x</p:attrName>
                                        </p:attrNameLst>
                                      </p:cBhvr>
                                      <p:tavLst>
                                        <p:tav tm="0">
                                          <p:val>
                                            <p:strVal val="#ppt_x"/>
                                          </p:val>
                                        </p:tav>
                                        <p:tav tm="100000">
                                          <p:val>
                                            <p:strVal val="#ppt_x"/>
                                          </p:val>
                                        </p:tav>
                                      </p:tavLst>
                                    </p:anim>
                                    <p:anim calcmode="lin" valueType="num">
                                      <p:cBhvr additive="base">
                                        <p:cTn id="4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3" end="3"/>
                                            </p:txEl>
                                          </p:spTgt>
                                        </p:tgtEl>
                                        <p:attrNameLst>
                                          <p:attrName>style.visibility</p:attrName>
                                        </p:attrNameLst>
                                      </p:cBhvr>
                                      <p:to>
                                        <p:strVal val="visible"/>
                                      </p:to>
                                    </p:set>
                                    <p:anim calcmode="lin" valueType="num">
                                      <p:cBhvr additive="base">
                                        <p:cTn id="4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additive="base">
                                        <p:cTn id="55" dur="500" fill="hold"/>
                                        <p:tgtEl>
                                          <p:spTgt spid="9"/>
                                        </p:tgtEl>
                                        <p:attrNameLst>
                                          <p:attrName>ppt_x</p:attrName>
                                        </p:attrNameLst>
                                      </p:cBhvr>
                                      <p:tavLst>
                                        <p:tav tm="0">
                                          <p:val>
                                            <p:strVal val="#ppt_x"/>
                                          </p:val>
                                        </p:tav>
                                        <p:tav tm="100000">
                                          <p:val>
                                            <p:strVal val="#ppt_x"/>
                                          </p:val>
                                        </p:tav>
                                      </p:tavLst>
                                    </p:anim>
                                    <p:anim calcmode="lin" valueType="num">
                                      <p:cBhvr additive="base">
                                        <p:cTn id="5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3">
                                            <p:txEl>
                                              <p:pRg st="4" end="4"/>
                                            </p:txEl>
                                          </p:spTgt>
                                        </p:tgtEl>
                                        <p:attrNameLst>
                                          <p:attrName>style.visibility</p:attrName>
                                        </p:attrNameLst>
                                      </p:cBhvr>
                                      <p:to>
                                        <p:strVal val="visible"/>
                                      </p:to>
                                    </p:set>
                                    <p:anim calcmode="lin" valueType="num">
                                      <p:cBhvr additive="base">
                                        <p:cTn id="6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10">
                                            <p:txEl>
                                              <p:pRg st="0" end="0"/>
                                            </p:txEl>
                                          </p:spTgt>
                                        </p:tgtEl>
                                        <p:attrNameLst>
                                          <p:attrName>style.visibility</p:attrName>
                                        </p:attrNameLst>
                                      </p:cBhvr>
                                      <p:to>
                                        <p:strVal val="visible"/>
                                      </p:to>
                                    </p:set>
                                    <p:anim calcmode="lin" valueType="num">
                                      <p:cBhvr additive="base">
                                        <p:cTn id="6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3">
                                            <p:txEl>
                                              <p:pRg st="5" end="5"/>
                                            </p:txEl>
                                          </p:spTgt>
                                        </p:tgtEl>
                                        <p:attrNameLst>
                                          <p:attrName>style.visibility</p:attrName>
                                        </p:attrNameLst>
                                      </p:cBhvr>
                                      <p:to>
                                        <p:strVal val="visible"/>
                                      </p:to>
                                    </p:set>
                                    <p:anim calcmode="lin" valueType="num">
                                      <p:cBhvr additive="base">
                                        <p:cTn id="7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additive="base">
                                        <p:cTn id="79" dur="500" fill="hold"/>
                                        <p:tgtEl>
                                          <p:spTgt spid="11"/>
                                        </p:tgtEl>
                                        <p:attrNameLst>
                                          <p:attrName>ppt_x</p:attrName>
                                        </p:attrNameLst>
                                      </p:cBhvr>
                                      <p:tavLst>
                                        <p:tav tm="0">
                                          <p:val>
                                            <p:strVal val="#ppt_x"/>
                                          </p:val>
                                        </p:tav>
                                        <p:tav tm="100000">
                                          <p:val>
                                            <p:strVal val="#ppt_x"/>
                                          </p:val>
                                        </p:tav>
                                      </p:tavLst>
                                    </p:anim>
                                    <p:anim calcmode="lin" valueType="num">
                                      <p:cBhvr additive="base">
                                        <p:cTn id="8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nodeType="clickEffect">
                                  <p:stCondLst>
                                    <p:cond delay="0"/>
                                  </p:stCondLst>
                                  <p:childTnLst>
                                    <p:set>
                                      <p:cBhvr>
                                        <p:cTn id="84" dur="1" fill="hold">
                                          <p:stCondLst>
                                            <p:cond delay="0"/>
                                          </p:stCondLst>
                                        </p:cTn>
                                        <p:tgtEl>
                                          <p:spTgt spid="3">
                                            <p:txEl>
                                              <p:pRg st="6" end="6"/>
                                            </p:txEl>
                                          </p:spTgt>
                                        </p:tgtEl>
                                        <p:attrNameLst>
                                          <p:attrName>style.visibility</p:attrName>
                                        </p:attrNameLst>
                                      </p:cBhvr>
                                      <p:to>
                                        <p:strVal val="visible"/>
                                      </p:to>
                                    </p:set>
                                    <p:anim calcmode="lin" valueType="num">
                                      <p:cBhvr additive="base">
                                        <p:cTn id="8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8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12"/>
                                        </p:tgtEl>
                                        <p:attrNameLst>
                                          <p:attrName>style.visibility</p:attrName>
                                        </p:attrNameLst>
                                      </p:cBhvr>
                                      <p:to>
                                        <p:strVal val="visible"/>
                                      </p:to>
                                    </p:set>
                                    <p:anim calcmode="lin" valueType="num">
                                      <p:cBhvr additive="base">
                                        <p:cTn id="91" dur="500" fill="hold"/>
                                        <p:tgtEl>
                                          <p:spTgt spid="12"/>
                                        </p:tgtEl>
                                        <p:attrNameLst>
                                          <p:attrName>ppt_x</p:attrName>
                                        </p:attrNameLst>
                                      </p:cBhvr>
                                      <p:tavLst>
                                        <p:tav tm="0">
                                          <p:val>
                                            <p:strVal val="#ppt_x"/>
                                          </p:val>
                                        </p:tav>
                                        <p:tav tm="100000">
                                          <p:val>
                                            <p:strVal val="#ppt_x"/>
                                          </p:val>
                                        </p:tav>
                                      </p:tavLst>
                                    </p:anim>
                                    <p:anim calcmode="lin" valueType="num">
                                      <p:cBhvr additive="base">
                                        <p:cTn id="9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nodeType="clickEffect">
                                  <p:stCondLst>
                                    <p:cond delay="0"/>
                                  </p:stCondLst>
                                  <p:childTnLst>
                                    <p:set>
                                      <p:cBhvr>
                                        <p:cTn id="96" dur="1" fill="hold">
                                          <p:stCondLst>
                                            <p:cond delay="0"/>
                                          </p:stCondLst>
                                        </p:cTn>
                                        <p:tgtEl>
                                          <p:spTgt spid="3">
                                            <p:txEl>
                                              <p:pRg st="7" end="7"/>
                                            </p:txEl>
                                          </p:spTgt>
                                        </p:tgtEl>
                                        <p:attrNameLst>
                                          <p:attrName>style.visibility</p:attrName>
                                        </p:attrNameLst>
                                      </p:cBhvr>
                                      <p:to>
                                        <p:strVal val="visible"/>
                                      </p:to>
                                    </p:set>
                                    <p:anim calcmode="lin" valueType="num">
                                      <p:cBhvr additive="base">
                                        <p:cTn id="9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9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4" fill="hold" grpId="0" nodeType="clickEffect">
                                  <p:stCondLst>
                                    <p:cond delay="0"/>
                                  </p:stCondLst>
                                  <p:childTnLst>
                                    <p:set>
                                      <p:cBhvr>
                                        <p:cTn id="102" dur="1" fill="hold">
                                          <p:stCondLst>
                                            <p:cond delay="0"/>
                                          </p:stCondLst>
                                        </p:cTn>
                                        <p:tgtEl>
                                          <p:spTgt spid="13"/>
                                        </p:tgtEl>
                                        <p:attrNameLst>
                                          <p:attrName>style.visibility</p:attrName>
                                        </p:attrNameLst>
                                      </p:cBhvr>
                                      <p:to>
                                        <p:strVal val="visible"/>
                                      </p:to>
                                    </p:set>
                                    <p:anim calcmode="lin" valueType="num">
                                      <p:cBhvr additive="base">
                                        <p:cTn id="103" dur="500" fill="hold"/>
                                        <p:tgtEl>
                                          <p:spTgt spid="13"/>
                                        </p:tgtEl>
                                        <p:attrNameLst>
                                          <p:attrName>ppt_x</p:attrName>
                                        </p:attrNameLst>
                                      </p:cBhvr>
                                      <p:tavLst>
                                        <p:tav tm="0">
                                          <p:val>
                                            <p:strVal val="#ppt_x"/>
                                          </p:val>
                                        </p:tav>
                                        <p:tav tm="100000">
                                          <p:val>
                                            <p:strVal val="#ppt_x"/>
                                          </p:val>
                                        </p:tav>
                                      </p:tavLst>
                                    </p:anim>
                                    <p:anim calcmode="lin" valueType="num">
                                      <p:cBhvr additive="base">
                                        <p:cTn id="10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ntr" presetSubtype="4" fill="hold" nodeType="clickEffect">
                                  <p:stCondLst>
                                    <p:cond delay="0"/>
                                  </p:stCondLst>
                                  <p:childTnLst>
                                    <p:set>
                                      <p:cBhvr>
                                        <p:cTn id="108" dur="1" fill="hold">
                                          <p:stCondLst>
                                            <p:cond delay="0"/>
                                          </p:stCondLst>
                                        </p:cTn>
                                        <p:tgtEl>
                                          <p:spTgt spid="3">
                                            <p:txEl>
                                              <p:pRg st="8" end="8"/>
                                            </p:txEl>
                                          </p:spTgt>
                                        </p:tgtEl>
                                        <p:attrNameLst>
                                          <p:attrName>style.visibility</p:attrName>
                                        </p:attrNameLst>
                                      </p:cBhvr>
                                      <p:to>
                                        <p:strVal val="visible"/>
                                      </p:to>
                                    </p:set>
                                    <p:anim calcmode="lin" valueType="num">
                                      <p:cBhvr additive="base">
                                        <p:cTn id="109"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110"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2" presetClass="entr" presetSubtype="4" fill="hold" nodeType="clickEffect">
                                  <p:stCondLst>
                                    <p:cond delay="0"/>
                                  </p:stCondLst>
                                  <p:childTnLst>
                                    <p:set>
                                      <p:cBhvr>
                                        <p:cTn id="114" dur="1" fill="hold">
                                          <p:stCondLst>
                                            <p:cond delay="0"/>
                                          </p:stCondLst>
                                        </p:cTn>
                                        <p:tgtEl>
                                          <p:spTgt spid="14">
                                            <p:txEl>
                                              <p:pRg st="0" end="0"/>
                                            </p:txEl>
                                          </p:spTgt>
                                        </p:tgtEl>
                                        <p:attrNameLst>
                                          <p:attrName>style.visibility</p:attrName>
                                        </p:attrNameLst>
                                      </p:cBhvr>
                                      <p:to>
                                        <p:strVal val="visible"/>
                                      </p:to>
                                    </p:set>
                                    <p:anim calcmode="lin" valueType="num">
                                      <p:cBhvr additive="base">
                                        <p:cTn id="115"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116"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2" presetClass="entr" presetSubtype="4" fill="hold" nodeType="clickEffect">
                                  <p:stCondLst>
                                    <p:cond delay="0"/>
                                  </p:stCondLst>
                                  <p:childTnLst>
                                    <p:set>
                                      <p:cBhvr>
                                        <p:cTn id="120" dur="1" fill="hold">
                                          <p:stCondLst>
                                            <p:cond delay="0"/>
                                          </p:stCondLst>
                                        </p:cTn>
                                        <p:tgtEl>
                                          <p:spTgt spid="3">
                                            <p:txEl>
                                              <p:pRg st="9" end="9"/>
                                            </p:txEl>
                                          </p:spTgt>
                                        </p:tgtEl>
                                        <p:attrNameLst>
                                          <p:attrName>style.visibility</p:attrName>
                                        </p:attrNameLst>
                                      </p:cBhvr>
                                      <p:to>
                                        <p:strVal val="visible"/>
                                      </p:to>
                                    </p:set>
                                    <p:anim calcmode="lin" valueType="num">
                                      <p:cBhvr additive="base">
                                        <p:cTn id="121"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122"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123" fill="hold">
                      <p:stCondLst>
                        <p:cond delay="indefinite"/>
                      </p:stCondLst>
                      <p:childTnLst>
                        <p:par>
                          <p:cTn id="124" fill="hold">
                            <p:stCondLst>
                              <p:cond delay="0"/>
                            </p:stCondLst>
                            <p:childTnLst>
                              <p:par>
                                <p:cTn id="125" presetID="2" presetClass="entr" presetSubtype="4" fill="hold" nodeType="clickEffect">
                                  <p:stCondLst>
                                    <p:cond delay="0"/>
                                  </p:stCondLst>
                                  <p:childTnLst>
                                    <p:set>
                                      <p:cBhvr>
                                        <p:cTn id="126" dur="1" fill="hold">
                                          <p:stCondLst>
                                            <p:cond delay="0"/>
                                          </p:stCondLst>
                                        </p:cTn>
                                        <p:tgtEl>
                                          <p:spTgt spid="15">
                                            <p:txEl>
                                              <p:pRg st="0" end="0"/>
                                            </p:txEl>
                                          </p:spTgt>
                                        </p:tgtEl>
                                        <p:attrNameLst>
                                          <p:attrName>style.visibility</p:attrName>
                                        </p:attrNameLst>
                                      </p:cBhvr>
                                      <p:to>
                                        <p:strVal val="visible"/>
                                      </p:to>
                                    </p:set>
                                    <p:anim calcmode="lin" valueType="num">
                                      <p:cBhvr additive="base">
                                        <p:cTn id="127"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128" dur="500" fill="hold"/>
                                        <p:tgtEl>
                                          <p:spTgt spid="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29" fill="hold">
                      <p:stCondLst>
                        <p:cond delay="indefinite"/>
                      </p:stCondLst>
                      <p:childTnLst>
                        <p:par>
                          <p:cTn id="130" fill="hold">
                            <p:stCondLst>
                              <p:cond delay="0"/>
                            </p:stCondLst>
                            <p:childTnLst>
                              <p:par>
                                <p:cTn id="131" presetID="2" presetClass="entr" presetSubtype="4" fill="hold" nodeType="clickEffect">
                                  <p:stCondLst>
                                    <p:cond delay="0"/>
                                  </p:stCondLst>
                                  <p:childTnLst>
                                    <p:set>
                                      <p:cBhvr>
                                        <p:cTn id="132" dur="1" fill="hold">
                                          <p:stCondLst>
                                            <p:cond delay="0"/>
                                          </p:stCondLst>
                                        </p:cTn>
                                        <p:tgtEl>
                                          <p:spTgt spid="3">
                                            <p:txEl>
                                              <p:pRg st="10" end="10"/>
                                            </p:txEl>
                                          </p:spTgt>
                                        </p:tgtEl>
                                        <p:attrNameLst>
                                          <p:attrName>style.visibility</p:attrName>
                                        </p:attrNameLst>
                                      </p:cBhvr>
                                      <p:to>
                                        <p:strVal val="visible"/>
                                      </p:to>
                                    </p:set>
                                    <p:anim calcmode="lin" valueType="num">
                                      <p:cBhvr additive="base">
                                        <p:cTn id="133"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134"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135" fill="hold">
                      <p:stCondLst>
                        <p:cond delay="indefinite"/>
                      </p:stCondLst>
                      <p:childTnLst>
                        <p:par>
                          <p:cTn id="136" fill="hold">
                            <p:stCondLst>
                              <p:cond delay="0"/>
                            </p:stCondLst>
                            <p:childTnLst>
                              <p:par>
                                <p:cTn id="137" presetID="2" presetClass="entr" presetSubtype="4" fill="hold" grpId="0" nodeType="clickEffect">
                                  <p:stCondLst>
                                    <p:cond delay="0"/>
                                  </p:stCondLst>
                                  <p:childTnLst>
                                    <p:set>
                                      <p:cBhvr>
                                        <p:cTn id="138" dur="1" fill="hold">
                                          <p:stCondLst>
                                            <p:cond delay="0"/>
                                          </p:stCondLst>
                                        </p:cTn>
                                        <p:tgtEl>
                                          <p:spTgt spid="16"/>
                                        </p:tgtEl>
                                        <p:attrNameLst>
                                          <p:attrName>style.visibility</p:attrName>
                                        </p:attrNameLst>
                                      </p:cBhvr>
                                      <p:to>
                                        <p:strVal val="visible"/>
                                      </p:to>
                                    </p:set>
                                    <p:anim calcmode="lin" valueType="num">
                                      <p:cBhvr additive="base">
                                        <p:cTn id="139" dur="500" fill="hold"/>
                                        <p:tgtEl>
                                          <p:spTgt spid="16"/>
                                        </p:tgtEl>
                                        <p:attrNameLst>
                                          <p:attrName>ppt_x</p:attrName>
                                        </p:attrNameLst>
                                      </p:cBhvr>
                                      <p:tavLst>
                                        <p:tav tm="0">
                                          <p:val>
                                            <p:strVal val="#ppt_x"/>
                                          </p:val>
                                        </p:tav>
                                        <p:tav tm="100000">
                                          <p:val>
                                            <p:strVal val="#ppt_x"/>
                                          </p:val>
                                        </p:tav>
                                      </p:tavLst>
                                    </p:anim>
                                    <p:anim calcmode="lin" valueType="num">
                                      <p:cBhvr additive="base">
                                        <p:cTn id="14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P spid="9" grpId="0"/>
      <p:bldP spid="11" grpId="0"/>
      <p:bldP spid="12" grpId="0"/>
      <p:bldP spid="13" grpId="0"/>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4" name="文本框 3"/>
          <p:cNvSpPr txBox="1"/>
          <p:nvPr/>
        </p:nvSpPr>
        <p:spPr>
          <a:xfrm>
            <a:off x="0" y="129993"/>
            <a:ext cx="5732145" cy="1200329"/>
          </a:xfrm>
          <a:prstGeom prst="rect">
            <a:avLst/>
          </a:prstGeom>
          <a:solidFill>
            <a:schemeClr val="bg1"/>
          </a:solidFill>
        </p:spPr>
        <p:txBody>
          <a:bodyPr wrap="square" rtlCol="0">
            <a:spAutoFit/>
          </a:bodyPr>
          <a:lstStyle/>
          <a:p>
            <a:r>
              <a:rPr lang="en-US" altLang="zh-CN" sz="7200" b="1">
                <a:solidFill>
                  <a:schemeClr val="tx1"/>
                </a:solidFill>
                <a:latin typeface="楷体" panose="02010609060101010101" charset="-122"/>
                <a:ea typeface="楷体" panose="02010609060101010101" charset="-122"/>
              </a:rPr>
              <a:t>  </a:t>
            </a:r>
            <a:r>
              <a:rPr lang="zh-CN" altLang="en-US" sz="6600" b="1" u="sng">
                <a:solidFill>
                  <a:schemeClr val="tx1"/>
                </a:solidFill>
                <a:latin typeface="楷体" panose="02010609060101010101" charset="-122"/>
                <a:ea typeface="楷体" panose="02010609060101010101" charset="-122"/>
              </a:rPr>
              <a:t>翻  译</a:t>
            </a:r>
            <a:endParaRPr lang="zh-CN" altLang="en-US" sz="6600" b="1" u="sng" dirty="0">
              <a:solidFill>
                <a:schemeClr val="tx1"/>
              </a:solidFill>
              <a:latin typeface="楷体" panose="02010609060101010101" charset="-122"/>
              <a:ea typeface="楷体" panose="02010609060101010101" charset="-122"/>
            </a:endParaRPr>
          </a:p>
        </p:txBody>
      </p:sp>
      <p:sp>
        <p:nvSpPr>
          <p:cNvPr id="8" name="文本框 7"/>
          <p:cNvSpPr txBox="1"/>
          <p:nvPr/>
        </p:nvSpPr>
        <p:spPr>
          <a:xfrm>
            <a:off x="285906" y="1448990"/>
            <a:ext cx="8535943" cy="4832092"/>
          </a:xfrm>
          <a:prstGeom prst="rect">
            <a:avLst/>
          </a:prstGeom>
          <a:noFill/>
        </p:spPr>
        <p:txBody>
          <a:bodyPr wrap="square" rtlCol="0" anchor="t">
            <a:spAutoFit/>
          </a:bodyPr>
          <a:lstStyle/>
          <a:p>
            <a:pPr algn="l"/>
            <a:r>
              <a:rPr lang="en-US" altLang="zh-CN" sz="2800">
                <a:sym typeface="+mn-ea"/>
              </a:rPr>
              <a:t>1</a:t>
            </a:r>
            <a:r>
              <a:rPr lang="zh-CN" altLang="en-US" sz="2800">
                <a:sym typeface="+mn-ea"/>
              </a:rPr>
              <a:t>、</a:t>
            </a:r>
            <a:r>
              <a:rPr sz="2800" b="1">
                <a:sym typeface="+mn-ea"/>
              </a:rPr>
              <a:t>念无与为乐者</a:t>
            </a:r>
            <a:r>
              <a:rPr lang="zh-CN" sz="2800" b="1">
                <a:sym typeface="+mn-ea"/>
              </a:rPr>
              <a:t>。</a:t>
            </a:r>
            <a:endParaRPr lang="zh-CN" sz="2800" b="1" dirty="0">
              <a:sym typeface="+mn-ea"/>
            </a:endParaRPr>
          </a:p>
          <a:p>
            <a:pPr algn="l"/>
            <a:r>
              <a:rPr lang="zh-CN" sz="2800" b="1">
                <a:solidFill>
                  <a:srgbClr val="C00000"/>
                </a:solidFill>
                <a:sym typeface="+mn-ea"/>
              </a:rPr>
              <a:t>想到没有可以共同游乐的人。</a:t>
            </a:r>
            <a:endParaRPr lang="zh-CN" sz="2800" b="1" dirty="0">
              <a:sym typeface="+mn-ea"/>
            </a:endParaRPr>
          </a:p>
          <a:p>
            <a:pPr algn="l"/>
            <a:r>
              <a:rPr lang="en-US" sz="2800" b="1">
                <a:sym typeface="+mn-ea"/>
              </a:rPr>
              <a:t>2</a:t>
            </a:r>
            <a:r>
              <a:rPr lang="zh-CN" altLang="en-US" sz="2800" b="1">
                <a:sym typeface="+mn-ea"/>
              </a:rPr>
              <a:t>、</a:t>
            </a:r>
            <a:r>
              <a:rPr sz="2800" b="1">
                <a:sym typeface="+mn-ea"/>
              </a:rPr>
              <a:t>相与步于中庭</a:t>
            </a:r>
            <a:r>
              <a:rPr lang="zh-CN" sz="2800" b="1">
                <a:sym typeface="+mn-ea"/>
              </a:rPr>
              <a:t>。</a:t>
            </a:r>
            <a:endParaRPr lang="zh-CN" sz="2800" b="1" dirty="0">
              <a:sym typeface="+mn-ea"/>
            </a:endParaRPr>
          </a:p>
          <a:p>
            <a:pPr algn="l"/>
            <a:r>
              <a:rPr lang="zh-CN" sz="2800" b="1">
                <a:solidFill>
                  <a:srgbClr val="C00000"/>
                </a:solidFill>
                <a:sym typeface="+mn-ea"/>
              </a:rPr>
              <a:t>（我俩就）一起在庭院中散步。</a:t>
            </a:r>
          </a:p>
          <a:p>
            <a:pPr algn="l"/>
            <a:r>
              <a:rPr lang="en-US" altLang="zh-CN" sz="2800" b="1">
                <a:sym typeface="+mn-ea"/>
              </a:rPr>
              <a:t>3</a:t>
            </a:r>
            <a:r>
              <a:rPr lang="zh-CN" altLang="en-US" sz="2800" b="1">
                <a:sym typeface="+mn-ea"/>
              </a:rPr>
              <a:t>、</a:t>
            </a:r>
            <a:r>
              <a:rPr sz="2800" b="1">
                <a:sym typeface="+mn-ea"/>
              </a:rPr>
              <a:t>但少闲人如吾两人者耳。</a:t>
            </a:r>
            <a:endParaRPr sz="2800" b="1" dirty="0">
              <a:sym typeface="+mn-ea"/>
            </a:endParaRPr>
          </a:p>
          <a:p>
            <a:pPr algn="l"/>
            <a:r>
              <a:rPr sz="2800">
                <a:solidFill>
                  <a:srgbClr val="C00000"/>
                </a:solidFill>
                <a:latin typeface="+mj-ea"/>
                <a:ea typeface="+mj-ea"/>
                <a:sym typeface="+mn-ea"/>
              </a:rPr>
              <a:t>只是缺少像我们两个这样清闲的人罢了。</a:t>
            </a:r>
            <a:endParaRPr lang="zh-CN" altLang="en-US" sz="2800" dirty="0">
              <a:solidFill>
                <a:srgbClr val="C00000"/>
              </a:solidFill>
              <a:latin typeface="+mj-ea"/>
              <a:ea typeface="+mj-ea"/>
            </a:endParaRPr>
          </a:p>
          <a:p>
            <a:r>
              <a:rPr lang="en-US" altLang="zh-CN" sz="2800" b="1">
                <a:latin typeface="微软雅黑" panose="020B0503020204020204" pitchFamily="34" charset="-122"/>
                <a:ea typeface="微软雅黑" panose="020B0503020204020204" pitchFamily="34" charset="-122"/>
                <a:sym typeface="+mn-ea"/>
              </a:rPr>
              <a:t>4</a:t>
            </a:r>
            <a:r>
              <a:rPr lang="zh-CN" altLang="en-US" sz="2800" b="1">
                <a:latin typeface="微软雅黑" panose="020B0503020204020204" pitchFamily="34" charset="-122"/>
                <a:ea typeface="微软雅黑" panose="020B0503020204020204" pitchFamily="34" charset="-122"/>
                <a:sym typeface="+mn-ea"/>
              </a:rPr>
              <a:t>、 庭下如积水空明，水中藻、荇交横，盖竹柏影也。</a:t>
            </a:r>
          </a:p>
          <a:p>
            <a:r>
              <a:rPr lang="zh-CN" altLang="en-US" sz="2800" b="1">
                <a:solidFill>
                  <a:srgbClr val="C00000"/>
                </a:solidFill>
                <a:sym typeface="+mn-ea"/>
                <a:hlinkClick r:id="rId3" action="ppaction://hlinksldjump">
                  <a:extLst>
                    <a:ext uri="{A12FA001-AC4F-418D-AE19-62706E023703}">
                      <ahyp:hlinkClr xmlns:ahyp="http://schemas.microsoft.com/office/drawing/2018/hyperlinkcolor" val="tx"/>
                    </a:ext>
                  </a:extLst>
                </a:hlinkClick>
              </a:rPr>
              <a:t>庭院中的月光宛如积水那样清澈透明。水藻、水草纵横交错，大概那是庭院里的竹子和松柏树枝的影子。</a:t>
            </a:r>
            <a:endParaRPr lang="zh-CN" altLang="en-US" sz="2800" b="1" dirty="0">
              <a:solidFill>
                <a:srgbClr val="C00000"/>
              </a:solidFill>
              <a:sym typeface="+mn-ea"/>
            </a:endParaRPr>
          </a:p>
          <a:p>
            <a:pPr algn="l"/>
            <a:br>
              <a:rPr lang="zh-CN" sz="2800" b="1" dirty="0">
                <a:solidFill>
                  <a:srgbClr val="C00000"/>
                </a:solidFill>
                <a:sym typeface="+mn-ea"/>
              </a:rPr>
            </a:br>
            <a:endParaRPr lang="zh-CN" altLang="en-US" sz="2800" b="1" dirty="0">
              <a:solidFill>
                <a:srgbClr val="C0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anim calcmode="lin" valueType="num">
                                      <p:cBhvr additive="base">
                                        <p:cTn id="13"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anim calcmode="lin" valueType="num">
                                      <p:cBhvr additive="base">
                                        <p:cTn id="19"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xEl>
                                              <p:pRg st="6" end="6"/>
                                            </p:txEl>
                                          </p:spTgt>
                                        </p:tgtEl>
                                        <p:attrNameLst>
                                          <p:attrName>style.visibility</p:attrName>
                                        </p:attrNameLst>
                                      </p:cBhvr>
                                      <p:to>
                                        <p:strVal val="visible"/>
                                      </p:to>
                                    </p:set>
                                    <p:anim calcmode="lin" valueType="num">
                                      <p:cBhvr additive="base">
                                        <p:cTn id="25" dur="500" fill="hold"/>
                                        <p:tgtEl>
                                          <p:spTgt spid="8">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8">
                                            <p:txEl>
                                              <p:pRg st="1" end="1"/>
                                            </p:txEl>
                                          </p:spTgt>
                                        </p:tgtEl>
                                        <p:attrNameLst>
                                          <p:attrName>style.visibility</p:attrName>
                                        </p:attrNameLst>
                                      </p:cBhvr>
                                      <p:to>
                                        <p:strVal val="visible"/>
                                      </p:to>
                                    </p:set>
                                    <p:anim calcmode="lin" valueType="num">
                                      <p:cBhvr additive="base">
                                        <p:cTn id="31"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8">
                                            <p:txEl>
                                              <p:pRg st="3" end="3"/>
                                            </p:txEl>
                                          </p:spTgt>
                                        </p:tgtEl>
                                        <p:attrNameLst>
                                          <p:attrName>style.visibility</p:attrName>
                                        </p:attrNameLst>
                                      </p:cBhvr>
                                      <p:to>
                                        <p:strVal val="visible"/>
                                      </p:to>
                                    </p:set>
                                    <p:anim calcmode="lin" valueType="num">
                                      <p:cBhvr additive="base">
                                        <p:cTn id="37"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8">
                                            <p:txEl>
                                              <p:pRg st="5" end="5"/>
                                            </p:txEl>
                                          </p:spTgt>
                                        </p:tgtEl>
                                        <p:attrNameLst>
                                          <p:attrName>style.visibility</p:attrName>
                                        </p:attrNameLst>
                                      </p:cBhvr>
                                      <p:to>
                                        <p:strVal val="visible"/>
                                      </p:to>
                                    </p:set>
                                    <p:anim calcmode="lin" valueType="num">
                                      <p:cBhvr additive="base">
                                        <p:cTn id="43" dur="500" fill="hold"/>
                                        <p:tgtEl>
                                          <p:spTgt spid="8">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8">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8">
                                            <p:txEl>
                                              <p:pRg st="7" end="7"/>
                                            </p:txEl>
                                          </p:spTgt>
                                        </p:tgtEl>
                                        <p:attrNameLst>
                                          <p:attrName>style.visibility</p:attrName>
                                        </p:attrNameLst>
                                      </p:cBhvr>
                                      <p:to>
                                        <p:strVal val="visible"/>
                                      </p:to>
                                    </p:set>
                                    <p:anim calcmode="lin" valueType="num">
                                      <p:cBhvr additive="base">
                                        <p:cTn id="49" dur="500" fill="hold"/>
                                        <p:tgtEl>
                                          <p:spTgt spid="8">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8">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4" name="文本框 3"/>
          <p:cNvSpPr txBox="1"/>
          <p:nvPr/>
        </p:nvSpPr>
        <p:spPr>
          <a:xfrm>
            <a:off x="159385" y="180975"/>
            <a:ext cx="5636895" cy="645160"/>
          </a:xfrm>
          <a:prstGeom prst="rect">
            <a:avLst/>
          </a:prstGeom>
          <a:solidFill>
            <a:schemeClr val="accent4">
              <a:lumMod val="20000"/>
              <a:lumOff val="80000"/>
            </a:schemeClr>
          </a:solidFill>
        </p:spPr>
        <p:txBody>
          <a:bodyPr wrap="square" rtlCol="0">
            <a:spAutoFit/>
          </a:bodyPr>
          <a:lstStyle/>
          <a:p>
            <a:r>
              <a:rPr lang="zh-CN" altLang="en-US" sz="3600" b="1" u="sng">
                <a:latin typeface="楷体" panose="02010609060101010101" charset="-122"/>
                <a:ea typeface="楷体" panose="02010609060101010101" charset="-122"/>
              </a:rPr>
              <a:t>美景赏析</a:t>
            </a:r>
            <a:r>
              <a:rPr lang="en-US" altLang="zh-CN" sz="3600" b="1" u="sng">
                <a:latin typeface="楷体" panose="02010609060101010101" charset="-122"/>
                <a:ea typeface="楷体" panose="02010609060101010101" charset="-122"/>
              </a:rPr>
              <a:t>—</a:t>
            </a:r>
            <a:r>
              <a:rPr lang="zh-CN" altLang="en-US" sz="3600" b="1" u="sng" dirty="0">
                <a:latin typeface="楷体" panose="02010609060101010101" charset="-122"/>
                <a:ea typeface="楷体" panose="02010609060101010101" charset="-122"/>
              </a:rPr>
              <a:t>月光之美</a:t>
            </a:r>
          </a:p>
        </p:txBody>
      </p:sp>
      <p:sp>
        <p:nvSpPr>
          <p:cNvPr id="2" name="文本框 1"/>
          <p:cNvSpPr txBox="1"/>
          <p:nvPr/>
        </p:nvSpPr>
        <p:spPr>
          <a:xfrm>
            <a:off x="299085" y="1163320"/>
            <a:ext cx="4965065" cy="953135"/>
          </a:xfrm>
          <a:prstGeom prst="rect">
            <a:avLst/>
          </a:prstGeom>
          <a:noFill/>
        </p:spPr>
        <p:txBody>
          <a:bodyPr wrap="square" rtlCol="0" anchor="t">
            <a:spAutoFit/>
          </a:bodyPr>
          <a:lstStyle/>
          <a:p>
            <a:r>
              <a:rPr lang="zh-CN" altLang="en-US" sz="2800" b="1">
                <a:solidFill>
                  <a:srgbClr val="00B050"/>
                </a:solidFill>
                <a:latin typeface="楷体" panose="02010609060101010101" charset="-122"/>
                <a:ea typeface="楷体" panose="02010609060101010101" charset="-122"/>
                <a:sym typeface="+mn-ea"/>
              </a:rPr>
              <a:t>庭下如积水空明，水中藻荇交横，盖竹柏影也。</a:t>
            </a:r>
            <a:endParaRPr lang="zh-CN" altLang="en-US" sz="2800" b="1" dirty="0">
              <a:solidFill>
                <a:srgbClr val="00B050"/>
              </a:solidFill>
              <a:latin typeface="楷体" panose="02010609060101010101" charset="-122"/>
              <a:ea typeface="楷体" panose="02010609060101010101" charset="-122"/>
              <a:sym typeface="+mn-ea"/>
            </a:endParaRPr>
          </a:p>
        </p:txBody>
      </p:sp>
      <p:sp>
        <p:nvSpPr>
          <p:cNvPr id="3" name="文本框 2"/>
          <p:cNvSpPr txBox="1"/>
          <p:nvPr/>
        </p:nvSpPr>
        <p:spPr>
          <a:xfrm>
            <a:off x="241935" y="2484755"/>
            <a:ext cx="5441315" cy="1814830"/>
          </a:xfrm>
          <a:prstGeom prst="rect">
            <a:avLst/>
          </a:prstGeom>
          <a:noFill/>
        </p:spPr>
        <p:txBody>
          <a:bodyPr wrap="square" rtlCol="0" anchor="t">
            <a:spAutoFit/>
          </a:bodyPr>
          <a:lstStyle/>
          <a:p>
            <a:r>
              <a:rPr lang="zh-CN" altLang="en-US" sz="2800" b="1">
                <a:solidFill>
                  <a:srgbClr val="00B0F0"/>
                </a:solidFill>
                <a:latin typeface="黑体" panose="02010609060101010101" charset="-122"/>
                <a:ea typeface="黑体" panose="02010609060101010101" charset="-122"/>
                <a:sym typeface="+mn-ea"/>
              </a:rPr>
              <a:t>月色</a:t>
            </a:r>
            <a:r>
              <a:rPr lang="en-US" altLang="zh-CN" sz="2800" b="1">
                <a:solidFill>
                  <a:srgbClr val="00B0F0"/>
                </a:solidFill>
                <a:latin typeface="黑体" panose="02010609060101010101" charset="-122"/>
                <a:ea typeface="黑体" panose="02010609060101010101" charset="-122"/>
                <a:sym typeface="+mn-ea"/>
              </a:rPr>
              <a:t>—</a:t>
            </a:r>
            <a:r>
              <a:rPr lang="zh-CN" altLang="en-US" sz="2800" b="1">
                <a:solidFill>
                  <a:srgbClr val="00B0F0"/>
                </a:solidFill>
                <a:latin typeface="黑体" panose="02010609060101010101" charset="-122"/>
                <a:ea typeface="黑体" panose="02010609060101010101" charset="-122"/>
                <a:sym typeface="+mn-ea"/>
              </a:rPr>
              <a:t>积水空明</a:t>
            </a:r>
          </a:p>
          <a:p>
            <a:endParaRPr lang="zh-CN" altLang="en-US" sz="2800" b="1" dirty="0">
              <a:solidFill>
                <a:srgbClr val="00B0F0"/>
              </a:solidFill>
              <a:latin typeface="黑体" panose="02010609060101010101" charset="-122"/>
              <a:ea typeface="黑体" panose="02010609060101010101" charset="-122"/>
              <a:sym typeface="+mn-ea"/>
            </a:endParaRPr>
          </a:p>
          <a:p>
            <a:endParaRPr lang="zh-CN" altLang="en-US" sz="2800" b="1" dirty="0">
              <a:solidFill>
                <a:schemeClr val="accent2"/>
              </a:solidFill>
              <a:latin typeface="黑体" panose="02010609060101010101" charset="-122"/>
              <a:ea typeface="黑体" panose="02010609060101010101" charset="-122"/>
            </a:endParaRPr>
          </a:p>
          <a:p>
            <a:r>
              <a:rPr lang="zh-CN" altLang="en-US" sz="2800" b="1">
                <a:solidFill>
                  <a:srgbClr val="00B0F0"/>
                </a:solidFill>
                <a:latin typeface="黑体" panose="02010609060101010101" charset="-122"/>
                <a:ea typeface="黑体" panose="02010609060101010101" charset="-122"/>
                <a:sym typeface="+mn-ea"/>
              </a:rPr>
              <a:t>竹柏影—藻荇交横</a:t>
            </a:r>
            <a:endParaRPr lang="zh-CN" altLang="en-US" sz="2800" b="1" dirty="0">
              <a:solidFill>
                <a:srgbClr val="00B0F0"/>
              </a:solidFill>
              <a:latin typeface="黑体" panose="02010609060101010101" charset="-122"/>
              <a:ea typeface="黑体" panose="02010609060101010101" charset="-122"/>
            </a:endParaRPr>
          </a:p>
        </p:txBody>
      </p:sp>
      <p:sp>
        <p:nvSpPr>
          <p:cNvPr id="7" name="文本框 6"/>
          <p:cNvSpPr txBox="1"/>
          <p:nvPr/>
        </p:nvSpPr>
        <p:spPr>
          <a:xfrm>
            <a:off x="4218940" y="2339340"/>
            <a:ext cx="3751580" cy="2676525"/>
          </a:xfrm>
          <a:prstGeom prst="rect">
            <a:avLst/>
          </a:prstGeom>
          <a:noFill/>
        </p:spPr>
        <p:txBody>
          <a:bodyPr wrap="square" rtlCol="0">
            <a:spAutoFit/>
          </a:bodyPr>
          <a:lstStyle/>
          <a:p>
            <a:r>
              <a:rPr lang="zh-CN" altLang="en-US" sz="2800" b="1" dirty="0"/>
              <a:t>比喻，</a:t>
            </a:r>
          </a:p>
          <a:p>
            <a:r>
              <a:rPr lang="zh-CN" altLang="en-US" sz="2800" b="1" dirty="0">
                <a:sym typeface="+mn-ea"/>
              </a:rPr>
              <a:t>月光的</a:t>
            </a:r>
          </a:p>
          <a:p>
            <a:r>
              <a:rPr lang="zh-CN" altLang="en-US" sz="2800" b="1">
                <a:sym typeface="+mn-ea"/>
              </a:rPr>
              <a:t>皎洁、</a:t>
            </a:r>
          </a:p>
          <a:p>
            <a:r>
              <a:rPr lang="zh-CN" altLang="en-US" sz="2800" b="1">
                <a:sym typeface="+mn-ea"/>
              </a:rPr>
              <a:t>澄澈</a:t>
            </a:r>
            <a:r>
              <a:rPr lang="zh-CN" altLang="en-US" sz="2800" b="1" dirty="0">
                <a:sym typeface="+mn-ea"/>
              </a:rPr>
              <a:t>、</a:t>
            </a:r>
          </a:p>
          <a:p>
            <a:r>
              <a:rPr lang="zh-CN" altLang="en-US" sz="2800" b="1">
                <a:sym typeface="+mn-ea"/>
              </a:rPr>
              <a:t>空灵</a:t>
            </a:r>
          </a:p>
          <a:p>
            <a:endParaRPr lang="zh-CN" altLang="en-US" sz="2800" b="1" dirty="0"/>
          </a:p>
        </p:txBody>
      </p:sp>
      <p:pic>
        <p:nvPicPr>
          <p:cNvPr id="10" name="图片 9"/>
          <p:cNvPicPr>
            <a:picLocks noChangeAspect="1"/>
          </p:cNvPicPr>
          <p:nvPr/>
        </p:nvPicPr>
        <p:blipFill>
          <a:blip r:embed="rId2"/>
          <a:stretch>
            <a:fillRect/>
          </a:stretch>
        </p:blipFill>
        <p:spPr>
          <a:xfrm>
            <a:off x="6070600" y="3779520"/>
            <a:ext cx="5742305" cy="2970530"/>
          </a:xfrm>
          <a:prstGeom prst="rect">
            <a:avLst/>
          </a:prstGeom>
        </p:spPr>
      </p:pic>
      <p:sp>
        <p:nvSpPr>
          <p:cNvPr id="11" name="右大括号 10"/>
          <p:cNvSpPr/>
          <p:nvPr/>
        </p:nvSpPr>
        <p:spPr>
          <a:xfrm>
            <a:off x="3644265" y="2558415"/>
            <a:ext cx="304800" cy="1914525"/>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2" name="文本框 11"/>
          <p:cNvSpPr txBox="1"/>
          <p:nvPr/>
        </p:nvSpPr>
        <p:spPr>
          <a:xfrm>
            <a:off x="1396365" y="2116455"/>
            <a:ext cx="495300" cy="460375"/>
          </a:xfrm>
          <a:prstGeom prst="rect">
            <a:avLst/>
          </a:prstGeom>
          <a:noFill/>
        </p:spPr>
        <p:txBody>
          <a:bodyPr wrap="square" rtlCol="0">
            <a:spAutoFit/>
          </a:bodyPr>
          <a:lstStyle/>
          <a:p>
            <a:r>
              <a:rPr lang="zh-CN" altLang="en-US" sz="2400" b="1" dirty="0"/>
              <a:t>正</a:t>
            </a:r>
          </a:p>
        </p:txBody>
      </p:sp>
      <p:sp>
        <p:nvSpPr>
          <p:cNvPr id="13" name="文本框 12"/>
          <p:cNvSpPr txBox="1"/>
          <p:nvPr/>
        </p:nvSpPr>
        <p:spPr>
          <a:xfrm>
            <a:off x="688340" y="3395960"/>
            <a:ext cx="2552700" cy="461665"/>
          </a:xfrm>
          <a:prstGeom prst="rect">
            <a:avLst/>
          </a:prstGeom>
          <a:noFill/>
        </p:spPr>
        <p:txBody>
          <a:bodyPr wrap="square" rtlCol="0">
            <a:spAutoFit/>
          </a:bodyPr>
          <a:lstStyle/>
          <a:p>
            <a:r>
              <a:rPr lang="zh-CN" altLang="en-US" sz="2400" b="1"/>
              <a:t>侧：倒影烘托</a:t>
            </a:r>
            <a:endParaRPr lang="zh-CN" altLang="en-US" sz="2400" b="1" dirty="0"/>
          </a:p>
        </p:txBody>
      </p:sp>
      <p:sp>
        <p:nvSpPr>
          <p:cNvPr id="14" name="文本框 13"/>
          <p:cNvSpPr txBox="1"/>
          <p:nvPr/>
        </p:nvSpPr>
        <p:spPr>
          <a:xfrm>
            <a:off x="340677" y="4270512"/>
            <a:ext cx="3248025" cy="460375"/>
          </a:xfrm>
          <a:prstGeom prst="rect">
            <a:avLst/>
          </a:prstGeom>
          <a:noFill/>
        </p:spPr>
        <p:txBody>
          <a:bodyPr wrap="square" rtlCol="0">
            <a:spAutoFit/>
          </a:bodyPr>
          <a:lstStyle/>
          <a:p>
            <a:r>
              <a:rPr lang="zh-CN" altLang="en-US" sz="2400" b="1"/>
              <a:t>摇曳之美，化静为动</a:t>
            </a:r>
            <a:endParaRPr lang="zh-CN" altLang="en-US" sz="2400" b="1" dirty="0"/>
          </a:p>
        </p:txBody>
      </p:sp>
      <p:sp>
        <p:nvSpPr>
          <p:cNvPr id="100" name="文本框 99"/>
          <p:cNvSpPr txBox="1"/>
          <p:nvPr/>
        </p:nvSpPr>
        <p:spPr>
          <a:xfrm>
            <a:off x="241935" y="4858207"/>
            <a:ext cx="5080000" cy="1383665"/>
          </a:xfrm>
          <a:prstGeom prst="rect">
            <a:avLst/>
          </a:prstGeom>
          <a:noFill/>
          <a:ln w="12700" cmpd="sng">
            <a:solidFill>
              <a:schemeClr val="accent1">
                <a:shade val="50000"/>
              </a:schemeClr>
            </a:solidFill>
            <a:prstDash val="solid"/>
          </a:ln>
        </p:spPr>
        <p:txBody>
          <a:bodyPr>
            <a:spAutoFit/>
          </a:bodyPr>
          <a:lstStyle/>
          <a:p>
            <a:pPr algn="l"/>
            <a:r>
              <a:rPr lang="en-US" altLang="zh-CN" sz="2800" b="0">
                <a:solidFill>
                  <a:srgbClr val="333333"/>
                </a:solidFill>
                <a:latin typeface="宋体" panose="02010600030101010101" pitchFamily="2" charset="-122"/>
                <a:ea typeface="宋体" panose="02010600030101010101" pitchFamily="2" charset="-122"/>
                <a:cs typeface="宋体" panose="02010600030101010101" pitchFamily="2" charset="-122"/>
              </a:rPr>
              <a:t> </a:t>
            </a:r>
            <a:r>
              <a:rPr lang="zh-CN" altLang="en-US" sz="2800" b="1">
                <a:solidFill>
                  <a:srgbClr val="00B0F0"/>
                </a:solidFill>
                <a:latin typeface="楷体_GB2312" pitchFamily="49" charset="-122"/>
                <a:ea typeface="楷体_GB2312" pitchFamily="49" charset="-122"/>
              </a:rPr>
              <a:t> </a:t>
            </a:r>
            <a:r>
              <a:rPr lang="zh-CN" altLang="en-US" sz="2800">
                <a:solidFill>
                  <a:srgbClr val="00B0F0"/>
                </a:solidFill>
                <a:latin typeface="楷体_GB2312" pitchFamily="49" charset="-122"/>
                <a:ea typeface="楷体_GB2312" pitchFamily="49" charset="-122"/>
              </a:rPr>
              <a:t>写出了一个月光澄碧、竹影斑驳、幽静迷人的夜景。</a:t>
            </a:r>
          </a:p>
          <a:p>
            <a:pPr algn="l"/>
            <a:r>
              <a:rPr lang="zh-CN" altLang="en-US" sz="2800">
                <a:solidFill>
                  <a:srgbClr val="00B0F0"/>
                </a:solidFill>
                <a:latin typeface="楷体_GB2312" pitchFamily="49" charset="-122"/>
                <a:ea typeface="楷体_GB2312" pitchFamily="49" charset="-122"/>
              </a:rPr>
              <a:t>  流露了愉悦、闲适的心情。</a:t>
            </a:r>
            <a:endParaRPr lang="zh-CN" altLang="en-US" sz="2800" dirty="0">
              <a:solidFill>
                <a:srgbClr val="00B0F0"/>
              </a:solidFill>
              <a:latin typeface="楷体_GB2312" pitchFamily="49" charset="-122"/>
              <a:ea typeface="楷体_GB2312" pitchFamily="49" charset="-122"/>
            </a:endParaRPr>
          </a:p>
        </p:txBody>
      </p:sp>
      <p:pic>
        <p:nvPicPr>
          <p:cNvPr id="14337" name="图片 107521" descr="月夜6"/>
          <p:cNvPicPr>
            <a:picLocks noChangeAspect="1"/>
          </p:cNvPicPr>
          <p:nvPr/>
        </p:nvPicPr>
        <p:blipFill>
          <a:blip r:embed="rId3"/>
          <a:stretch>
            <a:fillRect/>
          </a:stretch>
        </p:blipFill>
        <p:spPr>
          <a:xfrm>
            <a:off x="6070600" y="342265"/>
            <a:ext cx="5741670" cy="343725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4337"/>
                                        </p:tgtEl>
                                        <p:attrNameLst>
                                          <p:attrName>style.visibility</p:attrName>
                                        </p:attrNameLst>
                                      </p:cBhvr>
                                      <p:to>
                                        <p:strVal val="visible"/>
                                      </p:to>
                                    </p:set>
                                    <p:anim calcmode="lin" valueType="num">
                                      <p:cBhvr additive="base">
                                        <p:cTn id="31" dur="500" fill="hold"/>
                                        <p:tgtEl>
                                          <p:spTgt spid="14337"/>
                                        </p:tgtEl>
                                        <p:attrNameLst>
                                          <p:attrName>ppt_x</p:attrName>
                                        </p:attrNameLst>
                                      </p:cBhvr>
                                      <p:tavLst>
                                        <p:tav tm="0">
                                          <p:val>
                                            <p:strVal val="#ppt_x"/>
                                          </p:val>
                                        </p:tav>
                                        <p:tav tm="100000">
                                          <p:val>
                                            <p:strVal val="#ppt_x"/>
                                          </p:val>
                                        </p:tav>
                                      </p:tavLst>
                                    </p:anim>
                                    <p:anim calcmode="lin" valueType="num">
                                      <p:cBhvr additive="base">
                                        <p:cTn id="32" dur="500" fill="hold"/>
                                        <p:tgtEl>
                                          <p:spTgt spid="1433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500" fill="hold"/>
                                        <p:tgtEl>
                                          <p:spTgt spid="7"/>
                                        </p:tgtEl>
                                        <p:attrNameLst>
                                          <p:attrName>ppt_x</p:attrName>
                                        </p:attrNameLst>
                                      </p:cBhvr>
                                      <p:tavLst>
                                        <p:tav tm="0">
                                          <p:val>
                                            <p:strVal val="#ppt_x"/>
                                          </p:val>
                                        </p:tav>
                                        <p:tav tm="100000">
                                          <p:val>
                                            <p:strVal val="#ppt_x"/>
                                          </p:val>
                                        </p:tav>
                                      </p:tavLst>
                                    </p:anim>
                                    <p:anim calcmode="lin" valueType="num">
                                      <p:cBhvr additive="base">
                                        <p:cTn id="4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 fill="hold"/>
                                        <p:tgtEl>
                                          <p:spTgt spid="12"/>
                                        </p:tgtEl>
                                        <p:attrNameLst>
                                          <p:attrName>ppt_x</p:attrName>
                                        </p:attrNameLst>
                                      </p:cBhvr>
                                      <p:tavLst>
                                        <p:tav tm="0">
                                          <p:val>
                                            <p:strVal val="#ppt_x"/>
                                          </p:val>
                                        </p:tav>
                                        <p:tav tm="100000">
                                          <p:val>
                                            <p:strVal val="#ppt_x"/>
                                          </p:val>
                                        </p:tav>
                                      </p:tavLst>
                                    </p:anim>
                                    <p:anim calcmode="lin" valueType="num">
                                      <p:cBhvr additive="base">
                                        <p:cTn id="4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500" fill="hold"/>
                                        <p:tgtEl>
                                          <p:spTgt spid="13"/>
                                        </p:tgtEl>
                                        <p:attrNameLst>
                                          <p:attrName>ppt_x</p:attrName>
                                        </p:attrNameLst>
                                      </p:cBhvr>
                                      <p:tavLst>
                                        <p:tav tm="0">
                                          <p:val>
                                            <p:strVal val="#ppt_x"/>
                                          </p:val>
                                        </p:tav>
                                        <p:tav tm="100000">
                                          <p:val>
                                            <p:strVal val="#ppt_x"/>
                                          </p:val>
                                        </p:tav>
                                      </p:tavLst>
                                    </p:anim>
                                    <p:anim calcmode="lin" valueType="num">
                                      <p:cBhvr additive="base">
                                        <p:cTn id="5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500" fill="hold"/>
                                        <p:tgtEl>
                                          <p:spTgt spid="14"/>
                                        </p:tgtEl>
                                        <p:attrNameLst>
                                          <p:attrName>ppt_x</p:attrName>
                                        </p:attrNameLst>
                                      </p:cBhvr>
                                      <p:tavLst>
                                        <p:tav tm="0">
                                          <p:val>
                                            <p:strVal val="#ppt_x"/>
                                          </p:val>
                                        </p:tav>
                                        <p:tav tm="100000">
                                          <p:val>
                                            <p:strVal val="#ppt_x"/>
                                          </p:val>
                                        </p:tav>
                                      </p:tavLst>
                                    </p:anim>
                                    <p:anim calcmode="lin" valueType="num">
                                      <p:cBhvr additive="base">
                                        <p:cTn id="6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grpId="0" nodeType="clickEffect">
                                  <p:stCondLst>
                                    <p:cond delay="0"/>
                                  </p:stCondLst>
                                  <p:childTnLst>
                                    <p:set>
                                      <p:cBhvr>
                                        <p:cTn id="64" dur="1" fill="hold">
                                          <p:stCondLst>
                                            <p:cond delay="0"/>
                                          </p:stCondLst>
                                        </p:cTn>
                                        <p:tgtEl>
                                          <p:spTgt spid="100"/>
                                        </p:tgtEl>
                                        <p:attrNameLst>
                                          <p:attrName>style.visibility</p:attrName>
                                        </p:attrNameLst>
                                      </p:cBhvr>
                                      <p:to>
                                        <p:strVal val="visible"/>
                                      </p:to>
                                    </p:set>
                                    <p:anim calcmode="lin" valueType="num">
                                      <p:cBhvr additive="base">
                                        <p:cTn id="65" dur="500" fill="hold"/>
                                        <p:tgtEl>
                                          <p:spTgt spid="100"/>
                                        </p:tgtEl>
                                        <p:attrNameLst>
                                          <p:attrName>ppt_x</p:attrName>
                                        </p:attrNameLst>
                                      </p:cBhvr>
                                      <p:tavLst>
                                        <p:tav tm="0">
                                          <p:val>
                                            <p:strVal val="#ppt_x"/>
                                          </p:val>
                                        </p:tav>
                                        <p:tav tm="100000">
                                          <p:val>
                                            <p:strVal val="#ppt_x"/>
                                          </p:val>
                                        </p:tav>
                                      </p:tavLst>
                                    </p:anim>
                                    <p:anim calcmode="lin" valueType="num">
                                      <p:cBhvr additive="base">
                                        <p:cTn id="66"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11" grpId="0" animBg="1"/>
      <p:bldP spid="12" grpId="0"/>
      <p:bldP spid="13" grpId="0"/>
      <p:bldP spid="14" grpId="0"/>
      <p:bldP spid="10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文本框 3"/>
          <p:cNvSpPr txBox="1"/>
          <p:nvPr/>
        </p:nvSpPr>
        <p:spPr>
          <a:xfrm>
            <a:off x="128905" y="180975"/>
            <a:ext cx="5636895" cy="706755"/>
          </a:xfrm>
          <a:prstGeom prst="rect">
            <a:avLst/>
          </a:prstGeom>
          <a:solidFill>
            <a:schemeClr val="accent4">
              <a:lumMod val="20000"/>
              <a:lumOff val="80000"/>
            </a:schemeClr>
          </a:solidFill>
        </p:spPr>
        <p:txBody>
          <a:bodyPr wrap="square" rtlCol="0">
            <a:spAutoFit/>
          </a:bodyPr>
          <a:lstStyle/>
          <a:p>
            <a:r>
              <a:rPr lang="zh-CN" altLang="en-US" sz="4000" b="1" u="sng" dirty="0">
                <a:latin typeface="楷体" panose="02010609060101010101" charset="-122"/>
                <a:ea typeface="楷体" panose="02010609060101010101" charset="-122"/>
              </a:rPr>
              <a:t>情感</a:t>
            </a:r>
            <a:r>
              <a:rPr lang="zh-CN" altLang="en-US" sz="4000" b="1" u="sng">
                <a:latin typeface="楷体" panose="02010609060101010101" charset="-122"/>
                <a:ea typeface="楷体" panose="02010609060101010101" charset="-122"/>
              </a:rPr>
              <a:t>探究</a:t>
            </a:r>
            <a:r>
              <a:rPr lang="en-US" altLang="zh-CN" sz="4000" b="1" u="sng">
                <a:latin typeface="楷体" panose="02010609060101010101" charset="-122"/>
                <a:ea typeface="楷体" panose="02010609060101010101" charset="-122"/>
              </a:rPr>
              <a:t>—“</a:t>
            </a:r>
            <a:r>
              <a:rPr lang="zh-CN" altLang="en-US" sz="4000" b="1" u="sng">
                <a:latin typeface="楷体" panose="02010609060101010101" charset="-122"/>
                <a:ea typeface="楷体" panose="02010609060101010101" charset="-122"/>
                <a:hlinkClick r:id="rId2" action="ppaction://hlinksldjump"/>
              </a:rPr>
              <a:t>闲人</a:t>
            </a:r>
            <a:r>
              <a:rPr lang="en-US" altLang="zh-CN" sz="4000" b="1" u="sng">
                <a:latin typeface="楷体" panose="02010609060101010101" charset="-122"/>
                <a:ea typeface="楷体" panose="02010609060101010101" charset="-122"/>
              </a:rPr>
              <a:t>”</a:t>
            </a:r>
            <a:endParaRPr lang="en-US" altLang="zh-CN" sz="4000" b="1" u="sng" dirty="0">
              <a:latin typeface="楷体" panose="02010609060101010101" charset="-122"/>
              <a:ea typeface="楷体" panose="02010609060101010101" charset="-122"/>
            </a:endParaRPr>
          </a:p>
        </p:txBody>
      </p:sp>
      <p:sp>
        <p:nvSpPr>
          <p:cNvPr id="2" name="文本框 1"/>
          <p:cNvSpPr txBox="1"/>
          <p:nvPr/>
        </p:nvSpPr>
        <p:spPr>
          <a:xfrm>
            <a:off x="6096000" y="141753"/>
            <a:ext cx="5721398" cy="1384995"/>
          </a:xfrm>
          <a:prstGeom prst="rect">
            <a:avLst/>
          </a:prstGeom>
          <a:noFill/>
        </p:spPr>
        <p:txBody>
          <a:bodyPr wrap="square" rtlCol="0" anchor="t">
            <a:spAutoFit/>
          </a:bodyPr>
          <a:lstStyle/>
          <a:p>
            <a:r>
              <a:rPr lang="en-US" altLang="zh-CN" sz="2800" b="1" dirty="0">
                <a:solidFill>
                  <a:srgbClr val="00B050"/>
                </a:solidFill>
                <a:latin typeface="黑体" panose="02010609060101010101" charset="-122"/>
                <a:ea typeface="黑体" panose="02010609060101010101" charset="-122"/>
                <a:sym typeface="+mn-ea"/>
              </a:rPr>
              <a:t> </a:t>
            </a:r>
            <a:r>
              <a:rPr lang="zh-CN" altLang="en-US" sz="2800" b="1" dirty="0">
                <a:solidFill>
                  <a:srgbClr val="00B050"/>
                </a:solidFill>
                <a:latin typeface="黑体" panose="02010609060101010101" charset="-122"/>
                <a:ea typeface="黑体" panose="02010609060101010101" charset="-122"/>
                <a:sym typeface="+mn-ea"/>
              </a:rPr>
              <a:t>何夜无月？何处无竹柏？</a:t>
            </a:r>
            <a:r>
              <a:rPr lang="zh-CN" altLang="en-US" sz="2400" b="1" dirty="0">
                <a:solidFill>
                  <a:srgbClr val="2020A0"/>
                </a:solidFill>
                <a:latin typeface="黑体" panose="02010609060101010101" charset="-122"/>
                <a:ea typeface="黑体" panose="02010609060101010101" charset="-122"/>
                <a:sym typeface="+mn-ea"/>
              </a:rPr>
              <a:t>（加一个叹词）</a:t>
            </a:r>
            <a:r>
              <a:rPr lang="zh-CN" altLang="en-US" sz="2800" b="1" dirty="0">
                <a:solidFill>
                  <a:srgbClr val="00B050"/>
                </a:solidFill>
                <a:latin typeface="黑体" panose="02010609060101010101" charset="-122"/>
                <a:ea typeface="黑体" panose="02010609060101010101" charset="-122"/>
                <a:sym typeface="+mn-ea"/>
              </a:rPr>
              <a:t>但少闲人如吾两人者耳。</a:t>
            </a:r>
            <a:r>
              <a:rPr lang="zh-CN" altLang="en-US" sz="2800" b="1" dirty="0">
                <a:solidFill>
                  <a:srgbClr val="2020A0"/>
                </a:solidFill>
                <a:latin typeface="黑体" panose="02010609060101010101" charset="-122"/>
                <a:ea typeface="黑体" panose="02010609060101010101" charset="-122"/>
                <a:sym typeface="+mn-ea"/>
              </a:rPr>
              <a:t>（分别表现三种不同的情绪）</a:t>
            </a:r>
          </a:p>
        </p:txBody>
      </p:sp>
      <p:sp>
        <p:nvSpPr>
          <p:cNvPr id="100" name="文本框 99"/>
          <p:cNvSpPr txBox="1"/>
          <p:nvPr/>
        </p:nvSpPr>
        <p:spPr>
          <a:xfrm>
            <a:off x="239395" y="2164080"/>
            <a:ext cx="5080000" cy="953135"/>
          </a:xfrm>
          <a:prstGeom prst="rect">
            <a:avLst/>
          </a:prstGeom>
          <a:noFill/>
          <a:ln w="12700" cmpd="sng">
            <a:solidFill>
              <a:schemeClr val="accent1">
                <a:shade val="50000"/>
              </a:schemeClr>
            </a:solidFill>
            <a:prstDash val="solid"/>
          </a:ln>
        </p:spPr>
        <p:txBody>
          <a:bodyPr>
            <a:spAutoFit/>
          </a:bodyPr>
          <a:lstStyle/>
          <a:p>
            <a:pPr indent="0"/>
            <a:r>
              <a:rPr lang="en-US" altLang="zh-CN" sz="2800" b="0">
                <a:solidFill>
                  <a:srgbClr val="333333"/>
                </a:solidFill>
                <a:latin typeface="宋体" panose="02010600030101010101" pitchFamily="2" charset="-122"/>
                <a:ea typeface="宋体" panose="02010600030101010101" pitchFamily="2" charset="-122"/>
                <a:cs typeface="宋体" panose="02010600030101010101" pitchFamily="2" charset="-122"/>
              </a:rPr>
              <a:t>  </a:t>
            </a:r>
            <a:r>
              <a:rPr lang="zh-CN" altLang="en-US" sz="2800" b="1">
                <a:solidFill>
                  <a:srgbClr val="333333"/>
                </a:solidFill>
                <a:latin typeface="宋体" panose="02010600030101010101" pitchFamily="2" charset="-122"/>
                <a:ea typeface="宋体" panose="02010600030101010101" pitchFamily="2" charset="-122"/>
                <a:cs typeface="宋体" panose="02010600030101010101" pitchFamily="2" charset="-122"/>
              </a:rPr>
              <a:t>1）两个清闲雅致之人。</a:t>
            </a:r>
          </a:p>
          <a:p>
            <a:pPr indent="0"/>
            <a:r>
              <a:rPr lang="en-US" altLang="zh-CN" sz="2800" b="1">
                <a:solidFill>
                  <a:srgbClr val="333333"/>
                </a:solidFill>
                <a:latin typeface="宋体" panose="02010600030101010101" pitchFamily="2" charset="-122"/>
                <a:ea typeface="宋体" panose="02010600030101010101" pitchFamily="2" charset="-122"/>
                <a:cs typeface="宋体" panose="02010600030101010101" pitchFamily="2" charset="-122"/>
              </a:rPr>
              <a:t>——</a:t>
            </a:r>
            <a:r>
              <a:rPr lang="zh-CN" altLang="en-US" sz="2800" b="1">
                <a:solidFill>
                  <a:srgbClr val="333333"/>
                </a:solidFill>
                <a:latin typeface="宋体" panose="02010600030101010101" pitchFamily="2" charset="-122"/>
                <a:ea typeface="宋体" panose="02010600030101010101" pitchFamily="2" charset="-122"/>
                <a:cs typeface="宋体" panose="02010600030101010101" pitchFamily="2" charset="-122"/>
              </a:rPr>
              <a:t>闲适淡泊的心境。（欣然）</a:t>
            </a:r>
            <a:endParaRPr lang="zh-CN" altLang="en-US" sz="2800" b="1" dirty="0">
              <a:solidFill>
                <a:srgbClr val="333333"/>
              </a:solidFill>
              <a:latin typeface="宋体" panose="02010600030101010101" pitchFamily="2" charset="-122"/>
              <a:ea typeface="宋体" panose="02010600030101010101" pitchFamily="2" charset="-122"/>
              <a:cs typeface="宋体" panose="02010600030101010101" pitchFamily="2" charset="-122"/>
            </a:endParaRPr>
          </a:p>
        </p:txBody>
      </p:sp>
      <p:sp>
        <p:nvSpPr>
          <p:cNvPr id="5" name="文本框 4"/>
          <p:cNvSpPr txBox="1"/>
          <p:nvPr/>
        </p:nvSpPr>
        <p:spPr>
          <a:xfrm>
            <a:off x="239395" y="3368040"/>
            <a:ext cx="5080000" cy="953135"/>
          </a:xfrm>
          <a:prstGeom prst="rect">
            <a:avLst/>
          </a:prstGeom>
          <a:noFill/>
          <a:ln w="12700" cmpd="sng">
            <a:solidFill>
              <a:schemeClr val="accent1">
                <a:shade val="50000"/>
              </a:schemeClr>
            </a:solidFill>
            <a:prstDash val="solid"/>
          </a:ln>
        </p:spPr>
        <p:txBody>
          <a:bodyPr>
            <a:spAutoFit/>
          </a:bodyPr>
          <a:lstStyle/>
          <a:p>
            <a:pPr indent="0"/>
            <a:r>
              <a:rPr lang="en-US" altLang="zh-CN" sz="2800" b="0">
                <a:solidFill>
                  <a:srgbClr val="333333"/>
                </a:solidFill>
                <a:latin typeface="宋体" panose="02010600030101010101" pitchFamily="2" charset="-122"/>
                <a:ea typeface="宋体" panose="02010600030101010101" pitchFamily="2" charset="-122"/>
                <a:cs typeface="宋体" panose="02010600030101010101" pitchFamily="2" charset="-122"/>
              </a:rPr>
              <a:t>  2</a:t>
            </a:r>
            <a:r>
              <a:rPr lang="zh-CN" altLang="en-US" sz="2800" b="1">
                <a:solidFill>
                  <a:srgbClr val="333333"/>
                </a:solidFill>
                <a:latin typeface="宋体" panose="02010600030101010101" pitchFamily="2" charset="-122"/>
                <a:ea typeface="宋体" panose="02010600030101010101" pitchFamily="2" charset="-122"/>
                <a:cs typeface="宋体" panose="02010600030101010101" pitchFamily="2" charset="-122"/>
              </a:rPr>
              <a:t>）两个官场失意之人。</a:t>
            </a:r>
          </a:p>
          <a:p>
            <a:pPr indent="0"/>
            <a:r>
              <a:rPr lang="en-US" altLang="zh-CN" sz="2800" b="1">
                <a:solidFill>
                  <a:srgbClr val="333333"/>
                </a:solidFill>
                <a:latin typeface="宋体" panose="02010600030101010101" pitchFamily="2" charset="-122"/>
                <a:ea typeface="宋体" panose="02010600030101010101" pitchFamily="2" charset="-122"/>
                <a:cs typeface="宋体" panose="02010600030101010101" pitchFamily="2" charset="-122"/>
              </a:rPr>
              <a:t>——</a:t>
            </a:r>
            <a:r>
              <a:rPr lang="zh-CN" altLang="en-US" sz="2800" b="1">
                <a:solidFill>
                  <a:srgbClr val="333333"/>
                </a:solidFill>
                <a:latin typeface="宋体" panose="02010600030101010101" pitchFamily="2" charset="-122"/>
                <a:ea typeface="宋体" panose="02010600030101010101" pitchFamily="2" charset="-122"/>
                <a:cs typeface="宋体" panose="02010600030101010101" pitchFamily="2" charset="-122"/>
              </a:rPr>
              <a:t>不被重用的苦闷失意。  </a:t>
            </a:r>
          </a:p>
        </p:txBody>
      </p:sp>
      <p:sp>
        <p:nvSpPr>
          <p:cNvPr id="6" name="文本框 5"/>
          <p:cNvSpPr txBox="1"/>
          <p:nvPr/>
        </p:nvSpPr>
        <p:spPr>
          <a:xfrm>
            <a:off x="239395" y="4683978"/>
            <a:ext cx="5080000" cy="1815882"/>
          </a:xfrm>
          <a:prstGeom prst="rect">
            <a:avLst/>
          </a:prstGeom>
          <a:noFill/>
          <a:ln w="12700" cmpd="sng">
            <a:solidFill>
              <a:schemeClr val="accent1">
                <a:shade val="50000"/>
              </a:schemeClr>
            </a:solidFill>
            <a:prstDash val="solid"/>
          </a:ln>
        </p:spPr>
        <p:txBody>
          <a:bodyPr>
            <a:spAutoFit/>
          </a:bodyPr>
          <a:lstStyle/>
          <a:p>
            <a:pPr indent="0"/>
            <a:r>
              <a:rPr lang="en-US" altLang="zh-CN" sz="2800" b="0">
                <a:solidFill>
                  <a:srgbClr val="333333"/>
                </a:solidFill>
                <a:latin typeface="宋体" panose="02010600030101010101" pitchFamily="2" charset="-122"/>
                <a:ea typeface="宋体" panose="02010600030101010101" pitchFamily="2" charset="-122"/>
                <a:cs typeface="宋体" panose="02010600030101010101" pitchFamily="2" charset="-122"/>
              </a:rPr>
              <a:t>  </a:t>
            </a:r>
            <a:r>
              <a:rPr lang="zh-CN" altLang="en-US" sz="2800" b="1">
                <a:solidFill>
                  <a:srgbClr val="333333"/>
                </a:solidFill>
                <a:latin typeface="宋体" panose="02010600030101010101" pitchFamily="2" charset="-122"/>
                <a:ea typeface="宋体" panose="02010600030101010101" pitchFamily="2" charset="-122"/>
                <a:cs typeface="宋体" panose="02010600030101010101" pitchFamily="2" charset="-122"/>
              </a:rPr>
              <a:t>总：</a:t>
            </a:r>
            <a:r>
              <a:rPr lang="en-US" altLang="zh-CN" sz="2800" b="1">
                <a:solidFill>
                  <a:srgbClr val="333333"/>
                </a:solidFill>
                <a:latin typeface="宋体" panose="02010600030101010101" pitchFamily="2" charset="-122"/>
                <a:ea typeface="宋体" panose="02010600030101010101" pitchFamily="2" charset="-122"/>
                <a:cs typeface="宋体" panose="02010600030101010101" pitchFamily="2" charset="-122"/>
              </a:rPr>
              <a:t>“</a:t>
            </a:r>
            <a:r>
              <a:rPr lang="zh-CN" altLang="en-US" sz="2800" b="1">
                <a:solidFill>
                  <a:srgbClr val="333333"/>
                </a:solidFill>
                <a:latin typeface="宋体" panose="02010600030101010101" pitchFamily="2" charset="-122"/>
                <a:ea typeface="宋体" panose="02010600030101010101" pitchFamily="2" charset="-122"/>
                <a:cs typeface="宋体" panose="02010600030101010101" pitchFamily="2" charset="-122"/>
              </a:rPr>
              <a:t>闲人</a:t>
            </a:r>
            <a:r>
              <a:rPr lang="en-US" altLang="zh-CN" sz="2800" b="1">
                <a:solidFill>
                  <a:srgbClr val="333333"/>
                </a:solidFill>
                <a:latin typeface="宋体" panose="02010600030101010101" pitchFamily="2" charset="-122"/>
                <a:ea typeface="宋体" panose="02010600030101010101" pitchFamily="2" charset="-122"/>
                <a:cs typeface="宋体" panose="02010600030101010101" pitchFamily="2" charset="-122"/>
              </a:rPr>
              <a:t>”</a:t>
            </a:r>
            <a:r>
              <a:rPr sz="2800" b="1">
                <a:solidFill>
                  <a:srgbClr val="333333"/>
                </a:solidFill>
                <a:latin typeface="宋体" panose="02010600030101010101" pitchFamily="2" charset="-122"/>
                <a:ea typeface="宋体" panose="02010600030101010101" pitchFamily="2" charset="-122"/>
                <a:cs typeface="宋体" panose="02010600030101010101" pitchFamily="2" charset="-122"/>
              </a:rPr>
              <a:t>表达</a:t>
            </a:r>
            <a:r>
              <a:rPr lang="zh-CN" sz="2800" b="1">
                <a:solidFill>
                  <a:srgbClr val="333333"/>
                </a:solidFill>
                <a:latin typeface="宋体" panose="02010600030101010101" pitchFamily="2" charset="-122"/>
                <a:ea typeface="宋体" panose="02010600030101010101" pitchFamily="2" charset="-122"/>
                <a:cs typeface="宋体" panose="02010600030101010101" pitchFamily="2" charset="-122"/>
              </a:rPr>
              <a:t>了</a:t>
            </a:r>
            <a:r>
              <a:rPr sz="2800" b="1">
                <a:solidFill>
                  <a:srgbClr val="333333"/>
                </a:solidFill>
                <a:latin typeface="宋体" panose="02010600030101010101" pitchFamily="2" charset="-122"/>
                <a:ea typeface="宋体" panose="02010600030101010101" pitchFamily="2" charset="-122"/>
                <a:cs typeface="宋体" panose="02010600030101010101" pitchFamily="2" charset="-122"/>
              </a:rPr>
              <a:t>苏轼壮志难酬的苦闷</a:t>
            </a:r>
            <a:r>
              <a:rPr lang="zh-CN" altLang="en-US" sz="2800" b="1">
                <a:solidFill>
                  <a:srgbClr val="333333"/>
                </a:solidFill>
                <a:latin typeface="宋体" panose="02010600030101010101" pitchFamily="2" charset="-122"/>
                <a:ea typeface="宋体" panose="02010600030101010101" pitchFamily="2" charset="-122"/>
                <a:cs typeface="宋体" panose="02010600030101010101" pitchFamily="2" charset="-122"/>
              </a:rPr>
              <a:t>，以及</a:t>
            </a:r>
            <a:r>
              <a:rPr sz="2800" b="1">
                <a:solidFill>
                  <a:srgbClr val="333333"/>
                </a:solidFill>
                <a:latin typeface="宋体" panose="02010600030101010101" pitchFamily="2" charset="-122"/>
                <a:ea typeface="宋体" panose="02010600030101010101" pitchFamily="2" charset="-122"/>
                <a:cs typeface="宋体" panose="02010600030101010101" pitchFamily="2" charset="-122"/>
              </a:rPr>
              <a:t>旷达乐观的人生态度。</a:t>
            </a:r>
            <a:r>
              <a:rPr lang="zh-CN" altLang="en-US" sz="2800" b="1">
                <a:solidFill>
                  <a:srgbClr val="333333"/>
                </a:solidFill>
                <a:latin typeface="宋体" panose="02010600030101010101" pitchFamily="2" charset="-122"/>
                <a:ea typeface="宋体" panose="02010600030101010101" pitchFamily="2" charset="-122"/>
                <a:cs typeface="宋体" panose="02010600030101010101" pitchFamily="2" charset="-122"/>
              </a:rPr>
              <a:t>隐含了对追名逐利的小人的不屑。</a:t>
            </a:r>
            <a:endParaRPr sz="2800" b="1" dirty="0">
              <a:solidFill>
                <a:srgbClr val="333333"/>
              </a:solidFill>
              <a:latin typeface="宋体" panose="02010600030101010101" pitchFamily="2" charset="-122"/>
              <a:ea typeface="宋体" panose="02010600030101010101" pitchFamily="2" charset="-122"/>
              <a:cs typeface="宋体" panose="02010600030101010101" pitchFamily="2" charset="-122"/>
            </a:endParaRPr>
          </a:p>
        </p:txBody>
      </p:sp>
      <p:pic>
        <p:nvPicPr>
          <p:cNvPr id="8" name="图片 7"/>
          <p:cNvPicPr>
            <a:picLocks noChangeAspect="1"/>
          </p:cNvPicPr>
          <p:nvPr/>
        </p:nvPicPr>
        <p:blipFill>
          <a:blip r:embed="rId3"/>
          <a:stretch>
            <a:fillRect/>
          </a:stretch>
        </p:blipFill>
        <p:spPr>
          <a:xfrm>
            <a:off x="6275705" y="1465580"/>
            <a:ext cx="5089525" cy="5118100"/>
          </a:xfrm>
          <a:prstGeom prst="rect">
            <a:avLst/>
          </a:prstGeom>
        </p:spPr>
      </p:pic>
      <p:sp>
        <p:nvSpPr>
          <p:cNvPr id="9" name="文本框 8"/>
          <p:cNvSpPr txBox="1"/>
          <p:nvPr/>
        </p:nvSpPr>
        <p:spPr>
          <a:xfrm>
            <a:off x="239395" y="1111250"/>
            <a:ext cx="5947410" cy="830997"/>
          </a:xfrm>
          <a:prstGeom prst="rect">
            <a:avLst/>
          </a:prstGeom>
          <a:noFill/>
        </p:spPr>
        <p:txBody>
          <a:bodyPr wrap="square" rtlCol="0">
            <a:spAutoFit/>
          </a:bodyPr>
          <a:lstStyle/>
          <a:p>
            <a:r>
              <a:rPr lang="zh-CN" altLang="en-US" sz="2400" b="1">
                <a:solidFill>
                  <a:srgbClr val="00B050"/>
                </a:solidFill>
                <a:latin typeface="黑体" panose="02010609060101010101" charset="-122"/>
                <a:ea typeface="黑体" panose="02010609060101010101" charset="-122"/>
              </a:rPr>
              <a:t>文中哪些地方体现了“闲”？你怎么理解</a:t>
            </a:r>
            <a:r>
              <a:rPr lang="en-US" altLang="zh-CN" sz="2400" b="1">
                <a:solidFill>
                  <a:srgbClr val="00B050"/>
                </a:solidFill>
                <a:latin typeface="黑体" panose="02010609060101010101" charset="-122"/>
                <a:ea typeface="黑体" panose="02010609060101010101" charset="-122"/>
              </a:rPr>
              <a:t>“</a:t>
            </a:r>
            <a:r>
              <a:rPr lang="zh-CN" altLang="en-US" sz="2400" b="1">
                <a:solidFill>
                  <a:srgbClr val="00B050"/>
                </a:solidFill>
                <a:latin typeface="黑体" panose="02010609060101010101" charset="-122"/>
                <a:ea typeface="黑体" panose="02010609060101010101" charset="-122"/>
              </a:rPr>
              <a:t>闲人</a:t>
            </a:r>
            <a:r>
              <a:rPr lang="en-US" altLang="zh-CN" sz="2400" b="1">
                <a:solidFill>
                  <a:srgbClr val="00B050"/>
                </a:solidFill>
                <a:latin typeface="黑体" panose="02010609060101010101" charset="-122"/>
                <a:ea typeface="黑体" panose="02010609060101010101" charset="-122"/>
              </a:rPr>
              <a:t>”</a:t>
            </a:r>
            <a:r>
              <a:rPr lang="zh-CN" altLang="en-US" sz="2400" b="1">
                <a:solidFill>
                  <a:srgbClr val="00B050"/>
                </a:solidFill>
                <a:latin typeface="黑体" panose="02010609060101010101" charset="-122"/>
                <a:ea typeface="黑体" panose="02010609060101010101" charset="-122"/>
              </a:rPr>
              <a:t>二字？它蕴含了作者什么情感？</a:t>
            </a:r>
            <a:endParaRPr lang="zh-CN" altLang="en-US" sz="2400" b="1" dirty="0">
              <a:solidFill>
                <a:srgbClr val="00B050"/>
              </a:solidFill>
              <a:latin typeface="黑体" panose="02010609060101010101" charset="-122"/>
              <a:ea typeface="黑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00"/>
                                        </p:tgtEl>
                                        <p:attrNameLst>
                                          <p:attrName>style.visibility</p:attrName>
                                        </p:attrNameLst>
                                      </p:cBhvr>
                                      <p:to>
                                        <p:strVal val="visible"/>
                                      </p:to>
                                    </p:set>
                                    <p:anim calcmode="lin" valueType="num">
                                      <p:cBhvr additive="base">
                                        <p:cTn id="17" dur="500" fill="hold"/>
                                        <p:tgtEl>
                                          <p:spTgt spid="100"/>
                                        </p:tgtEl>
                                        <p:attrNameLst>
                                          <p:attrName>ppt_x</p:attrName>
                                        </p:attrNameLst>
                                      </p:cBhvr>
                                      <p:tavLst>
                                        <p:tav tm="0">
                                          <p:val>
                                            <p:strVal val="#ppt_x"/>
                                          </p:val>
                                        </p:tav>
                                        <p:tav tm="100000">
                                          <p:val>
                                            <p:strVal val="#ppt_x"/>
                                          </p:val>
                                        </p:tav>
                                      </p:tavLst>
                                    </p:anim>
                                    <p:anim calcmode="lin" valueType="num">
                                      <p:cBhvr additive="base">
                                        <p:cTn id="18"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500" fill="hold"/>
                                        <p:tgtEl>
                                          <p:spTgt spid="6"/>
                                        </p:tgtEl>
                                        <p:attrNameLst>
                                          <p:attrName>ppt_x</p:attrName>
                                        </p:attrNameLst>
                                      </p:cBhvr>
                                      <p:tavLst>
                                        <p:tav tm="0">
                                          <p:val>
                                            <p:strVal val="#ppt_x"/>
                                          </p:val>
                                        </p:tav>
                                        <p:tav tm="100000">
                                          <p:val>
                                            <p:strVal val="#ppt_x"/>
                                          </p:val>
                                        </p:tav>
                                      </p:tavLst>
                                    </p:anim>
                                    <p:anim calcmode="lin" valueType="num">
                                      <p:cBhvr additive="base">
                                        <p:cTn id="3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0" grpId="0" animBg="1"/>
      <p:bldP spid="5" grpId="0" animBg="1"/>
      <p:bldP spid="6" grpId="0" animBg="1"/>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ctrTitle"/>
          </p:nvPr>
        </p:nvSpPr>
        <p:spPr>
          <a:xfrm>
            <a:off x="343897" y="1489528"/>
            <a:ext cx="8112126" cy="3606165"/>
          </a:xfrm>
        </p:spPr>
        <p:txBody>
          <a:bodyPr>
            <a:normAutofit/>
          </a:bodyPr>
          <a:lstStyle/>
          <a:p>
            <a:pPr algn="l"/>
            <a:r>
              <a:rPr lang="zh-CN" altLang="en-US" sz="2800"/>
              <a:t>     此文写于宋神宗元丰六年（</a:t>
            </a:r>
            <a:r>
              <a:rPr lang="en-US" altLang="zh-CN" sz="2800"/>
              <a:t>1083</a:t>
            </a:r>
            <a:r>
              <a:rPr lang="zh-CN" altLang="en-US" sz="2800"/>
              <a:t>年），作者被贬到黄州已经有四年了。元丰二年七月，历史上著名的“乌台诗案”，御史李定等摘出苏轼的有关新法的诗句，说他以诗讪谤，八月，将他逮捕入狱。经过长时间的审问折磨，差一点被杀。十二月作者获释出狱，被贬谪到黄州任团练副使，但不得“签书公事”，也就是说做着有职无权的闲官。在这种情况下，作者近乎流放，心情忧郁；但是，他仍然有进取之心，于是写了这篇短文。</a:t>
            </a:r>
            <a:endParaRPr lang="zh-CN" altLang="en-US" sz="2800" b="1" dirty="0">
              <a:solidFill>
                <a:srgbClr val="C00000"/>
              </a:solidFill>
              <a:latin typeface="楷体" panose="02010609060101010101" charset="-122"/>
              <a:ea typeface="楷体" panose="02010609060101010101" charset="-122"/>
            </a:endParaRPr>
          </a:p>
        </p:txBody>
      </p:sp>
      <p:sp>
        <p:nvSpPr>
          <p:cNvPr id="4" name="文本框 3"/>
          <p:cNvSpPr txBox="1"/>
          <p:nvPr/>
        </p:nvSpPr>
        <p:spPr>
          <a:xfrm>
            <a:off x="56515" y="133350"/>
            <a:ext cx="5732145" cy="1200329"/>
          </a:xfrm>
          <a:prstGeom prst="rect">
            <a:avLst/>
          </a:prstGeom>
          <a:solidFill>
            <a:schemeClr val="bg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1" i="0" u="none" strike="noStrike" kern="1200" cap="none" spc="0" normalizeH="0" baseline="0" noProof="0">
                <a:ln>
                  <a:noFill/>
                </a:ln>
                <a:solidFill>
                  <a:prstClr val="black"/>
                </a:solidFill>
                <a:effectLst/>
                <a:uLnTx/>
                <a:uFillTx/>
                <a:latin typeface="楷体" panose="02010609060101010101" charset="-122"/>
                <a:ea typeface="楷体" panose="02010609060101010101" charset="-122"/>
                <a:cs typeface="+mn-cs"/>
              </a:rPr>
              <a:t> </a:t>
            </a:r>
            <a:r>
              <a:rPr kumimoji="0" lang="zh-CN" altLang="en-US" sz="6600" b="1" i="0" u="none" strike="noStrike" kern="1200" cap="none" spc="0" normalizeH="0" baseline="0" noProof="0">
                <a:ln>
                  <a:noFill/>
                </a:ln>
                <a:solidFill>
                  <a:prstClr val="black"/>
                </a:solidFill>
                <a:effectLst/>
                <a:uLnTx/>
                <a:uFillTx/>
                <a:latin typeface="楷体" panose="02010609060101010101" charset="-122"/>
                <a:ea typeface="楷体" panose="02010609060101010101" charset="-122"/>
                <a:cs typeface="+mn-cs"/>
                <a:hlinkClick r:id="rId3" action="ppaction://hlinksldjump"/>
              </a:rPr>
              <a:t>创作背景</a:t>
            </a:r>
            <a:endParaRPr kumimoji="0" lang="zh-CN" altLang="en-US" sz="6600" b="1" i="0" u="sng" strike="noStrike" kern="1200" cap="none" spc="0" normalizeH="0" baseline="0" noProof="0" dirty="0">
              <a:ln>
                <a:noFill/>
              </a:ln>
              <a:solidFill>
                <a:prstClr val="black"/>
              </a:solidFill>
              <a:effectLst/>
              <a:uLnTx/>
              <a:uFillTx/>
              <a:latin typeface="楷体" panose="02010609060101010101" charset="-122"/>
              <a:ea typeface="楷体" panose="02010609060101010101" charset="-122"/>
              <a:cs typeface="+mn-cs"/>
            </a:endParaRPr>
          </a:p>
        </p:txBody>
      </p:sp>
    </p:spTree>
    <p:extLst>
      <p:ext uri="{BB962C8B-B14F-4D97-AF65-F5344CB8AC3E}">
        <p14:creationId xmlns:p14="http://schemas.microsoft.com/office/powerpoint/2010/main" val="563288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标题 162818"/>
          <p:cNvSpPr>
            <a:spLocks noGrp="1"/>
          </p:cNvSpPr>
          <p:nvPr>
            <p:ph type="title"/>
          </p:nvPr>
        </p:nvSpPr>
        <p:spPr>
          <a:xfrm>
            <a:off x="301443" y="434975"/>
            <a:ext cx="11404963" cy="6301105"/>
          </a:xfrm>
        </p:spPr>
        <p:txBody>
          <a:bodyPr anchor="ctr">
            <a:normAutofit fontScale="90000"/>
          </a:bodyPr>
          <a:lstStyle/>
          <a:p>
            <a:pPr algn="l"/>
            <a:r>
              <a:rPr lang="zh-CN" altLang="en-US" sz="4000" b="1">
                <a:latin typeface="微软雅黑" panose="020B0503020204020204" pitchFamily="34" charset="-122"/>
                <a:ea typeface="微软雅黑" panose="020B0503020204020204" pitchFamily="34" charset="-122"/>
              </a:rPr>
              <a:t>周新华老师著作中的评价：</a:t>
            </a:r>
            <a:br>
              <a:rPr lang="zh-CN" altLang="en-US" sz="4000" b="1">
                <a:latin typeface="微软雅黑" panose="020B0503020204020204" pitchFamily="34" charset="-122"/>
                <a:ea typeface="微软雅黑" panose="020B0503020204020204" pitchFamily="34" charset="-122"/>
              </a:rPr>
            </a:br>
            <a:r>
              <a:rPr lang="zh-CN" altLang="en-US" sz="3600" b="1"/>
              <a:t>    </a:t>
            </a:r>
            <a:br>
              <a:rPr lang="en-US" altLang="zh-CN" sz="3600" b="1" dirty="0"/>
            </a:br>
            <a:r>
              <a:rPr lang="en-US" altLang="zh-CN" sz="3600" b="1"/>
              <a:t>   </a:t>
            </a:r>
            <a:r>
              <a:rPr lang="zh-CN" altLang="en-US" sz="3600" b="1">
                <a:latin typeface="宋体" panose="02010600030101010101" pitchFamily="2" charset="-122"/>
                <a:ea typeface="宋体" panose="02010600030101010101" pitchFamily="2" charset="-122"/>
              </a:rPr>
              <a:t>“闲人”既有被置闲之悲，又有得闲之喜；有傲视尘俗的自豪，又有启人深思之理趣。</a:t>
            </a:r>
            <a:br>
              <a:rPr lang="zh-CN" altLang="en-US" sz="3600" b="1">
                <a:latin typeface="宋体" panose="02010600030101010101" pitchFamily="2" charset="-122"/>
                <a:ea typeface="宋体" panose="02010600030101010101" pitchFamily="2" charset="-122"/>
              </a:rPr>
            </a:br>
            <a:r>
              <a:rPr lang="zh-CN" altLang="en-US" sz="3600" b="1">
                <a:latin typeface="宋体" panose="02010600030101010101" pitchFamily="2" charset="-122"/>
                <a:ea typeface="宋体" panose="02010600030101010101" pitchFamily="2" charset="-122"/>
              </a:rPr>
              <a:t>   </a:t>
            </a:r>
            <a:r>
              <a:rPr lang="zh-CN" altLang="en-US" sz="3600" b="1">
                <a:latin typeface="宋体" panose="02010600030101010101" pitchFamily="2" charset="-122"/>
                <a:ea typeface="宋体" panose="02010600030101010101" pitchFamily="2" charset="-122"/>
                <a:sym typeface="+mn-ea"/>
              </a:rPr>
              <a:t>那些斤斤计较个人名利得失，为眼前俗务而忧虑不止的人，即便走进东坡笔下的情境之中，也会一无所见，茫然无所得。换言之，要想获得东坡式的“闲中趣”，首先就要从得失荣辱的物累之中解放出来，保持精神的自由与“余裕”。</a:t>
            </a:r>
            <a:br>
              <a:rPr lang="zh-CN" altLang="en-US" sz="3600" dirty="0">
                <a:latin typeface="宋体" panose="02010600030101010101" pitchFamily="2" charset="-122"/>
                <a:ea typeface="宋体" panose="02010600030101010101" pitchFamily="2" charset="-122"/>
                <a:sym typeface="+mn-ea"/>
              </a:rPr>
            </a:br>
            <a:r>
              <a:rPr lang="zh-CN" altLang="en-US" sz="3600">
                <a:latin typeface="宋体" panose="02010600030101010101" pitchFamily="2" charset="-122"/>
                <a:ea typeface="宋体" panose="02010600030101010101" pitchFamily="2" charset="-122"/>
                <a:sym typeface="+mn-ea"/>
              </a:rPr>
              <a:t>  </a:t>
            </a:r>
            <a:r>
              <a:rPr lang="zh-CN" altLang="en-US" sz="3600" b="1">
                <a:latin typeface="宋体" panose="02010600030101010101" pitchFamily="2" charset="-122"/>
                <a:ea typeface="宋体" panose="02010600030101010101" pitchFamily="2" charset="-122"/>
                <a:sym typeface="+mn-ea"/>
              </a:rPr>
              <a:t>“闲人”之表层意义，它委婉地反映了苏轼宦途失意的苦闷；从另一个方面来看，月光至美，竹影至丽，而人不能识，唯此二人能有幸领略，岂非快事！苏轼的思想横跨儒释道三家，这便使他的处世态度有极大的包容性，可以说是宠辱不惊，进退自如。当然，他在逆境中的篇章更能折射出他的人格魅力！</a:t>
            </a:r>
            <a:br>
              <a:rPr lang="zh-CN" altLang="en-US" sz="3600" b="1">
                <a:latin typeface="宋体" panose="02010600030101010101" pitchFamily="2" charset="-122"/>
                <a:ea typeface="宋体" panose="02010600030101010101" pitchFamily="2" charset="-122"/>
                <a:sym typeface="+mn-ea"/>
              </a:rPr>
            </a:br>
            <a:br>
              <a:rPr lang="zh-CN" altLang="en-US" sz="3200" b="1" dirty="0">
                <a:solidFill>
                  <a:srgbClr val="FF0000"/>
                </a:solidFill>
              </a:rPr>
            </a:br>
            <a:r>
              <a:rPr lang="zh-CN" altLang="en-US" sz="3200" b="1" dirty="0">
                <a:solidFill>
                  <a:srgbClr val="FF0000"/>
                </a:solidFill>
              </a:rPr>
              <a:t>   </a:t>
            </a:r>
            <a:endParaRPr lang="zh-CN" altLang="en-US" sz="3200" b="1" dirty="0">
              <a:solidFill>
                <a:schemeClr val="accent2"/>
              </a:solidFill>
            </a:endParaRPr>
          </a:p>
        </p:txBody>
      </p:sp>
      <p:sp>
        <p:nvSpPr>
          <p:cNvPr id="40963" name="矩形 162819"/>
          <p:cNvSpPr/>
          <p:nvPr/>
        </p:nvSpPr>
        <p:spPr>
          <a:xfrm>
            <a:off x="6003925" y="3098800"/>
            <a:ext cx="309880" cy="666115"/>
          </a:xfrm>
          <a:prstGeom prst="rect">
            <a:avLst/>
          </a:prstGeom>
          <a:noFill/>
          <a:ln w="9525">
            <a:noFill/>
          </a:ln>
        </p:spPr>
        <p:txBody>
          <a:bodyPr wrap="none" anchor="t">
            <a:spAutoFit/>
          </a:bodyPr>
          <a:lstStyle/>
          <a:p>
            <a:pPr>
              <a:lnSpc>
                <a:spcPct val="85000"/>
              </a:lnSpc>
            </a:pPr>
            <a:endParaRPr lang="zh-CN" altLang="zh-CN" sz="4400" dirty="0">
              <a:solidFill>
                <a:schemeClr val="tx2"/>
              </a:solidFill>
              <a:latin typeface="Times New Roman" panose="02020603050405020304" pitchFamily="18" charset="0"/>
              <a:ea typeface="宋体" panose="02010600030101010101" pitchFamily="2" charset="-122"/>
            </a:endParaRPr>
          </a:p>
        </p:txBody>
      </p:sp>
      <p:sp>
        <p:nvSpPr>
          <p:cNvPr id="40964" name="矩形 162820"/>
          <p:cNvSpPr/>
          <p:nvPr/>
        </p:nvSpPr>
        <p:spPr>
          <a:xfrm>
            <a:off x="6003925" y="3098800"/>
            <a:ext cx="309880" cy="666115"/>
          </a:xfrm>
          <a:prstGeom prst="rect">
            <a:avLst/>
          </a:prstGeom>
          <a:noFill/>
          <a:ln w="9525">
            <a:noFill/>
          </a:ln>
        </p:spPr>
        <p:txBody>
          <a:bodyPr wrap="none" anchor="t">
            <a:spAutoFit/>
          </a:bodyPr>
          <a:lstStyle/>
          <a:p>
            <a:pPr>
              <a:lnSpc>
                <a:spcPct val="85000"/>
              </a:lnSpc>
            </a:pPr>
            <a:endParaRPr lang="zh-CN" altLang="zh-CN" sz="4400" dirty="0">
              <a:solidFill>
                <a:schemeClr val="tx2"/>
              </a:solidFill>
              <a:latin typeface="Times New Roman" panose="02020603050405020304" pitchFamily="18" charset="0"/>
              <a:ea typeface="宋体" panose="02010600030101010101" pitchFamily="2" charset="-122"/>
            </a:endParaRPr>
          </a:p>
        </p:txBody>
      </p:sp>
    </p:spTree>
  </p:cSld>
  <p:clrMapOvr>
    <a:masterClrMapping/>
  </p:clrMapOvr>
  <p:transition spd="med">
    <p:zoom/>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ctrTitle"/>
          </p:nvPr>
        </p:nvSpPr>
        <p:spPr>
          <a:xfrm>
            <a:off x="86360" y="403860"/>
            <a:ext cx="7868285" cy="1040130"/>
          </a:xfrm>
        </p:spPr>
        <p:txBody>
          <a:bodyPr/>
          <a:lstStyle/>
          <a:p>
            <a:r>
              <a:rPr lang="zh-CN" altLang="en-US" b="1">
                <a:solidFill>
                  <a:srgbClr val="C00000"/>
                </a:solidFill>
                <a:effectLst/>
                <a:latin typeface="黑体" panose="02010609060101010101" charset="-122"/>
                <a:ea typeface="黑体" panose="02010609060101010101" charset="-122"/>
              </a:rPr>
              <a:t>检   测</a:t>
            </a:r>
          </a:p>
        </p:txBody>
      </p:sp>
      <p:sp>
        <p:nvSpPr>
          <p:cNvPr id="3" name="副标题 2"/>
          <p:cNvSpPr>
            <a:spLocks noGrp="1"/>
          </p:cNvSpPr>
          <p:nvPr>
            <p:ph type="subTitle" idx="1"/>
          </p:nvPr>
        </p:nvSpPr>
        <p:spPr/>
        <p:txBody>
          <a:bodyPr/>
          <a:lstStyle/>
          <a:p>
            <a:endParaRPr lang="zh-CN" altLang="en-US"/>
          </a:p>
        </p:txBody>
      </p:sp>
      <p:sp>
        <p:nvSpPr>
          <p:cNvPr id="4" name="文本框 3"/>
          <p:cNvSpPr txBox="1"/>
          <p:nvPr/>
        </p:nvSpPr>
        <p:spPr>
          <a:xfrm>
            <a:off x="-93980" y="1443990"/>
            <a:ext cx="13677900" cy="5169535"/>
          </a:xfrm>
          <a:prstGeom prst="rect">
            <a:avLst/>
          </a:prstGeom>
          <a:noFill/>
        </p:spPr>
        <p:txBody>
          <a:bodyPr wrap="square" rtlCol="0" anchor="t">
            <a:spAutoFit/>
          </a:bodyPr>
          <a:lstStyle/>
          <a:p>
            <a:r>
              <a:rPr lang="en-US" altLang="zh-CN"/>
              <a:t>      </a:t>
            </a:r>
            <a:r>
              <a:rPr lang="en-US" altLang="zh-CN" sz="2400" b="1">
                <a:solidFill>
                  <a:srgbClr val="C00000"/>
                </a:solidFill>
              </a:rPr>
              <a:t>  </a:t>
            </a:r>
            <a:r>
              <a:rPr lang="zh-CN" altLang="en-US" sz="2400" b="1"/>
              <a:t>1.本文选自《_________》，作者</a:t>
            </a:r>
            <a:r>
              <a:rPr lang="en-US" altLang="zh-CN" sz="2400" b="1"/>
              <a:t>___________</a:t>
            </a:r>
            <a:r>
              <a:rPr lang="zh-CN" altLang="en-US" sz="2400" b="1" dirty="0"/>
              <a:t>。</a:t>
            </a:r>
          </a:p>
          <a:p>
            <a:r>
              <a:rPr lang="zh-CN" altLang="en-US" sz="2400" b="1" dirty="0"/>
              <a:t>　  2.填空：</a:t>
            </a:r>
          </a:p>
          <a:p>
            <a:r>
              <a:rPr lang="zh-CN" altLang="en-US" sz="2400" b="1"/>
              <a:t>　　⑴文章描绘了苏轼在承天寺夜里见到的，同时也抒发了自己_________的苦闷心情。</a:t>
            </a:r>
          </a:p>
          <a:p>
            <a:endParaRPr lang="zh-CN" altLang="en-US" sz="2400" b="1" dirty="0"/>
          </a:p>
          <a:p>
            <a:r>
              <a:rPr lang="zh-CN" altLang="en-US" sz="2400" b="1"/>
              <a:t>　　⑵描写承天寺优美夜景的句子是____________________。</a:t>
            </a:r>
          </a:p>
          <a:p>
            <a:endParaRPr lang="zh-CN" altLang="en-US" sz="2400" b="1" dirty="0"/>
          </a:p>
          <a:p>
            <a:r>
              <a:rPr lang="zh-CN" altLang="en-US" sz="2400" b="1"/>
              <a:t>　　3.翻译下列句子：（4分）</a:t>
            </a:r>
          </a:p>
          <a:p>
            <a:endParaRPr lang="zh-CN" altLang="en-US" sz="2400" b="1" dirty="0"/>
          </a:p>
          <a:p>
            <a:r>
              <a:rPr lang="zh-CN" altLang="en-US" sz="2400" b="1"/>
              <a:t>　　⑴怀民亦未寝，相与步于中庭。</a:t>
            </a:r>
          </a:p>
          <a:p>
            <a:endParaRPr lang="zh-CN" altLang="en-US" sz="2400" b="1" dirty="0"/>
          </a:p>
          <a:p>
            <a:r>
              <a:rPr lang="zh-CN" altLang="en-US" sz="2400" b="1"/>
              <a:t>       ⑵庭下如积水空明，水中藻荇交横，盖竹柏影也。</a:t>
            </a:r>
          </a:p>
          <a:p>
            <a:endParaRPr lang="zh-CN" altLang="en-US" sz="2400" b="1" dirty="0">
              <a:solidFill>
                <a:srgbClr val="C00000"/>
              </a:solidFill>
            </a:endParaRPr>
          </a:p>
          <a:p>
            <a:endParaRPr lang="zh-CN" altLang="en-US" sz="2400" b="1" dirty="0"/>
          </a:p>
          <a:p>
            <a:r>
              <a:rPr lang="zh-CN" altLang="en-US" dirty="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 calcmode="lin" valueType="num">
                                      <p:cBhvr additive="base">
                                        <p:cTn id="1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 calcmode="lin" valueType="num">
                                      <p:cBhvr additive="base">
                                        <p:cTn id="23"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4">
                                            <p:txEl>
                                              <p:pRg st="6" end="6"/>
                                            </p:txEl>
                                          </p:spTgt>
                                        </p:tgtEl>
                                        <p:attrNameLst>
                                          <p:attrName>style.visibility</p:attrName>
                                        </p:attrNameLst>
                                      </p:cBhvr>
                                      <p:to>
                                        <p:strVal val="visible"/>
                                      </p:to>
                                    </p:set>
                                    <p:anim calcmode="lin" valueType="num">
                                      <p:cBhvr additive="base">
                                        <p:cTn id="29"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4">
                                            <p:txEl>
                                              <p:pRg st="8" end="8"/>
                                            </p:txEl>
                                          </p:spTgt>
                                        </p:tgtEl>
                                        <p:attrNameLst>
                                          <p:attrName>style.visibility</p:attrName>
                                        </p:attrNameLst>
                                      </p:cBhvr>
                                      <p:to>
                                        <p:strVal val="visible"/>
                                      </p:to>
                                    </p:set>
                                    <p:anim calcmode="lin" valueType="num">
                                      <p:cBhvr additive="base">
                                        <p:cTn id="35"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4">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4">
                                            <p:txEl>
                                              <p:pRg st="10" end="10"/>
                                            </p:txEl>
                                          </p:spTgt>
                                        </p:tgtEl>
                                        <p:attrNameLst>
                                          <p:attrName>style.visibility</p:attrName>
                                        </p:attrNameLst>
                                      </p:cBhvr>
                                      <p:to>
                                        <p:strVal val="visible"/>
                                      </p:to>
                                    </p:set>
                                    <p:anim calcmode="lin" valueType="num">
                                      <p:cBhvr additive="base">
                                        <p:cTn id="41" dur="500" fill="hold"/>
                                        <p:tgtEl>
                                          <p:spTgt spid="4">
                                            <p:txEl>
                                              <p:pRg st="10" end="10"/>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4">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ctrTitle"/>
          </p:nvPr>
        </p:nvSpPr>
        <p:spPr>
          <a:xfrm>
            <a:off x="86360" y="212271"/>
            <a:ext cx="7868285" cy="1040130"/>
          </a:xfrm>
        </p:spPr>
        <p:txBody>
          <a:bodyPr/>
          <a:lstStyle/>
          <a:p>
            <a:r>
              <a:rPr lang="zh-CN" altLang="en-US" b="1">
                <a:solidFill>
                  <a:srgbClr val="C00000"/>
                </a:solidFill>
                <a:effectLst/>
                <a:latin typeface="黑体" panose="02010609060101010101" charset="-122"/>
                <a:ea typeface="黑体" panose="02010609060101010101" charset="-122"/>
              </a:rPr>
              <a:t>检   测</a:t>
            </a:r>
            <a:endParaRPr lang="zh-CN" altLang="en-US" b="1" dirty="0">
              <a:solidFill>
                <a:srgbClr val="C00000"/>
              </a:solidFill>
              <a:effectLst/>
              <a:latin typeface="黑体" panose="02010609060101010101" charset="-122"/>
              <a:ea typeface="黑体" panose="02010609060101010101" charset="-122"/>
            </a:endParaRPr>
          </a:p>
        </p:txBody>
      </p:sp>
      <p:sp>
        <p:nvSpPr>
          <p:cNvPr id="4" name="文本框 3"/>
          <p:cNvSpPr txBox="1"/>
          <p:nvPr/>
        </p:nvSpPr>
        <p:spPr>
          <a:xfrm>
            <a:off x="163141" y="449275"/>
            <a:ext cx="13677900" cy="5815965"/>
          </a:xfrm>
          <a:prstGeom prst="rect">
            <a:avLst/>
          </a:prstGeom>
          <a:noFill/>
        </p:spPr>
        <p:txBody>
          <a:bodyPr wrap="square" rtlCol="0" anchor="t">
            <a:spAutoFit/>
          </a:bodyPr>
          <a:lstStyle/>
          <a:p>
            <a:endParaRPr lang="zh-CN" altLang="en-US" dirty="0"/>
          </a:p>
          <a:p>
            <a:endParaRPr lang="zh-CN" altLang="en-US" dirty="0"/>
          </a:p>
          <a:p>
            <a:r>
              <a:rPr lang="zh-CN" altLang="en-US" dirty="0"/>
              <a:t>　　</a:t>
            </a:r>
            <a:r>
              <a:rPr lang="zh-CN" altLang="en-US" sz="2400" b="1" dirty="0"/>
              <a:t>4.下面对加点词解释不正确的一项是(      )</a:t>
            </a:r>
          </a:p>
          <a:p>
            <a:r>
              <a:rPr lang="zh-CN" altLang="en-US" sz="2400" b="1" dirty="0"/>
              <a:t>　　A.</a:t>
            </a:r>
            <a:r>
              <a:rPr lang="zh-CN" altLang="en-US" sz="2400" b="1" u="sng" dirty="0"/>
              <a:t>念</a:t>
            </a:r>
            <a:r>
              <a:rPr lang="zh-CN" altLang="en-US" sz="2400" b="1" dirty="0"/>
              <a:t>无与为乐者(思念)     B.</a:t>
            </a:r>
            <a:r>
              <a:rPr lang="zh-CN" altLang="en-US" sz="2400" b="1" u="sng" dirty="0"/>
              <a:t>遂</a:t>
            </a:r>
            <a:r>
              <a:rPr lang="zh-CN" altLang="en-US" sz="2400" b="1" dirty="0"/>
              <a:t>至承天寺(于是，就)</a:t>
            </a:r>
          </a:p>
          <a:p>
            <a:endParaRPr lang="zh-CN" altLang="en-US" sz="2400" b="1" dirty="0"/>
          </a:p>
          <a:p>
            <a:r>
              <a:rPr lang="zh-CN" altLang="en-US" sz="2400" b="1" dirty="0"/>
              <a:t>　　C.怀民亦未</a:t>
            </a:r>
            <a:r>
              <a:rPr lang="zh-CN" altLang="en-US" sz="2400" b="1" u="sng" dirty="0"/>
              <a:t>寝</a:t>
            </a:r>
            <a:r>
              <a:rPr lang="zh-CN" altLang="en-US" sz="2400" b="1" dirty="0"/>
              <a:t>(睡觉)          D.</a:t>
            </a:r>
            <a:r>
              <a:rPr lang="zh-CN" altLang="en-US" sz="2400" b="1" u="sng" dirty="0"/>
              <a:t>相与</a:t>
            </a:r>
            <a:r>
              <a:rPr lang="zh-CN" altLang="en-US" sz="2400" b="1" dirty="0"/>
              <a:t>步于中庭(共同，一起)</a:t>
            </a:r>
          </a:p>
          <a:p>
            <a:r>
              <a:rPr lang="zh-CN" altLang="en-US" sz="2400" b="1" dirty="0"/>
              <a:t>  </a:t>
            </a:r>
          </a:p>
          <a:p>
            <a:r>
              <a:rPr lang="zh-CN" altLang="en-US" sz="2400" b="1" dirty="0"/>
              <a:t>　5、下列说法有误的一项是（       ）</a:t>
            </a:r>
          </a:p>
          <a:p>
            <a:r>
              <a:rPr lang="zh-CN" altLang="en-US" sz="2400" b="1" dirty="0"/>
              <a:t>　　A.本</a:t>
            </a:r>
            <a:r>
              <a:rPr lang="zh-CN" altLang="en-US" sz="2400" b="1" dirty="0">
                <a:sym typeface="+mn-ea"/>
              </a:rPr>
              <a:t>文写景较为简洁，用素描的笔法，写月色，写景物，给人清静雅致的感觉。</a:t>
            </a:r>
            <a:endParaRPr lang="zh-CN" altLang="en-US" sz="2400" b="1" dirty="0"/>
          </a:p>
          <a:p>
            <a:endParaRPr lang="zh-CN" altLang="en-US" sz="2400" b="1" dirty="0"/>
          </a:p>
          <a:p>
            <a:r>
              <a:rPr lang="zh-CN" altLang="en-US" sz="2400" b="1" dirty="0"/>
              <a:t>　　B.文中"月色入户，欣然起行""念无与为乐者，遂至承天寺"等句都与"闲"字相关。</a:t>
            </a:r>
          </a:p>
          <a:p>
            <a:endParaRPr lang="zh-CN" altLang="en-US" sz="2400" b="1" dirty="0"/>
          </a:p>
          <a:p>
            <a:r>
              <a:rPr lang="zh-CN" altLang="en-US" sz="2400" b="1" dirty="0"/>
              <a:t>　　C.苏轼此时被贬为黄州团练副使，这是一个有名无实的官，所以他自称闲人。</a:t>
            </a:r>
          </a:p>
          <a:p>
            <a:endParaRPr lang="zh-CN" altLang="en-US" sz="2400" b="1" dirty="0"/>
          </a:p>
          <a:p>
            <a:r>
              <a:rPr lang="zh-CN" altLang="en-US" sz="2400" b="1" dirty="0"/>
              <a:t>　　D.</a:t>
            </a:r>
            <a:r>
              <a:rPr lang="zh-CN" altLang="en-US" sz="2400" b="1" dirty="0">
                <a:sym typeface="+mn-ea"/>
              </a:rPr>
              <a:t>本文写在作者贬职期间，作者在文中表达的感情对朝廷不重用他的抱怨</a:t>
            </a:r>
            <a:endParaRPr lang="zh-CN" altLang="en-US" sz="2400" b="1" dirty="0"/>
          </a:p>
          <a:p>
            <a:r>
              <a:rPr lang="zh-CN" altLang="en-US" sz="2400" b="1" dirty="0">
                <a:sym typeface="+mn-ea"/>
              </a:rPr>
              <a:t>全是</a:t>
            </a:r>
            <a:endParaRPr lang="zh-CN" altLang="en-US" sz="2400" b="1" dirty="0">
              <a:solidFill>
                <a:srgbClr val="C00000"/>
              </a:solidFill>
            </a:endParaRPr>
          </a:p>
        </p:txBody>
      </p:sp>
      <p:sp>
        <p:nvSpPr>
          <p:cNvPr id="5" name="文本框 4">
            <a:extLst>
              <a:ext uri="{FF2B5EF4-FFF2-40B4-BE49-F238E27FC236}">
                <a16:creationId xmlns:a16="http://schemas.microsoft.com/office/drawing/2014/main" id="{406F2C3A-713C-4490-97B9-B5772071ACE3}"/>
              </a:ext>
            </a:extLst>
          </p:cNvPr>
          <p:cNvSpPr txBox="1"/>
          <p:nvPr/>
        </p:nvSpPr>
        <p:spPr>
          <a:xfrm>
            <a:off x="5477692" y="1368852"/>
            <a:ext cx="1079863" cy="769441"/>
          </a:xfrm>
          <a:prstGeom prst="rect">
            <a:avLst/>
          </a:prstGeom>
          <a:noFill/>
        </p:spPr>
        <p:txBody>
          <a:bodyPr wrap="square" rtlCol="0">
            <a:spAutoFit/>
          </a:bodyPr>
          <a:lstStyle/>
          <a:p>
            <a:r>
              <a:rPr lang="en-US" altLang="zh-CN" sz="4400" dirty="0">
                <a:solidFill>
                  <a:srgbClr val="C00000"/>
                </a:solidFill>
              </a:rPr>
              <a:t>A</a:t>
            </a:r>
            <a:endParaRPr lang="zh-CN" altLang="en-US" sz="4400" dirty="0">
              <a:solidFill>
                <a:srgbClr val="C00000"/>
              </a:solidFill>
            </a:endParaRPr>
          </a:p>
        </p:txBody>
      </p:sp>
      <p:sp>
        <p:nvSpPr>
          <p:cNvPr id="7" name="文本框 6">
            <a:extLst>
              <a:ext uri="{FF2B5EF4-FFF2-40B4-BE49-F238E27FC236}">
                <a16:creationId xmlns:a16="http://schemas.microsoft.com/office/drawing/2014/main" id="{35244DD2-0637-446C-BE30-F089FBEFE2BB}"/>
              </a:ext>
            </a:extLst>
          </p:cNvPr>
          <p:cNvSpPr txBox="1"/>
          <p:nvPr/>
        </p:nvSpPr>
        <p:spPr>
          <a:xfrm>
            <a:off x="4271555" y="3062466"/>
            <a:ext cx="1079863" cy="769441"/>
          </a:xfrm>
          <a:prstGeom prst="rect">
            <a:avLst/>
          </a:prstGeom>
          <a:noFill/>
        </p:spPr>
        <p:txBody>
          <a:bodyPr wrap="square" rtlCol="0">
            <a:spAutoFit/>
          </a:bodyPr>
          <a:lstStyle/>
          <a:p>
            <a:r>
              <a:rPr lang="en-US" altLang="zh-CN" sz="4400" dirty="0">
                <a:solidFill>
                  <a:srgbClr val="C00000"/>
                </a:solidFill>
              </a:rPr>
              <a:t>D</a:t>
            </a:r>
            <a:endParaRPr lang="zh-CN" altLang="en-US" sz="4400" dirty="0">
              <a:solidFill>
                <a:srgbClr val="C0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additive="base">
                                        <p:cTn id="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anim calcmode="lin" valueType="num">
                                      <p:cBhvr additive="base">
                                        <p:cTn id="11"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
                                            <p:txEl>
                                              <p:pRg st="5" end="5"/>
                                            </p:txEl>
                                          </p:spTgt>
                                        </p:tgtEl>
                                        <p:attrNameLst>
                                          <p:attrName>style.visibility</p:attrName>
                                        </p:attrNameLst>
                                      </p:cBhvr>
                                      <p:to>
                                        <p:strVal val="visible"/>
                                      </p:to>
                                    </p:set>
                                    <p:anim calcmode="lin" valueType="num">
                                      <p:cBhvr additive="base">
                                        <p:cTn id="15"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4">
                                            <p:txEl>
                                              <p:pRg st="5" end="5"/>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anim calcmode="lin" valueType="num">
                                      <p:cBhvr additive="base">
                                        <p:cTn id="19"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7" end="7"/>
                                            </p:txEl>
                                          </p:spTgt>
                                        </p:tgtEl>
                                        <p:attrNameLst>
                                          <p:attrName>style.visibility</p:attrName>
                                        </p:attrNameLst>
                                      </p:cBhvr>
                                      <p:to>
                                        <p:strVal val="visible"/>
                                      </p:to>
                                    </p:set>
                                    <p:anim calcmode="lin" valueType="num">
                                      <p:cBhvr additive="base">
                                        <p:cTn id="25"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7" end="7"/>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4">
                                            <p:txEl>
                                              <p:pRg st="8" end="8"/>
                                            </p:txEl>
                                          </p:spTgt>
                                        </p:tgtEl>
                                        <p:attrNameLst>
                                          <p:attrName>style.visibility</p:attrName>
                                        </p:attrNameLst>
                                      </p:cBhvr>
                                      <p:to>
                                        <p:strVal val="visible"/>
                                      </p:to>
                                    </p:set>
                                    <p:anim calcmode="lin" valueType="num">
                                      <p:cBhvr additive="base">
                                        <p:cTn id="29"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4">
                                            <p:txEl>
                                              <p:pRg st="8" end="8"/>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4">
                                            <p:txEl>
                                              <p:pRg st="10" end="10"/>
                                            </p:txEl>
                                          </p:spTgt>
                                        </p:tgtEl>
                                        <p:attrNameLst>
                                          <p:attrName>style.visibility</p:attrName>
                                        </p:attrNameLst>
                                      </p:cBhvr>
                                      <p:to>
                                        <p:strVal val="visible"/>
                                      </p:to>
                                    </p:set>
                                    <p:anim calcmode="lin" valueType="num">
                                      <p:cBhvr additive="base">
                                        <p:cTn id="33" dur="500" fill="hold"/>
                                        <p:tgtEl>
                                          <p:spTgt spid="4">
                                            <p:txEl>
                                              <p:pRg st="10" end="10"/>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4">
                                            <p:txEl>
                                              <p:pRg st="10" end="10"/>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4">
                                            <p:txEl>
                                              <p:pRg st="12" end="12"/>
                                            </p:txEl>
                                          </p:spTgt>
                                        </p:tgtEl>
                                        <p:attrNameLst>
                                          <p:attrName>style.visibility</p:attrName>
                                        </p:attrNameLst>
                                      </p:cBhvr>
                                      <p:to>
                                        <p:strVal val="visible"/>
                                      </p:to>
                                    </p:set>
                                    <p:anim calcmode="lin" valueType="num">
                                      <p:cBhvr additive="base">
                                        <p:cTn id="37" dur="500" fill="hold"/>
                                        <p:tgtEl>
                                          <p:spTgt spid="4">
                                            <p:txEl>
                                              <p:pRg st="12" end="12"/>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12" end="12"/>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4">
                                            <p:txEl>
                                              <p:pRg st="14" end="14"/>
                                            </p:txEl>
                                          </p:spTgt>
                                        </p:tgtEl>
                                        <p:attrNameLst>
                                          <p:attrName>style.visibility</p:attrName>
                                        </p:attrNameLst>
                                      </p:cBhvr>
                                      <p:to>
                                        <p:strVal val="visible"/>
                                      </p:to>
                                    </p:set>
                                    <p:anim calcmode="lin" valueType="num">
                                      <p:cBhvr additive="base">
                                        <p:cTn id="41" dur="500" fill="hold"/>
                                        <p:tgtEl>
                                          <p:spTgt spid="4">
                                            <p:txEl>
                                              <p:pRg st="14" end="14"/>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4">
                                            <p:txEl>
                                              <p:pRg st="14" end="14"/>
                                            </p:txEl>
                                          </p:spTgt>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4">
                                            <p:txEl>
                                              <p:pRg st="15" end="15"/>
                                            </p:txEl>
                                          </p:spTgt>
                                        </p:tgtEl>
                                        <p:attrNameLst>
                                          <p:attrName>style.visibility</p:attrName>
                                        </p:attrNameLst>
                                      </p:cBhvr>
                                      <p:to>
                                        <p:strVal val="visible"/>
                                      </p:to>
                                    </p:set>
                                    <p:anim calcmode="lin" valueType="num">
                                      <p:cBhvr additive="base">
                                        <p:cTn id="45" dur="500" fill="hold"/>
                                        <p:tgtEl>
                                          <p:spTgt spid="4">
                                            <p:txEl>
                                              <p:pRg st="15" end="15"/>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4">
                                            <p:txEl>
                                              <p:pRg st="15" end="15"/>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5"/>
                                        </p:tgtEl>
                                        <p:attrNameLst>
                                          <p:attrName>style.visibility</p:attrName>
                                        </p:attrNameLst>
                                      </p:cBhvr>
                                      <p:to>
                                        <p:strVal val="visible"/>
                                      </p:to>
                                    </p:set>
                                    <p:anim calcmode="lin" valueType="num">
                                      <p:cBhvr additive="base">
                                        <p:cTn id="51" dur="500" fill="hold"/>
                                        <p:tgtEl>
                                          <p:spTgt spid="5"/>
                                        </p:tgtEl>
                                        <p:attrNameLst>
                                          <p:attrName>ppt_x</p:attrName>
                                        </p:attrNameLst>
                                      </p:cBhvr>
                                      <p:tavLst>
                                        <p:tav tm="0">
                                          <p:val>
                                            <p:strVal val="#ppt_x"/>
                                          </p:val>
                                        </p:tav>
                                        <p:tav tm="100000">
                                          <p:val>
                                            <p:strVal val="#ppt_x"/>
                                          </p:val>
                                        </p:tav>
                                      </p:tavLst>
                                    </p:anim>
                                    <p:anim calcmode="lin" valueType="num">
                                      <p:cBhvr additive="base">
                                        <p:cTn id="5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500" fill="hold"/>
                                        <p:tgtEl>
                                          <p:spTgt spid="7"/>
                                        </p:tgtEl>
                                        <p:attrNameLst>
                                          <p:attrName>ppt_x</p:attrName>
                                        </p:attrNameLst>
                                      </p:cBhvr>
                                      <p:tavLst>
                                        <p:tav tm="0">
                                          <p:val>
                                            <p:strVal val="#ppt_x"/>
                                          </p:val>
                                        </p:tav>
                                        <p:tav tm="100000">
                                          <p:val>
                                            <p:strVal val="#ppt_x"/>
                                          </p:val>
                                        </p:tav>
                                      </p:tavLst>
                                    </p:anim>
                                    <p:anim calcmode="lin" valueType="num">
                                      <p:cBhvr additive="base">
                                        <p:cTn id="5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1312</TotalTime>
  <Words>1706</Words>
  <Application>Microsoft Office PowerPoint</Application>
  <PresentationFormat>宽屏</PresentationFormat>
  <Paragraphs>131</Paragraphs>
  <Slides>16</Slides>
  <Notes>0</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16</vt:i4>
      </vt:variant>
    </vt:vector>
  </HeadingPairs>
  <TitlesOfParts>
    <vt:vector size="28" baseType="lpstr">
      <vt:lpstr>方正粗宋简体</vt:lpstr>
      <vt:lpstr>黑体</vt:lpstr>
      <vt:lpstr>华文行楷</vt:lpstr>
      <vt:lpstr>楷体</vt:lpstr>
      <vt:lpstr>楷体_GB2312</vt:lpstr>
      <vt:lpstr>宋体</vt:lpstr>
      <vt:lpstr>微软雅黑</vt:lpstr>
      <vt:lpstr>Arial</vt:lpstr>
      <vt:lpstr>Calibri</vt:lpstr>
      <vt:lpstr>Calibri Light</vt:lpstr>
      <vt:lpstr>Times New Roman</vt:lpstr>
      <vt:lpstr>Office 主题</vt:lpstr>
      <vt:lpstr>PowerPoint 演示文稿</vt:lpstr>
      <vt:lpstr>PowerPoint 演示文稿</vt:lpstr>
      <vt:lpstr>PowerPoint 演示文稿</vt:lpstr>
      <vt:lpstr>      元丰六年/十月十二日/夜，解衣/欲睡，月色/入户，欣然/起行。 念/无与/为乐者，遂（suì）/至承天寺/寻/张怀民。怀民/亦/未寝，相与/步于中庭。庭下/如积水空明，水中/藻 （zǎo）、荇（xìng）/交横，盖/竹柏影/也。何夜/无月？何处/无竹柏？但/少闲人/如吾两人/者耳。</vt:lpstr>
      <vt:lpstr>      元丰六年十月十二日夜解衣欲睡月色入户欣然起行念无与为乐者遂至承天寺寻张怀民怀民亦未寝相与步于中庭庭下如积水空明水中藻 荇交横盖竹柏影也何夜无月何处无竹柏但少闲人如吾两人者耳</vt:lpstr>
      <vt:lpstr>      元丰六年十 月十二 日夜 解衣欲睡月 色入 户欣然 起 行念 无与为乐者遂 至承 天寺寻 张怀 民怀 民亦未 寝相 与步 于 中 庭庭下如 积 水空明水 中藻  荇 交横 盖 竹柏影 也何夜无 月何 处无竹 柏但少 闲人如 吾两人者耳 </vt:lpstr>
      <vt:lpstr>      元丰六年十月十二日夜解衣欲睡月色入户欣然起行念无与为乐者遂至承天寺寻张怀民怀民亦未寝相与步于中庭庭下如积水空明水中藻 荇交横盖竹柏影也何夜无月何处无竹柏但少闲人如吾两人者耳</vt:lpstr>
      <vt:lpstr>      元豐六年十月十二日夜解衣欲睡月色入戶欣然起行念無與爲樂者遂至承天寺尋張懷民懷民亦未寢相與步于中庭庭下如積水空明水中藻 荇交橫蓋竹柏影也何夜無月何處無竹柏但少閑人如吾兩人者耳</vt:lpstr>
      <vt:lpstr>元丰六年十月十二日夜， 解衣欲睡，月色入户， 欣然起行。 念无与为乐者， 遂至承天寺寻张怀民。 怀民亦未寝，相与步于中庭。 庭下如积水空明，水中藻、 荇交横，盖竹柏影也。 何夜无月？何处无竹柏？ 但少闲人如吾两人者耳。</vt:lpstr>
      <vt:lpstr>PowerPoint 演示文稿</vt:lpstr>
      <vt:lpstr>PowerPoint 演示文稿</vt:lpstr>
      <vt:lpstr>PowerPoint 演示文稿</vt:lpstr>
      <vt:lpstr>     此文写于宋神宗元丰六年（1083年），作者被贬到黄州已经有四年了。元丰二年七月，历史上著名的“乌台诗案”，御史李定等摘出苏轼的有关新法的诗句，说他以诗讪谤，八月，将他逮捕入狱。经过长时间的审问折磨，差一点被杀。十二月作者获释出狱，被贬谪到黄州任团练副使，但不得“签书公事”，也就是说做着有职无权的闲官。在这种情况下，作者近乎流放，心情忧郁；但是，他仍然有进取之心，于是写了这篇短文。</vt:lpstr>
      <vt:lpstr>周新华老师著作中的评价：         “闲人”既有被置闲之悲，又有得闲之喜；有傲视尘俗的自豪，又有启人深思之理趣。    那些斤斤计较个人名利得失，为眼前俗务而忧虑不止的人，即便走进东坡笔下的情境之中，也会一无所见，茫然无所得。换言之，要想获得东坡式的“闲中趣”，首先就要从得失荣辱的物累之中解放出来，保持精神的自由与“余裕”。   “闲人”之表层意义，它委婉地反映了苏轼宦途失意的苦闷；从另一个方面来看，月光至美，竹影至丽，而人不能识，唯此二人能有幸领略，岂非快事！苏轼的思想横跨儒释道三家，这便使他的处世态度有极大的包容性，可以说是宠辱不惊，进退自如。当然，他在逆境中的篇章更能折射出他的人格魅力！     </vt:lpstr>
      <vt:lpstr>检   测</vt:lpstr>
      <vt:lpstr>检   测</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cp:lastModifiedBy>向 琴</cp:lastModifiedBy>
  <cp:revision>56</cp:revision>
  <dcterms:created xsi:type="dcterms:W3CDTF">2015-05-05T08:02:00Z</dcterms:created>
  <dcterms:modified xsi:type="dcterms:W3CDTF">2020-10-26T08:25:20Z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2052-10.1.0.6876</vt:lpwstr>
  </property>
</Properties>
</file>