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6" r:id="rId4"/>
    <p:sldId id="268" r:id="rId5"/>
    <p:sldId id="265" r:id="rId6"/>
    <p:sldId id="264" r:id="rId7"/>
    <p:sldId id="263" r:id="rId8"/>
    <p:sldId id="262" r:id="rId9"/>
    <p:sldId id="261" r:id="rId10"/>
    <p:sldId id="260" r:id="rId11"/>
    <p:sldId id="259" r:id="rId12"/>
    <p:sldId id="258" r:id="rId13"/>
    <p:sldId id="257" r:id="rId14"/>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2" d="100"/>
          <a:sy n="62" d="100"/>
        </p:scale>
        <p:origin x="-636" y="-7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2015/5/6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2015/5/6</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hyperlink" Target="http://cpro.baidu.com/cpro/ui/uijs.php?c=news&amp;cf=1001&amp;ch=0&amp;di=128&amp;fv=11&amp;jk=9980d69cc6f9b3b&amp;k=%B9%B9%BD%A8&amp;k0=%B9%B9%BD%A8&amp;kdi0=0&amp;luki=1&amp;n=10&amp;p=baidu&amp;q=zuiailiu_cpr&amp;rb=0&amp;rs=1&amp;seller_id=1&amp;sid=3b9b6fcc690d9809&amp;ssp2=1&amp;stid=0&amp;t=tpclicked3_hc&amp;tu=u1835572&amp;u=http://www.aidui.net/wenzhang/2132.html&amp;urlid=0"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10.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slide" Target="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slide" Target="slide13.xml"/><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571472" y="1643050"/>
            <a:ext cx="8276420" cy="923330"/>
          </a:xfrm>
          <a:prstGeom prst="rect">
            <a:avLst/>
          </a:prstGeom>
          <a:noFill/>
        </p:spPr>
        <p:txBody>
          <a:bodyPr wrap="square" lIns="91440" tIns="45720" rIns="91440" bIns="45720">
            <a:spAutoFit/>
          </a:bodyPr>
          <a:lstStyle/>
          <a:p>
            <a:pPr algn="ctr"/>
            <a:r>
              <a:rPr lang="en-US" altLang="zh-CN"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2015</a:t>
            </a:r>
            <a:r>
              <a:rPr lang="zh-CN" altLang="en-US"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区模拟考试试卷分析</a:t>
            </a:r>
            <a:endParaRPr lang="zh-CN" alt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6" name="图片 5" descr="Penguins.jpg"/>
          <p:cNvPicPr>
            <a:picLocks noGrp="1" noChangeAspect="1"/>
          </p:cNvPicPr>
          <p:nvPr isPhoto="1"/>
        </p:nvPicPr>
        <p:blipFill>
          <a:blip r:embed="rId2">
            <a:lum/>
          </a:blip>
          <a:stretch>
            <a:fillRect/>
          </a:stretch>
        </p:blipFill>
        <p:spPr>
          <a:xfrm>
            <a:off x="2643174" y="2857496"/>
            <a:ext cx="4357718" cy="3214686"/>
          </a:xfrm>
          <a:prstGeom prst="rect">
            <a:avLst/>
          </a:prstGeom>
          <a:noFill/>
          <a:ln>
            <a:noFill/>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642910" y="2259680"/>
          <a:ext cx="8143933" cy="3944556"/>
        </p:xfrm>
        <a:graphic>
          <a:graphicData uri="http://schemas.openxmlformats.org/drawingml/2006/table">
            <a:tbl>
              <a:tblPr/>
              <a:tblGrid>
                <a:gridCol w="928694"/>
                <a:gridCol w="550632"/>
                <a:gridCol w="739663"/>
                <a:gridCol w="740618"/>
                <a:gridCol w="740618"/>
                <a:gridCol w="740618"/>
                <a:gridCol w="740618"/>
                <a:gridCol w="740618"/>
                <a:gridCol w="740618"/>
                <a:gridCol w="740618"/>
                <a:gridCol w="740618"/>
              </a:tblGrid>
              <a:tr h="1240758">
                <a:tc>
                  <a:txBody>
                    <a:bodyPr/>
                    <a:lstStyle/>
                    <a:p>
                      <a:pPr algn="just">
                        <a:lnSpc>
                          <a:spcPct val="200000"/>
                        </a:lnSpc>
                        <a:spcAft>
                          <a:spcPts val="0"/>
                        </a:spcAft>
                      </a:pPr>
                      <a:r>
                        <a:rPr lang="zh-CN" sz="2400" kern="100" dirty="0">
                          <a:latin typeface="Times New Roman"/>
                          <a:ea typeface="宋体"/>
                        </a:rPr>
                        <a:t>题号</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latin typeface="Times New Roman"/>
                          <a:ea typeface="宋体"/>
                        </a:rPr>
                        <a:t>1</a:t>
                      </a:r>
                      <a:endParaRPr lang="zh-CN" sz="2400" kern="1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latin typeface="Times New Roman"/>
                          <a:ea typeface="宋体"/>
                        </a:rPr>
                        <a:t>2</a:t>
                      </a:r>
                      <a:endParaRPr lang="zh-CN" sz="2400" kern="1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3</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4</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latin typeface="Times New Roman"/>
                          <a:ea typeface="宋体"/>
                        </a:rPr>
                        <a:t>5</a:t>
                      </a:r>
                      <a:endParaRPr lang="zh-CN" sz="2400" kern="1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6</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7</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8</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9</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10</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88068">
                <a:tc>
                  <a:txBody>
                    <a:bodyPr/>
                    <a:lstStyle/>
                    <a:p>
                      <a:pPr algn="just">
                        <a:lnSpc>
                          <a:spcPct val="200000"/>
                        </a:lnSpc>
                        <a:spcAft>
                          <a:spcPts val="0"/>
                        </a:spcAft>
                      </a:pPr>
                      <a:r>
                        <a:rPr lang="zh-CN" sz="2400" kern="100" dirty="0">
                          <a:latin typeface="Times New Roman"/>
                          <a:ea typeface="宋体"/>
                        </a:rPr>
                        <a:t>答案</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B</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A</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C</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A</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A</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B</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B</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C</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D</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A</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14380">
                <a:tc>
                  <a:txBody>
                    <a:bodyPr/>
                    <a:lstStyle/>
                    <a:p>
                      <a:pPr algn="just">
                        <a:lnSpc>
                          <a:spcPct val="200000"/>
                        </a:lnSpc>
                        <a:spcAft>
                          <a:spcPts val="0"/>
                        </a:spcAft>
                      </a:pPr>
                      <a:r>
                        <a:rPr lang="zh-CN" sz="2400" kern="100" dirty="0">
                          <a:latin typeface="Times New Roman"/>
                          <a:ea typeface="宋体"/>
                        </a:rPr>
                        <a:t>题号</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11</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12</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latin typeface="Times New Roman"/>
                          <a:ea typeface="宋体"/>
                        </a:rPr>
                        <a:t>13</a:t>
                      </a:r>
                      <a:endParaRPr lang="zh-CN" sz="2400" kern="1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latin typeface="Times New Roman"/>
                          <a:ea typeface="宋体"/>
                        </a:rPr>
                        <a:t>14</a:t>
                      </a:r>
                      <a:endParaRPr lang="zh-CN" sz="2400" kern="1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latin typeface="Times New Roman"/>
                          <a:ea typeface="宋体"/>
                        </a:rPr>
                        <a:t>15</a:t>
                      </a:r>
                      <a:endParaRPr lang="zh-CN" sz="2400" kern="1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16</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17</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18</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19</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a:latin typeface="Times New Roman"/>
                          <a:ea typeface="宋体"/>
                        </a:rPr>
                        <a:t>20</a:t>
                      </a:r>
                      <a:endParaRPr lang="zh-CN" sz="2400" kern="1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40758">
                <a:tc>
                  <a:txBody>
                    <a:bodyPr/>
                    <a:lstStyle/>
                    <a:p>
                      <a:pPr algn="just">
                        <a:lnSpc>
                          <a:spcPct val="200000"/>
                        </a:lnSpc>
                        <a:spcAft>
                          <a:spcPts val="0"/>
                        </a:spcAft>
                      </a:pPr>
                      <a:r>
                        <a:rPr lang="zh-CN" sz="2400" kern="100" dirty="0">
                          <a:latin typeface="Times New Roman"/>
                          <a:ea typeface="宋体"/>
                        </a:rPr>
                        <a:t>答案</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A</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C</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D</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B</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D</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C</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A</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B</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D</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200000"/>
                        </a:lnSpc>
                        <a:spcAft>
                          <a:spcPts val="0"/>
                        </a:spcAft>
                      </a:pPr>
                      <a:r>
                        <a:rPr lang="en-US" sz="2400" kern="100" dirty="0">
                          <a:solidFill>
                            <a:srgbClr val="FF0000"/>
                          </a:solidFill>
                          <a:latin typeface="Times New Roman"/>
                          <a:ea typeface="宋体"/>
                        </a:rPr>
                        <a:t>A</a:t>
                      </a:r>
                      <a:endParaRPr lang="zh-CN" sz="2400" kern="100" dirty="0">
                        <a:solidFill>
                          <a:srgbClr val="FF0000"/>
                        </a:solidFill>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25" name="Rectangle 1"/>
          <p:cNvSpPr>
            <a:spLocks noChangeArrowheads="1"/>
          </p:cNvSpPr>
          <p:nvPr/>
        </p:nvSpPr>
        <p:spPr bwMode="auto">
          <a:xfrm>
            <a:off x="642942" y="1334144"/>
            <a:ext cx="7572396"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tabLst>
                <a:tab pos="409575" algn="l"/>
              </a:tabLst>
            </a:pPr>
            <a:r>
              <a:rPr kumimoji="0" lang="zh-CN" sz="28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单项选择</a:t>
            </a:r>
            <a:r>
              <a:rPr kumimoji="0" lang="zh-CN" sz="2800" b="0" i="0" u="none" strike="noStrike" cap="none" normalizeH="0" baseline="0" dirty="0" smtClean="0">
                <a:ln>
                  <a:noFill/>
                </a:ln>
                <a:solidFill>
                  <a:srgbClr val="000000"/>
                </a:solidFill>
                <a:effectLst/>
                <a:latin typeface="黑体" pitchFamily="49" charset="-122"/>
                <a:ea typeface="黑体" pitchFamily="49" charset="-122"/>
                <a:cs typeface="Times New Roman" pitchFamily="18" charset="0"/>
              </a:rPr>
              <a:t>（共</a:t>
            </a:r>
            <a:r>
              <a:rPr kumimoji="0" lang="en-US" altLang="zh-CN" sz="2800" b="0" i="0" u="none" strike="noStrike" cap="none" normalizeH="0" baseline="0" dirty="0" smtClean="0">
                <a:ln>
                  <a:noFill/>
                </a:ln>
                <a:solidFill>
                  <a:srgbClr val="000000"/>
                </a:solidFill>
                <a:effectLst/>
                <a:latin typeface="黑体" pitchFamily="49" charset="-122"/>
                <a:ea typeface="黑体" pitchFamily="49" charset="-122"/>
                <a:cs typeface="Times New Roman" pitchFamily="18" charset="0"/>
              </a:rPr>
              <a:t>20</a:t>
            </a:r>
            <a:r>
              <a:rPr kumimoji="0" lang="zh-CN" altLang="en-US" sz="2800" b="0" i="0" u="none" strike="noStrike" cap="none" normalizeH="0" baseline="0" dirty="0" smtClean="0">
                <a:ln>
                  <a:noFill/>
                </a:ln>
                <a:solidFill>
                  <a:srgbClr val="000000"/>
                </a:solidFill>
                <a:effectLst/>
                <a:latin typeface="黑体" pitchFamily="49" charset="-122"/>
                <a:ea typeface="黑体" pitchFamily="49" charset="-122"/>
                <a:cs typeface="Times New Roman" pitchFamily="18" charset="0"/>
              </a:rPr>
              <a:t>小题，每小题</a:t>
            </a:r>
            <a:r>
              <a:rPr kumimoji="0" lang="en-US" altLang="zh-CN" sz="2800" b="0" i="0" u="none" strike="noStrike" cap="none" normalizeH="0" baseline="0" dirty="0" smtClean="0">
                <a:ln>
                  <a:noFill/>
                </a:ln>
                <a:solidFill>
                  <a:srgbClr val="000000"/>
                </a:solidFill>
                <a:effectLst/>
                <a:latin typeface="黑体" pitchFamily="49" charset="-122"/>
                <a:ea typeface="黑体" pitchFamily="49" charset="-122"/>
                <a:cs typeface="Times New Roman" pitchFamily="18" charset="0"/>
              </a:rPr>
              <a:t>2</a:t>
            </a:r>
            <a:r>
              <a:rPr kumimoji="0" lang="zh-CN" altLang="en-US" sz="2800" b="0" i="0" u="none" strike="noStrike" cap="none" normalizeH="0" baseline="0" dirty="0" smtClean="0">
                <a:ln>
                  <a:noFill/>
                </a:ln>
                <a:solidFill>
                  <a:srgbClr val="000000"/>
                </a:solidFill>
                <a:effectLst/>
                <a:latin typeface="黑体" pitchFamily="49" charset="-122"/>
                <a:ea typeface="黑体" pitchFamily="49" charset="-122"/>
                <a:cs typeface="Times New Roman" pitchFamily="18" charset="0"/>
              </a:rPr>
              <a:t>分，共</a:t>
            </a:r>
            <a:r>
              <a:rPr kumimoji="0" lang="en-US" altLang="zh-CN" sz="2800" b="0" i="0" u="none" strike="noStrike" cap="none" normalizeH="0" baseline="0" dirty="0" smtClean="0">
                <a:ln>
                  <a:noFill/>
                </a:ln>
                <a:solidFill>
                  <a:srgbClr val="000000"/>
                </a:solidFill>
                <a:effectLst/>
                <a:latin typeface="黑体" pitchFamily="49" charset="-122"/>
                <a:ea typeface="黑体" pitchFamily="49" charset="-122"/>
                <a:cs typeface="Times New Roman" pitchFamily="18" charset="0"/>
              </a:rPr>
              <a:t>40</a:t>
            </a:r>
            <a:r>
              <a:rPr kumimoji="0" lang="zh-CN" altLang="en-US" sz="2800" b="0" i="0" u="none" strike="noStrike" cap="none" normalizeH="0" baseline="0" dirty="0" smtClean="0">
                <a:ln>
                  <a:noFill/>
                </a:ln>
                <a:solidFill>
                  <a:srgbClr val="000000"/>
                </a:solidFill>
                <a:effectLst/>
                <a:latin typeface="黑体" pitchFamily="49" charset="-122"/>
                <a:ea typeface="黑体" pitchFamily="49" charset="-122"/>
                <a:cs typeface="Times New Roman" pitchFamily="18" charset="0"/>
              </a:rPr>
              <a:t>分）</a:t>
            </a:r>
            <a:endParaRPr kumimoji="0" lang="zh-CN" altLang="en-US" sz="2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 name="Rectangle 1"/>
          <p:cNvSpPr>
            <a:spLocks noChangeArrowheads="1"/>
          </p:cNvSpPr>
          <p:nvPr/>
        </p:nvSpPr>
        <p:spPr bwMode="auto">
          <a:xfrm>
            <a:off x="0" y="233204"/>
            <a:ext cx="9144000"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en-US" altLang="zh-CN"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21.</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en-US" altLang="zh-CN"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10</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分</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       </a:t>
            </a:r>
            <a:r>
              <a:rPr kumimoji="0" lang="en-US" altLang="zh-CN"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2014</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年</a:t>
            </a:r>
            <a:r>
              <a:rPr kumimoji="0" lang="en-US" altLang="zh-CN"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12</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月</a:t>
            </a:r>
            <a:r>
              <a:rPr kumimoji="0" lang="en-US" altLang="zh-CN"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31</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日晚</a:t>
            </a:r>
            <a:r>
              <a:rPr kumimoji="0" lang="en-US" altLang="zh-CN"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23</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时</a:t>
            </a:r>
            <a:r>
              <a:rPr kumimoji="0" lang="en-US" altLang="zh-CN"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35</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分许，上海外滩陈毅广场发生群众拥挤踩踏事故，导致</a:t>
            </a:r>
            <a:r>
              <a:rPr kumimoji="0" lang="en-US" altLang="zh-CN"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36</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人死亡，</a:t>
            </a:r>
            <a:r>
              <a:rPr kumimoji="0" lang="en-US" altLang="zh-CN"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49</a:t>
            </a:r>
            <a:r>
              <a:rPr kumimoji="0" lang="zh-CN" altLang="en-US" sz="2800" b="0" i="0" u="none" strike="noStrike" cap="none" normalizeH="0" baseline="0" dirty="0" smtClean="0">
                <a:ln>
                  <a:noFill/>
                </a:ln>
                <a:solidFill>
                  <a:srgbClr val="000000"/>
                </a:solidFill>
                <a:effectLst/>
                <a:latin typeface="华文仿宋" pitchFamily="2" charset="-122"/>
                <a:ea typeface="华文仿宋" pitchFamily="2" charset="-122"/>
                <a:cs typeface="Times New Roman" pitchFamily="18" charset="0"/>
              </a:rPr>
              <a:t>人受伤，伤者多数是学生。</a:t>
            </a:r>
            <a:endParaRPr kumimoji="0" lang="zh-CN" altLang="en-US" sz="2800" b="0" i="0" u="none" strike="noStrike" cap="none" normalizeH="0" baseline="0" dirty="0" smtClean="0">
              <a:ln>
                <a:noFill/>
              </a:ln>
              <a:solidFill>
                <a:schemeClr val="tx1"/>
              </a:solidFill>
              <a:effectLst/>
              <a:latin typeface="华文仿宋" pitchFamily="2" charset="-122"/>
              <a:ea typeface="华文仿宋" pitchFamily="2" charset="-122"/>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 在踩踏事件现场视频中，有这么一幕：事件发生时，前面摔倒的人被后面陆续涌来的人浪压倒，情势失控，呼救声淹没在一片嘈杂之中。此时，站在高处的几个年轻人开始号召大家齐声喊，</a:t>
            </a:r>
            <a:r>
              <a:rPr kumimoji="0" lang="zh-CN" altLang="en-US" sz="2800" b="0"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往后退！往后退！</a:t>
            </a:r>
            <a:r>
              <a:rPr kumimoji="0" lang="zh-CN" altLang="en-US" sz="2800" b="0"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在他们的带动下，越来越多的人加入呼喊</a:t>
            </a:r>
            <a:r>
              <a:rPr kumimoji="0" lang="en-US" altLang="zh-CN"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en-US" altLang="zh-CN" sz="2800" b="0"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往后退！</a:t>
            </a:r>
            <a:r>
              <a:rPr kumimoji="0" lang="zh-CN" altLang="en-US" sz="2800" b="0"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这个简单的词汇扭转了局面，挽救了无数的生命。这群年轻人被称为</a:t>
            </a:r>
            <a:r>
              <a:rPr kumimoji="0" lang="zh-CN" altLang="en-US" sz="2800" b="0"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后退哥</a:t>
            </a:r>
            <a:r>
              <a:rPr kumimoji="0" lang="zh-CN" altLang="en-US" sz="2800" b="0"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0"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endParaRPr kumimoji="0" lang="zh-CN" altLang="en-US" sz="28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  </a:t>
            </a:r>
            <a:r>
              <a:rPr kumimoji="0" lang="en-US" altLang="zh-CN"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(1)</a:t>
            </a:r>
            <a:r>
              <a:rPr kumimoji="0" lang="zh-CN" altLang="en-US"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结合材料，从</a:t>
            </a:r>
            <a:r>
              <a:rPr kumimoji="0" lang="zh-CN" altLang="en-US" sz="28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珍爱生命</a:t>
            </a:r>
            <a:r>
              <a:rPr kumimoji="0" lang="zh-CN" altLang="en-US" sz="28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角度，简要评析</a:t>
            </a:r>
            <a:r>
              <a:rPr kumimoji="0" lang="zh-CN" altLang="en-US" sz="28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后退哥</a:t>
            </a:r>
            <a:r>
              <a:rPr kumimoji="0" lang="zh-CN" altLang="en-US" sz="28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的行为。</a:t>
            </a:r>
            <a:endParaRPr kumimoji="0" lang="en-US" altLang="zh-CN" sz="28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endParaRPr>
          </a:p>
          <a:p>
            <a:pPr lvl="0" indent="266700" eaLnBrk="0" fontAlgn="base" hangingPunct="0">
              <a:spcBef>
                <a:spcPct val="0"/>
              </a:spcBef>
              <a:spcAft>
                <a:spcPct val="0"/>
              </a:spcAft>
            </a:pPr>
            <a:r>
              <a:rPr lang="zh-CN" altLang="en-US" sz="2800" b="1" dirty="0" smtClean="0"/>
              <a:t>     </a:t>
            </a:r>
            <a:r>
              <a:rPr lang="en-US" altLang="zh-CN" sz="2800" b="1" dirty="0" smtClean="0"/>
              <a:t>(2)</a:t>
            </a:r>
            <a:r>
              <a:rPr lang="zh-CN" altLang="en-US" sz="2800" b="1" dirty="0" smtClean="0"/>
              <a:t>青少年要学习掌握自救、自护和寻求他救的常识和方法。请填写下列情景中的正确做法。</a:t>
            </a:r>
            <a:endParaRPr kumimoji="0" lang="zh-CN" altLang="en-US" sz="28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4" name="Oval 3"/>
          <p:cNvSpPr>
            <a:spLocks noChangeArrowheads="1"/>
          </p:cNvSpPr>
          <p:nvPr/>
        </p:nvSpPr>
        <p:spPr bwMode="auto">
          <a:xfrm>
            <a:off x="1643063" y="4572008"/>
            <a:ext cx="1428750" cy="500066"/>
          </a:xfrm>
          <a:prstGeom prst="ellipse">
            <a:avLst/>
          </a:prstGeom>
          <a:noFill/>
          <a:ln w="57150">
            <a:solidFill>
              <a:srgbClr val="FF0000"/>
            </a:solidFill>
            <a:round/>
            <a:headEnd/>
            <a:tailEnd/>
          </a:ln>
        </p:spPr>
        <p:txBody>
          <a:bodyPr anchor="ctr"/>
          <a:lstStyle/>
          <a:p>
            <a:pPr algn="ctr"/>
            <a:endParaRPr lang="zh-CN" altLang="zh-CN"/>
          </a:p>
        </p:txBody>
      </p:sp>
      <p:sp>
        <p:nvSpPr>
          <p:cNvPr id="6" name="Oval 3"/>
          <p:cNvSpPr>
            <a:spLocks noChangeArrowheads="1"/>
          </p:cNvSpPr>
          <p:nvPr/>
        </p:nvSpPr>
        <p:spPr bwMode="auto">
          <a:xfrm>
            <a:off x="3429002" y="4572008"/>
            <a:ext cx="3500452" cy="500066"/>
          </a:xfrm>
          <a:prstGeom prst="ellipse">
            <a:avLst/>
          </a:prstGeom>
          <a:noFill/>
          <a:ln w="57150">
            <a:solidFill>
              <a:srgbClr val="FF0000"/>
            </a:solidFill>
            <a:round/>
            <a:headEnd/>
            <a:tailEnd/>
          </a:ln>
        </p:spPr>
        <p:txBody>
          <a:bodyPr anchor="ctr"/>
          <a:lstStyle/>
          <a:p>
            <a:pPr algn="ctr"/>
            <a:endParaRPr lang="zh-CN" altLang="zh-CN"/>
          </a:p>
        </p:txBody>
      </p:sp>
      <p:sp>
        <p:nvSpPr>
          <p:cNvPr id="7" name="Oval 3"/>
          <p:cNvSpPr>
            <a:spLocks noChangeArrowheads="1"/>
          </p:cNvSpPr>
          <p:nvPr/>
        </p:nvSpPr>
        <p:spPr bwMode="auto">
          <a:xfrm>
            <a:off x="1928794" y="5857892"/>
            <a:ext cx="4500594" cy="500066"/>
          </a:xfrm>
          <a:prstGeom prst="ellipse">
            <a:avLst/>
          </a:prstGeom>
          <a:noFill/>
          <a:ln w="57150">
            <a:solidFill>
              <a:srgbClr val="FF0000"/>
            </a:solidFill>
            <a:round/>
            <a:headEnd/>
            <a:tailEnd/>
          </a:ln>
        </p:spPr>
        <p:txBody>
          <a:bodyPr anchor="ctr"/>
          <a:lstStyle/>
          <a:p>
            <a:pPr algn="ctr"/>
            <a:endParaRPr lang="zh-CN" altLang="zh-CN"/>
          </a:p>
        </p:txBody>
      </p:sp>
      <p:grpSp>
        <p:nvGrpSpPr>
          <p:cNvPr id="16" name="组合 15"/>
          <p:cNvGrpSpPr/>
          <p:nvPr/>
        </p:nvGrpSpPr>
        <p:grpSpPr>
          <a:xfrm>
            <a:off x="142844" y="4980634"/>
            <a:ext cx="8572560" cy="494349"/>
            <a:chOff x="142844" y="4980634"/>
            <a:chExt cx="8572560" cy="494349"/>
          </a:xfrm>
        </p:grpSpPr>
        <p:sp>
          <p:nvSpPr>
            <p:cNvPr id="5" name="Line 23"/>
            <p:cNvSpPr>
              <a:spLocks noChangeShapeType="1"/>
            </p:cNvSpPr>
            <p:nvPr/>
          </p:nvSpPr>
          <p:spPr bwMode="auto">
            <a:xfrm flipH="1" flipV="1">
              <a:off x="7358082" y="4980634"/>
              <a:ext cx="1357322" cy="45719"/>
            </a:xfrm>
            <a:prstGeom prst="line">
              <a:avLst/>
            </a:prstGeom>
            <a:noFill/>
            <a:ln w="38100">
              <a:solidFill>
                <a:srgbClr val="FF0000"/>
              </a:solidFill>
              <a:round/>
              <a:headEnd/>
              <a:tailEnd/>
            </a:ln>
          </p:spPr>
          <p:txBody>
            <a:bodyPr wrap="none" anchor="ctr"/>
            <a:lstStyle/>
            <a:p>
              <a:endParaRPr lang="zh-CN" altLang="en-US"/>
            </a:p>
          </p:txBody>
        </p:sp>
        <p:sp>
          <p:nvSpPr>
            <p:cNvPr id="8" name="Line 23"/>
            <p:cNvSpPr>
              <a:spLocks noChangeShapeType="1"/>
            </p:cNvSpPr>
            <p:nvPr/>
          </p:nvSpPr>
          <p:spPr bwMode="auto">
            <a:xfrm flipH="1" flipV="1">
              <a:off x="142844" y="5429264"/>
              <a:ext cx="2143140" cy="45719"/>
            </a:xfrm>
            <a:prstGeom prst="line">
              <a:avLst/>
            </a:prstGeom>
            <a:noFill/>
            <a:ln w="38100">
              <a:solidFill>
                <a:srgbClr val="FF0000"/>
              </a:solidFill>
              <a:round/>
              <a:headEnd/>
              <a:tailEnd/>
            </a:ln>
          </p:spPr>
          <p:txBody>
            <a:bodyPr wrap="none" anchor="ctr"/>
            <a:lstStyle/>
            <a:p>
              <a:endParaRPr lang="zh-CN" altLang="en-US"/>
            </a:p>
          </p:txBody>
        </p:sp>
      </p:grpSp>
      <p:sp>
        <p:nvSpPr>
          <p:cNvPr id="9" name="Line 23"/>
          <p:cNvSpPr>
            <a:spLocks noChangeShapeType="1"/>
          </p:cNvSpPr>
          <p:nvPr/>
        </p:nvSpPr>
        <p:spPr bwMode="auto">
          <a:xfrm flipH="1" flipV="1">
            <a:off x="4143372" y="5786454"/>
            <a:ext cx="4500594" cy="71438"/>
          </a:xfrm>
          <a:prstGeom prst="line">
            <a:avLst/>
          </a:prstGeom>
          <a:noFill/>
          <a:ln w="38100">
            <a:solidFill>
              <a:srgbClr val="0070C0"/>
            </a:solidFill>
            <a:round/>
            <a:headEnd/>
            <a:tailEnd/>
          </a:ln>
        </p:spPr>
        <p:txBody>
          <a:bodyPr wrap="none" anchor="ctr"/>
          <a:lstStyle/>
          <a:p>
            <a:endParaRPr lang="zh-CN" altLang="en-US"/>
          </a:p>
        </p:txBody>
      </p:sp>
      <p:sp>
        <p:nvSpPr>
          <p:cNvPr id="10" name="Line 23"/>
          <p:cNvSpPr>
            <a:spLocks noChangeShapeType="1"/>
          </p:cNvSpPr>
          <p:nvPr/>
        </p:nvSpPr>
        <p:spPr bwMode="auto">
          <a:xfrm flipH="1">
            <a:off x="357158" y="1142985"/>
            <a:ext cx="5000660" cy="71438"/>
          </a:xfrm>
          <a:prstGeom prst="line">
            <a:avLst/>
          </a:prstGeom>
          <a:noFill/>
          <a:ln w="38100">
            <a:solidFill>
              <a:srgbClr val="0070C0"/>
            </a:solidFill>
            <a:round/>
            <a:headEnd/>
            <a:tailEnd/>
          </a:ln>
        </p:spPr>
        <p:txBody>
          <a:bodyPr wrap="none" anchor="ctr"/>
          <a:lstStyle/>
          <a:p>
            <a:endParaRPr lang="zh-CN" altLang="en-US"/>
          </a:p>
        </p:txBody>
      </p:sp>
      <p:grpSp>
        <p:nvGrpSpPr>
          <p:cNvPr id="17" name="组合 16"/>
          <p:cNvGrpSpPr/>
          <p:nvPr/>
        </p:nvGrpSpPr>
        <p:grpSpPr>
          <a:xfrm>
            <a:off x="142844" y="2428868"/>
            <a:ext cx="8786874" cy="1285884"/>
            <a:chOff x="142844" y="2428868"/>
            <a:chExt cx="8786874" cy="1285884"/>
          </a:xfrm>
        </p:grpSpPr>
        <p:sp>
          <p:nvSpPr>
            <p:cNvPr id="11" name="Line 23"/>
            <p:cNvSpPr>
              <a:spLocks noChangeShapeType="1"/>
            </p:cNvSpPr>
            <p:nvPr/>
          </p:nvSpPr>
          <p:spPr bwMode="auto">
            <a:xfrm flipH="1">
              <a:off x="285720" y="2428868"/>
              <a:ext cx="8643998" cy="71438"/>
            </a:xfrm>
            <a:prstGeom prst="line">
              <a:avLst/>
            </a:prstGeom>
            <a:noFill/>
            <a:ln w="38100">
              <a:solidFill>
                <a:srgbClr val="0070C0"/>
              </a:solidFill>
              <a:round/>
              <a:headEnd/>
              <a:tailEnd/>
            </a:ln>
          </p:spPr>
          <p:txBody>
            <a:bodyPr wrap="none" anchor="ctr"/>
            <a:lstStyle/>
            <a:p>
              <a:endParaRPr lang="zh-CN" altLang="en-US"/>
            </a:p>
          </p:txBody>
        </p:sp>
        <p:sp>
          <p:nvSpPr>
            <p:cNvPr id="12" name="Line 23"/>
            <p:cNvSpPr>
              <a:spLocks noChangeShapeType="1"/>
            </p:cNvSpPr>
            <p:nvPr/>
          </p:nvSpPr>
          <p:spPr bwMode="auto">
            <a:xfrm flipH="1">
              <a:off x="142844" y="2857496"/>
              <a:ext cx="8643998" cy="71438"/>
            </a:xfrm>
            <a:prstGeom prst="line">
              <a:avLst/>
            </a:prstGeom>
            <a:noFill/>
            <a:ln w="38100">
              <a:solidFill>
                <a:srgbClr val="0070C0"/>
              </a:solidFill>
              <a:round/>
              <a:headEnd/>
              <a:tailEnd/>
            </a:ln>
          </p:spPr>
          <p:txBody>
            <a:bodyPr wrap="none" anchor="ctr"/>
            <a:lstStyle/>
            <a:p>
              <a:endParaRPr lang="zh-CN" altLang="en-US"/>
            </a:p>
          </p:txBody>
        </p:sp>
        <p:sp>
          <p:nvSpPr>
            <p:cNvPr id="13" name="Line 23"/>
            <p:cNvSpPr>
              <a:spLocks noChangeShapeType="1"/>
            </p:cNvSpPr>
            <p:nvPr/>
          </p:nvSpPr>
          <p:spPr bwMode="auto">
            <a:xfrm flipH="1">
              <a:off x="214282" y="3286124"/>
              <a:ext cx="8643998" cy="71438"/>
            </a:xfrm>
            <a:prstGeom prst="line">
              <a:avLst/>
            </a:prstGeom>
            <a:noFill/>
            <a:ln w="38100">
              <a:solidFill>
                <a:srgbClr val="0070C0"/>
              </a:solidFill>
              <a:round/>
              <a:headEnd/>
              <a:tailEnd/>
            </a:ln>
          </p:spPr>
          <p:txBody>
            <a:bodyPr wrap="none" anchor="ctr"/>
            <a:lstStyle/>
            <a:p>
              <a:endParaRPr lang="zh-CN" altLang="en-US"/>
            </a:p>
          </p:txBody>
        </p:sp>
        <p:sp>
          <p:nvSpPr>
            <p:cNvPr id="14" name="Line 23"/>
            <p:cNvSpPr>
              <a:spLocks noChangeShapeType="1"/>
            </p:cNvSpPr>
            <p:nvPr/>
          </p:nvSpPr>
          <p:spPr bwMode="auto">
            <a:xfrm flipH="1">
              <a:off x="214282" y="3643314"/>
              <a:ext cx="8643998" cy="71438"/>
            </a:xfrm>
            <a:prstGeom prst="line">
              <a:avLst/>
            </a:prstGeom>
            <a:noFill/>
            <a:ln w="38100">
              <a:solidFill>
                <a:srgbClr val="0070C0"/>
              </a:solidFill>
              <a:round/>
              <a:headEnd/>
              <a:tailEnd/>
            </a:ln>
          </p:spPr>
          <p:txBody>
            <a:bodyPr wrap="none" anchor="ctr"/>
            <a:lstStyle/>
            <a:p>
              <a:endParaRPr lang="zh-CN" altLang="en-US"/>
            </a:p>
          </p:txBody>
        </p:sp>
      </p:grpSp>
      <p:sp>
        <p:nvSpPr>
          <p:cNvPr id="15" name="Line 23"/>
          <p:cNvSpPr>
            <a:spLocks noChangeShapeType="1"/>
          </p:cNvSpPr>
          <p:nvPr/>
        </p:nvSpPr>
        <p:spPr bwMode="auto">
          <a:xfrm flipH="1" flipV="1">
            <a:off x="214282" y="4143378"/>
            <a:ext cx="8715436" cy="45719"/>
          </a:xfrm>
          <a:prstGeom prst="line">
            <a:avLst/>
          </a:prstGeom>
          <a:noFill/>
          <a:ln w="38100">
            <a:solidFill>
              <a:srgbClr val="0070C0"/>
            </a:solidFill>
            <a:round/>
            <a:headEnd/>
            <a:tailEnd/>
          </a:ln>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dissolve">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ssolv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dissolv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ssolv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dissolv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Effect transition="in" filter="dissolve">
                                      <p:cBhvr>
                                        <p:cTn id="37" dur="500"/>
                                        <p:tgtEl>
                                          <p:spTgt spid="17"/>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dissolve">
                                      <p:cBhvr>
                                        <p:cTn id="4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9" grpId="0" animBg="1"/>
      <p:bldP spid="10" grpId="0" animBg="1"/>
      <p:bldP spid="1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57158" y="285728"/>
            <a:ext cx="8501122" cy="954107"/>
          </a:xfrm>
          <a:prstGeom prst="rect">
            <a:avLst/>
          </a:prstGeom>
          <a:noFill/>
        </p:spPr>
        <p:txBody>
          <a:bodyPr wrap="square" rtlCol="0">
            <a:spAutoFit/>
          </a:bodyPr>
          <a:lstStyle/>
          <a:p>
            <a:r>
              <a:rPr lang="en-US" altLang="zh-CN" sz="2800" b="1" dirty="0" smtClean="0">
                <a:solidFill>
                  <a:srgbClr val="000000"/>
                </a:solidFill>
                <a:latin typeface="宋体" pitchFamily="2" charset="-122"/>
                <a:ea typeface="宋体" pitchFamily="2" charset="-122"/>
                <a:cs typeface="Times New Roman" pitchFamily="18" charset="0"/>
              </a:rPr>
              <a:t>(1)</a:t>
            </a:r>
            <a:r>
              <a:rPr lang="zh-CN" altLang="en-US" sz="2800" b="1" dirty="0" smtClean="0">
                <a:solidFill>
                  <a:srgbClr val="000000"/>
                </a:solidFill>
                <a:latin typeface="宋体" pitchFamily="2" charset="-122"/>
                <a:ea typeface="宋体" pitchFamily="2" charset="-122"/>
                <a:cs typeface="Times New Roman" pitchFamily="18" charset="0"/>
              </a:rPr>
              <a:t>结合材料，从</a:t>
            </a:r>
            <a:r>
              <a:rPr lang="zh-CN" altLang="en-US" sz="2800" b="1" dirty="0" smtClean="0">
                <a:solidFill>
                  <a:srgbClr val="000000"/>
                </a:solidFill>
                <a:latin typeface="Arial"/>
                <a:ea typeface="宋体" pitchFamily="2" charset="-122"/>
                <a:cs typeface="Times New Roman" pitchFamily="18" charset="0"/>
              </a:rPr>
              <a:t>“</a:t>
            </a:r>
            <a:r>
              <a:rPr lang="zh-CN" altLang="en-US" sz="2800" b="1" dirty="0" smtClean="0">
                <a:solidFill>
                  <a:srgbClr val="000000"/>
                </a:solidFill>
                <a:latin typeface="宋体" pitchFamily="2" charset="-122"/>
                <a:ea typeface="宋体" pitchFamily="2" charset="-122"/>
                <a:cs typeface="Times New Roman" pitchFamily="18" charset="0"/>
              </a:rPr>
              <a:t>珍爱生命</a:t>
            </a:r>
            <a:r>
              <a:rPr lang="zh-CN" altLang="en-US" sz="2800" b="1" dirty="0" smtClean="0">
                <a:solidFill>
                  <a:srgbClr val="000000"/>
                </a:solidFill>
                <a:latin typeface="Arial"/>
                <a:ea typeface="宋体" pitchFamily="2" charset="-122"/>
                <a:cs typeface="Times New Roman" pitchFamily="18" charset="0"/>
              </a:rPr>
              <a:t>”</a:t>
            </a:r>
            <a:r>
              <a:rPr lang="zh-CN" altLang="en-US" sz="2800" b="1" dirty="0" smtClean="0">
                <a:solidFill>
                  <a:srgbClr val="000000"/>
                </a:solidFill>
                <a:latin typeface="宋体" pitchFamily="2" charset="-122"/>
                <a:ea typeface="宋体" pitchFamily="2" charset="-122"/>
                <a:cs typeface="Times New Roman" pitchFamily="18" charset="0"/>
              </a:rPr>
              <a:t>的角度，简要评析</a:t>
            </a:r>
            <a:r>
              <a:rPr lang="zh-CN" altLang="en-US" sz="2800" b="1" dirty="0" smtClean="0">
                <a:solidFill>
                  <a:srgbClr val="000000"/>
                </a:solidFill>
                <a:latin typeface="Arial"/>
                <a:ea typeface="宋体" pitchFamily="2" charset="-122"/>
                <a:cs typeface="Times New Roman" pitchFamily="18" charset="0"/>
              </a:rPr>
              <a:t>“</a:t>
            </a:r>
            <a:r>
              <a:rPr lang="zh-CN" altLang="en-US" sz="2800" b="1" dirty="0" smtClean="0">
                <a:solidFill>
                  <a:srgbClr val="000000"/>
                </a:solidFill>
                <a:latin typeface="宋体" pitchFamily="2" charset="-122"/>
                <a:ea typeface="宋体" pitchFamily="2" charset="-122"/>
                <a:cs typeface="Times New Roman" pitchFamily="18" charset="0"/>
              </a:rPr>
              <a:t>后退哥</a:t>
            </a:r>
            <a:r>
              <a:rPr lang="zh-CN" altLang="en-US" sz="2800" b="1" dirty="0" smtClean="0">
                <a:solidFill>
                  <a:srgbClr val="000000"/>
                </a:solidFill>
                <a:latin typeface="Arial"/>
                <a:ea typeface="宋体" pitchFamily="2" charset="-122"/>
                <a:cs typeface="Times New Roman" pitchFamily="18" charset="0"/>
              </a:rPr>
              <a:t>”</a:t>
            </a:r>
            <a:r>
              <a:rPr lang="zh-CN" altLang="en-US" sz="2800" b="1" dirty="0" smtClean="0">
                <a:solidFill>
                  <a:srgbClr val="000000"/>
                </a:solidFill>
                <a:latin typeface="宋体" pitchFamily="2" charset="-122"/>
                <a:ea typeface="宋体" pitchFamily="2" charset="-122"/>
                <a:cs typeface="Times New Roman" pitchFamily="18" charset="0"/>
              </a:rPr>
              <a:t>的行为。</a:t>
            </a:r>
            <a:endParaRPr lang="zh-CN" altLang="en-US" sz="2800" dirty="0"/>
          </a:p>
        </p:txBody>
      </p:sp>
      <p:sp>
        <p:nvSpPr>
          <p:cNvPr id="3" name="TextBox 2"/>
          <p:cNvSpPr txBox="1"/>
          <p:nvPr/>
        </p:nvSpPr>
        <p:spPr>
          <a:xfrm>
            <a:off x="285752" y="1214422"/>
            <a:ext cx="8643966" cy="5262979"/>
          </a:xfrm>
          <a:prstGeom prst="rect">
            <a:avLst/>
          </a:prstGeom>
          <a:noFill/>
        </p:spPr>
        <p:txBody>
          <a:bodyPr wrap="square" rtlCol="0">
            <a:spAutoFit/>
          </a:bodyPr>
          <a:lstStyle/>
          <a:p>
            <a:r>
              <a:rPr lang="zh-CN" altLang="en-US" sz="2400" dirty="0" smtClean="0"/>
              <a:t>①</a:t>
            </a:r>
            <a:r>
              <a:rPr lang="zh-CN" altLang="en-US" sz="2400" b="1" dirty="0" smtClean="0"/>
              <a:t>生命是地球上最宝贵的财富，每个人的生命对国家、社会和他人都是有价值的，能够为他人和社会 做出贡献，是自己生命价值的重要体现</a:t>
            </a:r>
            <a:r>
              <a:rPr lang="zh-CN" altLang="en-US" sz="2400" dirty="0" smtClean="0"/>
              <a:t>。 </a:t>
            </a:r>
            <a:r>
              <a:rPr lang="en-US" sz="2400" dirty="0" smtClean="0"/>
              <a:t>1</a:t>
            </a:r>
            <a:endParaRPr lang="zh-CN" altLang="en-US" sz="2400" dirty="0" smtClean="0"/>
          </a:p>
          <a:p>
            <a:r>
              <a:rPr lang="en-US" sz="2400" dirty="0" smtClean="0"/>
              <a:t> </a:t>
            </a:r>
            <a:r>
              <a:rPr lang="zh-CN" altLang="en-US" sz="2400" dirty="0" smtClean="0"/>
              <a:t>②在肯定、尊重和珍爱自己生命的同时，他善待他人的生命。</a:t>
            </a:r>
            <a:r>
              <a:rPr lang="en-US" sz="2400" dirty="0" smtClean="0"/>
              <a:t>1 </a:t>
            </a:r>
          </a:p>
          <a:p>
            <a:r>
              <a:rPr lang="zh-CN" altLang="en-US" sz="2400" dirty="0" smtClean="0"/>
              <a:t>当他人生命遭遇困境需要帮助时，他们能尽自己所能伸出援助之手。</a:t>
            </a:r>
            <a:r>
              <a:rPr lang="en-US" altLang="zh-CN" sz="2400" dirty="0" smtClean="0"/>
              <a:t>1</a:t>
            </a:r>
          </a:p>
          <a:p>
            <a:r>
              <a:rPr lang="zh-CN" altLang="en-US" sz="2400" dirty="0" smtClean="0"/>
              <a:t>③</a:t>
            </a:r>
            <a:r>
              <a:rPr lang="zh-CN" altLang="en-US" sz="2400" b="1" dirty="0" smtClean="0">
                <a:solidFill>
                  <a:srgbClr val="C00000"/>
                </a:solidFill>
              </a:rPr>
              <a:t>那个晚上，当自己生命和他人生命受到威胁时，“后退哥”运用基本的自救、自护、寻求他救的技能和方法进行自救和他救，</a:t>
            </a:r>
            <a:r>
              <a:rPr lang="zh-CN" altLang="en-US" sz="2400" dirty="0" smtClean="0"/>
              <a:t>既挽救他人生命，又保护自身安全</a:t>
            </a:r>
            <a:r>
              <a:rPr lang="zh-CN" altLang="en-US" sz="2400" b="1" dirty="0" smtClean="0">
                <a:solidFill>
                  <a:srgbClr val="C00000"/>
                </a:solidFill>
              </a:rPr>
              <a:t>。</a:t>
            </a:r>
            <a:r>
              <a:rPr lang="en-US" altLang="zh-CN" sz="2400" b="1" dirty="0" smtClean="0">
                <a:solidFill>
                  <a:srgbClr val="C00000"/>
                </a:solidFill>
              </a:rPr>
              <a:t>2</a:t>
            </a:r>
            <a:endParaRPr lang="en-US" sz="2400" dirty="0" smtClean="0"/>
          </a:p>
          <a:p>
            <a:r>
              <a:rPr lang="zh-CN" altLang="en-US" sz="2400" dirty="0" smtClean="0"/>
              <a:t> ④生命的意义不在于长短，而在于内涵，即对社会的贡献。他们见义智为，成功救人，使自己的生命价值得以延伸。</a:t>
            </a:r>
            <a:r>
              <a:rPr lang="en-US" altLang="zh-CN" sz="2400" dirty="0" smtClean="0"/>
              <a:t>1</a:t>
            </a:r>
          </a:p>
          <a:p>
            <a:r>
              <a:rPr lang="zh-CN" altLang="en-US" sz="2400" b="1" dirty="0" smtClean="0">
                <a:solidFill>
                  <a:srgbClr val="C00000"/>
                </a:solidFill>
              </a:rPr>
              <a:t>⑤他们的行为是值得我们学习的，我们要多为社会作贡献，不断延伸生命的价值，让有限的生命焕发光彩。</a:t>
            </a:r>
            <a:r>
              <a:rPr lang="en-US" altLang="zh-CN" sz="2400" b="1" dirty="0" smtClean="0">
                <a:solidFill>
                  <a:srgbClr val="C00000"/>
                </a:solidFill>
              </a:rPr>
              <a:t>1</a:t>
            </a:r>
            <a:r>
              <a:rPr lang="en-US" sz="2400" dirty="0" smtClean="0"/>
              <a:t>          </a:t>
            </a:r>
          </a:p>
          <a:p>
            <a:r>
              <a:rPr lang="zh-CN" altLang="en-US" sz="2400" b="1" dirty="0" smtClean="0"/>
              <a:t>                          基本符合本答案给满分，要求结合材料。</a:t>
            </a:r>
            <a:endParaRPr lang="zh-CN" alt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0" y="1071546"/>
          <a:ext cx="9144000" cy="5852160"/>
        </p:xfrm>
        <a:graphic>
          <a:graphicData uri="http://schemas.openxmlformats.org/drawingml/2006/table">
            <a:tbl>
              <a:tblPr/>
              <a:tblGrid>
                <a:gridCol w="2956146"/>
                <a:gridCol w="6187854"/>
              </a:tblGrid>
              <a:tr h="0">
                <a:tc>
                  <a:txBody>
                    <a:bodyPr/>
                    <a:lstStyle/>
                    <a:p>
                      <a:pPr algn="ctr">
                        <a:spcAft>
                          <a:spcPts val="0"/>
                        </a:spcAft>
                      </a:pPr>
                      <a:r>
                        <a:rPr lang="zh-CN" sz="2400" dirty="0">
                          <a:solidFill>
                            <a:srgbClr val="000000"/>
                          </a:solidFill>
                          <a:latin typeface="Times New Roman"/>
                          <a:ea typeface="宋体"/>
                        </a:rPr>
                        <a:t>情景</a:t>
                      </a:r>
                      <a:endParaRPr lang="zh-CN" sz="24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zh-CN" sz="2400">
                          <a:solidFill>
                            <a:srgbClr val="000000"/>
                          </a:solidFill>
                          <a:latin typeface="Times New Roman"/>
                          <a:ea typeface="宋体"/>
                        </a:rPr>
                        <a:t>正确的做法</a:t>
                      </a:r>
                      <a:endParaRPr lang="zh-CN" sz="24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2400" dirty="0">
                          <a:solidFill>
                            <a:srgbClr val="000000"/>
                          </a:solidFill>
                          <a:latin typeface="Times New Roman"/>
                          <a:ea typeface="宋体"/>
                        </a:rPr>
                        <a:t>（</a:t>
                      </a:r>
                      <a:r>
                        <a:rPr lang="en-US" sz="2400" dirty="0">
                          <a:solidFill>
                            <a:srgbClr val="000000"/>
                          </a:solidFill>
                          <a:latin typeface="Times New Roman"/>
                          <a:ea typeface="宋体"/>
                        </a:rPr>
                        <a:t>1</a:t>
                      </a:r>
                      <a:r>
                        <a:rPr lang="zh-CN" sz="2400" dirty="0">
                          <a:solidFill>
                            <a:srgbClr val="000000"/>
                          </a:solidFill>
                          <a:latin typeface="Times New Roman"/>
                          <a:ea typeface="宋体"/>
                        </a:rPr>
                        <a:t>）在公共场所，面对拥挤的人流，有人跌倒。</a:t>
                      </a:r>
                      <a:endParaRPr lang="zh-CN" sz="24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zh-CN" sz="24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2400" dirty="0">
                          <a:solidFill>
                            <a:srgbClr val="000000"/>
                          </a:solidFill>
                          <a:latin typeface="Times New Roman"/>
                          <a:ea typeface="宋体"/>
                        </a:rPr>
                        <a:t>（</a:t>
                      </a:r>
                      <a:r>
                        <a:rPr lang="en-US" sz="2400" dirty="0">
                          <a:solidFill>
                            <a:srgbClr val="000000"/>
                          </a:solidFill>
                          <a:latin typeface="Times New Roman"/>
                          <a:ea typeface="宋体"/>
                        </a:rPr>
                        <a:t>2</a:t>
                      </a:r>
                      <a:r>
                        <a:rPr lang="zh-CN" sz="2400" dirty="0">
                          <a:solidFill>
                            <a:srgbClr val="000000"/>
                          </a:solidFill>
                          <a:latin typeface="Times New Roman"/>
                          <a:ea typeface="宋体"/>
                        </a:rPr>
                        <a:t>）在回家的路上，遇到陌生人问路并请你带路。</a:t>
                      </a:r>
                      <a:endParaRPr lang="zh-CN" sz="24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zh-CN" sz="24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zh-CN" sz="2400">
                          <a:solidFill>
                            <a:srgbClr val="000000"/>
                          </a:solidFill>
                          <a:latin typeface="Times New Roman"/>
                          <a:ea typeface="宋体"/>
                        </a:rPr>
                        <a:t>（</a:t>
                      </a:r>
                      <a:r>
                        <a:rPr lang="en-US" sz="2400">
                          <a:solidFill>
                            <a:srgbClr val="000000"/>
                          </a:solidFill>
                          <a:latin typeface="Times New Roman"/>
                          <a:ea typeface="宋体"/>
                        </a:rPr>
                        <a:t>3</a:t>
                      </a:r>
                      <a:r>
                        <a:rPr lang="zh-CN" sz="2400">
                          <a:solidFill>
                            <a:srgbClr val="000000"/>
                          </a:solidFill>
                          <a:latin typeface="Times New Roman"/>
                          <a:ea typeface="宋体"/>
                        </a:rPr>
                        <a:t>）在荒郊野岭遇险，手机没有信号，在拨打了紧急求助电话后，为了让救援人员知晓你的具体位置。</a:t>
                      </a:r>
                      <a:endParaRPr lang="zh-CN" sz="240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endParaRPr lang="en-US" altLang="zh-CN" sz="2400" dirty="0" smtClean="0">
                        <a:latin typeface="Times New Roman"/>
                        <a:ea typeface="宋体"/>
                      </a:endParaRPr>
                    </a:p>
                    <a:p>
                      <a:pPr algn="just">
                        <a:spcAft>
                          <a:spcPts val="0"/>
                        </a:spcAft>
                      </a:pPr>
                      <a:endParaRPr lang="en-US" altLang="zh-CN" sz="2400" dirty="0" smtClean="0">
                        <a:latin typeface="Times New Roman"/>
                        <a:ea typeface="宋体"/>
                      </a:endParaRPr>
                    </a:p>
                    <a:p>
                      <a:pPr algn="just">
                        <a:spcAft>
                          <a:spcPts val="0"/>
                        </a:spcAft>
                      </a:pPr>
                      <a:endParaRPr lang="en-US" altLang="zh-CN" sz="2400" dirty="0" smtClean="0">
                        <a:latin typeface="Times New Roman"/>
                        <a:ea typeface="宋体"/>
                      </a:endParaRPr>
                    </a:p>
                    <a:p>
                      <a:pPr algn="just">
                        <a:spcAft>
                          <a:spcPts val="0"/>
                        </a:spcAft>
                      </a:pPr>
                      <a:endParaRPr lang="en-US" altLang="zh-CN" sz="2400" dirty="0" smtClean="0">
                        <a:latin typeface="Times New Roman"/>
                        <a:ea typeface="宋体"/>
                      </a:endParaRPr>
                    </a:p>
                    <a:p>
                      <a:pPr algn="just">
                        <a:spcAft>
                          <a:spcPts val="0"/>
                        </a:spcAft>
                      </a:pPr>
                      <a:endParaRPr lang="en-US" altLang="zh-CN" sz="2400" dirty="0" smtClean="0">
                        <a:latin typeface="Times New Roman"/>
                        <a:ea typeface="宋体"/>
                      </a:endParaRPr>
                    </a:p>
                    <a:p>
                      <a:pPr algn="just">
                        <a:spcAft>
                          <a:spcPts val="0"/>
                        </a:spcAft>
                      </a:pPr>
                      <a:endParaRPr lang="en-US" altLang="zh-CN" sz="2400" dirty="0" smtClean="0">
                        <a:latin typeface="Times New Roman"/>
                        <a:ea typeface="宋体"/>
                      </a:endParaRPr>
                    </a:p>
                    <a:p>
                      <a:pPr algn="just">
                        <a:spcAft>
                          <a:spcPts val="0"/>
                        </a:spcAft>
                      </a:pPr>
                      <a:endParaRPr lang="en-US" altLang="zh-CN" sz="2400" dirty="0" smtClean="0">
                        <a:latin typeface="Times New Roman"/>
                        <a:ea typeface="宋体"/>
                      </a:endParaRPr>
                    </a:p>
                    <a:p>
                      <a:pPr algn="just">
                        <a:spcAft>
                          <a:spcPts val="0"/>
                        </a:spcAft>
                      </a:pPr>
                      <a:endParaRPr lang="en-US" altLang="zh-CN" sz="2400" dirty="0" smtClean="0">
                        <a:latin typeface="Times New Roman"/>
                        <a:ea typeface="宋体"/>
                      </a:endParaRPr>
                    </a:p>
                    <a:p>
                      <a:pPr algn="just">
                        <a:spcAft>
                          <a:spcPts val="0"/>
                        </a:spcAft>
                      </a:pPr>
                      <a:endParaRPr lang="zh-CN" sz="2400" dirty="0">
                        <a:latin typeface="Times New Roman"/>
                        <a:ea typeface="宋体"/>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3073" name="Rectangle 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zh-CN" sz="1800" b="0" i="0" u="none" strike="noStrike" cap="none" normalizeH="0" baseline="0" smtClean="0">
              <a:ln>
                <a:noFill/>
              </a:ln>
              <a:solidFill>
                <a:schemeClr val="tx1"/>
              </a:solidFill>
              <a:effectLst/>
              <a:latin typeface="Arial" pitchFamily="34" charset="0"/>
              <a:ea typeface="宋体" pitchFamily="2" charset="-122"/>
              <a:cs typeface="宋体" pitchFamily="2" charset="-122"/>
            </a:endParaRPr>
          </a:p>
        </p:txBody>
      </p:sp>
      <p:sp>
        <p:nvSpPr>
          <p:cNvPr id="3074" name="Rectangle 2"/>
          <p:cNvSpPr>
            <a:spLocks noChangeArrowheads="1"/>
          </p:cNvSpPr>
          <p:nvPr/>
        </p:nvSpPr>
        <p:spPr bwMode="auto">
          <a:xfrm>
            <a:off x="285752" y="142852"/>
            <a:ext cx="850109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2</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青少年要学习掌握自救、自护和寻求他救的常识和方法。请填写下列情景中的正确做法。</a:t>
            </a:r>
            <a:endParaRPr kumimoji="0" lang="zh-CN"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6" name="TextBox 5"/>
          <p:cNvSpPr txBox="1"/>
          <p:nvPr/>
        </p:nvSpPr>
        <p:spPr>
          <a:xfrm>
            <a:off x="3071802" y="1428736"/>
            <a:ext cx="6000760" cy="1200329"/>
          </a:xfrm>
          <a:prstGeom prst="rect">
            <a:avLst/>
          </a:prstGeom>
          <a:noFill/>
        </p:spPr>
        <p:txBody>
          <a:bodyPr wrap="square" rtlCol="0">
            <a:spAutoFit/>
          </a:bodyPr>
          <a:lstStyle/>
          <a:p>
            <a:pPr algn="just">
              <a:spcAft>
                <a:spcPts val="0"/>
              </a:spcAft>
            </a:pPr>
            <a:r>
              <a:rPr lang="zh-CN" altLang="en-US" sz="2400" b="1" dirty="0" smtClean="0">
                <a:solidFill>
                  <a:srgbClr val="FF0000"/>
                </a:solidFill>
                <a:latin typeface="Times New Roman"/>
              </a:rPr>
              <a:t>①联合自己身边前后左右的人，拉起手，一起喊“后退</a:t>
            </a:r>
            <a:r>
              <a:rPr lang="en-US" sz="2400" b="1" dirty="0" smtClean="0">
                <a:solidFill>
                  <a:srgbClr val="FF0000"/>
                </a:solidFill>
                <a:latin typeface="Times New Roman"/>
                <a:ea typeface="宋体"/>
              </a:rPr>
              <a:t>”</a:t>
            </a:r>
            <a:r>
              <a:rPr lang="zh-CN" altLang="en-US" sz="2400" b="1" dirty="0" smtClean="0">
                <a:solidFill>
                  <a:srgbClr val="FF0000"/>
                </a:solidFill>
                <a:latin typeface="Times New Roman"/>
              </a:rPr>
              <a:t>；</a:t>
            </a:r>
            <a:r>
              <a:rPr lang="en-US" sz="2400" b="1" dirty="0" smtClean="0">
                <a:solidFill>
                  <a:srgbClr val="FF0000"/>
                </a:solidFill>
                <a:latin typeface="Times New Roman"/>
                <a:ea typeface="宋体"/>
              </a:rPr>
              <a:t>  </a:t>
            </a:r>
            <a:r>
              <a:rPr lang="zh-CN" altLang="en-US" sz="2400" b="1" dirty="0" smtClean="0">
                <a:solidFill>
                  <a:srgbClr val="FF0000"/>
                </a:solidFill>
                <a:latin typeface="Times New Roman"/>
              </a:rPr>
              <a:t>或②双脚站稳，抓住身边一件牢固物体，帮忙呼救。</a:t>
            </a:r>
            <a:endParaRPr lang="zh-CN" altLang="en-US" sz="2400" b="1" dirty="0">
              <a:solidFill>
                <a:srgbClr val="FF0000"/>
              </a:solidFill>
              <a:latin typeface="Times New Roman"/>
            </a:endParaRPr>
          </a:p>
        </p:txBody>
      </p:sp>
      <p:sp>
        <p:nvSpPr>
          <p:cNvPr id="7" name="TextBox 6"/>
          <p:cNvSpPr txBox="1"/>
          <p:nvPr/>
        </p:nvSpPr>
        <p:spPr>
          <a:xfrm>
            <a:off x="3143240" y="2857496"/>
            <a:ext cx="3500462" cy="461665"/>
          </a:xfrm>
          <a:prstGeom prst="rect">
            <a:avLst/>
          </a:prstGeom>
          <a:noFill/>
        </p:spPr>
        <p:txBody>
          <a:bodyPr wrap="square" rtlCol="0">
            <a:spAutoFit/>
          </a:bodyPr>
          <a:lstStyle/>
          <a:p>
            <a:pPr algn="just">
              <a:spcAft>
                <a:spcPts val="0"/>
              </a:spcAft>
            </a:pPr>
            <a:r>
              <a:rPr lang="zh-CN" altLang="en-US" sz="2400" b="1" dirty="0" smtClean="0">
                <a:solidFill>
                  <a:srgbClr val="FF0000"/>
                </a:solidFill>
                <a:latin typeface="Times New Roman"/>
              </a:rPr>
              <a:t>热心指点，但不带路。</a:t>
            </a:r>
            <a:endParaRPr lang="zh-CN" altLang="en-US" sz="2400" b="1" dirty="0">
              <a:solidFill>
                <a:srgbClr val="FF0000"/>
              </a:solidFill>
              <a:latin typeface="Times New Roman"/>
            </a:endParaRPr>
          </a:p>
        </p:txBody>
      </p:sp>
      <p:sp>
        <p:nvSpPr>
          <p:cNvPr id="8" name="TextBox 7"/>
          <p:cNvSpPr txBox="1"/>
          <p:nvPr/>
        </p:nvSpPr>
        <p:spPr>
          <a:xfrm>
            <a:off x="2928926" y="3643314"/>
            <a:ext cx="6072198" cy="3231654"/>
          </a:xfrm>
          <a:prstGeom prst="rect">
            <a:avLst/>
          </a:prstGeom>
          <a:noFill/>
        </p:spPr>
        <p:txBody>
          <a:bodyPr wrap="square" rtlCol="0">
            <a:spAutoFit/>
          </a:bodyPr>
          <a:lstStyle/>
          <a:p>
            <a:pPr algn="just">
              <a:spcAft>
                <a:spcPts val="0"/>
              </a:spcAft>
            </a:pPr>
            <a:r>
              <a:rPr lang="zh-CN" altLang="en-US" sz="2400" b="1" dirty="0" smtClean="0">
                <a:solidFill>
                  <a:srgbClr val="0070C0"/>
                </a:solidFill>
                <a:latin typeface="Times New Roman"/>
              </a:rPr>
              <a:t>①在空旷处点燃等距离的三堆火焰，让冒出的浓烟向外界传递求救信号。 </a:t>
            </a:r>
            <a:r>
              <a:rPr lang="zh-CN" altLang="en-US" sz="2400" b="1" dirty="0" smtClean="0">
                <a:solidFill>
                  <a:srgbClr val="C00000"/>
                </a:solidFill>
                <a:latin typeface="Times New Roman"/>
              </a:rPr>
              <a:t>②在夜间利用灯或手电筒向外界发出求救信号，每分钟闪光</a:t>
            </a:r>
            <a:r>
              <a:rPr lang="en-US" sz="2400" b="1" dirty="0" smtClean="0">
                <a:solidFill>
                  <a:srgbClr val="C00000"/>
                </a:solidFill>
                <a:latin typeface="Times New Roman"/>
                <a:ea typeface="宋体"/>
              </a:rPr>
              <a:t>6</a:t>
            </a:r>
            <a:r>
              <a:rPr lang="zh-CN" altLang="en-US" sz="2400" b="1" dirty="0" smtClean="0">
                <a:solidFill>
                  <a:srgbClr val="C00000"/>
                </a:solidFill>
                <a:latin typeface="Times New Roman"/>
              </a:rPr>
              <a:t>次，反复进行。 </a:t>
            </a:r>
            <a:r>
              <a:rPr lang="zh-CN" altLang="en-US" sz="2400" b="1" dirty="0" smtClean="0">
                <a:solidFill>
                  <a:srgbClr val="0070C0"/>
                </a:solidFill>
                <a:latin typeface="Times New Roman"/>
              </a:rPr>
              <a:t>③利用石块、树干、衣物等物品摆出巨大的“</a:t>
            </a:r>
            <a:r>
              <a:rPr lang="en-US" sz="2400" b="1" dirty="0" smtClean="0">
                <a:solidFill>
                  <a:srgbClr val="0070C0"/>
                </a:solidFill>
                <a:latin typeface="Times New Roman"/>
                <a:ea typeface="宋体"/>
              </a:rPr>
              <a:t>SOS”</a:t>
            </a:r>
            <a:r>
              <a:rPr lang="zh-CN" altLang="en-US" sz="2400" b="1" dirty="0" smtClean="0">
                <a:solidFill>
                  <a:srgbClr val="0070C0"/>
                </a:solidFill>
                <a:latin typeface="Times New Roman"/>
              </a:rPr>
              <a:t>求救信号。</a:t>
            </a:r>
            <a:r>
              <a:rPr lang="zh-CN" altLang="en-US" sz="2400" b="1" dirty="0" smtClean="0">
                <a:solidFill>
                  <a:srgbClr val="C00000"/>
                </a:solidFill>
                <a:latin typeface="Times New Roman"/>
              </a:rPr>
              <a:t>④舞动色彩鲜艳的衣物引起人们注意</a:t>
            </a:r>
            <a:r>
              <a:rPr lang="en-US" sz="2400" b="1" dirty="0" smtClean="0">
                <a:solidFill>
                  <a:srgbClr val="C00000"/>
                </a:solidFill>
                <a:latin typeface="Times New Roman"/>
                <a:ea typeface="宋体"/>
              </a:rPr>
              <a:t>;</a:t>
            </a:r>
            <a:r>
              <a:rPr lang="zh-CN" altLang="en-US" sz="2400" b="1" dirty="0" smtClean="0">
                <a:solidFill>
                  <a:srgbClr val="C00000"/>
                </a:solidFill>
                <a:latin typeface="Times New Roman"/>
              </a:rPr>
              <a:t>距离近时，呼喊或敲打金属等发出求救声音。</a:t>
            </a:r>
            <a:r>
              <a:rPr lang="en-US" sz="2400" b="1" dirty="0" smtClean="0">
                <a:solidFill>
                  <a:srgbClr val="C00000"/>
                </a:solidFill>
                <a:latin typeface="Times New Roman"/>
                <a:ea typeface="宋体"/>
              </a:rPr>
              <a:t>    </a:t>
            </a:r>
            <a:endParaRPr lang="zh-CN" altLang="en-US" sz="2400" b="1" dirty="0" smtClean="0">
              <a:solidFill>
                <a:srgbClr val="C00000"/>
              </a:solidFill>
              <a:latin typeface="Times New Roman"/>
            </a:endParaRPr>
          </a:p>
          <a:p>
            <a:pPr algn="just">
              <a:spcAft>
                <a:spcPts val="0"/>
              </a:spcAft>
            </a:pPr>
            <a:r>
              <a:rPr lang="zh-CN" altLang="en-US" dirty="0" smtClean="0">
                <a:solidFill>
                  <a:srgbClr val="000000"/>
                </a:solidFill>
                <a:latin typeface="Times New Roman"/>
                <a:ea typeface="华文琥珀"/>
              </a:rPr>
              <a:t>对其中一种做法即可（如有其它做法，言之有理也可得分）</a:t>
            </a:r>
            <a:endParaRPr lang="zh-CN" altLang="en-US" dirty="0" smtClean="0">
              <a:latin typeface="Times New Roman"/>
            </a:endParaRPr>
          </a:p>
          <a:p>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Rectangle 1"/>
          <p:cNvSpPr>
            <a:spLocks noChangeArrowheads="1"/>
          </p:cNvSpPr>
          <p:nvPr/>
        </p:nvSpPr>
        <p:spPr bwMode="auto">
          <a:xfrm>
            <a:off x="71438" y="347000"/>
            <a:ext cx="9072562"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en-US" altLang="zh-CN" sz="2400" b="1" i="0" u="none" strike="noStrike" cap="none" normalizeH="0" baseline="0" dirty="0" smtClean="0">
                <a:ln>
                  <a:noFill/>
                </a:ln>
                <a:solidFill>
                  <a:srgbClr val="000000"/>
                </a:solidFill>
                <a:effectLst/>
                <a:latin typeface="华文琥珀" pitchFamily="2" charset="-122"/>
                <a:ea typeface="华文琥珀" pitchFamily="2" charset="-122"/>
                <a:cs typeface="Times New Roman" pitchFamily="18" charset="0"/>
              </a:rPr>
              <a:t>22.</a:t>
            </a:r>
            <a:r>
              <a:rPr kumimoji="0" lang="zh-CN" altLang="en-US" sz="2400" b="1" i="0" u="none" strike="noStrike" cap="none" normalizeH="0" baseline="0" dirty="0" smtClean="0">
                <a:ln>
                  <a:noFill/>
                </a:ln>
                <a:solidFill>
                  <a:srgbClr val="000000"/>
                </a:solidFill>
                <a:effectLst/>
                <a:latin typeface="华文琥珀" pitchFamily="2" charset="-122"/>
                <a:ea typeface="华文琥珀" pitchFamily="2" charset="-122"/>
                <a:cs typeface="Times New Roman" pitchFamily="18" charset="0"/>
              </a:rPr>
              <a:t>（</a:t>
            </a:r>
            <a:r>
              <a:rPr kumimoji="0" lang="en-US" altLang="zh-CN" sz="2400" b="1" i="0" u="none" strike="noStrike" cap="none" normalizeH="0" baseline="0" dirty="0" smtClean="0">
                <a:ln>
                  <a:noFill/>
                </a:ln>
                <a:solidFill>
                  <a:srgbClr val="000000"/>
                </a:solidFill>
                <a:effectLst/>
                <a:latin typeface="华文琥珀" pitchFamily="2" charset="-122"/>
                <a:ea typeface="华文琥珀" pitchFamily="2" charset="-122"/>
                <a:cs typeface="Times New Roman" pitchFamily="18" charset="0"/>
              </a:rPr>
              <a:t>10</a:t>
            </a:r>
            <a:r>
              <a:rPr kumimoji="0" lang="zh-CN" altLang="en-US" sz="2400" b="1" i="0" u="none" strike="noStrike" cap="none" normalizeH="0" baseline="0" dirty="0" smtClean="0">
                <a:ln>
                  <a:noFill/>
                </a:ln>
                <a:solidFill>
                  <a:srgbClr val="000000"/>
                </a:solidFill>
                <a:effectLst/>
                <a:latin typeface="华文琥珀" pitchFamily="2" charset="-122"/>
                <a:ea typeface="华文琥珀" pitchFamily="2" charset="-122"/>
                <a:cs typeface="Times New Roman" pitchFamily="18" charset="0"/>
              </a:rPr>
              <a:t>分）     </a:t>
            </a:r>
            <a:r>
              <a:rPr kumimoji="0" lang="zh-CN" altLang="en-US"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材料一：</a:t>
            </a:r>
            <a:r>
              <a:rPr kumimoji="0" lang="en-US" altLang="zh-CN"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2014</a:t>
            </a:r>
            <a:r>
              <a:rPr kumimoji="0" lang="zh-CN" altLang="en-US"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年</a:t>
            </a:r>
            <a:r>
              <a:rPr kumimoji="0" lang="en-US" altLang="zh-CN"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9</a:t>
            </a:r>
            <a:r>
              <a:rPr kumimoji="0" lang="zh-CN" altLang="en-US"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月</a:t>
            </a:r>
            <a:r>
              <a:rPr kumimoji="0" lang="en-US" altLang="zh-CN"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4</a:t>
            </a:r>
            <a:r>
              <a:rPr kumimoji="0" lang="zh-CN" altLang="en-US"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日，</a:t>
            </a:r>
            <a:r>
              <a:rPr kumimoji="0" lang="en-US" altLang="zh-CN"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a:t>
            </a:r>
            <a:r>
              <a:rPr kumimoji="0" lang="zh-CN" altLang="en-US"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关于深化考试招生制度改革的实施意见</a:t>
            </a:r>
            <a:r>
              <a:rPr kumimoji="0" lang="en-US" altLang="zh-CN"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a:t>
            </a:r>
            <a:r>
              <a:rPr kumimoji="0" lang="zh-CN" altLang="en-US" sz="2400" b="0" i="0" u="none" strike="noStrike" cap="none" normalizeH="0" baseline="0" dirty="0" smtClean="0">
                <a:ln>
                  <a:noFill/>
                </a:ln>
                <a:solidFill>
                  <a:srgbClr val="000000"/>
                </a:solidFill>
                <a:effectLst/>
                <a:latin typeface="Times New Roman" pitchFamily="18" charset="0"/>
                <a:ea typeface="楷体_GB2312"/>
                <a:cs typeface="Times New Roman" pitchFamily="18" charset="0"/>
              </a:rPr>
              <a:t>正式出台，其总体定位是：促进公平，科学选才。  考试招生制度改革的亮点举措之一是：形成保障农村学生上重点大学的长效机制。亮点举措之二是：改革监督管理机制，确保考试招生的机会公平、程序公开、结果公正。</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4098" name="Rectangle 2"/>
          <p:cNvSpPr>
            <a:spLocks noChangeArrowheads="1"/>
          </p:cNvSpPr>
          <p:nvPr/>
        </p:nvSpPr>
        <p:spPr bwMode="auto">
          <a:xfrm>
            <a:off x="0" y="2357430"/>
            <a:ext cx="8929718"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333375" algn="l" defTabSz="914400" rtl="0" eaLnBrk="1" fontAlgn="base" latinLnBrk="0" hangingPunct="1">
              <a:lnSpc>
                <a:spcPct val="100000"/>
              </a:lnSpc>
              <a:spcBef>
                <a:spcPct val="0"/>
              </a:spcBef>
              <a:spcAft>
                <a:spcPct val="0"/>
              </a:spcAft>
              <a:buClrTx/>
              <a:buSzTx/>
              <a:buFontTx/>
              <a:buNone/>
              <a:tabLst/>
            </a:pPr>
            <a:r>
              <a:rPr kumimoji="0" 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材料二：</a:t>
            </a:r>
            <a:r>
              <a:rPr kumimoji="0" lang="en-US" alt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2014</a:t>
            </a:r>
            <a:r>
              <a:rPr kumimoji="0" lang="zh-CN" altLang="en-US"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年</a:t>
            </a:r>
            <a:r>
              <a:rPr kumimoji="0" lang="en-US" alt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7</a:t>
            </a:r>
            <a:r>
              <a:rPr kumimoji="0" lang="zh-CN" altLang="en-US"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月</a:t>
            </a:r>
            <a:r>
              <a:rPr kumimoji="0" lang="en-US" alt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30</a:t>
            </a:r>
            <a:r>
              <a:rPr kumimoji="0" lang="zh-CN" altLang="en-US"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日，国务院公布了</a:t>
            </a:r>
            <a:r>
              <a:rPr kumimoji="0" lang="en-US" alt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a:t>
            </a:r>
            <a:r>
              <a:rPr kumimoji="0" lang="zh-CN" altLang="en-US"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关于进一步推进户籍制度改革的意见</a:t>
            </a:r>
            <a:r>
              <a:rPr kumimoji="0" lang="en-US" alt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a:t>
            </a:r>
            <a:r>
              <a:rPr kumimoji="0" lang="zh-CN" altLang="en-US"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a:t>
            </a:r>
            <a:r>
              <a:rPr kumimoji="0" lang="en-US" alt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a:t>
            </a:r>
            <a:r>
              <a:rPr kumimoji="0" lang="zh-CN" altLang="en-US"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意见</a:t>
            </a:r>
            <a:r>
              <a:rPr kumimoji="0" lang="en-US" altLang="zh-CN"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a:t>
            </a:r>
            <a:r>
              <a:rPr kumimoji="0" lang="zh-CN" altLang="en-US" sz="2400" b="0" i="0" u="none" strike="noStrike" cap="none" normalizeH="0" baseline="0" dirty="0" smtClean="0">
                <a:ln>
                  <a:noFill/>
                </a:ln>
                <a:solidFill>
                  <a:srgbClr val="000000"/>
                </a:solidFill>
                <a:effectLst/>
                <a:latin typeface="Times New Roman" pitchFamily="18" charset="0"/>
                <a:ea typeface="楷体_GB2312" charset="-122"/>
                <a:cs typeface="Times New Roman" pitchFamily="18" charset="0"/>
              </a:rPr>
              <a:t>明确提出：取消农业户口和非农业户口的性质区别，统一登记为居民户口。户籍制度的改革成为安定人、关怀人、激励人的力量，它是城乡居民平等享有公共服务和社会福利待遇不可或缺的前提。</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4099" name="Rectangle 3"/>
          <p:cNvSpPr>
            <a:spLocks noChangeArrowheads="1"/>
          </p:cNvSpPr>
          <p:nvPr/>
        </p:nvSpPr>
        <p:spPr bwMode="auto">
          <a:xfrm>
            <a:off x="142876" y="4490404"/>
            <a:ext cx="8786842"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1</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）材料一、材料二共同体现了国家正在努力维护什么？其含义是什么？ </a:t>
            </a:r>
            <a:endPar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endParaRPr>
          </a:p>
          <a:p>
            <a:pPr marL="0" marR="0" lvl="0" indent="266700" algn="l"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2</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）结合所学知识，谈谈你对</a:t>
            </a:r>
            <a:r>
              <a:rPr kumimoji="0" lang="zh-CN" altLang="en-US" sz="24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户籍制度的改革成为安定人、关怀人、激励人的力量</a:t>
            </a:r>
            <a:r>
              <a:rPr kumimoji="0" lang="zh-CN" altLang="en-US" sz="24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的理解。</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8" name="Oval 3"/>
          <p:cNvSpPr>
            <a:spLocks noChangeArrowheads="1"/>
          </p:cNvSpPr>
          <p:nvPr/>
        </p:nvSpPr>
        <p:spPr bwMode="auto">
          <a:xfrm>
            <a:off x="3428992" y="4429132"/>
            <a:ext cx="4929222" cy="642942"/>
          </a:xfrm>
          <a:prstGeom prst="ellipse">
            <a:avLst/>
          </a:prstGeom>
          <a:noFill/>
          <a:ln w="57150">
            <a:solidFill>
              <a:srgbClr val="FF0000"/>
            </a:solidFill>
            <a:round/>
            <a:headEnd/>
            <a:tailEnd/>
          </a:ln>
        </p:spPr>
        <p:txBody>
          <a:bodyPr anchor="ctr"/>
          <a:lstStyle/>
          <a:p>
            <a:pPr algn="ctr"/>
            <a:endParaRPr lang="zh-CN" altLang="zh-CN"/>
          </a:p>
        </p:txBody>
      </p:sp>
      <p:sp>
        <p:nvSpPr>
          <p:cNvPr id="9" name="Oval 3"/>
          <p:cNvSpPr>
            <a:spLocks noChangeArrowheads="1"/>
          </p:cNvSpPr>
          <p:nvPr/>
        </p:nvSpPr>
        <p:spPr bwMode="auto">
          <a:xfrm>
            <a:off x="-32" y="4929198"/>
            <a:ext cx="2357454" cy="500066"/>
          </a:xfrm>
          <a:prstGeom prst="ellipse">
            <a:avLst/>
          </a:prstGeom>
          <a:noFill/>
          <a:ln w="57150">
            <a:solidFill>
              <a:srgbClr val="FF0000"/>
            </a:solidFill>
            <a:round/>
            <a:headEnd/>
            <a:tailEnd/>
          </a:ln>
        </p:spPr>
        <p:txBody>
          <a:bodyPr anchor="ctr"/>
          <a:lstStyle/>
          <a:p>
            <a:pPr algn="ctr"/>
            <a:endParaRPr lang="zh-CN" altLang="zh-CN"/>
          </a:p>
        </p:txBody>
      </p:sp>
      <p:sp>
        <p:nvSpPr>
          <p:cNvPr id="10" name="Oval 3"/>
          <p:cNvSpPr>
            <a:spLocks noChangeArrowheads="1"/>
          </p:cNvSpPr>
          <p:nvPr/>
        </p:nvSpPr>
        <p:spPr bwMode="auto">
          <a:xfrm>
            <a:off x="1214414" y="4500570"/>
            <a:ext cx="2428892" cy="500066"/>
          </a:xfrm>
          <a:prstGeom prst="ellipse">
            <a:avLst/>
          </a:prstGeom>
          <a:noFill/>
          <a:ln w="57150">
            <a:solidFill>
              <a:srgbClr val="FF0000"/>
            </a:solidFill>
            <a:round/>
            <a:headEnd/>
            <a:tailEnd/>
          </a:ln>
        </p:spPr>
        <p:txBody>
          <a:bodyPr anchor="ctr"/>
          <a:lstStyle/>
          <a:p>
            <a:pPr algn="ctr"/>
            <a:endParaRPr lang="zh-CN" altLang="zh-CN"/>
          </a:p>
        </p:txBody>
      </p:sp>
      <p:sp>
        <p:nvSpPr>
          <p:cNvPr id="11" name="Oval 3"/>
          <p:cNvSpPr>
            <a:spLocks noChangeArrowheads="1"/>
          </p:cNvSpPr>
          <p:nvPr/>
        </p:nvSpPr>
        <p:spPr bwMode="auto">
          <a:xfrm>
            <a:off x="1857366" y="5572140"/>
            <a:ext cx="1428750" cy="500066"/>
          </a:xfrm>
          <a:prstGeom prst="ellipse">
            <a:avLst/>
          </a:prstGeom>
          <a:noFill/>
          <a:ln w="57150">
            <a:solidFill>
              <a:srgbClr val="FF0000"/>
            </a:solidFill>
            <a:round/>
            <a:headEnd/>
            <a:tailEnd/>
          </a:ln>
        </p:spPr>
        <p:txBody>
          <a:bodyPr anchor="ctr"/>
          <a:lstStyle/>
          <a:p>
            <a:pPr algn="ctr"/>
            <a:endParaRPr lang="zh-CN" altLang="zh-CN"/>
          </a:p>
        </p:txBody>
      </p:sp>
      <p:sp>
        <p:nvSpPr>
          <p:cNvPr id="13" name="Line 23"/>
          <p:cNvSpPr>
            <a:spLocks noChangeShapeType="1"/>
          </p:cNvSpPr>
          <p:nvPr/>
        </p:nvSpPr>
        <p:spPr bwMode="auto">
          <a:xfrm flipH="1">
            <a:off x="3786182" y="6000768"/>
            <a:ext cx="5000660" cy="71438"/>
          </a:xfrm>
          <a:prstGeom prst="line">
            <a:avLst/>
          </a:prstGeom>
          <a:noFill/>
          <a:ln w="38100">
            <a:solidFill>
              <a:srgbClr val="0070C0"/>
            </a:solidFill>
            <a:round/>
            <a:headEnd/>
            <a:tailEnd/>
          </a:ln>
        </p:spPr>
        <p:txBody>
          <a:bodyPr wrap="none" anchor="ctr"/>
          <a:lstStyle/>
          <a:p>
            <a:endParaRPr lang="zh-CN" altLang="en-US"/>
          </a:p>
        </p:txBody>
      </p:sp>
      <p:sp>
        <p:nvSpPr>
          <p:cNvPr id="14" name="Line 23"/>
          <p:cNvSpPr>
            <a:spLocks noChangeShapeType="1"/>
          </p:cNvSpPr>
          <p:nvPr/>
        </p:nvSpPr>
        <p:spPr bwMode="auto">
          <a:xfrm flipH="1">
            <a:off x="214282" y="6357958"/>
            <a:ext cx="4643470" cy="71438"/>
          </a:xfrm>
          <a:prstGeom prst="line">
            <a:avLst/>
          </a:prstGeom>
          <a:noFill/>
          <a:ln w="38100">
            <a:solidFill>
              <a:srgbClr val="0070C0"/>
            </a:solidFill>
            <a:round/>
            <a:headEnd/>
            <a:tailEnd/>
          </a:ln>
        </p:spPr>
        <p:txBody>
          <a:bodyPr wrap="none" anchor="ctr"/>
          <a:lstStyle/>
          <a:p>
            <a:endParaRPr lang="zh-CN" altLang="en-US"/>
          </a:p>
        </p:txBody>
      </p:sp>
      <p:sp>
        <p:nvSpPr>
          <p:cNvPr id="15" name="Oval 3"/>
          <p:cNvSpPr>
            <a:spLocks noChangeArrowheads="1"/>
          </p:cNvSpPr>
          <p:nvPr/>
        </p:nvSpPr>
        <p:spPr bwMode="auto">
          <a:xfrm>
            <a:off x="3786182" y="5929330"/>
            <a:ext cx="1285884" cy="500066"/>
          </a:xfrm>
          <a:prstGeom prst="ellipse">
            <a:avLst/>
          </a:prstGeom>
          <a:noFill/>
          <a:ln w="57150">
            <a:solidFill>
              <a:srgbClr val="FF0000"/>
            </a:solidFill>
            <a:round/>
            <a:headEnd/>
            <a:tailEnd/>
          </a:ln>
        </p:spPr>
        <p:txBody>
          <a:bodyPr anchor="ctr"/>
          <a:lstStyle/>
          <a:p>
            <a:pPr algn="ctr"/>
            <a:endParaRPr lang="zh-CN" altLang="zh-CN"/>
          </a:p>
        </p:txBody>
      </p:sp>
      <p:sp>
        <p:nvSpPr>
          <p:cNvPr id="16" name="Line 23"/>
          <p:cNvSpPr>
            <a:spLocks noChangeShapeType="1"/>
          </p:cNvSpPr>
          <p:nvPr/>
        </p:nvSpPr>
        <p:spPr bwMode="auto">
          <a:xfrm flipH="1" flipV="1">
            <a:off x="3643306" y="1474453"/>
            <a:ext cx="5286412" cy="45719"/>
          </a:xfrm>
          <a:prstGeom prst="line">
            <a:avLst/>
          </a:prstGeom>
          <a:noFill/>
          <a:ln w="38100">
            <a:solidFill>
              <a:srgbClr val="0070C0"/>
            </a:solidFill>
            <a:round/>
            <a:headEnd/>
            <a:tailEnd/>
          </a:ln>
        </p:spPr>
        <p:txBody>
          <a:bodyPr wrap="none" anchor="ctr"/>
          <a:lstStyle/>
          <a:p>
            <a:endParaRPr lang="zh-CN" altLang="en-US"/>
          </a:p>
        </p:txBody>
      </p:sp>
      <p:sp>
        <p:nvSpPr>
          <p:cNvPr id="17" name="Line 23"/>
          <p:cNvSpPr>
            <a:spLocks noChangeShapeType="1"/>
          </p:cNvSpPr>
          <p:nvPr/>
        </p:nvSpPr>
        <p:spPr bwMode="auto">
          <a:xfrm flipH="1" flipV="1">
            <a:off x="3286116" y="1811645"/>
            <a:ext cx="5715008" cy="45719"/>
          </a:xfrm>
          <a:prstGeom prst="line">
            <a:avLst/>
          </a:prstGeom>
          <a:noFill/>
          <a:ln w="38100">
            <a:solidFill>
              <a:srgbClr val="0070C0"/>
            </a:solidFill>
            <a:round/>
            <a:headEnd/>
            <a:tailEnd/>
          </a:ln>
        </p:spPr>
        <p:txBody>
          <a:bodyPr wrap="none" anchor="ctr"/>
          <a:lstStyle/>
          <a:p>
            <a:endParaRPr lang="zh-CN" altLang="en-US"/>
          </a:p>
        </p:txBody>
      </p:sp>
      <p:sp>
        <p:nvSpPr>
          <p:cNvPr id="18" name="Line 23"/>
          <p:cNvSpPr>
            <a:spLocks noChangeShapeType="1"/>
          </p:cNvSpPr>
          <p:nvPr/>
        </p:nvSpPr>
        <p:spPr bwMode="auto">
          <a:xfrm flipH="1">
            <a:off x="285720" y="2214554"/>
            <a:ext cx="5715040" cy="71438"/>
          </a:xfrm>
          <a:prstGeom prst="line">
            <a:avLst/>
          </a:prstGeom>
          <a:noFill/>
          <a:ln w="38100">
            <a:solidFill>
              <a:srgbClr val="FF0000"/>
            </a:solidFill>
            <a:round/>
            <a:headEnd/>
            <a:tailEnd/>
          </a:ln>
        </p:spPr>
        <p:txBody>
          <a:bodyPr wrap="none" anchor="ctr"/>
          <a:lstStyle/>
          <a:p>
            <a:endParaRPr lang="zh-CN" altLang="en-US"/>
          </a:p>
        </p:txBody>
      </p:sp>
      <p:sp>
        <p:nvSpPr>
          <p:cNvPr id="19" name="Line 23"/>
          <p:cNvSpPr>
            <a:spLocks noChangeShapeType="1"/>
          </p:cNvSpPr>
          <p:nvPr/>
        </p:nvSpPr>
        <p:spPr bwMode="auto">
          <a:xfrm flipH="1">
            <a:off x="4143372" y="2714620"/>
            <a:ext cx="4643470" cy="71438"/>
          </a:xfrm>
          <a:prstGeom prst="line">
            <a:avLst/>
          </a:prstGeom>
          <a:noFill/>
          <a:ln w="38100">
            <a:solidFill>
              <a:srgbClr val="0070C0"/>
            </a:solidFill>
            <a:round/>
            <a:headEnd/>
            <a:tailEnd/>
          </a:ln>
        </p:spPr>
        <p:txBody>
          <a:bodyPr wrap="none" anchor="ctr"/>
          <a:lstStyle/>
          <a:p>
            <a:endParaRPr lang="zh-CN" altLang="en-US"/>
          </a:p>
        </p:txBody>
      </p:sp>
      <p:sp>
        <p:nvSpPr>
          <p:cNvPr id="20" name="Line 23"/>
          <p:cNvSpPr>
            <a:spLocks noChangeShapeType="1"/>
          </p:cNvSpPr>
          <p:nvPr/>
        </p:nvSpPr>
        <p:spPr bwMode="auto">
          <a:xfrm flipH="1" flipV="1">
            <a:off x="71406" y="3143246"/>
            <a:ext cx="2286016" cy="45719"/>
          </a:xfrm>
          <a:prstGeom prst="line">
            <a:avLst/>
          </a:prstGeom>
          <a:noFill/>
          <a:ln w="38100">
            <a:solidFill>
              <a:srgbClr val="0070C0"/>
            </a:solidFill>
            <a:round/>
            <a:headEnd/>
            <a:tailEnd/>
          </a:ln>
        </p:spPr>
        <p:txBody>
          <a:bodyPr wrap="none" anchor="ctr"/>
          <a:lstStyle/>
          <a:p>
            <a:endParaRPr lang="zh-CN" altLang="en-US"/>
          </a:p>
        </p:txBody>
      </p:sp>
      <p:sp>
        <p:nvSpPr>
          <p:cNvPr id="21" name="Line 23"/>
          <p:cNvSpPr>
            <a:spLocks noChangeShapeType="1"/>
          </p:cNvSpPr>
          <p:nvPr/>
        </p:nvSpPr>
        <p:spPr bwMode="auto">
          <a:xfrm flipH="1" flipV="1">
            <a:off x="214282" y="3857627"/>
            <a:ext cx="8358246" cy="45719"/>
          </a:xfrm>
          <a:prstGeom prst="line">
            <a:avLst/>
          </a:prstGeom>
          <a:noFill/>
          <a:ln w="38100">
            <a:solidFill>
              <a:srgbClr val="FF0000"/>
            </a:solidFill>
            <a:round/>
            <a:headEnd/>
            <a:tailEnd/>
          </a:ln>
        </p:spPr>
        <p:txBody>
          <a:bodyPr wrap="none" anchor="ctr"/>
          <a:lstStyle/>
          <a:p>
            <a:endParaRPr lang="zh-CN" altLang="en-US"/>
          </a:p>
        </p:txBody>
      </p:sp>
      <p:sp>
        <p:nvSpPr>
          <p:cNvPr id="22" name="Line 23"/>
          <p:cNvSpPr>
            <a:spLocks noChangeShapeType="1"/>
          </p:cNvSpPr>
          <p:nvPr/>
        </p:nvSpPr>
        <p:spPr bwMode="auto">
          <a:xfrm flipH="1">
            <a:off x="71406" y="4214818"/>
            <a:ext cx="4286280" cy="71438"/>
          </a:xfrm>
          <a:prstGeom prst="line">
            <a:avLst/>
          </a:prstGeom>
          <a:noFill/>
          <a:ln w="38100">
            <a:solidFill>
              <a:srgbClr val="FF0000"/>
            </a:solidFill>
            <a:round/>
            <a:headEnd/>
            <a:tailEnd/>
          </a:ln>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ssolv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dissolv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dissolv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dissolv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dissolve">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dissolve">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dissolve">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dissolve">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dissolve">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dissolve">
                                      <p:cBhvr>
                                        <p:cTn id="52" dur="500"/>
                                        <p:tgtEl>
                                          <p:spTgt spid="18"/>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dissolve">
                                      <p:cBhvr>
                                        <p:cTn id="57" dur="500"/>
                                        <p:tgtEl>
                                          <p:spTgt spid="19"/>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dissolve">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dissolve">
                                      <p:cBhvr>
                                        <p:cTn id="67" dur="500"/>
                                        <p:tgtEl>
                                          <p:spTgt spid="21"/>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dissolve">
                                      <p:cBhvr>
                                        <p:cTn id="7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142876" y="142852"/>
            <a:ext cx="8786842"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1</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）材料一、材料二共同体现了国家正在努力维护什么？其含义是什么？ </a:t>
            </a:r>
            <a:endPar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endParaRPr>
          </a:p>
          <a:p>
            <a:pPr marL="0" marR="0" lvl="0" indent="266700" algn="l" defTabSz="914400" rtl="0" eaLnBrk="1" fontAlgn="base" latinLnBrk="0" hangingPunct="1">
              <a:lnSpc>
                <a:spcPct val="100000"/>
              </a:lnSpc>
              <a:spcBef>
                <a:spcPct val="0"/>
              </a:spcBef>
              <a:spcAft>
                <a:spcPct val="0"/>
              </a:spcAft>
              <a:buClrTx/>
              <a:buSzTx/>
              <a:buFontTx/>
              <a:buNone/>
              <a:tabLst/>
            </a:pPr>
            <a:endPar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endPar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endParaRPr lang="en-US" altLang="zh-CN" sz="2400" b="1" dirty="0" smtClean="0">
              <a:solidFill>
                <a:srgbClr val="000000"/>
              </a:solidFill>
              <a:latin typeface="宋体" pitchFamily="2" charset="-122"/>
              <a:ea typeface="宋体" pitchFamily="2" charset="-122"/>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endParaRPr lang="en-US" altLang="zh-CN" sz="2400" b="1" dirty="0" smtClean="0">
              <a:solidFill>
                <a:srgbClr val="000000"/>
              </a:solidFill>
              <a:latin typeface="宋体" pitchFamily="2" charset="-122"/>
              <a:ea typeface="宋体" pitchFamily="2" charset="-122"/>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a:t>
            </a:r>
            <a:r>
              <a:rPr kumimoji="0" lang="en-US" altLang="zh-CN"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2</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）结合所学知识，谈谈你对</a:t>
            </a:r>
            <a:r>
              <a:rPr kumimoji="0" lang="zh-CN" altLang="en-US" sz="24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户籍制度的改革成为安定人、关怀人、激励人的力量</a:t>
            </a:r>
            <a:r>
              <a:rPr kumimoji="0" lang="zh-CN" altLang="en-US" sz="2400" b="1" i="0" u="none" strike="noStrike" cap="none" normalizeH="0" baseline="0" dirty="0" smtClean="0">
                <a:ln>
                  <a:noFill/>
                </a:ln>
                <a:solidFill>
                  <a:srgbClr val="000000"/>
                </a:solidFill>
                <a:effectLst/>
                <a:latin typeface="Arial"/>
                <a:ea typeface="宋体" pitchFamily="2" charset="-122"/>
                <a:cs typeface="Times New Roman" pitchFamily="18" charset="0"/>
              </a:rPr>
              <a:t>”</a:t>
            </a:r>
            <a:r>
              <a:rPr kumimoji="0" lang="zh-CN" altLang="en-US" sz="2400" b="1" i="0" u="none" strike="noStrike" cap="none" normalizeH="0" baseline="0" dirty="0" smtClean="0">
                <a:ln>
                  <a:noFill/>
                </a:ln>
                <a:solidFill>
                  <a:srgbClr val="000000"/>
                </a:solidFill>
                <a:effectLst/>
                <a:latin typeface="宋体" pitchFamily="2" charset="-122"/>
                <a:ea typeface="宋体" pitchFamily="2" charset="-122"/>
                <a:cs typeface="Times New Roman" pitchFamily="18" charset="0"/>
              </a:rPr>
              <a:t>的理解。</a:t>
            </a:r>
            <a:endParaRPr kumimoji="0" lang="zh-CN" altLang="en-US" sz="2400" b="1"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3" name="TextBox 2"/>
          <p:cNvSpPr txBox="1"/>
          <p:nvPr/>
        </p:nvSpPr>
        <p:spPr>
          <a:xfrm>
            <a:off x="357158" y="1071546"/>
            <a:ext cx="8786842" cy="1200329"/>
          </a:xfrm>
          <a:prstGeom prst="rect">
            <a:avLst/>
          </a:prstGeom>
          <a:noFill/>
        </p:spPr>
        <p:txBody>
          <a:bodyPr wrap="square" rtlCol="0">
            <a:spAutoFit/>
          </a:bodyPr>
          <a:lstStyle/>
          <a:p>
            <a:r>
              <a:rPr lang="zh-CN" altLang="en-US" sz="2400" b="1" dirty="0" smtClean="0">
                <a:solidFill>
                  <a:srgbClr val="C00000"/>
                </a:solidFill>
              </a:rPr>
              <a:t>维护社会公平。</a:t>
            </a:r>
            <a:r>
              <a:rPr lang="en-US" sz="2400" b="1" dirty="0" smtClean="0">
                <a:solidFill>
                  <a:srgbClr val="C00000"/>
                </a:solidFill>
              </a:rPr>
              <a:t>2      </a:t>
            </a:r>
            <a:r>
              <a:rPr lang="zh-CN" altLang="en-US" sz="2400" b="1" dirty="0" smtClean="0">
                <a:solidFill>
                  <a:srgbClr val="0070C0"/>
                </a:solidFill>
                <a:latin typeface="华文琥珀" pitchFamily="2" charset="-122"/>
                <a:ea typeface="华文琥珀" pitchFamily="2" charset="-122"/>
              </a:rPr>
              <a:t>含义</a:t>
            </a:r>
            <a:r>
              <a:rPr lang="en-US" sz="2400" b="1" dirty="0" smtClean="0">
                <a:solidFill>
                  <a:srgbClr val="0070C0"/>
                </a:solidFill>
                <a:latin typeface="华文琥珀" pitchFamily="2" charset="-122"/>
                <a:ea typeface="华文琥珀" pitchFamily="2" charset="-122"/>
              </a:rPr>
              <a:t>:</a:t>
            </a:r>
            <a:r>
              <a:rPr lang="zh-CN" altLang="en-US" sz="2400" b="1" dirty="0" smtClean="0">
                <a:solidFill>
                  <a:srgbClr val="C00000"/>
                </a:solidFill>
              </a:rPr>
              <a:t>公平是指处理事情能合情合理，不偏袒哪一方，不偏袒某个人。即参与社会合作的每一个人承担应分担的责任，得到应得利益。</a:t>
            </a:r>
            <a:r>
              <a:rPr lang="en-US" sz="2400" b="1" dirty="0" smtClean="0">
                <a:solidFill>
                  <a:srgbClr val="C00000"/>
                </a:solidFill>
              </a:rPr>
              <a:t>2</a:t>
            </a:r>
            <a:endParaRPr lang="zh-CN" altLang="en-US" sz="2400" b="1" dirty="0">
              <a:solidFill>
                <a:srgbClr val="C00000"/>
              </a:solidFill>
            </a:endParaRPr>
          </a:p>
        </p:txBody>
      </p:sp>
      <p:sp>
        <p:nvSpPr>
          <p:cNvPr id="4" name="TextBox 3"/>
          <p:cNvSpPr txBox="1"/>
          <p:nvPr/>
        </p:nvSpPr>
        <p:spPr>
          <a:xfrm>
            <a:off x="214282" y="3286124"/>
            <a:ext cx="8929718" cy="3046988"/>
          </a:xfrm>
          <a:prstGeom prst="rect">
            <a:avLst/>
          </a:prstGeom>
          <a:noFill/>
        </p:spPr>
        <p:txBody>
          <a:bodyPr wrap="square" rtlCol="0">
            <a:spAutoFit/>
          </a:bodyPr>
          <a:lstStyle/>
          <a:p>
            <a:r>
              <a:rPr lang="zh-CN" altLang="en-US" sz="2400" b="1" dirty="0" smtClean="0">
                <a:solidFill>
                  <a:srgbClr val="0070C0"/>
                </a:solidFill>
              </a:rPr>
              <a:t>①公平是我们社会生活追求的一个重要主题。户籍制度改革体现了国家采取积极措施促进社会公平。</a:t>
            </a:r>
            <a:r>
              <a:rPr lang="en-US" sz="2400" b="1" dirty="0" smtClean="0">
                <a:solidFill>
                  <a:srgbClr val="0070C0"/>
                </a:solidFill>
              </a:rPr>
              <a:t>1     </a:t>
            </a:r>
          </a:p>
          <a:p>
            <a:r>
              <a:rPr lang="zh-CN" altLang="en-US" sz="2400" b="1" dirty="0" smtClean="0">
                <a:solidFill>
                  <a:srgbClr val="C00000"/>
                </a:solidFill>
              </a:rPr>
              <a:t>②户籍制度改革，能使人们实现持久稳定地进行合作，才能有利于社会的稳定和经济的发展；</a:t>
            </a:r>
            <a:r>
              <a:rPr lang="en-US" sz="2400" b="1" dirty="0" smtClean="0">
                <a:solidFill>
                  <a:srgbClr val="C00000"/>
                </a:solidFill>
              </a:rPr>
              <a:t>2 </a:t>
            </a:r>
            <a:r>
              <a:rPr lang="zh-CN" altLang="en-US" sz="2400" b="1" dirty="0" smtClean="0">
                <a:solidFill>
                  <a:srgbClr val="C00000"/>
                </a:solidFill>
              </a:rPr>
              <a:t> </a:t>
            </a:r>
            <a:r>
              <a:rPr lang="en-US" sz="2400" b="1" dirty="0" smtClean="0">
                <a:solidFill>
                  <a:srgbClr val="C00000"/>
                </a:solidFill>
              </a:rPr>
              <a:t>  </a:t>
            </a:r>
            <a:r>
              <a:rPr lang="zh-CN" altLang="en-US" sz="2400" b="1" dirty="0" smtClean="0">
                <a:solidFill>
                  <a:srgbClr val="C00000"/>
                </a:solidFill>
              </a:rPr>
              <a:t>能为人的发展提供平等的权利和机会，每个社会成员生存和发展才有保障；城乡居民通过诚实劳动，满足自己的合理期望，从而充分调动自身的积极性，</a:t>
            </a:r>
            <a:r>
              <a:rPr lang="en-US" sz="2400" b="1" dirty="0" smtClean="0">
                <a:solidFill>
                  <a:srgbClr val="C00000"/>
                </a:solidFill>
              </a:rPr>
              <a:t>2       </a:t>
            </a:r>
          </a:p>
          <a:p>
            <a:r>
              <a:rPr lang="zh-CN" altLang="en-US" sz="2400" b="1" dirty="0" smtClean="0">
                <a:solidFill>
                  <a:srgbClr val="C00000"/>
                </a:solidFill>
              </a:rPr>
              <a:t>③户籍制度改革有利于城乡居民平等享有公共服务和社会福利待遇，有利于安定人心，稳定就业，共同推动社会和谐发展。</a:t>
            </a:r>
            <a:r>
              <a:rPr lang="en-US" sz="2400" b="1" dirty="0" smtClean="0">
                <a:solidFill>
                  <a:srgbClr val="C00000"/>
                </a:solidFill>
              </a:rPr>
              <a:t>1</a:t>
            </a:r>
            <a:endParaRPr lang="zh-CN" altLang="en-US" sz="2400" b="1" dirty="0">
              <a:solidFill>
                <a:srgbClr val="C00000"/>
              </a:solidFill>
            </a:endParaRPr>
          </a:p>
        </p:txBody>
      </p:sp>
      <p:sp>
        <p:nvSpPr>
          <p:cNvPr id="5" name="Oval 3"/>
          <p:cNvSpPr>
            <a:spLocks noChangeArrowheads="1"/>
          </p:cNvSpPr>
          <p:nvPr/>
        </p:nvSpPr>
        <p:spPr bwMode="auto">
          <a:xfrm>
            <a:off x="1142976" y="71438"/>
            <a:ext cx="3786214" cy="642918"/>
          </a:xfrm>
          <a:prstGeom prst="ellipse">
            <a:avLst/>
          </a:prstGeom>
          <a:noFill/>
          <a:ln w="57150">
            <a:solidFill>
              <a:srgbClr val="FF0000"/>
            </a:solidFill>
            <a:round/>
            <a:headEnd/>
            <a:tailEnd/>
          </a:ln>
        </p:spPr>
        <p:txBody>
          <a:bodyPr anchor="ctr"/>
          <a:lstStyle/>
          <a:p>
            <a:pPr algn="ctr"/>
            <a:endParaRPr lang="zh-CN" altLang="zh-CN"/>
          </a:p>
        </p:txBody>
      </p:sp>
      <p:sp>
        <p:nvSpPr>
          <p:cNvPr id="6" name="Oval 3"/>
          <p:cNvSpPr>
            <a:spLocks noChangeArrowheads="1"/>
          </p:cNvSpPr>
          <p:nvPr/>
        </p:nvSpPr>
        <p:spPr bwMode="auto">
          <a:xfrm>
            <a:off x="1071538" y="2285992"/>
            <a:ext cx="2428892" cy="500066"/>
          </a:xfrm>
          <a:prstGeom prst="ellipse">
            <a:avLst/>
          </a:prstGeom>
          <a:noFill/>
          <a:ln w="57150">
            <a:solidFill>
              <a:srgbClr val="FF0000"/>
            </a:solidFill>
            <a:round/>
            <a:headEnd/>
            <a:tailEnd/>
          </a:ln>
        </p:spPr>
        <p:txBody>
          <a:bodyPr anchor="ctr"/>
          <a:lstStyle/>
          <a:p>
            <a:pPr algn="ctr"/>
            <a:endParaRPr lang="zh-CN" altLang="zh-CN"/>
          </a:p>
        </p:txBody>
      </p:sp>
      <p:sp>
        <p:nvSpPr>
          <p:cNvPr id="7" name="Oval 3"/>
          <p:cNvSpPr>
            <a:spLocks noChangeArrowheads="1"/>
          </p:cNvSpPr>
          <p:nvPr/>
        </p:nvSpPr>
        <p:spPr bwMode="auto">
          <a:xfrm>
            <a:off x="3919534" y="2714620"/>
            <a:ext cx="1223970" cy="428628"/>
          </a:xfrm>
          <a:prstGeom prst="ellipse">
            <a:avLst/>
          </a:prstGeom>
          <a:noFill/>
          <a:ln w="57150">
            <a:solidFill>
              <a:srgbClr val="FF0000"/>
            </a:solidFill>
            <a:round/>
            <a:headEnd/>
            <a:tailEnd/>
          </a:ln>
        </p:spPr>
        <p:txBody>
          <a:bodyPr anchor="ctr"/>
          <a:lstStyle/>
          <a:p>
            <a:pPr algn="ctr"/>
            <a:endParaRPr lang="zh-CN"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dissolve">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5" name="Rectangle 11"/>
          <p:cNvSpPr>
            <a:spLocks noChangeArrowheads="1"/>
          </p:cNvSpPr>
          <p:nvPr/>
        </p:nvSpPr>
        <p:spPr bwMode="auto">
          <a:xfrm>
            <a:off x="785818" y="3047526"/>
            <a:ext cx="7858148" cy="13234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②</a:t>
            </a:r>
            <a:r>
              <a:rPr kumimoji="0" lang="zh-CN" altLang="en-US"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司法机关        严格执法            法律面前人人平等</a:t>
            </a:r>
            <a:endParaRPr kumimoji="0" lang="zh-CN" altLang="en-US"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③立法机关        公正司法            法律由国家制定或认可</a:t>
            </a:r>
            <a:endParaRPr kumimoji="0" lang="zh-CN" altLang="en-US"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④行政机关        全民守法            法律靠国家强制力保证实施</a:t>
            </a:r>
            <a:endParaRPr kumimoji="0" lang="zh-CN" altLang="en-US"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000" b="0"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r>
              <a:rPr kumimoji="0" lang="zh-CN" altLang="en-US" sz="2000" b="1" i="0" u="none" strike="noStrike" cap="none" normalizeH="0" baseline="0" dirty="0" smtClean="0">
                <a:ln>
                  <a:noFill/>
                </a:ln>
                <a:solidFill>
                  <a:schemeClr val="tx1"/>
                </a:solidFill>
                <a:effectLst/>
                <a:latin typeface="宋体" pitchFamily="2" charset="-122"/>
                <a:ea typeface="宋体" pitchFamily="2" charset="-122"/>
                <a:cs typeface="Times New Roman" pitchFamily="18" charset="0"/>
              </a:rPr>
              <a:t>   </a:t>
            </a:r>
            <a:endParaRPr kumimoji="0" lang="zh-CN" altLang="en-US" sz="20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2" name="TextBox 1"/>
          <p:cNvSpPr txBox="1"/>
          <p:nvPr/>
        </p:nvSpPr>
        <p:spPr>
          <a:xfrm>
            <a:off x="1" y="285728"/>
            <a:ext cx="9144000" cy="2308324"/>
          </a:xfrm>
          <a:prstGeom prst="rect">
            <a:avLst/>
          </a:prstGeom>
          <a:noFill/>
        </p:spPr>
        <p:txBody>
          <a:bodyPr wrap="square" rtlCol="0">
            <a:spAutoFit/>
          </a:bodyPr>
          <a:lstStyle/>
          <a:p>
            <a:r>
              <a:rPr lang="en-US" sz="2400" dirty="0" smtClean="0"/>
              <a:t>23. </a:t>
            </a:r>
            <a:r>
              <a:rPr lang="zh-CN" altLang="en-US" sz="2400" dirty="0" smtClean="0"/>
              <a:t>（</a:t>
            </a:r>
            <a:r>
              <a:rPr lang="en-US" sz="2400" dirty="0" smtClean="0"/>
              <a:t>12</a:t>
            </a:r>
            <a:r>
              <a:rPr lang="zh-CN" altLang="en-US" sz="2400" dirty="0" smtClean="0"/>
              <a:t>分）     </a:t>
            </a:r>
            <a:r>
              <a:rPr lang="zh-CN" altLang="en-US" sz="2400" dirty="0" smtClean="0">
                <a:latin typeface="华文仿宋" pitchFamily="2" charset="-122"/>
                <a:ea typeface="华文仿宋" pitchFamily="2" charset="-122"/>
              </a:rPr>
              <a:t>党的十八届四中全会聚焦依法治国，会议对依法治国作出顶层设计，推进科学立法、严格执法、公正司法、全民守法，促进国家治理体系和治理能力现代化。古语云“法令行则国治国兴，法令弛则国乱国衰”，“依法治国”是实现国家长治久安的必然要求，是事关人民幸福安康的重要举措，是落实习近平总书记提出的</a:t>
            </a:r>
            <a:r>
              <a:rPr lang="en-US" sz="2400" u="sng" dirty="0" err="1" smtClean="0">
                <a:latin typeface="华文仿宋" pitchFamily="2" charset="-122"/>
                <a:ea typeface="华文仿宋" pitchFamily="2" charset="-122"/>
                <a:hlinkClick r:id="rId2"/>
              </a:rPr>
              <a:t>构建</a:t>
            </a:r>
            <a:r>
              <a:rPr lang="zh-CN" altLang="en-US" sz="2400" dirty="0" smtClean="0">
                <a:latin typeface="华文仿宋" pitchFamily="2" charset="-122"/>
                <a:ea typeface="华文仿宋" pitchFamily="2" charset="-122"/>
              </a:rPr>
              <a:t>清明政治生态的有力保障。</a:t>
            </a:r>
            <a:endParaRPr lang="zh-CN" altLang="en-US" sz="2400" dirty="0">
              <a:latin typeface="华文仿宋" pitchFamily="2" charset="-122"/>
              <a:ea typeface="华文仿宋" pitchFamily="2" charset="-122"/>
            </a:endParaRPr>
          </a:p>
        </p:txBody>
      </p:sp>
      <p:sp>
        <p:nvSpPr>
          <p:cNvPr id="6149" name="直接连接符 14"/>
          <p:cNvSpPr>
            <a:spLocks noChangeShapeType="1"/>
          </p:cNvSpPr>
          <p:nvPr/>
        </p:nvSpPr>
        <p:spPr bwMode="auto">
          <a:xfrm>
            <a:off x="2147875" y="2952751"/>
            <a:ext cx="923927" cy="976315"/>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50" name="直接连接符 15"/>
          <p:cNvSpPr>
            <a:spLocks noChangeShapeType="1"/>
          </p:cNvSpPr>
          <p:nvPr/>
        </p:nvSpPr>
        <p:spPr bwMode="auto">
          <a:xfrm flipV="1">
            <a:off x="3843337" y="2928934"/>
            <a:ext cx="942977" cy="857256"/>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45" name="直接连接符 16"/>
          <p:cNvSpPr>
            <a:spLocks noChangeShapeType="1"/>
          </p:cNvSpPr>
          <p:nvPr/>
        </p:nvSpPr>
        <p:spPr bwMode="auto">
          <a:xfrm>
            <a:off x="2309800" y="3257550"/>
            <a:ext cx="762002" cy="314326"/>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46" name="直接连接符 17"/>
          <p:cNvSpPr>
            <a:spLocks noChangeShapeType="1"/>
          </p:cNvSpPr>
          <p:nvPr/>
        </p:nvSpPr>
        <p:spPr bwMode="auto">
          <a:xfrm flipV="1">
            <a:off x="3938588" y="3286124"/>
            <a:ext cx="990602" cy="228600"/>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51" name="直接连接符 18"/>
          <p:cNvSpPr>
            <a:spLocks noChangeShapeType="1"/>
          </p:cNvSpPr>
          <p:nvPr/>
        </p:nvSpPr>
        <p:spPr bwMode="auto">
          <a:xfrm flipV="1">
            <a:off x="2428860" y="3214686"/>
            <a:ext cx="642942" cy="571504"/>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52" name="直接连接符 19"/>
          <p:cNvSpPr>
            <a:spLocks noChangeShapeType="1"/>
          </p:cNvSpPr>
          <p:nvPr/>
        </p:nvSpPr>
        <p:spPr bwMode="auto">
          <a:xfrm>
            <a:off x="3724274" y="3286124"/>
            <a:ext cx="1133478" cy="642942"/>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47" name="直接连接符 20"/>
          <p:cNvSpPr>
            <a:spLocks noChangeShapeType="1"/>
          </p:cNvSpPr>
          <p:nvPr/>
        </p:nvSpPr>
        <p:spPr bwMode="auto">
          <a:xfrm flipV="1">
            <a:off x="2357422" y="2857496"/>
            <a:ext cx="785818" cy="642942"/>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48" name="直接连接符 21"/>
          <p:cNvSpPr>
            <a:spLocks noChangeShapeType="1"/>
          </p:cNvSpPr>
          <p:nvPr/>
        </p:nvSpPr>
        <p:spPr bwMode="auto">
          <a:xfrm>
            <a:off x="3929058" y="2928934"/>
            <a:ext cx="928689" cy="666752"/>
          </a:xfrm>
          <a:prstGeom prst="straightConnector1">
            <a:avLst/>
          </a:prstGeom>
          <a:noFill/>
          <a:ln w="15875">
            <a:solidFill>
              <a:schemeClr val="accent1"/>
            </a:solidFill>
            <a:round/>
            <a:headEnd/>
            <a:tailEnd type="triangle" w="med" len="med"/>
          </a:ln>
        </p:spPr>
        <p:txBody>
          <a:bodyPr vert="horz" wrap="square" lIns="91440" tIns="45720" rIns="91440" bIns="45720" numCol="1" anchor="t" anchorCtr="0" compatLnSpc="1">
            <a:prstTxWarp prst="textNoShape">
              <a:avLst/>
            </a:prstTxWarp>
          </a:bodyPr>
          <a:lstStyle/>
          <a:p>
            <a:endParaRPr lang="zh-CN" altLang="en-US"/>
          </a:p>
        </p:txBody>
      </p:sp>
      <p:sp>
        <p:nvSpPr>
          <p:cNvPr id="6153" name="Rectangle 9"/>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154" name="Rectangle 10"/>
          <p:cNvSpPr>
            <a:spLocks noChangeArrowheads="1"/>
          </p:cNvSpPr>
          <p:nvPr/>
        </p:nvSpPr>
        <p:spPr bwMode="auto">
          <a:xfrm>
            <a:off x="785786" y="2671700"/>
            <a:ext cx="828677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en-US" altLang="zh-CN"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① </a:t>
            </a:r>
            <a:r>
              <a:rPr kumimoji="0" lang="zh-CN" altLang="en-US" sz="2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公民               科学立法            法律对全体社会成员具有普遍约束力</a:t>
            </a:r>
            <a:endParaRPr kumimoji="0" lang="zh-CN" altLang="en-US" sz="18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14" name="TextBox 13"/>
          <p:cNvSpPr txBox="1"/>
          <p:nvPr/>
        </p:nvSpPr>
        <p:spPr>
          <a:xfrm>
            <a:off x="357158" y="4643446"/>
            <a:ext cx="8215370" cy="461665"/>
          </a:xfrm>
          <a:prstGeom prst="rect">
            <a:avLst/>
          </a:prstGeom>
          <a:noFill/>
        </p:spPr>
        <p:txBody>
          <a:bodyPr wrap="square" rtlCol="0">
            <a:spAutoFit/>
          </a:bodyPr>
          <a:lstStyle/>
          <a:p>
            <a:r>
              <a:rPr lang="zh-CN" altLang="en-US" sz="2400" b="1" dirty="0" smtClean="0"/>
              <a:t>（</a:t>
            </a:r>
            <a:r>
              <a:rPr lang="en-US" sz="2400" b="1" dirty="0" smtClean="0"/>
              <a:t>2</a:t>
            </a:r>
            <a:r>
              <a:rPr lang="zh-CN" altLang="en-US" sz="2400" b="1" dirty="0" smtClean="0"/>
              <a:t>）结合材料及自身实际，谈谈你心目中的“全民守法”</a:t>
            </a:r>
            <a:endParaRPr lang="zh-CN" altLang="en-US" sz="2400" dirty="0"/>
          </a:p>
        </p:txBody>
      </p:sp>
      <p:sp>
        <p:nvSpPr>
          <p:cNvPr id="16" name="Oval 3"/>
          <p:cNvSpPr>
            <a:spLocks noChangeArrowheads="1"/>
          </p:cNvSpPr>
          <p:nvPr/>
        </p:nvSpPr>
        <p:spPr bwMode="auto">
          <a:xfrm>
            <a:off x="1071538" y="4643446"/>
            <a:ext cx="3143272" cy="500066"/>
          </a:xfrm>
          <a:prstGeom prst="ellipse">
            <a:avLst/>
          </a:prstGeom>
          <a:noFill/>
          <a:ln w="57150">
            <a:solidFill>
              <a:srgbClr val="FF0000"/>
            </a:solidFill>
            <a:round/>
            <a:headEnd/>
            <a:tailEnd/>
          </a:ln>
        </p:spPr>
        <p:txBody>
          <a:bodyPr anchor="ctr"/>
          <a:lstStyle/>
          <a:p>
            <a:pPr algn="ctr"/>
            <a:endParaRPr lang="zh-CN" altLang="zh-CN"/>
          </a:p>
        </p:txBody>
      </p:sp>
      <p:sp>
        <p:nvSpPr>
          <p:cNvPr id="17" name="Oval 3"/>
          <p:cNvSpPr>
            <a:spLocks noChangeArrowheads="1"/>
          </p:cNvSpPr>
          <p:nvPr/>
        </p:nvSpPr>
        <p:spPr bwMode="auto">
          <a:xfrm>
            <a:off x="4214810" y="4572008"/>
            <a:ext cx="4357718" cy="571504"/>
          </a:xfrm>
          <a:prstGeom prst="ellipse">
            <a:avLst/>
          </a:prstGeom>
          <a:noFill/>
          <a:ln w="57150">
            <a:solidFill>
              <a:srgbClr val="FF0000"/>
            </a:solidFill>
            <a:round/>
            <a:headEnd/>
            <a:tailEnd/>
          </a:ln>
        </p:spPr>
        <p:txBody>
          <a:bodyPr anchor="ctr"/>
          <a:lstStyle/>
          <a:p>
            <a:pPr algn="ctr"/>
            <a:endParaRPr lang="zh-CN" altLang="zh-CN"/>
          </a:p>
        </p:txBody>
      </p:sp>
      <p:sp>
        <p:nvSpPr>
          <p:cNvPr id="18" name="Line 23"/>
          <p:cNvSpPr>
            <a:spLocks noChangeShapeType="1"/>
          </p:cNvSpPr>
          <p:nvPr/>
        </p:nvSpPr>
        <p:spPr bwMode="auto">
          <a:xfrm flipH="1" flipV="1">
            <a:off x="500034" y="1025827"/>
            <a:ext cx="8358246" cy="45719"/>
          </a:xfrm>
          <a:prstGeom prst="line">
            <a:avLst/>
          </a:prstGeom>
          <a:noFill/>
          <a:ln w="38100">
            <a:solidFill>
              <a:srgbClr val="FF0000"/>
            </a:solidFill>
            <a:round/>
            <a:headEnd/>
            <a:tailEnd/>
          </a:ln>
        </p:spPr>
        <p:txBody>
          <a:bodyPr wrap="none" anchor="ctr"/>
          <a:lstStyle/>
          <a:p>
            <a:endParaRPr lang="zh-CN" altLang="en-US"/>
          </a:p>
        </p:txBody>
      </p:sp>
      <p:sp>
        <p:nvSpPr>
          <p:cNvPr id="19" name="Line 23"/>
          <p:cNvSpPr>
            <a:spLocks noChangeShapeType="1"/>
          </p:cNvSpPr>
          <p:nvPr/>
        </p:nvSpPr>
        <p:spPr bwMode="auto">
          <a:xfrm flipH="1" flipV="1">
            <a:off x="214282" y="2097397"/>
            <a:ext cx="8358246" cy="45719"/>
          </a:xfrm>
          <a:prstGeom prst="line">
            <a:avLst/>
          </a:prstGeom>
          <a:noFill/>
          <a:ln w="38100">
            <a:solidFill>
              <a:srgbClr val="FF0000"/>
            </a:solidFill>
            <a:round/>
            <a:headEnd/>
            <a:tailEnd/>
          </a:ln>
        </p:spPr>
        <p:txBody>
          <a:bodyPr wrap="none" anchor="ctr"/>
          <a:lstStyle/>
          <a:p>
            <a:endParaRPr lang="zh-CN" altLang="en-US"/>
          </a:p>
        </p:txBody>
      </p:sp>
      <p:sp>
        <p:nvSpPr>
          <p:cNvPr id="20" name="Line 23"/>
          <p:cNvSpPr>
            <a:spLocks noChangeShapeType="1"/>
          </p:cNvSpPr>
          <p:nvPr/>
        </p:nvSpPr>
        <p:spPr bwMode="auto">
          <a:xfrm flipH="1">
            <a:off x="214282" y="2526024"/>
            <a:ext cx="3857652" cy="45719"/>
          </a:xfrm>
          <a:prstGeom prst="line">
            <a:avLst/>
          </a:prstGeom>
          <a:noFill/>
          <a:ln w="38100">
            <a:solidFill>
              <a:srgbClr val="FF0000"/>
            </a:solidFill>
            <a:round/>
            <a:headEnd/>
            <a:tailEnd/>
          </a:ln>
        </p:spPr>
        <p:txBody>
          <a:bodyPr wrap="none" anchor="ctr"/>
          <a:lstStyle/>
          <a:p>
            <a:endParaRPr lang="zh-CN" altLang="en-US"/>
          </a:p>
        </p:txBody>
      </p:sp>
      <p:sp>
        <p:nvSpPr>
          <p:cNvPr id="21" name="Line 23"/>
          <p:cNvSpPr>
            <a:spLocks noChangeShapeType="1"/>
          </p:cNvSpPr>
          <p:nvPr/>
        </p:nvSpPr>
        <p:spPr bwMode="auto">
          <a:xfrm flipH="1">
            <a:off x="285720" y="1357298"/>
            <a:ext cx="4643470" cy="45719"/>
          </a:xfrm>
          <a:prstGeom prst="line">
            <a:avLst/>
          </a:prstGeom>
          <a:noFill/>
          <a:ln w="38100">
            <a:solidFill>
              <a:srgbClr val="FF0000"/>
            </a:solidFill>
            <a:round/>
            <a:headEnd/>
            <a:tailEnd/>
          </a:ln>
        </p:spPr>
        <p:txBody>
          <a:bodyPr wrap="none" anchor="ctr"/>
          <a:lstStyle/>
          <a:p>
            <a:endParaRPr lang="zh-CN" altLang="en-US"/>
          </a:p>
        </p:txBody>
      </p:sp>
      <p:sp>
        <p:nvSpPr>
          <p:cNvPr id="22" name="Line 23"/>
          <p:cNvSpPr>
            <a:spLocks noChangeShapeType="1"/>
          </p:cNvSpPr>
          <p:nvPr/>
        </p:nvSpPr>
        <p:spPr bwMode="auto">
          <a:xfrm flipH="1" flipV="1">
            <a:off x="3500430" y="1785926"/>
            <a:ext cx="5357850" cy="45719"/>
          </a:xfrm>
          <a:prstGeom prst="line">
            <a:avLst/>
          </a:prstGeom>
          <a:noFill/>
          <a:ln w="38100">
            <a:solidFill>
              <a:srgbClr val="FF0000"/>
            </a:solidFill>
            <a:round/>
            <a:headEnd/>
            <a:tailEnd/>
          </a:ln>
        </p:spPr>
        <p:txBody>
          <a:bodyPr wrap="none" anchor="ctr"/>
          <a:lstStyle/>
          <a:p>
            <a:endParaRPr lang="zh-CN" altLang="en-US"/>
          </a:p>
        </p:txBody>
      </p:sp>
      <p:sp>
        <p:nvSpPr>
          <p:cNvPr id="15" name="TextBox 14"/>
          <p:cNvSpPr txBox="1"/>
          <p:nvPr/>
        </p:nvSpPr>
        <p:spPr>
          <a:xfrm>
            <a:off x="0" y="1758816"/>
            <a:ext cx="9143999" cy="5170646"/>
          </a:xfrm>
          <a:prstGeom prst="rect">
            <a:avLst/>
          </a:prstGeom>
          <a:solidFill>
            <a:schemeClr val="bg1"/>
          </a:solidFill>
        </p:spPr>
        <p:txBody>
          <a:bodyPr wrap="square" rtlCol="0">
            <a:spAutoFit/>
          </a:bodyPr>
          <a:lstStyle/>
          <a:p>
            <a:endParaRPr lang="zh-CN" altLang="en-US" dirty="0" smtClean="0"/>
          </a:p>
          <a:p>
            <a:r>
              <a:rPr lang="zh-CN" altLang="en-US" sz="2400" dirty="0" smtClean="0"/>
              <a:t>①我国是人民当家做主的法治国家。依法治国是党领导人民治理国家的基本方略。</a:t>
            </a:r>
            <a:r>
              <a:rPr lang="en-US" sz="2400" dirty="0" smtClean="0"/>
              <a:t>1</a:t>
            </a:r>
            <a:endParaRPr lang="zh-CN" altLang="en-US" sz="2400" dirty="0" smtClean="0"/>
          </a:p>
          <a:p>
            <a:r>
              <a:rPr lang="zh-CN" altLang="en-US" sz="2400" dirty="0" smtClean="0"/>
              <a:t>②依法治国是发展社会主义民主政治必然要求，是实现国家长治久安的重要保障。依法治国是事关人民幸福安康重要举措，是落实习总书记提出的构建清明政治生态的有力保障。</a:t>
            </a:r>
            <a:r>
              <a:rPr lang="en-US" sz="2400" dirty="0" smtClean="0"/>
              <a:t>3</a:t>
            </a:r>
            <a:endParaRPr lang="zh-CN" altLang="en-US" sz="2400" dirty="0" smtClean="0"/>
          </a:p>
          <a:p>
            <a:r>
              <a:rPr lang="zh-CN" altLang="en-US" sz="2400" dirty="0" smtClean="0"/>
              <a:t>③依法治国要求全民守法，人人都要自觉弘扬社会主义法治精神，树立社会主义法治理念，学法尊法守法用法，依法维护国家利益，依法规范自身行为。</a:t>
            </a:r>
            <a:r>
              <a:rPr lang="en-US" sz="2400" dirty="0" smtClean="0"/>
              <a:t>2</a:t>
            </a:r>
            <a:endParaRPr lang="zh-CN" altLang="en-US" sz="2400" dirty="0" smtClean="0"/>
          </a:p>
          <a:p>
            <a:r>
              <a:rPr lang="zh-CN" altLang="en-US" sz="2400" dirty="0" smtClean="0"/>
              <a:t>④作为中学生，我们要树立宪法意识，自觉维护宪法尊严，依法参与政治生活。</a:t>
            </a:r>
            <a:r>
              <a:rPr lang="en-US" altLang="zh-CN" sz="2400" dirty="0" smtClean="0"/>
              <a:t>2</a:t>
            </a:r>
            <a:r>
              <a:rPr lang="zh-CN" altLang="en-US" sz="2400" dirty="0" smtClean="0"/>
              <a:t> </a:t>
            </a:r>
            <a:r>
              <a:rPr lang="en-US" altLang="zh-CN" sz="2400" dirty="0" smtClean="0"/>
              <a:t>\</a:t>
            </a:r>
            <a:r>
              <a:rPr lang="zh-CN" altLang="en-US" sz="2400" dirty="0" smtClean="0"/>
              <a:t>   在依法行使权利的同时自觉履行法律规定的各项义务，做一个有高度法制意识的公民。</a:t>
            </a:r>
            <a:r>
              <a:rPr lang="en-US" sz="2400" dirty="0" smtClean="0"/>
              <a:t>2</a:t>
            </a:r>
            <a:endParaRPr lang="zh-CN" altLang="en-US" sz="2400" dirty="0" smtClean="0"/>
          </a:p>
          <a:p>
            <a:r>
              <a:rPr lang="zh-CN" altLang="en-US" sz="2400" dirty="0" smtClean="0"/>
              <a:t>     </a:t>
            </a:r>
            <a:r>
              <a:rPr lang="zh-CN" altLang="en-US" sz="2400" dirty="0" smtClean="0">
                <a:solidFill>
                  <a:srgbClr val="0070C0"/>
                </a:solidFill>
              </a:rPr>
              <a:t>（如果从依法治国要求中学生做到正确行使权利与忠实履行义务的角度回答</a:t>
            </a:r>
            <a:r>
              <a:rPr lang="en-US" sz="2400" dirty="0" smtClean="0">
                <a:solidFill>
                  <a:srgbClr val="0070C0"/>
                </a:solidFill>
              </a:rPr>
              <a:t>P37</a:t>
            </a:r>
            <a:r>
              <a:rPr lang="zh-CN" altLang="en-US" sz="2400" dirty="0" smtClean="0">
                <a:solidFill>
                  <a:srgbClr val="0070C0"/>
                </a:solidFill>
              </a:rPr>
              <a:t>或</a:t>
            </a:r>
            <a:r>
              <a:rPr lang="en-US" sz="2400" dirty="0" smtClean="0">
                <a:solidFill>
                  <a:srgbClr val="0070C0"/>
                </a:solidFill>
              </a:rPr>
              <a:t>P38</a:t>
            </a:r>
            <a:r>
              <a:rPr lang="zh-CN" altLang="en-US" sz="2400" dirty="0" smtClean="0">
                <a:solidFill>
                  <a:srgbClr val="0070C0"/>
                </a:solidFill>
              </a:rPr>
              <a:t>均可酌情给分）</a:t>
            </a:r>
            <a:endParaRPr lang="zh-CN" altLang="en-US"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47"/>
                                        </p:tgtEl>
                                        <p:attrNameLst>
                                          <p:attrName>style.visibility</p:attrName>
                                        </p:attrNameLst>
                                      </p:cBhvr>
                                      <p:to>
                                        <p:strVal val="visible"/>
                                      </p:to>
                                    </p:set>
                                    <p:animEffect transition="in" filter="dissolve">
                                      <p:cBhvr>
                                        <p:cTn id="7" dur="500"/>
                                        <p:tgtEl>
                                          <p:spTgt spid="614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149"/>
                                        </p:tgtEl>
                                        <p:attrNameLst>
                                          <p:attrName>style.visibility</p:attrName>
                                        </p:attrNameLst>
                                      </p:cBhvr>
                                      <p:to>
                                        <p:strVal val="visible"/>
                                      </p:to>
                                    </p:set>
                                    <p:animEffect transition="in" filter="dissolve">
                                      <p:cBhvr>
                                        <p:cTn id="12" dur="500"/>
                                        <p:tgtEl>
                                          <p:spTgt spid="6149"/>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151"/>
                                        </p:tgtEl>
                                        <p:attrNameLst>
                                          <p:attrName>style.visibility</p:attrName>
                                        </p:attrNameLst>
                                      </p:cBhvr>
                                      <p:to>
                                        <p:strVal val="visible"/>
                                      </p:to>
                                    </p:set>
                                    <p:animEffect transition="in" filter="dissolve">
                                      <p:cBhvr>
                                        <p:cTn id="17" dur="500"/>
                                        <p:tgtEl>
                                          <p:spTgt spid="6151"/>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145"/>
                                        </p:tgtEl>
                                        <p:attrNameLst>
                                          <p:attrName>style.visibility</p:attrName>
                                        </p:attrNameLst>
                                      </p:cBhvr>
                                      <p:to>
                                        <p:strVal val="visible"/>
                                      </p:to>
                                    </p:set>
                                    <p:animEffect transition="in" filter="dissolve">
                                      <p:cBhvr>
                                        <p:cTn id="22" dur="500"/>
                                        <p:tgtEl>
                                          <p:spTgt spid="614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150"/>
                                        </p:tgtEl>
                                        <p:attrNameLst>
                                          <p:attrName>style.visibility</p:attrName>
                                        </p:attrNameLst>
                                      </p:cBhvr>
                                      <p:to>
                                        <p:strVal val="visible"/>
                                      </p:to>
                                    </p:set>
                                    <p:animEffect transition="in" filter="dissolve">
                                      <p:cBhvr>
                                        <p:cTn id="27" dur="500"/>
                                        <p:tgtEl>
                                          <p:spTgt spid="6150"/>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152"/>
                                        </p:tgtEl>
                                        <p:attrNameLst>
                                          <p:attrName>style.visibility</p:attrName>
                                        </p:attrNameLst>
                                      </p:cBhvr>
                                      <p:to>
                                        <p:strVal val="visible"/>
                                      </p:to>
                                    </p:set>
                                    <p:animEffect transition="in" filter="dissolve">
                                      <p:cBhvr>
                                        <p:cTn id="32" dur="500"/>
                                        <p:tgtEl>
                                          <p:spTgt spid="6152"/>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6148"/>
                                        </p:tgtEl>
                                        <p:attrNameLst>
                                          <p:attrName>style.visibility</p:attrName>
                                        </p:attrNameLst>
                                      </p:cBhvr>
                                      <p:to>
                                        <p:strVal val="visible"/>
                                      </p:to>
                                    </p:set>
                                    <p:animEffect transition="in" filter="dissolve">
                                      <p:cBhvr>
                                        <p:cTn id="37" dur="500"/>
                                        <p:tgtEl>
                                          <p:spTgt spid="6148"/>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6146"/>
                                        </p:tgtEl>
                                        <p:attrNameLst>
                                          <p:attrName>style.visibility</p:attrName>
                                        </p:attrNameLst>
                                      </p:cBhvr>
                                      <p:to>
                                        <p:strVal val="visible"/>
                                      </p:to>
                                    </p:set>
                                    <p:animEffect transition="in" filter="dissolve">
                                      <p:cBhvr>
                                        <p:cTn id="42" dur="500"/>
                                        <p:tgtEl>
                                          <p:spTgt spid="6146"/>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dissolve">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dissolve">
                                      <p:cBhvr>
                                        <p:cTn id="52" dur="500"/>
                                        <p:tgtEl>
                                          <p:spTgt spid="17"/>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dissolve">
                                      <p:cBhvr>
                                        <p:cTn id="57" dur="500"/>
                                        <p:tgtEl>
                                          <p:spTgt spid="18"/>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19"/>
                                        </p:tgtEl>
                                        <p:attrNameLst>
                                          <p:attrName>style.visibility</p:attrName>
                                        </p:attrNameLst>
                                      </p:cBhvr>
                                      <p:to>
                                        <p:strVal val="visible"/>
                                      </p:to>
                                    </p:set>
                                    <p:animEffect transition="in" filter="dissolve">
                                      <p:cBhvr>
                                        <p:cTn id="62" dur="500"/>
                                        <p:tgtEl>
                                          <p:spTgt spid="19"/>
                                        </p:tgtEl>
                                      </p:cBhvr>
                                    </p:animEffect>
                                  </p:childTnLst>
                                </p:cTn>
                              </p:par>
                            </p:childTnLst>
                          </p:cTn>
                        </p:par>
                      </p:childTnLst>
                    </p:cTn>
                  </p:par>
                  <p:par>
                    <p:cTn id="63" fill="hold">
                      <p:stCondLst>
                        <p:cond delay="indefinite"/>
                      </p:stCondLst>
                      <p:childTnLst>
                        <p:par>
                          <p:cTn id="64" fill="hold">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dissolve">
                                      <p:cBhvr>
                                        <p:cTn id="67" dur="500"/>
                                        <p:tgtEl>
                                          <p:spTgt spid="20"/>
                                        </p:tgtEl>
                                      </p:cBhvr>
                                    </p:animEffect>
                                  </p:childTnLst>
                                </p:cTn>
                              </p:par>
                            </p:childTnLst>
                          </p:cTn>
                        </p:par>
                      </p:childTnLst>
                    </p:cTn>
                  </p:par>
                  <p:par>
                    <p:cTn id="68" fill="hold">
                      <p:stCondLst>
                        <p:cond delay="indefinite"/>
                      </p:stCondLst>
                      <p:childTnLst>
                        <p:par>
                          <p:cTn id="69" fill="hold">
                            <p:stCondLst>
                              <p:cond delay="0"/>
                            </p:stCondLst>
                            <p:childTnLst>
                              <p:par>
                                <p:cTn id="70" presetID="9" presetClass="entr" presetSubtype="0" fill="hold" grpId="0" nodeType="click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dissolve">
                                      <p:cBhvr>
                                        <p:cTn id="72" dur="500"/>
                                        <p:tgtEl>
                                          <p:spTgt spid="21"/>
                                        </p:tgtEl>
                                      </p:cBhvr>
                                    </p:animEffect>
                                  </p:childTnLst>
                                </p:cTn>
                              </p:par>
                            </p:childTnLst>
                          </p:cTn>
                        </p:par>
                      </p:childTnLst>
                    </p:cTn>
                  </p:par>
                  <p:par>
                    <p:cTn id="73" fill="hold">
                      <p:stCondLst>
                        <p:cond delay="indefinite"/>
                      </p:stCondLst>
                      <p:childTnLst>
                        <p:par>
                          <p:cTn id="74" fill="hold">
                            <p:stCondLst>
                              <p:cond delay="0"/>
                            </p:stCondLst>
                            <p:childTnLst>
                              <p:par>
                                <p:cTn id="75" presetID="9" presetClass="entr" presetSubtype="0"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dissolve">
                                      <p:cBhvr>
                                        <p:cTn id="77" dur="500"/>
                                        <p:tgtEl>
                                          <p:spTgt spid="22"/>
                                        </p:tgtEl>
                                      </p:cBhvr>
                                    </p:animEffect>
                                  </p:childTnLst>
                                </p:cTn>
                              </p:par>
                            </p:childTnLst>
                          </p:cTn>
                        </p:par>
                      </p:childTnLst>
                    </p:cTn>
                  </p:par>
                  <p:par>
                    <p:cTn id="78" fill="hold">
                      <p:stCondLst>
                        <p:cond delay="indefinite"/>
                      </p:stCondLst>
                      <p:childTnLst>
                        <p:par>
                          <p:cTn id="79" fill="hold">
                            <p:stCondLst>
                              <p:cond delay="0"/>
                            </p:stCondLst>
                            <p:childTnLst>
                              <p:par>
                                <p:cTn id="80" presetID="9" presetClass="entr" presetSubtype="0"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Effect transition="in" filter="dissolve">
                                      <p:cBhvr>
                                        <p:cTn id="8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9" grpId="0" animBg="1"/>
      <p:bldP spid="6150" grpId="0" animBg="1"/>
      <p:bldP spid="6145" grpId="0" animBg="1"/>
      <p:bldP spid="6146" grpId="0" animBg="1"/>
      <p:bldP spid="6151" grpId="0" animBg="1"/>
      <p:bldP spid="6152" grpId="0" animBg="1"/>
      <p:bldP spid="6147" grpId="0" animBg="1"/>
      <p:bldP spid="6148" grpId="0" animBg="1"/>
      <p:bldP spid="16" grpId="0" animBg="1"/>
      <p:bldP spid="17" grpId="0" animBg="1"/>
      <p:bldP spid="18" grpId="0" animBg="1"/>
      <p:bldP spid="19" grpId="0" animBg="1"/>
      <p:bldP spid="20" grpId="0" animBg="1"/>
      <p:bldP spid="21" grpId="0" animBg="1"/>
      <p:bldP spid="22" grpId="0" animBg="1"/>
      <p:bldP spid="1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14282" y="214290"/>
            <a:ext cx="8858280" cy="2308324"/>
          </a:xfrm>
          <a:prstGeom prst="rect">
            <a:avLst/>
          </a:prstGeom>
          <a:noFill/>
        </p:spPr>
        <p:txBody>
          <a:bodyPr wrap="square" rtlCol="0">
            <a:spAutoFit/>
          </a:bodyPr>
          <a:lstStyle/>
          <a:p>
            <a:r>
              <a:rPr lang="en-US" dirty="0" smtClean="0"/>
              <a:t> </a:t>
            </a:r>
            <a:r>
              <a:rPr lang="en-US" sz="2400" dirty="0" smtClean="0"/>
              <a:t>24. </a:t>
            </a:r>
            <a:r>
              <a:rPr lang="zh-CN" altLang="en-US" sz="2400" dirty="0" smtClean="0"/>
              <a:t>（</a:t>
            </a:r>
            <a:r>
              <a:rPr lang="en-US" sz="2400" dirty="0" smtClean="0"/>
              <a:t>14</a:t>
            </a:r>
            <a:r>
              <a:rPr lang="zh-CN" altLang="en-US" sz="2400" dirty="0" smtClean="0"/>
              <a:t>分）材料一：</a:t>
            </a:r>
            <a:r>
              <a:rPr lang="en-US" sz="2400" dirty="0" smtClean="0">
                <a:hlinkClick r:id="rId2" action="ppaction://hlinksldjump"/>
              </a:rPr>
              <a:t>2015</a:t>
            </a:r>
            <a:r>
              <a:rPr lang="zh-CN" altLang="en-US" sz="2400" dirty="0" smtClean="0">
                <a:hlinkClick r:id="rId2" action="ppaction://hlinksldjump"/>
              </a:rPr>
              <a:t>央视春晚直播</a:t>
            </a:r>
            <a:r>
              <a:rPr lang="zh-CN" altLang="en-US" sz="2400" dirty="0" smtClean="0"/>
              <a:t>特别增设了“秀秀全家福”、“摇摇抢红包”等线上线下的全民互动环节，通过微信等时下新媒体技术手段，嵌入晚会直播全过程，实现荧屏内外的全民联欢。除夕当天，微信共发出</a:t>
            </a:r>
            <a:r>
              <a:rPr lang="en-US" sz="2400" dirty="0" smtClean="0"/>
              <a:t>5</a:t>
            </a:r>
            <a:r>
              <a:rPr lang="zh-CN" altLang="en-US" sz="2400" dirty="0" smtClean="0"/>
              <a:t>亿元的红包，微信收发信息总量</a:t>
            </a:r>
            <a:r>
              <a:rPr lang="en-US" sz="2400" dirty="0" smtClean="0"/>
              <a:t>143</a:t>
            </a:r>
            <a:r>
              <a:rPr lang="zh-CN" altLang="en-US" sz="2400" dirty="0" smtClean="0"/>
              <a:t>亿次，微信朋友圈信息总量</a:t>
            </a:r>
            <a:r>
              <a:rPr lang="en-US" sz="2400" dirty="0" smtClean="0"/>
              <a:t>2.6</a:t>
            </a:r>
            <a:r>
              <a:rPr lang="zh-CN" altLang="en-US" sz="2400" dirty="0" smtClean="0"/>
              <a:t>亿次。春晚的微信摇一摇活动，全球摇一摇总次数超过</a:t>
            </a:r>
            <a:r>
              <a:rPr lang="en-US" sz="2400" dirty="0" smtClean="0"/>
              <a:t>110</a:t>
            </a:r>
            <a:r>
              <a:rPr lang="zh-CN" altLang="en-US" sz="2400" dirty="0" smtClean="0"/>
              <a:t>亿次，全球有</a:t>
            </a:r>
            <a:r>
              <a:rPr lang="en-US" sz="2400" dirty="0" smtClean="0"/>
              <a:t>185</a:t>
            </a:r>
            <a:r>
              <a:rPr lang="zh-CN" altLang="en-US" sz="2400" dirty="0" smtClean="0"/>
              <a:t>个国家在摇。</a:t>
            </a:r>
            <a:endParaRPr lang="zh-CN" altLang="en-US" sz="2400" dirty="0"/>
          </a:p>
        </p:txBody>
      </p:sp>
      <p:pic>
        <p:nvPicPr>
          <p:cNvPr id="7169" name="图片 30"/>
          <p:cNvPicPr>
            <a:picLocks noChangeAspect="1" noChangeArrowheads="1"/>
          </p:cNvPicPr>
          <p:nvPr/>
        </p:nvPicPr>
        <p:blipFill>
          <a:blip r:embed="rId3"/>
          <a:srcRect/>
          <a:stretch>
            <a:fillRect/>
          </a:stretch>
        </p:blipFill>
        <p:spPr bwMode="auto">
          <a:xfrm>
            <a:off x="214282" y="2714620"/>
            <a:ext cx="4071966" cy="3857652"/>
          </a:xfrm>
          <a:prstGeom prst="rect">
            <a:avLst/>
          </a:prstGeom>
          <a:noFill/>
          <a:ln w="9525">
            <a:noFill/>
            <a:miter lim="800000"/>
            <a:headEnd/>
            <a:tailEnd/>
          </a:ln>
        </p:spPr>
      </p:pic>
      <p:pic>
        <p:nvPicPr>
          <p:cNvPr id="7170" name="图片 32"/>
          <p:cNvPicPr>
            <a:picLocks noChangeAspect="1" noChangeArrowheads="1"/>
          </p:cNvPicPr>
          <p:nvPr/>
        </p:nvPicPr>
        <p:blipFill>
          <a:blip r:embed="rId4"/>
          <a:srcRect/>
          <a:stretch>
            <a:fillRect/>
          </a:stretch>
        </p:blipFill>
        <p:spPr bwMode="auto">
          <a:xfrm>
            <a:off x="4319602" y="2714621"/>
            <a:ext cx="4610116" cy="3571900"/>
          </a:xfrm>
          <a:prstGeom prst="rect">
            <a:avLst/>
          </a:prstGeom>
          <a:noFill/>
          <a:ln w="9525">
            <a:noFill/>
            <a:miter lim="800000"/>
            <a:headEnd/>
            <a:tailEnd/>
          </a:ln>
        </p:spPr>
      </p:pic>
      <p:sp>
        <p:nvSpPr>
          <p:cNvPr id="5" name="Line 23"/>
          <p:cNvSpPr>
            <a:spLocks noChangeShapeType="1"/>
          </p:cNvSpPr>
          <p:nvPr/>
        </p:nvSpPr>
        <p:spPr bwMode="auto">
          <a:xfrm flipH="1">
            <a:off x="285720" y="928671"/>
            <a:ext cx="6643734" cy="71438"/>
          </a:xfrm>
          <a:prstGeom prst="line">
            <a:avLst/>
          </a:prstGeom>
          <a:noFill/>
          <a:ln w="38100">
            <a:solidFill>
              <a:srgbClr val="FF0000"/>
            </a:solidFill>
            <a:round/>
            <a:headEnd/>
            <a:tailEnd/>
          </a:ln>
        </p:spPr>
        <p:txBody>
          <a:bodyPr wrap="none" anchor="ctr"/>
          <a:lstStyle/>
          <a:p>
            <a:endParaRPr lang="zh-CN" altLang="en-US"/>
          </a:p>
        </p:txBody>
      </p:sp>
      <p:sp>
        <p:nvSpPr>
          <p:cNvPr id="6" name="Line 23"/>
          <p:cNvSpPr>
            <a:spLocks noChangeShapeType="1"/>
          </p:cNvSpPr>
          <p:nvPr/>
        </p:nvSpPr>
        <p:spPr bwMode="auto">
          <a:xfrm flipH="1" flipV="1">
            <a:off x="7500958" y="571480"/>
            <a:ext cx="1285884" cy="45719"/>
          </a:xfrm>
          <a:prstGeom prst="line">
            <a:avLst/>
          </a:prstGeom>
          <a:noFill/>
          <a:ln w="38100">
            <a:solidFill>
              <a:srgbClr val="FF0000"/>
            </a:solidFill>
            <a:round/>
            <a:headEnd/>
            <a:tailEnd/>
          </a:ln>
        </p:spPr>
        <p:txBody>
          <a:bodyPr wrap="none" anchor="ctr"/>
          <a:lstStyle/>
          <a:p>
            <a:endParaRPr lang="zh-CN" altLang="en-US"/>
          </a:p>
        </p:txBody>
      </p:sp>
      <p:sp>
        <p:nvSpPr>
          <p:cNvPr id="7" name="Line 23"/>
          <p:cNvSpPr>
            <a:spLocks noChangeShapeType="1"/>
          </p:cNvSpPr>
          <p:nvPr/>
        </p:nvSpPr>
        <p:spPr bwMode="auto">
          <a:xfrm flipH="1" flipV="1">
            <a:off x="285720" y="1357298"/>
            <a:ext cx="8501122" cy="45719"/>
          </a:xfrm>
          <a:prstGeom prst="line">
            <a:avLst/>
          </a:prstGeom>
          <a:noFill/>
          <a:ln w="38100">
            <a:solidFill>
              <a:srgbClr val="FF0000"/>
            </a:solidFill>
            <a:round/>
            <a:headEnd/>
            <a:tailEnd/>
          </a:ln>
        </p:spPr>
        <p:txBody>
          <a:bodyPr wrap="none" anchor="ctr"/>
          <a:lstStyle/>
          <a:p>
            <a:endParaRPr lang="zh-CN" altLang="en-US"/>
          </a:p>
        </p:txBody>
      </p:sp>
      <p:sp>
        <p:nvSpPr>
          <p:cNvPr id="8" name="Line 23"/>
          <p:cNvSpPr>
            <a:spLocks noChangeShapeType="1"/>
          </p:cNvSpPr>
          <p:nvPr/>
        </p:nvSpPr>
        <p:spPr bwMode="auto">
          <a:xfrm flipH="1" flipV="1">
            <a:off x="357158" y="1714488"/>
            <a:ext cx="8501122" cy="45719"/>
          </a:xfrm>
          <a:prstGeom prst="line">
            <a:avLst/>
          </a:prstGeom>
          <a:noFill/>
          <a:ln w="38100">
            <a:solidFill>
              <a:srgbClr val="FF0000"/>
            </a:solidFill>
            <a:round/>
            <a:headEnd/>
            <a:tailEnd/>
          </a:ln>
        </p:spPr>
        <p:txBody>
          <a:bodyPr wrap="none" anchor="ctr"/>
          <a:lstStyle/>
          <a:p>
            <a:endParaRPr lang="zh-CN" altLang="en-US"/>
          </a:p>
        </p:txBody>
      </p:sp>
      <p:sp>
        <p:nvSpPr>
          <p:cNvPr id="9" name="Line 23"/>
          <p:cNvSpPr>
            <a:spLocks noChangeShapeType="1"/>
          </p:cNvSpPr>
          <p:nvPr/>
        </p:nvSpPr>
        <p:spPr bwMode="auto">
          <a:xfrm flipH="1" flipV="1">
            <a:off x="357158" y="2097397"/>
            <a:ext cx="8501122" cy="45719"/>
          </a:xfrm>
          <a:prstGeom prst="line">
            <a:avLst/>
          </a:prstGeom>
          <a:noFill/>
          <a:ln w="38100">
            <a:solidFill>
              <a:srgbClr val="FF0000"/>
            </a:solidFill>
            <a:round/>
            <a:headEnd/>
            <a:tailEnd/>
          </a:ln>
        </p:spPr>
        <p:txBody>
          <a:bodyPr wrap="none" anchor="ctr"/>
          <a:lstStyle/>
          <a:p>
            <a:endParaRPr lang="zh-CN" altLang="en-US"/>
          </a:p>
        </p:txBody>
      </p:sp>
      <p:sp>
        <p:nvSpPr>
          <p:cNvPr id="10" name="Line 23"/>
          <p:cNvSpPr>
            <a:spLocks noChangeShapeType="1"/>
          </p:cNvSpPr>
          <p:nvPr/>
        </p:nvSpPr>
        <p:spPr bwMode="auto">
          <a:xfrm flipH="1" flipV="1">
            <a:off x="285720" y="2454587"/>
            <a:ext cx="8501122" cy="45719"/>
          </a:xfrm>
          <a:prstGeom prst="line">
            <a:avLst/>
          </a:prstGeom>
          <a:noFill/>
          <a:ln w="38100">
            <a:solidFill>
              <a:srgbClr val="FF0000"/>
            </a:solidFill>
            <a:round/>
            <a:headEnd/>
            <a:tailEnd/>
          </a:ln>
        </p:spPr>
        <p:txBody>
          <a:bodyPr wrap="none" anchor="ctr"/>
          <a:lstStyle/>
          <a:p>
            <a:endParaRPr lang="zh-CN" altLang="en-US"/>
          </a:p>
        </p:txBody>
      </p:sp>
      <p:sp>
        <p:nvSpPr>
          <p:cNvPr id="11" name="Oval 3"/>
          <p:cNvSpPr>
            <a:spLocks noChangeArrowheads="1"/>
          </p:cNvSpPr>
          <p:nvPr/>
        </p:nvSpPr>
        <p:spPr bwMode="auto">
          <a:xfrm>
            <a:off x="0" y="2428868"/>
            <a:ext cx="4429124" cy="4429132"/>
          </a:xfrm>
          <a:prstGeom prst="ellipse">
            <a:avLst/>
          </a:prstGeom>
          <a:noFill/>
          <a:ln w="57150">
            <a:solidFill>
              <a:srgbClr val="0070C0"/>
            </a:solidFill>
            <a:round/>
            <a:headEnd/>
            <a:tailEnd/>
          </a:ln>
        </p:spPr>
        <p:txBody>
          <a:bodyPr anchor="ctr"/>
          <a:lstStyle/>
          <a:p>
            <a:pPr algn="ctr"/>
            <a:endParaRPr lang="zh-CN" altLang="zh-CN"/>
          </a:p>
        </p:txBody>
      </p:sp>
      <p:sp>
        <p:nvSpPr>
          <p:cNvPr id="12" name="Oval 3"/>
          <p:cNvSpPr>
            <a:spLocks noChangeArrowheads="1"/>
          </p:cNvSpPr>
          <p:nvPr/>
        </p:nvSpPr>
        <p:spPr bwMode="auto">
          <a:xfrm>
            <a:off x="4714908" y="2500306"/>
            <a:ext cx="4429124" cy="4429132"/>
          </a:xfrm>
          <a:prstGeom prst="ellipse">
            <a:avLst/>
          </a:prstGeom>
          <a:noFill/>
          <a:ln w="57150">
            <a:solidFill>
              <a:srgbClr val="0070C0"/>
            </a:solidFill>
            <a:round/>
            <a:headEnd/>
            <a:tailEnd/>
          </a:ln>
        </p:spPr>
        <p:txBody>
          <a:bodyPr anchor="ctr"/>
          <a:lstStyle/>
          <a:p>
            <a:pPr algn="ctr"/>
            <a:endParaRPr lang="zh-CN" altLang="zh-CN"/>
          </a:p>
        </p:txBody>
      </p:sp>
      <p:sp>
        <p:nvSpPr>
          <p:cNvPr id="13" name="Oval 3"/>
          <p:cNvSpPr>
            <a:spLocks noChangeArrowheads="1"/>
          </p:cNvSpPr>
          <p:nvPr/>
        </p:nvSpPr>
        <p:spPr bwMode="auto">
          <a:xfrm>
            <a:off x="142844" y="571480"/>
            <a:ext cx="3286148" cy="500066"/>
          </a:xfrm>
          <a:prstGeom prst="ellipse">
            <a:avLst/>
          </a:prstGeom>
          <a:noFill/>
          <a:ln w="57150">
            <a:solidFill>
              <a:srgbClr val="0070C0"/>
            </a:solidFill>
            <a:round/>
            <a:headEnd/>
            <a:tailEnd/>
          </a:ln>
        </p:spPr>
        <p:txBody>
          <a:bodyPr anchor="ctr"/>
          <a:lstStyle/>
          <a:p>
            <a:pPr algn="ctr"/>
            <a:endParaRPr lang="zh-CN" altLang="zh-CN"/>
          </a:p>
        </p:txBody>
      </p:sp>
      <p:sp>
        <p:nvSpPr>
          <p:cNvPr id="14" name="Oval 3"/>
          <p:cNvSpPr>
            <a:spLocks noChangeArrowheads="1"/>
          </p:cNvSpPr>
          <p:nvPr/>
        </p:nvSpPr>
        <p:spPr bwMode="auto">
          <a:xfrm>
            <a:off x="7072330" y="214290"/>
            <a:ext cx="2071670" cy="500066"/>
          </a:xfrm>
          <a:prstGeom prst="ellipse">
            <a:avLst/>
          </a:prstGeom>
          <a:noFill/>
          <a:ln w="57150">
            <a:solidFill>
              <a:srgbClr val="0070C0"/>
            </a:solidFill>
            <a:round/>
            <a:headEnd/>
            <a:tailEnd/>
          </a:ln>
        </p:spPr>
        <p:txBody>
          <a:bodyPr anchor="ctr"/>
          <a:lstStyle/>
          <a:p>
            <a:pPr algn="ctr"/>
            <a:endParaRPr lang="zh-CN" altLang="zh-CN"/>
          </a:p>
        </p:txBody>
      </p:sp>
      <p:sp>
        <p:nvSpPr>
          <p:cNvPr id="15" name="Oval 3"/>
          <p:cNvSpPr>
            <a:spLocks noChangeArrowheads="1"/>
          </p:cNvSpPr>
          <p:nvPr/>
        </p:nvSpPr>
        <p:spPr bwMode="auto">
          <a:xfrm>
            <a:off x="295244" y="1000108"/>
            <a:ext cx="3286148" cy="428628"/>
          </a:xfrm>
          <a:prstGeom prst="ellipse">
            <a:avLst/>
          </a:prstGeom>
          <a:noFill/>
          <a:ln w="57150">
            <a:solidFill>
              <a:srgbClr val="0070C0"/>
            </a:solidFill>
            <a:round/>
            <a:headEnd/>
            <a:tailEnd/>
          </a:ln>
        </p:spPr>
        <p:txBody>
          <a:bodyPr anchor="ctr"/>
          <a:lstStyle/>
          <a:p>
            <a:pPr algn="ctr"/>
            <a:endParaRPr lang="zh-CN"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dissolv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ssolve">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ssolv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dissolv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dissolve">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dissolve">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dissolve">
                                      <p:cBhvr>
                                        <p:cTn id="47" dur="50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ssolve">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dissolve">
                                      <p:cBhvr>
                                        <p:cTn id="5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Rectangle 1"/>
          <p:cNvSpPr>
            <a:spLocks noChangeArrowheads="1"/>
          </p:cNvSpPr>
          <p:nvPr/>
        </p:nvSpPr>
        <p:spPr bwMode="auto">
          <a:xfrm>
            <a:off x="71438" y="263420"/>
            <a:ext cx="8786842"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6700" algn="l" defTabSz="914400" rtl="0" eaLnBrk="1" fontAlgn="base" latinLnBrk="0" hangingPunct="1">
              <a:lnSpc>
                <a:spcPct val="100000"/>
              </a:lnSpc>
              <a:spcBef>
                <a:spcPct val="0"/>
              </a:spcBef>
              <a:spcAft>
                <a:spcPct val="0"/>
              </a:spcAft>
              <a:buClrTx/>
              <a:buSzTx/>
              <a:buFontTx/>
              <a:buNone/>
              <a:tabLst/>
            </a:pPr>
            <a:r>
              <a:rPr kumimoji="0" lang="zh-CN" altLang="zh-CN" sz="1000" b="0" i="0" u="none" strike="noStrike" cap="none" normalizeH="0" baseline="0" dirty="0" smtClean="0">
                <a:ln>
                  <a:noFill/>
                </a:ln>
                <a:solidFill>
                  <a:schemeClr val="tx1"/>
                </a:solidFill>
                <a:effectLst/>
                <a:latin typeface="Times New Roman" pitchFamily="18" charset="0"/>
                <a:ea typeface="宋体" pitchFamily="2" charset="-122"/>
                <a:cs typeface="Times New Roman" pitchFamily="18" charset="0"/>
              </a:rPr>
              <a:t> </a:t>
            </a:r>
            <a:r>
              <a:rPr kumimoji="0" lang="zh-CN" sz="2400" i="0" u="none" strike="noStrike" cap="none" normalizeH="0" baseline="0" dirty="0" smtClean="0">
                <a:ln>
                  <a:noFill/>
                </a:ln>
                <a:solidFill>
                  <a:srgbClr val="000000"/>
                </a:solidFill>
                <a:effectLst/>
                <a:latin typeface="+mj-ea"/>
                <a:ea typeface="+mj-ea"/>
                <a:cs typeface="宋体" pitchFamily="2" charset="-122"/>
              </a:rPr>
              <a:t>材料二：据统计，</a:t>
            </a:r>
            <a:r>
              <a:rPr kumimoji="0" lang="zh-CN" sz="2400" i="0" u="none" strike="noStrike" cap="none" normalizeH="0" baseline="0" dirty="0" smtClean="0">
                <a:ln>
                  <a:noFill/>
                </a:ln>
                <a:solidFill>
                  <a:srgbClr val="000000"/>
                </a:solidFill>
                <a:effectLst/>
                <a:latin typeface="+mj-ea"/>
                <a:ea typeface="+mj-ea"/>
                <a:cs typeface="宋体" pitchFamily="2" charset="-122"/>
                <a:hlinkClick r:id="rId2" action="ppaction://hlinksldjump"/>
              </a:rPr>
              <a:t>羊年除夕当晚</a:t>
            </a:r>
            <a:r>
              <a:rPr kumimoji="0" lang="zh-CN" sz="2400" i="0" u="none" strike="noStrike" cap="none" normalizeH="0" baseline="0" dirty="0" smtClean="0">
                <a:ln>
                  <a:noFill/>
                </a:ln>
                <a:solidFill>
                  <a:srgbClr val="000000"/>
                </a:solidFill>
                <a:effectLst/>
                <a:latin typeface="+mj-ea"/>
                <a:ea typeface="+mj-ea"/>
                <a:cs typeface="宋体" pitchFamily="2" charset="-122"/>
              </a:rPr>
              <a:t>，通过发个人微信红包传递祝福的收发总数达到</a:t>
            </a:r>
            <a:r>
              <a:rPr kumimoji="0" lang="en-US" altLang="zh-CN" sz="2400" i="0" u="none" strike="noStrike" cap="none" normalizeH="0" baseline="0" dirty="0" smtClean="0">
                <a:ln>
                  <a:noFill/>
                </a:ln>
                <a:solidFill>
                  <a:srgbClr val="000000"/>
                </a:solidFill>
                <a:effectLst/>
                <a:latin typeface="+mj-ea"/>
                <a:ea typeface="+mj-ea"/>
                <a:cs typeface="宋体" pitchFamily="2" charset="-122"/>
              </a:rPr>
              <a:t>10.1</a:t>
            </a:r>
            <a:r>
              <a:rPr kumimoji="0" lang="zh-CN" altLang="en-US" sz="2400" i="0" u="none" strike="noStrike" cap="none" normalizeH="0" baseline="0" dirty="0" smtClean="0">
                <a:ln>
                  <a:noFill/>
                </a:ln>
                <a:solidFill>
                  <a:srgbClr val="000000"/>
                </a:solidFill>
                <a:effectLst/>
                <a:latin typeface="+mj-ea"/>
                <a:ea typeface="+mj-ea"/>
                <a:cs typeface="宋体" pitchFamily="2" charset="-122"/>
              </a:rPr>
              <a:t>亿次。得知这一数据，妈妈高兴地对小明说：“以后我可能不再需要为怎样循环使用那些印刷精美的红包袋而烦恼啦！”</a:t>
            </a:r>
            <a:endParaRPr kumimoji="0" lang="zh-CN" altLang="en-US" sz="2400" i="0" u="none" strike="noStrike" cap="none" normalizeH="0" baseline="0" dirty="0" smtClean="0">
              <a:ln>
                <a:noFill/>
              </a:ln>
              <a:solidFill>
                <a:schemeClr val="tx1"/>
              </a:solidFill>
              <a:effectLst/>
              <a:latin typeface="+mj-ea"/>
              <a:ea typeface="+mj-ea"/>
              <a:cs typeface="Times New Roman" pitchFamily="18" charset="0"/>
            </a:endParaRPr>
          </a:p>
          <a:p>
            <a:pPr marL="0" marR="0" lvl="0" indent="266700" algn="l" defTabSz="914400" rtl="0" eaLnBrk="0" fontAlgn="base" latinLnBrk="0" hangingPunct="0">
              <a:lnSpc>
                <a:spcPct val="100000"/>
              </a:lnSpc>
              <a:spcBef>
                <a:spcPct val="0"/>
              </a:spcBef>
              <a:spcAft>
                <a:spcPct val="0"/>
              </a:spcAft>
              <a:buClrTx/>
              <a:buSzTx/>
              <a:buFontTx/>
              <a:buNone/>
              <a:tabLst/>
            </a:pP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1</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）运用学过的知识，结合材料一，回答</a:t>
            </a:r>
            <a:r>
              <a:rPr kumimoji="0" lang="en-US" altLang="zh-CN" sz="2400" b="1"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2015</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央视春晚</a:t>
            </a:r>
            <a:r>
              <a:rPr kumimoji="0" lang="zh-CN" altLang="en-US" sz="24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摇摇抢红包</a:t>
            </a:r>
            <a:r>
              <a:rPr kumimoji="0" lang="zh-CN" altLang="en-US" sz="2400" b="1" i="0" u="none" strike="noStrike" cap="none" normalizeH="0" baseline="0" dirty="0" smtClean="0">
                <a:ln>
                  <a:noFill/>
                </a:ln>
                <a:solidFill>
                  <a:schemeClr val="tx1"/>
                </a:solidFill>
                <a:effectLst/>
                <a:latin typeface="Arial"/>
                <a:ea typeface="宋体" pitchFamily="2" charset="-122"/>
                <a:cs typeface="宋体" pitchFamily="2" charset="-122"/>
              </a:rPr>
              <a:t>”</a:t>
            </a:r>
            <a:r>
              <a:rPr kumimoji="0" lang="zh-CN" altLang="en-US" sz="2400" b="1"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活动大受海内外华人青睐这一现象说明了什么</a:t>
            </a:r>
            <a:r>
              <a:rPr kumimoji="0" lang="zh-CN" altLang="en-US" sz="2400" b="0" i="0" u="none" strike="noStrike" cap="none" normalizeH="0" baseline="0" dirty="0" smtClean="0">
                <a:ln>
                  <a:noFill/>
                </a:ln>
                <a:solidFill>
                  <a:schemeClr val="tx1"/>
                </a:solidFill>
                <a:effectLst/>
                <a:latin typeface="Times New Roman" pitchFamily="18" charset="0"/>
                <a:ea typeface="宋体" pitchFamily="2" charset="-122"/>
                <a:cs typeface="宋体" pitchFamily="2" charset="-122"/>
              </a:rPr>
              <a:t>。</a:t>
            </a:r>
            <a:endParaRPr kumimoji="0" lang="zh-CN" altLang="en-US" sz="2400" b="0" i="0" u="none" strike="noStrike" cap="none" normalizeH="0" baseline="0" dirty="0" smtClean="0">
              <a:ln>
                <a:noFill/>
              </a:ln>
              <a:solidFill>
                <a:schemeClr val="tx1"/>
              </a:solidFill>
              <a:effectLst/>
              <a:latin typeface="Arial" pitchFamily="34" charset="0"/>
              <a:ea typeface="宋体" pitchFamily="2" charset="-122"/>
              <a:cs typeface="宋体" pitchFamily="2" charset="-122"/>
            </a:endParaRPr>
          </a:p>
        </p:txBody>
      </p:sp>
      <p:sp>
        <p:nvSpPr>
          <p:cNvPr id="4" name="TextBox 3"/>
          <p:cNvSpPr txBox="1"/>
          <p:nvPr/>
        </p:nvSpPr>
        <p:spPr>
          <a:xfrm>
            <a:off x="214282" y="6253483"/>
            <a:ext cx="7429552" cy="461665"/>
          </a:xfrm>
          <a:prstGeom prst="rect">
            <a:avLst/>
          </a:prstGeom>
          <a:noFill/>
        </p:spPr>
        <p:txBody>
          <a:bodyPr wrap="square" rtlCol="0">
            <a:spAutoFit/>
          </a:bodyPr>
          <a:lstStyle/>
          <a:p>
            <a:r>
              <a:rPr lang="en-US" dirty="0" smtClean="0"/>
              <a:t> </a:t>
            </a:r>
            <a:r>
              <a:rPr lang="zh-CN" altLang="en-US" sz="2400" b="1" dirty="0" smtClean="0"/>
              <a:t>（</a:t>
            </a:r>
            <a:r>
              <a:rPr lang="en-US" sz="2400" b="1" dirty="0" smtClean="0"/>
              <a:t>2</a:t>
            </a:r>
            <a:r>
              <a:rPr lang="zh-CN" altLang="en-US" sz="2400" b="1" dirty="0" smtClean="0"/>
              <a:t>）请结合材料二，分析妈妈感到高兴的原因。</a:t>
            </a:r>
            <a:endParaRPr lang="zh-CN" altLang="en-US" sz="2400" b="1" dirty="0"/>
          </a:p>
        </p:txBody>
      </p:sp>
      <p:sp>
        <p:nvSpPr>
          <p:cNvPr id="5" name="TextBox 4"/>
          <p:cNvSpPr txBox="1"/>
          <p:nvPr/>
        </p:nvSpPr>
        <p:spPr>
          <a:xfrm>
            <a:off x="214282" y="2571744"/>
            <a:ext cx="8572559" cy="3477875"/>
          </a:xfrm>
          <a:prstGeom prst="rect">
            <a:avLst/>
          </a:prstGeom>
          <a:noFill/>
        </p:spPr>
        <p:txBody>
          <a:bodyPr wrap="square" rtlCol="0">
            <a:spAutoFit/>
          </a:bodyPr>
          <a:lstStyle/>
          <a:p>
            <a:r>
              <a:rPr lang="zh-CN" altLang="en-US" sz="2000" b="1" dirty="0" smtClean="0">
                <a:solidFill>
                  <a:srgbClr val="C00000"/>
                </a:solidFill>
              </a:rPr>
              <a:t>说明：①“</a:t>
            </a:r>
            <a:r>
              <a:rPr lang="zh-CN" altLang="en-US" sz="2000" b="1" dirty="0" smtClean="0">
                <a:solidFill>
                  <a:srgbClr val="0070C0"/>
                </a:solidFill>
              </a:rPr>
              <a:t>通过微信等时下新媒体技术手段实现线上线下的全民互动”说明：</a:t>
            </a:r>
            <a:r>
              <a:rPr lang="zh-CN" altLang="en-US" sz="2000" b="1" dirty="0" smtClean="0">
                <a:solidFill>
                  <a:srgbClr val="C00000"/>
                </a:solidFill>
              </a:rPr>
              <a:t>当今世界，科技日益渗透到人类生活的各个领域，成为生产力中最活跃的因素。</a:t>
            </a:r>
            <a:r>
              <a:rPr lang="en-US" altLang="zh-CN" sz="2000" b="1" dirty="0" smtClean="0">
                <a:solidFill>
                  <a:srgbClr val="C00000"/>
                </a:solidFill>
              </a:rPr>
              <a:t>2</a:t>
            </a:r>
            <a:endParaRPr lang="zh-CN" altLang="en-US" sz="2000" b="1" dirty="0" smtClean="0">
              <a:solidFill>
                <a:srgbClr val="C00000"/>
              </a:solidFill>
            </a:endParaRPr>
          </a:p>
          <a:p>
            <a:r>
              <a:rPr lang="en-US" sz="2000" b="1" dirty="0" smtClean="0">
                <a:solidFill>
                  <a:srgbClr val="C00000"/>
                </a:solidFill>
              </a:rPr>
              <a:t> </a:t>
            </a:r>
            <a:r>
              <a:rPr lang="zh-CN" altLang="en-US" sz="2000" b="1" dirty="0" smtClean="0">
                <a:solidFill>
                  <a:srgbClr val="C00000"/>
                </a:solidFill>
              </a:rPr>
              <a:t>②</a:t>
            </a:r>
            <a:r>
              <a:rPr lang="zh-CN" altLang="en-US" sz="2000" b="1" dirty="0" smtClean="0">
                <a:solidFill>
                  <a:srgbClr val="0070C0"/>
                </a:solidFill>
              </a:rPr>
              <a:t>在春节时以红包的方式传递祝福说明：</a:t>
            </a:r>
            <a:r>
              <a:rPr lang="zh-CN" altLang="en-US" sz="2000" b="1" dirty="0" smtClean="0">
                <a:solidFill>
                  <a:srgbClr val="C00000"/>
                </a:solidFill>
              </a:rPr>
              <a:t>源远流长、博大精深的中华文化对今天中国人的价值观念、生活方式和中国的发展道路具有深刻的影响。</a:t>
            </a:r>
            <a:r>
              <a:rPr lang="en-US" altLang="zh-CN" sz="2000" b="1" dirty="0" smtClean="0">
                <a:solidFill>
                  <a:srgbClr val="C00000"/>
                </a:solidFill>
              </a:rPr>
              <a:t>2</a:t>
            </a:r>
            <a:endParaRPr lang="zh-CN" altLang="en-US" sz="2000" b="1" dirty="0" smtClean="0">
              <a:solidFill>
                <a:srgbClr val="C00000"/>
              </a:solidFill>
            </a:endParaRPr>
          </a:p>
          <a:p>
            <a:r>
              <a:rPr lang="en-US" sz="2000" b="1" dirty="0" smtClean="0">
                <a:solidFill>
                  <a:srgbClr val="C00000"/>
                </a:solidFill>
              </a:rPr>
              <a:t> </a:t>
            </a:r>
            <a:r>
              <a:rPr lang="zh-CN" altLang="en-US" sz="2000" b="1" dirty="0" smtClean="0">
                <a:solidFill>
                  <a:srgbClr val="C00000"/>
                </a:solidFill>
              </a:rPr>
              <a:t>③</a:t>
            </a:r>
            <a:r>
              <a:rPr lang="zh-CN" altLang="en-US" sz="2000" b="1" dirty="0" smtClean="0">
                <a:solidFill>
                  <a:srgbClr val="0070C0"/>
                </a:solidFill>
              </a:rPr>
              <a:t>“通过微信等时下新媒体技术手段实现线上线下的全民互动”说明</a:t>
            </a:r>
            <a:r>
              <a:rPr lang="zh-CN" altLang="en-US" sz="2000" b="1" dirty="0" smtClean="0">
                <a:solidFill>
                  <a:srgbClr val="C00000"/>
                </a:solidFill>
              </a:rPr>
              <a:t>：网络的丰富性、便捷性、高效性正在逐步改变人们的生产、生活、学习和娱乐方式。</a:t>
            </a:r>
            <a:r>
              <a:rPr lang="en-US" altLang="zh-CN" sz="2000" b="1" dirty="0" smtClean="0">
                <a:solidFill>
                  <a:srgbClr val="C00000"/>
                </a:solidFill>
              </a:rPr>
              <a:t>2</a:t>
            </a:r>
            <a:endParaRPr lang="en-US" sz="2000" b="1" dirty="0" smtClean="0">
              <a:solidFill>
                <a:srgbClr val="C00000"/>
              </a:solidFill>
            </a:endParaRPr>
          </a:p>
          <a:p>
            <a:r>
              <a:rPr lang="en-US" sz="2000" dirty="0" smtClean="0"/>
              <a:t> </a:t>
            </a:r>
            <a:r>
              <a:rPr lang="zh-CN" altLang="en-US" sz="2000" b="1" dirty="0" smtClean="0">
                <a:solidFill>
                  <a:srgbClr val="C00000"/>
                </a:solidFill>
              </a:rPr>
              <a:t>④</a:t>
            </a:r>
            <a:r>
              <a:rPr lang="en-US" sz="2000" b="1" dirty="0" smtClean="0">
                <a:solidFill>
                  <a:srgbClr val="C00000"/>
                </a:solidFill>
              </a:rPr>
              <a:t> </a:t>
            </a:r>
            <a:r>
              <a:rPr lang="zh-CN" altLang="en-US" sz="2000" b="1" dirty="0" smtClean="0">
                <a:solidFill>
                  <a:srgbClr val="0070C0"/>
                </a:solidFill>
              </a:rPr>
              <a:t>“春晚的微信摇一摇活动，全球摇一摇总次数超过</a:t>
            </a:r>
            <a:r>
              <a:rPr lang="en-US" sz="2000" b="1" dirty="0" smtClean="0">
                <a:solidFill>
                  <a:srgbClr val="0070C0"/>
                </a:solidFill>
              </a:rPr>
              <a:t>110</a:t>
            </a:r>
            <a:r>
              <a:rPr lang="zh-CN" altLang="en-US" sz="2000" b="1" dirty="0" smtClean="0">
                <a:solidFill>
                  <a:srgbClr val="0070C0"/>
                </a:solidFill>
              </a:rPr>
              <a:t>次，全球有</a:t>
            </a:r>
            <a:r>
              <a:rPr lang="en-US" sz="2000" b="1" dirty="0" smtClean="0">
                <a:solidFill>
                  <a:srgbClr val="0070C0"/>
                </a:solidFill>
              </a:rPr>
              <a:t>185</a:t>
            </a:r>
            <a:r>
              <a:rPr lang="zh-CN" altLang="en-US" sz="2000" b="1" dirty="0" smtClean="0">
                <a:solidFill>
                  <a:srgbClr val="0070C0"/>
                </a:solidFill>
              </a:rPr>
              <a:t>个国家在摇。”说明：</a:t>
            </a:r>
            <a:r>
              <a:rPr lang="zh-CN" altLang="en-US" sz="2000" b="1" dirty="0" smtClean="0">
                <a:solidFill>
                  <a:srgbClr val="C00000"/>
                </a:solidFill>
              </a:rPr>
              <a:t>在全球化的进程中，各个国家和民族的文化，相互尊重、相互融合、相互促进，呈现出多元和谐的发展局面。</a:t>
            </a:r>
            <a:r>
              <a:rPr lang="en-US" altLang="zh-CN" sz="2000" b="1" dirty="0" smtClean="0">
                <a:solidFill>
                  <a:srgbClr val="C00000"/>
                </a:solidFill>
              </a:rPr>
              <a:t>2</a:t>
            </a:r>
            <a:endParaRPr lang="zh-CN" altLang="en-US" sz="2000" b="1" dirty="0" smtClean="0">
              <a:solidFill>
                <a:srgbClr val="C00000"/>
              </a:solidFill>
            </a:endParaRPr>
          </a:p>
        </p:txBody>
      </p:sp>
      <p:sp>
        <p:nvSpPr>
          <p:cNvPr id="7" name="Oval 3"/>
          <p:cNvSpPr>
            <a:spLocks noChangeArrowheads="1"/>
          </p:cNvSpPr>
          <p:nvPr/>
        </p:nvSpPr>
        <p:spPr bwMode="auto">
          <a:xfrm>
            <a:off x="4929190" y="2071678"/>
            <a:ext cx="3571900" cy="500066"/>
          </a:xfrm>
          <a:prstGeom prst="ellipse">
            <a:avLst/>
          </a:prstGeom>
          <a:noFill/>
          <a:ln w="57150">
            <a:solidFill>
              <a:srgbClr val="FF0000"/>
            </a:solidFill>
            <a:round/>
            <a:headEnd/>
            <a:tailEnd/>
          </a:ln>
        </p:spPr>
        <p:txBody>
          <a:bodyPr anchor="ctr"/>
          <a:lstStyle/>
          <a:p>
            <a:pPr algn="ctr"/>
            <a:endParaRPr lang="zh-CN" altLang="zh-CN"/>
          </a:p>
        </p:txBody>
      </p:sp>
      <p:sp>
        <p:nvSpPr>
          <p:cNvPr id="8" name="Oval 3"/>
          <p:cNvSpPr>
            <a:spLocks noChangeArrowheads="1"/>
          </p:cNvSpPr>
          <p:nvPr/>
        </p:nvSpPr>
        <p:spPr bwMode="auto">
          <a:xfrm>
            <a:off x="1071538" y="1714488"/>
            <a:ext cx="2428892" cy="500066"/>
          </a:xfrm>
          <a:prstGeom prst="ellipse">
            <a:avLst/>
          </a:prstGeom>
          <a:noFill/>
          <a:ln w="57150">
            <a:solidFill>
              <a:srgbClr val="FF0000"/>
            </a:solidFill>
            <a:round/>
            <a:headEnd/>
            <a:tailEnd/>
          </a:ln>
        </p:spPr>
        <p:txBody>
          <a:bodyPr anchor="ctr"/>
          <a:lstStyle/>
          <a:p>
            <a:pPr algn="ctr"/>
            <a:endParaRPr lang="zh-CN" altLang="zh-CN"/>
          </a:p>
        </p:txBody>
      </p:sp>
      <p:sp>
        <p:nvSpPr>
          <p:cNvPr id="9" name="Oval 3"/>
          <p:cNvSpPr>
            <a:spLocks noChangeArrowheads="1"/>
          </p:cNvSpPr>
          <p:nvPr/>
        </p:nvSpPr>
        <p:spPr bwMode="auto">
          <a:xfrm>
            <a:off x="3571868" y="1714488"/>
            <a:ext cx="1928826" cy="500066"/>
          </a:xfrm>
          <a:prstGeom prst="ellipse">
            <a:avLst/>
          </a:prstGeom>
          <a:noFill/>
          <a:ln w="57150">
            <a:solidFill>
              <a:srgbClr val="FF0000"/>
            </a:solidFill>
            <a:round/>
            <a:headEnd/>
            <a:tailEnd/>
          </a:ln>
        </p:spPr>
        <p:txBody>
          <a:bodyPr anchor="ctr"/>
          <a:lstStyle/>
          <a:p>
            <a:pPr algn="ctr"/>
            <a:endParaRPr lang="zh-CN" altLang="zh-CN"/>
          </a:p>
        </p:txBody>
      </p:sp>
      <p:sp>
        <p:nvSpPr>
          <p:cNvPr id="10" name="Oval 3"/>
          <p:cNvSpPr>
            <a:spLocks noChangeArrowheads="1"/>
          </p:cNvSpPr>
          <p:nvPr/>
        </p:nvSpPr>
        <p:spPr bwMode="auto">
          <a:xfrm>
            <a:off x="928662" y="6215082"/>
            <a:ext cx="2428892" cy="500066"/>
          </a:xfrm>
          <a:prstGeom prst="ellipse">
            <a:avLst/>
          </a:prstGeom>
          <a:noFill/>
          <a:ln w="57150">
            <a:solidFill>
              <a:srgbClr val="FF0000"/>
            </a:solidFill>
            <a:round/>
            <a:headEnd/>
            <a:tailEnd/>
          </a:ln>
        </p:spPr>
        <p:txBody>
          <a:bodyPr anchor="ctr"/>
          <a:lstStyle/>
          <a:p>
            <a:pPr algn="ctr"/>
            <a:endParaRPr lang="zh-CN" altLang="zh-CN"/>
          </a:p>
        </p:txBody>
      </p:sp>
      <p:sp>
        <p:nvSpPr>
          <p:cNvPr id="11" name="Oval 3"/>
          <p:cNvSpPr>
            <a:spLocks noChangeArrowheads="1"/>
          </p:cNvSpPr>
          <p:nvPr/>
        </p:nvSpPr>
        <p:spPr bwMode="auto">
          <a:xfrm>
            <a:off x="3214678" y="6215082"/>
            <a:ext cx="4286280" cy="500066"/>
          </a:xfrm>
          <a:prstGeom prst="ellipse">
            <a:avLst/>
          </a:prstGeom>
          <a:noFill/>
          <a:ln w="57150">
            <a:solidFill>
              <a:srgbClr val="FF0000"/>
            </a:solidFill>
            <a:round/>
            <a:headEnd/>
            <a:tailEnd/>
          </a:ln>
        </p:spPr>
        <p:txBody>
          <a:bodyPr anchor="ctr"/>
          <a:lstStyle/>
          <a:p>
            <a:pPr algn="ctr"/>
            <a:endParaRPr lang="zh-CN" altLang="zh-CN"/>
          </a:p>
        </p:txBody>
      </p:sp>
      <p:sp>
        <p:nvSpPr>
          <p:cNvPr id="12" name="Oval 3"/>
          <p:cNvSpPr>
            <a:spLocks noChangeArrowheads="1"/>
          </p:cNvSpPr>
          <p:nvPr/>
        </p:nvSpPr>
        <p:spPr bwMode="auto">
          <a:xfrm>
            <a:off x="142844" y="214290"/>
            <a:ext cx="1643074" cy="500066"/>
          </a:xfrm>
          <a:prstGeom prst="ellipse">
            <a:avLst/>
          </a:prstGeom>
          <a:noFill/>
          <a:ln w="57150">
            <a:solidFill>
              <a:srgbClr val="FF0000"/>
            </a:solidFill>
            <a:round/>
            <a:headEnd/>
            <a:tailEnd/>
          </a:ln>
        </p:spPr>
        <p:txBody>
          <a:bodyPr anchor="ctr"/>
          <a:lstStyle/>
          <a:p>
            <a:pPr algn="ctr"/>
            <a:endParaRPr lang="zh-CN" altLang="zh-CN"/>
          </a:p>
        </p:txBody>
      </p:sp>
      <p:sp>
        <p:nvSpPr>
          <p:cNvPr id="13" name="Line 23"/>
          <p:cNvSpPr>
            <a:spLocks noChangeShapeType="1"/>
          </p:cNvSpPr>
          <p:nvPr/>
        </p:nvSpPr>
        <p:spPr bwMode="auto">
          <a:xfrm flipH="1" flipV="1">
            <a:off x="285720" y="1025827"/>
            <a:ext cx="8358246" cy="45719"/>
          </a:xfrm>
          <a:prstGeom prst="line">
            <a:avLst/>
          </a:prstGeom>
          <a:noFill/>
          <a:ln w="38100">
            <a:solidFill>
              <a:srgbClr val="FF0000"/>
            </a:solidFill>
            <a:round/>
            <a:headEnd/>
            <a:tailEnd/>
          </a:ln>
        </p:spPr>
        <p:txBody>
          <a:bodyPr wrap="none" anchor="ctr"/>
          <a:lstStyle/>
          <a:p>
            <a:endParaRPr lang="zh-CN" altLang="en-US"/>
          </a:p>
        </p:txBody>
      </p:sp>
      <p:sp>
        <p:nvSpPr>
          <p:cNvPr id="14" name="Line 23"/>
          <p:cNvSpPr>
            <a:spLocks noChangeShapeType="1"/>
          </p:cNvSpPr>
          <p:nvPr/>
        </p:nvSpPr>
        <p:spPr bwMode="auto">
          <a:xfrm flipH="1" flipV="1">
            <a:off x="357158" y="1428736"/>
            <a:ext cx="8358246" cy="45719"/>
          </a:xfrm>
          <a:prstGeom prst="line">
            <a:avLst/>
          </a:prstGeom>
          <a:noFill/>
          <a:ln w="38100">
            <a:solidFill>
              <a:srgbClr val="FF0000"/>
            </a:solidFill>
            <a:round/>
            <a:headEnd/>
            <a:tailEnd/>
          </a:ln>
        </p:spPr>
        <p:txBody>
          <a:bodyPr wrap="none" anchor="ctr"/>
          <a:lstStyle/>
          <a:p>
            <a:endParaRPr lang="zh-CN" altLang="en-US"/>
          </a:p>
        </p:txBody>
      </p:sp>
      <p:sp>
        <p:nvSpPr>
          <p:cNvPr id="15" name="Oval 3"/>
          <p:cNvSpPr>
            <a:spLocks noChangeArrowheads="1"/>
          </p:cNvSpPr>
          <p:nvPr/>
        </p:nvSpPr>
        <p:spPr bwMode="auto">
          <a:xfrm>
            <a:off x="4000496" y="1000108"/>
            <a:ext cx="2000264" cy="500066"/>
          </a:xfrm>
          <a:prstGeom prst="ellipse">
            <a:avLst/>
          </a:prstGeom>
          <a:noFill/>
          <a:ln w="57150">
            <a:solidFill>
              <a:srgbClr val="0070C0"/>
            </a:solidFill>
            <a:round/>
            <a:headEnd/>
            <a:tailEnd/>
          </a:ln>
        </p:spPr>
        <p:txBody>
          <a:bodyPr anchor="ctr"/>
          <a:lstStyle/>
          <a:p>
            <a:pPr algn="ctr"/>
            <a:endParaRPr lang="zh-CN" altLang="zh-CN"/>
          </a:p>
        </p:txBody>
      </p:sp>
      <p:sp>
        <p:nvSpPr>
          <p:cNvPr id="6" name="TextBox 5"/>
          <p:cNvSpPr txBox="1"/>
          <p:nvPr/>
        </p:nvSpPr>
        <p:spPr>
          <a:xfrm>
            <a:off x="214282" y="5586257"/>
            <a:ext cx="8715436" cy="1200329"/>
          </a:xfrm>
          <a:prstGeom prst="rect">
            <a:avLst/>
          </a:prstGeom>
          <a:solidFill>
            <a:schemeClr val="bg1"/>
          </a:solidFill>
        </p:spPr>
        <p:txBody>
          <a:bodyPr wrap="square" rtlCol="0">
            <a:spAutoFit/>
          </a:bodyPr>
          <a:lstStyle/>
          <a:p>
            <a:r>
              <a:rPr lang="en-US" dirty="0" smtClean="0"/>
              <a:t> </a:t>
            </a:r>
            <a:r>
              <a:rPr lang="zh-CN" altLang="en-US" sz="2400" dirty="0" smtClean="0">
                <a:solidFill>
                  <a:srgbClr val="C00000"/>
                </a:solidFill>
              </a:rPr>
              <a:t>⑤</a:t>
            </a:r>
            <a:r>
              <a:rPr lang="zh-CN" altLang="en-US" sz="2400" dirty="0" smtClean="0">
                <a:solidFill>
                  <a:srgbClr val="0070C0"/>
                </a:solidFill>
              </a:rPr>
              <a:t>以微信红包替代纸质的传统红包传递祝福说明：</a:t>
            </a:r>
            <a:r>
              <a:rPr lang="zh-CN" altLang="en-US" sz="2400" dirty="0" smtClean="0">
                <a:solidFill>
                  <a:srgbClr val="C00000"/>
                </a:solidFill>
              </a:rPr>
              <a:t>中华传统文化随着时代的变化和实践的发展而不断丰富和发展。 </a:t>
            </a:r>
            <a:r>
              <a:rPr lang="en-US" altLang="zh-CN" sz="2400" dirty="0" smtClean="0">
                <a:solidFill>
                  <a:srgbClr val="C00000"/>
                </a:solidFill>
              </a:rPr>
              <a:t>2</a:t>
            </a:r>
            <a:r>
              <a:rPr lang="en-US" sz="2400" dirty="0" smtClean="0">
                <a:solidFill>
                  <a:srgbClr val="C00000"/>
                </a:solidFill>
              </a:rPr>
              <a:t>   </a:t>
            </a:r>
          </a:p>
          <a:p>
            <a:r>
              <a:rPr lang="zh-CN" altLang="en-US" sz="2400" dirty="0" smtClean="0">
                <a:solidFill>
                  <a:srgbClr val="C00000"/>
                </a:solidFill>
              </a:rPr>
              <a:t>       </a:t>
            </a:r>
            <a:r>
              <a:rPr lang="zh-CN" altLang="en-US" sz="2400" b="1" dirty="0" smtClean="0">
                <a:solidFill>
                  <a:srgbClr val="0070C0"/>
                </a:solidFill>
              </a:rPr>
              <a:t>以上任选</a:t>
            </a:r>
            <a:r>
              <a:rPr lang="en-US" altLang="zh-CN" sz="2400" b="1" dirty="0" smtClean="0">
                <a:solidFill>
                  <a:srgbClr val="0070C0"/>
                </a:solidFill>
              </a:rPr>
              <a:t>3</a:t>
            </a:r>
            <a:r>
              <a:rPr lang="zh-CN" altLang="en-US" sz="2400" b="1" dirty="0" smtClean="0">
                <a:solidFill>
                  <a:srgbClr val="0070C0"/>
                </a:solidFill>
              </a:rPr>
              <a:t>点，结合材料 ，得</a:t>
            </a:r>
            <a:r>
              <a:rPr lang="en-US" sz="2400" b="1" dirty="0" smtClean="0">
                <a:solidFill>
                  <a:srgbClr val="0070C0"/>
                </a:solidFill>
              </a:rPr>
              <a:t>6</a:t>
            </a:r>
            <a:r>
              <a:rPr lang="zh-CN" altLang="en-US" sz="2400" b="1" dirty="0" smtClean="0">
                <a:solidFill>
                  <a:srgbClr val="0070C0"/>
                </a:solidFill>
              </a:rPr>
              <a:t>分（最佳答案②③④）</a:t>
            </a:r>
            <a:endParaRPr lang="zh-CN" altLang="en-US" sz="2400" dirty="0" smtClean="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dissolv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dissolv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dissolv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8" presetClass="exit" presetSubtype="16" fill="hold" grpId="1" nodeType="clickEffect">
                                  <p:stCondLst>
                                    <p:cond delay="0"/>
                                  </p:stCondLst>
                                  <p:childTnLst>
                                    <p:animEffect transition="out" filter="diamond(in)">
                                      <p:cBhvr>
                                        <p:cTn id="31" dur="2000"/>
                                        <p:tgtEl>
                                          <p:spTgt spid="6"/>
                                        </p:tgtEl>
                                      </p:cBhvr>
                                    </p:animEffect>
                                    <p:set>
                                      <p:cBhvr>
                                        <p:cTn id="32" dur="1" fill="hold">
                                          <p:stCondLst>
                                            <p:cond delay="1999"/>
                                          </p:stCondLst>
                                        </p:cTn>
                                        <p:tgtEl>
                                          <p:spTgt spid="6"/>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dissolv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dissolv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dissolve">
                                      <p:cBhvr>
                                        <p:cTn id="47" dur="5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dissolve">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dissolve">
                                      <p:cBhvr>
                                        <p:cTn id="57" dur="500"/>
                                        <p:tgtEl>
                                          <p:spTgt spid="14"/>
                                        </p:tgtEl>
                                      </p:cBhvr>
                                    </p:animEffect>
                                  </p:childTnLst>
                                </p:cTn>
                              </p:par>
                            </p:childTnLst>
                          </p:cTn>
                        </p:par>
                      </p:childTnLst>
                    </p:cTn>
                  </p:par>
                  <p:par>
                    <p:cTn id="58" fill="hold">
                      <p:stCondLst>
                        <p:cond delay="indefinite"/>
                      </p:stCondLst>
                      <p:childTnLst>
                        <p:par>
                          <p:cTn id="59" fill="hold">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dissolve">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12" grpId="0" animBg="1"/>
      <p:bldP spid="13" grpId="0" animBg="1"/>
      <p:bldP spid="14" grpId="0" animBg="1"/>
      <p:bldP spid="15" grpId="0" animBg="1"/>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1406" y="691202"/>
            <a:ext cx="8929718" cy="523220"/>
          </a:xfrm>
          <a:prstGeom prst="rect">
            <a:avLst/>
          </a:prstGeom>
          <a:noFill/>
        </p:spPr>
        <p:txBody>
          <a:bodyPr wrap="square" rtlCol="0">
            <a:spAutoFit/>
          </a:bodyPr>
          <a:lstStyle/>
          <a:p>
            <a:r>
              <a:rPr lang="en-US" dirty="0" smtClean="0"/>
              <a:t> </a:t>
            </a:r>
            <a:r>
              <a:rPr lang="zh-CN" altLang="en-US" sz="2800" b="1" dirty="0" smtClean="0"/>
              <a:t>（</a:t>
            </a:r>
            <a:r>
              <a:rPr lang="en-US" sz="2800" b="1" dirty="0" smtClean="0"/>
              <a:t>2</a:t>
            </a:r>
            <a:r>
              <a:rPr lang="zh-CN" altLang="en-US" sz="2800" b="1" dirty="0" smtClean="0"/>
              <a:t>）请结合材料二，分析妈妈感到高兴的原因。</a:t>
            </a:r>
            <a:endParaRPr lang="zh-CN" altLang="en-US" sz="2800" b="1" dirty="0"/>
          </a:p>
        </p:txBody>
      </p:sp>
      <p:sp>
        <p:nvSpPr>
          <p:cNvPr id="3" name="TextBox 2"/>
          <p:cNvSpPr txBox="1"/>
          <p:nvPr/>
        </p:nvSpPr>
        <p:spPr>
          <a:xfrm>
            <a:off x="214283" y="1452169"/>
            <a:ext cx="8929718" cy="5262979"/>
          </a:xfrm>
          <a:prstGeom prst="rect">
            <a:avLst/>
          </a:prstGeom>
          <a:noFill/>
        </p:spPr>
        <p:txBody>
          <a:bodyPr wrap="square" rtlCol="0">
            <a:spAutoFit/>
          </a:bodyPr>
          <a:lstStyle/>
          <a:p>
            <a:r>
              <a:rPr lang="zh-CN" altLang="en-US" sz="2400" dirty="0" smtClean="0">
                <a:solidFill>
                  <a:srgbClr val="0070C0"/>
                </a:solidFill>
              </a:rPr>
              <a:t>①人口剧增、资源短缺、环境恶化、生态危机等一系列问题，已经直接威胁到我们和子孙后代生存。</a:t>
            </a:r>
            <a:r>
              <a:rPr lang="zh-CN" altLang="en-US" sz="2400" b="1" dirty="0" smtClean="0">
                <a:solidFill>
                  <a:srgbClr val="C00000"/>
                </a:solidFill>
              </a:rPr>
              <a:t>面对这些问题，谋求可持续发展逐渐成为国人共识。</a:t>
            </a:r>
            <a:r>
              <a:rPr lang="en-US" sz="2400" b="1" dirty="0" smtClean="0">
                <a:solidFill>
                  <a:srgbClr val="0070C0"/>
                </a:solidFill>
              </a:rPr>
              <a:t>1</a:t>
            </a:r>
            <a:endParaRPr lang="zh-CN" altLang="en-US" sz="2400" dirty="0" smtClean="0">
              <a:solidFill>
                <a:srgbClr val="0070C0"/>
              </a:solidFill>
            </a:endParaRPr>
          </a:p>
          <a:p>
            <a:r>
              <a:rPr lang="en-US" sz="2400" dirty="0" smtClean="0">
                <a:solidFill>
                  <a:srgbClr val="0070C0"/>
                </a:solidFill>
              </a:rPr>
              <a:t> ②</a:t>
            </a:r>
            <a:r>
              <a:rPr lang="zh-CN" altLang="en-US" sz="2400" dirty="0" smtClean="0">
                <a:solidFill>
                  <a:srgbClr val="0070C0"/>
                </a:solidFill>
              </a:rPr>
              <a:t>我国资源总量大、种类多，但人均占有量少、开发难度大、总体上资源紧缺。长期以来，我国资源开发利用不尽合理、不够科学，资源浪费、损失十分严重。资源储备紧缺，已对经济发展构成严重制约。</a:t>
            </a:r>
            <a:r>
              <a:rPr lang="en-US" altLang="zh-CN" sz="2400" dirty="0" smtClean="0">
                <a:solidFill>
                  <a:srgbClr val="0070C0"/>
                </a:solidFill>
              </a:rPr>
              <a:t>2</a:t>
            </a:r>
            <a:r>
              <a:rPr lang="zh-CN" altLang="en-US" sz="2400" dirty="0" smtClean="0">
                <a:solidFill>
                  <a:srgbClr val="0070C0"/>
                </a:solidFill>
              </a:rPr>
              <a:t>    </a:t>
            </a:r>
            <a:r>
              <a:rPr lang="zh-CN" altLang="en-US" sz="2400" b="1" dirty="0" smtClean="0">
                <a:solidFill>
                  <a:srgbClr val="C00000"/>
                </a:solidFill>
              </a:rPr>
              <a:t>以微信红包替代纸质的传统红包传递祝福，符合国情需要，有利于节约资源，也有利于保护环境。</a:t>
            </a:r>
            <a:r>
              <a:rPr lang="en-US" sz="2400" b="1" dirty="0" smtClean="0">
                <a:solidFill>
                  <a:srgbClr val="C00000"/>
                </a:solidFill>
              </a:rPr>
              <a:t>2</a:t>
            </a:r>
            <a:r>
              <a:rPr lang="en-US" sz="2400" b="1" dirty="0" smtClean="0">
                <a:solidFill>
                  <a:srgbClr val="0070C0"/>
                </a:solidFill>
              </a:rPr>
              <a:t> </a:t>
            </a:r>
            <a:endParaRPr lang="zh-CN" altLang="en-US" sz="2400" dirty="0" smtClean="0">
              <a:solidFill>
                <a:srgbClr val="0070C0"/>
              </a:solidFill>
            </a:endParaRPr>
          </a:p>
          <a:p>
            <a:r>
              <a:rPr lang="en-US" sz="2400" dirty="0" smtClean="0">
                <a:solidFill>
                  <a:srgbClr val="0070C0"/>
                </a:solidFill>
              </a:rPr>
              <a:t>③</a:t>
            </a:r>
            <a:r>
              <a:rPr lang="zh-CN" altLang="en-US" sz="2400" dirty="0" smtClean="0">
                <a:solidFill>
                  <a:srgbClr val="0070C0"/>
                </a:solidFill>
              </a:rPr>
              <a:t>节约资源是保护生态环境的根本之策。</a:t>
            </a:r>
            <a:r>
              <a:rPr lang="zh-CN" altLang="en-US" sz="2400" b="1" dirty="0" smtClean="0">
                <a:solidFill>
                  <a:srgbClr val="C00000"/>
                </a:solidFill>
              </a:rPr>
              <a:t>以微信红包替代纸质的传统红包传递节日的祝福，减少了资源浪费，有利于</a:t>
            </a:r>
            <a:r>
              <a:rPr lang="zh-CN" altLang="en-US" sz="2400" b="1" dirty="0" smtClean="0">
                <a:solidFill>
                  <a:srgbClr val="0070C0"/>
                </a:solidFill>
              </a:rPr>
              <a:t>增强节约资源和保护环境的意识，</a:t>
            </a:r>
            <a:r>
              <a:rPr lang="zh-CN" altLang="en-US" sz="2400" b="1" dirty="0" smtClean="0">
                <a:solidFill>
                  <a:srgbClr val="C00000"/>
                </a:solidFill>
              </a:rPr>
              <a:t>有利于</a:t>
            </a:r>
            <a:r>
              <a:rPr lang="zh-CN" altLang="en-US" sz="2400" b="1" dirty="0" smtClean="0">
                <a:solidFill>
                  <a:srgbClr val="0070C0"/>
                </a:solidFill>
              </a:rPr>
              <a:t>形成节约资源和保护环境的生活方式和生产方式，</a:t>
            </a:r>
            <a:r>
              <a:rPr lang="zh-CN" altLang="en-US" sz="2400" b="1" dirty="0" smtClean="0">
                <a:solidFill>
                  <a:srgbClr val="C00000"/>
                </a:solidFill>
              </a:rPr>
              <a:t>有利于</a:t>
            </a:r>
            <a:r>
              <a:rPr lang="zh-CN" altLang="en-US" sz="2400" b="1" dirty="0" smtClean="0">
                <a:solidFill>
                  <a:srgbClr val="0070C0"/>
                </a:solidFill>
              </a:rPr>
              <a:t>坚持节约资源和保护环境的基本国策，有利于建设美丽中国。</a:t>
            </a:r>
            <a:r>
              <a:rPr lang="en-US" sz="2400" b="1" dirty="0" smtClean="0">
                <a:solidFill>
                  <a:srgbClr val="0070C0"/>
                </a:solidFill>
              </a:rPr>
              <a:t>3             </a:t>
            </a:r>
            <a:r>
              <a:rPr lang="en-US" sz="2400" dirty="0" smtClean="0">
                <a:solidFill>
                  <a:srgbClr val="0070C0"/>
                </a:solidFill>
              </a:rPr>
              <a:t>  </a:t>
            </a:r>
          </a:p>
          <a:p>
            <a:r>
              <a:rPr lang="zh-CN" altLang="en-US" sz="2400" dirty="0" smtClean="0">
                <a:solidFill>
                  <a:srgbClr val="0070C0"/>
                </a:solidFill>
              </a:rPr>
              <a:t>             （写指导书的笔记，改主语，也可加分或得分）</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dissolv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42844" y="214290"/>
            <a:ext cx="8643966" cy="1200329"/>
          </a:xfrm>
          <a:prstGeom prst="rect">
            <a:avLst/>
          </a:prstGeom>
          <a:noFill/>
        </p:spPr>
        <p:txBody>
          <a:bodyPr wrap="square" rtlCol="0">
            <a:spAutoFit/>
          </a:bodyPr>
          <a:lstStyle/>
          <a:p>
            <a:r>
              <a:rPr lang="en-US" sz="2400" b="1" dirty="0" smtClean="0"/>
              <a:t>25. </a:t>
            </a:r>
            <a:r>
              <a:rPr lang="zh-CN" altLang="en-US" sz="2400" b="1" dirty="0" smtClean="0"/>
              <a:t>（</a:t>
            </a:r>
            <a:r>
              <a:rPr lang="en-US" sz="2400" b="1" dirty="0" smtClean="0"/>
              <a:t>14</a:t>
            </a:r>
            <a:r>
              <a:rPr lang="zh-CN" altLang="en-US" sz="2400" b="1" dirty="0" smtClean="0"/>
              <a:t>分）   </a:t>
            </a:r>
            <a:r>
              <a:rPr lang="zh-CN" altLang="en-US" sz="2400" b="1" dirty="0" smtClean="0">
                <a:solidFill>
                  <a:srgbClr val="C00000"/>
                </a:solidFill>
              </a:rPr>
              <a:t>材料：</a:t>
            </a:r>
            <a:r>
              <a:rPr lang="zh-CN" altLang="en-US" sz="2400" b="1" dirty="0" smtClean="0"/>
              <a:t>市民素养成就“广式排队” ，城市秩序助力社会发展。   </a:t>
            </a:r>
            <a:endParaRPr lang="en-US" altLang="zh-CN" sz="2400" b="1" dirty="0" smtClean="0"/>
          </a:p>
          <a:p>
            <a:r>
              <a:rPr lang="zh-CN" altLang="en-US" sz="2400" dirty="0" smtClean="0"/>
              <a:t>              </a:t>
            </a:r>
            <a:r>
              <a:rPr lang="zh-CN" altLang="en-US" sz="2000" dirty="0" smtClean="0">
                <a:latin typeface="华文仿宋" pitchFamily="2" charset="-122"/>
                <a:ea typeface="华文仿宋" pitchFamily="2" charset="-122"/>
              </a:rPr>
              <a:t>图为下班高峰期的地铁三号线，市民有序排队候车</a:t>
            </a:r>
            <a:endParaRPr lang="zh-CN" altLang="en-US" sz="2000" dirty="0" smtClean="0"/>
          </a:p>
        </p:txBody>
      </p:sp>
      <p:pic>
        <p:nvPicPr>
          <p:cNvPr id="10241" name="图片 1" descr="C:\Documents and Settings\Administrator\桌面\res01_attpic_brief.jpg"/>
          <p:cNvPicPr>
            <a:picLocks noChangeAspect="1" noChangeArrowheads="1"/>
          </p:cNvPicPr>
          <p:nvPr/>
        </p:nvPicPr>
        <p:blipFill>
          <a:blip r:embed="rId2"/>
          <a:srcRect/>
          <a:stretch>
            <a:fillRect/>
          </a:stretch>
        </p:blipFill>
        <p:spPr bwMode="auto">
          <a:xfrm>
            <a:off x="571472" y="1357298"/>
            <a:ext cx="7858180" cy="3786214"/>
          </a:xfrm>
          <a:prstGeom prst="rect">
            <a:avLst/>
          </a:prstGeom>
          <a:noFill/>
          <a:ln w="9525">
            <a:noFill/>
            <a:miter lim="800000"/>
            <a:headEnd/>
            <a:tailEnd/>
          </a:ln>
        </p:spPr>
      </p:pic>
      <p:sp>
        <p:nvSpPr>
          <p:cNvPr id="4" name="TextBox 3"/>
          <p:cNvSpPr txBox="1"/>
          <p:nvPr/>
        </p:nvSpPr>
        <p:spPr>
          <a:xfrm>
            <a:off x="142844" y="5216926"/>
            <a:ext cx="8786842" cy="1569660"/>
          </a:xfrm>
          <a:prstGeom prst="rect">
            <a:avLst/>
          </a:prstGeom>
          <a:solidFill>
            <a:schemeClr val="bg1"/>
          </a:solidFill>
        </p:spPr>
        <p:txBody>
          <a:bodyPr wrap="square" rtlCol="0">
            <a:spAutoFit/>
          </a:bodyPr>
          <a:lstStyle/>
          <a:p>
            <a:r>
              <a:rPr lang="zh-CN" altLang="en-US" sz="2400" b="1" dirty="0" smtClean="0">
                <a:solidFill>
                  <a:srgbClr val="C00000"/>
                </a:solidFill>
              </a:rPr>
              <a:t>材料一：</a:t>
            </a:r>
            <a:r>
              <a:rPr lang="zh-CN" altLang="en-US" sz="2400" dirty="0" smtClean="0"/>
              <a:t>广州公平有序的生活不只体现在搭乘公交上，地铁站、火车站，甚至在写字楼电梯、商场等公共场所的洗手间，都能看到“广州式排队”的场景。正是这种文明习惯的养成，既提高了城市效率，也提升了广州的城市形象</a:t>
            </a:r>
            <a:r>
              <a:rPr lang="zh-CN" altLang="en-US" sz="2000" dirty="0" smtClean="0"/>
              <a:t>。</a:t>
            </a:r>
          </a:p>
        </p:txBody>
      </p:sp>
      <p:sp>
        <p:nvSpPr>
          <p:cNvPr id="5" name="TextBox 4">
            <a:hlinkClick r:id="rId3" action="ppaction://hlinksldjump"/>
          </p:cNvPr>
          <p:cNvSpPr txBox="1"/>
          <p:nvPr/>
        </p:nvSpPr>
        <p:spPr>
          <a:xfrm>
            <a:off x="0" y="1357860"/>
            <a:ext cx="9144000" cy="3785652"/>
          </a:xfrm>
          <a:prstGeom prst="rect">
            <a:avLst/>
          </a:prstGeom>
          <a:solidFill>
            <a:schemeClr val="bg1"/>
          </a:solidFill>
        </p:spPr>
        <p:txBody>
          <a:bodyPr wrap="square" rtlCol="0">
            <a:spAutoFit/>
          </a:bodyPr>
          <a:lstStyle/>
          <a:p>
            <a:r>
              <a:rPr lang="zh-CN" altLang="en-US" sz="2400" b="1" dirty="0" smtClean="0">
                <a:solidFill>
                  <a:srgbClr val="C00000"/>
                </a:solidFill>
              </a:rPr>
              <a:t>材料二：</a:t>
            </a:r>
            <a:r>
              <a:rPr lang="en-US" altLang="zh-CN" sz="2400" dirty="0" smtClean="0"/>
              <a:t>〖</a:t>
            </a:r>
            <a:r>
              <a:rPr lang="zh-CN" altLang="en-US" sz="2400" dirty="0" smtClean="0"/>
              <a:t>让车</a:t>
            </a:r>
            <a:r>
              <a:rPr lang="en-US" altLang="zh-CN" sz="2400" dirty="0" smtClean="0"/>
              <a:t>〗</a:t>
            </a:r>
            <a:r>
              <a:rPr lang="zh-CN" altLang="en-US" sz="2400" dirty="0" smtClean="0"/>
              <a:t>许多老人不知从什么时候起，大家像约定好了似的，都自觉地等上班高峰过了才去叹茶，一位“让车”的阿婆表示“年轻人懂得礼让就乖，我们也该为他们做点事。”</a:t>
            </a:r>
          </a:p>
          <a:p>
            <a:r>
              <a:rPr lang="en-US" altLang="zh-CN" sz="2400" b="1" dirty="0" smtClean="0"/>
              <a:t>〖</a:t>
            </a:r>
            <a:r>
              <a:rPr lang="zh-CN" altLang="en-US" sz="2400" b="1" dirty="0" smtClean="0"/>
              <a:t>地铁</a:t>
            </a:r>
            <a:r>
              <a:rPr lang="en-US" altLang="zh-CN" sz="2400" b="1" dirty="0" smtClean="0"/>
              <a:t>〗</a:t>
            </a:r>
            <a:r>
              <a:rPr lang="zh-CN" altLang="en-US" sz="2400" dirty="0" smtClean="0"/>
              <a:t>地铁三号线到站，车门打开，候车的乘客们没有一拥而上，而是先等车上的乘客下车后，再鱼贯而入，整个过程忙而不乱。</a:t>
            </a:r>
          </a:p>
          <a:p>
            <a:r>
              <a:rPr lang="en-US" altLang="zh-CN" sz="2400" b="1" dirty="0" smtClean="0"/>
              <a:t>〖</a:t>
            </a:r>
            <a:r>
              <a:rPr lang="zh-CN" altLang="en-US" sz="2400" b="1" dirty="0" smtClean="0"/>
              <a:t>火车站</a:t>
            </a:r>
            <a:r>
              <a:rPr lang="en-US" altLang="zh-CN" sz="2400" b="1" dirty="0" smtClean="0"/>
              <a:t>〗</a:t>
            </a:r>
            <a:r>
              <a:rPr lang="zh-CN" altLang="en-US" sz="2400" dirty="0" smtClean="0"/>
              <a:t>一位保洁阿姨说：“在南站，我很少看到旅客们乱扔垃圾、乱插队，很多旅客到南站后第一件事就是合影留念，很多人把这里当成了景点呢。”</a:t>
            </a:r>
          </a:p>
          <a:p>
            <a:r>
              <a:rPr lang="en-US" altLang="zh-CN" sz="2400" b="1" dirty="0" smtClean="0"/>
              <a:t>〖</a:t>
            </a:r>
            <a:r>
              <a:rPr lang="zh-CN" altLang="en-US" sz="2400" b="1" dirty="0" smtClean="0"/>
              <a:t>停车场</a:t>
            </a:r>
            <a:r>
              <a:rPr lang="en-US" altLang="zh-CN" sz="2400" b="1" dirty="0" smtClean="0"/>
              <a:t>〗</a:t>
            </a:r>
            <a:r>
              <a:rPr lang="zh-CN" altLang="en-US" sz="2400" dirty="0" smtClean="0"/>
              <a:t>车主都默契地按照“一左一右”轮流出闸的顺序，有条不紊地出场，停车场管理员也悠闲地在调度室边记录边叹茶。</a:t>
            </a:r>
            <a:endParaRPr lang="zh-CN" altLang="en-US" sz="2400" dirty="0"/>
          </a:p>
        </p:txBody>
      </p:sp>
      <p:sp>
        <p:nvSpPr>
          <p:cNvPr id="6" name="Oval 3"/>
          <p:cNvSpPr>
            <a:spLocks noChangeArrowheads="1"/>
          </p:cNvSpPr>
          <p:nvPr/>
        </p:nvSpPr>
        <p:spPr bwMode="auto">
          <a:xfrm>
            <a:off x="0" y="214290"/>
            <a:ext cx="9144000" cy="1000132"/>
          </a:xfrm>
          <a:prstGeom prst="ellipse">
            <a:avLst/>
          </a:prstGeom>
          <a:noFill/>
          <a:ln w="57150">
            <a:solidFill>
              <a:srgbClr val="0070C0"/>
            </a:solidFill>
            <a:round/>
            <a:headEnd/>
            <a:tailEnd/>
          </a:ln>
        </p:spPr>
        <p:txBody>
          <a:bodyPr anchor="ctr"/>
          <a:lstStyle/>
          <a:p>
            <a:pPr algn="ctr"/>
            <a:endParaRPr lang="zh-CN" altLang="zh-CN"/>
          </a:p>
        </p:txBody>
      </p:sp>
      <p:sp>
        <p:nvSpPr>
          <p:cNvPr id="7" name="Line 23"/>
          <p:cNvSpPr>
            <a:spLocks noChangeShapeType="1"/>
          </p:cNvSpPr>
          <p:nvPr/>
        </p:nvSpPr>
        <p:spPr bwMode="auto">
          <a:xfrm flipH="1">
            <a:off x="357158" y="6669429"/>
            <a:ext cx="4714908" cy="45719"/>
          </a:xfrm>
          <a:prstGeom prst="line">
            <a:avLst/>
          </a:prstGeom>
          <a:noFill/>
          <a:ln w="38100">
            <a:solidFill>
              <a:srgbClr val="FF0000"/>
            </a:solidFill>
            <a:round/>
            <a:headEnd/>
            <a:tailEnd/>
          </a:ln>
        </p:spPr>
        <p:txBody>
          <a:bodyPr wrap="none" anchor="ctr"/>
          <a:lstStyle/>
          <a:p>
            <a:endParaRPr lang="zh-CN" altLang="en-US"/>
          </a:p>
        </p:txBody>
      </p:sp>
      <p:sp>
        <p:nvSpPr>
          <p:cNvPr id="8" name="Line 23"/>
          <p:cNvSpPr>
            <a:spLocks noChangeShapeType="1"/>
          </p:cNvSpPr>
          <p:nvPr/>
        </p:nvSpPr>
        <p:spPr bwMode="auto">
          <a:xfrm flipH="1">
            <a:off x="4357686" y="6357958"/>
            <a:ext cx="4714908" cy="45719"/>
          </a:xfrm>
          <a:prstGeom prst="line">
            <a:avLst/>
          </a:prstGeom>
          <a:noFill/>
          <a:ln w="38100">
            <a:solidFill>
              <a:srgbClr val="FF0000"/>
            </a:solidFill>
            <a:round/>
            <a:headEnd/>
            <a:tailEnd/>
          </a:ln>
        </p:spPr>
        <p:txBody>
          <a:bodyPr wrap="none" anchor="ctr"/>
          <a:lstStyle/>
          <a:p>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dissolv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dissolve">
                                      <p:cBhvr>
                                        <p:cTn id="2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142852"/>
            <a:ext cx="9143999" cy="2677656"/>
          </a:xfrm>
          <a:prstGeom prst="rect">
            <a:avLst/>
          </a:prstGeom>
          <a:noFill/>
        </p:spPr>
        <p:txBody>
          <a:bodyPr wrap="square" rtlCol="0">
            <a:spAutoFit/>
          </a:bodyPr>
          <a:lstStyle/>
          <a:p>
            <a:r>
              <a:rPr lang="zh-CN" altLang="en-US" sz="2400" b="1" dirty="0" smtClean="0"/>
              <a:t>（</a:t>
            </a:r>
            <a:r>
              <a:rPr lang="en-US" sz="2400" b="1" dirty="0" smtClean="0"/>
              <a:t>1</a:t>
            </a:r>
            <a:r>
              <a:rPr lang="zh-CN" altLang="en-US" sz="2400" b="1" dirty="0" smtClean="0"/>
              <a:t>）材料中的“广州式排队”体现了</a:t>
            </a:r>
            <a:r>
              <a:rPr lang="en-US" sz="2400" b="1" u="sng" dirty="0" smtClean="0"/>
              <a:t>    </a:t>
            </a:r>
            <a:r>
              <a:rPr lang="zh-CN" altLang="en-US" sz="2400" b="1" u="sng" dirty="0" smtClean="0"/>
              <a:t>①</a:t>
            </a:r>
            <a:r>
              <a:rPr lang="en-US" sz="2400" b="1" u="sng" dirty="0" smtClean="0"/>
              <a:t>    </a:t>
            </a:r>
            <a:r>
              <a:rPr lang="zh-CN" altLang="en-US" sz="2400" b="1" dirty="0" smtClean="0"/>
              <a:t>，这是构建社会主义和谐社会的具体要求之一；也体现了广州市民在主动承担 </a:t>
            </a:r>
            <a:r>
              <a:rPr lang="en-US" sz="2400" b="1" u="sng" dirty="0" smtClean="0"/>
              <a:t>   </a:t>
            </a:r>
            <a:r>
              <a:rPr lang="zh-CN" altLang="en-US" sz="2400" b="1" u="sng" dirty="0" smtClean="0"/>
              <a:t>②</a:t>
            </a:r>
            <a:r>
              <a:rPr lang="en-US" sz="2400" b="1" u="sng" dirty="0" smtClean="0"/>
              <a:t>   </a:t>
            </a:r>
            <a:r>
              <a:rPr lang="zh-CN" altLang="en-US" sz="2400" b="1" dirty="0" smtClean="0"/>
              <a:t>，共同营造“我为人人，人人为我”的社会氛围。</a:t>
            </a:r>
            <a:endParaRPr lang="en-US" altLang="zh-CN" sz="2400" b="1" dirty="0" smtClean="0"/>
          </a:p>
          <a:p>
            <a:endParaRPr lang="en-US" altLang="zh-CN" sz="2400" dirty="0" smtClean="0"/>
          </a:p>
          <a:p>
            <a:r>
              <a:rPr lang="en-US" sz="2400" dirty="0" smtClean="0"/>
              <a:t> </a:t>
            </a:r>
            <a:endParaRPr lang="zh-CN" altLang="en-US" sz="2400" dirty="0" smtClean="0"/>
          </a:p>
          <a:p>
            <a:r>
              <a:rPr lang="zh-CN" altLang="en-US" sz="2400" b="1" dirty="0" smtClean="0"/>
              <a:t>（</a:t>
            </a:r>
            <a:r>
              <a:rPr lang="en-US" sz="2400" b="1" dirty="0" smtClean="0"/>
              <a:t>2</a:t>
            </a:r>
            <a:r>
              <a:rPr lang="zh-CN" altLang="en-US" sz="2400" b="1" dirty="0" smtClean="0"/>
              <a:t>）很多网友在为“广州式排队”点赞，请结合①和②的相关知识，谈谈你对“广州式排队”的看法。</a:t>
            </a:r>
            <a:endParaRPr lang="zh-CN" altLang="en-US" sz="2400" b="1" dirty="0"/>
          </a:p>
        </p:txBody>
      </p:sp>
      <p:sp>
        <p:nvSpPr>
          <p:cNvPr id="3" name="TextBox 2"/>
          <p:cNvSpPr txBox="1"/>
          <p:nvPr/>
        </p:nvSpPr>
        <p:spPr>
          <a:xfrm>
            <a:off x="571472" y="1357298"/>
            <a:ext cx="6572296" cy="461665"/>
          </a:xfrm>
          <a:prstGeom prst="rect">
            <a:avLst/>
          </a:prstGeom>
          <a:noFill/>
        </p:spPr>
        <p:txBody>
          <a:bodyPr wrap="square" rtlCol="0">
            <a:spAutoFit/>
          </a:bodyPr>
          <a:lstStyle/>
          <a:p>
            <a:r>
              <a:rPr lang="zh-CN" altLang="en-US" sz="2400" dirty="0" smtClean="0">
                <a:solidFill>
                  <a:srgbClr val="C00000"/>
                </a:solidFill>
              </a:rPr>
              <a:t> </a:t>
            </a:r>
            <a:r>
              <a:rPr lang="zh-CN" altLang="en-US" sz="2400" b="1" dirty="0" smtClean="0">
                <a:solidFill>
                  <a:srgbClr val="C00000"/>
                </a:solidFill>
              </a:rPr>
              <a:t>①安定有序 </a:t>
            </a:r>
            <a:r>
              <a:rPr lang="en-US" sz="2400" b="1" dirty="0" smtClean="0">
                <a:solidFill>
                  <a:srgbClr val="C00000"/>
                </a:solidFill>
              </a:rPr>
              <a:t>     </a:t>
            </a:r>
            <a:r>
              <a:rPr lang="zh-CN" altLang="en-US" sz="2400" b="1" dirty="0" smtClean="0">
                <a:solidFill>
                  <a:srgbClr val="C00000"/>
                </a:solidFill>
              </a:rPr>
              <a:t>     ②关爱社会的责任</a:t>
            </a:r>
            <a:r>
              <a:rPr lang="en-US" sz="2400" b="1" dirty="0" smtClean="0">
                <a:solidFill>
                  <a:srgbClr val="C00000"/>
                </a:solidFill>
              </a:rPr>
              <a:t>/</a:t>
            </a:r>
            <a:r>
              <a:rPr lang="zh-CN" altLang="en-US" sz="2400" b="1" dirty="0" smtClean="0">
                <a:solidFill>
                  <a:srgbClr val="C00000"/>
                </a:solidFill>
              </a:rPr>
              <a:t>社会责任</a:t>
            </a:r>
          </a:p>
        </p:txBody>
      </p:sp>
      <p:sp>
        <p:nvSpPr>
          <p:cNvPr id="4" name="TextBox 3"/>
          <p:cNvSpPr txBox="1"/>
          <p:nvPr/>
        </p:nvSpPr>
        <p:spPr>
          <a:xfrm>
            <a:off x="0" y="2961404"/>
            <a:ext cx="8786842" cy="3539430"/>
          </a:xfrm>
          <a:prstGeom prst="rect">
            <a:avLst/>
          </a:prstGeom>
          <a:noFill/>
        </p:spPr>
        <p:txBody>
          <a:bodyPr wrap="square" rtlCol="0">
            <a:spAutoFit/>
          </a:bodyPr>
          <a:lstStyle/>
          <a:p>
            <a:r>
              <a:rPr lang="zh-CN" altLang="en-US" dirty="0" smtClean="0"/>
              <a:t> </a:t>
            </a:r>
            <a:r>
              <a:rPr lang="zh-CN" altLang="en-US" sz="2800" dirty="0" smtClean="0">
                <a:solidFill>
                  <a:srgbClr val="C00000"/>
                </a:solidFill>
              </a:rPr>
              <a:t>（一）</a:t>
            </a:r>
            <a:r>
              <a:rPr lang="zh-CN" altLang="en-US" sz="2800" b="1" dirty="0" smtClean="0">
                <a:solidFill>
                  <a:srgbClr val="C00000"/>
                </a:solidFill>
              </a:rPr>
              <a:t>和谐社会</a:t>
            </a:r>
            <a:r>
              <a:rPr lang="zh-CN" altLang="en-US" sz="2800" dirty="0" smtClean="0">
                <a:solidFill>
                  <a:srgbClr val="C00000"/>
                </a:solidFill>
              </a:rPr>
              <a:t>角度：</a:t>
            </a:r>
            <a:r>
              <a:rPr lang="en-US" sz="2800" dirty="0" smtClean="0">
                <a:solidFill>
                  <a:srgbClr val="C00000"/>
                </a:solidFill>
              </a:rPr>
              <a:t>5</a:t>
            </a:r>
            <a:endParaRPr lang="zh-CN" altLang="en-US" sz="2800" dirty="0" smtClean="0">
              <a:solidFill>
                <a:srgbClr val="C00000"/>
              </a:solidFill>
            </a:endParaRPr>
          </a:p>
          <a:p>
            <a:r>
              <a:rPr lang="en-US" sz="2800" dirty="0" smtClean="0"/>
              <a:t>   </a:t>
            </a:r>
            <a:r>
              <a:rPr lang="zh-CN" altLang="en-US" sz="2800" dirty="0" smtClean="0">
                <a:solidFill>
                  <a:srgbClr val="C00000"/>
                </a:solidFill>
              </a:rPr>
              <a:t>① </a:t>
            </a:r>
            <a:r>
              <a:rPr lang="zh-CN" altLang="en-US" sz="2800" b="1" dirty="0" smtClean="0">
                <a:solidFill>
                  <a:srgbClr val="0070C0"/>
                </a:solidFill>
              </a:rPr>
              <a:t>“广州式排队”说明</a:t>
            </a:r>
            <a:r>
              <a:rPr lang="zh-CN" altLang="en-US" sz="2800" dirty="0" smtClean="0">
                <a:solidFill>
                  <a:srgbClr val="C00000"/>
                </a:solidFill>
              </a:rPr>
              <a:t>：我们所要建设的社会主义和谐社会，应该是诚信友爱、安定有序的社会。</a:t>
            </a:r>
            <a:r>
              <a:rPr lang="en-US" sz="2800" dirty="0" smtClean="0">
                <a:solidFill>
                  <a:srgbClr val="C00000"/>
                </a:solidFill>
              </a:rPr>
              <a:t>1</a:t>
            </a:r>
            <a:endParaRPr lang="zh-CN" altLang="en-US" sz="2800" dirty="0" smtClean="0">
              <a:solidFill>
                <a:srgbClr val="C00000"/>
              </a:solidFill>
            </a:endParaRPr>
          </a:p>
          <a:p>
            <a:r>
              <a:rPr lang="en-US" sz="2800" dirty="0" smtClean="0">
                <a:solidFill>
                  <a:srgbClr val="C00000"/>
                </a:solidFill>
              </a:rPr>
              <a:t>   </a:t>
            </a:r>
            <a:r>
              <a:rPr lang="zh-CN" altLang="en-US" sz="2800" dirty="0" smtClean="0">
                <a:solidFill>
                  <a:srgbClr val="C00000"/>
                </a:solidFill>
              </a:rPr>
              <a:t>②“广州式排队”有利于提高城市效率，有利于提升广州城市形象，促进和谐广州的构建。</a:t>
            </a:r>
            <a:r>
              <a:rPr lang="en-US" sz="2800" dirty="0" smtClean="0">
                <a:solidFill>
                  <a:srgbClr val="C00000"/>
                </a:solidFill>
              </a:rPr>
              <a:t>2</a:t>
            </a:r>
            <a:endParaRPr lang="zh-CN" altLang="en-US" sz="2800" dirty="0" smtClean="0">
              <a:solidFill>
                <a:srgbClr val="C00000"/>
              </a:solidFill>
            </a:endParaRPr>
          </a:p>
          <a:p>
            <a:r>
              <a:rPr lang="en-US" sz="2800" dirty="0" smtClean="0">
                <a:solidFill>
                  <a:srgbClr val="C00000"/>
                </a:solidFill>
              </a:rPr>
              <a:t>   </a:t>
            </a:r>
            <a:r>
              <a:rPr lang="zh-CN" altLang="en-US" sz="2800" dirty="0" smtClean="0">
                <a:solidFill>
                  <a:srgbClr val="C00000"/>
                </a:solidFill>
              </a:rPr>
              <a:t>③我们要着眼长远，立足当前，做到人人有责任、人人有行动、人人有贡献，努力形成全体人民各尽所能，各得其所而又和谐相处的局面。</a:t>
            </a:r>
            <a:r>
              <a:rPr lang="en-US" sz="2800" dirty="0" smtClean="0">
                <a:solidFill>
                  <a:srgbClr val="C00000"/>
                </a:solidFill>
              </a:rPr>
              <a:t>2</a:t>
            </a:r>
            <a:endParaRPr lang="zh-CN" altLang="en-US" sz="2800" dirty="0">
              <a:solidFill>
                <a:srgbClr val="C00000"/>
              </a:solidFill>
            </a:endParaRPr>
          </a:p>
        </p:txBody>
      </p:sp>
      <p:sp>
        <p:nvSpPr>
          <p:cNvPr id="5" name="TextBox 4"/>
          <p:cNvSpPr txBox="1"/>
          <p:nvPr/>
        </p:nvSpPr>
        <p:spPr>
          <a:xfrm>
            <a:off x="0" y="3071810"/>
            <a:ext cx="9144000" cy="3416320"/>
          </a:xfrm>
          <a:prstGeom prst="rect">
            <a:avLst/>
          </a:prstGeom>
          <a:solidFill>
            <a:schemeClr val="bg1"/>
          </a:solidFill>
        </p:spPr>
        <p:txBody>
          <a:bodyPr wrap="square" rtlCol="0">
            <a:spAutoFit/>
          </a:bodyPr>
          <a:lstStyle/>
          <a:p>
            <a:r>
              <a:rPr lang="zh-CN" altLang="en-US" sz="2400" dirty="0" smtClean="0"/>
              <a:t>（二）承担</a:t>
            </a:r>
            <a:r>
              <a:rPr lang="zh-CN" altLang="en-US" sz="2400" b="1" dirty="0" smtClean="0"/>
              <a:t>社会责任</a:t>
            </a:r>
            <a:r>
              <a:rPr lang="zh-CN" altLang="en-US" sz="2400" dirty="0" smtClean="0"/>
              <a:t>的角度</a:t>
            </a:r>
            <a:r>
              <a:rPr lang="en-US" sz="2400" dirty="0" smtClean="0"/>
              <a:t>5</a:t>
            </a:r>
            <a:endParaRPr lang="zh-CN" altLang="en-US" sz="2400" dirty="0" smtClean="0"/>
          </a:p>
          <a:p>
            <a:r>
              <a:rPr lang="en-US" sz="2400" dirty="0" smtClean="0"/>
              <a:t>   </a:t>
            </a:r>
            <a:r>
              <a:rPr lang="zh-CN" altLang="en-US" sz="2400" dirty="0" smtClean="0"/>
              <a:t>①</a:t>
            </a:r>
            <a:r>
              <a:rPr lang="zh-CN" altLang="en-US" sz="2400" b="1" dirty="0" smtClean="0"/>
              <a:t> “广州式排队”说明：</a:t>
            </a:r>
            <a:r>
              <a:rPr lang="zh-CN" altLang="en-US" sz="2400" dirty="0" smtClean="0"/>
              <a:t>责任是我们应该做的事情。在做好本职工作同时，我们要胸怀天下，承担起关爱社会的责任，共同营造“人人为我、我为人人”的社会氛围。</a:t>
            </a:r>
            <a:r>
              <a:rPr lang="en-US" sz="2400" dirty="0" smtClean="0"/>
              <a:t>1</a:t>
            </a:r>
            <a:endParaRPr lang="zh-CN" altLang="en-US" sz="2400" dirty="0" smtClean="0"/>
          </a:p>
          <a:p>
            <a:r>
              <a:rPr lang="en-US" sz="2400" dirty="0" smtClean="0"/>
              <a:t>    </a:t>
            </a:r>
            <a:r>
              <a:rPr lang="zh-CN" altLang="en-US" sz="2400" dirty="0" smtClean="0"/>
              <a:t>②广州市民注重文明习惯养成，主动承担关爱社会责任的自觉性增强。在</a:t>
            </a:r>
            <a:r>
              <a:rPr lang="en-US" sz="2400" dirty="0" smtClean="0"/>
              <a:t>“</a:t>
            </a:r>
            <a:r>
              <a:rPr lang="zh-CN" altLang="en-US" sz="2400" dirty="0" smtClean="0"/>
              <a:t>广州式排队”中，我们既承担着社会责任，又帮助他人，使自身价值在奉献中得以提升。</a:t>
            </a:r>
            <a:r>
              <a:rPr lang="en-US" sz="2400" dirty="0" smtClean="0"/>
              <a:t>3</a:t>
            </a:r>
            <a:endParaRPr lang="zh-CN" altLang="en-US" sz="2400" dirty="0" smtClean="0"/>
          </a:p>
          <a:p>
            <a:r>
              <a:rPr lang="en-US" sz="2400" dirty="0" smtClean="0"/>
              <a:t>    </a:t>
            </a:r>
            <a:r>
              <a:rPr lang="zh-CN" altLang="en-US" sz="2400" dirty="0" smtClean="0"/>
              <a:t>③承担对社会对广州的责任，我们要为“广州式排队”点赞，并助力广州社会发展，努力为营造广州公平有序的生活作出贡献。</a:t>
            </a:r>
            <a:r>
              <a:rPr lang="en-US" sz="2400" dirty="0" smtClean="0"/>
              <a:t>1</a:t>
            </a:r>
            <a:endParaRPr lang="zh-CN" altLang="en-US" sz="2400" dirty="0"/>
          </a:p>
        </p:txBody>
      </p:sp>
      <p:sp>
        <p:nvSpPr>
          <p:cNvPr id="6" name="Oval 3"/>
          <p:cNvSpPr>
            <a:spLocks noChangeArrowheads="1"/>
          </p:cNvSpPr>
          <p:nvPr/>
        </p:nvSpPr>
        <p:spPr bwMode="auto">
          <a:xfrm>
            <a:off x="0" y="500042"/>
            <a:ext cx="3857620" cy="428628"/>
          </a:xfrm>
          <a:prstGeom prst="ellipse">
            <a:avLst/>
          </a:prstGeom>
          <a:noFill/>
          <a:ln w="57150">
            <a:solidFill>
              <a:srgbClr val="FF0000"/>
            </a:solidFill>
            <a:round/>
            <a:headEnd/>
            <a:tailEnd/>
          </a:ln>
        </p:spPr>
        <p:txBody>
          <a:bodyPr anchor="ctr"/>
          <a:lstStyle/>
          <a:p>
            <a:pPr algn="ctr"/>
            <a:endParaRPr lang="zh-CN" altLang="zh-CN"/>
          </a:p>
        </p:txBody>
      </p:sp>
      <p:sp>
        <p:nvSpPr>
          <p:cNvPr id="7" name="Oval 3"/>
          <p:cNvSpPr>
            <a:spLocks noChangeArrowheads="1"/>
          </p:cNvSpPr>
          <p:nvPr/>
        </p:nvSpPr>
        <p:spPr bwMode="auto">
          <a:xfrm>
            <a:off x="152400" y="928670"/>
            <a:ext cx="6562740" cy="428628"/>
          </a:xfrm>
          <a:prstGeom prst="ellipse">
            <a:avLst/>
          </a:prstGeom>
          <a:noFill/>
          <a:ln w="57150">
            <a:solidFill>
              <a:srgbClr val="FF0000"/>
            </a:solidFill>
            <a:round/>
            <a:headEnd/>
            <a:tailEnd/>
          </a:ln>
        </p:spPr>
        <p:txBody>
          <a:bodyPr anchor="ctr"/>
          <a:lstStyle/>
          <a:p>
            <a:pPr algn="ctr"/>
            <a:endParaRPr lang="zh-CN" altLang="zh-CN"/>
          </a:p>
        </p:txBody>
      </p:sp>
      <p:sp>
        <p:nvSpPr>
          <p:cNvPr id="8" name="Oval 3"/>
          <p:cNvSpPr>
            <a:spLocks noChangeArrowheads="1"/>
          </p:cNvSpPr>
          <p:nvPr/>
        </p:nvSpPr>
        <p:spPr bwMode="auto">
          <a:xfrm>
            <a:off x="2500298" y="1928802"/>
            <a:ext cx="3286148" cy="428628"/>
          </a:xfrm>
          <a:prstGeom prst="ellipse">
            <a:avLst/>
          </a:prstGeom>
          <a:noFill/>
          <a:ln w="57150">
            <a:solidFill>
              <a:srgbClr val="0070C0"/>
            </a:solidFill>
            <a:round/>
            <a:headEnd/>
            <a:tailEnd/>
          </a:ln>
        </p:spPr>
        <p:txBody>
          <a:bodyPr anchor="ctr"/>
          <a:lstStyle/>
          <a:p>
            <a:pPr algn="ctr"/>
            <a:endParaRPr lang="zh-CN" altLang="zh-CN"/>
          </a:p>
        </p:txBody>
      </p:sp>
      <p:sp>
        <p:nvSpPr>
          <p:cNvPr id="9" name="Oval 3"/>
          <p:cNvSpPr>
            <a:spLocks noChangeArrowheads="1"/>
          </p:cNvSpPr>
          <p:nvPr/>
        </p:nvSpPr>
        <p:spPr bwMode="auto">
          <a:xfrm>
            <a:off x="5715008" y="2000240"/>
            <a:ext cx="3286148" cy="428628"/>
          </a:xfrm>
          <a:prstGeom prst="ellipse">
            <a:avLst/>
          </a:prstGeom>
          <a:noFill/>
          <a:ln w="57150">
            <a:solidFill>
              <a:srgbClr val="0070C0"/>
            </a:solidFill>
            <a:round/>
            <a:headEnd/>
            <a:tailEnd/>
          </a:ln>
        </p:spPr>
        <p:txBody>
          <a:bodyPr anchor="ctr"/>
          <a:lstStyle/>
          <a:p>
            <a:pPr algn="ctr"/>
            <a:endParaRPr lang="zh-CN" altLang="zh-CN"/>
          </a:p>
        </p:txBody>
      </p:sp>
      <p:sp>
        <p:nvSpPr>
          <p:cNvPr id="10" name="Oval 3"/>
          <p:cNvSpPr>
            <a:spLocks noChangeArrowheads="1"/>
          </p:cNvSpPr>
          <p:nvPr/>
        </p:nvSpPr>
        <p:spPr bwMode="auto">
          <a:xfrm>
            <a:off x="571472" y="2357430"/>
            <a:ext cx="4929222" cy="428628"/>
          </a:xfrm>
          <a:prstGeom prst="ellipse">
            <a:avLst/>
          </a:prstGeom>
          <a:noFill/>
          <a:ln w="57150">
            <a:solidFill>
              <a:srgbClr val="0070C0"/>
            </a:solidFill>
            <a:round/>
            <a:headEnd/>
            <a:tailEnd/>
          </a:ln>
        </p:spPr>
        <p:txBody>
          <a:bodyPr anchor="ctr"/>
          <a:lstStyle/>
          <a:p>
            <a:pPr algn="ctr"/>
            <a:endParaRPr lang="zh-CN"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ssolv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dissolve">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dissolve">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ssolve">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dissolve">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dissolve">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4"/>
                                        </p:tgtEl>
                                        <p:attrNameLst>
                                          <p:attrName>style.visibility</p:attrName>
                                        </p:attrNameLst>
                                      </p:cBhvr>
                                      <p:to>
                                        <p:strVal val="visible"/>
                                      </p:to>
                                    </p:set>
                                    <p:animEffect transition="in" filter="dissolv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5"/>
                                        </p:tgtEl>
                                        <p:attrNameLst>
                                          <p:attrName>style.visibility</p:attrName>
                                        </p:attrNameLst>
                                      </p:cBhvr>
                                      <p:to>
                                        <p:strVal val="visible"/>
                                      </p:to>
                                    </p:set>
                                    <p:animEffect transition="in" filter="dissolve">
                                      <p:cBhvr>
                                        <p:cTn id="4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animBg="1"/>
      <p:bldP spid="6" grpId="0" animBg="1"/>
      <p:bldP spid="7" grpId="0" animBg="1"/>
      <p:bldP spid="8" grpId="0" animBg="1"/>
      <p:bldP spid="9" grpId="0" animBg="1"/>
      <p:bldP spid="10" grpId="0" animBg="1"/>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917</TotalTime>
  <Words>2712</Words>
  <PresentationFormat>全屏显示(4:3)</PresentationFormat>
  <Paragraphs>138</Paragraphs>
  <Slides>13</Slides>
  <Notes>0</Notes>
  <HiddenSlides>0</HiddenSlides>
  <MMClips>0</MMClips>
  <ScaleCrop>false</ScaleCrop>
  <HeadingPairs>
    <vt:vector size="4" baseType="variant">
      <vt:variant>
        <vt:lpstr>主题</vt:lpstr>
      </vt:variant>
      <vt:variant>
        <vt:i4>1</vt:i4>
      </vt:variant>
      <vt:variant>
        <vt:lpstr>幻灯片标题</vt:lpstr>
      </vt:variant>
      <vt:variant>
        <vt:i4>13</vt:i4>
      </vt:variant>
    </vt:vector>
  </HeadingPairs>
  <TitlesOfParts>
    <vt:vector size="14" baseType="lpstr">
      <vt:lpstr>Office 主题</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l</dc:creator>
  <cp:lastModifiedBy>User</cp:lastModifiedBy>
  <cp:revision>38</cp:revision>
  <dcterms:created xsi:type="dcterms:W3CDTF">2015-05-03T10:45:02Z</dcterms:created>
  <dcterms:modified xsi:type="dcterms:W3CDTF">2015-05-06T08:52:52Z</dcterms:modified>
</cp:coreProperties>
</file>