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853" r:id="rId2"/>
    <p:sldMasterId id="2147483983" r:id="rId3"/>
  </p:sldMasterIdLst>
  <p:notesMasterIdLst>
    <p:notesMasterId r:id="rId31"/>
  </p:notesMasterIdLst>
  <p:sldIdLst>
    <p:sldId id="424" r:id="rId4"/>
    <p:sldId id="409" r:id="rId5"/>
    <p:sldId id="425" r:id="rId6"/>
    <p:sldId id="439" r:id="rId7"/>
    <p:sldId id="415" r:id="rId8"/>
    <p:sldId id="387" r:id="rId9"/>
    <p:sldId id="438" r:id="rId10"/>
    <p:sldId id="262" r:id="rId11"/>
    <p:sldId id="268" r:id="rId12"/>
    <p:sldId id="270" r:id="rId13"/>
    <p:sldId id="275" r:id="rId14"/>
    <p:sldId id="423" r:id="rId15"/>
    <p:sldId id="442" r:id="rId16"/>
    <p:sldId id="441" r:id="rId17"/>
    <p:sldId id="443" r:id="rId18"/>
    <p:sldId id="422" r:id="rId19"/>
    <p:sldId id="417" r:id="rId20"/>
    <p:sldId id="388" r:id="rId21"/>
    <p:sldId id="389" r:id="rId22"/>
    <p:sldId id="429" r:id="rId23"/>
    <p:sldId id="430" r:id="rId24"/>
    <p:sldId id="271" r:id="rId25"/>
    <p:sldId id="437" r:id="rId26"/>
    <p:sldId id="418" r:id="rId27"/>
    <p:sldId id="395" r:id="rId28"/>
    <p:sldId id="433" r:id="rId29"/>
    <p:sldId id="440" r:id="rId30"/>
  </p:sldIdLst>
  <p:sldSz cx="12192000" cy="6858000"/>
  <p:notesSz cx="6797675" cy="9929813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6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16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16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16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默认节" id="{671F7015-65EE-4146-BBA6-611F1EEBC896}">
          <p14:sldIdLst>
            <p14:sldId id="424"/>
            <p14:sldId id="409"/>
            <p14:sldId id="425"/>
            <p14:sldId id="439"/>
            <p14:sldId id="415"/>
            <p14:sldId id="387"/>
            <p14:sldId id="438"/>
            <p14:sldId id="262"/>
            <p14:sldId id="268"/>
            <p14:sldId id="270"/>
            <p14:sldId id="275"/>
            <p14:sldId id="423"/>
            <p14:sldId id="442"/>
            <p14:sldId id="441"/>
            <p14:sldId id="443"/>
            <p14:sldId id="422"/>
            <p14:sldId id="417"/>
            <p14:sldId id="388"/>
            <p14:sldId id="389"/>
            <p14:sldId id="429"/>
            <p14:sldId id="430"/>
            <p14:sldId id="271"/>
            <p14:sldId id="437"/>
            <p14:sldId id="418"/>
            <p14:sldId id="395"/>
            <p14:sldId id="433"/>
            <p14:sldId id="440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0066"/>
    <a:srgbClr val="3612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882" autoAdjust="0"/>
    <p:restoredTop sz="94660"/>
  </p:normalViewPr>
  <p:slideViewPr>
    <p:cSldViewPr>
      <p:cViewPr varScale="1">
        <p:scale>
          <a:sx n="64" d="100"/>
          <a:sy n="64" d="100"/>
        </p:scale>
        <p:origin x="524" y="3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tableStyles" Target="tableStyles.xml"/><Relationship Id="rId8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59" cy="4964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443" y="0"/>
            <a:ext cx="2945659" cy="4964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2662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8900" y="744538"/>
            <a:ext cx="6619875" cy="37242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768" y="4716661"/>
            <a:ext cx="5438140" cy="4468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1599"/>
            <a:ext cx="2945659" cy="4964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443" y="9431599"/>
            <a:ext cx="2945659" cy="4964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CF5C8928-AEF4-473B-9AE5-A17B1BDF2F2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93627447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b"/>
          <a:lstStyle/>
          <a:p>
            <a:pPr lvl="0" indent="0" algn="r" eaLnBrk="1" hangingPunct="1"/>
            <a:fld id="{9A0DB2DC-4C9A-4742-B13C-FB6460FD3503}" type="slidenum">
              <a:rPr lang="en-US" altLang="zh-CN" sz="1200" dirty="0"/>
              <a:t>8</a:t>
            </a:fld>
            <a:endParaRPr lang="en-US" altLang="zh-CN" sz="1200" dirty="0"/>
          </a:p>
        </p:txBody>
      </p:sp>
      <p:sp>
        <p:nvSpPr>
          <p:cNvPr id="23554" name="Rectangle 2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3555" name="Rectangle 3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zh-CN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五个不的背后是不卑不亢、不拘一格、不辱使命、义不容辞、刚正不阿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F5C8928-AEF4-473B-9AE5-A17B1BDF2F28}" type="slidenum">
              <a:rPr lang="en-US" altLang="zh-CN" smtClean="0"/>
              <a:pPr>
                <a:defRPr/>
              </a:pPr>
              <a:t>20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214679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tags" Target="../tags/tag9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slideMaster" Target="../slideMasters/slideMaster3.xml"/><Relationship Id="rId5" Type="http://schemas.openxmlformats.org/officeDocument/2006/relationships/tags" Target="../tags/tag11.xml"/><Relationship Id="rId4" Type="http://schemas.openxmlformats.org/officeDocument/2006/relationships/tags" Target="../tags/tag10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tags" Target="../tags/tag14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slideMaster" Target="../slideMasters/slideMaster3.xml"/><Relationship Id="rId5" Type="http://schemas.openxmlformats.org/officeDocument/2006/relationships/tags" Target="../tags/tag16.xml"/><Relationship Id="rId4" Type="http://schemas.openxmlformats.org/officeDocument/2006/relationships/tags" Target="../tags/tag15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tags" Target="../tags/tag19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slideMaster" Target="../slideMasters/slideMaster3.xml"/><Relationship Id="rId5" Type="http://schemas.openxmlformats.org/officeDocument/2006/relationships/tags" Target="../tags/tag21.xml"/><Relationship Id="rId4" Type="http://schemas.openxmlformats.org/officeDocument/2006/relationships/tags" Target="../tags/tag20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tags" Target="../tags/tag24.xml"/><Relationship Id="rId7" Type="http://schemas.openxmlformats.org/officeDocument/2006/relationships/slideMaster" Target="../slideMasters/slideMaster3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6" Type="http://schemas.openxmlformats.org/officeDocument/2006/relationships/tags" Target="../tags/tag27.xml"/><Relationship Id="rId5" Type="http://schemas.openxmlformats.org/officeDocument/2006/relationships/tags" Target="../tags/tag26.xml"/><Relationship Id="rId4" Type="http://schemas.openxmlformats.org/officeDocument/2006/relationships/tags" Target="../tags/tag25.xml"/></Relationships>
</file>

<file path=ppt/slideLayouts/_rels/slideLayout32.xml.rels><?xml version="1.0" encoding="UTF-8" standalone="yes"?>
<Relationships xmlns="http://schemas.openxmlformats.org/package/2006/relationships"><Relationship Id="rId8" Type="http://schemas.openxmlformats.org/officeDocument/2006/relationships/tags" Target="../tags/tag35.xml"/><Relationship Id="rId3" Type="http://schemas.openxmlformats.org/officeDocument/2006/relationships/tags" Target="../tags/tag30.xml"/><Relationship Id="rId7" Type="http://schemas.openxmlformats.org/officeDocument/2006/relationships/tags" Target="../tags/tag34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tags" Target="../tags/tag33.xml"/><Relationship Id="rId5" Type="http://schemas.openxmlformats.org/officeDocument/2006/relationships/tags" Target="../tags/tag32.xml"/><Relationship Id="rId4" Type="http://schemas.openxmlformats.org/officeDocument/2006/relationships/tags" Target="../tags/tag31.xml"/><Relationship Id="rId9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5" Type="http://schemas.openxmlformats.org/officeDocument/2006/relationships/slideMaster" Target="../slideMasters/slideMaster3.xml"/><Relationship Id="rId4" Type="http://schemas.openxmlformats.org/officeDocument/2006/relationships/tags" Target="../tags/tag39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tags" Target="../tags/tag42.xml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4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tags" Target="../tags/tag45.xml"/><Relationship Id="rId7" Type="http://schemas.openxmlformats.org/officeDocument/2006/relationships/slideMaster" Target="../slideMasters/slideMaster3.xml"/><Relationship Id="rId2" Type="http://schemas.openxmlformats.org/officeDocument/2006/relationships/tags" Target="../tags/tag44.xml"/><Relationship Id="rId1" Type="http://schemas.openxmlformats.org/officeDocument/2006/relationships/tags" Target="../tags/tag43.xml"/><Relationship Id="rId6" Type="http://schemas.openxmlformats.org/officeDocument/2006/relationships/tags" Target="../tags/tag48.xml"/><Relationship Id="rId5" Type="http://schemas.openxmlformats.org/officeDocument/2006/relationships/tags" Target="../tags/tag47.xml"/><Relationship Id="rId4" Type="http://schemas.openxmlformats.org/officeDocument/2006/relationships/tags" Target="../tags/tag46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tags" Target="../tags/tag51.xml"/><Relationship Id="rId2" Type="http://schemas.openxmlformats.org/officeDocument/2006/relationships/tags" Target="../tags/tag50.xml"/><Relationship Id="rId1" Type="http://schemas.openxmlformats.org/officeDocument/2006/relationships/tags" Target="../tags/tag49.xml"/><Relationship Id="rId6" Type="http://schemas.openxmlformats.org/officeDocument/2006/relationships/slideMaster" Target="../slideMasters/slideMaster3.xml"/><Relationship Id="rId5" Type="http://schemas.openxmlformats.org/officeDocument/2006/relationships/tags" Target="../tags/tag53.xml"/><Relationship Id="rId4" Type="http://schemas.openxmlformats.org/officeDocument/2006/relationships/tags" Target="../tags/tag52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tags" Target="../tags/tag56.xml"/><Relationship Id="rId2" Type="http://schemas.openxmlformats.org/officeDocument/2006/relationships/tags" Target="../tags/tag55.xml"/><Relationship Id="rId1" Type="http://schemas.openxmlformats.org/officeDocument/2006/relationships/tags" Target="../tags/tag54.xml"/><Relationship Id="rId5" Type="http://schemas.openxmlformats.org/officeDocument/2006/relationships/slideMaster" Target="../slideMasters/slideMaster3.xml"/><Relationship Id="rId4" Type="http://schemas.openxmlformats.org/officeDocument/2006/relationships/tags" Target="../tags/tag57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tags" Target="../tags/tag60.xml"/><Relationship Id="rId2" Type="http://schemas.openxmlformats.org/officeDocument/2006/relationships/tags" Target="../tags/tag59.xml"/><Relationship Id="rId1" Type="http://schemas.openxmlformats.org/officeDocument/2006/relationships/tags" Target="../tags/tag58.xml"/><Relationship Id="rId5" Type="http://schemas.openxmlformats.org/officeDocument/2006/relationships/slideMaster" Target="../slideMasters/slideMaster3.xml"/><Relationship Id="rId4" Type="http://schemas.openxmlformats.org/officeDocument/2006/relationships/tags" Target="../tags/tag6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7A392205-6D65-469D-AD7D-196CD297AECC}" type="datetime1">
              <a:rPr lang="zh-CN" altLang="en-US"/>
              <a:pPr>
                <a:defRPr/>
              </a:pPr>
              <a:t>2020/12/16</a:t>
            </a:fld>
            <a:endParaRPr lang="en-US" altLang="zh-CN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8737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A7D259C5-A586-4C36-93B2-1D441FDA4B6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9811485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588D92D8-C271-4255-B1DE-DBB8D36276B3}" type="datetime1">
              <a:rPr lang="zh-CN" altLang="en-US"/>
              <a:pPr>
                <a:defRPr/>
              </a:pPr>
              <a:t>2020/12/16</a:t>
            </a:fld>
            <a:endParaRPr lang="en-US" altLang="zh-CN"/>
          </a:p>
        </p:txBody>
      </p:sp>
      <p:sp>
        <p:nvSpPr>
          <p:cNvPr id="3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8737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7C6A9CD4-EA70-4C2E-ADE6-18D36257B0E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874228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2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6A1167C0-ADE5-444B-A8D9-B91593DA8187}" type="datetime1">
              <a:rPr lang="zh-CN" altLang="en-US"/>
              <a:pPr>
                <a:defRPr/>
              </a:pPr>
              <a:t>2020/12/16</a:t>
            </a:fld>
            <a:endParaRPr lang="en-US" altLang="zh-CN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8737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6C415655-3F7F-4E7D-92F4-911A65D9644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34205807"/>
      </p:ext>
    </p:extLst>
  </p:cSld>
  <p:clrMapOvr>
    <a:masterClrMapping/>
  </p:clrMapOvr>
  <p:transition spd="slow">
    <p:pu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5167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200152"/>
            <a:ext cx="5384800" cy="339407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200152"/>
            <a:ext cx="5384800" cy="339407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4AFEC56C-33AB-4BC7-B8E2-696E202CDAD3}" type="datetime1">
              <a:rPr lang="zh-CN" altLang="en-US"/>
              <a:pPr>
                <a:defRPr/>
              </a:pPr>
              <a:t>2020/12/16</a:t>
            </a:fld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8737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BD52A11C-07FD-4ABA-A949-E7D1DD456D1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48023363"/>
      </p:ext>
    </p:extLst>
  </p:cSld>
  <p:clrMapOvr>
    <a:masterClrMapping/>
  </p:clrMapOvr>
  <p:transition spd="slow">
    <p:pu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4"/>
            <a:ext cx="5386917" cy="63976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70" y="1535114"/>
            <a:ext cx="5389033" cy="63976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70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153DCE04-D7E4-451E-B75A-7C75C547DC66}" type="datetime1">
              <a:rPr lang="zh-CN" altLang="en-US"/>
              <a:pPr>
                <a:defRPr/>
              </a:pPr>
              <a:t>2020/12/16</a:t>
            </a:fld>
            <a:endParaRPr lang="en-US" altLang="zh-CN"/>
          </a:p>
        </p:txBody>
      </p:sp>
      <p:sp>
        <p:nvSpPr>
          <p:cNvPr id="8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8737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C046B419-8331-4057-9559-657D213C90F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78725475"/>
      </p:ext>
    </p:extLst>
  </p:cSld>
  <p:clrMapOvr>
    <a:masterClrMapping/>
  </p:clrMapOvr>
  <p:transition spd="slow">
    <p:pu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5167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A2DEBADD-94C4-468F-BF44-A9409AA159F3}" type="datetime1">
              <a:rPr lang="zh-CN" altLang="en-US"/>
              <a:pPr>
                <a:defRPr/>
              </a:pPr>
              <a:t>2020/12/16</a:t>
            </a:fld>
            <a:endParaRPr lang="en-US" altLang="zh-CN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8737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C19F2685-B399-4B89-9450-FF6042551C7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67452983"/>
      </p:ext>
    </p:extLst>
  </p:cSld>
  <p:clrMapOvr>
    <a:masterClrMapping/>
  </p:clrMapOvr>
  <p:transition spd="slow">
    <p:pu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C25796B2-A5DD-4AB8-832C-ADD484417843}" type="datetime1">
              <a:rPr lang="zh-CN" altLang="en-US"/>
              <a:pPr>
                <a:defRPr/>
              </a:pPr>
              <a:t>2020/12/16</a:t>
            </a:fld>
            <a:endParaRPr lang="en-US" altLang="zh-CN"/>
          </a:p>
        </p:txBody>
      </p:sp>
      <p:sp>
        <p:nvSpPr>
          <p:cNvPr id="3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8737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B1836E10-13AE-4905-A131-C3D5D9DC1FC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78030790"/>
      </p:ext>
    </p:extLst>
  </p:cSld>
  <p:clrMapOvr>
    <a:masterClrMapping/>
  </p:clrMapOvr>
  <p:transition spd="slow">
    <p:pu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1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B881C5FC-68EB-4A98-A4F6-7F5C5752DAC4}" type="datetime1">
              <a:rPr lang="zh-CN" altLang="en-US"/>
              <a:pPr>
                <a:defRPr/>
              </a:pPr>
              <a:t>2020/12/16</a:t>
            </a:fld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8737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48969786-C0FE-40EB-AD71-E83A37087A2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77271192"/>
      </p:ext>
    </p:extLst>
  </p:cSld>
  <p:clrMapOvr>
    <a:masterClrMapping/>
  </p:clrMapOvr>
  <p:transition spd="slow">
    <p:pu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1"/>
            <a:ext cx="7315200" cy="566739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9"/>
            <a:ext cx="7315200" cy="8048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2D7B5D60-ACFE-444E-93FC-AE734F47B6D1}" type="datetime1">
              <a:rPr lang="zh-CN" altLang="en-US"/>
              <a:pPr>
                <a:defRPr/>
              </a:pPr>
              <a:t>2020/12/16</a:t>
            </a:fld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8737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2BDE3FD6-873B-4D11-9D18-904154610FE0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12873312"/>
      </p:ext>
    </p:extLst>
  </p:cSld>
  <p:clrMapOvr>
    <a:masterClrMapping/>
  </p:clrMapOvr>
  <p:transition spd="slow">
    <p:pu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5167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2"/>
            <a:ext cx="10972800" cy="452543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434F62B9-99C5-477C-9634-3C97D3367D22}" type="datetime1">
              <a:rPr lang="zh-CN" altLang="en-US"/>
              <a:pPr>
                <a:defRPr/>
              </a:pPr>
              <a:t>2020/12/16</a:t>
            </a:fld>
            <a:endParaRPr lang="en-US" altLang="zh-CN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8737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B09FD054-6C7E-4BD7-8D49-22C0045A793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31572830"/>
      </p:ext>
    </p:extLst>
  </p:cSld>
  <p:clrMapOvr>
    <a:masterClrMapping/>
  </p:clrMapOvr>
  <p:transition spd="slow">
    <p:pu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06376"/>
            <a:ext cx="2743200" cy="4387851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06376"/>
            <a:ext cx="8026400" cy="4387851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30183CAE-E1C7-47C2-9E2E-3F46DBDB3586}" type="datetime1">
              <a:rPr lang="zh-CN" altLang="en-US"/>
              <a:pPr>
                <a:defRPr/>
              </a:pPr>
              <a:t>2020/12/16</a:t>
            </a:fld>
            <a:endParaRPr lang="en-US" altLang="zh-CN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8737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53C25EE5-0338-49B3-B500-D9048784F07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92862795"/>
      </p:ext>
    </p:extLst>
  </p:cSld>
  <p:clrMapOvr>
    <a:masterClrMapping/>
  </p:clrMapOvr>
  <p:transition spd="slow">
    <p:pu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7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149600" y="2286000"/>
            <a:ext cx="8128000" cy="11430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tx2"/>
                </a:solidFill>
              </a14:hiddenFill>
            </a:ext>
          </a:extLst>
        </p:spPr>
        <p:txBody>
          <a:bodyPr anchor="ctr"/>
          <a:lstStyle>
            <a:lvl1pPr algn="ctr">
              <a:defRPr sz="44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noProof="0"/>
              <a:t>单击此处编辑母版标题样式</a:t>
            </a:r>
          </a:p>
        </p:txBody>
      </p:sp>
      <p:sp>
        <p:nvSpPr>
          <p:cNvPr id="28774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149600" y="3733800"/>
            <a:ext cx="7518400" cy="1752600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zh-CN" altLang="en-US" noProof="0"/>
              <a:t>单击此处编辑母版副标题样式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914400" y="6248400"/>
            <a:ext cx="25400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61268CB3-FB8C-4DBB-82AF-3C6B9246C0A7}" type="datetime1">
              <a:rPr lang="zh-CN" altLang="en-US"/>
              <a:pPr>
                <a:defRPr/>
              </a:pPr>
              <a:t>2020/12/16</a:t>
            </a:fld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 bwMode="auto">
          <a:xfrm>
            <a:off x="8737600" y="6248400"/>
            <a:ext cx="25400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7ABC65D2-3227-4F42-AF4E-12187B307E0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814756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0" y="304800"/>
            <a:ext cx="8432800" cy="762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914400" y="1676400"/>
            <a:ext cx="10363200" cy="4191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914400" y="6248400"/>
            <a:ext cx="25400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B1B1AF71-7391-49CA-9CCB-EC7FFD328472}" type="datetime1">
              <a:rPr lang="zh-CN" altLang="en-US"/>
              <a:pPr>
                <a:defRPr/>
              </a:pPr>
              <a:t>2020/12/16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867047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VertTx">
  <p:cSld name="标题，剪贴画与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0" y="304800"/>
            <a:ext cx="8432800" cy="762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剪贴画占位符 2"/>
          <p:cNvSpPr>
            <a:spLocks noGrp="1"/>
          </p:cNvSpPr>
          <p:nvPr>
            <p:ph type="clipArt" sz="half" idx="1"/>
          </p:nvPr>
        </p:nvSpPr>
        <p:spPr>
          <a:xfrm>
            <a:off x="914400" y="1676400"/>
            <a:ext cx="5080000" cy="4191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0"/>
              <a:t>单击图标添加剪 贴画</a:t>
            </a:r>
          </a:p>
        </p:txBody>
      </p:sp>
      <p:sp>
        <p:nvSpPr>
          <p:cNvPr id="4" name="竖排文字占位符 3"/>
          <p:cNvSpPr>
            <a:spLocks noGrp="1"/>
          </p:cNvSpPr>
          <p:nvPr>
            <p:ph type="body" orient="vert" sz="half" idx="2"/>
          </p:nvPr>
        </p:nvSpPr>
        <p:spPr>
          <a:xfrm>
            <a:off x="6197600" y="1676400"/>
            <a:ext cx="5080000" cy="41910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914400" y="6248400"/>
            <a:ext cx="25400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42C3840C-8A9A-41EE-AA6D-B3DA9FBFE442}" type="datetime1">
              <a:rPr lang="zh-CN" altLang="en-US"/>
              <a:pPr>
                <a:defRPr/>
              </a:pPr>
              <a:t>2020/12/16</a:t>
            </a:fld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5600" y="6248400"/>
            <a:ext cx="3860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r>
              <a:rPr lang="en-US" altLang="zh-CN"/>
              <a:t>该资料由西风瘦马友情提供</a:t>
            </a:r>
          </a:p>
        </p:txBody>
      </p:sp>
    </p:spTree>
    <p:extLst>
      <p:ext uri="{BB962C8B-B14F-4D97-AF65-F5344CB8AC3E}">
        <p14:creationId xmlns:p14="http://schemas.microsoft.com/office/powerpoint/2010/main" val="71948205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914400" y="304800"/>
            <a:ext cx="10363200" cy="55626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914400" y="6248400"/>
            <a:ext cx="25400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55996B3F-FF35-48E4-99FE-371C3EF97310}" type="datetime1">
              <a:rPr lang="zh-CN" altLang="en-US"/>
              <a:pPr>
                <a:defRPr/>
              </a:pPr>
              <a:t>2020/12/16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785305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标题，剪贴画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832100" y="188913"/>
            <a:ext cx="9120717" cy="639762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剪贴画占位符 2"/>
          <p:cNvSpPr>
            <a:spLocks noGrp="1"/>
          </p:cNvSpPr>
          <p:nvPr>
            <p:ph type="clipArt"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0"/>
              <a:t>单击图标添加剪 贴画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2B4E96B4-2A6F-46DB-B5B6-4EFBE5502083}" type="datetime1">
              <a:rPr lang="zh-CN" altLang="en-US"/>
              <a:pPr>
                <a:defRPr/>
              </a:pPr>
              <a:t>2020/12/16</a:t>
            </a:fld>
            <a:endParaRPr lang="en-US" altLang="zh-CN"/>
          </a:p>
        </p:txBody>
      </p:sp>
      <p:sp>
        <p:nvSpPr>
          <p:cNvPr id="6" name="灯片编号占位符 6"/>
          <p:cNvSpPr>
            <a:spLocks noGrp="1"/>
          </p:cNvSpPr>
          <p:nvPr>
            <p:ph type="sldNum" sz="quarter" idx="11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B13FA4CC-45D4-4946-B2AB-BB11D32D698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29280288"/>
      </p:ext>
    </p:extLst>
  </p:cSld>
  <p:clrMapOvr>
    <a:masterClrMapping/>
  </p:clrMapOvr>
  <p:transition>
    <p:strips dir="rd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F32684-A81A-4B00-A95A-105A6B368D9A}" type="datetimeFigureOut">
              <a:rPr lang="en-US"/>
              <a:pPr>
                <a:defRPr/>
              </a:pPr>
              <a:t>12/16/2020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1AF0BB-09C8-4694-85C1-3A3EF35FAE8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716796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433831-BA43-4EFD-94C4-4FA70D797B32}" type="datetimeFigureOut">
              <a:rPr lang="en-US"/>
              <a:pPr>
                <a:defRPr/>
              </a:pPr>
              <a:t>12/16/2020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1D8E40-1F96-46B5-986E-9D492233F3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219271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7B39B2-17C5-441A-B7F4-FC5ED6111E2C}" type="datetime1">
              <a:rPr lang="zh-CN" altLang="en-US"/>
              <a:pPr>
                <a:defRPr/>
              </a:pPr>
              <a:t>2020/12/16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49ED64-F441-4197-B682-4C4C206C45D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07509953"/>
      </p:ext>
    </p:extLst>
  </p:cSld>
  <p:clrMapOvr>
    <a:masterClrMapping/>
  </p:clrMapOvr>
  <p:transition spd="slow">
    <p:push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9A327B-D03C-4A0B-88F8-088E24A16DA7}" type="datetime1">
              <a:rPr lang="zh-CN" altLang="en-US"/>
              <a:pPr>
                <a:defRPr/>
              </a:pPr>
              <a:t>2020/12/16</a:t>
            </a:fld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91BE62-8A92-4B5D-9C3C-88117C826B9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20788329"/>
      </p:ext>
    </p:extLst>
  </p:cSld>
  <p:clrMapOvr>
    <a:masterClrMapping/>
  </p:clrMapOvr>
  <p:transition spd="slow">
    <p:push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14046A-763C-4450-9A53-4CB11199A76E}" type="datetime1">
              <a:rPr lang="zh-CN" altLang="en-US"/>
              <a:pPr>
                <a:defRPr/>
              </a:pPr>
              <a:t>2020/12/16</a:t>
            </a:fld>
            <a:endParaRPr lang="en-US" altLang="zh-C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1B3AE9-BBA5-4138-8BAB-FF466988F18E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21878058"/>
      </p:ext>
    </p:extLst>
  </p:cSld>
  <p:clrMapOvr>
    <a:masterClrMapping/>
  </p:clrMapOvr>
  <p:transition spd="slow">
    <p:push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ABA804-4C47-47EC-B781-1008D9271398}" type="datetime1">
              <a:rPr lang="zh-CN" altLang="en-US"/>
              <a:pPr>
                <a:defRPr/>
              </a:pPr>
              <a:t>2020/12/16</a:t>
            </a:fld>
            <a:endParaRPr lang="en-US" altLang="zh-C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532D22-D871-44FE-ADCC-61FAF04D569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11352491"/>
      </p:ext>
    </p:extLst>
  </p:cSld>
  <p:clrMapOvr>
    <a:masterClrMapping/>
  </p:clrMapOvr>
  <p:transition spd="slow">
    <p:push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E0582D-F714-412B-A1EE-AC529027E91E}" type="datetime1">
              <a:rPr lang="zh-CN" altLang="en-US"/>
              <a:pPr>
                <a:defRPr/>
              </a:pPr>
              <a:t>2020/12/16</a:t>
            </a:fld>
            <a:endParaRPr lang="en-US" altLang="zh-C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14A3A8-8809-448D-8501-4E3A41EABE0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42197344"/>
      </p:ext>
    </p:extLst>
  </p:cSld>
  <p:clrMapOvr>
    <a:masterClrMapping/>
  </p:clrMapOvr>
  <p:transition spd="slow">
    <p:push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992F99-43A8-47F8-909B-E378042AA7BF}" type="datetime1">
              <a:rPr lang="zh-CN" altLang="en-US"/>
              <a:pPr>
                <a:defRPr/>
              </a:pPr>
              <a:t>2020/12/16</a:t>
            </a:fld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0AB32A-E38C-459B-BC86-A17295306D2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59153684"/>
      </p:ext>
    </p:extLst>
  </p:cSld>
  <p:clrMapOvr>
    <a:masterClrMapping/>
  </p:clrMapOvr>
  <p:transition spd="slow">
    <p:push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4E2C16-7233-4F1B-A1EF-1F449B56934A}" type="datetime1">
              <a:rPr lang="zh-CN" altLang="en-US"/>
              <a:pPr>
                <a:defRPr/>
              </a:pPr>
              <a:t>2020/12/16</a:t>
            </a:fld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380C55-96C7-4969-960E-864C999CCE2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27224190"/>
      </p:ext>
    </p:extLst>
  </p:cSld>
  <p:clrMapOvr>
    <a:masterClrMapping/>
  </p:clrMapOvr>
  <p:transition spd="slow">
    <p:push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CFE19A-45B9-4996-97B6-849A83B61E9C}" type="datetime1">
              <a:rPr lang="zh-CN" altLang="en-US"/>
              <a:pPr>
                <a:defRPr/>
              </a:pPr>
              <a:t>2020/12/16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EF6073-A023-4856-86C2-7ABB3178EF4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96808809"/>
      </p:ext>
    </p:extLst>
  </p:cSld>
  <p:clrMapOvr>
    <a:masterClrMapping/>
  </p:clrMapOvr>
  <p:transition spd="slow">
    <p:push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C0C7D7-03A8-4CC3-9B81-B208ECCF9B21}" type="datetimeFigureOut">
              <a:rPr lang="en-US"/>
              <a:pPr>
                <a:defRPr/>
              </a:pPr>
              <a:t>12/16/2020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B0CCC9-8A3B-40AF-AFD9-0A8441900E4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339769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"/>
            </p:custDataLst>
          </p:nvPr>
        </p:nvSpPr>
        <p:spPr>
          <a:xfrm>
            <a:off x="669882" y="2588281"/>
            <a:ext cx="10852237" cy="899167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540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2"/>
            </p:custDataLst>
          </p:nvPr>
        </p:nvSpPr>
        <p:spPr>
          <a:xfrm>
            <a:off x="669882" y="3566160"/>
            <a:ext cx="10852237" cy="950984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2020/12/16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54146906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69882" y="1296000"/>
            <a:ext cx="10852237" cy="5041355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2020/12/16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965576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930" y="3808730"/>
            <a:ext cx="10852237" cy="624845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36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669925" y="4511675"/>
            <a:ext cx="10852237" cy="1077985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2020/12/16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74247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238877" y="1296000"/>
            <a:ext cx="5283242" cy="5040000"/>
          </a:xfrm>
        </p:spPr>
        <p:txBody>
          <a:bodyPr>
            <a:noAutofit/>
          </a:bodyPr>
          <a:lstStyle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2020/12/16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353072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69930" y="1296000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69925" y="1789043"/>
            <a:ext cx="5283200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1296000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789043"/>
            <a:ext cx="5283242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2020/12/16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016568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2020/12/16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23060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2020/12/16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572399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6238925" y="1296000"/>
            <a:ext cx="5283242" cy="50400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>2020/12/16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76226424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1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2020/12/16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066503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2020/12/16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69930" y="952508"/>
            <a:ext cx="10852237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319709926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2020/12/16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669882" y="2588281"/>
            <a:ext cx="10852237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</p:spTree>
    <p:extLst>
      <p:ext uri="{BB962C8B-B14F-4D97-AF65-F5344CB8AC3E}">
        <p14:creationId xmlns:p14="http://schemas.microsoft.com/office/powerpoint/2010/main" val="28580536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tags" Target="../tags/tag1.xml"/><Relationship Id="rId18" Type="http://schemas.openxmlformats.org/officeDocument/2006/relationships/tags" Target="../tags/tag6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theme" Target="../theme/theme3.xml"/><Relationship Id="rId17" Type="http://schemas.openxmlformats.org/officeDocument/2006/relationships/tags" Target="../tags/tag5.xml"/><Relationship Id="rId2" Type="http://schemas.openxmlformats.org/officeDocument/2006/relationships/slideLayout" Target="../slideLayouts/slideLayout29.xml"/><Relationship Id="rId16" Type="http://schemas.openxmlformats.org/officeDocument/2006/relationships/tags" Target="../tags/tag4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5" Type="http://schemas.openxmlformats.org/officeDocument/2006/relationships/tags" Target="../tags/tag3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Relationship Id="rId14" Type="http://schemas.openxmlformats.org/officeDocument/2006/relationships/tags" Target="../tags/tag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959" r:id="rId1"/>
    <p:sldLayoutId id="2147483960" r:id="rId2"/>
    <p:sldLayoutId id="2147483961" r:id="rId3"/>
    <p:sldLayoutId id="2147483962" r:id="rId4"/>
    <p:sldLayoutId id="2147483963" r:id="rId5"/>
    <p:sldLayoutId id="2147483964" r:id="rId6"/>
    <p:sldLayoutId id="2147483965" r:id="rId7"/>
    <p:sldLayoutId id="2147483966" r:id="rId8"/>
    <p:sldLayoutId id="2147483967" r:id="rId9"/>
    <p:sldLayoutId id="2147483968" r:id="rId10"/>
    <p:sldLayoutId id="2147483969" r:id="rId11"/>
    <p:sldLayoutId id="2147483970" r:id="rId12"/>
    <p:sldLayoutId id="2147483971" r:id="rId13"/>
    <p:sldLayoutId id="2147483972" r:id="rId14"/>
    <p:sldLayoutId id="2147483973" r:id="rId15"/>
    <p:sldLayoutId id="2147483974" r:id="rId16"/>
  </p:sldLayoutIdLst>
  <p:transition spd="slow">
    <p:push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  <a:endParaRPr lang="en-US" altLang="zh-CN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altLang="zh-C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6E604EF-098D-4F7F-83BE-10AAC703A63B}" type="datetimeFigureOut">
              <a:rPr lang="en-US"/>
              <a:pPr>
                <a:defRPr/>
              </a:pPr>
              <a:t>12/16/2020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2EE99BDE-45C3-4462-8B59-7ECCB1BFCAF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56" r:id="rId1"/>
    <p:sldLayoutId id="2147483957" r:id="rId2"/>
    <p:sldLayoutId id="2147483975" r:id="rId3"/>
    <p:sldLayoutId id="2147483976" r:id="rId4"/>
    <p:sldLayoutId id="2147483977" r:id="rId5"/>
    <p:sldLayoutId id="2147483978" r:id="rId6"/>
    <p:sldLayoutId id="2147483979" r:id="rId7"/>
    <p:sldLayoutId id="2147483980" r:id="rId8"/>
    <p:sldLayoutId id="2147483981" r:id="rId9"/>
    <p:sldLayoutId id="2147483982" r:id="rId10"/>
    <p:sldLayoutId id="2147483958" r:id="rId11"/>
  </p:sldLayoutIdLst>
  <p:transition spd="slow">
    <p:push/>
  </p:transition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等线 Light" panose="02010600030101010101" pitchFamily="2" charset="-122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等线 Light" pitchFamily="2" charset="-122"/>
          <a:cs typeface="等线 Light" panose="02010600030101010101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等线 Light" pitchFamily="2" charset="-122"/>
          <a:cs typeface="等线 Light" panose="02010600030101010101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等线 Light" pitchFamily="2" charset="-122"/>
          <a:cs typeface="等线 Light" panose="02010600030101010101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等线 Light" pitchFamily="2" charset="-122"/>
          <a:cs typeface="等线 Light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等线 Light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等线 Light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等线 Light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等线 Light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等线" panose="02010600030101010101" pitchFamily="2" charset="-122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等线" panose="02010600030101010101" pitchFamily="2" charset="-122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等线" panose="02010600030101010101" pitchFamily="2" charset="-122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等线" panose="02010600030101010101" pitchFamily="2" charset="-122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等线" panose="02010600030101010101" pitchFamily="2" charset="-122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669882" y="432000"/>
            <a:ext cx="10852237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669882" y="1296000"/>
            <a:ext cx="10852237" cy="504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  <a:t>2020/12/16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18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5007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4" r:id="rId1"/>
    <p:sldLayoutId id="2147483985" r:id="rId2"/>
    <p:sldLayoutId id="2147483986" r:id="rId3"/>
    <p:sldLayoutId id="2147483987" r:id="rId4"/>
    <p:sldLayoutId id="2147483988" r:id="rId5"/>
    <p:sldLayoutId id="2147483989" r:id="rId6"/>
    <p:sldLayoutId id="2147483990" r:id="rId7"/>
    <p:sldLayoutId id="2147483991" r:id="rId8"/>
    <p:sldLayoutId id="2147483992" r:id="rId9"/>
    <p:sldLayoutId id="2147483993" r:id="rId10"/>
    <p:sldLayoutId id="2147483994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8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15.xml"/><Relationship Id="rId1" Type="http://schemas.openxmlformats.org/officeDocument/2006/relationships/slideLayout" Target="../slideLayouts/slideLayout2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4.xml"/><Relationship Id="rId2" Type="http://schemas.openxmlformats.org/officeDocument/2006/relationships/tags" Target="../tags/tag63.xml"/><Relationship Id="rId1" Type="http://schemas.openxmlformats.org/officeDocument/2006/relationships/tags" Target="../tags/tag6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C6A5F958-35E0-4289-9249-DC427CB5EDA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466" b="6599"/>
          <a:stretch/>
        </p:blipFill>
        <p:spPr>
          <a:xfrm>
            <a:off x="47328" y="908720"/>
            <a:ext cx="12025336" cy="4392488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50B277CC-3600-4420-BDF2-BDA9852C1AFD}"/>
              </a:ext>
            </a:extLst>
          </p:cNvPr>
          <p:cNvSpPr txBox="1"/>
          <p:nvPr/>
        </p:nvSpPr>
        <p:spPr>
          <a:xfrm>
            <a:off x="3287688" y="-135064"/>
            <a:ext cx="525658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猜一猜</a:t>
            </a:r>
            <a:endParaRPr lang="en-US" altLang="zh-CN" sz="60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algn="ctr"/>
            <a:endParaRPr lang="en-US" altLang="zh-CN" sz="40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99AA2B71-4186-4589-B96A-CCB2DB2D0DF1}"/>
              </a:ext>
            </a:extLst>
          </p:cNvPr>
          <p:cNvSpPr txBox="1"/>
          <p:nvPr/>
        </p:nvSpPr>
        <p:spPr>
          <a:xfrm>
            <a:off x="3503712" y="5656892"/>
            <a:ext cx="51845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（提示：古代军用物品）</a:t>
            </a:r>
          </a:p>
        </p:txBody>
      </p:sp>
    </p:spTree>
    <p:extLst>
      <p:ext uri="{BB962C8B-B14F-4D97-AF65-F5344CB8AC3E}">
        <p14:creationId xmlns:p14="http://schemas.microsoft.com/office/powerpoint/2010/main" val="3796184004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92088" y="188913"/>
            <a:ext cx="11736387" cy="648017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/>
          </a:p>
        </p:txBody>
      </p:sp>
      <p:sp>
        <p:nvSpPr>
          <p:cNvPr id="27652" name="文本框 5"/>
          <p:cNvSpPr txBox="1">
            <a:spLocks noChangeArrowheads="1"/>
          </p:cNvSpPr>
          <p:nvPr/>
        </p:nvSpPr>
        <p:spPr bwMode="auto">
          <a:xfrm>
            <a:off x="2190123" y="1431777"/>
            <a:ext cx="7811754" cy="1615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99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周亚夫军细柳</a:t>
            </a:r>
          </a:p>
        </p:txBody>
      </p:sp>
      <p:sp>
        <p:nvSpPr>
          <p:cNvPr id="27653" name="文本框 6"/>
          <p:cNvSpPr txBox="1">
            <a:spLocks noChangeArrowheads="1"/>
          </p:cNvSpPr>
          <p:nvPr/>
        </p:nvSpPr>
        <p:spPr bwMode="auto">
          <a:xfrm>
            <a:off x="6600056" y="3284984"/>
            <a:ext cx="1877437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4400" dirty="0">
                <a:latin typeface="华文新魏" panose="02010800040101010101" pitchFamily="2" charset="-122"/>
                <a:ea typeface="华文新魏" panose="02010800040101010101" pitchFamily="2" charset="-122"/>
              </a:rPr>
              <a:t>司马迁</a:t>
            </a:r>
          </a:p>
        </p:txBody>
      </p:sp>
      <p:pic>
        <p:nvPicPr>
          <p:cNvPr id="3" name="图片 6">
            <a:extLst>
              <a:ext uri="{FF2B5EF4-FFF2-40B4-BE49-F238E27FC236}">
                <a16:creationId xmlns:a16="http://schemas.microsoft.com/office/drawing/2014/main" id="{B6575C64-6C71-4AE9-8337-40061D462E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25" y="4653608"/>
            <a:ext cx="12904788" cy="6516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图片 6">
            <a:extLst>
              <a:ext uri="{FF2B5EF4-FFF2-40B4-BE49-F238E27FC236}">
                <a16:creationId xmlns:a16="http://schemas.microsoft.com/office/drawing/2014/main" id="{BCBDA4E5-A467-43D8-A8F5-31C16C3BE1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6728" y="2564904"/>
            <a:ext cx="12904788" cy="6516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B60E95F-4868-441A-B274-04730BDA5A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                      </a:t>
            </a:r>
            <a:r>
              <a:rPr lang="zh-CN" altLang="en-US" sz="4800" dirty="0">
                <a:latin typeface="黑体" panose="02010609060101010101" pitchFamily="49" charset="-122"/>
                <a:ea typeface="黑体" panose="02010609060101010101" pitchFamily="49" charset="-122"/>
              </a:rPr>
              <a:t>学习目标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2A45A7A-0DD7-44F7-A956-9E7D5C92AB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9336" y="1825625"/>
            <a:ext cx="11665296" cy="4351338"/>
          </a:xfrm>
        </p:spPr>
        <p:txBody>
          <a:bodyPr/>
          <a:lstStyle/>
          <a:p>
            <a:pPr marL="0" lvl="0" indent="0" algn="just">
              <a:buSzPts val="1050"/>
              <a:buNone/>
            </a:pPr>
            <a:r>
              <a:rPr lang="en-US" altLang="zh-CN" sz="4000" kern="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1.</a:t>
            </a:r>
            <a:r>
              <a:rPr lang="zh-CN" altLang="zh-CN" sz="4000" kern="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积累</a:t>
            </a:r>
            <a:r>
              <a:rPr lang="zh-CN" altLang="zh-CN" sz="4000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“军”“劳”“居”“之”</a:t>
            </a:r>
            <a:r>
              <a:rPr lang="zh-CN" altLang="en-US" sz="4000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“被”“固”</a:t>
            </a:r>
            <a:endParaRPr lang="en-US" altLang="zh-CN" sz="4000" kern="100" dirty="0">
              <a:solidFill>
                <a:srgbClr val="FF0000"/>
              </a:solidFill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lvl="0" indent="0" algn="just">
              <a:buSzPts val="1050"/>
              <a:buNone/>
            </a:pPr>
            <a:r>
              <a:rPr lang="zh-CN" altLang="en-US" sz="4000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“无何”</a:t>
            </a:r>
            <a:r>
              <a:rPr lang="en-US" altLang="zh-CN" sz="4000" kern="100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7</a:t>
            </a:r>
            <a:r>
              <a:rPr lang="zh-CN" altLang="en-US" sz="4000" kern="100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个</a:t>
            </a:r>
            <a:r>
              <a:rPr lang="zh-CN" altLang="zh-CN" sz="4000" kern="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常见文言词语的用法。</a:t>
            </a:r>
            <a:endParaRPr lang="zh-CN" altLang="zh-CN" sz="40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lvl="0" indent="0" algn="just">
              <a:buSzPts val="1050"/>
              <a:buNone/>
            </a:pPr>
            <a:r>
              <a:rPr lang="en-US" altLang="zh-CN" sz="4000" kern="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2.</a:t>
            </a:r>
            <a:r>
              <a:rPr lang="zh-CN" altLang="zh-CN" sz="4000" kern="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学习本文</a:t>
            </a:r>
            <a:r>
              <a:rPr lang="zh-CN" altLang="zh-CN" sz="4000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对比、衬托、正侧面描写相结合</a:t>
            </a:r>
            <a:r>
              <a:rPr lang="zh-CN" altLang="zh-CN" sz="4000" kern="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等写作手法。</a:t>
            </a:r>
            <a:endParaRPr lang="zh-CN" altLang="zh-CN" sz="40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lvl="0" indent="0" algn="just">
              <a:buSzPts val="1050"/>
              <a:buNone/>
            </a:pPr>
            <a:r>
              <a:rPr lang="en-US" altLang="zh-CN" sz="4000" kern="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3.</a:t>
            </a:r>
            <a:r>
              <a:rPr lang="zh-CN" altLang="zh-CN" sz="4000" kern="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分析</a:t>
            </a:r>
            <a:r>
              <a:rPr lang="zh-CN" altLang="zh-CN" sz="4000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周亚夫和汉文帝</a:t>
            </a:r>
            <a:r>
              <a:rPr lang="zh-CN" altLang="zh-CN" sz="4000" kern="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的形象，感悟人物精神。</a:t>
            </a:r>
            <a:endParaRPr lang="zh-CN" altLang="zh-CN" sz="40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endParaRPr lang="zh-CN" altLang="en-US" dirty="0"/>
          </a:p>
        </p:txBody>
      </p:sp>
      <p:pic>
        <p:nvPicPr>
          <p:cNvPr id="5" name="图片 6">
            <a:extLst>
              <a:ext uri="{FF2B5EF4-FFF2-40B4-BE49-F238E27FC236}">
                <a16:creationId xmlns:a16="http://schemas.microsoft.com/office/drawing/2014/main" id="{13217B8A-D8DD-4E13-9512-DA30B27F94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0704" y="2060848"/>
            <a:ext cx="12904788" cy="6516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491568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8">
            <a:extLst>
              <a:ext uri="{FF2B5EF4-FFF2-40B4-BE49-F238E27FC236}">
                <a16:creationId xmlns:a16="http://schemas.microsoft.com/office/drawing/2014/main" id="{BC6E7547-99F6-4B11-AD46-B1825612CF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35760" y="333236"/>
            <a:ext cx="4675508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叶根友行书繁" panose="02010601030101010101" pitchFamily="2" charset="-122"/>
                <a:ea typeface="叶根友行书繁" panose="02010601030101010101" pitchFamily="2" charset="-122"/>
                <a:cs typeface="+mn-cs"/>
                <a:sym typeface="Arial" panose="020B0604020202020204" pitchFamily="34" charset="0"/>
              </a:rPr>
              <a:t>初读课文，读准字音</a:t>
            </a:r>
          </a:p>
        </p:txBody>
      </p:sp>
      <p:sp>
        <p:nvSpPr>
          <p:cNvPr id="32" name="内容占位符 2">
            <a:extLst>
              <a:ext uri="{FF2B5EF4-FFF2-40B4-BE49-F238E27FC236}">
                <a16:creationId xmlns:a16="http://schemas.microsoft.com/office/drawing/2014/main" id="{6FBC7201-6522-4D4A-8A27-B9E935D7021C}"/>
              </a:ext>
            </a:extLst>
          </p:cNvPr>
          <p:cNvSpPr txBox="1">
            <a:spLocks/>
          </p:cNvSpPr>
          <p:nvPr/>
        </p:nvSpPr>
        <p:spPr>
          <a:xfrm>
            <a:off x="0" y="331582"/>
            <a:ext cx="11928648" cy="6624736"/>
          </a:xfrm>
          <a:prstGeom prst="rect">
            <a:avLst/>
          </a:prstGeom>
        </p:spPr>
        <p:txBody>
          <a:bodyPr/>
          <a:lstStyle>
            <a:lvl1pPr marL="457189" indent="-457189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575" indent="-380990" algn="l" defTabSz="121917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3962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3547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3131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2716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301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886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470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1219170" rtl="0" eaLnBrk="1" fontAlgn="base" latinLnBrk="0" hangingPunct="1">
              <a:lnSpc>
                <a:spcPts val="33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just" defTabSz="1219170" rtl="0" eaLnBrk="1" fontAlgn="base" latinLnBrk="0" hangingPunct="1">
              <a:lnSpc>
                <a:spcPts val="33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文帝之后六年，匈奴大入边。乃以宗正刘礼为将军，军霸上；祝兹侯徐厉为将军，军棘门；以河内守亚夫为将军，军细柳：以备胡。</a:t>
            </a:r>
          </a:p>
          <a:p>
            <a:pPr marL="0" marR="0" lvl="0" indent="0" algn="just" defTabSz="1219170" rtl="0" eaLnBrk="1" fontAlgn="base" latinLnBrk="0" hangingPunct="1">
              <a:lnSpc>
                <a:spcPts val="33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上自劳军。至霸上及棘门军，直驰入，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将以下骑送迎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。已而之细柳军，军士吏被甲，锐兵刃，彀弓弩，持满。天子先驱至，不得入。先驱曰“天子且至！”军门都尉曰：“将军令曰‘军中闻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/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将军令不闻天子之诏。’”居无何，上至，又不得入。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于是上乃使使持节诏将军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：“吾欲入劳军。”亚夫乃传言开壁门。壁门士吏谓从属车骑曰：“将军约，军中不得驱驰。”于是天子乃按辔徐行。至营，将军亚夫持兵揖曰：“介胄之士不拜，请以军礼见。”天子为动，改容式车。使人称谢：“皇帝敬劳将军。”成礼而去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just" defTabSz="1219170" rtl="0" eaLnBrk="1" fontAlgn="base" latinLnBrk="0" hangingPunct="1">
              <a:lnSpc>
                <a:spcPts val="33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既出军门，群臣皆惊。文帝曰：“嗟乎，此真将军矣！曩者霸上、        棘门军，若儿戏耳，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其将固可袭而虏也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。至于亚夫，可得而犯邪！”称善者久之。</a:t>
            </a:r>
          </a:p>
          <a:p>
            <a:pPr marL="457189" marR="0" lvl="0" indent="-457189" algn="l" defTabSz="1219170" rtl="0" eaLnBrk="1" fontAlgn="base" latinLnBrk="0" hangingPunct="1">
              <a:lnSpc>
                <a:spcPts val="33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539756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8">
            <a:extLst>
              <a:ext uri="{FF2B5EF4-FFF2-40B4-BE49-F238E27FC236}">
                <a16:creationId xmlns:a16="http://schemas.microsoft.com/office/drawing/2014/main" id="{BC6E7547-99F6-4B11-AD46-B1825612CF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07768" y="0"/>
            <a:ext cx="4675508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>
            <a:spAutoFit/>
          </a:bodyPr>
          <a:lstStyle/>
          <a:p>
            <a:pPr algn="ctr" eaLnBrk="1" hangingPunct="1"/>
            <a:r>
              <a:rPr lang="zh-CN" altLang="en-US" sz="2800" dirty="0">
                <a:solidFill>
                  <a:srgbClr val="FF0000"/>
                </a:solidFill>
                <a:latin typeface="叶根友行书繁" panose="02010601030101010101" pitchFamily="2" charset="-122"/>
                <a:ea typeface="叶根友行书繁" panose="02010601030101010101" pitchFamily="2" charset="-122"/>
                <a:sym typeface="Arial" panose="020B0604020202020204" pitchFamily="34" charset="0"/>
              </a:rPr>
              <a:t>再读课文，读准节奏</a:t>
            </a:r>
          </a:p>
        </p:txBody>
      </p:sp>
      <p:sp>
        <p:nvSpPr>
          <p:cNvPr id="32" name="内容占位符 2">
            <a:extLst>
              <a:ext uri="{FF2B5EF4-FFF2-40B4-BE49-F238E27FC236}">
                <a16:creationId xmlns:a16="http://schemas.microsoft.com/office/drawing/2014/main" id="{6FBC7201-6522-4D4A-8A27-B9E935D7021C}"/>
              </a:ext>
            </a:extLst>
          </p:cNvPr>
          <p:cNvSpPr txBox="1">
            <a:spLocks/>
          </p:cNvSpPr>
          <p:nvPr/>
        </p:nvSpPr>
        <p:spPr>
          <a:xfrm>
            <a:off x="263352" y="116632"/>
            <a:ext cx="11665296" cy="6624736"/>
          </a:xfrm>
          <a:prstGeom prst="rect">
            <a:avLst/>
          </a:prstGeom>
        </p:spPr>
        <p:txBody>
          <a:bodyPr/>
          <a:lstStyle>
            <a:lvl1pPr marL="457189" indent="-457189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575" indent="-380990" algn="l" defTabSz="121917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3962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3547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3131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2716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301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886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470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ts val="3300"/>
              </a:lnSpc>
              <a:buFontTx/>
              <a:buNone/>
              <a:defRPr/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 algn="just">
              <a:lnSpc>
                <a:spcPts val="3300"/>
              </a:lnSpc>
              <a:buFontTx/>
              <a:buNone/>
              <a:defRPr/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文帝之后</a:t>
            </a:r>
            <a:r>
              <a:rPr lang="en-US" altLang="zh-CN" sz="2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六年，匈奴</a:t>
            </a:r>
            <a:r>
              <a:rPr lang="en-US" altLang="zh-CN" sz="2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大</a:t>
            </a:r>
            <a:r>
              <a:rPr lang="en-US" altLang="zh-CN" sz="2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入边。乃以</a:t>
            </a:r>
            <a:r>
              <a:rPr lang="en-US" altLang="zh-CN" sz="2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宗正刘礼</a:t>
            </a:r>
            <a:r>
              <a:rPr lang="en-US" altLang="zh-CN" sz="2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为将军，军</a:t>
            </a:r>
            <a:r>
              <a:rPr lang="en-US" altLang="zh-CN" sz="2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霸上；祝兹侯徐厉</a:t>
            </a:r>
            <a:r>
              <a:rPr lang="en-US" altLang="zh-CN" sz="2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为将军，军</a:t>
            </a:r>
            <a:r>
              <a:rPr lang="en-US" altLang="zh-CN" sz="2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棘门；以</a:t>
            </a:r>
            <a:r>
              <a:rPr lang="en-US" altLang="zh-CN" sz="2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河内守亚夫</a:t>
            </a:r>
            <a:r>
              <a:rPr lang="en-US" altLang="zh-CN" sz="2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为将军，军</a:t>
            </a:r>
            <a:r>
              <a:rPr lang="en-US" altLang="zh-CN" sz="2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细柳：以</a:t>
            </a:r>
            <a:r>
              <a:rPr lang="en-US" altLang="zh-CN" sz="2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备胡。</a:t>
            </a:r>
          </a:p>
          <a:p>
            <a:pPr marL="0" indent="0" algn="just">
              <a:lnSpc>
                <a:spcPts val="3300"/>
              </a:lnSpc>
              <a:buFontTx/>
              <a:buNone/>
              <a:defRPr/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上</a:t>
            </a:r>
            <a:r>
              <a:rPr lang="en-US" altLang="zh-CN" sz="2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自劳军。至</a:t>
            </a:r>
            <a:r>
              <a:rPr lang="en-US" altLang="zh-CN" sz="2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霸上及棘门军，直</a:t>
            </a:r>
            <a:r>
              <a:rPr lang="en-US" altLang="zh-CN" sz="2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驰入，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将以下骑送迎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。已而</a:t>
            </a:r>
            <a:r>
              <a:rPr lang="en-US" altLang="zh-CN" sz="2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之细柳军，军士吏</a:t>
            </a:r>
            <a:r>
              <a:rPr lang="en-US" altLang="zh-CN" sz="2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被甲，锐</a:t>
            </a:r>
            <a:r>
              <a:rPr lang="en-US" altLang="zh-CN" sz="2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兵刃，彀</a:t>
            </a:r>
            <a:r>
              <a:rPr lang="en-US" altLang="zh-CN" sz="2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弓弩，持满。天子先驱</a:t>
            </a:r>
            <a:r>
              <a:rPr lang="en-US" altLang="zh-CN" sz="2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至，不得入。先驱曰“天子</a:t>
            </a:r>
            <a:r>
              <a:rPr lang="en-US" altLang="zh-CN" sz="2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且至！”军门都尉</a:t>
            </a:r>
            <a:r>
              <a:rPr lang="en-US" altLang="zh-CN" sz="2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曰：“将军</a:t>
            </a:r>
            <a:r>
              <a:rPr lang="en-US" altLang="zh-CN" sz="2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令曰‘军中闻</a:t>
            </a:r>
            <a:r>
              <a:rPr lang="en-US" altLang="zh-CN" sz="2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将军令不闻</a:t>
            </a:r>
            <a:r>
              <a:rPr lang="en-US" altLang="zh-CN" sz="2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天子之诏。’”居无何，上至，又不得入。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于是上乃使使持节诏将军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：“吾欲入</a:t>
            </a:r>
            <a:r>
              <a:rPr lang="en-US" altLang="zh-CN" sz="2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劳军。”亚夫</a:t>
            </a:r>
            <a:r>
              <a:rPr lang="en-US" altLang="zh-CN" sz="2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乃传言</a:t>
            </a:r>
            <a:r>
              <a:rPr lang="en-US" altLang="zh-CN" sz="2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开壁门。壁门士吏</a:t>
            </a:r>
            <a:r>
              <a:rPr lang="en-US" altLang="zh-CN" sz="2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谓从属车骑</a:t>
            </a:r>
            <a:r>
              <a:rPr lang="en-US" altLang="zh-CN" sz="2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曰：“将军约，军中</a:t>
            </a:r>
            <a:r>
              <a:rPr lang="en-US" altLang="zh-CN" sz="2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不得</a:t>
            </a:r>
            <a:r>
              <a:rPr lang="en-US" altLang="zh-CN" sz="2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驱驰。”于是</a:t>
            </a:r>
            <a:r>
              <a:rPr lang="en-US" altLang="zh-CN" sz="2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天子</a:t>
            </a:r>
            <a:r>
              <a:rPr lang="en-US" altLang="zh-CN" sz="2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乃按辔徐行。至营，将军亚夫</a:t>
            </a:r>
            <a:r>
              <a:rPr lang="en-US" altLang="zh-CN" sz="2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持兵</a:t>
            </a:r>
            <a:r>
              <a:rPr lang="en-US" altLang="zh-CN" sz="2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揖曰：“介胄之士</a:t>
            </a:r>
            <a:r>
              <a:rPr lang="en-US" altLang="zh-CN" sz="2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不拜，请</a:t>
            </a:r>
            <a:r>
              <a:rPr lang="en-US" altLang="zh-CN" sz="2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以军礼见。”天子</a:t>
            </a:r>
            <a:r>
              <a:rPr lang="en-US" altLang="zh-CN" sz="2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为动，改容</a:t>
            </a:r>
            <a:r>
              <a:rPr lang="en-US" altLang="zh-CN" sz="2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式车。使人</a:t>
            </a:r>
            <a:r>
              <a:rPr lang="en-US" altLang="zh-CN" sz="2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称谢：“皇帝</a:t>
            </a:r>
            <a:r>
              <a:rPr lang="en-US" altLang="zh-CN" sz="2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敬劳将军。”成礼</a:t>
            </a:r>
            <a:r>
              <a:rPr lang="en-US" altLang="zh-CN" sz="2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而去。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 algn="just">
              <a:lnSpc>
                <a:spcPts val="3300"/>
              </a:lnSpc>
              <a:buFontTx/>
              <a:buNone/>
              <a:defRPr/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既</a:t>
            </a:r>
            <a:r>
              <a:rPr lang="en-US" altLang="zh-CN" sz="2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出军门，群臣</a:t>
            </a:r>
            <a:r>
              <a:rPr lang="en-US" altLang="zh-CN" sz="2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皆惊。文帝曰：“嗟乎，此</a:t>
            </a:r>
            <a:r>
              <a:rPr lang="en-US" altLang="zh-CN" sz="2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真将军矣！曩者</a:t>
            </a:r>
            <a:r>
              <a:rPr lang="en-US" altLang="zh-CN" sz="2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霸上、        棘门军，若</a:t>
            </a:r>
            <a:r>
              <a:rPr lang="en-US" altLang="zh-CN" sz="2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儿戏耳，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其将固可袭而虏也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。至于</a:t>
            </a:r>
            <a:r>
              <a:rPr lang="en-US" altLang="zh-CN" sz="2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亚夫，可</a:t>
            </a:r>
            <a:r>
              <a:rPr lang="en-US" altLang="zh-CN" sz="2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得而犯邪！”称善者</a:t>
            </a:r>
            <a:r>
              <a:rPr lang="en-US" altLang="zh-CN" sz="2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久之。</a:t>
            </a:r>
          </a:p>
          <a:p>
            <a:pPr>
              <a:lnSpc>
                <a:spcPts val="3300"/>
              </a:lnSpc>
              <a:defRPr/>
            </a:pPr>
            <a:endParaRPr lang="zh-CN" altLang="en-US" sz="28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4" name="内容占位符 2">
            <a:extLst>
              <a:ext uri="{FF2B5EF4-FFF2-40B4-BE49-F238E27FC236}">
                <a16:creationId xmlns:a16="http://schemas.microsoft.com/office/drawing/2014/main" id="{D405B248-4E40-4AD6-9757-EB76BAF86F3C}"/>
              </a:ext>
            </a:extLst>
          </p:cNvPr>
          <p:cNvSpPr txBox="1">
            <a:spLocks/>
          </p:cNvSpPr>
          <p:nvPr/>
        </p:nvSpPr>
        <p:spPr>
          <a:xfrm>
            <a:off x="263352" y="116632"/>
            <a:ext cx="11665296" cy="6624736"/>
          </a:xfrm>
          <a:prstGeom prst="rect">
            <a:avLst/>
          </a:prstGeom>
        </p:spPr>
        <p:txBody>
          <a:bodyPr/>
          <a:lstStyle>
            <a:lvl1pPr marL="457189" indent="-457189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575" indent="-380990" algn="l" defTabSz="121917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3962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3547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3131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2716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301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886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470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ts val="3300"/>
              </a:lnSpc>
              <a:buFontTx/>
              <a:buNone/>
              <a:defRPr/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endParaRPr lang="en-US" altLang="zh-CN" sz="4000" dirty="0">
              <a:solidFill>
                <a:srgbClr val="FF0000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  <a:p>
            <a:pPr marL="0" indent="0" algn="just">
              <a:lnSpc>
                <a:spcPts val="3300"/>
              </a:lnSpc>
              <a:buFontTx/>
              <a:buNone/>
              <a:defRPr/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文帝之后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六年，匈奴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大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入边。乃以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宗正刘礼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为将军，军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霸上；祝兹侯徐厉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为将军，军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棘门；以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河内守亚夫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为将军，军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细柳：以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备胡。</a:t>
            </a:r>
          </a:p>
          <a:p>
            <a:pPr marL="0" indent="0" algn="just">
              <a:lnSpc>
                <a:spcPts val="3300"/>
              </a:lnSpc>
              <a:buFontTx/>
              <a:buNone/>
              <a:defRPr/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上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自劳军。至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霸上及棘门军，直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驰入，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将以下骑送迎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。已而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之细柳军，军士吏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被甲，锐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兵刃，彀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弓弩，持满。天子先驱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至，不得入。先驱曰“天子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且至！”军门都尉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曰：“将军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令曰‘军中闻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将军令不闻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天子之诏。’”居无何，上至，又不得入。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于是上乃使使持节诏将军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：“吾欲入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劳军。”亚夫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乃传言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开壁门。壁门士吏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谓从属车骑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曰：“将军约，军中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不得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驱驰。”于是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天子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乃按辔徐行。至营，将军亚夫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持兵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揖曰：“介胄之士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不拜，请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以军礼见。”天子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为动，改容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式车。使人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称谢：“皇帝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敬劳将军。”成礼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而去。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 algn="just">
              <a:lnSpc>
                <a:spcPts val="3300"/>
              </a:lnSpc>
              <a:buFontTx/>
              <a:buNone/>
              <a:defRPr/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既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出军门，群臣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皆惊。文帝曰：“嗟乎，此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真将军矣！曩者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霸上、        棘门军，若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儿戏耳，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其将固可袭而虏也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。至于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亚夫，可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得而犯邪！”称善者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久之。</a:t>
            </a:r>
          </a:p>
          <a:p>
            <a:pPr>
              <a:lnSpc>
                <a:spcPts val="3300"/>
              </a:lnSpc>
              <a:defRPr/>
            </a:pPr>
            <a:endParaRPr lang="zh-CN" altLang="en-US" sz="28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38183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AB589B6E-2FF5-46E8-BE52-858EA2B8D873}"/>
              </a:ext>
            </a:extLst>
          </p:cNvPr>
          <p:cNvSpPr txBox="1"/>
          <p:nvPr/>
        </p:nvSpPr>
        <p:spPr>
          <a:xfrm>
            <a:off x="1559496" y="1484784"/>
            <a:ext cx="7920880" cy="2774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000" dirty="0">
                <a:latin typeface="华文楷体" panose="02010600040101010101" pitchFamily="2" charset="-122"/>
                <a:ea typeface="华文楷体" panose="02010600040101010101" pitchFamily="2" charset="-122"/>
              </a:rPr>
              <a:t>1</a:t>
            </a:r>
            <a:r>
              <a:rPr lang="zh-CN" altLang="en-US" sz="40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、将以下骑送迎</a:t>
            </a:r>
            <a:endParaRPr lang="en-US" altLang="zh-CN" sz="40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4000" dirty="0">
                <a:latin typeface="华文楷体" panose="02010600040101010101" pitchFamily="2" charset="-122"/>
                <a:ea typeface="华文楷体" panose="02010600040101010101" pitchFamily="2" charset="-122"/>
              </a:rPr>
              <a:t>2</a:t>
            </a:r>
            <a:r>
              <a:rPr lang="zh-CN" altLang="en-US" sz="40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、于是上乃使使持节诏将军</a:t>
            </a:r>
            <a:endParaRPr lang="en-US" altLang="zh-CN" sz="40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4000" dirty="0">
                <a:latin typeface="华文楷体" panose="02010600040101010101" pitchFamily="2" charset="-122"/>
                <a:ea typeface="华文楷体" panose="02010600040101010101" pitchFamily="2" charset="-122"/>
              </a:rPr>
              <a:t>3</a:t>
            </a:r>
            <a:r>
              <a:rPr lang="zh-CN" altLang="en-US" sz="40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、其将固可袭而虏也</a:t>
            </a:r>
          </a:p>
        </p:txBody>
      </p:sp>
      <p:pic>
        <p:nvPicPr>
          <p:cNvPr id="4" name="图片 17">
            <a:extLst>
              <a:ext uri="{FF2B5EF4-FFF2-40B4-BE49-F238E27FC236}">
                <a16:creationId xmlns:a16="http://schemas.microsoft.com/office/drawing/2014/main" id="{880DB139-EA43-4738-B76C-B6FF32209D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8367" y="3350095"/>
            <a:ext cx="2703665" cy="339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5D35A644-30E9-4869-8BBD-2377FF6FD281}"/>
              </a:ext>
            </a:extLst>
          </p:cNvPr>
          <p:cNvSpPr txBox="1"/>
          <p:nvPr/>
        </p:nvSpPr>
        <p:spPr>
          <a:xfrm>
            <a:off x="4223792" y="3490479"/>
            <a:ext cx="6480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dirty="0">
                <a:solidFill>
                  <a:srgbClr val="FF0000"/>
                </a:solidFill>
              </a:rPr>
              <a:t>/</a:t>
            </a:r>
            <a:endParaRPr lang="zh-CN" altLang="en-US" sz="4800" dirty="0">
              <a:solidFill>
                <a:srgbClr val="FF0000"/>
              </a:solidFill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8C774399-40BB-4170-8953-49B1FD9929D5}"/>
              </a:ext>
            </a:extLst>
          </p:cNvPr>
          <p:cNvSpPr txBox="1"/>
          <p:nvPr/>
        </p:nvSpPr>
        <p:spPr>
          <a:xfrm>
            <a:off x="3791744" y="1675656"/>
            <a:ext cx="3061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dirty="0">
                <a:solidFill>
                  <a:srgbClr val="FF0000"/>
                </a:solidFill>
              </a:rPr>
              <a:t>/</a:t>
            </a:r>
            <a:endParaRPr lang="zh-CN" altLang="en-US" sz="4800" dirty="0">
              <a:solidFill>
                <a:srgbClr val="FF0000"/>
              </a:solidFill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12DC477C-480D-4E55-8719-D5D6708E3752}"/>
              </a:ext>
            </a:extLst>
          </p:cNvPr>
          <p:cNvSpPr txBox="1"/>
          <p:nvPr/>
        </p:nvSpPr>
        <p:spPr>
          <a:xfrm>
            <a:off x="3334820" y="2506653"/>
            <a:ext cx="2180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dirty="0">
                <a:solidFill>
                  <a:srgbClr val="FF0000"/>
                </a:solidFill>
              </a:rPr>
              <a:t>/</a:t>
            </a:r>
            <a:endParaRPr lang="zh-CN" altLang="en-US" sz="4800" dirty="0">
              <a:solidFill>
                <a:srgbClr val="FF0000"/>
              </a:solidFill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F46B68D1-1B53-47ED-8D68-2E4652575B59}"/>
              </a:ext>
            </a:extLst>
          </p:cNvPr>
          <p:cNvSpPr txBox="1"/>
          <p:nvPr/>
        </p:nvSpPr>
        <p:spPr>
          <a:xfrm>
            <a:off x="6208711" y="2546160"/>
            <a:ext cx="2361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dirty="0">
                <a:solidFill>
                  <a:srgbClr val="FF0000"/>
                </a:solidFill>
              </a:rPr>
              <a:t>/</a:t>
            </a:r>
            <a:endParaRPr lang="zh-CN" altLang="en-US" sz="4800" dirty="0">
              <a:solidFill>
                <a:srgbClr val="FF0000"/>
              </a:solidFill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DB37CADE-76F1-4B65-9344-D103D04481C1}"/>
              </a:ext>
            </a:extLst>
          </p:cNvPr>
          <p:cNvSpPr txBox="1"/>
          <p:nvPr/>
        </p:nvSpPr>
        <p:spPr>
          <a:xfrm>
            <a:off x="3227799" y="3536137"/>
            <a:ext cx="4320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dirty="0">
                <a:solidFill>
                  <a:srgbClr val="FF0000"/>
                </a:solidFill>
              </a:rPr>
              <a:t>/</a:t>
            </a:r>
            <a:endParaRPr lang="zh-CN" altLang="en-US" sz="4800" dirty="0">
              <a:solidFill>
                <a:srgbClr val="FF0000"/>
              </a:solidFill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47699234-B8C1-47D4-B246-58245FC96D73}"/>
              </a:ext>
            </a:extLst>
          </p:cNvPr>
          <p:cNvSpPr txBox="1"/>
          <p:nvPr/>
        </p:nvSpPr>
        <p:spPr>
          <a:xfrm>
            <a:off x="389366" y="423260"/>
            <a:ext cx="102611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/>
              <a:t>用“</a:t>
            </a:r>
            <a:r>
              <a:rPr lang="en-US" altLang="zh-CN" sz="4000" dirty="0"/>
              <a:t>/</a:t>
            </a:r>
            <a:r>
              <a:rPr lang="zh-CN" altLang="en-US" sz="4000" dirty="0"/>
              <a:t>”给下列句子划分节奏并翻译</a:t>
            </a: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18" grpId="0"/>
      <p:bldP spid="1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8">
            <a:extLst>
              <a:ext uri="{FF2B5EF4-FFF2-40B4-BE49-F238E27FC236}">
                <a16:creationId xmlns:a16="http://schemas.microsoft.com/office/drawing/2014/main" id="{BC6E7547-99F6-4B11-AD46-B1825612CF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63752" y="24299"/>
            <a:ext cx="4675508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4000" dirty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  <a:sym typeface="Arial" panose="020B0604020202020204" pitchFamily="34" charset="0"/>
              </a:rPr>
              <a:t>再读课文，读准节奏</a:t>
            </a:r>
          </a:p>
        </p:txBody>
      </p:sp>
      <p:sp>
        <p:nvSpPr>
          <p:cNvPr id="34" name="内容占位符 2">
            <a:extLst>
              <a:ext uri="{FF2B5EF4-FFF2-40B4-BE49-F238E27FC236}">
                <a16:creationId xmlns:a16="http://schemas.microsoft.com/office/drawing/2014/main" id="{D405B248-4E40-4AD6-9757-EB76BAF86F3C}"/>
              </a:ext>
            </a:extLst>
          </p:cNvPr>
          <p:cNvSpPr txBox="1">
            <a:spLocks/>
          </p:cNvSpPr>
          <p:nvPr/>
        </p:nvSpPr>
        <p:spPr>
          <a:xfrm>
            <a:off x="119336" y="-99392"/>
            <a:ext cx="11665296" cy="6624736"/>
          </a:xfrm>
          <a:prstGeom prst="rect">
            <a:avLst/>
          </a:prstGeom>
        </p:spPr>
        <p:txBody>
          <a:bodyPr/>
          <a:lstStyle>
            <a:lvl1pPr marL="457189" indent="-457189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575" indent="-380990" algn="l" defTabSz="121917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3962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3547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3131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2716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301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886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470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1219170" rtl="0" eaLnBrk="1" fontAlgn="base" latinLnBrk="0" hangingPunct="1">
              <a:lnSpc>
                <a:spcPts val="33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lvl="0" indent="0" algn="just">
              <a:lnSpc>
                <a:spcPts val="3300"/>
              </a:lnSpc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文帝之后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/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六年，匈奴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/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大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/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入边。乃以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/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宗正刘礼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/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为将军，军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/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霸上；祝兹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zī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侯徐厉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/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为将军，军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/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棘</a:t>
            </a:r>
            <a:r>
              <a:rPr lang="en-US" altLang="zh-CN" sz="2800" dirty="0">
                <a:solidFill>
                  <a:srgbClr val="FF0000"/>
                </a:solidFill>
                <a:latin typeface="GungsuhChe" pitchFamily="49" charset="-127"/>
                <a:ea typeface="GungsuhChe" pitchFamily="49" charset="-127"/>
              </a:rPr>
              <a:t>jí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门；以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/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河内守亚夫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/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为将军，军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/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细柳：以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/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备胡。</a:t>
            </a:r>
          </a:p>
          <a:p>
            <a:pPr marL="0" lvl="0" indent="0" algn="just">
              <a:lnSpc>
                <a:spcPts val="3300"/>
              </a:lnSpc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上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/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自劳军。至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/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霸上及棘门军，直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/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驰入，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将以下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\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骑送迎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。已而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/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之细柳军，军士吏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/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被甲，锐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/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兵刃，彀</a:t>
            </a:r>
            <a:r>
              <a:rPr lang="en-US" altLang="zh-CN" sz="2800" dirty="0">
                <a:solidFill>
                  <a:srgbClr val="FF0000"/>
                </a:solidFill>
                <a:latin typeface="Gungsuh" pitchFamily="18" charset="-127"/>
                <a:ea typeface="Gungsuh" pitchFamily="18" charset="-127"/>
              </a:rPr>
              <a:t>gòu 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/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弓弩</a:t>
            </a:r>
            <a:r>
              <a:rPr lang="en-US" altLang="zh-CN" sz="2800" dirty="0">
                <a:solidFill>
                  <a:srgbClr val="FF0000"/>
                </a:solidFill>
                <a:latin typeface="Gungsuh" pitchFamily="18" charset="-127"/>
                <a:ea typeface="Gungsuh" pitchFamily="18" charset="-127"/>
              </a:rPr>
              <a:t>nǔ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，持满。天子先驱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/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至，不得入。先驱曰“天子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/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且至！”军门都尉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/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曰：“将军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/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令曰‘军中闻将军令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/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不闻天子之诏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zh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o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。’”居无何，上至，又不得入。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于是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\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上乃使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\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使持节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\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诏将军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：“吾欲入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/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劳军。”亚夫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/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乃传言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/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开壁门。壁门士吏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/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谓从属车骑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jì 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/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曰：“将军约，军中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/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不得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/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驱驰。”于是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/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天子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/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乃按辔</a:t>
            </a:r>
            <a:r>
              <a:rPr lang="en-US" altLang="zh-CN" sz="2800" dirty="0">
                <a:solidFill>
                  <a:srgbClr val="FF0000"/>
                </a:solidFill>
                <a:latin typeface="Gungsuh" pitchFamily="18" charset="-127"/>
                <a:ea typeface="Gungsuh" pitchFamily="18" charset="-127"/>
              </a:rPr>
              <a:t>pèi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徐行。至营，将军亚夫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/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持兵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/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揖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yī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曰：“介胄</a:t>
            </a:r>
            <a:r>
              <a:rPr lang="en-US" altLang="zh-CN" sz="2800" dirty="0">
                <a:solidFill>
                  <a:srgbClr val="FF0000"/>
                </a:solidFill>
                <a:latin typeface="Gungsuh" pitchFamily="18" charset="-127"/>
                <a:ea typeface="Gungsuh" pitchFamily="18" charset="-127"/>
              </a:rPr>
              <a:t>zhòu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之士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/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不拜，请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/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以军礼见。”天子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/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为动，改容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/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式车。使人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/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称谢：“皇帝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/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敬劳将军。”成礼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/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而去。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lvl="0" indent="0" algn="just">
              <a:lnSpc>
                <a:spcPts val="3300"/>
              </a:lnSpc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既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/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出军门，群臣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/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皆惊。文帝曰：“嗟</a:t>
            </a:r>
            <a:r>
              <a:rPr lang="en-US" altLang="zh-CN" sz="2800" dirty="0">
                <a:solidFill>
                  <a:srgbClr val="FF0000"/>
                </a:solidFill>
                <a:latin typeface="Gungsuh" pitchFamily="18" charset="-127"/>
                <a:ea typeface="Gungsuh" pitchFamily="18" charset="-127"/>
              </a:rPr>
              <a:t>jiē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乎，此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/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真将军矣！曩</a:t>
            </a:r>
            <a:r>
              <a:rPr lang="en-US" altLang="zh-CN" sz="2800" dirty="0">
                <a:solidFill>
                  <a:srgbClr val="FF0000"/>
                </a:solidFill>
                <a:latin typeface="Gungsuh" pitchFamily="18" charset="-127"/>
                <a:ea typeface="Gungsuh" pitchFamily="18" charset="-127"/>
              </a:rPr>
              <a:t>nǎng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者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/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霸上、棘门军，若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/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儿戏耳，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其将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\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固可袭而虏也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。至于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/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亚夫，可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/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得而犯邪！”称善者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/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久之。</a:t>
            </a:r>
          </a:p>
          <a:p>
            <a:pPr marL="457189" marR="0" lvl="0" indent="-457189" algn="l" defTabSz="1219170" rtl="0" eaLnBrk="1" fontAlgn="base" latinLnBrk="0" hangingPunct="1">
              <a:lnSpc>
                <a:spcPts val="33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45203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 wrap="square" lIns="91440" tIns="45720" rIns="91440" bIns="45720" anchor="t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b="1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b="1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b="1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b="1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b="1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5pPr>
          </a:lstStyle>
          <a:p>
            <a:pPr lvl="0" indent="0" algn="r" eaLnBrk="1" hangingPunct="1"/>
            <a:fld id="{9A0DB2DC-4C9A-4742-B13C-FB6460FD3503}" type="slidenum">
              <a:rPr lang="en-US" altLang="zh-CN" sz="1400" b="0" dirty="0"/>
              <a:t>8</a:t>
            </a:fld>
            <a:endParaRPr lang="en-US" altLang="zh-CN" sz="1400" b="0" dirty="0"/>
          </a:p>
        </p:txBody>
      </p:sp>
      <p:sp>
        <p:nvSpPr>
          <p:cNvPr id="22531" name="Text Box 10"/>
          <p:cNvSpPr txBox="1"/>
          <p:nvPr/>
        </p:nvSpPr>
        <p:spPr>
          <a:xfrm>
            <a:off x="-35560" y="-4445"/>
            <a:ext cx="12258675" cy="3978974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250000"/>
              </a:lnSpc>
              <a:spcBef>
                <a:spcPct val="50000"/>
              </a:spcBef>
            </a:pPr>
            <a:r>
              <a:rPr lang="en-US" altLang="zh-CN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       </a:t>
            </a:r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altLang="en-US" sz="3600" b="1" dirty="0">
                <a:solidFill>
                  <a:schemeClr val="tx1"/>
                </a:solidFill>
                <a:latin typeface="+mn-ea"/>
              </a:rPr>
              <a:t>文帝之后</a:t>
            </a:r>
            <a:r>
              <a:rPr lang="zh-CN" altLang="en-US" sz="3600" b="1" dirty="0">
                <a:latin typeface="+mn-ea"/>
              </a:rPr>
              <a:t>六年，匈奴</a:t>
            </a:r>
            <a:r>
              <a:rPr lang="zh-CN" altLang="en-US" sz="3600" b="1" dirty="0">
                <a:solidFill>
                  <a:srgbClr val="C00000"/>
                </a:solidFill>
                <a:latin typeface="+mn-ea"/>
              </a:rPr>
              <a:t>大</a:t>
            </a:r>
            <a:r>
              <a:rPr lang="zh-CN" altLang="en-US" sz="3600" b="1" dirty="0">
                <a:solidFill>
                  <a:schemeClr val="accent6">
                    <a:lumMod val="75000"/>
                  </a:schemeClr>
                </a:solidFill>
                <a:latin typeface="+mn-ea"/>
              </a:rPr>
              <a:t>入</a:t>
            </a:r>
            <a:r>
              <a:rPr lang="zh-CN" altLang="en-US" sz="3600" b="1" dirty="0">
                <a:latin typeface="+mn-ea"/>
              </a:rPr>
              <a:t>边。</a:t>
            </a:r>
            <a:r>
              <a:rPr lang="zh-CN" altLang="en-US" sz="3600" b="1" dirty="0">
                <a:solidFill>
                  <a:schemeClr val="accent4">
                    <a:lumMod val="75000"/>
                  </a:schemeClr>
                </a:solidFill>
                <a:latin typeface="+mn-ea"/>
              </a:rPr>
              <a:t>乃</a:t>
            </a:r>
            <a:r>
              <a:rPr lang="zh-CN" altLang="en-US" sz="3600" b="1" dirty="0">
                <a:solidFill>
                  <a:schemeClr val="accent5">
                    <a:lumMod val="75000"/>
                  </a:schemeClr>
                </a:solidFill>
                <a:latin typeface="+mn-ea"/>
              </a:rPr>
              <a:t>以</a:t>
            </a:r>
            <a:r>
              <a:rPr lang="zh-CN" altLang="en-US" sz="3600" b="1" dirty="0">
                <a:latin typeface="+mn-ea"/>
              </a:rPr>
              <a:t>宗正刘礼</a:t>
            </a:r>
            <a:r>
              <a:rPr lang="zh-CN" altLang="en-US" sz="3600" b="1" dirty="0">
                <a:solidFill>
                  <a:srgbClr val="C00000"/>
                </a:solidFill>
                <a:latin typeface="+mn-ea"/>
              </a:rPr>
              <a:t>为</a:t>
            </a:r>
            <a:r>
              <a:rPr lang="zh-CN" altLang="en-US" sz="3600" b="1" dirty="0">
                <a:latin typeface="+mn-ea"/>
              </a:rPr>
              <a:t>将军，</a:t>
            </a:r>
            <a:r>
              <a:rPr lang="zh-CN" altLang="en-US" sz="3600" b="1" dirty="0">
                <a:solidFill>
                  <a:schemeClr val="accent6">
                    <a:lumMod val="75000"/>
                  </a:schemeClr>
                </a:solidFill>
                <a:latin typeface="+mn-ea"/>
              </a:rPr>
              <a:t>军</a:t>
            </a:r>
            <a:r>
              <a:rPr lang="zh-CN" altLang="en-US" sz="3600" b="1" dirty="0">
                <a:latin typeface="+mn-ea"/>
              </a:rPr>
              <a:t>霸上；祝兹侯徐厉</a:t>
            </a:r>
            <a:r>
              <a:rPr lang="zh-CN" altLang="en-US" sz="3600" b="1" dirty="0">
                <a:solidFill>
                  <a:srgbClr val="C00000"/>
                </a:solidFill>
                <a:latin typeface="+mn-ea"/>
              </a:rPr>
              <a:t>为</a:t>
            </a:r>
            <a:r>
              <a:rPr lang="zh-CN" altLang="en-US" sz="3600" b="1" dirty="0">
                <a:latin typeface="+mn-ea"/>
              </a:rPr>
              <a:t>将军，</a:t>
            </a:r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军</a:t>
            </a:r>
            <a:r>
              <a:rPr lang="zh-CN" altLang="en-US" sz="3600" b="1" dirty="0">
                <a:latin typeface="+mn-ea"/>
              </a:rPr>
              <a:t>棘门；</a:t>
            </a:r>
            <a:r>
              <a:rPr lang="zh-CN" altLang="en-US" sz="3600" b="1" dirty="0">
                <a:solidFill>
                  <a:schemeClr val="accent5">
                    <a:lumMod val="75000"/>
                  </a:schemeClr>
                </a:solidFill>
                <a:latin typeface="+mn-ea"/>
              </a:rPr>
              <a:t>以</a:t>
            </a:r>
            <a:r>
              <a:rPr lang="zh-CN" altLang="en-US" sz="3600" b="1" dirty="0">
                <a:latin typeface="+mn-ea"/>
              </a:rPr>
              <a:t>河内守亚夫</a:t>
            </a:r>
            <a:r>
              <a:rPr lang="zh-CN" altLang="en-US" sz="3600" b="1" dirty="0">
                <a:solidFill>
                  <a:srgbClr val="C00000"/>
                </a:solidFill>
                <a:latin typeface="+mn-ea"/>
              </a:rPr>
              <a:t>为</a:t>
            </a:r>
            <a:r>
              <a:rPr lang="zh-CN" altLang="en-US" sz="3600" b="1" dirty="0">
                <a:latin typeface="+mn-ea"/>
              </a:rPr>
              <a:t>将军，</a:t>
            </a:r>
            <a:r>
              <a:rPr lang="zh-CN" altLang="en-US" sz="3600" b="1" dirty="0">
                <a:solidFill>
                  <a:schemeClr val="accent6">
                    <a:lumMod val="75000"/>
                  </a:schemeClr>
                </a:solidFill>
                <a:latin typeface="+mn-ea"/>
              </a:rPr>
              <a:t>军</a:t>
            </a:r>
            <a:r>
              <a:rPr lang="zh-CN" altLang="en-US" sz="3600" b="1" dirty="0">
                <a:latin typeface="+mn-ea"/>
              </a:rPr>
              <a:t>细柳：</a:t>
            </a:r>
            <a:r>
              <a:rPr lang="zh-CN" altLang="en-US" sz="3600" b="1" dirty="0">
                <a:solidFill>
                  <a:schemeClr val="accent4">
                    <a:lumMod val="75000"/>
                  </a:schemeClr>
                </a:solidFill>
                <a:latin typeface="+mn-ea"/>
              </a:rPr>
              <a:t>以</a:t>
            </a:r>
            <a:r>
              <a:rPr lang="zh-CN" altLang="en-US" sz="3600" b="1" dirty="0">
                <a:solidFill>
                  <a:schemeClr val="accent5">
                    <a:lumMod val="75000"/>
                  </a:schemeClr>
                </a:solidFill>
                <a:latin typeface="+mn-ea"/>
              </a:rPr>
              <a:t>备</a:t>
            </a:r>
            <a:r>
              <a:rPr lang="zh-CN" altLang="en-US" sz="3600" b="1" dirty="0">
                <a:latin typeface="+mn-ea"/>
              </a:rPr>
              <a:t>胡。</a:t>
            </a:r>
          </a:p>
        </p:txBody>
      </p:sp>
      <p:sp>
        <p:nvSpPr>
          <p:cNvPr id="3087" name="Text Box 15"/>
          <p:cNvSpPr txBox="1"/>
          <p:nvPr/>
        </p:nvSpPr>
        <p:spPr>
          <a:xfrm>
            <a:off x="4586129" y="167323"/>
            <a:ext cx="1255395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大规模</a:t>
            </a:r>
          </a:p>
        </p:txBody>
      </p:sp>
      <p:sp>
        <p:nvSpPr>
          <p:cNvPr id="3088" name="Text Box 16"/>
          <p:cNvSpPr txBox="1"/>
          <p:nvPr/>
        </p:nvSpPr>
        <p:spPr>
          <a:xfrm>
            <a:off x="5315585" y="1134110"/>
            <a:ext cx="104902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入侵</a:t>
            </a:r>
          </a:p>
        </p:txBody>
      </p:sp>
      <p:sp>
        <p:nvSpPr>
          <p:cNvPr id="3090" name="Text Box 18"/>
          <p:cNvSpPr txBox="1"/>
          <p:nvPr/>
        </p:nvSpPr>
        <p:spPr>
          <a:xfrm>
            <a:off x="6623685" y="167640"/>
            <a:ext cx="114300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于是</a:t>
            </a:r>
          </a:p>
        </p:txBody>
      </p:sp>
      <p:sp>
        <p:nvSpPr>
          <p:cNvPr id="3091" name="Text Box 19"/>
          <p:cNvSpPr txBox="1"/>
          <p:nvPr/>
        </p:nvSpPr>
        <p:spPr>
          <a:xfrm>
            <a:off x="7104112" y="1111993"/>
            <a:ext cx="88709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把</a:t>
            </a:r>
          </a:p>
        </p:txBody>
      </p:sp>
      <p:sp>
        <p:nvSpPr>
          <p:cNvPr id="3092" name="Text Box 20"/>
          <p:cNvSpPr txBox="1"/>
          <p:nvPr/>
        </p:nvSpPr>
        <p:spPr>
          <a:xfrm>
            <a:off x="1520190" y="2987040"/>
            <a:ext cx="108077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来</a:t>
            </a:r>
          </a:p>
        </p:txBody>
      </p:sp>
      <p:sp>
        <p:nvSpPr>
          <p:cNvPr id="3094" name="Text Box 22"/>
          <p:cNvSpPr txBox="1"/>
          <p:nvPr/>
        </p:nvSpPr>
        <p:spPr>
          <a:xfrm>
            <a:off x="1991360" y="3843379"/>
            <a:ext cx="1219200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防备</a:t>
            </a:r>
          </a:p>
        </p:txBody>
      </p:sp>
      <p:sp>
        <p:nvSpPr>
          <p:cNvPr id="3096" name="Text Box 24"/>
          <p:cNvSpPr txBox="1"/>
          <p:nvPr/>
        </p:nvSpPr>
        <p:spPr>
          <a:xfrm>
            <a:off x="9456420" y="167640"/>
            <a:ext cx="212090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作为，担任</a:t>
            </a:r>
          </a:p>
        </p:txBody>
      </p:sp>
      <p:sp>
        <p:nvSpPr>
          <p:cNvPr id="22544" name="Text Box 29"/>
          <p:cNvSpPr txBox="1"/>
          <p:nvPr/>
        </p:nvSpPr>
        <p:spPr>
          <a:xfrm>
            <a:off x="9180196" y="1226820"/>
            <a:ext cx="304292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名词作动词，驻军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-33655" y="4241800"/>
            <a:ext cx="12259310" cy="2143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40000"/>
              </a:lnSpc>
            </a:pPr>
            <a:r>
              <a:rPr lang="en-US" altLang="zh-CN" sz="3600" b="1" dirty="0">
                <a:solidFill>
                  <a:srgbClr val="7030A0"/>
                </a:solidFill>
                <a:latin typeface="仿宋" panose="02010609060101010101" charset="-122"/>
                <a:ea typeface="仿宋" panose="02010609060101010101" charset="-122"/>
              </a:rPr>
              <a:t>  </a:t>
            </a:r>
            <a:r>
              <a:rPr lang="zh-CN" altLang="en-US" sz="3200" b="1" dirty="0">
                <a:solidFill>
                  <a:srgbClr val="0000FF"/>
                </a:solidFill>
                <a:latin typeface="仿宋" panose="02010609060101010101" charset="-122"/>
                <a:ea typeface="仿宋" panose="02010609060101010101" charset="-122"/>
              </a:rPr>
              <a:t>汉文帝后元六年，匈奴大规模侵入汉朝边境。</a:t>
            </a:r>
            <a:r>
              <a:rPr lang="zh-CN" altLang="en-US" sz="3200" b="1" dirty="0">
                <a:solidFill>
                  <a:srgbClr val="0000FF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于是，朝廷任命宗正官刘礼担任将军，驻军在霸上；祝兹侯徐厉为将军，驻军在棘门；任命河内郡郡守周亚夫为将军，驻军在细柳：来防备匈奴侵扰。</a:t>
            </a: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3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7" dur="500"/>
                                        <p:tgtEl>
                                          <p:spTgt spid="3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500"/>
                                        <p:tgtEl>
                                          <p:spTgt spid="3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7" dur="500"/>
                                        <p:tgtEl>
                                          <p:spTgt spid="30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5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5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8" dur="500"/>
                                        <p:tgtEl>
                                          <p:spTgt spid="3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3" dur="500"/>
                                        <p:tgtEl>
                                          <p:spTgt spid="3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7" grpId="0"/>
      <p:bldP spid="3088" grpId="0"/>
      <p:bldP spid="3090" grpId="0"/>
      <p:bldP spid="3091" grpId="0"/>
      <p:bldP spid="3092" grpId="0"/>
      <p:bldP spid="3094" grpId="0"/>
      <p:bldP spid="3096" grpId="0"/>
      <p:bldP spid="22544" grpId="0"/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 wrap="square" lIns="91440" tIns="45720" rIns="91440" bIns="45720" anchor="t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b="1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b="1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b="1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b="1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b="1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5pPr>
          </a:lstStyle>
          <a:p>
            <a:pPr lvl="0" indent="0" algn="r"/>
            <a:fld id="{9A0DB2DC-4C9A-4742-B13C-FB6460FD3503}" type="slidenum">
              <a:rPr lang="en-US" altLang="zh-CN" sz="1400" b="0" dirty="0"/>
              <a:t>9</a:t>
            </a:fld>
            <a:endParaRPr lang="en-US" altLang="zh-CN" sz="1400" b="0" dirty="0"/>
          </a:p>
        </p:txBody>
      </p:sp>
      <p:sp>
        <p:nvSpPr>
          <p:cNvPr id="24578" name="Text Box 2"/>
          <p:cNvSpPr txBox="1"/>
          <p:nvPr/>
        </p:nvSpPr>
        <p:spPr>
          <a:xfrm>
            <a:off x="3175" y="-15240"/>
            <a:ext cx="12156440" cy="69843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1" hangingPunct="1">
              <a:lnSpc>
                <a:spcPct val="230000"/>
              </a:lnSpc>
            </a:pPr>
            <a:r>
              <a:rPr lang="en-US" altLang="zh-CN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        </a:t>
            </a: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上</a:t>
            </a:r>
            <a:r>
              <a:rPr lang="zh-CN" altLang="en-US" sz="32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自</a:t>
            </a:r>
            <a:r>
              <a:rPr lang="zh-CN" altLang="en-US" sz="32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劳</a:t>
            </a:r>
            <a:r>
              <a:rPr lang="zh-CN" altLang="en-US" sz="32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军</a:t>
            </a: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。至霸上</a:t>
            </a:r>
            <a:r>
              <a:rPr lang="zh-CN" altLang="en-US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及</a:t>
            </a: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棘门</a:t>
            </a:r>
            <a:r>
              <a:rPr lang="zh-CN" altLang="en-US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军</a:t>
            </a:r>
            <a:r>
              <a:rPr lang="zh-CN" altLang="en-US" sz="3200" b="1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altLang="en-US" sz="32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直</a:t>
            </a: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驰 入，将以下</a:t>
            </a:r>
            <a:r>
              <a:rPr lang="zh-CN" altLang="en-US" sz="3200" b="1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骑</a:t>
            </a: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送迎。</a:t>
            </a:r>
            <a:r>
              <a:rPr lang="zh-CN" altLang="en-US" sz="32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已而</a:t>
            </a:r>
            <a:r>
              <a:rPr lang="zh-CN" altLang="en-US" sz="32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之</a:t>
            </a: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细柳军，军士吏</a:t>
            </a:r>
            <a:r>
              <a:rPr lang="zh-CN" altLang="en-US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被</a:t>
            </a: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甲，</a:t>
            </a:r>
            <a:r>
              <a:rPr lang="zh-CN" altLang="en-US" sz="32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锐兵刃</a:t>
            </a: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altLang="en-US" sz="32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彀</a:t>
            </a: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弓</a:t>
            </a:r>
            <a:r>
              <a:rPr lang="zh-CN" altLang="en-US" sz="32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弩</a:t>
            </a: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，持满。</a:t>
            </a:r>
            <a:r>
              <a:rPr lang="zh-CN" altLang="en-US" sz="3200" b="1" dirty="0">
                <a:sym typeface="+mn-ea"/>
              </a:rPr>
              <a:t>天子</a:t>
            </a:r>
            <a:r>
              <a:rPr lang="zh-CN" altLang="en-US" sz="3200" b="1" dirty="0">
                <a:latin typeface="Times New Roman" panose="02020603050405020304" pitchFamily="18" charset="0"/>
                <a:sym typeface="+mn-ea"/>
              </a:rPr>
              <a:t>先驱</a:t>
            </a:r>
            <a:r>
              <a:rPr lang="zh-CN" altLang="en-US" sz="3200" b="1" dirty="0">
                <a:sym typeface="+mn-ea"/>
              </a:rPr>
              <a:t>至，不得入。先驱曰：“天子</a:t>
            </a:r>
            <a:r>
              <a:rPr lang="zh-CN" altLang="en-US" sz="32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且</a:t>
            </a:r>
            <a:r>
              <a:rPr lang="zh-CN" altLang="en-US" sz="3200" b="1" dirty="0">
                <a:sym typeface="+mn-ea"/>
              </a:rPr>
              <a:t>至。”军门都尉曰：“将军</a:t>
            </a:r>
            <a:r>
              <a:rPr lang="zh-CN" altLang="en-US" sz="32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令</a:t>
            </a:r>
            <a:r>
              <a:rPr lang="zh-CN" altLang="en-US" sz="3200" b="1" dirty="0">
                <a:sym typeface="+mn-ea"/>
              </a:rPr>
              <a:t>曰：‘军中</a:t>
            </a:r>
            <a:r>
              <a:rPr lang="zh-CN" altLang="en-US" sz="32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闻</a:t>
            </a:r>
            <a:r>
              <a:rPr lang="zh-CN" altLang="en-US" sz="3200" b="1" dirty="0">
                <a:sym typeface="+mn-ea"/>
              </a:rPr>
              <a:t>将军令，不闻天子之</a:t>
            </a:r>
            <a:r>
              <a:rPr lang="zh-CN" altLang="en-US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诏</a:t>
            </a:r>
            <a:r>
              <a:rPr lang="zh-CN" altLang="en-US" sz="3200" b="1" dirty="0">
                <a:sym typeface="+mn-ea"/>
              </a:rPr>
              <a:t>’。”</a:t>
            </a:r>
            <a:endParaRPr lang="zh-CN" altLang="en-US" sz="3200" b="1" dirty="0"/>
          </a:p>
          <a:p>
            <a:pPr eaLnBrk="1" hangingPunct="1">
              <a:lnSpc>
                <a:spcPct val="200000"/>
              </a:lnSpc>
            </a:pPr>
            <a:endParaRPr lang="en-US" altLang="zh-CN" sz="3200" b="1" dirty="0"/>
          </a:p>
          <a:p>
            <a:pPr>
              <a:lnSpc>
                <a:spcPct val="230000"/>
              </a:lnSpc>
              <a:spcBef>
                <a:spcPct val="50000"/>
              </a:spcBef>
            </a:pPr>
            <a:endParaRPr lang="zh-CN" altLang="en-US" sz="32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8676" name="Text Box 4"/>
          <p:cNvSpPr txBox="1"/>
          <p:nvPr/>
        </p:nvSpPr>
        <p:spPr>
          <a:xfrm>
            <a:off x="1071880" y="84455"/>
            <a:ext cx="99187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亲自</a:t>
            </a:r>
          </a:p>
        </p:txBody>
      </p:sp>
      <p:sp>
        <p:nvSpPr>
          <p:cNvPr id="28678" name="Text Box 6"/>
          <p:cNvSpPr txBox="1"/>
          <p:nvPr/>
        </p:nvSpPr>
        <p:spPr>
          <a:xfrm>
            <a:off x="1987550" y="84455"/>
            <a:ext cx="960438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  <a:scene3d>
              <a:camera prst="orthographicFront"/>
              <a:lightRig rig="threePt" dir="t"/>
            </a:scene3d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军队</a:t>
            </a:r>
          </a:p>
        </p:txBody>
      </p:sp>
      <p:sp>
        <p:nvSpPr>
          <p:cNvPr id="28680" name="Text Box 8"/>
          <p:cNvSpPr txBox="1"/>
          <p:nvPr/>
        </p:nvSpPr>
        <p:spPr>
          <a:xfrm>
            <a:off x="5160010" y="990600"/>
            <a:ext cx="93853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军营</a:t>
            </a:r>
          </a:p>
        </p:txBody>
      </p:sp>
      <p:sp>
        <p:nvSpPr>
          <p:cNvPr id="28681" name="Text Box 9"/>
          <p:cNvSpPr txBox="1"/>
          <p:nvPr/>
        </p:nvSpPr>
        <p:spPr>
          <a:xfrm>
            <a:off x="6091563" y="990600"/>
            <a:ext cx="100647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直接</a:t>
            </a:r>
          </a:p>
        </p:txBody>
      </p:sp>
      <p:sp>
        <p:nvSpPr>
          <p:cNvPr id="28684" name="Text Box 12"/>
          <p:cNvSpPr txBox="1"/>
          <p:nvPr/>
        </p:nvSpPr>
        <p:spPr>
          <a:xfrm>
            <a:off x="11099800" y="990600"/>
            <a:ext cx="138366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  <a:scene3d>
              <a:camera prst="orthographicFront"/>
              <a:lightRig rig="threePt" dir="t"/>
            </a:scene3d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到</a:t>
            </a:r>
          </a:p>
        </p:txBody>
      </p:sp>
      <p:sp>
        <p:nvSpPr>
          <p:cNvPr id="2" name="Text Box 6"/>
          <p:cNvSpPr txBox="1"/>
          <p:nvPr/>
        </p:nvSpPr>
        <p:spPr>
          <a:xfrm>
            <a:off x="1502410" y="990600"/>
            <a:ext cx="960438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  <a:scene3d>
              <a:camera prst="orthographicFront"/>
              <a:lightRig rig="threePt" dir="t"/>
            </a:scene3d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慰问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802765" y="2026285"/>
            <a:ext cx="2280285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同</a:t>
            </a:r>
            <a:r>
              <a:rPr lang="en-US" altLang="zh-CN" sz="28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“</a:t>
            </a:r>
            <a:r>
              <a:rPr lang="zh-CN" altLang="en-US" sz="28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披</a:t>
            </a:r>
            <a:r>
              <a:rPr lang="en-US" altLang="zh-CN" sz="28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”</a:t>
            </a:r>
            <a:r>
              <a:rPr lang="zh-CN" altLang="en-US" sz="28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，穿着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0776520" y="-10477"/>
            <a:ext cx="89789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不久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4149632" y="2036445"/>
            <a:ext cx="1255395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刀出鞘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5517515" y="2026285"/>
            <a:ext cx="897890" cy="52197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2800" b="1">
                <a:solidFill>
                  <a:schemeClr val="accent6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张开</a:t>
            </a:r>
          </a:p>
        </p:txBody>
      </p:sp>
      <p:sp>
        <p:nvSpPr>
          <p:cNvPr id="25602" name="Rectangle 3"/>
          <p:cNvSpPr>
            <a:spLocks noGrp="1"/>
          </p:cNvSpPr>
          <p:nvPr/>
        </p:nvSpPr>
        <p:spPr>
          <a:xfrm>
            <a:off x="1157605" y="1783576"/>
            <a:ext cx="10515600" cy="4351338"/>
          </a:xfrm>
          <a:prstGeom prst="rect">
            <a:avLst/>
          </a:prstGeom>
        </p:spPr>
        <p:txBody>
          <a:bodyPr vert="horz" wrap="square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endParaRPr lang="en-US" altLang="zh-CN" sz="2800" dirty="0"/>
          </a:p>
        </p:txBody>
      </p:sp>
      <p:sp>
        <p:nvSpPr>
          <p:cNvPr id="9" name="文本框 8"/>
          <p:cNvSpPr txBox="1"/>
          <p:nvPr/>
        </p:nvSpPr>
        <p:spPr>
          <a:xfrm>
            <a:off x="3542030" y="3168015"/>
            <a:ext cx="897890" cy="52197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将要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8777605" y="2390140"/>
            <a:ext cx="897890" cy="52197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2800" b="1">
                <a:solidFill>
                  <a:schemeClr val="accent6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命令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11204510" y="3199765"/>
            <a:ext cx="939800" cy="52197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28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听从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3634105" y="4203700"/>
            <a:ext cx="89789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诏令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2540" y="4474706"/>
            <a:ext cx="1215707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 b="1" dirty="0"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    </a:t>
            </a:r>
            <a:r>
              <a:rPr lang="zh-CN" altLang="en-US" sz="2800" b="1" dirty="0">
                <a:solidFill>
                  <a:srgbClr val="0000FF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皇上亲自去慰劳军队。到了霸上和棘门的军营，长驱直入，将军和下属们骑着马送迎皇帝。不久来到了细柳军营，只见官兵都披戴盔甲，刀剑出鞘，张开弓弩，把弓拉满。皇上的先行卫队到了营前，不准进入。先行的卫队说：“皇上即将驾到。”镇守军营的将官回答：“将军有令：‘军中只听从将军的命令，不听从天子的诏令</a:t>
            </a:r>
            <a:r>
              <a:rPr lang="en-US" altLang="zh-CN" sz="2800" b="1" dirty="0">
                <a:solidFill>
                  <a:srgbClr val="0000FF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'</a:t>
            </a:r>
            <a:r>
              <a:rPr lang="zh-CN" altLang="zh-CN" sz="2800" b="1" dirty="0">
                <a:solidFill>
                  <a:srgbClr val="0000FF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。</a:t>
            </a:r>
            <a:r>
              <a:rPr lang="zh-CN" altLang="en-US" sz="2800" b="1" dirty="0">
                <a:solidFill>
                  <a:srgbClr val="0000FF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”</a:t>
            </a:r>
          </a:p>
        </p:txBody>
      </p:sp>
      <p:sp>
        <p:nvSpPr>
          <p:cNvPr id="13" name="Text Box 8"/>
          <p:cNvSpPr txBox="1"/>
          <p:nvPr/>
        </p:nvSpPr>
        <p:spPr>
          <a:xfrm>
            <a:off x="3838800" y="958850"/>
            <a:ext cx="93853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和</a:t>
            </a: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7" dur="500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7" dur="500"/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2" dur="500"/>
                                        <p:tgtEl>
                                          <p:spTgt spid="28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3" dur="500"/>
                                        <p:tgtEl>
                                          <p:spTgt spid="28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/>
      <p:bldP spid="28678" grpId="0"/>
      <p:bldP spid="28680" grpId="0"/>
      <p:bldP spid="28681" grpId="0"/>
      <p:bldP spid="28684" grpId="0"/>
      <p:bldP spid="2" grpId="0"/>
      <p:bldP spid="3" grpId="0"/>
      <p:bldP spid="4" grpId="0"/>
      <p:bldP spid="5" grpId="0"/>
      <p:bldP spid="6" grpId="0"/>
      <p:bldP spid="9" grpId="0"/>
      <p:bldP spid="10" grpId="0"/>
      <p:bldP spid="11" grpId="0"/>
      <p:bldP spid="12" grpId="0"/>
      <p:bldP spid="14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 wrap="square" lIns="91440" tIns="45720" rIns="91440" bIns="45720" anchor="t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b="1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b="1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b="1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b="1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b="1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5pPr>
          </a:lstStyle>
          <a:p>
            <a:pPr lvl="0" indent="0" algn="r"/>
            <a:fld id="{9A0DB2DC-4C9A-4742-B13C-FB6460FD3503}" type="slidenum">
              <a:rPr lang="en-US" altLang="zh-CN" sz="1400" b="0" dirty="0"/>
              <a:t>10</a:t>
            </a:fld>
            <a:endParaRPr lang="en-US" altLang="zh-CN" sz="1400" b="0" dirty="0"/>
          </a:p>
        </p:txBody>
      </p:sp>
      <p:sp>
        <p:nvSpPr>
          <p:cNvPr id="26626" name="Text Box 2"/>
          <p:cNvSpPr txBox="1"/>
          <p:nvPr/>
        </p:nvSpPr>
        <p:spPr>
          <a:xfrm>
            <a:off x="1524000" y="685800"/>
            <a:ext cx="8763000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endParaRPr lang="zh-CN" altLang="zh-CN" sz="32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6627" name="Text Box 3"/>
          <p:cNvSpPr txBox="1"/>
          <p:nvPr/>
        </p:nvSpPr>
        <p:spPr>
          <a:xfrm>
            <a:off x="3962400" y="990600"/>
            <a:ext cx="1219200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>
              <a:spcBef>
                <a:spcPct val="50000"/>
              </a:spcBef>
            </a:pPr>
            <a:endParaRPr lang="zh-CN" altLang="zh-CN" sz="3200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6628" name="Text Box 4"/>
          <p:cNvSpPr txBox="1"/>
          <p:nvPr/>
        </p:nvSpPr>
        <p:spPr>
          <a:xfrm>
            <a:off x="-26035" y="2540"/>
            <a:ext cx="12211050" cy="468820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1" hangingPunct="1">
              <a:lnSpc>
                <a:spcPct val="180000"/>
              </a:lnSpc>
              <a:buNone/>
            </a:pPr>
            <a:r>
              <a:rPr lang="en-US" altLang="zh-CN" sz="3200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24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居无何，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上至，又不得入。于是上</a:t>
            </a:r>
            <a:r>
              <a:rPr lang="zh-CN" altLang="en-US" sz="28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乃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使</a:t>
            </a:r>
            <a:r>
              <a:rPr lang="zh-CN" altLang="en-US" sz="2800" b="1" dirty="0">
                <a:solidFill>
                  <a:schemeClr val="accent4">
                    <a:lumMod val="7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使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持</a:t>
            </a:r>
            <a:r>
              <a:rPr lang="zh-CN" altLang="en-US" sz="2800" b="1" dirty="0">
                <a:solidFill>
                  <a:schemeClr val="accent5">
                    <a:lumMod val="7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节</a:t>
            </a:r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诏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将军：“吾欲入劳军。”亚夫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乃</a:t>
            </a:r>
            <a:r>
              <a:rPr lang="zh-CN" altLang="en-US" sz="28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传言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开壁门。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壁门士吏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谓</a:t>
            </a:r>
            <a:r>
              <a:rPr lang="zh-CN" altLang="en-US" sz="2800" b="1" dirty="0">
                <a:solidFill>
                  <a:schemeClr val="accent4">
                    <a:lumMod val="7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从属</a:t>
            </a:r>
            <a:r>
              <a:rPr lang="zh-CN" altLang="en-US" sz="2800" b="1" dirty="0">
                <a:solidFill>
                  <a:schemeClr val="accent5">
                    <a:lumMod val="7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车骑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曰：“将军约，军中不得</a:t>
            </a:r>
            <a:r>
              <a:rPr lang="zh-CN" altLang="en-US" sz="28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驱驰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。”于是天子</a:t>
            </a:r>
            <a:r>
              <a:rPr lang="zh-CN" altLang="en-US" sz="2800" b="1" dirty="0">
                <a:latin typeface="宋体" panose="02010600030101010101" pitchFamily="2" charset="-122"/>
                <a:sym typeface="+mn-ea"/>
              </a:rPr>
              <a:t>乃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按</a:t>
            </a:r>
            <a:r>
              <a:rPr lang="zh-CN" altLang="en-US" sz="2800" b="1" dirty="0">
                <a:latin typeface="宋体" panose="02010600030101010101" pitchFamily="2" charset="-122"/>
                <a:sym typeface="+mn-ea"/>
              </a:rPr>
              <a:t>辔</a:t>
            </a:r>
            <a:r>
              <a:rPr lang="zh-CN" altLang="en-US" sz="2800" b="1" dirty="0">
                <a:solidFill>
                  <a:schemeClr val="accent5">
                    <a:lumMod val="7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徐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行。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至营，将军亚夫持</a:t>
            </a:r>
            <a:r>
              <a:rPr lang="zh-CN" altLang="en-US" sz="2800" b="1" dirty="0">
                <a:latin typeface="Times New Roman" panose="02020603050405020304" pitchFamily="18" charset="0"/>
                <a:sym typeface="+mn-ea"/>
              </a:rPr>
              <a:t>兵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揖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曰：“ </a:t>
            </a:r>
            <a:r>
              <a:rPr lang="zh-CN" altLang="en-US" sz="2800" b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 介胄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之士不拜，请</a:t>
            </a:r>
            <a:r>
              <a:rPr lang="zh-CN" alt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以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军礼见。”天子</a:t>
            </a:r>
            <a:r>
              <a:rPr lang="zh-CN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为动</a:t>
            </a: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，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改容</a:t>
            </a:r>
            <a:r>
              <a:rPr lang="zh-CN" altLang="en-US" sz="2800" b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式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车。</a:t>
            </a:r>
            <a:r>
              <a:rPr lang="zh-CN" alt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使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人</a:t>
            </a:r>
            <a:r>
              <a:rPr lang="zh-CN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称谢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：“皇帝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敬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劳将军。”</a:t>
            </a:r>
            <a:r>
              <a:rPr lang="zh-CN" altLang="en-US" sz="2800" b="1" dirty="0">
                <a:latin typeface="Times New Roman" panose="02020603050405020304" pitchFamily="18" charset="0"/>
                <a:sym typeface="+mn-ea"/>
              </a:rPr>
              <a:t>成礼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而</a:t>
            </a: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去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。</a:t>
            </a:r>
            <a:endParaRPr lang="en-US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endParaRPr lang="en-US" altLang="zh-CN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9702" name="Text Box 6"/>
          <p:cNvSpPr txBox="1"/>
          <p:nvPr/>
        </p:nvSpPr>
        <p:spPr>
          <a:xfrm>
            <a:off x="5812790" y="747395"/>
            <a:ext cx="76644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就</a:t>
            </a:r>
          </a:p>
        </p:txBody>
      </p:sp>
      <p:sp>
        <p:nvSpPr>
          <p:cNvPr id="29703" name="Text Box 7"/>
          <p:cNvSpPr txBox="1"/>
          <p:nvPr/>
        </p:nvSpPr>
        <p:spPr>
          <a:xfrm>
            <a:off x="6212840" y="747395"/>
            <a:ext cx="96583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派遣</a:t>
            </a:r>
          </a:p>
        </p:txBody>
      </p:sp>
      <p:sp>
        <p:nvSpPr>
          <p:cNvPr id="29704" name="Text Box 8"/>
          <p:cNvSpPr txBox="1"/>
          <p:nvPr/>
        </p:nvSpPr>
        <p:spPr>
          <a:xfrm>
            <a:off x="6593840" y="2540"/>
            <a:ext cx="86677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使臣</a:t>
            </a:r>
          </a:p>
        </p:txBody>
      </p:sp>
      <p:sp>
        <p:nvSpPr>
          <p:cNvPr id="29705" name="Text Box 9"/>
          <p:cNvSpPr txBox="1"/>
          <p:nvPr/>
        </p:nvSpPr>
        <p:spPr>
          <a:xfrm>
            <a:off x="7228205" y="808990"/>
            <a:ext cx="86677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  <a:scene3d>
              <a:camera prst="orthographicFront"/>
              <a:lightRig rig="threePt" dir="t"/>
            </a:scene3d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hlinkClick r:id="rId2" action="ppaction://hlinksldjump"/>
              </a:rPr>
              <a:t>符节</a:t>
            </a:r>
            <a:endParaRPr lang="zh-CN" altLang="en-US" sz="2400" b="1" dirty="0">
              <a:solidFill>
                <a:schemeClr val="accent5">
                  <a:lumMod val="7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" name="Text Box 12"/>
          <p:cNvSpPr txBox="1"/>
          <p:nvPr/>
        </p:nvSpPr>
        <p:spPr>
          <a:xfrm>
            <a:off x="1133793" y="829310"/>
            <a:ext cx="83439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传令</a:t>
            </a:r>
          </a:p>
        </p:txBody>
      </p:sp>
      <p:sp>
        <p:nvSpPr>
          <p:cNvPr id="35844" name="Text Box 4"/>
          <p:cNvSpPr txBox="1"/>
          <p:nvPr/>
        </p:nvSpPr>
        <p:spPr>
          <a:xfrm>
            <a:off x="4415790" y="1574165"/>
            <a:ext cx="85725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告诉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5135245" y="1574165"/>
            <a:ext cx="828675" cy="4603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2400" b="1">
                <a:solidFill>
                  <a:schemeClr val="accent4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随从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5792957" y="1551305"/>
            <a:ext cx="795020" cy="4603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车马</a:t>
            </a:r>
          </a:p>
        </p:txBody>
      </p:sp>
      <p:sp>
        <p:nvSpPr>
          <p:cNvPr id="35847" name="Text Box 7"/>
          <p:cNvSpPr txBox="1"/>
          <p:nvPr/>
        </p:nvSpPr>
        <p:spPr>
          <a:xfrm>
            <a:off x="9925050" y="1574165"/>
            <a:ext cx="142875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驱马奔驰</a:t>
            </a:r>
          </a:p>
        </p:txBody>
      </p:sp>
      <p:sp>
        <p:nvSpPr>
          <p:cNvPr id="35849" name="Text Box 9"/>
          <p:cNvSpPr txBox="1"/>
          <p:nvPr/>
        </p:nvSpPr>
        <p:spPr>
          <a:xfrm>
            <a:off x="1718755" y="2269304"/>
            <a:ext cx="85026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  <a:scene3d>
              <a:camera prst="orthographicFront"/>
              <a:lightRig rig="threePt" dir="t"/>
            </a:scene3d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控制</a:t>
            </a:r>
          </a:p>
        </p:txBody>
      </p:sp>
      <p:sp>
        <p:nvSpPr>
          <p:cNvPr id="35853" name="Text Box 13"/>
          <p:cNvSpPr txBox="1"/>
          <p:nvPr/>
        </p:nvSpPr>
        <p:spPr>
          <a:xfrm>
            <a:off x="2244569" y="1590938"/>
            <a:ext cx="123317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慢慢地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6475095" y="2300001"/>
            <a:ext cx="1407160" cy="4603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拱手行礼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8094980" y="2299970"/>
            <a:ext cx="1407160" cy="4603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2400" b="1">
                <a:solidFill>
                  <a:schemeClr val="accent4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披甲戴盔</a:t>
            </a:r>
          </a:p>
        </p:txBody>
      </p:sp>
      <p:sp>
        <p:nvSpPr>
          <p:cNvPr id="10" name="Text Box 22"/>
          <p:cNvSpPr txBox="1"/>
          <p:nvPr/>
        </p:nvSpPr>
        <p:spPr>
          <a:xfrm>
            <a:off x="11163935" y="2330132"/>
            <a:ext cx="70421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按</a:t>
            </a:r>
          </a:p>
        </p:txBody>
      </p:sp>
      <p:sp>
        <p:nvSpPr>
          <p:cNvPr id="30732" name="Text Box 12"/>
          <p:cNvSpPr txBox="1"/>
          <p:nvPr/>
        </p:nvSpPr>
        <p:spPr>
          <a:xfrm>
            <a:off x="2065465" y="3091784"/>
            <a:ext cx="112141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  <a:scene3d>
              <a:camera prst="orthographicFront"/>
              <a:lightRig rig="threePt" dir="t"/>
            </a:scene3d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被感动</a:t>
            </a:r>
          </a:p>
        </p:txBody>
      </p:sp>
      <p:sp>
        <p:nvSpPr>
          <p:cNvPr id="30733" name="Text Box 13"/>
          <p:cNvSpPr txBox="1"/>
          <p:nvPr/>
        </p:nvSpPr>
        <p:spPr>
          <a:xfrm>
            <a:off x="3045460" y="2400300"/>
            <a:ext cx="155003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神情改变</a:t>
            </a:r>
          </a:p>
        </p:txBody>
      </p:sp>
      <p:sp>
        <p:nvSpPr>
          <p:cNvPr id="30734" name="Text Box 14"/>
          <p:cNvSpPr txBox="1"/>
          <p:nvPr/>
        </p:nvSpPr>
        <p:spPr>
          <a:xfrm>
            <a:off x="3045460" y="3086100"/>
            <a:ext cx="244411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同“轼”，扶轼</a:t>
            </a:r>
          </a:p>
        </p:txBody>
      </p:sp>
      <p:sp>
        <p:nvSpPr>
          <p:cNvPr id="30735" name="Text Box 15"/>
          <p:cNvSpPr txBox="1"/>
          <p:nvPr/>
        </p:nvSpPr>
        <p:spPr>
          <a:xfrm>
            <a:off x="4888375" y="2400300"/>
            <a:ext cx="82359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派遣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5435600" y="3086100"/>
            <a:ext cx="2979420" cy="4603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24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向人致意，表示问候</a:t>
            </a:r>
          </a:p>
        </p:txBody>
      </p:sp>
      <p:sp>
        <p:nvSpPr>
          <p:cNvPr id="30737" name="Text Box 17"/>
          <p:cNvSpPr txBox="1"/>
          <p:nvPr/>
        </p:nvSpPr>
        <p:spPr>
          <a:xfrm>
            <a:off x="8120588" y="3061955"/>
            <a:ext cx="151320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表示敬意</a:t>
            </a:r>
            <a:endParaRPr lang="zh-CN" altLang="en-US" sz="2000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-141288" y="3458845"/>
            <a:ext cx="12210415" cy="3538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altLang="zh-CN" sz="2400" b="1" dirty="0"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    </a:t>
            </a:r>
            <a:r>
              <a:rPr lang="zh-CN" altLang="en-US" sz="2800" b="1" dirty="0">
                <a:solidFill>
                  <a:srgbClr val="0000FF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过了不久，文帝驾到，又无法进入军营。于是文帝就派使者拿了天子的符节去告诉将军：“我要入营慰劳军队。”周亚夫这才传令打开军营大门。守卫营门的官兵对跟着文帝的车马随从说：“将军规定，军营中不准纵马奔驰。”于是文帝就控制住车马，缓缓前行。到了主帅所在的营帐，将军周亚夫手执兵器拱手行礼，说：“穿戴着盔甲的将领不行跪拜大礼，请允许我按军礼参见（陛下）。</a:t>
            </a:r>
            <a:r>
              <a:rPr lang="en-US" altLang="zh-CN" sz="2800" b="1" dirty="0">
                <a:solidFill>
                  <a:srgbClr val="0000FF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”</a:t>
            </a:r>
            <a:r>
              <a:rPr lang="zh-CN" altLang="en-US" sz="2800" b="1" dirty="0">
                <a:solidFill>
                  <a:srgbClr val="0000FF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文帝被他感动，表情变得严肃庄重，扶着车前横木俯下身子表示敬意，并派人向周亚夫致意说：“皇帝敬重地慰劳将军。”劳军仪式完成后离开。</a:t>
            </a:r>
          </a:p>
        </p:txBody>
      </p:sp>
      <p:sp>
        <p:nvSpPr>
          <p:cNvPr id="2" name="Text Box 12"/>
          <p:cNvSpPr txBox="1"/>
          <p:nvPr/>
        </p:nvSpPr>
        <p:spPr>
          <a:xfrm>
            <a:off x="623570" y="2540"/>
            <a:ext cx="172085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过了不久</a:t>
            </a:r>
          </a:p>
        </p:txBody>
      </p:sp>
      <p:sp>
        <p:nvSpPr>
          <p:cNvPr id="33" name="Text Box 12">
            <a:extLst>
              <a:ext uri="{FF2B5EF4-FFF2-40B4-BE49-F238E27FC236}">
                <a16:creationId xmlns:a16="http://schemas.microsoft.com/office/drawing/2014/main" id="{D5D08DF0-9B28-4CB2-AED1-B0F3B64999D0}"/>
              </a:ext>
            </a:extLst>
          </p:cNvPr>
          <p:cNvSpPr txBox="1"/>
          <p:nvPr/>
        </p:nvSpPr>
        <p:spPr>
          <a:xfrm>
            <a:off x="525426" y="1468438"/>
            <a:ext cx="83439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才</a:t>
            </a: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7" dur="500"/>
                                        <p:tgtEl>
                                          <p:spTgt spid="2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500"/>
                                        <p:tgtEl>
                                          <p:spTgt spid="29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7" dur="500"/>
                                        <p:tgtEl>
                                          <p:spTgt spid="29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2" dur="5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59" dur="500"/>
                                        <p:tgtEl>
                                          <p:spTgt spid="35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64" dur="500"/>
                                        <p:tgtEl>
                                          <p:spTgt spid="35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69" dur="500"/>
                                        <p:tgtEl>
                                          <p:spTgt spid="35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8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91" dur="500"/>
                                        <p:tgtEl>
                                          <p:spTgt spid="30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96" dur="500"/>
                                        <p:tgtEl>
                                          <p:spTgt spid="30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01" dur="500"/>
                                        <p:tgtEl>
                                          <p:spTgt spid="30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06" dur="500"/>
                                        <p:tgtEl>
                                          <p:spTgt spid="30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7" dur="500"/>
                                        <p:tgtEl>
                                          <p:spTgt spid="30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2" grpId="0"/>
      <p:bldP spid="29703" grpId="0"/>
      <p:bldP spid="29704" grpId="0"/>
      <p:bldP spid="29705" grpId="0"/>
      <p:bldP spid="3" grpId="0"/>
      <p:bldP spid="35844" grpId="0"/>
      <p:bldP spid="4" grpId="0"/>
      <p:bldP spid="5" grpId="0"/>
      <p:bldP spid="35847" grpId="0"/>
      <p:bldP spid="35849" grpId="0"/>
      <p:bldP spid="35853" grpId="0"/>
      <p:bldP spid="8" grpId="0"/>
      <p:bldP spid="9" grpId="0"/>
      <p:bldP spid="10" grpId="0"/>
      <p:bldP spid="30732" grpId="0"/>
      <p:bldP spid="30733" grpId="0"/>
      <p:bldP spid="30734" grpId="0"/>
      <p:bldP spid="30735" grpId="0"/>
      <p:bldP spid="11" grpId="0"/>
      <p:bldP spid="30737" grpId="0"/>
      <p:bldP spid="12" grpId="0"/>
      <p:bldP spid="2" grpId="0"/>
      <p:bldP spid="3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 wrap="square" lIns="91440" tIns="45720" rIns="91440" bIns="45720" anchor="t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b="1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b="1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b="1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b="1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b="1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5pPr>
          </a:lstStyle>
          <a:p>
            <a:pPr lvl="0" indent="0" algn="r"/>
            <a:fld id="{9A0DB2DC-4C9A-4742-B13C-FB6460FD3503}" type="slidenum">
              <a:rPr lang="en-US" altLang="zh-CN" sz="1400" b="0" dirty="0"/>
              <a:t>11</a:t>
            </a:fld>
            <a:endParaRPr lang="en-US" altLang="zh-CN" sz="1400" b="0" dirty="0"/>
          </a:p>
        </p:txBody>
      </p:sp>
      <p:sp>
        <p:nvSpPr>
          <p:cNvPr id="29698" name="Text Box 2"/>
          <p:cNvSpPr txBox="1"/>
          <p:nvPr/>
        </p:nvSpPr>
        <p:spPr>
          <a:xfrm>
            <a:off x="-20320" y="-42545"/>
            <a:ext cx="12196445" cy="841121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1" hangingPunct="1">
              <a:lnSpc>
                <a:spcPct val="220000"/>
              </a:lnSpc>
            </a:pPr>
            <a:r>
              <a:rPr lang="en-US" altLang="zh-CN" sz="320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32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既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出军门，群臣皆惊。文帝曰：“  </a:t>
            </a:r>
            <a:r>
              <a:rPr lang="zh-CN" altLang="en-US" sz="3200" b="1" dirty="0">
                <a:solidFill>
                  <a:schemeClr val="accent6">
                    <a:lumMod val="7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嗟乎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！此真将军矣！</a:t>
            </a:r>
            <a:r>
              <a:rPr lang="zh-CN" altLang="en-US" sz="3200" b="1" dirty="0">
                <a:solidFill>
                  <a:schemeClr val="accent4">
                    <a:lumMod val="7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曩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者霸上、棘门军，</a:t>
            </a:r>
            <a:r>
              <a:rPr lang="zh-CN" altLang="en-US" sz="3200" b="1" dirty="0">
                <a:solidFill>
                  <a:schemeClr val="accent5">
                    <a:lumMod val="7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若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儿戏</a:t>
            </a:r>
            <a:r>
              <a:rPr lang="zh-CN" altLang="en-US" sz="32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耳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！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其将</a:t>
            </a:r>
            <a:r>
              <a:rPr lang="zh-CN" altLang="en-US" sz="32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固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可袭而</a:t>
            </a:r>
            <a:r>
              <a:rPr lang="zh-CN" altLang="en-US" sz="3200" b="1" dirty="0">
                <a:solidFill>
                  <a:schemeClr val="accent6">
                    <a:lumMod val="7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虏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也。至于亚夫，可得而</a:t>
            </a:r>
            <a:r>
              <a:rPr lang="zh-CN" altLang="en-US" sz="3200" b="1" dirty="0">
                <a:solidFill>
                  <a:schemeClr val="accent4">
                    <a:lumMod val="7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犯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邪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?”</a:t>
            </a:r>
            <a:r>
              <a:rPr lang="zh-CN" altLang="en-US" sz="3200" b="1" dirty="0">
                <a:solidFill>
                  <a:schemeClr val="accent5">
                    <a:lumMod val="7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称善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者久</a:t>
            </a:r>
            <a:r>
              <a:rPr lang="zh-CN" altLang="en-US" sz="32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之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。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eaLnBrk="1" hangingPunct="1">
              <a:lnSpc>
                <a:spcPct val="170000"/>
              </a:lnSpc>
              <a:spcBef>
                <a:spcPct val="50000"/>
              </a:spcBef>
            </a:pP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zh-CN" altLang="en-US" sz="3200" b="1" dirty="0">
                <a:solidFill>
                  <a:srgbClr val="7030A0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出了细柳军营的大门后，群臣都感到惊诧。文帝说：“啊，这才是真正的将军呀！先前霸上、棘门的驻军，简直就像儿戏一样，他们的将军是一定可以偷袭并俘虏的。至于周亚夫，哪里是能够侵犯的呢？”称赞了周亚夫很久。</a:t>
            </a:r>
          </a:p>
          <a:p>
            <a:pPr>
              <a:spcBef>
                <a:spcPct val="50000"/>
              </a:spcBef>
            </a:pPr>
            <a:endParaRPr lang="zh-CN" altLang="en-US" sz="3200" b="1" dirty="0">
              <a:solidFill>
                <a:srgbClr val="7030A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  <a:sym typeface="+mn-ea"/>
            </a:endParaRPr>
          </a:p>
          <a:p>
            <a:pPr>
              <a:spcBef>
                <a:spcPct val="50000"/>
              </a:spcBef>
            </a:pPr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   </a:t>
            </a:r>
          </a:p>
        </p:txBody>
      </p:sp>
      <p:sp>
        <p:nvSpPr>
          <p:cNvPr id="31747" name="Text Box 3"/>
          <p:cNvSpPr txBox="1"/>
          <p:nvPr/>
        </p:nvSpPr>
        <p:spPr>
          <a:xfrm>
            <a:off x="180340" y="960755"/>
            <a:ext cx="267589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4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……</a:t>
            </a:r>
            <a:r>
              <a:rPr lang="zh-CN" altLang="en-US" sz="24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以后 ，已经</a:t>
            </a:r>
          </a:p>
        </p:txBody>
      </p:sp>
      <p:sp>
        <p:nvSpPr>
          <p:cNvPr id="31752" name="Text Box 8"/>
          <p:cNvSpPr txBox="1"/>
          <p:nvPr/>
        </p:nvSpPr>
        <p:spPr>
          <a:xfrm>
            <a:off x="2890095" y="1985009"/>
            <a:ext cx="457200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  <a:scene3d>
              <a:camera prst="orthographicFront"/>
              <a:lightRig rig="threePt" dir="t"/>
            </a:scene3d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像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7413625" y="960755"/>
            <a:ext cx="488950" cy="4603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2400" b="1">
                <a:solidFill>
                  <a:schemeClr val="accent6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啊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0820400" y="960755"/>
            <a:ext cx="795020" cy="4603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2400" b="1">
                <a:solidFill>
                  <a:schemeClr val="accent4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先前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5273675" y="1985010"/>
            <a:ext cx="140716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必，一定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7260590" y="1985010"/>
            <a:ext cx="79502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chemeClr val="accent6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俘虏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-20320" y="3093720"/>
            <a:ext cx="1101090" cy="4603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2400" b="1">
                <a:solidFill>
                  <a:schemeClr val="accent4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被侵犯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1473200" y="3093720"/>
            <a:ext cx="79502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chemeClr val="accent5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称赞</a:t>
            </a: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96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96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/>
      <p:bldP spid="31752" grpId="0"/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2">
            <a:extLst>
              <a:ext uri="{FF2B5EF4-FFF2-40B4-BE49-F238E27FC236}">
                <a16:creationId xmlns:a16="http://schemas.microsoft.com/office/drawing/2014/main" id="{802763F5-A2D0-49C6-A48E-3AC27000029D}"/>
              </a:ext>
            </a:extLst>
          </p:cNvPr>
          <p:cNvSpPr txBox="1"/>
          <p:nvPr/>
        </p:nvSpPr>
        <p:spPr>
          <a:xfrm>
            <a:off x="146530" y="260594"/>
            <a:ext cx="12169352" cy="731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kern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掌握下列重点词语意思</a:t>
            </a:r>
            <a:endParaRPr lang="en-US" altLang="zh-CN" sz="2800" kern="0" dirty="0"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3200" kern="0" dirty="0">
                <a:latin typeface="宋体" panose="02010600030101010101" pitchFamily="2" charset="-122"/>
              </a:rPr>
              <a:t>1.</a:t>
            </a:r>
            <a:r>
              <a:rPr lang="zh-CN" altLang="en-US" sz="3200" kern="0" dirty="0">
                <a:solidFill>
                  <a:srgbClr val="FF0000"/>
                </a:solidFill>
                <a:latin typeface="宋体" panose="02010600030101010101" pitchFamily="2" charset="-122"/>
              </a:rPr>
              <a:t>已而</a:t>
            </a:r>
            <a:r>
              <a:rPr lang="zh-CN" altLang="en-US" sz="3200" kern="0" dirty="0">
                <a:latin typeface="宋体" panose="02010600030101010101" pitchFamily="2" charset="-122"/>
              </a:rPr>
              <a:t>之细柳军： </a:t>
            </a:r>
            <a:r>
              <a:rPr lang="en-US" altLang="zh-CN" sz="3200" kern="0" dirty="0">
                <a:latin typeface="宋体" panose="02010600030101010101" pitchFamily="2" charset="-122"/>
              </a:rPr>
              <a:t>	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3200" kern="0" dirty="0">
                <a:latin typeface="宋体" panose="02010600030101010101" pitchFamily="2" charset="-122"/>
              </a:rPr>
              <a:t>2</a:t>
            </a:r>
            <a:r>
              <a:rPr kumimoji="0" lang="en-US" altLang="zh-CN" sz="32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</a:rPr>
              <a:t>.</a:t>
            </a:r>
            <a:r>
              <a:rPr kumimoji="0" lang="zh-CN" altLang="en-US" sz="32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</a:rPr>
              <a:t>壁门士吏</a:t>
            </a:r>
            <a:r>
              <a:rPr kumimoji="0" lang="zh-CN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</a:rPr>
              <a:t>谓</a:t>
            </a:r>
            <a:r>
              <a:rPr kumimoji="0" lang="zh-CN" altLang="en-US" sz="32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</a:rPr>
              <a:t>从属</a:t>
            </a:r>
            <a:endParaRPr kumimoji="0" lang="en-US" altLang="zh-CN" sz="32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</a:rPr>
              <a:t>3</a:t>
            </a:r>
            <a:r>
              <a:rPr kumimoji="0" lang="zh-CN" altLang="en-US" sz="32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</a:rPr>
              <a:t>、</a:t>
            </a:r>
            <a:r>
              <a:rPr kumimoji="0" lang="zh-CN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</a:rPr>
              <a:t>彀</a:t>
            </a:r>
            <a:r>
              <a:rPr kumimoji="0" lang="zh-CN" altLang="en-US" sz="32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</a:rPr>
              <a:t>弓弩，持满</a:t>
            </a:r>
            <a:endParaRPr kumimoji="0" lang="en-US" altLang="zh-CN" sz="32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3200" kern="0" dirty="0">
                <a:latin typeface="宋体" panose="02010600030101010101" pitchFamily="2" charset="-122"/>
              </a:rPr>
              <a:t>4</a:t>
            </a:r>
            <a:r>
              <a:rPr lang="zh-CN" altLang="en-US" sz="3200" kern="0" dirty="0">
                <a:latin typeface="宋体" panose="02010600030101010101" pitchFamily="2" charset="-122"/>
              </a:rPr>
              <a:t>、天子</a:t>
            </a:r>
            <a:r>
              <a:rPr lang="zh-CN" altLang="en-US" sz="3200" kern="0" dirty="0">
                <a:solidFill>
                  <a:srgbClr val="FF0000"/>
                </a:solidFill>
                <a:latin typeface="宋体" panose="02010600030101010101" pitchFamily="2" charset="-122"/>
              </a:rPr>
              <a:t>且</a:t>
            </a:r>
            <a:r>
              <a:rPr lang="zh-CN" altLang="en-US" sz="3200" kern="0" dirty="0">
                <a:latin typeface="宋体" panose="02010600030101010101" pitchFamily="2" charset="-122"/>
              </a:rPr>
              <a:t>至</a:t>
            </a:r>
            <a:r>
              <a:rPr kumimoji="0" lang="zh-CN" altLang="en-US" sz="32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</a:rPr>
              <a:t>  </a:t>
            </a:r>
            <a:endParaRPr kumimoji="0" lang="en-US" altLang="zh-CN" sz="32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3200" kern="0" dirty="0">
                <a:latin typeface="宋体" panose="02010600030101010101" pitchFamily="2" charset="-122"/>
              </a:rPr>
              <a:t>5.</a:t>
            </a:r>
            <a:r>
              <a:rPr lang="zh-CN" altLang="en-US" sz="3200" kern="0" dirty="0">
                <a:solidFill>
                  <a:srgbClr val="FF0000"/>
                </a:solidFill>
                <a:latin typeface="宋体" panose="02010600030101010101" pitchFamily="2" charset="-122"/>
              </a:rPr>
              <a:t>居无何</a:t>
            </a:r>
            <a:r>
              <a:rPr kumimoji="0" lang="zh-CN" altLang="en-US" sz="32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</a:rPr>
              <a:t>，上至，又不得入。</a:t>
            </a:r>
            <a:endParaRPr kumimoji="0" lang="en-US" altLang="zh-CN" sz="32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</a:rPr>
              <a:t>6</a:t>
            </a:r>
            <a:r>
              <a:rPr kumimoji="0" lang="zh-CN" altLang="en-US" sz="32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</a:rPr>
              <a:t>、</a:t>
            </a:r>
            <a:r>
              <a:rPr kumimoji="0" lang="zh-CN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</a:rPr>
              <a:t>按</a:t>
            </a:r>
            <a:r>
              <a:rPr kumimoji="0" lang="zh-CN" altLang="en-US" sz="32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</a:rPr>
              <a:t>辔</a:t>
            </a:r>
            <a:r>
              <a:rPr kumimoji="0" lang="zh-CN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</a:rPr>
              <a:t>徐</a:t>
            </a:r>
            <a:r>
              <a:rPr kumimoji="0" lang="zh-CN" altLang="en-US" sz="32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</a:rPr>
              <a:t>行</a:t>
            </a:r>
            <a:endParaRPr kumimoji="0" lang="en-US" altLang="zh-CN" sz="32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3200" kern="0" dirty="0">
                <a:latin typeface="宋体" panose="02010600030101010101" pitchFamily="2" charset="-122"/>
              </a:rPr>
              <a:t>7.</a:t>
            </a:r>
            <a:r>
              <a:rPr lang="zh-CN" altLang="en-US" sz="3200" kern="0" dirty="0">
                <a:latin typeface="宋体" panose="02010600030101010101" pitchFamily="2" charset="-122"/>
              </a:rPr>
              <a:t>其将</a:t>
            </a:r>
            <a:r>
              <a:rPr lang="zh-CN" altLang="en-US" sz="3200" kern="0" dirty="0">
                <a:solidFill>
                  <a:srgbClr val="FF0000"/>
                </a:solidFill>
                <a:latin typeface="宋体" panose="02010600030101010101" pitchFamily="2" charset="-122"/>
              </a:rPr>
              <a:t>固</a:t>
            </a:r>
            <a:r>
              <a:rPr lang="zh-CN" altLang="en-US" sz="3200" kern="0" dirty="0">
                <a:latin typeface="宋体" panose="02010600030101010101" pitchFamily="2" charset="-122"/>
              </a:rPr>
              <a:t>可袭而虏也 </a:t>
            </a:r>
            <a:endParaRPr lang="en-US" altLang="zh-CN" sz="3200" kern="0" dirty="0">
              <a:latin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3200" kern="0" dirty="0">
                <a:latin typeface="宋体" panose="02010600030101010101" pitchFamily="2" charset="-122"/>
              </a:rPr>
              <a:t>8</a:t>
            </a:r>
            <a:r>
              <a:rPr lang="zh-CN" altLang="en-US" sz="3200" kern="0" dirty="0">
                <a:latin typeface="宋体" panose="02010600030101010101" pitchFamily="2" charset="-122"/>
              </a:rPr>
              <a:t>、持兵</a:t>
            </a:r>
            <a:r>
              <a:rPr lang="zh-CN" altLang="en-US" sz="3200" kern="0" dirty="0">
                <a:solidFill>
                  <a:srgbClr val="FF0000"/>
                </a:solidFill>
                <a:latin typeface="宋体" panose="02010600030101010101" pitchFamily="2" charset="-122"/>
              </a:rPr>
              <a:t>揖</a:t>
            </a:r>
            <a:r>
              <a:rPr lang="zh-CN" altLang="en-US" sz="3200" kern="0" dirty="0">
                <a:latin typeface="宋体" panose="02010600030101010101" pitchFamily="2" charset="-122"/>
              </a:rPr>
              <a:t>曰</a:t>
            </a:r>
            <a:endParaRPr lang="en-US" altLang="zh-CN" sz="3200" kern="0" dirty="0">
              <a:latin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3200" kern="0" dirty="0">
                <a:latin typeface="宋体" panose="02010600030101010101" pitchFamily="2" charset="-122"/>
              </a:rPr>
              <a:t>9</a:t>
            </a:r>
            <a:r>
              <a:rPr lang="zh-CN" altLang="en-US" sz="3200" kern="0" dirty="0">
                <a:latin typeface="宋体" panose="02010600030101010101" pitchFamily="2" charset="-122"/>
              </a:rPr>
              <a:t>、使人</a:t>
            </a:r>
            <a:r>
              <a:rPr lang="zh-CN" altLang="en-US" sz="3200" kern="0" dirty="0">
                <a:solidFill>
                  <a:srgbClr val="FF0000"/>
                </a:solidFill>
                <a:latin typeface="宋体" panose="02010600030101010101" pitchFamily="2" charset="-122"/>
              </a:rPr>
              <a:t>称谢</a:t>
            </a:r>
            <a:endParaRPr lang="en-US" altLang="zh-CN" sz="3200" kern="0" dirty="0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</a:rPr>
              <a:t>10</a:t>
            </a:r>
            <a:r>
              <a:rPr kumimoji="0" lang="zh-CN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</a:rPr>
              <a:t>、介胄</a:t>
            </a:r>
            <a:endParaRPr kumimoji="0" lang="en-US" altLang="zh-CN" sz="3200" b="0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4800" b="0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34C5C204-5557-468B-A8B2-B588C38BDB33}"/>
              </a:ext>
            </a:extLst>
          </p:cNvPr>
          <p:cNvSpPr txBox="1"/>
          <p:nvPr/>
        </p:nvSpPr>
        <p:spPr>
          <a:xfrm>
            <a:off x="3567345" y="728003"/>
            <a:ext cx="23042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0000FF"/>
                </a:solidFill>
              </a:rPr>
              <a:t>（不久）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67C33EC0-3966-49F0-8A5F-4A12445152C9}"/>
              </a:ext>
            </a:extLst>
          </p:cNvPr>
          <p:cNvSpPr txBox="1"/>
          <p:nvPr/>
        </p:nvSpPr>
        <p:spPr>
          <a:xfrm>
            <a:off x="3564309" y="1912416"/>
            <a:ext cx="24075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0000FF"/>
                </a:solidFill>
              </a:rPr>
              <a:t>（张开）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0C314439-C959-4C49-A224-C0BDC12543D3}"/>
              </a:ext>
            </a:extLst>
          </p:cNvPr>
          <p:cNvSpPr txBox="1"/>
          <p:nvPr/>
        </p:nvSpPr>
        <p:spPr>
          <a:xfrm>
            <a:off x="6384032" y="3429000"/>
            <a:ext cx="18473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zh-CN" altLang="en-US" dirty="0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44B7A0D4-5801-4E43-B6A6-24406400D290}"/>
              </a:ext>
            </a:extLst>
          </p:cNvPr>
          <p:cNvSpPr txBox="1"/>
          <p:nvPr/>
        </p:nvSpPr>
        <p:spPr>
          <a:xfrm>
            <a:off x="3543308" y="1377902"/>
            <a:ext cx="43678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0000FF"/>
                </a:solidFill>
              </a:rPr>
              <a:t>（告诉）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69C40D0C-4B47-4D07-B92C-11FF29EF5F93}"/>
              </a:ext>
            </a:extLst>
          </p:cNvPr>
          <p:cNvSpPr txBox="1"/>
          <p:nvPr/>
        </p:nvSpPr>
        <p:spPr>
          <a:xfrm>
            <a:off x="5159896" y="3082839"/>
            <a:ext cx="59766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0000FF"/>
                </a:solidFill>
              </a:rPr>
              <a:t>（居，经过。无何</a:t>
            </a:r>
            <a:r>
              <a:rPr lang="zh-CN" altLang="en-US" sz="3600" b="1" dirty="0">
                <a:solidFill>
                  <a:srgbClr val="0000FF"/>
                </a:solidFill>
              </a:rPr>
              <a:t>，</a:t>
            </a:r>
            <a:r>
              <a:rPr lang="zh-CN" altLang="en-US" sz="3600" dirty="0">
                <a:solidFill>
                  <a:srgbClr val="0000FF"/>
                </a:solidFill>
              </a:rPr>
              <a:t>不久）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27972F2E-7326-4759-92AA-1E2F968AF051}"/>
              </a:ext>
            </a:extLst>
          </p:cNvPr>
          <p:cNvSpPr txBox="1"/>
          <p:nvPr/>
        </p:nvSpPr>
        <p:spPr>
          <a:xfrm>
            <a:off x="3718769" y="4289296"/>
            <a:ext cx="40168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0000FF"/>
                </a:solidFill>
              </a:rPr>
              <a:t>（固：必，一定）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E2341B0A-8D9C-4A96-B0FF-C1CD00117816}"/>
              </a:ext>
            </a:extLst>
          </p:cNvPr>
          <p:cNvSpPr txBox="1"/>
          <p:nvPr/>
        </p:nvSpPr>
        <p:spPr>
          <a:xfrm>
            <a:off x="3522293" y="2528540"/>
            <a:ext cx="24075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0000FF"/>
                </a:solidFill>
              </a:rPr>
              <a:t>（将要）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B557F5BB-CF0F-4CCD-8E7B-EEE40BD838E3}"/>
              </a:ext>
            </a:extLst>
          </p:cNvPr>
          <p:cNvSpPr txBox="1"/>
          <p:nvPr/>
        </p:nvSpPr>
        <p:spPr>
          <a:xfrm>
            <a:off x="2948005" y="5401608"/>
            <a:ext cx="70567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0000FF"/>
                </a:solidFill>
              </a:rPr>
              <a:t>（向人致意，表示问候）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243805B2-2FD7-4F59-83E0-8BAA04D987BB}"/>
              </a:ext>
            </a:extLst>
          </p:cNvPr>
          <p:cNvSpPr txBox="1"/>
          <p:nvPr/>
        </p:nvSpPr>
        <p:spPr>
          <a:xfrm>
            <a:off x="3718769" y="4774766"/>
            <a:ext cx="59766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0000FF"/>
                </a:solidFill>
              </a:rPr>
              <a:t>（拱手行礼）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1604F8EA-2F7B-4AC4-939D-8CA51266A816}"/>
              </a:ext>
            </a:extLst>
          </p:cNvPr>
          <p:cNvSpPr txBox="1"/>
          <p:nvPr/>
        </p:nvSpPr>
        <p:spPr>
          <a:xfrm>
            <a:off x="3242874" y="3749786"/>
            <a:ext cx="59766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0000FF"/>
                </a:solidFill>
              </a:rPr>
              <a:t>（按：控制；徐：慢慢）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6344A9E5-9FC3-4DB3-9145-C2A1221BE753}"/>
              </a:ext>
            </a:extLst>
          </p:cNvPr>
          <p:cNvSpPr txBox="1"/>
          <p:nvPr/>
        </p:nvSpPr>
        <p:spPr>
          <a:xfrm>
            <a:off x="2919465" y="6102552"/>
            <a:ext cx="70567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0000FF"/>
                </a:solidFill>
              </a:rPr>
              <a:t>（穿戴着盔甲）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52BE5B2E-F65A-42E8-8300-95507B7DC447}"/>
              </a:ext>
            </a:extLst>
          </p:cNvPr>
          <p:cNvSpPr txBox="1"/>
          <p:nvPr/>
        </p:nvSpPr>
        <p:spPr>
          <a:xfrm>
            <a:off x="7911116" y="660602"/>
            <a:ext cx="70567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0000FF"/>
                </a:solidFill>
              </a:rPr>
              <a:t>（先前）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0AE6E855-F80F-4544-8D6A-8A3F30FC1BC5}"/>
              </a:ext>
            </a:extLst>
          </p:cNvPr>
          <p:cNvSpPr txBox="1"/>
          <p:nvPr/>
        </p:nvSpPr>
        <p:spPr>
          <a:xfrm>
            <a:off x="6138085" y="691381"/>
            <a:ext cx="147008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</a:rPr>
              <a:t>11</a:t>
            </a:r>
            <a:r>
              <a:rPr kumimoji="0" lang="zh-CN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</a:rPr>
              <a:t>、曩</a:t>
            </a:r>
            <a:endParaRPr kumimoji="0" lang="en-US" altLang="zh-CN" sz="3200" b="0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02154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  <p:bldP spid="8" grpId="0"/>
      <p:bldP spid="9" grpId="0"/>
      <p:bldP spid="10" grpId="0"/>
      <p:bldP spid="13" grpId="0"/>
      <p:bldP spid="14" grpId="0"/>
      <p:bldP spid="15" grpId="0"/>
      <p:bldP spid="16" grpId="0"/>
      <p:bldP spid="1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2">
            <a:extLst>
              <a:ext uri="{FF2B5EF4-FFF2-40B4-BE49-F238E27FC236}">
                <a16:creationId xmlns:a16="http://schemas.microsoft.com/office/drawing/2014/main" id="{802763F5-A2D0-49C6-A48E-3AC27000029D}"/>
              </a:ext>
            </a:extLst>
          </p:cNvPr>
          <p:cNvSpPr txBox="1"/>
          <p:nvPr/>
        </p:nvSpPr>
        <p:spPr>
          <a:xfrm>
            <a:off x="119336" y="566255"/>
            <a:ext cx="12169352" cy="34040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kern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掌握下列通假字</a:t>
            </a:r>
            <a:endParaRPr lang="en-US" altLang="zh-CN" sz="2800" kern="0" dirty="0"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3600" kern="0" dirty="0">
                <a:latin typeface="宋体" panose="02010600030101010101" pitchFamily="2" charset="-122"/>
              </a:rPr>
              <a:t>	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</a:rPr>
              <a:t>1.</a:t>
            </a:r>
            <a:r>
              <a:rPr kumimoji="0" lang="zh-CN" altLang="en-US" sz="36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</a:rPr>
              <a:t>军士吏</a:t>
            </a:r>
            <a:r>
              <a:rPr lang="zh-CN" altLang="en-US" sz="3600" kern="0" dirty="0">
                <a:solidFill>
                  <a:srgbClr val="FF0000"/>
                </a:solidFill>
                <a:latin typeface="宋体" panose="02010600030101010101" pitchFamily="2" charset="-122"/>
              </a:rPr>
              <a:t>被</a:t>
            </a:r>
            <a:r>
              <a:rPr kumimoji="0" lang="zh-CN" altLang="en-US" sz="36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</a:rPr>
              <a:t>甲，</a:t>
            </a:r>
            <a:endParaRPr kumimoji="0" lang="en-US" altLang="zh-CN" sz="36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3600" kern="0" dirty="0">
                <a:latin typeface="宋体" panose="02010600030101010101" pitchFamily="2" charset="-122"/>
              </a:rPr>
              <a:t>2</a:t>
            </a:r>
            <a:r>
              <a:rPr kumimoji="0" lang="zh-CN" altLang="en-US" sz="36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</a:rPr>
              <a:t>、改容</a:t>
            </a:r>
            <a:r>
              <a:rPr kumimoji="0" lang="zh-CN" altLang="en-US" sz="36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</a:rPr>
              <a:t>式</a:t>
            </a:r>
            <a:r>
              <a:rPr kumimoji="0" lang="zh-CN" altLang="en-US" sz="36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</a:rPr>
              <a:t>车</a:t>
            </a:r>
            <a:endParaRPr kumimoji="0" lang="en-US" altLang="zh-CN" sz="36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4800" b="0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67C33EC0-3966-49F0-8A5F-4A12445152C9}"/>
              </a:ext>
            </a:extLst>
          </p:cNvPr>
          <p:cNvSpPr txBox="1"/>
          <p:nvPr/>
        </p:nvSpPr>
        <p:spPr>
          <a:xfrm>
            <a:off x="3451344" y="2488320"/>
            <a:ext cx="68211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0000FF"/>
                </a:solidFill>
              </a:rPr>
              <a:t>（同“轼”，扶轼）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0C314439-C959-4C49-A224-C0BDC12543D3}"/>
              </a:ext>
            </a:extLst>
          </p:cNvPr>
          <p:cNvSpPr txBox="1"/>
          <p:nvPr/>
        </p:nvSpPr>
        <p:spPr>
          <a:xfrm>
            <a:off x="6384032" y="3429000"/>
            <a:ext cx="18473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zh-CN" altLang="en-US" dirty="0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44B7A0D4-5801-4E43-B6A6-24406400D290}"/>
              </a:ext>
            </a:extLst>
          </p:cNvPr>
          <p:cNvSpPr txBox="1"/>
          <p:nvPr/>
        </p:nvSpPr>
        <p:spPr>
          <a:xfrm>
            <a:off x="3382227" y="1762063"/>
            <a:ext cx="43678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0000FF"/>
                </a:solidFill>
              </a:rPr>
              <a:t>（同“披”，穿着）</a:t>
            </a:r>
          </a:p>
        </p:txBody>
      </p:sp>
    </p:spTree>
    <p:extLst>
      <p:ext uri="{BB962C8B-B14F-4D97-AF65-F5344CB8AC3E}">
        <p14:creationId xmlns:p14="http://schemas.microsoft.com/office/powerpoint/2010/main" val="769341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2">
            <a:extLst>
              <a:ext uri="{FF2B5EF4-FFF2-40B4-BE49-F238E27FC236}">
                <a16:creationId xmlns:a16="http://schemas.microsoft.com/office/drawing/2014/main" id="{802763F5-A2D0-49C6-A48E-3AC27000029D}"/>
              </a:ext>
            </a:extLst>
          </p:cNvPr>
          <p:cNvSpPr txBox="1"/>
          <p:nvPr/>
        </p:nvSpPr>
        <p:spPr>
          <a:xfrm>
            <a:off x="119336" y="116632"/>
            <a:ext cx="12169352" cy="731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</a:rPr>
              <a:t>掌握下列一词多义</a:t>
            </a:r>
            <a:endParaRPr lang="en-US" altLang="zh-CN" sz="3600" kern="0" dirty="0">
              <a:latin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3200" kern="0" dirty="0">
                <a:latin typeface="宋体" panose="02010600030101010101" pitchFamily="2" charset="-122"/>
              </a:rPr>
              <a:t>1.</a:t>
            </a:r>
            <a:r>
              <a:rPr lang="zh-CN" altLang="en-US" sz="3200" kern="0" dirty="0">
                <a:latin typeface="宋体" panose="02010600030101010101" pitchFamily="2" charset="-122"/>
              </a:rPr>
              <a:t>军：以河内守亚夫为将军，</a:t>
            </a:r>
            <a:r>
              <a:rPr lang="zh-CN" altLang="en-US" sz="3200" kern="0" dirty="0">
                <a:solidFill>
                  <a:srgbClr val="FF0000"/>
                </a:solidFill>
                <a:latin typeface="宋体" panose="02010600030101010101" pitchFamily="2" charset="-122"/>
              </a:rPr>
              <a:t>军</a:t>
            </a:r>
            <a:r>
              <a:rPr lang="zh-CN" altLang="en-US" sz="3200" kern="0" dirty="0">
                <a:latin typeface="宋体" panose="02010600030101010101" pitchFamily="2" charset="-122"/>
              </a:rPr>
              <a:t>细柳   </a:t>
            </a:r>
            <a:r>
              <a:rPr lang="en-US" altLang="zh-CN" sz="3200" kern="0" dirty="0">
                <a:latin typeface="宋体" panose="02010600030101010101" pitchFamily="2" charset="-122"/>
              </a:rPr>
              <a:t>	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3200" kern="0" dirty="0">
                <a:latin typeface="宋体" panose="02010600030101010101" pitchFamily="2" charset="-122"/>
              </a:rPr>
              <a:t>      </a:t>
            </a:r>
            <a:r>
              <a:rPr kumimoji="0" lang="zh-CN" altLang="en-US" sz="32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</a:rPr>
              <a:t>上自</a:t>
            </a:r>
            <a:r>
              <a:rPr lang="zh-CN" altLang="en-US" sz="3200" kern="0" dirty="0">
                <a:latin typeface="宋体" panose="02010600030101010101" pitchFamily="2" charset="-122"/>
              </a:rPr>
              <a:t>劳</a:t>
            </a:r>
            <a:r>
              <a:rPr kumimoji="0" lang="zh-CN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</a:rPr>
              <a:t>军</a:t>
            </a:r>
            <a:r>
              <a:rPr kumimoji="0" lang="zh-CN" altLang="en-US" sz="32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</a:rPr>
              <a:t>。  </a:t>
            </a:r>
            <a:endParaRPr kumimoji="0" lang="en-US" altLang="zh-CN" sz="32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</a:rPr>
              <a:t>2</a:t>
            </a:r>
            <a:r>
              <a:rPr kumimoji="0" lang="zh-CN" altLang="en-US" sz="32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</a:rPr>
              <a:t>、劳：上自</a:t>
            </a:r>
            <a:r>
              <a:rPr lang="zh-CN" altLang="en-US" sz="3200" kern="0" dirty="0">
                <a:latin typeface="宋体" panose="02010600030101010101" pitchFamily="2" charset="-122"/>
              </a:rPr>
              <a:t>劳</a:t>
            </a:r>
            <a:r>
              <a:rPr kumimoji="0" lang="zh-CN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</a:rPr>
              <a:t>军</a:t>
            </a:r>
            <a:endParaRPr kumimoji="0" lang="en-US" altLang="zh-CN" sz="3200" b="0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200" kern="0" dirty="0">
                <a:latin typeface="宋体" panose="02010600030101010101" pitchFamily="2" charset="-122"/>
              </a:rPr>
              <a:t>       </a:t>
            </a:r>
            <a:r>
              <a:rPr lang="zh-CN" altLang="en-US" sz="3200" kern="0" dirty="0">
                <a:solidFill>
                  <a:srgbClr val="FF0000"/>
                </a:solidFill>
                <a:latin typeface="宋体" panose="02010600030101010101" pitchFamily="2" charset="-122"/>
              </a:rPr>
              <a:t>劳</a:t>
            </a:r>
            <a:r>
              <a:rPr lang="zh-CN" altLang="en-US" sz="3200" kern="0" dirty="0">
                <a:latin typeface="宋体" panose="02010600030101010101" pitchFamily="2" charset="-122"/>
              </a:rPr>
              <a:t>其筋骨</a:t>
            </a:r>
            <a:r>
              <a:rPr kumimoji="0" lang="zh-CN" altLang="en-US" sz="32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</a:rPr>
              <a:t>  </a:t>
            </a:r>
            <a:endParaRPr kumimoji="0" lang="en-US" altLang="zh-CN" sz="32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3200" kern="0" dirty="0">
                <a:latin typeface="宋体" panose="02010600030101010101" pitchFamily="2" charset="-122"/>
              </a:rPr>
              <a:t>3.</a:t>
            </a:r>
            <a:r>
              <a:rPr lang="zh-CN" altLang="en-US" sz="3200" kern="0" dirty="0">
                <a:latin typeface="宋体" panose="02010600030101010101" pitchFamily="2" charset="-122"/>
              </a:rPr>
              <a:t>之：已而</a:t>
            </a:r>
            <a:r>
              <a:rPr lang="zh-CN" altLang="en-US" sz="3200" kern="0" dirty="0">
                <a:solidFill>
                  <a:srgbClr val="FF0000"/>
                </a:solidFill>
                <a:latin typeface="宋体" panose="02010600030101010101" pitchFamily="2" charset="-122"/>
              </a:rPr>
              <a:t>之</a:t>
            </a:r>
            <a:r>
              <a:rPr lang="zh-CN" altLang="en-US" sz="3200" kern="0" dirty="0">
                <a:latin typeface="宋体" panose="02010600030101010101" pitchFamily="2" charset="-122"/>
              </a:rPr>
              <a:t>细柳军</a:t>
            </a:r>
            <a:endParaRPr lang="en-US" altLang="zh-CN" sz="3200" kern="0" dirty="0">
              <a:latin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3200" kern="0" dirty="0">
                <a:latin typeface="宋体" panose="02010600030101010101" pitchFamily="2" charset="-122"/>
              </a:rPr>
              <a:t>      </a:t>
            </a:r>
            <a:r>
              <a:rPr lang="zh-CN" altLang="en-US" sz="3200" kern="0" dirty="0">
                <a:latin typeface="宋体" panose="02010600030101010101" pitchFamily="2" charset="-122"/>
              </a:rPr>
              <a:t>介胄</a:t>
            </a:r>
            <a:r>
              <a:rPr lang="zh-CN" altLang="en-US" sz="3200" kern="0" dirty="0">
                <a:solidFill>
                  <a:srgbClr val="FF0000"/>
                </a:solidFill>
                <a:latin typeface="宋体" panose="02010600030101010101" pitchFamily="2" charset="-122"/>
              </a:rPr>
              <a:t>之</a:t>
            </a:r>
            <a:r>
              <a:rPr lang="zh-CN" altLang="en-US" sz="3200" kern="0" dirty="0">
                <a:latin typeface="宋体" panose="02010600030101010101" pitchFamily="2" charset="-122"/>
              </a:rPr>
              <a:t>士       </a:t>
            </a:r>
            <a:endParaRPr lang="en-US" altLang="zh-CN" sz="3200" kern="0" dirty="0">
              <a:latin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</a:rPr>
              <a:t>4.</a:t>
            </a:r>
            <a:r>
              <a:rPr lang="zh-CN" altLang="en-US" sz="3200" kern="0" dirty="0">
                <a:latin typeface="宋体" panose="02010600030101010101" pitchFamily="2" charset="-122"/>
              </a:rPr>
              <a:t>居：</a:t>
            </a:r>
            <a:r>
              <a:rPr kumimoji="0" lang="zh-CN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</a:rPr>
              <a:t>居</a:t>
            </a:r>
            <a:r>
              <a:rPr kumimoji="0" lang="zh-CN" altLang="en-US" sz="32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</a:rPr>
              <a:t>无何，上至。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</a:rPr>
              <a:t>      </a:t>
            </a:r>
            <a:r>
              <a:rPr kumimoji="0" lang="zh-CN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</a:rPr>
              <a:t>居</a:t>
            </a:r>
            <a:r>
              <a:rPr kumimoji="0" lang="zh-CN" altLang="en-US" sz="32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</a:rPr>
              <a:t>天下之广</a:t>
            </a:r>
            <a:r>
              <a:rPr kumimoji="0" lang="zh-CN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</a:rPr>
              <a:t>居</a:t>
            </a:r>
            <a:endParaRPr kumimoji="0" lang="en-US" altLang="zh-CN" sz="3200" b="0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</a:rPr>
              <a:t>5</a:t>
            </a:r>
            <a:r>
              <a:rPr kumimoji="0" lang="zh-CN" altLang="en-US" sz="32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</a:rPr>
              <a:t>、固：其将</a:t>
            </a:r>
            <a:r>
              <a:rPr kumimoji="0" lang="zh-CN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</a:rPr>
              <a:t>固</a:t>
            </a:r>
            <a:r>
              <a:rPr kumimoji="0" lang="zh-CN" altLang="en-US" sz="32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</a:rPr>
              <a:t>可袭而虏也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</a:rPr>
              <a:t>   汝心之</a:t>
            </a:r>
            <a:r>
              <a:rPr kumimoji="0" lang="zh-CN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</a:rPr>
              <a:t>固 </a:t>
            </a:r>
            <a:endParaRPr kumimoji="0" lang="en-US" altLang="zh-CN" sz="3200" b="0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4800" b="0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34C5C204-5557-468B-A8B2-B588C38BDB33}"/>
              </a:ext>
            </a:extLst>
          </p:cNvPr>
          <p:cNvSpPr txBox="1"/>
          <p:nvPr/>
        </p:nvSpPr>
        <p:spPr>
          <a:xfrm>
            <a:off x="6491101" y="599883"/>
            <a:ext cx="23042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0000FF"/>
                </a:solidFill>
              </a:rPr>
              <a:t>（驻军）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1DCE3446-72CD-4DBB-87D7-1DEA0CC0BB2D}"/>
              </a:ext>
            </a:extLst>
          </p:cNvPr>
          <p:cNvSpPr txBox="1"/>
          <p:nvPr/>
        </p:nvSpPr>
        <p:spPr>
          <a:xfrm>
            <a:off x="6502065" y="1767142"/>
            <a:ext cx="21344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0000FF"/>
                </a:solidFill>
              </a:rPr>
              <a:t>（慰劳）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67C33EC0-3966-49F0-8A5F-4A12445152C9}"/>
              </a:ext>
            </a:extLst>
          </p:cNvPr>
          <p:cNvSpPr txBox="1"/>
          <p:nvPr/>
        </p:nvSpPr>
        <p:spPr>
          <a:xfrm>
            <a:off x="6476397" y="2416077"/>
            <a:ext cx="30759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0000FF"/>
                </a:solidFill>
              </a:rPr>
              <a:t>（使</a:t>
            </a:r>
            <a:r>
              <a:rPr lang="en-US" altLang="zh-CN" sz="3600" dirty="0">
                <a:solidFill>
                  <a:srgbClr val="0000FF"/>
                </a:solidFill>
              </a:rPr>
              <a:t>…</a:t>
            </a:r>
            <a:r>
              <a:rPr lang="zh-CN" altLang="en-US" sz="3600" dirty="0">
                <a:solidFill>
                  <a:srgbClr val="0000FF"/>
                </a:solidFill>
              </a:rPr>
              <a:t>劳累）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0C314439-C959-4C49-A224-C0BDC12543D3}"/>
              </a:ext>
            </a:extLst>
          </p:cNvPr>
          <p:cNvSpPr txBox="1"/>
          <p:nvPr/>
        </p:nvSpPr>
        <p:spPr>
          <a:xfrm>
            <a:off x="6384032" y="3429000"/>
            <a:ext cx="18473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zh-CN" altLang="en-US" dirty="0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44B7A0D4-5801-4E43-B6A6-24406400D290}"/>
              </a:ext>
            </a:extLst>
          </p:cNvPr>
          <p:cNvSpPr txBox="1"/>
          <p:nvPr/>
        </p:nvSpPr>
        <p:spPr>
          <a:xfrm>
            <a:off x="6568763" y="1206121"/>
            <a:ext cx="43678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0000FF"/>
                </a:solidFill>
              </a:rPr>
              <a:t>（军队）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69C40D0C-4B47-4D07-B92C-11FF29EF5F93}"/>
              </a:ext>
            </a:extLst>
          </p:cNvPr>
          <p:cNvSpPr txBox="1"/>
          <p:nvPr/>
        </p:nvSpPr>
        <p:spPr>
          <a:xfrm>
            <a:off x="6067739" y="4037234"/>
            <a:ext cx="59766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0000FF"/>
                </a:solidFill>
              </a:rPr>
              <a:t>（居，经过。无何</a:t>
            </a:r>
            <a:r>
              <a:rPr lang="zh-CN" altLang="en-US" sz="3600" b="1" dirty="0">
                <a:solidFill>
                  <a:srgbClr val="0000FF"/>
                </a:solidFill>
              </a:rPr>
              <a:t>，</a:t>
            </a:r>
            <a:r>
              <a:rPr lang="zh-CN" altLang="en-US" sz="3600" dirty="0">
                <a:solidFill>
                  <a:srgbClr val="0000FF"/>
                </a:solidFill>
              </a:rPr>
              <a:t>不久）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27972F2E-7326-4759-92AA-1E2F968AF051}"/>
              </a:ext>
            </a:extLst>
          </p:cNvPr>
          <p:cNvSpPr txBox="1"/>
          <p:nvPr/>
        </p:nvSpPr>
        <p:spPr>
          <a:xfrm>
            <a:off x="6139319" y="5094089"/>
            <a:ext cx="40168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0000FF"/>
                </a:solidFill>
              </a:rPr>
              <a:t>（必，一定）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F6C62B44-284A-4DA6-8B74-EF521457B060}"/>
              </a:ext>
            </a:extLst>
          </p:cNvPr>
          <p:cNvSpPr txBox="1"/>
          <p:nvPr/>
        </p:nvSpPr>
        <p:spPr>
          <a:xfrm>
            <a:off x="6568762" y="2937005"/>
            <a:ext cx="30759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0000FF"/>
                </a:solidFill>
              </a:rPr>
              <a:t>（到）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1795E2A1-3A05-4D3D-B66C-D5575084C66C}"/>
              </a:ext>
            </a:extLst>
          </p:cNvPr>
          <p:cNvSpPr txBox="1"/>
          <p:nvPr/>
        </p:nvSpPr>
        <p:spPr>
          <a:xfrm>
            <a:off x="6568762" y="3487815"/>
            <a:ext cx="30759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0000FF"/>
                </a:solidFill>
              </a:rPr>
              <a:t>（的）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B6E5A7F0-B59A-4C02-9D09-8CBFE72E260C}"/>
              </a:ext>
            </a:extLst>
          </p:cNvPr>
          <p:cNvSpPr txBox="1"/>
          <p:nvPr/>
        </p:nvSpPr>
        <p:spPr>
          <a:xfrm>
            <a:off x="6078894" y="4580964"/>
            <a:ext cx="36879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0000FF"/>
                </a:solidFill>
              </a:rPr>
              <a:t>（居住；住宅）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6882AA4A-FBDF-46FB-AAAB-47C499693309}"/>
              </a:ext>
            </a:extLst>
          </p:cNvPr>
          <p:cNvSpPr txBox="1"/>
          <p:nvPr/>
        </p:nvSpPr>
        <p:spPr>
          <a:xfrm>
            <a:off x="6142685" y="5732778"/>
            <a:ext cx="40168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0000FF"/>
                </a:solidFill>
              </a:rPr>
              <a:t>（顽固）</a:t>
            </a:r>
          </a:p>
        </p:txBody>
      </p:sp>
    </p:spTree>
    <p:extLst>
      <p:ext uri="{BB962C8B-B14F-4D97-AF65-F5344CB8AC3E}">
        <p14:creationId xmlns:p14="http://schemas.microsoft.com/office/powerpoint/2010/main" val="468649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7" grpId="0"/>
      <p:bldP spid="8" grpId="0"/>
      <p:bldP spid="9" grpId="0"/>
      <p:bldP spid="10" grpId="0"/>
      <p:bldP spid="13" grpId="0"/>
      <p:bldP spid="14" grpId="0"/>
      <p:bldP spid="1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2">
            <a:extLst>
              <a:ext uri="{FF2B5EF4-FFF2-40B4-BE49-F238E27FC236}">
                <a16:creationId xmlns:a16="http://schemas.microsoft.com/office/drawing/2014/main" id="{802763F5-A2D0-49C6-A48E-3AC27000029D}"/>
              </a:ext>
            </a:extLst>
          </p:cNvPr>
          <p:cNvSpPr txBox="1"/>
          <p:nvPr/>
        </p:nvSpPr>
        <p:spPr>
          <a:xfrm>
            <a:off x="119336" y="116632"/>
            <a:ext cx="12169352" cy="61370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</a:rPr>
              <a:t>掌握下列一词多义</a:t>
            </a:r>
            <a:endParaRPr lang="en-US" altLang="zh-CN" sz="3600" kern="0" dirty="0">
              <a:latin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3200" kern="0" dirty="0">
                <a:latin typeface="宋体" panose="02010600030101010101" pitchFamily="2" charset="-122"/>
              </a:rPr>
              <a:t>5.</a:t>
            </a:r>
            <a:r>
              <a:rPr lang="zh-CN" altLang="en-US" sz="3200" kern="0" dirty="0">
                <a:latin typeface="宋体" panose="02010600030101010101" pitchFamily="2" charset="-122"/>
              </a:rPr>
              <a:t>乃：于是上</a:t>
            </a:r>
            <a:r>
              <a:rPr lang="zh-CN" altLang="en-US" sz="3200" kern="0" dirty="0">
                <a:solidFill>
                  <a:srgbClr val="FF0000"/>
                </a:solidFill>
                <a:latin typeface="宋体" panose="02010600030101010101" pitchFamily="2" charset="-122"/>
              </a:rPr>
              <a:t>乃</a:t>
            </a:r>
            <a:r>
              <a:rPr lang="zh-CN" altLang="en-US" sz="3200" kern="0" dirty="0">
                <a:latin typeface="宋体" panose="02010600030101010101" pitchFamily="2" charset="-122"/>
              </a:rPr>
              <a:t>使使持节诏将军</a:t>
            </a:r>
            <a:endParaRPr lang="en-US" altLang="zh-CN" sz="3200" kern="0" dirty="0">
              <a:latin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200" kern="0" dirty="0">
                <a:latin typeface="宋体" panose="02010600030101010101" pitchFamily="2" charset="-122"/>
              </a:rPr>
              <a:t>      亚夫</a:t>
            </a:r>
            <a:r>
              <a:rPr lang="zh-CN" altLang="en-US" sz="3200" kern="0" dirty="0">
                <a:solidFill>
                  <a:srgbClr val="FF0000"/>
                </a:solidFill>
                <a:latin typeface="宋体" panose="02010600030101010101" pitchFamily="2" charset="-122"/>
              </a:rPr>
              <a:t>乃</a:t>
            </a:r>
            <a:r>
              <a:rPr lang="zh-CN" altLang="en-US" sz="3200" kern="0" dirty="0">
                <a:latin typeface="宋体" panose="02010600030101010101" pitchFamily="2" charset="-122"/>
              </a:rPr>
              <a:t>传言开壁门</a:t>
            </a:r>
            <a:endParaRPr lang="en-US" altLang="zh-CN" sz="3200" kern="0" dirty="0">
              <a:latin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3200" kern="0" dirty="0">
                <a:latin typeface="宋体" panose="02010600030101010101" pitchFamily="2" charset="-122"/>
              </a:rPr>
              <a:t>      </a:t>
            </a:r>
            <a:r>
              <a:rPr lang="zh-CN" altLang="en-US" sz="3200" kern="0" dirty="0">
                <a:solidFill>
                  <a:srgbClr val="FF0000"/>
                </a:solidFill>
                <a:latin typeface="宋体" panose="02010600030101010101" pitchFamily="2" charset="-122"/>
              </a:rPr>
              <a:t>乃</a:t>
            </a:r>
            <a:r>
              <a:rPr lang="zh-CN" altLang="en-US" sz="3200" kern="0" dirty="0">
                <a:latin typeface="宋体" panose="02010600030101010101" pitchFamily="2" charset="-122"/>
              </a:rPr>
              <a:t>悟前狼假寐</a:t>
            </a:r>
            <a:endParaRPr lang="en-US" altLang="zh-CN" sz="3200" kern="0" dirty="0">
              <a:latin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</a:rPr>
              <a:t>6</a:t>
            </a:r>
            <a:r>
              <a:rPr kumimoji="0" lang="zh-CN" altLang="en-US" sz="32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</a:rPr>
              <a:t>、于是上乃</a:t>
            </a:r>
            <a:r>
              <a:rPr kumimoji="0" lang="zh-CN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</a:rPr>
              <a:t>使使</a:t>
            </a:r>
            <a:r>
              <a:rPr kumimoji="0" lang="zh-CN" altLang="en-US" sz="32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</a:rPr>
              <a:t>持节诏将军</a:t>
            </a:r>
            <a:endParaRPr kumimoji="0" lang="en-US" altLang="zh-CN" sz="32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zh-CN" sz="3200" kern="0" dirty="0">
              <a:latin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</a:rPr>
              <a:t>7</a:t>
            </a:r>
            <a:r>
              <a:rPr kumimoji="0" lang="zh-CN" altLang="en-US" sz="32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</a:rPr>
              <a:t>、</a:t>
            </a:r>
            <a:r>
              <a:rPr kumimoji="0" lang="zh-CN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</a:rPr>
              <a:t>以</a:t>
            </a:r>
            <a:r>
              <a:rPr kumimoji="0" lang="zh-CN" altLang="en-US" sz="32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</a:rPr>
              <a:t>备胡</a:t>
            </a:r>
            <a:endParaRPr kumimoji="0" lang="en-US" altLang="zh-CN" sz="32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3200" kern="0" dirty="0">
                <a:latin typeface="宋体" panose="02010600030101010101" pitchFamily="2" charset="-122"/>
              </a:rPr>
              <a:t>   </a:t>
            </a:r>
            <a:r>
              <a:rPr lang="zh-CN" altLang="en-US" sz="3200" kern="0" dirty="0">
                <a:latin typeface="宋体" panose="02010600030101010101" pitchFamily="2" charset="-122"/>
              </a:rPr>
              <a:t>请</a:t>
            </a:r>
            <a:r>
              <a:rPr lang="zh-CN" altLang="en-US" sz="3200" kern="0" dirty="0">
                <a:solidFill>
                  <a:srgbClr val="FF0000"/>
                </a:solidFill>
                <a:latin typeface="宋体" panose="02010600030101010101" pitchFamily="2" charset="-122"/>
              </a:rPr>
              <a:t>以</a:t>
            </a:r>
            <a:r>
              <a:rPr lang="zh-CN" altLang="en-US" sz="3200" kern="0" dirty="0">
                <a:latin typeface="宋体" panose="02010600030101010101" pitchFamily="2" charset="-122"/>
              </a:rPr>
              <a:t>军礼见</a:t>
            </a:r>
            <a:endParaRPr kumimoji="0" lang="en-US" altLang="zh-CN" sz="32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zh-CN" sz="3200" kern="0" dirty="0">
              <a:latin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4800" b="0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34C5C204-5557-468B-A8B2-B588C38BDB33}"/>
              </a:ext>
            </a:extLst>
          </p:cNvPr>
          <p:cNvSpPr txBox="1"/>
          <p:nvPr/>
        </p:nvSpPr>
        <p:spPr>
          <a:xfrm>
            <a:off x="6384032" y="620741"/>
            <a:ext cx="3384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0000FF"/>
                </a:solidFill>
              </a:rPr>
              <a:t>（于是，就）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1DCE3446-72CD-4DBB-87D7-1DEA0CC0BB2D}"/>
              </a:ext>
            </a:extLst>
          </p:cNvPr>
          <p:cNvSpPr txBox="1"/>
          <p:nvPr/>
        </p:nvSpPr>
        <p:spPr>
          <a:xfrm>
            <a:off x="6452464" y="1807701"/>
            <a:ext cx="21344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0000FF"/>
                </a:solidFill>
              </a:rPr>
              <a:t>（才）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67C33EC0-3966-49F0-8A5F-4A12445152C9}"/>
              </a:ext>
            </a:extLst>
          </p:cNvPr>
          <p:cNvSpPr txBox="1"/>
          <p:nvPr/>
        </p:nvSpPr>
        <p:spPr>
          <a:xfrm>
            <a:off x="1343472" y="2877583"/>
            <a:ext cx="30759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0000FF"/>
                </a:solidFill>
              </a:rPr>
              <a:t>（派遣）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0C314439-C959-4C49-A224-C0BDC12543D3}"/>
              </a:ext>
            </a:extLst>
          </p:cNvPr>
          <p:cNvSpPr txBox="1"/>
          <p:nvPr/>
        </p:nvSpPr>
        <p:spPr>
          <a:xfrm>
            <a:off x="6384032" y="3429000"/>
            <a:ext cx="18473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zh-CN" altLang="en-US" dirty="0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44B7A0D4-5801-4E43-B6A6-24406400D290}"/>
              </a:ext>
            </a:extLst>
          </p:cNvPr>
          <p:cNvSpPr txBox="1"/>
          <p:nvPr/>
        </p:nvSpPr>
        <p:spPr>
          <a:xfrm>
            <a:off x="6568763" y="1206121"/>
            <a:ext cx="43678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0000FF"/>
                </a:solidFill>
              </a:rPr>
              <a:t>（才）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761596E0-0896-4903-B43F-A1FB58B269A9}"/>
              </a:ext>
            </a:extLst>
          </p:cNvPr>
          <p:cNvSpPr txBox="1"/>
          <p:nvPr/>
        </p:nvSpPr>
        <p:spPr>
          <a:xfrm>
            <a:off x="2681558" y="2877582"/>
            <a:ext cx="30759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0000FF"/>
                </a:solidFill>
              </a:rPr>
              <a:t>（使者）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9C0C3132-945E-4405-A709-16621CACD0A2}"/>
              </a:ext>
            </a:extLst>
          </p:cNvPr>
          <p:cNvSpPr txBox="1"/>
          <p:nvPr/>
        </p:nvSpPr>
        <p:spPr>
          <a:xfrm>
            <a:off x="2881465" y="3516629"/>
            <a:ext cx="35025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0000FF"/>
                </a:solidFill>
              </a:rPr>
              <a:t>（来，表目的）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E1D55C3D-DF5A-4FB6-9844-D4A71643DE83}"/>
              </a:ext>
            </a:extLst>
          </p:cNvPr>
          <p:cNvSpPr txBox="1"/>
          <p:nvPr/>
        </p:nvSpPr>
        <p:spPr>
          <a:xfrm>
            <a:off x="2852737" y="4077072"/>
            <a:ext cx="30759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0000FF"/>
                </a:solidFill>
              </a:rPr>
              <a:t>（按）</a:t>
            </a:r>
          </a:p>
        </p:txBody>
      </p:sp>
    </p:spTree>
    <p:extLst>
      <p:ext uri="{BB962C8B-B14F-4D97-AF65-F5344CB8AC3E}">
        <p14:creationId xmlns:p14="http://schemas.microsoft.com/office/powerpoint/2010/main" val="2581188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7" grpId="0"/>
      <p:bldP spid="16" grpId="0"/>
      <p:bldP spid="17" grpId="0"/>
      <p:bldP spid="1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92088" y="188913"/>
            <a:ext cx="11736387" cy="648017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id="{80FB676F-1D27-413A-91E7-501DA4D075D8}"/>
              </a:ext>
            </a:extLst>
          </p:cNvPr>
          <p:cNvGrpSpPr/>
          <p:nvPr/>
        </p:nvGrpSpPr>
        <p:grpSpPr>
          <a:xfrm>
            <a:off x="0" y="213360"/>
            <a:ext cx="12190413" cy="948690"/>
            <a:chOff x="0" y="213360"/>
            <a:chExt cx="12190413" cy="948690"/>
          </a:xfrm>
        </p:grpSpPr>
        <p:sp>
          <p:nvSpPr>
            <p:cNvPr id="10" name="TextBox 8">
              <a:extLst>
                <a:ext uri="{FF2B5EF4-FFF2-40B4-BE49-F238E27FC236}">
                  <a16:creationId xmlns:a16="http://schemas.microsoft.com/office/drawing/2014/main" id="{5E177C95-1196-4318-BD0A-0DF755469C7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68231" y="213360"/>
              <a:ext cx="5532225" cy="664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>
                <a:lnSpc>
                  <a:spcPct val="90000"/>
                </a:lnSpc>
                <a:spcAft>
                  <a:spcPct val="0"/>
                </a:spcAft>
                <a:buFontTx/>
                <a:buNone/>
              </a:pPr>
              <a:r>
                <a:rPr lang="zh-CN" altLang="en-US" sz="36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匈奴大入边，三军以</a:t>
              </a:r>
              <a:r>
                <a:rPr lang="zh-CN" altLang="en-US" sz="4800" b="1" dirty="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备胡</a:t>
              </a:r>
            </a:p>
          </p:txBody>
        </p:sp>
        <p:cxnSp>
          <p:nvCxnSpPr>
            <p:cNvPr id="11" name="直接连接符 10">
              <a:extLst>
                <a:ext uri="{FF2B5EF4-FFF2-40B4-BE49-F238E27FC236}">
                  <a16:creationId xmlns:a16="http://schemas.microsoft.com/office/drawing/2014/main" id="{11043A4E-9C11-46B4-8E8C-CF651589DEA2}"/>
                </a:ext>
              </a:extLst>
            </p:cNvPr>
            <p:cNvCxnSpPr/>
            <p:nvPr/>
          </p:nvCxnSpPr>
          <p:spPr>
            <a:xfrm>
              <a:off x="0" y="1162050"/>
              <a:ext cx="12190413" cy="0"/>
            </a:xfrm>
            <a:prstGeom prst="line">
              <a:avLst/>
            </a:prstGeom>
            <a:ln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2" name="图片 11">
            <a:extLst>
              <a:ext uri="{FF2B5EF4-FFF2-40B4-BE49-F238E27FC236}">
                <a16:creationId xmlns:a16="http://schemas.microsoft.com/office/drawing/2014/main" id="{525FAE89-1F48-4DA6-A83D-C953F46F859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22" t="11211" r="5383" b="5072"/>
          <a:stretch/>
        </p:blipFill>
        <p:spPr bwMode="auto">
          <a:xfrm>
            <a:off x="247785" y="991477"/>
            <a:ext cx="6269355" cy="4535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图片 1" descr="timg">
            <a:extLst>
              <a:ext uri="{FF2B5EF4-FFF2-40B4-BE49-F238E27FC236}">
                <a16:creationId xmlns:a16="http://schemas.microsoft.com/office/drawing/2014/main" id="{ECA97F4C-E8FB-48B3-9E4C-67C1803C6EB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735"/>
          <a:stretch/>
        </p:blipFill>
        <p:spPr bwMode="auto">
          <a:xfrm>
            <a:off x="7958615" y="1529044"/>
            <a:ext cx="3835609" cy="36759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圆角矩形 2">
            <a:extLst>
              <a:ext uri="{FF2B5EF4-FFF2-40B4-BE49-F238E27FC236}">
                <a16:creationId xmlns:a16="http://schemas.microsoft.com/office/drawing/2014/main" id="{FE085AD0-1C10-454F-8FFB-E6D97352BD9A}"/>
              </a:ext>
            </a:extLst>
          </p:cNvPr>
          <p:cNvSpPr/>
          <p:nvPr/>
        </p:nvSpPr>
        <p:spPr>
          <a:xfrm>
            <a:off x="10930148" y="3761871"/>
            <a:ext cx="373328" cy="444132"/>
          </a:xfrm>
          <a:prstGeom prst="roundRect">
            <a:avLst/>
          </a:prstGeom>
          <a:noFill/>
          <a:ln>
            <a:solidFill>
              <a:srgbClr val="E500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8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prstClr val="white"/>
              </a:solidFill>
            </a:endParaRPr>
          </a:p>
        </p:txBody>
      </p:sp>
      <p:pic>
        <p:nvPicPr>
          <p:cNvPr id="15" name="图片 3" descr="timg">
            <a:extLst>
              <a:ext uri="{FF2B5EF4-FFF2-40B4-BE49-F238E27FC236}">
                <a16:creationId xmlns:a16="http://schemas.microsoft.com/office/drawing/2014/main" id="{DA314DAF-A1ED-43BA-8F03-1B04DC347E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44" t="51364" r="25601" b="23595"/>
          <a:stretch>
            <a:fillRect/>
          </a:stretch>
        </p:blipFill>
        <p:spPr bwMode="auto">
          <a:xfrm>
            <a:off x="6532880" y="2025356"/>
            <a:ext cx="3151452" cy="2909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椭圆 15">
            <a:extLst>
              <a:ext uri="{FF2B5EF4-FFF2-40B4-BE49-F238E27FC236}">
                <a16:creationId xmlns:a16="http://schemas.microsoft.com/office/drawing/2014/main" id="{29F5B044-A472-4F6E-86D8-D4C17EA9882C}"/>
              </a:ext>
            </a:extLst>
          </p:cNvPr>
          <p:cNvSpPr/>
          <p:nvPr/>
        </p:nvSpPr>
        <p:spPr>
          <a:xfrm>
            <a:off x="6202787" y="4052200"/>
            <a:ext cx="93106" cy="11575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defTabSz="6858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prstClr val="white"/>
              </a:solidFill>
            </a:endParaRPr>
          </a:p>
        </p:txBody>
      </p:sp>
      <p:sp>
        <p:nvSpPr>
          <p:cNvPr id="17" name="椭圆 16">
            <a:extLst>
              <a:ext uri="{FF2B5EF4-FFF2-40B4-BE49-F238E27FC236}">
                <a16:creationId xmlns:a16="http://schemas.microsoft.com/office/drawing/2014/main" id="{999F4940-3722-4719-9F6D-9180BDDC373F}"/>
              </a:ext>
            </a:extLst>
          </p:cNvPr>
          <p:cNvSpPr/>
          <p:nvPr/>
        </p:nvSpPr>
        <p:spPr>
          <a:xfrm>
            <a:off x="5643561" y="3729846"/>
            <a:ext cx="92202" cy="114577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defTabSz="6858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prstClr val="white"/>
              </a:solidFill>
            </a:endParaRPr>
          </a:p>
        </p:txBody>
      </p:sp>
      <p:sp>
        <p:nvSpPr>
          <p:cNvPr id="18" name="椭圆 17">
            <a:extLst>
              <a:ext uri="{FF2B5EF4-FFF2-40B4-BE49-F238E27FC236}">
                <a16:creationId xmlns:a16="http://schemas.microsoft.com/office/drawing/2014/main" id="{FCE774B5-06E0-4440-B420-EB8A35F8247B}"/>
              </a:ext>
            </a:extLst>
          </p:cNvPr>
          <p:cNvSpPr/>
          <p:nvPr/>
        </p:nvSpPr>
        <p:spPr>
          <a:xfrm>
            <a:off x="5321725" y="3983937"/>
            <a:ext cx="93106" cy="11575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defTabSz="6858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prstClr val="white"/>
              </a:solidFill>
            </a:endParaRPr>
          </a:p>
        </p:txBody>
      </p:sp>
      <p:sp>
        <p:nvSpPr>
          <p:cNvPr id="19" name="TextBox 9">
            <a:extLst>
              <a:ext uri="{FF2B5EF4-FFF2-40B4-BE49-F238E27FC236}">
                <a16:creationId xmlns:a16="http://schemas.microsoft.com/office/drawing/2014/main" id="{BE4D9E5D-CDCF-4F9A-B8DA-0439E3FC2E93}"/>
              </a:ext>
            </a:extLst>
          </p:cNvPr>
          <p:cNvSpPr txBox="1"/>
          <p:nvPr/>
        </p:nvSpPr>
        <p:spPr>
          <a:xfrm>
            <a:off x="7092880" y="5217264"/>
            <a:ext cx="5093922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6858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400" b="1" dirty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新宋体" panose="02010609030101010101" pitchFamily="49" charset="-122"/>
                <a:ea typeface="新宋体" panose="02010609030101010101" pitchFamily="49" charset="-122"/>
              </a:rPr>
              <a:t>三军</a:t>
            </a:r>
            <a:r>
              <a:rPr lang="zh-CN" altLang="en-US" sz="32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新宋体" panose="02010609030101010101" pitchFamily="49" charset="-122"/>
                <a:ea typeface="新宋体" panose="02010609030101010101" pitchFamily="49" charset="-122"/>
              </a:rPr>
              <a:t>拱卫    </a:t>
            </a:r>
            <a:r>
              <a:rPr lang="zh-CN" altLang="en-US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新宋体" panose="02010609030101010101" pitchFamily="49" charset="-122"/>
                <a:ea typeface="新宋体" panose="02010609030101010101" pitchFamily="49" charset="-122"/>
                <a:sym typeface="+mn-ea"/>
              </a:rPr>
              <a:t>上</a:t>
            </a:r>
            <a:r>
              <a:rPr lang="zh-CN" altLang="en-US" sz="32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新宋体" panose="02010609030101010101" pitchFamily="49" charset="-122"/>
                <a:ea typeface="新宋体" panose="02010609030101010101" pitchFamily="49" charset="-122"/>
                <a:sym typeface="+mn-ea"/>
              </a:rPr>
              <a:t>自劳军</a:t>
            </a:r>
            <a:endParaRPr lang="zh-CN" altLang="en-US" sz="32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新宋体" panose="02010609030101010101" pitchFamily="49" charset="-122"/>
              <a:ea typeface="新宋体" panose="02010609030101010101" pitchFamily="49" charset="-122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009BD10F-F914-4FB2-88AD-0E190BC289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00019" y="3617775"/>
            <a:ext cx="80902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685800">
              <a:lnSpc>
                <a:spcPct val="130000"/>
              </a:lnSpc>
              <a:spcAft>
                <a:spcPts val="750"/>
              </a:spcAft>
              <a:buFont typeface="Arial" panose="020B0604020202020204" pitchFamily="34" charset="0"/>
              <a:buChar char="•"/>
              <a:defRPr sz="12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685800">
              <a:lnSpc>
                <a:spcPct val="130000"/>
              </a:lnSpc>
              <a:spcAft>
                <a:spcPts val="750"/>
              </a:spcAft>
              <a:buFont typeface="Arial" panose="020B0604020202020204" pitchFamily="34" charset="0"/>
              <a:buChar char="•"/>
              <a:tabLst>
                <a:tab pos="1206500" algn="l"/>
              </a:tabLst>
              <a:defRPr sz="12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685800">
              <a:lnSpc>
                <a:spcPct val="130000"/>
              </a:lnSpc>
              <a:spcAft>
                <a:spcPts val="750"/>
              </a:spcAft>
              <a:buFont typeface="Arial" panose="020B0604020202020204" pitchFamily="34" charset="0"/>
              <a:buChar char="•"/>
              <a:defRPr sz="12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685800">
              <a:lnSpc>
                <a:spcPct val="130000"/>
              </a:lnSpc>
              <a:spcAft>
                <a:spcPts val="750"/>
              </a:spcAft>
              <a:buFont typeface="Arial" panose="020B0604020202020204" pitchFamily="34" charset="0"/>
              <a:buChar char="•"/>
              <a:defRPr sz="12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685800">
              <a:lnSpc>
                <a:spcPct val="130000"/>
              </a:lnSpc>
              <a:spcAft>
                <a:spcPts val="750"/>
              </a:spcAft>
              <a:buFont typeface="Arial" panose="020B0604020202020204" pitchFamily="34" charset="0"/>
              <a:buChar char="•"/>
              <a:defRPr sz="12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68580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sz="12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68580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sz="12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68580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sz="12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68580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sz="12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spcAft>
                <a:spcPct val="0"/>
              </a:spcAft>
              <a:buFontTx/>
              <a:buNone/>
            </a:pPr>
            <a:r>
              <a:rPr lang="zh-CN" altLang="en-US" sz="1800" b="1" dirty="0">
                <a:solidFill>
                  <a:srgbClr val="FF0000"/>
                </a:solidFill>
                <a:sym typeface="+mn-ea"/>
              </a:rPr>
              <a:t>细柳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5FD6E32A-9548-40F6-87C7-FE2AA96E80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2848" y="3074554"/>
            <a:ext cx="80902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685800">
              <a:lnSpc>
                <a:spcPct val="130000"/>
              </a:lnSpc>
              <a:spcAft>
                <a:spcPts val="750"/>
              </a:spcAft>
              <a:buFont typeface="Arial" panose="020B0604020202020204" pitchFamily="34" charset="0"/>
              <a:buChar char="•"/>
              <a:defRPr sz="12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685800">
              <a:lnSpc>
                <a:spcPct val="130000"/>
              </a:lnSpc>
              <a:spcAft>
                <a:spcPts val="750"/>
              </a:spcAft>
              <a:buFont typeface="Arial" panose="020B0604020202020204" pitchFamily="34" charset="0"/>
              <a:buChar char="•"/>
              <a:tabLst>
                <a:tab pos="1206500" algn="l"/>
              </a:tabLst>
              <a:defRPr sz="12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685800">
              <a:lnSpc>
                <a:spcPct val="130000"/>
              </a:lnSpc>
              <a:spcAft>
                <a:spcPts val="750"/>
              </a:spcAft>
              <a:buFont typeface="Arial" panose="020B0604020202020204" pitchFamily="34" charset="0"/>
              <a:buChar char="•"/>
              <a:defRPr sz="12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685800">
              <a:lnSpc>
                <a:spcPct val="130000"/>
              </a:lnSpc>
              <a:spcAft>
                <a:spcPts val="750"/>
              </a:spcAft>
              <a:buFont typeface="Arial" panose="020B0604020202020204" pitchFamily="34" charset="0"/>
              <a:buChar char="•"/>
              <a:defRPr sz="12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685800">
              <a:lnSpc>
                <a:spcPct val="130000"/>
              </a:lnSpc>
              <a:spcAft>
                <a:spcPts val="750"/>
              </a:spcAft>
              <a:buFont typeface="Arial" panose="020B0604020202020204" pitchFamily="34" charset="0"/>
              <a:buChar char="•"/>
              <a:defRPr sz="12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68580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sz="12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68580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sz="12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68580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sz="12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68580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sz="12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spcAft>
                <a:spcPct val="0"/>
              </a:spcAft>
              <a:buFontTx/>
              <a:buNone/>
            </a:pPr>
            <a:r>
              <a:rPr lang="zh-CN" altLang="en-US" sz="1800" b="1" dirty="0">
                <a:solidFill>
                  <a:srgbClr val="FF0000"/>
                </a:solidFill>
                <a:sym typeface="+mn-ea"/>
              </a:rPr>
              <a:t>棘门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DF73523A-3714-4CB3-BF77-B9196D86B7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60479" y="3614605"/>
            <a:ext cx="80902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685800">
              <a:lnSpc>
                <a:spcPct val="130000"/>
              </a:lnSpc>
              <a:spcAft>
                <a:spcPts val="750"/>
              </a:spcAft>
              <a:buFont typeface="Arial" panose="020B0604020202020204" pitchFamily="34" charset="0"/>
              <a:buChar char="•"/>
              <a:defRPr sz="12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685800">
              <a:lnSpc>
                <a:spcPct val="130000"/>
              </a:lnSpc>
              <a:spcAft>
                <a:spcPts val="750"/>
              </a:spcAft>
              <a:buFont typeface="Arial" panose="020B0604020202020204" pitchFamily="34" charset="0"/>
              <a:buChar char="•"/>
              <a:tabLst>
                <a:tab pos="1206500" algn="l"/>
              </a:tabLst>
              <a:defRPr sz="12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685800">
              <a:lnSpc>
                <a:spcPct val="130000"/>
              </a:lnSpc>
              <a:spcAft>
                <a:spcPts val="750"/>
              </a:spcAft>
              <a:buFont typeface="Arial" panose="020B0604020202020204" pitchFamily="34" charset="0"/>
              <a:buChar char="•"/>
              <a:defRPr sz="12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685800">
              <a:lnSpc>
                <a:spcPct val="130000"/>
              </a:lnSpc>
              <a:spcAft>
                <a:spcPts val="750"/>
              </a:spcAft>
              <a:buFont typeface="Arial" panose="020B0604020202020204" pitchFamily="34" charset="0"/>
              <a:buChar char="•"/>
              <a:defRPr sz="12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685800">
              <a:lnSpc>
                <a:spcPct val="130000"/>
              </a:lnSpc>
              <a:spcAft>
                <a:spcPts val="750"/>
              </a:spcAft>
              <a:buFont typeface="Arial" panose="020B0604020202020204" pitchFamily="34" charset="0"/>
              <a:buChar char="•"/>
              <a:defRPr sz="12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68580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sz="12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68580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sz="12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68580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sz="12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68580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sz="12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spcAft>
                <a:spcPct val="0"/>
              </a:spcAft>
              <a:buFontTx/>
              <a:buNone/>
            </a:pPr>
            <a:r>
              <a:rPr lang="zh-CN" altLang="en-US" sz="1800" b="1" dirty="0">
                <a:solidFill>
                  <a:srgbClr val="FF0000"/>
                </a:solidFill>
                <a:sym typeface="+mn-ea"/>
              </a:rPr>
              <a:t>霸上</a:t>
            </a:r>
          </a:p>
        </p:txBody>
      </p:sp>
      <p:sp>
        <p:nvSpPr>
          <p:cNvPr id="23" name="文本框 3">
            <a:extLst>
              <a:ext uri="{FF2B5EF4-FFF2-40B4-BE49-F238E27FC236}">
                <a16:creationId xmlns:a16="http://schemas.microsoft.com/office/drawing/2014/main" id="{DE85CA76-BDF3-4B9A-9EC9-D326F793FE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2045" y="5465574"/>
            <a:ext cx="6032368" cy="1255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2667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zh-CN" sz="2000" b="1" dirty="0">
                <a:solidFill>
                  <a:srgbClr val="000000"/>
                </a:solidFill>
                <a:latin typeface="Calibri" panose="020F0502020204030204" pitchFamily="34" charset="0"/>
                <a:ea typeface="楷体" panose="02010609060101010101" pitchFamily="49" charset="-122"/>
              </a:rPr>
              <a:t> </a:t>
            </a:r>
            <a:r>
              <a:rPr lang="zh-CN" altLang="zh-CN" sz="2000" b="1" dirty="0">
                <a:solidFill>
                  <a:srgbClr val="000000"/>
                </a:solidFill>
                <a:latin typeface="Calibri" panose="020F0502020204030204" pitchFamily="34" charset="0"/>
                <a:ea typeface="楷体" panose="02010609060101010101" pitchFamily="49" charset="-122"/>
              </a:rPr>
              <a:t>文帝之后六年，</a:t>
            </a:r>
            <a:r>
              <a:rPr lang="zh-CN" altLang="zh-CN" sz="2000" b="1" dirty="0">
                <a:solidFill>
                  <a:srgbClr val="3333FF"/>
                </a:solidFill>
                <a:latin typeface="Calibri" panose="020F0502020204030204" pitchFamily="34" charset="0"/>
                <a:ea typeface="楷体" panose="02010609060101010101" pitchFamily="49" charset="-122"/>
              </a:rPr>
              <a:t>匈奴大入边</a:t>
            </a:r>
            <a:r>
              <a:rPr lang="zh-CN" altLang="zh-CN" sz="2000" b="1" dirty="0">
                <a:solidFill>
                  <a:srgbClr val="000000"/>
                </a:solidFill>
                <a:latin typeface="Calibri" panose="020F0502020204030204" pitchFamily="34" charset="0"/>
                <a:ea typeface="楷体" panose="02010609060101010101" pitchFamily="49" charset="-122"/>
              </a:rPr>
              <a:t>。乃以</a:t>
            </a:r>
            <a:r>
              <a:rPr lang="zh-CN" altLang="zh-CN" sz="2000" b="1" dirty="0">
                <a:solidFill>
                  <a:srgbClr val="3333FF"/>
                </a:solidFill>
                <a:latin typeface="Calibri" panose="020F0502020204030204" pitchFamily="34" charset="0"/>
                <a:ea typeface="楷体" panose="02010609060101010101" pitchFamily="49" charset="-122"/>
              </a:rPr>
              <a:t>宗正</a:t>
            </a:r>
            <a:r>
              <a:rPr lang="zh-CN" altLang="zh-CN" sz="2000" b="1" dirty="0">
                <a:solidFill>
                  <a:srgbClr val="000000"/>
                </a:solidFill>
                <a:latin typeface="Calibri" panose="020F0502020204030204" pitchFamily="34" charset="0"/>
                <a:ea typeface="楷体" panose="02010609060101010101" pitchFamily="49" charset="-122"/>
              </a:rPr>
              <a:t>刘礼为将军，军霸上；</a:t>
            </a:r>
            <a:r>
              <a:rPr lang="zh-CN" altLang="zh-CN" sz="2000" b="1" dirty="0">
                <a:solidFill>
                  <a:srgbClr val="3333FF"/>
                </a:solidFill>
                <a:latin typeface="Calibri" panose="020F0502020204030204" pitchFamily="34" charset="0"/>
                <a:ea typeface="楷体" panose="02010609060101010101" pitchFamily="49" charset="-122"/>
              </a:rPr>
              <a:t>祝兹侯</a:t>
            </a:r>
            <a:r>
              <a:rPr lang="zh-CN" altLang="zh-CN" sz="2000" b="1" dirty="0">
                <a:solidFill>
                  <a:srgbClr val="000000"/>
                </a:solidFill>
                <a:latin typeface="Calibri" panose="020F0502020204030204" pitchFamily="34" charset="0"/>
                <a:ea typeface="楷体" panose="02010609060101010101" pitchFamily="49" charset="-122"/>
              </a:rPr>
              <a:t>徐厉为将军，军棘门；以</a:t>
            </a:r>
            <a:r>
              <a:rPr lang="zh-CN" altLang="zh-CN" sz="2000" b="1" dirty="0">
                <a:solidFill>
                  <a:srgbClr val="3333FF"/>
                </a:solidFill>
                <a:latin typeface="Calibri" panose="020F0502020204030204" pitchFamily="34" charset="0"/>
                <a:ea typeface="楷体" panose="02010609060101010101" pitchFamily="49" charset="-122"/>
              </a:rPr>
              <a:t>河内守</a:t>
            </a:r>
            <a:r>
              <a:rPr lang="zh-CN" altLang="zh-CN" sz="2000" b="1" dirty="0">
                <a:solidFill>
                  <a:srgbClr val="000000"/>
                </a:solidFill>
                <a:latin typeface="Calibri" panose="020F0502020204030204" pitchFamily="34" charset="0"/>
                <a:ea typeface="楷体" panose="02010609060101010101" pitchFamily="49" charset="-122"/>
              </a:rPr>
              <a:t>亚夫为将军，军细柳：</a:t>
            </a:r>
            <a:r>
              <a:rPr lang="zh-CN" altLang="zh-CN" sz="2000" b="1" dirty="0">
                <a:solidFill>
                  <a:srgbClr val="3333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以备胡</a:t>
            </a:r>
            <a:r>
              <a:rPr lang="zh-CN" altLang="zh-CN" sz="20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zh-CN" sz="20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5020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图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0704" y="1772816"/>
            <a:ext cx="12904788" cy="6516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文本框 12">
            <a:extLst>
              <a:ext uri="{FF2B5EF4-FFF2-40B4-BE49-F238E27FC236}">
                <a16:creationId xmlns:a16="http://schemas.microsoft.com/office/drawing/2014/main" id="{E1CACB28-B740-438C-9467-836D2104B8B5}"/>
              </a:ext>
            </a:extLst>
          </p:cNvPr>
          <p:cNvSpPr txBox="1"/>
          <p:nvPr/>
        </p:nvSpPr>
        <p:spPr>
          <a:xfrm>
            <a:off x="18330" y="404664"/>
            <a:ext cx="1227035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</a:rPr>
              <a:t>  当汉文帝来到霸上、棘门时，他遇到了什么？</a:t>
            </a:r>
            <a:endParaRPr kumimoji="0" lang="en-US" altLang="zh-CN" sz="44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054A5F7B-8EB0-42B3-947F-91EE3577BDC8}"/>
              </a:ext>
            </a:extLst>
          </p:cNvPr>
          <p:cNvSpPr txBox="1"/>
          <p:nvPr/>
        </p:nvSpPr>
        <p:spPr>
          <a:xfrm>
            <a:off x="7206317" y="1235661"/>
            <a:ext cx="1292662" cy="651668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720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将以下骑送迎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F7AF9ECA-1D89-4E39-B770-AD2911774CE8}"/>
              </a:ext>
            </a:extLst>
          </p:cNvPr>
          <p:cNvSpPr txBox="1"/>
          <p:nvPr/>
        </p:nvSpPr>
        <p:spPr>
          <a:xfrm>
            <a:off x="1703512" y="1772816"/>
            <a:ext cx="1538883" cy="417646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880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直驰入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val 3">
            <a:extLst>
              <a:ext uri="{FF2B5EF4-FFF2-40B4-BE49-F238E27FC236}">
                <a16:creationId xmlns:a16="http://schemas.microsoft.com/office/drawing/2014/main" id="{40104D88-9217-47A4-B900-704973BFF5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8137" y="2104806"/>
            <a:ext cx="3791743" cy="3787837"/>
          </a:xfrm>
          <a:prstGeom prst="ellipse">
            <a:avLst/>
          </a:prstGeom>
          <a:noFill/>
          <a:ln w="1905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Oval 4">
            <a:extLst>
              <a:ext uri="{FF2B5EF4-FFF2-40B4-BE49-F238E27FC236}">
                <a16:creationId xmlns:a16="http://schemas.microsoft.com/office/drawing/2014/main" id="{6833F6A5-5509-43FA-BED4-A1AD49C1EB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8812" y="2104806"/>
            <a:ext cx="3791743" cy="3787837"/>
          </a:xfrm>
          <a:prstGeom prst="ellipse">
            <a:avLst/>
          </a:prstGeom>
          <a:noFill/>
          <a:ln w="1905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Line 5">
            <a:extLst>
              <a:ext uri="{FF2B5EF4-FFF2-40B4-BE49-F238E27FC236}">
                <a16:creationId xmlns:a16="http://schemas.microsoft.com/office/drawing/2014/main" id="{C4F22500-B064-49CA-AFC6-80BF20AE3655}"/>
              </a:ext>
            </a:extLst>
          </p:cNvPr>
          <p:cNvSpPr>
            <a:spLocks noChangeShapeType="1"/>
          </p:cNvSpPr>
          <p:nvPr/>
        </p:nvSpPr>
        <p:spPr bwMode="auto">
          <a:xfrm>
            <a:off x="3060420" y="3999701"/>
            <a:ext cx="2107826" cy="0"/>
          </a:xfrm>
          <a:prstGeom prst="line">
            <a:avLst/>
          </a:prstGeom>
          <a:noFill/>
          <a:ln w="19050" cmpd="sng">
            <a:solidFill>
              <a:schemeClr val="bg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Line 6">
            <a:extLst>
              <a:ext uri="{FF2B5EF4-FFF2-40B4-BE49-F238E27FC236}">
                <a16:creationId xmlns:a16="http://schemas.microsoft.com/office/drawing/2014/main" id="{CD13B928-FA35-4643-9E0A-4A3F9ADDD98D}"/>
              </a:ext>
            </a:extLst>
          </p:cNvPr>
          <p:cNvSpPr>
            <a:spLocks noChangeShapeType="1"/>
          </p:cNvSpPr>
          <p:nvPr/>
        </p:nvSpPr>
        <p:spPr bwMode="auto">
          <a:xfrm>
            <a:off x="7084654" y="3999701"/>
            <a:ext cx="2107827" cy="0"/>
          </a:xfrm>
          <a:prstGeom prst="line">
            <a:avLst/>
          </a:prstGeom>
          <a:noFill/>
          <a:ln w="19050" cmpd="sng">
            <a:solidFill>
              <a:schemeClr val="bg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Rectangle 8">
            <a:extLst>
              <a:ext uri="{FF2B5EF4-FFF2-40B4-BE49-F238E27FC236}">
                <a16:creationId xmlns:a16="http://schemas.microsoft.com/office/drawing/2014/main" id="{5C360E27-04EC-42BB-A54D-1346724874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09724" y="2154305"/>
            <a:ext cx="2107826" cy="31337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lvl="0" algn="ctr">
              <a:lnSpc>
                <a:spcPct val="150000"/>
              </a:lnSpc>
              <a:defRPr/>
            </a:pPr>
            <a:r>
              <a:rPr lang="zh-CN" altLang="en-US" sz="400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汉文帝</a:t>
            </a:r>
            <a:endParaRPr lang="en-US" altLang="zh-CN" sz="4000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  <a:p>
            <a:pPr lvl="0" algn="ctr">
              <a:lnSpc>
                <a:spcPct val="150000"/>
              </a:lnSpc>
              <a:defRPr/>
            </a:pPr>
            <a:endParaRPr lang="en-US" altLang="zh-CN" sz="2400" dirty="0">
              <a:latin typeface="微软雅黑" pitchFamily="34" charset="-122"/>
              <a:ea typeface="微软雅黑" pitchFamily="34" charset="-122"/>
            </a:endParaRPr>
          </a:p>
          <a:p>
            <a:pPr lvl="0" algn="ctr">
              <a:lnSpc>
                <a:spcPct val="150000"/>
              </a:lnSpc>
              <a:defRPr/>
            </a:pPr>
            <a:r>
              <a:rPr lang="zh-CN" altLang="en-US" sz="3600" dirty="0">
                <a:latin typeface="微软雅黑" pitchFamily="34" charset="-122"/>
                <a:ea typeface="微软雅黑" pitchFamily="34" charset="-122"/>
              </a:rPr>
              <a:t>天子先驱</a:t>
            </a:r>
            <a:endParaRPr lang="en-US" altLang="zh-CN" sz="3600" dirty="0">
              <a:latin typeface="微软雅黑" pitchFamily="34" charset="-122"/>
              <a:ea typeface="微软雅黑" pitchFamily="34" charset="-122"/>
            </a:endParaRPr>
          </a:p>
          <a:p>
            <a:pPr lvl="0" algn="ctr">
              <a:lnSpc>
                <a:spcPct val="150000"/>
              </a:lnSpc>
              <a:defRPr/>
            </a:pPr>
            <a:r>
              <a:rPr lang="zh-CN" altLang="en-US" sz="3600" kern="0" dirty="0">
                <a:latin typeface="微软雅黑" pitchFamily="34" charset="-122"/>
                <a:ea typeface="微软雅黑" pitchFamily="34" charset="-122"/>
              </a:rPr>
              <a:t>使者</a:t>
            </a:r>
            <a:endParaRPr lang="en-US" altLang="zh-CN" sz="3600" kern="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Rectangle 10">
            <a:extLst>
              <a:ext uri="{FF2B5EF4-FFF2-40B4-BE49-F238E27FC236}">
                <a16:creationId xmlns:a16="http://schemas.microsoft.com/office/drawing/2014/main" id="{B0B8B320-96AD-45CC-9A89-7D5CAEBC7D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38837" y="2100540"/>
            <a:ext cx="2398137" cy="31337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lvl="0" algn="ctr">
              <a:lnSpc>
                <a:spcPct val="150000"/>
              </a:lnSpc>
              <a:defRPr/>
            </a:pPr>
            <a:r>
              <a:rPr lang="zh-CN" altLang="en-US" sz="400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周亚夫</a:t>
            </a:r>
            <a:endParaRPr lang="en-US" altLang="zh-CN" sz="4000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  <a:p>
            <a:pPr lvl="0" algn="ctr">
              <a:lnSpc>
                <a:spcPct val="150000"/>
              </a:lnSpc>
              <a:defRPr/>
            </a:pPr>
            <a:endParaRPr lang="en-US" altLang="zh-CN" sz="2400" kern="0" dirty="0">
              <a:latin typeface="微软雅黑" pitchFamily="34" charset="-122"/>
              <a:ea typeface="微软雅黑" pitchFamily="34" charset="-122"/>
            </a:endParaRPr>
          </a:p>
          <a:p>
            <a:pPr lvl="0" algn="ctr">
              <a:lnSpc>
                <a:spcPct val="150000"/>
              </a:lnSpc>
              <a:defRPr/>
            </a:pPr>
            <a:r>
              <a:rPr lang="zh-CN" altLang="en-US" sz="3600" kern="0" dirty="0">
                <a:latin typeface="微软雅黑" pitchFamily="34" charset="-122"/>
                <a:ea typeface="微软雅黑" pitchFamily="34" charset="-122"/>
              </a:rPr>
              <a:t>军门都尉</a:t>
            </a:r>
            <a:endParaRPr lang="en-US" altLang="zh-CN" sz="3600" kern="0" dirty="0">
              <a:latin typeface="微软雅黑" pitchFamily="34" charset="-122"/>
              <a:ea typeface="微软雅黑" pitchFamily="34" charset="-122"/>
            </a:endParaRPr>
          </a:p>
          <a:p>
            <a:pPr lvl="0" algn="ctr">
              <a:lnSpc>
                <a:spcPct val="150000"/>
              </a:lnSpc>
              <a:defRPr/>
            </a:pPr>
            <a:r>
              <a:rPr lang="zh-CN" altLang="en-US" sz="3600" kern="0" dirty="0">
                <a:latin typeface="微软雅黑" pitchFamily="34" charset="-122"/>
                <a:ea typeface="微软雅黑" pitchFamily="34" charset="-122"/>
              </a:rPr>
              <a:t>壁门士吏</a:t>
            </a:r>
            <a:endParaRPr lang="en-US" altLang="zh-CN" sz="3600" kern="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9F808EC1-9566-49A9-8616-C65F0624B1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56178" y="3112812"/>
            <a:ext cx="1765077" cy="1738615"/>
          </a:xfrm>
          <a:prstGeom prst="ellipse">
            <a:avLst/>
          </a:prstGeom>
          <a:solidFill>
            <a:srgbClr val="C00000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45720" rIns="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sz="2800" dirty="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旁白</a:t>
            </a:r>
            <a:endParaRPr lang="en-US" altLang="zh-CN" sz="2800" dirty="0">
              <a:solidFill>
                <a:schemeClr val="bg1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2" name="TextBox 8">
            <a:extLst>
              <a:ext uri="{FF2B5EF4-FFF2-40B4-BE49-F238E27FC236}">
                <a16:creationId xmlns:a16="http://schemas.microsoft.com/office/drawing/2014/main" id="{6D2056A7-932A-4CD1-9140-75B7F687B2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1887" y="605680"/>
            <a:ext cx="6708226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>
            <a:spAutoFit/>
          </a:bodyPr>
          <a:lstStyle/>
          <a:p>
            <a:pPr algn="ctr" eaLnBrk="1" hangingPunct="1"/>
            <a:r>
              <a:rPr lang="zh-CN" altLang="en-US" sz="4400" dirty="0">
                <a:solidFill>
                  <a:schemeClr val="tx2">
                    <a:lumMod val="50000"/>
                  </a:schemeClr>
                </a:solidFill>
                <a:latin typeface="华文隶书" panose="02010800040101010101" pitchFamily="2" charset="-122"/>
                <a:ea typeface="华文隶书" panose="02010800040101010101" pitchFamily="2" charset="-122"/>
                <a:sym typeface="Arial" panose="020B0604020202020204" pitchFamily="34" charset="0"/>
              </a:rPr>
              <a:t>分角色朗读二、三自然段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25" grpId="0"/>
      <p:bldP spid="26" grpId="0"/>
      <p:bldP spid="2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图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9526" y="2649478"/>
            <a:ext cx="12904788" cy="6516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" name="组合 14">
            <a:extLst>
              <a:ext uri="{FF2B5EF4-FFF2-40B4-BE49-F238E27FC236}">
                <a16:creationId xmlns:a16="http://schemas.microsoft.com/office/drawing/2014/main" id="{B49EDA06-6586-44CC-BFB8-5ADDC711CCC7}"/>
              </a:ext>
            </a:extLst>
          </p:cNvPr>
          <p:cNvGrpSpPr/>
          <p:nvPr/>
        </p:nvGrpSpPr>
        <p:grpSpPr>
          <a:xfrm>
            <a:off x="1587" y="413311"/>
            <a:ext cx="12190413" cy="730076"/>
            <a:chOff x="0" y="431974"/>
            <a:chExt cx="12190413" cy="730076"/>
          </a:xfrm>
        </p:grpSpPr>
        <p:sp>
          <p:nvSpPr>
            <p:cNvPr id="18" name="TextBox 8">
              <a:extLst>
                <a:ext uri="{FF2B5EF4-FFF2-40B4-BE49-F238E27FC236}">
                  <a16:creationId xmlns:a16="http://schemas.microsoft.com/office/drawing/2014/main" id="{3F196669-2C57-4E14-8AA2-F6F1A9C2677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79740" y="431974"/>
              <a:ext cx="7111960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 eaLnBrk="1" hangingPunct="1"/>
              <a:r>
                <a:rPr lang="zh-CN" altLang="en-US" sz="4000" dirty="0">
                  <a:solidFill>
                    <a:srgbClr val="FF0000"/>
                  </a:solidFill>
                  <a:latin typeface="华文隶书" panose="02010800040101010101" pitchFamily="2" charset="-122"/>
                  <a:ea typeface="华文隶书" panose="02010800040101010101" pitchFamily="2" charset="-122"/>
                  <a:sym typeface="Arial" panose="020B0604020202020204" pitchFamily="34" charset="0"/>
                </a:rPr>
                <a:t>细读文本，品析人物</a:t>
              </a:r>
            </a:p>
          </p:txBody>
        </p:sp>
        <p:cxnSp>
          <p:nvCxnSpPr>
            <p:cNvPr id="19" name="直接连接符 18">
              <a:extLst>
                <a:ext uri="{FF2B5EF4-FFF2-40B4-BE49-F238E27FC236}">
                  <a16:creationId xmlns:a16="http://schemas.microsoft.com/office/drawing/2014/main" id="{CF47076A-975F-4EDA-9575-36B607D90720}"/>
                </a:ext>
              </a:extLst>
            </p:cNvPr>
            <p:cNvCxnSpPr/>
            <p:nvPr/>
          </p:nvCxnSpPr>
          <p:spPr>
            <a:xfrm>
              <a:off x="0" y="1162050"/>
              <a:ext cx="12190413" cy="0"/>
            </a:xfrm>
            <a:prstGeom prst="line">
              <a:avLst/>
            </a:prstGeom>
            <a:ln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文本框 19">
            <a:extLst>
              <a:ext uri="{FF2B5EF4-FFF2-40B4-BE49-F238E27FC236}">
                <a16:creationId xmlns:a16="http://schemas.microsoft.com/office/drawing/2014/main" id="{86DBB373-3C1D-4B00-9B1E-B9F41C44E3CB}"/>
              </a:ext>
            </a:extLst>
          </p:cNvPr>
          <p:cNvSpPr txBox="1"/>
          <p:nvPr/>
        </p:nvSpPr>
        <p:spPr>
          <a:xfrm>
            <a:off x="625777" y="2126258"/>
            <a:ext cx="325581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1219170" latinLnBrk="0">
              <a:lnSpc>
                <a:spcPct val="100000"/>
              </a:lnSpc>
              <a:buClrTx/>
              <a:buSzTx/>
              <a:buFontTx/>
              <a:buNone/>
              <a:tabLst/>
              <a:defRPr/>
            </a:pPr>
            <a:r>
              <a:rPr lang="zh-CN" altLang="en-US" sz="3200" b="1" kern="100" dirty="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天子先驱至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C4F3C6F3-814F-4DE0-AD0F-8D99A4666A72}"/>
              </a:ext>
            </a:extLst>
          </p:cNvPr>
          <p:cNvSpPr txBox="1"/>
          <p:nvPr/>
        </p:nvSpPr>
        <p:spPr>
          <a:xfrm>
            <a:off x="787305" y="2774737"/>
            <a:ext cx="275972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1219170" latinLnBrk="0">
              <a:lnSpc>
                <a:spcPct val="100000"/>
              </a:lnSpc>
              <a:buClrTx/>
              <a:buSzTx/>
              <a:buFontTx/>
              <a:buNone/>
              <a:tabLst/>
              <a:defRPr/>
            </a:pPr>
            <a:r>
              <a:rPr lang="zh-CN" altLang="en-US" sz="3200" b="1" kern="100" dirty="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天子且至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555CA4C8-0FD1-4816-9494-4734F9666042}"/>
              </a:ext>
            </a:extLst>
          </p:cNvPr>
          <p:cNvSpPr txBox="1"/>
          <p:nvPr/>
        </p:nvSpPr>
        <p:spPr>
          <a:xfrm>
            <a:off x="795684" y="1165505"/>
            <a:ext cx="215940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zh-CN" sz="4800" b="1" kern="100" dirty="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汉文帝</a:t>
            </a:r>
            <a:endParaRPr lang="zh-CN" altLang="zh-CN" sz="4800" kern="100" dirty="0">
              <a:solidFill>
                <a:srgbClr val="FF0000"/>
              </a:solidFill>
              <a:effectLst/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95EB9828-356A-4C0E-A5CE-5D9056D2801B}"/>
              </a:ext>
            </a:extLst>
          </p:cNvPr>
          <p:cNvSpPr txBox="1"/>
          <p:nvPr/>
        </p:nvSpPr>
        <p:spPr>
          <a:xfrm>
            <a:off x="463926" y="3393263"/>
            <a:ext cx="325581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zh-CN" sz="3200" b="1" kern="100" dirty="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居无何，上至</a:t>
            </a:r>
            <a:endParaRPr lang="zh-CN" altLang="en-US" sz="3200" b="1" kern="100" dirty="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5DD30E74-F590-4A77-BC1E-5125A27FF23D}"/>
              </a:ext>
            </a:extLst>
          </p:cNvPr>
          <p:cNvSpPr txBox="1"/>
          <p:nvPr/>
        </p:nvSpPr>
        <p:spPr>
          <a:xfrm>
            <a:off x="695401" y="3983922"/>
            <a:ext cx="280818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zh-CN" sz="3200" b="1" kern="100" dirty="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使持节诏将军</a:t>
            </a:r>
            <a:endParaRPr lang="zh-CN" altLang="en-US" sz="3200" b="1" kern="100" dirty="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DA60C4E0-88E9-4406-AE73-86A4F5AD479D}"/>
              </a:ext>
            </a:extLst>
          </p:cNvPr>
          <p:cNvSpPr txBox="1"/>
          <p:nvPr/>
        </p:nvSpPr>
        <p:spPr>
          <a:xfrm>
            <a:off x="1115106" y="4663379"/>
            <a:ext cx="222945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3200" b="1" kern="100" dirty="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驱驰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A0EB8B0E-D0D1-455D-BE03-E99AB305D81E}"/>
              </a:ext>
            </a:extLst>
          </p:cNvPr>
          <p:cNvSpPr txBox="1"/>
          <p:nvPr/>
        </p:nvSpPr>
        <p:spPr>
          <a:xfrm>
            <a:off x="1181266" y="5317768"/>
            <a:ext cx="167437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zh-CN" sz="3200" b="1" kern="100" dirty="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至营</a:t>
            </a:r>
            <a:endParaRPr lang="zh-CN" altLang="en-US" sz="3200" b="1" kern="100" dirty="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id="{1ACD9D0D-6FBB-4735-B0CC-E5D111C154DA}"/>
              </a:ext>
            </a:extLst>
          </p:cNvPr>
          <p:cNvSpPr txBox="1"/>
          <p:nvPr/>
        </p:nvSpPr>
        <p:spPr>
          <a:xfrm>
            <a:off x="9432752" y="1162208"/>
            <a:ext cx="220786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133985" algn="ctr"/>
            <a:r>
              <a:rPr lang="zh-CN" altLang="zh-CN" sz="4800" b="1" kern="1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周亚夫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id="{22D3B561-97E4-42AA-9624-6F1C5ACF7D46}"/>
              </a:ext>
            </a:extLst>
          </p:cNvPr>
          <p:cNvSpPr txBox="1"/>
          <p:nvPr/>
        </p:nvSpPr>
        <p:spPr>
          <a:xfrm>
            <a:off x="9051242" y="5135136"/>
            <a:ext cx="289390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zh-CN" altLang="zh-CN" sz="3200" b="1" kern="100" dirty="0">
                <a:latin typeface="华文仿宋" panose="02010600040101010101" pitchFamily="2" charset="-122"/>
                <a:ea typeface="华文仿宋" panose="02010600040101010101" pitchFamily="2" charset="-122"/>
                <a:cs typeface="Times New Roman" panose="02020603050405020304" pitchFamily="18" charset="0"/>
              </a:rPr>
              <a:t>介胄之士</a:t>
            </a:r>
            <a:r>
              <a:rPr lang="zh-CN" altLang="zh-CN" sz="3600" b="1" kern="100" dirty="0">
                <a:latin typeface="华文琥珀" panose="02010800040101010101" pitchFamily="2" charset="-122"/>
                <a:ea typeface="华文琥珀" panose="02010800040101010101" pitchFamily="2" charset="-122"/>
                <a:cs typeface="Times New Roman" panose="02020603050405020304" pitchFamily="18" charset="0"/>
              </a:rPr>
              <a:t>不</a:t>
            </a:r>
            <a:r>
              <a:rPr lang="zh-CN" altLang="zh-CN" sz="3200" b="1" kern="100" dirty="0">
                <a:latin typeface="华文仿宋" panose="02010600040101010101" pitchFamily="2" charset="-122"/>
                <a:ea typeface="华文仿宋" panose="02010600040101010101" pitchFamily="2" charset="-122"/>
                <a:cs typeface="Times New Roman" panose="02020603050405020304" pitchFamily="18" charset="0"/>
              </a:rPr>
              <a:t>拜</a:t>
            </a:r>
          </a:p>
        </p:txBody>
      </p:sp>
      <p:pic>
        <p:nvPicPr>
          <p:cNvPr id="30" name="图片 29">
            <a:extLst>
              <a:ext uri="{FF2B5EF4-FFF2-40B4-BE49-F238E27FC236}">
                <a16:creationId xmlns:a16="http://schemas.microsoft.com/office/drawing/2014/main" id="{422D80C3-FA87-4FB0-8B73-4482CCA4B79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37" b="16940"/>
          <a:stretch/>
        </p:blipFill>
        <p:spPr>
          <a:xfrm>
            <a:off x="4275996" y="2790348"/>
            <a:ext cx="3789433" cy="209593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1" name="文本框 30">
            <a:extLst>
              <a:ext uri="{FF2B5EF4-FFF2-40B4-BE49-F238E27FC236}">
                <a16:creationId xmlns:a16="http://schemas.microsoft.com/office/drawing/2014/main" id="{9F90D50F-11EA-4D09-9529-6633D25ECDC5}"/>
              </a:ext>
            </a:extLst>
          </p:cNvPr>
          <p:cNvSpPr txBox="1"/>
          <p:nvPr/>
        </p:nvSpPr>
        <p:spPr>
          <a:xfrm>
            <a:off x="9954681" y="2119446"/>
            <a:ext cx="146853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zh-CN" altLang="zh-CN" sz="3600" b="1" kern="100" dirty="0">
                <a:effectLst/>
                <a:latin typeface="华文琥珀" panose="02010800040101010101" pitchFamily="2" charset="-122"/>
                <a:ea typeface="华文琥珀" panose="02010800040101010101" pitchFamily="2" charset="-122"/>
                <a:cs typeface="Times New Roman" panose="02020603050405020304" pitchFamily="18" charset="0"/>
              </a:rPr>
              <a:t>不</a:t>
            </a:r>
            <a:r>
              <a:rPr lang="zh-CN" altLang="zh-CN" sz="3200" b="1" kern="100" dirty="0">
                <a:effectLst/>
                <a:latin typeface="华文仿宋" panose="02010600040101010101" pitchFamily="2" charset="-122"/>
                <a:ea typeface="华文仿宋" panose="02010600040101010101" pitchFamily="2" charset="-122"/>
                <a:cs typeface="Times New Roman" panose="02020603050405020304" pitchFamily="18" charset="0"/>
              </a:rPr>
              <a:t>得入</a:t>
            </a: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id="{CD38F182-C126-49BF-93CE-6096C356E3AB}"/>
              </a:ext>
            </a:extLst>
          </p:cNvPr>
          <p:cNvSpPr txBox="1"/>
          <p:nvPr/>
        </p:nvSpPr>
        <p:spPr>
          <a:xfrm>
            <a:off x="9432752" y="2713612"/>
            <a:ext cx="28559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zh-CN" altLang="zh-CN" sz="3600" b="1" kern="100" dirty="0">
                <a:effectLst/>
                <a:latin typeface="华文琥珀" panose="02010800040101010101" pitchFamily="2" charset="-122"/>
                <a:ea typeface="华文琥珀" panose="02010800040101010101" pitchFamily="2" charset="-122"/>
                <a:cs typeface="Times New Roman" panose="02020603050405020304" pitchFamily="18" charset="0"/>
              </a:rPr>
              <a:t>不</a:t>
            </a:r>
            <a:r>
              <a:rPr lang="zh-CN" altLang="zh-CN" sz="3200" b="1" kern="100" dirty="0">
                <a:effectLst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闻天子之诏</a:t>
            </a: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id="{9F2725A1-2FC0-4819-B226-E852E554DD5F}"/>
              </a:ext>
            </a:extLst>
          </p:cNvPr>
          <p:cNvSpPr txBox="1"/>
          <p:nvPr/>
        </p:nvSpPr>
        <p:spPr>
          <a:xfrm>
            <a:off x="9804670" y="3369096"/>
            <a:ext cx="192340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zh-CN" altLang="zh-CN" sz="3200" b="1" kern="100" dirty="0">
                <a:effectLst/>
                <a:latin typeface="华文仿宋" panose="02010600040101010101" pitchFamily="2" charset="-122"/>
                <a:ea typeface="华文仿宋" panose="02010600040101010101" pitchFamily="2" charset="-122"/>
                <a:cs typeface="Times New Roman" panose="02020603050405020304" pitchFamily="18" charset="0"/>
              </a:rPr>
              <a:t>又</a:t>
            </a:r>
            <a:r>
              <a:rPr lang="zh-CN" altLang="zh-CN" sz="3600" b="1" kern="100" dirty="0">
                <a:latin typeface="华文琥珀" panose="02010800040101010101" pitchFamily="2" charset="-122"/>
                <a:ea typeface="华文琥珀" panose="02010800040101010101" pitchFamily="2" charset="-122"/>
                <a:cs typeface="Times New Roman" panose="02020603050405020304" pitchFamily="18" charset="0"/>
              </a:rPr>
              <a:t>不</a:t>
            </a:r>
            <a:r>
              <a:rPr lang="zh-CN" altLang="zh-CN" sz="3200" b="1" kern="100" dirty="0">
                <a:latin typeface="华文仿宋" panose="02010600040101010101" pitchFamily="2" charset="-122"/>
                <a:ea typeface="华文仿宋" panose="02010600040101010101" pitchFamily="2" charset="-122"/>
                <a:cs typeface="Times New Roman" panose="02020603050405020304" pitchFamily="18" charset="0"/>
              </a:rPr>
              <a:t>得入</a:t>
            </a: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id="{6C4A0800-9296-4FDA-89BD-9BB0B8EC2D8C}"/>
              </a:ext>
            </a:extLst>
          </p:cNvPr>
          <p:cNvSpPr txBox="1"/>
          <p:nvPr/>
        </p:nvSpPr>
        <p:spPr>
          <a:xfrm>
            <a:off x="9432752" y="3983922"/>
            <a:ext cx="273697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zh-CN" altLang="zh-CN" sz="3200" b="1" kern="100" dirty="0">
                <a:latin typeface="华文仿宋" panose="02010600040101010101" pitchFamily="2" charset="-122"/>
                <a:ea typeface="华文仿宋" panose="02010600040101010101" pitchFamily="2" charset="-122"/>
                <a:cs typeface="Times New Roman" panose="02020603050405020304" pitchFamily="18" charset="0"/>
              </a:rPr>
              <a:t>乃传言开壁门</a:t>
            </a:r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id="{6BE9665E-F289-4D79-BB83-3C9E3F892B30}"/>
              </a:ext>
            </a:extLst>
          </p:cNvPr>
          <p:cNvSpPr txBox="1"/>
          <p:nvPr/>
        </p:nvSpPr>
        <p:spPr>
          <a:xfrm>
            <a:off x="9550076" y="4479608"/>
            <a:ext cx="258547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zh-CN" altLang="zh-CN" sz="3200" b="1" kern="100" dirty="0">
                <a:effectLst/>
                <a:latin typeface="华文仿宋" panose="02010600040101010101" pitchFamily="2" charset="-122"/>
                <a:ea typeface="华文仿宋" panose="02010600040101010101" pitchFamily="2" charset="-122"/>
                <a:cs typeface="Times New Roman" panose="02020603050405020304" pitchFamily="18" charset="0"/>
              </a:rPr>
              <a:t>军中</a:t>
            </a:r>
            <a:r>
              <a:rPr lang="zh-CN" altLang="zh-CN" sz="3600" b="1" kern="100" dirty="0">
                <a:latin typeface="华文琥珀" panose="02010800040101010101" pitchFamily="2" charset="-122"/>
                <a:ea typeface="华文琥珀" panose="02010800040101010101" pitchFamily="2" charset="-122"/>
                <a:cs typeface="Times New Roman" panose="02020603050405020304" pitchFamily="18" charset="0"/>
              </a:rPr>
              <a:t>不</a:t>
            </a:r>
            <a:r>
              <a:rPr lang="zh-CN" altLang="zh-CN" sz="2800" b="1" kern="100" dirty="0">
                <a:effectLst/>
                <a:latin typeface="华文仿宋" panose="02010600040101010101" pitchFamily="2" charset="-122"/>
                <a:ea typeface="华文仿宋" panose="02010600040101010101" pitchFamily="2" charset="-122"/>
                <a:cs typeface="Times New Roman" panose="02020603050405020304" pitchFamily="18" charset="0"/>
              </a:rPr>
              <a:t>得驱驰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3" grpId="0"/>
      <p:bldP spid="24" grpId="0"/>
      <p:bldP spid="25" grpId="0"/>
      <p:bldP spid="26" grpId="0"/>
      <p:bldP spid="29" grpId="0"/>
      <p:bldP spid="31" grpId="0"/>
      <p:bldP spid="32" grpId="0"/>
      <p:bldP spid="33" grpId="0"/>
      <p:bldP spid="34" grpId="0"/>
      <p:bldP spid="3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9526" y="2649478"/>
            <a:ext cx="12904788" cy="6516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" name="组合 14">
            <a:extLst>
              <a:ext uri="{FF2B5EF4-FFF2-40B4-BE49-F238E27FC236}">
                <a16:creationId xmlns:a16="http://schemas.microsoft.com/office/drawing/2014/main" id="{B49EDA06-6586-44CC-BFB8-5ADDC711CCC7}"/>
              </a:ext>
            </a:extLst>
          </p:cNvPr>
          <p:cNvGrpSpPr/>
          <p:nvPr/>
        </p:nvGrpSpPr>
        <p:grpSpPr>
          <a:xfrm>
            <a:off x="1587" y="228644"/>
            <a:ext cx="12190413" cy="984885"/>
            <a:chOff x="0" y="247307"/>
            <a:chExt cx="12190413" cy="984885"/>
          </a:xfrm>
        </p:grpSpPr>
        <p:sp>
          <p:nvSpPr>
            <p:cNvPr id="18" name="TextBox 8">
              <a:extLst>
                <a:ext uri="{FF2B5EF4-FFF2-40B4-BE49-F238E27FC236}">
                  <a16:creationId xmlns:a16="http://schemas.microsoft.com/office/drawing/2014/main" id="{3F196669-2C57-4E14-8AA2-F6F1A9C2677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49798" y="247307"/>
              <a:ext cx="11089230" cy="984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 eaLnBrk="1" hangingPunct="1"/>
              <a:r>
                <a:rPr lang="zh-CN" altLang="en-US" sz="3200" dirty="0">
                  <a:solidFill>
                    <a:schemeClr val="tx2">
                      <a:lumMod val="50000"/>
                    </a:schemeClr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Arial" panose="020B0604020202020204" pitchFamily="34" charset="0"/>
                </a:rPr>
                <a:t>有人说“不”是周亚夫藐视皇权的体现，你同意这种说法吗？请结合课文进行分析。</a:t>
              </a:r>
            </a:p>
          </p:txBody>
        </p:sp>
        <p:cxnSp>
          <p:nvCxnSpPr>
            <p:cNvPr id="19" name="直接连接符 18">
              <a:extLst>
                <a:ext uri="{FF2B5EF4-FFF2-40B4-BE49-F238E27FC236}">
                  <a16:creationId xmlns:a16="http://schemas.microsoft.com/office/drawing/2014/main" id="{CF47076A-975F-4EDA-9575-36B607D90720}"/>
                </a:ext>
              </a:extLst>
            </p:cNvPr>
            <p:cNvCxnSpPr/>
            <p:nvPr/>
          </p:nvCxnSpPr>
          <p:spPr>
            <a:xfrm>
              <a:off x="0" y="1162050"/>
              <a:ext cx="12190413" cy="0"/>
            </a:xfrm>
            <a:prstGeom prst="line">
              <a:avLst/>
            </a:prstGeom>
            <a:ln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文本框 19">
            <a:extLst>
              <a:ext uri="{FF2B5EF4-FFF2-40B4-BE49-F238E27FC236}">
                <a16:creationId xmlns:a16="http://schemas.microsoft.com/office/drawing/2014/main" id="{86DBB373-3C1D-4B00-9B1E-B9F41C44E3CB}"/>
              </a:ext>
            </a:extLst>
          </p:cNvPr>
          <p:cNvSpPr txBox="1"/>
          <p:nvPr/>
        </p:nvSpPr>
        <p:spPr>
          <a:xfrm>
            <a:off x="613109" y="2829601"/>
            <a:ext cx="325581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1219170" latinLnBrk="0">
              <a:lnSpc>
                <a:spcPct val="100000"/>
              </a:lnSpc>
              <a:buClrTx/>
              <a:buSzTx/>
              <a:buFontTx/>
              <a:buNone/>
              <a:tabLst/>
              <a:defRPr/>
            </a:pPr>
            <a:r>
              <a:rPr lang="zh-CN" altLang="en-US" sz="3200" b="1" kern="100" dirty="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天子先驱至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C4F3C6F3-814F-4DE0-AD0F-8D99A4666A72}"/>
              </a:ext>
            </a:extLst>
          </p:cNvPr>
          <p:cNvSpPr txBox="1"/>
          <p:nvPr/>
        </p:nvSpPr>
        <p:spPr>
          <a:xfrm>
            <a:off x="676124" y="3526653"/>
            <a:ext cx="275972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1219170" latinLnBrk="0">
              <a:lnSpc>
                <a:spcPct val="100000"/>
              </a:lnSpc>
              <a:buClrTx/>
              <a:buSzTx/>
              <a:buFontTx/>
              <a:buNone/>
              <a:tabLst/>
              <a:defRPr/>
            </a:pPr>
            <a:r>
              <a:rPr lang="zh-CN" altLang="en-US" sz="3200" b="1" kern="100" dirty="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天子且至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555CA4C8-0FD1-4816-9494-4734F9666042}"/>
              </a:ext>
            </a:extLst>
          </p:cNvPr>
          <p:cNvSpPr txBox="1"/>
          <p:nvPr/>
        </p:nvSpPr>
        <p:spPr>
          <a:xfrm>
            <a:off x="795684" y="1165505"/>
            <a:ext cx="215940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zh-CN" sz="4800" b="1" kern="100" dirty="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汉文帝</a:t>
            </a:r>
            <a:endParaRPr lang="zh-CN" altLang="zh-CN" sz="4800" kern="100" dirty="0">
              <a:solidFill>
                <a:srgbClr val="FF0000"/>
              </a:solidFill>
              <a:effectLst/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95EB9828-356A-4C0E-A5CE-5D9056D2801B}"/>
              </a:ext>
            </a:extLst>
          </p:cNvPr>
          <p:cNvSpPr txBox="1"/>
          <p:nvPr/>
        </p:nvSpPr>
        <p:spPr>
          <a:xfrm>
            <a:off x="613109" y="4037360"/>
            <a:ext cx="325581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zh-CN" sz="3200" b="1" kern="100" dirty="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居无何，上至</a:t>
            </a:r>
            <a:endParaRPr lang="zh-CN" altLang="en-US" sz="3200" b="1" kern="100" dirty="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5DD30E74-F590-4A77-BC1E-5125A27FF23D}"/>
              </a:ext>
            </a:extLst>
          </p:cNvPr>
          <p:cNvSpPr txBox="1"/>
          <p:nvPr/>
        </p:nvSpPr>
        <p:spPr>
          <a:xfrm>
            <a:off x="687737" y="4548066"/>
            <a:ext cx="280818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zh-CN" sz="3200" b="1" kern="100" dirty="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使持节诏将军</a:t>
            </a:r>
            <a:endParaRPr lang="zh-CN" altLang="en-US" sz="3200" b="1" kern="100" dirty="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DA60C4E0-88E9-4406-AE73-86A4F5AD479D}"/>
              </a:ext>
            </a:extLst>
          </p:cNvPr>
          <p:cNvSpPr txBox="1"/>
          <p:nvPr/>
        </p:nvSpPr>
        <p:spPr>
          <a:xfrm>
            <a:off x="1115106" y="5094133"/>
            <a:ext cx="222945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3200" b="1" kern="100" dirty="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驱驰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A0EB8B0E-D0D1-455D-BE03-E99AB305D81E}"/>
              </a:ext>
            </a:extLst>
          </p:cNvPr>
          <p:cNvSpPr txBox="1"/>
          <p:nvPr/>
        </p:nvSpPr>
        <p:spPr>
          <a:xfrm>
            <a:off x="1115106" y="5569479"/>
            <a:ext cx="167437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zh-CN" sz="3200" b="1" kern="100" dirty="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至营</a:t>
            </a:r>
            <a:endParaRPr lang="zh-CN" altLang="en-US" sz="3200" b="1" kern="100" dirty="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id="{1ACD9D0D-6FBB-4735-B0CC-E5D111C154DA}"/>
              </a:ext>
            </a:extLst>
          </p:cNvPr>
          <p:cNvSpPr txBox="1"/>
          <p:nvPr/>
        </p:nvSpPr>
        <p:spPr>
          <a:xfrm>
            <a:off x="9432752" y="1162208"/>
            <a:ext cx="220786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133985" algn="ctr"/>
            <a:r>
              <a:rPr lang="zh-CN" altLang="zh-CN" sz="4800" b="1" kern="1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周亚夫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id="{22D3B561-97E4-42AA-9624-6F1C5ACF7D46}"/>
              </a:ext>
            </a:extLst>
          </p:cNvPr>
          <p:cNvSpPr txBox="1"/>
          <p:nvPr/>
        </p:nvSpPr>
        <p:spPr>
          <a:xfrm>
            <a:off x="9163247" y="5316094"/>
            <a:ext cx="289390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zh-CN" altLang="zh-CN" sz="3200" b="1" kern="100" dirty="0">
                <a:latin typeface="华文仿宋" panose="02010600040101010101" pitchFamily="2" charset="-122"/>
                <a:ea typeface="华文仿宋" panose="02010600040101010101" pitchFamily="2" charset="-122"/>
                <a:cs typeface="Times New Roman" panose="02020603050405020304" pitchFamily="18" charset="0"/>
              </a:rPr>
              <a:t>介胄之士</a:t>
            </a:r>
            <a:r>
              <a:rPr lang="zh-CN" altLang="zh-CN" sz="3600" b="1" kern="100" dirty="0">
                <a:latin typeface="华文琥珀" panose="02010800040101010101" pitchFamily="2" charset="-122"/>
                <a:ea typeface="华文琥珀" panose="02010800040101010101" pitchFamily="2" charset="-122"/>
                <a:cs typeface="Times New Roman" panose="02020603050405020304" pitchFamily="18" charset="0"/>
              </a:rPr>
              <a:t>不</a:t>
            </a:r>
            <a:r>
              <a:rPr lang="zh-CN" altLang="zh-CN" sz="3200" b="1" kern="100" dirty="0">
                <a:latin typeface="华文仿宋" panose="02010600040101010101" pitchFamily="2" charset="-122"/>
                <a:ea typeface="华文仿宋" panose="02010600040101010101" pitchFamily="2" charset="-122"/>
                <a:cs typeface="Times New Roman" panose="02020603050405020304" pitchFamily="18" charset="0"/>
              </a:rPr>
              <a:t>拜</a:t>
            </a: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9F90D50F-11EA-4D09-9529-6633D25ECDC5}"/>
              </a:ext>
            </a:extLst>
          </p:cNvPr>
          <p:cNvSpPr txBox="1"/>
          <p:nvPr/>
        </p:nvSpPr>
        <p:spPr>
          <a:xfrm>
            <a:off x="9200444" y="2657768"/>
            <a:ext cx="146853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zh-CN" altLang="zh-CN" sz="3600" b="1" kern="100" dirty="0">
                <a:effectLst/>
                <a:latin typeface="华文琥珀" panose="02010800040101010101" pitchFamily="2" charset="-122"/>
                <a:ea typeface="华文琥珀" panose="02010800040101010101" pitchFamily="2" charset="-122"/>
                <a:cs typeface="Times New Roman" panose="02020603050405020304" pitchFamily="18" charset="0"/>
              </a:rPr>
              <a:t>不</a:t>
            </a:r>
            <a:r>
              <a:rPr lang="zh-CN" altLang="zh-CN" sz="3200" b="1" kern="100" dirty="0">
                <a:effectLst/>
                <a:latin typeface="华文仿宋" panose="02010600040101010101" pitchFamily="2" charset="-122"/>
                <a:ea typeface="华文仿宋" panose="02010600040101010101" pitchFamily="2" charset="-122"/>
                <a:cs typeface="Times New Roman" panose="02020603050405020304" pitchFamily="18" charset="0"/>
              </a:rPr>
              <a:t>得入</a:t>
            </a: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id="{CD38F182-C126-49BF-93CE-6096C356E3AB}"/>
              </a:ext>
            </a:extLst>
          </p:cNvPr>
          <p:cNvSpPr txBox="1"/>
          <p:nvPr/>
        </p:nvSpPr>
        <p:spPr>
          <a:xfrm>
            <a:off x="9140510" y="3196090"/>
            <a:ext cx="28559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zh-CN" altLang="zh-CN" sz="3600" b="1" kern="100" dirty="0">
                <a:effectLst/>
                <a:latin typeface="华文琥珀" panose="02010800040101010101" pitchFamily="2" charset="-122"/>
                <a:ea typeface="华文琥珀" panose="02010800040101010101" pitchFamily="2" charset="-122"/>
                <a:cs typeface="Times New Roman" panose="02020603050405020304" pitchFamily="18" charset="0"/>
              </a:rPr>
              <a:t>不</a:t>
            </a:r>
            <a:r>
              <a:rPr lang="zh-CN" altLang="zh-CN" sz="3200" b="1" kern="100" dirty="0">
                <a:effectLst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闻天子之诏</a:t>
            </a: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id="{9F2725A1-2FC0-4819-B226-E852E554DD5F}"/>
              </a:ext>
            </a:extLst>
          </p:cNvPr>
          <p:cNvSpPr txBox="1"/>
          <p:nvPr/>
        </p:nvSpPr>
        <p:spPr>
          <a:xfrm>
            <a:off x="9242279" y="3795014"/>
            <a:ext cx="192340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zh-CN" altLang="zh-CN" sz="3200" b="1" kern="100" dirty="0">
                <a:effectLst/>
                <a:latin typeface="华文仿宋" panose="02010600040101010101" pitchFamily="2" charset="-122"/>
                <a:ea typeface="华文仿宋" panose="02010600040101010101" pitchFamily="2" charset="-122"/>
                <a:cs typeface="Times New Roman" panose="02020603050405020304" pitchFamily="18" charset="0"/>
              </a:rPr>
              <a:t>又</a:t>
            </a:r>
            <a:r>
              <a:rPr lang="zh-CN" altLang="zh-CN" sz="3600" b="1" kern="100" dirty="0">
                <a:latin typeface="华文琥珀" panose="02010800040101010101" pitchFamily="2" charset="-122"/>
                <a:ea typeface="华文琥珀" panose="02010800040101010101" pitchFamily="2" charset="-122"/>
                <a:cs typeface="Times New Roman" panose="02020603050405020304" pitchFamily="18" charset="0"/>
              </a:rPr>
              <a:t>不</a:t>
            </a:r>
            <a:r>
              <a:rPr lang="zh-CN" altLang="zh-CN" sz="3200" b="1" kern="100" dirty="0">
                <a:latin typeface="华文仿宋" panose="02010600040101010101" pitchFamily="2" charset="-122"/>
                <a:ea typeface="华文仿宋" panose="02010600040101010101" pitchFamily="2" charset="-122"/>
                <a:cs typeface="Times New Roman" panose="02020603050405020304" pitchFamily="18" charset="0"/>
              </a:rPr>
              <a:t>得入</a:t>
            </a: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id="{6C4A0800-9296-4FDA-89BD-9BB0B8EC2D8C}"/>
              </a:ext>
            </a:extLst>
          </p:cNvPr>
          <p:cNvSpPr txBox="1"/>
          <p:nvPr/>
        </p:nvSpPr>
        <p:spPr>
          <a:xfrm>
            <a:off x="9172841" y="4301006"/>
            <a:ext cx="273697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zh-CN" altLang="zh-CN" sz="3200" b="1" kern="100" dirty="0">
                <a:latin typeface="华文仿宋" panose="02010600040101010101" pitchFamily="2" charset="-122"/>
                <a:ea typeface="华文仿宋" panose="02010600040101010101" pitchFamily="2" charset="-122"/>
                <a:cs typeface="Times New Roman" panose="02020603050405020304" pitchFamily="18" charset="0"/>
              </a:rPr>
              <a:t>乃传言开壁门</a:t>
            </a:r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id="{6BE9665E-F289-4D79-BB83-3C9E3F892B30}"/>
              </a:ext>
            </a:extLst>
          </p:cNvPr>
          <p:cNvSpPr txBox="1"/>
          <p:nvPr/>
        </p:nvSpPr>
        <p:spPr>
          <a:xfrm>
            <a:off x="9188678" y="4769482"/>
            <a:ext cx="258547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zh-CN" altLang="zh-CN" sz="3200" b="1" kern="100" dirty="0">
                <a:effectLst/>
                <a:latin typeface="华文仿宋" panose="02010600040101010101" pitchFamily="2" charset="-122"/>
                <a:ea typeface="华文仿宋" panose="02010600040101010101" pitchFamily="2" charset="-122"/>
                <a:cs typeface="Times New Roman" panose="02020603050405020304" pitchFamily="18" charset="0"/>
              </a:rPr>
              <a:t>军中</a:t>
            </a:r>
            <a:r>
              <a:rPr lang="zh-CN" altLang="zh-CN" sz="3600" b="1" kern="100" dirty="0">
                <a:latin typeface="华文琥珀" panose="02010800040101010101" pitchFamily="2" charset="-122"/>
                <a:ea typeface="华文琥珀" panose="02010800040101010101" pitchFamily="2" charset="-122"/>
                <a:cs typeface="Times New Roman" panose="02020603050405020304" pitchFamily="18" charset="0"/>
              </a:rPr>
              <a:t>不</a:t>
            </a:r>
            <a:r>
              <a:rPr lang="zh-CN" altLang="zh-CN" sz="2800" b="1" kern="100" dirty="0">
                <a:effectLst/>
                <a:latin typeface="华文仿宋" panose="02010600040101010101" pitchFamily="2" charset="-122"/>
                <a:ea typeface="华文仿宋" panose="02010600040101010101" pitchFamily="2" charset="-122"/>
                <a:cs typeface="Times New Roman" panose="02020603050405020304" pitchFamily="18" charset="0"/>
              </a:rPr>
              <a:t>得驱驰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0ADEEAEF-5AD9-4951-828F-BF3927164F3E}"/>
              </a:ext>
            </a:extLst>
          </p:cNvPr>
          <p:cNvSpPr txBox="1"/>
          <p:nvPr/>
        </p:nvSpPr>
        <p:spPr>
          <a:xfrm>
            <a:off x="4781414" y="2273769"/>
            <a:ext cx="374441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rgbClr val="0000FF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治军有方</a:t>
            </a:r>
            <a:endParaRPr lang="en-US" altLang="zh-CN" sz="4000" dirty="0">
              <a:solidFill>
                <a:srgbClr val="0000FF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r>
              <a:rPr lang="zh-CN" altLang="en-US" sz="4000" dirty="0">
                <a:solidFill>
                  <a:srgbClr val="0000FF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军纪严明</a:t>
            </a:r>
            <a:endParaRPr lang="en-US" altLang="zh-CN" sz="4000" dirty="0">
              <a:solidFill>
                <a:srgbClr val="0000FF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r>
              <a:rPr lang="zh-CN" altLang="en-US" sz="4000" dirty="0">
                <a:solidFill>
                  <a:srgbClr val="0000FF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恪尽职守</a:t>
            </a:r>
            <a:endParaRPr lang="en-US" altLang="zh-CN" sz="4000" dirty="0">
              <a:solidFill>
                <a:srgbClr val="0000FF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r>
              <a:rPr lang="zh-CN" altLang="en-US" sz="4000" dirty="0">
                <a:solidFill>
                  <a:srgbClr val="0000FF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不卑不亢</a:t>
            </a:r>
            <a:endParaRPr lang="en-US" altLang="zh-CN" sz="4000" dirty="0">
              <a:solidFill>
                <a:srgbClr val="0000FF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r>
              <a:rPr lang="en-US" altLang="zh-CN" sz="4000" dirty="0">
                <a:solidFill>
                  <a:srgbClr val="0000FF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  ……</a:t>
            </a:r>
            <a:endParaRPr lang="zh-CN" altLang="en-US" sz="4000" dirty="0">
              <a:solidFill>
                <a:srgbClr val="0000FF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560CBEF9-4128-4334-A8AF-CA9B07A76C4E}"/>
              </a:ext>
            </a:extLst>
          </p:cNvPr>
          <p:cNvSpPr txBox="1"/>
          <p:nvPr/>
        </p:nvSpPr>
        <p:spPr>
          <a:xfrm>
            <a:off x="7738582" y="2560032"/>
            <a:ext cx="134198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8000" dirty="0">
                <a:solidFill>
                  <a:srgbClr val="0000FF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真</a:t>
            </a:r>
            <a:endParaRPr lang="en-US" altLang="zh-CN" sz="8000" dirty="0">
              <a:solidFill>
                <a:srgbClr val="0000FF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r>
              <a:rPr lang="zh-CN" altLang="en-US" sz="7200" dirty="0">
                <a:latin typeface="华文行楷" panose="02010800040101010101" pitchFamily="2" charset="-122"/>
                <a:ea typeface="华文行楷" panose="02010800040101010101" pitchFamily="2" charset="-122"/>
              </a:rPr>
              <a:t>将</a:t>
            </a:r>
            <a:endParaRPr lang="en-US" altLang="zh-CN" sz="720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r>
              <a:rPr lang="zh-CN" altLang="en-US" sz="7200" dirty="0">
                <a:latin typeface="华文行楷" panose="02010800040101010101" pitchFamily="2" charset="-122"/>
                <a:ea typeface="华文行楷" panose="02010800040101010101" pitchFamily="2" charset="-122"/>
              </a:rPr>
              <a:t>军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577AF510-5E85-49C4-8F2E-0ABA26F3C865}"/>
              </a:ext>
            </a:extLst>
          </p:cNvPr>
          <p:cNvSpPr txBox="1"/>
          <p:nvPr/>
        </p:nvSpPr>
        <p:spPr>
          <a:xfrm>
            <a:off x="9242279" y="6112724"/>
            <a:ext cx="41021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/>
              <a:t>请以</a:t>
            </a:r>
            <a:r>
              <a:rPr lang="zh-CN" altLang="en-US" sz="4000" dirty="0">
                <a:solidFill>
                  <a:srgbClr val="FF0000"/>
                </a:solidFill>
              </a:rPr>
              <a:t>军礼</a:t>
            </a:r>
            <a:r>
              <a:rPr lang="zh-CN" altLang="en-US" sz="4000" dirty="0"/>
              <a:t>见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EC2D4422-561D-4FA2-939E-4AD6519BFC8A}"/>
              </a:ext>
            </a:extLst>
          </p:cNvPr>
          <p:cNvSpPr txBox="1"/>
          <p:nvPr/>
        </p:nvSpPr>
        <p:spPr>
          <a:xfrm>
            <a:off x="846590" y="6248936"/>
            <a:ext cx="21322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/>
              <a:t>改容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式车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id="{1D2C3780-089A-47E5-ABA7-34534F00ED0E}"/>
              </a:ext>
            </a:extLst>
          </p:cNvPr>
          <p:cNvSpPr txBox="1"/>
          <p:nvPr/>
        </p:nvSpPr>
        <p:spPr>
          <a:xfrm>
            <a:off x="610015" y="2202584"/>
            <a:ext cx="325581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1219170" latinLnBrk="0">
              <a:lnSpc>
                <a:spcPct val="100000"/>
              </a:lnSpc>
              <a:buClrTx/>
              <a:buSzTx/>
              <a:buFontTx/>
              <a:buNone/>
              <a:tabLst/>
              <a:defRPr/>
            </a:pPr>
            <a:r>
              <a:rPr lang="zh-CN" altLang="en-US" sz="3200" b="1" kern="100" dirty="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已而之细柳军</a:t>
            </a: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id="{5AD58B8A-21B5-4915-8204-4853B9CF1BD4}"/>
              </a:ext>
            </a:extLst>
          </p:cNvPr>
          <p:cNvSpPr txBox="1"/>
          <p:nvPr/>
        </p:nvSpPr>
        <p:spPr>
          <a:xfrm>
            <a:off x="8810210" y="1833892"/>
            <a:ext cx="351653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zh-CN" altLang="en-US" sz="2400" b="1" kern="100" dirty="0">
                <a:effectLst/>
                <a:latin typeface="华文仿宋" panose="02010600040101010101" pitchFamily="2" charset="-122"/>
                <a:ea typeface="华文仿宋" panose="02010600040101010101" pitchFamily="2" charset="-122"/>
                <a:cs typeface="Times New Roman" panose="02020603050405020304" pitchFamily="18" charset="0"/>
              </a:rPr>
              <a:t>军士吏被甲，锐兵仞，彀弓弩，持满</a:t>
            </a:r>
            <a:endParaRPr lang="zh-CN" altLang="zh-CN" sz="2400" b="1" kern="100" dirty="0">
              <a:effectLst/>
              <a:latin typeface="华文仿宋" panose="02010600040101010101" pitchFamily="2" charset="-122"/>
              <a:ea typeface="华文仿宋" panose="0201060004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7278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2" grpId="0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图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9526" y="2649478"/>
            <a:ext cx="12904788" cy="6516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" name="组合 14">
            <a:extLst>
              <a:ext uri="{FF2B5EF4-FFF2-40B4-BE49-F238E27FC236}">
                <a16:creationId xmlns:a16="http://schemas.microsoft.com/office/drawing/2014/main" id="{B49EDA06-6586-44CC-BFB8-5ADDC711CCC7}"/>
              </a:ext>
            </a:extLst>
          </p:cNvPr>
          <p:cNvGrpSpPr/>
          <p:nvPr/>
        </p:nvGrpSpPr>
        <p:grpSpPr>
          <a:xfrm>
            <a:off x="1587" y="350697"/>
            <a:ext cx="12190413" cy="792690"/>
            <a:chOff x="0" y="369360"/>
            <a:chExt cx="12190413" cy="792690"/>
          </a:xfrm>
        </p:grpSpPr>
        <p:sp>
          <p:nvSpPr>
            <p:cNvPr id="18" name="TextBox 8">
              <a:extLst>
                <a:ext uri="{FF2B5EF4-FFF2-40B4-BE49-F238E27FC236}">
                  <a16:creationId xmlns:a16="http://schemas.microsoft.com/office/drawing/2014/main" id="{3F196669-2C57-4E14-8AA2-F6F1A9C2677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09516" y="369360"/>
              <a:ext cx="10049617" cy="738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44546A">
                      <a:lumMod val="50000"/>
                    </a:srgbClr>
                  </a:solidFill>
                  <a:effectLst/>
                  <a:uLnTx/>
                  <a:uFillTx/>
                  <a:latin typeface="楷体" panose="02010609060101010101" pitchFamily="49" charset="-122"/>
                  <a:ea typeface="楷体" panose="02010609060101010101" pitchFamily="49" charset="-122"/>
                  <a:sym typeface="Arial" panose="020B0604020202020204" pitchFamily="34" charset="0"/>
                </a:rPr>
                <a:t>如果周亚夫听到了皇帝对他的称赞，可能会发出一句什么样的感叹呢？请发挥想象进行补充。</a:t>
              </a:r>
              <a:r>
                <a:rPr kumimoji="0" lang="zh-CN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楷体" panose="02010609060101010101" pitchFamily="49" charset="-122"/>
                  <a:ea typeface="楷体" panose="02010609060101010101" pitchFamily="49" charset="-122"/>
                  <a:sym typeface="Arial" panose="020B0604020202020204" pitchFamily="34" charset="0"/>
                </a:rPr>
                <a:t>此乃（）天子也 </a:t>
              </a:r>
            </a:p>
          </p:txBody>
        </p:sp>
        <p:cxnSp>
          <p:nvCxnSpPr>
            <p:cNvPr id="19" name="直接连接符 18">
              <a:extLst>
                <a:ext uri="{FF2B5EF4-FFF2-40B4-BE49-F238E27FC236}">
                  <a16:creationId xmlns:a16="http://schemas.microsoft.com/office/drawing/2014/main" id="{CF47076A-975F-4EDA-9575-36B607D90720}"/>
                </a:ext>
              </a:extLst>
            </p:cNvPr>
            <p:cNvCxnSpPr/>
            <p:nvPr/>
          </p:nvCxnSpPr>
          <p:spPr>
            <a:xfrm>
              <a:off x="0" y="1162050"/>
              <a:ext cx="12190413" cy="0"/>
            </a:xfrm>
            <a:prstGeom prst="line">
              <a:avLst/>
            </a:prstGeom>
            <a:ln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文本框 19">
            <a:extLst>
              <a:ext uri="{FF2B5EF4-FFF2-40B4-BE49-F238E27FC236}">
                <a16:creationId xmlns:a16="http://schemas.microsoft.com/office/drawing/2014/main" id="{86DBB373-3C1D-4B00-9B1E-B9F41C44E3CB}"/>
              </a:ext>
            </a:extLst>
          </p:cNvPr>
          <p:cNvSpPr txBox="1"/>
          <p:nvPr/>
        </p:nvSpPr>
        <p:spPr>
          <a:xfrm>
            <a:off x="625777" y="2126258"/>
            <a:ext cx="325581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121917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天子先驱至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C4F3C6F3-814F-4DE0-AD0F-8D99A4666A72}"/>
              </a:ext>
            </a:extLst>
          </p:cNvPr>
          <p:cNvSpPr txBox="1"/>
          <p:nvPr/>
        </p:nvSpPr>
        <p:spPr>
          <a:xfrm>
            <a:off x="787305" y="2774737"/>
            <a:ext cx="275972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121917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天子且至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555CA4C8-0FD1-4816-9494-4734F9666042}"/>
              </a:ext>
            </a:extLst>
          </p:cNvPr>
          <p:cNvSpPr txBox="1"/>
          <p:nvPr/>
        </p:nvSpPr>
        <p:spPr>
          <a:xfrm>
            <a:off x="795684" y="1165505"/>
            <a:ext cx="215940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4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汉文帝</a:t>
            </a:r>
            <a:endParaRPr kumimoji="0" lang="zh-CN" altLang="zh-CN" sz="4800" b="0" i="0" u="none" strike="noStrike" kern="1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95EB9828-356A-4C0E-A5CE-5D9056D2801B}"/>
              </a:ext>
            </a:extLst>
          </p:cNvPr>
          <p:cNvSpPr txBox="1"/>
          <p:nvPr/>
        </p:nvSpPr>
        <p:spPr>
          <a:xfrm>
            <a:off x="463926" y="3393263"/>
            <a:ext cx="325581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居无何，上至</a:t>
            </a:r>
            <a:endParaRPr kumimoji="0" lang="zh-CN" altLang="en-US" sz="3200" b="1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5DD30E74-F590-4A77-BC1E-5125A27FF23D}"/>
              </a:ext>
            </a:extLst>
          </p:cNvPr>
          <p:cNvSpPr txBox="1"/>
          <p:nvPr/>
        </p:nvSpPr>
        <p:spPr>
          <a:xfrm>
            <a:off x="695401" y="3983922"/>
            <a:ext cx="280818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使持节诏将军</a:t>
            </a:r>
            <a:endParaRPr kumimoji="0" lang="zh-CN" altLang="en-US" sz="3200" b="1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DA60C4E0-88E9-4406-AE73-86A4F5AD479D}"/>
              </a:ext>
            </a:extLst>
          </p:cNvPr>
          <p:cNvSpPr txBox="1"/>
          <p:nvPr/>
        </p:nvSpPr>
        <p:spPr>
          <a:xfrm>
            <a:off x="1115106" y="4663379"/>
            <a:ext cx="222945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驱驰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A0EB8B0E-D0D1-455D-BE03-E99AB305D81E}"/>
              </a:ext>
            </a:extLst>
          </p:cNvPr>
          <p:cNvSpPr txBox="1"/>
          <p:nvPr/>
        </p:nvSpPr>
        <p:spPr>
          <a:xfrm>
            <a:off x="1181266" y="5317768"/>
            <a:ext cx="167437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至营</a:t>
            </a:r>
            <a:endParaRPr kumimoji="0" lang="zh-CN" altLang="en-US" sz="3200" b="1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id="{BF45DCA6-84A8-495F-8186-BC665559E313}"/>
              </a:ext>
            </a:extLst>
          </p:cNvPr>
          <p:cNvSpPr txBox="1"/>
          <p:nvPr/>
        </p:nvSpPr>
        <p:spPr>
          <a:xfrm>
            <a:off x="6455138" y="5517823"/>
            <a:ext cx="244917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32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请以</a:t>
            </a:r>
            <a:r>
              <a:rPr kumimoji="0" lang="zh-CN" altLang="zh-CN" sz="40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军礼</a:t>
            </a:r>
            <a:r>
              <a:rPr kumimoji="0" lang="zh-CN" altLang="zh-CN" sz="32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见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id="{1ACD9D0D-6FBB-4735-B0CC-E5D111C154DA}"/>
              </a:ext>
            </a:extLst>
          </p:cNvPr>
          <p:cNvSpPr txBox="1"/>
          <p:nvPr/>
        </p:nvSpPr>
        <p:spPr>
          <a:xfrm>
            <a:off x="9432752" y="1162208"/>
            <a:ext cx="220786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133985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4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周亚夫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id="{22D3B561-97E4-42AA-9624-6F1C5ACF7D46}"/>
              </a:ext>
            </a:extLst>
          </p:cNvPr>
          <p:cNvSpPr txBox="1"/>
          <p:nvPr/>
        </p:nvSpPr>
        <p:spPr>
          <a:xfrm>
            <a:off x="9051242" y="5135136"/>
            <a:ext cx="289390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仿宋" panose="02010600040101010101" pitchFamily="2" charset="-122"/>
                <a:ea typeface="华文仿宋" panose="02010600040101010101" pitchFamily="2" charset="-122"/>
                <a:cs typeface="Times New Roman" panose="02020603050405020304" pitchFamily="18" charset="0"/>
              </a:rPr>
              <a:t>介胄之士</a:t>
            </a:r>
            <a:r>
              <a:rPr kumimoji="0" lang="zh-CN" altLang="zh-CN" sz="36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Times New Roman" panose="02020603050405020304" pitchFamily="18" charset="0"/>
              </a:rPr>
              <a:t>不</a:t>
            </a: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仿宋" panose="02010600040101010101" pitchFamily="2" charset="-122"/>
                <a:ea typeface="华文仿宋" panose="02010600040101010101" pitchFamily="2" charset="-122"/>
                <a:cs typeface="Times New Roman" panose="02020603050405020304" pitchFamily="18" charset="0"/>
              </a:rPr>
              <a:t>拜</a:t>
            </a:r>
          </a:p>
        </p:txBody>
      </p:sp>
      <p:pic>
        <p:nvPicPr>
          <p:cNvPr id="30" name="图片 29">
            <a:extLst>
              <a:ext uri="{FF2B5EF4-FFF2-40B4-BE49-F238E27FC236}">
                <a16:creationId xmlns:a16="http://schemas.microsoft.com/office/drawing/2014/main" id="{422D80C3-FA87-4FB0-8B73-4482CCA4B79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37" b="16940"/>
          <a:stretch/>
        </p:blipFill>
        <p:spPr>
          <a:xfrm>
            <a:off x="4275996" y="2790348"/>
            <a:ext cx="3789433" cy="209593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1" name="文本框 30">
            <a:extLst>
              <a:ext uri="{FF2B5EF4-FFF2-40B4-BE49-F238E27FC236}">
                <a16:creationId xmlns:a16="http://schemas.microsoft.com/office/drawing/2014/main" id="{9F90D50F-11EA-4D09-9529-6633D25ECDC5}"/>
              </a:ext>
            </a:extLst>
          </p:cNvPr>
          <p:cNvSpPr txBox="1"/>
          <p:nvPr/>
        </p:nvSpPr>
        <p:spPr>
          <a:xfrm>
            <a:off x="9954681" y="2119446"/>
            <a:ext cx="146853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36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Times New Roman" panose="02020603050405020304" pitchFamily="18" charset="0"/>
              </a:rPr>
              <a:t>不</a:t>
            </a: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仿宋" panose="02010600040101010101" pitchFamily="2" charset="-122"/>
                <a:ea typeface="华文仿宋" panose="02010600040101010101" pitchFamily="2" charset="-122"/>
                <a:cs typeface="Times New Roman" panose="02020603050405020304" pitchFamily="18" charset="0"/>
              </a:rPr>
              <a:t>得入</a:t>
            </a: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id="{CD38F182-C126-49BF-93CE-6096C356E3AB}"/>
              </a:ext>
            </a:extLst>
          </p:cNvPr>
          <p:cNvSpPr txBox="1"/>
          <p:nvPr/>
        </p:nvSpPr>
        <p:spPr>
          <a:xfrm>
            <a:off x="9432752" y="2713612"/>
            <a:ext cx="28559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36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Times New Roman" panose="02020603050405020304" pitchFamily="18" charset="0"/>
              </a:rPr>
              <a:t>不</a:t>
            </a: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闻天子之诏</a:t>
            </a: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id="{9F2725A1-2FC0-4819-B226-E852E554DD5F}"/>
              </a:ext>
            </a:extLst>
          </p:cNvPr>
          <p:cNvSpPr txBox="1"/>
          <p:nvPr/>
        </p:nvSpPr>
        <p:spPr>
          <a:xfrm>
            <a:off x="9804670" y="3369096"/>
            <a:ext cx="192340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仿宋" panose="02010600040101010101" pitchFamily="2" charset="-122"/>
                <a:ea typeface="华文仿宋" panose="02010600040101010101" pitchFamily="2" charset="-122"/>
                <a:cs typeface="Times New Roman" panose="02020603050405020304" pitchFamily="18" charset="0"/>
              </a:rPr>
              <a:t>又</a:t>
            </a:r>
            <a:r>
              <a:rPr kumimoji="0" lang="zh-CN" altLang="zh-CN" sz="36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Times New Roman" panose="02020603050405020304" pitchFamily="18" charset="0"/>
              </a:rPr>
              <a:t>不</a:t>
            </a: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仿宋" panose="02010600040101010101" pitchFamily="2" charset="-122"/>
                <a:ea typeface="华文仿宋" panose="02010600040101010101" pitchFamily="2" charset="-122"/>
                <a:cs typeface="Times New Roman" panose="02020603050405020304" pitchFamily="18" charset="0"/>
              </a:rPr>
              <a:t>得入</a:t>
            </a: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id="{6C4A0800-9296-4FDA-89BD-9BB0B8EC2D8C}"/>
              </a:ext>
            </a:extLst>
          </p:cNvPr>
          <p:cNvSpPr txBox="1"/>
          <p:nvPr/>
        </p:nvSpPr>
        <p:spPr>
          <a:xfrm>
            <a:off x="9432752" y="3983922"/>
            <a:ext cx="273697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仿宋" panose="02010600040101010101" pitchFamily="2" charset="-122"/>
                <a:ea typeface="华文仿宋" panose="02010600040101010101" pitchFamily="2" charset="-122"/>
                <a:cs typeface="Times New Roman" panose="02020603050405020304" pitchFamily="18" charset="0"/>
              </a:rPr>
              <a:t>乃传言开壁门</a:t>
            </a:r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id="{6BE9665E-F289-4D79-BB83-3C9E3F892B30}"/>
              </a:ext>
            </a:extLst>
          </p:cNvPr>
          <p:cNvSpPr txBox="1"/>
          <p:nvPr/>
        </p:nvSpPr>
        <p:spPr>
          <a:xfrm>
            <a:off x="9550076" y="4479608"/>
            <a:ext cx="258547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仿宋" panose="02010600040101010101" pitchFamily="2" charset="-122"/>
                <a:ea typeface="华文仿宋" panose="02010600040101010101" pitchFamily="2" charset="-122"/>
                <a:cs typeface="Times New Roman" panose="02020603050405020304" pitchFamily="18" charset="0"/>
              </a:rPr>
              <a:t>军中</a:t>
            </a:r>
            <a:r>
              <a:rPr kumimoji="0" lang="zh-CN" altLang="zh-CN" sz="36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Times New Roman" panose="02020603050405020304" pitchFamily="18" charset="0"/>
              </a:rPr>
              <a:t>不</a:t>
            </a: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仿宋" panose="02010600040101010101" pitchFamily="2" charset="-122"/>
                <a:ea typeface="华文仿宋" panose="02010600040101010101" pitchFamily="2" charset="-122"/>
                <a:cs typeface="Times New Roman" panose="02020603050405020304" pitchFamily="18" charset="0"/>
              </a:rPr>
              <a:t>得驱驰</a:t>
            </a:r>
          </a:p>
        </p:txBody>
      </p:sp>
      <p:sp>
        <p:nvSpPr>
          <p:cNvPr id="36" name="文本框 35">
            <a:extLst>
              <a:ext uri="{FF2B5EF4-FFF2-40B4-BE49-F238E27FC236}">
                <a16:creationId xmlns:a16="http://schemas.microsoft.com/office/drawing/2014/main" id="{B51C217D-2364-45F3-A668-C13160753551}"/>
              </a:ext>
            </a:extLst>
          </p:cNvPr>
          <p:cNvSpPr txBox="1"/>
          <p:nvPr/>
        </p:nvSpPr>
        <p:spPr>
          <a:xfrm>
            <a:off x="3081940" y="2416628"/>
            <a:ext cx="1292662" cy="283957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7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  <a:cs typeface="+mn-cs"/>
              </a:rPr>
              <a:t>明</a:t>
            </a:r>
            <a:r>
              <a:rPr kumimoji="0" lang="zh-CN" alt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75000"/>
                  </a:srgbClr>
                </a:solidFill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  <a:cs typeface="+mn-cs"/>
              </a:rPr>
              <a:t>天子</a:t>
            </a:r>
          </a:p>
        </p:txBody>
      </p:sp>
      <p:sp>
        <p:nvSpPr>
          <p:cNvPr id="38" name="文本框 37">
            <a:extLst>
              <a:ext uri="{FF2B5EF4-FFF2-40B4-BE49-F238E27FC236}">
                <a16:creationId xmlns:a16="http://schemas.microsoft.com/office/drawing/2014/main" id="{84B5DB45-2268-490D-8044-EBFA29A829A9}"/>
              </a:ext>
            </a:extLst>
          </p:cNvPr>
          <p:cNvSpPr txBox="1"/>
          <p:nvPr/>
        </p:nvSpPr>
        <p:spPr>
          <a:xfrm>
            <a:off x="3431704" y="5474856"/>
            <a:ext cx="214147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3200" b="0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改容</a:t>
            </a:r>
            <a:r>
              <a:rPr kumimoji="0" lang="zh-CN" altLang="zh-CN" sz="3600" b="1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式车</a:t>
            </a:r>
            <a:r>
              <a:rPr kumimoji="0" lang="zh-CN" altLang="zh-CN" sz="3600" b="0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0F9B8884-CEA8-494C-9D83-DBDD29D57F42}"/>
              </a:ext>
            </a:extLst>
          </p:cNvPr>
          <p:cNvSpPr txBox="1"/>
          <p:nvPr/>
        </p:nvSpPr>
        <p:spPr>
          <a:xfrm>
            <a:off x="8310341" y="2496056"/>
            <a:ext cx="1292662" cy="268072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7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  <a:cs typeface="+mn-cs"/>
              </a:rPr>
              <a:t>真</a:t>
            </a:r>
            <a:r>
              <a:rPr kumimoji="0" lang="zh-CN" altLang="en-US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  <a:cs typeface="+mn-cs"/>
              </a:rPr>
              <a:t>将军</a:t>
            </a:r>
          </a:p>
        </p:txBody>
      </p:sp>
    </p:spTree>
    <p:extLst>
      <p:ext uri="{BB962C8B-B14F-4D97-AF65-F5344CB8AC3E}">
        <p14:creationId xmlns:p14="http://schemas.microsoft.com/office/powerpoint/2010/main" val="513314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/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4006045198"/>
              </p:ext>
            </p:extLst>
          </p:nvPr>
        </p:nvGraphicFramePr>
        <p:xfrm>
          <a:off x="1369695" y="1463675"/>
          <a:ext cx="9039659" cy="388937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868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784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3222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4218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20142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800" b="1">
                          <a:solidFill>
                            <a:schemeClr val="tx1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</a:rPr>
                        <a:t>文帝劳军地点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800" b="1" dirty="0"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+mj-cs"/>
                          <a:sym typeface="+mn-ea"/>
                        </a:rPr>
                        <a:t>入营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800" b="1" dirty="0"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+mj-cs"/>
                          <a:sym typeface="+mn-ea"/>
                        </a:rPr>
                        <a:t>礼节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800" b="1" dirty="0"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+mj-cs"/>
                          <a:sym typeface="+mn-ea"/>
                        </a:rPr>
                        <a:t>文帝评价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+mj-cs"/>
                        <a:sym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6459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800" b="1" dirty="0">
                          <a:effectLst/>
                          <a:latin typeface="黑体" panose="02010609060101010101" charset="-122"/>
                          <a:ea typeface="黑体" panose="02010609060101010101" charset="-122"/>
                          <a:cs typeface="楷体" panose="02010609060101010101" charset="-122"/>
                          <a:sym typeface="+mn-ea"/>
                        </a:rPr>
                        <a:t>霸上</a:t>
                      </a:r>
                    </a:p>
                    <a:p>
                      <a:pPr algn="ctr">
                        <a:buNone/>
                      </a:pPr>
                      <a:r>
                        <a:rPr lang="zh-CN" altLang="en-US" sz="2800" b="1" dirty="0">
                          <a:latin typeface="黑体" panose="02010609060101010101" charset="-122"/>
                          <a:ea typeface="黑体" panose="02010609060101010101" charset="-122"/>
                          <a:sym typeface="+mn-ea"/>
                        </a:rPr>
                        <a:t>棘门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800" b="1" dirty="0">
                          <a:solidFill>
                            <a:schemeClr val="tx1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  <a:sym typeface="+mn-ea"/>
                        </a:rPr>
                        <a:t>直驰入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800" b="1" dirty="0">
                          <a:solidFill>
                            <a:schemeClr val="tx1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  <a:sym typeface="+mn-ea"/>
                        </a:rPr>
                        <a:t>将以下骑送迎</a:t>
                      </a:r>
                      <a:endParaRPr lang="zh-CN" altLang="en-US" sz="2800" b="1">
                        <a:solidFill>
                          <a:schemeClr val="tx1"/>
                        </a:solidFill>
                        <a:effectLst/>
                        <a:latin typeface="楷体" panose="02010609060101010101" charset="-122"/>
                        <a:ea typeface="楷体" panose="02010609060101010101" charset="-122"/>
                      </a:endParaRPr>
                    </a:p>
                    <a:p>
                      <a:pPr algn="ctr">
                        <a:buNone/>
                      </a:pPr>
                      <a:endParaRPr lang="zh-CN" altLang="en-US" sz="2800" b="1">
                        <a:solidFill>
                          <a:schemeClr val="tx1"/>
                        </a:solidFill>
                        <a:effectLst/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800" b="1" dirty="0">
                          <a:effectLst/>
                          <a:latin typeface="楷体" panose="02010609060101010101" charset="-122"/>
                          <a:ea typeface="楷体" panose="02010609060101010101" charset="-122"/>
                          <a:sym typeface="+mn-ea"/>
                        </a:rPr>
                        <a:t>若</a:t>
                      </a:r>
                      <a:r>
                        <a:rPr lang="zh-CN" altLang="en-US" sz="2800" b="1" dirty="0">
                          <a:solidFill>
                            <a:srgbClr val="FF0000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  <a:sym typeface="+mn-ea"/>
                        </a:rPr>
                        <a:t>儿戏</a:t>
                      </a:r>
                      <a:r>
                        <a:rPr lang="zh-CN" altLang="en-US" sz="2800" b="1" dirty="0">
                          <a:effectLst/>
                          <a:latin typeface="楷体" panose="02010609060101010101" charset="-122"/>
                          <a:ea typeface="楷体" panose="02010609060101010101" charset="-122"/>
                          <a:sym typeface="+mn-ea"/>
                        </a:rPr>
                        <a:t>！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effectLst/>
                        <a:latin typeface="楷体" panose="02010609060101010101" charset="-122"/>
                        <a:ea typeface="楷体" panose="02010609060101010101" charset="-122"/>
                        <a:sym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233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en-US" altLang="zh-CN" sz="2800" b="1" dirty="0">
                        <a:effectLst/>
                        <a:latin typeface="黑体" panose="02010609060101010101" charset="-122"/>
                        <a:ea typeface="黑体" panose="02010609060101010101" charset="-122"/>
                        <a:cs typeface="楷体" panose="02010609060101010101" charset="-122"/>
                        <a:sym typeface="+mn-ea"/>
                      </a:endParaRPr>
                    </a:p>
                    <a:p>
                      <a:pPr algn="ctr">
                        <a:buNone/>
                      </a:pPr>
                      <a:r>
                        <a:rPr lang="zh-CN" altLang="en-US" sz="2800" b="1" dirty="0">
                          <a:effectLst/>
                          <a:latin typeface="黑体" panose="02010609060101010101" charset="-122"/>
                          <a:ea typeface="黑体" panose="02010609060101010101" charset="-122"/>
                          <a:cs typeface="楷体" panose="02010609060101010101" charset="-122"/>
                          <a:sym typeface="+mn-ea"/>
                        </a:rPr>
                        <a:t>细柳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800" b="1" dirty="0">
                          <a:solidFill>
                            <a:srgbClr val="FF0000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  <a:sym typeface="+mn-ea"/>
                        </a:rPr>
                        <a:t>不</a:t>
                      </a:r>
                      <a:r>
                        <a:rPr lang="zh-CN" altLang="en-US" sz="2800" b="1" dirty="0">
                          <a:effectLst/>
                          <a:latin typeface="楷体" panose="02010609060101010101" charset="-122"/>
                          <a:ea typeface="楷体" panose="02010609060101010101" charset="-122"/>
                          <a:sym typeface="+mn-ea"/>
                        </a:rPr>
                        <a:t>得入</a:t>
                      </a:r>
                      <a:endParaRPr lang="zh-CN" altLang="en-US" sz="2800" b="1" dirty="0">
                        <a:solidFill>
                          <a:srgbClr val="FF0000"/>
                        </a:solidFill>
                        <a:effectLst/>
                        <a:latin typeface="楷体" panose="02010609060101010101" charset="-122"/>
                        <a:ea typeface="楷体" panose="02010609060101010101" charset="-122"/>
                        <a:sym typeface="+mn-ea"/>
                      </a:endParaRPr>
                    </a:p>
                    <a:p>
                      <a:pPr algn="ctr">
                        <a:buNone/>
                      </a:pPr>
                      <a:r>
                        <a:rPr lang="zh-CN" altLang="en-US" sz="2800" b="1" dirty="0">
                          <a:solidFill>
                            <a:srgbClr val="FF0000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  <a:sym typeface="+mn-ea"/>
                        </a:rPr>
                        <a:t>按辔徐行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800" b="1" dirty="0">
                          <a:solidFill>
                            <a:srgbClr val="FF0000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  <a:sym typeface="+mn-ea"/>
                        </a:rPr>
                        <a:t>持兵揖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800" b="1" dirty="0">
                          <a:solidFill>
                            <a:srgbClr val="FF0000"/>
                          </a:solidFill>
                          <a:effectLst/>
                          <a:latin typeface="楷体" panose="02010609060101010101" charset="-122"/>
                          <a:ea typeface="楷体" panose="02010609060101010101" charset="-122"/>
                          <a:sym typeface="+mn-ea"/>
                        </a:rPr>
                        <a:t>真将军</a:t>
                      </a:r>
                      <a:r>
                        <a:rPr lang="zh-CN" altLang="en-US" sz="2800" b="1" dirty="0">
                          <a:effectLst/>
                          <a:latin typeface="楷体" panose="02010609060101010101" charset="-122"/>
                          <a:ea typeface="楷体" panose="02010609060101010101" charset="-122"/>
                          <a:sym typeface="+mn-ea"/>
                        </a:rPr>
                        <a:t>！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effectLst/>
                        <a:latin typeface="楷体" panose="02010609060101010101" charset="-122"/>
                        <a:ea typeface="楷体" panose="02010609060101010101" charset="-122"/>
                        <a:sym typeface="+mn-ea"/>
                      </a:endParaRPr>
                    </a:p>
                    <a:p>
                      <a:pPr algn="ctr">
                        <a:buNone/>
                      </a:pPr>
                      <a:endParaRPr lang="zh-CN" altLang="en-US" sz="2800" b="1" dirty="0">
                        <a:solidFill>
                          <a:schemeClr val="tx1"/>
                        </a:solidFill>
                        <a:effectLst/>
                        <a:latin typeface="楷体" panose="02010609060101010101" charset="-122"/>
                        <a:ea typeface="楷体" panose="02010609060101010101" charset="-122"/>
                        <a:sym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7" name="文本框 6"/>
          <p:cNvSpPr txBox="1"/>
          <p:nvPr/>
        </p:nvSpPr>
        <p:spPr>
          <a:xfrm>
            <a:off x="3112135" y="4769485"/>
            <a:ext cx="1905000" cy="5835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侧面描写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5788025" y="4420870"/>
            <a:ext cx="1905000" cy="5835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正面描写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10584180" y="2809875"/>
            <a:ext cx="630555" cy="2061210"/>
          </a:xfrm>
          <a:prstGeom prst="rect">
            <a:avLst/>
          </a:prstGeom>
          <a:solidFill>
            <a:schemeClr val="bg1"/>
          </a:solidFill>
        </p:spPr>
        <p:txBody>
          <a:bodyPr vert="horz"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Arial"/>
                <a:ea typeface="微软雅黑"/>
                <a:cs typeface="+mn-cs"/>
                <a:sym typeface="+mn-ea"/>
              </a:rPr>
              <a:t>对比衬托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8338185" y="4611370"/>
            <a:ext cx="1905000" cy="5835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侧面描写</a:t>
            </a:r>
          </a:p>
        </p:txBody>
      </p:sp>
      <p:sp>
        <p:nvSpPr>
          <p:cNvPr id="9" name="标题 1"/>
          <p:cNvSpPr>
            <a:spLocks noGrp="1"/>
          </p:cNvSpPr>
          <p:nvPr/>
        </p:nvSpPr>
        <p:spPr>
          <a:xfrm>
            <a:off x="767408" y="348743"/>
            <a:ext cx="8719627" cy="777240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微软雅黑"/>
                <a:cs typeface="+mj-cs"/>
              </a:rPr>
              <a:t>                </a:t>
            </a:r>
            <a:r>
              <a:rPr kumimoji="0" lang="zh-CN" altLang="en-US" sz="4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隶书" panose="02010800040101010101" pitchFamily="2" charset="-122"/>
                <a:ea typeface="华文隶书" panose="02010800040101010101" pitchFamily="2" charset="-122"/>
              </a:rPr>
              <a:t>明晰写法，学习写作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8" grpId="0" bldLvl="0" animBg="1"/>
      <p:bldP spid="10" grpId="0" bldLvl="0" animBg="1"/>
      <p:bldP spid="3" grpId="0" bldLvl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图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9526" y="2649478"/>
            <a:ext cx="12904788" cy="6516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" name="组合 14">
            <a:extLst>
              <a:ext uri="{FF2B5EF4-FFF2-40B4-BE49-F238E27FC236}">
                <a16:creationId xmlns:a16="http://schemas.microsoft.com/office/drawing/2014/main" id="{B49EDA06-6586-44CC-BFB8-5ADDC711CCC7}"/>
              </a:ext>
            </a:extLst>
          </p:cNvPr>
          <p:cNvGrpSpPr/>
          <p:nvPr/>
        </p:nvGrpSpPr>
        <p:grpSpPr>
          <a:xfrm>
            <a:off x="1587" y="-15769"/>
            <a:ext cx="12190413" cy="1159156"/>
            <a:chOff x="0" y="2894"/>
            <a:chExt cx="12190413" cy="1159156"/>
          </a:xfrm>
        </p:grpSpPr>
        <p:sp>
          <p:nvSpPr>
            <p:cNvPr id="18" name="TextBox 8">
              <a:extLst>
                <a:ext uri="{FF2B5EF4-FFF2-40B4-BE49-F238E27FC236}">
                  <a16:creationId xmlns:a16="http://schemas.microsoft.com/office/drawing/2014/main" id="{3F196669-2C57-4E14-8AA2-F6F1A9C2677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49798" y="2894"/>
              <a:ext cx="11089230" cy="1107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srgbClr val="44546A">
                      <a:lumMod val="50000"/>
                    </a:srgbClr>
                  </a:solidFill>
                  <a:effectLst/>
                  <a:uLnTx/>
                  <a:uFillTx/>
                  <a:latin typeface="楷体" panose="02010609060101010101" pitchFamily="49" charset="-122"/>
                  <a:ea typeface="楷体" panose="02010609060101010101" pitchFamily="49" charset="-122"/>
                  <a:cs typeface="+mn-cs"/>
                  <a:sym typeface="Arial" panose="020B0604020202020204" pitchFamily="34" charset="0"/>
                </a:rPr>
                <a:t>既出军门，群臣皆</a:t>
              </a:r>
              <a:r>
                <a:rPr kumimoji="0" lang="zh-CN" alt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楷体" panose="02010609060101010101" pitchFamily="49" charset="-122"/>
                  <a:ea typeface="楷体" panose="02010609060101010101" pitchFamily="49" charset="-122"/>
                  <a:cs typeface="+mn-cs"/>
                  <a:sym typeface="Arial" panose="020B0604020202020204" pitchFamily="34" charset="0"/>
                </a:rPr>
                <a:t>“</a:t>
              </a:r>
              <a:r>
                <a:rPr kumimoji="0" lang="zh-CN" altLang="en-US" sz="4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楷体" panose="02010609060101010101" pitchFamily="49" charset="-122"/>
                  <a:ea typeface="楷体" panose="02010609060101010101" pitchFamily="49" charset="-122"/>
                  <a:cs typeface="+mn-cs"/>
                  <a:sym typeface="Arial" panose="020B0604020202020204" pitchFamily="34" charset="0"/>
                </a:rPr>
                <a:t>惊</a:t>
              </a:r>
              <a:r>
                <a:rPr kumimoji="0" lang="zh-CN" alt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srgbClr val="44546A">
                      <a:lumMod val="50000"/>
                    </a:srgbClr>
                  </a:solidFill>
                  <a:effectLst/>
                  <a:uLnTx/>
                  <a:uFillTx/>
                  <a:latin typeface="楷体" panose="02010609060101010101" pitchFamily="49" charset="-122"/>
                  <a:ea typeface="楷体" panose="02010609060101010101" pitchFamily="49" charset="-122"/>
                  <a:cs typeface="+mn-cs"/>
                  <a:sym typeface="Arial" panose="020B0604020202020204" pitchFamily="34" charset="0"/>
                </a:rPr>
                <a:t>”，这一“惊”字有着丰富的内涵，</a:t>
              </a:r>
              <a:endPara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50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  <a:sym typeface="Arial" panose="020B0604020202020204" pitchFamily="34" charset="0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srgbClr val="44546A">
                      <a:lumMod val="50000"/>
                    </a:srgbClr>
                  </a:solidFill>
                  <a:effectLst/>
                  <a:uLnTx/>
                  <a:uFillTx/>
                  <a:latin typeface="楷体" panose="02010609060101010101" pitchFamily="49" charset="-122"/>
                  <a:ea typeface="楷体" panose="02010609060101010101" pitchFamily="49" charset="-122"/>
                  <a:cs typeface="+mn-cs"/>
                  <a:sym typeface="Arial" panose="020B0604020202020204" pitchFamily="34" charset="0"/>
                </a:rPr>
                <a:t>说说他们当时的心理活动。</a:t>
              </a:r>
            </a:p>
          </p:txBody>
        </p:sp>
        <p:cxnSp>
          <p:nvCxnSpPr>
            <p:cNvPr id="19" name="直接连接符 18">
              <a:extLst>
                <a:ext uri="{FF2B5EF4-FFF2-40B4-BE49-F238E27FC236}">
                  <a16:creationId xmlns:a16="http://schemas.microsoft.com/office/drawing/2014/main" id="{CF47076A-975F-4EDA-9575-36B607D90720}"/>
                </a:ext>
              </a:extLst>
            </p:cNvPr>
            <p:cNvCxnSpPr/>
            <p:nvPr/>
          </p:nvCxnSpPr>
          <p:spPr>
            <a:xfrm>
              <a:off x="0" y="1162050"/>
              <a:ext cx="12190413" cy="0"/>
            </a:xfrm>
            <a:prstGeom prst="line">
              <a:avLst/>
            </a:prstGeom>
            <a:ln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文本框 19">
            <a:extLst>
              <a:ext uri="{FF2B5EF4-FFF2-40B4-BE49-F238E27FC236}">
                <a16:creationId xmlns:a16="http://schemas.microsoft.com/office/drawing/2014/main" id="{86DBB373-3C1D-4B00-9B1E-B9F41C44E3CB}"/>
              </a:ext>
            </a:extLst>
          </p:cNvPr>
          <p:cNvSpPr txBox="1"/>
          <p:nvPr/>
        </p:nvSpPr>
        <p:spPr>
          <a:xfrm>
            <a:off x="625777" y="2126258"/>
            <a:ext cx="325581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1219170" latinLnBrk="0">
              <a:lnSpc>
                <a:spcPct val="100000"/>
              </a:lnSpc>
              <a:buClrTx/>
              <a:buSzTx/>
              <a:buFontTx/>
              <a:buNone/>
              <a:tabLst/>
              <a:defRPr/>
            </a:pPr>
            <a:r>
              <a:rPr lang="zh-CN" altLang="en-US" sz="3200" b="1" kern="100" dirty="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天子先驱至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C4F3C6F3-814F-4DE0-AD0F-8D99A4666A72}"/>
              </a:ext>
            </a:extLst>
          </p:cNvPr>
          <p:cNvSpPr txBox="1"/>
          <p:nvPr/>
        </p:nvSpPr>
        <p:spPr>
          <a:xfrm>
            <a:off x="787305" y="2774737"/>
            <a:ext cx="275972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1219170" latinLnBrk="0">
              <a:lnSpc>
                <a:spcPct val="100000"/>
              </a:lnSpc>
              <a:buClrTx/>
              <a:buSzTx/>
              <a:buFontTx/>
              <a:buNone/>
              <a:tabLst/>
              <a:defRPr/>
            </a:pPr>
            <a:r>
              <a:rPr lang="zh-CN" altLang="en-US" sz="3200" b="1" kern="100" dirty="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天子且至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555CA4C8-0FD1-4816-9494-4734F9666042}"/>
              </a:ext>
            </a:extLst>
          </p:cNvPr>
          <p:cNvSpPr txBox="1"/>
          <p:nvPr/>
        </p:nvSpPr>
        <p:spPr>
          <a:xfrm>
            <a:off x="795684" y="1165505"/>
            <a:ext cx="215940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zh-CN" sz="4800" b="1" kern="100" dirty="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汉文帝</a:t>
            </a:r>
            <a:endParaRPr lang="zh-CN" altLang="zh-CN" sz="4800" kern="100" dirty="0">
              <a:solidFill>
                <a:srgbClr val="FF0000"/>
              </a:solidFill>
              <a:effectLst/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95EB9828-356A-4C0E-A5CE-5D9056D2801B}"/>
              </a:ext>
            </a:extLst>
          </p:cNvPr>
          <p:cNvSpPr txBox="1"/>
          <p:nvPr/>
        </p:nvSpPr>
        <p:spPr>
          <a:xfrm>
            <a:off x="463926" y="3393263"/>
            <a:ext cx="325581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zh-CN" sz="3200" b="1" kern="100" dirty="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居无何，上至</a:t>
            </a:r>
            <a:endParaRPr lang="zh-CN" altLang="en-US" sz="3200" b="1" kern="100" dirty="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5DD30E74-F590-4A77-BC1E-5125A27FF23D}"/>
              </a:ext>
            </a:extLst>
          </p:cNvPr>
          <p:cNvSpPr txBox="1"/>
          <p:nvPr/>
        </p:nvSpPr>
        <p:spPr>
          <a:xfrm>
            <a:off x="695401" y="3983922"/>
            <a:ext cx="280818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zh-CN" sz="3200" b="1" kern="100" dirty="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使持节诏将军</a:t>
            </a:r>
            <a:endParaRPr lang="zh-CN" altLang="en-US" sz="3200" b="1" kern="100" dirty="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DA60C4E0-88E9-4406-AE73-86A4F5AD479D}"/>
              </a:ext>
            </a:extLst>
          </p:cNvPr>
          <p:cNvSpPr txBox="1"/>
          <p:nvPr/>
        </p:nvSpPr>
        <p:spPr>
          <a:xfrm>
            <a:off x="1115106" y="4663379"/>
            <a:ext cx="222945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3200" b="1" kern="100" dirty="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驱驰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A0EB8B0E-D0D1-455D-BE03-E99AB305D81E}"/>
              </a:ext>
            </a:extLst>
          </p:cNvPr>
          <p:cNvSpPr txBox="1"/>
          <p:nvPr/>
        </p:nvSpPr>
        <p:spPr>
          <a:xfrm>
            <a:off x="1181266" y="5317768"/>
            <a:ext cx="167437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zh-CN" sz="3200" b="1" kern="100" dirty="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至营</a:t>
            </a:r>
            <a:endParaRPr lang="zh-CN" altLang="en-US" sz="3200" b="1" kern="100" dirty="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id="{1ACD9D0D-6FBB-4735-B0CC-E5D111C154DA}"/>
              </a:ext>
            </a:extLst>
          </p:cNvPr>
          <p:cNvSpPr txBox="1"/>
          <p:nvPr/>
        </p:nvSpPr>
        <p:spPr>
          <a:xfrm>
            <a:off x="9432752" y="1162208"/>
            <a:ext cx="220786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133985" algn="ctr"/>
            <a:r>
              <a:rPr lang="zh-CN" altLang="zh-CN" sz="4800" b="1" kern="1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周亚夫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id="{22D3B561-97E4-42AA-9624-6F1C5ACF7D46}"/>
              </a:ext>
            </a:extLst>
          </p:cNvPr>
          <p:cNvSpPr txBox="1"/>
          <p:nvPr/>
        </p:nvSpPr>
        <p:spPr>
          <a:xfrm>
            <a:off x="9051242" y="5135136"/>
            <a:ext cx="289390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zh-CN" altLang="zh-CN" sz="3200" b="1" kern="100" dirty="0">
                <a:latin typeface="华文仿宋" panose="02010600040101010101" pitchFamily="2" charset="-122"/>
                <a:ea typeface="华文仿宋" panose="02010600040101010101" pitchFamily="2" charset="-122"/>
                <a:cs typeface="Times New Roman" panose="02020603050405020304" pitchFamily="18" charset="0"/>
              </a:rPr>
              <a:t>介胄之士</a:t>
            </a:r>
            <a:r>
              <a:rPr lang="zh-CN" altLang="zh-CN" sz="3600" b="1" kern="100" dirty="0">
                <a:latin typeface="华文琥珀" panose="02010800040101010101" pitchFamily="2" charset="-122"/>
                <a:ea typeface="华文琥珀" panose="02010800040101010101" pitchFamily="2" charset="-122"/>
                <a:cs typeface="Times New Roman" panose="02020603050405020304" pitchFamily="18" charset="0"/>
              </a:rPr>
              <a:t>不</a:t>
            </a:r>
            <a:r>
              <a:rPr lang="zh-CN" altLang="zh-CN" sz="3200" b="1" kern="100" dirty="0">
                <a:latin typeface="华文仿宋" panose="02010600040101010101" pitchFamily="2" charset="-122"/>
                <a:ea typeface="华文仿宋" panose="02010600040101010101" pitchFamily="2" charset="-122"/>
                <a:cs typeface="Times New Roman" panose="02020603050405020304" pitchFamily="18" charset="0"/>
              </a:rPr>
              <a:t>拜</a:t>
            </a: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9F90D50F-11EA-4D09-9529-6633D25ECDC5}"/>
              </a:ext>
            </a:extLst>
          </p:cNvPr>
          <p:cNvSpPr txBox="1"/>
          <p:nvPr/>
        </p:nvSpPr>
        <p:spPr>
          <a:xfrm>
            <a:off x="9954681" y="2119446"/>
            <a:ext cx="146853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zh-CN" altLang="zh-CN" sz="3600" b="1" kern="100" dirty="0">
                <a:effectLst/>
                <a:latin typeface="华文琥珀" panose="02010800040101010101" pitchFamily="2" charset="-122"/>
                <a:ea typeface="华文琥珀" panose="02010800040101010101" pitchFamily="2" charset="-122"/>
                <a:cs typeface="Times New Roman" panose="02020603050405020304" pitchFamily="18" charset="0"/>
              </a:rPr>
              <a:t>不</a:t>
            </a:r>
            <a:r>
              <a:rPr lang="zh-CN" altLang="zh-CN" sz="3200" b="1" kern="100" dirty="0">
                <a:effectLst/>
                <a:latin typeface="华文仿宋" panose="02010600040101010101" pitchFamily="2" charset="-122"/>
                <a:ea typeface="华文仿宋" panose="02010600040101010101" pitchFamily="2" charset="-122"/>
                <a:cs typeface="Times New Roman" panose="02020603050405020304" pitchFamily="18" charset="0"/>
              </a:rPr>
              <a:t>得入</a:t>
            </a: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id="{CD38F182-C126-49BF-93CE-6096C356E3AB}"/>
              </a:ext>
            </a:extLst>
          </p:cNvPr>
          <p:cNvSpPr txBox="1"/>
          <p:nvPr/>
        </p:nvSpPr>
        <p:spPr>
          <a:xfrm>
            <a:off x="9432752" y="2713612"/>
            <a:ext cx="28559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zh-CN" altLang="zh-CN" sz="3600" b="1" kern="100" dirty="0">
                <a:effectLst/>
                <a:latin typeface="华文琥珀" panose="02010800040101010101" pitchFamily="2" charset="-122"/>
                <a:ea typeface="华文琥珀" panose="02010800040101010101" pitchFamily="2" charset="-122"/>
                <a:cs typeface="Times New Roman" panose="02020603050405020304" pitchFamily="18" charset="0"/>
              </a:rPr>
              <a:t>不</a:t>
            </a:r>
            <a:r>
              <a:rPr lang="zh-CN" altLang="zh-CN" sz="3200" b="1" kern="100" dirty="0">
                <a:effectLst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闻天子之诏</a:t>
            </a: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id="{9F2725A1-2FC0-4819-B226-E852E554DD5F}"/>
              </a:ext>
            </a:extLst>
          </p:cNvPr>
          <p:cNvSpPr txBox="1"/>
          <p:nvPr/>
        </p:nvSpPr>
        <p:spPr>
          <a:xfrm>
            <a:off x="9804670" y="3369096"/>
            <a:ext cx="192340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zh-CN" altLang="zh-CN" sz="3200" b="1" kern="100" dirty="0">
                <a:effectLst/>
                <a:latin typeface="华文仿宋" panose="02010600040101010101" pitchFamily="2" charset="-122"/>
                <a:ea typeface="华文仿宋" panose="02010600040101010101" pitchFamily="2" charset="-122"/>
                <a:cs typeface="Times New Roman" panose="02020603050405020304" pitchFamily="18" charset="0"/>
              </a:rPr>
              <a:t>又</a:t>
            </a:r>
            <a:r>
              <a:rPr lang="zh-CN" altLang="zh-CN" sz="3600" b="1" kern="100" dirty="0">
                <a:latin typeface="华文琥珀" panose="02010800040101010101" pitchFamily="2" charset="-122"/>
                <a:ea typeface="华文琥珀" panose="02010800040101010101" pitchFamily="2" charset="-122"/>
                <a:cs typeface="Times New Roman" panose="02020603050405020304" pitchFamily="18" charset="0"/>
              </a:rPr>
              <a:t>不</a:t>
            </a:r>
            <a:r>
              <a:rPr lang="zh-CN" altLang="zh-CN" sz="3200" b="1" kern="100" dirty="0">
                <a:latin typeface="华文仿宋" panose="02010600040101010101" pitchFamily="2" charset="-122"/>
                <a:ea typeface="华文仿宋" panose="02010600040101010101" pitchFamily="2" charset="-122"/>
                <a:cs typeface="Times New Roman" panose="02020603050405020304" pitchFamily="18" charset="0"/>
              </a:rPr>
              <a:t>得入</a:t>
            </a: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id="{6C4A0800-9296-4FDA-89BD-9BB0B8EC2D8C}"/>
              </a:ext>
            </a:extLst>
          </p:cNvPr>
          <p:cNvSpPr txBox="1"/>
          <p:nvPr/>
        </p:nvSpPr>
        <p:spPr>
          <a:xfrm>
            <a:off x="9432752" y="3983922"/>
            <a:ext cx="273697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zh-CN" altLang="zh-CN" sz="3200" b="1" kern="100" dirty="0">
                <a:latin typeface="华文仿宋" panose="02010600040101010101" pitchFamily="2" charset="-122"/>
                <a:ea typeface="华文仿宋" panose="02010600040101010101" pitchFamily="2" charset="-122"/>
                <a:cs typeface="Times New Roman" panose="02020603050405020304" pitchFamily="18" charset="0"/>
              </a:rPr>
              <a:t>乃传言开壁门</a:t>
            </a:r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id="{6BE9665E-F289-4D79-BB83-3C9E3F892B30}"/>
              </a:ext>
            </a:extLst>
          </p:cNvPr>
          <p:cNvSpPr txBox="1"/>
          <p:nvPr/>
        </p:nvSpPr>
        <p:spPr>
          <a:xfrm>
            <a:off x="9550076" y="4479608"/>
            <a:ext cx="258547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zh-CN" altLang="zh-CN" sz="3200" b="1" kern="100" dirty="0">
                <a:effectLst/>
                <a:latin typeface="华文仿宋" panose="02010600040101010101" pitchFamily="2" charset="-122"/>
                <a:ea typeface="华文仿宋" panose="02010600040101010101" pitchFamily="2" charset="-122"/>
                <a:cs typeface="Times New Roman" panose="02020603050405020304" pitchFamily="18" charset="0"/>
              </a:rPr>
              <a:t>军中</a:t>
            </a:r>
            <a:r>
              <a:rPr lang="zh-CN" altLang="zh-CN" sz="3600" b="1" kern="100" dirty="0">
                <a:latin typeface="华文琥珀" panose="02010800040101010101" pitchFamily="2" charset="-122"/>
                <a:ea typeface="华文琥珀" panose="02010800040101010101" pitchFamily="2" charset="-122"/>
                <a:cs typeface="Times New Roman" panose="02020603050405020304" pitchFamily="18" charset="0"/>
              </a:rPr>
              <a:t>不</a:t>
            </a:r>
            <a:r>
              <a:rPr lang="zh-CN" altLang="zh-CN" sz="2800" b="1" kern="100" dirty="0">
                <a:effectLst/>
                <a:latin typeface="华文仿宋" panose="02010600040101010101" pitchFamily="2" charset="-122"/>
                <a:ea typeface="华文仿宋" panose="02010600040101010101" pitchFamily="2" charset="-122"/>
                <a:cs typeface="Times New Roman" panose="02020603050405020304" pitchFamily="18" charset="0"/>
              </a:rPr>
              <a:t>得驱驰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0ADEEAEF-5AD9-4951-828F-BF3927164F3E}"/>
              </a:ext>
            </a:extLst>
          </p:cNvPr>
          <p:cNvSpPr txBox="1"/>
          <p:nvPr/>
        </p:nvSpPr>
        <p:spPr>
          <a:xfrm>
            <a:off x="4295800" y="1993205"/>
            <a:ext cx="374441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4000" dirty="0">
                <a:solidFill>
                  <a:prstClr val="black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   惊恐</a:t>
            </a:r>
            <a:r>
              <a:rPr lang="en-US" altLang="zh-CN" sz="4000" dirty="0">
                <a:solidFill>
                  <a:prstClr val="black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……</a:t>
            </a:r>
          </a:p>
          <a:p>
            <a:pPr lvl="0"/>
            <a:r>
              <a:rPr lang="zh-CN" altLang="en-US" sz="4000" dirty="0">
                <a:solidFill>
                  <a:prstClr val="black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   惊讶</a:t>
            </a:r>
            <a:r>
              <a:rPr lang="en-US" altLang="zh-CN" sz="4000" dirty="0">
                <a:solidFill>
                  <a:prstClr val="black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……</a:t>
            </a:r>
          </a:p>
          <a:p>
            <a:pPr lvl="0"/>
            <a:r>
              <a:rPr lang="en-US" altLang="zh-CN" sz="4000" dirty="0">
                <a:solidFill>
                  <a:prstClr val="black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   </a:t>
            </a:r>
            <a:r>
              <a:rPr lang="zh-CN" altLang="en-US" sz="4000" dirty="0">
                <a:solidFill>
                  <a:prstClr val="black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惊吓</a:t>
            </a:r>
            <a:r>
              <a:rPr lang="en-US" altLang="zh-CN" sz="4000" dirty="0">
                <a:solidFill>
                  <a:prstClr val="black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……</a:t>
            </a:r>
          </a:p>
          <a:p>
            <a:endParaRPr lang="zh-CN" altLang="en-US" sz="4000" dirty="0">
              <a:solidFill>
                <a:srgbClr val="0000FF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560CBEF9-4128-4334-A8AF-CA9B07A76C4E}"/>
              </a:ext>
            </a:extLst>
          </p:cNvPr>
          <p:cNvSpPr txBox="1"/>
          <p:nvPr/>
        </p:nvSpPr>
        <p:spPr>
          <a:xfrm>
            <a:off x="7824192" y="1694696"/>
            <a:ext cx="134198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8000" dirty="0">
                <a:solidFill>
                  <a:srgbClr val="0000FF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真</a:t>
            </a:r>
            <a:endParaRPr lang="en-US" altLang="zh-CN" sz="8000" dirty="0">
              <a:solidFill>
                <a:srgbClr val="0000FF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r>
              <a:rPr lang="zh-CN" altLang="en-US" sz="7200" dirty="0">
                <a:latin typeface="华文行楷" panose="02010800040101010101" pitchFamily="2" charset="-122"/>
                <a:ea typeface="华文行楷" panose="02010800040101010101" pitchFamily="2" charset="-122"/>
              </a:rPr>
              <a:t>将</a:t>
            </a:r>
            <a:endParaRPr lang="en-US" altLang="zh-CN" sz="720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r>
              <a:rPr lang="zh-CN" altLang="en-US" sz="7200" dirty="0">
                <a:latin typeface="华文行楷" panose="02010800040101010101" pitchFamily="2" charset="-122"/>
                <a:ea typeface="华文行楷" panose="02010800040101010101" pitchFamily="2" charset="-122"/>
              </a:rPr>
              <a:t>军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577AF510-5E85-49C4-8F2E-0ABA26F3C865}"/>
              </a:ext>
            </a:extLst>
          </p:cNvPr>
          <p:cNvSpPr txBox="1"/>
          <p:nvPr/>
        </p:nvSpPr>
        <p:spPr>
          <a:xfrm>
            <a:off x="5702522" y="5729743"/>
            <a:ext cx="41021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/>
              <a:t>请以</a:t>
            </a:r>
            <a:r>
              <a:rPr lang="zh-CN" altLang="en-US" sz="4000" dirty="0">
                <a:solidFill>
                  <a:srgbClr val="FF0000"/>
                </a:solidFill>
              </a:rPr>
              <a:t>军礼</a:t>
            </a:r>
            <a:r>
              <a:rPr lang="zh-CN" altLang="en-US" sz="4000" dirty="0"/>
              <a:t>见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EC2D4422-561D-4FA2-939E-4AD6519BFC8A}"/>
              </a:ext>
            </a:extLst>
          </p:cNvPr>
          <p:cNvSpPr txBox="1"/>
          <p:nvPr/>
        </p:nvSpPr>
        <p:spPr>
          <a:xfrm>
            <a:off x="2918816" y="5717261"/>
            <a:ext cx="21322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/>
              <a:t>改容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式车</a:t>
            </a:r>
          </a:p>
        </p:txBody>
      </p:sp>
    </p:spTree>
    <p:extLst>
      <p:ext uri="{BB962C8B-B14F-4D97-AF65-F5344CB8AC3E}">
        <p14:creationId xmlns:p14="http://schemas.microsoft.com/office/powerpoint/2010/main" val="2074312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矩形 1"/>
          <p:cNvSpPr>
            <a:spLocks noChangeArrowheads="1"/>
          </p:cNvSpPr>
          <p:nvPr/>
        </p:nvSpPr>
        <p:spPr bwMode="auto">
          <a:xfrm>
            <a:off x="2927350" y="2997200"/>
            <a:ext cx="4840288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 typeface="Wingdings" pitchFamily="2" charset="2"/>
              <a:buNone/>
            </a:pPr>
            <a:endParaRPr lang="zh-CN" altLang="en-US" sz="300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pic>
        <p:nvPicPr>
          <p:cNvPr id="38918" name="图片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48" t="10139" r="13457" b="7404"/>
          <a:stretch>
            <a:fillRect/>
          </a:stretch>
        </p:blipFill>
        <p:spPr bwMode="auto">
          <a:xfrm>
            <a:off x="10071596" y="332656"/>
            <a:ext cx="2792858" cy="6766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文本框 19">
            <a:extLst>
              <a:ext uri="{FF2B5EF4-FFF2-40B4-BE49-F238E27FC236}">
                <a16:creationId xmlns:a16="http://schemas.microsoft.com/office/drawing/2014/main" id="{9D6ECB30-E035-4EB7-A927-81C36DE02E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3392" y="1596816"/>
            <a:ext cx="9937104" cy="2800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13335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r>
              <a:rPr lang="en-US" altLang="zh-CN" sz="3600" dirty="0">
                <a:latin typeface="Calibri" panose="020F0502020204030204" pitchFamily="34" charset="0"/>
                <a:ea typeface="楷体" panose="02010609060101010101" pitchFamily="49" charset="-122"/>
                <a:cs typeface="Times New Roman" panose="02020603050405020304" pitchFamily="18" charset="0"/>
              </a:rPr>
              <a:t>     </a:t>
            </a:r>
            <a:r>
              <a:rPr lang="zh-CN" altLang="zh-CN" sz="4400" b="1" dirty="0">
                <a:latin typeface="Calibri" panose="020F0502020204030204" pitchFamily="34" charset="0"/>
                <a:ea typeface="楷体" panose="02010609060101010101" pitchFamily="49" charset="-122"/>
                <a:cs typeface="Times New Roman" panose="02020603050405020304" pitchFamily="18" charset="0"/>
              </a:rPr>
              <a:t>月余，三军皆罢。乃</a:t>
            </a:r>
            <a:r>
              <a:rPr lang="zh-CN" altLang="zh-CN" sz="4400" b="1" dirty="0">
                <a:solidFill>
                  <a:srgbClr val="FF0000"/>
                </a:solidFill>
                <a:latin typeface="Calibri" panose="020F0502020204030204" pitchFamily="34" charset="0"/>
                <a:ea typeface="楷体" panose="02010609060101010101" pitchFamily="49" charset="-122"/>
                <a:cs typeface="Times New Roman" panose="02020603050405020304" pitchFamily="18" charset="0"/>
              </a:rPr>
              <a:t>拜</a:t>
            </a:r>
            <a:r>
              <a:rPr lang="zh-CN" altLang="zh-CN" sz="4400" b="1" dirty="0">
                <a:latin typeface="Calibri" panose="020F0502020204030204" pitchFamily="34" charset="0"/>
                <a:ea typeface="楷体" panose="02010609060101010101" pitchFamily="49" charset="-122"/>
                <a:cs typeface="Times New Roman" panose="02020603050405020304" pitchFamily="18" charset="0"/>
              </a:rPr>
              <a:t>亚夫为中尉。</a:t>
            </a:r>
          </a:p>
          <a:p>
            <a:pPr algn="just">
              <a:spcBef>
                <a:spcPct val="0"/>
              </a:spcBef>
              <a:buFontTx/>
              <a:buNone/>
            </a:pPr>
            <a:r>
              <a:rPr lang="en-US" altLang="zh-CN" sz="4400" b="1" dirty="0">
                <a:latin typeface="Calibri" panose="020F0502020204030204" pitchFamily="34" charset="0"/>
                <a:ea typeface="楷体" panose="02010609060101010101" pitchFamily="49" charset="-122"/>
                <a:cs typeface="Times New Roman" panose="02020603050405020304" pitchFamily="18" charset="0"/>
              </a:rPr>
              <a:t>     </a:t>
            </a:r>
            <a:r>
              <a:rPr lang="zh-CN" altLang="zh-CN" sz="4400" b="1" dirty="0">
                <a:latin typeface="Calibri" panose="020F0502020204030204" pitchFamily="34" charset="0"/>
                <a:ea typeface="楷体" panose="02010609060101010101" pitchFamily="49" charset="-122"/>
                <a:cs typeface="Times New Roman" panose="02020603050405020304" pitchFamily="18" charset="0"/>
              </a:rPr>
              <a:t>孝文且崩时，诫太子曰：即有缓急，周亚夫真可任将兵。</a:t>
            </a:r>
            <a:endParaRPr lang="en-US" altLang="zh-CN" sz="4400" b="1" dirty="0">
              <a:latin typeface="Calibri" panose="020F0502020204030204" pitchFamily="34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algn="just">
              <a:spcBef>
                <a:spcPct val="0"/>
              </a:spcBef>
              <a:buFontTx/>
              <a:buNone/>
            </a:pPr>
            <a:r>
              <a:rPr lang="en-US" altLang="zh-CN" sz="4400" b="1" dirty="0">
                <a:latin typeface="Calibri" panose="020F0502020204030204" pitchFamily="34" charset="0"/>
                <a:ea typeface="楷体" panose="02010609060101010101" pitchFamily="49" charset="-122"/>
                <a:cs typeface="Times New Roman" panose="02020603050405020304" pitchFamily="18" charset="0"/>
              </a:rPr>
              <a:t>     </a:t>
            </a:r>
            <a:r>
              <a:rPr lang="zh-CN" altLang="zh-CN" sz="4400" b="1" dirty="0">
                <a:latin typeface="Calibri" panose="020F0502020204030204" pitchFamily="34" charset="0"/>
                <a:ea typeface="楷体" panose="02010609060101010101" pitchFamily="49" charset="-122"/>
                <a:cs typeface="Times New Roman" panose="02020603050405020304" pitchFamily="18" charset="0"/>
              </a:rPr>
              <a:t>文帝崩，</a:t>
            </a:r>
            <a:r>
              <a:rPr lang="zh-CN" altLang="zh-CN" sz="4400" b="1" dirty="0">
                <a:solidFill>
                  <a:srgbClr val="FF0000"/>
                </a:solidFill>
                <a:latin typeface="Calibri" panose="020F0502020204030204" pitchFamily="34" charset="0"/>
                <a:ea typeface="楷体" panose="02010609060101010101" pitchFamily="49" charset="-122"/>
                <a:cs typeface="Times New Roman" panose="02020603050405020304" pitchFamily="18" charset="0"/>
              </a:rPr>
              <a:t>拜</a:t>
            </a:r>
            <a:r>
              <a:rPr lang="zh-CN" altLang="zh-CN" sz="4400" b="1" dirty="0">
                <a:latin typeface="Calibri" panose="020F0502020204030204" pitchFamily="34" charset="0"/>
                <a:ea typeface="楷体" panose="02010609060101010101" pitchFamily="49" charset="-122"/>
                <a:cs typeface="Times New Roman" panose="02020603050405020304" pitchFamily="18" charset="0"/>
              </a:rPr>
              <a:t>亚夫为车骑将军。</a:t>
            </a:r>
          </a:p>
        </p:txBody>
      </p:sp>
      <p:sp>
        <p:nvSpPr>
          <p:cNvPr id="4" name="TextBox 8">
            <a:extLst>
              <a:ext uri="{FF2B5EF4-FFF2-40B4-BE49-F238E27FC236}">
                <a16:creationId xmlns:a16="http://schemas.microsoft.com/office/drawing/2014/main" id="{1B9007F7-A3FB-4803-ADDB-8207B60279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344" y="176445"/>
            <a:ext cx="11089232" cy="2215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>
            <a:spAutoFit/>
          </a:bodyPr>
          <a:lstStyle/>
          <a:p>
            <a:pPr algn="ctr" eaLnBrk="1" hangingPunct="1"/>
            <a:r>
              <a:rPr lang="zh-CN" altLang="zh-CN" sz="4800" b="1" kern="100" dirty="0"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如果你是汉文帝，劳军结束后你会怎么做</a:t>
            </a:r>
            <a:r>
              <a:rPr lang="zh-CN" altLang="zh-CN" sz="4800" kern="100" dirty="0"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？</a:t>
            </a:r>
            <a:br>
              <a:rPr lang="zh-CN" altLang="zh-CN" sz="4800" kern="100" dirty="0"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</a:br>
            <a:br>
              <a:rPr lang="en-US" altLang="zh-CN" sz="4800" dirty="0">
                <a:latin typeface="华文新魏" panose="02010800040101010101" pitchFamily="2" charset="-122"/>
                <a:ea typeface="华文新魏" panose="02010800040101010101" pitchFamily="2" charset="-122"/>
              </a:rPr>
            </a:br>
            <a:endParaRPr lang="zh-CN" altLang="en-US" sz="4800" dirty="0">
              <a:solidFill>
                <a:schemeClr val="tx2">
                  <a:lumMod val="50000"/>
                </a:schemeClr>
              </a:solidFill>
              <a:latin typeface="叶根友行书繁" panose="02010601030101010101" pitchFamily="2" charset="-122"/>
              <a:ea typeface="叶根友行书繁" panose="02010601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D312526E-8448-4487-A52E-31A8847C98C2}"/>
              </a:ext>
            </a:extLst>
          </p:cNvPr>
          <p:cNvSpPr txBox="1"/>
          <p:nvPr/>
        </p:nvSpPr>
        <p:spPr>
          <a:xfrm>
            <a:off x="695400" y="5013176"/>
            <a:ext cx="77048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rgbClr val="0000FF"/>
                </a:solidFill>
              </a:rPr>
              <a:t>推荐阅读</a:t>
            </a:r>
            <a:r>
              <a:rPr lang="en-US" altLang="zh-CN" sz="3600" dirty="0">
                <a:latin typeface="楷体" panose="02010609060101010101" pitchFamily="49" charset="-122"/>
                <a:ea typeface="楷体" panose="02010609060101010101" pitchFamily="49" charset="-122"/>
              </a:rPr>
              <a:t>:《</a:t>
            </a:r>
            <a:r>
              <a:rPr lang="zh-CN" altLang="en-US" sz="3600" dirty="0">
                <a:latin typeface="楷体" panose="02010609060101010101" pitchFamily="49" charset="-122"/>
                <a:ea typeface="楷体" panose="02010609060101010101" pitchFamily="49" charset="-122"/>
              </a:rPr>
              <a:t>史记</a:t>
            </a:r>
            <a:r>
              <a:rPr lang="en-US" altLang="zh-CN" sz="3600" dirty="0"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3600" dirty="0">
                <a:latin typeface="楷体" panose="02010609060101010101" pitchFamily="49" charset="-122"/>
                <a:ea typeface="楷体" panose="02010609060101010101" pitchFamily="49" charset="-122"/>
              </a:rPr>
              <a:t>绛侯周勃世家</a:t>
            </a:r>
            <a:r>
              <a:rPr lang="en-US" altLang="zh-CN" sz="3600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endParaRPr lang="zh-CN" altLang="en-US" sz="36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66314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图片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651" b="35300"/>
          <a:stretch>
            <a:fillRect/>
          </a:stretch>
        </p:blipFill>
        <p:spPr bwMode="auto">
          <a:xfrm>
            <a:off x="-411163" y="-461963"/>
            <a:ext cx="13014326" cy="7923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F06CAE6E-00DF-461B-B58E-E45A403677CB}"/>
              </a:ext>
            </a:extLst>
          </p:cNvPr>
          <p:cNvSpPr txBox="1"/>
          <p:nvPr/>
        </p:nvSpPr>
        <p:spPr>
          <a:xfrm>
            <a:off x="6634615" y="1518965"/>
            <a:ext cx="513080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4400" dirty="0">
                <a:latin typeface="楷体" panose="02010609060101010101" pitchFamily="49" charset="-122"/>
                <a:ea typeface="楷体" panose="02010609060101010101" pitchFamily="49" charset="-122"/>
              </a:rPr>
              <a:t>胡人未来皇帝至，</a:t>
            </a:r>
            <a:endParaRPr lang="en-US" altLang="zh-CN" sz="44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6A2AB4AD-77CE-433A-8BFC-7DFE2C4C9B4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4812" r="3983" b="6965"/>
          <a:stretch/>
        </p:blipFill>
        <p:spPr>
          <a:xfrm>
            <a:off x="994098" y="1793394"/>
            <a:ext cx="5507167" cy="3960440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648826E6-B1A0-41AE-B9AD-8EFCFA6252A4}"/>
              </a:ext>
            </a:extLst>
          </p:cNvPr>
          <p:cNvSpPr txBox="1"/>
          <p:nvPr/>
        </p:nvSpPr>
        <p:spPr>
          <a:xfrm>
            <a:off x="6605366" y="2358004"/>
            <a:ext cx="6600824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两营送迎武备无。 </a:t>
            </a:r>
            <a:endParaRPr kumimoji="0" lang="en-US" altLang="zh-CN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6FEF7F61-CCCD-45B1-9B21-C110EE0B46EB}"/>
              </a:ext>
            </a:extLst>
          </p:cNvPr>
          <p:cNvSpPr txBox="1"/>
          <p:nvPr/>
        </p:nvSpPr>
        <p:spPr>
          <a:xfrm>
            <a:off x="6605366" y="2991811"/>
            <a:ext cx="6872286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唯有亚夫</a:t>
            </a:r>
            <a:r>
              <a:rPr kumimoji="0" lang="zh-CN" alt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真</a:t>
            </a: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将军，</a:t>
            </a:r>
            <a:endParaRPr kumimoji="0" lang="en-US" altLang="zh-CN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D80305A6-2065-47FC-87C6-B1ADB1BEEC9D}"/>
              </a:ext>
            </a:extLst>
          </p:cNvPr>
          <p:cNvSpPr txBox="1"/>
          <p:nvPr/>
        </p:nvSpPr>
        <p:spPr>
          <a:xfrm>
            <a:off x="6634615" y="4077072"/>
            <a:ext cx="700563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君臣合璧抗匈奴。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D19C0649-3996-4F0E-845B-669158CE2753}"/>
              </a:ext>
            </a:extLst>
          </p:cNvPr>
          <p:cNvSpPr txBox="1"/>
          <p:nvPr/>
        </p:nvSpPr>
        <p:spPr>
          <a:xfrm>
            <a:off x="767408" y="585554"/>
            <a:ext cx="51845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小诗一首，总结课文</a:t>
            </a:r>
            <a:endParaRPr lang="en-US" altLang="zh-CN" sz="4000" dirty="0">
              <a:solidFill>
                <a:srgbClr val="FF0000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  <a:p>
            <a:r>
              <a:rPr lang="zh-CN" altLang="en-US" sz="3200" dirty="0">
                <a:latin typeface="楷体" panose="02010609060101010101" pitchFamily="49" charset="-122"/>
                <a:ea typeface="楷体" panose="02010609060101010101" pitchFamily="49" charset="-122"/>
              </a:rPr>
              <a:t> （教师打油诗）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10" grpId="0"/>
      <p:bldP spid="1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88D67B3-D9E2-432D-A7AC-62104E435A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                  </a:t>
            </a:r>
            <a:r>
              <a:rPr lang="zh-CN" altLang="en-US" sz="4000" dirty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  <a:cs typeface="+mn-cs"/>
              </a:rPr>
              <a:t>传承美德，古今相通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C9AFB53-6372-4B19-995C-1F05EC3BB0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328" y="1825625"/>
            <a:ext cx="11306472" cy="4351338"/>
          </a:xfrm>
        </p:spPr>
        <p:txBody>
          <a:bodyPr/>
          <a:lstStyle/>
          <a:p>
            <a:pPr indent="0" algn="just">
              <a:buNone/>
            </a:pPr>
            <a:r>
              <a:rPr lang="en-US" altLang="zh-CN" sz="40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     </a:t>
            </a:r>
            <a:r>
              <a:rPr lang="zh-CN" altLang="zh-CN" sz="40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周亚夫严谨治军，恪尽职守，刚正不阿，在军纪面前坚如磐石，我们身边有没有类似周亚夫这样的人？请结合自己的见闻，讲讲现代“周亚夫们”的故事和自己的感受。</a:t>
            </a:r>
          </a:p>
          <a:p>
            <a:endParaRPr lang="zh-CN" altLang="en-US" dirty="0"/>
          </a:p>
        </p:txBody>
      </p:sp>
      <p:pic>
        <p:nvPicPr>
          <p:cNvPr id="5" name="图片 6">
            <a:extLst>
              <a:ext uri="{FF2B5EF4-FFF2-40B4-BE49-F238E27FC236}">
                <a16:creationId xmlns:a16="http://schemas.microsoft.com/office/drawing/2014/main" id="{41AAB86B-5BBC-4C9B-B6D4-C2E5251D6E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0744" y="2204864"/>
            <a:ext cx="12904788" cy="6516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7126071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C7F8E11-1558-4B80-B433-BD2472BFF5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5440" y="188640"/>
            <a:ext cx="10515600" cy="543595"/>
          </a:xfrm>
        </p:spPr>
        <p:txBody>
          <a:bodyPr/>
          <a:lstStyle/>
          <a:p>
            <a:r>
              <a:rPr lang="zh-CN" altLang="en-US" dirty="0"/>
              <a:t>           </a:t>
            </a:r>
            <a:r>
              <a:rPr lang="zh-CN" altLang="en-US" sz="4000" dirty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  <a:cs typeface="+mn-cs"/>
              </a:rPr>
              <a:t>走进</a:t>
            </a:r>
            <a:r>
              <a:rPr lang="en-US" altLang="zh-CN" sz="4000" dirty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  <a:cs typeface="+mn-cs"/>
              </a:rPr>
              <a:t>《</a:t>
            </a:r>
            <a:r>
              <a:rPr lang="zh-CN" altLang="en-US" sz="4000" dirty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  <a:cs typeface="+mn-cs"/>
              </a:rPr>
              <a:t>史记</a:t>
            </a:r>
            <a:r>
              <a:rPr lang="en-US" altLang="zh-CN" sz="4000" dirty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  <a:cs typeface="+mn-cs"/>
              </a:rPr>
              <a:t>》</a:t>
            </a:r>
            <a:r>
              <a:rPr lang="zh-CN" altLang="en-US" sz="4000" dirty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  <a:cs typeface="+mn-cs"/>
              </a:rPr>
              <a:t>，读写结合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ED7DAF4-7199-4C50-B803-1352D22BA5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9336" y="836712"/>
            <a:ext cx="11953328" cy="5904656"/>
          </a:xfrm>
        </p:spPr>
        <p:txBody>
          <a:bodyPr/>
          <a:lstStyle/>
          <a:p>
            <a:pPr marL="0" indent="0">
              <a:buNone/>
            </a:pPr>
            <a:r>
              <a:rPr lang="zh-CN" altLang="en-US" dirty="0"/>
              <a:t>一、走进</a:t>
            </a:r>
            <a:r>
              <a:rPr lang="en-US" altLang="zh-CN" dirty="0"/>
              <a:t>《</a:t>
            </a:r>
            <a:r>
              <a:rPr lang="zh-CN" altLang="en-US" dirty="0"/>
              <a:t>史记</a:t>
            </a:r>
            <a:r>
              <a:rPr lang="en-US" altLang="zh-CN" dirty="0"/>
              <a:t>》</a:t>
            </a:r>
            <a:r>
              <a:rPr lang="zh-CN" altLang="en-US" dirty="0"/>
              <a:t>，完成学案上的课外文言文阅读与训练。</a:t>
            </a:r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二、发挥想象，读写结合</a:t>
            </a:r>
          </a:p>
          <a:p>
            <a:pPr marL="0" indent="0">
              <a:buNone/>
            </a:pPr>
            <a:r>
              <a:rPr lang="zh-CN" altLang="en-US" dirty="0"/>
              <a:t>      请从以下题目中任选一题进行片段写作，尽量用到对比，衬托和正、侧面相结合的方法。</a:t>
            </a:r>
          </a:p>
          <a:p>
            <a:pPr marL="0" indent="0">
              <a:buNone/>
            </a:pPr>
            <a:r>
              <a:rPr lang="en-US" altLang="zh-CN" dirty="0"/>
              <a:t>1.</a:t>
            </a:r>
            <a:r>
              <a:rPr lang="zh-CN" altLang="en-US" dirty="0"/>
              <a:t>作者花了许多篇幅写汉文帝到细柳的情形，对霸上、棘门劳军的情形却一笔带过，请发挥想象，描写霸上、棘门众将士送迎汉文帝的场面。（不少于</a:t>
            </a:r>
            <a:r>
              <a:rPr lang="en-US" altLang="zh-CN" dirty="0"/>
              <a:t>200</a:t>
            </a:r>
            <a:r>
              <a:rPr lang="zh-CN" altLang="en-US" dirty="0"/>
              <a:t>字）</a:t>
            </a: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2.</a:t>
            </a:r>
            <a:r>
              <a:rPr lang="zh-CN" altLang="en-US" dirty="0"/>
              <a:t>文帝到细柳劳军的过程真可谓一波三折，请发挥想象，写写文帝在细柳营的心理活动。（不少于</a:t>
            </a:r>
            <a:r>
              <a:rPr lang="en-US" altLang="zh-CN" dirty="0"/>
              <a:t>200</a:t>
            </a:r>
            <a:r>
              <a:rPr lang="zh-CN" altLang="en-US" dirty="0"/>
              <a:t>字）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96096841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HUMBS_INDEX" val="1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7308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4f526bda-cb9b-4fdc-b5b8-dd0e95672372}"/>
</p:tagLst>
</file>

<file path=ppt/theme/theme1.xml><?xml version="1.0" encoding="utf-8"?>
<a:theme xmlns:a="http://schemas.openxmlformats.org/drawingml/2006/main" name="微信PPT母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微信PPT母版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02.济南的冬天</Template>
  <TotalTime>2522</TotalTime>
  <Words>3511</Words>
  <Application>Microsoft Office PowerPoint</Application>
  <PresentationFormat>宽屏</PresentationFormat>
  <Paragraphs>316</Paragraphs>
  <Slides>27</Slides>
  <Notes>2</Notes>
  <HiddenSlides>4</HiddenSlides>
  <MMClips>0</MMClips>
  <ScaleCrop>false</ScaleCrop>
  <HeadingPairs>
    <vt:vector size="6" baseType="variant">
      <vt:variant>
        <vt:lpstr>已用的字体</vt:lpstr>
      </vt:variant>
      <vt:variant>
        <vt:i4>22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27</vt:i4>
      </vt:variant>
    </vt:vector>
  </HeadingPairs>
  <TitlesOfParts>
    <vt:vector size="52" baseType="lpstr">
      <vt:lpstr>Gungsuh</vt:lpstr>
      <vt:lpstr>GungsuhChe</vt:lpstr>
      <vt:lpstr>等线</vt:lpstr>
      <vt:lpstr>仿宋</vt:lpstr>
      <vt:lpstr>黑体</vt:lpstr>
      <vt:lpstr>华文仿宋</vt:lpstr>
      <vt:lpstr>华文行楷</vt:lpstr>
      <vt:lpstr>华文琥珀</vt:lpstr>
      <vt:lpstr>华文楷体</vt:lpstr>
      <vt:lpstr>华文隶书</vt:lpstr>
      <vt:lpstr>华文新魏</vt:lpstr>
      <vt:lpstr>楷体</vt:lpstr>
      <vt:lpstr>隶书</vt:lpstr>
      <vt:lpstr>宋体</vt:lpstr>
      <vt:lpstr>微软雅黑</vt:lpstr>
      <vt:lpstr>新宋体</vt:lpstr>
      <vt:lpstr>叶根友行书繁</vt:lpstr>
      <vt:lpstr>Arial</vt:lpstr>
      <vt:lpstr>Calibri</vt:lpstr>
      <vt:lpstr>Calibri Light</vt:lpstr>
      <vt:lpstr>Times New Roman</vt:lpstr>
      <vt:lpstr>Wingdings</vt:lpstr>
      <vt:lpstr>微信PPT母版</vt:lpstr>
      <vt:lpstr>1_微信PPT母版</vt:lpstr>
      <vt:lpstr>Office 主题​​</vt:lpstr>
      <vt:lpstr>PowerPoint 演示文稿</vt:lpstr>
      <vt:lpstr>PowerPoint 演示文稿</vt:lpstr>
      <vt:lpstr>                      学习目标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                 传承美德，古今相通</vt:lpstr>
      <vt:lpstr>           走进《史记》，读写结合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谢 文源</cp:lastModifiedBy>
  <cp:revision>182</cp:revision>
  <cp:lastPrinted>2020-12-10T09:57:43Z</cp:lastPrinted>
  <dcterms:created xsi:type="dcterms:W3CDTF">2009-12-02T02:32:44Z</dcterms:created>
  <dcterms:modified xsi:type="dcterms:W3CDTF">2020-12-16T00:32:06Z</dcterms:modified>
</cp:coreProperties>
</file>