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68" r:id="rId5"/>
    <p:sldId id="269" r:id="rId6"/>
    <p:sldId id="270" r:id="rId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CCFF"/>
    <a:srgbClr val="00FFFF"/>
    <a:srgbClr val="8BE1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11B9B4-875B-43EF-A491-7CE04857C7D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F8BF00E6-6796-46BA-AA81-6F67ED9663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C1BF7AF3-9368-452C-811B-986620791167}"/>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5" name="页脚占位符 4">
            <a:extLst>
              <a:ext uri="{FF2B5EF4-FFF2-40B4-BE49-F238E27FC236}">
                <a16:creationId xmlns:a16="http://schemas.microsoft.com/office/drawing/2014/main" id="{084357F2-22B0-4EA8-A728-389AD47C26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5490B38-6977-4D70-B0A0-A1A4671DC1B5}"/>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166158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F86F4F5-833D-4FEC-8A48-0D3F51BF147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D1BDB006-00FF-49DF-A6F9-8794F41F8975}"/>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1346452-8EF2-4E67-B797-B88E1BEB8CD0}"/>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5" name="页脚占位符 4">
            <a:extLst>
              <a:ext uri="{FF2B5EF4-FFF2-40B4-BE49-F238E27FC236}">
                <a16:creationId xmlns:a16="http://schemas.microsoft.com/office/drawing/2014/main" id="{66117D4D-0D2B-472B-B304-5E1FD23326D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F1ED1C0-147B-497C-98FE-692FD80783C3}"/>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25772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DF4E85-83DB-46CB-AE51-39BC913FE50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57D5060A-9E62-49E9-8AA7-4BD98B3AA2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ED3FF9CF-E688-4C6B-9830-D7F78FA2331B}"/>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5" name="页脚占位符 4">
            <a:extLst>
              <a:ext uri="{FF2B5EF4-FFF2-40B4-BE49-F238E27FC236}">
                <a16:creationId xmlns:a16="http://schemas.microsoft.com/office/drawing/2014/main" id="{91951D73-D49B-435B-AE16-CFB8CCE3722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EC89360-DADF-4BDD-B7B6-2FD0AF0D0841}"/>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651010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7BA9B1D-C28D-4647-AB18-831D47B2DA2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97F8880-03B4-405C-8FA5-99853D7FDA27}"/>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46102D5C-9472-477C-996B-F612F262299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0B936239-FD40-4490-989E-E4E67B6D9E5B}"/>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6" name="页脚占位符 5">
            <a:extLst>
              <a:ext uri="{FF2B5EF4-FFF2-40B4-BE49-F238E27FC236}">
                <a16:creationId xmlns:a16="http://schemas.microsoft.com/office/drawing/2014/main" id="{62559492-A201-49B8-AD75-D3F7636E561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E5CA899-109F-4516-80F0-8C99EBEF8938}"/>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831285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62C472-FA9D-46E2-8B90-3B57ED1533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C9CAB0F-BA97-4795-9F26-E0E458471C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B0CADA85-FE4A-49A4-9E20-CAE7373C056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B97D1D3B-C7D5-43B3-865A-79B997D1CC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78AD9A2F-3FB7-49A5-8115-B253DCABED87}"/>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8D9C6197-B790-4820-9A5E-C54B295B6F68}"/>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8" name="页脚占位符 7">
            <a:extLst>
              <a:ext uri="{FF2B5EF4-FFF2-40B4-BE49-F238E27FC236}">
                <a16:creationId xmlns:a16="http://schemas.microsoft.com/office/drawing/2014/main" id="{91DF8640-3D74-46C0-AEB6-374502FC35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98BB2951-9776-406F-BBFC-3035DDD2C75A}"/>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61652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637CF54-E209-434F-B168-919E6C5CCB8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319F2C89-A5C3-4ABC-B967-3BF7D44788CA}"/>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4" name="页脚占位符 3">
            <a:extLst>
              <a:ext uri="{FF2B5EF4-FFF2-40B4-BE49-F238E27FC236}">
                <a16:creationId xmlns:a16="http://schemas.microsoft.com/office/drawing/2014/main" id="{F6E3F40E-5C94-46C1-9B36-344582885E02}"/>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F74D144D-903F-4BC3-B13A-AACF559DBDF6}"/>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4252557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E33B192-4700-48DD-A7F7-376719B63D87}"/>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3" name="页脚占位符 2">
            <a:extLst>
              <a:ext uri="{FF2B5EF4-FFF2-40B4-BE49-F238E27FC236}">
                <a16:creationId xmlns:a16="http://schemas.microsoft.com/office/drawing/2014/main" id="{E3AF8B14-0B9B-4BF7-9002-45535D3857C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1E91319-8B55-423C-91DC-194D6A412DE3}"/>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041720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785DC84-73A6-48AD-9630-CF03B09E34B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A7EF0A0B-BAA2-41F6-8AC0-393C88CD48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43BBC5A1-3CBE-40B5-BDE0-56EA0BCF75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01727262-EE2A-4200-8970-4E0760433AD1}"/>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6" name="页脚占位符 5">
            <a:extLst>
              <a:ext uri="{FF2B5EF4-FFF2-40B4-BE49-F238E27FC236}">
                <a16:creationId xmlns:a16="http://schemas.microsoft.com/office/drawing/2014/main" id="{185EFDAB-92CA-4D50-AD01-D22CDCBA058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E0F1DBB-65A3-44B1-B8DC-FBB527337B52}"/>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041961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EFB6A6E-5EB5-4485-995D-10D257E3F2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A0B7D05D-54AD-4896-AAF3-8EDE455DD4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p>
        </p:txBody>
      </p:sp>
      <p:sp>
        <p:nvSpPr>
          <p:cNvPr id="4" name="文本占位符 3">
            <a:extLst>
              <a:ext uri="{FF2B5EF4-FFF2-40B4-BE49-F238E27FC236}">
                <a16:creationId xmlns:a16="http://schemas.microsoft.com/office/drawing/2014/main" id="{469DCAA6-0B19-4A09-82CC-522AA211C7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56A1B60-8968-4EBA-AC41-95485093FFC9}"/>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6" name="页脚占位符 5">
            <a:extLst>
              <a:ext uri="{FF2B5EF4-FFF2-40B4-BE49-F238E27FC236}">
                <a16:creationId xmlns:a16="http://schemas.microsoft.com/office/drawing/2014/main" id="{0545F837-B171-4058-8BED-57EBB1A4060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5708092-7935-47B2-9F67-578B9576D49B}"/>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684596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39F49B6-379A-4E44-B8C2-6A931A5CEC9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C1F6016-7BDD-4B49-8F67-21FBC183B61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F1E7217-B35A-44A6-9C95-92AF8BC68A6C}"/>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5" name="页脚占位符 4">
            <a:extLst>
              <a:ext uri="{FF2B5EF4-FFF2-40B4-BE49-F238E27FC236}">
                <a16:creationId xmlns:a16="http://schemas.microsoft.com/office/drawing/2014/main" id="{8E9449DE-3476-4B2E-88F5-4D73AA0CB42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1EA6FDD-F4DE-4447-AF17-CFF790156545}"/>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046142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1E76C346-A778-4189-9C78-3858FE788E6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4C965C8F-342E-4E6E-97A5-D626E99206BD}"/>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54E9FD8-9527-4BA5-B7C9-9A187A6F901C}"/>
              </a:ext>
            </a:extLst>
          </p:cNvPr>
          <p:cNvSpPr>
            <a:spLocks noGrp="1"/>
          </p:cNvSpPr>
          <p:nvPr>
            <p:ph type="dt" sz="half" idx="10"/>
          </p:nvPr>
        </p:nvSpPr>
        <p:spPr/>
        <p:txBody>
          <a:bodyPr/>
          <a:lstStyle/>
          <a:p>
            <a:fld id="{C17C5A8B-B94E-4021-B0F5-B360FBFD501F}" type="datetimeFigureOut">
              <a:rPr lang="zh-CN" altLang="en-US" smtClean="0"/>
              <a:t>2020/11/2</a:t>
            </a:fld>
            <a:endParaRPr lang="zh-CN" altLang="en-US"/>
          </a:p>
        </p:txBody>
      </p:sp>
      <p:sp>
        <p:nvSpPr>
          <p:cNvPr id="5" name="页脚占位符 4">
            <a:extLst>
              <a:ext uri="{FF2B5EF4-FFF2-40B4-BE49-F238E27FC236}">
                <a16:creationId xmlns:a16="http://schemas.microsoft.com/office/drawing/2014/main" id="{2A582B72-9204-4B62-9BD2-3068F959541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19A85C2-47A6-4BFC-B561-B4EB2B217C91}"/>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66750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6000" b="-6000"/>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99D70132-5842-4F66-8BF4-BE4F0802B5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50D22457-109C-441E-B83B-E385715CD7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677AB2A-34E1-4C0E-A2E5-9D4FDB48C4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7C5A8B-B94E-4021-B0F5-B360FBFD501F}" type="datetimeFigureOut">
              <a:rPr lang="zh-CN" altLang="en-US" smtClean="0"/>
              <a:t>2020/11/2</a:t>
            </a:fld>
            <a:endParaRPr lang="zh-CN" altLang="en-US"/>
          </a:p>
        </p:txBody>
      </p:sp>
      <p:sp>
        <p:nvSpPr>
          <p:cNvPr id="5" name="页脚占位符 4">
            <a:extLst>
              <a:ext uri="{FF2B5EF4-FFF2-40B4-BE49-F238E27FC236}">
                <a16:creationId xmlns:a16="http://schemas.microsoft.com/office/drawing/2014/main" id="{B9B549D7-EBE3-42A7-B80A-69EBCCCE03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18BCFD94-CC3C-42C2-9E99-E707AC37B3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874699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905888-F3F7-447F-A812-BC38B46EA81C}"/>
              </a:ext>
            </a:extLst>
          </p:cNvPr>
          <p:cNvSpPr>
            <a:spLocks noGrp="1"/>
          </p:cNvSpPr>
          <p:nvPr>
            <p:ph type="title" idx="4294967295"/>
          </p:nvPr>
        </p:nvSpPr>
        <p:spPr>
          <a:xfrm>
            <a:off x="0" y="457200"/>
            <a:ext cx="3932238" cy="1600200"/>
          </a:xfrm>
        </p:spPr>
        <p:txBody>
          <a:bodyPr>
            <a:normAutofit fontScale="90000"/>
          </a:bodyPr>
          <a:lstStyle/>
          <a:p>
            <a:br>
              <a:rPr lang="zh-CN" altLang="en-US" sz="4000" dirty="0"/>
            </a:br>
            <a:br>
              <a:rPr lang="en-US" altLang="zh-CN" b="1" i="0" dirty="0">
                <a:solidFill>
                  <a:srgbClr val="000000"/>
                </a:solidFill>
                <a:effectLst/>
                <a:latin typeface="Times New Roman" panose="02020603050405020304" pitchFamily="18" charset="0"/>
              </a:rPr>
            </a:br>
            <a:endParaRPr lang="zh-CN" altLang="en-US" dirty="0"/>
          </a:p>
        </p:txBody>
      </p:sp>
      <p:sp>
        <p:nvSpPr>
          <p:cNvPr id="10" name="文本框 9">
            <a:extLst>
              <a:ext uri="{FF2B5EF4-FFF2-40B4-BE49-F238E27FC236}">
                <a16:creationId xmlns:a16="http://schemas.microsoft.com/office/drawing/2014/main" id="{BDC17727-653C-4FCC-BFFA-D1CFB449C719}"/>
              </a:ext>
            </a:extLst>
          </p:cNvPr>
          <p:cNvSpPr txBox="1"/>
          <p:nvPr/>
        </p:nvSpPr>
        <p:spPr>
          <a:xfrm>
            <a:off x="1033669" y="472386"/>
            <a:ext cx="10545073" cy="1754326"/>
          </a:xfrm>
          <a:prstGeom prst="rect">
            <a:avLst/>
          </a:prstGeom>
          <a:solidFill>
            <a:srgbClr val="FFFF00"/>
          </a:solidFill>
        </p:spPr>
        <p:txBody>
          <a:bodyPr wrap="square" rtlCol="0">
            <a:spAutoFit/>
          </a:bodyPr>
          <a:lstStyle/>
          <a:p>
            <a:pPr algn="l"/>
            <a:r>
              <a:rPr lang="zh-CN" altLang="en-US" sz="3600" b="1" i="0" u="none" strike="noStrike" dirty="0">
                <a:solidFill>
                  <a:srgbClr val="222222"/>
                </a:solidFill>
                <a:effectLst/>
                <a:latin typeface="微软雅黑" panose="020B0503020204020204" pitchFamily="34" charset="-122"/>
                <a:ea typeface="微软雅黑" panose="020B0503020204020204" pitchFamily="34" charset="-122"/>
              </a:rPr>
              <a:t>奥地利将在厕纸上印制新冠纪念邮票</a:t>
            </a:r>
            <a:endParaRPr lang="en-US" altLang="zh-CN" sz="3600" b="1" i="0" u="none" strike="noStrike" dirty="0">
              <a:solidFill>
                <a:srgbClr val="222222"/>
              </a:solidFill>
              <a:effectLst/>
              <a:latin typeface="微软雅黑" panose="020B0503020204020204" pitchFamily="34" charset="-122"/>
              <a:ea typeface="微软雅黑" panose="020B0503020204020204" pitchFamily="34" charset="-122"/>
            </a:endParaRPr>
          </a:p>
          <a:p>
            <a:pPr algn="l"/>
            <a:r>
              <a:rPr lang="en-US" altLang="zh-CN" sz="3600" b="1" i="0" u="none" strike="noStrike" dirty="0">
                <a:solidFill>
                  <a:srgbClr val="666666"/>
                </a:solidFill>
                <a:effectLst/>
                <a:latin typeface="微软雅黑" panose="020B0503020204020204" pitchFamily="34" charset="-122"/>
                <a:ea typeface="微软雅黑" panose="020B0503020204020204" pitchFamily="34" charset="-122"/>
              </a:rPr>
              <a:t>Austria's postal service is printing special Covid-19 stamps -- ______ toilet paper</a:t>
            </a:r>
            <a:endParaRPr lang="en-US" altLang="zh-CN" sz="3600" b="1" i="0" dirty="0">
              <a:solidFill>
                <a:srgbClr val="000000"/>
              </a:solidFill>
              <a:effectLst/>
              <a:latin typeface="Times New Roman" panose="02020603050405020304" pitchFamily="18" charset="0"/>
            </a:endParaRPr>
          </a:p>
        </p:txBody>
      </p:sp>
      <p:pic>
        <p:nvPicPr>
          <p:cNvPr id="3" name="Picture 2">
            <a:extLst>
              <a:ext uri="{FF2B5EF4-FFF2-40B4-BE49-F238E27FC236}">
                <a16:creationId xmlns:a16="http://schemas.microsoft.com/office/drawing/2014/main" id="{04447131-DAE9-4BEC-A285-CD4DF8A965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7513" y="2396023"/>
            <a:ext cx="7134295" cy="4005397"/>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a:extLst>
              <a:ext uri="{FF2B5EF4-FFF2-40B4-BE49-F238E27FC236}">
                <a16:creationId xmlns:a16="http://schemas.microsoft.com/office/drawing/2014/main" id="{1C7D495D-3EF4-41CF-B2F3-C24CD2809644}"/>
              </a:ext>
            </a:extLst>
          </p:cNvPr>
          <p:cNvSpPr txBox="1"/>
          <p:nvPr/>
        </p:nvSpPr>
        <p:spPr>
          <a:xfrm>
            <a:off x="5829126" y="1580381"/>
            <a:ext cx="954157" cy="707886"/>
          </a:xfrm>
          <a:prstGeom prst="rect">
            <a:avLst/>
          </a:prstGeom>
          <a:noFill/>
        </p:spPr>
        <p:txBody>
          <a:bodyPr wrap="square" rtlCol="0">
            <a:spAutoFit/>
          </a:bodyPr>
          <a:lstStyle/>
          <a:p>
            <a:r>
              <a:rPr lang="en-US" altLang="zh-CN" sz="4000" b="1" dirty="0">
                <a:solidFill>
                  <a:srgbClr val="FF0000"/>
                </a:solidFill>
                <a:latin typeface="Arial Black" panose="020B0A04020102020204" pitchFamily="34" charset="0"/>
                <a:cs typeface="Aharoni" panose="02010803020104030203" pitchFamily="2" charset="-79"/>
              </a:rPr>
              <a:t>on</a:t>
            </a:r>
            <a:endParaRPr lang="zh-CN" altLang="en-US" sz="4000" b="1" dirty="0">
              <a:solidFill>
                <a:srgbClr val="FF0000"/>
              </a:solidFill>
              <a:latin typeface="Arial Black" panose="020B0A04020102020204" pitchFamily="34" charset="0"/>
              <a:cs typeface="Aharoni" panose="02010803020104030203" pitchFamily="2" charset="-79"/>
            </a:endParaRPr>
          </a:p>
        </p:txBody>
      </p:sp>
    </p:spTree>
    <p:extLst>
      <p:ext uri="{BB962C8B-B14F-4D97-AF65-F5344CB8AC3E}">
        <p14:creationId xmlns:p14="http://schemas.microsoft.com/office/powerpoint/2010/main" val="2332465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D05C0B99-3B9E-4C93-9114-9CC947A34649}"/>
              </a:ext>
            </a:extLst>
          </p:cNvPr>
          <p:cNvSpPr txBox="1"/>
          <p:nvPr/>
        </p:nvSpPr>
        <p:spPr>
          <a:xfrm>
            <a:off x="238539" y="265043"/>
            <a:ext cx="11555896" cy="369332"/>
          </a:xfrm>
          <a:prstGeom prst="rect">
            <a:avLst/>
          </a:prstGeom>
          <a:noFill/>
        </p:spPr>
        <p:txBody>
          <a:bodyPr wrap="square">
            <a:spAutoFit/>
          </a:bodyPr>
          <a:lstStyle/>
          <a:p>
            <a:pPr algn="l"/>
            <a:r>
              <a:rPr lang="zh-CN" altLang="en-US" b="0" i="0" dirty="0">
                <a:solidFill>
                  <a:srgbClr val="404040"/>
                </a:solidFill>
                <a:effectLst/>
                <a:latin typeface="微软雅黑" panose="020B0503020204020204" pitchFamily="34" charset="-122"/>
                <a:ea typeface="微软雅黑" panose="020B0503020204020204" pitchFamily="34" charset="-122"/>
              </a:rPr>
              <a:t> </a:t>
            </a:r>
          </a:p>
        </p:txBody>
      </p:sp>
      <p:sp>
        <p:nvSpPr>
          <p:cNvPr id="9" name="文本框 8">
            <a:extLst>
              <a:ext uri="{FF2B5EF4-FFF2-40B4-BE49-F238E27FC236}">
                <a16:creationId xmlns:a16="http://schemas.microsoft.com/office/drawing/2014/main" id="{2D3B98E5-E0F4-437B-892B-F093BE415F8E}"/>
              </a:ext>
            </a:extLst>
          </p:cNvPr>
          <p:cNvSpPr txBox="1"/>
          <p:nvPr/>
        </p:nvSpPr>
        <p:spPr>
          <a:xfrm>
            <a:off x="543340" y="1104686"/>
            <a:ext cx="11251096" cy="5016758"/>
          </a:xfrm>
          <a:prstGeom prst="rect">
            <a:avLst/>
          </a:prstGeom>
          <a:noFill/>
        </p:spPr>
        <p:txBody>
          <a:bodyPr wrap="square">
            <a:spAutoFit/>
          </a:bodyPr>
          <a:lstStyle/>
          <a:p>
            <a:pPr algn="l"/>
            <a:r>
              <a:rPr lang="en-US" altLang="zh-CN" sz="3200" b="0" i="0" u="none" strike="noStrike" dirty="0">
                <a:solidFill>
                  <a:srgbClr val="404040"/>
                </a:solidFill>
                <a:effectLst/>
                <a:latin typeface="&amp;quot"/>
              </a:rPr>
              <a:t>If 2020 could take the form of ______ object, it would surely be toilet paper.</a:t>
            </a:r>
          </a:p>
          <a:p>
            <a:pPr algn="l"/>
            <a:r>
              <a:rPr lang="zh-CN" altLang="en-US" sz="3200" b="0" i="0" u="none" strike="noStrike" dirty="0">
                <a:solidFill>
                  <a:srgbClr val="404040"/>
                </a:solidFill>
                <a:effectLst/>
                <a:latin typeface="&amp;quot"/>
              </a:rPr>
              <a:t>如果用一个实物来代表</a:t>
            </a:r>
            <a:r>
              <a:rPr lang="en-US" altLang="zh-CN" sz="3200" b="0" i="0" u="none" strike="noStrike" dirty="0">
                <a:solidFill>
                  <a:srgbClr val="404040"/>
                </a:solidFill>
                <a:effectLst/>
                <a:latin typeface="&amp;quot"/>
              </a:rPr>
              <a:t>2020</a:t>
            </a:r>
            <a:r>
              <a:rPr lang="zh-CN" altLang="en-US" sz="3200" b="0" i="0" u="none" strike="noStrike" dirty="0">
                <a:solidFill>
                  <a:srgbClr val="404040"/>
                </a:solidFill>
                <a:effectLst/>
                <a:latin typeface="&amp;quot"/>
              </a:rPr>
              <a:t>年，那一定是厕纸。</a:t>
            </a:r>
          </a:p>
          <a:p>
            <a:pPr algn="l"/>
            <a:r>
              <a:rPr lang="zh-CN" altLang="en-US" sz="3200" b="0" i="0" u="none" strike="noStrike" dirty="0">
                <a:solidFill>
                  <a:srgbClr val="404040"/>
                </a:solidFill>
                <a:effectLst/>
                <a:latin typeface="&amp;quot"/>
              </a:rPr>
              <a:t> </a:t>
            </a:r>
          </a:p>
          <a:p>
            <a:pPr algn="l"/>
            <a:r>
              <a:rPr lang="en-US" altLang="zh-CN" sz="3200" b="0" i="0" u="none" strike="noStrike" dirty="0">
                <a:solidFill>
                  <a:srgbClr val="404040"/>
                </a:solidFill>
                <a:effectLst/>
                <a:latin typeface="&amp;quot"/>
              </a:rPr>
              <a:t>Not only ______ this year </a:t>
            </a:r>
            <a:r>
              <a:rPr lang="en-US" altLang="zh-CN" sz="3200" b="1" i="0" u="none" strike="noStrike" dirty="0">
                <a:solidFill>
                  <a:srgbClr val="7030A0"/>
                </a:solidFill>
                <a:effectLst/>
                <a:latin typeface="&amp;quot"/>
              </a:rPr>
              <a:t>been</a:t>
            </a:r>
            <a:r>
              <a:rPr lang="en-US" altLang="zh-CN" sz="3200" b="0" i="0" u="none" strike="noStrike" dirty="0">
                <a:solidFill>
                  <a:srgbClr val="404040"/>
                </a:solidFill>
                <a:effectLst/>
                <a:latin typeface="&amp;quot"/>
              </a:rPr>
              <a:t> crappy, but reports of people </a:t>
            </a:r>
            <a:r>
              <a:rPr lang="en-US" altLang="zh-CN" sz="3200" b="1" i="0" u="none" strike="noStrike" dirty="0">
                <a:solidFill>
                  <a:srgbClr val="7030A0"/>
                </a:solidFill>
                <a:effectLst/>
                <a:latin typeface="&amp;quot"/>
              </a:rPr>
              <a:t>hoard</a:t>
            </a:r>
            <a:r>
              <a:rPr lang="en-US" altLang="zh-CN" sz="3200" b="0" i="0" u="none" strike="noStrike" dirty="0">
                <a:solidFill>
                  <a:srgbClr val="404040"/>
                </a:solidFill>
                <a:effectLst/>
                <a:latin typeface="&amp;quot"/>
              </a:rPr>
              <a:t>ing toilet paper in large ________________ during the coronavirus pandemic will live in the memories of many.</a:t>
            </a:r>
          </a:p>
          <a:p>
            <a:pPr algn="l"/>
            <a:r>
              <a:rPr lang="zh-CN" altLang="en-US" sz="3200" b="0" i="0" u="none" strike="noStrike" dirty="0">
                <a:solidFill>
                  <a:srgbClr val="404040"/>
                </a:solidFill>
                <a:effectLst/>
                <a:latin typeface="&amp;quot"/>
              </a:rPr>
              <a:t>这不仅是糟糕的一年，而且有关人们在新冠疫情期间大量囤积厕纸的报道会深植在许多人的记忆中。</a:t>
            </a:r>
          </a:p>
          <a:p>
            <a:pPr algn="l"/>
            <a:endParaRPr lang="en-US" altLang="zh-CN" sz="3200" b="0" i="0" u="none" strike="noStrike" dirty="0">
              <a:solidFill>
                <a:srgbClr val="404040"/>
              </a:solidFill>
              <a:effectLst/>
              <a:latin typeface="&amp;quot"/>
            </a:endParaRPr>
          </a:p>
        </p:txBody>
      </p:sp>
      <p:sp>
        <p:nvSpPr>
          <p:cNvPr id="3" name="文本框 2">
            <a:extLst>
              <a:ext uri="{FF2B5EF4-FFF2-40B4-BE49-F238E27FC236}">
                <a16:creationId xmlns:a16="http://schemas.microsoft.com/office/drawing/2014/main" id="{53F7F361-2C9B-41C0-870E-0AB648DF4C3A}"/>
              </a:ext>
            </a:extLst>
          </p:cNvPr>
          <p:cNvSpPr txBox="1"/>
          <p:nvPr/>
        </p:nvSpPr>
        <p:spPr>
          <a:xfrm>
            <a:off x="5652053" y="918768"/>
            <a:ext cx="1033669" cy="707886"/>
          </a:xfrm>
          <a:prstGeom prst="rect">
            <a:avLst/>
          </a:prstGeom>
          <a:solidFill>
            <a:srgbClr val="00FFFF"/>
          </a:solidFill>
        </p:spPr>
        <p:txBody>
          <a:bodyPr wrap="square" rtlCol="0">
            <a:spAutoFit/>
          </a:bodyPr>
          <a:lstStyle/>
          <a:p>
            <a:r>
              <a:rPr lang="en-US" altLang="zh-CN" sz="4000" b="1" dirty="0">
                <a:solidFill>
                  <a:srgbClr val="FF0000"/>
                </a:solidFill>
              </a:rPr>
              <a:t>an</a:t>
            </a:r>
            <a:endParaRPr lang="zh-CN" altLang="en-US" sz="4000" b="1" dirty="0">
              <a:solidFill>
                <a:srgbClr val="FF0000"/>
              </a:solidFill>
            </a:endParaRPr>
          </a:p>
        </p:txBody>
      </p:sp>
      <p:sp>
        <p:nvSpPr>
          <p:cNvPr id="5" name="文本框 4">
            <a:extLst>
              <a:ext uri="{FF2B5EF4-FFF2-40B4-BE49-F238E27FC236}">
                <a16:creationId xmlns:a16="http://schemas.microsoft.com/office/drawing/2014/main" id="{2D3B7E98-DEFB-45CA-AC98-9B849F0BEDE5}"/>
              </a:ext>
            </a:extLst>
          </p:cNvPr>
          <p:cNvSpPr txBox="1"/>
          <p:nvPr/>
        </p:nvSpPr>
        <p:spPr>
          <a:xfrm>
            <a:off x="2193234" y="2879755"/>
            <a:ext cx="1033669" cy="707886"/>
          </a:xfrm>
          <a:prstGeom prst="rect">
            <a:avLst/>
          </a:prstGeom>
          <a:solidFill>
            <a:srgbClr val="00FFFF"/>
          </a:solidFill>
        </p:spPr>
        <p:txBody>
          <a:bodyPr wrap="square" rtlCol="0">
            <a:spAutoFit/>
          </a:bodyPr>
          <a:lstStyle/>
          <a:p>
            <a:r>
              <a:rPr lang="en-US" altLang="zh-CN" sz="4000" b="1" dirty="0">
                <a:solidFill>
                  <a:srgbClr val="FF0000"/>
                </a:solidFill>
              </a:rPr>
              <a:t>has</a:t>
            </a:r>
            <a:endParaRPr lang="zh-CN" altLang="en-US" sz="4000" b="1" dirty="0">
              <a:solidFill>
                <a:srgbClr val="FF0000"/>
              </a:solidFill>
            </a:endParaRPr>
          </a:p>
        </p:txBody>
      </p:sp>
      <p:sp>
        <p:nvSpPr>
          <p:cNvPr id="6" name="文本框 5">
            <a:extLst>
              <a:ext uri="{FF2B5EF4-FFF2-40B4-BE49-F238E27FC236}">
                <a16:creationId xmlns:a16="http://schemas.microsoft.com/office/drawing/2014/main" id="{4F2160ED-6710-4C6A-B2AF-806B2B87651C}"/>
              </a:ext>
            </a:extLst>
          </p:cNvPr>
          <p:cNvSpPr txBox="1"/>
          <p:nvPr/>
        </p:nvSpPr>
        <p:spPr>
          <a:xfrm>
            <a:off x="5751443" y="3507406"/>
            <a:ext cx="2610679" cy="707886"/>
          </a:xfrm>
          <a:prstGeom prst="rect">
            <a:avLst/>
          </a:prstGeom>
          <a:solidFill>
            <a:srgbClr val="00FFFF"/>
          </a:solidFill>
        </p:spPr>
        <p:txBody>
          <a:bodyPr wrap="square" rtlCol="0">
            <a:spAutoFit/>
          </a:bodyPr>
          <a:lstStyle/>
          <a:p>
            <a:r>
              <a:rPr lang="en-US" altLang="zh-CN" sz="4000" b="1" dirty="0">
                <a:solidFill>
                  <a:srgbClr val="FF0000"/>
                </a:solidFill>
              </a:rPr>
              <a:t>quantities</a:t>
            </a:r>
            <a:endParaRPr lang="zh-CN" altLang="en-US" sz="4000" b="1" dirty="0">
              <a:solidFill>
                <a:srgbClr val="FF0000"/>
              </a:solidFill>
            </a:endParaRPr>
          </a:p>
        </p:txBody>
      </p:sp>
    </p:spTree>
    <p:extLst>
      <p:ext uri="{BB962C8B-B14F-4D97-AF65-F5344CB8AC3E}">
        <p14:creationId xmlns:p14="http://schemas.microsoft.com/office/powerpoint/2010/main" val="417796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a:extLst>
              <a:ext uri="{FF2B5EF4-FFF2-40B4-BE49-F238E27FC236}">
                <a16:creationId xmlns:a16="http://schemas.microsoft.com/office/drawing/2014/main" id="{9F2C18E6-CDCA-4F64-ADB3-E9F467C38B08}"/>
              </a:ext>
            </a:extLst>
          </p:cNvPr>
          <p:cNvSpPr txBox="1"/>
          <p:nvPr/>
        </p:nvSpPr>
        <p:spPr>
          <a:xfrm>
            <a:off x="278296" y="692429"/>
            <a:ext cx="11370366" cy="6678751"/>
          </a:xfrm>
          <a:prstGeom prst="rect">
            <a:avLst/>
          </a:prstGeom>
          <a:noFill/>
        </p:spPr>
        <p:txBody>
          <a:bodyPr wrap="square">
            <a:spAutoFit/>
          </a:bodyPr>
          <a:lstStyle/>
          <a:p>
            <a:pPr algn="l"/>
            <a:r>
              <a:rPr lang="en-US" altLang="zh-CN" sz="3200" b="0" i="0" u="none" strike="noStrike" dirty="0">
                <a:solidFill>
                  <a:srgbClr val="404040"/>
                </a:solidFill>
                <a:effectLst/>
                <a:latin typeface="&amp;quot"/>
              </a:rPr>
              <a:t>Or so some in Austria seem to think: On Friday, the country's postal service announced it _______________(issue) a postage stamp made from three-ply toilet paper, to commemorate one of the year's stranger ____________________(phenomenon).</a:t>
            </a:r>
          </a:p>
          <a:p>
            <a:pPr algn="l"/>
            <a:r>
              <a:rPr lang="zh-CN" altLang="en-US" sz="2800" b="0" i="0" u="none" strike="noStrike" dirty="0">
                <a:solidFill>
                  <a:srgbClr val="404040"/>
                </a:solidFill>
                <a:effectLst/>
                <a:latin typeface="&amp;quot"/>
              </a:rPr>
              <a:t>至少奥地利的某些人似乎是这么认为的。上周五（</a:t>
            </a:r>
            <a:r>
              <a:rPr lang="en-US" altLang="zh-CN" sz="2800" b="0" i="0" u="none" strike="noStrike" dirty="0">
                <a:solidFill>
                  <a:srgbClr val="404040"/>
                </a:solidFill>
                <a:effectLst/>
                <a:latin typeface="&amp;quot"/>
              </a:rPr>
              <a:t>10</a:t>
            </a:r>
            <a:r>
              <a:rPr lang="zh-CN" altLang="en-US" sz="2800" b="0" i="0" u="none" strike="noStrike" dirty="0">
                <a:solidFill>
                  <a:srgbClr val="404040"/>
                </a:solidFill>
                <a:effectLst/>
                <a:latin typeface="&amp;quot"/>
              </a:rPr>
              <a:t>月</a:t>
            </a:r>
            <a:r>
              <a:rPr lang="en-US" altLang="zh-CN" sz="2800" b="0" i="0" u="none" strike="noStrike" dirty="0">
                <a:solidFill>
                  <a:srgbClr val="404040"/>
                </a:solidFill>
                <a:effectLst/>
                <a:latin typeface="&amp;quot"/>
              </a:rPr>
              <a:t>23</a:t>
            </a:r>
            <a:r>
              <a:rPr lang="zh-CN" altLang="en-US" sz="2800" b="0" i="0" u="none" strike="noStrike" dirty="0">
                <a:solidFill>
                  <a:srgbClr val="404040"/>
                </a:solidFill>
                <a:effectLst/>
                <a:latin typeface="&amp;quot"/>
              </a:rPr>
              <a:t>日）奥地利邮政宣布，将发行一款由三层厕纸制成的邮票，来纪念今年的奇怪现象之一。</a:t>
            </a:r>
            <a:endParaRPr lang="en-US" altLang="zh-CN" sz="2800" b="0" i="0" u="none" strike="noStrike" dirty="0">
              <a:solidFill>
                <a:srgbClr val="404040"/>
              </a:solidFill>
              <a:effectLst/>
              <a:latin typeface="&amp;quot"/>
            </a:endParaRPr>
          </a:p>
          <a:p>
            <a:pPr algn="l"/>
            <a:r>
              <a:rPr lang="en-US" altLang="zh-CN" sz="3200" b="0" i="0" u="none" strike="noStrike" dirty="0">
                <a:solidFill>
                  <a:srgbClr val="404040"/>
                </a:solidFill>
                <a:effectLst/>
                <a:latin typeface="&amp;quot"/>
              </a:rPr>
              <a:t>Each stamp, _______________(measure) just under four inches in ____________(long), will be the size and shape of a standard sheet of toilet paper, Austria Post said Friday.</a:t>
            </a:r>
          </a:p>
          <a:p>
            <a:pPr algn="l"/>
            <a:r>
              <a:rPr lang="zh-CN" altLang="en-US" sz="2800" b="0" i="0" u="none" strike="noStrike" dirty="0">
                <a:solidFill>
                  <a:srgbClr val="404040"/>
                </a:solidFill>
                <a:effectLst/>
                <a:latin typeface="&amp;quot"/>
              </a:rPr>
              <a:t>奥地利邮政上周五称，每一枚邮票长度将近</a:t>
            </a:r>
            <a:r>
              <a:rPr lang="en-US" altLang="zh-CN" sz="2800" b="0" i="0" u="none" strike="noStrike" dirty="0">
                <a:solidFill>
                  <a:srgbClr val="404040"/>
                </a:solidFill>
                <a:effectLst/>
                <a:latin typeface="&amp;quot"/>
              </a:rPr>
              <a:t>4</a:t>
            </a:r>
            <a:r>
              <a:rPr lang="zh-CN" altLang="en-US" sz="2800" b="0" i="0" u="none" strike="noStrike" dirty="0">
                <a:solidFill>
                  <a:srgbClr val="404040"/>
                </a:solidFill>
                <a:effectLst/>
                <a:latin typeface="&amp;quot"/>
              </a:rPr>
              <a:t>英寸（</a:t>
            </a:r>
            <a:r>
              <a:rPr lang="en-US" altLang="zh-CN" sz="2800" b="0" i="0" u="none" strike="noStrike" dirty="0">
                <a:solidFill>
                  <a:srgbClr val="404040"/>
                </a:solidFill>
                <a:effectLst/>
                <a:latin typeface="&amp;quot"/>
              </a:rPr>
              <a:t>10</a:t>
            </a:r>
            <a:r>
              <a:rPr lang="zh-CN" altLang="en-US" sz="2800" b="0" i="0" u="none" strike="noStrike" dirty="0">
                <a:solidFill>
                  <a:srgbClr val="404040"/>
                </a:solidFill>
                <a:effectLst/>
                <a:latin typeface="&amp;quot"/>
              </a:rPr>
              <a:t>厘米），与标准厕纸的大小和形状一样。</a:t>
            </a:r>
          </a:p>
          <a:p>
            <a:pPr algn="l"/>
            <a:endParaRPr lang="zh-CN" altLang="en-US" sz="3200" b="0" i="0" u="none" strike="noStrike" dirty="0">
              <a:solidFill>
                <a:srgbClr val="404040"/>
              </a:solidFill>
              <a:effectLst/>
              <a:latin typeface="&amp;quot"/>
            </a:endParaRPr>
          </a:p>
          <a:p>
            <a:pPr algn="l"/>
            <a:r>
              <a:rPr lang="zh-CN" altLang="en-US" sz="3200" b="0" i="0" u="none" strike="noStrike" dirty="0">
                <a:solidFill>
                  <a:srgbClr val="404040"/>
                </a:solidFill>
                <a:effectLst/>
                <a:latin typeface="&amp;quot"/>
              </a:rPr>
              <a:t> </a:t>
            </a:r>
          </a:p>
        </p:txBody>
      </p:sp>
      <p:sp>
        <p:nvSpPr>
          <p:cNvPr id="5" name="文本框 4">
            <a:extLst>
              <a:ext uri="{FF2B5EF4-FFF2-40B4-BE49-F238E27FC236}">
                <a16:creationId xmlns:a16="http://schemas.microsoft.com/office/drawing/2014/main" id="{7E6A9563-F968-4AAE-A8FD-49388ABBC949}"/>
              </a:ext>
            </a:extLst>
          </p:cNvPr>
          <p:cNvSpPr txBox="1"/>
          <p:nvPr/>
        </p:nvSpPr>
        <p:spPr>
          <a:xfrm>
            <a:off x="4114802" y="1155703"/>
            <a:ext cx="2517912" cy="707886"/>
          </a:xfrm>
          <a:prstGeom prst="rect">
            <a:avLst/>
          </a:prstGeom>
          <a:solidFill>
            <a:srgbClr val="00FFFF"/>
          </a:solidFill>
        </p:spPr>
        <p:txBody>
          <a:bodyPr wrap="square" rtlCol="0">
            <a:spAutoFit/>
          </a:bodyPr>
          <a:lstStyle/>
          <a:p>
            <a:r>
              <a:rPr lang="en-US" altLang="zh-CN" sz="4000" b="1" dirty="0">
                <a:solidFill>
                  <a:srgbClr val="FF0000"/>
                </a:solidFill>
              </a:rPr>
              <a:t>is issuing</a:t>
            </a:r>
            <a:endParaRPr lang="zh-CN" altLang="en-US" sz="4000" b="1" dirty="0">
              <a:solidFill>
                <a:srgbClr val="FF0000"/>
              </a:solidFill>
            </a:endParaRPr>
          </a:p>
        </p:txBody>
      </p:sp>
      <p:sp>
        <p:nvSpPr>
          <p:cNvPr id="8" name="文本框 7">
            <a:extLst>
              <a:ext uri="{FF2B5EF4-FFF2-40B4-BE49-F238E27FC236}">
                <a16:creationId xmlns:a16="http://schemas.microsoft.com/office/drawing/2014/main" id="{336DBC42-FC95-4624-B56B-F9607C529AAB}"/>
              </a:ext>
            </a:extLst>
          </p:cNvPr>
          <p:cNvSpPr txBox="1"/>
          <p:nvPr/>
        </p:nvSpPr>
        <p:spPr>
          <a:xfrm>
            <a:off x="3193774" y="2102128"/>
            <a:ext cx="3763617" cy="707886"/>
          </a:xfrm>
          <a:prstGeom prst="rect">
            <a:avLst/>
          </a:prstGeom>
          <a:solidFill>
            <a:srgbClr val="00FFFF"/>
          </a:solidFill>
        </p:spPr>
        <p:txBody>
          <a:bodyPr wrap="square" rtlCol="0">
            <a:spAutoFit/>
          </a:bodyPr>
          <a:lstStyle/>
          <a:p>
            <a:r>
              <a:rPr lang="en-US" altLang="zh-CN" sz="4000" b="1" dirty="0">
                <a:solidFill>
                  <a:srgbClr val="FF0000"/>
                </a:solidFill>
              </a:rPr>
              <a:t>phenomena</a:t>
            </a:r>
            <a:endParaRPr lang="zh-CN" altLang="en-US" sz="4000" b="1" dirty="0">
              <a:solidFill>
                <a:srgbClr val="FF0000"/>
              </a:solidFill>
            </a:endParaRPr>
          </a:p>
        </p:txBody>
      </p:sp>
      <p:sp>
        <p:nvSpPr>
          <p:cNvPr id="9" name="文本框 8">
            <a:extLst>
              <a:ext uri="{FF2B5EF4-FFF2-40B4-BE49-F238E27FC236}">
                <a16:creationId xmlns:a16="http://schemas.microsoft.com/office/drawing/2014/main" id="{5101C715-D5F2-48E7-99B4-854AACAAFF80}"/>
              </a:ext>
            </a:extLst>
          </p:cNvPr>
          <p:cNvSpPr txBox="1"/>
          <p:nvPr/>
        </p:nvSpPr>
        <p:spPr>
          <a:xfrm>
            <a:off x="715620" y="4385747"/>
            <a:ext cx="2014328" cy="707886"/>
          </a:xfrm>
          <a:prstGeom prst="rect">
            <a:avLst/>
          </a:prstGeom>
          <a:solidFill>
            <a:srgbClr val="00FFFF"/>
          </a:solidFill>
        </p:spPr>
        <p:txBody>
          <a:bodyPr wrap="square" rtlCol="0">
            <a:spAutoFit/>
          </a:bodyPr>
          <a:lstStyle/>
          <a:p>
            <a:r>
              <a:rPr lang="en-US" altLang="zh-CN" sz="4000" b="1" dirty="0">
                <a:solidFill>
                  <a:srgbClr val="FF0000"/>
                </a:solidFill>
              </a:rPr>
              <a:t>length</a:t>
            </a:r>
            <a:endParaRPr lang="zh-CN" altLang="en-US" sz="4000" b="1" dirty="0">
              <a:solidFill>
                <a:srgbClr val="FF0000"/>
              </a:solidFill>
            </a:endParaRPr>
          </a:p>
        </p:txBody>
      </p:sp>
      <p:sp>
        <p:nvSpPr>
          <p:cNvPr id="18" name="文本框 17">
            <a:extLst>
              <a:ext uri="{FF2B5EF4-FFF2-40B4-BE49-F238E27FC236}">
                <a16:creationId xmlns:a16="http://schemas.microsoft.com/office/drawing/2014/main" id="{12D53253-7D10-4063-9C98-F65B516DA130}"/>
              </a:ext>
            </a:extLst>
          </p:cNvPr>
          <p:cNvSpPr txBox="1"/>
          <p:nvPr/>
        </p:nvSpPr>
        <p:spPr>
          <a:xfrm>
            <a:off x="2544416" y="3677861"/>
            <a:ext cx="2829342" cy="707886"/>
          </a:xfrm>
          <a:prstGeom prst="rect">
            <a:avLst/>
          </a:prstGeom>
          <a:solidFill>
            <a:srgbClr val="00FFFF"/>
          </a:solidFill>
        </p:spPr>
        <p:txBody>
          <a:bodyPr wrap="square" rtlCol="0">
            <a:spAutoFit/>
          </a:bodyPr>
          <a:lstStyle/>
          <a:p>
            <a:r>
              <a:rPr lang="en-US" altLang="zh-CN" sz="4000" b="1" dirty="0">
                <a:solidFill>
                  <a:srgbClr val="FF0000"/>
                </a:solidFill>
              </a:rPr>
              <a:t>measuring</a:t>
            </a:r>
            <a:endParaRPr lang="zh-CN" altLang="en-US" sz="4000" b="1" dirty="0">
              <a:solidFill>
                <a:srgbClr val="FF0000"/>
              </a:solidFill>
            </a:endParaRPr>
          </a:p>
        </p:txBody>
      </p:sp>
    </p:spTree>
    <p:extLst>
      <p:ext uri="{BB962C8B-B14F-4D97-AF65-F5344CB8AC3E}">
        <p14:creationId xmlns:p14="http://schemas.microsoft.com/office/powerpoint/2010/main" val="1890051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46503E79-375F-40B6-AE68-F2B1E468C2F4}"/>
              </a:ext>
            </a:extLst>
          </p:cNvPr>
          <p:cNvSpPr txBox="1"/>
          <p:nvPr/>
        </p:nvSpPr>
        <p:spPr>
          <a:xfrm>
            <a:off x="337930" y="3909391"/>
            <a:ext cx="11522765" cy="2923877"/>
          </a:xfrm>
          <a:prstGeom prst="rect">
            <a:avLst/>
          </a:prstGeom>
          <a:noFill/>
        </p:spPr>
        <p:txBody>
          <a:bodyPr wrap="square">
            <a:spAutoFit/>
          </a:bodyPr>
          <a:lstStyle/>
          <a:p>
            <a:pPr algn="l"/>
            <a:r>
              <a:rPr lang="en-US" altLang="zh-CN" sz="3200" b="0" i="0" u="none" strike="noStrike" dirty="0">
                <a:solidFill>
                  <a:srgbClr val="404040"/>
                </a:solidFill>
                <a:effectLst/>
                <a:latin typeface="&amp;quot"/>
              </a:rPr>
              <a:t>Customers can even use the stamps to </a:t>
            </a:r>
            <a:r>
              <a:rPr lang="en-US" altLang="zh-CN" sz="3200" b="1" i="0" u="none" strike="noStrike" dirty="0">
                <a:solidFill>
                  <a:srgbClr val="7030A0"/>
                </a:solidFill>
                <a:effectLst/>
                <a:latin typeface="&amp;quot"/>
              </a:rPr>
              <a:t>enforce</a:t>
            </a:r>
            <a:r>
              <a:rPr lang="en-US" altLang="zh-CN" sz="3200" b="0" i="0" u="none" strike="noStrike" dirty="0">
                <a:solidFill>
                  <a:srgbClr val="404040"/>
                </a:solidFill>
                <a:effectLst/>
                <a:latin typeface="&amp;quot"/>
              </a:rPr>
              <a:t> social distancing -- 10 stamps ___________(line) up next to each other measure one meter, the _____________________(recommend) social distance in some countries.</a:t>
            </a:r>
          </a:p>
          <a:p>
            <a:pPr algn="l"/>
            <a:r>
              <a:rPr lang="zh-CN" altLang="en-US" sz="2800" b="0" i="0" u="none" strike="noStrike" dirty="0">
                <a:solidFill>
                  <a:srgbClr val="404040"/>
                </a:solidFill>
                <a:effectLst/>
                <a:latin typeface="&amp;quot"/>
              </a:rPr>
              <a:t>顾客可以用这款邮票来践行社交隔离。</a:t>
            </a:r>
            <a:r>
              <a:rPr lang="en-US" altLang="zh-CN" sz="2800" b="0" i="0" u="none" strike="noStrike" dirty="0">
                <a:solidFill>
                  <a:srgbClr val="404040"/>
                </a:solidFill>
                <a:effectLst/>
                <a:latin typeface="&amp;quot"/>
              </a:rPr>
              <a:t>10</a:t>
            </a:r>
            <a:r>
              <a:rPr lang="zh-CN" altLang="en-US" sz="2800" b="0" i="0" u="none" strike="noStrike" dirty="0">
                <a:solidFill>
                  <a:srgbClr val="404040"/>
                </a:solidFill>
                <a:effectLst/>
                <a:latin typeface="&amp;quot"/>
              </a:rPr>
              <a:t>枚邮票连在一起长度为</a:t>
            </a:r>
            <a:r>
              <a:rPr lang="en-US" altLang="zh-CN" sz="2800" b="0" i="0" u="none" strike="noStrike" dirty="0">
                <a:solidFill>
                  <a:srgbClr val="404040"/>
                </a:solidFill>
                <a:effectLst/>
                <a:latin typeface="&amp;quot"/>
              </a:rPr>
              <a:t>1</a:t>
            </a:r>
            <a:r>
              <a:rPr lang="zh-CN" altLang="en-US" sz="2800" b="0" i="0" u="none" strike="noStrike" dirty="0">
                <a:solidFill>
                  <a:srgbClr val="404040"/>
                </a:solidFill>
                <a:effectLst/>
                <a:latin typeface="&amp;quot"/>
              </a:rPr>
              <a:t>米，也就是某些国家推荐的社交距离。</a:t>
            </a:r>
          </a:p>
        </p:txBody>
      </p:sp>
      <p:sp>
        <p:nvSpPr>
          <p:cNvPr id="5" name="文本框 4">
            <a:extLst>
              <a:ext uri="{FF2B5EF4-FFF2-40B4-BE49-F238E27FC236}">
                <a16:creationId xmlns:a16="http://schemas.microsoft.com/office/drawing/2014/main" id="{BA3ECEBB-10FF-4540-940F-F68363A409D5}"/>
              </a:ext>
            </a:extLst>
          </p:cNvPr>
          <p:cNvSpPr txBox="1"/>
          <p:nvPr/>
        </p:nvSpPr>
        <p:spPr>
          <a:xfrm>
            <a:off x="1364971" y="4847030"/>
            <a:ext cx="3790123" cy="707886"/>
          </a:xfrm>
          <a:prstGeom prst="rect">
            <a:avLst/>
          </a:prstGeom>
          <a:solidFill>
            <a:srgbClr val="00FFFF"/>
          </a:solidFill>
        </p:spPr>
        <p:txBody>
          <a:bodyPr wrap="square" rtlCol="0">
            <a:spAutoFit/>
          </a:bodyPr>
          <a:lstStyle/>
          <a:p>
            <a:r>
              <a:rPr lang="en-US" altLang="zh-CN" sz="4000" b="1" dirty="0">
                <a:solidFill>
                  <a:srgbClr val="FF0000"/>
                </a:solidFill>
              </a:rPr>
              <a:t>recommended</a:t>
            </a:r>
            <a:endParaRPr lang="zh-CN" altLang="en-US" sz="4000" b="1" dirty="0">
              <a:solidFill>
                <a:srgbClr val="FF0000"/>
              </a:solidFill>
            </a:endParaRPr>
          </a:p>
        </p:txBody>
      </p:sp>
      <p:sp>
        <p:nvSpPr>
          <p:cNvPr id="7" name="文本框 6">
            <a:extLst>
              <a:ext uri="{FF2B5EF4-FFF2-40B4-BE49-F238E27FC236}">
                <a16:creationId xmlns:a16="http://schemas.microsoft.com/office/drawing/2014/main" id="{2863A4EA-2D09-4ECC-99F6-A67582809D5D}"/>
              </a:ext>
            </a:extLst>
          </p:cNvPr>
          <p:cNvSpPr txBox="1"/>
          <p:nvPr/>
        </p:nvSpPr>
        <p:spPr>
          <a:xfrm>
            <a:off x="2093846" y="4382146"/>
            <a:ext cx="1457737" cy="707886"/>
          </a:xfrm>
          <a:prstGeom prst="rect">
            <a:avLst/>
          </a:prstGeom>
          <a:solidFill>
            <a:srgbClr val="00FFFF"/>
          </a:solidFill>
        </p:spPr>
        <p:txBody>
          <a:bodyPr wrap="square" rtlCol="0">
            <a:spAutoFit/>
          </a:bodyPr>
          <a:lstStyle/>
          <a:p>
            <a:r>
              <a:rPr lang="en-US" altLang="zh-CN" sz="4000" b="1" dirty="0">
                <a:solidFill>
                  <a:srgbClr val="FF0000"/>
                </a:solidFill>
              </a:rPr>
              <a:t>lined</a:t>
            </a:r>
            <a:endParaRPr lang="zh-CN" altLang="en-US" sz="4000" b="1" dirty="0">
              <a:solidFill>
                <a:srgbClr val="FF0000"/>
              </a:solidFill>
            </a:endParaRPr>
          </a:p>
        </p:txBody>
      </p:sp>
      <p:pic>
        <p:nvPicPr>
          <p:cNvPr id="2050" name="Picture 2">
            <a:extLst>
              <a:ext uri="{FF2B5EF4-FFF2-40B4-BE49-F238E27FC236}">
                <a16:creationId xmlns:a16="http://schemas.microsoft.com/office/drawing/2014/main" id="{F11D2D81-DE82-41C8-B541-0733F54335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285" y="166065"/>
            <a:ext cx="6667500" cy="374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452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13048CAC-5609-4471-8BBE-C2DA95C32AF3}"/>
              </a:ext>
            </a:extLst>
          </p:cNvPr>
          <p:cNvSpPr txBox="1"/>
          <p:nvPr/>
        </p:nvSpPr>
        <p:spPr>
          <a:xfrm>
            <a:off x="556590" y="622926"/>
            <a:ext cx="11211339" cy="5878532"/>
          </a:xfrm>
          <a:prstGeom prst="rect">
            <a:avLst/>
          </a:prstGeom>
          <a:noFill/>
        </p:spPr>
        <p:txBody>
          <a:bodyPr wrap="square">
            <a:spAutoFit/>
          </a:bodyPr>
          <a:lstStyle/>
          <a:p>
            <a:pPr algn="l"/>
            <a:r>
              <a:rPr lang="en-US" altLang="zh-CN" sz="3200" dirty="0">
                <a:solidFill>
                  <a:srgbClr val="404040"/>
                </a:solidFill>
                <a:latin typeface="&amp;quot"/>
              </a:rPr>
              <a:t>_________________</a:t>
            </a:r>
            <a:r>
              <a:rPr lang="en-US" altLang="zh-CN" sz="3200" b="0" i="0" u="none" strike="noStrike" dirty="0">
                <a:solidFill>
                  <a:srgbClr val="404040"/>
                </a:solidFill>
                <a:effectLst/>
                <a:latin typeface="&amp;quot"/>
              </a:rPr>
              <a:t>, the stamps are illustrated with a picture of a baby elephant -- another national ________________(remind) of the recommended one meter distance.</a:t>
            </a:r>
          </a:p>
          <a:p>
            <a:pPr algn="l"/>
            <a:r>
              <a:rPr lang="zh-CN" altLang="en-US" sz="2800" b="0" i="0" u="none" strike="noStrike" dirty="0">
                <a:solidFill>
                  <a:srgbClr val="404040"/>
                </a:solidFill>
                <a:effectLst/>
                <a:latin typeface="&amp;quot"/>
              </a:rPr>
              <a:t>与此同时，邮票上印着象宝宝的图案，奥地利用一头小象的长度来提醒民众保持一米距离。</a:t>
            </a:r>
          </a:p>
          <a:p>
            <a:pPr algn="l"/>
            <a:r>
              <a:rPr lang="zh-CN" altLang="en-US" sz="2800" b="0" i="0" u="none" strike="noStrike" dirty="0">
                <a:solidFill>
                  <a:srgbClr val="404040"/>
                </a:solidFill>
                <a:effectLst/>
                <a:latin typeface="&amp;quot"/>
              </a:rPr>
              <a:t> </a:t>
            </a:r>
          </a:p>
          <a:p>
            <a:pPr algn="l"/>
            <a:r>
              <a:rPr lang="en-US" altLang="zh-CN" sz="2800" b="0" i="0" u="none" strike="noStrike" dirty="0">
                <a:solidFill>
                  <a:srgbClr val="404040"/>
                </a:solidFill>
                <a:effectLst/>
                <a:latin typeface="&amp;quot"/>
              </a:rPr>
              <a:t>The stamps, which can _____________(tear)</a:t>
            </a:r>
          </a:p>
          <a:p>
            <a:pPr algn="l"/>
            <a:r>
              <a:rPr lang="en-US" altLang="zh-CN" sz="2800" b="0" i="0" u="none" strike="noStrike" dirty="0">
                <a:solidFill>
                  <a:srgbClr val="404040"/>
                </a:solidFill>
                <a:effectLst/>
                <a:latin typeface="&amp;quot"/>
              </a:rPr>
              <a:t>off the stamp block along a perforated line </a:t>
            </a:r>
          </a:p>
          <a:p>
            <a:pPr algn="l"/>
            <a:r>
              <a:rPr lang="en-US" altLang="zh-CN" sz="2800" b="0" i="0" u="none" strike="noStrike" dirty="0">
                <a:solidFill>
                  <a:srgbClr val="404040"/>
                </a:solidFill>
                <a:effectLst/>
                <a:latin typeface="&amp;quot"/>
              </a:rPr>
              <a:t>just like toilet paper, come complete with a </a:t>
            </a:r>
          </a:p>
          <a:p>
            <a:pPr algn="l"/>
            <a:r>
              <a:rPr lang="en-US" altLang="zh-CN" sz="2800" b="0" i="0" u="none" strike="noStrike" dirty="0">
                <a:solidFill>
                  <a:srgbClr val="404040"/>
                </a:solidFill>
                <a:effectLst/>
                <a:latin typeface="&amp;quot"/>
              </a:rPr>
              <a:t>self adhesive foil, and retail ________ €2.75,</a:t>
            </a:r>
          </a:p>
          <a:p>
            <a:pPr algn="l"/>
            <a:r>
              <a:rPr lang="en-US" altLang="zh-CN" sz="2800" b="0" i="0" u="none" strike="noStrike" dirty="0">
                <a:solidFill>
                  <a:srgbClr val="404040"/>
                </a:solidFill>
                <a:effectLst/>
                <a:latin typeface="&amp;quot"/>
              </a:rPr>
              <a:t>Austria Post said in a statement.</a:t>
            </a:r>
          </a:p>
          <a:p>
            <a:pPr algn="l"/>
            <a:r>
              <a:rPr lang="zh-CN" altLang="en-US" sz="2800" b="0" i="0" u="none" strike="noStrike" dirty="0">
                <a:solidFill>
                  <a:srgbClr val="404040"/>
                </a:solidFill>
                <a:effectLst/>
                <a:latin typeface="&amp;quot"/>
              </a:rPr>
              <a:t>奥地利邮政在一份声明中称，这款邮票可以像厕纸一样沿着穿孔线撕下，还带有自粘箔纸，零售价为</a:t>
            </a:r>
            <a:r>
              <a:rPr lang="en-US" altLang="zh-CN" sz="2800" b="0" i="0" u="none" strike="noStrike" dirty="0">
                <a:solidFill>
                  <a:srgbClr val="404040"/>
                </a:solidFill>
                <a:effectLst/>
                <a:latin typeface="&amp;quot"/>
              </a:rPr>
              <a:t>2.75</a:t>
            </a:r>
            <a:r>
              <a:rPr lang="zh-CN" altLang="en-US" sz="2800" b="0" i="0" u="none" strike="noStrike" dirty="0">
                <a:solidFill>
                  <a:srgbClr val="404040"/>
                </a:solidFill>
                <a:effectLst/>
                <a:latin typeface="&amp;quot"/>
              </a:rPr>
              <a:t>欧元（约合人民币</a:t>
            </a:r>
            <a:r>
              <a:rPr lang="en-US" altLang="zh-CN" sz="2800" b="0" i="0" u="none" strike="noStrike" dirty="0">
                <a:solidFill>
                  <a:srgbClr val="404040"/>
                </a:solidFill>
                <a:effectLst/>
                <a:latin typeface="&amp;quot"/>
              </a:rPr>
              <a:t>22</a:t>
            </a:r>
            <a:r>
              <a:rPr lang="zh-CN" altLang="en-US" sz="2800" b="0" i="0" u="none" strike="noStrike" dirty="0">
                <a:solidFill>
                  <a:srgbClr val="404040"/>
                </a:solidFill>
                <a:effectLst/>
                <a:latin typeface="&amp;quot"/>
              </a:rPr>
              <a:t>元）。</a:t>
            </a:r>
          </a:p>
        </p:txBody>
      </p:sp>
      <p:sp>
        <p:nvSpPr>
          <p:cNvPr id="5" name="文本框 4">
            <a:extLst>
              <a:ext uri="{FF2B5EF4-FFF2-40B4-BE49-F238E27FC236}">
                <a16:creationId xmlns:a16="http://schemas.microsoft.com/office/drawing/2014/main" id="{3946EC72-4E39-487E-971E-2F546062E20D}"/>
              </a:ext>
            </a:extLst>
          </p:cNvPr>
          <p:cNvSpPr txBox="1"/>
          <p:nvPr/>
        </p:nvSpPr>
        <p:spPr>
          <a:xfrm>
            <a:off x="6616147" y="1121759"/>
            <a:ext cx="2325757" cy="707886"/>
          </a:xfrm>
          <a:prstGeom prst="rect">
            <a:avLst/>
          </a:prstGeom>
          <a:solidFill>
            <a:srgbClr val="00FFFF"/>
          </a:solidFill>
        </p:spPr>
        <p:txBody>
          <a:bodyPr wrap="square" rtlCol="0">
            <a:spAutoFit/>
          </a:bodyPr>
          <a:lstStyle/>
          <a:p>
            <a:r>
              <a:rPr lang="en-US" altLang="zh-CN" sz="4000" b="1" dirty="0">
                <a:solidFill>
                  <a:srgbClr val="FF0000"/>
                </a:solidFill>
              </a:rPr>
              <a:t>reminder</a:t>
            </a:r>
            <a:endParaRPr lang="zh-CN" altLang="en-US" sz="4000" b="1" dirty="0">
              <a:solidFill>
                <a:srgbClr val="FF0000"/>
              </a:solidFill>
            </a:endParaRPr>
          </a:p>
        </p:txBody>
      </p:sp>
      <p:sp>
        <p:nvSpPr>
          <p:cNvPr id="11" name="文本框 10">
            <a:extLst>
              <a:ext uri="{FF2B5EF4-FFF2-40B4-BE49-F238E27FC236}">
                <a16:creationId xmlns:a16="http://schemas.microsoft.com/office/drawing/2014/main" id="{305D449C-A835-47EC-ABF3-0219A10EE81E}"/>
              </a:ext>
            </a:extLst>
          </p:cNvPr>
          <p:cNvSpPr txBox="1"/>
          <p:nvPr/>
        </p:nvSpPr>
        <p:spPr>
          <a:xfrm>
            <a:off x="4134676" y="3075057"/>
            <a:ext cx="1961324" cy="707886"/>
          </a:xfrm>
          <a:prstGeom prst="rect">
            <a:avLst/>
          </a:prstGeom>
          <a:solidFill>
            <a:srgbClr val="00FFFF"/>
          </a:solidFill>
        </p:spPr>
        <p:txBody>
          <a:bodyPr wrap="square" rtlCol="0">
            <a:spAutoFit/>
          </a:bodyPr>
          <a:lstStyle/>
          <a:p>
            <a:r>
              <a:rPr lang="en-US" altLang="zh-CN" sz="4000" b="1" dirty="0">
                <a:solidFill>
                  <a:srgbClr val="FF0000"/>
                </a:solidFill>
              </a:rPr>
              <a:t>be torn</a:t>
            </a:r>
            <a:endParaRPr lang="zh-CN" altLang="en-US" sz="4000" b="1" dirty="0">
              <a:solidFill>
                <a:srgbClr val="FF0000"/>
              </a:solidFill>
            </a:endParaRPr>
          </a:p>
        </p:txBody>
      </p:sp>
      <p:sp>
        <p:nvSpPr>
          <p:cNvPr id="8" name="文本框 7">
            <a:extLst>
              <a:ext uri="{FF2B5EF4-FFF2-40B4-BE49-F238E27FC236}">
                <a16:creationId xmlns:a16="http://schemas.microsoft.com/office/drawing/2014/main" id="{85C14E70-3FB7-42D7-A442-1C57061CBFEF}"/>
              </a:ext>
            </a:extLst>
          </p:cNvPr>
          <p:cNvSpPr txBox="1"/>
          <p:nvPr/>
        </p:nvSpPr>
        <p:spPr>
          <a:xfrm>
            <a:off x="4886734" y="4674412"/>
            <a:ext cx="947533" cy="707886"/>
          </a:xfrm>
          <a:prstGeom prst="rect">
            <a:avLst/>
          </a:prstGeom>
          <a:solidFill>
            <a:srgbClr val="00FFFF"/>
          </a:solidFill>
        </p:spPr>
        <p:txBody>
          <a:bodyPr wrap="square" rtlCol="0">
            <a:spAutoFit/>
          </a:bodyPr>
          <a:lstStyle/>
          <a:p>
            <a:r>
              <a:rPr lang="en-US" altLang="zh-CN" sz="4000" b="1" dirty="0">
                <a:solidFill>
                  <a:srgbClr val="FF0000"/>
                </a:solidFill>
              </a:rPr>
              <a:t>at</a:t>
            </a:r>
            <a:endParaRPr lang="zh-CN" altLang="en-US" sz="4000" b="1" dirty="0">
              <a:solidFill>
                <a:srgbClr val="FF0000"/>
              </a:solidFill>
            </a:endParaRPr>
          </a:p>
        </p:txBody>
      </p:sp>
      <p:pic>
        <p:nvPicPr>
          <p:cNvPr id="2" name="Picture 2">
            <a:extLst>
              <a:ext uri="{FF2B5EF4-FFF2-40B4-BE49-F238E27FC236}">
                <a16:creationId xmlns:a16="http://schemas.microsoft.com/office/drawing/2014/main" id="{0D3753B4-C977-45E9-9DDB-E3244F45F4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5443" y="2688964"/>
            <a:ext cx="4797286" cy="2693334"/>
          </a:xfrm>
          <a:prstGeom prst="rect">
            <a:avLst/>
          </a:prstGeom>
          <a:noFill/>
          <a:extLst>
            <a:ext uri="{909E8E84-426E-40DD-AFC4-6F175D3DCCD1}">
              <a14:hiddenFill xmlns:a14="http://schemas.microsoft.com/office/drawing/2010/main">
                <a:solidFill>
                  <a:srgbClr val="FFFFFF"/>
                </a:solidFill>
              </a14:hiddenFill>
            </a:ext>
          </a:extLst>
        </p:spPr>
      </p:pic>
      <p:sp>
        <p:nvSpPr>
          <p:cNvPr id="12" name="文本框 11">
            <a:extLst>
              <a:ext uri="{FF2B5EF4-FFF2-40B4-BE49-F238E27FC236}">
                <a16:creationId xmlns:a16="http://schemas.microsoft.com/office/drawing/2014/main" id="{55BA363D-1DF2-41A3-A219-D3848E6CB950}"/>
              </a:ext>
            </a:extLst>
          </p:cNvPr>
          <p:cNvSpPr txBox="1"/>
          <p:nvPr/>
        </p:nvSpPr>
        <p:spPr>
          <a:xfrm>
            <a:off x="861391" y="413873"/>
            <a:ext cx="2928731" cy="707886"/>
          </a:xfrm>
          <a:prstGeom prst="rect">
            <a:avLst/>
          </a:prstGeom>
          <a:solidFill>
            <a:srgbClr val="00FFFF"/>
          </a:solidFill>
        </p:spPr>
        <p:txBody>
          <a:bodyPr wrap="square" rtlCol="0">
            <a:spAutoFit/>
          </a:bodyPr>
          <a:lstStyle/>
          <a:p>
            <a:r>
              <a:rPr lang="en-US" altLang="zh-CN" sz="4000" b="1" dirty="0">
                <a:solidFill>
                  <a:srgbClr val="FF0000"/>
                </a:solidFill>
              </a:rPr>
              <a:t>Meanwhile</a:t>
            </a:r>
            <a:endParaRPr lang="zh-CN" altLang="en-US" sz="4000" b="1" dirty="0">
              <a:solidFill>
                <a:srgbClr val="FF0000"/>
              </a:solidFill>
            </a:endParaRPr>
          </a:p>
        </p:txBody>
      </p:sp>
    </p:spTree>
    <p:extLst>
      <p:ext uri="{BB962C8B-B14F-4D97-AF65-F5344CB8AC3E}">
        <p14:creationId xmlns:p14="http://schemas.microsoft.com/office/powerpoint/2010/main" val="142173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8"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12A4157-CB07-42E6-A2FB-263E198126DF}"/>
              </a:ext>
            </a:extLst>
          </p:cNvPr>
          <p:cNvSpPr txBox="1"/>
          <p:nvPr/>
        </p:nvSpPr>
        <p:spPr>
          <a:xfrm>
            <a:off x="530086" y="363915"/>
            <a:ext cx="10893287" cy="6124754"/>
          </a:xfrm>
          <a:prstGeom prst="rect">
            <a:avLst/>
          </a:prstGeom>
          <a:noFill/>
        </p:spPr>
        <p:txBody>
          <a:bodyPr wrap="square">
            <a:spAutoFit/>
          </a:bodyPr>
          <a:lstStyle/>
          <a:p>
            <a:pPr algn="l"/>
            <a:r>
              <a:rPr lang="en-US" altLang="zh-CN" sz="3200" b="0" i="0" u="none" strike="noStrike" dirty="0">
                <a:solidFill>
                  <a:srgbClr val="404040"/>
                </a:solidFill>
                <a:effectLst/>
                <a:latin typeface="&amp;quot"/>
              </a:rPr>
              <a:t>The postal service </a:t>
            </a:r>
            <a:r>
              <a:rPr lang="en-US" altLang="zh-CN" sz="3200" b="1" i="0" u="none" strike="noStrike" dirty="0">
                <a:solidFill>
                  <a:srgbClr val="7030A0"/>
                </a:solidFill>
                <a:effectLst/>
                <a:latin typeface="&amp;quot"/>
              </a:rPr>
              <a:t>will be releasing </a:t>
            </a:r>
            <a:r>
              <a:rPr lang="en-US" altLang="zh-CN" sz="3200" b="0" i="0" u="none" strike="noStrike" dirty="0">
                <a:solidFill>
                  <a:srgbClr val="404040"/>
                </a:solidFill>
                <a:effectLst/>
                <a:latin typeface="&amp;quot"/>
              </a:rPr>
              <a:t>300,000 stamps on October 30, and for each block _________(sell), €2.75 will be donated _______ charity, Austria Post said in a statement.</a:t>
            </a:r>
          </a:p>
          <a:p>
            <a:pPr algn="l"/>
            <a:r>
              <a:rPr lang="zh-CN" altLang="en-US" sz="2800" b="0" i="0" u="none" strike="noStrike" dirty="0">
                <a:solidFill>
                  <a:srgbClr val="404040"/>
                </a:solidFill>
                <a:effectLst/>
                <a:latin typeface="&amp;quot"/>
              </a:rPr>
              <a:t>奥地利邮政在声明中称，邮政公司将于</a:t>
            </a:r>
            <a:r>
              <a:rPr lang="en-US" altLang="zh-CN" sz="2800" b="0" i="0" u="none" strike="noStrike" dirty="0">
                <a:solidFill>
                  <a:srgbClr val="404040"/>
                </a:solidFill>
                <a:effectLst/>
                <a:latin typeface="&amp;quot"/>
              </a:rPr>
              <a:t>10</a:t>
            </a:r>
            <a:r>
              <a:rPr lang="zh-CN" altLang="en-US" sz="2800" b="0" i="0" u="none" strike="noStrike" dirty="0">
                <a:solidFill>
                  <a:srgbClr val="404040"/>
                </a:solidFill>
                <a:effectLst/>
                <a:latin typeface="&amp;quot"/>
              </a:rPr>
              <a:t>月</a:t>
            </a:r>
            <a:r>
              <a:rPr lang="en-US" altLang="zh-CN" sz="2800" b="0" i="0" u="none" strike="noStrike" dirty="0">
                <a:solidFill>
                  <a:srgbClr val="404040"/>
                </a:solidFill>
                <a:effectLst/>
                <a:latin typeface="&amp;quot"/>
              </a:rPr>
              <a:t>30</a:t>
            </a:r>
            <a:r>
              <a:rPr lang="zh-CN" altLang="en-US" sz="2800" b="0" i="0" u="none" strike="noStrike" dirty="0">
                <a:solidFill>
                  <a:srgbClr val="404040"/>
                </a:solidFill>
                <a:effectLst/>
                <a:latin typeface="&amp;quot"/>
              </a:rPr>
              <a:t>日发行</a:t>
            </a:r>
            <a:r>
              <a:rPr lang="en-US" altLang="zh-CN" sz="2800" b="0" i="0" u="none" strike="noStrike" dirty="0">
                <a:solidFill>
                  <a:srgbClr val="404040"/>
                </a:solidFill>
                <a:effectLst/>
                <a:latin typeface="&amp;quot"/>
              </a:rPr>
              <a:t>30</a:t>
            </a:r>
            <a:r>
              <a:rPr lang="zh-CN" altLang="en-US" sz="2800" b="0" i="0" u="none" strike="noStrike" dirty="0">
                <a:solidFill>
                  <a:srgbClr val="404040"/>
                </a:solidFill>
                <a:effectLst/>
                <a:latin typeface="&amp;quot"/>
              </a:rPr>
              <a:t>万张新冠纪念邮票，每卖出一版，就会向慈善机构捐赠</a:t>
            </a:r>
            <a:r>
              <a:rPr lang="en-US" altLang="zh-CN" sz="2800" b="0" i="0" u="none" strike="noStrike" dirty="0">
                <a:solidFill>
                  <a:srgbClr val="404040"/>
                </a:solidFill>
                <a:effectLst/>
                <a:latin typeface="&amp;quot"/>
              </a:rPr>
              <a:t>2.75</a:t>
            </a:r>
            <a:r>
              <a:rPr lang="zh-CN" altLang="en-US" sz="2800" b="0" i="0" u="none" strike="noStrike" dirty="0">
                <a:solidFill>
                  <a:srgbClr val="404040"/>
                </a:solidFill>
                <a:effectLst/>
                <a:latin typeface="&amp;quot"/>
              </a:rPr>
              <a:t>欧元。</a:t>
            </a:r>
          </a:p>
          <a:p>
            <a:pPr algn="l"/>
            <a:r>
              <a:rPr lang="zh-CN" altLang="en-US" sz="2800" b="0" i="0" u="none" strike="noStrike" dirty="0">
                <a:solidFill>
                  <a:srgbClr val="404040"/>
                </a:solidFill>
                <a:effectLst/>
                <a:latin typeface="&amp;quot"/>
              </a:rPr>
              <a:t> </a:t>
            </a:r>
          </a:p>
          <a:p>
            <a:pPr algn="l"/>
            <a:r>
              <a:rPr lang="en-US" altLang="zh-CN" sz="3200" b="0" i="0" u="none" strike="noStrike" dirty="0">
                <a:solidFill>
                  <a:srgbClr val="404040"/>
                </a:solidFill>
                <a:effectLst/>
                <a:latin typeface="&amp;quot"/>
              </a:rPr>
              <a:t>"With the Corona stamp, we not only want to issue _______ original stamp block to remember this year, but also to support those ________ have been particularly affected by this </a:t>
            </a:r>
            <a:r>
              <a:rPr lang="en-US" altLang="zh-CN" sz="3200" b="1" i="0" u="none" strike="noStrike" dirty="0">
                <a:solidFill>
                  <a:srgbClr val="7030A0"/>
                </a:solidFill>
                <a:effectLst/>
                <a:latin typeface="&amp;quot"/>
              </a:rPr>
              <a:t>crisis</a:t>
            </a:r>
            <a:r>
              <a:rPr lang="en-US" altLang="zh-CN" sz="3200" b="0" i="0" u="none" strike="noStrike" dirty="0">
                <a:solidFill>
                  <a:srgbClr val="404040"/>
                </a:solidFill>
                <a:effectLst/>
                <a:latin typeface="&amp;quot"/>
              </a:rPr>
              <a:t>," Austria Post CEO Georg </a:t>
            </a:r>
            <a:r>
              <a:rPr lang="en-US" altLang="zh-CN" sz="3200" b="0" i="0" u="none" strike="noStrike" dirty="0" err="1">
                <a:solidFill>
                  <a:srgbClr val="404040"/>
                </a:solidFill>
                <a:effectLst/>
                <a:latin typeface="&amp;quot"/>
              </a:rPr>
              <a:t>Pölzl</a:t>
            </a:r>
            <a:r>
              <a:rPr lang="en-US" altLang="zh-CN" sz="3200" b="0" i="0" u="none" strike="noStrike" dirty="0">
                <a:solidFill>
                  <a:srgbClr val="404040"/>
                </a:solidFill>
                <a:effectLst/>
                <a:latin typeface="&amp;quot"/>
              </a:rPr>
              <a:t> said in a statement.</a:t>
            </a:r>
          </a:p>
          <a:p>
            <a:pPr algn="l"/>
            <a:r>
              <a:rPr lang="zh-CN" altLang="en-US" sz="2800" b="0" i="0" u="none" strike="noStrike" dirty="0">
                <a:solidFill>
                  <a:srgbClr val="404040"/>
                </a:solidFill>
                <a:effectLst/>
                <a:latin typeface="&amp;quot"/>
              </a:rPr>
              <a:t>奥地利邮政首席执行官格奥尔格</a:t>
            </a:r>
            <a:r>
              <a:rPr lang="en-US" altLang="zh-CN" sz="2800" b="0" i="0" u="none" strike="noStrike" dirty="0">
                <a:solidFill>
                  <a:srgbClr val="404040"/>
                </a:solidFill>
                <a:effectLst/>
                <a:latin typeface="&amp;quot"/>
              </a:rPr>
              <a:t>·</a:t>
            </a:r>
            <a:r>
              <a:rPr lang="zh-CN" altLang="en-US" sz="2800" b="0" i="0" u="none" strike="noStrike" dirty="0">
                <a:solidFill>
                  <a:srgbClr val="404040"/>
                </a:solidFill>
                <a:effectLst/>
                <a:latin typeface="&amp;quot"/>
              </a:rPr>
              <a:t>波尔茨尔在声明中称：“我们推出这款新冠邮票，不仅是为了发行一款纪念</a:t>
            </a:r>
            <a:r>
              <a:rPr lang="en-US" altLang="zh-CN" sz="2800" b="0" i="0" u="none" strike="noStrike" dirty="0">
                <a:solidFill>
                  <a:srgbClr val="404040"/>
                </a:solidFill>
                <a:effectLst/>
                <a:latin typeface="&amp;quot"/>
              </a:rPr>
              <a:t>2020</a:t>
            </a:r>
            <a:r>
              <a:rPr lang="zh-CN" altLang="en-US" sz="2800" b="0" i="0" u="none" strike="noStrike" dirty="0">
                <a:solidFill>
                  <a:srgbClr val="404040"/>
                </a:solidFill>
                <a:effectLst/>
                <a:latin typeface="&amp;quot"/>
              </a:rPr>
              <a:t>年的原创邮票，也是为了支持那些在这次危机中受创最严重的人。”</a:t>
            </a:r>
          </a:p>
        </p:txBody>
      </p:sp>
      <p:sp>
        <p:nvSpPr>
          <p:cNvPr id="5" name="文本框 4">
            <a:extLst>
              <a:ext uri="{FF2B5EF4-FFF2-40B4-BE49-F238E27FC236}">
                <a16:creationId xmlns:a16="http://schemas.microsoft.com/office/drawing/2014/main" id="{E3861BED-2DF6-4ACC-8B06-71DC4D0A4D88}"/>
              </a:ext>
            </a:extLst>
          </p:cNvPr>
          <p:cNvSpPr txBox="1"/>
          <p:nvPr/>
        </p:nvSpPr>
        <p:spPr>
          <a:xfrm>
            <a:off x="4638258" y="798721"/>
            <a:ext cx="1338471" cy="707886"/>
          </a:xfrm>
          <a:prstGeom prst="rect">
            <a:avLst/>
          </a:prstGeom>
          <a:solidFill>
            <a:srgbClr val="00FFFF"/>
          </a:solidFill>
        </p:spPr>
        <p:txBody>
          <a:bodyPr wrap="square" rtlCol="0">
            <a:spAutoFit/>
          </a:bodyPr>
          <a:lstStyle/>
          <a:p>
            <a:r>
              <a:rPr lang="en-US" altLang="zh-CN" sz="4000" b="1" dirty="0">
                <a:solidFill>
                  <a:srgbClr val="FF0000"/>
                </a:solidFill>
              </a:rPr>
              <a:t>sold</a:t>
            </a:r>
            <a:endParaRPr lang="zh-CN" altLang="en-US" sz="4000" b="1" dirty="0">
              <a:solidFill>
                <a:srgbClr val="FF0000"/>
              </a:solidFill>
            </a:endParaRPr>
          </a:p>
        </p:txBody>
      </p:sp>
      <p:sp>
        <p:nvSpPr>
          <p:cNvPr id="7" name="文本框 6">
            <a:extLst>
              <a:ext uri="{FF2B5EF4-FFF2-40B4-BE49-F238E27FC236}">
                <a16:creationId xmlns:a16="http://schemas.microsoft.com/office/drawing/2014/main" id="{2DD8C3FD-97F2-440B-B47A-189DA067C918}"/>
              </a:ext>
            </a:extLst>
          </p:cNvPr>
          <p:cNvSpPr txBox="1"/>
          <p:nvPr/>
        </p:nvSpPr>
        <p:spPr>
          <a:xfrm>
            <a:off x="993914" y="1152664"/>
            <a:ext cx="755373" cy="707886"/>
          </a:xfrm>
          <a:prstGeom prst="rect">
            <a:avLst/>
          </a:prstGeom>
          <a:solidFill>
            <a:srgbClr val="00FFFF"/>
          </a:solidFill>
        </p:spPr>
        <p:txBody>
          <a:bodyPr wrap="square" rtlCol="0">
            <a:spAutoFit/>
          </a:bodyPr>
          <a:lstStyle/>
          <a:p>
            <a:r>
              <a:rPr lang="en-US" altLang="zh-CN" sz="4000" b="1" dirty="0">
                <a:solidFill>
                  <a:srgbClr val="FF0000"/>
                </a:solidFill>
              </a:rPr>
              <a:t>to</a:t>
            </a:r>
            <a:endParaRPr lang="zh-CN" altLang="en-US" sz="4000" b="1" dirty="0">
              <a:solidFill>
                <a:srgbClr val="FF0000"/>
              </a:solidFill>
            </a:endParaRPr>
          </a:p>
        </p:txBody>
      </p:sp>
      <p:sp>
        <p:nvSpPr>
          <p:cNvPr id="6" name="文本框 5">
            <a:extLst>
              <a:ext uri="{FF2B5EF4-FFF2-40B4-BE49-F238E27FC236}">
                <a16:creationId xmlns:a16="http://schemas.microsoft.com/office/drawing/2014/main" id="{F66C88E1-2158-44CE-8FA3-4B6CCF61DD44}"/>
              </a:ext>
            </a:extLst>
          </p:cNvPr>
          <p:cNvSpPr txBox="1"/>
          <p:nvPr/>
        </p:nvSpPr>
        <p:spPr>
          <a:xfrm>
            <a:off x="9548192" y="2882073"/>
            <a:ext cx="755373" cy="707886"/>
          </a:xfrm>
          <a:prstGeom prst="rect">
            <a:avLst/>
          </a:prstGeom>
          <a:solidFill>
            <a:srgbClr val="00FFFF"/>
          </a:solidFill>
        </p:spPr>
        <p:txBody>
          <a:bodyPr wrap="square" rtlCol="0">
            <a:spAutoFit/>
          </a:bodyPr>
          <a:lstStyle/>
          <a:p>
            <a:r>
              <a:rPr lang="en-US" altLang="zh-CN" sz="4000" b="1" dirty="0">
                <a:solidFill>
                  <a:srgbClr val="FF0000"/>
                </a:solidFill>
              </a:rPr>
              <a:t>an</a:t>
            </a:r>
            <a:endParaRPr lang="zh-CN" altLang="en-US" sz="4000" b="1" dirty="0">
              <a:solidFill>
                <a:srgbClr val="FF0000"/>
              </a:solidFill>
            </a:endParaRPr>
          </a:p>
        </p:txBody>
      </p:sp>
      <p:sp>
        <p:nvSpPr>
          <p:cNvPr id="8" name="文本框 7">
            <a:extLst>
              <a:ext uri="{FF2B5EF4-FFF2-40B4-BE49-F238E27FC236}">
                <a16:creationId xmlns:a16="http://schemas.microsoft.com/office/drawing/2014/main" id="{81B4D8E3-3D69-4B3C-A1F5-C09E7F9B7DAA}"/>
              </a:ext>
            </a:extLst>
          </p:cNvPr>
          <p:cNvSpPr txBox="1"/>
          <p:nvPr/>
        </p:nvSpPr>
        <p:spPr>
          <a:xfrm>
            <a:off x="1789044" y="4061516"/>
            <a:ext cx="1239077" cy="707886"/>
          </a:xfrm>
          <a:prstGeom prst="rect">
            <a:avLst/>
          </a:prstGeom>
          <a:solidFill>
            <a:srgbClr val="00FFFF"/>
          </a:solidFill>
        </p:spPr>
        <p:txBody>
          <a:bodyPr wrap="square" rtlCol="0">
            <a:spAutoFit/>
          </a:bodyPr>
          <a:lstStyle/>
          <a:p>
            <a:r>
              <a:rPr lang="en-US" altLang="zh-CN" sz="4000" b="1" dirty="0">
                <a:solidFill>
                  <a:srgbClr val="FF0000"/>
                </a:solidFill>
              </a:rPr>
              <a:t>who</a:t>
            </a:r>
            <a:endParaRPr lang="zh-CN" altLang="en-US" sz="4000" b="1" dirty="0">
              <a:solidFill>
                <a:srgbClr val="FF0000"/>
              </a:solidFill>
            </a:endParaRPr>
          </a:p>
        </p:txBody>
      </p:sp>
    </p:spTree>
    <p:extLst>
      <p:ext uri="{BB962C8B-B14F-4D97-AF65-F5344CB8AC3E}">
        <p14:creationId xmlns:p14="http://schemas.microsoft.com/office/powerpoint/2010/main" val="392964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6" grpId="0" animBg="1"/>
      <p:bldP spid="8"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高三 张颖-印尼防疫出狠招 不戴口罩被罚躺棺材</Template>
  <TotalTime>2234</TotalTime>
  <Words>654</Words>
  <Application>Microsoft Office PowerPoint</Application>
  <PresentationFormat>宽屏</PresentationFormat>
  <Paragraphs>49</Paragraphs>
  <Slides>6</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6</vt:i4>
      </vt:variant>
    </vt:vector>
  </HeadingPairs>
  <TitlesOfParts>
    <vt:vector size="14" baseType="lpstr">
      <vt:lpstr>&amp;quot</vt:lpstr>
      <vt:lpstr>等线</vt:lpstr>
      <vt:lpstr>等线 Light</vt:lpstr>
      <vt:lpstr>微软雅黑</vt:lpstr>
      <vt:lpstr>Arial</vt:lpstr>
      <vt:lpstr>Arial Black</vt:lpstr>
      <vt:lpstr>Times New Roman</vt:lpstr>
      <vt:lpstr>Office 主题​​</vt:lpstr>
      <vt:lpstr>  </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Indonesia, shock coffin tactics nail coronavirus risks 印尼防疫出狠招 不戴口罩被罚躺棺材</dc:title>
  <dc:creator>山 水</dc:creator>
  <cp:lastModifiedBy>山 水</cp:lastModifiedBy>
  <cp:revision>55</cp:revision>
  <dcterms:created xsi:type="dcterms:W3CDTF">2020-09-09T09:17:37Z</dcterms:created>
  <dcterms:modified xsi:type="dcterms:W3CDTF">2020-11-02T07:14:26Z</dcterms:modified>
</cp:coreProperties>
</file>