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bookmarkIdSeed="2">
  <p:sldMasterIdLst>
    <p:sldMasterId id="2147483648" r:id="rId1"/>
  </p:sldMasterIdLst>
  <p:notesMasterIdLst>
    <p:notesMasterId r:id="rId25"/>
  </p:notesMasterIdLst>
  <p:sldIdLst>
    <p:sldId id="256" r:id="rId3"/>
    <p:sldId id="257" r:id="rId4"/>
    <p:sldId id="262" r:id="rId5"/>
    <p:sldId id="276" r:id="rId6"/>
    <p:sldId id="285" r:id="rId7"/>
    <p:sldId id="275" r:id="rId8"/>
    <p:sldId id="274" r:id="rId9"/>
    <p:sldId id="272" r:id="rId10"/>
    <p:sldId id="271" r:id="rId11"/>
    <p:sldId id="270" r:id="rId12"/>
    <p:sldId id="269" r:id="rId13"/>
    <p:sldId id="268" r:id="rId14"/>
    <p:sldId id="267" r:id="rId15"/>
    <p:sldId id="266" r:id="rId16"/>
    <p:sldId id="283" r:id="rId17"/>
    <p:sldId id="282" r:id="rId18"/>
    <p:sldId id="281" r:id="rId19"/>
    <p:sldId id="280" r:id="rId20"/>
    <p:sldId id="278" r:id="rId21"/>
    <p:sldId id="277" r:id="rId22"/>
    <p:sldId id="284" r:id="rId23"/>
    <p:sldId id="286" r:id="rId24"/>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a:srgbClr val="5B9BD5"/>
    <a:srgbClr val="E44B42"/>
    <a:srgbClr val="F47349"/>
    <a:srgbClr val="6DA0A3"/>
    <a:srgbClr val="02918B"/>
    <a:srgbClr val="D7726C"/>
    <a:srgbClr val="80CBC4"/>
    <a:srgbClr val="C9D05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2" d="100"/>
          <a:sy n="62" d="100"/>
        </p:scale>
        <p:origin x="804" y="48"/>
      </p:cViewPr>
      <p:guideLst/>
    </p:cSldViewPr>
  </p:slideViewPr>
  <p:notesTextViewPr>
    <p:cViewPr>
      <p:scale>
        <a:sx n="1" d="1"/>
        <a:sy n="1" d="1"/>
      </p:scale>
      <p:origin x="0" y="0"/>
    </p:cViewPr>
  </p:notesTextViewPr>
  <p:notesViewPr>
    <p:cSldViewPr snapToGrid="0">
      <p:cViewPr varScale="1">
        <p:scale>
          <a:sx n="88" d="100"/>
          <a:sy n="88" d="100"/>
        </p:scale>
        <p:origin x="3822" y="102"/>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8" Type="http://schemas.openxmlformats.org/officeDocument/2006/relationships/tableStyles" Target="tableStyles.xml"/><Relationship Id="rId27" Type="http://schemas.openxmlformats.org/officeDocument/2006/relationships/viewProps" Target="viewProps.xml"/><Relationship Id="rId26" Type="http://schemas.openxmlformats.org/officeDocument/2006/relationships/presProps" Target="presProps.xml"/><Relationship Id="rId25" Type="http://schemas.openxmlformats.org/officeDocument/2006/relationships/notesMaster" Target="notesMasters/notesMaster1.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DA744E-8872-4271-B266-495A6149FFE2}"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2252F5-6CE3-42EC-830D-FE7A8725EFF1}"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大标题">
    <p:spTree>
      <p:nvGrpSpPr>
        <p:cNvPr id="1" name=""/>
        <p:cNvGrpSpPr/>
        <p:nvPr/>
      </p:nvGrpSpPr>
      <p:grpSpPr>
        <a:xfrm>
          <a:off x="0" y="0"/>
          <a:ext cx="0" cy="0"/>
          <a:chOff x="0" y="0"/>
          <a:chExt cx="0" cy="0"/>
        </a:xfrm>
      </p:grpSpPr>
      <p:sp>
        <p:nvSpPr>
          <p:cNvPr id="146" name="is1ide-Oval 2"/>
          <p:cNvSpPr/>
          <p:nvPr/>
        </p:nvSpPr>
        <p:spPr>
          <a:xfrm>
            <a:off x="2738665" y="2320101"/>
            <a:ext cx="1500495" cy="1553700"/>
          </a:xfrm>
          <a:prstGeom prst="ellipse">
            <a:avLst/>
          </a:prstGeom>
          <a:solidFill>
            <a:schemeClr val="bg1">
              <a:lumMod val="95000"/>
            </a:schemeClr>
          </a:solidFill>
          <a:ln w="12700" cap="flat">
            <a:solidFill>
              <a:srgbClr val="DCDEE0"/>
            </a:solidFill>
            <a:prstDash val="solid"/>
            <a:round/>
          </a:ln>
          <a:effectLst/>
        </p:spPr>
        <p:txBody>
          <a:bodyPr anchor="ctr"/>
          <a:lstStyle/>
          <a:p>
            <a:pPr algn="ctr"/>
          </a:p>
        </p:txBody>
      </p:sp>
      <p:sp>
        <p:nvSpPr>
          <p:cNvPr id="142" name="is1ide-Freeform: Shape 4"/>
          <p:cNvSpPr/>
          <p:nvPr userDrawn="1"/>
        </p:nvSpPr>
        <p:spPr>
          <a:xfrm>
            <a:off x="3517559" y="2062769"/>
            <a:ext cx="980963" cy="1015747"/>
          </a:xfrm>
          <a:custGeom>
            <a:avLst/>
            <a:gdLst/>
            <a:ahLst/>
            <a:cxnLst>
              <a:cxn ang="0">
                <a:pos x="wd2" y="hd2"/>
              </a:cxn>
              <a:cxn ang="5400000">
                <a:pos x="wd2" y="hd2"/>
              </a:cxn>
              <a:cxn ang="10800000">
                <a:pos x="wd2" y="hd2"/>
              </a:cxn>
              <a:cxn ang="16200000">
                <a:pos x="wd2" y="hd2"/>
              </a:cxn>
            </a:cxnLst>
            <a:rect l="0" t="0" r="r" b="b"/>
            <a:pathLst>
              <a:path w="21600" h="21600" extrusionOk="0">
                <a:moveTo>
                  <a:pt x="18436" y="21567"/>
                </a:moveTo>
                <a:cubicBezTo>
                  <a:pt x="18436" y="21578"/>
                  <a:pt x="18435" y="21589"/>
                  <a:pt x="18435" y="21600"/>
                </a:cubicBezTo>
                <a:lnTo>
                  <a:pt x="21600" y="21600"/>
                </a:lnTo>
                <a:cubicBezTo>
                  <a:pt x="21600" y="17665"/>
                  <a:pt x="20548" y="13976"/>
                  <a:pt x="18709" y="10799"/>
                </a:cubicBezTo>
                <a:cubicBezTo>
                  <a:pt x="17761" y="9160"/>
                  <a:pt x="16603" y="7657"/>
                  <a:pt x="15274" y="6327"/>
                </a:cubicBezTo>
                <a:cubicBezTo>
                  <a:pt x="11364" y="2418"/>
                  <a:pt x="5965" y="0"/>
                  <a:pt x="0" y="0"/>
                </a:cubicBezTo>
                <a:lnTo>
                  <a:pt x="0" y="3064"/>
                </a:lnTo>
                <a:cubicBezTo>
                  <a:pt x="10188" y="3101"/>
                  <a:pt x="18436" y="11370"/>
                  <a:pt x="18436" y="21567"/>
                </a:cubicBezTo>
                <a:close/>
              </a:path>
            </a:pathLst>
          </a:custGeom>
          <a:solidFill>
            <a:schemeClr val="accent1"/>
          </a:solidFill>
          <a:ln w="12700">
            <a:miter lim="400000"/>
          </a:ln>
        </p:spPr>
        <p:txBody>
          <a:bodyPr anchor="ctr"/>
          <a:lstStyle/>
          <a:p>
            <a:pPr algn="ctr"/>
          </a:p>
        </p:txBody>
      </p:sp>
      <p:sp>
        <p:nvSpPr>
          <p:cNvPr id="143" name="is1ide-Freeform: Shape 5"/>
          <p:cNvSpPr/>
          <p:nvPr userDrawn="1"/>
        </p:nvSpPr>
        <p:spPr>
          <a:xfrm>
            <a:off x="3517563" y="3115382"/>
            <a:ext cx="980955" cy="1015747"/>
          </a:xfrm>
          <a:custGeom>
            <a:avLst/>
            <a:gdLst/>
            <a:ahLst/>
            <a:cxnLst>
              <a:cxn ang="0">
                <a:pos x="wd2" y="hd2"/>
              </a:cxn>
              <a:cxn ang="5400000">
                <a:pos x="wd2" y="hd2"/>
              </a:cxn>
              <a:cxn ang="10800000">
                <a:pos x="wd2" y="hd2"/>
              </a:cxn>
              <a:cxn ang="16200000">
                <a:pos x="wd2" y="hd2"/>
              </a:cxn>
            </a:cxnLst>
            <a:rect l="0" t="0" r="r" b="b"/>
            <a:pathLst>
              <a:path w="21600" h="21600" extrusionOk="0">
                <a:moveTo>
                  <a:pt x="18435" y="0"/>
                </a:moveTo>
                <a:cubicBezTo>
                  <a:pt x="18417" y="10181"/>
                  <a:pt x="10177" y="18432"/>
                  <a:pt x="0" y="18469"/>
                </a:cubicBezTo>
                <a:lnTo>
                  <a:pt x="0" y="21600"/>
                </a:lnTo>
                <a:cubicBezTo>
                  <a:pt x="5965" y="21600"/>
                  <a:pt x="11364" y="19182"/>
                  <a:pt x="15274" y="15274"/>
                </a:cubicBezTo>
                <a:cubicBezTo>
                  <a:pt x="16603" y="13944"/>
                  <a:pt x="17761" y="12441"/>
                  <a:pt x="18709" y="10802"/>
                </a:cubicBezTo>
                <a:cubicBezTo>
                  <a:pt x="20548" y="7624"/>
                  <a:pt x="21600" y="3935"/>
                  <a:pt x="21600" y="0"/>
                </a:cubicBezTo>
                <a:cubicBezTo>
                  <a:pt x="21600" y="0"/>
                  <a:pt x="18435" y="0"/>
                  <a:pt x="18435" y="0"/>
                </a:cubicBezTo>
                <a:close/>
              </a:path>
            </a:pathLst>
          </a:custGeom>
          <a:solidFill>
            <a:schemeClr val="accent2"/>
          </a:solidFill>
          <a:ln w="12700">
            <a:miter lim="400000"/>
          </a:ln>
        </p:spPr>
        <p:txBody>
          <a:bodyPr anchor="ctr"/>
          <a:lstStyle/>
          <a:p>
            <a:pPr algn="ctr"/>
          </a:p>
        </p:txBody>
      </p:sp>
      <p:sp>
        <p:nvSpPr>
          <p:cNvPr id="144" name="is1ide-Freeform: Shape 6"/>
          <p:cNvSpPr/>
          <p:nvPr userDrawn="1"/>
        </p:nvSpPr>
        <p:spPr>
          <a:xfrm>
            <a:off x="2501000" y="3115382"/>
            <a:ext cx="980963" cy="1015747"/>
          </a:xfrm>
          <a:custGeom>
            <a:avLst/>
            <a:gdLst/>
            <a:ahLst/>
            <a:cxnLst>
              <a:cxn ang="0">
                <a:pos x="wd2" y="hd2"/>
              </a:cxn>
              <a:cxn ang="5400000">
                <a:pos x="wd2" y="hd2"/>
              </a:cxn>
              <a:cxn ang="10800000">
                <a:pos x="wd2" y="hd2"/>
              </a:cxn>
              <a:cxn ang="16200000">
                <a:pos x="wd2" y="hd2"/>
              </a:cxn>
            </a:cxnLst>
            <a:rect l="0" t="0" r="r" b="b"/>
            <a:pathLst>
              <a:path w="21600" h="21600" extrusionOk="0">
                <a:moveTo>
                  <a:pt x="21532" y="18470"/>
                </a:moveTo>
                <a:cubicBezTo>
                  <a:pt x="11325" y="18470"/>
                  <a:pt x="3048" y="10204"/>
                  <a:pt x="3030" y="0"/>
                </a:cubicBezTo>
                <a:lnTo>
                  <a:pt x="0" y="0"/>
                </a:lnTo>
                <a:cubicBezTo>
                  <a:pt x="0" y="3935"/>
                  <a:pt x="1052" y="7624"/>
                  <a:pt x="2891" y="10802"/>
                </a:cubicBezTo>
                <a:cubicBezTo>
                  <a:pt x="3839" y="12441"/>
                  <a:pt x="4997" y="13944"/>
                  <a:pt x="6326" y="15274"/>
                </a:cubicBezTo>
                <a:cubicBezTo>
                  <a:pt x="10235" y="19182"/>
                  <a:pt x="15635" y="21600"/>
                  <a:pt x="21600" y="21600"/>
                </a:cubicBezTo>
                <a:lnTo>
                  <a:pt x="21600" y="18469"/>
                </a:lnTo>
                <a:cubicBezTo>
                  <a:pt x="21577" y="18469"/>
                  <a:pt x="21555" y="18470"/>
                  <a:pt x="21532" y="18470"/>
                </a:cubicBezTo>
                <a:close/>
              </a:path>
            </a:pathLst>
          </a:custGeom>
          <a:solidFill>
            <a:schemeClr val="accent3"/>
          </a:solidFill>
          <a:ln w="12700">
            <a:miter lim="400000"/>
          </a:ln>
        </p:spPr>
        <p:txBody>
          <a:bodyPr anchor="ctr"/>
          <a:lstStyle/>
          <a:p>
            <a:pPr algn="ctr"/>
          </a:p>
        </p:txBody>
      </p:sp>
      <p:sp>
        <p:nvSpPr>
          <p:cNvPr id="145" name="is1ide-Freeform: Shape 7"/>
          <p:cNvSpPr/>
          <p:nvPr userDrawn="1"/>
        </p:nvSpPr>
        <p:spPr>
          <a:xfrm>
            <a:off x="2500996" y="2062769"/>
            <a:ext cx="980971" cy="1015747"/>
          </a:xfrm>
          <a:custGeom>
            <a:avLst/>
            <a:gdLst/>
            <a:ahLst/>
            <a:cxnLst>
              <a:cxn ang="0">
                <a:pos x="wd2" y="hd2"/>
              </a:cxn>
              <a:cxn ang="5400000">
                <a:pos x="wd2" y="hd2"/>
              </a:cxn>
              <a:cxn ang="10800000">
                <a:pos x="wd2" y="hd2"/>
              </a:cxn>
              <a:cxn ang="16200000">
                <a:pos x="wd2" y="hd2"/>
              </a:cxn>
            </a:cxnLst>
            <a:rect l="0" t="0" r="r" b="b"/>
            <a:pathLst>
              <a:path w="21600" h="21600" extrusionOk="0">
                <a:moveTo>
                  <a:pt x="3030" y="21567"/>
                </a:moveTo>
                <a:cubicBezTo>
                  <a:pt x="3030" y="11347"/>
                  <a:pt x="11313" y="3063"/>
                  <a:pt x="21532" y="3063"/>
                </a:cubicBezTo>
                <a:cubicBezTo>
                  <a:pt x="21555" y="3063"/>
                  <a:pt x="21577" y="3064"/>
                  <a:pt x="21600" y="3064"/>
                </a:cubicBezTo>
                <a:lnTo>
                  <a:pt x="21600" y="0"/>
                </a:lnTo>
                <a:cubicBezTo>
                  <a:pt x="15635" y="0"/>
                  <a:pt x="10235" y="2418"/>
                  <a:pt x="6326" y="6327"/>
                </a:cubicBezTo>
                <a:cubicBezTo>
                  <a:pt x="4997" y="7657"/>
                  <a:pt x="3839" y="9160"/>
                  <a:pt x="2891" y="10799"/>
                </a:cubicBezTo>
                <a:cubicBezTo>
                  <a:pt x="1052" y="13976"/>
                  <a:pt x="0" y="17665"/>
                  <a:pt x="0" y="21600"/>
                </a:cubicBezTo>
                <a:lnTo>
                  <a:pt x="3030" y="21600"/>
                </a:lnTo>
                <a:cubicBezTo>
                  <a:pt x="3030" y="21589"/>
                  <a:pt x="3030" y="21578"/>
                  <a:pt x="3030" y="21567"/>
                </a:cubicBezTo>
                <a:close/>
              </a:path>
            </a:pathLst>
          </a:custGeom>
          <a:solidFill>
            <a:schemeClr val="accent4"/>
          </a:solidFill>
          <a:ln w="12700">
            <a:miter lim="400000"/>
          </a:ln>
        </p:spPr>
        <p:txBody>
          <a:bodyPr anchor="ctr"/>
          <a:lstStyle/>
          <a:p>
            <a:pPr algn="ctr"/>
          </a:p>
        </p:txBody>
      </p:sp>
      <p:pic>
        <p:nvPicPr>
          <p:cNvPr id="3" name="图片 2"/>
          <p:cNvPicPr>
            <a:picLocks noChangeAspect="1"/>
          </p:cNvPicPr>
          <p:nvPr userDrawn="1"/>
        </p:nvPicPr>
        <p:blipFill>
          <a:blip r:embed="rId2"/>
          <a:stretch>
            <a:fillRect/>
          </a:stretch>
        </p:blipFill>
        <p:spPr>
          <a:xfrm>
            <a:off x="2909290" y="2605885"/>
            <a:ext cx="1145346" cy="1009786"/>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小标题1">
    <p:spTree>
      <p:nvGrpSpPr>
        <p:cNvPr id="1" name=""/>
        <p:cNvGrpSpPr/>
        <p:nvPr/>
      </p:nvGrpSpPr>
      <p:grpSpPr>
        <a:xfrm>
          <a:off x="0" y="0"/>
          <a:ext cx="0" cy="0"/>
          <a:chOff x="0" y="0"/>
          <a:chExt cx="0" cy="0"/>
        </a:xfrm>
      </p:grpSpPr>
      <p:grpSp>
        <p:nvGrpSpPr>
          <p:cNvPr id="8" name="组合 9"/>
          <p:cNvGrpSpPr/>
          <p:nvPr userDrawn="1"/>
        </p:nvGrpSpPr>
        <p:grpSpPr bwMode="auto">
          <a:xfrm>
            <a:off x="2503624" y="2543018"/>
            <a:ext cx="1641044" cy="1602663"/>
            <a:chOff x="0" y="0"/>
            <a:chExt cx="1387872" cy="1387872"/>
          </a:xfrm>
        </p:grpSpPr>
        <p:sp>
          <p:nvSpPr>
            <p:cNvPr id="9" name="同心圆 11"/>
            <p:cNvSpPr>
              <a:spLocks noChangeArrowheads="1"/>
            </p:cNvSpPr>
            <p:nvPr/>
          </p:nvSpPr>
          <p:spPr bwMode="auto">
            <a:xfrm>
              <a:off x="0" y="0"/>
              <a:ext cx="1387872" cy="1387872"/>
            </a:xfrm>
            <a:custGeom>
              <a:avLst/>
              <a:gdLst>
                <a:gd name="G0" fmla="+- 3311 0 0"/>
                <a:gd name="G1" fmla="+- 21600 0 3311"/>
                <a:gd name="G2" fmla="+- 21600 0 3311"/>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311" y="10800"/>
                  </a:moveTo>
                  <a:cubicBezTo>
                    <a:pt x="3311" y="14936"/>
                    <a:pt x="6664" y="18289"/>
                    <a:pt x="10800" y="18289"/>
                  </a:cubicBezTo>
                  <a:cubicBezTo>
                    <a:pt x="14936" y="18289"/>
                    <a:pt x="18289" y="14936"/>
                    <a:pt x="18289" y="10800"/>
                  </a:cubicBezTo>
                  <a:cubicBezTo>
                    <a:pt x="18289" y="6664"/>
                    <a:pt x="14936" y="3311"/>
                    <a:pt x="10800" y="3311"/>
                  </a:cubicBezTo>
                  <a:cubicBezTo>
                    <a:pt x="6664" y="3311"/>
                    <a:pt x="3311" y="6664"/>
                    <a:pt x="3311" y="10800"/>
                  </a:cubicBezTo>
                  <a:close/>
                </a:path>
              </a:pathLst>
            </a:custGeom>
            <a:solidFill>
              <a:srgbClr val="E44B42"/>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a:endParaRPr lang="zh-CN" altLang="zh-CN">
                <a:solidFill>
                  <a:schemeClr val="bg1">
                    <a:lumMod val="50000"/>
                  </a:schemeClr>
                </a:solidFill>
                <a:latin typeface="宋体" panose="02010600030101010101" pitchFamily="2" charset="-122"/>
                <a:sym typeface="宋体" panose="02010600030101010101" pitchFamily="2" charset="-122"/>
              </a:endParaRPr>
            </a:p>
          </p:txBody>
        </p:sp>
        <p:sp>
          <p:nvSpPr>
            <p:cNvPr id="10" name="空心弧 12"/>
            <p:cNvSpPr>
              <a:spLocks noChangeArrowheads="1"/>
            </p:cNvSpPr>
            <p:nvPr/>
          </p:nvSpPr>
          <p:spPr bwMode="auto">
            <a:xfrm rot="5400000">
              <a:off x="0" y="0"/>
              <a:ext cx="1387872" cy="1387872"/>
            </a:xfrm>
            <a:custGeom>
              <a:avLst/>
              <a:gdLst>
                <a:gd name="G0" fmla="+- 7411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7411"/>
                <a:gd name="G18" fmla="*/ 7411 1 2"/>
                <a:gd name="G19" fmla="+- G18 5400 0"/>
                <a:gd name="G20" fmla="cos G19 11796480"/>
                <a:gd name="G21" fmla="sin G19 11796480"/>
                <a:gd name="G22" fmla="+- G20 10800 0"/>
                <a:gd name="G23" fmla="+- G21 10800 0"/>
                <a:gd name="G24" fmla="+- 10800 0 G20"/>
                <a:gd name="G25" fmla="+- 7411 10800 0"/>
                <a:gd name="G26" fmla="?: G9 G17 G25"/>
                <a:gd name="G27" fmla="?: G9 0 21600"/>
                <a:gd name="G28" fmla="cos 10800 11796480"/>
                <a:gd name="G29" fmla="sin 10800 11796480"/>
                <a:gd name="G30" fmla="sin 7411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1694 w 21600"/>
                <a:gd name="T15" fmla="*/ 10800 h 21600"/>
                <a:gd name="T16" fmla="*/ 10800 w 21600"/>
                <a:gd name="T17" fmla="*/ 3389 h 21600"/>
                <a:gd name="T18" fmla="*/ 19906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389" y="10800"/>
                  </a:moveTo>
                  <a:cubicBezTo>
                    <a:pt x="3389" y="6707"/>
                    <a:pt x="6707" y="3389"/>
                    <a:pt x="10800" y="3389"/>
                  </a:cubicBezTo>
                  <a:cubicBezTo>
                    <a:pt x="14892" y="3388"/>
                    <a:pt x="18210" y="6707"/>
                    <a:pt x="18211" y="10799"/>
                  </a:cubicBezTo>
                  <a:lnTo>
                    <a:pt x="21600" y="10800"/>
                  </a:lnTo>
                  <a:cubicBezTo>
                    <a:pt x="21600" y="4835"/>
                    <a:pt x="16764" y="0"/>
                    <a:pt x="10800" y="0"/>
                  </a:cubicBezTo>
                  <a:cubicBezTo>
                    <a:pt x="4835" y="0"/>
                    <a:pt x="0" y="4835"/>
                    <a:pt x="0" y="10800"/>
                  </a:cubicBezTo>
                  <a:close/>
                </a:path>
              </a:pathLst>
            </a:custGeom>
            <a:solidFill>
              <a:schemeClr val="bg1">
                <a:lumMod val="75000"/>
                <a:alpha val="34000"/>
              </a:scheme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a:endParaRPr lang="zh-CN" altLang="zh-CN">
                <a:solidFill>
                  <a:schemeClr val="bg1">
                    <a:lumMod val="50000"/>
                  </a:schemeClr>
                </a:solidFill>
                <a:latin typeface="宋体" panose="02010600030101010101" pitchFamily="2" charset="-122"/>
                <a:sym typeface="宋体" panose="02010600030101010101" pitchFamily="2" charset="-122"/>
              </a:endParaRPr>
            </a:p>
          </p:txBody>
        </p:sp>
      </p:grpSp>
      <p:sp>
        <p:nvSpPr>
          <p:cNvPr id="11" name="文本框 19"/>
          <p:cNvSpPr>
            <a:spLocks noChangeArrowheads="1"/>
          </p:cNvSpPr>
          <p:nvPr userDrawn="1"/>
        </p:nvSpPr>
        <p:spPr bwMode="auto">
          <a:xfrm>
            <a:off x="2858240" y="2990114"/>
            <a:ext cx="956343" cy="6929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7086" tIns="53545" rIns="107086" bIns="53545">
            <a:spAutoFit/>
          </a:bodyPr>
          <a:lstStyle/>
          <a:p>
            <a:pPr algn="ctr"/>
            <a:r>
              <a:rPr lang="en-US" sz="3800"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01</a:t>
            </a:r>
            <a:endParaRPr lang="zh-CN" altLang="en-US" sz="3800"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小标题2">
    <p:spTree>
      <p:nvGrpSpPr>
        <p:cNvPr id="1" name=""/>
        <p:cNvGrpSpPr/>
        <p:nvPr/>
      </p:nvGrpSpPr>
      <p:grpSpPr>
        <a:xfrm>
          <a:off x="0" y="0"/>
          <a:ext cx="0" cy="0"/>
          <a:chOff x="0" y="0"/>
          <a:chExt cx="0" cy="0"/>
        </a:xfrm>
      </p:grpSpPr>
      <p:grpSp>
        <p:nvGrpSpPr>
          <p:cNvPr id="10" name="组合 13"/>
          <p:cNvGrpSpPr/>
          <p:nvPr userDrawn="1"/>
        </p:nvGrpSpPr>
        <p:grpSpPr bwMode="auto">
          <a:xfrm>
            <a:off x="2516128" y="2530976"/>
            <a:ext cx="1641044" cy="1602663"/>
            <a:chOff x="0" y="0"/>
            <a:chExt cx="1387872" cy="1387872"/>
          </a:xfrm>
        </p:grpSpPr>
        <p:sp>
          <p:nvSpPr>
            <p:cNvPr id="11" name="同心圆 14"/>
            <p:cNvSpPr>
              <a:spLocks noChangeArrowheads="1"/>
            </p:cNvSpPr>
            <p:nvPr/>
          </p:nvSpPr>
          <p:spPr bwMode="auto">
            <a:xfrm>
              <a:off x="0" y="0"/>
              <a:ext cx="1387872" cy="1387872"/>
            </a:xfrm>
            <a:custGeom>
              <a:avLst/>
              <a:gdLst>
                <a:gd name="G0" fmla="+- 3311 0 0"/>
                <a:gd name="G1" fmla="+- 21600 0 3311"/>
                <a:gd name="G2" fmla="+- 21600 0 3311"/>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311" y="10800"/>
                  </a:moveTo>
                  <a:cubicBezTo>
                    <a:pt x="3311" y="14936"/>
                    <a:pt x="6664" y="18289"/>
                    <a:pt x="10800" y="18289"/>
                  </a:cubicBezTo>
                  <a:cubicBezTo>
                    <a:pt x="14936" y="18289"/>
                    <a:pt x="18289" y="14936"/>
                    <a:pt x="18289" y="10800"/>
                  </a:cubicBezTo>
                  <a:cubicBezTo>
                    <a:pt x="18289" y="6664"/>
                    <a:pt x="14936" y="3311"/>
                    <a:pt x="10800" y="3311"/>
                  </a:cubicBezTo>
                  <a:cubicBezTo>
                    <a:pt x="6664" y="3311"/>
                    <a:pt x="3311" y="6664"/>
                    <a:pt x="3311" y="10800"/>
                  </a:cubicBezTo>
                  <a:close/>
                </a:path>
              </a:pathLst>
            </a:custGeom>
            <a:solidFill>
              <a:srgbClr val="02918B"/>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a:endParaRPr lang="zh-CN" altLang="zh-CN">
                <a:solidFill>
                  <a:schemeClr val="bg1">
                    <a:lumMod val="50000"/>
                  </a:schemeClr>
                </a:solidFill>
                <a:latin typeface="宋体" panose="02010600030101010101" pitchFamily="2" charset="-122"/>
                <a:sym typeface="宋体" panose="02010600030101010101" pitchFamily="2" charset="-122"/>
              </a:endParaRPr>
            </a:p>
          </p:txBody>
        </p:sp>
        <p:sp>
          <p:nvSpPr>
            <p:cNvPr id="12" name="空心弧 15"/>
            <p:cNvSpPr>
              <a:spLocks noChangeArrowheads="1"/>
            </p:cNvSpPr>
            <p:nvPr/>
          </p:nvSpPr>
          <p:spPr bwMode="auto">
            <a:xfrm rot="5400000">
              <a:off x="0" y="0"/>
              <a:ext cx="1387872" cy="1387872"/>
            </a:xfrm>
            <a:custGeom>
              <a:avLst/>
              <a:gdLst>
                <a:gd name="G0" fmla="+- 750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7506"/>
                <a:gd name="G18" fmla="*/ 7506 1 2"/>
                <a:gd name="G19" fmla="+- G18 5400 0"/>
                <a:gd name="G20" fmla="cos G19 11796480"/>
                <a:gd name="G21" fmla="sin G19 11796480"/>
                <a:gd name="G22" fmla="+- G20 10800 0"/>
                <a:gd name="G23" fmla="+- G21 10800 0"/>
                <a:gd name="G24" fmla="+- 10800 0 G20"/>
                <a:gd name="G25" fmla="+- 7506 10800 0"/>
                <a:gd name="G26" fmla="?: G9 G17 G25"/>
                <a:gd name="G27" fmla="?: G9 0 21600"/>
                <a:gd name="G28" fmla="cos 10800 11796480"/>
                <a:gd name="G29" fmla="sin 10800 11796480"/>
                <a:gd name="G30" fmla="sin 750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1647 w 21600"/>
                <a:gd name="T15" fmla="*/ 10800 h 21600"/>
                <a:gd name="T16" fmla="*/ 10800 w 21600"/>
                <a:gd name="T17" fmla="*/ 3294 h 21600"/>
                <a:gd name="T18" fmla="*/ 19953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94" y="10800"/>
                  </a:moveTo>
                  <a:cubicBezTo>
                    <a:pt x="3294" y="6654"/>
                    <a:pt x="6654" y="3294"/>
                    <a:pt x="10800" y="3294"/>
                  </a:cubicBezTo>
                  <a:cubicBezTo>
                    <a:pt x="14945" y="3293"/>
                    <a:pt x="18305" y="6654"/>
                    <a:pt x="18306" y="10799"/>
                  </a:cubicBezTo>
                  <a:lnTo>
                    <a:pt x="21600" y="10800"/>
                  </a:lnTo>
                  <a:cubicBezTo>
                    <a:pt x="21600" y="4835"/>
                    <a:pt x="16764" y="0"/>
                    <a:pt x="10800" y="0"/>
                  </a:cubicBezTo>
                  <a:cubicBezTo>
                    <a:pt x="4835" y="0"/>
                    <a:pt x="0" y="4835"/>
                    <a:pt x="0" y="10800"/>
                  </a:cubicBezTo>
                  <a:close/>
                </a:path>
              </a:pathLst>
            </a:custGeom>
            <a:solidFill>
              <a:schemeClr val="accent6">
                <a:lumMod val="20000"/>
                <a:lumOff val="80000"/>
                <a:alpha val="49000"/>
              </a:scheme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a:endParaRPr lang="zh-CN" altLang="zh-CN">
                <a:solidFill>
                  <a:schemeClr val="bg1">
                    <a:lumMod val="50000"/>
                  </a:schemeClr>
                </a:solidFill>
                <a:latin typeface="宋体" panose="02010600030101010101" pitchFamily="2" charset="-122"/>
                <a:sym typeface="宋体" panose="02010600030101010101" pitchFamily="2" charset="-122"/>
              </a:endParaRPr>
            </a:p>
          </p:txBody>
        </p:sp>
      </p:grpSp>
      <p:sp>
        <p:nvSpPr>
          <p:cNvPr id="13" name="文本框 19"/>
          <p:cNvSpPr>
            <a:spLocks noChangeArrowheads="1"/>
          </p:cNvSpPr>
          <p:nvPr userDrawn="1"/>
        </p:nvSpPr>
        <p:spPr bwMode="auto">
          <a:xfrm>
            <a:off x="2876089" y="3000622"/>
            <a:ext cx="956343" cy="6929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7086" tIns="53545" rIns="107086" bIns="53545">
            <a:spAutoFit/>
          </a:bodyPr>
          <a:lstStyle/>
          <a:p>
            <a:pPr algn="ctr"/>
            <a:r>
              <a:rPr lang="en-US" sz="3800"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02</a:t>
            </a:r>
            <a:endParaRPr lang="zh-CN" altLang="en-US" sz="3800"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小标题3">
    <p:spTree>
      <p:nvGrpSpPr>
        <p:cNvPr id="1" name=""/>
        <p:cNvGrpSpPr/>
        <p:nvPr/>
      </p:nvGrpSpPr>
      <p:grpSpPr>
        <a:xfrm>
          <a:off x="0" y="0"/>
          <a:ext cx="0" cy="0"/>
          <a:chOff x="0" y="0"/>
          <a:chExt cx="0" cy="0"/>
        </a:xfrm>
      </p:grpSpPr>
      <p:grpSp>
        <p:nvGrpSpPr>
          <p:cNvPr id="6" name="组合 9"/>
          <p:cNvGrpSpPr/>
          <p:nvPr userDrawn="1"/>
        </p:nvGrpSpPr>
        <p:grpSpPr bwMode="auto">
          <a:xfrm>
            <a:off x="2510295" y="2543017"/>
            <a:ext cx="1641044" cy="1602663"/>
            <a:chOff x="0" y="0"/>
            <a:chExt cx="1387872" cy="1387872"/>
          </a:xfrm>
        </p:grpSpPr>
        <p:sp>
          <p:nvSpPr>
            <p:cNvPr id="7" name="同心圆 11"/>
            <p:cNvSpPr>
              <a:spLocks noChangeArrowheads="1"/>
            </p:cNvSpPr>
            <p:nvPr/>
          </p:nvSpPr>
          <p:spPr bwMode="auto">
            <a:xfrm>
              <a:off x="0" y="0"/>
              <a:ext cx="1387872" cy="1387872"/>
            </a:xfrm>
            <a:custGeom>
              <a:avLst/>
              <a:gdLst>
                <a:gd name="G0" fmla="+- 3311 0 0"/>
                <a:gd name="G1" fmla="+- 21600 0 3311"/>
                <a:gd name="G2" fmla="+- 21600 0 3311"/>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311" y="10800"/>
                  </a:moveTo>
                  <a:cubicBezTo>
                    <a:pt x="3311" y="14936"/>
                    <a:pt x="6664" y="18289"/>
                    <a:pt x="10800" y="18289"/>
                  </a:cubicBezTo>
                  <a:cubicBezTo>
                    <a:pt x="14936" y="18289"/>
                    <a:pt x="18289" y="14936"/>
                    <a:pt x="18289" y="10800"/>
                  </a:cubicBezTo>
                  <a:cubicBezTo>
                    <a:pt x="18289" y="6664"/>
                    <a:pt x="14936" y="3311"/>
                    <a:pt x="10800" y="3311"/>
                  </a:cubicBezTo>
                  <a:cubicBezTo>
                    <a:pt x="6664" y="3311"/>
                    <a:pt x="3311" y="6664"/>
                    <a:pt x="3311" y="10800"/>
                  </a:cubicBezTo>
                  <a:close/>
                </a:path>
              </a:pathLst>
            </a:custGeom>
            <a:solidFill>
              <a:srgbClr val="F47349"/>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a:endParaRPr lang="zh-CN" altLang="zh-CN">
                <a:solidFill>
                  <a:schemeClr val="bg1">
                    <a:lumMod val="50000"/>
                  </a:schemeClr>
                </a:solidFill>
                <a:latin typeface="宋体" panose="02010600030101010101" pitchFamily="2" charset="-122"/>
                <a:sym typeface="宋体" panose="02010600030101010101" pitchFamily="2" charset="-122"/>
              </a:endParaRPr>
            </a:p>
          </p:txBody>
        </p:sp>
        <p:sp>
          <p:nvSpPr>
            <p:cNvPr id="8" name="空心弧 12"/>
            <p:cNvSpPr>
              <a:spLocks noChangeArrowheads="1"/>
            </p:cNvSpPr>
            <p:nvPr/>
          </p:nvSpPr>
          <p:spPr bwMode="auto">
            <a:xfrm rot="5400000">
              <a:off x="0" y="0"/>
              <a:ext cx="1387872" cy="1387872"/>
            </a:xfrm>
            <a:custGeom>
              <a:avLst/>
              <a:gdLst>
                <a:gd name="G0" fmla="+- 7411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7411"/>
                <a:gd name="G18" fmla="*/ 7411 1 2"/>
                <a:gd name="G19" fmla="+- G18 5400 0"/>
                <a:gd name="G20" fmla="cos G19 11796480"/>
                <a:gd name="G21" fmla="sin G19 11796480"/>
                <a:gd name="G22" fmla="+- G20 10800 0"/>
                <a:gd name="G23" fmla="+- G21 10800 0"/>
                <a:gd name="G24" fmla="+- 10800 0 G20"/>
                <a:gd name="G25" fmla="+- 7411 10800 0"/>
                <a:gd name="G26" fmla="?: G9 G17 G25"/>
                <a:gd name="G27" fmla="?: G9 0 21600"/>
                <a:gd name="G28" fmla="cos 10800 11796480"/>
                <a:gd name="G29" fmla="sin 10800 11796480"/>
                <a:gd name="G30" fmla="sin 7411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1694 w 21600"/>
                <a:gd name="T15" fmla="*/ 10800 h 21600"/>
                <a:gd name="T16" fmla="*/ 10800 w 21600"/>
                <a:gd name="T17" fmla="*/ 3389 h 21600"/>
                <a:gd name="T18" fmla="*/ 19906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389" y="10800"/>
                  </a:moveTo>
                  <a:cubicBezTo>
                    <a:pt x="3389" y="6707"/>
                    <a:pt x="6707" y="3389"/>
                    <a:pt x="10800" y="3389"/>
                  </a:cubicBezTo>
                  <a:cubicBezTo>
                    <a:pt x="14892" y="3388"/>
                    <a:pt x="18210" y="6707"/>
                    <a:pt x="18211" y="10799"/>
                  </a:cubicBezTo>
                  <a:lnTo>
                    <a:pt x="21600" y="10800"/>
                  </a:lnTo>
                  <a:cubicBezTo>
                    <a:pt x="21600" y="4835"/>
                    <a:pt x="16764" y="0"/>
                    <a:pt x="10800" y="0"/>
                  </a:cubicBezTo>
                  <a:cubicBezTo>
                    <a:pt x="4835" y="0"/>
                    <a:pt x="0" y="4835"/>
                    <a:pt x="0" y="10800"/>
                  </a:cubicBezTo>
                  <a:close/>
                </a:path>
              </a:pathLst>
            </a:custGeom>
            <a:solidFill>
              <a:srgbClr val="00B0F0">
                <a:alpha val="48000"/>
              </a:srgb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a:endParaRPr lang="zh-CN" altLang="zh-CN">
                <a:solidFill>
                  <a:schemeClr val="bg1">
                    <a:lumMod val="50000"/>
                  </a:schemeClr>
                </a:solidFill>
                <a:latin typeface="宋体" panose="02010600030101010101" pitchFamily="2" charset="-122"/>
                <a:sym typeface="宋体" panose="02010600030101010101" pitchFamily="2" charset="-122"/>
              </a:endParaRPr>
            </a:p>
          </p:txBody>
        </p:sp>
      </p:grpSp>
      <p:sp>
        <p:nvSpPr>
          <p:cNvPr id="9" name="文本框 19"/>
          <p:cNvSpPr>
            <a:spLocks noChangeArrowheads="1"/>
          </p:cNvSpPr>
          <p:nvPr userDrawn="1"/>
        </p:nvSpPr>
        <p:spPr bwMode="auto">
          <a:xfrm>
            <a:off x="2888919" y="3006620"/>
            <a:ext cx="956343" cy="6929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7086" tIns="53545" rIns="107086" bIns="53545">
            <a:spAutoFit/>
          </a:bodyPr>
          <a:lstStyle/>
          <a:p>
            <a:pPr algn="ctr"/>
            <a:r>
              <a:rPr lang="en-US" sz="3800"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03</a:t>
            </a:r>
            <a:endParaRPr lang="zh-CN" altLang="en-US" sz="3800"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小标题4">
    <p:spTree>
      <p:nvGrpSpPr>
        <p:cNvPr id="1" name=""/>
        <p:cNvGrpSpPr/>
        <p:nvPr/>
      </p:nvGrpSpPr>
      <p:grpSpPr>
        <a:xfrm>
          <a:off x="0" y="0"/>
          <a:ext cx="0" cy="0"/>
          <a:chOff x="0" y="0"/>
          <a:chExt cx="0" cy="0"/>
        </a:xfrm>
      </p:grpSpPr>
      <p:grpSp>
        <p:nvGrpSpPr>
          <p:cNvPr id="5" name="组合 13"/>
          <p:cNvGrpSpPr/>
          <p:nvPr userDrawn="1"/>
        </p:nvGrpSpPr>
        <p:grpSpPr bwMode="auto">
          <a:xfrm>
            <a:off x="2516909" y="2530984"/>
            <a:ext cx="1641044" cy="1602663"/>
            <a:chOff x="0" y="0"/>
            <a:chExt cx="1387872" cy="1387872"/>
          </a:xfrm>
        </p:grpSpPr>
        <p:sp>
          <p:nvSpPr>
            <p:cNvPr id="6" name="同心圆 14"/>
            <p:cNvSpPr>
              <a:spLocks noChangeArrowheads="1"/>
            </p:cNvSpPr>
            <p:nvPr/>
          </p:nvSpPr>
          <p:spPr bwMode="auto">
            <a:xfrm>
              <a:off x="0" y="0"/>
              <a:ext cx="1387872" cy="1387872"/>
            </a:xfrm>
            <a:custGeom>
              <a:avLst/>
              <a:gdLst>
                <a:gd name="G0" fmla="+- 3311 0 0"/>
                <a:gd name="G1" fmla="+- 21600 0 3311"/>
                <a:gd name="G2" fmla="+- 21600 0 3311"/>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311" y="10800"/>
                  </a:moveTo>
                  <a:cubicBezTo>
                    <a:pt x="3311" y="14936"/>
                    <a:pt x="6664" y="18289"/>
                    <a:pt x="10800" y="18289"/>
                  </a:cubicBezTo>
                  <a:cubicBezTo>
                    <a:pt x="14936" y="18289"/>
                    <a:pt x="18289" y="14936"/>
                    <a:pt x="18289" y="10800"/>
                  </a:cubicBezTo>
                  <a:cubicBezTo>
                    <a:pt x="18289" y="6664"/>
                    <a:pt x="14936" y="3311"/>
                    <a:pt x="10800" y="3311"/>
                  </a:cubicBezTo>
                  <a:cubicBezTo>
                    <a:pt x="6664" y="3311"/>
                    <a:pt x="3311" y="6664"/>
                    <a:pt x="3311" y="10800"/>
                  </a:cubicBezTo>
                  <a:close/>
                </a:path>
              </a:pathLst>
            </a:custGeom>
            <a:solidFill>
              <a:srgbClr val="015672"/>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a:endParaRPr lang="zh-CN" altLang="zh-CN">
                <a:solidFill>
                  <a:schemeClr val="bg1">
                    <a:lumMod val="50000"/>
                  </a:schemeClr>
                </a:solidFill>
                <a:latin typeface="宋体" panose="02010600030101010101" pitchFamily="2" charset="-122"/>
                <a:sym typeface="宋体" panose="02010600030101010101" pitchFamily="2" charset="-122"/>
              </a:endParaRPr>
            </a:p>
          </p:txBody>
        </p:sp>
        <p:sp>
          <p:nvSpPr>
            <p:cNvPr id="7" name="空心弧 15"/>
            <p:cNvSpPr>
              <a:spLocks noChangeArrowheads="1"/>
            </p:cNvSpPr>
            <p:nvPr/>
          </p:nvSpPr>
          <p:spPr bwMode="auto">
            <a:xfrm rot="5400000">
              <a:off x="0" y="0"/>
              <a:ext cx="1387872" cy="1387872"/>
            </a:xfrm>
            <a:custGeom>
              <a:avLst/>
              <a:gdLst>
                <a:gd name="G0" fmla="+- 750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7506"/>
                <a:gd name="G18" fmla="*/ 7506 1 2"/>
                <a:gd name="G19" fmla="+- G18 5400 0"/>
                <a:gd name="G20" fmla="cos G19 11796480"/>
                <a:gd name="G21" fmla="sin G19 11796480"/>
                <a:gd name="G22" fmla="+- G20 10800 0"/>
                <a:gd name="G23" fmla="+- G21 10800 0"/>
                <a:gd name="G24" fmla="+- 10800 0 G20"/>
                <a:gd name="G25" fmla="+- 7506 10800 0"/>
                <a:gd name="G26" fmla="?: G9 G17 G25"/>
                <a:gd name="G27" fmla="?: G9 0 21600"/>
                <a:gd name="G28" fmla="cos 10800 11796480"/>
                <a:gd name="G29" fmla="sin 10800 11796480"/>
                <a:gd name="G30" fmla="sin 750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1647 w 21600"/>
                <a:gd name="T15" fmla="*/ 10800 h 21600"/>
                <a:gd name="T16" fmla="*/ 10800 w 21600"/>
                <a:gd name="T17" fmla="*/ 3294 h 21600"/>
                <a:gd name="T18" fmla="*/ 19953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94" y="10800"/>
                  </a:moveTo>
                  <a:cubicBezTo>
                    <a:pt x="3294" y="6654"/>
                    <a:pt x="6654" y="3294"/>
                    <a:pt x="10800" y="3294"/>
                  </a:cubicBezTo>
                  <a:cubicBezTo>
                    <a:pt x="14945" y="3293"/>
                    <a:pt x="18305" y="6654"/>
                    <a:pt x="18306" y="10799"/>
                  </a:cubicBezTo>
                  <a:lnTo>
                    <a:pt x="21600" y="10800"/>
                  </a:lnTo>
                  <a:cubicBezTo>
                    <a:pt x="21600" y="4835"/>
                    <a:pt x="16764" y="0"/>
                    <a:pt x="10800" y="0"/>
                  </a:cubicBezTo>
                  <a:cubicBezTo>
                    <a:pt x="4835" y="0"/>
                    <a:pt x="0" y="4835"/>
                    <a:pt x="0" y="10800"/>
                  </a:cubicBezTo>
                  <a:close/>
                </a:path>
              </a:pathLst>
            </a:custGeom>
            <a:solidFill>
              <a:schemeClr val="accent6">
                <a:lumMod val="20000"/>
                <a:lumOff val="80000"/>
                <a:alpha val="48000"/>
              </a:scheme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a:endParaRPr lang="zh-CN" altLang="zh-CN">
                <a:solidFill>
                  <a:schemeClr val="bg1">
                    <a:lumMod val="50000"/>
                  </a:schemeClr>
                </a:solidFill>
                <a:latin typeface="宋体" panose="02010600030101010101" pitchFamily="2" charset="-122"/>
                <a:sym typeface="宋体" panose="02010600030101010101" pitchFamily="2" charset="-122"/>
              </a:endParaRPr>
            </a:p>
          </p:txBody>
        </p:sp>
      </p:grpSp>
      <p:sp>
        <p:nvSpPr>
          <p:cNvPr id="8" name="文本框 19"/>
          <p:cNvSpPr>
            <a:spLocks noChangeArrowheads="1"/>
          </p:cNvSpPr>
          <p:nvPr userDrawn="1"/>
        </p:nvSpPr>
        <p:spPr bwMode="auto">
          <a:xfrm>
            <a:off x="2865899" y="2978080"/>
            <a:ext cx="956343" cy="6929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7086" tIns="53545" rIns="107086" bIns="53545">
            <a:spAutoFit/>
          </a:bodyPr>
          <a:lstStyle/>
          <a:p>
            <a:pPr algn="ctr"/>
            <a:r>
              <a:rPr lang="en-US" sz="3800"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04</a:t>
            </a:r>
            <a:endParaRPr lang="zh-CN" altLang="en-US" sz="3800"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空白">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7" Type="http://schemas.openxmlformats.org/officeDocument/2006/relationships/theme" Target="../theme/theme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Freeform 2"/>
          <p:cNvSpPr/>
          <p:nvPr userDrawn="1"/>
        </p:nvSpPr>
        <p:spPr>
          <a:xfrm>
            <a:off x="-63517" y="-25400"/>
            <a:ext cx="12326274" cy="630070"/>
          </a:xfrm>
          <a:custGeom>
            <a:avLst/>
            <a:gdLst/>
            <a:ahLst/>
            <a:cxnLst/>
            <a:rect l="l" t="t" r="r" b="b"/>
            <a:pathLst>
              <a:path w="11692879" h="630070">
                <a:moveTo>
                  <a:pt x="0" y="9016"/>
                </a:moveTo>
                <a:cubicBezTo>
                  <a:pt x="0" y="4036"/>
                  <a:pt x="4036" y="0"/>
                  <a:pt x="9016" y="0"/>
                </a:cubicBezTo>
                <a:lnTo>
                  <a:pt x="11683864" y="0"/>
                </a:lnTo>
                <a:cubicBezTo>
                  <a:pt x="11688843" y="0"/>
                  <a:pt x="11692879" y="4037"/>
                  <a:pt x="11692879" y="9016"/>
                </a:cubicBezTo>
                <a:lnTo>
                  <a:pt x="11692879" y="621054"/>
                </a:lnTo>
                <a:cubicBezTo>
                  <a:pt x="11692879" y="626033"/>
                  <a:pt x="11688843" y="630069"/>
                  <a:pt x="11683864" y="630070"/>
                </a:cubicBezTo>
                <a:lnTo>
                  <a:pt x="9016" y="630070"/>
                </a:lnTo>
                <a:cubicBezTo>
                  <a:pt x="6624" y="630070"/>
                  <a:pt x="4331" y="629120"/>
                  <a:pt x="2641" y="627429"/>
                </a:cubicBezTo>
                <a:cubicBezTo>
                  <a:pt x="950" y="625738"/>
                  <a:pt x="0" y="623445"/>
                  <a:pt x="0" y="621054"/>
                </a:cubicBezTo>
                <a:lnTo>
                  <a:pt x="0" y="9016"/>
                </a:lnTo>
                <a:close/>
              </a:path>
            </a:pathLst>
          </a:custGeom>
          <a:solidFill>
            <a:srgbClr val="FFFFFF">
              <a:alpha val="0"/>
            </a:srgbClr>
          </a:solidFill>
          <a:ln w="19050">
            <a:solidFill>
              <a:srgbClr val="5B9BD5"/>
            </a:solidFill>
            <a:prstDash val="solid"/>
            <a:miter/>
          </a:ln>
        </p:spPr>
        <p:txBody>
          <a:bodyPr lIns="127000" rIns="127000" rtlCol="0" anchor="ctr"/>
          <a:lstStyle/>
          <a:p>
            <a:pPr algn="l"/>
            <a:endParaRPr lang="en-US" sz="1100"/>
          </a:p>
        </p:txBody>
      </p:sp>
      <p:sp>
        <p:nvSpPr>
          <p:cNvPr id="8" name="Freeform 3"/>
          <p:cNvSpPr/>
          <p:nvPr userDrawn="1"/>
        </p:nvSpPr>
        <p:spPr>
          <a:xfrm>
            <a:off x="-63390" y="-25400"/>
            <a:ext cx="9076762" cy="565647"/>
          </a:xfrm>
          <a:custGeom>
            <a:avLst/>
            <a:gdLst/>
            <a:ahLst/>
            <a:cxnLst/>
            <a:rect l="l" t="t" r="r" b="b"/>
            <a:pathLst>
              <a:path w="8117756" h="565647">
                <a:moveTo>
                  <a:pt x="0" y="8303"/>
                </a:moveTo>
                <a:cubicBezTo>
                  <a:pt x="0" y="3718"/>
                  <a:pt x="3718" y="0"/>
                  <a:pt x="8303" y="0"/>
                </a:cubicBezTo>
                <a:lnTo>
                  <a:pt x="8109452" y="0"/>
                </a:lnTo>
                <a:cubicBezTo>
                  <a:pt x="8114038" y="0"/>
                  <a:pt x="8117756" y="3718"/>
                  <a:pt x="8117756" y="8303"/>
                </a:cubicBezTo>
                <a:lnTo>
                  <a:pt x="8117756" y="557344"/>
                </a:lnTo>
                <a:cubicBezTo>
                  <a:pt x="8117756" y="561930"/>
                  <a:pt x="8114038" y="565647"/>
                  <a:pt x="8109452" y="565647"/>
                </a:cubicBezTo>
                <a:lnTo>
                  <a:pt x="8303" y="565647"/>
                </a:lnTo>
                <a:cubicBezTo>
                  <a:pt x="6101" y="565647"/>
                  <a:pt x="3989" y="564772"/>
                  <a:pt x="2432" y="563215"/>
                </a:cubicBezTo>
                <a:cubicBezTo>
                  <a:pt x="875" y="561658"/>
                  <a:pt x="0" y="559546"/>
                  <a:pt x="0" y="557344"/>
                </a:cubicBezTo>
                <a:lnTo>
                  <a:pt x="0" y="8303"/>
                </a:lnTo>
                <a:close/>
              </a:path>
            </a:pathLst>
          </a:custGeom>
          <a:solidFill>
            <a:srgbClr val="5B9BD5"/>
          </a:solidFill>
          <a:ln w="19050">
            <a:solidFill>
              <a:srgbClr val="5B9BD5"/>
            </a:solidFill>
            <a:prstDash val="solid"/>
            <a:miter/>
          </a:ln>
        </p:spPr>
        <p:txBody>
          <a:bodyPr lIns="127000" rIns="127000" rtlCol="0" anchor="ctr"/>
          <a:lstStyle/>
          <a:p>
            <a:pPr algn="l"/>
            <a:endParaRPr lang="en-US" sz="1100"/>
          </a:p>
        </p:txBody>
      </p:sp>
      <p:sp>
        <p:nvSpPr>
          <p:cNvPr id="10" name="Freeform 12"/>
          <p:cNvSpPr/>
          <p:nvPr userDrawn="1"/>
        </p:nvSpPr>
        <p:spPr>
          <a:xfrm>
            <a:off x="11495313" y="2"/>
            <a:ext cx="767443" cy="538842"/>
          </a:xfrm>
          <a:custGeom>
            <a:avLst/>
            <a:gdLst/>
            <a:ahLst/>
            <a:cxnLst/>
            <a:rect l="l" t="t" r="r" b="b"/>
            <a:pathLst>
              <a:path w="1439734" h="565455">
                <a:moveTo>
                  <a:pt x="0" y="8289"/>
                </a:moveTo>
                <a:cubicBezTo>
                  <a:pt x="0" y="6091"/>
                  <a:pt x="873" y="3982"/>
                  <a:pt x="2428" y="2428"/>
                </a:cubicBezTo>
                <a:cubicBezTo>
                  <a:pt x="3982" y="873"/>
                  <a:pt x="6091" y="0"/>
                  <a:pt x="8289" y="0"/>
                </a:cubicBezTo>
                <a:lnTo>
                  <a:pt x="1431445" y="0"/>
                </a:lnTo>
                <a:cubicBezTo>
                  <a:pt x="1433643" y="0"/>
                  <a:pt x="1435752" y="873"/>
                  <a:pt x="1437306" y="2428"/>
                </a:cubicBezTo>
                <a:cubicBezTo>
                  <a:pt x="1438861" y="3982"/>
                  <a:pt x="1439734" y="6091"/>
                  <a:pt x="1439734" y="8289"/>
                </a:cubicBezTo>
                <a:lnTo>
                  <a:pt x="1439734" y="557166"/>
                </a:lnTo>
                <a:cubicBezTo>
                  <a:pt x="1439734" y="559364"/>
                  <a:pt x="1438861" y="561473"/>
                  <a:pt x="1437306" y="563027"/>
                </a:cubicBezTo>
                <a:cubicBezTo>
                  <a:pt x="1435752" y="564582"/>
                  <a:pt x="1433643" y="565455"/>
                  <a:pt x="1431445" y="565455"/>
                </a:cubicBezTo>
                <a:lnTo>
                  <a:pt x="8289" y="565455"/>
                </a:lnTo>
                <a:cubicBezTo>
                  <a:pt x="6091" y="565455"/>
                  <a:pt x="3982" y="564582"/>
                  <a:pt x="2428" y="563027"/>
                </a:cubicBezTo>
                <a:cubicBezTo>
                  <a:pt x="873" y="561473"/>
                  <a:pt x="0" y="559364"/>
                  <a:pt x="0" y="557166"/>
                </a:cubicBezTo>
                <a:lnTo>
                  <a:pt x="0" y="8289"/>
                </a:lnTo>
                <a:close/>
              </a:path>
            </a:pathLst>
          </a:custGeom>
          <a:solidFill>
            <a:srgbClr val="5B9BD5"/>
          </a:solidFill>
          <a:ln w="19050">
            <a:solidFill>
              <a:srgbClr val="5B9BD5"/>
            </a:solidFill>
            <a:prstDash val="solid"/>
            <a:miter/>
          </a:ln>
        </p:spPr>
        <p:txBody>
          <a:bodyPr lIns="127000" rIns="127000" rtlCol="0" anchor="ctr"/>
          <a:lstStyle/>
          <a:p>
            <a:pPr algn="l"/>
            <a:endParaRPr lang="en-US" sz="1100"/>
          </a:p>
        </p:txBody>
      </p:sp>
      <p:sp>
        <p:nvSpPr>
          <p:cNvPr id="11" name="Freeform 3"/>
          <p:cNvSpPr/>
          <p:nvPr userDrawn="1"/>
        </p:nvSpPr>
        <p:spPr>
          <a:xfrm>
            <a:off x="-63517" y="6653893"/>
            <a:ext cx="12326274" cy="204107"/>
          </a:xfrm>
          <a:custGeom>
            <a:avLst/>
            <a:gdLst/>
            <a:ahLst/>
            <a:cxnLst/>
            <a:rect l="l" t="t" r="r" b="b"/>
            <a:pathLst>
              <a:path w="8117756" h="565647">
                <a:moveTo>
                  <a:pt x="0" y="8303"/>
                </a:moveTo>
                <a:cubicBezTo>
                  <a:pt x="0" y="3718"/>
                  <a:pt x="3718" y="0"/>
                  <a:pt x="8303" y="0"/>
                </a:cubicBezTo>
                <a:lnTo>
                  <a:pt x="8109452" y="0"/>
                </a:lnTo>
                <a:cubicBezTo>
                  <a:pt x="8114038" y="0"/>
                  <a:pt x="8117756" y="3718"/>
                  <a:pt x="8117756" y="8303"/>
                </a:cubicBezTo>
                <a:lnTo>
                  <a:pt x="8117756" y="557344"/>
                </a:lnTo>
                <a:cubicBezTo>
                  <a:pt x="8117756" y="561930"/>
                  <a:pt x="8114038" y="565647"/>
                  <a:pt x="8109452" y="565647"/>
                </a:cubicBezTo>
                <a:lnTo>
                  <a:pt x="8303" y="565647"/>
                </a:lnTo>
                <a:cubicBezTo>
                  <a:pt x="6101" y="565647"/>
                  <a:pt x="3989" y="564772"/>
                  <a:pt x="2432" y="563215"/>
                </a:cubicBezTo>
                <a:cubicBezTo>
                  <a:pt x="875" y="561658"/>
                  <a:pt x="0" y="559546"/>
                  <a:pt x="0" y="557344"/>
                </a:cubicBezTo>
                <a:lnTo>
                  <a:pt x="0" y="8303"/>
                </a:lnTo>
                <a:close/>
              </a:path>
            </a:pathLst>
          </a:custGeom>
          <a:solidFill>
            <a:srgbClr val="5B9BD5"/>
          </a:solidFill>
          <a:ln w="19050">
            <a:solidFill>
              <a:srgbClr val="5B9BD5"/>
            </a:solidFill>
            <a:prstDash val="solid"/>
            <a:miter/>
          </a:ln>
        </p:spPr>
        <p:txBody>
          <a:bodyPr lIns="127000" rIns="127000" rtlCol="0" anchor="ctr"/>
          <a:lstStyle/>
          <a:p>
            <a:pPr algn="l"/>
            <a:endParaRPr lang="en-US" sz="110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5" Type="http://schemas.openxmlformats.org/officeDocument/2006/relationships/slideLayout" Target="../slideLayouts/slideLayout6.xml"/><Relationship Id="rId4" Type="http://schemas.openxmlformats.org/officeDocument/2006/relationships/image" Target="../media/image4.jpeg"/><Relationship Id="rId3" Type="http://schemas.openxmlformats.org/officeDocument/2006/relationships/hyperlink" Target="https://image.baidu.com/search/detail?ct=503316480&amp;z=0&amp;tn=baiduimagedetail&amp;ipn=d&amp;word=%E4%B8%AD%E5%9B%BD%E5%AF%B9%E5%A4%96%E6%8F%B4%E5%8A%A9&amp;step_word=&amp;ie=utf-8&amp;in=&amp;cl=2&amp;lm=-1&amp;st=-1&amp;hd=0&amp;latest=0&amp;copyright=0&amp;cs=2135404128,3405561627&amp;os=2253277738,2602612718&amp;simid=3439510787,392229781&amp;pn=1&amp;rn=1&amp;di=94380&amp;ln=449&amp;fr=&amp;fmq=1572183337723_R&amp;ic=0&amp;s=undefined&amp;se=&amp;sme=&amp;tab=0&amp;width=&amp;height=&amp;face=undefined&amp;is=0,0&amp;istype=2&amp;ist=&amp;jit=&amp;bdtype=0&amp;spn=0&amp;pi=0&amp;gsm=0&amp;objurl=http%3A%2F%2Fn.sinaimg.cn%2Ftranslate%2F20160615%2FJ0aX-fxszvys0853256.jpg&amp;rpstart=0&amp;rpnum=0&amp;adpicid=0&amp;force=undefined" TargetMode="External"/><Relationship Id="rId2" Type="http://schemas.openxmlformats.org/officeDocument/2006/relationships/image" Target="../media/image3.png"/><Relationship Id="rId1"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image" Target="../media/image5.jpeg"/><Relationship Id="rId1" Type="http://schemas.openxmlformats.org/officeDocument/2006/relationships/hyperlink" Target="https://image.baidu.com/search/detail?ct=503316480&amp;z=0&amp;tn=baiduimagedetail&amp;ipn=d&amp;word=%E4%B8%AD%E5%8D%8E%E6%96%87%E6%98%8E&amp;step_word=&amp;ie=utf-8&amp;in=&amp;cl=2&amp;lm=-1&amp;st=-1&amp;hd=0&amp;latest=0&amp;copyright=0&amp;cs=1606104538,4037944848&amp;os=1688474223,1600217002&amp;simid=3380402709,188629460&amp;pn=0&amp;rn=1&amp;di=171710&amp;ln=1130&amp;fr=&amp;fmq=1572183399461_R&amp;fm=result&amp;ic=0&amp;s=undefined&amp;se=&amp;sme=&amp;tab=0&amp;width=&amp;height=&amp;face=undefined&amp;is=0,0&amp;istype=2&amp;ist=&amp;jit=&amp;bdtype=0&amp;spn=0&amp;pi=0&amp;gsm=0&amp;objurl=http%3A%2F%2Fhuozhenshihu.com%2Fuploads%2Fallimg%2F160624%2F1-160624153922356.jpg&amp;rpstart=0&amp;rpnum=0&amp;adpicid=0&amp;force=undefined"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image" Target="../media/image6.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808306" y="1756881"/>
            <a:ext cx="6904233" cy="2438488"/>
          </a:xfrm>
          <a:prstGeom prst="rect">
            <a:avLst/>
          </a:prstGeom>
          <a:noFill/>
        </p:spPr>
        <p:txBody>
          <a:bodyPr wrap="square" rtlCol="0">
            <a:spAutoFit/>
          </a:bodyPr>
          <a:lstStyle/>
          <a:p>
            <a:pPr>
              <a:lnSpc>
                <a:spcPct val="150000"/>
              </a:lnSpc>
            </a:pPr>
            <a:r>
              <a:rPr lang="zh-CN" altLang="en-US" sz="5400" b="1" dirty="0">
                <a:solidFill>
                  <a:srgbClr val="5B9BD5"/>
                </a:solidFill>
                <a:latin typeface="微软雅黑" panose="020B0503020204020204" pitchFamily="34" charset="-122"/>
                <a:ea typeface="微软雅黑" panose="020B0503020204020204" pitchFamily="34" charset="-122"/>
              </a:rPr>
              <a:t>第二单元</a:t>
            </a:r>
            <a:endParaRPr lang="en-US" altLang="zh-CN" sz="5400" b="1" dirty="0">
              <a:solidFill>
                <a:srgbClr val="5B9BD5"/>
              </a:solidFill>
              <a:latin typeface="微软雅黑" panose="020B0503020204020204" pitchFamily="34" charset="-122"/>
              <a:ea typeface="微软雅黑" panose="020B0503020204020204" pitchFamily="34" charset="-122"/>
            </a:endParaRPr>
          </a:p>
          <a:p>
            <a:pPr>
              <a:lnSpc>
                <a:spcPct val="150000"/>
              </a:lnSpc>
            </a:pPr>
            <a:r>
              <a:rPr lang="zh-CN" altLang="en-US" sz="5400" b="1" dirty="0">
                <a:solidFill>
                  <a:srgbClr val="5B9BD5"/>
                </a:solidFill>
                <a:latin typeface="微软雅黑" panose="020B0503020204020204" pitchFamily="34" charset="-122"/>
                <a:ea typeface="微软雅黑" panose="020B0503020204020204" pitchFamily="34" charset="-122"/>
              </a:rPr>
              <a:t>世界舞台上的中国</a:t>
            </a:r>
            <a:endParaRPr lang="zh-CN" altLang="en-US" sz="5400" b="1" dirty="0">
              <a:solidFill>
                <a:srgbClr val="5B9BD5"/>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787756" y="2948683"/>
            <a:ext cx="6637106" cy="784830"/>
          </a:xfrm>
          <a:prstGeom prst="rect">
            <a:avLst/>
          </a:prstGeom>
          <a:noFill/>
        </p:spPr>
        <p:txBody>
          <a:bodyPr wrap="square" rtlCol="0">
            <a:spAutoFit/>
          </a:bodyPr>
          <a:lstStyle/>
          <a:p>
            <a:r>
              <a:rPr lang="zh-CN" altLang="en-US" sz="4500" b="1" dirty="0">
                <a:solidFill>
                  <a:srgbClr val="E44B42"/>
                </a:solidFill>
                <a:latin typeface="微软雅黑" panose="020B0503020204020204" pitchFamily="34" charset="-122"/>
                <a:ea typeface="微软雅黑" panose="020B0503020204020204" pitchFamily="34" charset="-122"/>
              </a:rPr>
              <a:t>与世界紧相连</a:t>
            </a:r>
            <a:endParaRPr lang="zh-CN" altLang="en-US" sz="4500" b="1" dirty="0">
              <a:solidFill>
                <a:srgbClr val="E44B42"/>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854628" y="2310763"/>
            <a:ext cx="4933745" cy="2693045"/>
          </a:xfrm>
          <a:prstGeom prst="rect">
            <a:avLst/>
          </a:prstGeom>
          <a:noFill/>
        </p:spPr>
        <p:txBody>
          <a:bodyPr wrap="square" rtlCol="0">
            <a:spAutoFit/>
          </a:bodyPr>
          <a:lstStyle/>
          <a:p>
            <a:pPr>
              <a:lnSpc>
                <a:spcPct val="150000"/>
              </a:lnSpc>
            </a:pPr>
            <a:r>
              <a:rPr lang="zh-CN" altLang="en-US" sz="2600" dirty="0">
                <a:latin typeface="微软雅黑" panose="020B0503020204020204" pitchFamily="34" charset="-122"/>
                <a:ea typeface="微软雅黑" panose="020B0503020204020204" pitchFamily="34" charset="-122"/>
              </a:rPr>
              <a:t>全球气候治理；中国对外援助；中国维和部队；中国高铁走出国门</a:t>
            </a:r>
            <a:r>
              <a:rPr lang="en-US" altLang="zh-CN" sz="2600" dirty="0">
                <a:latin typeface="微软雅黑" panose="020B0503020204020204" pitchFamily="34" charset="-122"/>
                <a:ea typeface="微软雅黑" panose="020B0503020204020204" pitchFamily="34" charset="-122"/>
              </a:rPr>
              <a:t>……</a:t>
            </a:r>
            <a:endParaRPr lang="en-US" altLang="zh-CN" sz="2600" dirty="0">
              <a:latin typeface="微软雅黑" panose="020B0503020204020204" pitchFamily="34" charset="-122"/>
              <a:ea typeface="微软雅黑" panose="020B0503020204020204" pitchFamily="34" charset="-122"/>
            </a:endParaRPr>
          </a:p>
          <a:p>
            <a:endParaRPr lang="en-US" altLang="zh-CN" sz="2600" dirty="0">
              <a:latin typeface="微软雅黑" panose="020B0503020204020204" pitchFamily="34" charset="-122"/>
              <a:ea typeface="微软雅黑" panose="020B0503020204020204" pitchFamily="34" charset="-122"/>
            </a:endParaRPr>
          </a:p>
          <a:p>
            <a:endParaRPr lang="zh-CN" altLang="en-US" sz="2600" dirty="0">
              <a:latin typeface="微软雅黑" panose="020B0503020204020204" pitchFamily="34" charset="-122"/>
              <a:ea typeface="微软雅黑" panose="020B0503020204020204" pitchFamily="34" charset="-122"/>
            </a:endParaRPr>
          </a:p>
        </p:txBody>
      </p:sp>
      <p:grpSp>
        <p:nvGrpSpPr>
          <p:cNvPr id="4" name="组合 3"/>
          <p:cNvGrpSpPr/>
          <p:nvPr/>
        </p:nvGrpSpPr>
        <p:grpSpPr>
          <a:xfrm>
            <a:off x="421239" y="1013295"/>
            <a:ext cx="11424864" cy="523220"/>
            <a:chOff x="421239" y="1013295"/>
            <a:chExt cx="11424864" cy="523220"/>
          </a:xfrm>
        </p:grpSpPr>
        <p:sp>
          <p:nvSpPr>
            <p:cNvPr id="5" name="文本框 4"/>
            <p:cNvSpPr txBox="1"/>
            <p:nvPr/>
          </p:nvSpPr>
          <p:spPr>
            <a:xfrm>
              <a:off x="955496" y="1013295"/>
              <a:ext cx="10890607" cy="523220"/>
            </a:xfrm>
            <a:prstGeom prst="rect">
              <a:avLst/>
            </a:prstGeom>
            <a:noFill/>
          </p:spPr>
          <p:txBody>
            <a:bodyPr wrap="square" rtlCol="0">
              <a:spAutoFit/>
            </a:bodyPr>
            <a:lstStyle/>
            <a:p>
              <a:r>
                <a:rPr lang="zh-CN" altLang="en-US" sz="2800" b="1" dirty="0">
                  <a:solidFill>
                    <a:srgbClr val="5B9BD5"/>
                  </a:solidFill>
                  <a:latin typeface="微软雅黑" panose="020B0503020204020204" pitchFamily="34" charset="-122"/>
                  <a:ea typeface="微软雅黑" panose="020B0503020204020204" pitchFamily="34" charset="-122"/>
                </a:rPr>
                <a:t>现象链接</a:t>
              </a:r>
              <a:endParaRPr lang="zh-CN" altLang="en-US" sz="2800" b="1" dirty="0">
                <a:solidFill>
                  <a:srgbClr val="5B9BD5"/>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a:off x="421239" y="1013295"/>
              <a:ext cx="433389" cy="464400"/>
              <a:chOff x="9324592" y="1236103"/>
              <a:chExt cx="531657" cy="583566"/>
            </a:xfrm>
          </p:grpSpPr>
          <p:sp>
            <p:nvSpPr>
              <p:cNvPr id="7" name="Shape 6853"/>
              <p:cNvSpPr/>
              <p:nvPr/>
            </p:nvSpPr>
            <p:spPr>
              <a:xfrm>
                <a:off x="9332127" y="1236103"/>
                <a:ext cx="450444" cy="583566"/>
              </a:xfrm>
              <a:custGeom>
                <a:avLst/>
                <a:gdLst/>
                <a:ahLst/>
                <a:cxnLst>
                  <a:cxn ang="0">
                    <a:pos x="wd2" y="hd2"/>
                  </a:cxn>
                  <a:cxn ang="5400000">
                    <a:pos x="wd2" y="hd2"/>
                  </a:cxn>
                  <a:cxn ang="10800000">
                    <a:pos x="wd2" y="hd2"/>
                  </a:cxn>
                  <a:cxn ang="16200000">
                    <a:pos x="wd2" y="hd2"/>
                  </a:cxn>
                </a:cxnLst>
                <a:rect l="0" t="0" r="r" b="b"/>
                <a:pathLst>
                  <a:path w="21600" h="21600" extrusionOk="0">
                    <a:moveTo>
                      <a:pt x="19406" y="0"/>
                    </a:moveTo>
                    <a:cubicBezTo>
                      <a:pt x="7425" y="0"/>
                      <a:pt x="7425" y="0"/>
                      <a:pt x="7425" y="0"/>
                    </a:cubicBezTo>
                    <a:cubicBezTo>
                      <a:pt x="7425" y="0"/>
                      <a:pt x="4978" y="2088"/>
                      <a:pt x="4134" y="2741"/>
                    </a:cubicBezTo>
                    <a:cubicBezTo>
                      <a:pt x="3122" y="3524"/>
                      <a:pt x="0" y="5873"/>
                      <a:pt x="0" y="5873"/>
                    </a:cubicBezTo>
                    <a:cubicBezTo>
                      <a:pt x="0" y="5873"/>
                      <a:pt x="0" y="5873"/>
                      <a:pt x="0" y="5873"/>
                    </a:cubicBezTo>
                    <a:cubicBezTo>
                      <a:pt x="0" y="19903"/>
                      <a:pt x="0" y="19903"/>
                      <a:pt x="0" y="19903"/>
                    </a:cubicBezTo>
                    <a:cubicBezTo>
                      <a:pt x="0" y="20817"/>
                      <a:pt x="928" y="21600"/>
                      <a:pt x="2109" y="21600"/>
                    </a:cubicBezTo>
                    <a:cubicBezTo>
                      <a:pt x="19406" y="21600"/>
                      <a:pt x="19406" y="21600"/>
                      <a:pt x="19406" y="21600"/>
                    </a:cubicBezTo>
                    <a:cubicBezTo>
                      <a:pt x="20588" y="21600"/>
                      <a:pt x="21600" y="20817"/>
                      <a:pt x="21600" y="19903"/>
                    </a:cubicBezTo>
                    <a:cubicBezTo>
                      <a:pt x="21600" y="1697"/>
                      <a:pt x="21600" y="1697"/>
                      <a:pt x="21600" y="1697"/>
                    </a:cubicBezTo>
                    <a:cubicBezTo>
                      <a:pt x="21600" y="783"/>
                      <a:pt x="20588" y="0"/>
                      <a:pt x="19406" y="0"/>
                    </a:cubicBezTo>
                  </a:path>
                </a:pathLst>
              </a:custGeom>
              <a:solidFill>
                <a:srgbClr val="0A8CBF"/>
              </a:solidFill>
              <a:ln w="12700" cap="flat">
                <a:noFill/>
                <a:miter lim="400000"/>
              </a:ln>
              <a:effectLst/>
            </p:spPr>
            <p:txBody>
              <a:bodyPr wrap="square" lIns="0" tIns="0" rIns="0" bIns="0" numCol="1" anchor="t">
                <a:noAutofit/>
              </a:bodyPr>
              <a:lstStyle/>
              <a:p>
                <a:pPr lvl="0"/>
              </a:p>
            </p:txBody>
          </p:sp>
          <p:pic>
            <p:nvPicPr>
              <p:cNvPr id="8" name="image22.png"/>
              <p:cNvPicPr/>
              <p:nvPr/>
            </p:nvPicPr>
            <p:blipFill>
              <a:blip r:embed="rId1"/>
              <a:stretch>
                <a:fillRect/>
              </a:stretch>
            </p:blipFill>
            <p:spPr>
              <a:xfrm>
                <a:off x="9652796" y="1483092"/>
                <a:ext cx="134798" cy="314808"/>
              </a:xfrm>
              <a:prstGeom prst="rect">
                <a:avLst/>
              </a:prstGeom>
              <a:ln w="12700" cap="flat">
                <a:noFill/>
                <a:miter lim="400000"/>
                <a:headEnd/>
                <a:tailEnd/>
              </a:ln>
              <a:effectLst/>
            </p:spPr>
          </p:pic>
          <p:sp>
            <p:nvSpPr>
              <p:cNvPr id="9" name="Shape 6855"/>
              <p:cNvSpPr/>
              <p:nvPr/>
            </p:nvSpPr>
            <p:spPr>
              <a:xfrm>
                <a:off x="9332127" y="1236103"/>
                <a:ext cx="225222" cy="583566"/>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14850" y="0"/>
                      <a:pt x="14850" y="0"/>
                      <a:pt x="14850" y="0"/>
                    </a:cubicBezTo>
                    <a:cubicBezTo>
                      <a:pt x="14850" y="0"/>
                      <a:pt x="9956" y="2088"/>
                      <a:pt x="8269" y="2741"/>
                    </a:cubicBezTo>
                    <a:cubicBezTo>
                      <a:pt x="6244" y="3524"/>
                      <a:pt x="0" y="5873"/>
                      <a:pt x="0" y="5873"/>
                    </a:cubicBezTo>
                    <a:cubicBezTo>
                      <a:pt x="0" y="5873"/>
                      <a:pt x="0" y="5873"/>
                      <a:pt x="0" y="5873"/>
                    </a:cubicBezTo>
                    <a:cubicBezTo>
                      <a:pt x="0" y="19903"/>
                      <a:pt x="0" y="19903"/>
                      <a:pt x="0" y="19903"/>
                    </a:cubicBezTo>
                    <a:cubicBezTo>
                      <a:pt x="0" y="20817"/>
                      <a:pt x="1856" y="21600"/>
                      <a:pt x="4219" y="21600"/>
                    </a:cubicBezTo>
                    <a:cubicBezTo>
                      <a:pt x="21600" y="21600"/>
                      <a:pt x="21600" y="21600"/>
                      <a:pt x="21600" y="21600"/>
                    </a:cubicBezTo>
                    <a:cubicBezTo>
                      <a:pt x="21600" y="0"/>
                      <a:pt x="21600" y="0"/>
                      <a:pt x="21600" y="0"/>
                    </a:cubicBezTo>
                  </a:path>
                </a:pathLst>
              </a:custGeom>
              <a:solidFill>
                <a:srgbClr val="18A3D9"/>
              </a:solidFill>
              <a:ln w="12700" cap="flat">
                <a:noFill/>
                <a:miter lim="400000"/>
              </a:ln>
              <a:effectLst/>
            </p:spPr>
            <p:txBody>
              <a:bodyPr wrap="square" lIns="0" tIns="0" rIns="0" bIns="0" numCol="1" anchor="t">
                <a:noAutofit/>
              </a:bodyPr>
              <a:lstStyle/>
              <a:p>
                <a:pPr lvl="0"/>
              </a:p>
            </p:txBody>
          </p:sp>
          <p:pic>
            <p:nvPicPr>
              <p:cNvPr id="10" name="image23.png"/>
              <p:cNvPicPr/>
              <p:nvPr/>
            </p:nvPicPr>
            <p:blipFill>
              <a:blip r:embed="rId2"/>
              <a:stretch>
                <a:fillRect/>
              </a:stretch>
            </p:blipFill>
            <p:spPr>
              <a:xfrm>
                <a:off x="9324592" y="1375087"/>
                <a:ext cx="195081" cy="57771"/>
              </a:xfrm>
              <a:prstGeom prst="rect">
                <a:avLst/>
              </a:prstGeom>
              <a:ln w="12700" cap="flat">
                <a:noFill/>
                <a:miter lim="400000"/>
                <a:headEnd/>
                <a:tailEnd/>
              </a:ln>
              <a:effectLst/>
            </p:spPr>
          </p:pic>
          <p:sp>
            <p:nvSpPr>
              <p:cNvPr id="11" name="Shape 6857"/>
              <p:cNvSpPr/>
              <p:nvPr/>
            </p:nvSpPr>
            <p:spPr>
              <a:xfrm>
                <a:off x="9332127" y="1236103"/>
                <a:ext cx="154893" cy="159079"/>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21600" y="15360"/>
                      <a:pt x="21600" y="15360"/>
                      <a:pt x="21600" y="15360"/>
                    </a:cubicBezTo>
                    <a:cubicBezTo>
                      <a:pt x="21600" y="18960"/>
                      <a:pt x="18900" y="21600"/>
                      <a:pt x="15464" y="21600"/>
                    </a:cubicBezTo>
                    <a:cubicBezTo>
                      <a:pt x="0" y="21600"/>
                      <a:pt x="0" y="21600"/>
                      <a:pt x="0" y="21600"/>
                    </a:cubicBezTo>
                    <a:lnTo>
                      <a:pt x="21600" y="0"/>
                    </a:lnTo>
                    <a:close/>
                  </a:path>
                </a:pathLst>
              </a:custGeom>
              <a:solidFill>
                <a:srgbClr val="3DBAEB"/>
              </a:solidFill>
              <a:ln w="12700" cap="flat">
                <a:noFill/>
                <a:miter lim="400000"/>
              </a:ln>
              <a:effectLst/>
            </p:spPr>
            <p:txBody>
              <a:bodyPr wrap="square" lIns="0" tIns="0" rIns="0" bIns="0" numCol="1" anchor="t">
                <a:noAutofit/>
              </a:bodyPr>
              <a:lstStyle/>
              <a:p>
                <a:pPr lvl="0"/>
              </a:p>
            </p:txBody>
          </p:sp>
          <p:sp>
            <p:nvSpPr>
              <p:cNvPr id="12" name="Shape 6858"/>
              <p:cNvSpPr/>
              <p:nvPr/>
            </p:nvSpPr>
            <p:spPr>
              <a:xfrm>
                <a:off x="9405806" y="1446253"/>
                <a:ext cx="301412" cy="195081"/>
              </a:xfrm>
              <a:custGeom>
                <a:avLst/>
                <a:gdLst/>
                <a:ahLst/>
                <a:cxnLst>
                  <a:cxn ang="0">
                    <a:pos x="wd2" y="hd2"/>
                  </a:cxn>
                  <a:cxn ang="5400000">
                    <a:pos x="wd2" y="hd2"/>
                  </a:cxn>
                  <a:cxn ang="10800000">
                    <a:pos x="wd2" y="hd2"/>
                  </a:cxn>
                  <a:cxn ang="16200000">
                    <a:pos x="wd2" y="hd2"/>
                  </a:cxn>
                </a:cxnLst>
                <a:rect l="0" t="0" r="r" b="b"/>
                <a:pathLst>
                  <a:path w="21600" h="21600" extrusionOk="0">
                    <a:moveTo>
                      <a:pt x="20463" y="21600"/>
                    </a:moveTo>
                    <a:cubicBezTo>
                      <a:pt x="1137" y="21600"/>
                      <a:pt x="1137" y="21600"/>
                      <a:pt x="1137" y="21600"/>
                    </a:cubicBezTo>
                    <a:cubicBezTo>
                      <a:pt x="505" y="21600"/>
                      <a:pt x="0" y="20822"/>
                      <a:pt x="0" y="19849"/>
                    </a:cubicBezTo>
                    <a:cubicBezTo>
                      <a:pt x="0" y="18876"/>
                      <a:pt x="505" y="18097"/>
                      <a:pt x="1137" y="18097"/>
                    </a:cubicBezTo>
                    <a:cubicBezTo>
                      <a:pt x="20463" y="18097"/>
                      <a:pt x="20463" y="18097"/>
                      <a:pt x="20463" y="18097"/>
                    </a:cubicBezTo>
                    <a:cubicBezTo>
                      <a:pt x="21095" y="18097"/>
                      <a:pt x="21600" y="18876"/>
                      <a:pt x="21600" y="19849"/>
                    </a:cubicBezTo>
                    <a:cubicBezTo>
                      <a:pt x="21600" y="20822"/>
                      <a:pt x="21095" y="21600"/>
                      <a:pt x="20463" y="21600"/>
                    </a:cubicBezTo>
                    <a:close/>
                    <a:moveTo>
                      <a:pt x="21600" y="13816"/>
                    </a:moveTo>
                    <a:cubicBezTo>
                      <a:pt x="21600" y="12843"/>
                      <a:pt x="21095" y="12065"/>
                      <a:pt x="20463" y="12065"/>
                    </a:cubicBezTo>
                    <a:cubicBezTo>
                      <a:pt x="1137" y="12065"/>
                      <a:pt x="1137" y="12065"/>
                      <a:pt x="1137" y="12065"/>
                    </a:cubicBezTo>
                    <a:cubicBezTo>
                      <a:pt x="505" y="12065"/>
                      <a:pt x="0" y="12843"/>
                      <a:pt x="0" y="13816"/>
                    </a:cubicBezTo>
                    <a:cubicBezTo>
                      <a:pt x="0" y="14789"/>
                      <a:pt x="505" y="15373"/>
                      <a:pt x="1137" y="15373"/>
                    </a:cubicBezTo>
                    <a:cubicBezTo>
                      <a:pt x="20463" y="15373"/>
                      <a:pt x="20463" y="15373"/>
                      <a:pt x="20463" y="15373"/>
                    </a:cubicBezTo>
                    <a:cubicBezTo>
                      <a:pt x="21095" y="15373"/>
                      <a:pt x="21600" y="14789"/>
                      <a:pt x="21600" y="13816"/>
                    </a:cubicBezTo>
                    <a:close/>
                    <a:moveTo>
                      <a:pt x="21600" y="7784"/>
                    </a:moveTo>
                    <a:cubicBezTo>
                      <a:pt x="21600" y="6811"/>
                      <a:pt x="21095" y="6032"/>
                      <a:pt x="20463" y="6032"/>
                    </a:cubicBezTo>
                    <a:cubicBezTo>
                      <a:pt x="1137" y="6032"/>
                      <a:pt x="1137" y="6032"/>
                      <a:pt x="1137" y="6032"/>
                    </a:cubicBezTo>
                    <a:cubicBezTo>
                      <a:pt x="505" y="6032"/>
                      <a:pt x="0" y="6811"/>
                      <a:pt x="0" y="7784"/>
                    </a:cubicBezTo>
                    <a:cubicBezTo>
                      <a:pt x="0" y="8562"/>
                      <a:pt x="505" y="9341"/>
                      <a:pt x="1137" y="9341"/>
                    </a:cubicBezTo>
                    <a:cubicBezTo>
                      <a:pt x="20463" y="9341"/>
                      <a:pt x="20463" y="9341"/>
                      <a:pt x="20463" y="9341"/>
                    </a:cubicBezTo>
                    <a:cubicBezTo>
                      <a:pt x="21095" y="9341"/>
                      <a:pt x="21600" y="8562"/>
                      <a:pt x="21600" y="7784"/>
                    </a:cubicBezTo>
                    <a:close/>
                    <a:moveTo>
                      <a:pt x="10737" y="1751"/>
                    </a:moveTo>
                    <a:cubicBezTo>
                      <a:pt x="10737" y="778"/>
                      <a:pt x="10232" y="0"/>
                      <a:pt x="9726" y="0"/>
                    </a:cubicBezTo>
                    <a:cubicBezTo>
                      <a:pt x="1137" y="0"/>
                      <a:pt x="1137" y="0"/>
                      <a:pt x="1137" y="0"/>
                    </a:cubicBezTo>
                    <a:cubicBezTo>
                      <a:pt x="505" y="0"/>
                      <a:pt x="0" y="778"/>
                      <a:pt x="0" y="1751"/>
                    </a:cubicBezTo>
                    <a:cubicBezTo>
                      <a:pt x="0" y="2530"/>
                      <a:pt x="505" y="3308"/>
                      <a:pt x="1137" y="3308"/>
                    </a:cubicBezTo>
                    <a:cubicBezTo>
                      <a:pt x="9726" y="3308"/>
                      <a:pt x="9726" y="3308"/>
                      <a:pt x="9726" y="3308"/>
                    </a:cubicBezTo>
                    <a:cubicBezTo>
                      <a:pt x="10232" y="3308"/>
                      <a:pt x="10737" y="2530"/>
                      <a:pt x="10737" y="1751"/>
                    </a:cubicBezTo>
                    <a:close/>
                  </a:path>
                </a:pathLst>
              </a:custGeom>
              <a:solidFill>
                <a:srgbClr val="F8EDE7"/>
              </a:solidFill>
              <a:ln w="12700" cap="flat">
                <a:noFill/>
                <a:miter lim="400000"/>
              </a:ln>
              <a:effectLst/>
            </p:spPr>
            <p:txBody>
              <a:bodyPr wrap="square" lIns="0" tIns="0" rIns="0" bIns="0" numCol="1" anchor="t">
                <a:noAutofit/>
              </a:bodyPr>
              <a:lstStyle/>
              <a:p>
                <a:pPr lvl="0"/>
              </a:p>
            </p:txBody>
          </p:sp>
          <p:sp>
            <p:nvSpPr>
              <p:cNvPr id="13" name="Shape 6859"/>
              <p:cNvSpPr/>
              <p:nvPr/>
            </p:nvSpPr>
            <p:spPr>
              <a:xfrm>
                <a:off x="9578280" y="1325689"/>
                <a:ext cx="113029" cy="98796"/>
              </a:xfrm>
              <a:prstGeom prst="rect">
                <a:avLst/>
              </a:prstGeom>
              <a:solidFill>
                <a:srgbClr val="F8EDE7"/>
              </a:solidFill>
              <a:ln w="12700" cap="flat">
                <a:noFill/>
                <a:miter lim="400000"/>
              </a:ln>
              <a:effectLst/>
            </p:spPr>
            <p:txBody>
              <a:bodyPr wrap="square" lIns="0" tIns="0" rIns="0" bIns="0" numCol="1" anchor="t">
                <a:noAutofit/>
              </a:bodyPr>
              <a:lstStyle/>
              <a:p>
                <a:pPr lvl="0"/>
              </a:p>
            </p:txBody>
          </p:sp>
          <p:sp>
            <p:nvSpPr>
              <p:cNvPr id="14" name="Shape 6860"/>
              <p:cNvSpPr/>
              <p:nvPr/>
            </p:nvSpPr>
            <p:spPr>
              <a:xfrm>
                <a:off x="9640236" y="1424484"/>
                <a:ext cx="216013" cy="250340"/>
              </a:xfrm>
              <a:custGeom>
                <a:avLst/>
                <a:gdLst/>
                <a:ahLst/>
                <a:cxnLst>
                  <a:cxn ang="0">
                    <a:pos x="wd2" y="hd2"/>
                  </a:cxn>
                  <a:cxn ang="5400000">
                    <a:pos x="wd2" y="hd2"/>
                  </a:cxn>
                  <a:cxn ang="10800000">
                    <a:pos x="wd2" y="hd2"/>
                  </a:cxn>
                  <a:cxn ang="16200000">
                    <a:pos x="wd2" y="hd2"/>
                  </a:cxn>
                </a:cxnLst>
                <a:rect l="0" t="0" r="r" b="b"/>
                <a:pathLst>
                  <a:path w="21600" h="21600" extrusionOk="0">
                    <a:moveTo>
                      <a:pt x="8623" y="0"/>
                    </a:moveTo>
                    <a:lnTo>
                      <a:pt x="0" y="16615"/>
                    </a:lnTo>
                    <a:lnTo>
                      <a:pt x="13144" y="21600"/>
                    </a:lnTo>
                    <a:lnTo>
                      <a:pt x="21600" y="5201"/>
                    </a:lnTo>
                    <a:lnTo>
                      <a:pt x="8623" y="0"/>
                    </a:lnTo>
                    <a:close/>
                  </a:path>
                </a:pathLst>
              </a:custGeom>
              <a:solidFill>
                <a:srgbClr val="3BBF98"/>
              </a:solidFill>
              <a:ln w="12700" cap="flat">
                <a:noFill/>
                <a:miter lim="400000"/>
              </a:ln>
              <a:effectLst/>
            </p:spPr>
            <p:txBody>
              <a:bodyPr wrap="square" lIns="0" tIns="0" rIns="0" bIns="0" numCol="1" anchor="t">
                <a:noAutofit/>
              </a:bodyPr>
              <a:lstStyle/>
              <a:p>
                <a:pPr lvl="0"/>
              </a:p>
            </p:txBody>
          </p:sp>
          <p:sp>
            <p:nvSpPr>
              <p:cNvPr id="15" name="Shape 6861"/>
              <p:cNvSpPr/>
              <p:nvPr/>
            </p:nvSpPr>
            <p:spPr>
              <a:xfrm>
                <a:off x="9640236" y="1617053"/>
                <a:ext cx="131450" cy="98797"/>
              </a:xfrm>
              <a:custGeom>
                <a:avLst/>
                <a:gdLst/>
                <a:ahLst/>
                <a:cxnLst>
                  <a:cxn ang="0">
                    <a:pos x="wd2" y="hd2"/>
                  </a:cxn>
                  <a:cxn ang="5400000">
                    <a:pos x="wd2" y="hd2"/>
                  </a:cxn>
                  <a:cxn ang="10800000">
                    <a:pos x="wd2" y="hd2"/>
                  </a:cxn>
                  <a:cxn ang="16200000">
                    <a:pos x="wd2" y="hd2"/>
                  </a:cxn>
                </a:cxnLst>
                <a:rect l="0" t="0" r="r" b="b"/>
                <a:pathLst>
                  <a:path w="21600" h="21600" extrusionOk="0">
                    <a:moveTo>
                      <a:pt x="1651" y="15742"/>
                    </a:moveTo>
                    <a:lnTo>
                      <a:pt x="0" y="0"/>
                    </a:lnTo>
                    <a:lnTo>
                      <a:pt x="21600" y="12631"/>
                    </a:lnTo>
                    <a:lnTo>
                      <a:pt x="11557" y="21600"/>
                    </a:lnTo>
                    <a:lnTo>
                      <a:pt x="1651" y="15742"/>
                    </a:lnTo>
                    <a:close/>
                  </a:path>
                </a:pathLst>
              </a:custGeom>
              <a:solidFill>
                <a:srgbClr val="F2DFD5"/>
              </a:solidFill>
              <a:ln w="12700" cap="flat">
                <a:noFill/>
                <a:miter lim="400000"/>
              </a:ln>
              <a:effectLst/>
            </p:spPr>
            <p:txBody>
              <a:bodyPr wrap="square" lIns="0" tIns="0" rIns="0" bIns="0" numCol="1" anchor="t">
                <a:noAutofit/>
              </a:bodyPr>
              <a:lstStyle/>
              <a:p>
                <a:pPr lvl="0"/>
              </a:p>
            </p:txBody>
          </p:sp>
          <p:sp>
            <p:nvSpPr>
              <p:cNvPr id="16" name="Shape 6862"/>
              <p:cNvSpPr/>
              <p:nvPr/>
            </p:nvSpPr>
            <p:spPr>
              <a:xfrm>
                <a:off x="9640236" y="1424484"/>
                <a:ext cx="151544" cy="222711"/>
              </a:xfrm>
              <a:custGeom>
                <a:avLst/>
                <a:gdLst/>
                <a:ahLst/>
                <a:cxnLst>
                  <a:cxn ang="0">
                    <a:pos x="wd2" y="hd2"/>
                  </a:cxn>
                  <a:cxn ang="5400000">
                    <a:pos x="wd2" y="hd2"/>
                  </a:cxn>
                  <a:cxn ang="10800000">
                    <a:pos x="wd2" y="hd2"/>
                  </a:cxn>
                  <a:cxn ang="16200000">
                    <a:pos x="wd2" y="hd2"/>
                  </a:cxn>
                </a:cxnLst>
                <a:rect l="0" t="0" r="r" b="b"/>
                <a:pathLst>
                  <a:path w="21600" h="21600" extrusionOk="0">
                    <a:moveTo>
                      <a:pt x="12292" y="0"/>
                    </a:moveTo>
                    <a:lnTo>
                      <a:pt x="0" y="18677"/>
                    </a:lnTo>
                    <a:lnTo>
                      <a:pt x="9308" y="21600"/>
                    </a:lnTo>
                    <a:lnTo>
                      <a:pt x="21600" y="2923"/>
                    </a:lnTo>
                    <a:lnTo>
                      <a:pt x="12292" y="0"/>
                    </a:lnTo>
                    <a:close/>
                  </a:path>
                </a:pathLst>
              </a:custGeom>
              <a:solidFill>
                <a:srgbClr val="4ED0AA"/>
              </a:solidFill>
              <a:ln w="12700" cap="flat">
                <a:noFill/>
                <a:miter lim="400000"/>
              </a:ln>
              <a:effectLst/>
            </p:spPr>
            <p:txBody>
              <a:bodyPr wrap="square" lIns="0" tIns="0" rIns="0" bIns="0" numCol="1" anchor="t">
                <a:noAutofit/>
              </a:bodyPr>
              <a:lstStyle/>
              <a:p>
                <a:pPr lvl="0"/>
              </a:p>
            </p:txBody>
          </p:sp>
          <p:sp>
            <p:nvSpPr>
              <p:cNvPr id="17" name="Shape 6863"/>
              <p:cNvSpPr/>
              <p:nvPr/>
            </p:nvSpPr>
            <p:spPr>
              <a:xfrm>
                <a:off x="9640236" y="1617053"/>
                <a:ext cx="66982" cy="86238"/>
              </a:xfrm>
              <a:custGeom>
                <a:avLst/>
                <a:gdLst/>
                <a:ahLst/>
                <a:cxnLst>
                  <a:cxn ang="0">
                    <a:pos x="wd2" y="hd2"/>
                  </a:cxn>
                  <a:cxn ang="5400000">
                    <a:pos x="wd2" y="hd2"/>
                  </a:cxn>
                  <a:cxn ang="10800000">
                    <a:pos x="wd2" y="hd2"/>
                  </a:cxn>
                  <a:cxn ang="16200000">
                    <a:pos x="wd2" y="hd2"/>
                  </a:cxn>
                </a:cxnLst>
                <a:rect l="0" t="0" r="r" b="b"/>
                <a:pathLst>
                  <a:path w="21600" h="21600" extrusionOk="0">
                    <a:moveTo>
                      <a:pt x="3240" y="18035"/>
                    </a:moveTo>
                    <a:lnTo>
                      <a:pt x="0" y="0"/>
                    </a:lnTo>
                    <a:lnTo>
                      <a:pt x="21600" y="6920"/>
                    </a:lnTo>
                    <a:lnTo>
                      <a:pt x="12960" y="21600"/>
                    </a:lnTo>
                    <a:lnTo>
                      <a:pt x="3240" y="18035"/>
                    </a:lnTo>
                    <a:close/>
                  </a:path>
                </a:pathLst>
              </a:custGeom>
              <a:solidFill>
                <a:srgbClr val="F8EDE7"/>
              </a:solidFill>
              <a:ln w="12700" cap="flat">
                <a:noFill/>
                <a:miter lim="400000"/>
              </a:ln>
              <a:effectLst/>
            </p:spPr>
            <p:txBody>
              <a:bodyPr wrap="square" lIns="0" tIns="0" rIns="0" bIns="0" numCol="1" anchor="t">
                <a:noAutofit/>
              </a:bodyPr>
              <a:lstStyle/>
              <a:p>
                <a:pPr lvl="0"/>
              </a:p>
            </p:txBody>
          </p:sp>
          <p:sp>
            <p:nvSpPr>
              <p:cNvPr id="18" name="Shape 6864"/>
              <p:cNvSpPr/>
              <p:nvPr/>
            </p:nvSpPr>
            <p:spPr>
              <a:xfrm>
                <a:off x="9650283" y="1684033"/>
                <a:ext cx="65307" cy="66981"/>
              </a:xfrm>
              <a:custGeom>
                <a:avLst/>
                <a:gdLst/>
                <a:ahLst/>
                <a:cxnLst>
                  <a:cxn ang="0">
                    <a:pos x="wd2" y="hd2"/>
                  </a:cxn>
                  <a:cxn ang="5400000">
                    <a:pos x="wd2" y="hd2"/>
                  </a:cxn>
                  <a:cxn ang="10800000">
                    <a:pos x="wd2" y="hd2"/>
                  </a:cxn>
                  <a:cxn ang="16200000">
                    <a:pos x="wd2" y="hd2"/>
                  </a:cxn>
                </a:cxnLst>
                <a:rect l="0" t="0" r="r" b="b"/>
                <a:pathLst>
                  <a:path w="21600" h="21600" extrusionOk="0">
                    <a:moveTo>
                      <a:pt x="21600" y="8910"/>
                    </a:moveTo>
                    <a:lnTo>
                      <a:pt x="3046" y="21600"/>
                    </a:lnTo>
                    <a:lnTo>
                      <a:pt x="0" y="0"/>
                    </a:lnTo>
                    <a:lnTo>
                      <a:pt x="21600" y="8910"/>
                    </a:lnTo>
                    <a:close/>
                  </a:path>
                </a:pathLst>
              </a:custGeom>
              <a:solidFill>
                <a:srgbClr val="41556B"/>
              </a:solidFill>
              <a:ln w="12700" cap="flat">
                <a:noFill/>
                <a:miter lim="400000"/>
              </a:ln>
              <a:effectLst/>
            </p:spPr>
            <p:txBody>
              <a:bodyPr wrap="square" lIns="0" tIns="0" rIns="0" bIns="0" numCol="1" anchor="t">
                <a:noAutofit/>
              </a:bodyPr>
              <a:lstStyle/>
              <a:p>
                <a:pPr lvl="0"/>
              </a:p>
            </p:txBody>
          </p:sp>
          <p:sp>
            <p:nvSpPr>
              <p:cNvPr id="19" name="Shape 6865"/>
              <p:cNvSpPr/>
              <p:nvPr/>
            </p:nvSpPr>
            <p:spPr>
              <a:xfrm>
                <a:off x="9650283" y="1684033"/>
                <a:ext cx="31817" cy="66981"/>
              </a:xfrm>
              <a:custGeom>
                <a:avLst/>
                <a:gdLst/>
                <a:ahLst/>
                <a:cxnLst>
                  <a:cxn ang="0">
                    <a:pos x="wd2" y="hd2"/>
                  </a:cxn>
                  <a:cxn ang="5400000">
                    <a:pos x="wd2" y="hd2"/>
                  </a:cxn>
                  <a:cxn ang="10800000">
                    <a:pos x="wd2" y="hd2"/>
                  </a:cxn>
                  <a:cxn ang="16200000">
                    <a:pos x="wd2" y="hd2"/>
                  </a:cxn>
                </a:cxnLst>
                <a:rect l="0" t="0" r="r" b="b"/>
                <a:pathLst>
                  <a:path w="21600" h="21600" extrusionOk="0">
                    <a:moveTo>
                      <a:pt x="6253" y="21600"/>
                    </a:moveTo>
                    <a:lnTo>
                      <a:pt x="0" y="0"/>
                    </a:lnTo>
                    <a:lnTo>
                      <a:pt x="21600" y="4590"/>
                    </a:lnTo>
                    <a:lnTo>
                      <a:pt x="6253" y="21600"/>
                    </a:lnTo>
                    <a:close/>
                  </a:path>
                </a:pathLst>
              </a:custGeom>
              <a:solidFill>
                <a:srgbClr val="536880"/>
              </a:solidFill>
              <a:ln w="12700" cap="flat">
                <a:noFill/>
                <a:miter lim="400000"/>
              </a:ln>
              <a:effectLst/>
            </p:spPr>
            <p:txBody>
              <a:bodyPr wrap="square" lIns="0" tIns="0" rIns="0" bIns="0" numCol="1" anchor="t">
                <a:noAutofit/>
              </a:bodyPr>
              <a:lstStyle/>
              <a:p>
                <a:pPr lvl="0"/>
              </a:p>
            </p:txBody>
          </p:sp>
        </p:grpSp>
      </p:grpSp>
      <p:pic>
        <p:nvPicPr>
          <p:cNvPr id="1026" name="Picture 2">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00809" y="1703752"/>
            <a:ext cx="3876782" cy="390706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571928" y="1640162"/>
            <a:ext cx="11209106" cy="523220"/>
          </a:xfrm>
          <a:prstGeom prst="rect">
            <a:avLst/>
          </a:prstGeom>
          <a:noFill/>
        </p:spPr>
        <p:txBody>
          <a:bodyPr wrap="square" rtlCol="0">
            <a:spAutoFit/>
          </a:bodyPr>
          <a:lstStyle/>
          <a:p>
            <a:r>
              <a:rPr lang="zh-CN" altLang="en-US" sz="2800" b="1" dirty="0">
                <a:solidFill>
                  <a:prstClr val="black"/>
                </a:solidFill>
                <a:latin typeface="微软雅黑" panose="020B0503020204020204" pitchFamily="34" charset="-122"/>
                <a:ea typeface="微软雅黑" panose="020B0503020204020204" pitchFamily="34" charset="-122"/>
              </a:rPr>
              <a:t>一、中国担当</a:t>
            </a:r>
            <a:endParaRPr lang="zh-CN" altLang="en-US" b="1" dirty="0"/>
          </a:p>
        </p:txBody>
      </p:sp>
      <p:sp>
        <p:nvSpPr>
          <p:cNvPr id="3" name="文本框 2"/>
          <p:cNvSpPr txBox="1"/>
          <p:nvPr/>
        </p:nvSpPr>
        <p:spPr>
          <a:xfrm>
            <a:off x="571928" y="2429734"/>
            <a:ext cx="11013896" cy="492443"/>
          </a:xfrm>
          <a:prstGeom prst="rect">
            <a:avLst/>
          </a:prstGeom>
          <a:noFill/>
        </p:spPr>
        <p:txBody>
          <a:bodyPr wrap="square" rtlCol="0">
            <a:spAutoFit/>
          </a:bodyPr>
          <a:lstStyle/>
          <a:p>
            <a:r>
              <a:rPr lang="zh-CN" altLang="en-US" sz="2600" dirty="0">
                <a:solidFill>
                  <a:srgbClr val="FF0000"/>
                </a:solidFill>
                <a:latin typeface="微软雅黑" panose="020B0503020204020204" pitchFamily="34" charset="-122"/>
                <a:ea typeface="微软雅黑" panose="020B0503020204020204" pitchFamily="34" charset="-122"/>
              </a:rPr>
              <a:t>★</a:t>
            </a:r>
            <a:r>
              <a:rPr lang="en-US" altLang="zh-CN" sz="2600" dirty="0">
                <a:solidFill>
                  <a:srgbClr val="FF0000"/>
                </a:solidFill>
                <a:latin typeface="微软雅黑" panose="020B0503020204020204" pitchFamily="34" charset="-122"/>
                <a:ea typeface="微软雅黑" panose="020B0503020204020204" pitchFamily="34" charset="-122"/>
              </a:rPr>
              <a:t>1.</a:t>
            </a:r>
            <a:r>
              <a:rPr lang="zh-CN" altLang="en-US" sz="2600" dirty="0">
                <a:solidFill>
                  <a:srgbClr val="FF0000"/>
                </a:solidFill>
                <a:latin typeface="微软雅黑" panose="020B0503020204020204" pitchFamily="34" charset="-122"/>
                <a:ea typeface="微软雅黑" panose="020B0503020204020204" pitchFamily="34" charset="-122"/>
              </a:rPr>
              <a:t>中国有“担当”、积极有作为表现在哪些方面？</a:t>
            </a:r>
            <a:endParaRPr lang="zh-CN" altLang="en-US" dirty="0"/>
          </a:p>
        </p:txBody>
      </p:sp>
      <p:sp>
        <p:nvSpPr>
          <p:cNvPr id="4" name="文本框 3"/>
          <p:cNvSpPr txBox="1"/>
          <p:nvPr/>
        </p:nvSpPr>
        <p:spPr>
          <a:xfrm>
            <a:off x="571928" y="3188529"/>
            <a:ext cx="10894032" cy="1972143"/>
          </a:xfrm>
          <a:prstGeom prst="rect">
            <a:avLst/>
          </a:prstGeom>
          <a:noFill/>
        </p:spPr>
        <p:txBody>
          <a:bodyPr wrap="square" rtlCol="0">
            <a:spAutoFit/>
          </a:bodyPr>
          <a:lstStyle/>
          <a:p>
            <a:pPr>
              <a:lnSpc>
                <a:spcPct val="120000"/>
              </a:lnSpc>
            </a:pPr>
            <a:r>
              <a:rPr lang="zh-CN" altLang="en-US" sz="2600" dirty="0">
                <a:solidFill>
                  <a:prstClr val="black"/>
                </a:solidFill>
                <a:latin typeface="微软雅黑" panose="020B0503020204020204" pitchFamily="34" charset="-122"/>
                <a:ea typeface="微软雅黑" panose="020B0503020204020204" pitchFamily="34" charset="-122"/>
              </a:rPr>
              <a:t>（</a:t>
            </a:r>
            <a:r>
              <a:rPr lang="en-US" altLang="zh-CN" sz="2600" dirty="0">
                <a:solidFill>
                  <a:prstClr val="black"/>
                </a:solidFill>
                <a:latin typeface="微软雅黑" panose="020B0503020204020204" pitchFamily="34" charset="-122"/>
                <a:ea typeface="微软雅黑" panose="020B0503020204020204" pitchFamily="34" charset="-122"/>
              </a:rPr>
              <a:t>1</a:t>
            </a:r>
            <a:r>
              <a:rPr lang="zh-CN" altLang="en-US" sz="2600" dirty="0">
                <a:solidFill>
                  <a:prstClr val="black"/>
                </a:solidFill>
                <a:latin typeface="微软雅黑" panose="020B0503020204020204" pitchFamily="34" charset="-122"/>
                <a:ea typeface="微软雅黑" panose="020B0503020204020204" pitchFamily="34" charset="-122"/>
              </a:rPr>
              <a:t>）面对各种区域性和全球性的危机与难题，中国不推诿、不逃避，也不依赖他人，积极主动地承担起相应的责任。</a:t>
            </a:r>
            <a:endParaRPr lang="en-US" altLang="zh-CN" sz="2600" dirty="0">
              <a:solidFill>
                <a:prstClr val="black"/>
              </a:solidFill>
              <a:latin typeface="微软雅黑" panose="020B0503020204020204" pitchFamily="34" charset="-122"/>
              <a:ea typeface="微软雅黑" panose="020B0503020204020204" pitchFamily="34" charset="-122"/>
            </a:endParaRPr>
          </a:p>
          <a:p>
            <a:pPr>
              <a:lnSpc>
                <a:spcPct val="120000"/>
              </a:lnSpc>
            </a:pPr>
            <a:r>
              <a:rPr lang="zh-CN" altLang="en-US" sz="2600" dirty="0">
                <a:solidFill>
                  <a:prstClr val="black"/>
                </a:solidFill>
                <a:latin typeface="微软雅黑" panose="020B0503020204020204" pitchFamily="34" charset="-122"/>
                <a:ea typeface="微软雅黑" panose="020B0503020204020204" pitchFamily="34" charset="-122"/>
              </a:rPr>
              <a:t>（</a:t>
            </a:r>
            <a:r>
              <a:rPr lang="en-US" altLang="zh-CN" sz="2600" dirty="0">
                <a:solidFill>
                  <a:prstClr val="black"/>
                </a:solidFill>
                <a:latin typeface="微软雅黑" panose="020B0503020204020204" pitchFamily="34" charset="-122"/>
                <a:ea typeface="微软雅黑" panose="020B0503020204020204" pitchFamily="34" charset="-122"/>
              </a:rPr>
              <a:t>2</a:t>
            </a:r>
            <a:r>
              <a:rPr lang="zh-CN" altLang="en-US" sz="2600" dirty="0">
                <a:solidFill>
                  <a:prstClr val="black"/>
                </a:solidFill>
                <a:latin typeface="微软雅黑" panose="020B0503020204020204" pitchFamily="34" charset="-122"/>
                <a:ea typeface="微软雅黑" panose="020B0503020204020204" pitchFamily="34" charset="-122"/>
              </a:rPr>
              <a:t>）中国全方位参与全球治理，在有关世界和平与发展的各个领域，积极采取行动。</a:t>
            </a:r>
            <a:endParaRPr lang="en-US" altLang="zh-CN" sz="2600" dirty="0">
              <a:solidFill>
                <a:prstClr val="black"/>
              </a:solidFill>
              <a:latin typeface="微软雅黑" panose="020B0503020204020204" pitchFamily="34" charset="-122"/>
              <a:ea typeface="微软雅黑" panose="020B0503020204020204" pitchFamily="34" charset="-122"/>
            </a:endParaRPr>
          </a:p>
        </p:txBody>
      </p:sp>
      <p:grpSp>
        <p:nvGrpSpPr>
          <p:cNvPr id="5" name="组合 4"/>
          <p:cNvGrpSpPr/>
          <p:nvPr/>
        </p:nvGrpSpPr>
        <p:grpSpPr>
          <a:xfrm>
            <a:off x="571928" y="850590"/>
            <a:ext cx="11171432" cy="523220"/>
            <a:chOff x="510284" y="980924"/>
            <a:chExt cx="11171432" cy="523220"/>
          </a:xfrm>
        </p:grpSpPr>
        <p:sp>
          <p:nvSpPr>
            <p:cNvPr id="6" name="文本框 5"/>
            <p:cNvSpPr txBox="1"/>
            <p:nvPr/>
          </p:nvSpPr>
          <p:spPr>
            <a:xfrm>
              <a:off x="986319" y="980924"/>
              <a:ext cx="10695397" cy="523220"/>
            </a:xfrm>
            <a:prstGeom prst="rect">
              <a:avLst/>
            </a:prstGeom>
            <a:noFill/>
          </p:spPr>
          <p:txBody>
            <a:bodyPr wrap="square" rtlCol="0">
              <a:spAutoFit/>
            </a:bodyPr>
            <a:lstStyle/>
            <a:p>
              <a:r>
                <a:rPr lang="zh-CN" altLang="en-US" sz="2800" b="1" dirty="0">
                  <a:solidFill>
                    <a:srgbClr val="5B9BD5"/>
                  </a:solidFill>
                  <a:latin typeface="微软雅黑" panose="020B0503020204020204" pitchFamily="34" charset="-122"/>
                  <a:ea typeface="微软雅黑" panose="020B0503020204020204" pitchFamily="34" charset="-122"/>
                </a:rPr>
                <a:t>考点精讲</a:t>
              </a:r>
              <a:endParaRPr lang="zh-CN" altLang="en-US" sz="2800" b="1" dirty="0">
                <a:solidFill>
                  <a:srgbClr val="5B9BD5"/>
                </a:solidFill>
                <a:latin typeface="微软雅黑" panose="020B0503020204020204" pitchFamily="34" charset="-122"/>
                <a:ea typeface="微软雅黑" panose="020B0503020204020204" pitchFamily="34" charset="-122"/>
              </a:endParaRPr>
            </a:p>
          </p:txBody>
        </p:sp>
        <p:sp>
          <p:nvSpPr>
            <p:cNvPr id="7" name="Shape 16867"/>
            <p:cNvSpPr/>
            <p:nvPr/>
          </p:nvSpPr>
          <p:spPr bwMode="auto">
            <a:xfrm>
              <a:off x="510284" y="980924"/>
              <a:ext cx="366606" cy="464400"/>
            </a:xfrm>
            <a:custGeom>
              <a:avLst/>
              <a:gdLst>
                <a:gd name="T0" fmla="*/ 52829254 w 21600"/>
                <a:gd name="T1" fmla="*/ 149830331 h 21600"/>
                <a:gd name="T2" fmla="*/ 52829254 w 21600"/>
                <a:gd name="T3" fmla="*/ 149830331 h 21600"/>
                <a:gd name="T4" fmla="*/ 52829254 w 21600"/>
                <a:gd name="T5" fmla="*/ 149830331 h 21600"/>
                <a:gd name="T6" fmla="*/ 52829254 w 21600"/>
                <a:gd name="T7" fmla="*/ 149830331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20793" y="3411"/>
                  </a:moveTo>
                  <a:cubicBezTo>
                    <a:pt x="18168" y="3411"/>
                    <a:pt x="18168" y="3411"/>
                    <a:pt x="18168" y="3411"/>
                  </a:cubicBezTo>
                  <a:cubicBezTo>
                    <a:pt x="18168" y="2274"/>
                    <a:pt x="18168" y="2274"/>
                    <a:pt x="18168" y="2274"/>
                  </a:cubicBezTo>
                  <a:cubicBezTo>
                    <a:pt x="15746" y="2274"/>
                    <a:pt x="15746" y="2274"/>
                    <a:pt x="15746" y="2274"/>
                  </a:cubicBezTo>
                  <a:cubicBezTo>
                    <a:pt x="15746" y="568"/>
                    <a:pt x="15746" y="568"/>
                    <a:pt x="15746" y="568"/>
                  </a:cubicBezTo>
                  <a:cubicBezTo>
                    <a:pt x="15746" y="284"/>
                    <a:pt x="15342" y="0"/>
                    <a:pt x="14938" y="0"/>
                  </a:cubicBezTo>
                  <a:cubicBezTo>
                    <a:pt x="6662" y="0"/>
                    <a:pt x="6662" y="0"/>
                    <a:pt x="6662" y="0"/>
                  </a:cubicBezTo>
                  <a:cubicBezTo>
                    <a:pt x="6056" y="0"/>
                    <a:pt x="5854" y="284"/>
                    <a:pt x="5854" y="568"/>
                  </a:cubicBezTo>
                  <a:cubicBezTo>
                    <a:pt x="5854" y="2274"/>
                    <a:pt x="5854" y="2274"/>
                    <a:pt x="5854" y="2274"/>
                  </a:cubicBezTo>
                  <a:cubicBezTo>
                    <a:pt x="3230" y="2274"/>
                    <a:pt x="3230" y="2274"/>
                    <a:pt x="3230" y="2274"/>
                  </a:cubicBezTo>
                  <a:cubicBezTo>
                    <a:pt x="3230" y="3411"/>
                    <a:pt x="3230" y="3411"/>
                    <a:pt x="3230" y="3411"/>
                  </a:cubicBezTo>
                  <a:cubicBezTo>
                    <a:pt x="606" y="3411"/>
                    <a:pt x="606" y="3411"/>
                    <a:pt x="606" y="3411"/>
                  </a:cubicBezTo>
                  <a:cubicBezTo>
                    <a:pt x="202" y="3411"/>
                    <a:pt x="0" y="3695"/>
                    <a:pt x="0" y="3979"/>
                  </a:cubicBezTo>
                  <a:cubicBezTo>
                    <a:pt x="0" y="21032"/>
                    <a:pt x="0" y="21032"/>
                    <a:pt x="0" y="21032"/>
                  </a:cubicBezTo>
                  <a:cubicBezTo>
                    <a:pt x="0" y="21316"/>
                    <a:pt x="202" y="21600"/>
                    <a:pt x="606" y="21600"/>
                  </a:cubicBezTo>
                  <a:cubicBezTo>
                    <a:pt x="20793" y="21600"/>
                    <a:pt x="20793" y="21600"/>
                    <a:pt x="20793" y="21600"/>
                  </a:cubicBezTo>
                  <a:cubicBezTo>
                    <a:pt x="21196" y="21600"/>
                    <a:pt x="21600" y="21316"/>
                    <a:pt x="21600" y="21032"/>
                  </a:cubicBezTo>
                  <a:cubicBezTo>
                    <a:pt x="21600" y="3979"/>
                    <a:pt x="21600" y="3979"/>
                    <a:pt x="21600" y="3979"/>
                  </a:cubicBezTo>
                  <a:cubicBezTo>
                    <a:pt x="21600" y="3695"/>
                    <a:pt x="21196" y="3411"/>
                    <a:pt x="20793" y="3411"/>
                  </a:cubicBezTo>
                  <a:close/>
                  <a:moveTo>
                    <a:pt x="7469" y="1705"/>
                  </a:moveTo>
                  <a:cubicBezTo>
                    <a:pt x="7469" y="1421"/>
                    <a:pt x="7873" y="1137"/>
                    <a:pt x="8277" y="1137"/>
                  </a:cubicBezTo>
                  <a:cubicBezTo>
                    <a:pt x="13323" y="1137"/>
                    <a:pt x="13323" y="1137"/>
                    <a:pt x="13323" y="1137"/>
                  </a:cubicBezTo>
                  <a:cubicBezTo>
                    <a:pt x="13727" y="1137"/>
                    <a:pt x="14131" y="1421"/>
                    <a:pt x="14131" y="1705"/>
                  </a:cubicBezTo>
                  <a:cubicBezTo>
                    <a:pt x="14131" y="2274"/>
                    <a:pt x="14131" y="2274"/>
                    <a:pt x="14131" y="2274"/>
                  </a:cubicBezTo>
                  <a:cubicBezTo>
                    <a:pt x="14131" y="2558"/>
                    <a:pt x="13727" y="2842"/>
                    <a:pt x="13323" y="2842"/>
                  </a:cubicBezTo>
                  <a:cubicBezTo>
                    <a:pt x="8277" y="2842"/>
                    <a:pt x="8277" y="2842"/>
                    <a:pt x="8277" y="2842"/>
                  </a:cubicBezTo>
                  <a:cubicBezTo>
                    <a:pt x="7873" y="2842"/>
                    <a:pt x="7469" y="2558"/>
                    <a:pt x="7469" y="2274"/>
                  </a:cubicBezTo>
                  <a:lnTo>
                    <a:pt x="7469" y="1705"/>
                  </a:lnTo>
                  <a:close/>
                  <a:moveTo>
                    <a:pt x="19985" y="16484"/>
                  </a:moveTo>
                  <a:cubicBezTo>
                    <a:pt x="19985" y="18758"/>
                    <a:pt x="16553" y="18047"/>
                    <a:pt x="16553" y="18047"/>
                  </a:cubicBezTo>
                  <a:cubicBezTo>
                    <a:pt x="16553" y="18047"/>
                    <a:pt x="17764" y="20463"/>
                    <a:pt x="14938" y="20463"/>
                  </a:cubicBezTo>
                  <a:cubicBezTo>
                    <a:pt x="9488" y="20463"/>
                    <a:pt x="1615" y="20463"/>
                    <a:pt x="1615" y="20463"/>
                  </a:cubicBezTo>
                  <a:cubicBezTo>
                    <a:pt x="1615" y="4689"/>
                    <a:pt x="1615" y="4689"/>
                    <a:pt x="1615" y="4689"/>
                  </a:cubicBezTo>
                  <a:cubicBezTo>
                    <a:pt x="3230" y="4689"/>
                    <a:pt x="3230" y="4689"/>
                    <a:pt x="3230" y="4689"/>
                  </a:cubicBezTo>
                  <a:cubicBezTo>
                    <a:pt x="3230" y="5258"/>
                    <a:pt x="3230" y="5258"/>
                    <a:pt x="3230" y="5258"/>
                  </a:cubicBezTo>
                  <a:cubicBezTo>
                    <a:pt x="18168" y="5258"/>
                    <a:pt x="18168" y="5258"/>
                    <a:pt x="18168" y="5258"/>
                  </a:cubicBezTo>
                  <a:cubicBezTo>
                    <a:pt x="18168" y="4689"/>
                    <a:pt x="18168" y="4689"/>
                    <a:pt x="18168" y="4689"/>
                  </a:cubicBezTo>
                  <a:cubicBezTo>
                    <a:pt x="19985" y="4689"/>
                    <a:pt x="19985" y="4689"/>
                    <a:pt x="19985" y="4689"/>
                  </a:cubicBezTo>
                  <a:cubicBezTo>
                    <a:pt x="19985" y="4689"/>
                    <a:pt x="19985" y="11653"/>
                    <a:pt x="19985" y="16484"/>
                  </a:cubicBezTo>
                  <a:close/>
                  <a:moveTo>
                    <a:pt x="7065" y="14779"/>
                  </a:moveTo>
                  <a:cubicBezTo>
                    <a:pt x="5047" y="16626"/>
                    <a:pt x="5047" y="16626"/>
                    <a:pt x="5047" y="16626"/>
                  </a:cubicBezTo>
                  <a:cubicBezTo>
                    <a:pt x="4643" y="15774"/>
                    <a:pt x="4643" y="15774"/>
                    <a:pt x="4643" y="15774"/>
                  </a:cubicBezTo>
                  <a:cubicBezTo>
                    <a:pt x="4441" y="15489"/>
                    <a:pt x="4037" y="15347"/>
                    <a:pt x="3634" y="15489"/>
                  </a:cubicBezTo>
                  <a:cubicBezTo>
                    <a:pt x="3432" y="15632"/>
                    <a:pt x="3230" y="15774"/>
                    <a:pt x="3432" y="16058"/>
                  </a:cubicBezTo>
                  <a:cubicBezTo>
                    <a:pt x="4239" y="17763"/>
                    <a:pt x="4239" y="17763"/>
                    <a:pt x="4239" y="17763"/>
                  </a:cubicBezTo>
                  <a:cubicBezTo>
                    <a:pt x="4441" y="17905"/>
                    <a:pt x="4643" y="18047"/>
                    <a:pt x="4845" y="18047"/>
                  </a:cubicBezTo>
                  <a:cubicBezTo>
                    <a:pt x="4845" y="18047"/>
                    <a:pt x="4845" y="18047"/>
                    <a:pt x="4845" y="18047"/>
                  </a:cubicBezTo>
                  <a:cubicBezTo>
                    <a:pt x="4845" y="18047"/>
                    <a:pt x="4845" y="18047"/>
                    <a:pt x="5047" y="18047"/>
                  </a:cubicBezTo>
                  <a:cubicBezTo>
                    <a:pt x="5047" y="18047"/>
                    <a:pt x="5047" y="18047"/>
                    <a:pt x="5047" y="18047"/>
                  </a:cubicBezTo>
                  <a:cubicBezTo>
                    <a:pt x="5249" y="18047"/>
                    <a:pt x="5249" y="18047"/>
                    <a:pt x="5249" y="18047"/>
                  </a:cubicBezTo>
                  <a:cubicBezTo>
                    <a:pt x="5249" y="18047"/>
                    <a:pt x="5249" y="18047"/>
                    <a:pt x="5249" y="18047"/>
                  </a:cubicBezTo>
                  <a:cubicBezTo>
                    <a:pt x="5249" y="18047"/>
                    <a:pt x="5450" y="17905"/>
                    <a:pt x="5450" y="17905"/>
                  </a:cubicBezTo>
                  <a:cubicBezTo>
                    <a:pt x="8075" y="15347"/>
                    <a:pt x="8075" y="15347"/>
                    <a:pt x="8075" y="15347"/>
                  </a:cubicBezTo>
                  <a:cubicBezTo>
                    <a:pt x="8277" y="15063"/>
                    <a:pt x="8277" y="14779"/>
                    <a:pt x="8075" y="14637"/>
                  </a:cubicBezTo>
                  <a:cubicBezTo>
                    <a:pt x="7671" y="14495"/>
                    <a:pt x="7267" y="14495"/>
                    <a:pt x="7065" y="14779"/>
                  </a:cubicBezTo>
                  <a:close/>
                  <a:moveTo>
                    <a:pt x="7065" y="10658"/>
                  </a:moveTo>
                  <a:cubicBezTo>
                    <a:pt x="5047" y="12505"/>
                    <a:pt x="5047" y="12505"/>
                    <a:pt x="5047" y="12505"/>
                  </a:cubicBezTo>
                  <a:cubicBezTo>
                    <a:pt x="4643" y="11653"/>
                    <a:pt x="4643" y="11653"/>
                    <a:pt x="4643" y="11653"/>
                  </a:cubicBezTo>
                  <a:cubicBezTo>
                    <a:pt x="4441" y="11368"/>
                    <a:pt x="4037" y="11226"/>
                    <a:pt x="3634" y="11368"/>
                  </a:cubicBezTo>
                  <a:cubicBezTo>
                    <a:pt x="3432" y="11511"/>
                    <a:pt x="3230" y="11795"/>
                    <a:pt x="3432" y="11937"/>
                  </a:cubicBezTo>
                  <a:cubicBezTo>
                    <a:pt x="4239" y="13642"/>
                    <a:pt x="4239" y="13642"/>
                    <a:pt x="4239" y="13642"/>
                  </a:cubicBezTo>
                  <a:cubicBezTo>
                    <a:pt x="4441" y="13784"/>
                    <a:pt x="4643" y="13926"/>
                    <a:pt x="4845" y="13926"/>
                  </a:cubicBezTo>
                  <a:cubicBezTo>
                    <a:pt x="4845" y="13926"/>
                    <a:pt x="4845" y="13926"/>
                    <a:pt x="4845" y="13926"/>
                  </a:cubicBezTo>
                  <a:cubicBezTo>
                    <a:pt x="4845" y="13926"/>
                    <a:pt x="4845" y="13926"/>
                    <a:pt x="5047" y="13926"/>
                  </a:cubicBezTo>
                  <a:cubicBezTo>
                    <a:pt x="5047" y="13926"/>
                    <a:pt x="5047" y="13926"/>
                    <a:pt x="5047" y="13926"/>
                  </a:cubicBezTo>
                  <a:cubicBezTo>
                    <a:pt x="5249" y="13926"/>
                    <a:pt x="5249" y="13926"/>
                    <a:pt x="5249" y="13926"/>
                  </a:cubicBezTo>
                  <a:cubicBezTo>
                    <a:pt x="5249" y="13926"/>
                    <a:pt x="5249" y="13926"/>
                    <a:pt x="5249" y="13926"/>
                  </a:cubicBezTo>
                  <a:cubicBezTo>
                    <a:pt x="5249" y="13926"/>
                    <a:pt x="5450" y="13926"/>
                    <a:pt x="5450" y="13784"/>
                  </a:cubicBezTo>
                  <a:cubicBezTo>
                    <a:pt x="8075" y="11226"/>
                    <a:pt x="8075" y="11226"/>
                    <a:pt x="8075" y="11226"/>
                  </a:cubicBezTo>
                  <a:cubicBezTo>
                    <a:pt x="8277" y="11084"/>
                    <a:pt x="8277" y="10800"/>
                    <a:pt x="8075" y="10658"/>
                  </a:cubicBezTo>
                  <a:cubicBezTo>
                    <a:pt x="7671" y="10374"/>
                    <a:pt x="7267" y="10516"/>
                    <a:pt x="7065" y="10658"/>
                  </a:cubicBezTo>
                  <a:close/>
                  <a:moveTo>
                    <a:pt x="17361" y="11653"/>
                  </a:moveTo>
                  <a:cubicBezTo>
                    <a:pt x="9892" y="11653"/>
                    <a:pt x="9892" y="11653"/>
                    <a:pt x="9892" y="11653"/>
                  </a:cubicBezTo>
                  <a:cubicBezTo>
                    <a:pt x="9488" y="11653"/>
                    <a:pt x="9084" y="11937"/>
                    <a:pt x="9084" y="12221"/>
                  </a:cubicBezTo>
                  <a:cubicBezTo>
                    <a:pt x="9084" y="12505"/>
                    <a:pt x="9488" y="12789"/>
                    <a:pt x="9892" y="12789"/>
                  </a:cubicBezTo>
                  <a:cubicBezTo>
                    <a:pt x="17361" y="12789"/>
                    <a:pt x="17361" y="12789"/>
                    <a:pt x="17361" y="12789"/>
                  </a:cubicBezTo>
                  <a:cubicBezTo>
                    <a:pt x="17764" y="12789"/>
                    <a:pt x="18168" y="12505"/>
                    <a:pt x="18168" y="12221"/>
                  </a:cubicBezTo>
                  <a:cubicBezTo>
                    <a:pt x="18168" y="11937"/>
                    <a:pt x="17764" y="11653"/>
                    <a:pt x="17361" y="11653"/>
                  </a:cubicBezTo>
                  <a:close/>
                  <a:moveTo>
                    <a:pt x="17361" y="7532"/>
                  </a:moveTo>
                  <a:cubicBezTo>
                    <a:pt x="9892" y="7532"/>
                    <a:pt x="9892" y="7532"/>
                    <a:pt x="9892" y="7532"/>
                  </a:cubicBezTo>
                  <a:cubicBezTo>
                    <a:pt x="9488" y="7532"/>
                    <a:pt x="9084" y="7816"/>
                    <a:pt x="9084" y="8100"/>
                  </a:cubicBezTo>
                  <a:cubicBezTo>
                    <a:pt x="9084" y="8526"/>
                    <a:pt x="9488" y="8668"/>
                    <a:pt x="9892" y="8668"/>
                  </a:cubicBezTo>
                  <a:cubicBezTo>
                    <a:pt x="17361" y="8668"/>
                    <a:pt x="17361" y="8668"/>
                    <a:pt x="17361" y="8668"/>
                  </a:cubicBezTo>
                  <a:cubicBezTo>
                    <a:pt x="17764" y="8668"/>
                    <a:pt x="18168" y="8526"/>
                    <a:pt x="18168" y="8100"/>
                  </a:cubicBezTo>
                  <a:cubicBezTo>
                    <a:pt x="18168" y="7816"/>
                    <a:pt x="17764" y="7532"/>
                    <a:pt x="17361" y="7532"/>
                  </a:cubicBezTo>
                  <a:close/>
                  <a:moveTo>
                    <a:pt x="7065" y="6537"/>
                  </a:moveTo>
                  <a:cubicBezTo>
                    <a:pt x="5047" y="8526"/>
                    <a:pt x="5047" y="8526"/>
                    <a:pt x="5047" y="8526"/>
                  </a:cubicBezTo>
                  <a:cubicBezTo>
                    <a:pt x="4643" y="7532"/>
                    <a:pt x="4643" y="7532"/>
                    <a:pt x="4643" y="7532"/>
                  </a:cubicBezTo>
                  <a:cubicBezTo>
                    <a:pt x="4441" y="7247"/>
                    <a:pt x="4037" y="7247"/>
                    <a:pt x="3634" y="7247"/>
                  </a:cubicBezTo>
                  <a:cubicBezTo>
                    <a:pt x="3432" y="7389"/>
                    <a:pt x="3230" y="7674"/>
                    <a:pt x="3432" y="7816"/>
                  </a:cubicBezTo>
                  <a:cubicBezTo>
                    <a:pt x="4239" y="9521"/>
                    <a:pt x="4239" y="9521"/>
                    <a:pt x="4239" y="9521"/>
                  </a:cubicBezTo>
                  <a:cubicBezTo>
                    <a:pt x="4441" y="9663"/>
                    <a:pt x="4643" y="9805"/>
                    <a:pt x="4845" y="9805"/>
                  </a:cubicBezTo>
                  <a:cubicBezTo>
                    <a:pt x="4845" y="9805"/>
                    <a:pt x="4845" y="9805"/>
                    <a:pt x="4845" y="9805"/>
                  </a:cubicBezTo>
                  <a:cubicBezTo>
                    <a:pt x="4845" y="9805"/>
                    <a:pt x="4845" y="9947"/>
                    <a:pt x="5047" y="9805"/>
                  </a:cubicBezTo>
                  <a:cubicBezTo>
                    <a:pt x="5047" y="9805"/>
                    <a:pt x="5047" y="9805"/>
                    <a:pt x="5047" y="9805"/>
                  </a:cubicBezTo>
                  <a:cubicBezTo>
                    <a:pt x="5249" y="9805"/>
                    <a:pt x="5249" y="9805"/>
                    <a:pt x="5249" y="9805"/>
                  </a:cubicBezTo>
                  <a:cubicBezTo>
                    <a:pt x="5249" y="9805"/>
                    <a:pt x="5249" y="9805"/>
                    <a:pt x="5249" y="9805"/>
                  </a:cubicBezTo>
                  <a:cubicBezTo>
                    <a:pt x="5249" y="9805"/>
                    <a:pt x="5450" y="9805"/>
                    <a:pt x="5450" y="9663"/>
                  </a:cubicBezTo>
                  <a:cubicBezTo>
                    <a:pt x="8075" y="7105"/>
                    <a:pt x="8075" y="7105"/>
                    <a:pt x="8075" y="7105"/>
                  </a:cubicBezTo>
                  <a:cubicBezTo>
                    <a:pt x="8277" y="6963"/>
                    <a:pt x="8277" y="6679"/>
                    <a:pt x="8075" y="6537"/>
                  </a:cubicBezTo>
                  <a:cubicBezTo>
                    <a:pt x="7671" y="6395"/>
                    <a:pt x="7267" y="6395"/>
                    <a:pt x="7065" y="6537"/>
                  </a:cubicBezTo>
                  <a:close/>
                  <a:moveTo>
                    <a:pt x="17361" y="15774"/>
                  </a:moveTo>
                  <a:cubicBezTo>
                    <a:pt x="9892" y="15774"/>
                    <a:pt x="9892" y="15774"/>
                    <a:pt x="9892" y="15774"/>
                  </a:cubicBezTo>
                  <a:cubicBezTo>
                    <a:pt x="9488" y="15774"/>
                    <a:pt x="9084" y="16058"/>
                    <a:pt x="9084" y="16342"/>
                  </a:cubicBezTo>
                  <a:cubicBezTo>
                    <a:pt x="9084" y="16626"/>
                    <a:pt x="9488" y="16911"/>
                    <a:pt x="9892" y="16911"/>
                  </a:cubicBezTo>
                  <a:cubicBezTo>
                    <a:pt x="17361" y="16911"/>
                    <a:pt x="17361" y="16911"/>
                    <a:pt x="17361" y="16911"/>
                  </a:cubicBezTo>
                  <a:cubicBezTo>
                    <a:pt x="17764" y="16911"/>
                    <a:pt x="18168" y="16626"/>
                    <a:pt x="18168" y="16342"/>
                  </a:cubicBezTo>
                  <a:cubicBezTo>
                    <a:pt x="18168" y="16058"/>
                    <a:pt x="17764" y="15774"/>
                    <a:pt x="17361" y="15774"/>
                  </a:cubicBezTo>
                  <a:close/>
                </a:path>
              </a:pathLst>
            </a:custGeom>
            <a:solidFill>
              <a:srgbClr val="18A3D9"/>
            </a:solidFill>
            <a:ln>
              <a:noFill/>
            </a:ln>
          </p:spPr>
          <p:txBody>
            <a:bodyPr lIns="0" tIns="0" rIns="0" bIns="0"/>
            <a:lstStyle/>
            <a:p>
              <a:endParaRPr lang="zh-CN" altLang="en-US"/>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67820" y="1492296"/>
            <a:ext cx="10685123" cy="3629391"/>
          </a:xfrm>
          <a:prstGeom prst="rect">
            <a:avLst/>
          </a:prstGeom>
        </p:spPr>
        <p:txBody>
          <a:bodyPr wrap="square">
            <a:spAutoFit/>
          </a:bodyPr>
          <a:lstStyle/>
          <a:p>
            <a:pPr lvl="0">
              <a:lnSpc>
                <a:spcPct val="150000"/>
              </a:lnSpc>
            </a:pPr>
            <a:r>
              <a:rPr lang="zh-CN" altLang="en-US" sz="2600" dirty="0">
                <a:solidFill>
                  <a:prstClr val="black"/>
                </a:solidFill>
                <a:latin typeface="微软雅黑" panose="020B0503020204020204" pitchFamily="34" charset="-122"/>
                <a:ea typeface="微软雅黑" panose="020B0503020204020204" pitchFamily="34" charset="-122"/>
              </a:rPr>
              <a:t>（</a:t>
            </a:r>
            <a:r>
              <a:rPr lang="en-US" altLang="zh-CN" sz="2600" dirty="0">
                <a:solidFill>
                  <a:prstClr val="black"/>
                </a:solidFill>
                <a:latin typeface="微软雅黑" panose="020B0503020204020204" pitchFamily="34" charset="-122"/>
                <a:ea typeface="微软雅黑" panose="020B0503020204020204" pitchFamily="34" charset="-122"/>
              </a:rPr>
              <a:t>3</a:t>
            </a:r>
            <a:r>
              <a:rPr lang="zh-CN" altLang="en-US" sz="2600" dirty="0">
                <a:solidFill>
                  <a:prstClr val="black"/>
                </a:solidFill>
                <a:latin typeface="微软雅黑" panose="020B0503020204020204" pitchFamily="34" charset="-122"/>
                <a:ea typeface="微软雅黑" panose="020B0503020204020204" pitchFamily="34" charset="-122"/>
              </a:rPr>
              <a:t>）作为世界上最大的发展中国家，中国用有限的资源，在较短的时间内实现本国经济的快速发展，基本解决了世界上约五分之一人口的温饱问题，让七亿多人口摆脱贫困，这是对世界发展的重大贡献。</a:t>
            </a:r>
            <a:endParaRPr lang="en-US" altLang="zh-CN" sz="2600" dirty="0">
              <a:solidFill>
                <a:prstClr val="black"/>
              </a:solidFill>
              <a:latin typeface="微软雅黑" panose="020B0503020204020204" pitchFamily="34" charset="-122"/>
              <a:ea typeface="微软雅黑" panose="020B0503020204020204" pitchFamily="34" charset="-122"/>
            </a:endParaRPr>
          </a:p>
          <a:p>
            <a:pPr lvl="0">
              <a:lnSpc>
                <a:spcPct val="150000"/>
              </a:lnSpc>
            </a:pPr>
            <a:r>
              <a:rPr lang="zh-CN" altLang="en-US" sz="2600" dirty="0">
                <a:solidFill>
                  <a:prstClr val="black"/>
                </a:solidFill>
                <a:latin typeface="微软雅黑" panose="020B0503020204020204" pitchFamily="34" charset="-122"/>
                <a:ea typeface="微软雅黑" panose="020B0503020204020204" pitchFamily="34" charset="-122"/>
              </a:rPr>
              <a:t>（</a:t>
            </a:r>
            <a:r>
              <a:rPr lang="en-US" altLang="zh-CN" sz="2600" dirty="0">
                <a:solidFill>
                  <a:prstClr val="black"/>
                </a:solidFill>
                <a:latin typeface="微软雅黑" panose="020B0503020204020204" pitchFamily="34" charset="-122"/>
                <a:ea typeface="微软雅黑" panose="020B0503020204020204" pitchFamily="34" charset="-122"/>
              </a:rPr>
              <a:t>4</a:t>
            </a:r>
            <a:r>
              <a:rPr lang="zh-CN" altLang="en-US" sz="2600" dirty="0">
                <a:solidFill>
                  <a:prstClr val="black"/>
                </a:solidFill>
                <a:latin typeface="微软雅黑" panose="020B0503020204020204" pitchFamily="34" charset="-122"/>
                <a:ea typeface="微软雅黑" panose="020B0503020204020204" pitchFamily="34" charset="-122"/>
              </a:rPr>
              <a:t>）作为一个负责任的大国，中国努力提高自身在国际上的影响力、感召力和塑造力，致力于成为世界和平的建设者、全球发展的贡献者、国际秩序的维护者。</a:t>
            </a:r>
            <a:endParaRPr lang="zh-CN" altLang="en-US" dirty="0">
              <a:solidFill>
                <a:prstClr val="black"/>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39046" y="1273996"/>
            <a:ext cx="11157735" cy="492443"/>
          </a:xfrm>
          <a:prstGeom prst="rect">
            <a:avLst/>
          </a:prstGeom>
          <a:noFill/>
        </p:spPr>
        <p:txBody>
          <a:bodyPr wrap="square" rtlCol="0">
            <a:spAutoFit/>
          </a:bodyPr>
          <a:lstStyle/>
          <a:p>
            <a:r>
              <a:rPr lang="zh-CN" altLang="en-US" sz="2600" dirty="0">
                <a:solidFill>
                  <a:srgbClr val="FF0000"/>
                </a:solidFill>
                <a:latin typeface="微软雅黑" panose="020B0503020204020204" pitchFamily="34" charset="-122"/>
                <a:ea typeface="微软雅黑" panose="020B0503020204020204" pitchFamily="34" charset="-122"/>
              </a:rPr>
              <a:t>★</a:t>
            </a:r>
            <a:r>
              <a:rPr lang="en-US" altLang="zh-CN" sz="2600" dirty="0">
                <a:solidFill>
                  <a:srgbClr val="FF0000"/>
                </a:solidFill>
                <a:latin typeface="微软雅黑" panose="020B0503020204020204" pitchFamily="34" charset="-122"/>
                <a:ea typeface="微软雅黑" panose="020B0503020204020204" pitchFamily="34" charset="-122"/>
              </a:rPr>
              <a:t>2.</a:t>
            </a:r>
            <a:r>
              <a:rPr lang="zh-CN" altLang="en-US" sz="2600" dirty="0">
                <a:solidFill>
                  <a:srgbClr val="FF0000"/>
                </a:solidFill>
                <a:latin typeface="微软雅黑" panose="020B0503020204020204" pitchFamily="34" charset="-122"/>
                <a:ea typeface="微软雅黑" panose="020B0503020204020204" pitchFamily="34" charset="-122"/>
              </a:rPr>
              <a:t>中国担当向世界展现了哪些中国智慧？</a:t>
            </a:r>
            <a:endParaRPr lang="zh-CN" altLang="en-US" dirty="0"/>
          </a:p>
        </p:txBody>
      </p:sp>
      <p:sp>
        <p:nvSpPr>
          <p:cNvPr id="3" name="文本框 2"/>
          <p:cNvSpPr txBox="1"/>
          <p:nvPr/>
        </p:nvSpPr>
        <p:spPr>
          <a:xfrm>
            <a:off x="339046" y="1961409"/>
            <a:ext cx="11157735" cy="3622595"/>
          </a:xfrm>
          <a:prstGeom prst="rect">
            <a:avLst/>
          </a:prstGeom>
          <a:noFill/>
        </p:spPr>
        <p:txBody>
          <a:bodyPr wrap="square" rtlCol="0">
            <a:spAutoFit/>
          </a:bodyPr>
          <a:lstStyle/>
          <a:p>
            <a:pPr>
              <a:lnSpc>
                <a:spcPct val="150000"/>
              </a:lnSpc>
            </a:pPr>
            <a:r>
              <a:rPr lang="zh-CN" altLang="en-US" sz="2600" dirty="0">
                <a:solidFill>
                  <a:prstClr val="black"/>
                </a:solidFill>
                <a:latin typeface="微软雅黑" panose="020B0503020204020204" pitchFamily="34" charset="-122"/>
                <a:ea typeface="微软雅黑" panose="020B0503020204020204" pitchFamily="34" charset="-122"/>
              </a:rPr>
              <a:t>（</a:t>
            </a:r>
            <a:r>
              <a:rPr lang="en-US" altLang="zh-CN" sz="2600" dirty="0">
                <a:solidFill>
                  <a:prstClr val="black"/>
                </a:solidFill>
                <a:latin typeface="微软雅黑" panose="020B0503020204020204" pitchFamily="34" charset="-122"/>
                <a:ea typeface="微软雅黑" panose="020B0503020204020204" pitchFamily="34" charset="-122"/>
              </a:rPr>
              <a:t>1</a:t>
            </a:r>
            <a:r>
              <a:rPr lang="zh-CN" altLang="en-US" sz="2600" dirty="0">
                <a:solidFill>
                  <a:prstClr val="black"/>
                </a:solidFill>
                <a:latin typeface="微软雅黑" panose="020B0503020204020204" pitchFamily="34" charset="-122"/>
                <a:ea typeface="微软雅黑" panose="020B0503020204020204" pitchFamily="34" charset="-122"/>
              </a:rPr>
              <a:t>）随着国际参与程度的不断加深，中国为国际社会各种难题与危机的化解作出了巨大贡献，中国担当向世界展现了</a:t>
            </a:r>
            <a:r>
              <a:rPr lang="zh-CN" altLang="en-US" sz="2600" dirty="0">
                <a:solidFill>
                  <a:srgbClr val="CC99FF"/>
                </a:solidFill>
                <a:latin typeface="微软雅黑" panose="020B0503020204020204" pitchFamily="34" charset="-122"/>
                <a:ea typeface="微软雅黑" panose="020B0503020204020204" pitchFamily="34" charset="-122"/>
              </a:rPr>
              <a:t>大国风范</a:t>
            </a:r>
            <a:r>
              <a:rPr lang="zh-CN" altLang="en-US" sz="2600" dirty="0">
                <a:solidFill>
                  <a:prstClr val="black"/>
                </a:solidFill>
                <a:latin typeface="微软雅黑" panose="020B0503020204020204" pitchFamily="34" charset="-122"/>
                <a:ea typeface="微软雅黑" panose="020B0503020204020204" pitchFamily="34" charset="-122"/>
              </a:rPr>
              <a:t>，显示了</a:t>
            </a:r>
            <a:r>
              <a:rPr lang="zh-CN" altLang="en-US" sz="2600" dirty="0">
                <a:solidFill>
                  <a:srgbClr val="CC99FF"/>
                </a:solidFill>
                <a:latin typeface="微软雅黑" panose="020B0503020204020204" pitchFamily="34" charset="-122"/>
                <a:ea typeface="微软雅黑" panose="020B0503020204020204" pitchFamily="34" charset="-122"/>
              </a:rPr>
              <a:t>中国智慧</a:t>
            </a:r>
            <a:r>
              <a:rPr lang="zh-CN" altLang="en-US" sz="2600" dirty="0">
                <a:solidFill>
                  <a:prstClr val="black"/>
                </a:solidFill>
                <a:latin typeface="微软雅黑" panose="020B0503020204020204" pitchFamily="34" charset="-122"/>
                <a:ea typeface="微软雅黑" panose="020B0503020204020204" pitchFamily="34" charset="-122"/>
              </a:rPr>
              <a:t>。（</a:t>
            </a:r>
            <a:r>
              <a:rPr lang="en-US" altLang="zh-CN" sz="2600" dirty="0">
                <a:solidFill>
                  <a:prstClr val="black"/>
                </a:solidFill>
                <a:latin typeface="微软雅黑" panose="020B0503020204020204" pitchFamily="34" charset="-122"/>
                <a:ea typeface="微软雅黑" panose="020B0503020204020204" pitchFamily="34" charset="-122"/>
              </a:rPr>
              <a:t>2</a:t>
            </a:r>
            <a:r>
              <a:rPr lang="zh-CN" altLang="en-US" sz="2600" dirty="0">
                <a:solidFill>
                  <a:prstClr val="black"/>
                </a:solidFill>
                <a:latin typeface="微软雅黑" panose="020B0503020204020204" pitchFamily="34" charset="-122"/>
                <a:ea typeface="微软雅黑" panose="020B0503020204020204" pitchFamily="34" charset="-122"/>
              </a:rPr>
              <a:t>）中国着眼于</a:t>
            </a:r>
            <a:r>
              <a:rPr lang="zh-CN" altLang="en-US" sz="2600" dirty="0">
                <a:solidFill>
                  <a:srgbClr val="CC99FF"/>
                </a:solidFill>
                <a:latin typeface="微软雅黑" panose="020B0503020204020204" pitchFamily="34" charset="-122"/>
                <a:ea typeface="微软雅黑" panose="020B0503020204020204" pitchFamily="34" charset="-122"/>
              </a:rPr>
              <a:t>时代发展大势</a:t>
            </a:r>
            <a:r>
              <a:rPr lang="zh-CN" altLang="en-US" sz="2600" dirty="0">
                <a:solidFill>
                  <a:prstClr val="black"/>
                </a:solidFill>
                <a:latin typeface="微软雅黑" panose="020B0503020204020204" pitchFamily="34" charset="-122"/>
                <a:ea typeface="微软雅黑" panose="020B0503020204020204" pitchFamily="34" charset="-122"/>
              </a:rPr>
              <a:t>，遵循共商共建共享原则，为</a:t>
            </a:r>
            <a:r>
              <a:rPr lang="zh-CN" altLang="en-US" sz="2600" dirty="0">
                <a:solidFill>
                  <a:srgbClr val="CC99FF"/>
                </a:solidFill>
                <a:latin typeface="微软雅黑" panose="020B0503020204020204" pitchFamily="34" charset="-122"/>
                <a:ea typeface="微软雅黑" panose="020B0503020204020204" pitchFamily="34" charset="-122"/>
              </a:rPr>
              <a:t>全球治理</a:t>
            </a:r>
            <a:r>
              <a:rPr lang="zh-CN" altLang="en-US" sz="2600" dirty="0">
                <a:solidFill>
                  <a:prstClr val="black"/>
                </a:solidFill>
                <a:latin typeface="微软雅黑" panose="020B0503020204020204" pitchFamily="34" charset="-122"/>
                <a:ea typeface="微软雅黑" panose="020B0503020204020204" pitchFamily="34" charset="-122"/>
              </a:rPr>
              <a:t>提出中国方案，贡献中国智慧。</a:t>
            </a:r>
            <a:endParaRPr lang="en-US" altLang="zh-CN" sz="2600" dirty="0">
              <a:solidFill>
                <a:prstClr val="black"/>
              </a:solidFill>
              <a:latin typeface="微软雅黑" panose="020B0503020204020204" pitchFamily="34" charset="-122"/>
              <a:ea typeface="微软雅黑" panose="020B0503020204020204" pitchFamily="34" charset="-122"/>
            </a:endParaRPr>
          </a:p>
          <a:p>
            <a:pPr>
              <a:lnSpc>
                <a:spcPct val="150000"/>
              </a:lnSpc>
            </a:pPr>
            <a:r>
              <a:rPr lang="zh-CN" altLang="en-US" sz="2600" dirty="0">
                <a:solidFill>
                  <a:prstClr val="black"/>
                </a:solidFill>
                <a:latin typeface="微软雅黑" panose="020B0503020204020204" pitchFamily="34" charset="-122"/>
                <a:ea typeface="微软雅黑" panose="020B0503020204020204" pitchFamily="34" charset="-122"/>
              </a:rPr>
              <a:t>（</a:t>
            </a:r>
            <a:r>
              <a:rPr lang="en-US" altLang="zh-CN" sz="2600" dirty="0">
                <a:solidFill>
                  <a:prstClr val="black"/>
                </a:solidFill>
                <a:latin typeface="微软雅黑" panose="020B0503020204020204" pitchFamily="34" charset="-122"/>
                <a:ea typeface="微软雅黑" panose="020B0503020204020204" pitchFamily="34" charset="-122"/>
              </a:rPr>
              <a:t>3</a:t>
            </a:r>
            <a:r>
              <a:rPr lang="zh-CN" altLang="en-US" sz="2600" dirty="0">
                <a:solidFill>
                  <a:prstClr val="black"/>
                </a:solidFill>
                <a:latin typeface="微软雅黑" panose="020B0503020204020204" pitchFamily="34" charset="-122"/>
                <a:ea typeface="微软雅黑" panose="020B0503020204020204" pitchFamily="34" charset="-122"/>
              </a:rPr>
              <a:t>）中国</a:t>
            </a:r>
            <a:r>
              <a:rPr lang="zh-CN" altLang="en-US" sz="2600" dirty="0">
                <a:solidFill>
                  <a:srgbClr val="CC99FF"/>
                </a:solidFill>
                <a:latin typeface="微软雅黑" panose="020B0503020204020204" pitchFamily="34" charset="-122"/>
                <a:ea typeface="微软雅黑" panose="020B0503020204020204" pitchFamily="34" charset="-122"/>
              </a:rPr>
              <a:t>广泛参与国际事务</a:t>
            </a:r>
            <a:r>
              <a:rPr lang="zh-CN" altLang="en-US" sz="2600" dirty="0">
                <a:solidFill>
                  <a:prstClr val="black"/>
                </a:solidFill>
                <a:latin typeface="微软雅黑" panose="020B0503020204020204" pitchFamily="34" charset="-122"/>
                <a:ea typeface="微软雅黑" panose="020B0503020204020204" pitchFamily="34" charset="-122"/>
              </a:rPr>
              <a:t>，在承担责任中不断积累经验，提升能力，增长智慧。</a:t>
            </a:r>
            <a:endParaRPr lang="en-US" altLang="zh-CN" sz="2600" dirty="0">
              <a:solidFill>
                <a:prstClr val="black"/>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544530" y="1500028"/>
            <a:ext cx="10633753" cy="3399329"/>
          </a:xfrm>
          <a:prstGeom prst="rect">
            <a:avLst/>
          </a:prstGeom>
          <a:noFill/>
        </p:spPr>
        <p:txBody>
          <a:bodyPr wrap="square" rtlCol="0">
            <a:spAutoFit/>
          </a:bodyPr>
          <a:lstStyle/>
          <a:p>
            <a:pPr lvl="0">
              <a:lnSpc>
                <a:spcPct val="140000"/>
              </a:lnSpc>
            </a:pPr>
            <a:r>
              <a:rPr lang="zh-CN" altLang="en-US" sz="2600" dirty="0">
                <a:solidFill>
                  <a:prstClr val="black"/>
                </a:solidFill>
                <a:latin typeface="微软雅黑" panose="020B0503020204020204" pitchFamily="34" charset="-122"/>
                <a:ea typeface="微软雅黑" panose="020B0503020204020204" pitchFamily="34" charset="-122"/>
              </a:rPr>
              <a:t>（</a:t>
            </a:r>
            <a:r>
              <a:rPr lang="en-US" altLang="zh-CN" sz="2600" dirty="0">
                <a:solidFill>
                  <a:prstClr val="black"/>
                </a:solidFill>
                <a:latin typeface="微软雅黑" panose="020B0503020204020204" pitchFamily="34" charset="-122"/>
                <a:ea typeface="微软雅黑" panose="020B0503020204020204" pitchFamily="34" charset="-122"/>
              </a:rPr>
              <a:t>4</a:t>
            </a:r>
            <a:r>
              <a:rPr lang="zh-CN" altLang="en-US" sz="2600" dirty="0">
                <a:solidFill>
                  <a:prstClr val="black"/>
                </a:solidFill>
                <a:latin typeface="微软雅黑" panose="020B0503020204020204" pitchFamily="34" charset="-122"/>
                <a:ea typeface="微软雅黑" panose="020B0503020204020204" pitchFamily="34" charset="-122"/>
              </a:rPr>
              <a:t>）中国在解决人类面临的各种问题的过程中积极探索、有效行动，发挥负责任大国作用，促进人类社会共同发展。</a:t>
            </a:r>
            <a:endParaRPr lang="en-US" altLang="zh-CN" sz="2600" dirty="0">
              <a:solidFill>
                <a:prstClr val="black"/>
              </a:solidFill>
              <a:latin typeface="微软雅黑" panose="020B0503020204020204" pitchFamily="34" charset="-122"/>
              <a:ea typeface="微软雅黑" panose="020B0503020204020204" pitchFamily="34" charset="-122"/>
            </a:endParaRPr>
          </a:p>
          <a:p>
            <a:pPr lvl="0">
              <a:lnSpc>
                <a:spcPct val="140000"/>
              </a:lnSpc>
            </a:pPr>
            <a:r>
              <a:rPr lang="zh-CN" altLang="en-US" sz="2600" dirty="0">
                <a:solidFill>
                  <a:prstClr val="black"/>
                </a:solidFill>
                <a:latin typeface="微软雅黑" panose="020B0503020204020204" pitchFamily="34" charset="-122"/>
                <a:ea typeface="微软雅黑" panose="020B0503020204020204" pitchFamily="34" charset="-122"/>
              </a:rPr>
              <a:t>（</a:t>
            </a:r>
            <a:r>
              <a:rPr lang="en-US" altLang="zh-CN" sz="2600" dirty="0">
                <a:solidFill>
                  <a:prstClr val="black"/>
                </a:solidFill>
                <a:latin typeface="微软雅黑" panose="020B0503020204020204" pitchFamily="34" charset="-122"/>
                <a:ea typeface="微软雅黑" panose="020B0503020204020204" pitchFamily="34" charset="-122"/>
              </a:rPr>
              <a:t>5</a:t>
            </a:r>
            <a:r>
              <a:rPr lang="zh-CN" altLang="en-US" sz="2600" dirty="0">
                <a:solidFill>
                  <a:prstClr val="black"/>
                </a:solidFill>
                <a:latin typeface="微软雅黑" panose="020B0503020204020204" pitchFamily="34" charset="-122"/>
                <a:ea typeface="微软雅黑" panose="020B0503020204020204" pitchFamily="34" charset="-122"/>
              </a:rPr>
              <a:t>）中国在推动国际秩序朝着更加公正合理的方向发展，更好维护我国和广大发展中国家共同利益的同时，坚持以经济建设为中心，集中力量办好自己的事情，不断增强我们在国际上说话办事的实力。我们积极参与全球治理，主动承担国际责任，既尽力而为，又量力而行。</a:t>
            </a:r>
            <a:endParaRPr lang="zh-CN" altLang="en-US" dirty="0">
              <a:solidFill>
                <a:prstClr val="black"/>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1240" y="1171254"/>
            <a:ext cx="11137187" cy="492443"/>
          </a:xfrm>
          <a:prstGeom prst="rect">
            <a:avLst/>
          </a:prstGeom>
          <a:noFill/>
        </p:spPr>
        <p:txBody>
          <a:bodyPr wrap="square" rtlCol="0">
            <a:spAutoFit/>
          </a:bodyPr>
          <a:lstStyle/>
          <a:p>
            <a:pPr lvl="0"/>
            <a:r>
              <a:rPr lang="zh-CN" altLang="en-US" sz="2600" dirty="0">
                <a:solidFill>
                  <a:srgbClr val="FF0000"/>
                </a:solidFill>
                <a:latin typeface="微软雅黑" panose="020B0503020204020204" pitchFamily="34" charset="-122"/>
                <a:ea typeface="微软雅黑" panose="020B0503020204020204" pitchFamily="34" charset="-122"/>
              </a:rPr>
              <a:t>★</a:t>
            </a:r>
            <a:r>
              <a:rPr lang="en-US" altLang="zh-CN" sz="2600" dirty="0">
                <a:solidFill>
                  <a:srgbClr val="FF0000"/>
                </a:solidFill>
                <a:latin typeface="微软雅黑" panose="020B0503020204020204" pitchFamily="34" charset="-122"/>
                <a:ea typeface="微软雅黑" panose="020B0503020204020204" pitchFamily="34" charset="-122"/>
              </a:rPr>
              <a:t>3.</a:t>
            </a:r>
            <a:r>
              <a:rPr lang="zh-CN" altLang="en-US" sz="2600" dirty="0">
                <a:solidFill>
                  <a:srgbClr val="FF0000"/>
                </a:solidFill>
                <a:latin typeface="微软雅黑" panose="020B0503020204020204" pitchFamily="34" charset="-122"/>
                <a:ea typeface="微软雅黑" panose="020B0503020204020204" pitchFamily="34" charset="-122"/>
              </a:rPr>
              <a:t>中国提出共商共建共享的全球治理理念的意义是什么？</a:t>
            </a:r>
            <a:endParaRPr lang="zh-CN" altLang="en-US" sz="2600" dirty="0">
              <a:solidFill>
                <a:prstClr val="black"/>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421240" y="1663697"/>
            <a:ext cx="11106364" cy="4379597"/>
          </a:xfrm>
          <a:prstGeom prst="rect">
            <a:avLst/>
          </a:prstGeom>
          <a:noFill/>
        </p:spPr>
        <p:txBody>
          <a:bodyPr wrap="square" rtlCol="0">
            <a:spAutoFit/>
          </a:bodyPr>
          <a:lstStyle/>
          <a:p>
            <a:pPr>
              <a:lnSpc>
                <a:spcPct val="120000"/>
              </a:lnSpc>
            </a:pPr>
            <a:r>
              <a:rPr lang="zh-CN" altLang="en-US" sz="2600" dirty="0">
                <a:solidFill>
                  <a:prstClr val="black"/>
                </a:solidFill>
                <a:latin typeface="微软雅黑" panose="020B0503020204020204" pitchFamily="34" charset="-122"/>
                <a:ea typeface="微软雅黑" panose="020B0503020204020204" pitchFamily="34" charset="-122"/>
              </a:rPr>
              <a:t>（</a:t>
            </a:r>
            <a:r>
              <a:rPr lang="en-US" altLang="zh-CN" sz="2600" dirty="0">
                <a:solidFill>
                  <a:prstClr val="black"/>
                </a:solidFill>
                <a:latin typeface="微软雅黑" panose="020B0503020204020204" pitchFamily="34" charset="-122"/>
                <a:ea typeface="微软雅黑" panose="020B0503020204020204" pitchFamily="34" charset="-122"/>
              </a:rPr>
              <a:t>1</a:t>
            </a:r>
            <a:r>
              <a:rPr lang="zh-CN" altLang="en-US" sz="2600" dirty="0">
                <a:solidFill>
                  <a:prstClr val="black"/>
                </a:solidFill>
                <a:latin typeface="微软雅黑" panose="020B0503020204020204" pitchFamily="34" charset="-122"/>
                <a:ea typeface="微软雅黑" panose="020B0503020204020204" pitchFamily="34" charset="-122"/>
              </a:rPr>
              <a:t>）共商顺应世界潮流，尊重各国主权，倡导国家不分大小，强弱，贫富一律平等，通过共同协商达成</a:t>
            </a:r>
            <a:r>
              <a:rPr lang="zh-CN" altLang="en-US" sz="2600" dirty="0">
                <a:solidFill>
                  <a:srgbClr val="CC99FF"/>
                </a:solidFill>
                <a:latin typeface="微软雅黑" panose="020B0503020204020204" pitchFamily="34" charset="-122"/>
                <a:ea typeface="微软雅黑" panose="020B0503020204020204" pitchFamily="34" charset="-122"/>
              </a:rPr>
              <a:t>政治共识</a:t>
            </a:r>
            <a:r>
              <a:rPr lang="zh-CN" altLang="en-US" sz="2600" dirty="0">
                <a:solidFill>
                  <a:prstClr val="black"/>
                </a:solidFill>
                <a:latin typeface="微软雅黑" panose="020B0503020204020204" pitchFamily="34" charset="-122"/>
                <a:ea typeface="微软雅黑" panose="020B0503020204020204" pitchFamily="34" charset="-122"/>
              </a:rPr>
              <a:t>，寻求</a:t>
            </a:r>
            <a:r>
              <a:rPr lang="zh-CN" altLang="en-US" sz="2600" dirty="0">
                <a:solidFill>
                  <a:srgbClr val="CC99FF"/>
                </a:solidFill>
                <a:latin typeface="微软雅黑" panose="020B0503020204020204" pitchFamily="34" charset="-122"/>
                <a:ea typeface="微软雅黑" panose="020B0503020204020204" pitchFamily="34" charset="-122"/>
              </a:rPr>
              <a:t>共同利益</a:t>
            </a:r>
            <a:r>
              <a:rPr lang="zh-CN" altLang="en-US" sz="2600" dirty="0">
                <a:solidFill>
                  <a:prstClr val="black"/>
                </a:solidFill>
                <a:latin typeface="微软雅黑" panose="020B0503020204020204" pitchFamily="34" charset="-122"/>
                <a:ea typeface="微软雅黑" panose="020B0503020204020204" pitchFamily="34" charset="-122"/>
              </a:rPr>
              <a:t>，有利于构建</a:t>
            </a:r>
            <a:r>
              <a:rPr lang="zh-CN" altLang="en-US" sz="2600" dirty="0">
                <a:solidFill>
                  <a:srgbClr val="CC99FF"/>
                </a:solidFill>
                <a:latin typeface="微软雅黑" panose="020B0503020204020204" pitchFamily="34" charset="-122"/>
                <a:ea typeface="微软雅黑" panose="020B0503020204020204" pitchFamily="34" charset="-122"/>
              </a:rPr>
              <a:t>以合作共赢为核心</a:t>
            </a:r>
            <a:r>
              <a:rPr lang="zh-CN" altLang="en-US" sz="2600" dirty="0">
                <a:solidFill>
                  <a:prstClr val="black"/>
                </a:solidFill>
                <a:latin typeface="微软雅黑" panose="020B0503020204020204" pitchFamily="34" charset="-122"/>
                <a:ea typeface="微软雅黑" panose="020B0503020204020204" pitchFamily="34" charset="-122"/>
              </a:rPr>
              <a:t>的新型国际关系，有利于构建人类命运共同体。</a:t>
            </a:r>
            <a:endParaRPr lang="en-US" altLang="zh-CN" sz="2600" dirty="0">
              <a:solidFill>
                <a:prstClr val="black"/>
              </a:solidFill>
              <a:latin typeface="微软雅黑" panose="020B0503020204020204" pitchFamily="34" charset="-122"/>
              <a:ea typeface="微软雅黑" panose="020B0503020204020204" pitchFamily="34" charset="-122"/>
            </a:endParaRPr>
          </a:p>
          <a:p>
            <a:pPr>
              <a:lnSpc>
                <a:spcPct val="120000"/>
              </a:lnSpc>
            </a:pPr>
            <a:r>
              <a:rPr lang="zh-CN" altLang="en-US" sz="2600" dirty="0">
                <a:solidFill>
                  <a:prstClr val="black"/>
                </a:solidFill>
                <a:latin typeface="微软雅黑" panose="020B0503020204020204" pitchFamily="34" charset="-122"/>
                <a:ea typeface="微软雅黑" panose="020B0503020204020204" pitchFamily="34" charset="-122"/>
              </a:rPr>
              <a:t>（</a:t>
            </a:r>
            <a:r>
              <a:rPr lang="en-US" altLang="zh-CN" sz="2600" dirty="0">
                <a:solidFill>
                  <a:prstClr val="black"/>
                </a:solidFill>
                <a:latin typeface="微软雅黑" panose="020B0503020204020204" pitchFamily="34" charset="-122"/>
                <a:ea typeface="微软雅黑" panose="020B0503020204020204" pitchFamily="34" charset="-122"/>
              </a:rPr>
              <a:t>2</a:t>
            </a:r>
            <a:r>
              <a:rPr lang="zh-CN" altLang="en-US" sz="2600" dirty="0">
                <a:solidFill>
                  <a:prstClr val="black"/>
                </a:solidFill>
                <a:latin typeface="微软雅黑" panose="020B0503020204020204" pitchFamily="34" charset="-122"/>
                <a:ea typeface="微软雅黑" panose="020B0503020204020204" pitchFamily="34" charset="-122"/>
              </a:rPr>
              <a:t>）面对世界经济困境与挑战，任何国家都不可能独善其身，只有通过共建加强互利合作，共同面对挑战，才能实现共同发展。各国</a:t>
            </a:r>
            <a:r>
              <a:rPr lang="zh-CN" altLang="en-US" sz="2600" dirty="0">
                <a:solidFill>
                  <a:srgbClr val="CC99FF"/>
                </a:solidFill>
                <a:latin typeface="微软雅黑" panose="020B0503020204020204" pitchFamily="34" charset="-122"/>
                <a:ea typeface="微软雅黑" panose="020B0503020204020204" pitchFamily="34" charset="-122"/>
              </a:rPr>
              <a:t>共同参与</a:t>
            </a:r>
            <a:r>
              <a:rPr lang="zh-CN" altLang="en-US" sz="2600" dirty="0">
                <a:solidFill>
                  <a:prstClr val="black"/>
                </a:solidFill>
                <a:latin typeface="微软雅黑" panose="020B0503020204020204" pitchFamily="34" charset="-122"/>
                <a:ea typeface="微软雅黑" panose="020B0503020204020204" pitchFamily="34" charset="-122"/>
              </a:rPr>
              <a:t>，</a:t>
            </a:r>
            <a:r>
              <a:rPr lang="zh-CN" altLang="en-US" sz="2600" dirty="0">
                <a:solidFill>
                  <a:srgbClr val="CC99FF"/>
                </a:solidFill>
                <a:latin typeface="微软雅黑" panose="020B0503020204020204" pitchFamily="34" charset="-122"/>
                <a:ea typeface="微软雅黑" panose="020B0503020204020204" pitchFamily="34" charset="-122"/>
              </a:rPr>
              <a:t>合作共建</a:t>
            </a:r>
            <a:r>
              <a:rPr lang="zh-CN" altLang="en-US" sz="2600" dirty="0">
                <a:solidFill>
                  <a:prstClr val="black"/>
                </a:solidFill>
                <a:latin typeface="微软雅黑" panose="020B0503020204020204" pitchFamily="34" charset="-122"/>
                <a:ea typeface="微软雅黑" panose="020B0503020204020204" pitchFamily="34" charset="-122"/>
              </a:rPr>
              <a:t>，是实现互利共赢的必由之路，是构建人类命运共同体的必要条件。（</a:t>
            </a:r>
            <a:r>
              <a:rPr lang="en-US" altLang="zh-CN" sz="2600" dirty="0">
                <a:solidFill>
                  <a:prstClr val="black"/>
                </a:solidFill>
                <a:latin typeface="微软雅黑" panose="020B0503020204020204" pitchFamily="34" charset="-122"/>
                <a:ea typeface="微软雅黑" panose="020B0503020204020204" pitchFamily="34" charset="-122"/>
              </a:rPr>
              <a:t>3</a:t>
            </a:r>
            <a:r>
              <a:rPr lang="zh-CN" altLang="en-US" sz="2600" dirty="0">
                <a:solidFill>
                  <a:prstClr val="black"/>
                </a:solidFill>
                <a:latin typeface="微软雅黑" panose="020B0503020204020204" pitchFamily="34" charset="-122"/>
                <a:ea typeface="微软雅黑" panose="020B0503020204020204" pitchFamily="34" charset="-122"/>
              </a:rPr>
              <a:t>）共享有利于世界各国积极寻求</a:t>
            </a:r>
            <a:r>
              <a:rPr lang="zh-CN" altLang="en-US" sz="2600" dirty="0">
                <a:solidFill>
                  <a:srgbClr val="CC99FF"/>
                </a:solidFill>
                <a:latin typeface="微软雅黑" panose="020B0503020204020204" pitchFamily="34" charset="-122"/>
                <a:ea typeface="微软雅黑" panose="020B0503020204020204" pitchFamily="34" charset="-122"/>
              </a:rPr>
              <a:t>最大利益公约数</a:t>
            </a:r>
            <a:r>
              <a:rPr lang="zh-CN" altLang="en-US" sz="2600" dirty="0">
                <a:solidFill>
                  <a:prstClr val="black"/>
                </a:solidFill>
                <a:latin typeface="微软雅黑" panose="020B0503020204020204" pitchFamily="34" charset="-122"/>
                <a:ea typeface="微软雅黑" panose="020B0503020204020204" pitchFamily="34" charset="-122"/>
              </a:rPr>
              <a:t>，</a:t>
            </a:r>
            <a:r>
              <a:rPr lang="zh-CN" altLang="en-US" sz="2600" dirty="0">
                <a:solidFill>
                  <a:srgbClr val="CC99FF"/>
                </a:solidFill>
                <a:latin typeface="微软雅黑" panose="020B0503020204020204" pitchFamily="34" charset="-122"/>
                <a:ea typeface="微软雅黑" panose="020B0503020204020204" pitchFamily="34" charset="-122"/>
              </a:rPr>
              <a:t>经济合作契合点</a:t>
            </a:r>
            <a:r>
              <a:rPr lang="zh-CN" altLang="en-US" sz="2600" dirty="0">
                <a:solidFill>
                  <a:prstClr val="black"/>
                </a:solidFill>
                <a:latin typeface="微软雅黑" panose="020B0503020204020204" pitchFamily="34" charset="-122"/>
                <a:ea typeface="微软雅黑" panose="020B0503020204020204" pitchFamily="34" charset="-122"/>
              </a:rPr>
              <a:t>，实现互利互惠，多赢共赢，有利于促进世界文明交流互鉴，推动各国文化共同繁荣发展，实现各种文明和谐包容。</a:t>
            </a:r>
            <a:endParaRPr lang="zh-CN"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643847" y="1006867"/>
            <a:ext cx="11034445" cy="523220"/>
          </a:xfrm>
          <a:prstGeom prst="rect">
            <a:avLst/>
          </a:prstGeom>
          <a:noFill/>
        </p:spPr>
        <p:txBody>
          <a:bodyPr wrap="square" rtlCol="0">
            <a:spAutoFit/>
          </a:bodyPr>
          <a:lstStyle/>
          <a:p>
            <a:r>
              <a:rPr lang="zh-CN" altLang="en-US" sz="2800" b="1" dirty="0">
                <a:solidFill>
                  <a:prstClr val="black"/>
                </a:solidFill>
                <a:latin typeface="微软雅黑" panose="020B0503020204020204" pitchFamily="34" charset="-122"/>
                <a:ea typeface="微软雅黑" panose="020B0503020204020204" pitchFamily="34" charset="-122"/>
              </a:rPr>
              <a:t>二、与世界深度互动</a:t>
            </a:r>
            <a:endParaRPr lang="zh-CN" altLang="en-US" b="1" dirty="0"/>
          </a:p>
        </p:txBody>
      </p:sp>
      <p:sp>
        <p:nvSpPr>
          <p:cNvPr id="3" name="文本框 2"/>
          <p:cNvSpPr txBox="1"/>
          <p:nvPr/>
        </p:nvSpPr>
        <p:spPr>
          <a:xfrm>
            <a:off x="626724" y="1726058"/>
            <a:ext cx="10880332" cy="492443"/>
          </a:xfrm>
          <a:prstGeom prst="rect">
            <a:avLst/>
          </a:prstGeom>
          <a:noFill/>
        </p:spPr>
        <p:txBody>
          <a:bodyPr wrap="square" rtlCol="0">
            <a:spAutoFit/>
          </a:bodyPr>
          <a:lstStyle/>
          <a:p>
            <a:r>
              <a:rPr lang="zh-CN" altLang="en-US" sz="2600" dirty="0">
                <a:solidFill>
                  <a:srgbClr val="FF0000"/>
                </a:solidFill>
                <a:latin typeface="微软雅黑" panose="020B0503020204020204" pitchFamily="34" charset="-122"/>
                <a:ea typeface="微软雅黑" panose="020B0503020204020204" pitchFamily="34" charset="-122"/>
              </a:rPr>
              <a:t>★</a:t>
            </a:r>
            <a:r>
              <a:rPr lang="en-US" altLang="zh-CN" sz="2600" dirty="0">
                <a:solidFill>
                  <a:srgbClr val="FF0000"/>
                </a:solidFill>
                <a:latin typeface="微软雅黑" panose="020B0503020204020204" pitchFamily="34" charset="-122"/>
                <a:ea typeface="微软雅黑" panose="020B0503020204020204" pitchFamily="34" charset="-122"/>
              </a:rPr>
              <a:t>1.</a:t>
            </a:r>
            <a:r>
              <a:rPr lang="zh-CN" altLang="en-US" sz="2600" dirty="0">
                <a:solidFill>
                  <a:srgbClr val="FF0000"/>
                </a:solidFill>
                <a:latin typeface="微软雅黑" panose="020B0503020204020204" pitchFamily="34" charset="-122"/>
                <a:ea typeface="微软雅黑" panose="020B0503020204020204" pitchFamily="34" charset="-122"/>
              </a:rPr>
              <a:t>当今世界，中国的影响表现在哪些方面？</a:t>
            </a:r>
            <a:endParaRPr lang="zh-CN" altLang="en-US" dirty="0"/>
          </a:p>
        </p:txBody>
      </p:sp>
      <p:sp>
        <p:nvSpPr>
          <p:cNvPr id="4" name="文本框 3"/>
          <p:cNvSpPr txBox="1"/>
          <p:nvPr/>
        </p:nvSpPr>
        <p:spPr>
          <a:xfrm>
            <a:off x="643847" y="2352782"/>
            <a:ext cx="10880332" cy="3029227"/>
          </a:xfrm>
          <a:prstGeom prst="rect">
            <a:avLst/>
          </a:prstGeom>
          <a:noFill/>
        </p:spPr>
        <p:txBody>
          <a:bodyPr wrap="square" rtlCol="0">
            <a:spAutoFit/>
          </a:bodyPr>
          <a:lstStyle/>
          <a:p>
            <a:pPr>
              <a:lnSpc>
                <a:spcPct val="150000"/>
              </a:lnSpc>
            </a:pPr>
            <a:r>
              <a:rPr lang="zh-CN" altLang="en-US" sz="2600" dirty="0">
                <a:solidFill>
                  <a:prstClr val="black"/>
                </a:solidFill>
                <a:latin typeface="微软雅黑" panose="020B0503020204020204" pitchFamily="34" charset="-122"/>
                <a:ea typeface="微软雅黑" panose="020B0503020204020204" pitchFamily="34" charset="-122"/>
              </a:rPr>
              <a:t>（</a:t>
            </a:r>
            <a:r>
              <a:rPr lang="en-US" altLang="zh-CN" sz="2600" dirty="0">
                <a:solidFill>
                  <a:prstClr val="black"/>
                </a:solidFill>
                <a:latin typeface="微软雅黑" panose="020B0503020204020204" pitchFamily="34" charset="-122"/>
                <a:ea typeface="微软雅黑" panose="020B0503020204020204" pitchFamily="34" charset="-122"/>
              </a:rPr>
              <a:t>1</a:t>
            </a:r>
            <a:r>
              <a:rPr lang="zh-CN" altLang="en-US" sz="2600" dirty="0">
                <a:solidFill>
                  <a:prstClr val="black"/>
                </a:solidFill>
                <a:latin typeface="微软雅黑" panose="020B0503020204020204" pitchFamily="34" charset="-122"/>
                <a:ea typeface="微软雅黑" panose="020B0503020204020204" pitchFamily="34" charset="-122"/>
              </a:rPr>
              <a:t>）文化方面：随着中国的发展，中国文化对世界的影响越来越大。在中国与其他国家的深度互动中，外国人有更多的机会、更强烈的意愿，接触、体验和认识中国文化，感受中国文化的魅力，接受中国文化的熏陶。（</a:t>
            </a:r>
            <a:r>
              <a:rPr lang="en-US" altLang="zh-CN" sz="2600" dirty="0">
                <a:solidFill>
                  <a:prstClr val="black"/>
                </a:solidFill>
                <a:latin typeface="微软雅黑" panose="020B0503020204020204" pitchFamily="34" charset="-122"/>
                <a:ea typeface="微软雅黑" panose="020B0503020204020204" pitchFamily="34" charset="-122"/>
              </a:rPr>
              <a:t>2</a:t>
            </a:r>
            <a:r>
              <a:rPr lang="zh-CN" altLang="en-US" sz="2600" dirty="0">
                <a:solidFill>
                  <a:prstClr val="black"/>
                </a:solidFill>
                <a:latin typeface="微软雅黑" panose="020B0503020204020204" pitchFamily="34" charset="-122"/>
                <a:ea typeface="微软雅黑" panose="020B0503020204020204" pitchFamily="34" charset="-122"/>
              </a:rPr>
              <a:t>）经济方面：中国正为世界经济增长注入新的活力。中国日益成为世界经济发展的引擎与稳定器。</a:t>
            </a:r>
            <a:endParaRPr lang="zh-CN"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626724" y="1273996"/>
            <a:ext cx="10849510" cy="3959482"/>
          </a:xfrm>
          <a:prstGeom prst="rect">
            <a:avLst/>
          </a:prstGeom>
          <a:noFill/>
        </p:spPr>
        <p:txBody>
          <a:bodyPr wrap="square" rtlCol="0">
            <a:spAutoFit/>
          </a:bodyPr>
          <a:lstStyle/>
          <a:p>
            <a:pPr>
              <a:lnSpc>
                <a:spcPct val="140000"/>
              </a:lnSpc>
            </a:pPr>
            <a:r>
              <a:rPr lang="zh-CN" altLang="en-US" sz="2600" dirty="0">
                <a:solidFill>
                  <a:prstClr val="black"/>
                </a:solidFill>
                <a:latin typeface="微软雅黑" panose="020B0503020204020204" pitchFamily="34" charset="-122"/>
                <a:ea typeface="微软雅黑" panose="020B0503020204020204" pitchFamily="34" charset="-122"/>
              </a:rPr>
              <a:t>（</a:t>
            </a:r>
            <a:r>
              <a:rPr lang="en-US" altLang="zh-CN" sz="2600" dirty="0">
                <a:solidFill>
                  <a:prstClr val="black"/>
                </a:solidFill>
                <a:latin typeface="微软雅黑" panose="020B0503020204020204" pitchFamily="34" charset="-122"/>
                <a:ea typeface="微软雅黑" panose="020B0503020204020204" pitchFamily="34" charset="-122"/>
              </a:rPr>
              <a:t>3</a:t>
            </a:r>
            <a:r>
              <a:rPr lang="zh-CN" altLang="en-US" sz="2600" dirty="0">
                <a:solidFill>
                  <a:prstClr val="black"/>
                </a:solidFill>
                <a:latin typeface="微软雅黑" panose="020B0503020204020204" pitchFamily="34" charset="-122"/>
                <a:ea typeface="微软雅黑" panose="020B0503020204020204" pitchFamily="34" charset="-122"/>
              </a:rPr>
              <a:t>）世界格局：中国是世界格局中的重要力量，正以新的发展理念、务实的行动推动着构建人类命运共同体的伟大进程。中国秉持“和而不同”的思想以及共商共建共享的全球治理观，倡导国际关系民主化，使世界向着公平公正、多元共治、包容有序的格局发展。</a:t>
            </a:r>
            <a:endParaRPr lang="en-US" altLang="zh-CN" sz="2600" dirty="0">
              <a:solidFill>
                <a:prstClr val="black"/>
              </a:solidFill>
              <a:latin typeface="微软雅黑" panose="020B0503020204020204" pitchFamily="34" charset="-122"/>
              <a:ea typeface="微软雅黑" panose="020B0503020204020204" pitchFamily="34" charset="-122"/>
            </a:endParaRPr>
          </a:p>
          <a:p>
            <a:pPr>
              <a:lnSpc>
                <a:spcPct val="140000"/>
              </a:lnSpc>
            </a:pPr>
            <a:r>
              <a:rPr lang="zh-CN" altLang="en-US" sz="2600" dirty="0">
                <a:solidFill>
                  <a:prstClr val="black"/>
                </a:solidFill>
                <a:latin typeface="微软雅黑" panose="020B0503020204020204" pitchFamily="34" charset="-122"/>
                <a:ea typeface="微软雅黑" panose="020B0503020204020204" pitchFamily="34" charset="-122"/>
              </a:rPr>
              <a:t>（</a:t>
            </a:r>
            <a:r>
              <a:rPr lang="en-US" altLang="zh-CN" sz="2600" dirty="0">
                <a:solidFill>
                  <a:prstClr val="black"/>
                </a:solidFill>
                <a:latin typeface="微软雅黑" panose="020B0503020204020204" pitchFamily="34" charset="-122"/>
                <a:ea typeface="微软雅黑" panose="020B0503020204020204" pitchFamily="34" charset="-122"/>
              </a:rPr>
              <a:t>4</a:t>
            </a:r>
            <a:r>
              <a:rPr lang="zh-CN" altLang="en-US" sz="2600" dirty="0">
                <a:solidFill>
                  <a:prstClr val="black"/>
                </a:solidFill>
                <a:latin typeface="微软雅黑" panose="020B0503020204020204" pitchFamily="34" charset="-122"/>
                <a:ea typeface="微软雅黑" panose="020B0503020204020204" pitchFamily="34" charset="-122"/>
              </a:rPr>
              <a:t>）构建全球治理体系：中国关于构建全球治理体系的探索与实践，为人类思考与建设未来提供了新的路径，得到广泛认同，越来越多的国家参与其中，共同行动，这将对世界的和平与发展产生深远的影响。</a:t>
            </a:r>
            <a:endParaRPr lang="zh-CN"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39739" y="1232899"/>
            <a:ext cx="10551560" cy="492443"/>
          </a:xfrm>
          <a:prstGeom prst="rect">
            <a:avLst/>
          </a:prstGeom>
          <a:noFill/>
        </p:spPr>
        <p:txBody>
          <a:bodyPr wrap="square" rtlCol="0">
            <a:spAutoFit/>
          </a:bodyPr>
          <a:lstStyle/>
          <a:p>
            <a:r>
              <a:rPr lang="zh-CN" altLang="en-US" sz="2600" dirty="0">
                <a:solidFill>
                  <a:srgbClr val="FF0000"/>
                </a:solidFill>
                <a:latin typeface="微软雅黑" panose="020B0503020204020204" pitchFamily="34" charset="-122"/>
                <a:ea typeface="微软雅黑" panose="020B0503020204020204" pitchFamily="34" charset="-122"/>
              </a:rPr>
              <a:t>★</a:t>
            </a:r>
            <a:r>
              <a:rPr lang="en-US" altLang="zh-CN" sz="2600" dirty="0">
                <a:solidFill>
                  <a:srgbClr val="FF0000"/>
                </a:solidFill>
                <a:latin typeface="微软雅黑" panose="020B0503020204020204" pitchFamily="34" charset="-122"/>
                <a:ea typeface="微软雅黑" panose="020B0503020204020204" pitchFamily="34" charset="-122"/>
              </a:rPr>
              <a:t>2.</a:t>
            </a:r>
            <a:r>
              <a:rPr lang="zh-CN" altLang="en-US" sz="2600" dirty="0">
                <a:solidFill>
                  <a:srgbClr val="FF0000"/>
                </a:solidFill>
                <a:latin typeface="微软雅黑" panose="020B0503020204020204" pitchFamily="34" charset="-122"/>
                <a:ea typeface="微软雅黑" panose="020B0503020204020204" pitchFamily="34" charset="-122"/>
              </a:rPr>
              <a:t>文明和中华文明的内涵。</a:t>
            </a:r>
            <a:endParaRPr lang="zh-CN" altLang="en-US" dirty="0"/>
          </a:p>
        </p:txBody>
      </p:sp>
      <p:sp>
        <p:nvSpPr>
          <p:cNvPr id="3" name="文本框 2"/>
          <p:cNvSpPr txBox="1"/>
          <p:nvPr/>
        </p:nvSpPr>
        <p:spPr>
          <a:xfrm>
            <a:off x="739739" y="2003461"/>
            <a:ext cx="10551560" cy="2429063"/>
          </a:xfrm>
          <a:prstGeom prst="rect">
            <a:avLst/>
          </a:prstGeom>
          <a:noFill/>
        </p:spPr>
        <p:txBody>
          <a:bodyPr wrap="square" rtlCol="0">
            <a:spAutoFit/>
          </a:bodyPr>
          <a:lstStyle/>
          <a:p>
            <a:pPr>
              <a:lnSpc>
                <a:spcPct val="150000"/>
              </a:lnSpc>
            </a:pPr>
            <a:r>
              <a:rPr lang="zh-CN" altLang="en-US" sz="2600" dirty="0">
                <a:solidFill>
                  <a:prstClr val="black"/>
                </a:solidFill>
                <a:latin typeface="微软雅黑" panose="020B0503020204020204" pitchFamily="34" charset="-122"/>
                <a:ea typeface="微软雅黑" panose="020B0503020204020204" pitchFamily="34" charset="-122"/>
              </a:rPr>
              <a:t>（</a:t>
            </a:r>
            <a:r>
              <a:rPr lang="en-US" altLang="zh-CN" sz="2600" dirty="0">
                <a:solidFill>
                  <a:prstClr val="black"/>
                </a:solidFill>
                <a:latin typeface="微软雅黑" panose="020B0503020204020204" pitchFamily="34" charset="-122"/>
                <a:ea typeface="微软雅黑" panose="020B0503020204020204" pitchFamily="34" charset="-122"/>
              </a:rPr>
              <a:t>1</a:t>
            </a:r>
            <a:r>
              <a:rPr lang="zh-CN" altLang="en-US" sz="2600" dirty="0">
                <a:solidFill>
                  <a:prstClr val="black"/>
                </a:solidFill>
                <a:latin typeface="微软雅黑" panose="020B0503020204020204" pitchFamily="34" charset="-122"/>
                <a:ea typeface="微软雅黑" panose="020B0503020204020204" pitchFamily="34" charset="-122"/>
              </a:rPr>
              <a:t>）文明：文明包含着人类在</a:t>
            </a:r>
            <a:r>
              <a:rPr lang="zh-CN" altLang="en-US" sz="2600" dirty="0">
                <a:solidFill>
                  <a:srgbClr val="CC99FF"/>
                </a:solidFill>
                <a:latin typeface="微软雅黑" panose="020B0503020204020204" pitchFamily="34" charset="-122"/>
                <a:ea typeface="微软雅黑" panose="020B0503020204020204" pitchFamily="34" charset="-122"/>
              </a:rPr>
              <a:t>认识世界</a:t>
            </a:r>
            <a:r>
              <a:rPr lang="zh-CN" altLang="en-US" sz="2600" dirty="0">
                <a:solidFill>
                  <a:prstClr val="black"/>
                </a:solidFill>
                <a:latin typeface="微软雅黑" panose="020B0503020204020204" pitchFamily="34" charset="-122"/>
                <a:ea typeface="微软雅黑" panose="020B0503020204020204" pitchFamily="34" charset="-122"/>
              </a:rPr>
              <a:t>、</a:t>
            </a:r>
            <a:r>
              <a:rPr lang="zh-CN" altLang="en-US" sz="2600" dirty="0">
                <a:solidFill>
                  <a:srgbClr val="CC99FF"/>
                </a:solidFill>
                <a:latin typeface="微软雅黑" panose="020B0503020204020204" pitchFamily="34" charset="-122"/>
                <a:ea typeface="微软雅黑" panose="020B0503020204020204" pitchFamily="34" charset="-122"/>
              </a:rPr>
              <a:t>改造世界</a:t>
            </a:r>
            <a:r>
              <a:rPr lang="zh-CN" altLang="en-US" sz="2600" dirty="0">
                <a:solidFill>
                  <a:prstClr val="black"/>
                </a:solidFill>
                <a:latin typeface="微软雅黑" panose="020B0503020204020204" pitchFamily="34" charset="-122"/>
                <a:ea typeface="微软雅黑" panose="020B0503020204020204" pitchFamily="34" charset="-122"/>
              </a:rPr>
              <a:t>的过程中积累的宝贵经验</a:t>
            </a:r>
            <a:r>
              <a:rPr lang="en-US" altLang="zh-CN" sz="2600" dirty="0">
                <a:solidFill>
                  <a:prstClr val="black"/>
                </a:solidFill>
                <a:latin typeface="微软雅黑" panose="020B0503020204020204" pitchFamily="34" charset="-122"/>
                <a:ea typeface="微软雅黑" panose="020B0503020204020204" pitchFamily="34" charset="-122"/>
              </a:rPr>
              <a:t>,</a:t>
            </a:r>
            <a:r>
              <a:rPr lang="zh-CN" altLang="en-US" sz="2600" dirty="0">
                <a:solidFill>
                  <a:prstClr val="black"/>
                </a:solidFill>
                <a:latin typeface="微软雅黑" panose="020B0503020204020204" pitchFamily="34" charset="-122"/>
                <a:ea typeface="微软雅黑" panose="020B0503020204020204" pitchFamily="34" charset="-122"/>
              </a:rPr>
              <a:t>是世界各国各民族对人类作出的不可磨灭的贡献。</a:t>
            </a:r>
            <a:endParaRPr lang="en-US" altLang="zh-CN" sz="2600" dirty="0">
              <a:solidFill>
                <a:prstClr val="black"/>
              </a:solidFill>
              <a:latin typeface="微软雅黑" panose="020B0503020204020204" pitchFamily="34" charset="-122"/>
              <a:ea typeface="微软雅黑" panose="020B0503020204020204" pitchFamily="34" charset="-122"/>
            </a:endParaRPr>
          </a:p>
          <a:p>
            <a:pPr>
              <a:lnSpc>
                <a:spcPct val="150000"/>
              </a:lnSpc>
            </a:pPr>
            <a:r>
              <a:rPr lang="zh-CN" altLang="en-US" sz="2600" dirty="0">
                <a:solidFill>
                  <a:prstClr val="black"/>
                </a:solidFill>
                <a:latin typeface="微软雅黑" panose="020B0503020204020204" pitchFamily="34" charset="-122"/>
                <a:ea typeface="微软雅黑" panose="020B0503020204020204" pitchFamily="34" charset="-122"/>
              </a:rPr>
              <a:t>（</a:t>
            </a:r>
            <a:r>
              <a:rPr lang="en-US" altLang="zh-CN" sz="2600" dirty="0">
                <a:solidFill>
                  <a:prstClr val="black"/>
                </a:solidFill>
                <a:latin typeface="微软雅黑" panose="020B0503020204020204" pitchFamily="34" charset="-122"/>
                <a:ea typeface="微软雅黑" panose="020B0503020204020204" pitchFamily="34" charset="-122"/>
              </a:rPr>
              <a:t>2</a:t>
            </a:r>
            <a:r>
              <a:rPr lang="zh-CN" altLang="en-US" sz="2600" dirty="0">
                <a:solidFill>
                  <a:prstClr val="black"/>
                </a:solidFill>
                <a:latin typeface="微软雅黑" panose="020B0503020204020204" pitchFamily="34" charset="-122"/>
                <a:ea typeface="微软雅黑" panose="020B0503020204020204" pitchFamily="34" charset="-122"/>
              </a:rPr>
              <a:t>）中华文明：中华文明是在中国大地上产生的文明</a:t>
            </a:r>
            <a:r>
              <a:rPr lang="en-US" altLang="zh-CN" sz="2600" dirty="0">
                <a:solidFill>
                  <a:prstClr val="black"/>
                </a:solidFill>
                <a:latin typeface="微软雅黑" panose="020B0503020204020204" pitchFamily="34" charset="-122"/>
                <a:ea typeface="微软雅黑" panose="020B0503020204020204" pitchFamily="34" charset="-122"/>
              </a:rPr>
              <a:t>,</a:t>
            </a:r>
            <a:r>
              <a:rPr lang="zh-CN" altLang="en-US" sz="2600" dirty="0">
                <a:solidFill>
                  <a:prstClr val="black"/>
                </a:solidFill>
                <a:latin typeface="微软雅黑" panose="020B0503020204020204" pitchFamily="34" charset="-122"/>
                <a:ea typeface="微软雅黑" panose="020B0503020204020204" pitchFamily="34" charset="-122"/>
              </a:rPr>
              <a:t>也是同其他文明</a:t>
            </a:r>
            <a:r>
              <a:rPr lang="zh-CN" altLang="en-US" sz="2600" dirty="0">
                <a:solidFill>
                  <a:srgbClr val="CC99FF"/>
                </a:solidFill>
                <a:latin typeface="微软雅黑" panose="020B0503020204020204" pitchFamily="34" charset="-122"/>
                <a:ea typeface="微软雅黑" panose="020B0503020204020204" pitchFamily="34" charset="-122"/>
              </a:rPr>
              <a:t>持续不断交流互鉴</a:t>
            </a:r>
            <a:r>
              <a:rPr lang="zh-CN" altLang="en-US" sz="2600" dirty="0">
                <a:solidFill>
                  <a:prstClr val="black"/>
                </a:solidFill>
                <a:latin typeface="微软雅黑" panose="020B0503020204020204" pitchFamily="34" charset="-122"/>
                <a:ea typeface="微软雅黑" panose="020B0503020204020204" pitchFamily="34" charset="-122"/>
              </a:rPr>
              <a:t>而形成的文明。</a:t>
            </a:r>
            <a:endParaRPr lang="zh-CN" altLang="en-US" dirty="0"/>
          </a:p>
        </p:txBody>
      </p:sp>
      <p:pic>
        <p:nvPicPr>
          <p:cNvPr id="2050" name="Picture 2">
            <a:hlinkClick r:id="rId1"/>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6139" y="3845585"/>
            <a:ext cx="4244298" cy="257204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050"/>
                                        </p:tgtEl>
                                        <p:attrNameLst>
                                          <p:attrName>style.visibility</p:attrName>
                                        </p:attrNameLst>
                                      </p:cBhvr>
                                      <p:to>
                                        <p:strVal val="visible"/>
                                      </p:to>
                                    </p:set>
                                    <p:anim calcmode="lin" valueType="num">
                                      <p:cBhvr additive="base">
                                        <p:cTn id="11" dur="500" fill="hold"/>
                                        <p:tgtEl>
                                          <p:spTgt spid="2050"/>
                                        </p:tgtEl>
                                        <p:attrNameLst>
                                          <p:attrName>ppt_x</p:attrName>
                                        </p:attrNameLst>
                                      </p:cBhvr>
                                      <p:tavLst>
                                        <p:tav tm="0">
                                          <p:val>
                                            <p:strVal val="#ppt_x"/>
                                          </p:val>
                                        </p:tav>
                                        <p:tav tm="100000">
                                          <p:val>
                                            <p:strVal val="#ppt_x"/>
                                          </p:val>
                                        </p:tav>
                                      </p:tavLst>
                                    </p:anim>
                                    <p:anim calcmode="lin" valueType="num">
                                      <p:cBhvr additive="base">
                                        <p:cTn id="12" dur="500" fill="hold"/>
                                        <p:tgtEl>
                                          <p:spTgt spid="20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606175" y="1273995"/>
            <a:ext cx="10849510" cy="492443"/>
          </a:xfrm>
          <a:prstGeom prst="rect">
            <a:avLst/>
          </a:prstGeom>
          <a:noFill/>
        </p:spPr>
        <p:txBody>
          <a:bodyPr wrap="square" rtlCol="0">
            <a:spAutoFit/>
          </a:bodyPr>
          <a:lstStyle/>
          <a:p>
            <a:r>
              <a:rPr lang="zh-CN" altLang="en-US" sz="2600" dirty="0">
                <a:solidFill>
                  <a:srgbClr val="FF0000"/>
                </a:solidFill>
                <a:latin typeface="微软雅黑" panose="020B0503020204020204" pitchFamily="34" charset="-122"/>
                <a:ea typeface="微软雅黑" panose="020B0503020204020204" pitchFamily="34" charset="-122"/>
              </a:rPr>
              <a:t>★</a:t>
            </a:r>
            <a:r>
              <a:rPr lang="en-US" altLang="zh-CN" sz="2600" dirty="0">
                <a:solidFill>
                  <a:srgbClr val="FF0000"/>
                </a:solidFill>
                <a:latin typeface="微软雅黑" panose="020B0503020204020204" pitchFamily="34" charset="-122"/>
                <a:ea typeface="微软雅黑" panose="020B0503020204020204" pitchFamily="34" charset="-122"/>
              </a:rPr>
              <a:t>3.</a:t>
            </a:r>
            <a:r>
              <a:rPr lang="zh-CN" altLang="en-US" sz="2600" dirty="0">
                <a:solidFill>
                  <a:srgbClr val="FF0000"/>
                </a:solidFill>
                <a:latin typeface="微软雅黑" panose="020B0503020204020204" pitchFamily="34" charset="-122"/>
                <a:ea typeface="微软雅黑" panose="020B0503020204020204" pitchFamily="34" charset="-122"/>
              </a:rPr>
              <a:t>我国积极同其他文明交流互鉴的原因和意义。</a:t>
            </a:r>
            <a:endParaRPr lang="zh-CN" altLang="en-US" dirty="0"/>
          </a:p>
        </p:txBody>
      </p:sp>
      <p:sp>
        <p:nvSpPr>
          <p:cNvPr id="3" name="文本框 2"/>
          <p:cNvSpPr txBox="1"/>
          <p:nvPr/>
        </p:nvSpPr>
        <p:spPr>
          <a:xfrm>
            <a:off x="626724" y="1982912"/>
            <a:ext cx="10798139" cy="2649123"/>
          </a:xfrm>
          <a:prstGeom prst="rect">
            <a:avLst/>
          </a:prstGeom>
          <a:noFill/>
        </p:spPr>
        <p:txBody>
          <a:bodyPr wrap="square" rtlCol="0">
            <a:spAutoFit/>
          </a:bodyPr>
          <a:lstStyle/>
          <a:p>
            <a:pPr>
              <a:lnSpc>
                <a:spcPct val="130000"/>
              </a:lnSpc>
            </a:pPr>
            <a:r>
              <a:rPr lang="zh-CN" altLang="en-US" sz="2600" dirty="0">
                <a:solidFill>
                  <a:prstClr val="black"/>
                </a:solidFill>
                <a:latin typeface="微软雅黑" panose="020B0503020204020204" pitchFamily="34" charset="-122"/>
                <a:ea typeface="微软雅黑" panose="020B0503020204020204" pitchFamily="34" charset="-122"/>
              </a:rPr>
              <a:t>（</a:t>
            </a:r>
            <a:r>
              <a:rPr lang="en-US" altLang="zh-CN" sz="2600" dirty="0">
                <a:solidFill>
                  <a:prstClr val="black"/>
                </a:solidFill>
                <a:latin typeface="微软雅黑" panose="020B0503020204020204" pitchFamily="34" charset="-122"/>
                <a:ea typeface="微软雅黑" panose="020B0503020204020204" pitchFamily="34" charset="-122"/>
              </a:rPr>
              <a:t>1</a:t>
            </a:r>
            <a:r>
              <a:rPr lang="zh-CN" altLang="en-US" sz="2600" dirty="0">
                <a:solidFill>
                  <a:prstClr val="black"/>
                </a:solidFill>
                <a:latin typeface="微软雅黑" panose="020B0503020204020204" pitchFamily="34" charset="-122"/>
                <a:ea typeface="微软雅黑" panose="020B0503020204020204" pitchFamily="34" charset="-122"/>
              </a:rPr>
              <a:t>）中华文明在交流互鉴中发展。中国积极主动地与世界各国交往</a:t>
            </a:r>
            <a:r>
              <a:rPr lang="en-US" altLang="zh-CN" sz="2600" dirty="0">
                <a:solidFill>
                  <a:prstClr val="black"/>
                </a:solidFill>
                <a:latin typeface="微软雅黑" panose="020B0503020204020204" pitchFamily="34" charset="-122"/>
                <a:ea typeface="微软雅黑" panose="020B0503020204020204" pitchFamily="34" charset="-122"/>
              </a:rPr>
              <a:t>,</a:t>
            </a:r>
            <a:r>
              <a:rPr lang="zh-CN" altLang="en-US" sz="2600" dirty="0">
                <a:solidFill>
                  <a:prstClr val="black"/>
                </a:solidFill>
                <a:latin typeface="微软雅黑" panose="020B0503020204020204" pitchFamily="34" charset="-122"/>
                <a:ea typeface="微软雅黑" panose="020B0503020204020204" pitchFamily="34" charset="-122"/>
              </a:rPr>
              <a:t>从不同文明中寻求智慧、汲取营养，不仅有助于自身文明的发展，而且能够推动世界文明的进步，与其他文明携手解决人类共同面临的各种问题。</a:t>
            </a:r>
            <a:endParaRPr lang="en-US" altLang="zh-CN" sz="2600" dirty="0">
              <a:solidFill>
                <a:prstClr val="black"/>
              </a:solidFill>
              <a:latin typeface="微软雅黑" panose="020B0503020204020204" pitchFamily="34" charset="-122"/>
              <a:ea typeface="微软雅黑" panose="020B0503020204020204" pitchFamily="34" charset="-122"/>
            </a:endParaRPr>
          </a:p>
          <a:p>
            <a:pPr>
              <a:lnSpc>
                <a:spcPct val="130000"/>
              </a:lnSpc>
            </a:pPr>
            <a:r>
              <a:rPr lang="zh-CN" altLang="en-US" sz="2600" dirty="0">
                <a:solidFill>
                  <a:prstClr val="black"/>
                </a:solidFill>
                <a:latin typeface="微软雅黑" panose="020B0503020204020204" pitchFamily="34" charset="-122"/>
                <a:ea typeface="微软雅黑" panose="020B0503020204020204" pitchFamily="34" charset="-122"/>
              </a:rPr>
              <a:t>（</a:t>
            </a:r>
            <a:r>
              <a:rPr lang="en-US" altLang="zh-CN" sz="2600" dirty="0">
                <a:solidFill>
                  <a:prstClr val="black"/>
                </a:solidFill>
                <a:latin typeface="微软雅黑" panose="020B0503020204020204" pitchFamily="34" charset="-122"/>
                <a:ea typeface="微软雅黑" panose="020B0503020204020204" pitchFamily="34" charset="-122"/>
              </a:rPr>
              <a:t>2</a:t>
            </a:r>
            <a:r>
              <a:rPr lang="zh-CN" altLang="en-US" sz="2600" dirty="0">
                <a:solidFill>
                  <a:prstClr val="black"/>
                </a:solidFill>
                <a:latin typeface="微软雅黑" panose="020B0503020204020204" pitchFamily="34" charset="-122"/>
                <a:ea typeface="微软雅黑" panose="020B0503020204020204" pitchFamily="34" charset="-122"/>
              </a:rPr>
              <a:t>）文明</a:t>
            </a:r>
            <a:r>
              <a:rPr lang="zh-CN" altLang="en-US" sz="2600" dirty="0">
                <a:solidFill>
                  <a:srgbClr val="CC99FF"/>
                </a:solidFill>
                <a:latin typeface="微软雅黑" panose="020B0503020204020204" pitchFamily="34" charset="-122"/>
                <a:ea typeface="微软雅黑" panose="020B0503020204020204" pitchFamily="34" charset="-122"/>
              </a:rPr>
              <a:t>因交流而多彩</a:t>
            </a:r>
            <a:r>
              <a:rPr lang="en-US" altLang="zh-CN" sz="2600" dirty="0">
                <a:solidFill>
                  <a:prstClr val="black"/>
                </a:solidFill>
                <a:latin typeface="微软雅黑" panose="020B0503020204020204" pitchFamily="34" charset="-122"/>
                <a:ea typeface="微软雅黑" panose="020B0503020204020204" pitchFamily="34" charset="-122"/>
              </a:rPr>
              <a:t>,</a:t>
            </a:r>
            <a:r>
              <a:rPr lang="zh-CN" altLang="en-US" sz="2600" dirty="0">
                <a:solidFill>
                  <a:prstClr val="black"/>
                </a:solidFill>
                <a:latin typeface="微软雅黑" panose="020B0503020204020204" pitchFamily="34" charset="-122"/>
                <a:ea typeface="微软雅黑" panose="020B0503020204020204" pitchFamily="34" charset="-122"/>
              </a:rPr>
              <a:t>文明</a:t>
            </a:r>
            <a:r>
              <a:rPr lang="zh-CN" altLang="en-US" sz="2600" dirty="0">
                <a:solidFill>
                  <a:srgbClr val="CC99FF"/>
                </a:solidFill>
                <a:latin typeface="微软雅黑" panose="020B0503020204020204" pitchFamily="34" charset="-122"/>
                <a:ea typeface="微软雅黑" panose="020B0503020204020204" pitchFamily="34" charset="-122"/>
              </a:rPr>
              <a:t>因互鉴而丰富</a:t>
            </a:r>
            <a:r>
              <a:rPr lang="zh-CN" altLang="en-US" sz="2600" dirty="0">
                <a:solidFill>
                  <a:prstClr val="black"/>
                </a:solidFill>
                <a:latin typeface="微软雅黑" panose="020B0503020204020204" pitchFamily="34" charset="-122"/>
                <a:ea typeface="微软雅黑" panose="020B0503020204020204" pitchFamily="34" charset="-122"/>
              </a:rPr>
              <a:t>。通过精神的交流互鉴，为人类社会发展提供精神支撑和心灵慰藉。</a:t>
            </a:r>
            <a:endParaRPr lang="zh-CN"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698643" y="1253447"/>
            <a:ext cx="10644027" cy="492443"/>
          </a:xfrm>
          <a:prstGeom prst="rect">
            <a:avLst/>
          </a:prstGeom>
          <a:noFill/>
        </p:spPr>
        <p:txBody>
          <a:bodyPr wrap="square" rtlCol="0">
            <a:spAutoFit/>
          </a:bodyPr>
          <a:lstStyle/>
          <a:p>
            <a:pPr lvl="0"/>
            <a:r>
              <a:rPr lang="zh-CN" altLang="en-US" sz="2600" dirty="0">
                <a:solidFill>
                  <a:srgbClr val="FF0000"/>
                </a:solidFill>
                <a:latin typeface="微软雅黑" panose="020B0503020204020204" pitchFamily="34" charset="-122"/>
                <a:ea typeface="微软雅黑" panose="020B0503020204020204" pitchFamily="34" charset="-122"/>
              </a:rPr>
              <a:t>★</a:t>
            </a:r>
            <a:r>
              <a:rPr lang="en-US" altLang="zh-CN" sz="2600" dirty="0">
                <a:solidFill>
                  <a:srgbClr val="FF0000"/>
                </a:solidFill>
                <a:latin typeface="微软雅黑" panose="020B0503020204020204" pitchFamily="34" charset="-122"/>
                <a:ea typeface="微软雅黑" panose="020B0503020204020204" pitchFamily="34" charset="-122"/>
              </a:rPr>
              <a:t>4.</a:t>
            </a:r>
            <a:r>
              <a:rPr lang="zh-CN" altLang="en-US" sz="2600" dirty="0">
                <a:solidFill>
                  <a:srgbClr val="FF0000"/>
                </a:solidFill>
                <a:latin typeface="微软雅黑" panose="020B0503020204020204" pitchFamily="34" charset="-122"/>
                <a:ea typeface="微软雅黑" panose="020B0503020204020204" pitchFamily="34" charset="-122"/>
              </a:rPr>
              <a:t>我们应如何对待其他文明</a:t>
            </a:r>
            <a:r>
              <a:rPr lang="en-US" altLang="zh-CN" sz="2600" dirty="0">
                <a:solidFill>
                  <a:srgbClr val="FF0000"/>
                </a:solidFill>
                <a:latin typeface="微软雅黑" panose="020B0503020204020204" pitchFamily="34" charset="-122"/>
                <a:ea typeface="微软雅黑" panose="020B0503020204020204" pitchFamily="34" charset="-122"/>
              </a:rPr>
              <a:t>?</a:t>
            </a:r>
            <a:endParaRPr lang="zh-CN" altLang="en-US" sz="2600" dirty="0">
              <a:solidFill>
                <a:prstClr val="black"/>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698643" y="2013735"/>
            <a:ext cx="10644027" cy="2429063"/>
          </a:xfrm>
          <a:prstGeom prst="rect">
            <a:avLst/>
          </a:prstGeom>
          <a:noFill/>
        </p:spPr>
        <p:txBody>
          <a:bodyPr wrap="square" rtlCol="0">
            <a:spAutoFit/>
          </a:bodyPr>
          <a:lstStyle/>
          <a:p>
            <a:pPr>
              <a:lnSpc>
                <a:spcPct val="150000"/>
              </a:lnSpc>
            </a:pPr>
            <a:r>
              <a:rPr lang="zh-CN" altLang="en-US" sz="2600" dirty="0">
                <a:solidFill>
                  <a:prstClr val="black"/>
                </a:solidFill>
                <a:latin typeface="微软雅黑" panose="020B0503020204020204" pitchFamily="34" charset="-122"/>
                <a:ea typeface="微软雅黑" panose="020B0503020204020204" pitchFamily="34" charset="-122"/>
              </a:rPr>
              <a:t>（</a:t>
            </a:r>
            <a:r>
              <a:rPr lang="en-US" altLang="zh-CN" sz="2600" dirty="0">
                <a:solidFill>
                  <a:prstClr val="black"/>
                </a:solidFill>
                <a:latin typeface="微软雅黑" panose="020B0503020204020204" pitchFamily="34" charset="-122"/>
                <a:ea typeface="微软雅黑" panose="020B0503020204020204" pitchFamily="34" charset="-122"/>
              </a:rPr>
              <a:t>1</a:t>
            </a:r>
            <a:r>
              <a:rPr lang="zh-CN" altLang="en-US" sz="2600" dirty="0">
                <a:solidFill>
                  <a:prstClr val="black"/>
                </a:solidFill>
                <a:latin typeface="微软雅黑" panose="020B0503020204020204" pitchFamily="34" charset="-122"/>
                <a:ea typeface="微软雅黑" panose="020B0503020204020204" pitchFamily="34" charset="-122"/>
              </a:rPr>
              <a:t>）我们要学习和借鉴人类文明的一切优秀成果，坚持</a:t>
            </a:r>
            <a:r>
              <a:rPr lang="zh-CN" altLang="en-US" sz="2600" dirty="0">
                <a:solidFill>
                  <a:srgbClr val="CC99FF"/>
                </a:solidFill>
                <a:latin typeface="微软雅黑" panose="020B0503020204020204" pitchFamily="34" charset="-122"/>
                <a:ea typeface="微软雅黑" panose="020B0503020204020204" pitchFamily="34" charset="-122"/>
              </a:rPr>
              <a:t>以我为主</a:t>
            </a:r>
            <a:r>
              <a:rPr lang="zh-CN" altLang="en-US" sz="2600" dirty="0">
                <a:solidFill>
                  <a:prstClr val="black"/>
                </a:solidFill>
                <a:latin typeface="微软雅黑" panose="020B0503020204020204" pitchFamily="34" charset="-122"/>
                <a:ea typeface="微软雅黑" panose="020B0503020204020204" pitchFamily="34" charset="-122"/>
              </a:rPr>
              <a:t>，</a:t>
            </a:r>
            <a:r>
              <a:rPr lang="zh-CN" altLang="en-US" sz="2600" dirty="0">
                <a:solidFill>
                  <a:srgbClr val="CC99FF"/>
                </a:solidFill>
                <a:latin typeface="微软雅黑" panose="020B0503020204020204" pitchFamily="34" charset="-122"/>
                <a:ea typeface="微软雅黑" panose="020B0503020204020204" pitchFamily="34" charset="-122"/>
              </a:rPr>
              <a:t>兼收并蓄</a:t>
            </a:r>
            <a:r>
              <a:rPr lang="zh-CN" altLang="en-US" sz="2600" dirty="0">
                <a:solidFill>
                  <a:prstClr val="black"/>
                </a:solidFill>
                <a:latin typeface="微软雅黑" panose="020B0503020204020204" pitchFamily="34" charset="-122"/>
                <a:ea typeface="微软雅黑" panose="020B0503020204020204" pitchFamily="34" charset="-122"/>
              </a:rPr>
              <a:t>。</a:t>
            </a:r>
            <a:endParaRPr lang="en-US" altLang="zh-CN" sz="2600" dirty="0">
              <a:solidFill>
                <a:prstClr val="black"/>
              </a:solidFill>
              <a:latin typeface="微软雅黑" panose="020B0503020204020204" pitchFamily="34" charset="-122"/>
              <a:ea typeface="微软雅黑" panose="020B0503020204020204" pitchFamily="34" charset="-122"/>
            </a:endParaRPr>
          </a:p>
          <a:p>
            <a:pPr>
              <a:lnSpc>
                <a:spcPct val="150000"/>
              </a:lnSpc>
            </a:pPr>
            <a:r>
              <a:rPr lang="zh-CN" altLang="en-US" sz="2600" dirty="0">
                <a:solidFill>
                  <a:prstClr val="black"/>
                </a:solidFill>
                <a:latin typeface="微软雅黑" panose="020B0503020204020204" pitchFamily="34" charset="-122"/>
                <a:ea typeface="微软雅黑" panose="020B0503020204020204" pitchFamily="34" charset="-122"/>
              </a:rPr>
              <a:t>（</a:t>
            </a:r>
            <a:r>
              <a:rPr lang="en-US" altLang="zh-CN" sz="2600" dirty="0">
                <a:solidFill>
                  <a:prstClr val="black"/>
                </a:solidFill>
                <a:latin typeface="微软雅黑" panose="020B0503020204020204" pitchFamily="34" charset="-122"/>
                <a:ea typeface="微软雅黑" panose="020B0503020204020204" pitchFamily="34" charset="-122"/>
              </a:rPr>
              <a:t>2</a:t>
            </a:r>
            <a:r>
              <a:rPr lang="zh-CN" altLang="en-US" sz="2600" dirty="0">
                <a:solidFill>
                  <a:prstClr val="black"/>
                </a:solidFill>
                <a:latin typeface="微软雅黑" panose="020B0503020204020204" pitchFamily="34" charset="-122"/>
                <a:ea typeface="微软雅黑" panose="020B0503020204020204" pitchFamily="34" charset="-122"/>
              </a:rPr>
              <a:t>）对其他文明的学习，我们不能只满足于欣赏物件的精美，更应该领略其中蕴含的</a:t>
            </a:r>
            <a:r>
              <a:rPr lang="zh-CN" altLang="en-US" sz="2600" dirty="0">
                <a:solidFill>
                  <a:srgbClr val="CC99FF"/>
                </a:solidFill>
                <a:latin typeface="微软雅黑" panose="020B0503020204020204" pitchFamily="34" charset="-122"/>
                <a:ea typeface="微软雅黑" panose="020B0503020204020204" pitchFamily="34" charset="-122"/>
              </a:rPr>
              <a:t>人文精神</a:t>
            </a:r>
            <a:r>
              <a:rPr lang="zh-CN" altLang="en-US" sz="2600" dirty="0">
                <a:solidFill>
                  <a:prstClr val="black"/>
                </a:solidFill>
                <a:latin typeface="微软雅黑" panose="020B0503020204020204" pitchFamily="34" charset="-122"/>
                <a:ea typeface="微软雅黑" panose="020B0503020204020204" pitchFamily="34" charset="-122"/>
              </a:rPr>
              <a:t>。</a:t>
            </a:r>
            <a:endParaRPr lang="zh-CN"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544530" y="1561672"/>
            <a:ext cx="10952252" cy="1088696"/>
          </a:xfrm>
          <a:prstGeom prst="rect">
            <a:avLst/>
          </a:prstGeom>
          <a:noFill/>
        </p:spPr>
        <p:txBody>
          <a:bodyPr wrap="square" rtlCol="0">
            <a:spAutoFit/>
          </a:bodyPr>
          <a:lstStyle/>
          <a:p>
            <a:pPr>
              <a:lnSpc>
                <a:spcPct val="130000"/>
              </a:lnSpc>
            </a:pPr>
            <a:r>
              <a:rPr lang="en-US" altLang="zh-CN" sz="2600" dirty="0">
                <a:solidFill>
                  <a:prstClr val="black"/>
                </a:solidFill>
                <a:latin typeface="微软雅黑" panose="020B0503020204020204" pitchFamily="34" charset="-122"/>
                <a:ea typeface="微软雅黑" panose="020B0503020204020204" pitchFamily="34" charset="-122"/>
              </a:rPr>
              <a:t>1.</a:t>
            </a:r>
            <a:r>
              <a:rPr lang="zh-CN" altLang="en-US" sz="2600" dirty="0">
                <a:solidFill>
                  <a:prstClr val="black"/>
                </a:solidFill>
                <a:latin typeface="微软雅黑" panose="020B0503020204020204" pitchFamily="34" charset="-122"/>
                <a:ea typeface="微软雅黑" panose="020B0503020204020204" pitchFamily="34" charset="-122"/>
              </a:rPr>
              <a:t>中国着眼于时代发展大势，遵循共商共建共享原则，为全球治理提出中国方案，贡献中国智慧。</a:t>
            </a:r>
            <a:endParaRPr lang="zh-CN" altLang="en-US" dirty="0"/>
          </a:p>
        </p:txBody>
      </p:sp>
      <p:sp>
        <p:nvSpPr>
          <p:cNvPr id="4" name="文本框 3"/>
          <p:cNvSpPr txBox="1"/>
          <p:nvPr/>
        </p:nvSpPr>
        <p:spPr>
          <a:xfrm>
            <a:off x="544530" y="2722652"/>
            <a:ext cx="10695398" cy="1088696"/>
          </a:xfrm>
          <a:prstGeom prst="rect">
            <a:avLst/>
          </a:prstGeom>
          <a:noFill/>
        </p:spPr>
        <p:txBody>
          <a:bodyPr wrap="square" rtlCol="0">
            <a:spAutoFit/>
          </a:bodyPr>
          <a:lstStyle/>
          <a:p>
            <a:pPr>
              <a:lnSpc>
                <a:spcPct val="130000"/>
              </a:lnSpc>
            </a:pPr>
            <a:r>
              <a:rPr lang="en-US" altLang="zh-CN" sz="2600" dirty="0">
                <a:solidFill>
                  <a:prstClr val="black"/>
                </a:solidFill>
                <a:latin typeface="微软雅黑" panose="020B0503020204020204" pitchFamily="34" charset="-122"/>
                <a:ea typeface="微软雅黑" panose="020B0503020204020204" pitchFamily="34" charset="-122"/>
              </a:rPr>
              <a:t>2.</a:t>
            </a:r>
            <a:r>
              <a:rPr lang="zh-CN" altLang="en-US" sz="2600" dirty="0">
                <a:solidFill>
                  <a:prstClr val="black"/>
                </a:solidFill>
                <a:latin typeface="微软雅黑" panose="020B0503020204020204" pitchFamily="34" charset="-122"/>
                <a:ea typeface="微软雅黑" panose="020B0503020204020204" pitchFamily="34" charset="-122"/>
              </a:rPr>
              <a:t>中国是世界格局中的重要力量，正以新的发展理念、务实的行动推动着构建人类命运共同体的伟大进程。</a:t>
            </a:r>
            <a:endParaRPr lang="zh-CN" altLang="en-US" dirty="0"/>
          </a:p>
        </p:txBody>
      </p:sp>
      <p:sp>
        <p:nvSpPr>
          <p:cNvPr id="5" name="文本框 4"/>
          <p:cNvSpPr txBox="1"/>
          <p:nvPr/>
        </p:nvSpPr>
        <p:spPr>
          <a:xfrm>
            <a:off x="544530" y="4006921"/>
            <a:ext cx="10664576" cy="1088696"/>
          </a:xfrm>
          <a:prstGeom prst="rect">
            <a:avLst/>
          </a:prstGeom>
          <a:noFill/>
        </p:spPr>
        <p:txBody>
          <a:bodyPr wrap="square" rtlCol="0">
            <a:spAutoFit/>
          </a:bodyPr>
          <a:lstStyle/>
          <a:p>
            <a:pPr>
              <a:lnSpc>
                <a:spcPct val="130000"/>
              </a:lnSpc>
            </a:pPr>
            <a:r>
              <a:rPr lang="en-US" altLang="zh-CN" sz="2600" dirty="0">
                <a:solidFill>
                  <a:prstClr val="black"/>
                </a:solidFill>
                <a:latin typeface="微软雅黑" panose="020B0503020204020204" pitchFamily="34" charset="-122"/>
                <a:ea typeface="微软雅黑" panose="020B0503020204020204" pitchFamily="34" charset="-122"/>
              </a:rPr>
              <a:t>3.</a:t>
            </a:r>
            <a:r>
              <a:rPr lang="zh-CN" altLang="en-US" sz="2600" dirty="0">
                <a:solidFill>
                  <a:prstClr val="black"/>
                </a:solidFill>
                <a:latin typeface="微软雅黑" panose="020B0503020204020204" pitchFamily="34" charset="-122"/>
                <a:ea typeface="微软雅黑" panose="020B0503020204020204" pitchFamily="34" charset="-122"/>
              </a:rPr>
              <a:t>我们要学习和借鉴人类文明的一切优秀成果，坚持以我为主，兼收并蓄。</a:t>
            </a:r>
            <a:endParaRPr lang="zh-CN" altLang="en-US" dirty="0"/>
          </a:p>
        </p:txBody>
      </p:sp>
      <p:grpSp>
        <p:nvGrpSpPr>
          <p:cNvPr id="6" name="组合 5"/>
          <p:cNvGrpSpPr/>
          <p:nvPr/>
        </p:nvGrpSpPr>
        <p:grpSpPr>
          <a:xfrm>
            <a:off x="392130" y="819432"/>
            <a:ext cx="11342901" cy="541689"/>
            <a:chOff x="392130" y="819432"/>
            <a:chExt cx="11342901" cy="541689"/>
          </a:xfrm>
        </p:grpSpPr>
        <p:sp>
          <p:nvSpPr>
            <p:cNvPr id="7" name="文本框 6"/>
            <p:cNvSpPr txBox="1"/>
            <p:nvPr/>
          </p:nvSpPr>
          <p:spPr>
            <a:xfrm>
              <a:off x="1063606" y="837901"/>
              <a:ext cx="10671425" cy="523220"/>
            </a:xfrm>
            <a:prstGeom prst="rect">
              <a:avLst/>
            </a:prstGeom>
            <a:noFill/>
          </p:spPr>
          <p:txBody>
            <a:bodyPr wrap="square" rtlCol="0">
              <a:spAutoFit/>
            </a:bodyPr>
            <a:lstStyle/>
            <a:p>
              <a:r>
                <a:rPr lang="zh-CN" altLang="en-US" sz="2800" b="1" dirty="0">
                  <a:solidFill>
                    <a:srgbClr val="5B9BD5"/>
                  </a:solidFill>
                  <a:latin typeface="微软雅黑" panose="020B0503020204020204" pitchFamily="34" charset="-122"/>
                  <a:ea typeface="微软雅黑" panose="020B0503020204020204" pitchFamily="34" charset="-122"/>
                </a:rPr>
                <a:t>拓展延伸</a:t>
              </a:r>
              <a:endParaRPr lang="zh-CN" altLang="en-US" sz="2800" b="1" dirty="0">
                <a:solidFill>
                  <a:srgbClr val="5B9BD5"/>
                </a:solidFill>
                <a:latin typeface="微软雅黑" panose="020B0503020204020204" pitchFamily="34" charset="-122"/>
                <a:ea typeface="微软雅黑" panose="020B0503020204020204" pitchFamily="34" charset="-122"/>
              </a:endParaRPr>
            </a:p>
          </p:txBody>
        </p:sp>
        <p:sp>
          <p:nvSpPr>
            <p:cNvPr id="8" name="Shape 16880"/>
            <p:cNvSpPr/>
            <p:nvPr/>
          </p:nvSpPr>
          <p:spPr>
            <a:xfrm>
              <a:off x="392130" y="819432"/>
              <a:ext cx="519076" cy="464867"/>
            </a:xfrm>
            <a:custGeom>
              <a:avLst/>
              <a:gdLst/>
              <a:ahLst/>
              <a:cxnLst>
                <a:cxn ang="0">
                  <a:pos x="wd2" y="hd2"/>
                </a:cxn>
                <a:cxn ang="5400000">
                  <a:pos x="wd2" y="hd2"/>
                </a:cxn>
                <a:cxn ang="10800000">
                  <a:pos x="wd2" y="hd2"/>
                </a:cxn>
                <a:cxn ang="16200000">
                  <a:pos x="wd2" y="hd2"/>
                </a:cxn>
              </a:cxnLst>
              <a:rect l="0" t="0" r="r" b="b"/>
              <a:pathLst>
                <a:path w="21496" h="21484" extrusionOk="0">
                  <a:moveTo>
                    <a:pt x="3837" y="7883"/>
                  </a:moveTo>
                  <a:cubicBezTo>
                    <a:pt x="1847" y="7568"/>
                    <a:pt x="1847" y="7568"/>
                    <a:pt x="1847" y="7568"/>
                  </a:cubicBezTo>
                  <a:cubicBezTo>
                    <a:pt x="1563" y="7568"/>
                    <a:pt x="1279" y="7883"/>
                    <a:pt x="1279" y="8199"/>
                  </a:cubicBezTo>
                  <a:cubicBezTo>
                    <a:pt x="1137" y="9775"/>
                    <a:pt x="1137" y="9775"/>
                    <a:pt x="1137" y="9775"/>
                  </a:cubicBezTo>
                  <a:cubicBezTo>
                    <a:pt x="1137" y="9460"/>
                    <a:pt x="1421" y="9302"/>
                    <a:pt x="1705" y="9302"/>
                  </a:cubicBezTo>
                  <a:cubicBezTo>
                    <a:pt x="3553" y="9460"/>
                    <a:pt x="3553" y="9460"/>
                    <a:pt x="3553" y="9460"/>
                  </a:cubicBezTo>
                  <a:cubicBezTo>
                    <a:pt x="3837" y="9618"/>
                    <a:pt x="4121" y="9775"/>
                    <a:pt x="4121" y="10091"/>
                  </a:cubicBezTo>
                  <a:cubicBezTo>
                    <a:pt x="4263" y="8514"/>
                    <a:pt x="4263" y="8514"/>
                    <a:pt x="4263" y="8514"/>
                  </a:cubicBezTo>
                  <a:cubicBezTo>
                    <a:pt x="4263" y="8199"/>
                    <a:pt x="4121" y="7883"/>
                    <a:pt x="3837" y="7883"/>
                  </a:cubicBezTo>
                  <a:close/>
                  <a:moveTo>
                    <a:pt x="3268" y="12298"/>
                  </a:moveTo>
                  <a:cubicBezTo>
                    <a:pt x="1421" y="11982"/>
                    <a:pt x="1421" y="11982"/>
                    <a:pt x="1421" y="11982"/>
                  </a:cubicBezTo>
                  <a:cubicBezTo>
                    <a:pt x="1137" y="11982"/>
                    <a:pt x="995" y="11667"/>
                    <a:pt x="995" y="11352"/>
                  </a:cubicBezTo>
                  <a:cubicBezTo>
                    <a:pt x="0" y="20654"/>
                    <a:pt x="0" y="20654"/>
                    <a:pt x="0" y="20654"/>
                  </a:cubicBezTo>
                  <a:cubicBezTo>
                    <a:pt x="0" y="20969"/>
                    <a:pt x="142" y="21127"/>
                    <a:pt x="426" y="21127"/>
                  </a:cubicBezTo>
                  <a:cubicBezTo>
                    <a:pt x="2416" y="21442"/>
                    <a:pt x="2416" y="21442"/>
                    <a:pt x="2416" y="21442"/>
                  </a:cubicBezTo>
                  <a:cubicBezTo>
                    <a:pt x="2700" y="21442"/>
                    <a:pt x="2842" y="21285"/>
                    <a:pt x="2984" y="20969"/>
                  </a:cubicBezTo>
                  <a:cubicBezTo>
                    <a:pt x="3126" y="19550"/>
                    <a:pt x="3126" y="19550"/>
                    <a:pt x="3126" y="19550"/>
                  </a:cubicBezTo>
                  <a:cubicBezTo>
                    <a:pt x="2984" y="19708"/>
                    <a:pt x="2984" y="19866"/>
                    <a:pt x="2842" y="19866"/>
                  </a:cubicBezTo>
                  <a:cubicBezTo>
                    <a:pt x="284" y="19550"/>
                    <a:pt x="284" y="19550"/>
                    <a:pt x="284" y="19550"/>
                  </a:cubicBezTo>
                  <a:cubicBezTo>
                    <a:pt x="284" y="19550"/>
                    <a:pt x="142" y="19393"/>
                    <a:pt x="142" y="19235"/>
                  </a:cubicBezTo>
                  <a:cubicBezTo>
                    <a:pt x="142" y="19077"/>
                    <a:pt x="284" y="18920"/>
                    <a:pt x="426" y="19077"/>
                  </a:cubicBezTo>
                  <a:cubicBezTo>
                    <a:pt x="2842" y="19235"/>
                    <a:pt x="2842" y="19235"/>
                    <a:pt x="2842" y="19235"/>
                  </a:cubicBezTo>
                  <a:cubicBezTo>
                    <a:pt x="2984" y="19393"/>
                    <a:pt x="3126" y="19393"/>
                    <a:pt x="3126" y="19550"/>
                  </a:cubicBezTo>
                  <a:cubicBezTo>
                    <a:pt x="3837" y="11825"/>
                    <a:pt x="3837" y="11825"/>
                    <a:pt x="3837" y="11825"/>
                  </a:cubicBezTo>
                  <a:cubicBezTo>
                    <a:pt x="3837" y="11982"/>
                    <a:pt x="3553" y="12298"/>
                    <a:pt x="3268" y="12298"/>
                  </a:cubicBezTo>
                  <a:close/>
                  <a:moveTo>
                    <a:pt x="1137" y="9775"/>
                  </a:moveTo>
                  <a:cubicBezTo>
                    <a:pt x="995" y="11352"/>
                    <a:pt x="995" y="11352"/>
                    <a:pt x="995" y="11352"/>
                  </a:cubicBezTo>
                  <a:cubicBezTo>
                    <a:pt x="995" y="11352"/>
                    <a:pt x="995" y="11352"/>
                    <a:pt x="995" y="11352"/>
                  </a:cubicBezTo>
                  <a:cubicBezTo>
                    <a:pt x="1137" y="9775"/>
                    <a:pt x="1137" y="9775"/>
                    <a:pt x="1137" y="9775"/>
                  </a:cubicBezTo>
                  <a:cubicBezTo>
                    <a:pt x="1137" y="9775"/>
                    <a:pt x="1137" y="9775"/>
                    <a:pt x="1137" y="9775"/>
                  </a:cubicBezTo>
                  <a:close/>
                  <a:moveTo>
                    <a:pt x="3837" y="11825"/>
                  </a:moveTo>
                  <a:cubicBezTo>
                    <a:pt x="4121" y="10091"/>
                    <a:pt x="4121" y="10091"/>
                    <a:pt x="4121" y="10091"/>
                  </a:cubicBezTo>
                  <a:cubicBezTo>
                    <a:pt x="4121" y="10091"/>
                    <a:pt x="4121" y="10091"/>
                    <a:pt x="4121" y="10091"/>
                  </a:cubicBezTo>
                  <a:cubicBezTo>
                    <a:pt x="3837" y="11825"/>
                    <a:pt x="3837" y="11825"/>
                    <a:pt x="3837" y="11825"/>
                  </a:cubicBezTo>
                  <a:cubicBezTo>
                    <a:pt x="3837" y="11825"/>
                    <a:pt x="3837" y="11825"/>
                    <a:pt x="3837" y="11825"/>
                  </a:cubicBezTo>
                  <a:close/>
                  <a:moveTo>
                    <a:pt x="18047" y="6937"/>
                  </a:moveTo>
                  <a:cubicBezTo>
                    <a:pt x="18189" y="6937"/>
                    <a:pt x="18332" y="7095"/>
                    <a:pt x="18332" y="7253"/>
                  </a:cubicBezTo>
                  <a:cubicBezTo>
                    <a:pt x="18047" y="5676"/>
                    <a:pt x="18047" y="5676"/>
                    <a:pt x="18047" y="5676"/>
                  </a:cubicBezTo>
                  <a:cubicBezTo>
                    <a:pt x="17905" y="5361"/>
                    <a:pt x="17621" y="5203"/>
                    <a:pt x="17337" y="5203"/>
                  </a:cubicBezTo>
                  <a:cubicBezTo>
                    <a:pt x="15632" y="5834"/>
                    <a:pt x="15632" y="5834"/>
                    <a:pt x="15632" y="5834"/>
                  </a:cubicBezTo>
                  <a:cubicBezTo>
                    <a:pt x="15347" y="5834"/>
                    <a:pt x="15063" y="6149"/>
                    <a:pt x="15205" y="6622"/>
                  </a:cubicBezTo>
                  <a:cubicBezTo>
                    <a:pt x="15489" y="8199"/>
                    <a:pt x="15489" y="8199"/>
                    <a:pt x="15489" y="8199"/>
                  </a:cubicBezTo>
                  <a:cubicBezTo>
                    <a:pt x="15489" y="7883"/>
                    <a:pt x="15632" y="7726"/>
                    <a:pt x="15774" y="7568"/>
                  </a:cubicBezTo>
                  <a:cubicBezTo>
                    <a:pt x="16484" y="7253"/>
                    <a:pt x="17195" y="6937"/>
                    <a:pt x="18047" y="6937"/>
                  </a:cubicBezTo>
                  <a:close/>
                  <a:moveTo>
                    <a:pt x="9521" y="2996"/>
                  </a:moveTo>
                  <a:cubicBezTo>
                    <a:pt x="9521" y="15924"/>
                    <a:pt x="9521" y="15924"/>
                    <a:pt x="9521" y="15924"/>
                  </a:cubicBezTo>
                  <a:cubicBezTo>
                    <a:pt x="10942" y="16397"/>
                    <a:pt x="12647" y="16397"/>
                    <a:pt x="14068" y="15924"/>
                  </a:cubicBezTo>
                  <a:cubicBezTo>
                    <a:pt x="14068" y="2996"/>
                    <a:pt x="14068" y="2996"/>
                    <a:pt x="14068" y="2996"/>
                  </a:cubicBezTo>
                  <a:cubicBezTo>
                    <a:pt x="13074" y="2365"/>
                    <a:pt x="10516" y="2365"/>
                    <a:pt x="9521" y="2996"/>
                  </a:cubicBezTo>
                  <a:close/>
                  <a:moveTo>
                    <a:pt x="9521" y="16555"/>
                  </a:moveTo>
                  <a:cubicBezTo>
                    <a:pt x="9521" y="17974"/>
                    <a:pt x="9521" y="17974"/>
                    <a:pt x="9521" y="17974"/>
                  </a:cubicBezTo>
                  <a:cubicBezTo>
                    <a:pt x="10374" y="18447"/>
                    <a:pt x="13216" y="18447"/>
                    <a:pt x="14068" y="17974"/>
                  </a:cubicBezTo>
                  <a:cubicBezTo>
                    <a:pt x="14068" y="16555"/>
                    <a:pt x="14068" y="16555"/>
                    <a:pt x="14068" y="16555"/>
                  </a:cubicBezTo>
                  <a:cubicBezTo>
                    <a:pt x="12647" y="17028"/>
                    <a:pt x="10942" y="17028"/>
                    <a:pt x="9521" y="16555"/>
                  </a:cubicBezTo>
                  <a:close/>
                  <a:moveTo>
                    <a:pt x="13642" y="0"/>
                  </a:moveTo>
                  <a:cubicBezTo>
                    <a:pt x="9947" y="0"/>
                    <a:pt x="9947" y="0"/>
                    <a:pt x="9947" y="0"/>
                  </a:cubicBezTo>
                  <a:cubicBezTo>
                    <a:pt x="9663" y="0"/>
                    <a:pt x="9521" y="315"/>
                    <a:pt x="9521" y="631"/>
                  </a:cubicBezTo>
                  <a:cubicBezTo>
                    <a:pt x="9521" y="2207"/>
                    <a:pt x="9521" y="2207"/>
                    <a:pt x="9521" y="2207"/>
                  </a:cubicBezTo>
                  <a:cubicBezTo>
                    <a:pt x="10374" y="1734"/>
                    <a:pt x="13216" y="1734"/>
                    <a:pt x="14068" y="2207"/>
                  </a:cubicBezTo>
                  <a:cubicBezTo>
                    <a:pt x="14068" y="631"/>
                    <a:pt x="14068" y="631"/>
                    <a:pt x="14068" y="631"/>
                  </a:cubicBezTo>
                  <a:cubicBezTo>
                    <a:pt x="14068" y="315"/>
                    <a:pt x="13926" y="0"/>
                    <a:pt x="13642" y="0"/>
                  </a:cubicBezTo>
                  <a:close/>
                  <a:moveTo>
                    <a:pt x="9521" y="19866"/>
                  </a:moveTo>
                  <a:cubicBezTo>
                    <a:pt x="9521" y="20812"/>
                    <a:pt x="9521" y="20812"/>
                    <a:pt x="9521" y="20812"/>
                  </a:cubicBezTo>
                  <a:cubicBezTo>
                    <a:pt x="9521" y="21127"/>
                    <a:pt x="9663" y="21442"/>
                    <a:pt x="9947" y="21442"/>
                  </a:cubicBezTo>
                  <a:cubicBezTo>
                    <a:pt x="13642" y="21442"/>
                    <a:pt x="13642" y="21442"/>
                    <a:pt x="13642" y="21442"/>
                  </a:cubicBezTo>
                  <a:cubicBezTo>
                    <a:pt x="13926" y="21442"/>
                    <a:pt x="14068" y="21127"/>
                    <a:pt x="14068" y="20812"/>
                  </a:cubicBezTo>
                  <a:cubicBezTo>
                    <a:pt x="14068" y="19866"/>
                    <a:pt x="14068" y="19866"/>
                    <a:pt x="14068" y="19866"/>
                  </a:cubicBezTo>
                  <a:cubicBezTo>
                    <a:pt x="13642" y="20181"/>
                    <a:pt x="9947" y="20181"/>
                    <a:pt x="9521" y="19866"/>
                  </a:cubicBezTo>
                  <a:close/>
                  <a:moveTo>
                    <a:pt x="7816" y="2680"/>
                  </a:moveTo>
                  <a:cubicBezTo>
                    <a:pt x="5826" y="2680"/>
                    <a:pt x="5826" y="2680"/>
                    <a:pt x="5826" y="2680"/>
                  </a:cubicBezTo>
                  <a:cubicBezTo>
                    <a:pt x="5542" y="2680"/>
                    <a:pt x="5400" y="2838"/>
                    <a:pt x="5400" y="3311"/>
                  </a:cubicBezTo>
                  <a:cubicBezTo>
                    <a:pt x="5400" y="20812"/>
                    <a:pt x="5400" y="20812"/>
                    <a:pt x="5400" y="20812"/>
                  </a:cubicBezTo>
                  <a:cubicBezTo>
                    <a:pt x="5400" y="21127"/>
                    <a:pt x="5542" y="21442"/>
                    <a:pt x="5826" y="21442"/>
                  </a:cubicBezTo>
                  <a:cubicBezTo>
                    <a:pt x="7816" y="21442"/>
                    <a:pt x="7816" y="21442"/>
                    <a:pt x="7816" y="21442"/>
                  </a:cubicBezTo>
                  <a:cubicBezTo>
                    <a:pt x="8100" y="21442"/>
                    <a:pt x="8242" y="21127"/>
                    <a:pt x="8242" y="20812"/>
                  </a:cubicBezTo>
                  <a:cubicBezTo>
                    <a:pt x="8242" y="3311"/>
                    <a:pt x="8242" y="3311"/>
                    <a:pt x="8242" y="3311"/>
                  </a:cubicBezTo>
                  <a:cubicBezTo>
                    <a:pt x="8242" y="2838"/>
                    <a:pt x="8100" y="2680"/>
                    <a:pt x="7816" y="2680"/>
                  </a:cubicBezTo>
                  <a:close/>
                  <a:moveTo>
                    <a:pt x="7532" y="19393"/>
                  </a:moveTo>
                  <a:cubicBezTo>
                    <a:pt x="6111" y="19393"/>
                    <a:pt x="6111" y="19393"/>
                    <a:pt x="6111" y="19393"/>
                  </a:cubicBezTo>
                  <a:cubicBezTo>
                    <a:pt x="5968" y="19393"/>
                    <a:pt x="5826" y="19393"/>
                    <a:pt x="5826" y="19077"/>
                  </a:cubicBezTo>
                  <a:cubicBezTo>
                    <a:pt x="5826" y="18920"/>
                    <a:pt x="5968" y="18762"/>
                    <a:pt x="6111" y="18762"/>
                  </a:cubicBezTo>
                  <a:cubicBezTo>
                    <a:pt x="7532" y="18762"/>
                    <a:pt x="7532" y="18762"/>
                    <a:pt x="7532" y="18762"/>
                  </a:cubicBezTo>
                  <a:cubicBezTo>
                    <a:pt x="7674" y="18762"/>
                    <a:pt x="7816" y="18920"/>
                    <a:pt x="7816" y="19077"/>
                  </a:cubicBezTo>
                  <a:cubicBezTo>
                    <a:pt x="7816" y="19393"/>
                    <a:pt x="7674" y="19393"/>
                    <a:pt x="7532" y="19393"/>
                  </a:cubicBezTo>
                  <a:close/>
                  <a:moveTo>
                    <a:pt x="7247" y="5203"/>
                  </a:moveTo>
                  <a:cubicBezTo>
                    <a:pt x="6395" y="5203"/>
                    <a:pt x="6395" y="5203"/>
                    <a:pt x="6395" y="5203"/>
                  </a:cubicBezTo>
                  <a:cubicBezTo>
                    <a:pt x="6111" y="5203"/>
                    <a:pt x="5826" y="4888"/>
                    <a:pt x="5826" y="4572"/>
                  </a:cubicBezTo>
                  <a:cubicBezTo>
                    <a:pt x="5826" y="4257"/>
                    <a:pt x="6111" y="3942"/>
                    <a:pt x="6395" y="3942"/>
                  </a:cubicBezTo>
                  <a:cubicBezTo>
                    <a:pt x="7247" y="3942"/>
                    <a:pt x="7247" y="3942"/>
                    <a:pt x="7247" y="3942"/>
                  </a:cubicBezTo>
                  <a:cubicBezTo>
                    <a:pt x="7532" y="3942"/>
                    <a:pt x="7816" y="4257"/>
                    <a:pt x="7816" y="4572"/>
                  </a:cubicBezTo>
                  <a:cubicBezTo>
                    <a:pt x="7816" y="4888"/>
                    <a:pt x="7532" y="5203"/>
                    <a:pt x="7247" y="5203"/>
                  </a:cubicBezTo>
                  <a:close/>
                  <a:moveTo>
                    <a:pt x="18332" y="7253"/>
                  </a:moveTo>
                  <a:cubicBezTo>
                    <a:pt x="18474" y="7410"/>
                    <a:pt x="18332" y="7568"/>
                    <a:pt x="18189" y="7568"/>
                  </a:cubicBezTo>
                  <a:cubicBezTo>
                    <a:pt x="17337" y="7568"/>
                    <a:pt x="16626" y="7883"/>
                    <a:pt x="15916" y="8199"/>
                  </a:cubicBezTo>
                  <a:cubicBezTo>
                    <a:pt x="15774" y="8356"/>
                    <a:pt x="15632" y="8356"/>
                    <a:pt x="15489" y="8199"/>
                  </a:cubicBezTo>
                  <a:cubicBezTo>
                    <a:pt x="18616" y="20969"/>
                    <a:pt x="18616" y="20969"/>
                    <a:pt x="18616" y="20969"/>
                  </a:cubicBezTo>
                  <a:cubicBezTo>
                    <a:pt x="18758" y="21285"/>
                    <a:pt x="19042" y="21600"/>
                    <a:pt x="19326" y="21442"/>
                  </a:cubicBezTo>
                  <a:cubicBezTo>
                    <a:pt x="21032" y="20969"/>
                    <a:pt x="21032" y="20969"/>
                    <a:pt x="21032" y="20969"/>
                  </a:cubicBezTo>
                  <a:cubicBezTo>
                    <a:pt x="21316" y="20812"/>
                    <a:pt x="21600" y="20496"/>
                    <a:pt x="21458" y="20181"/>
                  </a:cubicBezTo>
                  <a:lnTo>
                    <a:pt x="18332" y="7253"/>
                  </a:lnTo>
                  <a:close/>
                  <a:moveTo>
                    <a:pt x="16911" y="11352"/>
                  </a:moveTo>
                  <a:cubicBezTo>
                    <a:pt x="16342" y="8829"/>
                    <a:pt x="16342" y="8829"/>
                    <a:pt x="16342" y="8829"/>
                  </a:cubicBezTo>
                  <a:cubicBezTo>
                    <a:pt x="18047" y="8356"/>
                    <a:pt x="18047" y="8356"/>
                    <a:pt x="18047" y="8356"/>
                  </a:cubicBezTo>
                  <a:cubicBezTo>
                    <a:pt x="18616" y="10879"/>
                    <a:pt x="18616" y="10879"/>
                    <a:pt x="18616" y="10879"/>
                  </a:cubicBezTo>
                  <a:lnTo>
                    <a:pt x="16911" y="11352"/>
                  </a:lnTo>
                  <a:close/>
                </a:path>
              </a:pathLst>
            </a:custGeom>
            <a:solidFill>
              <a:srgbClr val="18A3D9"/>
            </a:solidFill>
            <a:ln w="12700">
              <a:miter lim="400000"/>
            </a:ln>
          </p:spPr>
          <p:txBody>
            <a:bodyPr lIns="0" tIns="0" rIns="0" bIns="0"/>
            <a:lstStyle>
              <a:lvl1pPr>
                <a:defRPr>
                  <a:latin typeface="+mj-lt"/>
                  <a:ea typeface="+mj-ea"/>
                  <a:cs typeface="+mj-cs"/>
                  <a:sym typeface="Helvetica"/>
                </a:defRPr>
              </a:lvl1pPr>
              <a:lvl2pPr indent="457200">
                <a:defRPr>
                  <a:latin typeface="+mj-lt"/>
                  <a:ea typeface="+mj-ea"/>
                  <a:cs typeface="+mj-cs"/>
                  <a:sym typeface="Helvetica"/>
                </a:defRPr>
              </a:lvl2pPr>
              <a:lvl3pPr indent="914400">
                <a:defRPr>
                  <a:latin typeface="+mj-lt"/>
                  <a:ea typeface="+mj-ea"/>
                  <a:cs typeface="+mj-cs"/>
                  <a:sym typeface="Helvetica"/>
                </a:defRPr>
              </a:lvl3pPr>
              <a:lvl4pPr indent="1371600">
                <a:defRPr>
                  <a:latin typeface="+mj-lt"/>
                  <a:ea typeface="+mj-ea"/>
                  <a:cs typeface="+mj-cs"/>
                  <a:sym typeface="Helvetica"/>
                </a:defRPr>
              </a:lvl4pPr>
              <a:lvl5pPr indent="1828800">
                <a:defRPr>
                  <a:latin typeface="+mj-lt"/>
                  <a:ea typeface="+mj-ea"/>
                  <a:cs typeface="+mj-cs"/>
                  <a:sym typeface="Helvetica"/>
                </a:defRPr>
              </a:lvl5pPr>
              <a:lvl6pPr indent="2286000">
                <a:defRPr>
                  <a:latin typeface="+mj-lt"/>
                  <a:ea typeface="+mj-ea"/>
                  <a:cs typeface="+mj-cs"/>
                  <a:sym typeface="Helvetica"/>
                </a:defRPr>
              </a:lvl6pPr>
              <a:lvl7pPr indent="2743200">
                <a:defRPr>
                  <a:latin typeface="+mj-lt"/>
                  <a:ea typeface="+mj-ea"/>
                  <a:cs typeface="+mj-cs"/>
                  <a:sym typeface="Helvetica"/>
                </a:defRPr>
              </a:lvl7pPr>
              <a:lvl8pPr indent="3200400">
                <a:defRPr>
                  <a:latin typeface="+mj-lt"/>
                  <a:ea typeface="+mj-ea"/>
                  <a:cs typeface="+mj-cs"/>
                  <a:sym typeface="Helvetica"/>
                </a:defRPr>
              </a:lvl8pPr>
              <a:lvl9pPr indent="3657600">
                <a:defRPr>
                  <a:latin typeface="+mj-lt"/>
                  <a:ea typeface="+mj-ea"/>
                  <a:cs typeface="+mj-cs"/>
                  <a:sym typeface="Helvetica"/>
                </a:defRPr>
              </a:lvl9pPr>
            </a:lstStyle>
            <a:p>
              <a:pPr lvl="0"/>
              <a:endParaRPr dirty="0">
                <a:solidFill>
                  <a:srgbClr val="00B050"/>
                </a:solidFill>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626724" y="1273996"/>
            <a:ext cx="10798139" cy="492443"/>
          </a:xfrm>
          <a:prstGeom prst="rect">
            <a:avLst/>
          </a:prstGeom>
          <a:noFill/>
        </p:spPr>
        <p:txBody>
          <a:bodyPr wrap="square" rtlCol="0">
            <a:spAutoFit/>
          </a:bodyPr>
          <a:lstStyle/>
          <a:p>
            <a:pPr lvl="0"/>
            <a:r>
              <a:rPr lang="en-US" altLang="zh-CN" sz="2600" dirty="0">
                <a:solidFill>
                  <a:prstClr val="black"/>
                </a:solidFill>
                <a:latin typeface="微软雅黑" panose="020B0503020204020204" pitchFamily="34" charset="-122"/>
                <a:ea typeface="微软雅黑" panose="020B0503020204020204" pitchFamily="34" charset="-122"/>
              </a:rPr>
              <a:t>4.</a:t>
            </a:r>
            <a:r>
              <a:rPr lang="zh-CN" altLang="en-US" sz="2600" dirty="0">
                <a:solidFill>
                  <a:prstClr val="black"/>
                </a:solidFill>
                <a:latin typeface="微软雅黑" panose="020B0503020204020204" pitchFamily="34" charset="-122"/>
                <a:ea typeface="微软雅黑" panose="020B0503020204020204" pitchFamily="34" charset="-122"/>
              </a:rPr>
              <a:t>如何做一个负责任的大国？</a:t>
            </a:r>
            <a:endParaRPr lang="zh-CN" altLang="en-US" sz="2600" dirty="0">
              <a:solidFill>
                <a:prstClr val="black"/>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626724" y="1993187"/>
            <a:ext cx="10798139" cy="3029227"/>
          </a:xfrm>
          <a:prstGeom prst="rect">
            <a:avLst/>
          </a:prstGeom>
          <a:noFill/>
        </p:spPr>
        <p:txBody>
          <a:bodyPr wrap="square" rtlCol="0">
            <a:spAutoFit/>
          </a:bodyPr>
          <a:lstStyle/>
          <a:p>
            <a:pPr>
              <a:lnSpc>
                <a:spcPct val="150000"/>
              </a:lnSpc>
            </a:pPr>
            <a:r>
              <a:rPr lang="zh-CN" altLang="en-US" sz="2600" dirty="0">
                <a:solidFill>
                  <a:schemeClr val="accent2">
                    <a:lumMod val="50000"/>
                  </a:schemeClr>
                </a:solidFill>
                <a:latin typeface="微软雅黑" panose="020B0503020204020204" pitchFamily="34" charset="-122"/>
                <a:ea typeface="微软雅黑" panose="020B0503020204020204" pitchFamily="34" charset="-122"/>
              </a:rPr>
              <a:t>（</a:t>
            </a:r>
            <a:r>
              <a:rPr lang="en-US" altLang="zh-CN" sz="2600" dirty="0">
                <a:solidFill>
                  <a:schemeClr val="accent2">
                    <a:lumMod val="50000"/>
                  </a:schemeClr>
                </a:solidFill>
                <a:latin typeface="微软雅黑" panose="020B0503020204020204" pitchFamily="34" charset="-122"/>
                <a:ea typeface="微软雅黑" panose="020B0503020204020204" pitchFamily="34" charset="-122"/>
              </a:rPr>
              <a:t>1</a:t>
            </a:r>
            <a:r>
              <a:rPr lang="zh-CN" altLang="en-US" sz="2600" dirty="0">
                <a:solidFill>
                  <a:schemeClr val="accent2">
                    <a:lumMod val="50000"/>
                  </a:schemeClr>
                </a:solidFill>
                <a:latin typeface="微软雅黑" panose="020B0503020204020204" pitchFamily="34" charset="-122"/>
                <a:ea typeface="微软雅黑" panose="020B0503020204020204" pitchFamily="34" charset="-122"/>
              </a:rPr>
              <a:t>）我国作为联合国安理会常任理事国之一，要讲原则、负责任、守承诺。</a:t>
            </a:r>
            <a:endParaRPr lang="en-US" altLang="zh-CN" sz="2600" dirty="0">
              <a:solidFill>
                <a:schemeClr val="accent2">
                  <a:lumMod val="50000"/>
                </a:schemeClr>
              </a:solidFill>
              <a:latin typeface="微软雅黑" panose="020B0503020204020204" pitchFamily="34" charset="-122"/>
              <a:ea typeface="微软雅黑" panose="020B0503020204020204" pitchFamily="34" charset="-122"/>
            </a:endParaRPr>
          </a:p>
          <a:p>
            <a:pPr>
              <a:lnSpc>
                <a:spcPct val="150000"/>
              </a:lnSpc>
            </a:pPr>
            <a:r>
              <a:rPr lang="zh-CN" altLang="en-US" sz="2600" dirty="0">
                <a:solidFill>
                  <a:schemeClr val="accent2">
                    <a:lumMod val="50000"/>
                  </a:schemeClr>
                </a:solidFill>
                <a:latin typeface="微软雅黑" panose="020B0503020204020204" pitchFamily="34" charset="-122"/>
                <a:ea typeface="微软雅黑" panose="020B0503020204020204" pitchFamily="34" charset="-122"/>
              </a:rPr>
              <a:t>（</a:t>
            </a:r>
            <a:r>
              <a:rPr lang="en-US" altLang="zh-CN" sz="2600" dirty="0">
                <a:solidFill>
                  <a:schemeClr val="accent2">
                    <a:lumMod val="50000"/>
                  </a:schemeClr>
                </a:solidFill>
                <a:latin typeface="微软雅黑" panose="020B0503020204020204" pitchFamily="34" charset="-122"/>
                <a:ea typeface="微软雅黑" panose="020B0503020204020204" pitchFamily="34" charset="-122"/>
              </a:rPr>
              <a:t>2</a:t>
            </a:r>
            <a:r>
              <a:rPr lang="zh-CN" altLang="en-US" sz="2600" dirty="0">
                <a:solidFill>
                  <a:schemeClr val="accent2">
                    <a:lumMod val="50000"/>
                  </a:schemeClr>
                </a:solidFill>
                <a:latin typeface="微软雅黑" panose="020B0503020204020204" pitchFamily="34" charset="-122"/>
                <a:ea typeface="微软雅黑" panose="020B0503020204020204" pitchFamily="34" charset="-122"/>
              </a:rPr>
              <a:t>）坚持独立自主的和平外交政策，努力维护世界和平，促进共同发展。（</a:t>
            </a:r>
            <a:r>
              <a:rPr lang="en-US" altLang="zh-CN" sz="2600" dirty="0">
                <a:solidFill>
                  <a:schemeClr val="accent2">
                    <a:lumMod val="50000"/>
                  </a:schemeClr>
                </a:solidFill>
                <a:latin typeface="微软雅黑" panose="020B0503020204020204" pitchFamily="34" charset="-122"/>
                <a:ea typeface="微软雅黑" panose="020B0503020204020204" pitchFamily="34" charset="-122"/>
              </a:rPr>
              <a:t>3</a:t>
            </a:r>
            <a:r>
              <a:rPr lang="zh-CN" altLang="en-US" sz="2600" dirty="0">
                <a:solidFill>
                  <a:schemeClr val="accent2">
                    <a:lumMod val="50000"/>
                  </a:schemeClr>
                </a:solidFill>
                <a:latin typeface="微软雅黑" panose="020B0503020204020204" pitchFamily="34" charset="-122"/>
                <a:ea typeface="微软雅黑" panose="020B0503020204020204" pitchFamily="34" charset="-122"/>
              </a:rPr>
              <a:t>）积极援助世界上落后的国家和地区，参与维和行动。</a:t>
            </a:r>
            <a:endParaRPr lang="en-US" altLang="zh-CN" sz="2600" dirty="0">
              <a:solidFill>
                <a:schemeClr val="accent2">
                  <a:lumMod val="50000"/>
                </a:schemeClr>
              </a:solidFill>
              <a:latin typeface="微软雅黑" panose="020B0503020204020204" pitchFamily="34" charset="-122"/>
              <a:ea typeface="微软雅黑" panose="020B0503020204020204" pitchFamily="34" charset="-122"/>
            </a:endParaRPr>
          </a:p>
          <a:p>
            <a:pPr>
              <a:lnSpc>
                <a:spcPct val="150000"/>
              </a:lnSpc>
            </a:pPr>
            <a:r>
              <a:rPr lang="zh-CN" altLang="en-US" sz="2600" dirty="0">
                <a:solidFill>
                  <a:schemeClr val="accent2">
                    <a:lumMod val="50000"/>
                  </a:schemeClr>
                </a:solidFill>
                <a:latin typeface="微软雅黑" panose="020B0503020204020204" pitchFamily="34" charset="-122"/>
                <a:ea typeface="微软雅黑" panose="020B0503020204020204" pitchFamily="34" charset="-122"/>
              </a:rPr>
              <a:t>（</a:t>
            </a:r>
            <a:r>
              <a:rPr lang="en-US" altLang="zh-CN" sz="2600" dirty="0">
                <a:solidFill>
                  <a:schemeClr val="accent2">
                    <a:lumMod val="50000"/>
                  </a:schemeClr>
                </a:solidFill>
                <a:latin typeface="微软雅黑" panose="020B0503020204020204" pitchFamily="34" charset="-122"/>
                <a:ea typeface="微软雅黑" panose="020B0503020204020204" pitchFamily="34" charset="-122"/>
              </a:rPr>
              <a:t>4</a:t>
            </a:r>
            <a:r>
              <a:rPr lang="zh-CN" altLang="en-US" sz="2600" dirty="0">
                <a:solidFill>
                  <a:schemeClr val="accent2">
                    <a:lumMod val="50000"/>
                  </a:schemeClr>
                </a:solidFill>
                <a:latin typeface="微软雅黑" panose="020B0503020204020204" pitchFamily="34" charset="-122"/>
                <a:ea typeface="微软雅黑" panose="020B0503020204020204" pitchFamily="34" charset="-122"/>
              </a:rPr>
              <a:t>）积极为世界发展贡献“中国智慧”“中国方案”等。</a:t>
            </a:r>
            <a:endParaRPr lang="zh-CN" altLang="en-US" dirty="0">
              <a:solidFill>
                <a:schemeClr val="accent2">
                  <a:lumMod val="50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544530" y="1571946"/>
            <a:ext cx="11096090" cy="3622595"/>
          </a:xfrm>
          <a:prstGeom prst="rect">
            <a:avLst/>
          </a:prstGeom>
          <a:noFill/>
        </p:spPr>
        <p:txBody>
          <a:bodyPr wrap="square" rtlCol="0">
            <a:spAutoFit/>
          </a:bodyPr>
          <a:lstStyle/>
          <a:p>
            <a:pPr lvl="0">
              <a:lnSpc>
                <a:spcPct val="150000"/>
              </a:lnSpc>
            </a:pPr>
            <a:r>
              <a:rPr lang="en-US" altLang="zh-CN" sz="2600" dirty="0">
                <a:solidFill>
                  <a:prstClr val="black"/>
                </a:solidFill>
                <a:latin typeface="微软雅黑" panose="020B0503020204020204" pitchFamily="34" charset="-122"/>
                <a:ea typeface="微软雅黑" panose="020B0503020204020204" pitchFamily="34" charset="-122"/>
              </a:rPr>
              <a:t>1.</a:t>
            </a:r>
            <a:r>
              <a:rPr lang="zh-CN" altLang="en-US" sz="2600" dirty="0">
                <a:solidFill>
                  <a:prstClr val="black"/>
                </a:solidFill>
                <a:latin typeface="微软雅黑" panose="020B0503020204020204" pitchFamily="34" charset="-122"/>
                <a:ea typeface="微软雅黑" panose="020B0503020204020204" pitchFamily="34" charset="-122"/>
              </a:rPr>
              <a:t>中国勇于担当国际责任，向世界展现了大国风范，显示了中国智慧。 </a:t>
            </a:r>
            <a:endParaRPr lang="en-US" altLang="zh-CN" sz="2600" dirty="0">
              <a:solidFill>
                <a:prstClr val="black"/>
              </a:solidFill>
              <a:latin typeface="微软雅黑" panose="020B0503020204020204" pitchFamily="34" charset="-122"/>
              <a:ea typeface="微软雅黑" panose="020B0503020204020204" pitchFamily="34" charset="-122"/>
            </a:endParaRPr>
          </a:p>
          <a:p>
            <a:pPr lvl="0">
              <a:lnSpc>
                <a:spcPct val="150000"/>
              </a:lnSpc>
            </a:pPr>
            <a:r>
              <a:rPr lang="en-US" altLang="zh-CN" sz="2600" dirty="0">
                <a:solidFill>
                  <a:prstClr val="black"/>
                </a:solidFill>
                <a:latin typeface="微软雅黑" panose="020B0503020204020204" pitchFamily="34" charset="-122"/>
                <a:ea typeface="微软雅黑" panose="020B0503020204020204" pitchFamily="34" charset="-122"/>
              </a:rPr>
              <a:t>                                                                                                     </a:t>
            </a:r>
            <a:r>
              <a:rPr lang="zh-CN" altLang="en-US" sz="2600" dirty="0">
                <a:solidFill>
                  <a:prstClr val="black"/>
                </a:solidFill>
                <a:latin typeface="微软雅黑" panose="020B0503020204020204" pitchFamily="34" charset="-122"/>
                <a:ea typeface="微软雅黑" panose="020B0503020204020204" pitchFamily="34" charset="-122"/>
              </a:rPr>
              <a:t>（</a:t>
            </a:r>
            <a:r>
              <a:rPr lang="en-US" altLang="zh-CN" sz="2600" dirty="0">
                <a:solidFill>
                  <a:prstClr val="black"/>
                </a:solidFill>
                <a:latin typeface="微软雅黑" panose="020B0503020204020204" pitchFamily="34" charset="-122"/>
                <a:ea typeface="微软雅黑" panose="020B0503020204020204" pitchFamily="34" charset="-122"/>
              </a:rPr>
              <a:t>      </a:t>
            </a:r>
            <a:r>
              <a:rPr lang="zh-CN" altLang="en-US" sz="2600" dirty="0">
                <a:solidFill>
                  <a:prstClr val="black"/>
                </a:solidFill>
                <a:latin typeface="微软雅黑" panose="020B0503020204020204" pitchFamily="34" charset="-122"/>
                <a:ea typeface="微软雅黑" panose="020B0503020204020204" pitchFamily="34" charset="-122"/>
              </a:rPr>
              <a:t>）</a:t>
            </a:r>
            <a:endParaRPr lang="zh-CN" altLang="en-US" sz="2600" dirty="0">
              <a:solidFill>
                <a:prstClr val="black"/>
              </a:solidFill>
              <a:latin typeface="微软雅黑" panose="020B0503020204020204" pitchFamily="34" charset="-122"/>
              <a:ea typeface="微软雅黑" panose="020B0503020204020204" pitchFamily="34" charset="-122"/>
            </a:endParaRPr>
          </a:p>
          <a:p>
            <a:pPr lvl="0">
              <a:lnSpc>
                <a:spcPct val="150000"/>
              </a:lnSpc>
            </a:pPr>
            <a:r>
              <a:rPr lang="en-US" altLang="zh-CN" sz="2600" dirty="0">
                <a:solidFill>
                  <a:prstClr val="black"/>
                </a:solidFill>
                <a:latin typeface="微软雅黑" panose="020B0503020204020204" pitchFamily="34" charset="-122"/>
                <a:ea typeface="微软雅黑" panose="020B0503020204020204" pitchFamily="34" charset="-122"/>
              </a:rPr>
              <a:t>2.</a:t>
            </a:r>
            <a:r>
              <a:rPr lang="zh-CN" altLang="en-US" sz="2600" dirty="0">
                <a:solidFill>
                  <a:prstClr val="black"/>
                </a:solidFill>
                <a:latin typeface="微软雅黑" panose="020B0503020204020204" pitchFamily="34" charset="-122"/>
                <a:ea typeface="微软雅黑" panose="020B0503020204020204" pitchFamily="34" charset="-122"/>
              </a:rPr>
              <a:t>对其他文明的学习，满足于欣赏物件的精美就可以了。                  （</a:t>
            </a:r>
            <a:r>
              <a:rPr lang="en-US" altLang="zh-CN" sz="2600" dirty="0">
                <a:solidFill>
                  <a:prstClr val="black"/>
                </a:solidFill>
                <a:latin typeface="微软雅黑" panose="020B0503020204020204" pitchFamily="34" charset="-122"/>
                <a:ea typeface="微软雅黑" panose="020B0503020204020204" pitchFamily="34" charset="-122"/>
              </a:rPr>
              <a:t>      </a:t>
            </a:r>
            <a:r>
              <a:rPr lang="zh-CN" altLang="en-US" sz="2600" dirty="0">
                <a:solidFill>
                  <a:prstClr val="black"/>
                </a:solidFill>
                <a:latin typeface="微软雅黑" panose="020B0503020204020204" pitchFamily="34" charset="-122"/>
                <a:ea typeface="微软雅黑" panose="020B0503020204020204" pitchFamily="34" charset="-122"/>
              </a:rPr>
              <a:t>）</a:t>
            </a:r>
            <a:endParaRPr lang="zh-CN" altLang="en-US" sz="2600" dirty="0">
              <a:solidFill>
                <a:prstClr val="black"/>
              </a:solidFill>
              <a:latin typeface="微软雅黑" panose="020B0503020204020204" pitchFamily="34" charset="-122"/>
              <a:ea typeface="微软雅黑" panose="020B0503020204020204" pitchFamily="34" charset="-122"/>
            </a:endParaRPr>
          </a:p>
          <a:p>
            <a:pPr lvl="0">
              <a:lnSpc>
                <a:spcPct val="150000"/>
              </a:lnSpc>
            </a:pPr>
            <a:r>
              <a:rPr lang="en-US" altLang="zh-CN" sz="2600" dirty="0">
                <a:solidFill>
                  <a:prstClr val="black"/>
                </a:solidFill>
                <a:latin typeface="微软雅黑" panose="020B0503020204020204" pitchFamily="34" charset="-122"/>
                <a:ea typeface="微软雅黑" panose="020B0503020204020204" pitchFamily="34" charset="-122"/>
              </a:rPr>
              <a:t>3.</a:t>
            </a:r>
            <a:r>
              <a:rPr lang="zh-CN" altLang="en-US" sz="2600" dirty="0">
                <a:solidFill>
                  <a:prstClr val="black"/>
                </a:solidFill>
                <a:latin typeface="微软雅黑" panose="020B0503020204020204" pitchFamily="34" charset="-122"/>
                <a:ea typeface="微软雅黑" panose="020B0503020204020204" pitchFamily="34" charset="-122"/>
              </a:rPr>
              <a:t>中国在世界舞台上发挥着决定（主导、领导、最重要）的作用。    （</a:t>
            </a:r>
            <a:r>
              <a:rPr lang="en-US" altLang="zh-CN" sz="2600" dirty="0">
                <a:solidFill>
                  <a:prstClr val="black"/>
                </a:solidFill>
                <a:latin typeface="微软雅黑" panose="020B0503020204020204" pitchFamily="34" charset="-122"/>
                <a:ea typeface="微软雅黑" panose="020B0503020204020204" pitchFamily="34" charset="-122"/>
              </a:rPr>
              <a:t>      </a:t>
            </a:r>
            <a:r>
              <a:rPr lang="zh-CN" altLang="en-US" sz="2600" dirty="0">
                <a:solidFill>
                  <a:prstClr val="black"/>
                </a:solidFill>
                <a:latin typeface="微软雅黑" panose="020B0503020204020204" pitchFamily="34" charset="-122"/>
                <a:ea typeface="微软雅黑" panose="020B0503020204020204" pitchFamily="34" charset="-122"/>
              </a:rPr>
              <a:t>）</a:t>
            </a:r>
            <a:endParaRPr lang="zh-CN" altLang="en-US" sz="2600" dirty="0">
              <a:solidFill>
                <a:prstClr val="black"/>
              </a:solidFill>
              <a:latin typeface="微软雅黑" panose="020B0503020204020204" pitchFamily="34" charset="-122"/>
              <a:ea typeface="微软雅黑" panose="020B0503020204020204" pitchFamily="34" charset="-122"/>
            </a:endParaRPr>
          </a:p>
          <a:p>
            <a:pPr lvl="0">
              <a:lnSpc>
                <a:spcPct val="150000"/>
              </a:lnSpc>
            </a:pPr>
            <a:r>
              <a:rPr lang="en-US" altLang="zh-CN" sz="2600" dirty="0">
                <a:solidFill>
                  <a:prstClr val="black"/>
                </a:solidFill>
                <a:latin typeface="微软雅黑" panose="020B0503020204020204" pitchFamily="34" charset="-122"/>
                <a:ea typeface="微软雅黑" panose="020B0503020204020204" pitchFamily="34" charset="-122"/>
              </a:rPr>
              <a:t>4.</a:t>
            </a:r>
            <a:r>
              <a:rPr lang="zh-CN" altLang="en-US" sz="2600" dirty="0">
                <a:solidFill>
                  <a:prstClr val="black"/>
                </a:solidFill>
                <a:latin typeface="微软雅黑" panose="020B0503020204020204" pitchFamily="34" charset="-122"/>
                <a:ea typeface="微软雅黑" panose="020B0503020204020204" pitchFamily="34" charset="-122"/>
              </a:rPr>
              <a:t>中国在世界舞台上发挥着越来越重要的作用，日益走近世界舞台中央。</a:t>
            </a:r>
            <a:endParaRPr lang="en-US" altLang="zh-CN" sz="2600" dirty="0">
              <a:solidFill>
                <a:prstClr val="black"/>
              </a:solidFill>
              <a:latin typeface="微软雅黑" panose="020B0503020204020204" pitchFamily="34" charset="-122"/>
              <a:ea typeface="微软雅黑" panose="020B0503020204020204" pitchFamily="34" charset="-122"/>
            </a:endParaRPr>
          </a:p>
          <a:p>
            <a:pPr lvl="0">
              <a:lnSpc>
                <a:spcPct val="150000"/>
              </a:lnSpc>
            </a:pPr>
            <a:r>
              <a:rPr lang="en-US" altLang="zh-CN" sz="2600" dirty="0">
                <a:solidFill>
                  <a:prstClr val="black"/>
                </a:solidFill>
                <a:latin typeface="微软雅黑" panose="020B0503020204020204" pitchFamily="34" charset="-122"/>
                <a:ea typeface="微软雅黑" panose="020B0503020204020204" pitchFamily="34" charset="-122"/>
              </a:rPr>
              <a:t>                                                                                                     </a:t>
            </a:r>
            <a:r>
              <a:rPr lang="zh-CN" altLang="en-US" sz="2600" dirty="0">
                <a:solidFill>
                  <a:prstClr val="black"/>
                </a:solidFill>
                <a:latin typeface="微软雅黑" panose="020B0503020204020204" pitchFamily="34" charset="-122"/>
                <a:ea typeface="微软雅黑" panose="020B0503020204020204" pitchFamily="34" charset="-122"/>
              </a:rPr>
              <a:t>（</a:t>
            </a:r>
            <a:r>
              <a:rPr lang="en-US" altLang="zh-CN" sz="2600" dirty="0">
                <a:solidFill>
                  <a:prstClr val="black"/>
                </a:solidFill>
                <a:latin typeface="微软雅黑" panose="020B0503020204020204" pitchFamily="34" charset="-122"/>
                <a:ea typeface="微软雅黑" panose="020B0503020204020204" pitchFamily="34" charset="-122"/>
              </a:rPr>
              <a:t>      </a:t>
            </a:r>
            <a:r>
              <a:rPr lang="zh-CN" altLang="en-US" sz="2600" dirty="0">
                <a:solidFill>
                  <a:prstClr val="black"/>
                </a:solidFill>
                <a:latin typeface="微软雅黑" panose="020B0503020204020204" pitchFamily="34" charset="-122"/>
                <a:ea typeface="微软雅黑" panose="020B0503020204020204" pitchFamily="34" charset="-122"/>
              </a:rPr>
              <a:t>）</a:t>
            </a:r>
            <a:endParaRPr lang="zh-CN" altLang="en-US" sz="2600" dirty="0">
              <a:solidFill>
                <a:prstClr val="black"/>
              </a:solidFill>
              <a:latin typeface="微软雅黑" panose="020B0503020204020204" pitchFamily="34" charset="-122"/>
              <a:ea typeface="微软雅黑" panose="020B0503020204020204" pitchFamily="34" charset="-122"/>
            </a:endParaRPr>
          </a:p>
        </p:txBody>
      </p:sp>
      <p:sp>
        <p:nvSpPr>
          <p:cNvPr id="4" name="文本框 3"/>
          <p:cNvSpPr txBox="1"/>
          <p:nvPr/>
        </p:nvSpPr>
        <p:spPr>
          <a:xfrm>
            <a:off x="11013897" y="2301411"/>
            <a:ext cx="595901" cy="523220"/>
          </a:xfrm>
          <a:prstGeom prst="rect">
            <a:avLst/>
          </a:prstGeom>
          <a:noFill/>
        </p:spPr>
        <p:txBody>
          <a:bodyPr wrap="square" rtlCol="0">
            <a:spAutoFit/>
          </a:bodyPr>
          <a:lstStyle/>
          <a:p>
            <a:r>
              <a:rPr lang="zh-CN" altLang="en-US" sz="2800" dirty="0">
                <a:solidFill>
                  <a:srgbClr val="FF0000"/>
                </a:solidFill>
                <a:latin typeface="微软雅黑" panose="020B0503020204020204" pitchFamily="34" charset="-122"/>
                <a:ea typeface="微软雅黑" panose="020B0503020204020204" pitchFamily="34" charset="-122"/>
              </a:rPr>
              <a:t>√</a:t>
            </a:r>
            <a:endParaRPr lang="zh-CN" altLang="en-US" sz="2800" dirty="0">
              <a:solidFill>
                <a:srgbClr val="FF0000"/>
              </a:solidFill>
              <a:latin typeface="微软雅黑" panose="020B0503020204020204" pitchFamily="34" charset="-122"/>
              <a:ea typeface="微软雅黑" panose="020B0503020204020204" pitchFamily="34" charset="-122"/>
            </a:endParaRPr>
          </a:p>
        </p:txBody>
      </p:sp>
      <p:sp>
        <p:nvSpPr>
          <p:cNvPr id="5" name="文本框 4"/>
          <p:cNvSpPr txBox="1"/>
          <p:nvPr/>
        </p:nvSpPr>
        <p:spPr>
          <a:xfrm>
            <a:off x="11013897" y="2905780"/>
            <a:ext cx="1284269" cy="523220"/>
          </a:xfrm>
          <a:prstGeom prst="rect">
            <a:avLst/>
          </a:prstGeom>
          <a:noFill/>
        </p:spPr>
        <p:txBody>
          <a:bodyPr wrap="square" rtlCol="0">
            <a:spAutoFit/>
          </a:bodyPr>
          <a:lstStyle/>
          <a:p>
            <a:r>
              <a:rPr lang="en-US" altLang="zh-CN" sz="2800" dirty="0">
                <a:solidFill>
                  <a:srgbClr val="FF0000"/>
                </a:solidFill>
                <a:latin typeface="微软雅黑" panose="020B0503020204020204" pitchFamily="34" charset="-122"/>
                <a:ea typeface="微软雅黑" panose="020B0503020204020204" pitchFamily="34" charset="-122"/>
              </a:rPr>
              <a:t>×</a:t>
            </a:r>
            <a:endParaRPr lang="zh-CN" altLang="en-US" sz="2800" dirty="0">
              <a:solidFill>
                <a:srgbClr val="FF0000"/>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11013897" y="3510149"/>
            <a:ext cx="1284269" cy="523220"/>
          </a:xfrm>
          <a:prstGeom prst="rect">
            <a:avLst/>
          </a:prstGeom>
          <a:noFill/>
        </p:spPr>
        <p:txBody>
          <a:bodyPr wrap="square" rtlCol="0">
            <a:spAutoFit/>
          </a:bodyPr>
          <a:lstStyle/>
          <a:p>
            <a:r>
              <a:rPr lang="en-US" altLang="zh-CN" sz="2800" dirty="0">
                <a:solidFill>
                  <a:srgbClr val="FF0000"/>
                </a:solidFill>
                <a:latin typeface="微软雅黑" panose="020B0503020204020204" pitchFamily="34" charset="-122"/>
                <a:ea typeface="微软雅黑" panose="020B0503020204020204" pitchFamily="34" charset="-122"/>
              </a:rPr>
              <a:t>×</a:t>
            </a:r>
            <a:endParaRPr lang="zh-CN" altLang="en-US" sz="2800" dirty="0">
              <a:solidFill>
                <a:srgbClr val="FF0000"/>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11013896" y="4711896"/>
            <a:ext cx="595901" cy="523220"/>
          </a:xfrm>
          <a:prstGeom prst="rect">
            <a:avLst/>
          </a:prstGeom>
          <a:noFill/>
        </p:spPr>
        <p:txBody>
          <a:bodyPr wrap="square" rtlCol="0">
            <a:spAutoFit/>
          </a:bodyPr>
          <a:lstStyle/>
          <a:p>
            <a:r>
              <a:rPr lang="zh-CN" altLang="en-US" sz="2800" dirty="0">
                <a:solidFill>
                  <a:srgbClr val="FF0000"/>
                </a:solidFill>
                <a:latin typeface="微软雅黑" panose="020B0503020204020204" pitchFamily="34" charset="-122"/>
                <a:ea typeface="微软雅黑" panose="020B0503020204020204" pitchFamily="34" charset="-122"/>
              </a:rPr>
              <a:t>√</a:t>
            </a:r>
            <a:endParaRPr lang="zh-CN" altLang="en-US" sz="2800" dirty="0">
              <a:solidFill>
                <a:srgbClr val="FF0000"/>
              </a:solidFill>
              <a:latin typeface="微软雅黑" panose="020B0503020204020204" pitchFamily="34" charset="-122"/>
              <a:ea typeface="微软雅黑" panose="020B0503020204020204" pitchFamily="34" charset="-122"/>
            </a:endParaRPr>
          </a:p>
        </p:txBody>
      </p:sp>
      <p:grpSp>
        <p:nvGrpSpPr>
          <p:cNvPr id="8" name="组合 7"/>
          <p:cNvGrpSpPr/>
          <p:nvPr/>
        </p:nvGrpSpPr>
        <p:grpSpPr>
          <a:xfrm>
            <a:off x="388072" y="1031979"/>
            <a:ext cx="11559060" cy="523220"/>
            <a:chOff x="388072" y="1031979"/>
            <a:chExt cx="11559060" cy="523220"/>
          </a:xfrm>
        </p:grpSpPr>
        <p:sp>
          <p:nvSpPr>
            <p:cNvPr id="9" name="文本框 8"/>
            <p:cNvSpPr txBox="1"/>
            <p:nvPr/>
          </p:nvSpPr>
          <p:spPr>
            <a:xfrm>
              <a:off x="1025703" y="1031979"/>
              <a:ext cx="10921429" cy="523220"/>
            </a:xfrm>
            <a:prstGeom prst="rect">
              <a:avLst/>
            </a:prstGeom>
            <a:noFill/>
          </p:spPr>
          <p:txBody>
            <a:bodyPr wrap="square" rtlCol="0">
              <a:spAutoFit/>
            </a:bodyPr>
            <a:lstStyle/>
            <a:p>
              <a:r>
                <a:rPr lang="zh-CN" altLang="en-US" sz="2800" b="1" dirty="0">
                  <a:solidFill>
                    <a:srgbClr val="5B9BD5"/>
                  </a:solidFill>
                  <a:latin typeface="微软雅黑" panose="020B0503020204020204" pitchFamily="34" charset="-122"/>
                  <a:ea typeface="微软雅黑" panose="020B0503020204020204" pitchFamily="34" charset="-122"/>
                </a:rPr>
                <a:t>易错辨析</a:t>
              </a:r>
              <a:endParaRPr lang="zh-CN" altLang="en-US" sz="2800" b="1" dirty="0">
                <a:solidFill>
                  <a:srgbClr val="5B9BD5"/>
                </a:solidFill>
                <a:latin typeface="微软雅黑" panose="020B0503020204020204" pitchFamily="34" charset="-122"/>
                <a:ea typeface="微软雅黑" panose="020B0503020204020204" pitchFamily="34" charset="-122"/>
              </a:endParaRPr>
            </a:p>
          </p:txBody>
        </p:sp>
        <p:sp>
          <p:nvSpPr>
            <p:cNvPr id="10" name="Shape 16869"/>
            <p:cNvSpPr/>
            <p:nvPr/>
          </p:nvSpPr>
          <p:spPr>
            <a:xfrm>
              <a:off x="388072" y="1031979"/>
              <a:ext cx="518400" cy="464400"/>
            </a:xfrm>
            <a:custGeom>
              <a:avLst/>
              <a:gdLst/>
              <a:ahLst/>
              <a:cxnLst>
                <a:cxn ang="0">
                  <a:pos x="wd2" y="hd2"/>
                </a:cxn>
                <a:cxn ang="5400000">
                  <a:pos x="wd2" y="hd2"/>
                </a:cxn>
                <a:cxn ang="10800000">
                  <a:pos x="wd2" y="hd2"/>
                </a:cxn>
                <a:cxn ang="16200000">
                  <a:pos x="wd2" y="hd2"/>
                </a:cxn>
              </a:cxnLst>
              <a:rect l="0" t="0" r="r" b="b"/>
              <a:pathLst>
                <a:path w="21600" h="21600" extrusionOk="0">
                  <a:moveTo>
                    <a:pt x="9341" y="20419"/>
                  </a:moveTo>
                  <a:cubicBezTo>
                    <a:pt x="9341" y="20588"/>
                    <a:pt x="9341" y="20588"/>
                    <a:pt x="9341" y="20756"/>
                  </a:cubicBezTo>
                  <a:cubicBezTo>
                    <a:pt x="9341" y="21263"/>
                    <a:pt x="9924" y="21600"/>
                    <a:pt x="10800" y="21600"/>
                  </a:cubicBezTo>
                  <a:cubicBezTo>
                    <a:pt x="11530" y="21600"/>
                    <a:pt x="12114" y="21263"/>
                    <a:pt x="12114" y="20756"/>
                  </a:cubicBezTo>
                  <a:cubicBezTo>
                    <a:pt x="12114" y="20588"/>
                    <a:pt x="12114" y="20588"/>
                    <a:pt x="12114" y="20419"/>
                  </a:cubicBezTo>
                  <a:cubicBezTo>
                    <a:pt x="12551" y="20250"/>
                    <a:pt x="12989" y="19913"/>
                    <a:pt x="13573" y="19913"/>
                  </a:cubicBezTo>
                  <a:cubicBezTo>
                    <a:pt x="16784" y="19913"/>
                    <a:pt x="21600" y="20756"/>
                    <a:pt x="21600" y="20756"/>
                  </a:cubicBezTo>
                  <a:cubicBezTo>
                    <a:pt x="21600" y="4050"/>
                    <a:pt x="21600" y="4050"/>
                    <a:pt x="21600" y="4050"/>
                  </a:cubicBezTo>
                  <a:cubicBezTo>
                    <a:pt x="21600" y="4050"/>
                    <a:pt x="21016" y="3881"/>
                    <a:pt x="20286" y="3881"/>
                  </a:cubicBezTo>
                  <a:cubicBezTo>
                    <a:pt x="20286" y="18394"/>
                    <a:pt x="20286" y="18394"/>
                    <a:pt x="20286" y="18394"/>
                  </a:cubicBezTo>
                  <a:cubicBezTo>
                    <a:pt x="20286" y="18394"/>
                    <a:pt x="16492" y="16538"/>
                    <a:pt x="13719" y="17550"/>
                  </a:cubicBezTo>
                  <a:cubicBezTo>
                    <a:pt x="12697" y="17888"/>
                    <a:pt x="11822" y="19238"/>
                    <a:pt x="11238" y="20081"/>
                  </a:cubicBezTo>
                  <a:cubicBezTo>
                    <a:pt x="11092" y="19913"/>
                    <a:pt x="11092" y="19913"/>
                    <a:pt x="10946" y="19913"/>
                  </a:cubicBezTo>
                  <a:cubicBezTo>
                    <a:pt x="11384" y="19069"/>
                    <a:pt x="12114" y="17381"/>
                    <a:pt x="12989" y="16706"/>
                  </a:cubicBezTo>
                  <a:cubicBezTo>
                    <a:pt x="15616" y="15356"/>
                    <a:pt x="19119" y="16200"/>
                    <a:pt x="19119" y="16200"/>
                  </a:cubicBezTo>
                  <a:cubicBezTo>
                    <a:pt x="19119" y="0"/>
                    <a:pt x="19119" y="0"/>
                    <a:pt x="19119" y="0"/>
                  </a:cubicBezTo>
                  <a:cubicBezTo>
                    <a:pt x="19119" y="0"/>
                    <a:pt x="17805" y="338"/>
                    <a:pt x="16200" y="844"/>
                  </a:cubicBezTo>
                  <a:cubicBezTo>
                    <a:pt x="16200" y="12825"/>
                    <a:pt x="16200" y="12825"/>
                    <a:pt x="16200" y="12825"/>
                  </a:cubicBezTo>
                  <a:cubicBezTo>
                    <a:pt x="14595" y="11813"/>
                    <a:pt x="14595" y="11813"/>
                    <a:pt x="14595" y="11813"/>
                  </a:cubicBezTo>
                  <a:cubicBezTo>
                    <a:pt x="13135" y="14006"/>
                    <a:pt x="13135" y="14006"/>
                    <a:pt x="13135" y="14006"/>
                  </a:cubicBezTo>
                  <a:cubicBezTo>
                    <a:pt x="13135" y="1856"/>
                    <a:pt x="13135" y="1856"/>
                    <a:pt x="13135" y="1856"/>
                  </a:cubicBezTo>
                  <a:cubicBezTo>
                    <a:pt x="13135" y="1856"/>
                    <a:pt x="13135" y="1856"/>
                    <a:pt x="13135" y="2025"/>
                  </a:cubicBezTo>
                  <a:cubicBezTo>
                    <a:pt x="11822" y="2531"/>
                    <a:pt x="10800" y="4388"/>
                    <a:pt x="10800" y="4388"/>
                  </a:cubicBezTo>
                  <a:cubicBezTo>
                    <a:pt x="10800" y="4388"/>
                    <a:pt x="9632" y="2531"/>
                    <a:pt x="8319" y="2025"/>
                  </a:cubicBezTo>
                  <a:cubicBezTo>
                    <a:pt x="5838" y="844"/>
                    <a:pt x="2335" y="0"/>
                    <a:pt x="2335" y="0"/>
                  </a:cubicBezTo>
                  <a:cubicBezTo>
                    <a:pt x="2335" y="16200"/>
                    <a:pt x="2335" y="16200"/>
                    <a:pt x="2335" y="16200"/>
                  </a:cubicBezTo>
                  <a:cubicBezTo>
                    <a:pt x="2335" y="16200"/>
                    <a:pt x="5838" y="15356"/>
                    <a:pt x="8319" y="16706"/>
                  </a:cubicBezTo>
                  <a:cubicBezTo>
                    <a:pt x="9341" y="17381"/>
                    <a:pt x="10070" y="19069"/>
                    <a:pt x="10508" y="19913"/>
                  </a:cubicBezTo>
                  <a:cubicBezTo>
                    <a:pt x="10362" y="19913"/>
                    <a:pt x="10362" y="19913"/>
                    <a:pt x="10216" y="20081"/>
                  </a:cubicBezTo>
                  <a:cubicBezTo>
                    <a:pt x="9778" y="19238"/>
                    <a:pt x="8757" y="17888"/>
                    <a:pt x="7735" y="17550"/>
                  </a:cubicBezTo>
                  <a:cubicBezTo>
                    <a:pt x="4962" y="16538"/>
                    <a:pt x="1168" y="18394"/>
                    <a:pt x="1168" y="18394"/>
                  </a:cubicBezTo>
                  <a:cubicBezTo>
                    <a:pt x="1168" y="3881"/>
                    <a:pt x="1168" y="3881"/>
                    <a:pt x="1168" y="3881"/>
                  </a:cubicBezTo>
                  <a:cubicBezTo>
                    <a:pt x="438" y="3881"/>
                    <a:pt x="0" y="4050"/>
                    <a:pt x="0" y="4050"/>
                  </a:cubicBezTo>
                  <a:cubicBezTo>
                    <a:pt x="0" y="20756"/>
                    <a:pt x="0" y="20756"/>
                    <a:pt x="0" y="20756"/>
                  </a:cubicBezTo>
                  <a:cubicBezTo>
                    <a:pt x="0" y="20756"/>
                    <a:pt x="4670" y="19913"/>
                    <a:pt x="7881" y="19913"/>
                  </a:cubicBezTo>
                  <a:cubicBezTo>
                    <a:pt x="8465" y="19913"/>
                    <a:pt x="8903" y="20250"/>
                    <a:pt x="9341" y="20419"/>
                  </a:cubicBezTo>
                  <a:close/>
                </a:path>
              </a:pathLst>
            </a:custGeom>
            <a:solidFill>
              <a:srgbClr val="18A3D9"/>
            </a:solidFill>
            <a:ln w="12700">
              <a:miter lim="400000"/>
            </a:ln>
          </p:spPr>
          <p:txBody>
            <a:bodyPr lIns="0" tIns="0" rIns="0" bIns="0"/>
            <a:lstStyle/>
            <a:p>
              <a:pPr lvl="0"/>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623299" y="1489753"/>
            <a:ext cx="11003622" cy="1081899"/>
          </a:xfrm>
          <a:prstGeom prst="rect">
            <a:avLst/>
          </a:prstGeom>
          <a:noFill/>
        </p:spPr>
        <p:txBody>
          <a:bodyPr wrap="square" rtlCol="0">
            <a:spAutoFit/>
          </a:bodyPr>
          <a:lstStyle/>
          <a:p>
            <a:pPr lvl="0">
              <a:lnSpc>
                <a:spcPct val="130000"/>
              </a:lnSpc>
            </a:pPr>
            <a:r>
              <a:rPr lang="zh-CN" altLang="en-US" sz="2600" dirty="0">
                <a:solidFill>
                  <a:prstClr val="black"/>
                </a:solidFill>
                <a:latin typeface="微软雅黑" panose="020B0503020204020204" pitchFamily="34" charset="-122"/>
                <a:ea typeface="微软雅黑" panose="020B0503020204020204" pitchFamily="34" charset="-122"/>
              </a:rPr>
              <a:t>中国在国际舞台上发挥着主导作用、决定性作用，引领世界经济发展的新潮流。（中国在世界上的影响力最大。）</a:t>
            </a:r>
            <a:endParaRPr lang="zh-CN" altLang="en-US" sz="2600" dirty="0">
              <a:solidFill>
                <a:prstClr val="black"/>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623299" y="2650733"/>
            <a:ext cx="10873483" cy="2128981"/>
          </a:xfrm>
          <a:prstGeom prst="rect">
            <a:avLst/>
          </a:prstGeom>
          <a:noFill/>
        </p:spPr>
        <p:txBody>
          <a:bodyPr wrap="square" rtlCol="0">
            <a:spAutoFit/>
          </a:bodyPr>
          <a:lstStyle/>
          <a:p>
            <a:pPr>
              <a:lnSpc>
                <a:spcPct val="130000"/>
              </a:lnSpc>
            </a:pPr>
            <a:r>
              <a:rPr lang="zh-CN" altLang="en-US" sz="2600" dirty="0">
                <a:solidFill>
                  <a:srgbClr val="FF0000"/>
                </a:solidFill>
                <a:latin typeface="微软雅黑" panose="020B0503020204020204" pitchFamily="34" charset="-122"/>
                <a:ea typeface="微软雅黑" panose="020B0503020204020204" pitchFamily="34" charset="-122"/>
              </a:rPr>
              <a:t>这种说法错误。我国经济不断发展、科技不断进步、人民生活不断改善、综合国力不断增强，我国的国际地位不断提高，在国际社会中发挥的作用越来越大，对世界经济产生了积极而重大的影响。中国致力于维护世界的和平与发展，在世界舞台上扮演着越来越重的角色。</a:t>
            </a:r>
            <a:endParaRPr lang="zh-CN" altLang="en-US" dirty="0">
              <a:solidFill>
                <a:srgbClr val="FF0000"/>
              </a:solidFill>
            </a:endParaRPr>
          </a:p>
        </p:txBody>
      </p:sp>
      <p:grpSp>
        <p:nvGrpSpPr>
          <p:cNvPr id="5" name="组合 4"/>
          <p:cNvGrpSpPr/>
          <p:nvPr/>
        </p:nvGrpSpPr>
        <p:grpSpPr>
          <a:xfrm>
            <a:off x="447371" y="1073000"/>
            <a:ext cx="11552845" cy="523220"/>
            <a:chOff x="447371" y="1073000"/>
            <a:chExt cx="11552845" cy="523220"/>
          </a:xfrm>
        </p:grpSpPr>
        <p:sp>
          <p:nvSpPr>
            <p:cNvPr id="6" name="文本框 5"/>
            <p:cNvSpPr txBox="1"/>
            <p:nvPr/>
          </p:nvSpPr>
          <p:spPr>
            <a:xfrm>
              <a:off x="1078787" y="1073000"/>
              <a:ext cx="10921429" cy="523220"/>
            </a:xfrm>
            <a:prstGeom prst="rect">
              <a:avLst/>
            </a:prstGeom>
            <a:noFill/>
          </p:spPr>
          <p:txBody>
            <a:bodyPr wrap="square" rtlCol="0">
              <a:spAutoFit/>
            </a:bodyPr>
            <a:lstStyle/>
            <a:p>
              <a:r>
                <a:rPr lang="zh-CN" altLang="en-US" sz="2800" b="1" dirty="0">
                  <a:solidFill>
                    <a:srgbClr val="5B9BD5"/>
                  </a:solidFill>
                  <a:latin typeface="微软雅黑" panose="020B0503020204020204" pitchFamily="34" charset="-122"/>
                  <a:ea typeface="微软雅黑" panose="020B0503020204020204" pitchFamily="34" charset="-122"/>
                </a:rPr>
                <a:t>易混辨析</a:t>
              </a:r>
              <a:endParaRPr lang="zh-CN" altLang="en-US" sz="2800" b="1" dirty="0">
                <a:solidFill>
                  <a:srgbClr val="5B9BD5"/>
                </a:solidFill>
                <a:latin typeface="微软雅黑" panose="020B0503020204020204" pitchFamily="34" charset="-122"/>
                <a:ea typeface="微软雅黑" panose="020B0503020204020204" pitchFamily="34" charset="-122"/>
              </a:endParaRPr>
            </a:p>
          </p:txBody>
        </p:sp>
        <p:sp>
          <p:nvSpPr>
            <p:cNvPr id="7" name="Shape 16869"/>
            <p:cNvSpPr/>
            <p:nvPr/>
          </p:nvSpPr>
          <p:spPr>
            <a:xfrm>
              <a:off x="447371" y="1073000"/>
              <a:ext cx="518400" cy="464400"/>
            </a:xfrm>
            <a:custGeom>
              <a:avLst/>
              <a:gdLst/>
              <a:ahLst/>
              <a:cxnLst>
                <a:cxn ang="0">
                  <a:pos x="wd2" y="hd2"/>
                </a:cxn>
                <a:cxn ang="5400000">
                  <a:pos x="wd2" y="hd2"/>
                </a:cxn>
                <a:cxn ang="10800000">
                  <a:pos x="wd2" y="hd2"/>
                </a:cxn>
                <a:cxn ang="16200000">
                  <a:pos x="wd2" y="hd2"/>
                </a:cxn>
              </a:cxnLst>
              <a:rect l="0" t="0" r="r" b="b"/>
              <a:pathLst>
                <a:path w="21600" h="21600" extrusionOk="0">
                  <a:moveTo>
                    <a:pt x="9341" y="20419"/>
                  </a:moveTo>
                  <a:cubicBezTo>
                    <a:pt x="9341" y="20588"/>
                    <a:pt x="9341" y="20588"/>
                    <a:pt x="9341" y="20756"/>
                  </a:cubicBezTo>
                  <a:cubicBezTo>
                    <a:pt x="9341" y="21263"/>
                    <a:pt x="9924" y="21600"/>
                    <a:pt x="10800" y="21600"/>
                  </a:cubicBezTo>
                  <a:cubicBezTo>
                    <a:pt x="11530" y="21600"/>
                    <a:pt x="12114" y="21263"/>
                    <a:pt x="12114" y="20756"/>
                  </a:cubicBezTo>
                  <a:cubicBezTo>
                    <a:pt x="12114" y="20588"/>
                    <a:pt x="12114" y="20588"/>
                    <a:pt x="12114" y="20419"/>
                  </a:cubicBezTo>
                  <a:cubicBezTo>
                    <a:pt x="12551" y="20250"/>
                    <a:pt x="12989" y="19913"/>
                    <a:pt x="13573" y="19913"/>
                  </a:cubicBezTo>
                  <a:cubicBezTo>
                    <a:pt x="16784" y="19913"/>
                    <a:pt x="21600" y="20756"/>
                    <a:pt x="21600" y="20756"/>
                  </a:cubicBezTo>
                  <a:cubicBezTo>
                    <a:pt x="21600" y="4050"/>
                    <a:pt x="21600" y="4050"/>
                    <a:pt x="21600" y="4050"/>
                  </a:cubicBezTo>
                  <a:cubicBezTo>
                    <a:pt x="21600" y="4050"/>
                    <a:pt x="21016" y="3881"/>
                    <a:pt x="20286" y="3881"/>
                  </a:cubicBezTo>
                  <a:cubicBezTo>
                    <a:pt x="20286" y="18394"/>
                    <a:pt x="20286" y="18394"/>
                    <a:pt x="20286" y="18394"/>
                  </a:cubicBezTo>
                  <a:cubicBezTo>
                    <a:pt x="20286" y="18394"/>
                    <a:pt x="16492" y="16538"/>
                    <a:pt x="13719" y="17550"/>
                  </a:cubicBezTo>
                  <a:cubicBezTo>
                    <a:pt x="12697" y="17888"/>
                    <a:pt x="11822" y="19238"/>
                    <a:pt x="11238" y="20081"/>
                  </a:cubicBezTo>
                  <a:cubicBezTo>
                    <a:pt x="11092" y="19913"/>
                    <a:pt x="11092" y="19913"/>
                    <a:pt x="10946" y="19913"/>
                  </a:cubicBezTo>
                  <a:cubicBezTo>
                    <a:pt x="11384" y="19069"/>
                    <a:pt x="12114" y="17381"/>
                    <a:pt x="12989" y="16706"/>
                  </a:cubicBezTo>
                  <a:cubicBezTo>
                    <a:pt x="15616" y="15356"/>
                    <a:pt x="19119" y="16200"/>
                    <a:pt x="19119" y="16200"/>
                  </a:cubicBezTo>
                  <a:cubicBezTo>
                    <a:pt x="19119" y="0"/>
                    <a:pt x="19119" y="0"/>
                    <a:pt x="19119" y="0"/>
                  </a:cubicBezTo>
                  <a:cubicBezTo>
                    <a:pt x="19119" y="0"/>
                    <a:pt x="17805" y="338"/>
                    <a:pt x="16200" y="844"/>
                  </a:cubicBezTo>
                  <a:cubicBezTo>
                    <a:pt x="16200" y="12825"/>
                    <a:pt x="16200" y="12825"/>
                    <a:pt x="16200" y="12825"/>
                  </a:cubicBezTo>
                  <a:cubicBezTo>
                    <a:pt x="14595" y="11813"/>
                    <a:pt x="14595" y="11813"/>
                    <a:pt x="14595" y="11813"/>
                  </a:cubicBezTo>
                  <a:cubicBezTo>
                    <a:pt x="13135" y="14006"/>
                    <a:pt x="13135" y="14006"/>
                    <a:pt x="13135" y="14006"/>
                  </a:cubicBezTo>
                  <a:cubicBezTo>
                    <a:pt x="13135" y="1856"/>
                    <a:pt x="13135" y="1856"/>
                    <a:pt x="13135" y="1856"/>
                  </a:cubicBezTo>
                  <a:cubicBezTo>
                    <a:pt x="13135" y="1856"/>
                    <a:pt x="13135" y="1856"/>
                    <a:pt x="13135" y="2025"/>
                  </a:cubicBezTo>
                  <a:cubicBezTo>
                    <a:pt x="11822" y="2531"/>
                    <a:pt x="10800" y="4388"/>
                    <a:pt x="10800" y="4388"/>
                  </a:cubicBezTo>
                  <a:cubicBezTo>
                    <a:pt x="10800" y="4388"/>
                    <a:pt x="9632" y="2531"/>
                    <a:pt x="8319" y="2025"/>
                  </a:cubicBezTo>
                  <a:cubicBezTo>
                    <a:pt x="5838" y="844"/>
                    <a:pt x="2335" y="0"/>
                    <a:pt x="2335" y="0"/>
                  </a:cubicBezTo>
                  <a:cubicBezTo>
                    <a:pt x="2335" y="16200"/>
                    <a:pt x="2335" y="16200"/>
                    <a:pt x="2335" y="16200"/>
                  </a:cubicBezTo>
                  <a:cubicBezTo>
                    <a:pt x="2335" y="16200"/>
                    <a:pt x="5838" y="15356"/>
                    <a:pt x="8319" y="16706"/>
                  </a:cubicBezTo>
                  <a:cubicBezTo>
                    <a:pt x="9341" y="17381"/>
                    <a:pt x="10070" y="19069"/>
                    <a:pt x="10508" y="19913"/>
                  </a:cubicBezTo>
                  <a:cubicBezTo>
                    <a:pt x="10362" y="19913"/>
                    <a:pt x="10362" y="19913"/>
                    <a:pt x="10216" y="20081"/>
                  </a:cubicBezTo>
                  <a:cubicBezTo>
                    <a:pt x="9778" y="19238"/>
                    <a:pt x="8757" y="17888"/>
                    <a:pt x="7735" y="17550"/>
                  </a:cubicBezTo>
                  <a:cubicBezTo>
                    <a:pt x="4962" y="16538"/>
                    <a:pt x="1168" y="18394"/>
                    <a:pt x="1168" y="18394"/>
                  </a:cubicBezTo>
                  <a:cubicBezTo>
                    <a:pt x="1168" y="3881"/>
                    <a:pt x="1168" y="3881"/>
                    <a:pt x="1168" y="3881"/>
                  </a:cubicBezTo>
                  <a:cubicBezTo>
                    <a:pt x="438" y="3881"/>
                    <a:pt x="0" y="4050"/>
                    <a:pt x="0" y="4050"/>
                  </a:cubicBezTo>
                  <a:cubicBezTo>
                    <a:pt x="0" y="20756"/>
                    <a:pt x="0" y="20756"/>
                    <a:pt x="0" y="20756"/>
                  </a:cubicBezTo>
                  <a:cubicBezTo>
                    <a:pt x="0" y="20756"/>
                    <a:pt x="4670" y="19913"/>
                    <a:pt x="7881" y="19913"/>
                  </a:cubicBezTo>
                  <a:cubicBezTo>
                    <a:pt x="8465" y="19913"/>
                    <a:pt x="8903" y="20250"/>
                    <a:pt x="9341" y="20419"/>
                  </a:cubicBezTo>
                  <a:close/>
                </a:path>
              </a:pathLst>
            </a:custGeom>
            <a:solidFill>
              <a:srgbClr val="18A3D9"/>
            </a:solidFill>
            <a:ln w="12700">
              <a:miter lim="400000"/>
            </a:ln>
          </p:spPr>
          <p:txBody>
            <a:bodyPr lIns="0" tIns="0" rIns="0" bIns="0"/>
            <a:lstStyle/>
            <a:p>
              <a:pPr lvl="0"/>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669202" y="1647779"/>
            <a:ext cx="10459092" cy="4209550"/>
          </a:xfrm>
          <a:prstGeom prst="rect">
            <a:avLst/>
          </a:prstGeom>
          <a:noFill/>
        </p:spPr>
        <p:txBody>
          <a:bodyPr wrap="square" rtlCol="0">
            <a:spAutoFit/>
          </a:bodyPr>
          <a:lstStyle/>
          <a:p>
            <a:pPr lvl="0">
              <a:lnSpc>
                <a:spcPct val="130000"/>
              </a:lnSpc>
            </a:pPr>
            <a:r>
              <a:rPr lang="en-US" altLang="zh-CN" sz="2600" dirty="0">
                <a:solidFill>
                  <a:prstClr val="black"/>
                </a:solidFill>
                <a:latin typeface="微软雅黑" panose="020B0503020204020204" pitchFamily="34" charset="-122"/>
                <a:ea typeface="微软雅黑" panose="020B0503020204020204" pitchFamily="34" charset="-122"/>
              </a:rPr>
              <a:t>1.</a:t>
            </a:r>
            <a:r>
              <a:rPr lang="zh-CN" altLang="en-US" sz="2600" dirty="0">
                <a:solidFill>
                  <a:prstClr val="black"/>
                </a:solidFill>
                <a:latin typeface="微软雅黑" panose="020B0503020204020204" pitchFamily="34" charset="-122"/>
                <a:ea typeface="微软雅黑" panose="020B0503020204020204" pitchFamily="34" charset="-122"/>
              </a:rPr>
              <a:t>（</a:t>
            </a:r>
            <a:r>
              <a:rPr lang="en-US" altLang="zh-CN" sz="2600" dirty="0">
                <a:solidFill>
                  <a:prstClr val="black"/>
                </a:solidFill>
                <a:latin typeface="微软雅黑" panose="020B0503020204020204" pitchFamily="34" charset="-122"/>
                <a:ea typeface="微软雅黑" panose="020B0503020204020204" pitchFamily="34" charset="-122"/>
              </a:rPr>
              <a:t>2019·</a:t>
            </a:r>
            <a:r>
              <a:rPr lang="zh-CN" altLang="en-US" sz="2600" dirty="0">
                <a:solidFill>
                  <a:prstClr val="black"/>
                </a:solidFill>
                <a:latin typeface="微软雅黑" panose="020B0503020204020204" pitchFamily="34" charset="-122"/>
                <a:ea typeface="微软雅黑" panose="020B0503020204020204" pitchFamily="34" charset="-122"/>
              </a:rPr>
              <a:t>贵阳</a:t>
            </a:r>
            <a:r>
              <a:rPr lang="en-US" altLang="zh-CN" sz="2600" dirty="0">
                <a:solidFill>
                  <a:prstClr val="black"/>
                </a:solidFill>
                <a:latin typeface="微软雅黑" panose="020B0503020204020204" pitchFamily="34" charset="-122"/>
                <a:ea typeface="微软雅黑" panose="020B0503020204020204" pitchFamily="34" charset="-122"/>
              </a:rPr>
              <a:t>11</a:t>
            </a:r>
            <a:r>
              <a:rPr lang="zh-CN" altLang="en-US" sz="2600" dirty="0">
                <a:solidFill>
                  <a:prstClr val="black"/>
                </a:solidFill>
                <a:latin typeface="微软雅黑" panose="020B0503020204020204" pitchFamily="34" charset="-122"/>
                <a:ea typeface="微软雅黑" panose="020B0503020204020204" pitchFamily="34" charset="-122"/>
              </a:rPr>
              <a:t>）共建“一带一路”，源于中国而属于世界，为世界经济增长开辟了新空间，为增进各国民生福祉作出了新贡献。它在解决中国发展问题，也在解决世界发展问题。共建“一带一路”的巨大影响展现出中国                                                                              （      ）</a:t>
            </a:r>
            <a:endParaRPr lang="zh-CN" altLang="en-US" sz="2600" dirty="0">
              <a:solidFill>
                <a:prstClr val="black"/>
              </a:solidFill>
              <a:latin typeface="微软雅黑" panose="020B0503020204020204" pitchFamily="34" charset="-122"/>
              <a:ea typeface="微软雅黑" panose="020B0503020204020204" pitchFamily="34" charset="-122"/>
            </a:endParaRPr>
          </a:p>
          <a:p>
            <a:pPr lvl="0">
              <a:lnSpc>
                <a:spcPct val="130000"/>
              </a:lnSpc>
            </a:pPr>
            <a:r>
              <a:rPr lang="en-US" altLang="zh-CN" sz="2600" dirty="0">
                <a:solidFill>
                  <a:prstClr val="black"/>
                </a:solidFill>
                <a:latin typeface="微软雅黑" panose="020B0503020204020204" pitchFamily="34" charset="-122"/>
                <a:ea typeface="微软雅黑" panose="020B0503020204020204" pitchFamily="34" charset="-122"/>
              </a:rPr>
              <a:t>A.</a:t>
            </a:r>
            <a:r>
              <a:rPr lang="zh-CN" altLang="en-US" sz="2600" dirty="0">
                <a:solidFill>
                  <a:prstClr val="black"/>
                </a:solidFill>
                <a:latin typeface="微软雅黑" panose="020B0503020204020204" pitchFamily="34" charset="-122"/>
                <a:ea typeface="微软雅黑" panose="020B0503020204020204" pitchFamily="34" charset="-122"/>
              </a:rPr>
              <a:t>对世界发展起到了决定性的作用</a:t>
            </a:r>
            <a:endParaRPr lang="zh-CN" altLang="en-US" sz="2600" dirty="0">
              <a:solidFill>
                <a:prstClr val="black"/>
              </a:solidFill>
              <a:latin typeface="微软雅黑" panose="020B0503020204020204" pitchFamily="34" charset="-122"/>
              <a:ea typeface="微软雅黑" panose="020B0503020204020204" pitchFamily="34" charset="-122"/>
            </a:endParaRPr>
          </a:p>
          <a:p>
            <a:pPr lvl="0">
              <a:lnSpc>
                <a:spcPct val="130000"/>
              </a:lnSpc>
            </a:pPr>
            <a:r>
              <a:rPr lang="en-US" altLang="zh-CN" sz="2600" dirty="0">
                <a:solidFill>
                  <a:prstClr val="black"/>
                </a:solidFill>
                <a:latin typeface="微软雅黑" panose="020B0503020204020204" pitchFamily="34" charset="-122"/>
                <a:ea typeface="微软雅黑" panose="020B0503020204020204" pitchFamily="34" charset="-122"/>
              </a:rPr>
              <a:t>B.</a:t>
            </a:r>
            <a:r>
              <a:rPr lang="zh-CN" altLang="en-US" sz="2600" dirty="0">
                <a:solidFill>
                  <a:prstClr val="black"/>
                </a:solidFill>
                <a:latin typeface="微软雅黑" panose="020B0503020204020204" pitchFamily="34" charset="-122"/>
                <a:ea typeface="微软雅黑" panose="020B0503020204020204" pitchFamily="34" charset="-122"/>
              </a:rPr>
              <a:t>在世界经济领域合作中独占鳌头</a:t>
            </a:r>
            <a:endParaRPr lang="zh-CN" altLang="en-US" sz="2600" dirty="0">
              <a:solidFill>
                <a:prstClr val="black"/>
              </a:solidFill>
              <a:latin typeface="微软雅黑" panose="020B0503020204020204" pitchFamily="34" charset="-122"/>
              <a:ea typeface="微软雅黑" panose="020B0503020204020204" pitchFamily="34" charset="-122"/>
            </a:endParaRPr>
          </a:p>
          <a:p>
            <a:pPr lvl="0">
              <a:lnSpc>
                <a:spcPct val="130000"/>
              </a:lnSpc>
            </a:pPr>
            <a:r>
              <a:rPr lang="en-US" altLang="zh-CN" sz="2600" dirty="0">
                <a:solidFill>
                  <a:prstClr val="black"/>
                </a:solidFill>
                <a:latin typeface="微软雅黑" panose="020B0503020204020204" pitchFamily="34" charset="-122"/>
                <a:ea typeface="微软雅黑" panose="020B0503020204020204" pitchFamily="34" charset="-122"/>
              </a:rPr>
              <a:t>C.</a:t>
            </a:r>
            <a:r>
              <a:rPr lang="zh-CN" altLang="en-US" sz="2600" dirty="0">
                <a:solidFill>
                  <a:prstClr val="black"/>
                </a:solidFill>
                <a:latin typeface="微软雅黑" panose="020B0503020204020204" pitchFamily="34" charset="-122"/>
                <a:ea typeface="微软雅黑" panose="020B0503020204020204" pitchFamily="34" charset="-122"/>
              </a:rPr>
              <a:t>在国际事务中贡献智慧提供方案</a:t>
            </a:r>
            <a:endParaRPr lang="zh-CN" altLang="en-US" sz="2600" dirty="0">
              <a:solidFill>
                <a:prstClr val="black"/>
              </a:solidFill>
              <a:latin typeface="微软雅黑" panose="020B0503020204020204" pitchFamily="34" charset="-122"/>
              <a:ea typeface="微软雅黑" panose="020B0503020204020204" pitchFamily="34" charset="-122"/>
            </a:endParaRPr>
          </a:p>
          <a:p>
            <a:pPr lvl="0">
              <a:lnSpc>
                <a:spcPct val="130000"/>
              </a:lnSpc>
            </a:pPr>
            <a:r>
              <a:rPr lang="en-US" altLang="zh-CN" sz="2600" dirty="0">
                <a:solidFill>
                  <a:prstClr val="black"/>
                </a:solidFill>
                <a:latin typeface="微软雅黑" panose="020B0503020204020204" pitchFamily="34" charset="-122"/>
                <a:ea typeface="微软雅黑" panose="020B0503020204020204" pitchFamily="34" charset="-122"/>
              </a:rPr>
              <a:t>D.</a:t>
            </a:r>
            <a:r>
              <a:rPr lang="zh-CN" altLang="en-US" sz="2600" dirty="0">
                <a:solidFill>
                  <a:prstClr val="black"/>
                </a:solidFill>
                <a:latin typeface="微软雅黑" panose="020B0503020204020204" pitchFamily="34" charset="-122"/>
                <a:ea typeface="微软雅黑" panose="020B0503020204020204" pitchFamily="34" charset="-122"/>
              </a:rPr>
              <a:t>对其他国家开展人道主义的援助</a:t>
            </a:r>
            <a:endParaRPr lang="zh-CN" altLang="en-US" dirty="0"/>
          </a:p>
        </p:txBody>
      </p:sp>
      <p:grpSp>
        <p:nvGrpSpPr>
          <p:cNvPr id="3" name="组合 2"/>
          <p:cNvGrpSpPr/>
          <p:nvPr/>
        </p:nvGrpSpPr>
        <p:grpSpPr>
          <a:xfrm>
            <a:off x="490082" y="1047170"/>
            <a:ext cx="11401657" cy="529376"/>
            <a:chOff x="490082" y="1047170"/>
            <a:chExt cx="11401657" cy="529376"/>
          </a:xfrm>
        </p:grpSpPr>
        <p:sp>
          <p:nvSpPr>
            <p:cNvPr id="4" name="文本框 3"/>
            <p:cNvSpPr txBox="1"/>
            <p:nvPr/>
          </p:nvSpPr>
          <p:spPr>
            <a:xfrm>
              <a:off x="1052503" y="1053326"/>
              <a:ext cx="10839236" cy="523220"/>
            </a:xfrm>
            <a:prstGeom prst="rect">
              <a:avLst/>
            </a:prstGeom>
            <a:noFill/>
          </p:spPr>
          <p:txBody>
            <a:bodyPr wrap="square" rtlCol="0">
              <a:spAutoFit/>
            </a:bodyPr>
            <a:lstStyle/>
            <a:p>
              <a:r>
                <a:rPr lang="zh-CN" altLang="en-US" sz="2800" b="1" dirty="0">
                  <a:solidFill>
                    <a:srgbClr val="5B9BD5"/>
                  </a:solidFill>
                  <a:latin typeface="微软雅黑" panose="020B0503020204020204" pitchFamily="34" charset="-122"/>
                  <a:ea typeface="微软雅黑" panose="020B0503020204020204" pitchFamily="34" charset="-122"/>
                </a:rPr>
                <a:t>真题试做</a:t>
              </a:r>
              <a:endParaRPr lang="zh-CN" altLang="en-US" sz="2800" b="1" dirty="0">
                <a:solidFill>
                  <a:srgbClr val="5B9BD5"/>
                </a:solidFill>
                <a:latin typeface="微软雅黑" panose="020B0503020204020204" pitchFamily="34" charset="-122"/>
                <a:ea typeface="微软雅黑" panose="020B0503020204020204" pitchFamily="34" charset="-122"/>
              </a:endParaRPr>
            </a:p>
          </p:txBody>
        </p:sp>
        <p:grpSp>
          <p:nvGrpSpPr>
            <p:cNvPr id="5" name="组合 4"/>
            <p:cNvGrpSpPr/>
            <p:nvPr/>
          </p:nvGrpSpPr>
          <p:grpSpPr>
            <a:xfrm>
              <a:off x="490082" y="1047170"/>
              <a:ext cx="458217" cy="464400"/>
              <a:chOff x="10455823" y="4493378"/>
              <a:chExt cx="840370" cy="817605"/>
            </a:xfrm>
            <a:solidFill>
              <a:srgbClr val="18A3D9"/>
            </a:solidFill>
          </p:grpSpPr>
          <p:sp>
            <p:nvSpPr>
              <p:cNvPr id="6" name="Shape 1385"/>
              <p:cNvSpPr/>
              <p:nvPr/>
            </p:nvSpPr>
            <p:spPr>
              <a:xfrm>
                <a:off x="10518775" y="4582319"/>
                <a:ext cx="715964" cy="728664"/>
              </a:xfrm>
              <a:custGeom>
                <a:avLst/>
                <a:gdLst/>
                <a:ahLst/>
                <a:cxnLst>
                  <a:cxn ang="0">
                    <a:pos x="wd2" y="hd2"/>
                  </a:cxn>
                  <a:cxn ang="5400000">
                    <a:pos x="wd2" y="hd2"/>
                  </a:cxn>
                  <a:cxn ang="10800000">
                    <a:pos x="wd2" y="hd2"/>
                  </a:cxn>
                  <a:cxn ang="16200000">
                    <a:pos x="wd2" y="hd2"/>
                  </a:cxn>
                </a:cxnLst>
                <a:rect l="0" t="0" r="r" b="b"/>
                <a:pathLst>
                  <a:path w="21600" h="21600" extrusionOk="0">
                    <a:moveTo>
                      <a:pt x="21600" y="10315"/>
                    </a:moveTo>
                    <a:cubicBezTo>
                      <a:pt x="21600" y="4673"/>
                      <a:pt x="16760" y="0"/>
                      <a:pt x="10755" y="0"/>
                    </a:cubicBezTo>
                    <a:cubicBezTo>
                      <a:pt x="4840" y="0"/>
                      <a:pt x="0" y="4673"/>
                      <a:pt x="0" y="10315"/>
                    </a:cubicBezTo>
                    <a:cubicBezTo>
                      <a:pt x="0" y="13577"/>
                      <a:pt x="1613" y="16487"/>
                      <a:pt x="4123" y="18426"/>
                    </a:cubicBezTo>
                    <a:cubicBezTo>
                      <a:pt x="2778" y="20454"/>
                      <a:pt x="2778" y="20454"/>
                      <a:pt x="2778" y="20454"/>
                    </a:cubicBezTo>
                    <a:cubicBezTo>
                      <a:pt x="2510" y="20807"/>
                      <a:pt x="2599" y="21247"/>
                      <a:pt x="2958" y="21512"/>
                    </a:cubicBezTo>
                    <a:cubicBezTo>
                      <a:pt x="3137" y="21600"/>
                      <a:pt x="3227" y="21600"/>
                      <a:pt x="3406" y="21600"/>
                    </a:cubicBezTo>
                    <a:cubicBezTo>
                      <a:pt x="3675" y="21600"/>
                      <a:pt x="3854" y="21512"/>
                      <a:pt x="4033" y="21247"/>
                    </a:cubicBezTo>
                    <a:cubicBezTo>
                      <a:pt x="5378" y="19220"/>
                      <a:pt x="5378" y="19220"/>
                      <a:pt x="5378" y="19220"/>
                    </a:cubicBezTo>
                    <a:cubicBezTo>
                      <a:pt x="6991" y="20101"/>
                      <a:pt x="8783" y="20630"/>
                      <a:pt x="10755" y="20630"/>
                    </a:cubicBezTo>
                    <a:cubicBezTo>
                      <a:pt x="12727" y="20630"/>
                      <a:pt x="14609" y="20101"/>
                      <a:pt x="16222" y="19220"/>
                    </a:cubicBezTo>
                    <a:cubicBezTo>
                      <a:pt x="17567" y="21247"/>
                      <a:pt x="17567" y="21247"/>
                      <a:pt x="17567" y="21247"/>
                    </a:cubicBezTo>
                    <a:cubicBezTo>
                      <a:pt x="17656" y="21512"/>
                      <a:pt x="17925" y="21600"/>
                      <a:pt x="18194" y="21600"/>
                    </a:cubicBezTo>
                    <a:cubicBezTo>
                      <a:pt x="18373" y="21600"/>
                      <a:pt x="18463" y="21600"/>
                      <a:pt x="18642" y="21512"/>
                    </a:cubicBezTo>
                    <a:cubicBezTo>
                      <a:pt x="19001" y="21247"/>
                      <a:pt x="19090" y="20807"/>
                      <a:pt x="18822" y="20454"/>
                    </a:cubicBezTo>
                    <a:cubicBezTo>
                      <a:pt x="17477" y="18426"/>
                      <a:pt x="17477" y="18426"/>
                      <a:pt x="17477" y="18426"/>
                    </a:cubicBezTo>
                    <a:cubicBezTo>
                      <a:pt x="19987" y="16487"/>
                      <a:pt x="21600" y="13577"/>
                      <a:pt x="21600" y="10315"/>
                    </a:cubicBezTo>
                    <a:close/>
                    <a:moveTo>
                      <a:pt x="10755" y="17456"/>
                    </a:moveTo>
                    <a:cubicBezTo>
                      <a:pt x="6722" y="17456"/>
                      <a:pt x="3316" y="14282"/>
                      <a:pt x="3316" y="10315"/>
                    </a:cubicBezTo>
                    <a:cubicBezTo>
                      <a:pt x="3316" y="6436"/>
                      <a:pt x="6722" y="3262"/>
                      <a:pt x="10755" y="3262"/>
                    </a:cubicBezTo>
                    <a:cubicBezTo>
                      <a:pt x="14878" y="3262"/>
                      <a:pt x="18194" y="6436"/>
                      <a:pt x="18194" y="10315"/>
                    </a:cubicBezTo>
                    <a:cubicBezTo>
                      <a:pt x="18194" y="14282"/>
                      <a:pt x="14878" y="17456"/>
                      <a:pt x="10755" y="17456"/>
                    </a:cubicBezTo>
                    <a:close/>
                  </a:path>
                </a:pathLst>
              </a:custGeom>
              <a:grpFill/>
              <a:ln w="12700">
                <a:miter lim="400000"/>
              </a:ln>
            </p:spPr>
            <p:txBody>
              <a:bodyPr lIns="0" tIns="0" rIns="0" bIns="0"/>
              <a:lstStyle/>
              <a:p>
                <a:pPr lvl="0"/>
              </a:p>
            </p:txBody>
          </p:sp>
          <p:sp>
            <p:nvSpPr>
              <p:cNvPr id="7" name="Shape 1386"/>
              <p:cNvSpPr/>
              <p:nvPr/>
            </p:nvSpPr>
            <p:spPr>
              <a:xfrm>
                <a:off x="10455823" y="4493378"/>
                <a:ext cx="289750" cy="272726"/>
              </a:xfrm>
              <a:custGeom>
                <a:avLst/>
                <a:gdLst/>
                <a:ahLst/>
                <a:cxnLst>
                  <a:cxn ang="0">
                    <a:pos x="wd2" y="hd2"/>
                  </a:cxn>
                  <a:cxn ang="5400000">
                    <a:pos x="wd2" y="hd2"/>
                  </a:cxn>
                  <a:cxn ang="10800000">
                    <a:pos x="wd2" y="hd2"/>
                  </a:cxn>
                  <a:cxn ang="16200000">
                    <a:pos x="wd2" y="hd2"/>
                  </a:cxn>
                </a:cxnLst>
                <a:rect l="0" t="0" r="r" b="b"/>
                <a:pathLst>
                  <a:path w="20217" h="20389" extrusionOk="0">
                    <a:moveTo>
                      <a:pt x="19928" y="3285"/>
                    </a:moveTo>
                    <a:cubicBezTo>
                      <a:pt x="19305" y="2617"/>
                      <a:pt x="18681" y="2617"/>
                      <a:pt x="18058" y="2840"/>
                    </a:cubicBezTo>
                    <a:cubicBezTo>
                      <a:pt x="14112" y="-946"/>
                      <a:pt x="8089" y="-946"/>
                      <a:pt x="3935" y="2840"/>
                    </a:cubicBezTo>
                    <a:cubicBezTo>
                      <a:pt x="-219" y="6625"/>
                      <a:pt x="-1257" y="12860"/>
                      <a:pt x="1651" y="17536"/>
                    </a:cubicBezTo>
                    <a:cubicBezTo>
                      <a:pt x="1235" y="18205"/>
                      <a:pt x="1235" y="19095"/>
                      <a:pt x="1651" y="19763"/>
                    </a:cubicBezTo>
                    <a:cubicBezTo>
                      <a:pt x="2274" y="20431"/>
                      <a:pt x="3312" y="20654"/>
                      <a:pt x="3935" y="19986"/>
                    </a:cubicBezTo>
                    <a:cubicBezTo>
                      <a:pt x="19720" y="5734"/>
                      <a:pt x="19720" y="5734"/>
                      <a:pt x="19720" y="5734"/>
                    </a:cubicBezTo>
                    <a:cubicBezTo>
                      <a:pt x="20343" y="5066"/>
                      <a:pt x="20343" y="4176"/>
                      <a:pt x="19928" y="3285"/>
                    </a:cubicBezTo>
                    <a:close/>
                  </a:path>
                </a:pathLst>
              </a:custGeom>
              <a:grpFill/>
              <a:ln w="12700">
                <a:miter lim="400000"/>
              </a:ln>
            </p:spPr>
            <p:txBody>
              <a:bodyPr lIns="0" tIns="0" rIns="0" bIns="0"/>
              <a:lstStyle/>
              <a:p>
                <a:pPr lvl="0"/>
              </a:p>
            </p:txBody>
          </p:sp>
          <p:sp>
            <p:nvSpPr>
              <p:cNvPr id="8" name="Shape 1387"/>
              <p:cNvSpPr/>
              <p:nvPr/>
            </p:nvSpPr>
            <p:spPr>
              <a:xfrm>
                <a:off x="11006501" y="4493378"/>
                <a:ext cx="289692" cy="272726"/>
              </a:xfrm>
              <a:custGeom>
                <a:avLst/>
                <a:gdLst/>
                <a:ahLst/>
                <a:cxnLst>
                  <a:cxn ang="0">
                    <a:pos x="wd2" y="hd2"/>
                  </a:cxn>
                  <a:cxn ang="5400000">
                    <a:pos x="wd2" y="hd2"/>
                  </a:cxn>
                  <a:cxn ang="10800000">
                    <a:pos x="wd2" y="hd2"/>
                  </a:cxn>
                  <a:cxn ang="16200000">
                    <a:pos x="wd2" y="hd2"/>
                  </a:cxn>
                </a:cxnLst>
                <a:rect l="0" t="0" r="r" b="b"/>
                <a:pathLst>
                  <a:path w="20213" h="20389" extrusionOk="0">
                    <a:moveTo>
                      <a:pt x="16368" y="2840"/>
                    </a:moveTo>
                    <a:cubicBezTo>
                      <a:pt x="12215" y="-946"/>
                      <a:pt x="6191" y="-946"/>
                      <a:pt x="2245" y="2840"/>
                    </a:cubicBezTo>
                    <a:cubicBezTo>
                      <a:pt x="1622" y="2617"/>
                      <a:pt x="791" y="2617"/>
                      <a:pt x="376" y="3285"/>
                    </a:cubicBezTo>
                    <a:cubicBezTo>
                      <a:pt x="-247" y="4176"/>
                      <a:pt x="-39" y="5066"/>
                      <a:pt x="584" y="5734"/>
                    </a:cubicBezTo>
                    <a:cubicBezTo>
                      <a:pt x="16368" y="19986"/>
                      <a:pt x="16368" y="19986"/>
                      <a:pt x="16368" y="19986"/>
                    </a:cubicBezTo>
                    <a:cubicBezTo>
                      <a:pt x="16991" y="20654"/>
                      <a:pt x="18030" y="20431"/>
                      <a:pt x="18653" y="19763"/>
                    </a:cubicBezTo>
                    <a:cubicBezTo>
                      <a:pt x="19068" y="19095"/>
                      <a:pt x="19068" y="18205"/>
                      <a:pt x="18653" y="17536"/>
                    </a:cubicBezTo>
                    <a:cubicBezTo>
                      <a:pt x="21353" y="12860"/>
                      <a:pt x="20522" y="6625"/>
                      <a:pt x="16368" y="2840"/>
                    </a:cubicBezTo>
                    <a:close/>
                  </a:path>
                </a:pathLst>
              </a:custGeom>
              <a:grpFill/>
              <a:ln w="12700">
                <a:miter lim="400000"/>
              </a:ln>
            </p:spPr>
            <p:txBody>
              <a:bodyPr lIns="0" tIns="0" rIns="0" bIns="0"/>
              <a:lstStyle/>
              <a:p>
                <a:pPr lvl="0"/>
              </a:p>
            </p:txBody>
          </p:sp>
          <p:sp>
            <p:nvSpPr>
              <p:cNvPr id="9" name="Shape 1388"/>
              <p:cNvSpPr/>
              <p:nvPr/>
            </p:nvSpPr>
            <p:spPr>
              <a:xfrm>
                <a:off x="10784330" y="4707730"/>
                <a:ext cx="115447" cy="376239"/>
              </a:xfrm>
              <a:custGeom>
                <a:avLst/>
                <a:gdLst/>
                <a:ahLst/>
                <a:cxnLst>
                  <a:cxn ang="0">
                    <a:pos x="wd2" y="hd2"/>
                  </a:cxn>
                  <a:cxn ang="5400000">
                    <a:pos x="wd2" y="hd2"/>
                  </a:cxn>
                  <a:cxn ang="10800000">
                    <a:pos x="wd2" y="hd2"/>
                  </a:cxn>
                  <a:cxn ang="16200000">
                    <a:pos x="wd2" y="hd2"/>
                  </a:cxn>
                </a:cxnLst>
                <a:rect l="0" t="0" r="r" b="b"/>
                <a:pathLst>
                  <a:path w="20944" h="21600" extrusionOk="0">
                    <a:moveTo>
                      <a:pt x="16624" y="0"/>
                    </a:moveTo>
                    <a:cubicBezTo>
                      <a:pt x="16624" y="0"/>
                      <a:pt x="16624" y="0"/>
                      <a:pt x="16624" y="0"/>
                    </a:cubicBezTo>
                    <a:cubicBezTo>
                      <a:pt x="13924" y="0"/>
                      <a:pt x="11764" y="680"/>
                      <a:pt x="11764" y="1531"/>
                    </a:cubicBezTo>
                    <a:cubicBezTo>
                      <a:pt x="11224" y="12416"/>
                      <a:pt x="11224" y="12416"/>
                      <a:pt x="11224" y="12416"/>
                    </a:cubicBezTo>
                    <a:cubicBezTo>
                      <a:pt x="424" y="19559"/>
                      <a:pt x="424" y="19559"/>
                      <a:pt x="424" y="19559"/>
                    </a:cubicBezTo>
                    <a:cubicBezTo>
                      <a:pt x="-656" y="20239"/>
                      <a:pt x="424" y="21090"/>
                      <a:pt x="2584" y="21430"/>
                    </a:cubicBezTo>
                    <a:cubicBezTo>
                      <a:pt x="3124" y="21600"/>
                      <a:pt x="4204" y="21600"/>
                      <a:pt x="4744" y="21600"/>
                    </a:cubicBezTo>
                    <a:cubicBezTo>
                      <a:pt x="6364" y="21600"/>
                      <a:pt x="7984" y="21260"/>
                      <a:pt x="9064" y="20750"/>
                    </a:cubicBezTo>
                    <a:cubicBezTo>
                      <a:pt x="20404" y="13436"/>
                      <a:pt x="20404" y="13436"/>
                      <a:pt x="20404" y="13436"/>
                    </a:cubicBezTo>
                    <a:cubicBezTo>
                      <a:pt x="20404" y="13266"/>
                      <a:pt x="20404" y="13096"/>
                      <a:pt x="20404" y="12756"/>
                    </a:cubicBezTo>
                    <a:cubicBezTo>
                      <a:pt x="20944" y="1531"/>
                      <a:pt x="20944" y="1531"/>
                      <a:pt x="20944" y="1531"/>
                    </a:cubicBezTo>
                    <a:cubicBezTo>
                      <a:pt x="20944" y="680"/>
                      <a:pt x="19324" y="0"/>
                      <a:pt x="16624" y="0"/>
                    </a:cubicBezTo>
                    <a:close/>
                  </a:path>
                </a:pathLst>
              </a:custGeom>
              <a:grpFill/>
              <a:ln w="12700">
                <a:miter lim="400000"/>
              </a:ln>
            </p:spPr>
            <p:txBody>
              <a:bodyPr lIns="0" tIns="0" rIns="0" bIns="0"/>
              <a:lstStyle/>
              <a:p>
                <a:pPr lvl="0"/>
              </a:p>
            </p:txBody>
          </p:sp>
        </p:grpSp>
      </p:grpSp>
      <p:sp>
        <p:nvSpPr>
          <p:cNvPr id="10" name="文本框 9"/>
          <p:cNvSpPr txBox="1"/>
          <p:nvPr/>
        </p:nvSpPr>
        <p:spPr>
          <a:xfrm>
            <a:off x="10528517" y="3248325"/>
            <a:ext cx="636998" cy="523220"/>
          </a:xfrm>
          <a:prstGeom prst="rect">
            <a:avLst/>
          </a:prstGeom>
          <a:noFill/>
        </p:spPr>
        <p:txBody>
          <a:bodyPr wrap="square" rtlCol="0">
            <a:spAutoFit/>
          </a:bodyPr>
          <a:lstStyle/>
          <a:p>
            <a:r>
              <a:rPr lang="en-US" altLang="zh-CN" sz="2800" dirty="0">
                <a:solidFill>
                  <a:srgbClr val="FF0000"/>
                </a:solidFill>
                <a:latin typeface="微软雅黑" panose="020B0503020204020204" pitchFamily="34" charset="-122"/>
                <a:ea typeface="微软雅黑" panose="020B0503020204020204" pitchFamily="34" charset="-122"/>
              </a:rPr>
              <a:t>C</a:t>
            </a:r>
            <a:endParaRPr lang="zh-CN" altLang="en-US" sz="2800"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6775038" y="3429000"/>
            <a:ext cx="5271091" cy="2856293"/>
          </a:xfrm>
          <a:prstGeom prst="rect">
            <a:avLst/>
          </a:prstGeom>
        </p:spPr>
      </p:pic>
      <p:sp>
        <p:nvSpPr>
          <p:cNvPr id="2" name="文本框 1"/>
          <p:cNvSpPr txBox="1"/>
          <p:nvPr/>
        </p:nvSpPr>
        <p:spPr>
          <a:xfrm>
            <a:off x="729465" y="1317620"/>
            <a:ext cx="9955658" cy="3622595"/>
          </a:xfrm>
          <a:prstGeom prst="rect">
            <a:avLst/>
          </a:prstGeom>
          <a:noFill/>
        </p:spPr>
        <p:txBody>
          <a:bodyPr wrap="square" rtlCol="0">
            <a:spAutoFit/>
          </a:bodyPr>
          <a:lstStyle/>
          <a:p>
            <a:pPr lvl="0">
              <a:lnSpc>
                <a:spcPct val="150000"/>
              </a:lnSpc>
            </a:pPr>
            <a:r>
              <a:rPr lang="en-US" altLang="zh-CN" sz="2600" dirty="0">
                <a:solidFill>
                  <a:prstClr val="black"/>
                </a:solidFill>
                <a:latin typeface="微软雅黑" panose="020B0503020204020204" pitchFamily="34" charset="-122"/>
                <a:ea typeface="微软雅黑" panose="020B0503020204020204" pitchFamily="34" charset="-122"/>
              </a:rPr>
              <a:t>2.</a:t>
            </a:r>
            <a:r>
              <a:rPr lang="zh-CN" altLang="en-US" sz="2600" dirty="0">
                <a:solidFill>
                  <a:prstClr val="black"/>
                </a:solidFill>
                <a:latin typeface="微软雅黑" panose="020B0503020204020204" pitchFamily="34" charset="-122"/>
                <a:ea typeface="微软雅黑" panose="020B0503020204020204" pitchFamily="34" charset="-122"/>
              </a:rPr>
              <a:t>（</a:t>
            </a:r>
            <a:r>
              <a:rPr lang="en-US" altLang="zh-CN" sz="2600" dirty="0">
                <a:solidFill>
                  <a:prstClr val="black"/>
                </a:solidFill>
                <a:latin typeface="微软雅黑" panose="020B0503020204020204" pitchFamily="34" charset="-122"/>
                <a:ea typeface="微软雅黑" panose="020B0503020204020204" pitchFamily="34" charset="-122"/>
              </a:rPr>
              <a:t>2017·</a:t>
            </a:r>
            <a:r>
              <a:rPr lang="zh-CN" altLang="en-US" sz="2600" dirty="0">
                <a:solidFill>
                  <a:prstClr val="black"/>
                </a:solidFill>
                <a:latin typeface="微软雅黑" panose="020B0503020204020204" pitchFamily="34" charset="-122"/>
                <a:ea typeface="微软雅黑" panose="020B0503020204020204" pitchFamily="34" charset="-122"/>
              </a:rPr>
              <a:t>贵阳</a:t>
            </a:r>
            <a:r>
              <a:rPr lang="en-US" altLang="zh-CN" sz="2600" dirty="0">
                <a:solidFill>
                  <a:prstClr val="black"/>
                </a:solidFill>
                <a:latin typeface="微软雅黑" panose="020B0503020204020204" pitchFamily="34" charset="-122"/>
                <a:ea typeface="微软雅黑" panose="020B0503020204020204" pitchFamily="34" charset="-122"/>
              </a:rPr>
              <a:t>3</a:t>
            </a:r>
            <a:r>
              <a:rPr lang="zh-CN" altLang="en-US" sz="2600" dirty="0">
                <a:solidFill>
                  <a:prstClr val="black"/>
                </a:solidFill>
                <a:latin typeface="微软雅黑" panose="020B0503020204020204" pitchFamily="34" charset="-122"/>
                <a:ea typeface="微软雅黑" panose="020B0503020204020204" pitchFamily="34" charset="-122"/>
              </a:rPr>
              <a:t>）下图为中国倡议的“一带一路”。这一倡议的提出，得到国际社会的积极响应和广泛支持，共有</a:t>
            </a:r>
            <a:r>
              <a:rPr lang="en-US" altLang="zh-CN" sz="2600" dirty="0">
                <a:solidFill>
                  <a:prstClr val="black"/>
                </a:solidFill>
                <a:latin typeface="微软雅黑" panose="020B0503020204020204" pitchFamily="34" charset="-122"/>
                <a:ea typeface="微软雅黑" panose="020B0503020204020204" pitchFamily="34" charset="-122"/>
              </a:rPr>
              <a:t>100</a:t>
            </a:r>
            <a:r>
              <a:rPr lang="zh-CN" altLang="en-US" sz="2600" dirty="0">
                <a:solidFill>
                  <a:prstClr val="black"/>
                </a:solidFill>
                <a:latin typeface="微软雅黑" panose="020B0503020204020204" pitchFamily="34" charset="-122"/>
                <a:ea typeface="微软雅黑" panose="020B0503020204020204" pitchFamily="34" charset="-122"/>
              </a:rPr>
              <a:t>多个国家和国际组织参与其中。“一带一路”的建设表明中国                   （</a:t>
            </a:r>
            <a:r>
              <a:rPr lang="en-US" altLang="zh-CN" sz="2600" dirty="0">
                <a:solidFill>
                  <a:prstClr val="black"/>
                </a:solidFill>
                <a:latin typeface="微软雅黑" panose="020B0503020204020204" pitchFamily="34" charset="-122"/>
                <a:ea typeface="微软雅黑" panose="020B0503020204020204" pitchFamily="34" charset="-122"/>
              </a:rPr>
              <a:t>      </a:t>
            </a:r>
            <a:r>
              <a:rPr lang="zh-CN" altLang="en-US" sz="2600" dirty="0">
                <a:solidFill>
                  <a:prstClr val="black"/>
                </a:solidFill>
                <a:latin typeface="微软雅黑" panose="020B0503020204020204" pitchFamily="34" charset="-122"/>
                <a:ea typeface="微软雅黑" panose="020B0503020204020204" pitchFamily="34" charset="-122"/>
              </a:rPr>
              <a:t>）</a:t>
            </a:r>
            <a:endParaRPr lang="zh-CN" altLang="en-US" sz="2600" dirty="0">
              <a:solidFill>
                <a:prstClr val="black"/>
              </a:solidFill>
              <a:latin typeface="微软雅黑" panose="020B0503020204020204" pitchFamily="34" charset="-122"/>
              <a:ea typeface="微软雅黑" panose="020B0503020204020204" pitchFamily="34" charset="-122"/>
            </a:endParaRPr>
          </a:p>
          <a:p>
            <a:pPr lvl="0">
              <a:lnSpc>
                <a:spcPct val="150000"/>
              </a:lnSpc>
            </a:pPr>
            <a:r>
              <a:rPr lang="en-US" altLang="zh-CN" sz="2600" dirty="0">
                <a:solidFill>
                  <a:prstClr val="black"/>
                </a:solidFill>
                <a:latin typeface="微软雅黑" panose="020B0503020204020204" pitchFamily="34" charset="-122"/>
                <a:ea typeface="微软雅黑" panose="020B0503020204020204" pitchFamily="34" charset="-122"/>
              </a:rPr>
              <a:t>A.</a:t>
            </a:r>
            <a:r>
              <a:rPr lang="zh-CN" altLang="en-US" sz="2600" dirty="0">
                <a:solidFill>
                  <a:prstClr val="black"/>
                </a:solidFill>
                <a:latin typeface="微软雅黑" panose="020B0503020204020204" pitchFamily="34" charset="-122"/>
                <a:ea typeface="微软雅黑" panose="020B0503020204020204" pitchFamily="34" charset="-122"/>
              </a:rPr>
              <a:t>已经发展成为世界上第一大经济强国</a:t>
            </a:r>
            <a:endParaRPr lang="zh-CN" altLang="en-US" sz="2600" dirty="0">
              <a:solidFill>
                <a:prstClr val="black"/>
              </a:solidFill>
              <a:latin typeface="微软雅黑" panose="020B0503020204020204" pitchFamily="34" charset="-122"/>
              <a:ea typeface="微软雅黑" panose="020B0503020204020204" pitchFamily="34" charset="-122"/>
            </a:endParaRPr>
          </a:p>
          <a:p>
            <a:pPr lvl="0">
              <a:lnSpc>
                <a:spcPct val="150000"/>
              </a:lnSpc>
            </a:pPr>
            <a:r>
              <a:rPr lang="en-US" altLang="zh-CN" sz="2600" dirty="0">
                <a:solidFill>
                  <a:prstClr val="black"/>
                </a:solidFill>
                <a:latin typeface="微软雅黑" panose="020B0503020204020204" pitchFamily="34" charset="-122"/>
                <a:ea typeface="微软雅黑" panose="020B0503020204020204" pitchFamily="34" charset="-122"/>
              </a:rPr>
              <a:t>B.</a:t>
            </a:r>
            <a:r>
              <a:rPr lang="zh-CN" altLang="en-US" sz="2600" dirty="0">
                <a:solidFill>
                  <a:prstClr val="black"/>
                </a:solidFill>
                <a:latin typeface="微软雅黑" panose="020B0503020204020204" pitchFamily="34" charset="-122"/>
                <a:ea typeface="微软雅黑" panose="020B0503020204020204" pitchFamily="34" charset="-122"/>
              </a:rPr>
              <a:t>在国际舞台上发挥着越来越重要的作用</a:t>
            </a:r>
            <a:endParaRPr lang="zh-CN" altLang="en-US" sz="2600" dirty="0">
              <a:solidFill>
                <a:prstClr val="black"/>
              </a:solidFill>
              <a:latin typeface="微软雅黑" panose="020B0503020204020204" pitchFamily="34" charset="-122"/>
              <a:ea typeface="微软雅黑" panose="020B0503020204020204" pitchFamily="34" charset="-122"/>
            </a:endParaRPr>
          </a:p>
          <a:p>
            <a:pPr lvl="0">
              <a:lnSpc>
                <a:spcPct val="150000"/>
              </a:lnSpc>
            </a:pPr>
            <a:r>
              <a:rPr lang="en-US" altLang="zh-CN" sz="2600" dirty="0">
                <a:solidFill>
                  <a:prstClr val="black"/>
                </a:solidFill>
                <a:latin typeface="微软雅黑" panose="020B0503020204020204" pitchFamily="34" charset="-122"/>
                <a:ea typeface="微软雅黑" panose="020B0503020204020204" pitchFamily="34" charset="-122"/>
              </a:rPr>
              <a:t>C.</a:t>
            </a:r>
            <a:r>
              <a:rPr lang="zh-CN" altLang="en-US" sz="2600" dirty="0">
                <a:solidFill>
                  <a:prstClr val="black"/>
                </a:solidFill>
                <a:latin typeface="微软雅黑" panose="020B0503020204020204" pitchFamily="34" charset="-122"/>
                <a:ea typeface="微软雅黑" panose="020B0503020204020204" pitchFamily="34" charset="-122"/>
              </a:rPr>
              <a:t>已经成为世界上最有影响力的发达国家</a:t>
            </a:r>
            <a:endParaRPr lang="zh-CN" altLang="en-US" sz="2600" dirty="0">
              <a:solidFill>
                <a:prstClr val="black"/>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10048125" y="2662698"/>
            <a:ext cx="636998" cy="523220"/>
          </a:xfrm>
          <a:prstGeom prst="rect">
            <a:avLst/>
          </a:prstGeom>
          <a:noFill/>
        </p:spPr>
        <p:txBody>
          <a:bodyPr wrap="square" rtlCol="0">
            <a:spAutoFit/>
          </a:bodyPr>
          <a:lstStyle/>
          <a:p>
            <a:r>
              <a:rPr lang="en-US" altLang="zh-CN" sz="2800" dirty="0">
                <a:solidFill>
                  <a:srgbClr val="FF0000"/>
                </a:solidFill>
                <a:latin typeface="微软雅黑" panose="020B0503020204020204" pitchFamily="34" charset="-122"/>
                <a:ea typeface="微软雅黑" panose="020B0503020204020204" pitchFamily="34" charset="-122"/>
              </a:rPr>
              <a:t>B</a:t>
            </a:r>
            <a:endParaRPr lang="zh-CN" altLang="en-US" sz="2800"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575353" y="1017538"/>
            <a:ext cx="9133726" cy="4822923"/>
          </a:xfrm>
          <a:prstGeom prst="rect">
            <a:avLst/>
          </a:prstGeom>
          <a:noFill/>
        </p:spPr>
        <p:txBody>
          <a:bodyPr wrap="square" rtlCol="0">
            <a:spAutoFit/>
          </a:bodyPr>
          <a:lstStyle/>
          <a:p>
            <a:pPr lvl="0">
              <a:lnSpc>
                <a:spcPct val="150000"/>
              </a:lnSpc>
            </a:pPr>
            <a:r>
              <a:rPr lang="en-US" altLang="zh-CN" sz="2600" dirty="0">
                <a:solidFill>
                  <a:prstClr val="black"/>
                </a:solidFill>
                <a:latin typeface="微软雅黑" panose="020B0503020204020204" pitchFamily="34" charset="-122"/>
                <a:ea typeface="微软雅黑" panose="020B0503020204020204" pitchFamily="34" charset="-122"/>
              </a:rPr>
              <a:t>3.</a:t>
            </a:r>
            <a:r>
              <a:rPr lang="zh-CN" altLang="en-US" sz="2600" dirty="0">
                <a:solidFill>
                  <a:prstClr val="black"/>
                </a:solidFill>
                <a:latin typeface="微软雅黑" panose="020B0503020204020204" pitchFamily="34" charset="-122"/>
                <a:ea typeface="微软雅黑" panose="020B0503020204020204" pitchFamily="34" charset="-122"/>
              </a:rPr>
              <a:t>（</a:t>
            </a:r>
            <a:r>
              <a:rPr lang="en-US" altLang="zh-CN" sz="2600" dirty="0">
                <a:solidFill>
                  <a:prstClr val="black"/>
                </a:solidFill>
                <a:latin typeface="微软雅黑" panose="020B0503020204020204" pitchFamily="34" charset="-122"/>
                <a:ea typeface="微软雅黑" panose="020B0503020204020204" pitchFamily="34" charset="-122"/>
              </a:rPr>
              <a:t>2016·</a:t>
            </a:r>
            <a:r>
              <a:rPr lang="zh-CN" altLang="en-US" sz="2600" dirty="0">
                <a:solidFill>
                  <a:prstClr val="black"/>
                </a:solidFill>
                <a:latin typeface="微软雅黑" panose="020B0503020204020204" pitchFamily="34" charset="-122"/>
                <a:ea typeface="微软雅黑" panose="020B0503020204020204" pitchFamily="34" charset="-122"/>
              </a:rPr>
              <a:t>贵阳</a:t>
            </a:r>
            <a:r>
              <a:rPr lang="en-US" altLang="zh-CN" sz="2600" dirty="0">
                <a:solidFill>
                  <a:prstClr val="black"/>
                </a:solidFill>
                <a:latin typeface="微软雅黑" panose="020B0503020204020204" pitchFamily="34" charset="-122"/>
                <a:ea typeface="微软雅黑" panose="020B0503020204020204" pitchFamily="34" charset="-122"/>
              </a:rPr>
              <a:t>5</a:t>
            </a:r>
            <a:r>
              <a:rPr lang="zh-CN" altLang="en-US" sz="2600" dirty="0">
                <a:solidFill>
                  <a:prstClr val="black"/>
                </a:solidFill>
                <a:latin typeface="微软雅黑" panose="020B0503020204020204" pitchFamily="34" charset="-122"/>
                <a:ea typeface="微软雅黑" panose="020B0503020204020204" pitchFamily="34" charset="-122"/>
              </a:rPr>
              <a:t>）</a:t>
            </a:r>
            <a:r>
              <a:rPr lang="en-US" altLang="zh-CN" sz="2600" dirty="0">
                <a:solidFill>
                  <a:prstClr val="black"/>
                </a:solidFill>
                <a:latin typeface="微软雅黑" panose="020B0503020204020204" pitchFamily="34" charset="-122"/>
                <a:ea typeface="微软雅黑" panose="020B0503020204020204" pitchFamily="34" charset="-122"/>
              </a:rPr>
              <a:t>2015</a:t>
            </a:r>
            <a:r>
              <a:rPr lang="zh-CN" altLang="en-US" sz="2600" dirty="0">
                <a:solidFill>
                  <a:prstClr val="black"/>
                </a:solidFill>
                <a:latin typeface="微软雅黑" panose="020B0503020204020204" pitchFamily="34" charset="-122"/>
                <a:ea typeface="微软雅黑" panose="020B0503020204020204" pitchFamily="34" charset="-122"/>
              </a:rPr>
              <a:t>年习近平主席在伦敦出席全英孔子学院和孔子课堂年会开幕式时强调，作为中外语言文化交流的窗口和桥梁，孔子学院是世界认识中国的一个重要平台。习主席的话让我们意识到，这个平台的建立有利于发挥中华文化的某一重要作用，这一作用是                                            （</a:t>
            </a:r>
            <a:r>
              <a:rPr lang="en-US" altLang="zh-CN" sz="2600" dirty="0">
                <a:solidFill>
                  <a:prstClr val="black"/>
                </a:solidFill>
                <a:latin typeface="微软雅黑" panose="020B0503020204020204" pitchFamily="34" charset="-122"/>
                <a:ea typeface="微软雅黑" panose="020B0503020204020204" pitchFamily="34" charset="-122"/>
              </a:rPr>
              <a:t>      </a:t>
            </a:r>
            <a:r>
              <a:rPr lang="zh-CN" altLang="en-US" sz="2600" dirty="0">
                <a:solidFill>
                  <a:prstClr val="black"/>
                </a:solidFill>
                <a:latin typeface="微软雅黑" panose="020B0503020204020204" pitchFamily="34" charset="-122"/>
                <a:ea typeface="微软雅黑" panose="020B0503020204020204" pitchFamily="34" charset="-122"/>
              </a:rPr>
              <a:t>）</a:t>
            </a:r>
            <a:endParaRPr lang="zh-CN" altLang="en-US" sz="2600" dirty="0">
              <a:solidFill>
                <a:prstClr val="black"/>
              </a:solidFill>
              <a:latin typeface="微软雅黑" panose="020B0503020204020204" pitchFamily="34" charset="-122"/>
              <a:ea typeface="微软雅黑" panose="020B0503020204020204" pitchFamily="34" charset="-122"/>
            </a:endParaRPr>
          </a:p>
          <a:p>
            <a:pPr lvl="0">
              <a:lnSpc>
                <a:spcPct val="150000"/>
              </a:lnSpc>
            </a:pPr>
            <a:r>
              <a:rPr lang="en-US" altLang="zh-CN" sz="2600" dirty="0">
                <a:solidFill>
                  <a:prstClr val="black"/>
                </a:solidFill>
                <a:latin typeface="微软雅黑" panose="020B0503020204020204" pitchFamily="34" charset="-122"/>
                <a:ea typeface="微软雅黑" panose="020B0503020204020204" pitchFamily="34" charset="-122"/>
              </a:rPr>
              <a:t>A.</a:t>
            </a:r>
            <a:r>
              <a:rPr lang="zh-CN" altLang="en-US" sz="2600" dirty="0">
                <a:solidFill>
                  <a:prstClr val="black"/>
                </a:solidFill>
                <a:latin typeface="微软雅黑" panose="020B0503020204020204" pitchFamily="34" charset="-122"/>
                <a:ea typeface="微软雅黑" panose="020B0503020204020204" pitchFamily="34" charset="-122"/>
              </a:rPr>
              <a:t>对今天中国人的价值观念、生活方式产生深刻的影响</a:t>
            </a:r>
            <a:endParaRPr lang="zh-CN" altLang="en-US" sz="2600" dirty="0">
              <a:solidFill>
                <a:prstClr val="black"/>
              </a:solidFill>
              <a:latin typeface="微软雅黑" panose="020B0503020204020204" pitchFamily="34" charset="-122"/>
              <a:ea typeface="微软雅黑" panose="020B0503020204020204" pitchFamily="34" charset="-122"/>
            </a:endParaRPr>
          </a:p>
          <a:p>
            <a:pPr lvl="0">
              <a:lnSpc>
                <a:spcPct val="150000"/>
              </a:lnSpc>
            </a:pPr>
            <a:r>
              <a:rPr lang="en-US" altLang="zh-CN" sz="2600" dirty="0">
                <a:solidFill>
                  <a:prstClr val="black"/>
                </a:solidFill>
                <a:latin typeface="微软雅黑" panose="020B0503020204020204" pitchFamily="34" charset="-122"/>
                <a:ea typeface="微软雅黑" panose="020B0503020204020204" pitchFamily="34" charset="-122"/>
              </a:rPr>
              <a:t>B.</a:t>
            </a:r>
            <a:r>
              <a:rPr lang="zh-CN" altLang="en-US" sz="2600" dirty="0">
                <a:solidFill>
                  <a:prstClr val="black"/>
                </a:solidFill>
                <a:latin typeface="微软雅黑" panose="020B0503020204020204" pitchFamily="34" charset="-122"/>
                <a:ea typeface="微软雅黑" panose="020B0503020204020204" pitchFamily="34" charset="-122"/>
              </a:rPr>
              <a:t>对今天中国的发展道路具有深刻的影响</a:t>
            </a:r>
            <a:endParaRPr lang="zh-CN" altLang="en-US" sz="2600" dirty="0">
              <a:solidFill>
                <a:prstClr val="black"/>
              </a:solidFill>
              <a:latin typeface="微软雅黑" panose="020B0503020204020204" pitchFamily="34" charset="-122"/>
              <a:ea typeface="微软雅黑" panose="020B0503020204020204" pitchFamily="34" charset="-122"/>
            </a:endParaRPr>
          </a:p>
          <a:p>
            <a:pPr lvl="0">
              <a:lnSpc>
                <a:spcPct val="150000"/>
              </a:lnSpc>
            </a:pPr>
            <a:r>
              <a:rPr lang="en-US" altLang="zh-CN" sz="2600" dirty="0">
                <a:solidFill>
                  <a:prstClr val="black"/>
                </a:solidFill>
                <a:latin typeface="微软雅黑" panose="020B0503020204020204" pitchFamily="34" charset="-122"/>
                <a:ea typeface="微软雅黑" panose="020B0503020204020204" pitchFamily="34" charset="-122"/>
              </a:rPr>
              <a:t>C.</a:t>
            </a:r>
            <a:r>
              <a:rPr lang="zh-CN" altLang="en-US" sz="2600" dirty="0">
                <a:solidFill>
                  <a:prstClr val="black"/>
                </a:solidFill>
                <a:latin typeface="微软雅黑" panose="020B0503020204020204" pitchFamily="34" charset="-122"/>
                <a:ea typeface="微软雅黑" panose="020B0503020204020204" pitchFamily="34" charset="-122"/>
              </a:rPr>
              <a:t>对人类的进步和世界文化的发展产生深远的影响</a:t>
            </a:r>
            <a:endParaRPr lang="zh-CN" altLang="en-US" sz="2600" dirty="0">
              <a:solidFill>
                <a:prstClr val="black"/>
              </a:solidFill>
              <a:latin typeface="微软雅黑" panose="020B0503020204020204" pitchFamily="34" charset="-122"/>
              <a:ea typeface="微软雅黑" panose="020B0503020204020204" pitchFamily="34" charset="-122"/>
            </a:endParaRPr>
          </a:p>
        </p:txBody>
      </p:sp>
      <p:sp>
        <p:nvSpPr>
          <p:cNvPr id="4" name="文本框 3"/>
          <p:cNvSpPr txBox="1"/>
          <p:nvPr/>
        </p:nvSpPr>
        <p:spPr>
          <a:xfrm>
            <a:off x="9072081" y="3546275"/>
            <a:ext cx="636998" cy="523220"/>
          </a:xfrm>
          <a:prstGeom prst="rect">
            <a:avLst/>
          </a:prstGeom>
          <a:noFill/>
        </p:spPr>
        <p:txBody>
          <a:bodyPr wrap="square" rtlCol="0">
            <a:spAutoFit/>
          </a:bodyPr>
          <a:lstStyle/>
          <a:p>
            <a:r>
              <a:rPr lang="en-US" altLang="zh-CN" sz="2800" dirty="0">
                <a:solidFill>
                  <a:srgbClr val="FF0000"/>
                </a:solidFill>
                <a:latin typeface="微软雅黑" panose="020B0503020204020204" pitchFamily="34" charset="-122"/>
                <a:ea typeface="微软雅黑" panose="020B0503020204020204" pitchFamily="34" charset="-122"/>
              </a:rPr>
              <a:t>C</a:t>
            </a:r>
            <a:endParaRPr lang="zh-CN" altLang="en-US" sz="2800"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691793" y="1222625"/>
            <a:ext cx="10808414" cy="3622595"/>
          </a:xfrm>
          <a:prstGeom prst="rect">
            <a:avLst/>
          </a:prstGeom>
          <a:noFill/>
        </p:spPr>
        <p:txBody>
          <a:bodyPr wrap="square" rtlCol="0">
            <a:spAutoFit/>
          </a:bodyPr>
          <a:lstStyle/>
          <a:p>
            <a:pPr lvl="0">
              <a:lnSpc>
                <a:spcPct val="150000"/>
              </a:lnSpc>
            </a:pPr>
            <a:r>
              <a:rPr lang="en-US" altLang="zh-CN" sz="2600" dirty="0">
                <a:solidFill>
                  <a:prstClr val="black"/>
                </a:solidFill>
                <a:latin typeface="微软雅黑" panose="020B0503020204020204" pitchFamily="34" charset="-122"/>
                <a:ea typeface="微软雅黑" panose="020B0503020204020204" pitchFamily="34" charset="-122"/>
              </a:rPr>
              <a:t>4.</a:t>
            </a:r>
            <a:r>
              <a:rPr lang="zh-CN" altLang="en-US" sz="2600" dirty="0">
                <a:solidFill>
                  <a:prstClr val="black"/>
                </a:solidFill>
                <a:latin typeface="微软雅黑" panose="020B0503020204020204" pitchFamily="34" charset="-122"/>
                <a:ea typeface="微软雅黑" panose="020B0503020204020204" pitchFamily="34" charset="-122"/>
              </a:rPr>
              <a:t>（</a:t>
            </a:r>
            <a:r>
              <a:rPr lang="en-US" altLang="zh-CN" sz="2600" dirty="0">
                <a:solidFill>
                  <a:prstClr val="black"/>
                </a:solidFill>
                <a:latin typeface="微软雅黑" panose="020B0503020204020204" pitchFamily="34" charset="-122"/>
                <a:ea typeface="微软雅黑" panose="020B0503020204020204" pitchFamily="34" charset="-122"/>
              </a:rPr>
              <a:t>2019·</a:t>
            </a:r>
            <a:r>
              <a:rPr lang="zh-CN" altLang="en-US" sz="2600" dirty="0">
                <a:solidFill>
                  <a:prstClr val="black"/>
                </a:solidFill>
                <a:latin typeface="微软雅黑" panose="020B0503020204020204" pitchFamily="34" charset="-122"/>
                <a:ea typeface="微软雅黑" panose="020B0503020204020204" pitchFamily="34" charset="-122"/>
              </a:rPr>
              <a:t>贵阳</a:t>
            </a:r>
            <a:r>
              <a:rPr lang="en-US" altLang="zh-CN" sz="2600" dirty="0">
                <a:solidFill>
                  <a:prstClr val="black"/>
                </a:solidFill>
                <a:latin typeface="微软雅黑" panose="020B0503020204020204" pitchFamily="34" charset="-122"/>
                <a:ea typeface="微软雅黑" panose="020B0503020204020204" pitchFamily="34" charset="-122"/>
              </a:rPr>
              <a:t>37</a:t>
            </a:r>
            <a:r>
              <a:rPr lang="zh-CN" altLang="en-US" sz="2600" dirty="0">
                <a:solidFill>
                  <a:prstClr val="black"/>
                </a:solidFill>
                <a:latin typeface="微软雅黑" panose="020B0503020204020204" pitchFamily="34" charset="-122"/>
                <a:ea typeface="微软雅黑" panose="020B0503020204020204" pitchFamily="34" charset="-122"/>
              </a:rPr>
              <a:t>）亚洲文明对话大会开幕式上，习近平主席发表主旨演讲指出，如果人类文明变得只有一个色调、一个模式了，那这个世界就太单调了，也太无趣了</a:t>
            </a:r>
            <a:r>
              <a:rPr lang="en-US" altLang="zh-CN" sz="2600" dirty="0">
                <a:solidFill>
                  <a:prstClr val="black"/>
                </a:solidFill>
                <a:latin typeface="微软雅黑" panose="020B0503020204020204" pitchFamily="34" charset="-122"/>
                <a:ea typeface="微软雅黑" panose="020B0503020204020204" pitchFamily="34" charset="-122"/>
              </a:rPr>
              <a:t>!</a:t>
            </a:r>
            <a:r>
              <a:rPr lang="zh-CN" altLang="en-US" sz="2600" dirty="0">
                <a:solidFill>
                  <a:prstClr val="black"/>
                </a:solidFill>
                <a:latin typeface="微软雅黑" panose="020B0503020204020204" pitchFamily="34" charset="-122"/>
                <a:ea typeface="微软雅黑" panose="020B0503020204020204" pitchFamily="34" charset="-122"/>
              </a:rPr>
              <a:t>文明只有姹紫嫣红之别，但绝无高低优劣之分。文明因多样而交流，因交流而互鉴，因互鉴而发展。</a:t>
            </a:r>
            <a:endParaRPr lang="zh-CN" altLang="en-US" sz="2600" dirty="0">
              <a:solidFill>
                <a:prstClr val="black"/>
              </a:solidFill>
              <a:latin typeface="微软雅黑" panose="020B0503020204020204" pitchFamily="34" charset="-122"/>
              <a:ea typeface="微软雅黑" panose="020B0503020204020204" pitchFamily="34" charset="-122"/>
            </a:endParaRPr>
          </a:p>
          <a:p>
            <a:pPr lvl="0">
              <a:lnSpc>
                <a:spcPct val="150000"/>
              </a:lnSpc>
            </a:pPr>
            <a:r>
              <a:rPr lang="zh-CN" altLang="en-US" sz="2600" dirty="0">
                <a:solidFill>
                  <a:prstClr val="black"/>
                </a:solidFill>
                <a:latin typeface="微软雅黑" panose="020B0503020204020204" pitchFamily="34" charset="-122"/>
                <a:ea typeface="微软雅黑" panose="020B0503020204020204" pitchFamily="34" charset="-122"/>
              </a:rPr>
              <a:t>根据以上材料，结合所学知识，请你回答：我们应该如何加强与其他文明的交流互鉴？</a:t>
            </a:r>
            <a:endParaRPr lang="zh-CN" altLang="en-US" sz="2600" dirty="0">
              <a:solidFill>
                <a:prstClr val="black"/>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38027" y="1017538"/>
            <a:ext cx="10715946" cy="4822923"/>
          </a:xfrm>
          <a:prstGeom prst="rect">
            <a:avLst/>
          </a:prstGeom>
        </p:spPr>
        <p:txBody>
          <a:bodyPr wrap="square">
            <a:spAutoFit/>
          </a:bodyPr>
          <a:lstStyle/>
          <a:p>
            <a:pPr lvl="0">
              <a:lnSpc>
                <a:spcPct val="150000"/>
              </a:lnSpc>
            </a:pPr>
            <a:r>
              <a:rPr lang="zh-CN" altLang="en-US" sz="2600" dirty="0">
                <a:solidFill>
                  <a:srgbClr val="FF0000"/>
                </a:solidFill>
                <a:latin typeface="微软雅黑" panose="020B0503020204020204" pitchFamily="34" charset="-122"/>
                <a:ea typeface="微软雅黑" panose="020B0503020204020204" pitchFamily="34" charset="-122"/>
              </a:rPr>
              <a:t>答：坚持从本国本民族的实际出发，坚持取长补短、择善而从，兼收并蓄；要不忘本来，吸收外来，面向未来；尊重世界文明的多样性，以文明交流超越文明隔阂，文明互鉴超越文明冲突，文明共存超越文明优越；用开放包容的心态，学习和借鉴优秀外来文化，促进和而不同，求同存异，和谐相处；各民族的文明应相互交流、借鉴、融合，又保持各自的特色呈现多元局面；应顺时应势、与时俱进、推陈出新，创新发展；应相互尊重、平等相待，开放包容、互学互鉴；应认识自身文明和其他文明差异性，推动不同文明交流对话、和谐共生等。</a:t>
            </a:r>
            <a:endParaRPr lang="zh-CN" altLang="en-US" sz="2600"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3627</Words>
  <Application>WPS 演示</Application>
  <PresentationFormat>宽屏</PresentationFormat>
  <Paragraphs>126</Paragraphs>
  <Slides>22</Slides>
  <Notes>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22</vt:i4>
      </vt:variant>
    </vt:vector>
  </HeadingPairs>
  <TitlesOfParts>
    <vt:vector size="30" baseType="lpstr">
      <vt:lpstr>Arial</vt:lpstr>
      <vt:lpstr>宋体</vt:lpstr>
      <vt:lpstr>Wingdings</vt:lpstr>
      <vt:lpstr>微软雅黑</vt:lpstr>
      <vt:lpstr>Calibri</vt:lpstr>
      <vt:lpstr>Helvetica</vt:lpstr>
      <vt:lpstr>Calibri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zxj</dc:creator>
  <cp:lastModifiedBy>CCAV1234</cp:lastModifiedBy>
  <cp:revision>40</cp:revision>
  <dcterms:created xsi:type="dcterms:W3CDTF">2019-09-25T05:11:00Z</dcterms:created>
  <dcterms:modified xsi:type="dcterms:W3CDTF">2019-12-19T10:07:16Z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2052-11.1.0.9209</vt:lpwstr>
  </property>
</Properties>
</file>