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329" r:id="rId3"/>
    <p:sldId id="278" r:id="rId4"/>
    <p:sldId id="344" r:id="rId5"/>
    <p:sldId id="291" r:id="rId6"/>
    <p:sldId id="292" r:id="rId7"/>
    <p:sldId id="293" r:id="rId8"/>
    <p:sldId id="294" r:id="rId9"/>
    <p:sldId id="281" r:id="rId10"/>
    <p:sldId id="295" r:id="rId11"/>
    <p:sldId id="345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" initials="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07T14:48:45.576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18FC6-CDB2-4DF0-AEC4-BE6B568043A3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418BF-AF4C-4C92-8C4C-3A2A2384F7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406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“亭亭”标示松的傲岸姿态，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“瑟瑟”摹拟刺骨的风声。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绘影绘声，简洁生动。又以“谷中”映衬“山上”，更突出了位居全诗中心的青松的傲骨。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两个“一何”强调诗人感受的强烈，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一“盛”一“劲”表现冲突的激烈和诗人的感情倾向</a:t>
            </a:r>
            <a:r>
              <a:rPr lang="zh-CN" altLang="en-US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。第三句诗顺接第二句，第四句呼应首句，章法绵密，展开有序。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由风势猛烈而发展到酷寒的冰霜，由松枝的刚劲而拓宽为一年四季常端正，越发显出</a:t>
            </a:r>
            <a:r>
              <a:rPr lang="zh-CN" altLang="en-US">
                <a:sym typeface="+mn-ea"/>
              </a:rPr>
              <a:t>环境的严酷和青松岁寒不凋的特性。</a:t>
            </a:r>
            <a:endParaRPr lang="zh-CN" altLang="en-US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2D6867-5A5C-43DF-810A-A423551B6F1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kumimoji="1" lang="zh-CN" altLang="en-US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以一问一答作结，刘桢以松柏为喻，勉励他的堂弟</a:t>
            </a:r>
            <a:r>
              <a:rPr kumimoji="1" lang="zh-CN" altLang="en-US" b="1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坚贞自守，不因外力压迫而改变本性，号召人们处于乱世的时候要有一种坚定的人格追求。 </a:t>
            </a:r>
            <a:endParaRPr lang="zh-CN" altLang="en-US"/>
          </a:p>
        </p:txBody>
      </p:sp>
      <p:sp>
        <p:nvSpPr>
          <p:cNvPr id="348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A7B2BA2-1FC4-40A1-A657-B50B4EC7E16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97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956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548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3674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640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671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275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15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24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222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031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1C387-5D86-4BBC-B0E9-07A77DFA5A01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86148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DF66B-DB82-4A86-AF4C-3DD94FA2E558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91340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583D6-E9C6-470B-A022-FD12C422EAA8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74862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FC420-F559-4586-94DC-AC6F42BD9E33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444846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74D38-7DC3-4B31-BCBA-BBF920FB8858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876964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DD27E-D744-46DB-ABB2-80F03380F344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5073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290C4-5D46-4EC0-A87D-796F120AE816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6712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0370F-446E-470A-8449-EC313948CF54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4029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27CC9-4286-4B71-81E7-4FBA11D5EC11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778105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389F4-F13D-4DF1-8E9B-1FBAB0F4DC20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01604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4CB0E-1BE1-4813-86A7-0292FF790CE1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326802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0B32F-6427-4F4E-9752-712B20AA23DA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620021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30"/>
          <p:cNvSpPr/>
          <p:nvPr/>
        </p:nvSpPr>
        <p:spPr bwMode="auto">
          <a:xfrm>
            <a:off x="11085083" y="1200063"/>
            <a:ext cx="565943" cy="551113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圆角矩形 37"/>
          <p:cNvSpPr/>
          <p:nvPr/>
        </p:nvSpPr>
        <p:spPr bwMode="auto">
          <a:xfrm>
            <a:off x="10772903" y="1873418"/>
            <a:ext cx="413110" cy="394236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0" dist="114300" dir="8100000" sx="101000" sy="101000" algn="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圆角矩形 39"/>
          <p:cNvSpPr/>
          <p:nvPr/>
        </p:nvSpPr>
        <p:spPr bwMode="auto">
          <a:xfrm>
            <a:off x="10823878" y="938858"/>
            <a:ext cx="435341" cy="435341"/>
          </a:xfrm>
          <a:prstGeom prst="roundRect">
            <a:avLst>
              <a:gd name="adj" fmla="val 6712"/>
            </a:avLst>
          </a:prstGeom>
          <a:gradFill flip="none" rotWithShape="1">
            <a:gsLst>
              <a:gs pos="0">
                <a:schemeClr val="accent4">
                  <a:lumMod val="85000"/>
                </a:schemeClr>
              </a:gs>
              <a:gs pos="100000">
                <a:schemeClr val="accent4"/>
              </a:gs>
            </a:gsLst>
            <a:lin ang="810000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79182" tIns="39591" rIns="79182" bIns="39591" numCol="1" rtlCol="0" anchor="ctr" anchorCtr="0" compatLnSpc="1">
            <a:noAutofit/>
          </a:bodyPr>
          <a:lstStyle/>
          <a:p>
            <a:pPr algn="ctr" defTabSz="80137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" name="六边形 8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0" name="六边形 9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11" name="组合 10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3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6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9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20" name="六边形 19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1" name="六边形 20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377026" y="2173838"/>
            <a:ext cx="8176674" cy="1313309"/>
          </a:xfrm>
        </p:spPr>
        <p:txBody>
          <a:bodyPr wrap="square" anchor="b" anchorCtr="0">
            <a:normAutofit/>
          </a:bodyPr>
          <a:lstStyle>
            <a:lvl1pPr algn="r">
              <a:defRPr sz="6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内容占位符 22"/>
          <p:cNvSpPr>
            <a:spLocks noGrp="1"/>
          </p:cNvSpPr>
          <p:nvPr>
            <p:ph sz="quarter" idx="13"/>
          </p:nvPr>
        </p:nvSpPr>
        <p:spPr>
          <a:xfrm>
            <a:off x="2377026" y="3594100"/>
            <a:ext cx="8176674" cy="611579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3621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172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8604A211-C820-4124-9098-0880C066100E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3554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2712" y="-387424"/>
            <a:ext cx="5486399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67408" y="2494631"/>
            <a:ext cx="2520280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学以致用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312024" y="620688"/>
            <a:ext cx="40615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赠从弟（其二）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刘桢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727848" y="1810385"/>
            <a:ext cx="91440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</a:t>
            </a: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亭亭山上松，瑟瑟谷中风。</a:t>
            </a:r>
            <a:b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</a:b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   风声一何盛，松枝一何劲。</a:t>
            </a:r>
            <a:b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</a:b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   冰霜正惨凄，终岁常端正。</a:t>
            </a:r>
            <a:b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</a:br>
            <a:r>
              <a:rPr kumimoji="1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   岂不罹凝寒，松柏有本性。</a:t>
            </a:r>
            <a:r>
              <a:rPr kumimoji="1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647728" y="1916832"/>
            <a:ext cx="828092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1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刘桢</a:t>
            </a:r>
            <a:r>
              <a:rPr kumimoji="1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(?-217)</a:t>
            </a:r>
            <a:r>
              <a:rPr kumimoji="1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，字公干，汉末诗人，存诗二十多首。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他同孔融、陈琳、王粲、徐干、阮禹、应扬并称“</a:t>
            </a:r>
            <a:r>
              <a:rPr kumimoji="1" lang="zh-CN" altLang="en-US" sz="32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建安七子</a:t>
            </a:r>
            <a:r>
              <a:rPr kumimoji="1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”。他在当时甚有诗名，曹丕即称其“五言诗之善者，妙绝时人”。他性格豪迈，狂放不羁。钟嵘说他：“仗气爱奇，动多振绝。贞骨凌霜，高风跨俗。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9600" b="1">
                <a:solidFill>
                  <a:srgbClr val="FF0000"/>
                </a:solidFill>
                <a:ea typeface="华文行楷" panose="02010800040101010101" pitchFamily="2" charset="-122"/>
              </a:rPr>
              <a:t>点击作者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03" y="1047909"/>
            <a:ext cx="2857500" cy="26955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>
          <a:xfrm>
            <a:off x="1992313" y="188913"/>
            <a:ext cx="8229600" cy="1143000"/>
          </a:xfrm>
        </p:spPr>
        <p:txBody>
          <a:bodyPr vert="horz" wrap="square" lIns="0" tIns="45720" rIns="0" bIns="0" anchor="b"/>
          <a:lstStyle/>
          <a:p>
            <a:pPr eaLnBrk="1" hangingPunct="1"/>
            <a:r>
              <a:rPr lang="zh-CN" altLang="en-US" sz="4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</a:rPr>
              <a:t>关于建安七子：</a:t>
            </a:r>
          </a:p>
        </p:txBody>
      </p:sp>
      <p:sp>
        <p:nvSpPr>
          <p:cNvPr id="9219" name="内容占位符 2"/>
          <p:cNvSpPr>
            <a:spLocks noGrp="1"/>
          </p:cNvSpPr>
          <p:nvPr>
            <p:ph idx="1"/>
          </p:nvPr>
        </p:nvSpPr>
        <p:spPr>
          <a:xfrm>
            <a:off x="1981200" y="1412875"/>
            <a:ext cx="8229600" cy="4619625"/>
          </a:xfrm>
          <a:solidFill>
            <a:schemeClr val="bg1">
              <a:lumMod val="85000"/>
            </a:schemeClr>
          </a:solidFill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zh-CN" altLang="en-US" sz="3200" dirty="0">
                <a:solidFill>
                  <a:schemeClr val="tx1"/>
                </a:solidFill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又号邺（yè）中七子（曾同居魏都邺中），指东汉末建安时期（汉献帝年间）的七位文学家：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孔融、陈琳、王粲（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càn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、徐干、阮瑀（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yǔ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、应玚（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yáng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、刘桢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他们与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“三曹”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一起，构成建安作家的主力军，往往被视作三国时期文学成就的代表。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亭亭山上松，瑟瑟谷中风。</a:t>
            </a:r>
          </a:p>
        </p:txBody>
      </p:sp>
      <p:sp>
        <p:nvSpPr>
          <p:cNvPr id="6148" name="Rectangle 13"/>
          <p:cNvSpPr>
            <a:spLocks noGrp="1" noChangeArrowheads="1"/>
          </p:cNvSpPr>
          <p:nvPr>
            <p:ph type="body" sz="half" idx="1"/>
          </p:nvPr>
        </p:nvSpPr>
        <p:spPr>
          <a:xfrm>
            <a:off x="1919288" y="1628776"/>
            <a:ext cx="6408739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“亭亭”标示松的傲岸姿态，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“瑟瑟”摹拟刺骨的风声。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绘影绘声，简洁生动。又以“谷中”映衬“山上”，更突出了位居全诗中心的青松的傲骨。</a:t>
            </a:r>
          </a:p>
        </p:txBody>
      </p:sp>
      <p:sp>
        <p:nvSpPr>
          <p:cNvPr id="6149" name="TextBox 2"/>
          <p:cNvSpPr txBox="1">
            <a:spLocks noChangeArrowheads="1"/>
          </p:cNvSpPr>
          <p:nvPr/>
        </p:nvSpPr>
        <p:spPr bwMode="auto">
          <a:xfrm>
            <a:off x="1774825" y="4868864"/>
            <a:ext cx="2089150" cy="1754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风声一何盛，松枝一何劲！</a:t>
            </a: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03388" y="1989138"/>
            <a:ext cx="3960812" cy="4525962"/>
          </a:xfrm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024564" y="1916114"/>
            <a:ext cx="3743325" cy="310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两个“一何”强调诗人感受的强烈，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一“盛”一“劲”表现冲突的激烈和诗人的感情倾向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。第三句诗顺接第二句，第四句呼应首句，章法绵密，展开有序。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rgbClr val="99660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1524001" y="0"/>
            <a:ext cx="9115425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066800"/>
            <a:ext cx="8229600" cy="1143000"/>
          </a:xfrm>
        </p:spPr>
        <p:txBody>
          <a:bodyPr/>
          <a:lstStyle/>
          <a:p>
            <a:r>
              <a:rPr lang="zh-CN" altLang="en-US"/>
              <a:t>冰霜正惨凄，终岁常端正。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79650" y="2492376"/>
            <a:ext cx="8229600" cy="720725"/>
          </a:xfrm>
          <a:solidFill>
            <a:srgbClr val="996600">
              <a:alpha val="25882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/>
              <a:t>环境的严酷和青松岁寒不凋的特性。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71813" y="188913"/>
            <a:ext cx="8229600" cy="1143000"/>
          </a:xfrm>
        </p:spPr>
        <p:txBody>
          <a:bodyPr/>
          <a:lstStyle/>
          <a:p>
            <a:r>
              <a:rPr lang="zh-CN" altLang="en-US"/>
              <a:t>岂不罹凝寒，松柏有本性！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16276" y="1268413"/>
            <a:ext cx="7127875" cy="4525962"/>
          </a:xfrm>
          <a:solidFill>
            <a:srgbClr val="CCFFFF">
              <a:alpha val="32156"/>
            </a:srgbClr>
          </a:solidFill>
        </p:spPr>
        <p:txBody>
          <a:bodyPr/>
          <a:lstStyle/>
          <a:p>
            <a:r>
              <a:rPr lang="zh-CN" altLang="en-US" b="1" dirty="0"/>
              <a:t>变换句式，以有力的</a:t>
            </a:r>
            <a:r>
              <a:rPr lang="zh-CN" altLang="en-US" b="1" dirty="0">
                <a:solidFill>
                  <a:srgbClr val="FF0000"/>
                </a:solidFill>
              </a:rPr>
              <a:t>一问一答</a:t>
            </a:r>
            <a:r>
              <a:rPr lang="zh-CN" altLang="en-US" b="1" dirty="0"/>
              <a:t>作结。诗人由外而内，由表层到深层，把读者眼光从“亭亭”“端正”的外貌透视到松树内在的本性，以此表明松树之所以不畏狂风严寒，是因为有</a:t>
            </a:r>
            <a:r>
              <a:rPr lang="zh-CN" altLang="en-US" b="1" u="sng" dirty="0">
                <a:solidFill>
                  <a:srgbClr val="FF0000"/>
                </a:solidFill>
              </a:rPr>
              <a:t>坚贞不屈的高风亮节</a:t>
            </a:r>
            <a:r>
              <a:rPr lang="zh-CN" altLang="en-US" b="1" dirty="0"/>
              <a:t>。</a:t>
            </a:r>
            <a:r>
              <a:rPr lang="zh-CN" altLang="en-US" dirty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919288" y="1700213"/>
            <a:ext cx="838835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——</a:t>
            </a:r>
            <a:r>
              <a:rPr kumimoji="1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以一问一答作结，刘桢以松柏为喻，勉励他的堂弟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坚贞自守，不因外力压迫而改变本性，号召人们处于乱世的时候要有一种坚定的人格追求。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74638"/>
            <a:ext cx="8229600" cy="922020"/>
          </a:xfrm>
          <a:noFill/>
        </p:spPr>
        <p:txBody>
          <a:bodyPr anchor="t">
            <a:spAutoFit/>
          </a:bodyPr>
          <a:lstStyle/>
          <a:p>
            <a:pPr algn="l" eaLnBrk="1" hangingPunct="1"/>
            <a:r>
              <a:rPr kumimoji="1" lang="zh-CN" altLang="en-US" sz="5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岂不罹凝寒？松柏有</a:t>
            </a:r>
            <a:r>
              <a:rPr kumimoji="1" lang="zh-CN" altLang="en-US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本性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905001" y="1066800"/>
            <a:ext cx="8583613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刘桢的赠答诗中，最著名的是</a:t>
            </a: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赠从弟</a:t>
            </a: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三首。这三首诗分别用蘋藻、松树、凤凰比喻坚贞高洁的性格，既是对其从弟的赞美，也是诗人的自我写照。其中第二首最佳，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写得豪迈凌厉，颇有“挺立自持”、“高风跨俗” 的气概。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面对动乱的社会，遭遇坎坷的人生，刘桢更多地是表现个人愤慨不平的情感，因此他的作品中总是充盈着慷慨磊落之气。正如他自己所说，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风霜逼迫愈严，愈能体现松柏坚贞挺拔的本性。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这种精神和气骨造就了刘桢诗歌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俊逸而奇丽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的风格。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-2286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CN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诗文导读</a:t>
            </a:r>
            <a:r>
              <a:rPr lang="en-US" altLang="zh-CN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en-US" altLang="zh-CN"/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C2BDC59-3EB5-4C0F-8865-00A36C1A77DE}"/>
              </a:ext>
            </a:extLst>
          </p:cNvPr>
          <p:cNvSpPr/>
          <p:nvPr/>
        </p:nvSpPr>
        <p:spPr>
          <a:xfrm>
            <a:off x="2279576" y="1412776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石灰吟</a:t>
            </a:r>
            <a:endParaRPr kumimoji="1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               ——</a:t>
            </a:r>
            <a:r>
              <a:rPr kumimoji="1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于谦</a:t>
            </a:r>
            <a:endParaRPr kumimoji="1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千锤万凿出深山，烈火焚烧若等闲。</a:t>
            </a:r>
            <a:endParaRPr kumimoji="1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粉骨碎身全不怕，要留清白在人间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F0F0F"/>
                </a:solidFill>
                <a:effectLst/>
                <a:uLnTx/>
                <a:uFillTx/>
                <a:latin typeface="����"/>
                <a:ea typeface="宋体"/>
                <a:cs typeface="+mn-cs"/>
              </a:rPr>
              <a:t>。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175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800</Words>
  <Application>Microsoft Office PowerPoint</Application>
  <PresentationFormat>宽屏</PresentationFormat>
  <Paragraphs>63</Paragraphs>
  <Slides>10</Slides>
  <Notes>4</Notes>
  <HiddenSlides>1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1" baseType="lpstr">
      <vt:lpstr>����</vt:lpstr>
      <vt:lpstr>等线</vt:lpstr>
      <vt:lpstr>黑体</vt:lpstr>
      <vt:lpstr>华文行楷</vt:lpstr>
      <vt:lpstr>华文楷体</vt:lpstr>
      <vt:lpstr>华文新魏</vt:lpstr>
      <vt:lpstr>宋体</vt:lpstr>
      <vt:lpstr>Arial</vt:lpstr>
      <vt:lpstr>Calibri</vt:lpstr>
      <vt:lpstr>Office 主题</vt:lpstr>
      <vt:lpstr>默认设计模板</vt:lpstr>
      <vt:lpstr>PowerPoint 演示文稿</vt:lpstr>
      <vt:lpstr>点击作者</vt:lpstr>
      <vt:lpstr>关于建安七子：</vt:lpstr>
      <vt:lpstr>亭亭山上松，瑟瑟谷中风。</vt:lpstr>
      <vt:lpstr>风声一何盛，松枝一何劲！</vt:lpstr>
      <vt:lpstr>冰霜正惨凄，终岁常端正。</vt:lpstr>
      <vt:lpstr>岂不罹凝寒，松柏有本性！</vt:lpstr>
      <vt:lpstr>岂不罹凝寒？松柏有本性 </vt:lpstr>
      <vt:lpstr>【诗文导读】 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优优 胡</dc:creator>
  <cp:lastModifiedBy>优优 胡</cp:lastModifiedBy>
  <cp:revision>1</cp:revision>
  <dcterms:created xsi:type="dcterms:W3CDTF">2019-12-27T05:08:20Z</dcterms:created>
  <dcterms:modified xsi:type="dcterms:W3CDTF">2019-12-27T05:08:29Z</dcterms:modified>
</cp:coreProperties>
</file>