
<file path=[Content_Types].xml><?xml version="1.0" encoding="utf-8"?>
<Types xmlns="http://schemas.openxmlformats.org/package/2006/content-types">
  <Default Extension="wav" ContentType="audio/x-wav"/>
  <Default Extension="gif" ContentType="image/gi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0"/>
  </p:handoutMasterIdLst>
  <p:sldIdLst>
    <p:sldId id="256" r:id="rId3"/>
    <p:sldId id="330" r:id="rId5"/>
    <p:sldId id="270" r:id="rId6"/>
    <p:sldId id="299" r:id="rId7"/>
    <p:sldId id="302" r:id="rId8"/>
    <p:sldId id="316" r:id="rId9"/>
    <p:sldId id="340" r:id="rId10"/>
    <p:sldId id="332" r:id="rId11"/>
    <p:sldId id="333" r:id="rId12"/>
    <p:sldId id="338" r:id="rId13"/>
    <p:sldId id="335" r:id="rId14"/>
    <p:sldId id="337" r:id="rId15"/>
    <p:sldId id="300" r:id="rId16"/>
    <p:sldId id="301" r:id="rId17"/>
    <p:sldId id="294" r:id="rId18"/>
    <p:sldId id="277" r:id="rId19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102" y="-24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64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r>
              <a:rPr lang="en-US" altLang="zh-CN" dirty="0"/>
              <a:t>A . pj7 B . end C . x-6? D . 4abc</a:t>
            </a:r>
            <a:endParaRPr lang="zh-CN" altLang="en-US" dirty="0"/>
          </a:p>
        </p:txBody>
      </p:sp>
      <p:sp>
        <p:nvSpPr>
          <p:cNvPr id="143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.GIF"/><Relationship Id="rId1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sym typeface="+mn-ea"/>
              </a:rPr>
              <a:t>赋值语句与顺序结构</a:t>
            </a:r>
            <a:endParaRPr lang="en-US" altLang="zh-CN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 idx="4294967295"/>
          </p:nvPr>
        </p:nvSpPr>
        <p:spPr/>
        <p:txBody>
          <a:bodyPr vert="horz" wrap="square" lIns="91440" tIns="45720" rIns="91440" bIns="45720" anchor="ctr"/>
          <a:lstStyle/>
          <a:p>
            <a:r>
              <a:rPr lang="zh-CN" altLang="en-US" dirty="0"/>
              <a:t>运算符及含义</a:t>
            </a:r>
            <a:endParaRPr lang="zh-CN" altLang="en-US" dirty="0"/>
          </a:p>
        </p:txBody>
      </p:sp>
      <p:sp>
        <p:nvSpPr>
          <p:cNvPr id="13315" name="Rectangle 3"/>
          <p:cNvSpPr>
            <a:spLocks noGrp="1"/>
          </p:cNvSpPr>
          <p:nvPr>
            <p:ph type="body" sz="half" idx="4294967295"/>
          </p:nvPr>
        </p:nvSpPr>
        <p:spPr>
          <a:xfrm>
            <a:off x="8255000" y="692150"/>
            <a:ext cx="2449513" cy="1152525"/>
          </a:xfrm>
        </p:spPr>
        <p:txBody>
          <a:bodyPr vert="horz" wrap="square" lIns="91440" tIns="45720" rIns="91440" bIns="45720" anchor="t">
            <a:normAutofit fontScale="92500" lnSpcReduction="10000"/>
          </a:bodyPr>
          <a:lstStyle>
            <a:lvl1pPr lvl="0">
              <a:buClrTx/>
              <a:buSzTx/>
              <a:buFontTx/>
              <a:defRPr sz="2800"/>
            </a:lvl1pPr>
            <a:lvl2pPr lvl="1">
              <a:buClrTx/>
              <a:buSzTx/>
              <a:buFontTx/>
              <a:defRPr sz="2400"/>
            </a:lvl2pPr>
            <a:lvl3pPr lvl="2">
              <a:buClrTx/>
              <a:buSzTx/>
              <a:buFontTx/>
              <a:defRPr sz="2000"/>
            </a:lvl3pPr>
            <a:lvl4pPr lvl="3">
              <a:buClrTx/>
              <a:buSzTx/>
              <a:buFontTx/>
              <a:defRPr sz="1800"/>
            </a:lvl4pPr>
            <a:lvl5pPr lvl="4">
              <a:buClrTx/>
              <a:buSzTx/>
              <a:buFontTx/>
              <a:defRPr sz="1800"/>
            </a:lvl5pPr>
          </a:lstStyle>
          <a:p>
            <a:pPr lvl="1">
              <a:buNone/>
            </a:pPr>
            <a:r>
              <a:rPr lang="en-US" altLang="zh-CN" dirty="0"/>
              <a:t>s = pi * r * r</a:t>
            </a:r>
            <a:endParaRPr lang="en-US" altLang="zh-CN" dirty="0"/>
          </a:p>
          <a:p>
            <a:pPr lvl="1">
              <a:buNone/>
            </a:pPr>
            <a:r>
              <a:rPr lang="en-US" altLang="zh-CN" dirty="0">
                <a:solidFill>
                  <a:srgbClr val="FF0000"/>
                </a:solidFill>
              </a:rPr>
              <a:t>C= 2*pi*r</a:t>
            </a:r>
            <a:endParaRPr lang="en-US" altLang="zh-CN" dirty="0">
              <a:solidFill>
                <a:srgbClr val="FF0000"/>
              </a:solidFill>
            </a:endParaRPr>
          </a:p>
          <a:p>
            <a:pPr lvl="0"/>
            <a:endParaRPr lang="en-US" altLang="zh-CN" dirty="0"/>
          </a:p>
        </p:txBody>
      </p:sp>
      <p:sp>
        <p:nvSpPr>
          <p:cNvPr id="104452" name="Rectangle 4"/>
          <p:cNvSpPr/>
          <p:nvPr/>
        </p:nvSpPr>
        <p:spPr>
          <a:xfrm>
            <a:off x="8156575" y="5829300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81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3" name="Rectangle 5"/>
          <p:cNvSpPr/>
          <p:nvPr/>
        </p:nvSpPr>
        <p:spPr>
          <a:xfrm>
            <a:off x="6102350" y="5829300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3**4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4" name="Rectangle 6"/>
          <p:cNvSpPr/>
          <p:nvPr/>
        </p:nvSpPr>
        <p:spPr>
          <a:xfrm>
            <a:off x="4046538" y="5829300"/>
            <a:ext cx="2055812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乘方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5" name="Rectangle 7"/>
          <p:cNvSpPr/>
          <p:nvPr/>
        </p:nvSpPr>
        <p:spPr>
          <a:xfrm>
            <a:off x="1992313" y="5829300"/>
            <a:ext cx="2054225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**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6" name="Rectangle 8"/>
          <p:cNvSpPr/>
          <p:nvPr/>
        </p:nvSpPr>
        <p:spPr>
          <a:xfrm>
            <a:off x="8156575" y="5262563"/>
            <a:ext cx="2054225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4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7" name="Rectangle 9"/>
          <p:cNvSpPr/>
          <p:nvPr/>
        </p:nvSpPr>
        <p:spPr>
          <a:xfrm>
            <a:off x="6102350" y="5262563"/>
            <a:ext cx="2054225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9//2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8" name="Rectangle 10"/>
          <p:cNvSpPr/>
          <p:nvPr/>
        </p:nvSpPr>
        <p:spPr>
          <a:xfrm>
            <a:off x="4046538" y="5262563"/>
            <a:ext cx="2055812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整除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9" name="Rectangle 11"/>
          <p:cNvSpPr/>
          <p:nvPr/>
        </p:nvSpPr>
        <p:spPr>
          <a:xfrm>
            <a:off x="1992313" y="5262563"/>
            <a:ext cx="2054225" cy="56673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//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0" name="Rectangle 12"/>
          <p:cNvSpPr/>
          <p:nvPr/>
        </p:nvSpPr>
        <p:spPr>
          <a:xfrm>
            <a:off x="8156575" y="4697413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1" name="Rectangle 13"/>
          <p:cNvSpPr/>
          <p:nvPr/>
        </p:nvSpPr>
        <p:spPr>
          <a:xfrm>
            <a:off x="6102350" y="4697413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9 % 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2" name="Rectangle 14"/>
          <p:cNvSpPr/>
          <p:nvPr/>
        </p:nvSpPr>
        <p:spPr>
          <a:xfrm>
            <a:off x="4046538" y="4697413"/>
            <a:ext cx="2055812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求余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3" name="Rectangle 15"/>
          <p:cNvSpPr/>
          <p:nvPr/>
        </p:nvSpPr>
        <p:spPr>
          <a:xfrm>
            <a:off x="1992313" y="4697413"/>
            <a:ext cx="2054225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%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4" name="Rectangle 16"/>
          <p:cNvSpPr/>
          <p:nvPr/>
        </p:nvSpPr>
        <p:spPr>
          <a:xfrm>
            <a:off x="8156575" y="4132263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4.5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5" name="Rectangle 17"/>
          <p:cNvSpPr/>
          <p:nvPr/>
        </p:nvSpPr>
        <p:spPr>
          <a:xfrm>
            <a:off x="6102350" y="4132263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9/2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6" name="Rectangle 18"/>
          <p:cNvSpPr/>
          <p:nvPr/>
        </p:nvSpPr>
        <p:spPr>
          <a:xfrm>
            <a:off x="4046538" y="4132263"/>
            <a:ext cx="2055812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除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7" name="Rectangle 19"/>
          <p:cNvSpPr/>
          <p:nvPr/>
        </p:nvSpPr>
        <p:spPr>
          <a:xfrm>
            <a:off x="1992313" y="4132263"/>
            <a:ext cx="2054225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/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8" name="Rectangle 20"/>
          <p:cNvSpPr/>
          <p:nvPr/>
        </p:nvSpPr>
        <p:spPr>
          <a:xfrm>
            <a:off x="8156575" y="3565525"/>
            <a:ext cx="2054225" cy="5667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8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9" name="Rectangle 21"/>
          <p:cNvSpPr/>
          <p:nvPr/>
        </p:nvSpPr>
        <p:spPr>
          <a:xfrm>
            <a:off x="6102350" y="3565525"/>
            <a:ext cx="2054225" cy="5667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2*4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0" name="Rectangle 22"/>
          <p:cNvSpPr/>
          <p:nvPr/>
        </p:nvSpPr>
        <p:spPr>
          <a:xfrm>
            <a:off x="4046538" y="3565525"/>
            <a:ext cx="2055812" cy="5667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乘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1" name="Rectangle 23"/>
          <p:cNvSpPr/>
          <p:nvPr/>
        </p:nvSpPr>
        <p:spPr>
          <a:xfrm>
            <a:off x="1992313" y="3565525"/>
            <a:ext cx="2054225" cy="56673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*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2" name="Rectangle 24"/>
          <p:cNvSpPr/>
          <p:nvPr/>
        </p:nvSpPr>
        <p:spPr>
          <a:xfrm>
            <a:off x="8156575" y="3000375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-3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3" name="Rectangle 25"/>
          <p:cNvSpPr/>
          <p:nvPr/>
        </p:nvSpPr>
        <p:spPr>
          <a:xfrm>
            <a:off x="6102350" y="3000375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-1-2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4" name="Rectangle 26"/>
          <p:cNvSpPr/>
          <p:nvPr/>
        </p:nvSpPr>
        <p:spPr>
          <a:xfrm>
            <a:off x="4046538" y="3000375"/>
            <a:ext cx="2055812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减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5" name="Rectangle 27"/>
          <p:cNvSpPr/>
          <p:nvPr/>
        </p:nvSpPr>
        <p:spPr>
          <a:xfrm>
            <a:off x="1992313" y="3000375"/>
            <a:ext cx="2054225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-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6" name="Rectangle 28"/>
          <p:cNvSpPr/>
          <p:nvPr/>
        </p:nvSpPr>
        <p:spPr>
          <a:xfrm>
            <a:off x="8156575" y="2433638"/>
            <a:ext cx="2054225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7" name="Rectangle 29"/>
          <p:cNvSpPr/>
          <p:nvPr/>
        </p:nvSpPr>
        <p:spPr>
          <a:xfrm>
            <a:off x="6102350" y="2433638"/>
            <a:ext cx="2054225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1+2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8" name="Rectangle 30"/>
          <p:cNvSpPr/>
          <p:nvPr/>
        </p:nvSpPr>
        <p:spPr>
          <a:xfrm>
            <a:off x="4046538" y="2433638"/>
            <a:ext cx="2055812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加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9" name="Rectangle 31"/>
          <p:cNvSpPr/>
          <p:nvPr/>
        </p:nvSpPr>
        <p:spPr>
          <a:xfrm>
            <a:off x="1992313" y="2433638"/>
            <a:ext cx="2054225" cy="56673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+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4" name="Rectangle 32"/>
          <p:cNvSpPr/>
          <p:nvPr/>
        </p:nvSpPr>
        <p:spPr>
          <a:xfrm>
            <a:off x="8156575" y="1916113"/>
            <a:ext cx="2054225" cy="5175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000" dirty="0">
                <a:latin typeface="Arial" panose="020B0604020202020204" pitchFamily="34" charset="0"/>
                <a:ea typeface="黑体" panose="02010609060101010101" pitchFamily="2" charset="-122"/>
              </a:rPr>
              <a:t>例子的运算结果</a:t>
            </a:r>
            <a:endParaRPr lang="zh-CN" altLang="en-US" sz="20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5" name="Rectangle 33"/>
          <p:cNvSpPr/>
          <p:nvPr/>
        </p:nvSpPr>
        <p:spPr>
          <a:xfrm>
            <a:off x="6102350" y="1916113"/>
            <a:ext cx="2054225" cy="5175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例子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6" name="Rectangle 34"/>
          <p:cNvSpPr/>
          <p:nvPr/>
        </p:nvSpPr>
        <p:spPr>
          <a:xfrm>
            <a:off x="4046538" y="1916113"/>
            <a:ext cx="2055812" cy="5175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含义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7" name="Rectangle 35"/>
          <p:cNvSpPr/>
          <p:nvPr/>
        </p:nvSpPr>
        <p:spPr>
          <a:xfrm>
            <a:off x="1992313" y="1916113"/>
            <a:ext cx="2054225" cy="51752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算术运算符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8" name="Line 36"/>
          <p:cNvSpPr/>
          <p:nvPr/>
        </p:nvSpPr>
        <p:spPr>
          <a:xfrm>
            <a:off x="1992313" y="1916113"/>
            <a:ext cx="8218487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9" name="Line 37"/>
          <p:cNvSpPr/>
          <p:nvPr/>
        </p:nvSpPr>
        <p:spPr>
          <a:xfrm>
            <a:off x="1992313" y="2433638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0" name="Line 38"/>
          <p:cNvSpPr/>
          <p:nvPr/>
        </p:nvSpPr>
        <p:spPr>
          <a:xfrm>
            <a:off x="1992313" y="3000375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1" name="Line 39"/>
          <p:cNvSpPr/>
          <p:nvPr/>
        </p:nvSpPr>
        <p:spPr>
          <a:xfrm>
            <a:off x="1992313" y="3565525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2" name="Line 40"/>
          <p:cNvSpPr/>
          <p:nvPr/>
        </p:nvSpPr>
        <p:spPr>
          <a:xfrm>
            <a:off x="1992313" y="4132263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3" name="Line 41"/>
          <p:cNvSpPr/>
          <p:nvPr/>
        </p:nvSpPr>
        <p:spPr>
          <a:xfrm>
            <a:off x="1992313" y="4697413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4" name="Line 42"/>
          <p:cNvSpPr/>
          <p:nvPr/>
        </p:nvSpPr>
        <p:spPr>
          <a:xfrm>
            <a:off x="1992313" y="5262563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5" name="Line 43"/>
          <p:cNvSpPr/>
          <p:nvPr/>
        </p:nvSpPr>
        <p:spPr>
          <a:xfrm>
            <a:off x="1992313" y="5829300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6" name="Line 44"/>
          <p:cNvSpPr/>
          <p:nvPr/>
        </p:nvSpPr>
        <p:spPr>
          <a:xfrm>
            <a:off x="1992313" y="6394450"/>
            <a:ext cx="8218487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7" name="Line 45"/>
          <p:cNvSpPr/>
          <p:nvPr/>
        </p:nvSpPr>
        <p:spPr>
          <a:xfrm>
            <a:off x="1992313" y="1916113"/>
            <a:ext cx="0" cy="4478337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8" name="Line 46"/>
          <p:cNvSpPr/>
          <p:nvPr/>
        </p:nvSpPr>
        <p:spPr>
          <a:xfrm>
            <a:off x="4046538" y="1916113"/>
            <a:ext cx="0" cy="4478337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9" name="Line 47"/>
          <p:cNvSpPr/>
          <p:nvPr/>
        </p:nvSpPr>
        <p:spPr>
          <a:xfrm>
            <a:off x="6102350" y="1916113"/>
            <a:ext cx="0" cy="4478337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60" name="Line 48"/>
          <p:cNvSpPr/>
          <p:nvPr/>
        </p:nvSpPr>
        <p:spPr>
          <a:xfrm>
            <a:off x="8156575" y="1916113"/>
            <a:ext cx="0" cy="4478337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61" name="Line 49"/>
          <p:cNvSpPr/>
          <p:nvPr/>
        </p:nvSpPr>
        <p:spPr>
          <a:xfrm>
            <a:off x="10210800" y="1916113"/>
            <a:ext cx="0" cy="4478337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4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4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4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0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04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04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0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04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04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/>
      <p:bldP spid="104453" grpId="0"/>
      <p:bldP spid="104454" grpId="0"/>
      <p:bldP spid="104455" grpId="0" bldLvl="0" animBg="1"/>
      <p:bldP spid="104456" grpId="0"/>
      <p:bldP spid="104457" grpId="0"/>
      <p:bldP spid="104458" grpId="0"/>
      <p:bldP spid="104459" grpId="0" bldLvl="0" animBg="1"/>
      <p:bldP spid="104460" grpId="0"/>
      <p:bldP spid="104461" grpId="0"/>
      <p:bldP spid="104462" grpId="0"/>
      <p:bldP spid="104463" grpId="0" bldLvl="0" animBg="1"/>
      <p:bldP spid="104464" grpId="0"/>
      <p:bldP spid="104465" grpId="0"/>
      <p:bldP spid="104466" grpId="0"/>
      <p:bldP spid="104467" grpId="0" bldLvl="0" animBg="1"/>
      <p:bldP spid="104468" grpId="0"/>
      <p:bldP spid="104469" grpId="0"/>
      <p:bldP spid="104470" grpId="0"/>
      <p:bldP spid="104471" grpId="0" bldLvl="0" animBg="1"/>
      <p:bldP spid="104472" grpId="0"/>
      <p:bldP spid="104473" grpId="0"/>
      <p:bldP spid="104474" grpId="0"/>
      <p:bldP spid="104475" grpId="0" bldLvl="0" animBg="1"/>
      <p:bldP spid="104476" grpId="0"/>
      <p:bldP spid="104477" grpId="0"/>
      <p:bldP spid="104478" grpId="0"/>
      <p:bldP spid="10447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102360" y="1068705"/>
            <a:ext cx="9986645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4000" b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r =None</a:t>
            </a:r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r>
              <a:rPr lang="en-US" sz="4000" b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s =None</a:t>
            </a:r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r>
              <a:rPr lang="en-US" sz="4000" b="0">
                <a:solidFill>
                  <a:schemeClr val="tx1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r =</a:t>
            </a:r>
            <a:r>
              <a:rPr lang="en-US" sz="4000" b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float(</a:t>
            </a:r>
            <a:r>
              <a:rPr lang="en-US" sz="4000" b="0">
                <a:solidFill>
                  <a:schemeClr val="tx1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input('请输入半径：')</a:t>
            </a:r>
            <a:r>
              <a:rPr lang="en-US" sz="4000" b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sz="4000" b="0">
              <a:solidFill>
                <a:srgbClr val="FF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r>
              <a:rPr lang="en-US" sz="4000" b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s =3.14*(r * r)</a:t>
            </a:r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endParaRPr lang="en-US" sz="4000" b="0">
              <a:solidFill>
                <a:srgbClr val="000000"/>
              </a:solidFill>
              <a:effectLst/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r>
              <a:rPr lang="en-US" sz="4000" b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imes New Roman" panose="02020603050405020304" pitchFamily="18" charset="0"/>
              </a:rPr>
              <a:t>print('圆的面积为：',s)</a:t>
            </a:r>
            <a:endParaRPr lang="en-US" sz="4000" b="0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endParaRPr lang="en-US" sz="4000" b="0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/>
            <a:endParaRPr lang="zh-CN" altLang="en-US" sz="4000"/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989330" y="344805"/>
            <a:ext cx="1716405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altLang="zh-CN"/>
              <a:t>复习：</a:t>
            </a:r>
            <a:endParaRPr altLang="zh-CN"/>
          </a:p>
        </p:txBody>
      </p:sp>
      <p:sp>
        <p:nvSpPr>
          <p:cNvPr id="3" name="矩形 2"/>
          <p:cNvSpPr/>
          <p:nvPr/>
        </p:nvSpPr>
        <p:spPr>
          <a:xfrm>
            <a:off x="8176895" y="3354070"/>
            <a:ext cx="2011680" cy="8299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zh-CN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表达式</a:t>
            </a:r>
            <a:endParaRPr lang="zh-CN" altLang="zh-CN" sz="4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4" name="直接箭头连接符 3"/>
          <p:cNvCxnSpPr>
            <a:stCxn id="3" idx="1"/>
          </p:cNvCxnSpPr>
          <p:nvPr/>
        </p:nvCxnSpPr>
        <p:spPr>
          <a:xfrm flipH="1" flipV="1">
            <a:off x="5231130" y="3768090"/>
            <a:ext cx="2945765" cy="1270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3267075" y="533400"/>
            <a:ext cx="5059680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赋值语句的方向性</a:t>
            </a:r>
            <a:endParaRPr kumimoji="1" lang="zh-CN" altLang="en-US" sz="48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3667125" y="2500313"/>
            <a:ext cx="44545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&lt;</a:t>
            </a:r>
            <a:r>
              <a:rPr lang="zh-CN" altLang="en-US" sz="3200" b="1" dirty="0">
                <a:latin typeface="仿宋_GB2312" pitchFamily="49" charset="-122"/>
                <a:ea typeface="仿宋_GB2312" pitchFamily="49" charset="-122"/>
              </a:rPr>
              <a:t>变量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&gt; = &lt;</a:t>
            </a:r>
            <a:r>
              <a:rPr lang="zh-CN" altLang="en-US" sz="3200" b="1" dirty="0">
                <a:latin typeface="仿宋_GB2312" pitchFamily="49" charset="-122"/>
                <a:ea typeface="仿宋_GB2312" pitchFamily="49" charset="-122"/>
              </a:rPr>
              <a:t>表达式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&gt;</a:t>
            </a:r>
            <a:endParaRPr lang="en-US" altLang="zh-CN" sz="3200" b="1" dirty="0"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19460" name="Picture 4" descr="heart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50165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1621" name="Line 5"/>
          <p:cNvSpPr/>
          <p:nvPr/>
        </p:nvSpPr>
        <p:spPr>
          <a:xfrm>
            <a:off x="6562725" y="3065463"/>
            <a:ext cx="0" cy="6858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1622" name="Text Box 6"/>
          <p:cNvSpPr txBox="1"/>
          <p:nvPr/>
        </p:nvSpPr>
        <p:spPr>
          <a:xfrm>
            <a:off x="6715125" y="3065463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11623" name="Text Box 7"/>
          <p:cNvSpPr txBox="1"/>
          <p:nvPr/>
        </p:nvSpPr>
        <p:spPr>
          <a:xfrm>
            <a:off x="6029325" y="3924300"/>
            <a:ext cx="35356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</a:rPr>
              <a:t>先计算右边</a:t>
            </a:r>
            <a:r>
              <a:rPr lang="en-US" altLang="zh-CN" sz="2400" b="1" dirty="0">
                <a:latin typeface="Times New Roman" panose="02020603050405020304" pitchFamily="18" charset="0"/>
              </a:rPr>
              <a:t>—</a:t>
            </a:r>
            <a:r>
              <a:rPr lang="zh-CN" altLang="en-US" sz="2400" b="1" dirty="0">
                <a:latin typeface="Times New Roman" panose="02020603050405020304" pitchFamily="18" charset="0"/>
              </a:rPr>
              <a:t>表达式的值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4581525" y="3217863"/>
            <a:ext cx="2133600" cy="1981200"/>
            <a:chOff x="1920" y="1584"/>
            <a:chExt cx="1344" cy="1248"/>
          </a:xfrm>
        </p:grpSpPr>
        <p:sp>
          <p:nvSpPr>
            <p:cNvPr id="19469" name="Line 9"/>
            <p:cNvSpPr/>
            <p:nvPr/>
          </p:nvSpPr>
          <p:spPr>
            <a:xfrm>
              <a:off x="3264" y="2400"/>
              <a:ext cx="0" cy="432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0" name="Line 10"/>
            <p:cNvSpPr/>
            <p:nvPr/>
          </p:nvSpPr>
          <p:spPr>
            <a:xfrm>
              <a:off x="1920" y="2832"/>
              <a:ext cx="1344" cy="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1" name="Line 11"/>
            <p:cNvSpPr/>
            <p:nvPr/>
          </p:nvSpPr>
          <p:spPr>
            <a:xfrm flipV="1">
              <a:off x="1920" y="1584"/>
              <a:ext cx="0" cy="1248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111628" name="Text Box 12"/>
          <p:cNvSpPr txBox="1"/>
          <p:nvPr/>
        </p:nvSpPr>
        <p:spPr>
          <a:xfrm>
            <a:off x="5267325" y="5275263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11629" name="Text Box 13"/>
          <p:cNvSpPr txBox="1"/>
          <p:nvPr/>
        </p:nvSpPr>
        <p:spPr>
          <a:xfrm>
            <a:off x="3087688" y="5808663"/>
            <a:ext cx="58975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</a:rPr>
              <a:t>再把右边</a:t>
            </a:r>
            <a:r>
              <a:rPr lang="en-US" altLang="zh-CN" sz="2400" b="1" dirty="0">
                <a:latin typeface="Times New Roman" panose="02020603050405020304" pitchFamily="18" charset="0"/>
              </a:rPr>
              <a:t>—</a:t>
            </a:r>
            <a:r>
              <a:rPr lang="zh-CN" altLang="en-US" sz="2400" b="1" dirty="0">
                <a:latin typeface="Times New Roman" panose="02020603050405020304" pitchFamily="18" charset="0"/>
              </a:rPr>
              <a:t>表达式的值</a:t>
            </a:r>
            <a:r>
              <a:rPr lang="zh-CN" altLang="en-US" sz="2400" b="1" dirty="0">
                <a:latin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CN" altLang="en-US" sz="2400" b="1" dirty="0">
                <a:latin typeface="Times New Roman" panose="02020603050405020304" pitchFamily="18" charset="0"/>
              </a:rPr>
              <a:t>左边</a:t>
            </a:r>
            <a:r>
              <a:rPr lang="en-US" altLang="zh-CN" sz="2400" b="1" dirty="0">
                <a:latin typeface="Times New Roman" panose="02020603050405020304" pitchFamily="18" charset="0"/>
              </a:rPr>
              <a:t>—</a:t>
            </a:r>
            <a:r>
              <a:rPr lang="zh-CN" altLang="en-US" sz="2400" b="1" dirty="0">
                <a:latin typeface="Times New Roman" panose="02020603050405020304" pitchFamily="18" charset="0"/>
              </a:rPr>
              <a:t>变量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9467" name="Text Box 14"/>
          <p:cNvSpPr txBox="1"/>
          <p:nvPr/>
        </p:nvSpPr>
        <p:spPr>
          <a:xfrm>
            <a:off x="4142021" y="1568450"/>
            <a:ext cx="407193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1" eaLnBrk="1" hangingPunct="1"/>
            <a:r>
              <a:rPr lang="en-US" altLang="zh-CN" sz="3600" dirty="0" smtClean="0">
                <a:solidFill>
                  <a:srgbClr val="FF0000"/>
                </a:solidFill>
                <a:latin typeface="Arial" panose="020B0604020202020204" pitchFamily="34" charset="0"/>
              </a:rPr>
              <a:t>s </a:t>
            </a:r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</a:rPr>
              <a:t>=  </a:t>
            </a:r>
            <a:r>
              <a:rPr lang="en-US" altLang="zh-CN" sz="3600" dirty="0" smtClean="0">
                <a:solidFill>
                  <a:srgbClr val="FF0000"/>
                </a:solidFill>
                <a:latin typeface="Arial" panose="020B0604020202020204" pitchFamily="34" charset="0"/>
              </a:rPr>
              <a:t>3.14 * r *  r</a:t>
            </a:r>
            <a:endParaRPr lang="en-US" altLang="zh-CN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cxnSp>
        <p:nvCxnSpPr>
          <p:cNvPr id="19468" name="直接箭头连接符 16"/>
          <p:cNvCxnSpPr/>
          <p:nvPr/>
        </p:nvCxnSpPr>
        <p:spPr>
          <a:xfrm rot="5400000">
            <a:off x="4997683" y="1498600"/>
            <a:ext cx="428625" cy="1588"/>
          </a:xfrm>
          <a:prstGeom prst="straightConnector1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cxn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6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11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2" grpId="0" build="p"/>
      <p:bldP spid="111623" grpId="0" build="p"/>
      <p:bldP spid="111628" grpId="0" build="p"/>
      <p:bldP spid="11162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变量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dirty="0" smtClean="0"/>
              <a:t>变量就像是一个带</a:t>
            </a:r>
            <a:r>
              <a:rPr lang="zh-CN" altLang="en-US" sz="3200" dirty="0" smtClean="0">
                <a:solidFill>
                  <a:srgbClr val="FF0000"/>
                </a:solidFill>
              </a:rPr>
              <a:t>标签</a:t>
            </a:r>
            <a:r>
              <a:rPr lang="zh-CN" altLang="en-US" sz="3200" dirty="0" smtClean="0"/>
              <a:t>的盒子，数据装在盒子里。</a:t>
            </a:r>
            <a:endParaRPr lang="zh-CN" altLang="en-US" sz="3200" dirty="0"/>
          </a:p>
        </p:txBody>
      </p:sp>
      <p:pic>
        <p:nvPicPr>
          <p:cNvPr id="1026" name="Picture 2" descr="https://gimg2.baidu.com/image_search/src=http%3A%2F%2Fpic.qcsdn.com%2Fimg%2F20190505%2Fcf27122cfced3509514cce88aabb9d1e.png-zhu&amp;refer=http%3A%2F%2Fpic.qcsdn.com&amp;app=2002&amp;size=f9999,10000&amp;q=a80&amp;n=0&amp;g=0n&amp;fmt=jpeg?sec=1648883782&amp;t=72f7f4878ffa8c647913a65f0b1f365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164" y="2364093"/>
            <a:ext cx="5476875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9145967" y="3067317"/>
            <a:ext cx="1415773" cy="830997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数据</a:t>
            </a:r>
            <a:endParaRPr lang="zh-CN" altLang="zh-CN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6" name="直接箭头连接符 5"/>
          <p:cNvCxnSpPr>
            <a:stCxn id="5" idx="1"/>
          </p:cNvCxnSpPr>
          <p:nvPr/>
        </p:nvCxnSpPr>
        <p:spPr>
          <a:xfrm flipH="1" flipV="1">
            <a:off x="7080308" y="3481338"/>
            <a:ext cx="2065659" cy="1478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759594" y="4763421"/>
            <a:ext cx="2031325" cy="830997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变量名</a:t>
            </a:r>
            <a:endParaRPr lang="zh-CN" altLang="zh-CN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 flipV="1">
            <a:off x="2781097" y="5117284"/>
            <a:ext cx="2269075" cy="60157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8922944" y="4982477"/>
            <a:ext cx="2299970" cy="8299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r=None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828916" y="2472322"/>
            <a:ext cx="280987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l"/>
            <a:r>
              <a:rPr lang="en-US" altLang="zh-CN" sz="4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spam=15</a:t>
            </a:r>
            <a:endParaRPr lang="en-US" altLang="zh-CN" sz="48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spam=3</a:t>
            </a:r>
            <a:endParaRPr lang="en-US" altLang="zh-CN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  <p:bldP spid="8" grpId="1"/>
      <p:bldP spid="4" grpId="0"/>
      <p:bldP spid="4" grpId="1"/>
      <p:bldP spid="7" grpId="0"/>
      <p:bldP spid="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38630" y="1059180"/>
            <a:ext cx="4770755" cy="60007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>
                <a:sym typeface="+mn-ea"/>
              </a:rPr>
              <a:t>a=1000</a:t>
            </a:r>
            <a:endParaRPr lang="en-US" altLang="zh-CN" sz="3200"/>
          </a:p>
          <a:p>
            <a:endParaRPr lang="en-US" altLang="zh-CN" sz="3200"/>
          </a:p>
          <a:p>
            <a:r>
              <a:rPr lang="en-US" altLang="zh-CN" sz="3200">
                <a:sym typeface="+mn-ea"/>
              </a:rPr>
              <a:t>a=”1000”</a:t>
            </a:r>
            <a:endParaRPr lang="en-US" altLang="zh-CN" sz="3200">
              <a:sym typeface="+mn-ea"/>
            </a:endParaRPr>
          </a:p>
          <a:p>
            <a:endParaRPr lang="en-US" altLang="zh-CN" sz="3200"/>
          </a:p>
          <a:p>
            <a:r>
              <a:rPr lang="zh-CN" altLang="en-US" sz="3200"/>
              <a:t>str1="hello"</a:t>
            </a:r>
            <a:endParaRPr lang="zh-CN" altLang="en-US" sz="3200"/>
          </a:p>
          <a:p>
            <a:endParaRPr lang="zh-CN" altLang="en-US" sz="3200"/>
          </a:p>
          <a:p>
            <a:r>
              <a:rPr lang="en-US" altLang="zh-CN" sz="3200"/>
              <a:t>x=y=30</a:t>
            </a:r>
            <a:endParaRPr lang="zh-CN" altLang="en-US" sz="3200"/>
          </a:p>
          <a:p>
            <a:endParaRPr lang="zh-CN" altLang="en-US" sz="3200"/>
          </a:p>
          <a:p>
            <a:r>
              <a:rPr lang="zh-CN" altLang="en-US" sz="3200"/>
              <a:t>d,e,f="cat","dog","fish"</a:t>
            </a:r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en-US" altLang="zh-CN" sz="3200"/>
          </a:p>
        </p:txBody>
      </p:sp>
      <p:grpSp>
        <p:nvGrpSpPr>
          <p:cNvPr id="10" name="组合 9"/>
          <p:cNvGrpSpPr/>
          <p:nvPr/>
        </p:nvGrpSpPr>
        <p:grpSpPr>
          <a:xfrm>
            <a:off x="7201793" y="364332"/>
            <a:ext cx="2187553" cy="2448242"/>
            <a:chOff x="958787" y="2500313"/>
            <a:chExt cx="2187553" cy="2448242"/>
          </a:xfrm>
        </p:grpSpPr>
        <p:pic>
          <p:nvPicPr>
            <p:cNvPr id="2050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矩形 7"/>
            <p:cNvSpPr/>
            <p:nvPr/>
          </p:nvSpPr>
          <p:spPr>
            <a:xfrm>
              <a:off x="1245807" y="2500313"/>
              <a:ext cx="1388745" cy="97980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sz="4000" dirty="0" smtClean="0"/>
                <a:t>1000</a:t>
              </a:r>
              <a:endParaRPr lang="en-US" sz="4000" dirty="0"/>
            </a:p>
          </p:txBody>
        </p:sp>
        <p:sp>
          <p:nvSpPr>
            <p:cNvPr id="9" name="圆角矩形 8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altLang="zh-CN" sz="2800" dirty="0" smtClean="0"/>
                <a:t>a</a:t>
              </a:r>
              <a:endParaRPr lang="zh-CN" altLang="en-US" sz="2800" dirty="0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618980" y="260350"/>
            <a:ext cx="2541270" cy="2432050"/>
            <a:chOff x="846392" y="2500313"/>
            <a:chExt cx="2187553" cy="2432367"/>
          </a:xfrm>
        </p:grpSpPr>
        <p:pic>
          <p:nvPicPr>
            <p:cNvPr id="4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846392" y="3179445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矩形 4"/>
            <p:cNvSpPr/>
            <p:nvPr/>
          </p:nvSpPr>
          <p:spPr>
            <a:xfrm>
              <a:off x="1245807" y="2500313"/>
              <a:ext cx="1388745" cy="97980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sz="4000" dirty="0" smtClean="0"/>
                <a:t>'1000'</a:t>
              </a:r>
              <a:endParaRPr lang="en-US" sz="4000" dirty="0"/>
            </a:p>
          </p:txBody>
        </p:sp>
        <p:sp>
          <p:nvSpPr>
            <p:cNvPr id="6" name="圆角矩形 5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altLang="zh-CN" sz="2800" dirty="0" smtClean="0"/>
                <a:t>a</a:t>
              </a:r>
              <a:endParaRPr lang="zh-CN" altLang="en-US" sz="2800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089140" y="2880360"/>
            <a:ext cx="3158490" cy="2447925"/>
            <a:chOff x="958787" y="2500313"/>
            <a:chExt cx="2187553" cy="2448242"/>
          </a:xfrm>
        </p:grpSpPr>
        <p:pic>
          <p:nvPicPr>
            <p:cNvPr id="11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矩形 11"/>
            <p:cNvSpPr/>
            <p:nvPr/>
          </p:nvSpPr>
          <p:spPr>
            <a:xfrm>
              <a:off x="1245807" y="2500313"/>
              <a:ext cx="1388745" cy="97980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sz="4000" dirty="0" smtClean="0"/>
                <a:t>'hello'</a:t>
              </a:r>
              <a:endParaRPr lang="en-US" sz="4000" dirty="0"/>
            </a:p>
          </p:txBody>
        </p:sp>
        <p:sp>
          <p:nvSpPr>
            <p:cNvPr id="13" name="圆角矩形 12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sz="2800" dirty="0" smtClean="0"/>
                <a:t>str1</a:t>
              </a:r>
              <a:endParaRPr lang="en-US" sz="2800" dirty="0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58800" y="175260"/>
            <a:ext cx="8144510" cy="61855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600"/>
              <a:t>a=3</a:t>
            </a:r>
            <a:endParaRPr lang="zh-CN" altLang="en-US" sz="6600"/>
          </a:p>
          <a:p>
            <a:r>
              <a:rPr lang="zh-CN" altLang="en-US" sz="6600"/>
              <a:t>b=3</a:t>
            </a:r>
            <a:endParaRPr lang="zh-CN" altLang="en-US" sz="6600"/>
          </a:p>
          <a:p>
            <a:r>
              <a:rPr lang="zh-CN" altLang="en-US" sz="6600"/>
              <a:t>s=a+b</a:t>
            </a:r>
            <a:endParaRPr lang="zh-CN" altLang="en-US" sz="6600"/>
          </a:p>
          <a:p>
            <a:r>
              <a:rPr lang="zh-CN" altLang="en-US" sz="6600"/>
              <a:t>d=a/b</a:t>
            </a:r>
            <a:endParaRPr lang="zh-CN" altLang="en-US" sz="6600"/>
          </a:p>
          <a:p>
            <a:r>
              <a:rPr lang="zh-CN" altLang="en-US" sz="6600"/>
              <a:t>t=a&lt;b</a:t>
            </a:r>
            <a:endParaRPr lang="zh-CN" altLang="en-US" sz="6600"/>
          </a:p>
          <a:p>
            <a:r>
              <a:rPr lang="zh-CN" altLang="en-US" sz="6600"/>
              <a:t>e=a==b</a:t>
            </a:r>
            <a:endParaRPr lang="zh-CN" altLang="en-US" sz="6600"/>
          </a:p>
        </p:txBody>
      </p:sp>
      <p:sp>
        <p:nvSpPr>
          <p:cNvPr id="21508" name="WordArt 6"/>
          <p:cNvSpPr>
            <a:spLocks noTextEdit="1"/>
          </p:cNvSpPr>
          <p:nvPr/>
        </p:nvSpPr>
        <p:spPr>
          <a:xfrm>
            <a:off x="5696903" y="2643823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10000"/>
          </a:bodyPr>
          <a:p>
            <a:pPr algn="ctr" eaLnBrk="0" hangingPunct="0"/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endParaRPr lang="en-US" altLang="zh-CN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WordArt 6"/>
          <p:cNvSpPr>
            <a:spLocks noTextEdit="1"/>
          </p:cNvSpPr>
          <p:nvPr/>
        </p:nvSpPr>
        <p:spPr>
          <a:xfrm>
            <a:off x="5696903" y="3589973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10000"/>
          </a:bodyPr>
          <a:p>
            <a:pPr algn="ctr" eaLnBrk="0" hangingPunct="0"/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en-US" altLang="zh-CN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WordArt 6"/>
          <p:cNvSpPr>
            <a:spLocks noTextEdit="1"/>
          </p:cNvSpPr>
          <p:nvPr/>
        </p:nvSpPr>
        <p:spPr>
          <a:xfrm>
            <a:off x="5697220" y="4505960"/>
            <a:ext cx="176847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10000"/>
          </a:bodyPr>
          <a:p>
            <a:pPr algn="ctr" eaLnBrk="0" hangingPunct="0"/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t</a:t>
            </a:r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False</a:t>
            </a:r>
            <a:endParaRPr lang="en-US" altLang="zh-CN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WordArt 6"/>
          <p:cNvSpPr>
            <a:spLocks noTextEdit="1"/>
          </p:cNvSpPr>
          <p:nvPr/>
        </p:nvSpPr>
        <p:spPr>
          <a:xfrm>
            <a:off x="5697220" y="5612765"/>
            <a:ext cx="176847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10000"/>
          </a:bodyPr>
          <a:p>
            <a:pPr algn="ctr" eaLnBrk="0" hangingPunct="0"/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True</a:t>
            </a:r>
            <a:endParaRPr lang="en-US" altLang="zh-CN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7586" name="Rectangle 2"/>
          <p:cNvSpPr>
            <a:spLocks noGrp="1" noChangeArrowheads="1"/>
          </p:cNvSpPr>
          <p:nvPr/>
        </p:nvSpPr>
        <p:spPr bwMode="auto">
          <a:xfrm>
            <a:off x="7771765" y="910590"/>
            <a:ext cx="3923030" cy="647700"/>
          </a:xfrm>
          <a:prstGeom prst="rect">
            <a:avLst/>
          </a:prstGeom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rtlCol="0" anchor="ctr" anchorCtr="0" compatLnSpc="1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0" cap="none" spc="0" normalizeH="0" baseline="0" noProof="0" dirty="0" smtClean="0">
                <a:ln w="12700">
                  <a:solidFill>
                    <a:srgbClr val="3333CC"/>
                  </a:solidFill>
                  <a:rou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j-cs"/>
              </a:rPr>
              <a:t>数据的类型</a:t>
            </a:r>
            <a:endParaRPr kumimoji="0" lang="zh-CN" altLang="en-US" sz="4400" b="0" i="0" u="none" strike="noStrike" kern="10" cap="none" spc="0" normalizeH="0" baseline="0" noProof="0" dirty="0">
              <a:ln w="12700">
                <a:solidFill>
                  <a:srgbClr val="3333CC"/>
                </a:solidFill>
                <a:round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uLnTx/>
              <a:uFillTx/>
              <a:latin typeface="华文行楷" panose="02010800040101010101" charset="-122"/>
              <a:ea typeface="华文行楷" panose="02010800040101010101" charset="-122"/>
              <a:cs typeface="+mj-cs"/>
            </a:endParaRPr>
          </a:p>
        </p:txBody>
      </p:sp>
      <p:sp>
        <p:nvSpPr>
          <p:cNvPr id="67589" name="WordArt 5"/>
          <p:cNvSpPr>
            <a:spLocks noChangeArrowheads="1" noChangeShapeType="1" noTextEdit="1"/>
          </p:cNvSpPr>
          <p:nvPr/>
        </p:nvSpPr>
        <p:spPr bwMode="auto">
          <a:xfrm>
            <a:off x="8233419" y="1999293"/>
            <a:ext cx="2514600" cy="4572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320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dirty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3600" b="0" i="0" u="none" strike="noStrike" kern="10" cap="none" spc="0" normalizeH="0" baseline="0" noProof="0" dirty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、整数</a:t>
            </a:r>
            <a:r>
              <a:rPr kumimoji="0" lang="en-US" altLang="zh-CN" sz="3600" b="0" i="0" u="none" strike="noStrike" kern="10" cap="none" spc="0" normalizeH="0" baseline="0" noProof="0" dirty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int</a:t>
            </a:r>
            <a:endParaRPr kumimoji="0" lang="en-US" altLang="zh-CN" sz="3600" b="0" i="0" u="none" strike="noStrike" kern="10" cap="none" spc="0" normalizeH="0" baseline="0" noProof="0" dirty="0" smtClean="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590" name="WordArt 6"/>
          <p:cNvSpPr>
            <a:spLocks noChangeArrowheads="1" noChangeShapeType="1" noTextEdit="1"/>
          </p:cNvSpPr>
          <p:nvPr/>
        </p:nvSpPr>
        <p:spPr bwMode="auto">
          <a:xfrm>
            <a:off x="8304857" y="2674616"/>
            <a:ext cx="2514600" cy="4572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320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、浮点数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float</a:t>
            </a:r>
            <a:endParaRPr kumimoji="0" lang="zh-CN" altLang="en-US" sz="3600" b="0" i="0" u="none" strike="noStrike" kern="10" cap="none" spc="0" normalizeH="0" baseline="0" noProof="0" smtClean="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591" name="WordArt 7"/>
          <p:cNvSpPr>
            <a:spLocks noChangeArrowheads="1" noChangeShapeType="1" noTextEdit="1"/>
          </p:cNvSpPr>
          <p:nvPr/>
        </p:nvSpPr>
        <p:spPr bwMode="auto">
          <a:xfrm>
            <a:off x="8304857" y="4067806"/>
            <a:ext cx="2514600" cy="4572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320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、布尔类型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bool</a:t>
            </a:r>
            <a:endParaRPr kumimoji="0" lang="en-US" altLang="zh-CN" sz="3600" b="0" i="0" u="none" strike="noStrike" kern="10" cap="none" spc="0" normalizeH="0" baseline="0" noProof="0" smtClean="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WordArt 6"/>
          <p:cNvSpPr>
            <a:spLocks noChangeArrowheads="1" noChangeShapeType="1" noTextEdit="1"/>
          </p:cNvSpPr>
          <p:nvPr/>
        </p:nvSpPr>
        <p:spPr bwMode="auto">
          <a:xfrm>
            <a:off x="8304857" y="3350256"/>
            <a:ext cx="2514600" cy="4572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320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、字符串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string</a:t>
            </a:r>
            <a:endParaRPr kumimoji="0" lang="en-US" altLang="zh-CN" sz="3600" b="0" i="0" u="none" strike="noStrike" kern="10" cap="none" spc="0" normalizeH="0" baseline="0" noProof="0" smtClean="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bldLvl="0" animBg="1"/>
      <p:bldP spid="67589" grpId="0"/>
      <p:bldP spid="67590" grpId="0"/>
      <p:bldP spid="67591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1992313" y="485163"/>
            <a:ext cx="6870700" cy="76200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dirty="0" smtClean="0"/>
              <a:t>变量</a:t>
            </a:r>
            <a:r>
              <a:rPr lang="zh-CN" altLang="en-US" dirty="0"/>
              <a:t>名规定</a:t>
            </a:r>
            <a:endParaRPr lang="zh-CN" altLang="en-US" dirty="0"/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>
          <a:xfrm>
            <a:off x="476250" y="1507490"/>
            <a:ext cx="5870575" cy="365760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90000"/>
              </a:lnSpc>
            </a:pPr>
            <a:r>
              <a:rPr lang="zh-CN" altLang="en-US" sz="2400" dirty="0" smtClean="0"/>
              <a:t>组成</a:t>
            </a:r>
            <a:r>
              <a:rPr lang="zh-CN" altLang="en-US" sz="2400" dirty="0"/>
              <a:t>可以是</a:t>
            </a:r>
            <a:r>
              <a:rPr lang="zh-CN" altLang="en-US" sz="2400" dirty="0">
                <a:solidFill>
                  <a:srgbClr val="FF0000"/>
                </a:solidFill>
              </a:rPr>
              <a:t>字母、汉字、数字、下划线</a:t>
            </a:r>
            <a:r>
              <a:rPr lang="zh-CN" altLang="en-US" sz="2400" dirty="0"/>
              <a:t>，不能含有</a:t>
            </a:r>
            <a:r>
              <a:rPr lang="zh-CN" altLang="en-US" sz="2400" strike="sngStrike" dirty="0"/>
              <a:t>小数点、空格</a:t>
            </a:r>
            <a:r>
              <a:rPr lang="zh-CN" altLang="en-US" sz="2400" dirty="0"/>
              <a:t>等到字符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>
              <a:lnSpc>
                <a:spcPct val="90000"/>
              </a:lnSpc>
            </a:pPr>
            <a:r>
              <a:rPr lang="zh-CN" altLang="en-US" sz="2400" dirty="0" smtClean="0"/>
              <a:t>不用全是数字，开头不能是数字。</a:t>
            </a:r>
            <a:endParaRPr lang="zh-CN" altLang="en-US" sz="2400" dirty="0"/>
          </a:p>
          <a:p>
            <a:pPr>
              <a:lnSpc>
                <a:spcPct val="90000"/>
              </a:lnSpc>
            </a:pPr>
            <a:r>
              <a:rPr lang="zh-CN" altLang="en-US" sz="2400" dirty="0" smtClean="0"/>
              <a:t>不能用</a:t>
            </a:r>
            <a:r>
              <a:rPr lang="en-US" altLang="zh-CN" sz="2400" dirty="0" smtClean="0"/>
              <a:t>Python</a:t>
            </a:r>
            <a:r>
              <a:rPr lang="zh-CN" altLang="en-US" sz="2400" dirty="0" smtClean="0"/>
              <a:t>的内置关键字。</a:t>
            </a:r>
            <a:r>
              <a:rPr lang="zh-CN" altLang="en-US" sz="2400" dirty="0"/>
              <a:t>例如：</a:t>
            </a:r>
            <a:r>
              <a:rPr lang="en-US" altLang="zh-CN" sz="2400" dirty="0"/>
              <a:t>print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input</a:t>
            </a:r>
            <a:r>
              <a:rPr lang="zh-CN" altLang="en-US" sz="2400" dirty="0" smtClean="0"/>
              <a:t>、 </a:t>
            </a:r>
            <a:r>
              <a:rPr lang="en-US" altLang="zh-CN" sz="2400" dirty="0" smtClean="0"/>
              <a:t>float 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None</a:t>
            </a:r>
            <a:r>
              <a:rPr lang="zh-CN" altLang="en-US" sz="2400" dirty="0" smtClean="0"/>
              <a:t>等</a:t>
            </a:r>
            <a:r>
              <a:rPr lang="zh-CN" altLang="en-US" sz="2400" dirty="0"/>
              <a:t>。</a:t>
            </a:r>
            <a:endParaRPr lang="zh-CN" altLang="en-US" sz="2400" dirty="0"/>
          </a:p>
          <a:p>
            <a:pPr>
              <a:lnSpc>
                <a:spcPct val="90000"/>
              </a:lnSpc>
            </a:pPr>
            <a:r>
              <a:rPr lang="zh-CN" altLang="en-US" sz="2400" dirty="0" smtClean="0"/>
              <a:t>区分</a:t>
            </a:r>
            <a:r>
              <a:rPr lang="zh-CN" altLang="en-US" sz="2400" dirty="0"/>
              <a:t>变量名的大小写。</a:t>
            </a:r>
            <a:endParaRPr lang="zh-CN" altLang="en-US" sz="2400" dirty="0"/>
          </a:p>
        </p:txBody>
      </p:sp>
      <p:pic>
        <p:nvPicPr>
          <p:cNvPr id="1026" name="Picture 2" descr="https://gimg2.baidu.com/image_search/src=http%3A%2F%2Fpic.qcsdn.com%2Fimg%2F20190505%2Fcf27122cfced3509514cce88aabb9d1e.png-zhu&amp;refer=http%3A%2F%2Fpic.qcsdn.com&amp;app=2002&amp;size=f9999,10000&amp;q=a80&amp;n=0&amp;g=0n&amp;fmt=jpeg?sec=1648883782&amp;t=72f7f4878ffa8c647913a65f0b1f365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074" y="2766048"/>
            <a:ext cx="5476875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357504" y="5165376"/>
            <a:ext cx="2031325" cy="830997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变量名</a:t>
            </a:r>
            <a:endParaRPr lang="zh-CN" altLang="zh-CN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V="1">
            <a:off x="6379007" y="5519239"/>
            <a:ext cx="2269075" cy="60157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sz="3600"/>
              <a:t>Pi=3.14</a:t>
            </a:r>
            <a:endParaRPr lang="zh-CN" altLang="en-US" sz="3600"/>
          </a:p>
          <a:p>
            <a:pPr marL="0" indent="0">
              <a:buNone/>
            </a:pPr>
            <a:r>
              <a:rPr lang="zh-CN" altLang="en-US" sz="3600"/>
              <a:t>S=Pi*R*R</a:t>
            </a:r>
            <a:endParaRPr lang="zh-CN" altLang="en-US" sz="3600"/>
          </a:p>
          <a:p>
            <a:pPr marL="0" indent="0">
              <a:buNone/>
            </a:pPr>
            <a:r>
              <a:rPr lang="zh-CN" altLang="en-US" sz="3600"/>
              <a:t>分析这个语句，以下选项中不属于变量的是？</a:t>
            </a:r>
            <a:endParaRPr lang="zh-CN" altLang="en-US" sz="3600"/>
          </a:p>
          <a:p>
            <a:pPr marL="0" indent="0">
              <a:buNone/>
            </a:pPr>
            <a:r>
              <a:rPr lang="zh-CN" altLang="en-US" sz="3600"/>
              <a:t>A. R   B. Pi  C. S  D.3.14</a:t>
            </a:r>
            <a:endParaRPr lang="zh-CN" altLang="en-US" sz="36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4000"/>
              <a:t>在Python中，空指用什么表示（课本48页）</a:t>
            </a:r>
            <a:endParaRPr lang="zh-CN" altLang="en-US" sz="4000"/>
          </a:p>
          <a:p>
            <a:r>
              <a:rPr lang="zh-CN" altLang="en-US" sz="4000"/>
              <a:t>A. zero   B. 0    C. None    D.none</a:t>
            </a:r>
            <a:endParaRPr lang="zh-CN" altLang="en-US" sz="40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3600"/>
              <a:t>python语句str1="hello"，可以观察出变量str1的数据类型是（   ）</a:t>
            </a:r>
            <a:endParaRPr lang="zh-CN" altLang="en-US" sz="3600"/>
          </a:p>
          <a:p>
            <a:r>
              <a:rPr lang="zh-CN" altLang="en-US" sz="3600"/>
              <a:t>A. 整数    B. 浮点数     C. 字符串     D. 布尔值</a:t>
            </a:r>
            <a:endParaRPr lang="zh-CN" altLang="en-US" sz="3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3200"/>
              <a:t>定义一个变量时，使用"="来给变量赋值，下列说法错误的是（  ）（课本50页）</a:t>
            </a:r>
            <a:endParaRPr lang="zh-CN" altLang="en-US" sz="3200"/>
          </a:p>
          <a:p>
            <a:r>
              <a:rPr lang="zh-CN" altLang="en-US" sz="3200"/>
              <a:t>A. 符号"="左边是一个变量名</a:t>
            </a:r>
            <a:endParaRPr lang="zh-CN" altLang="en-US" sz="3200"/>
          </a:p>
          <a:p>
            <a:r>
              <a:rPr lang="zh-CN" altLang="en-US" sz="3200"/>
              <a:t>B. 符号"="右边是一个变量名</a:t>
            </a:r>
            <a:endParaRPr lang="zh-CN" altLang="en-US" sz="3200"/>
          </a:p>
          <a:p>
            <a:r>
              <a:rPr lang="zh-CN" altLang="en-US" sz="3200"/>
              <a:t>C. 符号"="右边是存储在变量中的值</a:t>
            </a:r>
            <a:endParaRPr lang="zh-CN" altLang="en-US" sz="3200"/>
          </a:p>
          <a:p>
            <a:r>
              <a:rPr lang="zh-CN" altLang="en-US" sz="3200"/>
              <a:t>D. 符号"="与数学的等号意义不同</a:t>
            </a:r>
            <a:endParaRPr lang="zh-CN" altLang="en-US" sz="32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r>
              <a:rPr lang="zh-CN" altLang="en-US" dirty="0"/>
              <a:t>程序是由若干个语句组成的</a:t>
            </a:r>
            <a:endParaRPr lang="zh-CN" altLang="en-US" dirty="0"/>
          </a:p>
        </p:txBody>
      </p:sp>
      <p:sp>
        <p:nvSpPr>
          <p:cNvPr id="20483" name="Rectangle 3"/>
          <p:cNvSpPr>
            <a:spLocks noGrp="1"/>
          </p:cNvSpPr>
          <p:nvPr>
            <p:ph idx="1"/>
          </p:nvPr>
        </p:nvSpPr>
        <p:spPr>
          <a:xfrm>
            <a:off x="1525560" y="1281386"/>
            <a:ext cx="3549779" cy="3567452"/>
          </a:xfrm>
        </p:spPr>
        <p:txBody>
          <a:bodyPr vert="horz" wrap="square" lIns="91440" tIns="45720" rIns="91440" bIns="45720" anchor="t"/>
          <a:lstStyle/>
          <a:p>
            <a:pPr marL="0" indent="0">
              <a:buNone/>
            </a:pPr>
            <a:r>
              <a:rPr lang="en-US" altLang="zh-CN" sz="2800" dirty="0"/>
              <a:t>x=8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2800" dirty="0"/>
              <a:t>y=6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x=x+2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dirty="0"/>
              <a:t>print(“x=” </a:t>
            </a:r>
            <a:r>
              <a:rPr lang="en-US" altLang="zh-CN" sz="2800" dirty="0" smtClean="0"/>
              <a:t>, x</a:t>
            </a:r>
            <a:r>
              <a:rPr lang="en-US" altLang="zh-CN" sz="2800" dirty="0" smtClean="0"/>
              <a:t>)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en-US" altLang="zh-CN" sz="2800" dirty="0" smtClean="0"/>
              <a:t>print</a:t>
            </a:r>
            <a:r>
              <a:rPr lang="en-US" altLang="zh-CN" sz="2800" dirty="0"/>
              <a:t>(“y=” </a:t>
            </a:r>
            <a:r>
              <a:rPr lang="en-US" altLang="zh-CN" sz="2800" dirty="0" smtClean="0"/>
              <a:t>, y</a:t>
            </a:r>
            <a:r>
              <a:rPr lang="en-US" altLang="zh-CN" sz="2800" dirty="0" smtClean="0"/>
              <a:t>)</a:t>
            </a:r>
            <a:endParaRPr lang="en-US" altLang="zh-CN" sz="2800" dirty="0"/>
          </a:p>
        </p:txBody>
      </p:sp>
      <p:sp>
        <p:nvSpPr>
          <p:cNvPr id="20484" name="Text Box 4"/>
          <p:cNvSpPr txBox="1"/>
          <p:nvPr/>
        </p:nvSpPr>
        <p:spPr>
          <a:xfrm>
            <a:off x="864065" y="5162724"/>
            <a:ext cx="10377182" cy="13849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赋值语句中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的</a:t>
            </a:r>
            <a:r>
              <a:rPr lang="en-US" altLang="zh-CN" sz="2800" dirty="0" smtClean="0">
                <a:latin typeface="Arial" panose="020B0604020202020204" pitchFamily="34" charset="0"/>
                <a:ea typeface="黑体" panose="02010609060101010101" pitchFamily="2" charset="-122"/>
              </a:rPr>
              <a:t> “  </a:t>
            </a:r>
            <a:r>
              <a:rPr lang="en-US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=  </a:t>
            </a:r>
            <a:r>
              <a:rPr lang="en-US" altLang="zh-CN" sz="2800" dirty="0" smtClean="0">
                <a:latin typeface="Arial" panose="020B0604020202020204" pitchFamily="34" charset="0"/>
                <a:ea typeface="黑体" panose="02010609060101010101" pitchFamily="2" charset="-122"/>
              </a:rPr>
              <a:t>”</a:t>
            </a:r>
            <a:r>
              <a:rPr lang="en-US" altLang="zh-CN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称为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赋值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号</a:t>
            </a:r>
            <a:r>
              <a:rPr lang="en-US" altLang="zh-CN" sz="28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赋值语句的功能是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把赋值号右边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表达式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的值赋给左边的变量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赋值号与数学中的等号是不相同的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5" name="WordArt 5"/>
          <p:cNvSpPr>
            <a:spLocks noTextEdit="1"/>
          </p:cNvSpPr>
          <p:nvPr/>
        </p:nvSpPr>
        <p:spPr>
          <a:xfrm>
            <a:off x="7680325" y="3573463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x=10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6" name="WordArt 6"/>
          <p:cNvSpPr>
            <a:spLocks noTextEdit="1"/>
          </p:cNvSpPr>
          <p:nvPr/>
        </p:nvSpPr>
        <p:spPr>
          <a:xfrm>
            <a:off x="7680325" y="4221163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y=6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/>
          <p:nvPr/>
        </p:nvSpPr>
        <p:spPr>
          <a:xfrm>
            <a:off x="3575050" y="1557338"/>
            <a:ext cx="5400675" cy="317009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dirty="0">
                <a:latin typeface="Arial" panose="020B0604020202020204" pitchFamily="34" charset="0"/>
              </a:rPr>
              <a:t>a = 2 ;  b=3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print (a , b)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a = a + b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b = a + b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print  (a , </a:t>
            </a:r>
            <a:r>
              <a:rPr lang="en-US" altLang="zh-CN" sz="4000" dirty="0" smtClean="0">
                <a:latin typeface="Arial" panose="020B0604020202020204" pitchFamily="34" charset="0"/>
              </a:rPr>
              <a:t>b</a:t>
            </a:r>
            <a:r>
              <a:rPr lang="en-US" altLang="zh-CN" sz="4000" dirty="0" smtClean="0">
                <a:latin typeface="Arial" panose="020B0604020202020204" pitchFamily="34" charset="0"/>
              </a:rPr>
              <a:t>)</a:t>
            </a:r>
            <a:endParaRPr lang="en-US" altLang="zh-CN" sz="4000" dirty="0">
              <a:latin typeface="Arial" panose="020B0604020202020204" pitchFamily="34" charset="0"/>
            </a:endParaRPr>
          </a:p>
        </p:txBody>
      </p:sp>
      <p:sp>
        <p:nvSpPr>
          <p:cNvPr id="21507" name="WordArt 4"/>
          <p:cNvSpPr>
            <a:spLocks noTextEdit="1"/>
          </p:cNvSpPr>
          <p:nvPr/>
        </p:nvSpPr>
        <p:spPr>
          <a:xfrm>
            <a:off x="7810500" y="4210050"/>
            <a:ext cx="1143000" cy="4333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20000"/>
          </a:bodyPr>
          <a:lstStyle/>
          <a:p>
            <a:pPr algn="ctr" eaLnBrk="0" hangingPunct="0"/>
            <a:r>
              <a:rPr lang="zh-CN" altLang="en-US" sz="3600" dirty="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5   8</a:t>
            </a:r>
            <a:endParaRPr lang="zh-CN" altLang="en-US" sz="3600" dirty="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8" name="WordArt 6"/>
          <p:cNvSpPr>
            <a:spLocks noTextEdit="1"/>
          </p:cNvSpPr>
          <p:nvPr/>
        </p:nvSpPr>
        <p:spPr>
          <a:xfrm>
            <a:off x="7761288" y="2852738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a=5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9" name="WordArt 7"/>
          <p:cNvSpPr>
            <a:spLocks noTextEdit="1"/>
          </p:cNvSpPr>
          <p:nvPr/>
        </p:nvSpPr>
        <p:spPr>
          <a:xfrm>
            <a:off x="7751763" y="3500438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20000"/>
          </a:bodyPr>
          <a:lstStyle/>
          <a:p>
            <a:pPr algn="ctr" eaLnBrk="0" hangingPunct="0"/>
            <a:r>
              <a:rPr lang="zh-CN" altLang="en-US" sz="3600" dirty="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b=8</a:t>
            </a:r>
            <a:endParaRPr lang="zh-CN" altLang="en-US" sz="3600" dirty="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10" name="WordArt 4"/>
          <p:cNvSpPr>
            <a:spLocks noTextEdit="1"/>
          </p:cNvSpPr>
          <p:nvPr/>
        </p:nvSpPr>
        <p:spPr>
          <a:xfrm>
            <a:off x="7739063" y="2209800"/>
            <a:ext cx="11430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2   3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/>
          <p:nvPr/>
        </p:nvSpPr>
        <p:spPr>
          <a:xfrm>
            <a:off x="1952625" y="2143125"/>
            <a:ext cx="2928938" cy="3169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dirty="0">
                <a:latin typeface="Arial" panose="020B0604020202020204" pitchFamily="34" charset="0"/>
              </a:rPr>
              <a:t>a = 2 ;  b=3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print  (a , b)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a = a + b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b = a + b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print  (a , b)</a:t>
            </a:r>
            <a:endParaRPr lang="en-US" altLang="zh-CN" sz="4000" dirty="0">
              <a:latin typeface="Arial" panose="020B0604020202020204" pitchFamily="34" charset="0"/>
            </a:endParaRPr>
          </a:p>
        </p:txBody>
      </p:sp>
      <p:sp>
        <p:nvSpPr>
          <p:cNvPr id="9219" name="WordArt 4"/>
          <p:cNvSpPr>
            <a:spLocks noTextEdit="1"/>
          </p:cNvSpPr>
          <p:nvPr/>
        </p:nvSpPr>
        <p:spPr>
          <a:xfrm>
            <a:off x="9310688" y="4786313"/>
            <a:ext cx="1143000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75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7   5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0" name="WordArt 6"/>
          <p:cNvSpPr>
            <a:spLocks noTextEdit="1"/>
          </p:cNvSpPr>
          <p:nvPr/>
        </p:nvSpPr>
        <p:spPr>
          <a:xfrm>
            <a:off x="9261475" y="3429000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b=5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1" name="WordArt 7"/>
          <p:cNvSpPr>
            <a:spLocks noTextEdit="1"/>
          </p:cNvSpPr>
          <p:nvPr/>
        </p:nvSpPr>
        <p:spPr>
          <a:xfrm>
            <a:off x="9251950" y="4076700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a=7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2" name="WordArt 4"/>
          <p:cNvSpPr>
            <a:spLocks noTextEdit="1"/>
          </p:cNvSpPr>
          <p:nvPr/>
        </p:nvSpPr>
        <p:spPr>
          <a:xfrm>
            <a:off x="9239250" y="2786063"/>
            <a:ext cx="11430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2   3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标题 1"/>
          <p:cNvSpPr txBox="1"/>
          <p:nvPr/>
        </p:nvSpPr>
        <p:spPr>
          <a:xfrm>
            <a:off x="1981200" y="557213"/>
            <a:ext cx="8229600" cy="11430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defRPr/>
            </a:pPr>
            <a:r>
              <a:rPr kumimoji="0" lang="zh-CN" altLang="en-US" sz="4400" kern="0" cap="none" spc="0" normalizeH="0" baseline="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顺序结构</a:t>
            </a:r>
            <a:endParaRPr kumimoji="0" lang="zh-CN" altLang="en-US" sz="4400" kern="0" cap="none" spc="0" normalizeH="0" baseline="0" noProof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" name="组合 10"/>
          <p:cNvGrpSpPr/>
          <p:nvPr/>
        </p:nvGrpSpPr>
        <p:grpSpPr>
          <a:xfrm>
            <a:off x="5024438" y="2116138"/>
            <a:ext cx="3714750" cy="3169285"/>
            <a:chOff x="3500430" y="2116151"/>
            <a:chExt cx="3714776" cy="3169285"/>
          </a:xfrm>
        </p:grpSpPr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4143371" y="2116151"/>
              <a:ext cx="3071835" cy="3169285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a = 2 ;  b=3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print  (a , b)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b = a + b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a = a + b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print  (a , b)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226" name="右箭头 9"/>
            <p:cNvSpPr/>
            <p:nvPr/>
          </p:nvSpPr>
          <p:spPr>
            <a:xfrm>
              <a:off x="3500430" y="3571876"/>
              <a:ext cx="500066" cy="57150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3">
            <a:hlinkClick r:id="rId1" action="ppaction://hlinksldjump"/>
          </p:cNvPr>
          <p:cNvSpPr/>
          <p:nvPr/>
        </p:nvSpPr>
        <p:spPr>
          <a:xfrm>
            <a:off x="10199688" y="6354763"/>
            <a:ext cx="468312" cy="503237"/>
          </a:xfrm>
          <a:prstGeom prst="actionButtonHome">
            <a:avLst/>
          </a:prstGeom>
          <a:solidFill>
            <a:schemeClr val="folHlink">
              <a:alpha val="38823"/>
            </a:schemeClr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81188" y="1214438"/>
            <a:ext cx="8572500" cy="19380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程序的执行一般是按照书写的顺序，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从上到下、从左到右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依次逐个语句执行的，这种程序结构称为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顺序结构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。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AutoShape 5"/>
          <p:cNvSpPr/>
          <p:nvPr/>
        </p:nvSpPr>
        <p:spPr>
          <a:xfrm>
            <a:off x="6103938" y="3495675"/>
            <a:ext cx="1727200" cy="50323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dirty="0">
                <a:latin typeface="Arial" panose="020B0604020202020204" pitchFamily="34" charset="0"/>
              </a:rPr>
              <a:t>开始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" name="Rectangle 6"/>
          <p:cNvSpPr/>
          <p:nvPr/>
        </p:nvSpPr>
        <p:spPr>
          <a:xfrm>
            <a:off x="5167313" y="4143375"/>
            <a:ext cx="3455987" cy="576263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dirty="0" smtClean="0">
                <a:latin typeface="Arial" panose="020B0604020202020204" pitchFamily="34" charset="0"/>
              </a:rPr>
              <a:t>将</a:t>
            </a:r>
            <a:r>
              <a:rPr lang="zh-CN" altLang="en-US" dirty="0">
                <a:latin typeface="Arial" panose="020B0604020202020204" pitchFamily="34" charset="0"/>
              </a:rPr>
              <a:t>输入</a:t>
            </a:r>
            <a:r>
              <a:rPr lang="zh-CN" altLang="en-US" dirty="0" smtClean="0">
                <a:latin typeface="Arial" panose="020B0604020202020204" pitchFamily="34" charset="0"/>
              </a:rPr>
              <a:t>的</a:t>
            </a:r>
            <a:r>
              <a:rPr lang="zh-CN" altLang="en-US" dirty="0">
                <a:latin typeface="Arial" panose="020B0604020202020204" pitchFamily="34" charset="0"/>
              </a:rPr>
              <a:t>值赋给半径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r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Rectangle 7"/>
          <p:cNvSpPr/>
          <p:nvPr/>
        </p:nvSpPr>
        <p:spPr>
          <a:xfrm>
            <a:off x="5167313" y="4864100"/>
            <a:ext cx="3455987" cy="576263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AutoShape 12"/>
          <p:cNvSpPr/>
          <p:nvPr/>
        </p:nvSpPr>
        <p:spPr>
          <a:xfrm>
            <a:off x="6167438" y="5786438"/>
            <a:ext cx="1727200" cy="5032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dirty="0">
                <a:latin typeface="Arial" panose="020B0604020202020204" pitchFamily="34" charset="0"/>
              </a:rPr>
              <a:t>结束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" name="Line 13"/>
          <p:cNvSpPr/>
          <p:nvPr/>
        </p:nvSpPr>
        <p:spPr>
          <a:xfrm>
            <a:off x="6967538" y="3856038"/>
            <a:ext cx="0" cy="360362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5" name="Line 14"/>
          <p:cNvSpPr/>
          <p:nvPr/>
        </p:nvSpPr>
        <p:spPr>
          <a:xfrm>
            <a:off x="6967538" y="4575175"/>
            <a:ext cx="0" cy="36036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" name="Line 19"/>
          <p:cNvSpPr/>
          <p:nvPr/>
        </p:nvSpPr>
        <p:spPr>
          <a:xfrm>
            <a:off x="6959600" y="5499100"/>
            <a:ext cx="0" cy="36036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83" name="WordArt 11"/>
          <p:cNvSpPr>
            <a:spLocks noTextEdit="1"/>
          </p:cNvSpPr>
          <p:nvPr/>
        </p:nvSpPr>
        <p:spPr>
          <a:xfrm>
            <a:off x="2381250" y="5286375"/>
            <a:ext cx="2286000" cy="8048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eaLnBrk="0" hangingPunct="0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华文行楷" panose="02010800040101010101" charset="-122"/>
                <a:ea typeface="华文行楷" panose="02010800040101010101" charset="-122"/>
              </a:rPr>
              <a:t>顺序结构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 bldLvl="0" animBg="1"/>
      <p:bldP spid="17" grpId="0" bldLvl="0" animBg="1"/>
      <p:bldP spid="18" grpId="0" bldLvl="0" animBg="1"/>
      <p:bldP spid="23" grpId="0" bldLvl="0" animBg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PP_MARK_KEY" val="829ff1a8-2cc4-4f0c-b2fe-1d3d4545123b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1287</Words>
  <Application>WPS 演示</Application>
  <PresentationFormat>自定义</PresentationFormat>
  <Paragraphs>253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黑体</vt:lpstr>
      <vt:lpstr>Times New Roman</vt:lpstr>
      <vt:lpstr>隶书</vt:lpstr>
      <vt:lpstr>仿宋_GB2312</vt:lpstr>
      <vt:lpstr>仿宋</vt:lpstr>
      <vt:lpstr>华文行楷</vt:lpstr>
      <vt:lpstr>Arial Unicode MS</vt:lpstr>
      <vt:lpstr>Californian FB</vt:lpstr>
      <vt:lpstr>Arial Unicode MS</vt:lpstr>
      <vt:lpstr>Office 主题​​</vt:lpstr>
      <vt:lpstr>Python编程基础3</vt:lpstr>
      <vt:lpstr>运算符及含义</vt:lpstr>
      <vt:lpstr>PowerPoint 演示文稿</vt:lpstr>
      <vt:lpstr>PowerPoint 演示文稿</vt:lpstr>
      <vt:lpstr>变量</vt:lpstr>
      <vt:lpstr>PowerPoint 演示文稿</vt:lpstr>
      <vt:lpstr>PowerPoint 演示文稿</vt:lpstr>
      <vt:lpstr>变量名规定</vt:lpstr>
      <vt:lpstr>PowerPoint 演示文稿</vt:lpstr>
      <vt:lpstr>PowerPoint 演示文稿</vt:lpstr>
      <vt:lpstr>PowerPoint 演示文稿</vt:lpstr>
      <vt:lpstr>PowerPoint 演示文稿</vt:lpstr>
      <vt:lpstr>程序是由若干个语句组成的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输出语句和数据类型</dc:title>
  <dc:creator/>
  <cp:lastModifiedBy>Administrator</cp:lastModifiedBy>
  <cp:revision>30</cp:revision>
  <dcterms:created xsi:type="dcterms:W3CDTF">2022-02-28T08:38:00Z</dcterms:created>
  <dcterms:modified xsi:type="dcterms:W3CDTF">2022-06-27T03:13:02Z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7BF3ED61EF194A948D4566A6884F9DE1</vt:lpwstr>
  </property>
</Properties>
</file>