
<file path=[Content_Types].xml><?xml version="1.0" encoding="utf-8"?>
<Types xmlns="http://schemas.openxmlformats.org/package/2006/content-types">
  <Default Extension="jpeg" ContentType="image/jpeg"/>
  <Default Extension="wav" ContentType="audio/x-wav"/>
  <Default Extension="png" ContentType="image/png"/>
  <Default Extension="gif" ContentType="image/gif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theme/theme2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4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5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35"/>
  </p:notesMasterIdLst>
  <p:sldIdLst>
    <p:sldId id="337" r:id="rId3"/>
    <p:sldId id="262" r:id="rId4"/>
    <p:sldId id="298" r:id="rId5"/>
    <p:sldId id="338" r:id="rId6"/>
    <p:sldId id="339" r:id="rId7"/>
    <p:sldId id="277" r:id="rId8"/>
    <p:sldId id="312" r:id="rId9"/>
    <p:sldId id="306" r:id="rId10"/>
    <p:sldId id="268" r:id="rId11"/>
    <p:sldId id="269" r:id="rId12"/>
    <p:sldId id="270" r:id="rId13"/>
    <p:sldId id="271" r:id="rId14"/>
    <p:sldId id="288" r:id="rId15"/>
    <p:sldId id="307" r:id="rId16"/>
    <p:sldId id="302" r:id="rId17"/>
    <p:sldId id="308" r:id="rId18"/>
    <p:sldId id="309" r:id="rId19"/>
    <p:sldId id="310" r:id="rId20"/>
    <p:sldId id="313" r:id="rId21"/>
    <p:sldId id="292" r:id="rId22"/>
    <p:sldId id="314" r:id="rId23"/>
    <p:sldId id="315" r:id="rId24"/>
    <p:sldId id="342" r:id="rId25"/>
    <p:sldId id="346" r:id="rId26"/>
    <p:sldId id="345" r:id="rId27"/>
    <p:sldId id="344" r:id="rId28"/>
    <p:sldId id="259" r:id="rId29"/>
    <p:sldId id="284" r:id="rId30"/>
    <p:sldId id="305" r:id="rId31"/>
    <p:sldId id="300" r:id="rId32"/>
    <p:sldId id="258" r:id="rId33"/>
    <p:sldId id="341" r:id="rId34"/>
  </p:sldIdLst>
  <p:sldSz cx="9144000" cy="6858000" type="screen4x3"/>
  <p:notesSz cx="6858000" cy="91440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kumimoji="1" sz="2400" kern="1200">
        <a:solidFill>
          <a:schemeClr val="tx1"/>
        </a:solidFill>
        <a:latin typeface="Times New Roman" panose="02020603050405020304" pitchFamily="18" charset="0"/>
        <a:ea typeface="宋体" panose="02010600030101010101" pitchFamily="2" charset="-122"/>
        <a:cs typeface="+mn-cs"/>
      </a:defRPr>
    </a:lvl1pPr>
    <a:lvl2pPr marL="457200" algn="l" rtl="0" fontAlgn="base">
      <a:spcBef>
        <a:spcPct val="0"/>
      </a:spcBef>
      <a:spcAft>
        <a:spcPct val="0"/>
      </a:spcAft>
      <a:defRPr kumimoji="1" sz="2400" kern="1200">
        <a:solidFill>
          <a:schemeClr val="tx1"/>
        </a:solidFill>
        <a:latin typeface="Times New Roman" panose="02020603050405020304" pitchFamily="18" charset="0"/>
        <a:ea typeface="宋体" panose="02010600030101010101" pitchFamily="2" charset="-122"/>
        <a:cs typeface="+mn-cs"/>
      </a:defRPr>
    </a:lvl2pPr>
    <a:lvl3pPr marL="914400" algn="l" rtl="0" fontAlgn="base">
      <a:spcBef>
        <a:spcPct val="0"/>
      </a:spcBef>
      <a:spcAft>
        <a:spcPct val="0"/>
      </a:spcAft>
      <a:defRPr kumimoji="1" sz="2400" kern="1200">
        <a:solidFill>
          <a:schemeClr val="tx1"/>
        </a:solidFill>
        <a:latin typeface="Times New Roman" panose="02020603050405020304" pitchFamily="18" charset="0"/>
        <a:ea typeface="宋体" panose="02010600030101010101" pitchFamily="2" charset="-122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umimoji="1" sz="2400" kern="1200">
        <a:solidFill>
          <a:schemeClr val="tx1"/>
        </a:solidFill>
        <a:latin typeface="Times New Roman" panose="02020603050405020304" pitchFamily="18" charset="0"/>
        <a:ea typeface="宋体" panose="02010600030101010101" pitchFamily="2" charset="-122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umimoji="1" sz="2400" kern="1200">
        <a:solidFill>
          <a:schemeClr val="tx1"/>
        </a:solidFill>
        <a:latin typeface="Times New Roman" panose="02020603050405020304" pitchFamily="18" charset="0"/>
        <a:ea typeface="宋体" panose="02010600030101010101" pitchFamily="2" charset="-122"/>
        <a:cs typeface="+mn-cs"/>
      </a:defRPr>
    </a:lvl5pPr>
    <a:lvl6pPr marL="2286000" algn="l" defTabSz="914400" rtl="0" eaLnBrk="1" latinLnBrk="0" hangingPunct="1">
      <a:defRPr kumimoji="1" sz="2400" kern="1200">
        <a:solidFill>
          <a:schemeClr val="tx1"/>
        </a:solidFill>
        <a:latin typeface="Times New Roman" panose="02020603050405020304" pitchFamily="18" charset="0"/>
        <a:ea typeface="宋体" panose="02010600030101010101" pitchFamily="2" charset="-122"/>
        <a:cs typeface="+mn-cs"/>
      </a:defRPr>
    </a:lvl6pPr>
    <a:lvl7pPr marL="2743200" algn="l" defTabSz="914400" rtl="0" eaLnBrk="1" latinLnBrk="0" hangingPunct="1">
      <a:defRPr kumimoji="1" sz="2400" kern="1200">
        <a:solidFill>
          <a:schemeClr val="tx1"/>
        </a:solidFill>
        <a:latin typeface="Times New Roman" panose="02020603050405020304" pitchFamily="18" charset="0"/>
        <a:ea typeface="宋体" panose="02010600030101010101" pitchFamily="2" charset="-122"/>
        <a:cs typeface="+mn-cs"/>
      </a:defRPr>
    </a:lvl7pPr>
    <a:lvl8pPr marL="3200400" algn="l" defTabSz="914400" rtl="0" eaLnBrk="1" latinLnBrk="0" hangingPunct="1">
      <a:defRPr kumimoji="1" sz="2400" kern="1200">
        <a:solidFill>
          <a:schemeClr val="tx1"/>
        </a:solidFill>
        <a:latin typeface="Times New Roman" panose="02020603050405020304" pitchFamily="18" charset="0"/>
        <a:ea typeface="宋体" panose="02010600030101010101" pitchFamily="2" charset="-122"/>
        <a:cs typeface="+mn-cs"/>
      </a:defRPr>
    </a:lvl8pPr>
    <a:lvl9pPr marL="3657600" algn="l" defTabSz="914400" rtl="0" eaLnBrk="1" latinLnBrk="0" hangingPunct="1">
      <a:defRPr kumimoji="1" sz="2400" kern="1200">
        <a:solidFill>
          <a:schemeClr val="tx1"/>
        </a:solidFill>
        <a:latin typeface="Times New Roman" panose="02020603050405020304" pitchFamily="18" charset="0"/>
        <a:ea typeface="宋体" panose="02010600030101010101" pitchFamily="2" charset="-122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chemeClr val="tx1"/>
    </p:penClr>
    <p:extLst>
      <p:ext uri="{2FDB2607-1784-4EEB-B798-7EB5836EED8A}">
        <p14:showMediaCtrls xmlns:p14="http://schemas.microsoft.com/office/powerpoint/2010/main" val="1"/>
      </p:ext>
    </p:extLst>
  </p:showPr>
  <p:clrMru>
    <a:srgbClr val="0000FF"/>
    <a:srgbClr val="FFFF00"/>
    <a:srgbClr val="66CCFF"/>
    <a:srgbClr val="3399FF"/>
    <a:srgbClr val="FF0066"/>
    <a:srgbClr val="CCFFCC"/>
    <a:srgbClr val="FF3399"/>
    <a:srgbClr val="33993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9638" autoAdjust="0"/>
    <p:restoredTop sz="94500" autoAdjust="0"/>
  </p:normalViewPr>
  <p:slideViewPr>
    <p:cSldViewPr>
      <p:cViewPr>
        <p:scale>
          <a:sx n="80" d="100"/>
          <a:sy n="80" d="100"/>
        </p:scale>
        <p:origin x="-570" y="-19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7.xml"/><Relationship Id="rId8" Type="http://schemas.openxmlformats.org/officeDocument/2006/relationships/slide" Target="slides/slide6.xml"/><Relationship Id="rId7" Type="http://schemas.openxmlformats.org/officeDocument/2006/relationships/slide" Target="slides/slide5.xml"/><Relationship Id="rId6" Type="http://schemas.openxmlformats.org/officeDocument/2006/relationships/slide" Target="slides/slide4.xml"/><Relationship Id="rId5" Type="http://schemas.openxmlformats.org/officeDocument/2006/relationships/slide" Target="slides/slide3.xml"/><Relationship Id="rId4" Type="http://schemas.openxmlformats.org/officeDocument/2006/relationships/slide" Target="slides/slide2.xml"/><Relationship Id="rId38" Type="http://schemas.openxmlformats.org/officeDocument/2006/relationships/tableStyles" Target="tableStyles.xml"/><Relationship Id="rId37" Type="http://schemas.openxmlformats.org/officeDocument/2006/relationships/viewProps" Target="viewProps.xml"/><Relationship Id="rId36" Type="http://schemas.openxmlformats.org/officeDocument/2006/relationships/presProps" Target="presProps.xml"/><Relationship Id="rId35" Type="http://schemas.openxmlformats.org/officeDocument/2006/relationships/notesMaster" Target="notesMasters/notesMaster1.xml"/><Relationship Id="rId34" Type="http://schemas.openxmlformats.org/officeDocument/2006/relationships/slide" Target="slides/slide32.xml"/><Relationship Id="rId33" Type="http://schemas.openxmlformats.org/officeDocument/2006/relationships/slide" Target="slides/slide31.xml"/><Relationship Id="rId32" Type="http://schemas.openxmlformats.org/officeDocument/2006/relationships/slide" Target="slides/slide30.xml"/><Relationship Id="rId31" Type="http://schemas.openxmlformats.org/officeDocument/2006/relationships/slide" Target="slides/slide29.xml"/><Relationship Id="rId30" Type="http://schemas.openxmlformats.org/officeDocument/2006/relationships/slide" Target="slides/slide28.xml"/><Relationship Id="rId3" Type="http://schemas.openxmlformats.org/officeDocument/2006/relationships/slide" Target="slides/slide1.xml"/><Relationship Id="rId29" Type="http://schemas.openxmlformats.org/officeDocument/2006/relationships/slide" Target="slides/slide27.xml"/><Relationship Id="rId28" Type="http://schemas.openxmlformats.org/officeDocument/2006/relationships/slide" Target="slides/slide26.xml"/><Relationship Id="rId27" Type="http://schemas.openxmlformats.org/officeDocument/2006/relationships/slide" Target="slides/slide25.xml"/><Relationship Id="rId26" Type="http://schemas.openxmlformats.org/officeDocument/2006/relationships/slide" Target="slides/slide24.xml"/><Relationship Id="rId25" Type="http://schemas.openxmlformats.org/officeDocument/2006/relationships/slide" Target="slides/slide23.xml"/><Relationship Id="rId24" Type="http://schemas.openxmlformats.org/officeDocument/2006/relationships/slide" Target="slides/slide22.xml"/><Relationship Id="rId23" Type="http://schemas.openxmlformats.org/officeDocument/2006/relationships/slide" Target="slides/slide21.xml"/><Relationship Id="rId22" Type="http://schemas.openxmlformats.org/officeDocument/2006/relationships/slide" Target="slides/slide20.xml"/><Relationship Id="rId21" Type="http://schemas.openxmlformats.org/officeDocument/2006/relationships/slide" Target="slides/slide19.xml"/><Relationship Id="rId20" Type="http://schemas.openxmlformats.org/officeDocument/2006/relationships/slide" Target="slides/slide18.xml"/><Relationship Id="rId2" Type="http://schemas.openxmlformats.org/officeDocument/2006/relationships/theme" Target="theme/theme1.xml"/><Relationship Id="rId19" Type="http://schemas.openxmlformats.org/officeDocument/2006/relationships/slide" Target="slides/slide17.xml"/><Relationship Id="rId18" Type="http://schemas.openxmlformats.org/officeDocument/2006/relationships/slide" Target="slides/slide16.xml"/><Relationship Id="rId17" Type="http://schemas.openxmlformats.org/officeDocument/2006/relationships/slide" Target="slides/slide15.xml"/><Relationship Id="rId16" Type="http://schemas.openxmlformats.org/officeDocument/2006/relationships/slide" Target="slides/slide14.xml"/><Relationship Id="rId15" Type="http://schemas.openxmlformats.org/officeDocument/2006/relationships/slide" Target="slides/slide13.xml"/><Relationship Id="rId14" Type="http://schemas.openxmlformats.org/officeDocument/2006/relationships/slide" Target="slides/slide12.xml"/><Relationship Id="rId13" Type="http://schemas.openxmlformats.org/officeDocument/2006/relationships/slide" Target="slides/slide11.xml"/><Relationship Id="rId12" Type="http://schemas.openxmlformats.org/officeDocument/2006/relationships/slide" Target="slides/slide10.xml"/><Relationship Id="rId11" Type="http://schemas.openxmlformats.org/officeDocument/2006/relationships/slide" Target="slides/slide9.xml"/><Relationship Id="rId10" Type="http://schemas.openxmlformats.org/officeDocument/2006/relationships/slide" Target="slides/slide8.xml"/><Relationship Id="rId1" Type="http://schemas.openxmlformats.org/officeDocument/2006/relationships/slideMaster" Target="slideMasters/slide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lstStyle>
            <a:lvl1pPr>
              <a:defRPr sz="1200"/>
            </a:lvl1pPr>
          </a:lstStyle>
          <a:p>
            <a:endParaRPr lang="en-US" altLang="zh-CN"/>
          </a:p>
        </p:txBody>
      </p:sp>
      <p:sp>
        <p:nvSpPr>
          <p:cNvPr id="20483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lstStyle>
            <a:lvl1pPr algn="r">
              <a:defRPr sz="1200"/>
            </a:lvl1pPr>
          </a:lstStyle>
          <a:p>
            <a:endParaRPr lang="en-US" altLang="zh-CN"/>
          </a:p>
        </p:txBody>
      </p:sp>
      <p:sp>
        <p:nvSpPr>
          <p:cNvPr id="20484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</a:ln>
          <a:effectLst/>
        </p:spPr>
      </p:sp>
      <p:sp>
        <p:nvSpPr>
          <p:cNvPr id="20485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 smtClean="0"/>
          </a:p>
        </p:txBody>
      </p:sp>
      <p:sp>
        <p:nvSpPr>
          <p:cNvPr id="20486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b" anchorCtr="0" compatLnSpc="1"/>
          <a:lstStyle>
            <a:lvl1pPr>
              <a:defRPr sz="1200"/>
            </a:lvl1pPr>
          </a:lstStyle>
          <a:p>
            <a:endParaRPr lang="en-US" altLang="zh-CN"/>
          </a:p>
        </p:txBody>
      </p:sp>
      <p:sp>
        <p:nvSpPr>
          <p:cNvPr id="20487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b" anchorCtr="0" compatLnSpc="1"/>
          <a:lstStyle>
            <a:lvl1pPr algn="r">
              <a:defRPr sz="1200"/>
            </a:lvl1pPr>
          </a:lstStyle>
          <a:p>
            <a:fld id="{21EA5700-5DD0-46E1-A109-2DADC5090697}" type="slidenum">
              <a:rPr lang="en-US" altLang="zh-CN"/>
            </a:fld>
            <a:endParaRPr lang="en-US" altLang="zh-CN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Times New Roman" panose="02020603050405020304" pitchFamily="18" charset="0"/>
        <a:ea typeface="宋体" panose="02010600030101010101" pitchFamily="2" charset="-122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Times New Roman" panose="02020603050405020304" pitchFamily="18" charset="0"/>
        <a:ea typeface="宋体" panose="02010600030101010101" pitchFamily="2" charset="-122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Times New Roman" panose="02020603050405020304" pitchFamily="18" charset="0"/>
        <a:ea typeface="宋体" panose="02010600030101010101" pitchFamily="2" charset="-122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Times New Roman" panose="02020603050405020304" pitchFamily="18" charset="0"/>
        <a:ea typeface="宋体" panose="02010600030101010101" pitchFamily="2" charset="-122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Times New Roman" panose="02020603050405020304" pitchFamily="18" charset="0"/>
        <a:ea typeface="宋体" panose="02010600030101010101" pitchFamily="2" charset="-122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BE8F700-4F99-49FD-BAFD-49887D18B1C8}" type="slidenum">
              <a:rPr lang="en-US" altLang="zh-CN"/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032BD27-66BF-4A45-9CFF-C4F08E35D834}" type="slidenum">
              <a:rPr lang="en-US" altLang="zh-CN"/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24B89BE-64DD-4FE8-9EC6-940FA22853E1}" type="slidenum">
              <a:rPr lang="en-US" altLang="zh-CN"/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6858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B8B2D0A-ED83-4981-821E-9F8A26EC285A}" type="slidenum">
              <a:rPr lang="en-US" altLang="zh-CN"/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AB96F79-CD61-4D57-BE23-2BB745370734}" type="slidenum">
              <a:rPr lang="en-US" altLang="zh-CN"/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9E61B98-D73E-4A3A-BF80-F12765C94076}" type="slidenum">
              <a:rPr lang="en-US" altLang="zh-CN"/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513BCD2-CC84-4EED-9946-A8F95878F014}" type="slidenum">
              <a:rPr lang="en-US" altLang="zh-CN"/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5D3F850-9DD6-4174-A3BB-E03C0FE42A8F}" type="slidenum">
              <a:rPr lang="en-US" altLang="zh-CN"/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06097F8-4E98-4879-84F9-455C6FF190A8}" type="slidenum">
              <a:rPr lang="en-US" altLang="zh-CN"/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66B6598-FCBE-4684-A7FF-B44BE7BC5FEF}" type="slidenum">
              <a:rPr lang="en-US" altLang="zh-CN"/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515100" y="609600"/>
            <a:ext cx="1943100" cy="5486400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685800" y="609600"/>
            <a:ext cx="5676900" cy="5486400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FB099E8-C90B-439F-9E68-48F3B52BA094}" type="slidenum">
              <a:rPr lang="en-US" altLang="zh-CN"/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内容占位符 1"/>
          <p:cNvSpPr>
            <a:spLocks noGrp="1"/>
          </p:cNvSpPr>
          <p:nvPr>
            <p:ph/>
          </p:nvPr>
        </p:nvSpPr>
        <p:spPr>
          <a:xfrm>
            <a:off x="685800" y="609600"/>
            <a:ext cx="7772400" cy="5486400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>
          <a:xfrm>
            <a:off x="685800" y="6248400"/>
            <a:ext cx="1905000" cy="457200"/>
          </a:xfrm>
        </p:spPr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>
          <a:xfrm>
            <a:off x="3124200" y="6248400"/>
            <a:ext cx="2895600" cy="457200"/>
          </a:xfrm>
        </p:spPr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>
          <a:xfrm>
            <a:off x="6553200" y="6248400"/>
            <a:ext cx="1905000" cy="457200"/>
          </a:xfrm>
        </p:spPr>
        <p:txBody>
          <a:bodyPr/>
          <a:lstStyle>
            <a:lvl1pPr>
              <a:defRPr/>
            </a:lvl1pPr>
          </a:lstStyle>
          <a:p>
            <a:fld id="{19BF3183-9355-4308-83AC-EBBE76A75EFB}" type="slidenum">
              <a:rPr lang="en-US" altLang="zh-CN"/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fourObj" preserve="1">
  <p:cSld name="标题和四项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 sz="quarter"/>
          </p:nvPr>
        </p:nvSpPr>
        <p:spPr>
          <a:xfrm>
            <a:off x="685800" y="609600"/>
            <a:ext cx="7772400" cy="1143000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quarter" idx="1"/>
          </p:nvPr>
        </p:nvSpPr>
        <p:spPr>
          <a:xfrm>
            <a:off x="685800" y="1981200"/>
            <a:ext cx="3810000" cy="1981200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quarter" idx="2"/>
          </p:nvPr>
        </p:nvSpPr>
        <p:spPr>
          <a:xfrm>
            <a:off x="4648200" y="1981200"/>
            <a:ext cx="3810000" cy="1981200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内容占位符 4"/>
          <p:cNvSpPr>
            <a:spLocks noGrp="1"/>
          </p:cNvSpPr>
          <p:nvPr>
            <p:ph sz="quarter" idx="3"/>
          </p:nvPr>
        </p:nvSpPr>
        <p:spPr>
          <a:xfrm>
            <a:off x="685800" y="4114800"/>
            <a:ext cx="3810000" cy="1981200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8200" y="4114800"/>
            <a:ext cx="3810000" cy="1981200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>
          <a:xfrm>
            <a:off x="685800" y="6248400"/>
            <a:ext cx="1905000" cy="457200"/>
          </a:xfrm>
        </p:spPr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>
          <a:xfrm>
            <a:off x="3124200" y="6248400"/>
            <a:ext cx="2895600" cy="457200"/>
          </a:xfrm>
        </p:spPr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>
          <a:xfrm>
            <a:off x="6553200" y="6248400"/>
            <a:ext cx="1905000" cy="457200"/>
          </a:xfrm>
        </p:spPr>
        <p:txBody>
          <a:bodyPr/>
          <a:lstStyle>
            <a:lvl1pPr>
              <a:defRPr/>
            </a:lvl1pPr>
          </a:lstStyle>
          <a:p>
            <a:fld id="{89C773C9-1D4E-4103-9BA5-C1F00361AACE}" type="slidenum">
              <a:rPr lang="en-US" altLang="zh-CN"/>
            </a:fld>
            <a:endParaRPr lang="en-US" altLang="zh-CN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4" Type="http://schemas.openxmlformats.org/officeDocument/2006/relationships/theme" Target="../theme/theme1.xml"/><Relationship Id="rId13" Type="http://schemas.openxmlformats.org/officeDocument/2006/relationships/slideLayout" Target="../slideLayouts/slideLayout13.xml"/><Relationship Id="rId12" Type="http://schemas.openxmlformats.org/officeDocument/2006/relationships/slideLayout" Target="../slideLayouts/slideLayout12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685800" y="609600"/>
            <a:ext cx="7772400" cy="114300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ctr" anchorCtr="0" compatLnSpc="1"/>
          <a:lstStyle/>
          <a:p>
            <a:pPr lvl="0"/>
            <a:r>
              <a:rPr lang="zh-CN" altLang="en-US" smtClean="0"/>
              <a:t>单击此处编辑母版标题样式</a:t>
            </a:r>
            <a:endParaRPr lang="zh-CN" altLang="en-US" smtClean="0"/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85800" y="1981200"/>
            <a:ext cx="7772400" cy="411480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 smtClean="0"/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lstStyle>
            <a:lvl1pPr>
              <a:defRPr sz="1400"/>
            </a:lvl1pPr>
          </a:lstStyle>
          <a:p>
            <a:endParaRPr lang="en-US" altLang="zh-CN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lstStyle>
            <a:lvl1pPr algn="ctr">
              <a:defRPr sz="1400"/>
            </a:lvl1pPr>
          </a:lstStyle>
          <a:p>
            <a:endParaRPr lang="en-US" altLang="zh-CN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lstStyle>
            <a:lvl1pPr algn="r">
              <a:defRPr sz="1400"/>
            </a:lvl1pPr>
          </a:lstStyle>
          <a:p>
            <a:fld id="{84BE7B3D-6092-4918-B4BB-07B23C5DDFF5}" type="slidenum">
              <a:rPr lang="en-US" altLang="zh-CN"/>
            </a:fld>
            <a:endParaRPr lang="en-US" altLang="zh-CN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</p:sldLayoutIdLst>
  <p:txStyles>
    <p:titleStyle>
      <a:lvl1pPr algn="ctr" rtl="0" fontAlgn="base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Times New Roman" panose="02020603050405020304" pitchFamily="18" charset="0"/>
          <a:ea typeface="宋体" panose="02010600030101010101" pitchFamily="2" charset="-122"/>
        </a:defRPr>
      </a:lvl2pPr>
      <a:lvl3pPr algn="ctr" rtl="0" fontAlgn="base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Times New Roman" panose="02020603050405020304" pitchFamily="18" charset="0"/>
          <a:ea typeface="宋体" panose="02010600030101010101" pitchFamily="2" charset="-122"/>
        </a:defRPr>
      </a:lvl3pPr>
      <a:lvl4pPr algn="ctr" rtl="0" fontAlgn="base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Times New Roman" panose="02020603050405020304" pitchFamily="18" charset="0"/>
          <a:ea typeface="宋体" panose="02010600030101010101" pitchFamily="2" charset="-122"/>
        </a:defRPr>
      </a:lvl4pPr>
      <a:lvl5pPr algn="ctr" rtl="0" fontAlgn="base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Times New Roman" panose="02020603050405020304" pitchFamily="18" charset="0"/>
          <a:ea typeface="宋体" panose="02010600030101010101" pitchFamily="2" charset="-122"/>
        </a:defRPr>
      </a:lvl5pPr>
      <a:lvl6pPr marL="457200" algn="ctr" rtl="0" fontAlgn="base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Times New Roman" panose="02020603050405020304" pitchFamily="18" charset="0"/>
          <a:ea typeface="宋体" panose="02010600030101010101" pitchFamily="2" charset="-122"/>
        </a:defRPr>
      </a:lvl6pPr>
      <a:lvl7pPr marL="914400" algn="ctr" rtl="0" fontAlgn="base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Times New Roman" panose="02020603050405020304" pitchFamily="18" charset="0"/>
          <a:ea typeface="宋体" panose="02010600030101010101" pitchFamily="2" charset="-122"/>
        </a:defRPr>
      </a:lvl7pPr>
      <a:lvl8pPr marL="1371600" algn="ctr" rtl="0" fontAlgn="base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Times New Roman" panose="02020603050405020304" pitchFamily="18" charset="0"/>
          <a:ea typeface="宋体" panose="02010600030101010101" pitchFamily="2" charset="-122"/>
        </a:defRPr>
      </a:lvl8pPr>
      <a:lvl9pPr marL="1828800" algn="ctr" rtl="0" fontAlgn="base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Times New Roman" panose="02020603050405020304" pitchFamily="18" charset="0"/>
          <a:ea typeface="宋体" panose="02010600030101010101" pitchFamily="2" charset="-122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kumimoji="1"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kumimoji="1" sz="2800">
          <a:solidFill>
            <a:schemeClr val="tx1"/>
          </a:solidFill>
          <a:latin typeface="+mn-lt"/>
          <a:ea typeface="+mn-ea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kumimoji="1" sz="2400">
          <a:solidFill>
            <a:schemeClr val="tx1"/>
          </a:solidFill>
          <a:latin typeface="+mn-lt"/>
          <a:ea typeface="+mn-ea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kumimoji="1" sz="2000">
          <a:solidFill>
            <a:schemeClr val="tx1"/>
          </a:solidFill>
          <a:latin typeface="+mn-lt"/>
          <a:ea typeface="+mn-ea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1.xml"/><Relationship Id="rId3" Type="http://schemas.openxmlformats.org/officeDocument/2006/relationships/audio" Target="../media/audio1.wav"/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2.xml"/><Relationship Id="rId1" Type="http://schemas.openxmlformats.org/officeDocument/2006/relationships/image" Target="../media/image3.jpe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4.jpeg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5.jpe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6.jpe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7.jpeg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8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slide" Target="slide8.xml"/><Relationship Id="rId1" Type="http://schemas.openxmlformats.org/officeDocument/2006/relationships/image" Target="../media/image9.jpe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10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image" Target="../media/image11.jpeg"/><Relationship Id="rId1" Type="http://schemas.openxmlformats.org/officeDocument/2006/relationships/slide" Target="slide15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slide" Target="slide13.xml"/><Relationship Id="rId1" Type="http://schemas.openxmlformats.org/officeDocument/2006/relationships/image" Target="../media/image12.jpeg"/></Relationships>
</file>

<file path=ppt/slides/_rels/slide14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2.xml"/><Relationship Id="rId3" Type="http://schemas.openxmlformats.org/officeDocument/2006/relationships/image" Target="../media/image14.png"/><Relationship Id="rId2" Type="http://schemas.openxmlformats.org/officeDocument/2006/relationships/slide" Target="slide9.xml"/><Relationship Id="rId1" Type="http://schemas.openxmlformats.org/officeDocument/2006/relationships/image" Target="../media/image13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slide" Target="slide13.xml"/><Relationship Id="rId1" Type="http://schemas.openxmlformats.org/officeDocument/2006/relationships/image" Target="../media/image15.jpeg"/></Relationships>
</file>

<file path=ppt/slides/_rels/slide16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2.xml"/><Relationship Id="rId3" Type="http://schemas.openxmlformats.org/officeDocument/2006/relationships/image" Target="../media/image16.jpeg"/><Relationship Id="rId2" Type="http://schemas.openxmlformats.org/officeDocument/2006/relationships/image" Target="../media/image14.png"/><Relationship Id="rId1" Type="http://schemas.openxmlformats.org/officeDocument/2006/relationships/slide" Target="slide9.xml"/></Relationships>
</file>

<file path=ppt/slides/_rels/slide17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2.xml"/><Relationship Id="rId3" Type="http://schemas.openxmlformats.org/officeDocument/2006/relationships/image" Target="../media/image17.jpeg"/><Relationship Id="rId2" Type="http://schemas.openxmlformats.org/officeDocument/2006/relationships/image" Target="../media/image14.png"/><Relationship Id="rId1" Type="http://schemas.openxmlformats.org/officeDocument/2006/relationships/slide" Target="slide9.xml"/></Relationships>
</file>

<file path=ppt/slides/_rels/slide18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2.xml"/><Relationship Id="rId3" Type="http://schemas.openxmlformats.org/officeDocument/2006/relationships/image" Target="../media/image18.jpeg"/><Relationship Id="rId2" Type="http://schemas.openxmlformats.org/officeDocument/2006/relationships/image" Target="../media/image14.png"/><Relationship Id="rId1" Type="http://schemas.openxmlformats.org/officeDocument/2006/relationships/slide" Target="slide9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4.xml"/><Relationship Id="rId2" Type="http://schemas.openxmlformats.org/officeDocument/2006/relationships/image" Target="../media/image20.jpeg"/><Relationship Id="rId1" Type="http://schemas.openxmlformats.org/officeDocument/2006/relationships/image" Target="../media/image19.jpeg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7.jpeg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7.jpeg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image" Target="../media/image22.jpeg"/><Relationship Id="rId1" Type="http://schemas.openxmlformats.org/officeDocument/2006/relationships/image" Target="../media/image21.GIF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21.GIF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23.jpe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image" Target="../media/image24.jpeg"/><Relationship Id="rId1" Type="http://schemas.openxmlformats.org/officeDocument/2006/relationships/hyperlink" Target="http://www.shhpl.com/difang/ACCESS/Photo_Viewer.asp?UrlID=1&amp;PhotoID=219" TargetMode="External"/></Relationships>
</file>

<file path=ppt/slides/_rels/slide31.xml.rels><?xml version="1.0" encoding="UTF-8" standalone="yes"?>
<Relationships xmlns="http://schemas.openxmlformats.org/package/2006/relationships"><Relationship Id="rId6" Type="http://schemas.openxmlformats.org/officeDocument/2006/relationships/slideLayout" Target="../slideLayouts/slideLayout2.xml"/><Relationship Id="rId5" Type="http://schemas.openxmlformats.org/officeDocument/2006/relationships/image" Target="../media/image27.png"/><Relationship Id="rId4" Type="http://schemas.microsoft.com/office/2007/relationships/media" Target="file:///C:\Documents%20and%20Settings\xzzxywz\My%20Documents\&#26725;&#23450;&#31295;\kangqiao.mp3" TargetMode="External"/><Relationship Id="rId3" Type="http://schemas.openxmlformats.org/officeDocument/2006/relationships/audio" Target="file:///C:\Documents%20and%20Settings\xzzxywz\My%20Documents\&#26725;&#23450;&#31295;\kangqiao.mp3" TargetMode="External"/><Relationship Id="rId2" Type="http://schemas.openxmlformats.org/officeDocument/2006/relationships/image" Target="../media/image26.jpeg"/><Relationship Id="rId1" Type="http://schemas.openxmlformats.org/officeDocument/2006/relationships/image" Target="../media/image25.jpeg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3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67586" name="图片 67585" descr="3ce14a1568d69413f2de3209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422702" y="908655"/>
            <a:ext cx="6513286" cy="4608286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67587" name="图片 67586" descr="c12599009159cc1f1c95834d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273655" y="-228297"/>
            <a:ext cx="9691310" cy="7314595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p:transition advClick="0" advTm="2000">
    <p:cover/>
    <p:sndAc>
      <p:stSnd>
        <p:snd r:embed="rId3" name="type.wav"/>
      </p:stSnd>
    </p:sndAc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5" name="Text Box 3"/>
          <p:cNvSpPr txBox="1">
            <a:spLocks noChangeArrowheads="1"/>
          </p:cNvSpPr>
          <p:nvPr/>
        </p:nvSpPr>
        <p:spPr bwMode="auto">
          <a:xfrm>
            <a:off x="2931464" y="0"/>
            <a:ext cx="5355312" cy="5589588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eaVert" wrap="square">
            <a:spAutoFit/>
          </a:bodyPr>
          <a:lstStyle/>
          <a:p>
            <a:pPr algn="ctr">
              <a:spcBef>
                <a:spcPct val="50000"/>
              </a:spcBef>
            </a:pPr>
            <a:r>
              <a:rPr kumimoji="0" lang="zh-CN" altLang="en-US" sz="9600" b="1" i="1" dirty="0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ahoma" panose="020B0604030504040204" pitchFamily="34" charset="0"/>
                <a:ea typeface="华文彩云" panose="02010800040101010101" pitchFamily="2" charset="-122"/>
              </a:rPr>
              <a:t>桥之美</a:t>
            </a:r>
            <a:br>
              <a:rPr kumimoji="0" lang="zh-CN" altLang="en-US" sz="9600" b="1" i="1" dirty="0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ahoma" panose="020B0604030504040204" pitchFamily="34" charset="0"/>
                <a:ea typeface="华文彩云" panose="02010800040101010101" pitchFamily="2" charset="-122"/>
              </a:rPr>
            </a:br>
            <a:endParaRPr lang="zh-CN" altLang="en-US" sz="9600" b="1" dirty="0">
              <a:solidFill>
                <a:srgbClr val="3399FF"/>
              </a:solidFill>
              <a:ea typeface="楷体_GB2312" pitchFamily="49" charset="-122"/>
            </a:endParaRPr>
          </a:p>
          <a:p>
            <a:pPr algn="ctr">
              <a:spcBef>
                <a:spcPct val="50000"/>
              </a:spcBef>
            </a:pPr>
            <a:endParaRPr lang="en-US" altLang="zh-CN" sz="9600" b="1" dirty="0">
              <a:solidFill>
                <a:srgbClr val="3399FF"/>
              </a:solidFill>
              <a:ea typeface="楷体_GB2312" pitchFamily="49" charset="-122"/>
            </a:endParaRPr>
          </a:p>
        </p:txBody>
      </p:sp>
      <p:sp>
        <p:nvSpPr>
          <p:cNvPr id="8197" name="Text Box 5"/>
          <p:cNvSpPr txBox="1">
            <a:spLocks noChangeArrowheads="1"/>
          </p:cNvSpPr>
          <p:nvPr/>
        </p:nvSpPr>
        <p:spPr bwMode="auto">
          <a:xfrm>
            <a:off x="755650" y="260350"/>
            <a:ext cx="3168650" cy="366713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kumimoji="0" lang="zh-CN" altLang="zh-CN" sz="1800">
              <a:latin typeface="Arial" panose="020B0604020202020204" pitchFamily="34" charset="0"/>
            </a:endParaRPr>
          </a:p>
        </p:txBody>
      </p:sp>
      <p:sp>
        <p:nvSpPr>
          <p:cNvPr id="8198" name="Text Box 6"/>
          <p:cNvSpPr txBox="1">
            <a:spLocks noChangeArrowheads="1"/>
          </p:cNvSpPr>
          <p:nvPr/>
        </p:nvSpPr>
        <p:spPr bwMode="auto">
          <a:xfrm>
            <a:off x="8350250" y="4581525"/>
            <a:ext cx="793750" cy="2808288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eaVert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4000" b="1">
                <a:solidFill>
                  <a:srgbClr val="0000FF"/>
                </a:solidFill>
              </a:rPr>
              <a:t>吴冠中</a:t>
            </a:r>
            <a:endParaRPr lang="zh-CN" altLang="en-US" sz="4000" b="1">
              <a:solidFill>
                <a:srgbClr val="0000FF"/>
              </a:solidFill>
            </a:endParaRPr>
          </a:p>
        </p:txBody>
      </p:sp>
      <p:pic>
        <p:nvPicPr>
          <p:cNvPr id="7" name="Picture 7" descr="吴画1"/>
          <p:cNvPicPr>
            <a:picLocks noChangeAspect="1" noChangeArrowheads="1"/>
          </p:cNvPicPr>
          <p:nvPr/>
        </p:nvPicPr>
        <p:blipFill>
          <a:blip r:embed="rId1" cstate="print"/>
          <a:srcRect/>
          <a:stretch>
            <a:fillRect/>
          </a:stretch>
        </p:blipFill>
        <p:spPr bwMode="auto">
          <a:xfrm>
            <a:off x="40005" y="0"/>
            <a:ext cx="6576060" cy="6814185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chemeClr val="bg1"/>
            </a:gs>
            <a:gs pos="100000">
              <a:srgbClr val="00FFFF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02" name="Picture 2" descr="xinsrc_110301051523258231568"/>
          <p:cNvPicPr>
            <a:picLocks noChangeAspect="1" noChangeArrowheads="1"/>
          </p:cNvPicPr>
          <p:nvPr/>
        </p:nvPicPr>
        <p:blipFill>
          <a:blip r:embed="rId1" cstate="print"/>
          <a:srcRect/>
          <a:stretch>
            <a:fillRect/>
          </a:stretch>
        </p:blipFill>
        <p:spPr bwMode="auto">
          <a:xfrm>
            <a:off x="5791200" y="304800"/>
            <a:ext cx="2916238" cy="4419600"/>
          </a:xfrm>
          <a:prstGeom prst="rect">
            <a:avLst/>
          </a:prstGeom>
          <a:noFill/>
        </p:spPr>
      </p:pic>
      <p:sp>
        <p:nvSpPr>
          <p:cNvPr id="51203" name="WordArt 3"/>
          <p:cNvSpPr>
            <a:spLocks noChangeArrowheads="1" noChangeShapeType="1" noTextEdit="1"/>
          </p:cNvSpPr>
          <p:nvPr/>
        </p:nvSpPr>
        <p:spPr bwMode="auto">
          <a:xfrm>
            <a:off x="6096000" y="4953000"/>
            <a:ext cx="2106613" cy="10668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zh-CN" altLang="en-US" sz="3600" kern="10">
                <a:ln w="19050">
                  <a:solidFill>
                    <a:srgbClr val="99CCFF"/>
                  </a:solidFill>
                  <a:round/>
                </a:ln>
                <a:solidFill>
                  <a:srgbClr val="0066CC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宋体" panose="02010600030101010101" pitchFamily="2" charset="-122"/>
                <a:ea typeface="宋体" panose="02010600030101010101" pitchFamily="2" charset="-122"/>
              </a:rPr>
              <a:t>作者简介</a:t>
            </a:r>
            <a:endParaRPr lang="zh-CN" altLang="en-US" sz="3600" kern="10">
              <a:ln w="19050">
                <a:solidFill>
                  <a:srgbClr val="99CCFF"/>
                </a:solidFill>
                <a:round/>
              </a:ln>
              <a:solidFill>
                <a:srgbClr val="0066CC"/>
              </a:solidFill>
              <a:effectLst>
                <a:outerShdw dist="35921" dir="2700000" algn="ctr" rotWithShape="0">
                  <a:srgbClr val="990000"/>
                </a:outerShdw>
              </a:effectLst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51204" name="Rectangle 4"/>
          <p:cNvSpPr>
            <a:spLocks noChangeArrowheads="1"/>
          </p:cNvSpPr>
          <p:nvPr/>
        </p:nvSpPr>
        <p:spPr bwMode="auto">
          <a:xfrm>
            <a:off x="246350" y="305101"/>
            <a:ext cx="5286380" cy="609600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3600" b="1" dirty="0"/>
              <a:t>     </a:t>
            </a:r>
            <a:r>
              <a:rPr lang="zh-CN" altLang="en-US" sz="3600" b="1" dirty="0">
                <a:solidFill>
                  <a:srgbClr val="FF33CC"/>
                </a:solidFill>
              </a:rPr>
              <a:t>吴冠中</a:t>
            </a:r>
            <a:r>
              <a:rPr lang="zh-CN" altLang="en-US" sz="3600" b="1" dirty="0"/>
              <a:t>，</a:t>
            </a:r>
            <a:r>
              <a:rPr kumimoji="0" lang="zh-CN" altLang="en-US" sz="3600" b="1" dirty="0">
                <a:solidFill>
                  <a:srgbClr val="292929"/>
                </a:solidFill>
              </a:rPr>
              <a:t>中国现代画家</a:t>
            </a:r>
            <a:r>
              <a:rPr kumimoji="0" lang="en-US" altLang="zh-CN" sz="3600" b="1" dirty="0">
                <a:solidFill>
                  <a:srgbClr val="292929"/>
                </a:solidFill>
              </a:rPr>
              <a:t>,</a:t>
            </a:r>
            <a:r>
              <a:rPr kumimoji="0" lang="zh-CN" altLang="en-US" sz="3600" b="1" dirty="0">
                <a:solidFill>
                  <a:srgbClr val="292929"/>
                </a:solidFill>
              </a:rPr>
              <a:t>江苏省宜兴市人。</a:t>
            </a:r>
            <a:endParaRPr kumimoji="0" lang="zh-CN" altLang="en-US" sz="3600" b="1" dirty="0">
              <a:solidFill>
                <a:srgbClr val="292929"/>
              </a:solidFill>
            </a:endParaRPr>
          </a:p>
          <a:p>
            <a:pPr>
              <a:spcBef>
                <a:spcPct val="50000"/>
              </a:spcBef>
            </a:pPr>
            <a:r>
              <a:rPr lang="zh-CN" altLang="en-US" sz="3600" b="1" dirty="0"/>
              <a:t>     他擅长表现江南水乡景色，画面充满诗意，并且特别重视点、线、面的结合与搭配。</a:t>
            </a:r>
            <a:r>
              <a:rPr kumimoji="0" lang="zh-CN" altLang="en-US" sz="3600" b="1" dirty="0">
                <a:solidFill>
                  <a:srgbClr val="292929"/>
                </a:solidFill>
              </a:rPr>
              <a:t> </a:t>
            </a:r>
            <a:endParaRPr kumimoji="0" lang="zh-CN" altLang="en-US" sz="3600" b="1" dirty="0">
              <a:solidFill>
                <a:srgbClr val="292929"/>
              </a:solidFill>
            </a:endParaRPr>
          </a:p>
          <a:p>
            <a:pPr>
              <a:spcBef>
                <a:spcPct val="50000"/>
              </a:spcBef>
            </a:pPr>
            <a:r>
              <a:rPr kumimoji="0" lang="zh-CN" altLang="en-US" sz="3200" b="1" dirty="0">
                <a:solidFill>
                  <a:srgbClr val="292929"/>
                </a:solidFill>
              </a:rPr>
              <a:t>油画代表作：《长江三峡》《鲁迅的故乡》</a:t>
            </a:r>
            <a:endParaRPr kumimoji="0" lang="zh-CN" altLang="en-US" sz="3200" b="1" dirty="0">
              <a:solidFill>
                <a:srgbClr val="292929"/>
              </a:solidFill>
            </a:endParaRPr>
          </a:p>
          <a:p>
            <a:pPr>
              <a:spcBef>
                <a:spcPct val="50000"/>
              </a:spcBef>
            </a:pPr>
            <a:r>
              <a:rPr kumimoji="0" lang="zh-CN" altLang="en-US" sz="3200" b="1" dirty="0">
                <a:solidFill>
                  <a:srgbClr val="292929"/>
                </a:solidFill>
              </a:rPr>
              <a:t>中国画代表作《长城》、《春雪》、</a:t>
            </a:r>
            <a:r>
              <a:rPr kumimoji="0" lang="zh-CN" altLang="en-US" sz="3200" b="1" dirty="0">
                <a:solidFill>
                  <a:srgbClr val="292929"/>
                </a:solidFill>
              </a:rPr>
              <a:t>《狮子林》。</a:t>
            </a:r>
            <a:endParaRPr kumimoji="0" lang="zh-CN" altLang="en-US" sz="3200" b="1" dirty="0">
              <a:solidFill>
                <a:srgbClr val="292929"/>
              </a:solidFill>
              <a:latin typeface="Arial" panose="020B0604020202020204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2531" name="文本占位符 22530"/>
          <p:cNvSpPr>
            <a:spLocks noGrp="1"/>
          </p:cNvSpPr>
          <p:nvPr>
            <p:ph type="body" idx="1"/>
          </p:nvPr>
        </p:nvSpPr>
        <p:spPr>
          <a:xfrm>
            <a:off x="320524" y="1576917"/>
            <a:ext cx="8177892" cy="4653643"/>
          </a:xfrm>
          <a:solidFill>
            <a:srgbClr val="CCFFCC">
              <a:alpha val="41000"/>
            </a:srgbClr>
          </a:solidFill>
          <a:ln w="28575">
            <a:solidFill>
              <a:srgbClr val="000080"/>
            </a:solidFill>
            <a:miter/>
          </a:ln>
        </p:spPr>
        <p:txBody>
          <a:bodyPr lIns="91109" tIns="45554" rIns="91109" bIns="45554"/>
          <a:p>
            <a:pPr>
              <a:lnSpc>
                <a:spcPct val="120000"/>
              </a:lnSpc>
              <a:buNone/>
            </a:pPr>
            <a:r>
              <a:rPr lang="en-US" altLang="zh-CN" sz="4760" dirty="0">
                <a:solidFill>
                  <a:srgbClr val="FF33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 </a:t>
            </a:r>
            <a:r>
              <a:rPr lang="zh-CN" altLang="en-US" sz="4000" b="1" u="sng" dirty="0">
                <a:solidFill>
                  <a:srgbClr val="FF33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煞</a:t>
            </a:r>
            <a:r>
              <a:rPr lang="zh-CN" altLang="en-US" sz="4000" b="1" dirty="0">
                <a:solidFill>
                  <a:srgbClr val="FF33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风景   点</a:t>
            </a:r>
            <a:r>
              <a:rPr lang="zh-CN" altLang="en-US" sz="4000" b="1" u="sng" dirty="0">
                <a:solidFill>
                  <a:srgbClr val="FF33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缀</a:t>
            </a:r>
            <a:r>
              <a:rPr lang="zh-CN" altLang="en-US" sz="4000" b="1" dirty="0">
                <a:solidFill>
                  <a:srgbClr val="FF33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 </a:t>
            </a:r>
            <a:endParaRPr lang="zh-CN" altLang="en-US" sz="4000" b="1" dirty="0">
              <a:solidFill>
                <a:srgbClr val="FF3300"/>
              </a:solidFill>
              <a:latin typeface="黑体" panose="02010609060101010101" pitchFamily="2" charset="-122"/>
              <a:ea typeface="黑体" panose="02010609060101010101" pitchFamily="2" charset="-122"/>
            </a:endParaRPr>
          </a:p>
          <a:p>
            <a:pPr>
              <a:lnSpc>
                <a:spcPct val="120000"/>
              </a:lnSpc>
              <a:buClr>
                <a:srgbClr val="006600"/>
              </a:buClr>
              <a:buNone/>
            </a:pPr>
            <a:r>
              <a:rPr lang="zh-CN" altLang="en-US" sz="4000" b="1" dirty="0">
                <a:solidFill>
                  <a:srgbClr val="FF33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 </a:t>
            </a:r>
            <a:r>
              <a:rPr lang="zh-CN" altLang="en-US" sz="4570" dirty="0">
                <a:solidFill>
                  <a:schemeClr val="accent2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</a:rPr>
              <a:t>颐</a:t>
            </a:r>
            <a:r>
              <a:rPr lang="zh-CN" altLang="en-US" sz="4000" b="1" dirty="0">
                <a:solidFill>
                  <a:srgbClr val="FF33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和园   </a:t>
            </a:r>
            <a:r>
              <a:rPr lang="zh-CN" altLang="en-US" sz="4000" b="1" u="sng" dirty="0">
                <a:solidFill>
                  <a:srgbClr val="FF33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驻</a:t>
            </a:r>
            <a:r>
              <a:rPr lang="zh-CN" altLang="en-US" sz="4000" b="1" dirty="0">
                <a:solidFill>
                  <a:srgbClr val="FF33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足    险</a:t>
            </a:r>
            <a:r>
              <a:rPr lang="zh-CN" altLang="en-US" sz="4000" b="1" u="sng" dirty="0">
                <a:solidFill>
                  <a:srgbClr val="FF33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峻</a:t>
            </a:r>
            <a:r>
              <a:rPr lang="zh-CN" altLang="en-US" sz="4000" b="1" dirty="0">
                <a:solidFill>
                  <a:srgbClr val="FF33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     </a:t>
            </a:r>
            <a:endParaRPr lang="zh-CN" altLang="en-US" sz="4000" b="1" dirty="0">
              <a:solidFill>
                <a:srgbClr val="FF3300"/>
              </a:solidFill>
              <a:latin typeface="黑体" panose="02010609060101010101" pitchFamily="2" charset="-122"/>
              <a:ea typeface="黑体" panose="02010609060101010101" pitchFamily="2" charset="-122"/>
            </a:endParaRPr>
          </a:p>
          <a:p>
            <a:pPr>
              <a:lnSpc>
                <a:spcPct val="120000"/>
              </a:lnSpc>
              <a:buNone/>
            </a:pPr>
            <a:r>
              <a:rPr lang="zh-CN" altLang="en-US" sz="4000" b="1" dirty="0">
                <a:solidFill>
                  <a:srgbClr val="FF33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 晓风残月    前</a:t>
            </a:r>
            <a:r>
              <a:rPr lang="zh-CN" altLang="en-US" sz="4000" b="1" u="sng" dirty="0">
                <a:solidFill>
                  <a:schemeClr val="accent2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瞻</a:t>
            </a:r>
            <a:r>
              <a:rPr lang="zh-CN" altLang="en-US" sz="4000" b="1" dirty="0">
                <a:solidFill>
                  <a:srgbClr val="FF33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后顾</a:t>
            </a:r>
            <a:endParaRPr lang="zh-CN" altLang="en-US" sz="4000" dirty="0">
              <a:solidFill>
                <a:srgbClr val="FF3300"/>
              </a:solidFill>
              <a:latin typeface="黑体" panose="02010609060101010101" pitchFamily="2" charset="-122"/>
              <a:ea typeface="黑体" panose="02010609060101010101" pitchFamily="2" charset="-122"/>
            </a:endParaRPr>
          </a:p>
          <a:p>
            <a:pPr>
              <a:lnSpc>
                <a:spcPct val="80000"/>
              </a:lnSpc>
              <a:buNone/>
            </a:pPr>
            <a:r>
              <a:rPr lang="zh-CN" altLang="en-US" sz="3620" dirty="0">
                <a:solidFill>
                  <a:srgbClr val="FF33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  </a:t>
            </a:r>
            <a:endParaRPr lang="zh-CN" altLang="en-US" sz="3620" dirty="0">
              <a:solidFill>
                <a:srgbClr val="FF3300"/>
              </a:solidFill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22532" name="文本框 22531"/>
          <p:cNvSpPr txBox="1"/>
          <p:nvPr/>
        </p:nvSpPr>
        <p:spPr>
          <a:xfrm>
            <a:off x="421821" y="4942417"/>
            <a:ext cx="8693452" cy="757555"/>
          </a:xfrm>
          <a:prstGeom prst="rect">
            <a:avLst/>
          </a:prstGeom>
          <a:noFill/>
          <a:ln w="9525">
            <a:noFill/>
          </a:ln>
        </p:spPr>
        <p:txBody>
          <a:bodyPr lIns="91109" tIns="45554" rIns="91109" bIns="45554">
            <a:spAutoFit/>
          </a:bodyPr>
          <a:p>
            <a:pPr lvl="0" defTabSz="957580">
              <a:lnSpc>
                <a:spcPct val="100000"/>
              </a:lnSpc>
              <a:spcBef>
                <a:spcPct val="50000"/>
              </a:spcBef>
            </a:pPr>
            <a:r>
              <a:rPr lang="zh-CN" altLang="en-US" sz="4380" b="1" u="sng" dirty="0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纤</a:t>
            </a:r>
            <a:r>
              <a:rPr lang="zh-CN" altLang="en-US" sz="4380" b="1" dirty="0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细    飞</a:t>
            </a:r>
            <a:r>
              <a:rPr lang="zh-CN" altLang="en-US" sz="4380" b="1" u="sng" dirty="0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瀑</a:t>
            </a:r>
            <a:r>
              <a:rPr lang="zh-CN" altLang="en-US" sz="4380" b="1" dirty="0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流泉     </a:t>
            </a:r>
            <a:r>
              <a:rPr lang="zh-CN" altLang="en-US" sz="4380" b="1" u="sng" dirty="0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着</a:t>
            </a:r>
            <a:r>
              <a:rPr lang="zh-CN" altLang="en-US" sz="4380" b="1" dirty="0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重     </a:t>
            </a:r>
            <a:r>
              <a:rPr lang="zh-CN" altLang="en-US" sz="4380" b="1" u="sng" dirty="0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脂</a:t>
            </a:r>
            <a:r>
              <a:rPr lang="zh-CN" altLang="en-US" sz="4380" b="1" dirty="0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粉</a:t>
            </a:r>
            <a:endParaRPr lang="zh-CN" altLang="en-US" sz="4380" b="1" dirty="0">
              <a:solidFill>
                <a:srgbClr val="FF0000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22533" name="文本框 22532"/>
          <p:cNvSpPr txBox="1"/>
          <p:nvPr/>
        </p:nvSpPr>
        <p:spPr>
          <a:xfrm>
            <a:off x="278191" y="4292298"/>
            <a:ext cx="1646464" cy="699770"/>
          </a:xfrm>
          <a:prstGeom prst="rect">
            <a:avLst/>
          </a:prstGeom>
          <a:noFill/>
          <a:ln w="9525">
            <a:noFill/>
          </a:ln>
        </p:spPr>
        <p:txBody>
          <a:bodyPr lIns="91109" tIns="45554" rIns="91109" bIns="45554">
            <a:spAutoFit/>
          </a:bodyPr>
          <a:p>
            <a:pPr lvl="0" defTabSz="957580">
              <a:lnSpc>
                <a:spcPct val="100000"/>
              </a:lnSpc>
              <a:spcBef>
                <a:spcPct val="50000"/>
              </a:spcBef>
            </a:pPr>
            <a:r>
              <a:rPr lang="en-US" altLang="zh-CN" sz="4000" b="1" err="1">
                <a:solidFill>
                  <a:srgbClr val="3333CC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xiān</a:t>
            </a:r>
            <a:endParaRPr lang="en-US" altLang="zh-CN" sz="4000" b="1">
              <a:solidFill>
                <a:srgbClr val="3333CC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22534" name="文本框 22533"/>
          <p:cNvSpPr txBox="1"/>
          <p:nvPr/>
        </p:nvSpPr>
        <p:spPr>
          <a:xfrm>
            <a:off x="2719917" y="4321024"/>
            <a:ext cx="1646465" cy="699770"/>
          </a:xfrm>
          <a:prstGeom prst="rect">
            <a:avLst/>
          </a:prstGeom>
          <a:noFill/>
          <a:ln w="9525">
            <a:noFill/>
          </a:ln>
        </p:spPr>
        <p:txBody>
          <a:bodyPr lIns="91109" tIns="45554" rIns="91109" bIns="45554">
            <a:spAutoFit/>
          </a:bodyPr>
          <a:p>
            <a:pPr lvl="0" defTabSz="957580">
              <a:lnSpc>
                <a:spcPct val="100000"/>
              </a:lnSpc>
              <a:spcBef>
                <a:spcPct val="50000"/>
              </a:spcBef>
            </a:pPr>
            <a:r>
              <a:rPr lang="en-US" altLang="zh-CN" sz="4000" b="1">
                <a:solidFill>
                  <a:srgbClr val="3333CC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pù</a:t>
            </a:r>
            <a:endParaRPr lang="en-US" altLang="zh-CN" sz="4000" b="1">
              <a:solidFill>
                <a:srgbClr val="3333CC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22535" name="文本框 22534"/>
          <p:cNvSpPr txBox="1"/>
          <p:nvPr/>
        </p:nvSpPr>
        <p:spPr>
          <a:xfrm>
            <a:off x="4857750" y="4364870"/>
            <a:ext cx="1646465" cy="699770"/>
          </a:xfrm>
          <a:prstGeom prst="rect">
            <a:avLst/>
          </a:prstGeom>
          <a:noFill/>
          <a:ln w="9525">
            <a:noFill/>
          </a:ln>
        </p:spPr>
        <p:txBody>
          <a:bodyPr lIns="91109" tIns="45554" rIns="91109" bIns="45554">
            <a:spAutoFit/>
          </a:bodyPr>
          <a:p>
            <a:pPr lvl="0" defTabSz="957580">
              <a:lnSpc>
                <a:spcPct val="100000"/>
              </a:lnSpc>
              <a:spcBef>
                <a:spcPct val="50000"/>
              </a:spcBef>
            </a:pPr>
            <a:r>
              <a:rPr lang="en-US" altLang="zh-CN" sz="4000" b="1" err="1">
                <a:solidFill>
                  <a:srgbClr val="3333CC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zhuó</a:t>
            </a:r>
            <a:endParaRPr lang="en-US" altLang="zh-CN" sz="4000" b="1">
              <a:solidFill>
                <a:srgbClr val="3333CC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22536" name="文本框 22535"/>
          <p:cNvSpPr txBox="1"/>
          <p:nvPr/>
        </p:nvSpPr>
        <p:spPr>
          <a:xfrm>
            <a:off x="6903358" y="4321024"/>
            <a:ext cx="1646464" cy="699770"/>
          </a:xfrm>
          <a:prstGeom prst="rect">
            <a:avLst/>
          </a:prstGeom>
          <a:noFill/>
          <a:ln w="9525">
            <a:noFill/>
          </a:ln>
        </p:spPr>
        <p:txBody>
          <a:bodyPr lIns="91109" tIns="45554" rIns="91109" bIns="45554">
            <a:spAutoFit/>
          </a:bodyPr>
          <a:p>
            <a:pPr lvl="0" defTabSz="957580">
              <a:lnSpc>
                <a:spcPct val="100000"/>
              </a:lnSpc>
              <a:spcBef>
                <a:spcPct val="50000"/>
              </a:spcBef>
            </a:pPr>
            <a:r>
              <a:rPr lang="en-US" altLang="zh-CN" sz="4000" b="1" err="1">
                <a:solidFill>
                  <a:srgbClr val="3333CC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zhī</a:t>
            </a:r>
            <a:endParaRPr lang="en-US" altLang="zh-CN" sz="4000" b="1">
              <a:solidFill>
                <a:srgbClr val="3333CC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22537" name="矩形 22536"/>
          <p:cNvSpPr/>
          <p:nvPr/>
        </p:nvSpPr>
        <p:spPr>
          <a:xfrm>
            <a:off x="594179" y="480786"/>
            <a:ext cx="3017762" cy="944941"/>
          </a:xfrm>
          <a:prstGeom prst="rect">
            <a:avLst/>
          </a:prstGeom>
        </p:spPr>
        <p:txBody>
          <a:bodyPr wrap="none" fromWordArt="1">
            <a:prstTxWarp prst="textTriangle">
              <a:avLst>
                <a:gd name="adj" fmla="val 50000"/>
              </a:avLst>
            </a:prstTxWarp>
            <a:normAutofit/>
            <a:scene3d>
              <a:camera prst="legacyObliqueTopLeft">
                <a:rot lat="0" lon="0" rev="0"/>
              </a:camera>
              <a:lightRig rig="legacyNormal3" dir="r"/>
            </a:scene3d>
            <a:sp3d extrusionH="201600" prstMaterial="legacyMatte">
              <a:extrusionClr>
                <a:srgbClr val="0066CC"/>
              </a:extrusionClr>
            </a:sp3d>
          </a:bodyPr>
          <a:p>
            <a:pPr algn="ctr">
              <a:lnSpc>
                <a:spcPct val="100000"/>
              </a:lnSpc>
              <a:spcBef>
                <a:spcPct val="0"/>
              </a:spcBef>
            </a:pPr>
            <a:r>
              <a:rPr lang="zh-CN" altLang="en-US" sz="3430" b="1">
                <a:gradFill rotWithShape="0">
                  <a:gsLst>
                    <a:gs pos="0">
                      <a:srgbClr val="FFFFCC"/>
                    </a:gs>
                    <a:gs pos="100000">
                      <a:srgbClr val="FF9999"/>
                    </a:gs>
                  </a:gsLst>
                  <a:lin ang="5400000" scaled="1"/>
                  <a:tileRect/>
                </a:gradFill>
                <a:latin typeface="宋体" panose="02010600030101010101" pitchFamily="2" charset="-122"/>
                <a:ea typeface="宋体" panose="02010600030101010101" pitchFamily="2" charset="-122"/>
              </a:rPr>
              <a:t>检查预习</a:t>
            </a:r>
            <a:endParaRPr lang="zh-CN" altLang="en-US" sz="3430" b="1">
              <a:gradFill rotWithShape="0">
                <a:gsLst>
                  <a:gs pos="0">
                    <a:srgbClr val="FFFFCC"/>
                  </a:gs>
                  <a:gs pos="100000">
                    <a:srgbClr val="FF9999"/>
                  </a:gs>
                </a:gsLst>
                <a:lin ang="5400000" scaled="1"/>
                <a:tileRect/>
              </a:gra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25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25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25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25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25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25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5" dur="500"/>
                                        <p:tgtEl>
                                          <p:spTgt spid="225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533" grpId="0"/>
      <p:bldP spid="22534" grpId="0"/>
      <p:bldP spid="22535" grpId="0"/>
      <p:bldP spid="22536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35170" name="矩形 135169" descr="白色大理石"/>
          <p:cNvSpPr/>
          <p:nvPr/>
        </p:nvSpPr>
        <p:spPr>
          <a:xfrm>
            <a:off x="1547813" y="404813"/>
            <a:ext cx="4392612" cy="720725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  <a:normAutofit/>
            <a:scene3d>
              <a:camera prst="legacyObliqueRight">
                <a:rot lat="0" lon="0" rev="0"/>
              </a:camera>
              <a:lightRig rig="legacyHarsh3" dir="t"/>
            </a:scene3d>
            <a:sp3d extrusionH="100000" prstMaterial="legacyMatte">
              <a:extrusionClr>
                <a:srgbClr val="663300"/>
              </a:extrusionClr>
            </a:sp3d>
          </a:bodyPr>
          <a:p>
            <a:pPr algn="ctr">
              <a:spcBef>
                <a:spcPct val="0"/>
              </a:spcBef>
            </a:pPr>
            <a:r>
              <a:rPr lang="zh-CN" altLang="en-US" sz="3600" b="0">
                <a:blipFill rotWithShape="0">
                  <a:blip r:embed="rId1"/>
                </a:blipFill>
                <a:latin typeface="宋体" panose="02010600030101010101" pitchFamily="2" charset="-122"/>
                <a:ea typeface="宋体" panose="02010600030101010101" pitchFamily="2" charset="-122"/>
              </a:rPr>
              <a:t>解释下列词语的意思:</a:t>
            </a:r>
            <a:endParaRPr lang="zh-CN" altLang="en-US" sz="3600" b="0">
              <a:blipFill rotWithShape="0">
                <a:blip r:embed="rId1"/>
              </a:blip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135171" name="文本框 135170"/>
          <p:cNvSpPr txBox="1"/>
          <p:nvPr/>
        </p:nvSpPr>
        <p:spPr>
          <a:xfrm>
            <a:off x="250825" y="1655763"/>
            <a:ext cx="2089150" cy="6413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lvl="0" algn="l">
              <a:spcBef>
                <a:spcPct val="50000"/>
              </a:spcBef>
            </a:pPr>
            <a:r>
              <a:rPr lang="zh-CN" altLang="en-US" sz="3600" b="1">
                <a:solidFill>
                  <a:srgbClr val="3333CC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媒介：</a:t>
            </a:r>
            <a:endParaRPr lang="zh-CN" altLang="en-US" sz="3600" b="1">
              <a:solidFill>
                <a:srgbClr val="3333CC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35172" name="文本框 135171"/>
          <p:cNvSpPr txBox="1"/>
          <p:nvPr/>
        </p:nvSpPr>
        <p:spPr>
          <a:xfrm>
            <a:off x="250825" y="3024188"/>
            <a:ext cx="2089150" cy="6413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lvl="0" algn="l">
              <a:spcBef>
                <a:spcPct val="50000"/>
              </a:spcBef>
            </a:pPr>
            <a:r>
              <a:rPr lang="zh-CN" altLang="en-US" sz="3600" b="1">
                <a:solidFill>
                  <a:srgbClr val="3333CC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驻足：</a:t>
            </a:r>
            <a:endParaRPr lang="zh-CN" altLang="en-US" sz="3600" b="1">
              <a:solidFill>
                <a:srgbClr val="3333CC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35173" name="文本框 135172"/>
          <p:cNvSpPr txBox="1"/>
          <p:nvPr/>
        </p:nvSpPr>
        <p:spPr>
          <a:xfrm>
            <a:off x="250825" y="4032250"/>
            <a:ext cx="2089150" cy="6413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lvl="0" algn="l">
              <a:spcBef>
                <a:spcPct val="50000"/>
              </a:spcBef>
            </a:pPr>
            <a:r>
              <a:rPr lang="zh-CN" altLang="en-US" sz="3600" b="1">
                <a:solidFill>
                  <a:srgbClr val="3333CC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孕育：</a:t>
            </a:r>
            <a:endParaRPr lang="zh-CN" altLang="en-US" sz="3600" b="1">
              <a:solidFill>
                <a:srgbClr val="3333CC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35174" name="文本框 135173"/>
          <p:cNvSpPr txBox="1"/>
          <p:nvPr/>
        </p:nvSpPr>
        <p:spPr>
          <a:xfrm>
            <a:off x="1763713" y="1584325"/>
            <a:ext cx="7380287" cy="119062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lvl="0" algn="l">
              <a:spcBef>
                <a:spcPct val="50000"/>
              </a:spcBef>
            </a:pPr>
            <a:r>
              <a:rPr lang="zh-CN" altLang="en-US" sz="3600" b="1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使双方（人或事）发生关系的人或事物。</a:t>
            </a:r>
            <a:endParaRPr lang="zh-CN" altLang="en-US" sz="3600" b="1">
              <a:solidFill>
                <a:srgbClr val="FF0000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35175" name="文本框 135174"/>
          <p:cNvSpPr txBox="1"/>
          <p:nvPr/>
        </p:nvSpPr>
        <p:spPr>
          <a:xfrm>
            <a:off x="2051050" y="3024188"/>
            <a:ext cx="3241675" cy="6413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lvl="0" algn="l">
              <a:spcBef>
                <a:spcPct val="50000"/>
              </a:spcBef>
            </a:pPr>
            <a:r>
              <a:rPr lang="zh-CN" altLang="en-US" sz="3600" b="1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停止脚步。</a:t>
            </a:r>
            <a:endParaRPr lang="zh-CN" altLang="en-US" sz="3600" b="1">
              <a:solidFill>
                <a:srgbClr val="FF0000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35176" name="文本框 135175"/>
          <p:cNvSpPr txBox="1"/>
          <p:nvPr/>
        </p:nvSpPr>
        <p:spPr>
          <a:xfrm>
            <a:off x="1835150" y="3960813"/>
            <a:ext cx="7308850" cy="6413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lvl="0" algn="l">
              <a:spcBef>
                <a:spcPct val="50000"/>
              </a:spcBef>
            </a:pPr>
            <a:r>
              <a:rPr lang="zh-CN" altLang="en-US" sz="3600" b="1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比喻既存的事物中酝酿着新事物。</a:t>
            </a:r>
            <a:endParaRPr lang="zh-CN" altLang="en-US" sz="3600" b="1">
              <a:solidFill>
                <a:srgbClr val="FF0000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35177" name="文本框 135176"/>
          <p:cNvSpPr txBox="1"/>
          <p:nvPr/>
        </p:nvSpPr>
        <p:spPr>
          <a:xfrm>
            <a:off x="9952038" y="4613275"/>
            <a:ext cx="184150" cy="366713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 lvl="0" algn="l">
              <a:spcBef>
                <a:spcPct val="0"/>
              </a:spcBef>
            </a:pPr>
            <a:endParaRPr sz="1800" b="0" dirty="0">
              <a:solidFill>
                <a:schemeClr val="tx1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35178" name="文本框 135177"/>
          <p:cNvSpPr txBox="1"/>
          <p:nvPr/>
        </p:nvSpPr>
        <p:spPr>
          <a:xfrm>
            <a:off x="250825" y="4797425"/>
            <a:ext cx="6192838" cy="6413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lvl="0" algn="l">
              <a:spcBef>
                <a:spcPct val="50000"/>
              </a:spcBef>
            </a:pPr>
            <a:r>
              <a:rPr lang="zh-CN" altLang="en-US" sz="3600" b="1">
                <a:solidFill>
                  <a:srgbClr val="3333CC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失之毫厘，差之千里：</a:t>
            </a:r>
            <a:endParaRPr lang="zh-CN" altLang="en-US" sz="3600" b="1">
              <a:solidFill>
                <a:srgbClr val="3333CC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35179" name="文本框 135178"/>
          <p:cNvSpPr txBox="1"/>
          <p:nvPr/>
        </p:nvSpPr>
        <p:spPr>
          <a:xfrm>
            <a:off x="0" y="5667375"/>
            <a:ext cx="10188575" cy="6413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lvl="0" algn="l">
              <a:spcBef>
                <a:spcPct val="50000"/>
              </a:spcBef>
            </a:pPr>
            <a:r>
              <a:rPr lang="zh-CN" altLang="en-US" sz="3600" b="1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意思是相差虽小，而造成的误差或错误极大。</a:t>
            </a:r>
            <a:endParaRPr lang="zh-CN" altLang="en-US" sz="3600" b="1">
              <a:solidFill>
                <a:srgbClr val="FF0000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51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1351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51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351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351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51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8" dur="500"/>
                                        <p:tgtEl>
                                          <p:spTgt spid="1351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51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3" dur="500"/>
                                        <p:tgtEl>
                                          <p:spTgt spid="1351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5174" grpId="0"/>
      <p:bldP spid="135175" grpId="0"/>
      <p:bldP spid="135176" grpId="0"/>
      <p:bldP spid="135179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Text Box 2"/>
          <p:cNvSpPr txBox="1">
            <a:spLocks noChangeArrowheads="1"/>
          </p:cNvSpPr>
          <p:nvPr/>
        </p:nvSpPr>
        <p:spPr bwMode="auto">
          <a:xfrm>
            <a:off x="1428728" y="142852"/>
            <a:ext cx="914400" cy="6370975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4000" b="1" dirty="0">
                <a:latin typeface="黑体" panose="02010609060101010101" pitchFamily="2" charset="-122"/>
                <a:ea typeface="黑体" panose="02010609060101010101" pitchFamily="2" charset="-122"/>
              </a:rPr>
              <a:t>找一找：作者</a:t>
            </a:r>
            <a:r>
              <a:rPr lang="zh-CN" altLang="en-US" sz="4400" b="1" dirty="0">
                <a:solidFill>
                  <a:srgbClr val="FF0066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爱桥</a:t>
            </a:r>
            <a:r>
              <a:rPr lang="zh-CN" altLang="en-US" sz="4000" b="1" dirty="0">
                <a:latin typeface="黑体" panose="02010609060101010101" pitchFamily="2" charset="-122"/>
                <a:ea typeface="黑体" panose="02010609060101010101" pitchFamily="2" charset="-122"/>
              </a:rPr>
              <a:t>的原因</a:t>
            </a:r>
            <a:endParaRPr lang="zh-CN" altLang="en-US" sz="4000" b="1" dirty="0"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pic>
        <p:nvPicPr>
          <p:cNvPr id="26627" name="Picture 3" descr="4526"/>
          <p:cNvPicPr>
            <a:picLocks noChangeAspect="1" noChangeArrowheads="1"/>
          </p:cNvPicPr>
          <p:nvPr/>
        </p:nvPicPr>
        <p:blipFill>
          <a:blip r:embed="rId1" cstate="print"/>
          <a:srcRect/>
          <a:stretch>
            <a:fillRect/>
          </a:stretch>
        </p:blipFill>
        <p:spPr bwMode="auto">
          <a:xfrm>
            <a:off x="2590800" y="0"/>
            <a:ext cx="6553200" cy="6858000"/>
          </a:xfrm>
          <a:prstGeom prst="rect">
            <a:avLst/>
          </a:prstGeom>
          <a:noFill/>
        </p:spPr>
      </p:pic>
      <p:sp>
        <p:nvSpPr>
          <p:cNvPr id="4" name="矩形 3"/>
          <p:cNvSpPr/>
          <p:nvPr/>
        </p:nvSpPr>
        <p:spPr>
          <a:xfrm>
            <a:off x="214282" y="500042"/>
            <a:ext cx="1169551" cy="5929354"/>
          </a:xfrm>
          <a:prstGeom prst="rect">
            <a:avLst/>
          </a:prstGeom>
        </p:spPr>
        <p:txBody>
          <a:bodyPr vert="eaVert" wrap="square">
            <a:spAutoFit/>
          </a:bodyPr>
          <a:lstStyle/>
          <a:p>
            <a:pPr algn="just"/>
            <a:r>
              <a:rPr lang="zh-CN" altLang="en-US" sz="3200" b="1" dirty="0" smtClean="0">
                <a:solidFill>
                  <a:srgbClr val="0000FF"/>
                </a:solidFill>
                <a:latin typeface="Arial Unicode MS" panose="020B0604020202020204" pitchFamily="34" charset="-122"/>
                <a:ea typeface="华文新魏" panose="02010800040101010101" pitchFamily="2" charset="-122"/>
              </a:rPr>
              <a:t>（快速浏览课文，找出文中揭示“桥之美”的文句。）</a:t>
            </a:r>
            <a:endParaRPr lang="zh-CN" altLang="en-US" sz="3200" b="1" dirty="0">
              <a:solidFill>
                <a:srgbClr val="0000FF"/>
              </a:solidFill>
              <a:latin typeface="Arial Unicode MS" panose="020B0604020202020204" pitchFamily="34" charset="-122"/>
              <a:ea typeface="华文新魏" panose="02010800040101010101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8370" name="Picture 2" descr="图片1"/>
          <p:cNvPicPr>
            <a:picLocks noChangeAspect="1" noChangeArrowheads="1"/>
          </p:cNvPicPr>
          <p:nvPr/>
        </p:nvPicPr>
        <p:blipFill>
          <a:blip r:embed="rId1" cstate="print"/>
          <a:srcRect/>
          <a:stretch>
            <a:fillRect/>
          </a:stretch>
        </p:blipFill>
        <p:spPr bwMode="auto">
          <a:xfrm>
            <a:off x="0" y="9525"/>
            <a:ext cx="9144000" cy="6848475"/>
          </a:xfrm>
          <a:prstGeom prst="rect">
            <a:avLst/>
          </a:prstGeom>
          <a:noFill/>
        </p:spPr>
      </p:pic>
      <p:sp>
        <p:nvSpPr>
          <p:cNvPr id="58372" name="Text Box 4"/>
          <p:cNvSpPr txBox="1">
            <a:spLocks noChangeArrowheads="1"/>
          </p:cNvSpPr>
          <p:nvPr/>
        </p:nvSpPr>
        <p:spPr bwMode="auto">
          <a:xfrm>
            <a:off x="233363" y="3457575"/>
            <a:ext cx="8299450" cy="3140075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>
            <a:spAutoFit/>
          </a:bodyPr>
          <a:lstStyle/>
          <a:p>
            <a:pPr algn="just">
              <a:spcBef>
                <a:spcPct val="50000"/>
              </a:spcBef>
            </a:pPr>
            <a:r>
              <a:rPr lang="en-US" altLang="zh-CN" sz="4000" b="1">
                <a:solidFill>
                  <a:schemeClr val="bg1"/>
                </a:solidFill>
              </a:rPr>
              <a:t>         </a:t>
            </a:r>
            <a:r>
              <a:rPr lang="zh-CN" altLang="en-US" sz="4000" b="1">
                <a:solidFill>
                  <a:srgbClr val="FFFF00"/>
                </a:solidFill>
                <a:ea typeface="华文新魏" panose="02010800040101010101" pitchFamily="2" charset="-122"/>
              </a:rPr>
              <a:t>不过我之爱桥，</a:t>
            </a:r>
            <a:r>
              <a:rPr lang="zh-CN" altLang="en-US" sz="4000" b="1" u="sng">
                <a:solidFill>
                  <a:srgbClr val="FFFF00"/>
                </a:solidFill>
                <a:ea typeface="华文新魏" panose="02010800040101010101" pitchFamily="2" charset="-122"/>
              </a:rPr>
              <a:t>并非</a:t>
            </a:r>
            <a:r>
              <a:rPr lang="zh-CN" altLang="en-US" sz="4000" b="1">
                <a:solidFill>
                  <a:srgbClr val="FFFF00"/>
                </a:solidFill>
                <a:ea typeface="华文新魏" panose="02010800040101010101" pitchFamily="2" charset="-122"/>
              </a:rPr>
              <a:t>着重于将桥作为大件工艺品来欣赏，</a:t>
            </a:r>
            <a:r>
              <a:rPr lang="zh-CN" altLang="en-US" sz="4000" b="1" u="sng">
                <a:solidFill>
                  <a:srgbClr val="FFFF00"/>
                </a:solidFill>
                <a:ea typeface="华文新魏" panose="02010800040101010101" pitchFamily="2" charset="-122"/>
              </a:rPr>
              <a:t>也并非</a:t>
            </a:r>
            <a:r>
              <a:rPr lang="zh-CN" altLang="en-US" sz="4000" b="1">
                <a:solidFill>
                  <a:srgbClr val="FFFF00"/>
                </a:solidFill>
                <a:ea typeface="华文新魏" panose="02010800040101010101" pitchFamily="2" charset="-122"/>
              </a:rPr>
              <a:t>着眼于自李春的赵州桥以来的桥梁的发展，</a:t>
            </a:r>
            <a:r>
              <a:rPr lang="zh-CN" altLang="en-US" sz="4000" b="1" u="sng">
                <a:solidFill>
                  <a:srgbClr val="FFFF00"/>
                </a:solidFill>
                <a:ea typeface="华文新魏" panose="02010800040101010101" pitchFamily="2" charset="-122"/>
              </a:rPr>
              <a:t>而是</a:t>
            </a:r>
            <a:r>
              <a:rPr lang="zh-CN" altLang="en-US" sz="4000" b="1">
                <a:solidFill>
                  <a:srgbClr val="FFFF00"/>
                </a:solidFill>
                <a:ea typeface="华文新魏" panose="02010800040101010101" pitchFamily="2" charset="-122"/>
              </a:rPr>
              <a:t>缘于桥在不同环境中的多种多样的形式作用</a:t>
            </a:r>
            <a:r>
              <a:rPr lang="zh-CN" altLang="en-US" sz="4000" b="1">
                <a:solidFill>
                  <a:srgbClr val="FFFF00"/>
                </a:solidFill>
              </a:rPr>
              <a:t>。 </a:t>
            </a:r>
            <a:endParaRPr lang="zh-CN" altLang="en-US" sz="4000" b="1">
              <a:solidFill>
                <a:srgbClr val="FFFF00"/>
              </a:solidFill>
            </a:endParaRPr>
          </a:p>
        </p:txBody>
      </p:sp>
      <p:sp>
        <p:nvSpPr>
          <p:cNvPr id="58373" name="Text Box 5"/>
          <p:cNvSpPr txBox="1">
            <a:spLocks noChangeArrowheads="1"/>
          </p:cNvSpPr>
          <p:nvPr/>
        </p:nvSpPr>
        <p:spPr bwMode="auto">
          <a:xfrm>
            <a:off x="228600" y="5241925"/>
            <a:ext cx="8299450" cy="1311275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>
            <a:spAutoFit/>
          </a:bodyPr>
          <a:lstStyle/>
          <a:p>
            <a:pPr algn="just">
              <a:spcBef>
                <a:spcPct val="50000"/>
              </a:spcBef>
            </a:pPr>
            <a:r>
              <a:rPr lang="en-US" altLang="zh-CN" sz="4000" b="1" dirty="0">
                <a:solidFill>
                  <a:srgbClr val="FFFF00"/>
                </a:solidFill>
                <a:ea typeface="华文新魏" panose="02010800040101010101" pitchFamily="2" charset="-122"/>
              </a:rPr>
              <a:t>                                  </a:t>
            </a:r>
            <a:r>
              <a:rPr lang="zh-CN" altLang="en-US" sz="4000" b="1" dirty="0">
                <a:solidFill>
                  <a:srgbClr val="FF3300"/>
                </a:solidFill>
                <a:ea typeface="华文新魏" panose="02010800040101010101" pitchFamily="2" charset="-122"/>
              </a:rPr>
              <a:t>桥在不同环境中的多种多样的形式作用</a:t>
            </a:r>
            <a:r>
              <a:rPr lang="zh-CN" altLang="en-US" sz="4000" b="1" dirty="0">
                <a:solidFill>
                  <a:srgbClr val="FF3300"/>
                </a:solidFill>
              </a:rPr>
              <a:t>。</a:t>
            </a:r>
            <a:r>
              <a:rPr lang="zh-CN" altLang="en-US" sz="4000" b="1" dirty="0"/>
              <a:t> </a:t>
            </a:r>
            <a:endParaRPr lang="zh-CN" altLang="en-US" sz="4000" b="1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3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7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372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8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37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583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3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583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8372" grpId="0"/>
      <p:bldP spid="58373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0836" name="Rectangle 4"/>
          <p:cNvSpPr>
            <a:spLocks noGrp="1" noRot="1" noChangeArrowheads="1"/>
          </p:cNvSpPr>
          <p:nvPr>
            <p:ph type="body" idx="1"/>
          </p:nvPr>
        </p:nvSpPr>
        <p:spPr>
          <a:xfrm>
            <a:off x="1116013" y="1700213"/>
            <a:ext cx="6553200" cy="4194175"/>
          </a:xfrm>
          <a:noFill/>
        </p:spPr>
        <p:txBody>
          <a:bodyPr/>
          <a:lstStyle/>
          <a:p>
            <a:pPr>
              <a:buFont typeface="Wingdings" panose="05000000000000000000" pitchFamily="2" charset="2"/>
              <a:buNone/>
            </a:pPr>
            <a:r>
              <a:rPr lang="en-US" altLang="zh-CN" sz="2400" b="1" dirty="0">
                <a:latin typeface="黑体" panose="02010609060101010101" pitchFamily="2" charset="-122"/>
                <a:ea typeface="黑体" panose="02010609060101010101" pitchFamily="2" charset="-122"/>
              </a:rPr>
              <a:t>1</a:t>
            </a:r>
            <a:r>
              <a:rPr lang="zh-CN" altLang="en-US" sz="2400" b="1" dirty="0">
                <a:latin typeface="黑体" panose="02010609060101010101" pitchFamily="2" charset="-122"/>
                <a:ea typeface="黑体" panose="02010609060101010101" pitchFamily="2" charset="-122"/>
              </a:rPr>
              <a:t>、乌镇芦苇丛中的石桥；</a:t>
            </a:r>
            <a:endParaRPr lang="zh-CN" altLang="en-US" sz="2400" b="1" dirty="0">
              <a:latin typeface="黑体" panose="02010609060101010101" pitchFamily="2" charset="-122"/>
              <a:ea typeface="黑体" panose="02010609060101010101" pitchFamily="2" charset="-122"/>
            </a:endParaRPr>
          </a:p>
          <a:p>
            <a:pPr>
              <a:buFont typeface="Wingdings" panose="05000000000000000000" pitchFamily="2" charset="2"/>
              <a:buNone/>
            </a:pPr>
            <a:r>
              <a:rPr lang="en-US" altLang="zh-CN" sz="2400" b="1" dirty="0">
                <a:latin typeface="黑体" panose="02010609060101010101" pitchFamily="2" charset="-122"/>
                <a:ea typeface="黑体" panose="02010609060101010101" pitchFamily="2" charset="-122"/>
              </a:rPr>
              <a:t>2</a:t>
            </a:r>
            <a:r>
              <a:rPr lang="zh-CN" altLang="en-US" sz="2400" b="1" dirty="0">
                <a:latin typeface="黑体" panose="02010609060101010101" pitchFamily="2" charset="-122"/>
                <a:ea typeface="黑体" panose="02010609060101010101" pitchFamily="2" charset="-122"/>
              </a:rPr>
              <a:t>、早春江南细柳旁的石桥；</a:t>
            </a:r>
            <a:endParaRPr lang="zh-CN" altLang="en-US" sz="2400" b="1" dirty="0">
              <a:latin typeface="黑体" panose="02010609060101010101" pitchFamily="2" charset="-122"/>
              <a:ea typeface="黑体" panose="02010609060101010101" pitchFamily="2" charset="-122"/>
            </a:endParaRPr>
          </a:p>
          <a:p>
            <a:pPr>
              <a:buFont typeface="Wingdings" panose="05000000000000000000" pitchFamily="2" charset="2"/>
              <a:buNone/>
            </a:pPr>
            <a:r>
              <a:rPr lang="en-US" altLang="zh-CN" sz="2400" b="1" dirty="0">
                <a:latin typeface="黑体" panose="02010609060101010101" pitchFamily="2" charset="-122"/>
                <a:ea typeface="黑体" panose="02010609060101010101" pitchFamily="2" charset="-122"/>
              </a:rPr>
              <a:t>3</a:t>
            </a:r>
            <a:r>
              <a:rPr lang="zh-CN" altLang="en-US" sz="2400" b="1" dirty="0">
                <a:latin typeface="黑体" panose="02010609060101010101" pitchFamily="2" charset="-122"/>
                <a:ea typeface="黑体" panose="02010609060101010101" pitchFamily="2" charset="-122"/>
              </a:rPr>
              <a:t>、水天一色背景下的长桥；</a:t>
            </a:r>
            <a:endParaRPr lang="zh-CN" altLang="en-US" sz="2400" b="1" dirty="0">
              <a:latin typeface="黑体" panose="02010609060101010101" pitchFamily="2" charset="-122"/>
              <a:ea typeface="黑体" panose="02010609060101010101" pitchFamily="2" charset="-122"/>
            </a:endParaRPr>
          </a:p>
          <a:p>
            <a:pPr>
              <a:buFont typeface="Wingdings" panose="05000000000000000000" pitchFamily="2" charset="2"/>
              <a:buNone/>
            </a:pPr>
            <a:r>
              <a:rPr lang="en-US" altLang="zh-CN" sz="2400" b="1" dirty="0">
                <a:latin typeface="黑体" panose="02010609060101010101" pitchFamily="2" charset="-122"/>
                <a:ea typeface="黑体" panose="02010609060101010101" pitchFamily="2" charset="-122"/>
              </a:rPr>
              <a:t>4</a:t>
            </a:r>
            <a:r>
              <a:rPr lang="zh-CN" altLang="en-US" sz="2400" b="1" dirty="0">
                <a:latin typeface="黑体" panose="02010609060101010101" pitchFamily="2" charset="-122"/>
                <a:ea typeface="黑体" panose="02010609060101010101" pitchFamily="2" charset="-122"/>
              </a:rPr>
              <a:t>、山区带廊亭的风雨桥；</a:t>
            </a:r>
            <a:endParaRPr lang="zh-CN" altLang="en-US" sz="2400" b="1" dirty="0">
              <a:latin typeface="黑体" panose="02010609060101010101" pitchFamily="2" charset="-122"/>
              <a:ea typeface="黑体" panose="02010609060101010101" pitchFamily="2" charset="-122"/>
            </a:endParaRPr>
          </a:p>
          <a:p>
            <a:pPr>
              <a:buFont typeface="Wingdings" panose="05000000000000000000" pitchFamily="2" charset="2"/>
              <a:buNone/>
            </a:pPr>
            <a:r>
              <a:rPr lang="en-US" altLang="zh-CN" sz="2400" b="1" dirty="0">
                <a:latin typeface="黑体" panose="02010609060101010101" pitchFamily="2" charset="-122"/>
                <a:ea typeface="黑体" panose="02010609060101010101" pitchFamily="2" charset="-122"/>
              </a:rPr>
              <a:t>5</a:t>
            </a:r>
            <a:r>
              <a:rPr lang="zh-CN" altLang="en-US" sz="2400" b="1" dirty="0">
                <a:latin typeface="黑体" panose="02010609060101010101" pitchFamily="2" charset="-122"/>
                <a:ea typeface="黑体" panose="02010609060101010101" pitchFamily="2" charset="-122"/>
              </a:rPr>
              <a:t>、</a:t>
            </a:r>
            <a:r>
              <a:rPr lang="en-US" altLang="zh-CN" sz="2400" b="1" dirty="0">
                <a:latin typeface="黑体" panose="02010609060101010101" pitchFamily="2" charset="-122"/>
                <a:ea typeface="黑体" panose="02010609060101010101" pitchFamily="2" charset="-122"/>
              </a:rPr>
              <a:t>《</a:t>
            </a:r>
            <a:r>
              <a:rPr lang="zh-CN" altLang="en-US" sz="2400" b="1" dirty="0">
                <a:latin typeface="黑体" panose="02010609060101010101" pitchFamily="2" charset="-122"/>
                <a:ea typeface="黑体" panose="02010609060101010101" pitchFamily="2" charset="-122"/>
              </a:rPr>
              <a:t>清明上河图</a:t>
            </a:r>
            <a:r>
              <a:rPr lang="en-US" altLang="zh-CN" sz="2400" b="1" dirty="0">
                <a:latin typeface="黑体" panose="02010609060101010101" pitchFamily="2" charset="-122"/>
                <a:ea typeface="黑体" panose="02010609060101010101" pitchFamily="2" charset="-122"/>
              </a:rPr>
              <a:t>》</a:t>
            </a:r>
            <a:r>
              <a:rPr lang="zh-CN" altLang="en-US" sz="2400" b="1" dirty="0">
                <a:latin typeface="黑体" panose="02010609060101010101" pitchFamily="2" charset="-122"/>
                <a:ea typeface="黑体" panose="02010609060101010101" pitchFamily="2" charset="-122"/>
              </a:rPr>
              <a:t>里展现生活情调的桥；</a:t>
            </a:r>
            <a:endParaRPr lang="zh-CN" altLang="en-US" sz="2400" b="1" dirty="0">
              <a:latin typeface="黑体" panose="02010609060101010101" pitchFamily="2" charset="-122"/>
              <a:ea typeface="黑体" panose="02010609060101010101" pitchFamily="2" charset="-122"/>
            </a:endParaRPr>
          </a:p>
          <a:p>
            <a:pPr>
              <a:buFont typeface="Wingdings" panose="05000000000000000000" pitchFamily="2" charset="2"/>
              <a:buNone/>
            </a:pPr>
            <a:r>
              <a:rPr lang="en-US" altLang="zh-CN" sz="2400" b="1" dirty="0">
                <a:latin typeface="黑体" panose="02010609060101010101" pitchFamily="2" charset="-122"/>
                <a:ea typeface="黑体" panose="02010609060101010101" pitchFamily="2" charset="-122"/>
              </a:rPr>
              <a:t>6</a:t>
            </a:r>
            <a:r>
              <a:rPr lang="zh-CN" altLang="en-US" sz="2400" b="1" dirty="0">
                <a:latin typeface="黑体" panose="02010609060101010101" pitchFamily="2" charset="-122"/>
                <a:ea typeface="黑体" panose="02010609060101010101" pitchFamily="2" charset="-122"/>
              </a:rPr>
              <a:t>、庄稼地小径尽头的小桥；</a:t>
            </a:r>
            <a:endParaRPr lang="zh-CN" altLang="en-US" sz="2400" b="1" dirty="0">
              <a:latin typeface="黑体" panose="02010609060101010101" pitchFamily="2" charset="-122"/>
              <a:ea typeface="黑体" panose="02010609060101010101" pitchFamily="2" charset="-122"/>
            </a:endParaRPr>
          </a:p>
          <a:p>
            <a:pPr>
              <a:buFont typeface="Wingdings" panose="05000000000000000000" pitchFamily="2" charset="2"/>
              <a:buNone/>
            </a:pPr>
            <a:r>
              <a:rPr lang="en-US" altLang="zh-CN" sz="2400" b="1" dirty="0">
                <a:latin typeface="黑体" panose="02010609060101010101" pitchFamily="2" charset="-122"/>
                <a:ea typeface="黑体" panose="02010609060101010101" pitchFamily="2" charset="-122"/>
              </a:rPr>
              <a:t>7</a:t>
            </a:r>
            <a:r>
              <a:rPr lang="zh-CN" altLang="en-US" sz="2400" b="1" dirty="0">
                <a:latin typeface="黑体" panose="02010609060101010101" pitchFamily="2" charset="-122"/>
                <a:ea typeface="黑体" panose="02010609060101010101" pitchFamily="2" charset="-122"/>
              </a:rPr>
              <a:t>、高山峡谷间的索桥；</a:t>
            </a:r>
            <a:endParaRPr lang="zh-CN" altLang="en-US" sz="2400" b="1" dirty="0">
              <a:latin typeface="黑体" panose="02010609060101010101" pitchFamily="2" charset="-122"/>
              <a:ea typeface="黑体" panose="02010609060101010101" pitchFamily="2" charset="-122"/>
            </a:endParaRPr>
          </a:p>
          <a:p>
            <a:pPr>
              <a:buFont typeface="Wingdings" panose="05000000000000000000" pitchFamily="2" charset="2"/>
              <a:buNone/>
            </a:pPr>
            <a:r>
              <a:rPr lang="en-US" altLang="zh-CN" sz="2400" b="1" dirty="0">
                <a:latin typeface="黑体" panose="02010609060101010101" pitchFamily="2" charset="-122"/>
                <a:ea typeface="黑体" panose="02010609060101010101" pitchFamily="2" charset="-122"/>
              </a:rPr>
              <a:t>8</a:t>
            </a:r>
            <a:r>
              <a:rPr lang="zh-CN" altLang="en-US" sz="2400" b="1" dirty="0">
                <a:latin typeface="黑体" panose="02010609060101010101" pitchFamily="2" charset="-122"/>
                <a:ea typeface="黑体" panose="02010609060101010101" pitchFamily="2" charset="-122"/>
              </a:rPr>
              <a:t>、南京长江大桥；</a:t>
            </a:r>
            <a:endParaRPr lang="zh-CN" altLang="en-US" sz="2400" b="1" dirty="0">
              <a:latin typeface="黑体" panose="02010609060101010101" pitchFamily="2" charset="-122"/>
              <a:ea typeface="黑体" panose="02010609060101010101" pitchFamily="2" charset="-122"/>
            </a:endParaRPr>
          </a:p>
          <a:p>
            <a:pPr>
              <a:buFont typeface="Wingdings" panose="05000000000000000000" pitchFamily="2" charset="2"/>
              <a:buNone/>
            </a:pPr>
            <a:r>
              <a:rPr lang="en-US" altLang="zh-CN" sz="2400" b="1" dirty="0">
                <a:latin typeface="黑体" panose="02010609060101010101" pitchFamily="2" charset="-122"/>
                <a:ea typeface="黑体" panose="02010609060101010101" pitchFamily="2" charset="-122"/>
              </a:rPr>
              <a:t>9</a:t>
            </a:r>
            <a:r>
              <a:rPr lang="zh-CN" altLang="en-US" sz="2400" b="1" dirty="0">
                <a:latin typeface="黑体" panose="02010609060101010101" pitchFamily="2" charset="-122"/>
                <a:ea typeface="黑体" panose="02010609060101010101" pitchFamily="2" charset="-122"/>
              </a:rPr>
              <a:t>、钱塘江大桥；</a:t>
            </a:r>
            <a:endParaRPr lang="zh-CN" altLang="en-US" sz="2400" b="1" dirty="0">
              <a:latin typeface="黑体" panose="02010609060101010101" pitchFamily="2" charset="-122"/>
              <a:ea typeface="黑体" panose="02010609060101010101" pitchFamily="2" charset="-122"/>
            </a:endParaRPr>
          </a:p>
          <a:p>
            <a:pPr>
              <a:buFont typeface="Wingdings" panose="05000000000000000000" pitchFamily="2" charset="2"/>
              <a:buNone/>
            </a:pPr>
            <a:r>
              <a:rPr lang="en-US" altLang="zh-CN" sz="2400" b="1" dirty="0">
                <a:latin typeface="黑体" panose="02010609060101010101" pitchFamily="2" charset="-122"/>
                <a:ea typeface="黑体" panose="02010609060101010101" pitchFamily="2" charset="-122"/>
              </a:rPr>
              <a:t>10</a:t>
            </a:r>
            <a:r>
              <a:rPr lang="zh-CN" altLang="en-US" sz="2400" b="1" dirty="0">
                <a:latin typeface="黑体" panose="02010609060101010101" pitchFamily="2" charset="-122"/>
                <a:ea typeface="黑体" panose="02010609060101010101" pitchFamily="2" charset="-122"/>
              </a:rPr>
              <a:t>、成昆路上的直线桥；</a:t>
            </a:r>
            <a:endParaRPr lang="zh-CN" altLang="en-US" sz="2400" b="1" dirty="0"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7" name="Rectangle 4"/>
          <p:cNvSpPr>
            <a:spLocks noChangeArrowheads="1"/>
          </p:cNvSpPr>
          <p:nvPr/>
        </p:nvSpPr>
        <p:spPr bwMode="auto">
          <a:xfrm>
            <a:off x="285720" y="428604"/>
            <a:ext cx="9151938" cy="1077218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>
            <a:spAutoFit/>
          </a:bodyPr>
          <a:lstStyle/>
          <a:p>
            <a:pPr>
              <a:spcBef>
                <a:spcPct val="20000"/>
              </a:spcBef>
            </a:pPr>
            <a:r>
              <a:rPr kumimoji="0" lang="zh-CN" altLang="en-US" sz="32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楷体_GB2312" pitchFamily="49" charset="-122"/>
                <a:ea typeface="楷体_GB2312" pitchFamily="49" charset="-122"/>
              </a:rPr>
              <a:t>作者主要列举了哪些例子来说明</a:t>
            </a:r>
            <a:r>
              <a:rPr kumimoji="0" lang="zh-CN" altLang="en-US" sz="32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/>
                <a:ea typeface="楷体_GB2312" pitchFamily="49" charset="-122"/>
              </a:rPr>
              <a:t>“</a:t>
            </a:r>
            <a:r>
              <a:rPr lang="zh-CN" altLang="en-US" sz="3200" b="1" i="1" dirty="0" smtClean="0">
                <a:solidFill>
                  <a:srgbClr val="FF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华文新魏" panose="02010800040101010101" pitchFamily="2" charset="-122"/>
              </a:rPr>
              <a:t>桥在不同环境中的多种多样的</a:t>
            </a:r>
            <a:r>
              <a:rPr kumimoji="0" lang="zh-CN" altLang="en-US" sz="3200" b="1" i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楷体_GB2312" pitchFamily="49" charset="-122"/>
                <a:ea typeface="楷体_GB2312" pitchFamily="49" charset="-122"/>
              </a:rPr>
              <a:t>美</a:t>
            </a:r>
            <a:r>
              <a:rPr kumimoji="0" lang="zh-CN" altLang="en-US" sz="32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/>
                <a:ea typeface="楷体_GB2312" pitchFamily="49" charset="-122"/>
              </a:rPr>
              <a:t>”</a:t>
            </a:r>
            <a:r>
              <a:rPr kumimoji="0" lang="zh-CN" altLang="en-US" sz="32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楷体_GB2312" pitchFamily="49" charset="-122"/>
                <a:ea typeface="楷体_GB2312" pitchFamily="49" charset="-122"/>
              </a:rPr>
              <a:t>？</a:t>
            </a:r>
            <a:endParaRPr kumimoji="0" lang="zh-CN" altLang="en-US" sz="32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楷体_GB2312" pitchFamily="49" charset="-122"/>
              <a:ea typeface="楷体_GB2312" pitchFamily="49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8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1208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83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0" dur="500"/>
                                        <p:tgtEl>
                                          <p:spTgt spid="12083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83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3" dur="500"/>
                                        <p:tgtEl>
                                          <p:spTgt spid="12083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83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6" dur="500"/>
                                        <p:tgtEl>
                                          <p:spTgt spid="12083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83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9" dur="500"/>
                                        <p:tgtEl>
                                          <p:spTgt spid="12083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83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2" dur="500"/>
                                        <p:tgtEl>
                                          <p:spTgt spid="12083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83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5" dur="500"/>
                                        <p:tgtEl>
                                          <p:spTgt spid="12083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83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8" dur="500"/>
                                        <p:tgtEl>
                                          <p:spTgt spid="12083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83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1" dur="500"/>
                                        <p:tgtEl>
                                          <p:spTgt spid="12083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836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4" dur="500"/>
                                        <p:tgtEl>
                                          <p:spTgt spid="120836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0836" grpId="0" build="allAtOnce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0898" name="标题 80897" descr="水彩画桥"/>
          <p:cNvPicPr>
            <a:picLocks noRot="1" noChangeAspect="1"/>
          </p:cNvPicPr>
          <p:nvPr>
            <p:ph type="title"/>
          </p:nvPr>
        </p:nvPicPr>
        <p:blipFill>
          <a:blip r:embed="rId1"/>
          <a:stretch>
            <a:fillRect/>
          </a:stretch>
        </p:blipFill>
        <p:spPr>
          <a:xfrm>
            <a:off x="106045" y="-63500"/>
            <a:ext cx="6418580" cy="6984365"/>
          </a:xfrm>
          <a:effectLst>
            <a:outerShdw dist="35921" dir="2699999" algn="ctr" rotWithShape="0">
              <a:srgbClr val="808080"/>
            </a:outerShdw>
          </a:effectLst>
        </p:spPr>
      </p:pic>
      <p:sp>
        <p:nvSpPr>
          <p:cNvPr id="14347" name="Rectangle 11"/>
          <p:cNvSpPr>
            <a:spLocks noChangeArrowheads="1"/>
          </p:cNvSpPr>
          <p:nvPr/>
        </p:nvSpPr>
        <p:spPr bwMode="auto">
          <a:xfrm>
            <a:off x="304800" y="5943600"/>
            <a:ext cx="7162800" cy="579438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>
            <a:spAutoFit/>
          </a:bodyPr>
          <a:lstStyle/>
          <a:p>
            <a:r>
              <a:rPr kumimoji="0" lang="en-US" altLang="zh-CN" sz="3200">
                <a:solidFill>
                  <a:srgbClr val="FF0066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panose="020B0604020202020204" pitchFamily="34" charset="0"/>
              </a:rPr>
              <a:t>  </a:t>
            </a:r>
            <a:endParaRPr kumimoji="0" lang="en-US" altLang="zh-CN" sz="3200">
              <a:solidFill>
                <a:srgbClr val="FF0066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Arial" panose="020B0604020202020204" pitchFamily="34" charset="0"/>
            </a:endParaRPr>
          </a:p>
        </p:txBody>
      </p:sp>
      <p:sp>
        <p:nvSpPr>
          <p:cNvPr id="14349" name="Text Box 13"/>
          <p:cNvSpPr txBox="1">
            <a:spLocks noChangeArrowheads="1"/>
          </p:cNvSpPr>
          <p:nvPr/>
        </p:nvSpPr>
        <p:spPr bwMode="auto">
          <a:xfrm>
            <a:off x="762000" y="457200"/>
            <a:ext cx="733425" cy="4343400"/>
          </a:xfrm>
          <a:prstGeom prst="rect">
            <a:avLst/>
          </a:prstGeom>
          <a:gradFill rotWithShape="0">
            <a:gsLst>
              <a:gs pos="0">
                <a:srgbClr val="FF0066"/>
              </a:gs>
              <a:gs pos="50000">
                <a:srgbClr val="FFFF00"/>
              </a:gs>
              <a:gs pos="100000">
                <a:srgbClr val="FF0066"/>
              </a:gs>
            </a:gsLst>
            <a:lin ang="5400000" scaled="1"/>
          </a:gradFill>
          <a:ln w="9525">
            <a:noFill/>
            <a:miter lim="800000"/>
          </a:ln>
          <a:effectLst/>
        </p:spPr>
        <p:txBody>
          <a:bodyPr vert="eaVert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3600" b="1"/>
              <a:t>疏朗开阔    神清气爽</a:t>
            </a:r>
            <a:endParaRPr lang="zh-CN" altLang="en-US" sz="3200" b="1"/>
          </a:p>
        </p:txBody>
      </p:sp>
      <p:sp>
        <p:nvSpPr>
          <p:cNvPr id="14351" name="AutoShape 15"/>
          <p:cNvSpPr>
            <a:spLocks noChangeArrowheads="1"/>
          </p:cNvSpPr>
          <p:nvPr/>
        </p:nvSpPr>
        <p:spPr bwMode="auto">
          <a:xfrm>
            <a:off x="3131496" y="4800611"/>
            <a:ext cx="2881313" cy="1223963"/>
          </a:xfrm>
          <a:prstGeom prst="wedgeEllipseCallout">
            <a:avLst>
              <a:gd name="adj1" fmla="val -56667"/>
              <a:gd name="adj2" fmla="val -194227"/>
            </a:avLst>
          </a:prstGeom>
          <a:gradFill rotWithShape="0">
            <a:gsLst>
              <a:gs pos="0">
                <a:schemeClr val="accent1"/>
              </a:gs>
              <a:gs pos="100000">
                <a:srgbClr val="FFFFFF"/>
              </a:gs>
            </a:gsLst>
            <a:lin ang="5400000" scaled="1"/>
          </a:gradFill>
          <a:ln w="9525">
            <a:solidFill>
              <a:schemeClr val="tx1"/>
            </a:solidFill>
            <a:miter lim="800000"/>
          </a:ln>
          <a:effectLst/>
        </p:spPr>
        <p:txBody>
          <a:bodyPr/>
          <a:lstStyle/>
          <a:p>
            <a:pPr algn="ctr"/>
            <a:r>
              <a:rPr lang="zh-CN" altLang="en-US" sz="4000" b="1" dirty="0">
                <a:solidFill>
                  <a:srgbClr val="FF0066"/>
                </a:solidFill>
              </a:rPr>
              <a:t>变化</a:t>
            </a:r>
            <a:r>
              <a:rPr lang="zh-CN" altLang="en-US" sz="3200" b="1" dirty="0"/>
              <a:t>之美</a:t>
            </a:r>
            <a:endParaRPr lang="zh-CN" altLang="en-US" sz="3200" b="1" dirty="0"/>
          </a:p>
        </p:txBody>
      </p:sp>
      <p:sp>
        <p:nvSpPr>
          <p:cNvPr id="7" name="Text Box 3"/>
          <p:cNvSpPr txBox="1">
            <a:spLocks noChangeArrowheads="1"/>
          </p:cNvSpPr>
          <p:nvPr/>
        </p:nvSpPr>
        <p:spPr bwMode="auto">
          <a:xfrm>
            <a:off x="6882130" y="358775"/>
            <a:ext cx="2261870" cy="5638800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</a:ln>
          <a:effectLst/>
        </p:spPr>
        <p:txBody>
          <a:bodyPr wrap="square">
            <a:spAutoFit/>
          </a:bodyPr>
          <a:lstStyle/>
          <a:p>
            <a:pPr algn="l">
              <a:spcBef>
                <a:spcPct val="50000"/>
              </a:spcBef>
              <a:buClrTx/>
              <a:buSzTx/>
              <a:buFontTx/>
              <a:buNone/>
            </a:pPr>
            <a:r>
              <a:rPr lang="en-US" altLang="zh-CN" sz="2800" dirty="0">
                <a:solidFill>
                  <a:srgbClr val="000099"/>
                </a:solidFill>
              </a:rPr>
              <a:t>      </a:t>
            </a:r>
            <a:r>
              <a:rPr lang="zh-CN" altLang="en-US" sz="2800" dirty="0">
                <a:ea typeface="楷体_GB2312" pitchFamily="49" charset="-122"/>
              </a:rPr>
              <a:t>茅盾故乡乌镇的小河两岸都是密密的芦苇，真是密不透风，每当其间显现一座石桥时，仿佛发闷的苇丛做了一次深呼吸，透了一口舒畅的气。</a:t>
            </a:r>
            <a:endParaRPr lang="zh-CN" altLang="en-US" sz="2800" dirty="0">
              <a:ea typeface="楷体_GB2312" pitchFamily="49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3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3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43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43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349" grpId="0" animBg="1" autoUpdateAnimBg="0"/>
      <p:bldP spid="14351" grpId="0" bldLvl="0" animBg="1" autoUpdateAnimBg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6" name="Picture 6" descr="ershishiqiao"/>
          <p:cNvPicPr>
            <a:picLocks noChangeAspect="1" noChangeArrowheads="1"/>
          </p:cNvPicPr>
          <p:nvPr/>
        </p:nvPicPr>
        <p:blipFill>
          <a:blip r:embed="rId1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15370" name="Text Box 10"/>
          <p:cNvSpPr txBox="1">
            <a:spLocks noChangeArrowheads="1"/>
          </p:cNvSpPr>
          <p:nvPr/>
        </p:nvSpPr>
        <p:spPr bwMode="auto">
          <a:xfrm>
            <a:off x="7710488" y="228600"/>
            <a:ext cx="733425" cy="4648200"/>
          </a:xfrm>
          <a:prstGeom prst="rect">
            <a:avLst/>
          </a:prstGeom>
          <a:gradFill rotWithShape="0">
            <a:gsLst>
              <a:gs pos="0">
                <a:schemeClr val="accent1"/>
              </a:gs>
              <a:gs pos="100000">
                <a:srgbClr val="FF66FF"/>
              </a:gs>
            </a:gsLst>
            <a:lin ang="5400000" scaled="1"/>
          </a:gradFill>
          <a:ln w="9525">
            <a:noFill/>
            <a:miter lim="800000"/>
          </a:ln>
          <a:effectLst/>
        </p:spPr>
        <p:txBody>
          <a:bodyPr vert="eaVert">
            <a:spAutoFit/>
          </a:bodyPr>
          <a:lstStyle/>
          <a:p>
            <a:pPr>
              <a:spcBef>
                <a:spcPct val="50000"/>
              </a:spcBef>
            </a:pPr>
            <a:r>
              <a:rPr kumimoji="0" lang="zh-CN" altLang="en-US" sz="3600" b="1">
                <a:latin typeface="Arial" panose="020B0604020202020204" pitchFamily="34" charset="0"/>
              </a:rPr>
              <a:t>刚柔相济</a:t>
            </a:r>
            <a:r>
              <a:rPr kumimoji="0" lang="zh-CN" altLang="en-US" sz="3200" b="1">
                <a:latin typeface="Arial" panose="020B0604020202020204" pitchFamily="34" charset="0"/>
              </a:rPr>
              <a:t>      </a:t>
            </a:r>
            <a:r>
              <a:rPr kumimoji="0" lang="zh-CN" altLang="en-US" sz="3600" b="1">
                <a:latin typeface="Arial" panose="020B0604020202020204" pitchFamily="34" charset="0"/>
              </a:rPr>
              <a:t>和谐统一</a:t>
            </a:r>
            <a:endParaRPr lang="zh-CN" altLang="en-US" sz="3600" b="1"/>
          </a:p>
        </p:txBody>
      </p:sp>
      <p:sp>
        <p:nvSpPr>
          <p:cNvPr id="15373" name="AutoShape 13"/>
          <p:cNvSpPr>
            <a:spLocks noChangeArrowheads="1"/>
          </p:cNvSpPr>
          <p:nvPr/>
        </p:nvSpPr>
        <p:spPr bwMode="auto">
          <a:xfrm>
            <a:off x="2714612" y="4286256"/>
            <a:ext cx="1905000" cy="2127244"/>
          </a:xfrm>
          <a:prstGeom prst="cloudCallout">
            <a:avLst>
              <a:gd name="adj1" fmla="val 57917"/>
              <a:gd name="adj2" fmla="val -114583"/>
            </a:avLst>
          </a:prstGeom>
          <a:gradFill rotWithShape="0">
            <a:gsLst>
              <a:gs pos="0">
                <a:srgbClr val="66CCFF"/>
              </a:gs>
              <a:gs pos="100000">
                <a:schemeClr val="bg1"/>
              </a:gs>
            </a:gsLst>
            <a:lin ang="5400000" scaled="1"/>
          </a:gradFill>
          <a:ln w="9525">
            <a:solidFill>
              <a:schemeClr val="tx1"/>
            </a:solidFill>
            <a:round/>
          </a:ln>
          <a:effectLst/>
        </p:spPr>
        <p:txBody>
          <a:bodyPr/>
          <a:lstStyle/>
          <a:p>
            <a:pPr>
              <a:spcBef>
                <a:spcPct val="50000"/>
              </a:spcBef>
            </a:pPr>
            <a:r>
              <a:rPr lang="zh-CN" altLang="en-US" sz="4000" b="1" dirty="0">
                <a:solidFill>
                  <a:srgbClr val="FF0066"/>
                </a:solidFill>
              </a:rPr>
              <a:t>对比         </a:t>
            </a:r>
            <a:r>
              <a:rPr lang="zh-CN" altLang="en-US" sz="3200" b="1" dirty="0"/>
              <a:t>之美</a:t>
            </a:r>
            <a:endParaRPr lang="zh-CN" altLang="en-US" sz="3200" b="1" dirty="0"/>
          </a:p>
          <a:p>
            <a:pPr algn="ctr"/>
            <a:endParaRPr lang="en-US" altLang="zh-CN" dirty="0"/>
          </a:p>
        </p:txBody>
      </p:sp>
      <p:sp>
        <p:nvSpPr>
          <p:cNvPr id="15374" name="AutoShape 14">
            <a:hlinkClick r:id="rId2" action="ppaction://hlinksldjump"/>
          </p:cNvPr>
          <p:cNvSpPr>
            <a:spLocks noChangeArrowheads="1"/>
          </p:cNvSpPr>
          <p:nvPr/>
        </p:nvSpPr>
        <p:spPr bwMode="auto">
          <a:xfrm>
            <a:off x="8382000" y="6400800"/>
            <a:ext cx="381000" cy="457200"/>
          </a:xfrm>
          <a:prstGeom prst="leftArrow">
            <a:avLst>
              <a:gd name="adj1" fmla="val 50000"/>
              <a:gd name="adj2" fmla="val 25000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</a:ln>
          <a:effectLst/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6" name="Text Box 3"/>
          <p:cNvSpPr txBox="1">
            <a:spLocks noChangeArrowheads="1"/>
          </p:cNvSpPr>
          <p:nvPr/>
        </p:nvSpPr>
        <p:spPr bwMode="auto">
          <a:xfrm>
            <a:off x="214282" y="714356"/>
            <a:ext cx="1714480" cy="5693866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</a:ln>
          <a:effectLst/>
        </p:spPr>
        <p:txBody>
          <a:bodyPr wrap="square">
            <a:spAutoFit/>
          </a:bodyPr>
          <a:lstStyle/>
          <a:p>
            <a:pPr algn="l">
              <a:spcBef>
                <a:spcPct val="50000"/>
              </a:spcBef>
              <a:buClrTx/>
              <a:buSzTx/>
              <a:buFontTx/>
              <a:buNone/>
            </a:pPr>
            <a:r>
              <a:rPr lang="en-US" altLang="zh-CN" sz="2800" dirty="0">
                <a:solidFill>
                  <a:srgbClr val="000099"/>
                </a:solidFill>
              </a:rPr>
              <a:t>     </a:t>
            </a:r>
            <a:r>
              <a:rPr lang="zh-CN" altLang="en-US" sz="2800" dirty="0">
                <a:solidFill>
                  <a:srgbClr val="0033CC"/>
                </a:solidFill>
                <a:ea typeface="楷体_GB2312" pitchFamily="49" charset="-122"/>
              </a:rPr>
              <a:t>早春天气，江南乡间石桥头细柳飘丝，那纤细的游丝拂着桥身坚硬的石块，即使碰不见晓风残月，也令画家销魂！</a:t>
            </a:r>
            <a:endParaRPr lang="zh-CN" altLang="en-US" sz="2800" dirty="0">
              <a:solidFill>
                <a:srgbClr val="0033CC"/>
              </a:solidFill>
              <a:ea typeface="楷体_GB2312" pitchFamily="49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153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537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53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370" grpId="0" animBg="1" autoUpdateAnimBg="0"/>
      <p:bldP spid="15373" grpId="0" animBg="1" autoUpdateAnimBg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3" descr="东湖二十三孔景桥"/>
          <p:cNvPicPr>
            <a:picLocks noChangeAspect="1" noChangeArrowheads="1"/>
          </p:cNvPicPr>
          <p:nvPr/>
        </p:nvPicPr>
        <p:blipFill>
          <a:blip r:embed="rId1" cstate="print"/>
          <a:srcRect/>
          <a:stretch>
            <a:fillRect/>
          </a:stretch>
        </p:blipFill>
        <p:spPr bwMode="auto">
          <a:xfrm>
            <a:off x="0" y="0"/>
            <a:ext cx="9144000" cy="4076700"/>
          </a:xfrm>
          <a:prstGeom prst="rect">
            <a:avLst/>
          </a:prstGeom>
          <a:noFill/>
        </p:spPr>
      </p:pic>
      <p:sp>
        <p:nvSpPr>
          <p:cNvPr id="16387" name="Rectangle 3"/>
          <p:cNvSpPr>
            <a:spLocks noChangeArrowheads="1"/>
          </p:cNvSpPr>
          <p:nvPr/>
        </p:nvSpPr>
        <p:spPr bwMode="auto">
          <a:xfrm>
            <a:off x="1547813" y="6021388"/>
            <a:ext cx="184150" cy="579437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wrap="none">
            <a:spAutoFit/>
          </a:bodyPr>
          <a:lstStyle/>
          <a:p>
            <a:endParaRPr kumimoji="0" lang="zh-CN" altLang="zh-CN" sz="3200" b="1">
              <a:solidFill>
                <a:srgbClr val="FF0000"/>
              </a:solidFill>
              <a:latin typeface="Arial" panose="020B0604020202020204" pitchFamily="34" charset="0"/>
            </a:endParaRPr>
          </a:p>
        </p:txBody>
      </p:sp>
      <p:sp>
        <p:nvSpPr>
          <p:cNvPr id="16400" name="Text Box 16"/>
          <p:cNvSpPr txBox="1">
            <a:spLocks noChangeArrowheads="1"/>
          </p:cNvSpPr>
          <p:nvPr/>
        </p:nvSpPr>
        <p:spPr bwMode="auto">
          <a:xfrm>
            <a:off x="285720" y="214290"/>
            <a:ext cx="733425" cy="4724400"/>
          </a:xfrm>
          <a:prstGeom prst="rect">
            <a:avLst/>
          </a:prstGeom>
          <a:gradFill rotWithShape="0">
            <a:gsLst>
              <a:gs pos="0">
                <a:srgbClr val="66FF66"/>
              </a:gs>
              <a:gs pos="100000">
                <a:srgbClr val="FFFFFF"/>
              </a:gs>
            </a:gsLst>
            <a:lin ang="5400000" scaled="1"/>
          </a:gradFill>
          <a:ln w="9525">
            <a:noFill/>
            <a:miter lim="800000"/>
          </a:ln>
          <a:effectLst/>
        </p:spPr>
        <p:txBody>
          <a:bodyPr vert="eaVert"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3200" b="1" dirty="0"/>
              <a:t>  </a:t>
            </a:r>
            <a:r>
              <a:rPr lang="zh-CN" altLang="en-US" sz="3600" b="1" dirty="0"/>
              <a:t>打破单调      赋有生命</a:t>
            </a:r>
            <a:endParaRPr lang="zh-CN" altLang="en-US" sz="3600" b="1" dirty="0"/>
          </a:p>
        </p:txBody>
      </p:sp>
      <p:sp>
        <p:nvSpPr>
          <p:cNvPr id="16402" name="AutoShape 18"/>
          <p:cNvSpPr>
            <a:spLocks noChangeArrowheads="1"/>
          </p:cNvSpPr>
          <p:nvPr/>
        </p:nvSpPr>
        <p:spPr bwMode="auto">
          <a:xfrm>
            <a:off x="6286512" y="500042"/>
            <a:ext cx="1981200" cy="1371600"/>
          </a:xfrm>
          <a:prstGeom prst="wedgeEllipseCallout">
            <a:avLst>
              <a:gd name="adj1" fmla="val -69040"/>
              <a:gd name="adj2" fmla="val 71469"/>
            </a:avLst>
          </a:prstGeom>
          <a:gradFill rotWithShape="0">
            <a:gsLst>
              <a:gs pos="0">
                <a:srgbClr val="CCFF66"/>
              </a:gs>
              <a:gs pos="100000">
                <a:schemeClr val="bg1"/>
              </a:gs>
            </a:gsLst>
            <a:lin ang="5400000" scaled="1"/>
          </a:gradFill>
          <a:ln w="9525">
            <a:solidFill>
              <a:schemeClr val="tx1"/>
            </a:solidFill>
            <a:miter lim="800000"/>
          </a:ln>
          <a:effectLst/>
        </p:spPr>
        <p:txBody>
          <a:bodyPr/>
          <a:lstStyle/>
          <a:p>
            <a:pPr algn="ctr"/>
            <a:r>
              <a:rPr lang="zh-CN" altLang="en-US" sz="4000" b="1" dirty="0">
                <a:solidFill>
                  <a:srgbClr val="FF0066"/>
                </a:solidFill>
              </a:rPr>
              <a:t>和谐</a:t>
            </a:r>
            <a:endParaRPr lang="zh-CN" altLang="en-US" sz="4000" b="1" dirty="0">
              <a:solidFill>
                <a:srgbClr val="FF0066"/>
              </a:solidFill>
            </a:endParaRPr>
          </a:p>
          <a:p>
            <a:pPr algn="ctr"/>
            <a:r>
              <a:rPr lang="zh-CN" altLang="en-US" sz="3200" b="1" dirty="0"/>
              <a:t>之美</a:t>
            </a:r>
            <a:endParaRPr lang="zh-CN" altLang="en-US" sz="3200" b="1" dirty="0"/>
          </a:p>
        </p:txBody>
      </p:sp>
      <p:sp>
        <p:nvSpPr>
          <p:cNvPr id="8" name="Text Box 4"/>
          <p:cNvSpPr txBox="1">
            <a:spLocks noChangeArrowheads="1"/>
          </p:cNvSpPr>
          <p:nvPr/>
        </p:nvSpPr>
        <p:spPr bwMode="auto">
          <a:xfrm>
            <a:off x="214282" y="4500570"/>
            <a:ext cx="8643966" cy="2000548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wrap="square">
            <a:spAutoFit/>
          </a:bodyPr>
          <a:lstStyle/>
          <a:p>
            <a:pPr algn="l">
              <a:spcBef>
                <a:spcPct val="50000"/>
              </a:spcBef>
              <a:buClrTx/>
              <a:buSzTx/>
              <a:buFontTx/>
              <a:buNone/>
            </a:pPr>
            <a:r>
              <a:rPr lang="en-US" altLang="zh-CN" sz="2800" b="0" dirty="0">
                <a:solidFill>
                  <a:srgbClr val="000099"/>
                </a:solidFill>
                <a:latin typeface="楷体_GB2312" pitchFamily="49" charset="-122"/>
                <a:ea typeface="楷体_GB2312" pitchFamily="49" charset="-122"/>
              </a:rPr>
              <a:t>    </a:t>
            </a:r>
            <a:r>
              <a:rPr lang="zh-CN" altLang="en-US" sz="2400" dirty="0">
                <a:solidFill>
                  <a:srgbClr val="000099"/>
                </a:solidFill>
                <a:latin typeface="楷体_GB2312" pitchFamily="49" charset="-122"/>
                <a:ea typeface="楷体_GB2312" pitchFamily="49" charset="-122"/>
              </a:rPr>
              <a:t>湖水苍茫，水天一色，在一片单纯明亮的背景前突然出现一座长桥，卧龙一般，它有生命，而且往往有几百上千年的年龄。人们珍视长桥之美。颐和园里仿造的卢沟桥只</a:t>
            </a:r>
            <a:r>
              <a:rPr lang="en-US" altLang="zh-CN" sz="2400" dirty="0">
                <a:solidFill>
                  <a:srgbClr val="000099"/>
                </a:solidFill>
                <a:latin typeface="楷体_GB2312" pitchFamily="49" charset="-122"/>
                <a:ea typeface="楷体_GB2312" pitchFamily="49" charset="-122"/>
              </a:rPr>
              <a:t>17</a:t>
            </a:r>
            <a:r>
              <a:rPr lang="zh-CN" altLang="en-US" sz="2400" dirty="0">
                <a:solidFill>
                  <a:srgbClr val="000099"/>
                </a:solidFill>
                <a:latin typeface="楷体_GB2312" pitchFamily="49" charset="-122"/>
                <a:ea typeface="楷体_GB2312" pitchFamily="49" charset="-122"/>
              </a:rPr>
              <a:t>孔，苏州的宝带桥</a:t>
            </a:r>
            <a:r>
              <a:rPr lang="en-US" altLang="zh-CN" sz="2400" dirty="0">
                <a:solidFill>
                  <a:srgbClr val="000099"/>
                </a:solidFill>
                <a:latin typeface="楷体_GB2312" pitchFamily="49" charset="-122"/>
                <a:ea typeface="楷体_GB2312" pitchFamily="49" charset="-122"/>
              </a:rPr>
              <a:t>53</a:t>
            </a:r>
            <a:r>
              <a:rPr lang="zh-CN" altLang="en-US" sz="2400" dirty="0">
                <a:solidFill>
                  <a:srgbClr val="000099"/>
                </a:solidFill>
                <a:latin typeface="楷体_GB2312" pitchFamily="49" charset="-122"/>
                <a:ea typeface="楷体_GB2312" pitchFamily="49" charset="-122"/>
              </a:rPr>
              <a:t>孔之多，如果坐小船沿桥缓缓看一遍，你会感到像读了一篇史诗似的满足。</a:t>
            </a:r>
            <a:endParaRPr lang="zh-CN" altLang="en-US" sz="2400" dirty="0">
              <a:solidFill>
                <a:srgbClr val="000099"/>
              </a:solidFill>
              <a:latin typeface="楷体_GB2312" pitchFamily="49" charset="-122"/>
              <a:ea typeface="楷体_GB2312" pitchFamily="49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640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640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640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640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400" grpId="0" animBg="1" autoUpdateAnimBg="0"/>
      <p:bldP spid="16402" grpId="0" animBg="1" autoUpdateAnimBg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567" name="Rectangle 7" descr="风雨桥">
            <a:hlinkClick r:id="rId1" action="ppaction://hlinksldjump"/>
          </p:cNvPr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blipFill dpi="0" rotWithShape="0">
            <a:blip r:embed="rId2" cstate="print"/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</a:ln>
          <a:effectLst/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66565" name="Text Box 5"/>
          <p:cNvSpPr txBox="1">
            <a:spLocks noChangeArrowheads="1"/>
          </p:cNvSpPr>
          <p:nvPr/>
        </p:nvSpPr>
        <p:spPr bwMode="auto">
          <a:xfrm>
            <a:off x="1219200" y="5410200"/>
            <a:ext cx="6172200" cy="45720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zh-CN" altLang="zh-CN"/>
          </a:p>
        </p:txBody>
      </p:sp>
      <p:sp>
        <p:nvSpPr>
          <p:cNvPr id="66564" name="Text Box 4"/>
          <p:cNvSpPr txBox="1">
            <a:spLocks noChangeArrowheads="1"/>
          </p:cNvSpPr>
          <p:nvPr/>
        </p:nvSpPr>
        <p:spPr bwMode="auto">
          <a:xfrm>
            <a:off x="7885113" y="260350"/>
            <a:ext cx="733425" cy="4249738"/>
          </a:xfrm>
          <a:prstGeom prst="rect">
            <a:avLst/>
          </a:prstGeom>
          <a:gradFill rotWithShape="0">
            <a:gsLst>
              <a:gs pos="0">
                <a:srgbClr val="99FFCC"/>
              </a:gs>
              <a:gs pos="100000">
                <a:srgbClr val="CCFF99"/>
              </a:gs>
            </a:gsLst>
            <a:lin ang="5400000" scaled="1"/>
          </a:gradFill>
          <a:ln w="9525">
            <a:noFill/>
            <a:miter lim="800000"/>
          </a:ln>
          <a:effectLst/>
        </p:spPr>
        <p:txBody>
          <a:bodyPr vert="eaVert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3600" b="1"/>
              <a:t>险峰急流　安闲自在</a:t>
            </a:r>
            <a:endParaRPr lang="zh-CN" altLang="en-US" sz="3600" b="1"/>
          </a:p>
        </p:txBody>
      </p:sp>
      <p:sp>
        <p:nvSpPr>
          <p:cNvPr id="66563" name="AutoShape 3"/>
          <p:cNvSpPr>
            <a:spLocks noChangeArrowheads="1"/>
          </p:cNvSpPr>
          <p:nvPr/>
        </p:nvSpPr>
        <p:spPr bwMode="auto">
          <a:xfrm>
            <a:off x="214282" y="3714752"/>
            <a:ext cx="2209800" cy="1676400"/>
          </a:xfrm>
          <a:prstGeom prst="cloudCallout">
            <a:avLst>
              <a:gd name="adj1" fmla="val 136502"/>
              <a:gd name="adj2" fmla="val -42890"/>
            </a:avLst>
          </a:prstGeom>
          <a:gradFill rotWithShape="0">
            <a:gsLst>
              <a:gs pos="0">
                <a:srgbClr val="FFFF66"/>
              </a:gs>
              <a:gs pos="100000">
                <a:schemeClr val="bg1"/>
              </a:gs>
            </a:gsLst>
            <a:lin ang="5400000" scaled="1"/>
          </a:gradFill>
          <a:ln w="9525">
            <a:solidFill>
              <a:schemeClr val="tx1"/>
            </a:solidFill>
            <a:round/>
          </a:ln>
          <a:effectLst/>
        </p:spPr>
        <p:txBody>
          <a:bodyPr/>
          <a:lstStyle/>
          <a:p>
            <a:pPr algn="ctr"/>
            <a:r>
              <a:rPr lang="zh-CN" altLang="en-US" sz="4000" b="1" dirty="0">
                <a:solidFill>
                  <a:srgbClr val="FF0066"/>
                </a:solidFill>
              </a:rPr>
              <a:t>映衬</a:t>
            </a:r>
            <a:r>
              <a:rPr lang="zh-CN" altLang="en-US" sz="3200" b="1" dirty="0"/>
              <a:t>之美</a:t>
            </a:r>
            <a:endParaRPr lang="zh-CN" altLang="en-US" sz="3200" b="1" dirty="0"/>
          </a:p>
        </p:txBody>
      </p:sp>
      <p:sp>
        <p:nvSpPr>
          <p:cNvPr id="8" name="Text Box 3"/>
          <p:cNvSpPr txBox="1">
            <a:spLocks noChangeArrowheads="1"/>
          </p:cNvSpPr>
          <p:nvPr/>
        </p:nvSpPr>
        <p:spPr bwMode="auto">
          <a:xfrm>
            <a:off x="0" y="5791200"/>
            <a:ext cx="8569325" cy="1066800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</a:ln>
          <a:effectLst/>
        </p:spPr>
        <p:txBody>
          <a:bodyPr>
            <a:spAutoFit/>
          </a:bodyPr>
          <a:lstStyle/>
          <a:p>
            <a:pPr algn="l" fontAlgn="t">
              <a:spcBef>
                <a:spcPct val="50000"/>
              </a:spcBef>
              <a:buClrTx/>
              <a:buSzTx/>
              <a:buFontTx/>
              <a:buNone/>
            </a:pPr>
            <a:r>
              <a:rPr lang="en-US" altLang="zh-CN" sz="3200" dirty="0">
                <a:solidFill>
                  <a:srgbClr val="000099"/>
                </a:solidFill>
                <a:latin typeface="楷体_GB2312" pitchFamily="49" charset="-122"/>
                <a:ea typeface="楷体_GB2312" pitchFamily="49" charset="-122"/>
              </a:rPr>
              <a:t>    </a:t>
            </a:r>
            <a:r>
              <a:rPr lang="zh-CN" altLang="en-US" sz="2800" dirty="0">
                <a:solidFill>
                  <a:srgbClr val="000099"/>
                </a:solidFill>
                <a:latin typeface="楷体_GB2312" pitchFamily="49" charset="-122"/>
                <a:ea typeface="楷体_GB2312" pitchFamily="49" charset="-122"/>
              </a:rPr>
              <a:t>人们到此总要驻足欣赏飞瀑流泉，画家和摄影师们必然要在此展开一番搏斗。</a:t>
            </a:r>
            <a:r>
              <a:rPr lang="zh-CN" altLang="en-US" sz="3200" dirty="0">
                <a:solidFill>
                  <a:srgbClr val="000099"/>
                </a:solidFill>
                <a:latin typeface="楷体_GB2312" pitchFamily="49" charset="-122"/>
                <a:ea typeface="楷体_GB2312" pitchFamily="49" charset="-122"/>
              </a:rPr>
              <a:t> </a:t>
            </a:r>
            <a:endParaRPr lang="zh-CN" altLang="en-US" sz="3200" dirty="0">
              <a:solidFill>
                <a:srgbClr val="000099"/>
              </a:solidFill>
              <a:latin typeface="楷体_GB2312" pitchFamily="49" charset="-122"/>
              <a:ea typeface="楷体_GB2312" pitchFamily="49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5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65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65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5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65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65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6564" grpId="0" animBg="1" autoUpdateAnimBg="0"/>
      <p:bldP spid="66563" grpId="0" animBg="1" autoUpdateAnimBg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914" name="Picture 1026" descr="清明上河图"/>
          <p:cNvPicPr>
            <a:picLocks noChangeAspect="1" noChangeArrowheads="1"/>
          </p:cNvPicPr>
          <p:nvPr/>
        </p:nvPicPr>
        <p:blipFill>
          <a:blip r:embed="rId1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8918" name="Text Box 1030"/>
          <p:cNvSpPr txBox="1">
            <a:spLocks noChangeArrowheads="1"/>
          </p:cNvSpPr>
          <p:nvPr/>
        </p:nvSpPr>
        <p:spPr bwMode="auto">
          <a:xfrm>
            <a:off x="228600" y="304800"/>
            <a:ext cx="4495800" cy="641350"/>
          </a:xfrm>
          <a:prstGeom prst="rect">
            <a:avLst/>
          </a:prstGeom>
          <a:solidFill>
            <a:srgbClr val="6699FF"/>
          </a:solidFill>
          <a:ln w="9525">
            <a:noFill/>
            <a:miter lim="800000"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3600" b="1">
                <a:solidFill>
                  <a:srgbClr val="FFFF00"/>
                </a:solidFill>
              </a:rPr>
              <a:t>生动活泼   丰富画面</a:t>
            </a:r>
            <a:endParaRPr lang="zh-CN" altLang="en-US" sz="3600" b="1">
              <a:solidFill>
                <a:srgbClr val="FFFF00"/>
              </a:solidFill>
            </a:endParaRPr>
          </a:p>
        </p:txBody>
      </p:sp>
      <p:sp>
        <p:nvSpPr>
          <p:cNvPr id="38920" name="AutoShape 1032"/>
          <p:cNvSpPr>
            <a:spLocks noChangeArrowheads="1"/>
          </p:cNvSpPr>
          <p:nvPr/>
        </p:nvSpPr>
        <p:spPr bwMode="auto">
          <a:xfrm>
            <a:off x="4787900" y="4652963"/>
            <a:ext cx="3856066" cy="1919309"/>
          </a:xfrm>
          <a:prstGeom prst="wedgeEllipseCallout">
            <a:avLst>
              <a:gd name="adj1" fmla="val -66870"/>
              <a:gd name="adj2" fmla="val -151856"/>
            </a:avLst>
          </a:prstGeom>
          <a:gradFill rotWithShape="0">
            <a:gsLst>
              <a:gs pos="0">
                <a:srgbClr val="66FF99"/>
              </a:gs>
              <a:gs pos="100000">
                <a:srgbClr val="FFFFFF"/>
              </a:gs>
            </a:gsLst>
            <a:lin ang="5400000" scaled="1"/>
          </a:gradFill>
          <a:ln w="9525">
            <a:solidFill>
              <a:schemeClr val="tx1"/>
            </a:solidFill>
            <a:miter lim="800000"/>
          </a:ln>
          <a:effectLst/>
        </p:spPr>
        <p:txBody>
          <a:bodyPr/>
          <a:lstStyle/>
          <a:p>
            <a:pPr algn="ctr"/>
            <a:r>
              <a:rPr lang="zh-CN" altLang="en-US" sz="3200" b="1" dirty="0">
                <a:solidFill>
                  <a:srgbClr val="FF0066"/>
                </a:solidFill>
              </a:rPr>
              <a:t>重叠、交错、联系</a:t>
            </a:r>
            <a:r>
              <a:rPr lang="zh-CN" altLang="en-US" b="1" dirty="0"/>
              <a:t>之美</a:t>
            </a:r>
            <a:endParaRPr lang="zh-CN" altLang="en-US" b="1" dirty="0"/>
          </a:p>
          <a:p>
            <a:pPr algn="ctr"/>
            <a:endParaRPr lang="en-US" altLang="zh-CN" dirty="0"/>
          </a:p>
        </p:txBody>
      </p:sp>
      <p:sp>
        <p:nvSpPr>
          <p:cNvPr id="38921" name="AutoShape 1033">
            <a:hlinkClick r:id="rId2" action="ppaction://hlinksldjump"/>
          </p:cNvPr>
          <p:cNvSpPr>
            <a:spLocks noChangeArrowheads="1"/>
          </p:cNvSpPr>
          <p:nvPr/>
        </p:nvSpPr>
        <p:spPr bwMode="auto">
          <a:xfrm>
            <a:off x="8458200" y="6248400"/>
            <a:ext cx="457200" cy="609600"/>
          </a:xfrm>
          <a:prstGeom prst="leftArrow">
            <a:avLst>
              <a:gd name="adj1" fmla="val 50000"/>
              <a:gd name="adj2" fmla="val 25000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</a:ln>
          <a:effectLst/>
        </p:spPr>
        <p:txBody>
          <a:bodyPr wrap="none" anchor="ctr"/>
          <a:lstStyle/>
          <a:p>
            <a:endParaRPr lang="zh-CN" alt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89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89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89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8918" grpId="0" animBg="1" autoUpdateAnimBg="0"/>
      <p:bldP spid="38920" grpId="0" animBg="1" autoUpdateAnimBg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7043" name="Picture 3" descr="小桥流水家1"/>
          <p:cNvPicPr>
            <a:picLocks noChangeAspect="1" noChangeArrowheads="1"/>
          </p:cNvPicPr>
          <p:nvPr/>
        </p:nvPicPr>
        <p:blipFill>
          <a:blip r:embed="rId1" cstate="print"/>
          <a:srcRect/>
          <a:stretch>
            <a:fillRect/>
          </a:stretch>
        </p:blipFill>
        <p:spPr bwMode="auto">
          <a:xfrm>
            <a:off x="0" y="476250"/>
            <a:ext cx="9144000" cy="5832475"/>
          </a:xfrm>
          <a:prstGeom prst="rect">
            <a:avLst/>
          </a:prstGeom>
          <a:noFill/>
        </p:spPr>
      </p:pic>
      <p:sp>
        <p:nvSpPr>
          <p:cNvPr id="87044" name="Text Box 4"/>
          <p:cNvSpPr txBox="1">
            <a:spLocks noChangeArrowheads="1"/>
          </p:cNvSpPr>
          <p:nvPr/>
        </p:nvSpPr>
        <p:spPr bwMode="auto">
          <a:xfrm>
            <a:off x="0" y="6369050"/>
            <a:ext cx="8281988" cy="48895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>
            <a:spAutoFit/>
          </a:bodyPr>
          <a:lstStyle/>
          <a:p>
            <a:pPr algn="l">
              <a:spcBef>
                <a:spcPct val="50000"/>
              </a:spcBef>
              <a:buClrTx/>
              <a:buSzTx/>
              <a:buFontTx/>
              <a:buNone/>
            </a:pPr>
            <a:r>
              <a:rPr lang="en-US" altLang="zh-CN" sz="2600">
                <a:solidFill>
                  <a:srgbClr val="000099"/>
                </a:solidFill>
                <a:ea typeface="楷体_GB2312" pitchFamily="49" charset="-122"/>
              </a:rPr>
              <a:t>    </a:t>
            </a:r>
            <a:r>
              <a:rPr lang="zh-CN" altLang="en-US" sz="2600">
                <a:solidFill>
                  <a:srgbClr val="0033CC"/>
                </a:solidFill>
                <a:ea typeface="楷体_GB2312" pitchFamily="49" charset="-122"/>
              </a:rPr>
              <a:t>其身段的纵横与桥下的水波协同谱出形与色的乐曲。</a:t>
            </a:r>
            <a:endParaRPr lang="zh-CN" altLang="en-US" sz="2600">
              <a:solidFill>
                <a:srgbClr val="0033CC"/>
              </a:solidFill>
              <a:ea typeface="楷体_GB2312" pitchFamily="49" charset="-122"/>
            </a:endParaRPr>
          </a:p>
        </p:txBody>
      </p:sp>
      <p:pic>
        <p:nvPicPr>
          <p:cNvPr id="87045" name="Picture 5" descr="图片3">
            <a:hlinkClick r:id="rId2" action="ppaction://hlinksldjump"/>
          </p:cNvPr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000000"/>
              </a:clrFrom>
              <a:clrTo>
                <a:srgbClr val="000000">
                  <a:alpha val="0"/>
                </a:srgbClr>
              </a:clrTo>
            </a:clrChange>
            <a:grayscl/>
            <a:lum bright="70000" contrast="-70000"/>
          </a:blip>
          <a:srcRect/>
          <a:stretch>
            <a:fillRect/>
          </a:stretch>
        </p:blipFill>
        <p:spPr bwMode="auto">
          <a:xfrm>
            <a:off x="8358188" y="5734050"/>
            <a:ext cx="785812" cy="112395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5298" name="Picture 2" descr="dd"/>
          <p:cNvPicPr>
            <a:picLocks noChangeAspect="1" noChangeArrowheads="1"/>
          </p:cNvPicPr>
          <p:nvPr/>
        </p:nvPicPr>
        <p:blipFill>
          <a:blip r:embed="rId1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55299" name="Rectangle 3"/>
          <p:cNvSpPr>
            <a:spLocks noChangeArrowheads="1"/>
          </p:cNvSpPr>
          <p:nvPr/>
        </p:nvSpPr>
        <p:spPr bwMode="auto">
          <a:xfrm>
            <a:off x="5867400" y="304800"/>
            <a:ext cx="3048000" cy="641350"/>
          </a:xfrm>
          <a:prstGeom prst="rect">
            <a:avLst/>
          </a:prstGeom>
          <a:solidFill>
            <a:srgbClr val="FF0066"/>
          </a:solidFill>
          <a:ln w="9525">
            <a:noFill/>
            <a:miter lim="800000"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3600" b="1">
                <a:solidFill>
                  <a:srgbClr val="FFFF66"/>
                </a:solidFill>
                <a:effectLst>
                  <a:outerShdw blurRad="38100" dist="38100" dir="2700000" algn="tl">
                    <a:srgbClr val="000000"/>
                  </a:outerShdw>
                </a:effectLst>
                <a:ea typeface="楷体_GB2312" pitchFamily="49" charset="-122"/>
              </a:rPr>
              <a:t>独特的生命力</a:t>
            </a:r>
            <a:endParaRPr lang="zh-CN" altLang="en-US" sz="3600" b="1">
              <a:solidFill>
                <a:srgbClr val="FFFF66"/>
              </a:solidFill>
              <a:effectLst>
                <a:outerShdw blurRad="38100" dist="38100" dir="2700000" algn="tl">
                  <a:srgbClr val="000000"/>
                </a:outerShdw>
              </a:effectLst>
              <a:ea typeface="楷体_GB2312" pitchFamily="49" charset="-122"/>
            </a:endParaRPr>
          </a:p>
        </p:txBody>
      </p:sp>
      <p:sp>
        <p:nvSpPr>
          <p:cNvPr id="55300" name="AutoShape 4"/>
          <p:cNvSpPr>
            <a:spLocks noChangeArrowheads="1"/>
          </p:cNvSpPr>
          <p:nvPr/>
        </p:nvSpPr>
        <p:spPr bwMode="auto">
          <a:xfrm>
            <a:off x="395288" y="3573463"/>
            <a:ext cx="2057400" cy="1600200"/>
          </a:xfrm>
          <a:prstGeom prst="cloudCallout">
            <a:avLst>
              <a:gd name="adj1" fmla="val 89815"/>
              <a:gd name="adj2" fmla="val -97819"/>
            </a:avLst>
          </a:prstGeom>
          <a:gradFill rotWithShape="0">
            <a:gsLst>
              <a:gs pos="0">
                <a:srgbClr val="FFFF00"/>
              </a:gs>
              <a:gs pos="100000">
                <a:srgbClr val="FFFFFF"/>
              </a:gs>
            </a:gsLst>
            <a:lin ang="5400000" scaled="1"/>
          </a:gradFill>
          <a:ln w="9525">
            <a:solidFill>
              <a:schemeClr val="tx1"/>
            </a:solidFill>
            <a:round/>
          </a:ln>
          <a:effectLst/>
        </p:spPr>
        <p:txBody>
          <a:bodyPr/>
          <a:lstStyle/>
          <a:p>
            <a:pPr algn="ctr"/>
            <a:r>
              <a:rPr lang="zh-CN" altLang="en-US" sz="4000" b="1">
                <a:solidFill>
                  <a:srgbClr val="0033CC"/>
                </a:solidFill>
              </a:rPr>
              <a:t>衬托</a:t>
            </a:r>
            <a:r>
              <a:rPr lang="zh-CN" altLang="en-US" sz="3200" b="1"/>
              <a:t>之美</a:t>
            </a:r>
            <a:endParaRPr lang="zh-CN" altLang="en-US" sz="3200" b="1"/>
          </a:p>
        </p:txBody>
      </p:sp>
      <p:sp>
        <p:nvSpPr>
          <p:cNvPr id="55301" name="AutoShape 5">
            <a:hlinkClick r:id="rId2" action="ppaction://hlinksldjump"/>
          </p:cNvPr>
          <p:cNvSpPr>
            <a:spLocks noChangeArrowheads="1"/>
          </p:cNvSpPr>
          <p:nvPr/>
        </p:nvSpPr>
        <p:spPr bwMode="auto">
          <a:xfrm>
            <a:off x="8534400" y="6400800"/>
            <a:ext cx="381000" cy="457200"/>
          </a:xfrm>
          <a:prstGeom prst="leftArrow">
            <a:avLst>
              <a:gd name="adj1" fmla="val 50000"/>
              <a:gd name="adj2" fmla="val 25000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</a:ln>
          <a:effectLst/>
        </p:spPr>
        <p:txBody>
          <a:bodyPr wrap="none" anchor="ctr"/>
          <a:lstStyle/>
          <a:p>
            <a:endParaRPr lang="zh-CN" alt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2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552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3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2" dur="500"/>
                                        <p:tgtEl>
                                          <p:spTgt spid="553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5299" grpId="0" animBg="1" autoUpdateAnimBg="0"/>
      <p:bldP spid="55300" grpId="0" animBg="1" autoUpdateAnimBg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5957" name="Text Box 5"/>
          <p:cNvSpPr txBox="1">
            <a:spLocks noChangeArrowheads="1"/>
          </p:cNvSpPr>
          <p:nvPr/>
        </p:nvSpPr>
        <p:spPr bwMode="auto">
          <a:xfrm>
            <a:off x="684213" y="6338888"/>
            <a:ext cx="6767512" cy="579437"/>
          </a:xfrm>
          <a:prstGeom prst="rect">
            <a:avLst/>
          </a:prstGeom>
          <a:noFill/>
          <a:ln w="9525" algn="ctr">
            <a:noFill/>
            <a:miter lim="800000"/>
          </a:ln>
          <a:effectLst>
            <a:outerShdw dist="35921" dir="2700000" algn="ctr" rotWithShape="0">
              <a:srgbClr val="C0C0C0">
                <a:alpha val="80000"/>
              </a:srgbClr>
            </a:outerShdw>
          </a:effec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3200">
                <a:ea typeface="楷体_GB2312" pitchFamily="49" charset="-122"/>
              </a:rPr>
              <a:t>南京长江大桥</a:t>
            </a:r>
            <a:endParaRPr lang="zh-CN" altLang="en-US" sz="3200">
              <a:ea typeface="楷体_GB2312" pitchFamily="49" charset="-122"/>
            </a:endParaRPr>
          </a:p>
        </p:txBody>
      </p:sp>
      <p:grpSp>
        <p:nvGrpSpPr>
          <p:cNvPr id="2" name="Group 6"/>
          <p:cNvGrpSpPr/>
          <p:nvPr/>
        </p:nvGrpSpPr>
        <p:grpSpPr bwMode="auto">
          <a:xfrm>
            <a:off x="7524750" y="6354763"/>
            <a:ext cx="1403350" cy="503237"/>
            <a:chOff x="385" y="3249"/>
            <a:chExt cx="670" cy="635"/>
          </a:xfrm>
        </p:grpSpPr>
        <p:pic>
          <p:nvPicPr>
            <p:cNvPr id="125959" name="Picture 7" descr="图片3">
              <a:hlinkClick r:id="rId1" action="ppaction://hlinksldjump"/>
            </p:cNvPr>
            <p:cNvPicPr>
              <a:picLocks noChangeAspect="1" noChangeArrowheads="1"/>
            </p:cNvPicPr>
            <p:nvPr/>
          </p:nvPicPr>
          <p:blipFill>
            <a:blip r:embed="rId2" cstate="print">
              <a:clrChange>
                <a:clrFrom>
                  <a:srgbClr val="000000"/>
                </a:clrFrom>
                <a:clrTo>
                  <a:srgbClr val="000000">
                    <a:alpha val="0"/>
                  </a:srgbClr>
                </a:clrTo>
              </a:clrChange>
            </a:blip>
            <a:srcRect/>
            <a:stretch>
              <a:fillRect/>
            </a:stretch>
          </p:blipFill>
          <p:spPr bwMode="auto">
            <a:xfrm>
              <a:off x="703" y="3249"/>
              <a:ext cx="352" cy="635"/>
            </a:xfrm>
            <a:prstGeom prst="rect">
              <a:avLst/>
            </a:prstGeom>
            <a:noFill/>
          </p:spPr>
        </p:pic>
        <p:pic>
          <p:nvPicPr>
            <p:cNvPr id="125960" name="Picture 8" descr="图片3"/>
            <p:cNvPicPr>
              <a:picLocks noChangeAspect="1" noChangeArrowheads="1"/>
            </p:cNvPicPr>
            <p:nvPr/>
          </p:nvPicPr>
          <p:blipFill>
            <a:blip r:embed="rId2" cstate="print">
              <a:clrChange>
                <a:clrFrom>
                  <a:srgbClr val="000000"/>
                </a:clrFrom>
                <a:clrTo>
                  <a:srgbClr val="000000">
                    <a:alpha val="0"/>
                  </a:srgbClr>
                </a:clrTo>
              </a:clrChange>
            </a:blip>
            <a:srcRect/>
            <a:stretch>
              <a:fillRect/>
            </a:stretch>
          </p:blipFill>
          <p:spPr bwMode="auto">
            <a:xfrm>
              <a:off x="385" y="3385"/>
              <a:ext cx="232" cy="282"/>
            </a:xfrm>
            <a:prstGeom prst="rect">
              <a:avLst/>
            </a:prstGeom>
            <a:noFill/>
          </p:spPr>
        </p:pic>
      </p:grpSp>
      <p:pic>
        <p:nvPicPr>
          <p:cNvPr id="125977" name="Picture 25" descr="nanjing_cjdq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476250"/>
            <a:ext cx="9144000" cy="59055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6984" name="Text Box 8"/>
          <p:cNvSpPr txBox="1">
            <a:spLocks noChangeArrowheads="1"/>
          </p:cNvSpPr>
          <p:nvPr/>
        </p:nvSpPr>
        <p:spPr bwMode="auto">
          <a:xfrm>
            <a:off x="1187450" y="6278563"/>
            <a:ext cx="6121400" cy="579437"/>
          </a:xfrm>
          <a:prstGeom prst="rect">
            <a:avLst/>
          </a:prstGeom>
          <a:noFill/>
          <a:ln w="9525" algn="ctr">
            <a:noFill/>
            <a:miter lim="800000"/>
          </a:ln>
          <a:effectLst>
            <a:outerShdw dist="35921" dir="2700000" algn="ctr" rotWithShape="0">
              <a:srgbClr val="C0C0C0">
                <a:alpha val="80000"/>
              </a:srgbClr>
            </a:outerShdw>
          </a:effec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3200">
                <a:ea typeface="楷体_GB2312" pitchFamily="49" charset="-122"/>
              </a:rPr>
              <a:t>钱塘江大桥</a:t>
            </a:r>
            <a:endParaRPr lang="zh-CN" altLang="en-US" sz="3200">
              <a:ea typeface="楷体_GB2312" pitchFamily="49" charset="-122"/>
            </a:endParaRPr>
          </a:p>
        </p:txBody>
      </p:sp>
      <p:grpSp>
        <p:nvGrpSpPr>
          <p:cNvPr id="2" name="Group 9"/>
          <p:cNvGrpSpPr/>
          <p:nvPr/>
        </p:nvGrpSpPr>
        <p:grpSpPr bwMode="auto">
          <a:xfrm>
            <a:off x="7740650" y="6354763"/>
            <a:ext cx="1403350" cy="503237"/>
            <a:chOff x="385" y="3249"/>
            <a:chExt cx="670" cy="635"/>
          </a:xfrm>
        </p:grpSpPr>
        <p:pic>
          <p:nvPicPr>
            <p:cNvPr id="126986" name="Picture 10" descr="图片3">
              <a:hlinkClick r:id="rId1" action="ppaction://hlinksldjump"/>
            </p:cNvPr>
            <p:cNvPicPr>
              <a:picLocks noChangeAspect="1" noChangeArrowheads="1"/>
            </p:cNvPicPr>
            <p:nvPr/>
          </p:nvPicPr>
          <p:blipFill>
            <a:blip r:embed="rId2" cstate="print">
              <a:clrChange>
                <a:clrFrom>
                  <a:srgbClr val="000000"/>
                </a:clrFrom>
                <a:clrTo>
                  <a:srgbClr val="000000">
                    <a:alpha val="0"/>
                  </a:srgbClr>
                </a:clrTo>
              </a:clrChange>
            </a:blip>
            <a:srcRect/>
            <a:stretch>
              <a:fillRect/>
            </a:stretch>
          </p:blipFill>
          <p:spPr bwMode="auto">
            <a:xfrm>
              <a:off x="703" y="3249"/>
              <a:ext cx="352" cy="635"/>
            </a:xfrm>
            <a:prstGeom prst="rect">
              <a:avLst/>
            </a:prstGeom>
            <a:noFill/>
          </p:spPr>
        </p:pic>
        <p:pic>
          <p:nvPicPr>
            <p:cNvPr id="126987" name="Picture 11" descr="图片3"/>
            <p:cNvPicPr>
              <a:picLocks noChangeAspect="1" noChangeArrowheads="1"/>
            </p:cNvPicPr>
            <p:nvPr/>
          </p:nvPicPr>
          <p:blipFill>
            <a:blip r:embed="rId2" cstate="print">
              <a:clrChange>
                <a:clrFrom>
                  <a:srgbClr val="000000"/>
                </a:clrFrom>
                <a:clrTo>
                  <a:srgbClr val="000000">
                    <a:alpha val="0"/>
                  </a:srgbClr>
                </a:clrTo>
              </a:clrChange>
            </a:blip>
            <a:srcRect/>
            <a:stretch>
              <a:fillRect/>
            </a:stretch>
          </p:blipFill>
          <p:spPr bwMode="auto">
            <a:xfrm>
              <a:off x="385" y="3385"/>
              <a:ext cx="232" cy="282"/>
            </a:xfrm>
            <a:prstGeom prst="rect">
              <a:avLst/>
            </a:prstGeom>
            <a:noFill/>
          </p:spPr>
        </p:pic>
      </p:grpSp>
      <p:pic>
        <p:nvPicPr>
          <p:cNvPr id="126988" name="Picture 12" descr="21[1]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476250"/>
            <a:ext cx="9144000" cy="5832475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9029" name="Text Box 5"/>
          <p:cNvSpPr txBox="1">
            <a:spLocks noChangeArrowheads="1"/>
          </p:cNvSpPr>
          <p:nvPr/>
        </p:nvSpPr>
        <p:spPr bwMode="auto">
          <a:xfrm>
            <a:off x="395288" y="5876925"/>
            <a:ext cx="8748712" cy="822325"/>
          </a:xfrm>
          <a:prstGeom prst="rect">
            <a:avLst/>
          </a:prstGeom>
          <a:noFill/>
          <a:ln w="9525" algn="ctr">
            <a:noFill/>
            <a:miter lim="800000"/>
          </a:ln>
          <a:effectLst>
            <a:outerShdw dist="35921" dir="2700000" algn="ctr" rotWithShape="0">
              <a:srgbClr val="C0C0C0">
                <a:alpha val="80000"/>
              </a:srgbClr>
            </a:outerShdw>
          </a:effectLst>
        </p:spPr>
        <p:txBody>
          <a:bodyPr>
            <a:spAutoFit/>
          </a:bodyPr>
          <a:lstStyle/>
          <a:p>
            <a:pPr algn="l">
              <a:spcBef>
                <a:spcPct val="50000"/>
              </a:spcBef>
            </a:pPr>
            <a:r>
              <a:rPr lang="en-US" altLang="zh-CN" sz="2400"/>
              <a:t>       </a:t>
            </a:r>
            <a:r>
              <a:rPr lang="zh-CN" altLang="en-US" sz="2400">
                <a:ea typeface="楷体_GB2312" pitchFamily="49" charset="-122"/>
              </a:rPr>
              <a:t>成昆路上，直线桥多，列车不断地过桥、进洞，出洞、过桥，几乎是桥连洞，洞连桥。</a:t>
            </a:r>
            <a:endParaRPr lang="zh-CN" altLang="en-US" sz="2400">
              <a:ea typeface="楷体_GB2312" pitchFamily="49" charset="-122"/>
            </a:endParaRPr>
          </a:p>
        </p:txBody>
      </p:sp>
      <p:grpSp>
        <p:nvGrpSpPr>
          <p:cNvPr id="2" name="Group 6"/>
          <p:cNvGrpSpPr/>
          <p:nvPr/>
        </p:nvGrpSpPr>
        <p:grpSpPr bwMode="auto">
          <a:xfrm>
            <a:off x="7740650" y="6354763"/>
            <a:ext cx="1403350" cy="503237"/>
            <a:chOff x="385" y="3249"/>
            <a:chExt cx="670" cy="635"/>
          </a:xfrm>
        </p:grpSpPr>
        <p:pic>
          <p:nvPicPr>
            <p:cNvPr id="129031" name="Picture 7" descr="图片3">
              <a:hlinkClick r:id="rId1" action="ppaction://hlinksldjump"/>
            </p:cNvPr>
            <p:cNvPicPr>
              <a:picLocks noChangeAspect="1" noChangeArrowheads="1"/>
            </p:cNvPicPr>
            <p:nvPr/>
          </p:nvPicPr>
          <p:blipFill>
            <a:blip r:embed="rId2" cstate="print">
              <a:clrChange>
                <a:clrFrom>
                  <a:srgbClr val="000000"/>
                </a:clrFrom>
                <a:clrTo>
                  <a:srgbClr val="000000">
                    <a:alpha val="0"/>
                  </a:srgbClr>
                </a:clrTo>
              </a:clrChange>
            </a:blip>
            <a:srcRect/>
            <a:stretch>
              <a:fillRect/>
            </a:stretch>
          </p:blipFill>
          <p:spPr bwMode="auto">
            <a:xfrm>
              <a:off x="703" y="3249"/>
              <a:ext cx="352" cy="635"/>
            </a:xfrm>
            <a:prstGeom prst="rect">
              <a:avLst/>
            </a:prstGeom>
            <a:noFill/>
          </p:spPr>
        </p:pic>
        <p:pic>
          <p:nvPicPr>
            <p:cNvPr id="129032" name="Picture 8" descr="图片3"/>
            <p:cNvPicPr>
              <a:picLocks noChangeAspect="1" noChangeArrowheads="1"/>
            </p:cNvPicPr>
            <p:nvPr/>
          </p:nvPicPr>
          <p:blipFill>
            <a:blip r:embed="rId2" cstate="print">
              <a:clrChange>
                <a:clrFrom>
                  <a:srgbClr val="000000"/>
                </a:clrFrom>
                <a:clrTo>
                  <a:srgbClr val="000000">
                    <a:alpha val="0"/>
                  </a:srgbClr>
                </a:clrTo>
              </a:clrChange>
            </a:blip>
            <a:srcRect/>
            <a:stretch>
              <a:fillRect/>
            </a:stretch>
          </p:blipFill>
          <p:spPr bwMode="auto">
            <a:xfrm>
              <a:off x="385" y="3385"/>
              <a:ext cx="232" cy="282"/>
            </a:xfrm>
            <a:prstGeom prst="rect">
              <a:avLst/>
            </a:prstGeom>
            <a:noFill/>
          </p:spPr>
        </p:pic>
      </p:grpSp>
      <p:pic>
        <p:nvPicPr>
          <p:cNvPr id="129033" name="Picture 9" descr="图片7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476250"/>
            <a:ext cx="9144000" cy="532765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73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b="1" dirty="0"/>
              <a:t>为</a:t>
            </a:r>
            <a:r>
              <a:rPr lang="zh-CN" altLang="en-US" b="1" dirty="0" smtClean="0"/>
              <a:t>何举</a:t>
            </a:r>
            <a:r>
              <a:rPr lang="zh-CN" altLang="en-US" b="1" dirty="0">
                <a:solidFill>
                  <a:srgbClr val="950538"/>
                </a:solidFill>
              </a:rPr>
              <a:t>长江大</a:t>
            </a:r>
            <a:r>
              <a:rPr lang="zh-CN" altLang="en-US" b="1" dirty="0" smtClean="0">
                <a:solidFill>
                  <a:srgbClr val="950538"/>
                </a:solidFill>
              </a:rPr>
              <a:t>桥、钱</a:t>
            </a:r>
            <a:r>
              <a:rPr lang="zh-CN" altLang="en-US" b="1" dirty="0">
                <a:solidFill>
                  <a:srgbClr val="950538"/>
                </a:solidFill>
              </a:rPr>
              <a:t>塘江大</a:t>
            </a:r>
            <a:r>
              <a:rPr lang="zh-CN" altLang="en-US" b="1" dirty="0" smtClean="0">
                <a:solidFill>
                  <a:srgbClr val="950538"/>
                </a:solidFill>
              </a:rPr>
              <a:t>桥、成</a:t>
            </a:r>
            <a:r>
              <a:rPr lang="zh-CN" altLang="en-US" b="1" dirty="0">
                <a:solidFill>
                  <a:srgbClr val="950538"/>
                </a:solidFill>
              </a:rPr>
              <a:t>昆路上的直线桥</a:t>
            </a:r>
            <a:r>
              <a:rPr lang="zh-CN" altLang="en-US" b="1" dirty="0"/>
              <a:t>呢</a:t>
            </a:r>
            <a:r>
              <a:rPr lang="en-US" altLang="zh-CN" b="1" dirty="0"/>
              <a:t>?</a:t>
            </a:r>
            <a:endParaRPr lang="en-US" altLang="zh-CN" b="1" dirty="0"/>
          </a:p>
        </p:txBody>
      </p:sp>
      <p:pic>
        <p:nvPicPr>
          <p:cNvPr id="73731" name="Picture 3" descr="changjiangdaqiao 1"/>
          <p:cNvPicPr>
            <a:picLocks noChangeAspect="1" noChangeArrowheads="1"/>
          </p:cNvPicPr>
          <p:nvPr>
            <p:ph sz="half" idx="1"/>
          </p:nvPr>
        </p:nvPicPr>
        <p:blipFill>
          <a:blip r:embed="rId1" cstate="print"/>
          <a:srcRect/>
          <a:stretch>
            <a:fillRect/>
          </a:stretch>
        </p:blipFill>
        <p:spPr>
          <a:xfrm>
            <a:off x="457200" y="2166938"/>
            <a:ext cx="3962400" cy="2906712"/>
          </a:xfrm>
          <a:noFill/>
        </p:spPr>
      </p:pic>
      <p:pic>
        <p:nvPicPr>
          <p:cNvPr id="73732" name="Picture 4" descr="changjiangdaqiao"/>
          <p:cNvPicPr>
            <a:picLocks noChangeAspect="1" noChangeArrowheads="1"/>
          </p:cNvPicPr>
          <p:nvPr>
            <p:ph sz="half" idx="2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4648200" y="2157413"/>
            <a:ext cx="4267200" cy="2844800"/>
          </a:xfrm>
          <a:noFill/>
        </p:spPr>
      </p:pic>
      <p:sp>
        <p:nvSpPr>
          <p:cNvPr id="73733" name="Text Box 5"/>
          <p:cNvSpPr txBox="1">
            <a:spLocks noChangeArrowheads="1"/>
          </p:cNvSpPr>
          <p:nvPr/>
        </p:nvSpPr>
        <p:spPr bwMode="auto">
          <a:xfrm>
            <a:off x="447675" y="5291138"/>
            <a:ext cx="7767663" cy="106680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wrap="square">
            <a:spAutoFit/>
          </a:bodyPr>
          <a:lstStyle/>
          <a:p>
            <a:r>
              <a:rPr kumimoji="0" lang="zh-CN" altLang="en-US" sz="3200" b="1" dirty="0">
                <a:latin typeface="Verdana" panose="020B0604030504040204" pitchFamily="34" charset="0"/>
              </a:rPr>
              <a:t>从</a:t>
            </a:r>
            <a:r>
              <a:rPr kumimoji="0" lang="zh-CN" altLang="en-US" sz="3200" b="1" dirty="0">
                <a:solidFill>
                  <a:srgbClr val="FF0000"/>
                </a:solidFill>
                <a:latin typeface="Verdana" panose="020B0604030504040204" pitchFamily="34" charset="0"/>
              </a:rPr>
              <a:t>反面</a:t>
            </a:r>
            <a:r>
              <a:rPr kumimoji="0" lang="zh-CN" altLang="en-US" sz="3200" b="1" dirty="0">
                <a:latin typeface="Verdana" panose="020B0604030504040204" pitchFamily="34" charset="0"/>
              </a:rPr>
              <a:t>说明桥的设计在注重实用的同时，也应注意美感</a:t>
            </a:r>
            <a:r>
              <a:rPr kumimoji="0" lang="zh-CN" altLang="en-US" sz="3200" b="1" dirty="0" smtClean="0">
                <a:latin typeface="Verdana" panose="020B0604030504040204" pitchFamily="34" charset="0"/>
              </a:rPr>
              <a:t>，要</a:t>
            </a:r>
            <a:r>
              <a:rPr kumimoji="0" lang="zh-CN" altLang="en-US" sz="3200" b="1" dirty="0">
                <a:latin typeface="Verdana" panose="020B0604030504040204" pitchFamily="34" charset="0"/>
              </a:rPr>
              <a:t>与周围环境搭配</a:t>
            </a:r>
            <a:r>
              <a:rPr kumimoji="0" lang="zh-CN" altLang="en-US" sz="2000" b="1" dirty="0">
                <a:latin typeface="Verdana" panose="020B0604030504040204" pitchFamily="34" charset="0"/>
              </a:rPr>
              <a:t>。</a:t>
            </a:r>
            <a:endParaRPr kumimoji="0" lang="zh-CN" altLang="en-US" sz="2000" b="1" dirty="0">
              <a:latin typeface="Verdana" panose="020B0604030504040204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7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37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37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3733" grpId="0" bldLvl="0" animBg="1" autoUpdateAnimBg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Text Box 2"/>
          <p:cNvSpPr txBox="1">
            <a:spLocks noChangeArrowheads="1"/>
          </p:cNvSpPr>
          <p:nvPr/>
        </p:nvSpPr>
        <p:spPr bwMode="auto">
          <a:xfrm>
            <a:off x="-533400" y="-244475"/>
            <a:ext cx="9677400" cy="7102475"/>
          </a:xfrm>
          <a:prstGeom prst="rect">
            <a:avLst/>
          </a:prstGeom>
          <a:gradFill rotWithShape="0">
            <a:gsLst>
              <a:gs pos="0">
                <a:srgbClr val="FFFF66"/>
              </a:gs>
              <a:gs pos="100000">
                <a:srgbClr val="9900FF"/>
              </a:gs>
            </a:gsLst>
            <a:lin ang="5400000" scaled="1"/>
          </a:gradFill>
          <a:ln w="9525">
            <a:noFill/>
            <a:miter lim="800000"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n-US" altLang="zh-CN" sz="4000"/>
          </a:p>
          <a:p>
            <a:pPr>
              <a:spcBef>
                <a:spcPct val="50000"/>
              </a:spcBef>
            </a:pPr>
            <a:endParaRPr lang="en-US" altLang="zh-CN" sz="4000"/>
          </a:p>
          <a:p>
            <a:pPr>
              <a:spcBef>
                <a:spcPct val="50000"/>
              </a:spcBef>
            </a:pPr>
            <a:endParaRPr lang="en-US" altLang="zh-CN" sz="4000"/>
          </a:p>
          <a:p>
            <a:pPr>
              <a:spcBef>
                <a:spcPct val="50000"/>
              </a:spcBef>
            </a:pPr>
            <a:endParaRPr lang="en-US" altLang="zh-CN" sz="4000"/>
          </a:p>
          <a:p>
            <a:pPr>
              <a:spcBef>
                <a:spcPct val="50000"/>
              </a:spcBef>
            </a:pPr>
            <a:endParaRPr lang="en-US" altLang="zh-CN" sz="4000"/>
          </a:p>
          <a:p>
            <a:pPr>
              <a:spcBef>
                <a:spcPct val="50000"/>
              </a:spcBef>
            </a:pPr>
            <a:endParaRPr lang="en-US" altLang="zh-CN" sz="4000"/>
          </a:p>
          <a:p>
            <a:pPr>
              <a:spcBef>
                <a:spcPct val="50000"/>
              </a:spcBef>
            </a:pPr>
            <a:endParaRPr lang="en-US" altLang="zh-CN" sz="4000"/>
          </a:p>
          <a:p>
            <a:pPr>
              <a:spcBef>
                <a:spcPct val="50000"/>
              </a:spcBef>
            </a:pPr>
            <a:endParaRPr lang="en-US" altLang="zh-CN" sz="4000"/>
          </a:p>
        </p:txBody>
      </p:sp>
      <p:sp>
        <p:nvSpPr>
          <p:cNvPr id="43013" name="Text Box 5"/>
          <p:cNvSpPr txBox="1">
            <a:spLocks noChangeArrowheads="1"/>
          </p:cNvSpPr>
          <p:nvPr/>
        </p:nvSpPr>
        <p:spPr bwMode="auto">
          <a:xfrm>
            <a:off x="2484438" y="0"/>
            <a:ext cx="6659562" cy="106680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3200" b="1"/>
              <a:t>用画家的眼光说说如何欣赏一幅艺术作品（如一座桥、一幅画）？</a:t>
            </a:r>
            <a:endParaRPr lang="zh-CN" altLang="en-US" sz="3200" b="1"/>
          </a:p>
        </p:txBody>
      </p:sp>
      <p:sp>
        <p:nvSpPr>
          <p:cNvPr id="43014" name="Text Box 6"/>
          <p:cNvSpPr txBox="1">
            <a:spLocks noChangeArrowheads="1"/>
          </p:cNvSpPr>
          <p:nvPr/>
        </p:nvSpPr>
        <p:spPr bwMode="auto">
          <a:xfrm>
            <a:off x="2916238" y="1628775"/>
            <a:ext cx="4319587" cy="701675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  <a:buFont typeface="Wingdings" panose="05000000000000000000" pitchFamily="2" charset="2"/>
              <a:buChar char="§"/>
            </a:pPr>
            <a:r>
              <a:rPr lang="zh-CN" altLang="en-US" sz="4000" b="1">
                <a:solidFill>
                  <a:srgbClr val="FF0066"/>
                </a:solidFill>
              </a:rPr>
              <a:t>变化</a:t>
            </a:r>
            <a:r>
              <a:rPr lang="zh-CN" altLang="en-US" sz="2800" b="1"/>
              <a:t>（空间的疏密）</a:t>
            </a:r>
            <a:endParaRPr lang="zh-CN" altLang="en-US" sz="4000" b="1"/>
          </a:p>
        </p:txBody>
      </p:sp>
      <p:sp>
        <p:nvSpPr>
          <p:cNvPr id="43015" name="Text Box 7"/>
          <p:cNvSpPr txBox="1">
            <a:spLocks noChangeArrowheads="1"/>
          </p:cNvSpPr>
          <p:nvPr/>
        </p:nvSpPr>
        <p:spPr bwMode="auto">
          <a:xfrm>
            <a:off x="2916238" y="2492375"/>
            <a:ext cx="4248150" cy="701675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  <a:buFont typeface="Wingdings" panose="05000000000000000000" pitchFamily="2" charset="2"/>
              <a:buChar char="§"/>
            </a:pPr>
            <a:r>
              <a:rPr lang="zh-CN" altLang="en-US" sz="4000" b="1">
                <a:solidFill>
                  <a:srgbClr val="FF0066"/>
                </a:solidFill>
              </a:rPr>
              <a:t>对比</a:t>
            </a:r>
            <a:r>
              <a:rPr lang="zh-CN" altLang="en-US" sz="2800" b="1"/>
              <a:t>（色彩的搭配）</a:t>
            </a:r>
            <a:endParaRPr lang="zh-CN" altLang="en-US" sz="2800"/>
          </a:p>
        </p:txBody>
      </p:sp>
      <p:sp>
        <p:nvSpPr>
          <p:cNvPr id="43016" name="Text Box 8"/>
          <p:cNvSpPr txBox="1">
            <a:spLocks noChangeArrowheads="1"/>
          </p:cNvSpPr>
          <p:nvPr/>
        </p:nvSpPr>
        <p:spPr bwMode="auto">
          <a:xfrm>
            <a:off x="2916238" y="3429000"/>
            <a:ext cx="4679950" cy="701675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  <a:buFont typeface="Wingdings" panose="05000000000000000000" pitchFamily="2" charset="2"/>
              <a:buChar char="§"/>
            </a:pPr>
            <a:r>
              <a:rPr lang="zh-CN" altLang="en-US" sz="4000" b="1">
                <a:solidFill>
                  <a:srgbClr val="FF0066"/>
                </a:solidFill>
              </a:rPr>
              <a:t>和谐</a:t>
            </a:r>
            <a:r>
              <a:rPr lang="zh-CN" altLang="en-US" sz="2800" b="1"/>
              <a:t>（点、线、面构成）</a:t>
            </a:r>
            <a:endParaRPr lang="zh-CN" altLang="en-US" sz="4000"/>
          </a:p>
        </p:txBody>
      </p:sp>
      <p:sp>
        <p:nvSpPr>
          <p:cNvPr id="43018" name="Text Box 10"/>
          <p:cNvSpPr txBox="1">
            <a:spLocks noChangeArrowheads="1"/>
          </p:cNvSpPr>
          <p:nvPr/>
        </p:nvSpPr>
        <p:spPr bwMode="auto">
          <a:xfrm>
            <a:off x="250825" y="2924175"/>
            <a:ext cx="1728788" cy="1736725"/>
          </a:xfrm>
          <a:prstGeom prst="rect">
            <a:avLst/>
          </a:prstGeom>
          <a:solidFill>
            <a:srgbClr val="FFFF00"/>
          </a:solidFill>
          <a:ln w="9525">
            <a:noFill/>
            <a:miter lim="800000"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5400" b="1">
                <a:solidFill>
                  <a:srgbClr val="FF0066"/>
                </a:solidFill>
              </a:rPr>
              <a:t>对立统一</a:t>
            </a:r>
            <a:endParaRPr lang="zh-CN" altLang="en-US" sz="5400" b="1">
              <a:solidFill>
                <a:srgbClr val="FF0066"/>
              </a:solidFill>
            </a:endParaRPr>
          </a:p>
        </p:txBody>
      </p:sp>
      <p:sp>
        <p:nvSpPr>
          <p:cNvPr id="43019" name="Text Box 11"/>
          <p:cNvSpPr txBox="1">
            <a:spLocks noChangeArrowheads="1"/>
          </p:cNvSpPr>
          <p:nvPr/>
        </p:nvSpPr>
        <p:spPr bwMode="auto">
          <a:xfrm>
            <a:off x="2916238" y="4221163"/>
            <a:ext cx="4464050" cy="701675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  <a:buFont typeface="Wingdings" panose="05000000000000000000" pitchFamily="2" charset="2"/>
              <a:buChar char="§"/>
            </a:pPr>
            <a:r>
              <a:rPr lang="zh-CN" altLang="en-US" sz="4000" b="1">
                <a:solidFill>
                  <a:srgbClr val="FF0066"/>
                </a:solidFill>
              </a:rPr>
              <a:t>映衬</a:t>
            </a:r>
            <a:r>
              <a:rPr lang="zh-CN" altLang="en-US" sz="2800" b="1"/>
              <a:t>（景物的选择）</a:t>
            </a:r>
            <a:endParaRPr lang="zh-CN" altLang="en-US" sz="2800" b="1"/>
          </a:p>
        </p:txBody>
      </p:sp>
      <p:sp>
        <p:nvSpPr>
          <p:cNvPr id="43021" name="WordArt 13"/>
          <p:cNvSpPr>
            <a:spLocks noChangeArrowheads="1" noChangeShapeType="1" noTextEdit="1"/>
          </p:cNvSpPr>
          <p:nvPr/>
        </p:nvSpPr>
        <p:spPr bwMode="auto">
          <a:xfrm>
            <a:off x="0" y="0"/>
            <a:ext cx="2051050" cy="692150"/>
          </a:xfrm>
          <a:prstGeom prst="rect">
            <a:avLst/>
          </a:prstGeom>
        </p:spPr>
        <p:txBody>
          <a:bodyPr wrap="none" fromWordArt="1">
            <a:prstTxWarp prst="textTriangle">
              <a:avLst>
                <a:gd name="adj" fmla="val 37500"/>
              </a:avLst>
            </a:prstTxWarp>
            <a:scene3d>
              <a:camera prst="legacyObliqueTopLeft"/>
              <a:lightRig rig="legacyNormal3" dir="r"/>
            </a:scene3d>
            <a:sp3d extrusionH="201600" prstMaterial="legacyMatte">
              <a:extrusionClr>
                <a:srgbClr val="0066CC"/>
              </a:extrusionClr>
            </a:sp3d>
          </a:bodyPr>
          <a:lstStyle/>
          <a:p>
            <a:pPr algn="ctr"/>
            <a:r>
              <a:rPr lang="zh-CN" altLang="en-US" sz="4000" kern="10">
                <a:ln w="9525">
                  <a:rou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F9999"/>
                    </a:gs>
                  </a:gsLst>
                  <a:lin ang="5400000" scaled="1"/>
                </a:gradFill>
                <a:latin typeface="宋体" panose="02010600030101010101" pitchFamily="2" charset="-122"/>
                <a:ea typeface="宋体" panose="02010600030101010101" pitchFamily="2" charset="-122"/>
              </a:rPr>
              <a:t>小结：</a:t>
            </a:r>
            <a:endParaRPr lang="zh-CN" altLang="en-US" sz="4000" kern="10">
              <a:ln w="9525">
                <a:round/>
              </a:ln>
              <a:gradFill rotWithShape="0">
                <a:gsLst>
                  <a:gs pos="0">
                    <a:srgbClr val="FFFFCC"/>
                  </a:gs>
                  <a:gs pos="100000">
                    <a:srgbClr val="FF9999"/>
                  </a:gs>
                </a:gsLst>
                <a:lin ang="5400000" scaled="1"/>
              </a:gra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43022" name="Text Box 14"/>
          <p:cNvSpPr txBox="1">
            <a:spLocks noChangeArrowheads="1"/>
          </p:cNvSpPr>
          <p:nvPr/>
        </p:nvSpPr>
        <p:spPr bwMode="auto">
          <a:xfrm>
            <a:off x="2916238" y="5805488"/>
            <a:ext cx="2366962" cy="701675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  <a:buSzPct val="50000"/>
              <a:buFont typeface="Wingdings" panose="05000000000000000000" pitchFamily="2" charset="2"/>
              <a:buChar char="n"/>
            </a:pPr>
            <a:r>
              <a:rPr lang="en-US" altLang="zh-CN" sz="4000" b="1">
                <a:solidFill>
                  <a:srgbClr val="FF0066"/>
                </a:solidFill>
              </a:rPr>
              <a:t>……</a:t>
            </a:r>
            <a:endParaRPr lang="en-US" altLang="zh-CN" sz="4000" b="1">
              <a:solidFill>
                <a:srgbClr val="FF0066"/>
              </a:solidFill>
            </a:endParaRPr>
          </a:p>
        </p:txBody>
      </p:sp>
      <p:sp>
        <p:nvSpPr>
          <p:cNvPr id="43024" name="AutoShape 16"/>
          <p:cNvSpPr/>
          <p:nvPr/>
        </p:nvSpPr>
        <p:spPr bwMode="auto">
          <a:xfrm>
            <a:off x="2268538" y="2133600"/>
            <a:ext cx="381000" cy="3810000"/>
          </a:xfrm>
          <a:prstGeom prst="leftBrace">
            <a:avLst>
              <a:gd name="adj1" fmla="val 83333"/>
              <a:gd name="adj2" fmla="val 50000"/>
            </a:avLst>
          </a:prstGeom>
          <a:noFill/>
          <a:ln w="9525">
            <a:solidFill>
              <a:schemeClr val="tx1"/>
            </a:solidFill>
            <a:round/>
          </a:ln>
          <a:effectLst/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43025" name="Text Box 17"/>
          <p:cNvSpPr txBox="1">
            <a:spLocks noChangeArrowheads="1"/>
          </p:cNvSpPr>
          <p:nvPr/>
        </p:nvSpPr>
        <p:spPr bwMode="auto">
          <a:xfrm>
            <a:off x="2916238" y="5157788"/>
            <a:ext cx="5040312" cy="701675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  <a:buFont typeface="Wingdings" panose="05000000000000000000" pitchFamily="2" charset="2"/>
              <a:buChar char="§"/>
            </a:pPr>
            <a:r>
              <a:rPr lang="zh-CN" altLang="en-US" sz="4000" b="1">
                <a:solidFill>
                  <a:srgbClr val="FF0066"/>
                </a:solidFill>
              </a:rPr>
              <a:t>联系</a:t>
            </a:r>
            <a:r>
              <a:rPr lang="zh-CN" altLang="en-US" sz="4000">
                <a:solidFill>
                  <a:srgbClr val="FF0066"/>
                </a:solidFill>
              </a:rPr>
              <a:t>  </a:t>
            </a:r>
            <a:r>
              <a:rPr lang="en-US" altLang="zh-CN" sz="2800" b="1"/>
              <a:t>(</a:t>
            </a:r>
            <a:r>
              <a:rPr lang="zh-CN" altLang="en-US" sz="2800" b="1"/>
              <a:t>形象的重叠、交错）</a:t>
            </a:r>
            <a:endParaRPr lang="zh-CN" altLang="en-US" sz="2800" b="1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30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30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30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30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430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430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430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430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430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430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430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430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430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430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430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430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3014" grpId="0" autoUpdateAnimBg="0"/>
      <p:bldP spid="43015" grpId="0" autoUpdateAnimBg="0"/>
      <p:bldP spid="43016" grpId="0" autoUpdateAnimBg="0"/>
      <p:bldP spid="43018" grpId="0" animBg="1" autoUpdateAnimBg="0"/>
      <p:bldP spid="43019" grpId="0" autoUpdateAnimBg="0"/>
      <p:bldP spid="43022" grpId="0" autoUpdateAnimBg="0"/>
      <p:bldP spid="43024" grpId="0" animBg="1"/>
      <p:bldP spid="43025" grpId="0" autoUpdateAnimBg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6562" name="Picture 2" descr="图片1"/>
          <p:cNvPicPr>
            <a:picLocks noChangeAspect="1" noChangeArrowheads="1"/>
          </p:cNvPicPr>
          <p:nvPr/>
        </p:nvPicPr>
        <p:blipFill>
          <a:blip r:embed="rId1" cstate="print"/>
          <a:srcRect/>
          <a:stretch>
            <a:fillRect/>
          </a:stretch>
        </p:blipFill>
        <p:spPr bwMode="auto">
          <a:xfrm>
            <a:off x="0" y="9525"/>
            <a:ext cx="9144000" cy="6848475"/>
          </a:xfrm>
          <a:prstGeom prst="rect">
            <a:avLst/>
          </a:prstGeom>
          <a:noFill/>
        </p:spPr>
      </p:pic>
      <p:sp>
        <p:nvSpPr>
          <p:cNvPr id="66566" name="Text Box 6"/>
          <p:cNvSpPr txBox="1">
            <a:spLocks noChangeArrowheads="1"/>
          </p:cNvSpPr>
          <p:nvPr/>
        </p:nvSpPr>
        <p:spPr bwMode="auto">
          <a:xfrm>
            <a:off x="317500" y="4387850"/>
            <a:ext cx="7854950" cy="1920875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wrap="none">
            <a:spAutoFit/>
          </a:bodyPr>
          <a:lstStyle/>
          <a:p>
            <a:r>
              <a:rPr lang="en-US" altLang="zh-CN" sz="2800" b="1">
                <a:solidFill>
                  <a:srgbClr val="FF3300"/>
                </a:solidFill>
              </a:rPr>
              <a:t>            </a:t>
            </a:r>
            <a:r>
              <a:rPr lang="zh-CN" altLang="en-US" sz="4000" b="1">
                <a:solidFill>
                  <a:srgbClr val="FFFF00"/>
                </a:solidFill>
                <a:ea typeface="华文新魏" panose="02010800040101010101" pitchFamily="2" charset="-122"/>
              </a:rPr>
              <a:t>读过课文后，你觉得作者仅仅</a:t>
            </a:r>
            <a:endParaRPr lang="zh-CN" altLang="en-US" sz="4000" b="1">
              <a:solidFill>
                <a:srgbClr val="FFFF00"/>
              </a:solidFill>
              <a:ea typeface="华文新魏" panose="02010800040101010101" pitchFamily="2" charset="-122"/>
            </a:endParaRPr>
          </a:p>
          <a:p>
            <a:r>
              <a:rPr lang="zh-CN" altLang="en-US" sz="4000" b="1">
                <a:solidFill>
                  <a:srgbClr val="FFFF00"/>
                </a:solidFill>
                <a:ea typeface="华文新魏" panose="02010800040101010101" pitchFamily="2" charset="-122"/>
              </a:rPr>
              <a:t>就为了用极具画面感的文字向我们</a:t>
            </a:r>
            <a:endParaRPr lang="zh-CN" altLang="en-US" sz="4000" b="1">
              <a:solidFill>
                <a:srgbClr val="FFFF00"/>
              </a:solidFill>
              <a:ea typeface="华文新魏" panose="02010800040101010101" pitchFamily="2" charset="-122"/>
            </a:endParaRPr>
          </a:p>
          <a:p>
            <a:r>
              <a:rPr lang="zh-CN" altLang="en-US" sz="4000" b="1">
                <a:solidFill>
                  <a:srgbClr val="FFFF00"/>
                </a:solidFill>
                <a:ea typeface="华文新魏" panose="02010800040101010101" pitchFamily="2" charset="-122"/>
              </a:rPr>
              <a:t>展示桥之美吗？</a:t>
            </a:r>
            <a:endParaRPr lang="zh-CN" altLang="en-US" sz="4000" b="1">
              <a:solidFill>
                <a:srgbClr val="FFFF00"/>
              </a:solidFill>
              <a:ea typeface="华文新魏" panose="02010800040101010101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5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665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6566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7586" name="Picture 2" descr="图片1"/>
          <p:cNvPicPr>
            <a:picLocks noChangeAspect="1" noChangeArrowheads="1"/>
          </p:cNvPicPr>
          <p:nvPr/>
        </p:nvPicPr>
        <p:blipFill>
          <a:blip r:embed="rId1" cstate="print"/>
          <a:srcRect/>
          <a:stretch>
            <a:fillRect/>
          </a:stretch>
        </p:blipFill>
        <p:spPr bwMode="auto">
          <a:xfrm>
            <a:off x="0" y="9525"/>
            <a:ext cx="9144000" cy="6848475"/>
          </a:xfrm>
          <a:prstGeom prst="rect">
            <a:avLst/>
          </a:prstGeom>
          <a:noFill/>
        </p:spPr>
      </p:pic>
      <p:sp>
        <p:nvSpPr>
          <p:cNvPr id="67587" name="Text Box 3"/>
          <p:cNvSpPr txBox="1">
            <a:spLocks noChangeArrowheads="1"/>
          </p:cNvSpPr>
          <p:nvPr/>
        </p:nvSpPr>
        <p:spPr bwMode="auto">
          <a:xfrm>
            <a:off x="34925" y="4387850"/>
            <a:ext cx="8870950" cy="1311275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wrap="none">
            <a:spAutoFit/>
          </a:bodyPr>
          <a:lstStyle/>
          <a:p>
            <a:r>
              <a:rPr lang="en-US" altLang="zh-CN" sz="2800" b="1">
                <a:solidFill>
                  <a:srgbClr val="FF3300"/>
                </a:solidFill>
              </a:rPr>
              <a:t>            </a:t>
            </a:r>
            <a:r>
              <a:rPr lang="zh-CN" altLang="en-US" sz="4000" b="1">
                <a:solidFill>
                  <a:srgbClr val="FFFF00"/>
                </a:solidFill>
                <a:ea typeface="华文新魏" panose="02010800040101010101" pitchFamily="2" charset="-122"/>
              </a:rPr>
              <a:t>凡是起到构成及联系之关键作用的</a:t>
            </a:r>
            <a:endParaRPr lang="zh-CN" altLang="en-US" sz="4000" b="1">
              <a:solidFill>
                <a:srgbClr val="FFFF00"/>
              </a:solidFill>
              <a:ea typeface="华文新魏" panose="02010800040101010101" pitchFamily="2" charset="-122"/>
            </a:endParaRPr>
          </a:p>
          <a:p>
            <a:r>
              <a:rPr lang="zh-CN" altLang="en-US" sz="4000" b="1">
                <a:solidFill>
                  <a:srgbClr val="FFFF00"/>
                </a:solidFill>
                <a:ea typeface="华文新魏" panose="02010800040101010101" pitchFamily="2" charset="-122"/>
              </a:rPr>
              <a:t>形象，其实也就具备了桥之美。</a:t>
            </a:r>
            <a:endParaRPr lang="zh-CN" altLang="en-US" sz="4000" b="1">
              <a:solidFill>
                <a:srgbClr val="FFFF00"/>
              </a:solidFill>
              <a:ea typeface="华文新魏" panose="02010800040101010101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5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675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7587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9219" name="文本占位符 9218"/>
          <p:cNvSpPr>
            <a:spLocks noGrp="1"/>
          </p:cNvSpPr>
          <p:nvPr>
            <p:ph type="body" idx="1"/>
          </p:nvPr>
        </p:nvSpPr>
        <p:spPr>
          <a:xfrm>
            <a:off x="388620" y="1371600"/>
            <a:ext cx="8161020" cy="4731385"/>
          </a:xfrm>
          <a:solidFill>
            <a:srgbClr val="CCFFFF">
              <a:alpha val="33000"/>
            </a:srgbClr>
          </a:solidFill>
          <a:ln w="28575">
            <a:solidFill>
              <a:srgbClr val="0000FF"/>
            </a:solidFill>
            <a:miter/>
          </a:ln>
        </p:spPr>
        <p:txBody>
          <a:bodyPr lIns="91109" tIns="45554" rIns="91109" bIns="45554"/>
          <a:p>
            <a:pPr>
              <a:lnSpc>
                <a:spcPct val="80000"/>
              </a:lnSpc>
              <a:buNone/>
            </a:pPr>
            <a:r>
              <a:rPr lang="en-US" altLang="zh-CN" sz="2285" dirty="0">
                <a:solidFill>
                  <a:srgbClr val="0000FF"/>
                </a:solidFill>
                <a:ea typeface="黑体" panose="02010609060101010101" pitchFamily="2" charset="-122"/>
              </a:rPr>
              <a:t>      </a:t>
            </a:r>
            <a:r>
              <a:rPr lang="zh-CN" altLang="en-US" sz="2665" dirty="0">
                <a:solidFill>
                  <a:srgbClr val="0000FF"/>
                </a:solidFill>
                <a:ea typeface="黑体" panose="02010609060101010101" pitchFamily="2" charset="-122"/>
              </a:rPr>
              <a:t>找出文中意蕴丰富的语言，体味句子的修辞。</a:t>
            </a:r>
            <a:endParaRPr lang="zh-CN" altLang="en-US" sz="2665" dirty="0">
              <a:solidFill>
                <a:srgbClr val="0000FF"/>
              </a:solidFill>
              <a:ea typeface="黑体" panose="02010609060101010101" pitchFamily="2" charset="-122"/>
            </a:endParaRPr>
          </a:p>
          <a:p>
            <a:pPr>
              <a:lnSpc>
                <a:spcPct val="80000"/>
              </a:lnSpc>
              <a:buNone/>
            </a:pPr>
            <a:r>
              <a:rPr lang="zh-CN" altLang="en-US" sz="2665" dirty="0">
                <a:solidFill>
                  <a:srgbClr val="008000"/>
                </a:solidFill>
                <a:ea typeface="黑体" panose="02010609060101010101" pitchFamily="2" charset="-122"/>
              </a:rPr>
              <a:t>      </a:t>
            </a:r>
            <a:endParaRPr lang="zh-CN" altLang="en-US" sz="2665" dirty="0">
              <a:solidFill>
                <a:srgbClr val="008000"/>
              </a:solidFill>
              <a:ea typeface="黑体" panose="02010609060101010101" pitchFamily="2" charset="-122"/>
            </a:endParaRPr>
          </a:p>
          <a:p>
            <a:pPr>
              <a:lnSpc>
                <a:spcPct val="100000"/>
              </a:lnSpc>
              <a:buNone/>
            </a:pPr>
            <a:r>
              <a:rPr lang="zh-CN" altLang="en-US" sz="2665" dirty="0">
                <a:solidFill>
                  <a:srgbClr val="008000"/>
                </a:solidFill>
                <a:ea typeface="黑体" panose="02010609060101010101" pitchFamily="2" charset="-122"/>
              </a:rPr>
              <a:t>     </a:t>
            </a:r>
            <a:r>
              <a:rPr lang="zh-CN" altLang="en-US" sz="2665" b="1" dirty="0">
                <a:solidFill>
                  <a:srgbClr val="0000CC"/>
                </a:solidFill>
              </a:rPr>
              <a:t>经典语句：</a:t>
            </a:r>
            <a:r>
              <a:rPr lang="zh-CN" altLang="en-US" sz="2665" b="1" dirty="0">
                <a:solidFill>
                  <a:srgbClr val="003300"/>
                </a:solidFill>
                <a:ea typeface="楷体_GB2312" pitchFamily="49" charset="-122"/>
              </a:rPr>
              <a:t>茅盾故乡乌镇的小河两岸都是密密的芦苇，真是密不透风，每当其间显现一座石桥时，仿佛</a:t>
            </a:r>
            <a:r>
              <a:rPr lang="zh-CN" altLang="en-US" sz="2665" b="1" u="sng" dirty="0">
                <a:solidFill>
                  <a:srgbClr val="003300"/>
                </a:solidFill>
                <a:ea typeface="楷体_GB2312" pitchFamily="49" charset="-122"/>
              </a:rPr>
              <a:t>发闷</a:t>
            </a:r>
            <a:r>
              <a:rPr lang="zh-CN" altLang="en-US" sz="2665" b="1" dirty="0">
                <a:solidFill>
                  <a:srgbClr val="003300"/>
                </a:solidFill>
                <a:ea typeface="楷体_GB2312" pitchFamily="49" charset="-122"/>
              </a:rPr>
              <a:t>的苇丛做了一次</a:t>
            </a:r>
            <a:r>
              <a:rPr lang="zh-CN" altLang="en-US" sz="2665" b="1" u="sng" dirty="0">
                <a:solidFill>
                  <a:srgbClr val="003300"/>
                </a:solidFill>
                <a:ea typeface="楷体_GB2312" pitchFamily="49" charset="-122"/>
              </a:rPr>
              <a:t>深呼吸</a:t>
            </a:r>
            <a:r>
              <a:rPr lang="zh-CN" altLang="en-US" sz="2665" b="1" dirty="0">
                <a:solidFill>
                  <a:srgbClr val="003300"/>
                </a:solidFill>
                <a:ea typeface="楷体_GB2312" pitchFamily="49" charset="-122"/>
              </a:rPr>
              <a:t>，透了一口舒畅的气。</a:t>
            </a:r>
            <a:endParaRPr lang="zh-CN" altLang="en-US" sz="2665" b="1" dirty="0">
              <a:solidFill>
                <a:srgbClr val="003300"/>
              </a:solidFill>
              <a:ea typeface="楷体_GB2312" pitchFamily="49" charset="-122"/>
            </a:endParaRPr>
          </a:p>
          <a:p>
            <a:pPr>
              <a:lnSpc>
                <a:spcPct val="100000"/>
              </a:lnSpc>
              <a:buNone/>
            </a:pPr>
            <a:r>
              <a:rPr lang="zh-CN" altLang="en-US" sz="2665" b="1" dirty="0">
                <a:solidFill>
                  <a:srgbClr val="FF0000"/>
                </a:solidFill>
              </a:rPr>
              <a:t>     </a:t>
            </a:r>
            <a:r>
              <a:rPr lang="zh-CN" altLang="en-US" sz="2665" b="1" u="sng" dirty="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“           ”</a:t>
            </a:r>
            <a:r>
              <a:rPr lang="zh-CN" altLang="en-US" sz="2665" b="1" dirty="0">
                <a:solidFill>
                  <a:srgbClr val="008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形容小河两岸苇丛的严实</a:t>
            </a:r>
            <a:r>
              <a:rPr lang="en-US" altLang="zh-CN" sz="2665" b="1" dirty="0">
                <a:solidFill>
                  <a:srgbClr val="008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,</a:t>
            </a:r>
            <a:r>
              <a:rPr lang="zh-CN" altLang="en-US" sz="2665" b="1" dirty="0">
                <a:solidFill>
                  <a:srgbClr val="008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苇丛不会   </a:t>
            </a:r>
            <a:r>
              <a:rPr lang="zh-CN" altLang="en-US" sz="2665" b="1" u="sng" dirty="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“      ”</a:t>
            </a:r>
            <a:r>
              <a:rPr lang="zh-CN" altLang="en-US" sz="2665" b="1" dirty="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，</a:t>
            </a:r>
            <a:r>
              <a:rPr lang="zh-CN" altLang="en-US" sz="2665" b="1" dirty="0">
                <a:solidFill>
                  <a:srgbClr val="008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也不会做</a:t>
            </a:r>
            <a:r>
              <a:rPr lang="zh-CN" altLang="en-US" sz="2665" b="1" dirty="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“</a:t>
            </a:r>
            <a:r>
              <a:rPr lang="zh-CN" altLang="en-US" sz="2665" b="1" u="sng" dirty="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         ”</a:t>
            </a:r>
            <a:r>
              <a:rPr lang="en-US" altLang="zh-CN" sz="2665" b="1" dirty="0">
                <a:solidFill>
                  <a:srgbClr val="008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,</a:t>
            </a:r>
            <a:r>
              <a:rPr lang="zh-CN" altLang="en-US" sz="2665" b="1" dirty="0">
                <a:solidFill>
                  <a:srgbClr val="008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这是用</a:t>
            </a:r>
            <a:r>
              <a:rPr lang="zh-CN" altLang="en-US" sz="2665" b="1" u="sng" dirty="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          </a:t>
            </a:r>
            <a:r>
              <a:rPr lang="zh-CN" altLang="en-US" sz="2665" b="1" dirty="0">
                <a:solidFill>
                  <a:srgbClr val="008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的修辞写法，生动地突出当桥出现在密密的芦苇中</a:t>
            </a:r>
            <a:r>
              <a:rPr lang="en-US" altLang="zh-CN" sz="2665" b="1" dirty="0">
                <a:solidFill>
                  <a:srgbClr val="008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,</a:t>
            </a:r>
            <a:r>
              <a:rPr lang="zh-CN" altLang="en-US" sz="2665" b="1" dirty="0">
                <a:solidFill>
                  <a:srgbClr val="008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拱桥的弧线与方桥的直线与苇丛形成鲜明的</a:t>
            </a:r>
            <a:r>
              <a:rPr lang="zh-CN" altLang="en-US" sz="2665" b="1" u="sng" dirty="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     </a:t>
            </a:r>
            <a:r>
              <a:rPr lang="en-US" altLang="zh-CN" sz="2665" b="1" dirty="0">
                <a:solidFill>
                  <a:srgbClr val="008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,</a:t>
            </a:r>
            <a:r>
              <a:rPr lang="zh-CN" altLang="en-US" sz="2665" b="1" dirty="0">
                <a:solidFill>
                  <a:srgbClr val="008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打破了这里的单调与沉闷</a:t>
            </a:r>
            <a:r>
              <a:rPr lang="en-US" altLang="zh-CN" sz="2665" b="1" dirty="0">
                <a:solidFill>
                  <a:srgbClr val="008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,</a:t>
            </a:r>
            <a:r>
              <a:rPr lang="zh-CN" altLang="en-US" sz="2665" b="1" dirty="0">
                <a:solidFill>
                  <a:srgbClr val="008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使个画面豁然开朗</a:t>
            </a:r>
            <a:r>
              <a:rPr lang="en-US" altLang="zh-CN" sz="2665" b="1" dirty="0">
                <a:solidFill>
                  <a:srgbClr val="008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,</a:t>
            </a:r>
            <a:r>
              <a:rPr lang="zh-CN" altLang="en-US" sz="2665" b="1" dirty="0">
                <a:solidFill>
                  <a:srgbClr val="008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从而表现了桥的形式作用</a:t>
            </a:r>
            <a:r>
              <a:rPr lang="en-US" altLang="zh-CN" sz="2665" b="1">
                <a:solidFill>
                  <a:srgbClr val="008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.</a:t>
            </a:r>
            <a:endParaRPr lang="en-US" altLang="zh-CN" sz="2665" b="1">
              <a:solidFill>
                <a:srgbClr val="008000"/>
              </a:solidFill>
              <a:latin typeface="隶书" panose="02010509060101010101" pitchFamily="49" charset="-122"/>
              <a:ea typeface="隶书" panose="02010509060101010101" pitchFamily="49" charset="-122"/>
            </a:endParaRPr>
          </a:p>
          <a:p>
            <a:pPr>
              <a:lnSpc>
                <a:spcPct val="80000"/>
              </a:lnSpc>
              <a:buNone/>
            </a:pPr>
            <a:endParaRPr lang="en-US" altLang="zh-CN" sz="2665">
              <a:solidFill>
                <a:srgbClr val="008000"/>
              </a:solidFill>
              <a:latin typeface="隶书" panose="02010509060101010101" pitchFamily="49" charset="-122"/>
              <a:ea typeface="隶书" panose="02010509060101010101" pitchFamily="49" charset="-122"/>
            </a:endParaRPr>
          </a:p>
        </p:txBody>
      </p:sp>
      <p:sp>
        <p:nvSpPr>
          <p:cNvPr id="9220" name="矩形 9219"/>
          <p:cNvSpPr/>
          <p:nvPr/>
        </p:nvSpPr>
        <p:spPr>
          <a:xfrm>
            <a:off x="731762" y="343203"/>
            <a:ext cx="4183440" cy="890511"/>
          </a:xfrm>
          <a:prstGeom prst="rect">
            <a:avLst/>
          </a:prstGeom>
        </p:spPr>
        <p:txBody>
          <a:bodyPr wrap="none" fromWordArt="1">
            <a:prstTxWarp prst="textWave1">
              <a:avLst>
                <a:gd name="adj1" fmla="val 13005"/>
                <a:gd name="adj2" fmla="val 0"/>
              </a:avLst>
            </a:prstTxWarp>
            <a:normAutofit/>
          </a:bodyPr>
          <a:p>
            <a:pPr algn="ctr">
              <a:lnSpc>
                <a:spcPct val="100000"/>
              </a:lnSpc>
              <a:spcBef>
                <a:spcPct val="0"/>
              </a:spcBef>
            </a:pPr>
            <a:r>
              <a:rPr lang="zh-CN" altLang="en-US" sz="3430" b="0">
                <a:ln w="12700" cap="flat" cmpd="sng">
                  <a:solidFill>
                    <a:srgbClr val="0000FF"/>
                  </a:solidFill>
                  <a:prstDash val="solid"/>
                  <a:headEnd type="none" w="med" len="med"/>
                  <a:tailEnd type="none" w="med" len="med"/>
                </a:ln>
                <a:gradFill rotWithShape="0">
                  <a:gsLst>
                    <a:gs pos="0">
                      <a:srgbClr val="A603AB">
                        <a:alpha val="100000"/>
                      </a:srgbClr>
                    </a:gs>
                    <a:gs pos="12000">
                      <a:srgbClr val="E81766">
                        <a:alpha val="100000"/>
                      </a:srgbClr>
                    </a:gs>
                    <a:gs pos="27000">
                      <a:srgbClr val="EE3F17">
                        <a:alpha val="100000"/>
                      </a:srgbClr>
                    </a:gs>
                    <a:gs pos="48000">
                      <a:srgbClr val="FFFF00">
                        <a:alpha val="100000"/>
                      </a:srgbClr>
                    </a:gs>
                    <a:gs pos="64999">
                      <a:srgbClr val="1A8D48">
                        <a:alpha val="100000"/>
                      </a:srgbClr>
                    </a:gs>
                    <a:gs pos="78999">
                      <a:srgbClr val="0819FB">
                        <a:alpha val="100000"/>
                      </a:srgbClr>
                    </a:gs>
                    <a:gs pos="100000">
                      <a:srgbClr val="A603AB">
                        <a:alpha val="100000"/>
                      </a:srgbClr>
                    </a:gs>
                  </a:gsLst>
                  <a:lin ang="0" scaled="1"/>
                  <a:tileRect/>
                </a:gradFill>
                <a:effectLst>
                  <a:outerShdw dist="35921" dir="2699999" sy="50000" kx="2115830" algn="bl" rotWithShape="0">
                    <a:srgbClr val="C0C0C0">
                      <a:alpha val="80000"/>
                    </a:srgbClr>
                  </a:outerShdw>
                </a:effectLst>
                <a:latin typeface="宋体" panose="02010600030101010101" pitchFamily="2" charset="-122"/>
                <a:ea typeface="宋体" panose="02010600030101010101" pitchFamily="2" charset="-122"/>
              </a:rPr>
              <a:t>品语言</a:t>
            </a:r>
            <a:endParaRPr lang="zh-CN" altLang="en-US" sz="3430" b="0">
              <a:ln w="12700" cap="flat" cmpd="sng">
                <a:solidFill>
                  <a:srgbClr val="0000FF"/>
                </a:solidFill>
                <a:prstDash val="solid"/>
                <a:headEnd type="none" w="med" len="med"/>
                <a:tailEnd type="none" w="med" len="med"/>
              </a:ln>
              <a:gradFill rotWithShape="0">
                <a:gsLst>
                  <a:gs pos="0">
                    <a:srgbClr val="A603AB">
                      <a:alpha val="100000"/>
                    </a:srgbClr>
                  </a:gs>
                  <a:gs pos="12000">
                    <a:srgbClr val="E81766">
                      <a:alpha val="100000"/>
                    </a:srgbClr>
                  </a:gs>
                  <a:gs pos="27000">
                    <a:srgbClr val="EE3F17">
                      <a:alpha val="100000"/>
                    </a:srgbClr>
                  </a:gs>
                  <a:gs pos="48000">
                    <a:srgbClr val="FFFF00">
                      <a:alpha val="100000"/>
                    </a:srgbClr>
                  </a:gs>
                  <a:gs pos="64999">
                    <a:srgbClr val="1A8D48">
                      <a:alpha val="100000"/>
                    </a:srgbClr>
                  </a:gs>
                  <a:gs pos="78999">
                    <a:srgbClr val="0819FB">
                      <a:alpha val="100000"/>
                    </a:srgbClr>
                  </a:gs>
                  <a:gs pos="100000">
                    <a:srgbClr val="A603AB">
                      <a:alpha val="100000"/>
                    </a:srgbClr>
                  </a:gs>
                </a:gsLst>
                <a:lin ang="0" scaled="1"/>
                <a:tileRect/>
              </a:gradFill>
              <a:effectLst>
                <a:outerShdw dist="35921" dir="2699999" sy="50000" kx="2115830" algn="bl" rotWithShape="0">
                  <a:srgbClr val="C0C0C0">
                    <a:alpha val="80000"/>
                  </a:srgbClr>
                </a:outerShdw>
              </a:effectLst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>
                                            <p:txEl>
                                              <p:charRg st="122" end="27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9219">
                                            <p:txEl>
                                              <p:charRg st="122" end="27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9219">
                                            <p:txEl>
                                              <p:charRg st="122" end="27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9219" name="文本占位符 9218"/>
          <p:cNvSpPr>
            <a:spLocks noGrp="1"/>
          </p:cNvSpPr>
          <p:nvPr>
            <p:ph type="body" idx="1"/>
          </p:nvPr>
        </p:nvSpPr>
        <p:spPr>
          <a:xfrm>
            <a:off x="388620" y="1371600"/>
            <a:ext cx="8161020" cy="5064760"/>
          </a:xfrm>
          <a:solidFill>
            <a:srgbClr val="CCFFFF">
              <a:alpha val="33000"/>
            </a:srgbClr>
          </a:solidFill>
          <a:ln w="28575">
            <a:solidFill>
              <a:srgbClr val="0000FF"/>
            </a:solidFill>
            <a:miter/>
          </a:ln>
        </p:spPr>
        <p:txBody>
          <a:bodyPr lIns="91109" tIns="45554" rIns="91109" bIns="45554"/>
          <a:p>
            <a:pPr>
              <a:lnSpc>
                <a:spcPct val="100000"/>
              </a:lnSpc>
              <a:buNone/>
            </a:pPr>
            <a:r>
              <a:rPr lang="en-US" altLang="zh-CN" sz="2285" dirty="0">
                <a:solidFill>
                  <a:srgbClr val="0000FF"/>
                </a:solidFill>
                <a:ea typeface="黑体" panose="02010609060101010101" pitchFamily="2" charset="-122"/>
              </a:rPr>
              <a:t>      </a:t>
            </a:r>
            <a:r>
              <a:rPr lang="zh-CN" altLang="en-US" sz="2665" dirty="0">
                <a:solidFill>
                  <a:srgbClr val="0000FF"/>
                </a:solidFill>
                <a:ea typeface="黑体" panose="02010609060101010101" pitchFamily="2" charset="-122"/>
              </a:rPr>
              <a:t>找出文中意蕴丰富的语言，体味句子的修辞。</a:t>
            </a:r>
            <a:endParaRPr lang="zh-CN" altLang="en-US" sz="2665" dirty="0">
              <a:solidFill>
                <a:srgbClr val="008000"/>
              </a:solidFill>
              <a:ea typeface="黑体" panose="02010609060101010101" pitchFamily="2" charset="-122"/>
            </a:endParaRPr>
          </a:p>
          <a:p>
            <a:pPr>
              <a:lnSpc>
                <a:spcPct val="110000"/>
              </a:lnSpc>
              <a:buNone/>
            </a:pPr>
            <a:r>
              <a:rPr lang="zh-CN" altLang="en-US" sz="2665" dirty="0">
                <a:solidFill>
                  <a:srgbClr val="008000"/>
                </a:solidFill>
                <a:ea typeface="黑体" panose="02010609060101010101" pitchFamily="2" charset="-122"/>
              </a:rPr>
              <a:t>     </a:t>
            </a:r>
            <a:r>
              <a:rPr lang="zh-CN" altLang="en-US" sz="2665" b="1" dirty="0">
                <a:solidFill>
                  <a:srgbClr val="0000CC"/>
                </a:solidFill>
              </a:rPr>
              <a:t>经典语句：</a:t>
            </a:r>
            <a:r>
              <a:rPr lang="zh-CN" altLang="en-US" sz="2665" b="1" dirty="0">
                <a:solidFill>
                  <a:srgbClr val="003300"/>
                </a:solidFill>
                <a:ea typeface="楷体_GB2312" pitchFamily="49" charset="-122"/>
              </a:rPr>
              <a:t>茅盾故乡乌镇的小河两岸都是密密的芦苇，真是密不透风，每当其间显现一座石桥时，仿佛</a:t>
            </a:r>
            <a:r>
              <a:rPr lang="zh-CN" altLang="en-US" sz="2665" b="1" u="sng" dirty="0">
                <a:solidFill>
                  <a:srgbClr val="003300"/>
                </a:solidFill>
                <a:ea typeface="楷体_GB2312" pitchFamily="49" charset="-122"/>
              </a:rPr>
              <a:t>发闷</a:t>
            </a:r>
            <a:r>
              <a:rPr lang="zh-CN" altLang="en-US" sz="2665" b="1" dirty="0">
                <a:solidFill>
                  <a:srgbClr val="003300"/>
                </a:solidFill>
                <a:ea typeface="楷体_GB2312" pitchFamily="49" charset="-122"/>
              </a:rPr>
              <a:t>的苇丛做了一次</a:t>
            </a:r>
            <a:r>
              <a:rPr lang="zh-CN" altLang="en-US" sz="2665" b="1" u="sng" dirty="0">
                <a:solidFill>
                  <a:srgbClr val="003300"/>
                </a:solidFill>
                <a:ea typeface="楷体_GB2312" pitchFamily="49" charset="-122"/>
              </a:rPr>
              <a:t>深呼吸</a:t>
            </a:r>
            <a:r>
              <a:rPr lang="zh-CN" altLang="en-US" sz="2665" b="1" dirty="0">
                <a:solidFill>
                  <a:srgbClr val="003300"/>
                </a:solidFill>
                <a:ea typeface="楷体_GB2312" pitchFamily="49" charset="-122"/>
              </a:rPr>
              <a:t>，透了一口舒畅的气。</a:t>
            </a:r>
            <a:endParaRPr lang="zh-CN" altLang="en-US" sz="2665" b="1" dirty="0">
              <a:solidFill>
                <a:srgbClr val="003300"/>
              </a:solidFill>
              <a:ea typeface="楷体_GB2312" pitchFamily="49" charset="-122"/>
            </a:endParaRPr>
          </a:p>
          <a:p>
            <a:pPr>
              <a:lnSpc>
                <a:spcPct val="110000"/>
              </a:lnSpc>
              <a:buNone/>
            </a:pPr>
            <a:r>
              <a:rPr lang="zh-CN" altLang="en-US" sz="2665" b="1" dirty="0">
                <a:solidFill>
                  <a:srgbClr val="FF0000"/>
                </a:solidFill>
              </a:rPr>
              <a:t>     </a:t>
            </a:r>
            <a:r>
              <a:rPr lang="zh-CN" altLang="en-US" sz="2665" b="1" u="sng" dirty="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“ 密不透风 ”</a:t>
            </a:r>
            <a:r>
              <a:rPr lang="zh-CN" altLang="en-US" sz="2665" b="1" dirty="0">
                <a:solidFill>
                  <a:srgbClr val="008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形容小河两岸苇丛的严实</a:t>
            </a:r>
            <a:r>
              <a:rPr lang="en-US" altLang="zh-CN" sz="2665" b="1" dirty="0">
                <a:solidFill>
                  <a:srgbClr val="008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,</a:t>
            </a:r>
            <a:r>
              <a:rPr lang="zh-CN" altLang="en-US" sz="2665" b="1" dirty="0">
                <a:solidFill>
                  <a:srgbClr val="008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苇丛不会   </a:t>
            </a:r>
            <a:r>
              <a:rPr lang="zh-CN" altLang="en-US" sz="2665" b="1" u="sng" dirty="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“ 发闷 ”</a:t>
            </a:r>
            <a:r>
              <a:rPr lang="zh-CN" altLang="en-US" sz="2665" b="1" dirty="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，</a:t>
            </a:r>
            <a:r>
              <a:rPr lang="zh-CN" altLang="en-US" sz="2665" b="1" dirty="0">
                <a:solidFill>
                  <a:srgbClr val="008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也不会做</a:t>
            </a:r>
            <a:r>
              <a:rPr lang="zh-CN" altLang="en-US" sz="2665" b="1" dirty="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“</a:t>
            </a:r>
            <a:r>
              <a:rPr lang="zh-CN" altLang="en-US" sz="2665" b="1" u="sng" dirty="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  深呼吸 ”</a:t>
            </a:r>
            <a:r>
              <a:rPr lang="en-US" altLang="zh-CN" sz="2665" b="1" dirty="0">
                <a:solidFill>
                  <a:srgbClr val="008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,</a:t>
            </a:r>
            <a:r>
              <a:rPr lang="zh-CN" altLang="en-US" sz="2665" b="1" dirty="0">
                <a:solidFill>
                  <a:srgbClr val="008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这是用</a:t>
            </a:r>
            <a:r>
              <a:rPr lang="zh-CN" altLang="en-US" sz="2665" b="1" u="sng" dirty="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  拟人  </a:t>
            </a:r>
            <a:r>
              <a:rPr lang="zh-CN" altLang="en-US" sz="2665" b="1" dirty="0">
                <a:solidFill>
                  <a:srgbClr val="008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的修辞写法，生动地突出当桥出现在密密的芦苇中</a:t>
            </a:r>
            <a:r>
              <a:rPr lang="en-US" altLang="zh-CN" sz="2665" b="1" dirty="0">
                <a:solidFill>
                  <a:srgbClr val="008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,</a:t>
            </a:r>
            <a:r>
              <a:rPr lang="zh-CN" altLang="en-US" sz="2665" b="1" dirty="0">
                <a:solidFill>
                  <a:srgbClr val="008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拱桥的弧线与方桥的直线与苇丛形成鲜明的</a:t>
            </a:r>
            <a:r>
              <a:rPr lang="zh-CN" altLang="en-US" sz="2665" b="1" u="sng" dirty="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 对比 </a:t>
            </a:r>
            <a:r>
              <a:rPr lang="en-US" altLang="zh-CN" sz="2665" b="1" dirty="0">
                <a:solidFill>
                  <a:srgbClr val="008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,</a:t>
            </a:r>
            <a:r>
              <a:rPr lang="zh-CN" altLang="en-US" sz="2665" b="1" dirty="0">
                <a:solidFill>
                  <a:srgbClr val="008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打破了这里的单调与沉闷</a:t>
            </a:r>
            <a:r>
              <a:rPr lang="en-US" altLang="zh-CN" sz="2665" b="1" dirty="0">
                <a:solidFill>
                  <a:srgbClr val="008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,</a:t>
            </a:r>
            <a:r>
              <a:rPr lang="zh-CN" altLang="en-US" sz="2665" b="1" dirty="0">
                <a:solidFill>
                  <a:srgbClr val="008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使个画面豁然开朗</a:t>
            </a:r>
            <a:r>
              <a:rPr lang="en-US" altLang="zh-CN" sz="2665" b="1" dirty="0">
                <a:solidFill>
                  <a:srgbClr val="008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,</a:t>
            </a:r>
            <a:r>
              <a:rPr lang="zh-CN" altLang="en-US" sz="2665" b="1" dirty="0">
                <a:solidFill>
                  <a:srgbClr val="008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从而表现了桥的形式作用</a:t>
            </a:r>
            <a:r>
              <a:rPr lang="zh-CN" altLang="en-US" sz="2665" b="1">
                <a:solidFill>
                  <a:srgbClr val="008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。</a:t>
            </a:r>
            <a:endParaRPr lang="zh-CN" altLang="en-US" sz="2665" b="1">
              <a:solidFill>
                <a:srgbClr val="008000"/>
              </a:solidFill>
              <a:latin typeface="隶书" panose="02010509060101010101" pitchFamily="49" charset="-122"/>
              <a:ea typeface="隶书" panose="02010509060101010101" pitchFamily="49" charset="-122"/>
            </a:endParaRPr>
          </a:p>
          <a:p>
            <a:pPr>
              <a:lnSpc>
                <a:spcPct val="80000"/>
              </a:lnSpc>
              <a:buNone/>
            </a:pPr>
            <a:endParaRPr lang="en-US" altLang="zh-CN" sz="2665">
              <a:solidFill>
                <a:srgbClr val="008000"/>
              </a:solidFill>
              <a:latin typeface="隶书" panose="02010509060101010101" pitchFamily="49" charset="-122"/>
              <a:ea typeface="隶书" panose="02010509060101010101" pitchFamily="49" charset="-122"/>
            </a:endParaRPr>
          </a:p>
        </p:txBody>
      </p:sp>
      <p:sp>
        <p:nvSpPr>
          <p:cNvPr id="9220" name="矩形 9219"/>
          <p:cNvSpPr/>
          <p:nvPr/>
        </p:nvSpPr>
        <p:spPr>
          <a:xfrm>
            <a:off x="731762" y="343203"/>
            <a:ext cx="4183440" cy="890511"/>
          </a:xfrm>
          <a:prstGeom prst="rect">
            <a:avLst/>
          </a:prstGeom>
        </p:spPr>
        <p:txBody>
          <a:bodyPr wrap="none" fromWordArt="1">
            <a:prstTxWarp prst="textWave1">
              <a:avLst>
                <a:gd name="adj1" fmla="val 13005"/>
                <a:gd name="adj2" fmla="val 0"/>
              </a:avLst>
            </a:prstTxWarp>
            <a:normAutofit/>
          </a:bodyPr>
          <a:p>
            <a:pPr algn="ctr">
              <a:lnSpc>
                <a:spcPct val="100000"/>
              </a:lnSpc>
              <a:spcBef>
                <a:spcPct val="0"/>
              </a:spcBef>
            </a:pPr>
            <a:r>
              <a:rPr lang="zh-CN" altLang="en-US" sz="3430" b="0">
                <a:ln w="12700" cap="flat" cmpd="sng">
                  <a:solidFill>
                    <a:srgbClr val="0000FF"/>
                  </a:solidFill>
                  <a:prstDash val="solid"/>
                  <a:headEnd type="none" w="med" len="med"/>
                  <a:tailEnd type="none" w="med" len="med"/>
                </a:ln>
                <a:gradFill rotWithShape="0">
                  <a:gsLst>
                    <a:gs pos="0">
                      <a:srgbClr val="A603AB">
                        <a:alpha val="100000"/>
                      </a:srgbClr>
                    </a:gs>
                    <a:gs pos="12000">
                      <a:srgbClr val="E81766">
                        <a:alpha val="100000"/>
                      </a:srgbClr>
                    </a:gs>
                    <a:gs pos="27000">
                      <a:srgbClr val="EE3F17">
                        <a:alpha val="100000"/>
                      </a:srgbClr>
                    </a:gs>
                    <a:gs pos="48000">
                      <a:srgbClr val="FFFF00">
                        <a:alpha val="100000"/>
                      </a:srgbClr>
                    </a:gs>
                    <a:gs pos="64999">
                      <a:srgbClr val="1A8D48">
                        <a:alpha val="100000"/>
                      </a:srgbClr>
                    </a:gs>
                    <a:gs pos="78999">
                      <a:srgbClr val="0819FB">
                        <a:alpha val="100000"/>
                      </a:srgbClr>
                    </a:gs>
                    <a:gs pos="100000">
                      <a:srgbClr val="A603AB">
                        <a:alpha val="100000"/>
                      </a:srgbClr>
                    </a:gs>
                  </a:gsLst>
                  <a:lin ang="0" scaled="1"/>
                  <a:tileRect/>
                </a:gradFill>
                <a:effectLst>
                  <a:outerShdw dist="35921" dir="2699999" sy="50000" kx="2115830" algn="bl" rotWithShape="0">
                    <a:srgbClr val="C0C0C0">
                      <a:alpha val="80000"/>
                    </a:srgbClr>
                  </a:outerShdw>
                </a:effectLst>
                <a:latin typeface="宋体" panose="02010600030101010101" pitchFamily="2" charset="-122"/>
                <a:ea typeface="宋体" panose="02010600030101010101" pitchFamily="2" charset="-122"/>
              </a:rPr>
              <a:t>品语言</a:t>
            </a:r>
            <a:endParaRPr lang="zh-CN" altLang="en-US" sz="3430" b="0">
              <a:ln w="12700" cap="flat" cmpd="sng">
                <a:solidFill>
                  <a:srgbClr val="0000FF"/>
                </a:solidFill>
                <a:prstDash val="solid"/>
                <a:headEnd type="none" w="med" len="med"/>
                <a:tailEnd type="none" w="med" len="med"/>
              </a:ln>
              <a:gradFill rotWithShape="0">
                <a:gsLst>
                  <a:gs pos="0">
                    <a:srgbClr val="A603AB">
                      <a:alpha val="100000"/>
                    </a:srgbClr>
                  </a:gs>
                  <a:gs pos="12000">
                    <a:srgbClr val="E81766">
                      <a:alpha val="100000"/>
                    </a:srgbClr>
                  </a:gs>
                  <a:gs pos="27000">
                    <a:srgbClr val="EE3F17">
                      <a:alpha val="100000"/>
                    </a:srgbClr>
                  </a:gs>
                  <a:gs pos="48000">
                    <a:srgbClr val="FFFF00">
                      <a:alpha val="100000"/>
                    </a:srgbClr>
                  </a:gs>
                  <a:gs pos="64999">
                    <a:srgbClr val="1A8D48">
                      <a:alpha val="100000"/>
                    </a:srgbClr>
                  </a:gs>
                  <a:gs pos="78999">
                    <a:srgbClr val="0819FB">
                      <a:alpha val="100000"/>
                    </a:srgbClr>
                  </a:gs>
                  <a:gs pos="100000">
                    <a:srgbClr val="A603AB">
                      <a:alpha val="100000"/>
                    </a:srgbClr>
                  </a:gs>
                </a:gsLst>
                <a:lin ang="0" scaled="1"/>
                <a:tileRect/>
              </a:gradFill>
              <a:effectLst>
                <a:outerShdw dist="35921" dir="2699999" sy="50000" kx="2115830" algn="bl" rotWithShape="0">
                  <a:srgbClr val="C0C0C0">
                    <a:alpha val="80000"/>
                  </a:srgbClr>
                </a:outerShdw>
              </a:effectLst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3314" name="Text Box 2"/>
          <p:cNvSpPr txBox="1"/>
          <p:nvPr/>
        </p:nvSpPr>
        <p:spPr>
          <a:xfrm>
            <a:off x="1371600" y="254000"/>
            <a:ext cx="3921125" cy="427038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lvl="0" eaLnBrk="1" hangingPunct="1"/>
            <a:r>
              <a:rPr lang="en-US" altLang="x-none" sz="2200" b="1">
                <a:solidFill>
                  <a:schemeClr val="bg1"/>
                </a:solidFill>
                <a:latin typeface="Arial" panose="020B0604020202020204" pitchFamily="34" charset="0"/>
                <a:ea typeface="黑体" panose="02010609060101010101" pitchFamily="2" charset="-122"/>
              </a:rPr>
              <a:t>12  </a:t>
            </a:r>
            <a:r>
              <a:rPr lang="zh-CN" altLang="en-US" sz="2200" b="1" dirty="0">
                <a:solidFill>
                  <a:schemeClr val="bg1"/>
                </a:solidFill>
                <a:latin typeface="Arial" panose="020B0604020202020204" pitchFamily="34" charset="0"/>
                <a:ea typeface="黑体" panose="02010609060101010101" pitchFamily="2" charset="-122"/>
              </a:rPr>
              <a:t>桥之美</a:t>
            </a:r>
            <a:endParaRPr lang="zh-CN" altLang="en-US" sz="2200" b="1" dirty="0">
              <a:solidFill>
                <a:schemeClr val="bg1"/>
              </a:solidFill>
              <a:latin typeface="Arial" panose="020B0604020202020204" pitchFamily="34" charset="0"/>
              <a:ea typeface="黑体" panose="02010609060101010101" pitchFamily="2" charset="-122"/>
            </a:endParaRPr>
          </a:p>
        </p:txBody>
      </p:sp>
      <p:graphicFrame>
        <p:nvGraphicFramePr>
          <p:cNvPr id="13391" name="表格 13390"/>
          <p:cNvGraphicFramePr/>
          <p:nvPr/>
        </p:nvGraphicFramePr>
        <p:xfrm>
          <a:off x="250825" y="1268413"/>
          <a:ext cx="8569325" cy="4725987"/>
        </p:xfrm>
        <a:graphic>
          <a:graphicData uri="http://schemas.openxmlformats.org/drawingml/2006/table">
            <a:tbl>
              <a:tblPr/>
              <a:tblGrid>
                <a:gridCol w="1223963"/>
                <a:gridCol w="3024187"/>
                <a:gridCol w="4321175"/>
              </a:tblGrid>
              <a:tr h="1582738">
                <a:tc>
                  <a:txBody>
                    <a:bodyPr/>
                    <a:lstStyle>
                      <a:lvl1pPr marL="342900" lvl="0" indent="-342900" algn="l" defTabSz="91440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>
                        <a:defRPr sz="2400" kern="1200"/>
                      </a:lvl2pPr>
                      <a:lvl3pPr marL="1143000" lvl="2" indent="-228600">
                        <a:defRPr sz="2000" kern="1200"/>
                      </a:lvl3pPr>
                      <a:lvl4pPr marL="1600200" lvl="3" indent="-228600">
                        <a:defRPr sz="1800" kern="1200"/>
                      </a:lvl4pPr>
                      <a:lvl5pPr marL="2057400" lvl="4" indent="-228600">
                        <a:defRPr sz="1800" kern="1200"/>
                      </a:lvl5pPr>
                    </a:lstStyle>
                    <a:p>
                      <a:pPr marL="0" lvl="0" indent="0">
                        <a:lnSpc>
                          <a:spcPct val="135000"/>
                        </a:lnSpc>
                        <a:spcBef>
                          <a:spcPct val="0"/>
                        </a:spcBef>
                        <a:buNone/>
                      </a:pPr>
                      <a:r>
                        <a:rPr lang="zh-CN" altLang="en-US" sz="2400" b="1" dirty="0">
                          <a:solidFill>
                            <a:srgbClr val="FF0000"/>
                          </a:solidFill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比较点</a:t>
                      </a:r>
                      <a:endParaRPr lang="zh-CN" altLang="en-US" sz="2400" b="1" dirty="0">
                        <a:solidFill>
                          <a:srgbClr val="FF0000"/>
                        </a:solidFill>
                      </a:endParaRPr>
                    </a:p>
                  </a:txBody>
                  <a:tcPr anchor="ctr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>
                        <a:defRPr sz="2400" kern="1200"/>
                      </a:lvl2pPr>
                      <a:lvl3pPr marL="1143000" lvl="2" indent="-228600">
                        <a:defRPr sz="2000" kern="1200"/>
                      </a:lvl3pPr>
                      <a:lvl4pPr marL="1600200" lvl="3" indent="-228600">
                        <a:defRPr sz="1800" kern="1200"/>
                      </a:lvl4pPr>
                      <a:lvl5pPr marL="2057400" lvl="4" indent="-228600">
                        <a:defRPr sz="1800" kern="1200"/>
                      </a:lvl5pPr>
                    </a:lstStyle>
                    <a:p>
                      <a:pPr marL="0" lvl="0" indent="0">
                        <a:lnSpc>
                          <a:spcPct val="135000"/>
                        </a:lnSpc>
                        <a:spcBef>
                          <a:spcPct val="0"/>
                        </a:spcBef>
                        <a:buNone/>
                      </a:pPr>
                      <a:r>
                        <a:rPr lang="en-US" altLang="zh-CN" sz="2400" b="1">
                          <a:solidFill>
                            <a:srgbClr val="FF0000"/>
                          </a:solidFill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《</a:t>
                      </a:r>
                      <a:r>
                        <a:rPr lang="zh-CN" altLang="en-US" sz="2400" b="1" dirty="0">
                          <a:solidFill>
                            <a:srgbClr val="FF0000"/>
                          </a:solidFill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中国石拱桥</a:t>
                      </a:r>
                      <a:r>
                        <a:rPr lang="en-US" altLang="zh-CN" sz="2400" b="1">
                          <a:solidFill>
                            <a:srgbClr val="FF0000"/>
                          </a:solidFill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》</a:t>
                      </a:r>
                      <a:endParaRPr lang="en-US" altLang="zh-CN" sz="2400" b="1">
                        <a:solidFill>
                          <a:srgbClr val="FF0000"/>
                        </a:solidFill>
                      </a:endParaRPr>
                    </a:p>
                  </a:txBody>
                  <a:tcPr anchor="ctr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>
                        <a:defRPr sz="2400" kern="1200"/>
                      </a:lvl2pPr>
                      <a:lvl3pPr marL="1143000" lvl="2" indent="-228600">
                        <a:defRPr sz="2000" kern="1200"/>
                      </a:lvl3pPr>
                      <a:lvl4pPr marL="1600200" lvl="3" indent="-228600">
                        <a:defRPr sz="1800" kern="1200"/>
                      </a:lvl4pPr>
                      <a:lvl5pPr marL="2057400" lvl="4" indent="-228600">
                        <a:defRPr sz="1800" kern="1200"/>
                      </a:lvl5pPr>
                    </a:lstStyle>
                    <a:p>
                      <a:pPr marL="0" lvl="0" indent="0">
                        <a:lnSpc>
                          <a:spcPct val="135000"/>
                        </a:lnSpc>
                        <a:spcBef>
                          <a:spcPct val="0"/>
                        </a:spcBef>
                        <a:buNone/>
                      </a:pPr>
                      <a:r>
                        <a:rPr lang="en-US" altLang="zh-CN" sz="2400" b="1">
                          <a:solidFill>
                            <a:srgbClr val="FF0000"/>
                          </a:solidFill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《</a:t>
                      </a:r>
                      <a:r>
                        <a:rPr lang="zh-CN" altLang="en-US" sz="2400" b="1" dirty="0">
                          <a:solidFill>
                            <a:srgbClr val="FF0000"/>
                          </a:solidFill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桥之美</a:t>
                      </a:r>
                      <a:r>
                        <a:rPr lang="en-US" altLang="zh-CN" sz="2400" b="1">
                          <a:solidFill>
                            <a:srgbClr val="FF0000"/>
                          </a:solidFill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》</a:t>
                      </a:r>
                      <a:endParaRPr lang="en-US" altLang="zh-CN" sz="2400" b="1">
                        <a:solidFill>
                          <a:srgbClr val="FF0000"/>
                        </a:solidFill>
                      </a:endParaRPr>
                    </a:p>
                  </a:txBody>
                  <a:tcPr anchor="ctr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077912">
                <a:tc>
                  <a:txBody>
                    <a:bodyPr/>
                    <a:lstStyle>
                      <a:lvl1pPr marL="342900" lvl="0" indent="-342900" algn="l" defTabSz="91440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>
                        <a:defRPr sz="2400" kern="1200"/>
                      </a:lvl2pPr>
                      <a:lvl3pPr marL="1143000" lvl="2" indent="-228600">
                        <a:defRPr sz="2000" kern="1200"/>
                      </a:lvl3pPr>
                      <a:lvl4pPr marL="1600200" lvl="3" indent="-228600">
                        <a:defRPr sz="1800" kern="1200"/>
                      </a:lvl4pPr>
                      <a:lvl5pPr marL="2057400" lvl="4" indent="-228600">
                        <a:defRPr sz="1800" kern="1200"/>
                      </a:lvl5pPr>
                    </a:lstStyle>
                    <a:p>
                      <a:pPr marL="0" lvl="0" indent="0">
                        <a:lnSpc>
                          <a:spcPct val="135000"/>
                        </a:lnSpc>
                        <a:spcBef>
                          <a:spcPct val="0"/>
                        </a:spcBef>
                        <a:buNone/>
                      </a:pPr>
                      <a:r>
                        <a:rPr lang="zh-CN" altLang="en-US" sz="2400" b="1" dirty="0">
                          <a:solidFill>
                            <a:srgbClr val="FF0000"/>
                          </a:solidFill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内容</a:t>
                      </a:r>
                      <a:endParaRPr lang="zh-CN" altLang="en-US" sz="2400" b="1" dirty="0">
                        <a:solidFill>
                          <a:srgbClr val="FF0000"/>
                        </a:solidFill>
                      </a:endParaRPr>
                    </a:p>
                  </a:txBody>
                  <a:tcPr anchor="ctr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>
                        <a:defRPr sz="2400" kern="1200"/>
                      </a:lvl2pPr>
                      <a:lvl3pPr marL="1143000" lvl="2" indent="-228600">
                        <a:defRPr sz="2000" kern="1200"/>
                      </a:lvl3pPr>
                      <a:lvl4pPr marL="1600200" lvl="3" indent="-228600">
                        <a:defRPr sz="1800" kern="1200"/>
                      </a:lvl4pPr>
                      <a:lvl5pPr marL="2057400" lvl="4" indent="-228600">
                        <a:defRPr sz="1800" kern="1200"/>
                      </a:lvl5pPr>
                    </a:lstStyle>
                    <a:p>
                      <a:pPr marL="0" lvl="0" indent="0">
                        <a:lnSpc>
                          <a:spcPct val="135000"/>
                        </a:lnSpc>
                        <a:spcBef>
                          <a:spcPct val="0"/>
                        </a:spcBef>
                        <a:buNone/>
                      </a:pPr>
                      <a:r>
                        <a:rPr lang="zh-CN" altLang="en-US" sz="2400" b="1" dirty="0">
                          <a:solidFill>
                            <a:srgbClr val="FF0000"/>
                          </a:solidFill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介绍石拱桥的</a:t>
                      </a:r>
                      <a:r>
                        <a:rPr lang="en-US" altLang="zh-CN" sz="2400" b="1" dirty="0">
                          <a:solidFill>
                            <a:srgbClr val="FF0000"/>
                          </a:solidFill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_______________</a:t>
                      </a:r>
                      <a:r>
                        <a:rPr lang="zh-CN" altLang="en-US" sz="2400" b="1" dirty="0">
                          <a:solidFill>
                            <a:srgbClr val="FF0000"/>
                          </a:solidFill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。</a:t>
                      </a:r>
                      <a:endParaRPr lang="zh-CN" altLang="en-US" sz="2400" b="1" dirty="0">
                        <a:solidFill>
                          <a:srgbClr val="FF0000"/>
                        </a:solidFill>
                      </a:endParaRPr>
                    </a:p>
                  </a:txBody>
                  <a:tcPr anchor="ctr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>
                        <a:defRPr sz="2400" kern="1200"/>
                      </a:lvl2pPr>
                      <a:lvl3pPr marL="1143000" lvl="2" indent="-228600">
                        <a:defRPr sz="2000" kern="1200"/>
                      </a:lvl3pPr>
                      <a:lvl4pPr marL="1600200" lvl="3" indent="-228600">
                        <a:defRPr sz="1800" kern="1200"/>
                      </a:lvl4pPr>
                      <a:lvl5pPr marL="2057400" lvl="4" indent="-228600">
                        <a:defRPr sz="1800" kern="1200"/>
                      </a:lvl5pPr>
                    </a:lstStyle>
                    <a:p>
                      <a:pPr marL="0" lvl="0" indent="0">
                        <a:lnSpc>
                          <a:spcPct val="135000"/>
                        </a:lnSpc>
                        <a:spcBef>
                          <a:spcPct val="0"/>
                        </a:spcBef>
                        <a:buNone/>
                      </a:pPr>
                      <a:r>
                        <a:rPr lang="zh-CN" altLang="en-US" sz="2400" b="1" dirty="0">
                          <a:solidFill>
                            <a:srgbClr val="FF0000"/>
                          </a:solidFill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从</a:t>
                      </a:r>
                      <a:r>
                        <a:rPr lang="en-US" altLang="zh-CN" sz="2400" b="1" dirty="0">
                          <a:solidFill>
                            <a:srgbClr val="FF0000"/>
                          </a:solidFill>
                          <a:latin typeface="Times New Roman" panose="02020603050405020304" pitchFamily="18" charset="0"/>
                          <a:ea typeface="Times New Roman" panose="02020603050405020304" pitchFamily="18" charset="0"/>
                          <a:sym typeface="+mn-ea"/>
                        </a:rPr>
                        <a:t>______</a:t>
                      </a:r>
                      <a:r>
                        <a:rPr lang="zh-CN" altLang="en-US" sz="2400" b="1" dirty="0">
                          <a:solidFill>
                            <a:srgbClr val="FF0000"/>
                          </a:solidFill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角度发掘桥在</a:t>
                      </a:r>
                      <a:r>
                        <a:rPr lang="en-US" altLang="zh-CN" sz="2400" b="1" dirty="0">
                          <a:solidFill>
                            <a:srgbClr val="FF0000"/>
                          </a:solidFill>
                          <a:latin typeface="Times New Roman" panose="02020603050405020304" pitchFamily="18" charset="0"/>
                          <a:ea typeface="Times New Roman" panose="02020603050405020304" pitchFamily="18" charset="0"/>
                          <a:sym typeface="+mn-ea"/>
                        </a:rPr>
                        <a:t>___________________</a:t>
                      </a:r>
                      <a:r>
                        <a:rPr lang="zh-CN" altLang="en-US" sz="2400" b="1" dirty="0">
                          <a:solidFill>
                            <a:srgbClr val="FF0000"/>
                          </a:solidFill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。</a:t>
                      </a:r>
                      <a:endParaRPr lang="zh-CN" altLang="en-US" sz="2400" b="1" dirty="0">
                        <a:solidFill>
                          <a:srgbClr val="FF0000"/>
                        </a:solidFill>
                      </a:endParaRPr>
                    </a:p>
                  </a:txBody>
                  <a:tcPr anchor="ctr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065338">
                <a:tc>
                  <a:txBody>
                    <a:bodyPr/>
                    <a:lstStyle>
                      <a:lvl1pPr marL="342900" lvl="0" indent="-342900" algn="l" defTabSz="91440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>
                        <a:defRPr sz="2400" kern="1200"/>
                      </a:lvl2pPr>
                      <a:lvl3pPr marL="1143000" lvl="2" indent="-228600">
                        <a:defRPr sz="2000" kern="1200"/>
                      </a:lvl3pPr>
                      <a:lvl4pPr marL="1600200" lvl="3" indent="-228600">
                        <a:defRPr sz="1800" kern="1200"/>
                      </a:lvl4pPr>
                      <a:lvl5pPr marL="2057400" lvl="4" indent="-228600">
                        <a:defRPr sz="1800" kern="1200"/>
                      </a:lvl5pPr>
                    </a:lstStyle>
                    <a:p>
                      <a:pPr marL="0" lvl="0" indent="0">
                        <a:lnSpc>
                          <a:spcPct val="135000"/>
                        </a:lnSpc>
                        <a:spcBef>
                          <a:spcPct val="0"/>
                        </a:spcBef>
                        <a:buNone/>
                      </a:pPr>
                      <a:r>
                        <a:rPr lang="zh-CN" altLang="en-US" sz="2400" b="1" dirty="0">
                          <a:solidFill>
                            <a:srgbClr val="FF0000"/>
                          </a:solidFill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写法</a:t>
                      </a:r>
                      <a:endParaRPr lang="zh-CN" altLang="en-US" sz="2400" b="1" dirty="0">
                        <a:solidFill>
                          <a:srgbClr val="FF0000"/>
                        </a:solidFill>
                      </a:endParaRPr>
                    </a:p>
                  </a:txBody>
                  <a:tcPr anchor="ctr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>
                        <a:defRPr sz="2400" kern="1200"/>
                      </a:lvl2pPr>
                      <a:lvl3pPr marL="1143000" lvl="2" indent="-228600">
                        <a:defRPr sz="2000" kern="1200"/>
                      </a:lvl3pPr>
                      <a:lvl4pPr marL="1600200" lvl="3" indent="-228600">
                        <a:defRPr sz="1800" kern="1200"/>
                      </a:lvl4pPr>
                      <a:lvl5pPr marL="2057400" lvl="4" indent="-228600">
                        <a:defRPr sz="1800" kern="1200"/>
                      </a:lvl5pPr>
                    </a:lstStyle>
                    <a:p>
                      <a:pPr marL="0" lvl="0" indent="0">
                        <a:lnSpc>
                          <a:spcPct val="135000"/>
                        </a:lnSpc>
                        <a:spcBef>
                          <a:spcPct val="0"/>
                        </a:spcBef>
                        <a:buNone/>
                      </a:pPr>
                      <a:r>
                        <a:rPr lang="zh-CN" altLang="en-US" sz="2400" b="1" dirty="0">
                          <a:solidFill>
                            <a:srgbClr val="FF0000"/>
                          </a:solidFill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用科学、平实、简明的语言向读者解说</a:t>
                      </a:r>
                      <a:r>
                        <a:rPr lang="zh-CN" altLang="en-US" sz="2400" b="1" dirty="0">
                          <a:solidFill>
                            <a:srgbClr val="FF0000"/>
                          </a:solidFill>
                          <a:latin typeface="MingLiU_HKSCS" pitchFamily="18" charset="-120"/>
                          <a:ea typeface="MingLiU_HKSCS" pitchFamily="18" charset="-120"/>
                        </a:rPr>
                        <a:t>，</a:t>
                      </a:r>
                      <a:r>
                        <a:rPr lang="zh-CN" altLang="en-US" sz="2400" b="1" dirty="0">
                          <a:solidFill>
                            <a:srgbClr val="FF0000"/>
                          </a:solidFill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很少用</a:t>
                      </a:r>
                      <a:r>
                        <a:rPr lang="en-US" altLang="zh-CN" sz="2400" b="1" dirty="0">
                          <a:solidFill>
                            <a:srgbClr val="FF0000"/>
                          </a:solidFill>
                          <a:latin typeface="Times New Roman" panose="02020603050405020304" pitchFamily="18" charset="0"/>
                          <a:ea typeface="Times New Roman" panose="02020603050405020304" pitchFamily="18" charset="0"/>
                          <a:sym typeface="+mn-ea"/>
                        </a:rPr>
                        <a:t>____</a:t>
                      </a:r>
                      <a:r>
                        <a:rPr lang="en-US" altLang="zh-CN" sz="2400" b="1" dirty="0">
                          <a:solidFill>
                            <a:srgbClr val="FF0000"/>
                          </a:solidFill>
                          <a:latin typeface="Times New Roman" panose="02020603050405020304" pitchFamily="18" charset="0"/>
                          <a:ea typeface="Times New Roman" panose="02020603050405020304" pitchFamily="18" charset="0"/>
                          <a:sym typeface="+mn-ea"/>
                        </a:rPr>
                        <a:t>____</a:t>
                      </a:r>
                      <a:r>
                        <a:rPr lang="zh-CN" altLang="en-US" sz="2400" b="1" dirty="0">
                          <a:solidFill>
                            <a:srgbClr val="FF0000"/>
                          </a:solidFill>
                          <a:latin typeface="MingLiU_HKSCS" pitchFamily="18" charset="-120"/>
                          <a:ea typeface="MingLiU_HKSCS" pitchFamily="18" charset="-120"/>
                        </a:rPr>
                        <a:t>，</a:t>
                      </a:r>
                      <a:r>
                        <a:rPr lang="zh-CN" altLang="en-US" sz="2400" b="1" dirty="0">
                          <a:solidFill>
                            <a:srgbClr val="FF0000"/>
                          </a:solidFill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是较为规范的说明文。</a:t>
                      </a:r>
                      <a:endParaRPr lang="zh-CN" altLang="en-US" sz="2400" b="1" dirty="0">
                        <a:solidFill>
                          <a:srgbClr val="FF0000"/>
                        </a:solidFill>
                      </a:endParaRPr>
                    </a:p>
                  </a:txBody>
                  <a:tcPr anchor="ctr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>
                        <a:defRPr sz="2400" kern="1200"/>
                      </a:lvl2pPr>
                      <a:lvl3pPr marL="1143000" lvl="2" indent="-228600">
                        <a:defRPr sz="2000" kern="1200"/>
                      </a:lvl3pPr>
                      <a:lvl4pPr marL="1600200" lvl="3" indent="-228600">
                        <a:defRPr sz="1800" kern="1200"/>
                      </a:lvl4pPr>
                      <a:lvl5pPr marL="2057400" lvl="4" indent="-228600">
                        <a:defRPr sz="1800" kern="1200"/>
                      </a:lvl5pPr>
                    </a:lstStyle>
                    <a:p>
                      <a:pPr marL="0" lvl="0" indent="0">
                        <a:lnSpc>
                          <a:spcPct val="135000"/>
                        </a:lnSpc>
                        <a:spcBef>
                          <a:spcPct val="0"/>
                        </a:spcBef>
                        <a:buNone/>
                      </a:pPr>
                      <a:r>
                        <a:rPr lang="zh-CN" altLang="en-US" sz="2400" b="1" dirty="0">
                          <a:solidFill>
                            <a:srgbClr val="FF0000"/>
                          </a:solidFill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举例时多用</a:t>
                      </a:r>
                      <a:r>
                        <a:rPr lang="en-US" altLang="zh-CN" sz="2400" b="1" dirty="0">
                          <a:solidFill>
                            <a:srgbClr val="FF0000"/>
                          </a:solidFill>
                          <a:latin typeface="Times New Roman" panose="02020603050405020304" pitchFamily="18" charset="0"/>
                          <a:ea typeface="Times New Roman" panose="02020603050405020304" pitchFamily="18" charset="0"/>
                          <a:sym typeface="+mn-ea"/>
                        </a:rPr>
                        <a:t>_______</a:t>
                      </a:r>
                      <a:r>
                        <a:rPr lang="zh-CN" altLang="en-US" sz="2400" b="1" dirty="0">
                          <a:solidFill>
                            <a:srgbClr val="FF0000"/>
                          </a:solidFill>
                          <a:latin typeface="Times New Roman" panose="02020603050405020304" pitchFamily="18" charset="0"/>
                          <a:ea typeface="Times New Roman" panose="02020603050405020304" pitchFamily="18" charset="0"/>
                          <a:sym typeface="+mn-ea"/>
                        </a:rPr>
                        <a:t>（哪种表达方式）</a:t>
                      </a:r>
                      <a:r>
                        <a:rPr lang="zh-CN" altLang="en-US" sz="2400" b="1" dirty="0">
                          <a:solidFill>
                            <a:srgbClr val="FF0000"/>
                          </a:solidFill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和</a:t>
                      </a:r>
                      <a:r>
                        <a:rPr lang="en-US" altLang="zh-CN" sz="2400" b="1" dirty="0">
                          <a:solidFill>
                            <a:srgbClr val="FF0000"/>
                          </a:solidFill>
                          <a:latin typeface="Times New Roman" panose="02020603050405020304" pitchFamily="18" charset="0"/>
                          <a:ea typeface="Times New Roman" panose="02020603050405020304" pitchFamily="18" charset="0"/>
                          <a:sym typeface="+mn-ea"/>
                        </a:rPr>
                        <a:t>_______</a:t>
                      </a:r>
                      <a:r>
                        <a:rPr lang="zh-CN" altLang="en-US" sz="2400" b="1" dirty="0">
                          <a:solidFill>
                            <a:srgbClr val="FF0000"/>
                          </a:solidFill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方法</a:t>
                      </a:r>
                      <a:r>
                        <a:rPr lang="zh-CN" altLang="en-US" sz="2400" b="1" dirty="0">
                          <a:solidFill>
                            <a:srgbClr val="FF0000"/>
                          </a:solidFill>
                          <a:latin typeface="MingLiU_HKSCS" pitchFamily="18" charset="-120"/>
                          <a:ea typeface="MingLiU_HKSCS" pitchFamily="18" charset="-120"/>
                        </a:rPr>
                        <a:t>，</a:t>
                      </a:r>
                      <a:r>
                        <a:rPr lang="zh-CN" altLang="en-US" sz="2400" b="1" dirty="0">
                          <a:solidFill>
                            <a:srgbClr val="FF0000"/>
                          </a:solidFill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文字极富表现力和感染力</a:t>
                      </a:r>
                      <a:r>
                        <a:rPr lang="zh-CN" altLang="en-US" sz="2400" b="1" dirty="0">
                          <a:solidFill>
                            <a:srgbClr val="FF0000"/>
                          </a:solidFill>
                          <a:latin typeface="MingLiU_HKSCS" pitchFamily="18" charset="-120"/>
                          <a:ea typeface="MingLiU_HKSCS" pitchFamily="18" charset="-120"/>
                        </a:rPr>
                        <a:t>，</a:t>
                      </a:r>
                      <a:r>
                        <a:rPr lang="zh-CN" altLang="en-US" sz="2400" b="1" dirty="0">
                          <a:solidFill>
                            <a:srgbClr val="FF0000"/>
                          </a:solidFill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是带有说明性质的</a:t>
                      </a:r>
                      <a:r>
                        <a:rPr lang="en-US" altLang="zh-CN" sz="2400" b="1" dirty="0">
                          <a:solidFill>
                            <a:srgbClr val="FF0000"/>
                          </a:solidFill>
                          <a:latin typeface="Times New Roman" panose="02020603050405020304" pitchFamily="18" charset="0"/>
                          <a:ea typeface="Times New Roman" panose="02020603050405020304" pitchFamily="18" charset="0"/>
                          <a:sym typeface="+mn-ea"/>
                        </a:rPr>
                        <a:t>____</a:t>
                      </a:r>
                      <a:r>
                        <a:rPr lang="en-US" altLang="zh-CN" sz="2400" b="1" dirty="0">
                          <a:solidFill>
                            <a:srgbClr val="FF0000"/>
                          </a:solidFill>
                          <a:latin typeface="Times New Roman" panose="02020603050405020304" pitchFamily="18" charset="0"/>
                          <a:ea typeface="Times New Roman" panose="02020603050405020304" pitchFamily="18" charset="0"/>
                          <a:sym typeface="+mn-ea"/>
                        </a:rPr>
                        <a:t>____</a:t>
                      </a:r>
                      <a:r>
                        <a:rPr lang="zh-CN" altLang="en-US" sz="2400" b="1" dirty="0">
                          <a:solidFill>
                            <a:srgbClr val="FF0000"/>
                          </a:solidFill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。</a:t>
                      </a:r>
                      <a:endParaRPr lang="zh-CN" altLang="en-US" sz="2400" b="1" dirty="0">
                        <a:solidFill>
                          <a:srgbClr val="FF0000"/>
                        </a:solidFill>
                      </a:endParaRPr>
                    </a:p>
                  </a:txBody>
                  <a:tcPr anchor="ctr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47135" name="矩形 47134"/>
          <p:cNvSpPr/>
          <p:nvPr/>
        </p:nvSpPr>
        <p:spPr>
          <a:xfrm>
            <a:off x="937381" y="343203"/>
            <a:ext cx="4389059" cy="870857"/>
          </a:xfrm>
          <a:prstGeom prst="rect">
            <a:avLst/>
          </a:prstGeom>
        </p:spPr>
        <p:txBody>
          <a:bodyPr wrap="none" fromWordArt="1">
            <a:prstTxWarp prst="textWave1">
              <a:avLst>
                <a:gd name="adj1" fmla="val 13005"/>
                <a:gd name="adj2" fmla="val 0"/>
              </a:avLst>
            </a:prstTxWarp>
            <a:normAutofit/>
          </a:bodyPr>
          <a:p>
            <a:pPr algn="ctr">
              <a:lnSpc>
                <a:spcPct val="100000"/>
              </a:lnSpc>
              <a:spcBef>
                <a:spcPct val="0"/>
              </a:spcBef>
            </a:pPr>
            <a:r>
              <a:rPr lang="zh-CN" altLang="en-US" sz="3430" b="0">
                <a:ln w="12700" cap="flat" cmpd="sng">
                  <a:solidFill>
                    <a:srgbClr val="0000FF"/>
                  </a:solidFill>
                  <a:prstDash val="solid"/>
                  <a:headEnd type="none" w="med" len="med"/>
                  <a:tailEnd type="none" w="med" len="med"/>
                </a:ln>
                <a:gradFill rotWithShape="0">
                  <a:gsLst>
                    <a:gs pos="0">
                      <a:srgbClr val="A603AB">
                        <a:alpha val="100000"/>
                      </a:srgbClr>
                    </a:gs>
                    <a:gs pos="12000">
                      <a:srgbClr val="E81766">
                        <a:alpha val="100000"/>
                      </a:srgbClr>
                    </a:gs>
                    <a:gs pos="27000">
                      <a:srgbClr val="EE3F17">
                        <a:alpha val="100000"/>
                      </a:srgbClr>
                    </a:gs>
                    <a:gs pos="48000">
                      <a:srgbClr val="FFFF00">
                        <a:alpha val="100000"/>
                      </a:srgbClr>
                    </a:gs>
                    <a:gs pos="64999">
                      <a:srgbClr val="1A8D48">
                        <a:alpha val="100000"/>
                      </a:srgbClr>
                    </a:gs>
                    <a:gs pos="78999">
                      <a:srgbClr val="0819FB">
                        <a:alpha val="100000"/>
                      </a:srgbClr>
                    </a:gs>
                    <a:gs pos="100000">
                      <a:srgbClr val="A603AB">
                        <a:alpha val="100000"/>
                      </a:srgbClr>
                    </a:gs>
                  </a:gsLst>
                  <a:lin ang="0" scaled="1"/>
                  <a:tileRect/>
                </a:gradFill>
                <a:effectLst>
                  <a:outerShdw dist="35921" dir="2699999" sy="50000" kx="2115830" algn="bl" rotWithShape="0">
                    <a:srgbClr val="C0C0C0">
                      <a:alpha val="80000"/>
                    </a:srgbClr>
                  </a:outerShdw>
                </a:effectLst>
                <a:latin typeface="宋体" panose="02010600030101010101" pitchFamily="2" charset="-122"/>
                <a:ea typeface="宋体" panose="02010600030101010101" pitchFamily="2" charset="-122"/>
              </a:rPr>
              <a:t>说不同</a:t>
            </a:r>
            <a:endParaRPr lang="zh-CN" altLang="en-US" sz="3430" b="0">
              <a:ln w="12700" cap="flat" cmpd="sng">
                <a:solidFill>
                  <a:srgbClr val="0000FF"/>
                </a:solidFill>
                <a:prstDash val="solid"/>
                <a:headEnd type="none" w="med" len="med"/>
                <a:tailEnd type="none" w="med" len="med"/>
              </a:ln>
              <a:gradFill rotWithShape="0">
                <a:gsLst>
                  <a:gs pos="0">
                    <a:srgbClr val="A603AB">
                      <a:alpha val="100000"/>
                    </a:srgbClr>
                  </a:gs>
                  <a:gs pos="12000">
                    <a:srgbClr val="E81766">
                      <a:alpha val="100000"/>
                    </a:srgbClr>
                  </a:gs>
                  <a:gs pos="27000">
                    <a:srgbClr val="EE3F17">
                      <a:alpha val="100000"/>
                    </a:srgbClr>
                  </a:gs>
                  <a:gs pos="48000">
                    <a:srgbClr val="FFFF00">
                      <a:alpha val="100000"/>
                    </a:srgbClr>
                  </a:gs>
                  <a:gs pos="64999">
                    <a:srgbClr val="1A8D48">
                      <a:alpha val="100000"/>
                    </a:srgbClr>
                  </a:gs>
                  <a:gs pos="78999">
                    <a:srgbClr val="0819FB">
                      <a:alpha val="100000"/>
                    </a:srgbClr>
                  </a:gs>
                  <a:gs pos="100000">
                    <a:srgbClr val="A603AB">
                      <a:alpha val="100000"/>
                    </a:srgbClr>
                  </a:gs>
                </a:gsLst>
                <a:lin ang="0" scaled="1"/>
                <a:tileRect/>
              </a:gradFill>
              <a:effectLst>
                <a:outerShdw dist="35921" dir="2699999" sy="50000" kx="2115830" algn="bl" rotWithShape="0">
                  <a:srgbClr val="C0C0C0">
                    <a:alpha val="80000"/>
                  </a:srgbClr>
                </a:outerShdw>
              </a:effectLst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339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339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3314" name="Text Box 2"/>
          <p:cNvSpPr txBox="1"/>
          <p:nvPr/>
        </p:nvSpPr>
        <p:spPr>
          <a:xfrm>
            <a:off x="1371600" y="254000"/>
            <a:ext cx="3921125" cy="427038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lvl="0" eaLnBrk="1" hangingPunct="1"/>
            <a:r>
              <a:rPr lang="en-US" altLang="x-none" sz="2200" b="1">
                <a:solidFill>
                  <a:schemeClr val="bg1"/>
                </a:solidFill>
                <a:latin typeface="Arial" panose="020B0604020202020204" pitchFamily="34" charset="0"/>
                <a:ea typeface="黑体" panose="02010609060101010101" pitchFamily="2" charset="-122"/>
              </a:rPr>
              <a:t>12  </a:t>
            </a:r>
            <a:r>
              <a:rPr lang="zh-CN" altLang="en-US" sz="2200" b="1" dirty="0">
                <a:solidFill>
                  <a:schemeClr val="bg1"/>
                </a:solidFill>
                <a:latin typeface="Arial" panose="020B0604020202020204" pitchFamily="34" charset="0"/>
                <a:ea typeface="黑体" panose="02010609060101010101" pitchFamily="2" charset="-122"/>
              </a:rPr>
              <a:t>桥之美</a:t>
            </a:r>
            <a:endParaRPr lang="zh-CN" altLang="en-US" sz="2200" b="1" dirty="0">
              <a:solidFill>
                <a:schemeClr val="bg1"/>
              </a:solidFill>
              <a:latin typeface="Arial" panose="020B0604020202020204" pitchFamily="34" charset="0"/>
              <a:ea typeface="黑体" panose="02010609060101010101" pitchFamily="2" charset="-122"/>
            </a:endParaRPr>
          </a:p>
        </p:txBody>
      </p:sp>
      <p:graphicFrame>
        <p:nvGraphicFramePr>
          <p:cNvPr id="13391" name="表格 13390"/>
          <p:cNvGraphicFramePr/>
          <p:nvPr/>
        </p:nvGraphicFramePr>
        <p:xfrm>
          <a:off x="250825" y="1268413"/>
          <a:ext cx="8569325" cy="4725987"/>
        </p:xfrm>
        <a:graphic>
          <a:graphicData uri="http://schemas.openxmlformats.org/drawingml/2006/table">
            <a:tbl>
              <a:tblPr/>
              <a:tblGrid>
                <a:gridCol w="1223963"/>
                <a:gridCol w="3024187"/>
                <a:gridCol w="4321175"/>
              </a:tblGrid>
              <a:tr h="1583055">
                <a:tc>
                  <a:txBody>
                    <a:bodyPr/>
                    <a:lstStyle>
                      <a:lvl1pPr marL="342900" lvl="0" indent="-342900" algn="l" defTabSz="91440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>
                        <a:defRPr sz="2400" kern="1200"/>
                      </a:lvl2pPr>
                      <a:lvl3pPr marL="1143000" lvl="2" indent="-228600">
                        <a:defRPr sz="2000" kern="1200"/>
                      </a:lvl3pPr>
                      <a:lvl4pPr marL="1600200" lvl="3" indent="-228600">
                        <a:defRPr sz="1800" kern="1200"/>
                      </a:lvl4pPr>
                      <a:lvl5pPr marL="2057400" lvl="4" indent="-228600">
                        <a:defRPr sz="1800" kern="1200"/>
                      </a:lvl5pPr>
                    </a:lstStyle>
                    <a:p>
                      <a:pPr marL="0" lvl="0" indent="0">
                        <a:lnSpc>
                          <a:spcPct val="135000"/>
                        </a:lnSpc>
                        <a:spcBef>
                          <a:spcPct val="0"/>
                        </a:spcBef>
                        <a:buNone/>
                      </a:pPr>
                      <a:r>
                        <a:rPr lang="zh-CN" altLang="en-US" sz="2400" b="1" dirty="0">
                          <a:solidFill>
                            <a:srgbClr val="FF0000"/>
                          </a:solidFill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比较点</a:t>
                      </a:r>
                      <a:endParaRPr lang="zh-CN" altLang="en-US" sz="2400" b="1" dirty="0">
                        <a:solidFill>
                          <a:srgbClr val="FF0000"/>
                        </a:solidFill>
                      </a:endParaRPr>
                    </a:p>
                  </a:txBody>
                  <a:tcPr anchor="ctr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>
                        <a:defRPr sz="2400" kern="1200"/>
                      </a:lvl2pPr>
                      <a:lvl3pPr marL="1143000" lvl="2" indent="-228600">
                        <a:defRPr sz="2000" kern="1200"/>
                      </a:lvl3pPr>
                      <a:lvl4pPr marL="1600200" lvl="3" indent="-228600">
                        <a:defRPr sz="1800" kern="1200"/>
                      </a:lvl4pPr>
                      <a:lvl5pPr marL="2057400" lvl="4" indent="-228600">
                        <a:defRPr sz="1800" kern="1200"/>
                      </a:lvl5pPr>
                    </a:lstStyle>
                    <a:p>
                      <a:pPr marL="0" lvl="0" indent="0">
                        <a:lnSpc>
                          <a:spcPct val="135000"/>
                        </a:lnSpc>
                        <a:spcBef>
                          <a:spcPct val="0"/>
                        </a:spcBef>
                        <a:buNone/>
                      </a:pPr>
                      <a:r>
                        <a:rPr lang="en-US" altLang="zh-CN" sz="2400" b="1">
                          <a:solidFill>
                            <a:srgbClr val="FF0000"/>
                          </a:solidFill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《</a:t>
                      </a:r>
                      <a:r>
                        <a:rPr lang="zh-CN" altLang="en-US" sz="2400" b="1" dirty="0">
                          <a:solidFill>
                            <a:srgbClr val="FF0000"/>
                          </a:solidFill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中国石拱桥</a:t>
                      </a:r>
                      <a:r>
                        <a:rPr lang="en-US" altLang="zh-CN" sz="2400" b="1">
                          <a:solidFill>
                            <a:srgbClr val="FF0000"/>
                          </a:solidFill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》</a:t>
                      </a:r>
                      <a:endParaRPr lang="en-US" altLang="zh-CN" sz="2400" b="1">
                        <a:solidFill>
                          <a:srgbClr val="FF0000"/>
                        </a:solidFill>
                      </a:endParaRPr>
                    </a:p>
                  </a:txBody>
                  <a:tcPr anchor="ctr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>
                        <a:defRPr sz="2400" kern="1200"/>
                      </a:lvl2pPr>
                      <a:lvl3pPr marL="1143000" lvl="2" indent="-228600">
                        <a:defRPr sz="2000" kern="1200"/>
                      </a:lvl3pPr>
                      <a:lvl4pPr marL="1600200" lvl="3" indent="-228600">
                        <a:defRPr sz="1800" kern="1200"/>
                      </a:lvl4pPr>
                      <a:lvl5pPr marL="2057400" lvl="4" indent="-228600">
                        <a:defRPr sz="1800" kern="1200"/>
                      </a:lvl5pPr>
                    </a:lstStyle>
                    <a:p>
                      <a:pPr marL="0" lvl="0" indent="0">
                        <a:lnSpc>
                          <a:spcPct val="135000"/>
                        </a:lnSpc>
                        <a:spcBef>
                          <a:spcPct val="0"/>
                        </a:spcBef>
                        <a:buNone/>
                      </a:pPr>
                      <a:r>
                        <a:rPr lang="en-US" altLang="zh-CN" sz="2400" b="1">
                          <a:solidFill>
                            <a:srgbClr val="FF0000"/>
                          </a:solidFill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《</a:t>
                      </a:r>
                      <a:r>
                        <a:rPr lang="zh-CN" altLang="en-US" sz="2400" b="1" dirty="0">
                          <a:solidFill>
                            <a:srgbClr val="FF0000"/>
                          </a:solidFill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桥之美</a:t>
                      </a:r>
                      <a:r>
                        <a:rPr lang="en-US" altLang="zh-CN" sz="2400" b="1">
                          <a:solidFill>
                            <a:srgbClr val="FF0000"/>
                          </a:solidFill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》</a:t>
                      </a:r>
                      <a:endParaRPr lang="en-US" altLang="zh-CN" sz="2400" b="1">
                        <a:solidFill>
                          <a:srgbClr val="FF0000"/>
                        </a:solidFill>
                      </a:endParaRPr>
                    </a:p>
                  </a:txBody>
                  <a:tcPr anchor="ctr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077912">
                <a:tc>
                  <a:txBody>
                    <a:bodyPr/>
                    <a:lstStyle>
                      <a:lvl1pPr marL="342900" lvl="0" indent="-342900" algn="l" defTabSz="91440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>
                        <a:defRPr sz="2400" kern="1200"/>
                      </a:lvl2pPr>
                      <a:lvl3pPr marL="1143000" lvl="2" indent="-228600">
                        <a:defRPr sz="2000" kern="1200"/>
                      </a:lvl3pPr>
                      <a:lvl4pPr marL="1600200" lvl="3" indent="-228600">
                        <a:defRPr sz="1800" kern="1200"/>
                      </a:lvl4pPr>
                      <a:lvl5pPr marL="2057400" lvl="4" indent="-228600">
                        <a:defRPr sz="1800" kern="1200"/>
                      </a:lvl5pPr>
                    </a:lstStyle>
                    <a:p>
                      <a:pPr marL="0" lvl="0" indent="0">
                        <a:lnSpc>
                          <a:spcPct val="135000"/>
                        </a:lnSpc>
                        <a:spcBef>
                          <a:spcPct val="0"/>
                        </a:spcBef>
                        <a:buNone/>
                      </a:pPr>
                      <a:r>
                        <a:rPr lang="zh-CN" altLang="en-US" sz="2400" b="1" dirty="0">
                          <a:solidFill>
                            <a:srgbClr val="FF0000"/>
                          </a:solidFill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内容</a:t>
                      </a:r>
                      <a:endParaRPr lang="zh-CN" altLang="en-US" sz="2400" b="1" dirty="0">
                        <a:solidFill>
                          <a:srgbClr val="FF0000"/>
                        </a:solidFill>
                      </a:endParaRPr>
                    </a:p>
                  </a:txBody>
                  <a:tcPr anchor="ctr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>
                        <a:defRPr sz="2400" kern="1200"/>
                      </a:lvl2pPr>
                      <a:lvl3pPr marL="1143000" lvl="2" indent="-228600">
                        <a:defRPr sz="2000" kern="1200"/>
                      </a:lvl3pPr>
                      <a:lvl4pPr marL="1600200" lvl="3" indent="-228600">
                        <a:defRPr sz="1800" kern="1200"/>
                      </a:lvl4pPr>
                      <a:lvl5pPr marL="2057400" lvl="4" indent="-228600">
                        <a:defRPr sz="1800" kern="1200"/>
                      </a:lvl5pPr>
                    </a:lstStyle>
                    <a:p>
                      <a:pPr marL="0" lvl="0" indent="0">
                        <a:lnSpc>
                          <a:spcPct val="135000"/>
                        </a:lnSpc>
                        <a:spcBef>
                          <a:spcPct val="0"/>
                        </a:spcBef>
                        <a:buNone/>
                      </a:pPr>
                      <a:r>
                        <a:rPr lang="zh-CN" altLang="en-US" sz="2400" b="1" dirty="0">
                          <a:solidFill>
                            <a:srgbClr val="FF0000"/>
                          </a:solidFill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介绍石拱桥的结构特点。</a:t>
                      </a:r>
                      <a:endParaRPr lang="zh-CN" altLang="en-US" sz="2400" b="1" dirty="0">
                        <a:solidFill>
                          <a:srgbClr val="FF0000"/>
                        </a:solidFill>
                      </a:endParaRPr>
                    </a:p>
                  </a:txBody>
                  <a:tcPr anchor="ctr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>
                        <a:defRPr sz="2400" kern="1200"/>
                      </a:lvl2pPr>
                      <a:lvl3pPr marL="1143000" lvl="2" indent="-228600">
                        <a:defRPr sz="2000" kern="1200"/>
                      </a:lvl3pPr>
                      <a:lvl4pPr marL="1600200" lvl="3" indent="-228600">
                        <a:defRPr sz="1800" kern="1200"/>
                      </a:lvl4pPr>
                      <a:lvl5pPr marL="2057400" lvl="4" indent="-228600">
                        <a:defRPr sz="1800" kern="1200"/>
                      </a:lvl5pPr>
                    </a:lstStyle>
                    <a:p>
                      <a:pPr marL="0" lvl="0" indent="0">
                        <a:lnSpc>
                          <a:spcPct val="135000"/>
                        </a:lnSpc>
                        <a:spcBef>
                          <a:spcPct val="0"/>
                        </a:spcBef>
                        <a:buNone/>
                      </a:pPr>
                      <a:r>
                        <a:rPr lang="zh-CN" altLang="en-US" sz="2400" b="1" dirty="0">
                          <a:solidFill>
                            <a:srgbClr val="FF0000"/>
                          </a:solidFill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从美学角度发掘桥在不同环境中所产生的美学效果。</a:t>
                      </a:r>
                      <a:endParaRPr lang="zh-CN" altLang="en-US" sz="2400" b="1" dirty="0">
                        <a:solidFill>
                          <a:srgbClr val="FF0000"/>
                        </a:solidFill>
                      </a:endParaRPr>
                    </a:p>
                  </a:txBody>
                  <a:tcPr anchor="ctr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065338">
                <a:tc>
                  <a:txBody>
                    <a:bodyPr/>
                    <a:lstStyle>
                      <a:lvl1pPr marL="342900" lvl="0" indent="-342900" algn="l" defTabSz="91440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>
                        <a:defRPr sz="2400" kern="1200"/>
                      </a:lvl2pPr>
                      <a:lvl3pPr marL="1143000" lvl="2" indent="-228600">
                        <a:defRPr sz="2000" kern="1200"/>
                      </a:lvl3pPr>
                      <a:lvl4pPr marL="1600200" lvl="3" indent="-228600">
                        <a:defRPr sz="1800" kern="1200"/>
                      </a:lvl4pPr>
                      <a:lvl5pPr marL="2057400" lvl="4" indent="-228600">
                        <a:defRPr sz="1800" kern="1200"/>
                      </a:lvl5pPr>
                    </a:lstStyle>
                    <a:p>
                      <a:pPr marL="0" lvl="0" indent="0">
                        <a:lnSpc>
                          <a:spcPct val="135000"/>
                        </a:lnSpc>
                        <a:spcBef>
                          <a:spcPct val="0"/>
                        </a:spcBef>
                        <a:buNone/>
                      </a:pPr>
                      <a:r>
                        <a:rPr lang="zh-CN" altLang="en-US" sz="2400" b="1" dirty="0">
                          <a:solidFill>
                            <a:srgbClr val="FF0000"/>
                          </a:solidFill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写法</a:t>
                      </a:r>
                      <a:endParaRPr lang="zh-CN" altLang="en-US" sz="2400" b="1" dirty="0">
                        <a:solidFill>
                          <a:srgbClr val="FF0000"/>
                        </a:solidFill>
                      </a:endParaRPr>
                    </a:p>
                  </a:txBody>
                  <a:tcPr anchor="ctr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>
                        <a:defRPr sz="2400" kern="1200"/>
                      </a:lvl2pPr>
                      <a:lvl3pPr marL="1143000" lvl="2" indent="-228600">
                        <a:defRPr sz="2000" kern="1200"/>
                      </a:lvl3pPr>
                      <a:lvl4pPr marL="1600200" lvl="3" indent="-228600">
                        <a:defRPr sz="1800" kern="1200"/>
                      </a:lvl4pPr>
                      <a:lvl5pPr marL="2057400" lvl="4" indent="-228600">
                        <a:defRPr sz="1800" kern="1200"/>
                      </a:lvl5pPr>
                    </a:lstStyle>
                    <a:p>
                      <a:pPr marL="0" lvl="0" indent="0">
                        <a:lnSpc>
                          <a:spcPct val="135000"/>
                        </a:lnSpc>
                        <a:spcBef>
                          <a:spcPct val="0"/>
                        </a:spcBef>
                        <a:buNone/>
                      </a:pPr>
                      <a:r>
                        <a:rPr lang="zh-CN" altLang="en-US" sz="2400" b="1" dirty="0">
                          <a:solidFill>
                            <a:srgbClr val="FF0000"/>
                          </a:solidFill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用科学、平实、简明的语言向读者解说</a:t>
                      </a:r>
                      <a:r>
                        <a:rPr lang="zh-CN" altLang="en-US" sz="2400" b="1" dirty="0">
                          <a:solidFill>
                            <a:srgbClr val="FF0000"/>
                          </a:solidFill>
                          <a:latin typeface="MingLiU_HKSCS" pitchFamily="18" charset="-120"/>
                          <a:ea typeface="MingLiU_HKSCS" pitchFamily="18" charset="-120"/>
                        </a:rPr>
                        <a:t>，</a:t>
                      </a:r>
                      <a:r>
                        <a:rPr lang="zh-CN" altLang="en-US" sz="2400" b="1" dirty="0">
                          <a:solidFill>
                            <a:srgbClr val="FF0000"/>
                          </a:solidFill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很少用修辞方法</a:t>
                      </a:r>
                      <a:r>
                        <a:rPr lang="zh-CN" altLang="en-US" sz="2400" b="1" dirty="0">
                          <a:solidFill>
                            <a:srgbClr val="FF0000"/>
                          </a:solidFill>
                          <a:latin typeface="MingLiU_HKSCS" pitchFamily="18" charset="-120"/>
                          <a:ea typeface="MingLiU_HKSCS" pitchFamily="18" charset="-120"/>
                        </a:rPr>
                        <a:t>，</a:t>
                      </a:r>
                      <a:r>
                        <a:rPr lang="zh-CN" altLang="en-US" sz="2400" b="1" dirty="0">
                          <a:solidFill>
                            <a:srgbClr val="FF0000"/>
                          </a:solidFill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是较为规范的说明文。</a:t>
                      </a:r>
                      <a:endParaRPr lang="zh-CN" altLang="en-US" sz="2400" b="1" dirty="0">
                        <a:solidFill>
                          <a:srgbClr val="FF0000"/>
                        </a:solidFill>
                      </a:endParaRPr>
                    </a:p>
                  </a:txBody>
                  <a:tcPr anchor="ctr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>
                        <a:defRPr sz="2400" kern="1200"/>
                      </a:lvl2pPr>
                      <a:lvl3pPr marL="1143000" lvl="2" indent="-228600">
                        <a:defRPr sz="2000" kern="1200"/>
                      </a:lvl3pPr>
                      <a:lvl4pPr marL="1600200" lvl="3" indent="-228600">
                        <a:defRPr sz="1800" kern="1200"/>
                      </a:lvl4pPr>
                      <a:lvl5pPr marL="2057400" lvl="4" indent="-228600">
                        <a:defRPr sz="1800" kern="1200"/>
                      </a:lvl5pPr>
                    </a:lstStyle>
                    <a:p>
                      <a:pPr marL="0" lvl="0" indent="0">
                        <a:lnSpc>
                          <a:spcPct val="135000"/>
                        </a:lnSpc>
                        <a:spcBef>
                          <a:spcPct val="0"/>
                        </a:spcBef>
                        <a:buNone/>
                      </a:pPr>
                      <a:r>
                        <a:rPr lang="zh-CN" altLang="en-US" sz="2400" b="1" dirty="0">
                          <a:solidFill>
                            <a:srgbClr val="FF0000"/>
                          </a:solidFill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举例时多用描写和修辞方法</a:t>
                      </a:r>
                      <a:r>
                        <a:rPr lang="zh-CN" altLang="en-US" sz="2400" b="1" dirty="0">
                          <a:solidFill>
                            <a:srgbClr val="FF0000"/>
                          </a:solidFill>
                          <a:latin typeface="MingLiU_HKSCS" pitchFamily="18" charset="-120"/>
                          <a:ea typeface="MingLiU_HKSCS" pitchFamily="18" charset="-120"/>
                        </a:rPr>
                        <a:t>，</a:t>
                      </a:r>
                      <a:r>
                        <a:rPr lang="zh-CN" altLang="en-US" sz="2400" b="1" dirty="0">
                          <a:solidFill>
                            <a:srgbClr val="FF0000"/>
                          </a:solidFill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文字极富表现力和感染力</a:t>
                      </a:r>
                      <a:r>
                        <a:rPr lang="zh-CN" altLang="en-US" sz="2400" b="1" dirty="0">
                          <a:solidFill>
                            <a:srgbClr val="FF0000"/>
                          </a:solidFill>
                          <a:latin typeface="MingLiU_HKSCS" pitchFamily="18" charset="-120"/>
                          <a:ea typeface="MingLiU_HKSCS" pitchFamily="18" charset="-120"/>
                        </a:rPr>
                        <a:t>，</a:t>
                      </a:r>
                      <a:r>
                        <a:rPr lang="zh-CN" altLang="en-US" sz="2400" b="1" dirty="0">
                          <a:solidFill>
                            <a:srgbClr val="FF0000"/>
                          </a:solidFill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是带有说明性质的小品文。</a:t>
                      </a:r>
                      <a:endParaRPr lang="zh-CN" altLang="en-US" sz="2400" b="1" dirty="0">
                        <a:solidFill>
                          <a:srgbClr val="FF0000"/>
                        </a:solidFill>
                      </a:endParaRPr>
                    </a:p>
                  </a:txBody>
                  <a:tcPr anchor="ctr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47135" name="矩形 47134"/>
          <p:cNvSpPr/>
          <p:nvPr/>
        </p:nvSpPr>
        <p:spPr>
          <a:xfrm>
            <a:off x="937381" y="343203"/>
            <a:ext cx="4389059" cy="870857"/>
          </a:xfrm>
          <a:prstGeom prst="rect">
            <a:avLst/>
          </a:prstGeom>
        </p:spPr>
        <p:txBody>
          <a:bodyPr wrap="none" fromWordArt="1">
            <a:prstTxWarp prst="textWave1">
              <a:avLst>
                <a:gd name="adj1" fmla="val 13005"/>
                <a:gd name="adj2" fmla="val 0"/>
              </a:avLst>
            </a:prstTxWarp>
            <a:normAutofit/>
          </a:bodyPr>
          <a:p>
            <a:pPr algn="ctr">
              <a:lnSpc>
                <a:spcPct val="100000"/>
              </a:lnSpc>
              <a:spcBef>
                <a:spcPct val="0"/>
              </a:spcBef>
            </a:pPr>
            <a:r>
              <a:rPr lang="zh-CN" altLang="en-US" sz="3430" b="0">
                <a:ln w="12700" cap="flat" cmpd="sng">
                  <a:solidFill>
                    <a:srgbClr val="0000FF"/>
                  </a:solidFill>
                  <a:prstDash val="solid"/>
                  <a:headEnd type="none" w="med" len="med"/>
                  <a:tailEnd type="none" w="med" len="med"/>
                </a:ln>
                <a:gradFill rotWithShape="0">
                  <a:gsLst>
                    <a:gs pos="0">
                      <a:srgbClr val="A603AB">
                        <a:alpha val="100000"/>
                      </a:srgbClr>
                    </a:gs>
                    <a:gs pos="12000">
                      <a:srgbClr val="E81766">
                        <a:alpha val="100000"/>
                      </a:srgbClr>
                    </a:gs>
                    <a:gs pos="27000">
                      <a:srgbClr val="EE3F17">
                        <a:alpha val="100000"/>
                      </a:srgbClr>
                    </a:gs>
                    <a:gs pos="48000">
                      <a:srgbClr val="FFFF00">
                        <a:alpha val="100000"/>
                      </a:srgbClr>
                    </a:gs>
                    <a:gs pos="64999">
                      <a:srgbClr val="1A8D48">
                        <a:alpha val="100000"/>
                      </a:srgbClr>
                    </a:gs>
                    <a:gs pos="78999">
                      <a:srgbClr val="0819FB">
                        <a:alpha val="100000"/>
                      </a:srgbClr>
                    </a:gs>
                    <a:gs pos="100000">
                      <a:srgbClr val="A603AB">
                        <a:alpha val="100000"/>
                      </a:srgbClr>
                    </a:gs>
                  </a:gsLst>
                  <a:lin ang="0" scaled="1"/>
                  <a:tileRect/>
                </a:gradFill>
                <a:effectLst>
                  <a:outerShdw dist="35921" dir="2699999" sy="50000" kx="2115830" algn="bl" rotWithShape="0">
                    <a:srgbClr val="C0C0C0">
                      <a:alpha val="80000"/>
                    </a:srgbClr>
                  </a:outerShdw>
                </a:effectLst>
                <a:latin typeface="宋体" panose="02010600030101010101" pitchFamily="2" charset="-122"/>
                <a:ea typeface="宋体" panose="02010600030101010101" pitchFamily="2" charset="-122"/>
              </a:rPr>
              <a:t>说不同</a:t>
            </a:r>
            <a:endParaRPr lang="zh-CN" altLang="en-US" sz="3430" b="0">
              <a:ln w="12700" cap="flat" cmpd="sng">
                <a:solidFill>
                  <a:srgbClr val="0000FF"/>
                </a:solidFill>
                <a:prstDash val="solid"/>
                <a:headEnd type="none" w="med" len="med"/>
                <a:tailEnd type="none" w="med" len="med"/>
              </a:ln>
              <a:gradFill rotWithShape="0">
                <a:gsLst>
                  <a:gs pos="0">
                    <a:srgbClr val="A603AB">
                      <a:alpha val="100000"/>
                    </a:srgbClr>
                  </a:gs>
                  <a:gs pos="12000">
                    <a:srgbClr val="E81766">
                      <a:alpha val="100000"/>
                    </a:srgbClr>
                  </a:gs>
                  <a:gs pos="27000">
                    <a:srgbClr val="EE3F17">
                      <a:alpha val="100000"/>
                    </a:srgbClr>
                  </a:gs>
                  <a:gs pos="48000">
                    <a:srgbClr val="FFFF00">
                      <a:alpha val="100000"/>
                    </a:srgbClr>
                  </a:gs>
                  <a:gs pos="64999">
                    <a:srgbClr val="1A8D48">
                      <a:alpha val="100000"/>
                    </a:srgbClr>
                  </a:gs>
                  <a:gs pos="78999">
                    <a:srgbClr val="0819FB">
                      <a:alpha val="100000"/>
                    </a:srgbClr>
                  </a:gs>
                  <a:gs pos="100000">
                    <a:srgbClr val="A603AB">
                      <a:alpha val="100000"/>
                    </a:srgbClr>
                  </a:gs>
                </a:gsLst>
                <a:lin ang="0" scaled="1"/>
                <a:tileRect/>
              </a:gradFill>
              <a:effectLst>
                <a:outerShdw dist="35921" dir="2699999" sy="50000" kx="2115830" algn="bl" rotWithShape="0">
                  <a:srgbClr val="C0C0C0">
                    <a:alpha val="80000"/>
                  </a:srgbClr>
                </a:outerShdw>
              </a:effectLst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chemeClr val="bg1"/>
            </a:gs>
            <a:gs pos="100000">
              <a:srgbClr val="00FFFF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801" name="Picture 9" descr="看书2"/>
          <p:cNvPicPr>
            <a:picLocks noGrp="1" noChangeAspect="1" noChangeArrowheads="1" noCrop="1"/>
          </p:cNvPicPr>
          <p:nvPr>
            <p:ph idx="4294967295"/>
          </p:nvPr>
        </p:nvPicPr>
        <p:blipFill>
          <a:blip r:embed="rId1"/>
          <a:srcRect/>
          <a:stretch>
            <a:fillRect/>
          </a:stretch>
        </p:blipFill>
        <p:spPr>
          <a:xfrm>
            <a:off x="0" y="0"/>
            <a:ext cx="1066800" cy="1000125"/>
          </a:xfrm>
          <a:noFill/>
        </p:spPr>
      </p:pic>
      <p:sp>
        <p:nvSpPr>
          <p:cNvPr id="33800" name="AutoShape 8"/>
          <p:cNvSpPr>
            <a:spLocks noChangeArrowheads="1"/>
          </p:cNvSpPr>
          <p:nvPr/>
        </p:nvSpPr>
        <p:spPr bwMode="auto">
          <a:xfrm>
            <a:off x="684213" y="1773238"/>
            <a:ext cx="287337" cy="1008062"/>
          </a:xfrm>
          <a:prstGeom prst="horizontalScroll">
            <a:avLst>
              <a:gd name="adj" fmla="val 12500"/>
            </a:avLst>
          </a:prstGeom>
          <a:noFill/>
          <a:ln w="9525">
            <a:noFill/>
            <a:round/>
          </a:ln>
          <a:effectLst/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33799" name="Text Box 7"/>
          <p:cNvSpPr txBox="1">
            <a:spLocks noChangeArrowheads="1"/>
          </p:cNvSpPr>
          <p:nvPr/>
        </p:nvSpPr>
        <p:spPr bwMode="auto">
          <a:xfrm>
            <a:off x="7048500" y="2565400"/>
            <a:ext cx="476250" cy="3095625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eaVert">
            <a:spAutoFit/>
          </a:bodyPr>
          <a:lstStyle/>
          <a:p>
            <a:pPr marL="342900" indent="-342900">
              <a:lnSpc>
                <a:spcPct val="80000"/>
              </a:lnSpc>
              <a:spcBef>
                <a:spcPct val="50000"/>
              </a:spcBef>
              <a:buFontTx/>
              <a:buChar char="•"/>
            </a:pPr>
            <a:endParaRPr lang="zh-CN" altLang="zh-CN" b="1">
              <a:latin typeface="楷体_GB2312" pitchFamily="49" charset="-122"/>
              <a:ea typeface="楷体_GB2312" pitchFamily="49" charset="-122"/>
            </a:endParaRPr>
          </a:p>
        </p:txBody>
      </p:sp>
      <p:sp>
        <p:nvSpPr>
          <p:cNvPr id="33798" name="AutoShape 6"/>
          <p:cNvSpPr>
            <a:spLocks noChangeArrowheads="1"/>
          </p:cNvSpPr>
          <p:nvPr/>
        </p:nvSpPr>
        <p:spPr bwMode="auto">
          <a:xfrm>
            <a:off x="7667625" y="6524625"/>
            <a:ext cx="914400" cy="609600"/>
          </a:xfrm>
          <a:prstGeom prst="flowChartInputOutput">
            <a:avLst/>
          </a:prstGeom>
          <a:noFill/>
          <a:ln w="9525">
            <a:noFill/>
            <a:miter lim="800000"/>
          </a:ln>
          <a:effectLst/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33797" name="Text Box 5"/>
          <p:cNvSpPr txBox="1">
            <a:spLocks noChangeArrowheads="1"/>
          </p:cNvSpPr>
          <p:nvPr/>
        </p:nvSpPr>
        <p:spPr bwMode="auto">
          <a:xfrm>
            <a:off x="971550" y="404813"/>
            <a:ext cx="2879725" cy="384175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>
            <a:spAutoFit/>
          </a:bodyPr>
          <a:lstStyle/>
          <a:p>
            <a:pPr marL="342900" indent="-342900">
              <a:lnSpc>
                <a:spcPct val="80000"/>
              </a:lnSpc>
              <a:spcBef>
                <a:spcPct val="50000"/>
              </a:spcBef>
            </a:pPr>
            <a:r>
              <a:rPr lang="zh-CN" altLang="en-US" b="1">
                <a:solidFill>
                  <a:srgbClr val="CC3300"/>
                </a:solidFill>
                <a:latin typeface="楷体_GB2312" pitchFamily="49" charset="-122"/>
                <a:ea typeface="楷体_GB2312" pitchFamily="49" charset="-122"/>
              </a:rPr>
              <a:t>文人笔下的桥</a:t>
            </a:r>
            <a:endParaRPr lang="zh-CN" altLang="en-US" b="1">
              <a:solidFill>
                <a:srgbClr val="CC3300"/>
              </a:solidFill>
              <a:latin typeface="楷体_GB2312" pitchFamily="49" charset="-122"/>
              <a:ea typeface="楷体_GB2312" pitchFamily="49" charset="-122"/>
            </a:endParaRPr>
          </a:p>
        </p:txBody>
      </p:sp>
      <p:sp>
        <p:nvSpPr>
          <p:cNvPr id="33795" name="Rectangle 3"/>
          <p:cNvSpPr>
            <a:spLocks noChangeArrowheads="1"/>
          </p:cNvSpPr>
          <p:nvPr/>
        </p:nvSpPr>
        <p:spPr bwMode="auto">
          <a:xfrm>
            <a:off x="3810000" y="762000"/>
            <a:ext cx="5334000" cy="1493838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n-US" altLang="zh-CN" sz="4400" b="1">
              <a:solidFill>
                <a:srgbClr val="FF0066"/>
              </a:solidFill>
            </a:endParaRPr>
          </a:p>
          <a:p>
            <a:pPr>
              <a:spcBef>
                <a:spcPct val="50000"/>
              </a:spcBef>
            </a:pPr>
            <a:endParaRPr lang="en-US" altLang="zh-CN" sz="3200" b="1">
              <a:solidFill>
                <a:srgbClr val="FF0066"/>
              </a:solidFill>
            </a:endParaRPr>
          </a:p>
        </p:txBody>
      </p:sp>
      <p:sp>
        <p:nvSpPr>
          <p:cNvPr id="33794" name="Rectangle 2"/>
          <p:cNvSpPr>
            <a:spLocks noChangeArrowheads="1"/>
          </p:cNvSpPr>
          <p:nvPr/>
        </p:nvSpPr>
        <p:spPr bwMode="auto">
          <a:xfrm>
            <a:off x="4038600" y="2362200"/>
            <a:ext cx="4800600" cy="1738313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>
            <a:spAutoFit/>
          </a:bodyPr>
          <a:lstStyle/>
          <a:p>
            <a:r>
              <a:rPr kumimoji="0" lang="zh-CN" altLang="en-US" sz="4800" b="1">
                <a:latin typeface="Arial" panose="020B0604020202020204" pitchFamily="34" charset="0"/>
                <a:ea typeface="隶书" panose="02010509060101010101" pitchFamily="49" charset="-122"/>
              </a:rPr>
              <a:t>说说文学作品中描写</a:t>
            </a:r>
            <a:r>
              <a:rPr kumimoji="0" lang="zh-CN" altLang="en-US" sz="4800" b="1">
                <a:solidFill>
                  <a:srgbClr val="FF0066"/>
                </a:solidFill>
                <a:latin typeface="Arial" panose="020B0604020202020204" pitchFamily="34" charset="0"/>
                <a:ea typeface="隶书" panose="02010509060101010101" pitchFamily="49" charset="-122"/>
              </a:rPr>
              <a:t>“</a:t>
            </a:r>
            <a:r>
              <a:rPr kumimoji="0" lang="zh-CN" altLang="en-US" sz="6000" b="1">
                <a:solidFill>
                  <a:srgbClr val="FF0066"/>
                </a:solidFill>
                <a:latin typeface="Arial" panose="020B0604020202020204" pitchFamily="34" charset="0"/>
                <a:ea typeface="隶书" panose="02010509060101010101" pitchFamily="49" charset="-122"/>
              </a:rPr>
              <a:t>桥</a:t>
            </a:r>
            <a:r>
              <a:rPr kumimoji="0" lang="zh-CN" altLang="en-US" sz="4800" b="1">
                <a:solidFill>
                  <a:srgbClr val="FF0066"/>
                </a:solidFill>
                <a:latin typeface="Arial" panose="020B0604020202020204" pitchFamily="34" charset="0"/>
                <a:ea typeface="隶书" panose="02010509060101010101" pitchFamily="49" charset="-122"/>
              </a:rPr>
              <a:t>”</a:t>
            </a:r>
            <a:r>
              <a:rPr kumimoji="0" lang="zh-CN" altLang="en-US" sz="4800" b="1">
                <a:latin typeface="Arial" panose="020B0604020202020204" pitchFamily="34" charset="0"/>
                <a:ea typeface="隶书" panose="02010509060101010101" pitchFamily="49" charset="-122"/>
              </a:rPr>
              <a:t>的诗词</a:t>
            </a:r>
            <a:endParaRPr kumimoji="0" lang="zh-CN" altLang="en-US" sz="4800" b="1">
              <a:latin typeface="Arial" panose="020B0604020202020204" pitchFamily="34" charset="0"/>
              <a:ea typeface="隶书" panose="02010509060101010101" pitchFamily="49" charset="-122"/>
            </a:endParaRPr>
          </a:p>
        </p:txBody>
      </p:sp>
      <p:pic>
        <p:nvPicPr>
          <p:cNvPr id="33802" name="Picture 10" descr="图片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04800" y="1136650"/>
            <a:ext cx="3403600" cy="5100638"/>
          </a:xfrm>
          <a:prstGeom prst="rect">
            <a:avLst/>
          </a:prstGeom>
          <a:noFill/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379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37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3794" grpId="0" autoUpdateAnimBg="0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folHlink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18" name="Picture 2" descr="看书2"/>
          <p:cNvPicPr>
            <a:picLocks noChangeAspect="1" noChangeArrowheads="1" noCrop="1"/>
          </p:cNvPicPr>
          <p:nvPr/>
        </p:nvPicPr>
        <p:blipFill>
          <a:blip r:embed="rId1"/>
          <a:srcRect/>
          <a:stretch>
            <a:fillRect/>
          </a:stretch>
        </p:blipFill>
        <p:spPr bwMode="auto">
          <a:xfrm>
            <a:off x="468313" y="0"/>
            <a:ext cx="1066800" cy="1000125"/>
          </a:xfrm>
          <a:prstGeom prst="rect">
            <a:avLst/>
          </a:prstGeom>
          <a:noFill/>
        </p:spPr>
      </p:pic>
      <p:sp>
        <p:nvSpPr>
          <p:cNvPr id="34819" name="AutoShape 3"/>
          <p:cNvSpPr>
            <a:spLocks noChangeArrowheads="1"/>
          </p:cNvSpPr>
          <p:nvPr/>
        </p:nvSpPr>
        <p:spPr bwMode="auto">
          <a:xfrm>
            <a:off x="684213" y="1512888"/>
            <a:ext cx="287337" cy="1008062"/>
          </a:xfrm>
          <a:prstGeom prst="horizontalScroll">
            <a:avLst>
              <a:gd name="adj" fmla="val 12500"/>
            </a:avLst>
          </a:prstGeom>
          <a:noFill/>
          <a:ln w="9525">
            <a:noFill/>
            <a:round/>
          </a:ln>
          <a:effectLst/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34820" name="AutoShape 4"/>
          <p:cNvSpPr>
            <a:spLocks noChangeArrowheads="1"/>
          </p:cNvSpPr>
          <p:nvPr/>
        </p:nvSpPr>
        <p:spPr bwMode="auto">
          <a:xfrm>
            <a:off x="0" y="576263"/>
            <a:ext cx="9144000" cy="5184775"/>
          </a:xfrm>
          <a:prstGeom prst="horizontalScroll">
            <a:avLst>
              <a:gd name="adj" fmla="val 12500"/>
            </a:avLst>
          </a:prstGeom>
          <a:solidFill>
            <a:srgbClr val="E1F5D7"/>
          </a:solidFill>
          <a:ln w="9525">
            <a:solidFill>
              <a:srgbClr val="588A42"/>
            </a:solidFill>
            <a:round/>
          </a:ln>
          <a:effectLst/>
        </p:spPr>
        <p:txBody>
          <a:bodyPr wrap="none" anchor="ctr"/>
          <a:lstStyle/>
          <a:p>
            <a:pPr marL="342900" indent="-342900" algn="ctr">
              <a:lnSpc>
                <a:spcPct val="80000"/>
              </a:lnSpc>
              <a:spcBef>
                <a:spcPct val="20000"/>
              </a:spcBef>
            </a:pPr>
            <a:endParaRPr lang="zh-CN" altLang="zh-CN" b="1">
              <a:solidFill>
                <a:schemeClr val="tx2"/>
              </a:solidFill>
              <a:latin typeface="楷体_GB2312" pitchFamily="49" charset="-122"/>
              <a:ea typeface="楷体_GB2312" pitchFamily="49" charset="-122"/>
            </a:endParaRPr>
          </a:p>
        </p:txBody>
      </p:sp>
      <p:sp>
        <p:nvSpPr>
          <p:cNvPr id="34821" name="Text Box 5"/>
          <p:cNvSpPr txBox="1">
            <a:spLocks noChangeArrowheads="1"/>
          </p:cNvSpPr>
          <p:nvPr/>
        </p:nvSpPr>
        <p:spPr bwMode="auto">
          <a:xfrm>
            <a:off x="7048500" y="2305050"/>
            <a:ext cx="476250" cy="3095625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eaVert">
            <a:spAutoFit/>
          </a:bodyPr>
          <a:lstStyle/>
          <a:p>
            <a:pPr marL="342900" indent="-342900">
              <a:lnSpc>
                <a:spcPct val="80000"/>
              </a:lnSpc>
              <a:spcBef>
                <a:spcPct val="50000"/>
              </a:spcBef>
              <a:buFontTx/>
              <a:buChar char="•"/>
            </a:pPr>
            <a:endParaRPr lang="zh-CN" altLang="zh-CN" b="1">
              <a:latin typeface="楷体_GB2312" pitchFamily="49" charset="-122"/>
              <a:ea typeface="楷体_GB2312" pitchFamily="49" charset="-122"/>
            </a:endParaRPr>
          </a:p>
        </p:txBody>
      </p:sp>
      <p:sp>
        <p:nvSpPr>
          <p:cNvPr id="34822" name="Text Box 6"/>
          <p:cNvSpPr txBox="1">
            <a:spLocks noChangeArrowheads="1"/>
          </p:cNvSpPr>
          <p:nvPr/>
        </p:nvSpPr>
        <p:spPr bwMode="auto">
          <a:xfrm>
            <a:off x="7740650" y="1439863"/>
            <a:ext cx="671513" cy="316865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eaVert">
            <a:spAutoFit/>
          </a:bodyPr>
          <a:lstStyle/>
          <a:p>
            <a:pPr marL="342900" indent="-342900">
              <a:lnSpc>
                <a:spcPct val="80000"/>
              </a:lnSpc>
              <a:spcBef>
                <a:spcPct val="20000"/>
              </a:spcBef>
            </a:pPr>
            <a:r>
              <a:rPr lang="zh-CN" altLang="en-US" sz="4000" b="1">
                <a:latin typeface="华文行楷" panose="02010800040101010101" pitchFamily="2" charset="-122"/>
                <a:ea typeface="华文行楷" panose="02010800040101010101" pitchFamily="2" charset="-122"/>
              </a:rPr>
              <a:t>天净沙 秋思</a:t>
            </a:r>
            <a:endParaRPr lang="zh-CN" altLang="en-US" sz="4000" b="1">
              <a:latin typeface="华文行楷" panose="02010800040101010101" pitchFamily="2" charset="-122"/>
              <a:ea typeface="华文行楷" panose="02010800040101010101" pitchFamily="2" charset="-122"/>
            </a:endParaRPr>
          </a:p>
        </p:txBody>
      </p:sp>
      <p:sp>
        <p:nvSpPr>
          <p:cNvPr id="34823" name="Text Box 7"/>
          <p:cNvSpPr txBox="1">
            <a:spLocks noChangeArrowheads="1"/>
          </p:cNvSpPr>
          <p:nvPr/>
        </p:nvSpPr>
        <p:spPr bwMode="auto">
          <a:xfrm>
            <a:off x="1116013" y="1439863"/>
            <a:ext cx="5624512" cy="3095625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eaVert">
            <a:spAutoFit/>
          </a:bodyPr>
          <a:lstStyle/>
          <a:p>
            <a:pPr marL="342900" indent="-342900">
              <a:lnSpc>
                <a:spcPct val="80000"/>
              </a:lnSpc>
              <a:spcBef>
                <a:spcPct val="50000"/>
              </a:spcBef>
            </a:pPr>
            <a:r>
              <a:rPr lang="zh-CN" altLang="en-US" sz="3600" b="1">
                <a:latin typeface="华文行楷" panose="02010800040101010101" pitchFamily="2" charset="-122"/>
                <a:ea typeface="华文行楷" panose="02010800040101010101" pitchFamily="2" charset="-122"/>
              </a:rPr>
              <a:t>枯藤  老树</a:t>
            </a:r>
            <a:endParaRPr lang="zh-CN" altLang="en-US" sz="3600" b="1">
              <a:latin typeface="华文行楷" panose="02010800040101010101" pitchFamily="2" charset="-122"/>
              <a:ea typeface="华文行楷" panose="02010800040101010101" pitchFamily="2" charset="-122"/>
            </a:endParaRPr>
          </a:p>
          <a:p>
            <a:pPr marL="342900" indent="-342900">
              <a:lnSpc>
                <a:spcPct val="80000"/>
              </a:lnSpc>
              <a:spcBef>
                <a:spcPct val="50000"/>
              </a:spcBef>
            </a:pPr>
            <a:r>
              <a:rPr lang="zh-CN" altLang="en-US" sz="3600" b="1">
                <a:latin typeface="华文行楷" panose="02010800040101010101" pitchFamily="2" charset="-122"/>
                <a:ea typeface="华文行楷" panose="02010800040101010101" pitchFamily="2" charset="-122"/>
              </a:rPr>
              <a:t>昏鸦</a:t>
            </a:r>
            <a:endParaRPr lang="zh-CN" altLang="en-US" sz="3600" b="1">
              <a:latin typeface="华文行楷" panose="02010800040101010101" pitchFamily="2" charset="-122"/>
              <a:ea typeface="华文行楷" panose="02010800040101010101" pitchFamily="2" charset="-122"/>
            </a:endParaRPr>
          </a:p>
          <a:p>
            <a:pPr marL="342900" indent="-342900">
              <a:lnSpc>
                <a:spcPct val="80000"/>
              </a:lnSpc>
              <a:spcBef>
                <a:spcPct val="50000"/>
              </a:spcBef>
            </a:pPr>
            <a:r>
              <a:rPr lang="zh-CN" altLang="en-US" sz="3600" b="1" u="sng">
                <a:solidFill>
                  <a:srgbClr val="FF0000"/>
                </a:solidFill>
                <a:latin typeface="华文行楷" panose="02010800040101010101" pitchFamily="2" charset="-122"/>
                <a:ea typeface="华文行楷" panose="02010800040101010101" pitchFamily="2" charset="-122"/>
              </a:rPr>
              <a:t>小桥  流水</a:t>
            </a:r>
            <a:endParaRPr lang="zh-CN" altLang="en-US" sz="3600" b="1" u="sng">
              <a:solidFill>
                <a:srgbClr val="FF0000"/>
              </a:solidFill>
              <a:latin typeface="华文行楷" panose="02010800040101010101" pitchFamily="2" charset="-122"/>
              <a:ea typeface="华文行楷" panose="02010800040101010101" pitchFamily="2" charset="-122"/>
            </a:endParaRPr>
          </a:p>
          <a:p>
            <a:pPr marL="342900" indent="-342900">
              <a:lnSpc>
                <a:spcPct val="80000"/>
              </a:lnSpc>
              <a:spcBef>
                <a:spcPct val="50000"/>
              </a:spcBef>
            </a:pPr>
            <a:r>
              <a:rPr lang="zh-CN" altLang="en-US" sz="3600" b="1" u="sng">
                <a:solidFill>
                  <a:srgbClr val="FF0000"/>
                </a:solidFill>
                <a:latin typeface="华文行楷" panose="02010800040101010101" pitchFamily="2" charset="-122"/>
                <a:ea typeface="华文行楷" panose="02010800040101010101" pitchFamily="2" charset="-122"/>
              </a:rPr>
              <a:t>人家</a:t>
            </a:r>
            <a:endParaRPr lang="zh-CN" altLang="en-US" sz="3600" b="1" u="sng">
              <a:solidFill>
                <a:srgbClr val="FF0000"/>
              </a:solidFill>
              <a:latin typeface="华文行楷" panose="02010800040101010101" pitchFamily="2" charset="-122"/>
              <a:ea typeface="华文行楷" panose="02010800040101010101" pitchFamily="2" charset="-122"/>
            </a:endParaRPr>
          </a:p>
          <a:p>
            <a:pPr marL="342900" indent="-342900">
              <a:lnSpc>
                <a:spcPct val="80000"/>
              </a:lnSpc>
              <a:spcBef>
                <a:spcPct val="50000"/>
              </a:spcBef>
            </a:pPr>
            <a:r>
              <a:rPr lang="zh-CN" altLang="en-US" sz="3600" b="1">
                <a:latin typeface="华文行楷" panose="02010800040101010101" pitchFamily="2" charset="-122"/>
                <a:ea typeface="华文行楷" panose="02010800040101010101" pitchFamily="2" charset="-122"/>
              </a:rPr>
              <a:t>古道  西风</a:t>
            </a:r>
            <a:endParaRPr lang="zh-CN" altLang="en-US" sz="3600" b="1">
              <a:latin typeface="华文行楷" panose="02010800040101010101" pitchFamily="2" charset="-122"/>
              <a:ea typeface="华文行楷" panose="02010800040101010101" pitchFamily="2" charset="-122"/>
            </a:endParaRPr>
          </a:p>
          <a:p>
            <a:pPr marL="342900" indent="-342900">
              <a:lnSpc>
                <a:spcPct val="80000"/>
              </a:lnSpc>
              <a:spcBef>
                <a:spcPct val="50000"/>
              </a:spcBef>
            </a:pPr>
            <a:r>
              <a:rPr lang="zh-CN" altLang="en-US" sz="3600" b="1">
                <a:latin typeface="华文行楷" panose="02010800040101010101" pitchFamily="2" charset="-122"/>
                <a:ea typeface="华文行楷" panose="02010800040101010101" pitchFamily="2" charset="-122"/>
              </a:rPr>
              <a:t>瘦马</a:t>
            </a:r>
            <a:endParaRPr lang="zh-CN" altLang="en-US" sz="3600" b="1">
              <a:latin typeface="华文行楷" panose="02010800040101010101" pitchFamily="2" charset="-122"/>
              <a:ea typeface="华文行楷" panose="02010800040101010101" pitchFamily="2" charset="-122"/>
            </a:endParaRPr>
          </a:p>
          <a:p>
            <a:pPr marL="342900" indent="-342900">
              <a:lnSpc>
                <a:spcPct val="80000"/>
              </a:lnSpc>
              <a:spcBef>
                <a:spcPct val="50000"/>
              </a:spcBef>
            </a:pPr>
            <a:r>
              <a:rPr lang="zh-CN" altLang="en-US" sz="3600" b="1">
                <a:latin typeface="华文行楷" panose="02010800040101010101" pitchFamily="2" charset="-122"/>
                <a:ea typeface="华文行楷" panose="02010800040101010101" pitchFamily="2" charset="-122"/>
              </a:rPr>
              <a:t>夕阳  西下</a:t>
            </a:r>
            <a:endParaRPr lang="zh-CN" altLang="en-US" sz="3600" b="1">
              <a:latin typeface="华文行楷" panose="02010800040101010101" pitchFamily="2" charset="-122"/>
              <a:ea typeface="华文行楷" panose="02010800040101010101" pitchFamily="2" charset="-122"/>
            </a:endParaRPr>
          </a:p>
          <a:p>
            <a:pPr marL="342900" indent="-342900">
              <a:lnSpc>
                <a:spcPct val="80000"/>
              </a:lnSpc>
              <a:spcBef>
                <a:spcPct val="50000"/>
              </a:spcBef>
            </a:pPr>
            <a:r>
              <a:rPr lang="zh-CN" altLang="en-US" sz="3600" b="1">
                <a:latin typeface="华文行楷" panose="02010800040101010101" pitchFamily="2" charset="-122"/>
                <a:ea typeface="华文行楷" panose="02010800040101010101" pitchFamily="2" charset="-122"/>
              </a:rPr>
              <a:t>断肠人在天涯</a:t>
            </a:r>
            <a:endParaRPr lang="zh-CN" altLang="en-US" sz="3600" b="1">
              <a:latin typeface="华文行楷" panose="02010800040101010101" pitchFamily="2" charset="-122"/>
              <a:ea typeface="华文行楷" panose="02010800040101010101" pitchFamily="2" charset="-122"/>
            </a:endParaRPr>
          </a:p>
        </p:txBody>
      </p:sp>
      <p:sp>
        <p:nvSpPr>
          <p:cNvPr id="34824" name="AutoShape 8"/>
          <p:cNvSpPr>
            <a:spLocks noChangeArrowheads="1"/>
          </p:cNvSpPr>
          <p:nvPr/>
        </p:nvSpPr>
        <p:spPr bwMode="auto">
          <a:xfrm>
            <a:off x="7667625" y="6264275"/>
            <a:ext cx="914400" cy="609600"/>
          </a:xfrm>
          <a:prstGeom prst="flowChartInputOutput">
            <a:avLst/>
          </a:prstGeom>
          <a:noFill/>
          <a:ln w="9525">
            <a:noFill/>
            <a:miter lim="800000"/>
          </a:ln>
          <a:effectLst/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34825" name="Text Box 9"/>
          <p:cNvSpPr txBox="1">
            <a:spLocks noChangeArrowheads="1"/>
          </p:cNvSpPr>
          <p:nvPr/>
        </p:nvSpPr>
        <p:spPr bwMode="auto">
          <a:xfrm>
            <a:off x="7142163" y="3313113"/>
            <a:ext cx="525462" cy="1439862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eaVert">
            <a:spAutoFit/>
          </a:bodyPr>
          <a:lstStyle/>
          <a:p>
            <a:pPr marL="342900" indent="-342900">
              <a:lnSpc>
                <a:spcPct val="80000"/>
              </a:lnSpc>
              <a:spcBef>
                <a:spcPct val="50000"/>
              </a:spcBef>
            </a:pPr>
            <a:r>
              <a:rPr lang="zh-CN" altLang="en-US" sz="2800" b="1">
                <a:latin typeface="华文行楷" panose="02010800040101010101" pitchFamily="2" charset="-122"/>
                <a:ea typeface="华文行楷" panose="02010800040101010101" pitchFamily="2" charset="-122"/>
              </a:rPr>
              <a:t>马致远</a:t>
            </a:r>
            <a:endParaRPr lang="zh-CN" altLang="en-US" sz="2800" b="1">
              <a:latin typeface="华文行楷" panose="02010800040101010101" pitchFamily="2" charset="-122"/>
              <a:ea typeface="华文行楷" panose="02010800040101010101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3492" name="Picture 4" descr="1"/>
          <p:cNvPicPr>
            <a:picLocks noChangeAspect="1" noChangeArrowheads="1"/>
          </p:cNvPicPr>
          <p:nvPr/>
        </p:nvPicPr>
        <p:blipFill>
          <a:blip r:embed="rId1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63494" name="Rectangle 6"/>
          <p:cNvSpPr>
            <a:spLocks noChangeArrowheads="1"/>
          </p:cNvSpPr>
          <p:nvPr/>
        </p:nvSpPr>
        <p:spPr bwMode="auto">
          <a:xfrm>
            <a:off x="1547813" y="981075"/>
            <a:ext cx="5329237" cy="4300538"/>
          </a:xfrm>
          <a:prstGeom prst="rect">
            <a:avLst/>
          </a:prstGeom>
          <a:solidFill>
            <a:srgbClr val="99CCFF">
              <a:alpha val="39999"/>
            </a:srgbClr>
          </a:solidFill>
          <a:ln w="9525">
            <a:noFill/>
            <a:miter lim="800000"/>
          </a:ln>
          <a:effectLst/>
        </p:spPr>
        <p:txBody>
          <a:bodyPr>
            <a:spAutoFit/>
          </a:bodyPr>
          <a:lstStyle/>
          <a:p>
            <a:r>
              <a:rPr lang="zh-CN" altLang="en-US" sz="4800" b="1">
                <a:solidFill>
                  <a:srgbClr val="FFFF00"/>
                </a:solidFill>
                <a:latin typeface="楷体_GB2312" pitchFamily="49" charset="-122"/>
                <a:ea typeface="楷体_GB2312" pitchFamily="49" charset="-122"/>
              </a:rPr>
              <a:t>寄扬州韩绰判官    </a:t>
            </a:r>
            <a:endParaRPr lang="zh-CN" altLang="en-US" sz="4800" b="1">
              <a:solidFill>
                <a:srgbClr val="FFFF00"/>
              </a:solidFill>
              <a:latin typeface="楷体_GB2312" pitchFamily="49" charset="-122"/>
              <a:ea typeface="楷体_GB2312" pitchFamily="49" charset="-122"/>
            </a:endParaRPr>
          </a:p>
          <a:p>
            <a:r>
              <a:rPr lang="zh-CN" altLang="en-US" sz="3600" b="1">
                <a:solidFill>
                  <a:srgbClr val="FFFF00"/>
                </a:solidFill>
                <a:latin typeface="楷体_GB2312" pitchFamily="49" charset="-122"/>
                <a:ea typeface="楷体_GB2312" pitchFamily="49" charset="-122"/>
              </a:rPr>
              <a:t>          杜牧</a:t>
            </a:r>
            <a:endParaRPr lang="zh-CN" altLang="en-US" sz="3600" b="1">
              <a:solidFill>
                <a:srgbClr val="FFFF00"/>
              </a:solidFill>
              <a:latin typeface="楷体_GB2312" pitchFamily="49" charset="-122"/>
              <a:ea typeface="楷体_GB2312" pitchFamily="49" charset="-122"/>
            </a:endParaRPr>
          </a:p>
          <a:p>
            <a:r>
              <a:rPr lang="zh-CN" altLang="en-US" sz="4800" b="1">
                <a:solidFill>
                  <a:srgbClr val="FFFF00"/>
                </a:solidFill>
                <a:latin typeface="楷体_GB2312" pitchFamily="49" charset="-122"/>
                <a:ea typeface="楷体_GB2312" pitchFamily="49" charset="-122"/>
              </a:rPr>
              <a:t>青山隐隐水迢迢，</a:t>
            </a:r>
            <a:endParaRPr lang="zh-CN" altLang="en-US" sz="4800" b="1">
              <a:solidFill>
                <a:srgbClr val="FFFF00"/>
              </a:solidFill>
              <a:latin typeface="楷体_GB2312" pitchFamily="49" charset="-122"/>
              <a:ea typeface="楷体_GB2312" pitchFamily="49" charset="-122"/>
            </a:endParaRPr>
          </a:p>
          <a:p>
            <a:r>
              <a:rPr lang="zh-CN" altLang="en-US" sz="4800" b="1">
                <a:solidFill>
                  <a:srgbClr val="FFFF00"/>
                </a:solidFill>
                <a:latin typeface="楷体_GB2312" pitchFamily="49" charset="-122"/>
                <a:ea typeface="楷体_GB2312" pitchFamily="49" charset="-122"/>
              </a:rPr>
              <a:t>秋尽江南草未凋。</a:t>
            </a:r>
            <a:endParaRPr lang="zh-CN" altLang="en-US" sz="4800" b="1">
              <a:solidFill>
                <a:srgbClr val="FFFF00"/>
              </a:solidFill>
              <a:latin typeface="楷体_GB2312" pitchFamily="49" charset="-122"/>
              <a:ea typeface="楷体_GB2312" pitchFamily="49" charset="-122"/>
            </a:endParaRPr>
          </a:p>
          <a:p>
            <a:r>
              <a:rPr lang="zh-CN" altLang="en-US" sz="4800" b="1" u="sng">
                <a:solidFill>
                  <a:srgbClr val="FF0066"/>
                </a:solidFill>
                <a:latin typeface="楷体_GB2312" pitchFamily="49" charset="-122"/>
                <a:ea typeface="楷体_GB2312" pitchFamily="49" charset="-122"/>
              </a:rPr>
              <a:t>二十四桥</a:t>
            </a:r>
            <a:r>
              <a:rPr lang="zh-CN" altLang="en-US" sz="4800" b="1">
                <a:solidFill>
                  <a:srgbClr val="FF0066"/>
                </a:solidFill>
                <a:latin typeface="楷体_GB2312" pitchFamily="49" charset="-122"/>
                <a:ea typeface="楷体_GB2312" pitchFamily="49" charset="-122"/>
              </a:rPr>
              <a:t>明月夜，</a:t>
            </a:r>
            <a:endParaRPr lang="zh-CN" altLang="en-US" sz="4800" b="1">
              <a:solidFill>
                <a:srgbClr val="FF0066"/>
              </a:solidFill>
              <a:latin typeface="楷体_GB2312" pitchFamily="49" charset="-122"/>
              <a:ea typeface="楷体_GB2312" pitchFamily="49" charset="-122"/>
            </a:endParaRPr>
          </a:p>
          <a:p>
            <a:r>
              <a:rPr lang="zh-CN" altLang="en-US" sz="4800" b="1">
                <a:solidFill>
                  <a:srgbClr val="FF0066"/>
                </a:solidFill>
                <a:latin typeface="楷体_GB2312" pitchFamily="49" charset="-122"/>
                <a:ea typeface="楷体_GB2312" pitchFamily="49" charset="-122"/>
              </a:rPr>
              <a:t>玉人何处教吹箫？</a:t>
            </a:r>
            <a:endParaRPr lang="zh-CN" altLang="en-US">
              <a:solidFill>
                <a:srgbClr val="FF0066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CFFC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50" name="Text Box 1026" descr="棚架"/>
          <p:cNvSpPr txBox="1">
            <a:spLocks noChangeArrowheads="1"/>
          </p:cNvSpPr>
          <p:nvPr/>
        </p:nvSpPr>
        <p:spPr bwMode="auto">
          <a:xfrm>
            <a:off x="250825" y="423863"/>
            <a:ext cx="3563938" cy="6434137"/>
          </a:xfrm>
          <a:prstGeom prst="rect">
            <a:avLst/>
          </a:prstGeom>
          <a:pattFill prst="trellis">
            <a:fgClr>
              <a:srgbClr val="66CCFF"/>
            </a:fgClr>
            <a:bgClr>
              <a:schemeClr val="bg1"/>
            </a:bgClr>
          </a:pattFill>
          <a:ln w="9525">
            <a:noFill/>
            <a:miter lim="800000"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3200" b="1"/>
              <a:t>红军不怕远征难，</a:t>
            </a:r>
            <a:endParaRPr lang="zh-CN" altLang="en-US" sz="3200" b="1"/>
          </a:p>
          <a:p>
            <a:pPr>
              <a:spcBef>
                <a:spcPct val="50000"/>
              </a:spcBef>
            </a:pPr>
            <a:r>
              <a:rPr lang="zh-CN" altLang="en-US" sz="3200" b="1"/>
              <a:t>万水千山只等闲。</a:t>
            </a:r>
            <a:endParaRPr lang="zh-CN" altLang="en-US" sz="3200" b="1"/>
          </a:p>
          <a:p>
            <a:pPr>
              <a:spcBef>
                <a:spcPct val="50000"/>
              </a:spcBef>
            </a:pPr>
            <a:r>
              <a:rPr lang="zh-CN" altLang="en-US" sz="3200" b="1"/>
              <a:t>五岭逶迤腾细浪，</a:t>
            </a:r>
            <a:endParaRPr lang="zh-CN" altLang="en-US" sz="3200" b="1"/>
          </a:p>
          <a:p>
            <a:pPr>
              <a:spcBef>
                <a:spcPct val="50000"/>
              </a:spcBef>
            </a:pPr>
            <a:r>
              <a:rPr lang="zh-CN" altLang="en-US" sz="3200" b="1"/>
              <a:t>乌蒙磅礴走泥丸。</a:t>
            </a:r>
            <a:endParaRPr lang="zh-CN" altLang="en-US" sz="3200" b="1"/>
          </a:p>
          <a:p>
            <a:pPr>
              <a:spcBef>
                <a:spcPct val="50000"/>
              </a:spcBef>
            </a:pPr>
            <a:r>
              <a:rPr lang="zh-CN" altLang="en-US" sz="3200" b="1">
                <a:solidFill>
                  <a:srgbClr val="FF0066"/>
                </a:solidFill>
              </a:rPr>
              <a:t>金沙水拍云崖难，</a:t>
            </a:r>
            <a:endParaRPr lang="zh-CN" altLang="en-US" sz="3200" b="1">
              <a:solidFill>
                <a:srgbClr val="FF0066"/>
              </a:solidFill>
            </a:endParaRPr>
          </a:p>
          <a:p>
            <a:pPr>
              <a:spcBef>
                <a:spcPct val="50000"/>
              </a:spcBef>
            </a:pPr>
            <a:r>
              <a:rPr lang="zh-CN" altLang="en-US" sz="3200" b="1">
                <a:solidFill>
                  <a:srgbClr val="FF0066"/>
                </a:solidFill>
              </a:rPr>
              <a:t>大渡桥横铁索寒。</a:t>
            </a:r>
            <a:endParaRPr lang="zh-CN" altLang="en-US" sz="3200" b="1">
              <a:solidFill>
                <a:srgbClr val="FF0066"/>
              </a:solidFill>
            </a:endParaRPr>
          </a:p>
          <a:p>
            <a:pPr>
              <a:spcBef>
                <a:spcPct val="50000"/>
              </a:spcBef>
            </a:pPr>
            <a:r>
              <a:rPr lang="zh-CN" altLang="en-US" sz="3200" b="1"/>
              <a:t>更喜岷山千里雪，</a:t>
            </a:r>
            <a:endParaRPr lang="zh-CN" altLang="en-US" sz="3200" b="1"/>
          </a:p>
          <a:p>
            <a:pPr>
              <a:spcBef>
                <a:spcPct val="50000"/>
              </a:spcBef>
            </a:pPr>
            <a:r>
              <a:rPr lang="zh-CN" altLang="en-US" sz="3200" b="1"/>
              <a:t>三军过后尽开颜。</a:t>
            </a:r>
            <a:endParaRPr lang="zh-CN" altLang="en-US" sz="3200" b="1"/>
          </a:p>
          <a:p>
            <a:pPr>
              <a:spcBef>
                <a:spcPct val="50000"/>
              </a:spcBef>
            </a:pPr>
            <a:r>
              <a:rPr lang="zh-CN" altLang="en-US" sz="3200" b="1"/>
              <a:t>   </a:t>
            </a:r>
            <a:r>
              <a:rPr lang="en-US" altLang="zh-CN" sz="2000" b="1"/>
              <a:t>——</a:t>
            </a:r>
            <a:r>
              <a:rPr lang="zh-CN" altLang="en-US" sz="2000" b="1"/>
              <a:t>毛泽东</a:t>
            </a:r>
            <a:r>
              <a:rPr lang="en-US" altLang="zh-CN" sz="2000" b="1"/>
              <a:t>《</a:t>
            </a:r>
            <a:r>
              <a:rPr lang="zh-CN" altLang="en-US" sz="2000" b="1"/>
              <a:t>七律</a:t>
            </a:r>
            <a:r>
              <a:rPr lang="en-US" altLang="zh-CN" sz="2000" b="1"/>
              <a:t>.</a:t>
            </a:r>
            <a:r>
              <a:rPr lang="zh-CN" altLang="en-US" sz="2000" b="1"/>
              <a:t>长征</a:t>
            </a:r>
            <a:r>
              <a:rPr lang="en-US" altLang="zh-CN" sz="2000" b="1"/>
              <a:t>》</a:t>
            </a:r>
            <a:endParaRPr lang="en-US" altLang="zh-CN" sz="2000" b="1"/>
          </a:p>
        </p:txBody>
      </p:sp>
      <p:pic>
        <p:nvPicPr>
          <p:cNvPr id="53252" name="Picture 1028" descr="200482314433560">
            <a:hlinkClick r:id="rId1"/>
          </p:cNvPr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038600" y="0"/>
            <a:ext cx="5105400" cy="6858000"/>
          </a:xfrm>
          <a:prstGeom prst="rect">
            <a:avLst/>
          </a:prstGeom>
          <a:solidFill>
            <a:srgbClr val="FF66FF"/>
          </a:solidFill>
        </p:spPr>
      </p:pic>
      <p:sp>
        <p:nvSpPr>
          <p:cNvPr id="53254" name="Text Box 1030"/>
          <p:cNvSpPr txBox="1">
            <a:spLocks noChangeArrowheads="1"/>
          </p:cNvSpPr>
          <p:nvPr/>
        </p:nvSpPr>
        <p:spPr bwMode="auto">
          <a:xfrm flipH="1">
            <a:off x="4724400" y="381000"/>
            <a:ext cx="76200" cy="45720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zh-CN" altLang="zh-CN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英国剑桥"/>
          <p:cNvPicPr>
            <a:picLocks noChangeAspect="1" noChangeArrowheads="1"/>
          </p:cNvPicPr>
          <p:nvPr/>
        </p:nvPicPr>
        <p:blipFill>
          <a:blip r:embed="rId1" cstate="print"/>
          <a:srcRect/>
          <a:stretch>
            <a:fillRect/>
          </a:stretch>
        </p:blipFill>
        <p:spPr bwMode="auto">
          <a:xfrm>
            <a:off x="611188" y="476250"/>
            <a:ext cx="7705725" cy="6048375"/>
          </a:xfrm>
          <a:prstGeom prst="rect">
            <a:avLst/>
          </a:prstGeom>
          <a:noFill/>
        </p:spPr>
      </p:pic>
      <p:sp>
        <p:nvSpPr>
          <p:cNvPr id="4099" name="Text Box 3"/>
          <p:cNvSpPr txBox="1">
            <a:spLocks noChangeArrowheads="1"/>
          </p:cNvSpPr>
          <p:nvPr/>
        </p:nvSpPr>
        <p:spPr bwMode="auto">
          <a:xfrm>
            <a:off x="1187450" y="5876925"/>
            <a:ext cx="1944688" cy="579438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kumimoji="0" lang="zh-CN" altLang="en-US" sz="3200">
                <a:solidFill>
                  <a:srgbClr val="FF0000"/>
                </a:solidFill>
                <a:latin typeface="Arial" panose="020B0604020202020204" pitchFamily="34" charset="0"/>
              </a:rPr>
              <a:t>英国剑桥</a:t>
            </a:r>
            <a:endParaRPr kumimoji="0" lang="zh-CN" altLang="en-US" sz="3200">
              <a:solidFill>
                <a:srgbClr val="FF0000"/>
              </a:solidFill>
              <a:latin typeface="Arial" panose="020B0604020202020204" pitchFamily="34" charset="0"/>
            </a:endParaRPr>
          </a:p>
        </p:txBody>
      </p:sp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5219700" y="2133600"/>
            <a:ext cx="3241675" cy="436245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>
            <a:spAutoFit/>
          </a:bodyPr>
          <a:lstStyle/>
          <a:p>
            <a:r>
              <a:rPr kumimoji="0" lang="zh-CN" altLang="en-US" sz="2800" b="1">
                <a:solidFill>
                  <a:schemeClr val="bg1"/>
                </a:solidFill>
                <a:latin typeface="Arial" panose="020B0604020202020204" pitchFamily="34" charset="0"/>
                <a:ea typeface="文鼎习字体" pitchFamily="33" charset="-122"/>
              </a:rPr>
              <a:t>轻轻的我走了，</a:t>
            </a:r>
            <a:br>
              <a:rPr kumimoji="0" lang="zh-CN" altLang="en-US" sz="2800" b="1">
                <a:solidFill>
                  <a:schemeClr val="bg1"/>
                </a:solidFill>
                <a:latin typeface="Arial" panose="020B0604020202020204" pitchFamily="34" charset="0"/>
                <a:ea typeface="文鼎习字体" pitchFamily="33" charset="-122"/>
              </a:rPr>
            </a:br>
            <a:r>
              <a:rPr kumimoji="0" lang="zh-CN" altLang="en-US" sz="2800" b="1">
                <a:solidFill>
                  <a:schemeClr val="bg1"/>
                </a:solidFill>
                <a:latin typeface="Arial" panose="020B0604020202020204" pitchFamily="34" charset="0"/>
                <a:ea typeface="文鼎习字体" pitchFamily="33" charset="-122"/>
              </a:rPr>
              <a:t>正如我轻轻的来；</a:t>
            </a:r>
            <a:br>
              <a:rPr kumimoji="0" lang="zh-CN" altLang="en-US" sz="2800" b="1">
                <a:solidFill>
                  <a:schemeClr val="bg1"/>
                </a:solidFill>
                <a:latin typeface="Arial" panose="020B0604020202020204" pitchFamily="34" charset="0"/>
                <a:ea typeface="文鼎习字体" pitchFamily="33" charset="-122"/>
              </a:rPr>
            </a:br>
            <a:r>
              <a:rPr kumimoji="0" lang="zh-CN" altLang="en-US" sz="2800" b="1">
                <a:solidFill>
                  <a:schemeClr val="bg1"/>
                </a:solidFill>
                <a:latin typeface="Arial" panose="020B0604020202020204" pitchFamily="34" charset="0"/>
                <a:ea typeface="文鼎习字体" pitchFamily="33" charset="-122"/>
              </a:rPr>
              <a:t>我轻轻的招手，</a:t>
            </a:r>
            <a:br>
              <a:rPr kumimoji="0" lang="zh-CN" altLang="en-US" sz="2800" b="1">
                <a:solidFill>
                  <a:schemeClr val="bg1"/>
                </a:solidFill>
                <a:latin typeface="Arial" panose="020B0604020202020204" pitchFamily="34" charset="0"/>
                <a:ea typeface="文鼎习字体" pitchFamily="33" charset="-122"/>
              </a:rPr>
            </a:br>
            <a:r>
              <a:rPr kumimoji="0" lang="zh-CN" altLang="en-US" sz="2800" b="1">
                <a:solidFill>
                  <a:schemeClr val="bg1"/>
                </a:solidFill>
                <a:latin typeface="Arial" panose="020B0604020202020204" pitchFamily="34" charset="0"/>
                <a:ea typeface="文鼎习字体" pitchFamily="33" charset="-122"/>
              </a:rPr>
              <a:t>作别西天的云彩。</a:t>
            </a:r>
            <a:endParaRPr kumimoji="0" lang="zh-CN" altLang="en-US" sz="2800" b="1">
              <a:solidFill>
                <a:schemeClr val="bg1"/>
              </a:solidFill>
              <a:latin typeface="Arial" panose="020B0604020202020204" pitchFamily="34" charset="0"/>
              <a:ea typeface="文鼎习字体" pitchFamily="33" charset="-122"/>
            </a:endParaRPr>
          </a:p>
          <a:p>
            <a:endParaRPr kumimoji="0" lang="zh-CN" altLang="en-US" sz="2800" b="1">
              <a:solidFill>
                <a:schemeClr val="bg1"/>
              </a:solidFill>
              <a:latin typeface="Arial" panose="020B0604020202020204" pitchFamily="34" charset="0"/>
              <a:ea typeface="文鼎习字体" pitchFamily="33" charset="-122"/>
            </a:endParaRPr>
          </a:p>
          <a:p>
            <a:r>
              <a:rPr kumimoji="0" lang="zh-CN" altLang="en-US" sz="2800" b="1">
                <a:solidFill>
                  <a:schemeClr val="bg1"/>
                </a:solidFill>
                <a:latin typeface="Arial" panose="020B0604020202020204" pitchFamily="34" charset="0"/>
                <a:ea typeface="文鼎习字体" pitchFamily="33" charset="-122"/>
              </a:rPr>
              <a:t>那河畔的金柳，</a:t>
            </a:r>
            <a:br>
              <a:rPr kumimoji="0" lang="zh-CN" altLang="en-US" sz="2800" b="1">
                <a:solidFill>
                  <a:schemeClr val="bg1"/>
                </a:solidFill>
                <a:latin typeface="Arial" panose="020B0604020202020204" pitchFamily="34" charset="0"/>
                <a:ea typeface="文鼎习字体" pitchFamily="33" charset="-122"/>
              </a:rPr>
            </a:br>
            <a:r>
              <a:rPr kumimoji="0" lang="zh-CN" altLang="en-US" sz="2800" b="1">
                <a:solidFill>
                  <a:schemeClr val="bg1"/>
                </a:solidFill>
                <a:latin typeface="Arial" panose="020B0604020202020204" pitchFamily="34" charset="0"/>
                <a:ea typeface="文鼎习字体" pitchFamily="33" charset="-122"/>
              </a:rPr>
              <a:t>是夕阳中的新娘；</a:t>
            </a:r>
            <a:br>
              <a:rPr kumimoji="0" lang="zh-CN" altLang="en-US" sz="2800" b="1">
                <a:solidFill>
                  <a:schemeClr val="bg1"/>
                </a:solidFill>
                <a:latin typeface="Arial" panose="020B0604020202020204" pitchFamily="34" charset="0"/>
                <a:ea typeface="文鼎习字体" pitchFamily="33" charset="-122"/>
              </a:rPr>
            </a:br>
            <a:r>
              <a:rPr kumimoji="0" lang="zh-CN" altLang="en-US" sz="2800" b="1">
                <a:solidFill>
                  <a:schemeClr val="bg1"/>
                </a:solidFill>
                <a:latin typeface="Arial" panose="020B0604020202020204" pitchFamily="34" charset="0"/>
                <a:ea typeface="文鼎习字体" pitchFamily="33" charset="-122"/>
              </a:rPr>
              <a:t>波光里的艳影，</a:t>
            </a:r>
            <a:br>
              <a:rPr kumimoji="0" lang="zh-CN" altLang="en-US" sz="2800" b="1">
                <a:solidFill>
                  <a:schemeClr val="bg1"/>
                </a:solidFill>
                <a:latin typeface="Arial" panose="020B0604020202020204" pitchFamily="34" charset="0"/>
                <a:ea typeface="文鼎习字体" pitchFamily="33" charset="-122"/>
              </a:rPr>
            </a:br>
            <a:r>
              <a:rPr kumimoji="0" lang="zh-CN" altLang="en-US" sz="2800" b="1">
                <a:solidFill>
                  <a:schemeClr val="bg1"/>
                </a:solidFill>
                <a:latin typeface="Arial" panose="020B0604020202020204" pitchFamily="34" charset="0"/>
                <a:ea typeface="文鼎习字体" pitchFamily="33" charset="-122"/>
              </a:rPr>
              <a:t>在我的心头荡漾。</a:t>
            </a:r>
            <a:endParaRPr kumimoji="0" lang="zh-CN" altLang="en-US" sz="2800" b="1">
              <a:solidFill>
                <a:schemeClr val="bg1"/>
              </a:solidFill>
              <a:latin typeface="Arial" panose="020B0604020202020204" pitchFamily="34" charset="0"/>
              <a:ea typeface="文鼎习字体" pitchFamily="33" charset="-122"/>
            </a:endParaRPr>
          </a:p>
          <a:p>
            <a:r>
              <a:rPr kumimoji="0" lang="zh-CN" altLang="en-US" sz="2800">
                <a:solidFill>
                  <a:schemeClr val="bg1"/>
                </a:solidFill>
                <a:latin typeface="Arial" panose="020B0604020202020204" pitchFamily="34" charset="0"/>
                <a:ea typeface="文鼎习字体" pitchFamily="33" charset="-122"/>
              </a:rPr>
              <a:t>      </a:t>
            </a:r>
            <a:r>
              <a:rPr kumimoji="0" lang="en-US" altLang="zh-CN" sz="2800">
                <a:solidFill>
                  <a:schemeClr val="bg1"/>
                </a:solidFill>
                <a:latin typeface="Arial" panose="020B0604020202020204" pitchFamily="34" charset="0"/>
                <a:ea typeface="文鼎习字体" pitchFamily="33" charset="-122"/>
              </a:rPr>
              <a:t>……</a:t>
            </a:r>
            <a:endParaRPr kumimoji="0" lang="en-US" altLang="zh-CN" sz="2800">
              <a:solidFill>
                <a:schemeClr val="bg1"/>
              </a:solidFill>
              <a:latin typeface="Arial" panose="020B0604020202020204" pitchFamily="34" charset="0"/>
              <a:ea typeface="文鼎习字体" pitchFamily="33" charset="-122"/>
            </a:endParaRPr>
          </a:p>
        </p:txBody>
      </p:sp>
      <p:pic>
        <p:nvPicPr>
          <p:cNvPr id="4102" name="Picture 6" descr="u=4118882133,2233033454&amp;gp=0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187450" y="3213100"/>
            <a:ext cx="2057400" cy="2514600"/>
          </a:xfrm>
          <a:prstGeom prst="rect">
            <a:avLst/>
          </a:prstGeom>
          <a:noFill/>
        </p:spPr>
      </p:pic>
      <p:pic>
        <p:nvPicPr>
          <p:cNvPr id="4104" name="kangqiao.mp3">
            <a:hlinkClick r:id="" action="ppaction://media"/>
          </p:cNvPr>
          <p:cNvPicPr>
            <a:picLocks noRot="1" noChangeAspect="1" noChangeArrowheads="1"/>
          </p:cNvPicPr>
          <p:nvPr>
            <a:audioFile r:link="rId3"/>
            <p:extLst>
              <p:ext uri="{DAA4B4D4-6D71-4841-9C94-3DE7FCFB9230}">
                <p14:media xmlns:p14="http://schemas.microsoft.com/office/powerpoint/2010/main" r:link="rId4"/>
              </p:ext>
            </p:extLst>
          </p:nvPr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8532813" y="6237288"/>
            <a:ext cx="304800" cy="304800"/>
          </a:xfrm>
          <a:prstGeom prst="rect">
            <a:avLst/>
          </a:prstGeom>
          <a:noFill/>
        </p:spPr>
      </p:pic>
    </p:spTree>
  </p:cSld>
  <p:clrMapOvr>
    <a:masterClrMapping/>
  </p:clrMapOvr>
  <p:transition spd="med">
    <p:pu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0" fill="hold"/>
                                        <p:tgtEl>
                                          <p:spTgt spid="409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0" fill="hold"/>
                                        <p:tgtEl>
                                          <p:spTgt spid="409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0"/>
                            </p:stCondLst>
                            <p:childTnLst>
                              <p:par>
                                <p:cTn id="10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0" fill="hold"/>
                                        <p:tgtEl>
                                          <p:spTgt spid="410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0" fill="hold"/>
                                        <p:tgtEl>
                                          <p:spTgt spid="410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0"/>
                            </p:stCondLst>
                            <p:childTnLst>
                              <p:par>
                                <p:cTn id="1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0" fill="hold"/>
                                        <p:tgtEl>
                                          <p:spTgt spid="410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0" fill="hold"/>
                                        <p:tgtEl>
                                          <p:spTgt spid="410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0"/>
                            </p:stCondLst>
                            <p:childTnLst>
                              <p:par>
                                <p:cTn id="20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1" dur="197734" fill="hold"/>
                                        <p:tgtEl>
                                          <p:spTgt spid="410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>
                <p:cTn id="22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104"/>
                </p:tgtEl>
              </p:cMediaNode>
            </p:audio>
          </p:childTnLst>
        </p:cTn>
      </p:par>
    </p:tnLst>
    <p:bldLst>
      <p:bldP spid="4099" grpId="0" autoUpdateAnimBg="0"/>
      <p:bldP spid="4100" grpId="0" autoUpdateAnimBg="0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21860" name="文本框 121859"/>
          <p:cNvSpPr txBox="1"/>
          <p:nvPr/>
        </p:nvSpPr>
        <p:spPr>
          <a:xfrm>
            <a:off x="5148263" y="1557338"/>
            <a:ext cx="4573587" cy="4452937"/>
          </a:xfrm>
          <a:prstGeom prst="rect">
            <a:avLst/>
          </a:prstGeom>
          <a:noFill/>
          <a:ln w="9525">
            <a:noFill/>
          </a:ln>
          <a:effectLst>
            <a:outerShdw dist="35921" dir="2699999" algn="ctr" rotWithShape="0">
              <a:srgbClr val="C0C0C0">
                <a:alpha val="80000"/>
              </a:srgbClr>
            </a:outerShdw>
          </a:effectLst>
        </p:spPr>
        <p:txBody>
          <a:bodyPr>
            <a:spAutoFit/>
          </a:bodyPr>
          <a:p>
            <a:pPr lvl="0" algn="l">
              <a:spcBef>
                <a:spcPct val="50000"/>
              </a:spcBef>
              <a:buClr>
                <a:schemeClr val="hlink"/>
              </a:buClr>
              <a:buSzPct val="75000"/>
              <a:buFont typeface="Wingdings" panose="05000000000000000000" pitchFamily="2" charset="2"/>
              <a:buNone/>
            </a:pPr>
            <a:r>
              <a:rPr lang="zh-CN" altLang="en-US" sz="2200" b="1" dirty="0">
                <a:solidFill>
                  <a:srgbClr val="0033CC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桥，既是一种美丽的风景，</a:t>
            </a:r>
            <a:endParaRPr lang="zh-CN" altLang="en-US" sz="2200" b="1" dirty="0">
              <a:solidFill>
                <a:srgbClr val="0033CC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pPr lvl="0" algn="l">
              <a:spcBef>
                <a:spcPct val="50000"/>
              </a:spcBef>
              <a:buClr>
                <a:schemeClr val="hlink"/>
              </a:buClr>
              <a:buSzPct val="75000"/>
              <a:buFont typeface="Wingdings" panose="05000000000000000000" pitchFamily="2" charset="2"/>
              <a:buNone/>
            </a:pPr>
            <a:r>
              <a:rPr lang="zh-CN" altLang="en-US" sz="2200" b="1" dirty="0">
                <a:solidFill>
                  <a:srgbClr val="0033CC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    也是一种人生的启迪。</a:t>
            </a:r>
            <a:endParaRPr lang="zh-CN" altLang="en-US" sz="2200" b="1" dirty="0">
              <a:solidFill>
                <a:srgbClr val="0033CC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pPr lvl="0" algn="l">
              <a:spcBef>
                <a:spcPct val="50000"/>
              </a:spcBef>
              <a:buClr>
                <a:schemeClr val="hlink"/>
              </a:buClr>
              <a:buSzPct val="75000"/>
              <a:buFont typeface="Wingdings" panose="05000000000000000000" pitchFamily="2" charset="2"/>
              <a:buNone/>
            </a:pPr>
            <a:r>
              <a:rPr lang="zh-CN" altLang="en-US" sz="2200" b="1" dirty="0">
                <a:solidFill>
                  <a:srgbClr val="0033CC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面对桥之美，</a:t>
            </a:r>
            <a:endParaRPr lang="zh-CN" altLang="en-US" sz="2200" b="1" dirty="0">
              <a:solidFill>
                <a:srgbClr val="0033CC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pPr lvl="0" algn="l">
              <a:spcBef>
                <a:spcPct val="50000"/>
              </a:spcBef>
              <a:buClr>
                <a:schemeClr val="hlink"/>
              </a:buClr>
              <a:buSzPct val="75000"/>
              <a:buFont typeface="Wingdings" panose="05000000000000000000" pitchFamily="2" charset="2"/>
              <a:buNone/>
            </a:pPr>
            <a:r>
              <a:rPr lang="zh-CN" altLang="en-US" sz="2200" b="1" dirty="0">
                <a:solidFill>
                  <a:srgbClr val="0033CC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    我们需要一双发现美的慧眼，</a:t>
            </a:r>
            <a:endParaRPr lang="zh-CN" altLang="en-US" sz="2200" b="1" dirty="0">
              <a:solidFill>
                <a:srgbClr val="0033CC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pPr lvl="0" algn="l">
              <a:spcBef>
                <a:spcPct val="50000"/>
              </a:spcBef>
              <a:buClr>
                <a:schemeClr val="hlink"/>
              </a:buClr>
              <a:buSzPct val="75000"/>
              <a:buFont typeface="Wingdings" panose="05000000000000000000" pitchFamily="2" charset="2"/>
              <a:buNone/>
            </a:pPr>
            <a:r>
              <a:rPr lang="zh-CN" altLang="en-US" sz="2200" b="1" dirty="0">
                <a:solidFill>
                  <a:srgbClr val="0033CC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    还需要一颗感恩的心。</a:t>
            </a:r>
            <a:endParaRPr lang="zh-CN" altLang="en-US" sz="2200" b="1" dirty="0">
              <a:solidFill>
                <a:srgbClr val="0033CC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pPr lvl="0" algn="l">
              <a:spcBef>
                <a:spcPct val="50000"/>
              </a:spcBef>
              <a:buClr>
                <a:schemeClr val="hlink"/>
              </a:buClr>
              <a:buSzPct val="75000"/>
              <a:buFont typeface="Wingdings" panose="05000000000000000000" pitchFamily="2" charset="2"/>
              <a:buNone/>
            </a:pPr>
            <a:r>
              <a:rPr lang="zh-CN" altLang="en-US" sz="2200" b="1" dirty="0">
                <a:solidFill>
                  <a:srgbClr val="0033CC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而最好的感恩，就是</a:t>
            </a:r>
            <a:endParaRPr lang="zh-CN" altLang="en-US" sz="2200" b="1" dirty="0">
              <a:solidFill>
                <a:srgbClr val="0033CC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pPr lvl="0" algn="l">
              <a:spcBef>
                <a:spcPct val="50000"/>
              </a:spcBef>
              <a:buClr>
                <a:schemeClr val="hlink"/>
              </a:buClr>
              <a:buSzPct val="75000"/>
              <a:buFont typeface="Wingdings" panose="05000000000000000000" pitchFamily="2" charset="2"/>
              <a:buNone/>
            </a:pPr>
            <a:r>
              <a:rPr lang="zh-CN" altLang="en-US" sz="2200" b="1" dirty="0">
                <a:solidFill>
                  <a:srgbClr val="0033CC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   甘愿弓身与人为桥。</a:t>
            </a:r>
            <a:endParaRPr lang="zh-CN" altLang="en-US" sz="2200" b="1" dirty="0">
              <a:solidFill>
                <a:srgbClr val="0033CC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pPr lvl="0" algn="l">
              <a:spcBef>
                <a:spcPct val="50000"/>
              </a:spcBef>
              <a:buClr>
                <a:schemeClr val="hlink"/>
              </a:buClr>
              <a:buSzPct val="75000"/>
              <a:buFont typeface="Wingdings" panose="05000000000000000000" pitchFamily="2" charset="2"/>
              <a:buNone/>
            </a:pPr>
            <a:r>
              <a:rPr lang="zh-CN" altLang="en-US" sz="2200" b="1" dirty="0">
                <a:solidFill>
                  <a:srgbClr val="0033CC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那样，世间便又多了</a:t>
            </a:r>
            <a:endParaRPr lang="zh-CN" altLang="en-US" sz="2200" b="1" dirty="0">
              <a:solidFill>
                <a:srgbClr val="0033CC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pPr lvl="0" algn="l">
              <a:spcBef>
                <a:spcPct val="50000"/>
              </a:spcBef>
              <a:buClr>
                <a:schemeClr val="hlink"/>
              </a:buClr>
              <a:buSzPct val="75000"/>
              <a:buFont typeface="Wingdings" panose="05000000000000000000" pitchFamily="2" charset="2"/>
              <a:buNone/>
            </a:pPr>
            <a:r>
              <a:rPr lang="zh-CN" altLang="en-US" sz="2200" b="1" dirty="0">
                <a:solidFill>
                  <a:srgbClr val="0033CC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     一种</a:t>
            </a:r>
            <a:r>
              <a:rPr lang="zh-CN" altLang="en-US" sz="2200" b="1" dirty="0">
                <a:solidFill>
                  <a:srgbClr val="F92F42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桥之美</a:t>
            </a:r>
            <a:r>
              <a:rPr lang="zh-CN" altLang="en-US" sz="2200" b="1" dirty="0">
                <a:solidFill>
                  <a:srgbClr val="0033CC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！</a:t>
            </a:r>
            <a:endParaRPr lang="zh-CN" altLang="en-US" sz="2200" b="1" dirty="0">
              <a:solidFill>
                <a:srgbClr val="0033CC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21861" name="矩形 121860"/>
          <p:cNvSpPr/>
          <p:nvPr/>
        </p:nvSpPr>
        <p:spPr>
          <a:xfrm>
            <a:off x="5795963" y="620713"/>
            <a:ext cx="1800225" cy="576262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  <a:normAutofit/>
          </a:bodyPr>
          <a:p>
            <a:pPr algn="ctr"/>
            <a:r>
              <a:rPr lang="zh-CN" altLang="en-US" sz="3600">
                <a:ln w="19050" cap="flat" cmpd="sng">
                  <a:solidFill>
                    <a:srgbClr val="F92F42"/>
                  </a:solidFill>
                  <a:prstDash val="solid"/>
                  <a:headEnd type="none" w="med" len="med"/>
                  <a:tailEnd type="none" w="med" len="med"/>
                </a:ln>
                <a:solidFill>
                  <a:srgbClr val="FF0000"/>
                </a:solidFill>
                <a:effectLst>
                  <a:outerShdw dist="35921" dir="2699999" algn="ctr" rotWithShape="0">
                    <a:srgbClr val="990000"/>
                  </a:outerShdw>
                </a:effectLst>
                <a:latin typeface="宋体" panose="02010600030101010101" pitchFamily="2" charset="-122"/>
                <a:ea typeface="宋体" panose="02010600030101010101" pitchFamily="2" charset="-122"/>
              </a:rPr>
              <a:t>与君共勉</a:t>
            </a:r>
            <a:endParaRPr lang="zh-CN" altLang="en-US" sz="3600">
              <a:ln w="19050" cap="flat" cmpd="sng">
                <a:solidFill>
                  <a:srgbClr val="F92F42"/>
                </a:solidFill>
                <a:prstDash val="solid"/>
                <a:headEnd type="none" w="med" len="med"/>
                <a:tailEnd type="none" w="med" len="med"/>
              </a:ln>
              <a:solidFill>
                <a:srgbClr val="FF0000"/>
              </a:solidFill>
              <a:effectLst>
                <a:outerShdw dist="35921" dir="2699999" algn="ctr" rotWithShape="0">
                  <a:srgbClr val="990000"/>
                </a:outerShdw>
              </a:effectLst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pic>
        <p:nvPicPr>
          <p:cNvPr id="121863" name="图片 121862" descr="吴画1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0" y="549275"/>
            <a:ext cx="4932363" cy="5832475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默认设计模板">
  <a:themeElements>
    <a:clrScheme name="默认设计模板 2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默认设计模板">
      <a:majorFont>
        <a:latin typeface="Times New Roman"/>
        <a:ea typeface="宋体"/>
        <a:cs typeface=""/>
      </a:majorFont>
      <a:minorFont>
        <a:latin typeface="Times New Roman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</a:spPr>
      <a:bodyPr vert="horz" wrap="square" lIns="91440" tIns="45720" rIns="91440" bIns="45720" numCol="1" anchor="t" anchorCtr="0" compatLnSpc="1"/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defRPr kumimoji="1" lang="en-US" altLang="zh-CN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panose="02020603050405020304" pitchFamily="18" charset="0"/>
            <a:ea typeface="宋体" panose="02010600030101010101" pitchFamily="2" charset="-122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</a:spPr>
      <a:bodyPr vert="horz" wrap="square" lIns="91440" tIns="45720" rIns="91440" bIns="45720" numCol="1" anchor="t" anchorCtr="0" compatLnSpc="1"/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defRPr kumimoji="1" lang="en-US" altLang="zh-CN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panose="02020603050405020304" pitchFamily="18" charset="0"/>
            <a:ea typeface="宋体" panose="02010600030101010101" pitchFamily="2" charset="-122"/>
          </a:defRPr>
        </a:defPPr>
      </a:lstStyle>
    </a:lnDef>
  </a:objectDefaults>
  <a:extraClrSchemeLst>
    <a:extraClrScheme>
      <a:clrScheme name="默认设计模板 1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2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3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4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2538</Words>
  <Application>WPS 演示</Application>
  <PresentationFormat>全屏显示(4:3)</PresentationFormat>
  <Paragraphs>264</Paragraphs>
  <Slides>32</Slides>
  <Notes>0</Notes>
  <HiddenSlides>0</HiddenSlides>
  <MMClips>2</MMClips>
  <ScaleCrop>false</ScaleCrop>
  <HeadingPairs>
    <vt:vector size="6" baseType="variant">
      <vt:variant>
        <vt:lpstr>已用的字体</vt:lpstr>
      </vt:variant>
      <vt:variant>
        <vt:i4>19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32</vt:i4>
      </vt:variant>
    </vt:vector>
  </HeadingPairs>
  <TitlesOfParts>
    <vt:vector size="52" baseType="lpstr">
      <vt:lpstr>Arial</vt:lpstr>
      <vt:lpstr>宋体</vt:lpstr>
      <vt:lpstr>Wingdings</vt:lpstr>
      <vt:lpstr>Times New Roman</vt:lpstr>
      <vt:lpstr>Tahoma</vt:lpstr>
      <vt:lpstr>华文彩云</vt:lpstr>
      <vt:lpstr>楷体_GB2312</vt:lpstr>
      <vt:lpstr>黑体</vt:lpstr>
      <vt:lpstr>Arial Unicode MS</vt:lpstr>
      <vt:lpstr>华文新魏</vt:lpstr>
      <vt:lpstr>Arial</vt:lpstr>
      <vt:lpstr>Verdana</vt:lpstr>
      <vt:lpstr>隶书</vt:lpstr>
      <vt:lpstr>华文行楷</vt:lpstr>
      <vt:lpstr>文鼎习字体</vt:lpstr>
      <vt:lpstr>微软雅黑</vt:lpstr>
      <vt:lpstr>新宋体</vt:lpstr>
      <vt:lpstr>MingLiU_HKSCS</vt:lpstr>
      <vt:lpstr>MingLiU-ExtB</vt:lpstr>
      <vt:lpstr>默认设计模板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为何举长江大桥、钱塘江大桥、成昆路上的直线桥呢?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li</dc:creator>
  <cp:lastModifiedBy>young</cp:lastModifiedBy>
  <cp:revision>71</cp:revision>
  <dcterms:created xsi:type="dcterms:W3CDTF">2006-09-10T15:32:00Z</dcterms:created>
  <dcterms:modified xsi:type="dcterms:W3CDTF">2016-11-13T15:23:17Z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2052-10.1.0.6065</vt:lpwstr>
  </property>
</Properties>
</file>