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0"/>
  </p:notesMasterIdLst>
  <p:sldIdLst>
    <p:sldId id="317" r:id="rId2"/>
    <p:sldId id="316" r:id="rId3"/>
    <p:sldId id="318" r:id="rId4"/>
    <p:sldId id="276" r:id="rId5"/>
    <p:sldId id="309" r:id="rId6"/>
    <p:sldId id="257" r:id="rId7"/>
    <p:sldId id="283" r:id="rId8"/>
    <p:sldId id="284" r:id="rId9"/>
    <p:sldId id="285" r:id="rId10"/>
    <p:sldId id="263" r:id="rId11"/>
    <p:sldId id="304" r:id="rId12"/>
    <p:sldId id="313" r:id="rId13"/>
    <p:sldId id="315" r:id="rId14"/>
    <p:sldId id="291" r:id="rId15"/>
    <p:sldId id="266" r:id="rId16"/>
    <p:sldId id="260" r:id="rId17"/>
    <p:sldId id="293" r:id="rId18"/>
    <p:sldId id="262" r:id="rId19"/>
    <p:sldId id="294" r:id="rId20"/>
    <p:sldId id="319" r:id="rId21"/>
    <p:sldId id="301" r:id="rId22"/>
    <p:sldId id="302" r:id="rId23"/>
    <p:sldId id="303" r:id="rId24"/>
    <p:sldId id="265" r:id="rId25"/>
    <p:sldId id="295" r:id="rId26"/>
    <p:sldId id="297" r:id="rId27"/>
    <p:sldId id="299" r:id="rId28"/>
    <p:sldId id="300" r:id="rId2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6600"/>
    <a:srgbClr val="6600CC"/>
    <a:srgbClr val="6600FF"/>
    <a:srgbClr val="669900"/>
    <a:srgbClr val="000000"/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828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>
                <a:latin typeface="Times New Roman" pitchFamily="18" charset="0"/>
              </a:defRPr>
            </a:lvl1pPr>
          </a:lstStyle>
          <a:p>
            <a:endParaRPr lang="en-US" altLang="zh-CN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>
                <a:latin typeface="Times New Roman" pitchFamily="18" charset="0"/>
              </a:defRPr>
            </a:lvl1pPr>
          </a:lstStyle>
          <a:p>
            <a:fld id="{3BCA79C6-9839-4F8A-9BC9-D5BA51FE1DB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7C8042-AD1B-4172-BF57-909476ADD7A2}" type="slidenum">
              <a:rPr lang="en-US" altLang="zh-CN"/>
              <a:pPr/>
              <a:t>22</a:t>
            </a:fld>
            <a:endParaRPr lang="en-US" altLang="zh-CN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80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76803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6804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grpSp>
          <p:nvGrpSpPr>
            <p:cNvPr id="76805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76806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7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8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09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0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1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2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3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4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  <p:sp>
            <p:nvSpPr>
              <p:cNvPr id="76815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zh-CN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76816" name="Rectangle 16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7" name="Rectangle 1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6818" name="Rectangle 1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13C9665-62A1-4DB7-9CDA-084A38AE607C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68B7D6D-EEE4-4980-9AC3-A6131CF3A3B0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B048D-2788-4278-88CA-03146BC3ABC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DE493B5-D587-4550-8E0A-E473BDFAFA2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9EDBD6-54ED-401E-83D7-2D3CA4DA32A8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C535C0A-61B6-4F4E-92CC-922D158425D3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B239D0-EC21-42E3-8155-18F4EA59744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F3C7BD7-0D38-4DBF-A72A-F88C68F08307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AD47D0-0324-4F0F-B8B3-DA3D5F987EF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C3C6B1F-D6C9-468B-AC36-8DCB0C55DED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31A46C-A649-48A1-91EA-FAF950DCD2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2182F45-54BF-456B-8726-B63F1856D9F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B0D178C-F838-401A-9F45-E86FACCA824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/>
            </a:lvl1pPr>
          </a:lstStyle>
          <a:p>
            <a:endParaRPr lang="en-US" altLang="zh-C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</a:defRPr>
            </a:lvl1pPr>
          </a:lstStyle>
          <a:p>
            <a:fld id="{68F6E126-3EFF-4F10-B3DE-64E2EA15EB63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7578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578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hlink"/>
                </a:solidFill>
              </a:endParaRPr>
            </a:p>
          </p:txBody>
        </p:sp>
        <p:sp>
          <p:nvSpPr>
            <p:cNvPr id="7578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b="0">
                <a:latin typeface="Times New Roman" pitchFamily="18" charset="0"/>
              </a:endParaRPr>
            </a:p>
          </p:txBody>
        </p:sp>
        <p:sp>
          <p:nvSpPr>
            <p:cNvPr id="7578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  <p:sp>
          <p:nvSpPr>
            <p:cNvPr id="7578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zh-CN" sz="1800" b="0">
                <a:solidFill>
                  <a:schemeClr val="accent2"/>
                </a:solidFill>
              </a:endParaRPr>
            </a:p>
          </p:txBody>
        </p:sp>
      </p:grpSp>
      <p:sp>
        <p:nvSpPr>
          <p:cNvPr id="7579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579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/>
            </a:lvl1pPr>
          </a:lstStyle>
          <a:p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</p:sldLayoutIdLst>
  <p:transition spd="slow"/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../../../&#20061;&#24180;&#32423;&#21270;&#23398;&#23454;&#39564;/&#20061;&#24180;&#32423;&#21270;&#23398;&#19979;&#20876;&#23454;&#39564;/&#31532;&#20843;&#21333;&#20803;%20&#37329;&#23646;&#19982;&#37329;&#23646;&#26448;&#26009;/&#21512;&#37329;&#19982;&#32431;&#37329;&#23646;&#30340;&#20809;&#27901;&#12289;&#39068;&#33394;&#12289;&#30828;&#24230;&#30340;&#23545;&#27604;.rm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>
            <a:spLocks/>
          </p:cNvSpPr>
          <p:nvPr/>
        </p:nvSpPr>
        <p:spPr bwMode="auto">
          <a:xfrm>
            <a:off x="1839913" y="6051550"/>
            <a:ext cx="914400" cy="609600"/>
          </a:xfrm>
          <a:prstGeom prst="borderCallout2">
            <a:avLst>
              <a:gd name="adj1" fmla="val 18750"/>
              <a:gd name="adj2" fmla="val -8333"/>
              <a:gd name="adj3" fmla="val 18750"/>
              <a:gd name="adj4" fmla="val -50870"/>
              <a:gd name="adj5" fmla="val -87759"/>
              <a:gd name="adj6" fmla="val -94968"/>
            </a:avLst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spcBef>
                <a:spcPct val="20000"/>
              </a:spcBef>
              <a:buFontTx/>
              <a:buChar char="•"/>
            </a:pPr>
            <a:endParaRPr lang="zh-CN" altLang="zh-CN" sz="3600">
              <a:latin typeface="黑体" pitchFamily="49" charset="-122"/>
            </a:endParaRPr>
          </a:p>
        </p:txBody>
      </p: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pic>
        <p:nvPicPr>
          <p:cNvPr id="6" name="图片 5" descr="1H4255944-0.jpg"/>
          <p:cNvPicPr>
            <a:picLocks noChangeAspect="1"/>
          </p:cNvPicPr>
          <p:nvPr/>
        </p:nvPicPr>
        <p:blipFill>
          <a:blip r:embed="rId2"/>
          <a:srcRect l="3151" t="7194" r="3361" b="20863"/>
          <a:stretch>
            <a:fillRect/>
          </a:stretch>
        </p:blipFill>
        <p:spPr>
          <a:xfrm>
            <a:off x="2000232" y="4674726"/>
            <a:ext cx="4857784" cy="2183274"/>
          </a:xfrm>
          <a:prstGeom prst="rect">
            <a:avLst/>
          </a:prstGeom>
        </p:spPr>
      </p:pic>
      <p:pic>
        <p:nvPicPr>
          <p:cNvPr id="7" name="图片 6" descr="人民币硬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1090" y="1643050"/>
            <a:ext cx="3810000" cy="2867025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1643050"/>
            <a:ext cx="2581773" cy="2910752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 type="none" w="med" len="med"/>
            <a:tailEnd type="none" w="med" len="med"/>
          </a:ln>
          <a:effectLst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0268903_4674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142984"/>
            <a:ext cx="3657600" cy="4762500"/>
          </a:xfrm>
          <a:prstGeom prst="rect">
            <a:avLst/>
          </a:prstGeom>
        </p:spPr>
      </p:pic>
      <p:pic>
        <p:nvPicPr>
          <p:cNvPr id="6" name="图片 5" descr="火炬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00174"/>
            <a:ext cx="4786346" cy="39630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0034" y="6143644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2008</a:t>
            </a:r>
            <a:r>
              <a:rPr lang="zh-CN" altLang="en-US" dirty="0" smtClean="0"/>
              <a:t>年北京奥运会火炬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929190" y="5572140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2010</a:t>
            </a:r>
            <a:r>
              <a:rPr lang="zh-CN" altLang="en-US" dirty="0" smtClean="0"/>
              <a:t>年广州亚运会火炬</a:t>
            </a:r>
            <a:endParaRPr lang="zh-CN" altLang="en-US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785794"/>
            <a:ext cx="8840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提问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你在日常生活中接触到的金属制品还有哪些？</a:t>
            </a:r>
            <a:endParaRPr lang="zh-CN" alt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1643042" y="1500174"/>
            <a:ext cx="523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它们</a:t>
            </a:r>
            <a:r>
              <a:rPr lang="zh-CN" altLang="en-US" sz="2800" dirty="0" smtClean="0">
                <a:solidFill>
                  <a:srgbClr val="FF0000"/>
                </a:solidFill>
              </a:rPr>
              <a:t>主要</a:t>
            </a:r>
            <a:r>
              <a:rPr lang="zh-CN" altLang="en-US" sz="2800" dirty="0" smtClean="0">
                <a:solidFill>
                  <a:srgbClr val="0000FF"/>
                </a:solidFill>
              </a:rPr>
              <a:t>是用什么金属制成的？</a:t>
            </a:r>
            <a:endParaRPr lang="zh-CN" altLang="en-US" sz="2800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2143116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铁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71736" y="2143116"/>
            <a:ext cx="13477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、铜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786182" y="2143116"/>
            <a:ext cx="1624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、铝等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71472" y="3357562"/>
            <a:ext cx="3143272" cy="2961995"/>
            <a:chOff x="571472" y="3357562"/>
            <a:chExt cx="3143272" cy="2961995"/>
          </a:xfrm>
        </p:grpSpPr>
        <p:pic>
          <p:nvPicPr>
            <p:cNvPr id="7" name="图片 6" descr="untitled.bmp"/>
            <p:cNvPicPr>
              <a:picLocks noChangeAspect="1"/>
            </p:cNvPicPr>
            <p:nvPr/>
          </p:nvPicPr>
          <p:blipFill>
            <a:blip r:embed="rId2"/>
            <a:srcRect l="9374" t="18750" r="8125" b="23124"/>
            <a:stretch>
              <a:fillRect/>
            </a:stretch>
          </p:blipFill>
          <p:spPr>
            <a:xfrm>
              <a:off x="571472" y="3357562"/>
              <a:ext cx="3143272" cy="2214578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785786" y="5857892"/>
              <a:ext cx="1928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金算盘</a:t>
              </a:r>
              <a:endParaRPr lang="zh-CN" altLang="en-US" dirty="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9058" y="2714620"/>
            <a:ext cx="1785950" cy="3604937"/>
            <a:chOff x="3929058" y="2714620"/>
            <a:chExt cx="1785950" cy="3604937"/>
          </a:xfrm>
        </p:grpSpPr>
        <p:pic>
          <p:nvPicPr>
            <p:cNvPr id="8" name="图片 7" descr="金钥匙.jpg"/>
            <p:cNvPicPr>
              <a:picLocks noChangeAspect="1"/>
            </p:cNvPicPr>
            <p:nvPr/>
          </p:nvPicPr>
          <p:blipFill>
            <a:blip r:embed="rId3"/>
            <a:srcRect l="26042" t="5208" r="27083" b="3125"/>
            <a:stretch>
              <a:fillRect/>
            </a:stretch>
          </p:blipFill>
          <p:spPr>
            <a:xfrm>
              <a:off x="4000496" y="2714620"/>
              <a:ext cx="1643886" cy="3214710"/>
            </a:xfrm>
            <a:prstGeom prst="rect">
              <a:avLst/>
            </a:prstGeom>
          </p:spPr>
        </p:pic>
        <p:sp>
          <p:nvSpPr>
            <p:cNvPr id="10" name="TextBox 9"/>
            <p:cNvSpPr txBox="1"/>
            <p:nvPr/>
          </p:nvSpPr>
          <p:spPr>
            <a:xfrm>
              <a:off x="3929058" y="5857892"/>
              <a:ext cx="1785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24K</a:t>
              </a:r>
              <a:r>
                <a:rPr lang="zh-CN" altLang="en-US" dirty="0" smtClean="0"/>
                <a:t>金钥匙</a:t>
              </a:r>
              <a:endParaRPr lang="zh-CN" altLang="en-US" dirty="0"/>
            </a:p>
          </p:txBody>
        </p:sp>
      </p:grpSp>
      <p:pic>
        <p:nvPicPr>
          <p:cNvPr id="11" name="图片 10" descr="金马桶.jpg"/>
          <p:cNvPicPr>
            <a:picLocks noChangeAspect="1"/>
          </p:cNvPicPr>
          <p:nvPr/>
        </p:nvPicPr>
        <p:blipFill>
          <a:blip r:embed="rId4" cstate="print"/>
          <a:srcRect l="5367" t="3125" r="3972" b="3125"/>
          <a:stretch>
            <a:fillRect/>
          </a:stretch>
        </p:blipFill>
        <p:spPr>
          <a:xfrm>
            <a:off x="6357950" y="2857496"/>
            <a:ext cx="2218547" cy="307183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396874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宋体" pitchFamily="2" charset="-122"/>
              </a:rPr>
              <a:t>一、几种重要的金属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877630" y="2285992"/>
            <a:ext cx="35274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1</a:t>
            </a:r>
            <a:r>
              <a:rPr kumimoji="1" lang="zh-CN" altLang="en-US" sz="2800" dirty="0">
                <a:latin typeface="宋体" pitchFamily="2" charset="-122"/>
              </a:rPr>
              <a:t>、金属材料 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7541982" y="2214554"/>
            <a:ext cx="12239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宋体" pitchFamily="2" charset="-122"/>
              </a:rPr>
              <a:t>合金</a:t>
            </a: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857224" y="2886074"/>
            <a:ext cx="5543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latin typeface="宋体" pitchFamily="2" charset="-122"/>
              </a:rPr>
              <a:t>2</a:t>
            </a:r>
            <a:r>
              <a:rPr kumimoji="1" lang="zh-CN" altLang="en-US" sz="2800" dirty="0">
                <a:latin typeface="宋体" pitchFamily="2" charset="-122"/>
              </a:rPr>
              <a:t>、生活中几种重要的金属：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336789" y="2214554"/>
            <a:ext cx="1585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</a:rPr>
              <a:t>纯金属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142844" y="3429000"/>
            <a:ext cx="799147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/>
              <a:t>1】</a:t>
            </a:r>
            <a:r>
              <a:rPr lang="zh-CN" altLang="en-US" sz="2800" dirty="0"/>
              <a:t>为什么</a:t>
            </a:r>
            <a:r>
              <a:rPr lang="zh-CN" altLang="en-US" sz="2800" dirty="0">
                <a:solidFill>
                  <a:srgbClr val="FF0000"/>
                </a:solidFill>
              </a:rPr>
              <a:t>利用比铜和铁晚得多</a:t>
            </a:r>
            <a:r>
              <a:rPr lang="zh-CN" altLang="en-US" sz="2800" dirty="0">
                <a:solidFill>
                  <a:srgbClr val="0000FF"/>
                </a:solidFill>
              </a:rPr>
              <a:t>的铝</a:t>
            </a:r>
            <a:r>
              <a:rPr lang="zh-CN" altLang="en-US" sz="2800" dirty="0"/>
              <a:t>，在</a:t>
            </a:r>
            <a:r>
              <a:rPr lang="zh-CN" altLang="en-US" sz="2800" dirty="0" smtClean="0"/>
              <a:t>现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</a:t>
            </a:r>
            <a:r>
              <a:rPr lang="zh-CN" altLang="en-US" sz="2800" dirty="0" smtClean="0"/>
              <a:t>今世界上的</a:t>
            </a:r>
            <a:r>
              <a:rPr lang="zh-CN" altLang="en-US" sz="2800" dirty="0"/>
              <a:t>年产量却能排名第二？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1857356" y="4357694"/>
            <a:ext cx="32147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1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</a:t>
            </a:r>
            <a:r>
              <a:rPr lang="zh-CN" altLang="en-US" sz="2800" dirty="0">
                <a:solidFill>
                  <a:srgbClr val="0000FF"/>
                </a:solidFill>
              </a:rPr>
              <a:t>具有密度</a:t>
            </a:r>
            <a:r>
              <a:rPr lang="zh-CN" altLang="en-US" sz="2800" dirty="0" smtClean="0">
                <a:solidFill>
                  <a:srgbClr val="0000FF"/>
                </a:solidFill>
              </a:rPr>
              <a:t>小</a:t>
            </a:r>
            <a:endParaRPr lang="zh-CN" altLang="en-US" sz="2800" dirty="0"/>
          </a:p>
        </p:txBody>
      </p:sp>
      <p:grpSp>
        <p:nvGrpSpPr>
          <p:cNvPr id="16" name="组合 15"/>
          <p:cNvGrpSpPr/>
          <p:nvPr/>
        </p:nvGrpSpPr>
        <p:grpSpPr>
          <a:xfrm>
            <a:off x="5334025" y="2886074"/>
            <a:ext cx="2809875" cy="537508"/>
            <a:chOff x="4603723" y="3028950"/>
            <a:chExt cx="2809875" cy="537508"/>
          </a:xfrm>
        </p:grpSpPr>
        <p:sp>
          <p:nvSpPr>
            <p:cNvPr id="56327" name="Text Box 7"/>
            <p:cNvSpPr txBox="1">
              <a:spLocks noChangeArrowheads="1"/>
            </p:cNvSpPr>
            <p:nvPr/>
          </p:nvSpPr>
          <p:spPr bwMode="auto">
            <a:xfrm>
              <a:off x="4603723" y="3028950"/>
              <a:ext cx="865187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铜</a:t>
              </a:r>
            </a:p>
          </p:txBody>
        </p:sp>
        <p:sp>
          <p:nvSpPr>
            <p:cNvPr id="56334" name="Text Box 14"/>
            <p:cNvSpPr txBox="1">
              <a:spLocks noChangeArrowheads="1"/>
            </p:cNvSpPr>
            <p:nvPr/>
          </p:nvSpPr>
          <p:spPr bwMode="auto">
            <a:xfrm>
              <a:off x="5108548" y="3043238"/>
              <a:ext cx="230505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、铁</a:t>
              </a:r>
            </a:p>
          </p:txBody>
        </p:sp>
        <p:sp>
          <p:nvSpPr>
            <p:cNvPr id="56335" name="Text Box 15"/>
            <p:cNvSpPr txBox="1">
              <a:spLocks noChangeArrowheads="1"/>
            </p:cNvSpPr>
            <p:nvPr/>
          </p:nvSpPr>
          <p:spPr bwMode="auto">
            <a:xfrm>
              <a:off x="6043585" y="3043238"/>
              <a:ext cx="1295400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2800" dirty="0">
                  <a:solidFill>
                    <a:srgbClr val="0000FF"/>
                  </a:solidFill>
                  <a:latin typeface="宋体" pitchFamily="2" charset="-122"/>
                </a:rPr>
                <a:t>、铝</a:t>
              </a:r>
            </a:p>
          </p:txBody>
        </p:sp>
      </p:grp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643042" y="636574"/>
            <a:ext cx="61928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</a:t>
            </a:r>
            <a:r>
              <a:rPr lang="zh-CN" altLang="en-US" sz="5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979467" y="2285992"/>
            <a:ext cx="5950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：包括</a:t>
            </a:r>
            <a:r>
              <a:rPr lang="en-US" altLang="zh-CN" sz="2800" dirty="0" smtClean="0"/>
              <a:t>________</a:t>
            </a:r>
            <a:r>
              <a:rPr lang="zh-CN" altLang="en-US" sz="2800" dirty="0" smtClean="0"/>
              <a:t>以及它们的</a:t>
            </a:r>
            <a:r>
              <a:rPr lang="en-US" altLang="zh-CN" sz="2800" dirty="0" smtClean="0"/>
              <a:t>_____</a:t>
            </a:r>
            <a:r>
              <a:rPr lang="zh-CN" altLang="en-US" sz="2800" dirty="0" smtClean="0"/>
              <a:t>。</a:t>
            </a:r>
            <a:endParaRPr lang="zh-CN" altLang="en-US" sz="2800" dirty="0"/>
          </a:p>
        </p:txBody>
      </p:sp>
      <p:sp>
        <p:nvSpPr>
          <p:cNvPr id="17" name="Text Box 13"/>
          <p:cNvSpPr txBox="1">
            <a:spLocks noChangeArrowheads="1"/>
          </p:cNvSpPr>
          <p:nvPr/>
        </p:nvSpPr>
        <p:spPr bwMode="auto">
          <a:xfrm>
            <a:off x="1857356" y="4857760"/>
            <a:ext cx="3571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2</a:t>
            </a:r>
            <a:r>
              <a:rPr lang="zh-CN" altLang="en-US" sz="2800" dirty="0" smtClean="0">
                <a:solidFill>
                  <a:srgbClr val="0000FF"/>
                </a:solidFill>
              </a:rPr>
              <a:t>、铝抗</a:t>
            </a:r>
            <a:r>
              <a:rPr lang="zh-CN" altLang="en-US" sz="2800" dirty="0" smtClean="0">
                <a:solidFill>
                  <a:srgbClr val="0000FF"/>
                </a:solidFill>
              </a:rPr>
              <a:t>腐蚀性能好</a:t>
            </a:r>
            <a:endParaRPr lang="zh-CN" altLang="en-US" sz="2800" dirty="0"/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1857356" y="5360085"/>
            <a:ext cx="7143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</a:rPr>
              <a:t>3</a:t>
            </a:r>
            <a:r>
              <a:rPr lang="zh-CN" altLang="en-US" sz="2800" dirty="0" smtClean="0">
                <a:solidFill>
                  <a:srgbClr val="0000FF"/>
                </a:solidFill>
              </a:rPr>
              <a:t>、改进了铝的冶炼方法，降低了成本</a:t>
            </a:r>
            <a:r>
              <a:rPr lang="zh-CN" altLang="en-US" sz="2800" dirty="0" smtClean="0">
                <a:solidFill>
                  <a:srgbClr val="FF0000"/>
                </a:solidFill>
              </a:rPr>
              <a:t>（</a:t>
            </a:r>
            <a:r>
              <a:rPr lang="en-US" altLang="zh-CN" sz="2800" dirty="0" smtClean="0">
                <a:solidFill>
                  <a:srgbClr val="FF0000"/>
                </a:solidFill>
              </a:rPr>
              <a:t>P</a:t>
            </a:r>
            <a:r>
              <a:rPr lang="en-US" altLang="zh-CN" sz="2800" baseline="-25000" dirty="0" smtClean="0">
                <a:solidFill>
                  <a:srgbClr val="FF0000"/>
                </a:solidFill>
              </a:rPr>
              <a:t>9</a:t>
            </a:r>
            <a:r>
              <a:rPr lang="zh-CN" altLang="en-US" sz="2800" dirty="0" smtClean="0">
                <a:solidFill>
                  <a:srgbClr val="FF0000"/>
                </a:solidFill>
              </a:rPr>
              <a:t>）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38858" y="5857892"/>
            <a:ext cx="3704860" cy="714380"/>
            <a:chOff x="2538858" y="5857892"/>
            <a:chExt cx="3704860" cy="714380"/>
          </a:xfrm>
        </p:grpSpPr>
        <p:sp>
          <p:nvSpPr>
            <p:cNvPr id="19" name="TextBox 18"/>
            <p:cNvSpPr txBox="1"/>
            <p:nvPr/>
          </p:nvSpPr>
          <p:spPr>
            <a:xfrm>
              <a:off x="2538858" y="6110607"/>
              <a:ext cx="37048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/>
                <a:t>2Al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/>
                <a:t>O</a:t>
              </a:r>
              <a:r>
                <a:rPr lang="en-US" altLang="zh-CN" baseline="-25000" dirty="0" smtClean="0"/>
                <a:t>3</a:t>
              </a:r>
              <a:r>
                <a:rPr lang="en-US" altLang="zh-CN" dirty="0" smtClean="0"/>
                <a:t> ===== 4Al + 3O</a:t>
              </a:r>
              <a:r>
                <a:rPr lang="en-US" altLang="zh-CN" baseline="-25000" dirty="0" smtClean="0"/>
                <a:t>2</a:t>
              </a:r>
              <a:r>
                <a:rPr lang="en-US" altLang="zh-CN" dirty="0" smtClean="0">
                  <a:latin typeface="Times New Roman"/>
                  <a:cs typeface="Times New Roman"/>
                </a:rPr>
                <a:t>↑</a:t>
              </a:r>
              <a:endParaRPr lang="zh-CN" altLang="en-US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625699" y="5857892"/>
              <a:ext cx="8034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rgbClr val="FF0000"/>
                  </a:solidFill>
                </a:rPr>
                <a:t>电解</a:t>
              </a:r>
              <a:endParaRPr lang="zh-CN" altLang="en-US" dirty="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/>
      <p:bldP spid="56326" grpId="0"/>
      <p:bldP spid="56329" grpId="0"/>
      <p:bldP spid="56332" grpId="0"/>
      <p:bldP spid="56333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8537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应用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（即用途）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非常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广泛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你</a:t>
            </a:r>
            <a:r>
              <a:rPr lang="zh-CN" altLang="en-US" sz="2800" dirty="0">
                <a:latin typeface="+mn-ea"/>
                <a:ea typeface="+mn-ea"/>
              </a:rPr>
              <a:t>知道</a:t>
            </a:r>
            <a:r>
              <a:rPr lang="zh-CN" altLang="en-US" sz="2800" dirty="0" smtClean="0">
                <a:latin typeface="+mn-ea"/>
                <a:ea typeface="+mn-ea"/>
              </a:rPr>
              <a:t>它们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14282" y="1500174"/>
            <a:ext cx="8565165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指导阅读</a:t>
            </a:r>
            <a:r>
              <a:rPr lang="en-US" altLang="zh-CN" sz="2800" dirty="0"/>
              <a:t>】</a:t>
            </a:r>
            <a:r>
              <a:rPr lang="zh-CN" altLang="en-US" sz="2800" dirty="0"/>
              <a:t>请阅读教材</a:t>
            </a:r>
            <a:r>
              <a:rPr lang="en-US" altLang="zh-CN" sz="2800" dirty="0"/>
              <a:t>P</a:t>
            </a:r>
            <a:r>
              <a:rPr lang="en-US" altLang="zh-CN" sz="2800" baseline="-25000" dirty="0"/>
              <a:t>3</a:t>
            </a:r>
            <a:r>
              <a:rPr lang="en-US" altLang="zh-CN" sz="2800" dirty="0"/>
              <a:t> </a:t>
            </a:r>
            <a:r>
              <a:rPr lang="zh-CN" altLang="en-US" sz="2800" dirty="0"/>
              <a:t>图</a:t>
            </a:r>
            <a:r>
              <a:rPr lang="en-US" altLang="zh-CN" sz="2800" dirty="0"/>
              <a:t>8-3 </a:t>
            </a:r>
            <a:r>
              <a:rPr lang="zh-CN" altLang="en-US" sz="2800" dirty="0"/>
              <a:t>和第</a:t>
            </a:r>
            <a:r>
              <a:rPr lang="en-US" altLang="zh-CN" sz="2800" dirty="0"/>
              <a:t>1</a:t>
            </a:r>
            <a:r>
              <a:rPr lang="zh-CN" altLang="en-US" sz="2800" dirty="0"/>
              <a:t>自然段，</a:t>
            </a:r>
            <a:r>
              <a:rPr lang="zh-CN" altLang="en-US" sz="2800" dirty="0" smtClean="0"/>
              <a:t>归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</a:t>
            </a:r>
            <a:r>
              <a:rPr lang="zh-CN" altLang="en-US" sz="2800" dirty="0" smtClean="0"/>
              <a:t>纳出金属</a:t>
            </a:r>
            <a:r>
              <a:rPr lang="zh-CN" altLang="en-US" sz="2800" dirty="0"/>
              <a:t>具有的一些物理性质</a:t>
            </a:r>
            <a:r>
              <a:rPr lang="zh-CN" altLang="en-US" sz="2800" dirty="0">
                <a:solidFill>
                  <a:srgbClr val="FF0000"/>
                </a:solidFill>
              </a:rPr>
              <a:t>（共性）</a:t>
            </a:r>
            <a:r>
              <a:rPr lang="zh-CN" altLang="en-US" sz="2800" dirty="0"/>
              <a:t>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1039816" y="2428868"/>
            <a:ext cx="7532712" cy="3590921"/>
            <a:chOff x="1039816" y="2428868"/>
            <a:chExt cx="7532712" cy="3590921"/>
          </a:xfrm>
        </p:grpSpPr>
        <p:pic>
          <p:nvPicPr>
            <p:cNvPr id="106519" name="Picture 23" descr="8-3-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9816" y="2616193"/>
              <a:ext cx="1772217" cy="1551363"/>
            </a:xfrm>
            <a:prstGeom prst="rect">
              <a:avLst/>
            </a:prstGeom>
            <a:noFill/>
          </p:spPr>
        </p:pic>
        <p:pic>
          <p:nvPicPr>
            <p:cNvPr id="106520" name="Picture 24" descr="8-3-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30616" y="2428868"/>
              <a:ext cx="1894764" cy="1683337"/>
            </a:xfrm>
            <a:prstGeom prst="rect">
              <a:avLst/>
            </a:prstGeom>
            <a:noFill/>
          </p:spPr>
        </p:pic>
        <p:pic>
          <p:nvPicPr>
            <p:cNvPr id="106521" name="Picture 25" descr="8-3-3"/>
            <p:cNvPicPr>
              <a:picLocks noChangeAspect="1" noChangeArrowheads="1"/>
            </p:cNvPicPr>
            <p:nvPr/>
          </p:nvPicPr>
          <p:blipFill>
            <a:blip r:embed="rId4" cstate="print"/>
            <a:srcRect t="7086"/>
            <a:stretch>
              <a:fillRect/>
            </a:stretch>
          </p:blipFill>
          <p:spPr bwMode="auto">
            <a:xfrm>
              <a:off x="6583367" y="2573331"/>
              <a:ext cx="1613310" cy="1589070"/>
            </a:xfrm>
            <a:prstGeom prst="rect">
              <a:avLst/>
            </a:prstGeom>
            <a:noFill/>
          </p:spPr>
        </p:pic>
        <p:pic>
          <p:nvPicPr>
            <p:cNvPr id="106522" name="Picture 26" descr="8-3-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39817" y="4683102"/>
              <a:ext cx="2076564" cy="1329163"/>
            </a:xfrm>
            <a:prstGeom prst="rect">
              <a:avLst/>
            </a:prstGeom>
            <a:noFill/>
          </p:spPr>
        </p:pic>
        <p:pic>
          <p:nvPicPr>
            <p:cNvPr id="106523" name="Picture 27" descr="8-3-5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552828" y="4381156"/>
              <a:ext cx="2079668" cy="1638633"/>
            </a:xfrm>
            <a:prstGeom prst="rect">
              <a:avLst/>
            </a:prstGeom>
            <a:noFill/>
          </p:spPr>
        </p:pic>
        <p:pic>
          <p:nvPicPr>
            <p:cNvPr id="106524" name="Picture 28" descr="8-3-6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6438904" y="4513702"/>
              <a:ext cx="2133624" cy="1506087"/>
            </a:xfrm>
            <a:prstGeom prst="rect">
              <a:avLst/>
            </a:prstGeom>
            <a:noFill/>
          </p:spPr>
        </p:pic>
      </p:grp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258820" y="6089712"/>
            <a:ext cx="8813774" cy="55399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 dirty="0" smtClean="0">
                <a:solidFill>
                  <a:schemeClr val="bg1"/>
                </a:solidFill>
              </a:rPr>
              <a:t>有金属光泽</a:t>
            </a:r>
            <a:r>
              <a:rPr lang="zh-CN" altLang="en-US" sz="3000" dirty="0">
                <a:solidFill>
                  <a:schemeClr val="bg1"/>
                </a:solidFill>
              </a:rPr>
              <a:t>、能导电、能导热、有延展性、能弯曲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25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ectangle 40"/>
          <p:cNvSpPr>
            <a:spLocks noChangeArrowheads="1"/>
          </p:cNvSpPr>
          <p:nvPr/>
        </p:nvSpPr>
        <p:spPr bwMode="auto">
          <a:xfrm>
            <a:off x="801688" y="3119438"/>
            <a:ext cx="80073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(1)</a:t>
            </a:r>
            <a:r>
              <a:rPr lang="zh-CN" altLang="en-US" sz="2800" dirty="0">
                <a:latin typeface="宋体" pitchFamily="2" charset="-122"/>
              </a:rPr>
              <a:t>常温下大多数金属为</a:t>
            </a:r>
            <a:r>
              <a:rPr lang="en-US" altLang="zh-CN" sz="2800" dirty="0">
                <a:latin typeface="宋体" pitchFamily="2" charset="-122"/>
              </a:rPr>
              <a:t>_____</a:t>
            </a:r>
            <a:r>
              <a:rPr lang="zh-CN" altLang="en-US" sz="2800" dirty="0">
                <a:latin typeface="宋体" pitchFamily="2" charset="-122"/>
              </a:rPr>
              <a:t>体（</a:t>
            </a:r>
            <a:r>
              <a:rPr lang="zh-CN" altLang="en-US" sz="2800" u="sng" dirty="0">
                <a:latin typeface="宋体" pitchFamily="2" charset="-122"/>
              </a:rPr>
              <a:t>    </a:t>
            </a:r>
            <a:r>
              <a:rPr lang="zh-CN" altLang="en-US" sz="2800" dirty="0">
                <a:latin typeface="宋体" pitchFamily="2" charset="-122"/>
              </a:rPr>
              <a:t>为液体）。</a:t>
            </a:r>
          </a:p>
        </p:txBody>
      </p:sp>
      <p:sp>
        <p:nvSpPr>
          <p:cNvPr id="1065" name="Rectangle 41"/>
          <p:cNvSpPr>
            <a:spLocks noChangeArrowheads="1"/>
          </p:cNvSpPr>
          <p:nvPr/>
        </p:nvSpPr>
        <p:spPr bwMode="auto">
          <a:xfrm>
            <a:off x="768350" y="3808422"/>
            <a:ext cx="5695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宋体" pitchFamily="2" charset="-122"/>
              </a:rPr>
              <a:t>(2)</a:t>
            </a:r>
            <a:r>
              <a:rPr lang="zh-CN" altLang="en-US" sz="2800">
                <a:latin typeface="宋体" pitchFamily="2" charset="-122"/>
              </a:rPr>
              <a:t>大多数金属的颜色为</a:t>
            </a:r>
            <a:r>
              <a:rPr lang="en-US" altLang="zh-CN" sz="2800">
                <a:latin typeface="宋体" pitchFamily="2" charset="-122"/>
              </a:rPr>
              <a:t>______</a:t>
            </a:r>
            <a:r>
              <a:rPr lang="zh-CN" altLang="en-US" sz="2800">
                <a:latin typeface="宋体" pitchFamily="2" charset="-122"/>
              </a:rPr>
              <a:t>色；</a:t>
            </a:r>
          </a:p>
        </p:txBody>
      </p:sp>
      <p:sp>
        <p:nvSpPr>
          <p:cNvPr id="1066" name="Rectangle 42"/>
          <p:cNvSpPr>
            <a:spLocks noChangeArrowheads="1"/>
          </p:cNvSpPr>
          <p:nvPr/>
        </p:nvSpPr>
        <p:spPr bwMode="auto">
          <a:xfrm>
            <a:off x="1306513" y="4410085"/>
            <a:ext cx="73374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latin typeface="宋体" pitchFamily="2" charset="-122"/>
              </a:rPr>
              <a:t>但铜为</a:t>
            </a:r>
            <a:r>
              <a:rPr lang="zh-CN" altLang="en-US" sz="2800" u="sng">
                <a:latin typeface="宋体" pitchFamily="2" charset="-122"/>
              </a:rPr>
              <a:t>     </a:t>
            </a:r>
            <a:r>
              <a:rPr lang="zh-CN" altLang="en-US" sz="2800">
                <a:latin typeface="宋体" pitchFamily="2" charset="-122"/>
              </a:rPr>
              <a:t>色，金为</a:t>
            </a:r>
            <a:r>
              <a:rPr lang="zh-CN" altLang="en-US" sz="2800" u="sng">
                <a:latin typeface="宋体" pitchFamily="2" charset="-122"/>
              </a:rPr>
              <a:t>    </a:t>
            </a:r>
            <a:r>
              <a:rPr lang="zh-CN" altLang="en-US" sz="2800">
                <a:latin typeface="宋体" pitchFamily="2" charset="-122"/>
              </a:rPr>
              <a:t>色，铁粉为</a:t>
            </a:r>
            <a:r>
              <a:rPr lang="zh-CN" altLang="en-US" sz="2800" u="sng">
                <a:latin typeface="宋体" pitchFamily="2" charset="-122"/>
              </a:rPr>
              <a:t>   </a:t>
            </a:r>
            <a:r>
              <a:rPr lang="zh-CN" altLang="en-US" sz="2800">
                <a:latin typeface="宋体" pitchFamily="2" charset="-122"/>
              </a:rPr>
              <a:t>色。</a:t>
            </a:r>
          </a:p>
        </p:txBody>
      </p:sp>
      <p:sp>
        <p:nvSpPr>
          <p:cNvPr id="1067" name="Text Box 43"/>
          <p:cNvSpPr txBox="1">
            <a:spLocks noChangeArrowheads="1"/>
          </p:cNvSpPr>
          <p:nvPr/>
        </p:nvSpPr>
        <p:spPr bwMode="auto">
          <a:xfrm>
            <a:off x="4789488" y="312578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固</a:t>
            </a:r>
          </a:p>
        </p:txBody>
      </p:sp>
      <p:sp>
        <p:nvSpPr>
          <p:cNvPr id="1068" name="Rectangle 44"/>
          <p:cNvSpPr>
            <a:spLocks noChangeArrowheads="1"/>
          </p:cNvSpPr>
          <p:nvPr/>
        </p:nvSpPr>
        <p:spPr bwMode="auto">
          <a:xfrm>
            <a:off x="6262688" y="3073400"/>
            <a:ext cx="5413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</a:rPr>
              <a:t>汞</a:t>
            </a:r>
          </a:p>
        </p:txBody>
      </p:sp>
      <p:sp>
        <p:nvSpPr>
          <p:cNvPr id="1069" name="Text Box 45"/>
          <p:cNvSpPr txBox="1">
            <a:spLocks noChangeArrowheads="1"/>
          </p:cNvSpPr>
          <p:nvPr/>
        </p:nvSpPr>
        <p:spPr bwMode="auto">
          <a:xfrm>
            <a:off x="4775211" y="3763972"/>
            <a:ext cx="1296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</a:rPr>
              <a:t>银</a:t>
            </a:r>
            <a:r>
              <a:rPr lang="zh-CN" altLang="en-US" sz="2800" dirty="0">
                <a:solidFill>
                  <a:srgbClr val="FF0000"/>
                </a:solidFill>
              </a:rPr>
              <a:t>白</a:t>
            </a:r>
          </a:p>
        </p:txBody>
      </p:sp>
      <p:sp>
        <p:nvSpPr>
          <p:cNvPr id="1070" name="Text Box 46"/>
          <p:cNvSpPr txBox="1">
            <a:spLocks noChangeArrowheads="1"/>
          </p:cNvSpPr>
          <p:nvPr/>
        </p:nvSpPr>
        <p:spPr bwMode="auto">
          <a:xfrm>
            <a:off x="2484438" y="4392623"/>
            <a:ext cx="12239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紫红</a:t>
            </a:r>
          </a:p>
        </p:txBody>
      </p:sp>
      <p:sp>
        <p:nvSpPr>
          <p:cNvPr id="1071" name="Text Box 47"/>
          <p:cNvSpPr txBox="1">
            <a:spLocks noChangeArrowheads="1"/>
          </p:cNvSpPr>
          <p:nvPr/>
        </p:nvSpPr>
        <p:spPr bwMode="auto">
          <a:xfrm>
            <a:off x="4862513" y="4395798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</a:rPr>
              <a:t>黄</a:t>
            </a:r>
          </a:p>
        </p:txBody>
      </p:sp>
      <p:sp>
        <p:nvSpPr>
          <p:cNvPr id="1072" name="Text Box 48"/>
          <p:cNvSpPr txBox="1">
            <a:spLocks noChangeArrowheads="1"/>
          </p:cNvSpPr>
          <p:nvPr/>
        </p:nvSpPr>
        <p:spPr bwMode="auto">
          <a:xfrm>
            <a:off x="7281887" y="4392623"/>
            <a:ext cx="7905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</a:rPr>
              <a:t>黑</a:t>
            </a:r>
          </a:p>
        </p:txBody>
      </p:sp>
      <p:sp>
        <p:nvSpPr>
          <p:cNvPr id="1073" name="Rectangle 49"/>
          <p:cNvSpPr>
            <a:spLocks noChangeArrowheads="1"/>
          </p:cNvSpPr>
          <p:nvPr/>
        </p:nvSpPr>
        <p:spPr bwMode="auto">
          <a:xfrm>
            <a:off x="323850" y="2349500"/>
            <a:ext cx="23034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/>
              <a:t>金属的</a:t>
            </a:r>
            <a:r>
              <a:rPr lang="zh-CN" altLang="en-US" sz="2800" dirty="0">
                <a:solidFill>
                  <a:srgbClr val="FF0000"/>
                </a:solidFill>
              </a:rPr>
              <a:t>特性</a:t>
            </a:r>
            <a:r>
              <a:rPr lang="zh-CN" altLang="en-US" sz="2800" dirty="0"/>
              <a:t>：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752478" y="5195903"/>
            <a:ext cx="7748612" cy="954107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chemeClr val="bg1"/>
                </a:solidFill>
              </a:rPr>
              <a:t>**</a:t>
            </a:r>
            <a:r>
              <a:rPr lang="zh-CN" altLang="en-US" sz="2800" dirty="0" smtClean="0">
                <a:solidFill>
                  <a:schemeClr val="bg1"/>
                </a:solidFill>
              </a:rPr>
              <a:t>金属的导电性</a:t>
            </a:r>
            <a:r>
              <a:rPr lang="zh-CN" altLang="en-US" sz="2800" dirty="0">
                <a:solidFill>
                  <a:schemeClr val="bg1"/>
                </a:solidFill>
              </a:rPr>
              <a:t>、导热性、密度、熔点、硬度</a:t>
            </a:r>
            <a:r>
              <a:rPr lang="zh-CN" altLang="en-US" sz="2800" dirty="0" smtClean="0">
                <a:solidFill>
                  <a:schemeClr val="bg1"/>
                </a:solidFill>
              </a:rPr>
              <a:t>等存在较大的差异 </a:t>
            </a:r>
            <a:r>
              <a:rPr lang="en-US" altLang="zh-CN" sz="2800" dirty="0">
                <a:solidFill>
                  <a:schemeClr val="bg1"/>
                </a:solidFill>
              </a:rPr>
              <a:t>!!!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214282" y="549275"/>
            <a:ext cx="849783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【</a:t>
            </a:r>
            <a:r>
              <a:rPr kumimoji="1" lang="zh-CN" altLang="en-US" sz="2800" dirty="0">
                <a:latin typeface="+mn-ea"/>
                <a:ea typeface="+mn-ea"/>
              </a:rPr>
              <a:t>思考</a:t>
            </a:r>
            <a:r>
              <a:rPr kumimoji="1" lang="en-US" altLang="zh-CN" sz="2800" dirty="0">
                <a:latin typeface="+mn-ea"/>
                <a:ea typeface="+mn-ea"/>
              </a:rPr>
              <a:t>2】</a:t>
            </a:r>
            <a:r>
              <a:rPr kumimoji="1" lang="zh-CN" altLang="en-US" sz="2800" dirty="0">
                <a:latin typeface="+mn-ea"/>
                <a:ea typeface="+mn-ea"/>
              </a:rPr>
              <a:t>金属在生活中的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应用非常广泛</a:t>
            </a:r>
            <a:r>
              <a:rPr lang="zh-CN" altLang="en-US" sz="2800" dirty="0">
                <a:latin typeface="+mn-ea"/>
                <a:ea typeface="+mn-ea"/>
              </a:rPr>
              <a:t>，你知道</a:t>
            </a:r>
            <a:r>
              <a:rPr lang="zh-CN" altLang="en-US" sz="2800" dirty="0" smtClean="0">
                <a:latin typeface="+mn-ea"/>
                <a:ea typeface="+mn-ea"/>
              </a:rPr>
              <a:t>它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 </a:t>
            </a:r>
            <a:r>
              <a:rPr lang="zh-CN" altLang="en-US" sz="2800" dirty="0" smtClean="0">
                <a:latin typeface="+mn-ea"/>
                <a:ea typeface="+mn-ea"/>
              </a:rPr>
              <a:t>们</a:t>
            </a:r>
            <a:r>
              <a:rPr kumimoji="1" lang="zh-CN" altLang="en-US" sz="2800" dirty="0" smtClean="0">
                <a:latin typeface="+mn-ea"/>
                <a:ea typeface="+mn-ea"/>
              </a:rPr>
              <a:t>有哪些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共同物理性质</a:t>
            </a:r>
            <a:r>
              <a:rPr kumimoji="1" lang="zh-CN" altLang="en-US" sz="2800" dirty="0">
                <a:latin typeface="+mn-ea"/>
                <a:ea typeface="+mn-ea"/>
              </a:rPr>
              <a:t>吗？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258820" y="1571612"/>
            <a:ext cx="8813774" cy="553998"/>
          </a:xfrm>
          <a:prstGeom prst="rect">
            <a:avLst/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3000" dirty="0" smtClean="0">
                <a:solidFill>
                  <a:schemeClr val="bg1"/>
                </a:solidFill>
              </a:rPr>
              <a:t>有金属光泽</a:t>
            </a:r>
            <a:r>
              <a:rPr lang="zh-CN" altLang="en-US" sz="3000" dirty="0">
                <a:solidFill>
                  <a:schemeClr val="bg1"/>
                </a:solidFill>
              </a:rPr>
              <a:t>、能导电、能导热、有延展性、能弯曲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1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" grpId="0"/>
      <p:bldP spid="1065" grpId="0"/>
      <p:bldP spid="1066" grpId="0"/>
      <p:bldP spid="1067" grpId="0"/>
      <p:bldP spid="1068" grpId="0"/>
      <p:bldP spid="1069" grpId="0"/>
      <p:bldP spid="1070" grpId="0"/>
      <p:bldP spid="1071" grpId="0"/>
      <p:bldP spid="1072" grpId="0"/>
      <p:bldP spid="102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46" name="Group 58"/>
          <p:cNvGraphicFramePr>
            <a:graphicFrameLocks noGrp="1"/>
          </p:cNvGraphicFramePr>
          <p:nvPr>
            <p:ph idx="1"/>
          </p:nvPr>
        </p:nvGraphicFramePr>
        <p:xfrm>
          <a:off x="142875" y="690563"/>
          <a:ext cx="8893175" cy="4120524"/>
        </p:xfrm>
        <a:graphic>
          <a:graphicData uri="http://schemas.openxmlformats.org/drawingml/2006/table">
            <a:tbl>
              <a:tblPr/>
              <a:tblGrid>
                <a:gridCol w="2592388"/>
                <a:gridCol w="6300787"/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物理性质比较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导电性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以银的导电性为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银　 铜　 金　  铝　 锌　 铁 　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100   99      74       61      27      17      7.9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良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密度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/(g·cm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-3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金　  铅　 银　 铜　 铁　 锌　  铝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19.3   11.3   10.5   8.92   7.86   7.14     2.7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钨　 铁　  铜　 金　 银　  铝 　锡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3410  1535  1083  1064    962    660    232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低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957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以金刚石的硬度为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10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作标准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　     铬　铁　 银 　 铜　  金　  铝　  铅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大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   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9     4-5   2.5-4   2.5-3   2.5-3    2-2.9   1.5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小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)</a:t>
                      </a:r>
                    </a:p>
                  </a:txBody>
                  <a:tcPr marL="92075" marR="92075" marT="46038" marB="4603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  <p:grpSp>
        <p:nvGrpSpPr>
          <p:cNvPr id="63519" name="Group 31"/>
          <p:cNvGrpSpPr>
            <a:grpSpLocks/>
          </p:cNvGrpSpPr>
          <p:nvPr/>
        </p:nvGrpSpPr>
        <p:grpSpPr bwMode="auto">
          <a:xfrm>
            <a:off x="3417888" y="1563688"/>
            <a:ext cx="5292725" cy="107950"/>
            <a:chOff x="2154" y="3816"/>
            <a:chExt cx="3334" cy="90"/>
          </a:xfrm>
        </p:grpSpPr>
        <p:sp>
          <p:nvSpPr>
            <p:cNvPr id="63520" name="AutoShape 32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1" name="Rectangle 33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2" name="Group 34"/>
          <p:cNvGrpSpPr>
            <a:grpSpLocks/>
          </p:cNvGrpSpPr>
          <p:nvPr/>
        </p:nvGrpSpPr>
        <p:grpSpPr bwMode="auto">
          <a:xfrm>
            <a:off x="3346450" y="3436938"/>
            <a:ext cx="5292725" cy="107950"/>
            <a:chOff x="2154" y="3816"/>
            <a:chExt cx="3334" cy="90"/>
          </a:xfrm>
        </p:grpSpPr>
        <p:sp>
          <p:nvSpPr>
            <p:cNvPr id="63523" name="AutoShape 35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4" name="Rectangle 36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5" name="Group 37"/>
          <p:cNvGrpSpPr>
            <a:grpSpLocks/>
          </p:cNvGrpSpPr>
          <p:nvPr/>
        </p:nvGrpSpPr>
        <p:grpSpPr bwMode="auto">
          <a:xfrm>
            <a:off x="3346450" y="4300538"/>
            <a:ext cx="5292725" cy="107950"/>
            <a:chOff x="2154" y="3816"/>
            <a:chExt cx="3334" cy="90"/>
          </a:xfrm>
        </p:grpSpPr>
        <p:sp>
          <p:nvSpPr>
            <p:cNvPr id="63526" name="AutoShape 38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27" name="Rectangle 39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63528" name="Group 40"/>
          <p:cNvGrpSpPr>
            <a:grpSpLocks/>
          </p:cNvGrpSpPr>
          <p:nvPr/>
        </p:nvGrpSpPr>
        <p:grpSpPr bwMode="auto">
          <a:xfrm>
            <a:off x="3382963" y="2428875"/>
            <a:ext cx="5292725" cy="107950"/>
            <a:chOff x="2154" y="3816"/>
            <a:chExt cx="3334" cy="90"/>
          </a:xfrm>
        </p:grpSpPr>
        <p:sp>
          <p:nvSpPr>
            <p:cNvPr id="63529" name="AutoShape 41"/>
            <p:cNvSpPr>
              <a:spLocks noChangeArrowheads="1"/>
            </p:cNvSpPr>
            <p:nvPr/>
          </p:nvSpPr>
          <p:spPr bwMode="auto">
            <a:xfrm>
              <a:off x="4172" y="3816"/>
              <a:ext cx="1316" cy="90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3530" name="Rectangle 42"/>
            <p:cNvSpPr>
              <a:spLocks noChangeArrowheads="1"/>
            </p:cNvSpPr>
            <p:nvPr/>
          </p:nvSpPr>
          <p:spPr bwMode="auto">
            <a:xfrm>
              <a:off x="2154" y="3839"/>
              <a:ext cx="3017" cy="45"/>
            </a:xfrm>
            <a:prstGeom prst="rect">
              <a:avLst/>
            </a:prstGeom>
            <a:solidFill>
              <a:srgbClr val="FF0000"/>
            </a:solidFill>
            <a:ln w="9525" algn="ctr">
              <a:solidFill>
                <a:srgbClr val="FFFF00"/>
              </a:solidFill>
              <a:miter lim="800000"/>
              <a:headEnd/>
              <a:tailEnd/>
            </a:ln>
            <a:effectLst/>
          </p:spPr>
          <p:txBody>
            <a:bodyPr lIns="92075" tIns="46038" rIns="92075" bIns="46038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63541" name="Rectangle 53"/>
          <p:cNvSpPr>
            <a:spLocks noChangeArrowheads="1"/>
          </p:cNvSpPr>
          <p:nvPr/>
        </p:nvSpPr>
        <p:spPr bwMode="auto">
          <a:xfrm>
            <a:off x="2771775" y="5059363"/>
            <a:ext cx="3995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表</a:t>
            </a:r>
            <a:r>
              <a:rPr lang="en-US" altLang="zh-CN"/>
              <a:t>8-1</a:t>
            </a:r>
            <a:r>
              <a:rPr lang="zh-CN" altLang="en-US"/>
              <a:t>：一些金属的物理性质</a:t>
            </a:r>
          </a:p>
        </p:txBody>
      </p:sp>
      <p:sp>
        <p:nvSpPr>
          <p:cNvPr id="63542" name="Text Box 54"/>
          <p:cNvSpPr txBox="1">
            <a:spLocks noChangeArrowheads="1"/>
          </p:cNvSpPr>
          <p:nvPr/>
        </p:nvSpPr>
        <p:spPr bwMode="auto">
          <a:xfrm>
            <a:off x="376238" y="5559425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3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3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63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1531938"/>
            <a:ext cx="82804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latin typeface="Times New Roman" pitchFamily="18" charset="0"/>
              </a:rPr>
              <a:t>1</a:t>
            </a:r>
            <a:r>
              <a:rPr kumimoji="1" lang="zh-CN" altLang="en-US" sz="2600">
                <a:latin typeface="Times New Roman" pitchFamily="18" charset="0"/>
              </a:rPr>
              <a:t>、为什么菜刀、镰刀、锤子等用</a:t>
            </a: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铁</a:t>
            </a:r>
            <a:r>
              <a:rPr kumimoji="1" lang="zh-CN" altLang="en-US" sz="2600">
                <a:latin typeface="Times New Roman" pitchFamily="18" charset="0"/>
              </a:rPr>
              <a:t>制而不用铝制？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971550" y="1977086"/>
            <a:ext cx="4814896" cy="49244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因为铁的硬度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铝的硬度大。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931833" y="3454400"/>
            <a:ext cx="388937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因为铜的价格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银的便宜，</a:t>
            </a: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931833" y="3957638"/>
            <a:ext cx="76327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（另：铜的密度比银的小，若长距离高架，不易</a:t>
            </a:r>
            <a:r>
              <a:rPr kumimoji="1" lang="zh-CN" altLang="en-US" sz="2600" dirty="0" smtClean="0">
                <a:solidFill>
                  <a:srgbClr val="0000FF"/>
                </a:solidFill>
                <a:latin typeface="Times New Roman" pitchFamily="18" charset="0"/>
              </a:rPr>
              <a:t>被自身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重量拉断）</a:t>
            </a:r>
          </a:p>
        </p:txBody>
      </p:sp>
      <p:sp>
        <p:nvSpPr>
          <p:cNvPr id="65546" name="Rectangle 10"/>
          <p:cNvSpPr>
            <a:spLocks noChangeArrowheads="1"/>
          </p:cNvSpPr>
          <p:nvPr/>
        </p:nvSpPr>
        <p:spPr bwMode="auto">
          <a:xfrm>
            <a:off x="357158" y="4800305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/>
              <a:t>3</a:t>
            </a:r>
            <a:r>
              <a:rPr kumimoji="1" lang="zh-CN" altLang="en-US" sz="2600" dirty="0"/>
              <a:t>、为什么灯泡里的灯丝用钨制而不用锡制？如果用</a:t>
            </a:r>
            <a:r>
              <a:rPr kumimoji="1" lang="zh-CN" altLang="en-US" sz="2600" dirty="0" smtClean="0"/>
              <a:t>锡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 </a:t>
            </a:r>
            <a:r>
              <a:rPr kumimoji="1" lang="zh-CN" altLang="en-US" sz="2600" dirty="0" smtClean="0"/>
              <a:t>制的话</a:t>
            </a:r>
            <a:r>
              <a:rPr kumimoji="1" lang="zh-CN" altLang="en-US" sz="2600" dirty="0"/>
              <a:t>，可能出现什么情况？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896908" y="5643578"/>
            <a:ext cx="673258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因为钨的熔点</a:t>
            </a:r>
            <a:r>
              <a:rPr kumimoji="1" lang="zh-CN" altLang="en-US" sz="2600" dirty="0">
                <a:solidFill>
                  <a:srgbClr val="0000FF"/>
                </a:solidFill>
                <a:latin typeface="Times New Roman" pitchFamily="18" charset="0"/>
              </a:rPr>
              <a:t>比</a:t>
            </a:r>
            <a:r>
              <a:rPr kumimoji="1"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锡的高，不易被熔断。</a:t>
            </a:r>
          </a:p>
        </p:txBody>
      </p:sp>
      <p:sp>
        <p:nvSpPr>
          <p:cNvPr id="65548" name="Rectangle 12"/>
          <p:cNvSpPr>
            <a:spLocks noChangeArrowheads="1"/>
          </p:cNvSpPr>
          <p:nvPr/>
        </p:nvSpPr>
        <p:spPr bwMode="auto">
          <a:xfrm>
            <a:off x="931833" y="6151267"/>
            <a:ext cx="6550191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若用锡来制灯丝的话，灯丝很容易熔断了。</a:t>
            </a: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4796159" y="3429000"/>
            <a:ext cx="420499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0000FF"/>
                </a:solidFill>
              </a:rPr>
              <a:t>且铜的导电性仅次于银的；</a:t>
            </a:r>
          </a:p>
        </p:txBody>
      </p:sp>
      <p:sp>
        <p:nvSpPr>
          <p:cNvPr id="12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357158" y="2500306"/>
            <a:ext cx="807249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en-US" altLang="zh-CN" sz="2600" dirty="0" smtClean="0"/>
              <a:t>2</a:t>
            </a:r>
            <a:r>
              <a:rPr kumimoji="1" lang="zh-CN" altLang="en-US" sz="2600" dirty="0" smtClean="0"/>
              <a:t>、</a:t>
            </a:r>
            <a:r>
              <a:rPr kumimoji="1" lang="zh-CN" altLang="en-US" sz="2600" dirty="0" smtClean="0">
                <a:latin typeface="Times New Roman" pitchFamily="18" charset="0"/>
              </a:rPr>
              <a:t>银的导电性比铜好，为什么电线一般用铜制而不用</a:t>
            </a:r>
            <a:endParaRPr kumimoji="1" lang="en-US" altLang="zh-CN" sz="2600" dirty="0" smtClean="0">
              <a:latin typeface="Times New Roman" pitchFamily="18" charset="0"/>
            </a:endParaRPr>
          </a:p>
          <a:p>
            <a:r>
              <a:rPr kumimoji="1" lang="en-US" altLang="zh-CN" sz="2600" dirty="0" smtClean="0">
                <a:latin typeface="Times New Roman" pitchFamily="18" charset="0"/>
              </a:rPr>
              <a:t>       </a:t>
            </a:r>
            <a:r>
              <a:rPr kumimoji="1" lang="zh-CN" altLang="en-US" sz="2600" dirty="0" smtClean="0">
                <a:latin typeface="Times New Roman" pitchFamily="18" charset="0"/>
              </a:rPr>
              <a:t>银制</a:t>
            </a:r>
            <a:r>
              <a:rPr kumimoji="1" lang="zh-CN" altLang="en-US" sz="2600" dirty="0" smtClean="0"/>
              <a:t>？</a:t>
            </a:r>
            <a:endParaRPr kumimoji="1" lang="zh-CN" altLang="en-US" sz="26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65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65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0" grpId="0" animBg="1"/>
      <p:bldP spid="65542" grpId="0"/>
      <p:bldP spid="65543" grpId="0"/>
      <p:bldP spid="65546" grpId="0"/>
      <p:bldP spid="65547" grpId="0"/>
      <p:bldP spid="65548" grpId="0"/>
      <p:bldP spid="65550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1000100" y="2336482"/>
            <a:ext cx="233521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铬比铁耐腐蚀</a:t>
            </a:r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468313" y="1484313"/>
            <a:ext cx="835342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600" dirty="0"/>
              <a:t>4</a:t>
            </a:r>
            <a:r>
              <a:rPr kumimoji="1" lang="zh-CN" altLang="en-US" sz="2600" dirty="0"/>
              <a:t>、为什么有的铁制品如水龙头等要镀铬？如果</a:t>
            </a:r>
            <a:r>
              <a:rPr kumimoji="1" lang="zh-CN" altLang="en-US" sz="2600" dirty="0" smtClean="0"/>
              <a:t>镀金</a:t>
            </a:r>
            <a:endParaRPr kumimoji="1" lang="en-US" altLang="zh-CN" sz="2600" dirty="0" smtClean="0"/>
          </a:p>
          <a:p>
            <a:r>
              <a:rPr kumimoji="1" lang="en-US" altLang="zh-CN" sz="2600" dirty="0" smtClean="0"/>
              <a:t>     </a:t>
            </a:r>
            <a:r>
              <a:rPr kumimoji="1" lang="zh-CN" altLang="en-US" sz="2600" dirty="0" smtClean="0"/>
              <a:t>怎么样</a:t>
            </a:r>
            <a:r>
              <a:rPr kumimoji="1" lang="zh-CN" altLang="en-US" sz="2600" dirty="0"/>
              <a:t>？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3046387" y="2336482"/>
            <a:ext cx="1470025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、耐磨</a:t>
            </a: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4084612" y="2336482"/>
            <a:ext cx="154305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600">
                <a:solidFill>
                  <a:srgbClr val="FF0000"/>
                </a:solidFill>
                <a:latin typeface="Times New Roman" pitchFamily="18" charset="0"/>
              </a:rPr>
              <a:t>、美观。</a:t>
            </a:r>
          </a:p>
        </p:txBody>
      </p:sp>
      <p:sp>
        <p:nvSpPr>
          <p:cNvPr id="66572" name="Rectangle 12"/>
          <p:cNvSpPr>
            <a:spLocks noChangeArrowheads="1"/>
          </p:cNvSpPr>
          <p:nvPr/>
        </p:nvSpPr>
        <p:spPr bwMode="auto">
          <a:xfrm>
            <a:off x="1030262" y="2865119"/>
            <a:ext cx="219483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金比铁耐腐蚀</a:t>
            </a:r>
          </a:p>
        </p:txBody>
      </p:sp>
      <p:sp>
        <p:nvSpPr>
          <p:cNvPr id="66573" name="Rectangle 13"/>
          <p:cNvSpPr>
            <a:spLocks noChangeArrowheads="1"/>
          </p:cNvSpPr>
          <p:nvPr/>
        </p:nvSpPr>
        <p:spPr bwMode="auto">
          <a:xfrm>
            <a:off x="3035275" y="2865119"/>
            <a:ext cx="1189749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>
                <a:solidFill>
                  <a:srgbClr val="0000FF"/>
                </a:solidFill>
              </a:rPr>
              <a:t>、美观</a:t>
            </a:r>
          </a:p>
        </p:txBody>
      </p:sp>
      <p:sp>
        <p:nvSpPr>
          <p:cNvPr id="66574" name="Rectangle 14"/>
          <p:cNvSpPr>
            <a:spLocks noChangeArrowheads="1"/>
          </p:cNvSpPr>
          <p:nvPr/>
        </p:nvSpPr>
        <p:spPr bwMode="auto">
          <a:xfrm>
            <a:off x="4113187" y="2839719"/>
            <a:ext cx="487505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600" dirty="0">
                <a:solidFill>
                  <a:srgbClr val="0000FF"/>
                </a:solidFill>
              </a:rPr>
              <a:t>，但价格比铁的</a:t>
            </a:r>
            <a:r>
              <a:rPr kumimoji="1" lang="zh-CN" altLang="en-US" sz="2600" dirty="0" smtClean="0">
                <a:solidFill>
                  <a:srgbClr val="0000FF"/>
                </a:solidFill>
              </a:rPr>
              <a:t>贵，且不耐磨。</a:t>
            </a:r>
            <a:endParaRPr kumimoji="1" lang="zh-CN" altLang="en-US" sz="2600" dirty="0">
              <a:solidFill>
                <a:srgbClr val="0000FF"/>
              </a:solidFill>
            </a:endParaRPr>
          </a:p>
        </p:txBody>
      </p:sp>
      <p:sp>
        <p:nvSpPr>
          <p:cNvPr id="19" name="Text Box 54"/>
          <p:cNvSpPr txBox="1">
            <a:spLocks noChangeArrowheads="1"/>
          </p:cNvSpPr>
          <p:nvPr/>
        </p:nvSpPr>
        <p:spPr bwMode="auto">
          <a:xfrm>
            <a:off x="376238" y="546067"/>
            <a:ext cx="833916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讨论</a:t>
            </a:r>
            <a:r>
              <a:rPr lang="en-US" altLang="zh-CN" sz="2800" dirty="0">
                <a:latin typeface="+mn-ea"/>
                <a:ea typeface="+mn-ea"/>
              </a:rPr>
              <a:t>】</a:t>
            </a:r>
            <a:r>
              <a:rPr lang="zh-CN" altLang="en-US" sz="2800" dirty="0">
                <a:latin typeface="+mn-ea"/>
                <a:ea typeface="+mn-ea"/>
              </a:rPr>
              <a:t>根据你的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生活经验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表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8-1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所提供的信息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完成</a:t>
            </a:r>
            <a:r>
              <a:rPr lang="en-US" altLang="zh-CN" sz="2800" dirty="0" smtClean="0">
                <a:latin typeface="+mn-ea"/>
                <a:ea typeface="+mn-ea"/>
              </a:rPr>
              <a:t>P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讨论</a:t>
            </a:r>
            <a:r>
              <a:rPr lang="zh-CN" altLang="en-US" sz="2800" dirty="0">
                <a:latin typeface="+mn-ea"/>
                <a:ea typeface="+mn-ea"/>
              </a:rPr>
              <a:t>中相关问题。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2928926" y="4286256"/>
            <a:ext cx="3214710" cy="1384995"/>
          </a:xfrm>
          <a:prstGeom prst="rect">
            <a:avLst/>
          </a:prstGeom>
          <a:solidFill>
            <a:schemeClr val="accent1"/>
          </a:solidFill>
          <a:ln w="9525">
            <a:solidFill>
              <a:srgbClr val="FF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考虑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物质的用途时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endParaRPr kumimoji="1" lang="en-US" altLang="zh-CN" sz="2800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首先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要考虑物质</a:t>
            </a:r>
            <a:r>
              <a:rPr kumimoji="1" lang="zh-CN" altLang="en-US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的</a:t>
            </a:r>
            <a:endParaRPr kumimoji="1" lang="en-US" altLang="zh-CN" sz="2800" dirty="0" smtClean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kumimoji="1" lang="en-US" altLang="zh-CN" sz="2800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_____</a:t>
            </a:r>
            <a:r>
              <a:rPr kumimoji="1" lang="zh-CN" altLang="en-US" sz="28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；</a:t>
            </a:r>
          </a:p>
        </p:txBody>
      </p:sp>
      <p:sp>
        <p:nvSpPr>
          <p:cNvPr id="22" name="Text Box 17"/>
          <p:cNvSpPr txBox="1">
            <a:spLocks noChangeArrowheads="1"/>
          </p:cNvSpPr>
          <p:nvPr/>
        </p:nvSpPr>
        <p:spPr bwMode="auto">
          <a:xfrm>
            <a:off x="2998784" y="5120358"/>
            <a:ext cx="10731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Tahoma" pitchFamily="34" charset="0"/>
                <a:ea typeface="华文中宋" pitchFamily="2" charset="-122"/>
              </a:rPr>
              <a:t>性质</a:t>
            </a:r>
          </a:p>
        </p:txBody>
      </p:sp>
      <p:sp>
        <p:nvSpPr>
          <p:cNvPr id="23" name="矩形 22"/>
          <p:cNvSpPr/>
          <p:nvPr/>
        </p:nvSpPr>
        <p:spPr>
          <a:xfrm>
            <a:off x="357158" y="342456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【</a:t>
            </a:r>
            <a:r>
              <a:rPr kumimoji="1" lang="zh-CN" altLang="en-US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归纳</a:t>
            </a:r>
            <a:r>
              <a:rPr kumimoji="1" lang="en-US" altLang="zh-CN" sz="2800" dirty="0" smtClean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24" name="AutoShape 18"/>
          <p:cNvSpPr>
            <a:spLocks noChangeArrowheads="1"/>
          </p:cNvSpPr>
          <p:nvPr/>
        </p:nvSpPr>
        <p:spPr bwMode="auto">
          <a:xfrm rot="1715690">
            <a:off x="1415444" y="4125160"/>
            <a:ext cx="1171575" cy="542925"/>
          </a:xfrm>
          <a:prstGeom prst="wedgeRoundRectCallout">
            <a:avLst>
              <a:gd name="adj1" fmla="val 229345"/>
              <a:gd name="adj2" fmla="val -225201"/>
              <a:gd name="adj3" fmla="val 16667"/>
            </a:avLst>
          </a:prstGeom>
          <a:gradFill rotWithShape="0">
            <a:gsLst>
              <a:gs pos="0">
                <a:srgbClr val="FF0000"/>
              </a:gs>
              <a:gs pos="100000">
                <a:srgbClr val="FF66FF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latin typeface="Times New Roman" pitchFamily="18" charset="0"/>
              </a:rPr>
              <a:t>价格</a:t>
            </a:r>
          </a:p>
        </p:txBody>
      </p:sp>
      <p:sp>
        <p:nvSpPr>
          <p:cNvPr id="25" name="AutoShape 19"/>
          <p:cNvSpPr>
            <a:spLocks noChangeArrowheads="1"/>
          </p:cNvSpPr>
          <p:nvPr/>
        </p:nvSpPr>
        <p:spPr bwMode="auto">
          <a:xfrm rot="2927068">
            <a:off x="7029243" y="3295037"/>
            <a:ext cx="757237" cy="1368425"/>
          </a:xfrm>
          <a:prstGeom prst="wedgeRoundRectCallout">
            <a:avLst>
              <a:gd name="adj1" fmla="val -128878"/>
              <a:gd name="adj2" fmla="val 145650"/>
              <a:gd name="adj3" fmla="val 16667"/>
            </a:avLst>
          </a:prstGeom>
          <a:solidFill>
            <a:srgbClr val="CC99FF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>
                <a:latin typeface="Times New Roman" pitchFamily="18" charset="0"/>
              </a:rPr>
              <a:t>是否</a:t>
            </a:r>
          </a:p>
          <a:p>
            <a:pPr algn="ctr"/>
            <a:r>
              <a:rPr kumimoji="1" lang="zh-CN" altLang="en-US">
                <a:latin typeface="Times New Roman" pitchFamily="18" charset="0"/>
              </a:rPr>
              <a:t>美观</a:t>
            </a:r>
          </a:p>
        </p:txBody>
      </p:sp>
      <p:sp>
        <p:nvSpPr>
          <p:cNvPr id="26" name="AutoShape 20"/>
          <p:cNvSpPr>
            <a:spLocks noChangeArrowheads="1"/>
          </p:cNvSpPr>
          <p:nvPr/>
        </p:nvSpPr>
        <p:spPr bwMode="auto">
          <a:xfrm rot="2384079">
            <a:off x="4414838" y="3344829"/>
            <a:ext cx="731837" cy="719137"/>
          </a:xfrm>
          <a:prstGeom prst="wedgeRoundRectCallout">
            <a:avLst>
              <a:gd name="adj1" fmla="val 95635"/>
              <a:gd name="adj2" fmla="val 69573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latin typeface="Times New Roman" pitchFamily="18" charset="0"/>
              </a:rPr>
              <a:t>资源</a:t>
            </a:r>
          </a:p>
        </p:txBody>
      </p:sp>
      <p:sp>
        <p:nvSpPr>
          <p:cNvPr id="27" name="AutoShape 21"/>
          <p:cNvSpPr>
            <a:spLocks noChangeArrowheads="1"/>
          </p:cNvSpPr>
          <p:nvPr/>
        </p:nvSpPr>
        <p:spPr bwMode="auto">
          <a:xfrm rot="1312771">
            <a:off x="765020" y="4856163"/>
            <a:ext cx="1366837" cy="1514475"/>
          </a:xfrm>
          <a:prstGeom prst="wedgeEllipseCallout">
            <a:avLst>
              <a:gd name="adj1" fmla="val 217263"/>
              <a:gd name="adj2" fmla="val -147343"/>
            </a:avLst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使用是</a:t>
            </a:r>
          </a:p>
          <a:p>
            <a:r>
              <a:rPr kumimoji="1" lang="zh-CN" altLang="en-US">
                <a:solidFill>
                  <a:srgbClr val="0000FF"/>
                </a:solidFill>
                <a:latin typeface="Times New Roman" pitchFamily="18" charset="0"/>
                <a:ea typeface="华文中宋" pitchFamily="2" charset="-122"/>
              </a:rPr>
              <a:t>否便利</a:t>
            </a:r>
          </a:p>
        </p:txBody>
      </p:sp>
      <p:sp>
        <p:nvSpPr>
          <p:cNvPr id="28" name="AutoShape 22"/>
          <p:cNvSpPr>
            <a:spLocks noChangeArrowheads="1"/>
          </p:cNvSpPr>
          <p:nvPr/>
        </p:nvSpPr>
        <p:spPr bwMode="auto">
          <a:xfrm rot="1113662">
            <a:off x="4571185" y="5624853"/>
            <a:ext cx="1565275" cy="1198562"/>
          </a:xfrm>
          <a:prstGeom prst="wedgeEllipseCallout">
            <a:avLst>
              <a:gd name="adj1" fmla="val -53142"/>
              <a:gd name="adj2" fmla="val -11081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废料是否</a:t>
            </a:r>
          </a:p>
          <a:p>
            <a:pPr algn="ctr"/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  <a:ea typeface="华文中宋" pitchFamily="2" charset="-122"/>
              </a:rPr>
              <a:t>易于回收</a:t>
            </a:r>
          </a:p>
        </p:txBody>
      </p:sp>
      <p:sp>
        <p:nvSpPr>
          <p:cNvPr id="29" name="AutoShape 23"/>
          <p:cNvSpPr>
            <a:spLocks noChangeArrowheads="1"/>
          </p:cNvSpPr>
          <p:nvPr/>
        </p:nvSpPr>
        <p:spPr bwMode="auto">
          <a:xfrm rot="17972888">
            <a:off x="6675938" y="5300663"/>
            <a:ext cx="1857375" cy="1008062"/>
          </a:xfrm>
          <a:prstGeom prst="wedgeEllipseCallout">
            <a:avLst>
              <a:gd name="adj1" fmla="val -16376"/>
              <a:gd name="adj2" fmla="val -267555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kumimoji="1" lang="zh-CN" altLang="en-US" dirty="0">
                <a:solidFill>
                  <a:schemeClr val="bg1"/>
                </a:solidFill>
                <a:latin typeface="Times New Roman" pitchFamily="18" charset="0"/>
              </a:rPr>
              <a:t>对环境</a:t>
            </a:r>
          </a:p>
          <a:p>
            <a:pPr algn="ctr"/>
            <a:r>
              <a:rPr kumimoji="1" lang="zh-CN" altLang="en-US" dirty="0">
                <a:solidFill>
                  <a:schemeClr val="bg1"/>
                </a:solidFill>
                <a:latin typeface="Times New Roman" pitchFamily="18" charset="0"/>
              </a:rPr>
              <a:t>的影响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6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6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70" grpId="0"/>
      <p:bldP spid="66571" grpId="0"/>
      <p:bldP spid="66572" grpId="0"/>
      <p:bldP spid="66573" grpId="0"/>
      <p:bldP spid="66574" grpId="0"/>
      <p:bldP spid="20" grpId="0" animBg="1"/>
      <p:bldP spid="22" grpId="0"/>
      <p:bldP spid="23" grpId="0"/>
      <p:bldP spid="24" grpId="0" animBg="1" autoUpdateAnimBg="0"/>
      <p:bldP spid="25" grpId="0" animBg="1" autoUpdateAnimBg="0"/>
      <p:bldP spid="26" grpId="0" animBg="1" autoUpdateAnimBg="0"/>
      <p:bldP spid="27" grpId="0" animBg="1" autoUpdateAnimBg="0"/>
      <p:bldP spid="28" grpId="0" animBg="1" autoUpdateAnimBg="0"/>
      <p:bldP spid="29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8" name="Text Box 88"/>
          <p:cNvSpPr txBox="1">
            <a:spLocks noChangeArrowheads="1"/>
          </p:cNvSpPr>
          <p:nvPr/>
        </p:nvSpPr>
        <p:spPr bwMode="auto">
          <a:xfrm>
            <a:off x="1782763" y="2514600"/>
            <a:ext cx="5362575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1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、地壳中含量最高的金属元素：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、人体中含量最高的金属元素：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、目前世界年产量最高的金属：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4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、导电、导热最好的金属：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5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、硬度最高的金属：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6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：熔点最高的金属：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7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：熔点最低的金属：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8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：密度最大的金属：</a:t>
            </a:r>
          </a:p>
          <a:p>
            <a:r>
              <a:rPr lang="en-US" altLang="zh-CN" sz="2800">
                <a:solidFill>
                  <a:srgbClr val="0000FF"/>
                </a:solidFill>
                <a:latin typeface="Times New Roman" pitchFamily="18" charset="0"/>
              </a:rPr>
              <a:t>9</a:t>
            </a:r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：密度最小的金属：</a:t>
            </a:r>
          </a:p>
        </p:txBody>
      </p:sp>
      <p:sp>
        <p:nvSpPr>
          <p:cNvPr id="41049" name="Text Box 89"/>
          <p:cNvSpPr txBox="1">
            <a:spLocks noChangeArrowheads="1"/>
          </p:cNvSpPr>
          <p:nvPr/>
        </p:nvSpPr>
        <p:spPr bwMode="auto">
          <a:xfrm>
            <a:off x="790575" y="2781300"/>
            <a:ext cx="611188" cy="3473450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zh-CN" altLang="en-US" sz="2800">
                <a:solidFill>
                  <a:schemeClr val="bg1"/>
                </a:solidFill>
                <a:latin typeface="Times New Roman" pitchFamily="18" charset="0"/>
              </a:rPr>
              <a:t>资料卡片：金属之最</a:t>
            </a:r>
          </a:p>
        </p:txBody>
      </p:sp>
      <p:sp>
        <p:nvSpPr>
          <p:cNvPr id="41050" name="Text Box 90"/>
          <p:cNvSpPr txBox="1">
            <a:spLocks noChangeArrowheads="1"/>
          </p:cNvSpPr>
          <p:nvPr/>
        </p:nvSpPr>
        <p:spPr bwMode="auto">
          <a:xfrm>
            <a:off x="7018338" y="2514600"/>
            <a:ext cx="539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Al</a:t>
            </a:r>
          </a:p>
        </p:txBody>
      </p:sp>
      <p:sp>
        <p:nvSpPr>
          <p:cNvPr id="41051" name="Text Box 91"/>
          <p:cNvSpPr txBox="1">
            <a:spLocks noChangeArrowheads="1"/>
          </p:cNvSpPr>
          <p:nvPr/>
        </p:nvSpPr>
        <p:spPr bwMode="auto">
          <a:xfrm>
            <a:off x="7018338" y="2946400"/>
            <a:ext cx="619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Ca</a:t>
            </a:r>
          </a:p>
        </p:txBody>
      </p:sp>
      <p:sp>
        <p:nvSpPr>
          <p:cNvPr id="41052" name="Text Box 92"/>
          <p:cNvSpPr txBox="1">
            <a:spLocks noChangeArrowheads="1"/>
          </p:cNvSpPr>
          <p:nvPr/>
        </p:nvSpPr>
        <p:spPr bwMode="auto">
          <a:xfrm>
            <a:off x="7018338" y="3363913"/>
            <a:ext cx="558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Fe</a:t>
            </a:r>
          </a:p>
        </p:txBody>
      </p:sp>
      <p:sp>
        <p:nvSpPr>
          <p:cNvPr id="41053" name="Text Box 93"/>
          <p:cNvSpPr txBox="1">
            <a:spLocks noChangeArrowheads="1"/>
          </p:cNvSpPr>
          <p:nvPr/>
        </p:nvSpPr>
        <p:spPr bwMode="auto">
          <a:xfrm>
            <a:off x="7054850" y="3795713"/>
            <a:ext cx="6191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Ag</a:t>
            </a:r>
          </a:p>
        </p:txBody>
      </p:sp>
      <p:sp>
        <p:nvSpPr>
          <p:cNvPr id="41054" name="Text Box 94"/>
          <p:cNvSpPr txBox="1">
            <a:spLocks noChangeArrowheads="1"/>
          </p:cNvSpPr>
          <p:nvPr/>
        </p:nvSpPr>
        <p:spPr bwMode="auto">
          <a:xfrm>
            <a:off x="5218113" y="4252913"/>
            <a:ext cx="598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Cr</a:t>
            </a:r>
          </a:p>
        </p:txBody>
      </p:sp>
      <p:sp>
        <p:nvSpPr>
          <p:cNvPr id="41055" name="Text Box 95"/>
          <p:cNvSpPr txBox="1">
            <a:spLocks noChangeArrowheads="1"/>
          </p:cNvSpPr>
          <p:nvPr/>
        </p:nvSpPr>
        <p:spPr bwMode="auto">
          <a:xfrm>
            <a:off x="5233988" y="4675188"/>
            <a:ext cx="5397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W</a:t>
            </a:r>
          </a:p>
        </p:txBody>
      </p:sp>
      <p:sp>
        <p:nvSpPr>
          <p:cNvPr id="41056" name="Text Box 96"/>
          <p:cNvSpPr txBox="1">
            <a:spLocks noChangeArrowheads="1"/>
          </p:cNvSpPr>
          <p:nvPr/>
        </p:nvSpPr>
        <p:spPr bwMode="auto">
          <a:xfrm>
            <a:off x="5218113" y="5092700"/>
            <a:ext cx="638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Hg</a:t>
            </a:r>
          </a:p>
        </p:txBody>
      </p:sp>
      <p:sp>
        <p:nvSpPr>
          <p:cNvPr id="41057" name="Text Box 97"/>
          <p:cNvSpPr txBox="1">
            <a:spLocks noChangeArrowheads="1"/>
          </p:cNvSpPr>
          <p:nvPr/>
        </p:nvSpPr>
        <p:spPr bwMode="auto">
          <a:xfrm>
            <a:off x="5218113" y="5502275"/>
            <a:ext cx="122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Os</a:t>
            </a:r>
          </a:p>
        </p:txBody>
      </p:sp>
      <p:sp>
        <p:nvSpPr>
          <p:cNvPr id="41058" name="Text Box 98"/>
          <p:cNvSpPr txBox="1">
            <a:spLocks noChangeArrowheads="1"/>
          </p:cNvSpPr>
          <p:nvPr/>
        </p:nvSpPr>
        <p:spPr bwMode="auto">
          <a:xfrm>
            <a:off x="5218113" y="5956300"/>
            <a:ext cx="51911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</a:rPr>
              <a:t>Li</a:t>
            </a:r>
          </a:p>
        </p:txBody>
      </p:sp>
      <p:sp>
        <p:nvSpPr>
          <p:cNvPr id="41060" name="Text Box 100"/>
          <p:cNvSpPr txBox="1">
            <a:spLocks noChangeArrowheads="1"/>
          </p:cNvSpPr>
          <p:nvPr/>
        </p:nvSpPr>
        <p:spPr bwMode="auto">
          <a:xfrm>
            <a:off x="179388" y="1685925"/>
            <a:ext cx="40322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宋体" pitchFamily="2" charset="-122"/>
              </a:rPr>
              <a:t>一、几种重要的金属</a:t>
            </a:r>
          </a:p>
        </p:txBody>
      </p:sp>
      <p:sp>
        <p:nvSpPr>
          <p:cNvPr id="41061" name="WordArt 101"/>
          <p:cNvSpPr>
            <a:spLocks noChangeArrowheads="1" noChangeShapeType="1" noTextEdit="1"/>
          </p:cNvSpPr>
          <p:nvPr/>
        </p:nvSpPr>
        <p:spPr bwMode="auto">
          <a:xfrm>
            <a:off x="2051050" y="476250"/>
            <a:ext cx="47371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1   </a:t>
            </a:r>
            <a:r>
              <a:rPr lang="zh-CN" altLang="en-US" sz="3600" kern="10">
                <a:ln w="12700">
                  <a:solidFill>
                    <a:srgbClr val="3333CC"/>
                  </a:solidFill>
                  <a:miter lim="800000"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/>
                <a:ea typeface="宋体"/>
              </a:rPr>
              <a:t>金属材料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4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1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4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50" grpId="0"/>
      <p:bldP spid="41051" grpId="0"/>
      <p:bldP spid="41052" grpId="0"/>
      <p:bldP spid="41053" grpId="0"/>
      <p:bldP spid="41054" grpId="0"/>
      <p:bldP spid="41055" grpId="0"/>
      <p:bldP spid="41056" grpId="0"/>
      <p:bldP spid="41057" grpId="0"/>
      <p:bldP spid="410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炊具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9700"/>
            <a:ext cx="9144000" cy="4729163"/>
          </a:xfrm>
          <a:prstGeom prst="rect">
            <a:avLst/>
          </a:prstGeom>
          <a:noFill/>
        </p:spPr>
      </p:pic>
      <p:sp>
        <p:nvSpPr>
          <p:cNvPr id="98313" name="AutoShape 9"/>
          <p:cNvSpPr>
            <a:spLocks noChangeArrowheads="1"/>
          </p:cNvSpPr>
          <p:nvPr/>
        </p:nvSpPr>
        <p:spPr bwMode="auto">
          <a:xfrm>
            <a:off x="214282" y="285728"/>
            <a:ext cx="1150937" cy="649288"/>
          </a:xfrm>
          <a:prstGeom prst="wedgeRoundRectCallout">
            <a:avLst>
              <a:gd name="adj1" fmla="val 579780"/>
              <a:gd name="adj2" fmla="val 558212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</a:rPr>
              <a:t>合金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7429520" y="4286256"/>
            <a:ext cx="1285884" cy="523220"/>
          </a:xfrm>
          <a:prstGeom prst="rect">
            <a:avLst/>
          </a:prstGeom>
          <a:solidFill>
            <a:srgbClr val="0000FF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 smtClean="0">
                <a:solidFill>
                  <a:schemeClr val="bg1"/>
                </a:solidFill>
                <a:latin typeface="黑体" pitchFamily="49" charset="-122"/>
              </a:rPr>
              <a:t>不锈钢</a:t>
            </a:r>
            <a:endParaRPr lang="zh-CN" altLang="en-US" sz="2800" dirty="0">
              <a:solidFill>
                <a:schemeClr val="bg1"/>
              </a:solidFill>
              <a:latin typeface="黑体" pitchFamily="49" charset="-122"/>
            </a:endParaRPr>
          </a:p>
        </p:txBody>
      </p:sp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1857356" y="5661025"/>
            <a:ext cx="21971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 dirty="0">
                <a:solidFill>
                  <a:srgbClr val="0000FF"/>
                </a:solidFill>
                <a:latin typeface="黑体" pitchFamily="49" charset="-122"/>
              </a:rPr>
              <a:t>铁、铬、镍</a:t>
            </a:r>
          </a:p>
        </p:txBody>
      </p:sp>
      <p:sp>
        <p:nvSpPr>
          <p:cNvPr id="98311" name="Text Box 7"/>
          <p:cNvSpPr txBox="1">
            <a:spLocks noChangeArrowheads="1"/>
          </p:cNvSpPr>
          <p:nvPr/>
        </p:nvSpPr>
        <p:spPr bwMode="auto">
          <a:xfrm>
            <a:off x="-71470" y="5013325"/>
            <a:ext cx="9201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想一想</a:t>
            </a:r>
            <a:r>
              <a:rPr lang="en-US" altLang="zh-CN" sz="2800" dirty="0"/>
              <a:t>】</a:t>
            </a:r>
            <a:r>
              <a:rPr lang="zh-CN" altLang="en-US" sz="2800" dirty="0"/>
              <a:t>你知道这些不锈钢制品中含有的</a:t>
            </a:r>
            <a:r>
              <a:rPr lang="zh-CN" altLang="en-US" sz="2800" dirty="0">
                <a:solidFill>
                  <a:srgbClr val="FF0000"/>
                </a:solidFill>
              </a:rPr>
              <a:t>主要金属</a:t>
            </a:r>
            <a:r>
              <a:rPr lang="zh-CN" altLang="en-US" sz="2800" dirty="0"/>
              <a:t>吗？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8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3" grpId="0" animBg="1"/>
      <p:bldP spid="983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=3970254290,1059481262&amp;fm=21&amp;gp=0"/>
          <p:cNvPicPr>
            <a:picLocks noChangeAspect="1" noChangeArrowheads="1" noCrop="1"/>
          </p:cNvPicPr>
          <p:nvPr/>
        </p:nvPicPr>
        <p:blipFill>
          <a:blip r:embed="rId2">
            <a:lum contrast="12000"/>
          </a:blip>
          <a:srcRect/>
          <a:stretch>
            <a:fillRect/>
          </a:stretch>
        </p:blipFill>
        <p:spPr bwMode="auto">
          <a:xfrm>
            <a:off x="3779838" y="1196975"/>
            <a:ext cx="47529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1403350" y="3644900"/>
            <a:ext cx="6983413" cy="48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600"/>
              <a:t>铝合金门窗                  记忆合金眼镜框</a:t>
            </a:r>
          </a:p>
        </p:txBody>
      </p:sp>
      <p:pic>
        <p:nvPicPr>
          <p:cNvPr id="110597" name="Picture 5" descr="u=218259138,3170992861&amp;fm=23&amp;gp=0"/>
          <p:cNvPicPr>
            <a:picLocks noChangeAspect="1" noChangeArrowheads="1"/>
          </p:cNvPicPr>
          <p:nvPr/>
        </p:nvPicPr>
        <p:blipFill>
          <a:blip r:embed="rId3"/>
          <a:srcRect t="5867"/>
          <a:stretch>
            <a:fillRect/>
          </a:stretch>
        </p:blipFill>
        <p:spPr bwMode="auto">
          <a:xfrm>
            <a:off x="971550" y="1198563"/>
            <a:ext cx="2519363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8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110599" name="Rectangle 5"/>
          <p:cNvSpPr>
            <a:spLocks/>
          </p:cNvSpPr>
          <p:nvPr/>
        </p:nvSpPr>
        <p:spPr bwMode="auto">
          <a:xfrm>
            <a:off x="323850" y="3860800"/>
            <a:ext cx="90725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>
                <a:latin typeface="宋体" pitchFamily="2" charset="-122"/>
              </a:rPr>
              <a:t>阅读教材</a:t>
            </a:r>
            <a:r>
              <a:rPr lang="en-US" altLang="zh-CN" sz="2800" dirty="0">
                <a:latin typeface="宋体" pitchFamily="2" charset="-122"/>
              </a:rPr>
              <a:t>4-5</a:t>
            </a:r>
            <a:r>
              <a:rPr lang="zh-CN" altLang="en-US" sz="2800" dirty="0">
                <a:latin typeface="宋体" pitchFamily="2" charset="-122"/>
              </a:rPr>
              <a:t>页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阅读新型合金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）耐热合金：常用于制造喷气式飞机的发动机叶片。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（</a:t>
            </a:r>
            <a:r>
              <a:rPr lang="en-US" altLang="zh-CN" sz="2800" dirty="0">
                <a:latin typeface="宋体" pitchFamily="2" charset="-122"/>
              </a:rPr>
              <a:t>2</a:t>
            </a:r>
            <a:r>
              <a:rPr lang="zh-CN" altLang="en-US" sz="2800" dirty="0">
                <a:latin typeface="宋体" pitchFamily="2" charset="-122"/>
              </a:rPr>
              <a:t>）储氢合金：（</a:t>
            </a:r>
            <a:r>
              <a:rPr lang="en-US" altLang="zh-CN" sz="2800" dirty="0" err="1">
                <a:latin typeface="宋体" pitchFamily="2" charset="-122"/>
              </a:rPr>
              <a:t>Ti~Fe</a:t>
            </a:r>
            <a:r>
              <a:rPr lang="en-US" altLang="zh-CN" sz="2800" dirty="0">
                <a:latin typeface="宋体" pitchFamily="2" charset="-122"/>
              </a:rPr>
              <a:t>, </a:t>
            </a:r>
            <a:r>
              <a:rPr lang="en-US" altLang="zh-CN" sz="2800" dirty="0" err="1">
                <a:latin typeface="宋体" pitchFamily="2" charset="-122"/>
              </a:rPr>
              <a:t>La~Ni</a:t>
            </a:r>
            <a:r>
              <a:rPr lang="zh-CN" altLang="en-US" sz="2800" dirty="0">
                <a:latin typeface="宋体" pitchFamily="2" charset="-122"/>
              </a:rPr>
              <a:t>）</a:t>
            </a:r>
            <a:br>
              <a:rPr lang="zh-CN" altLang="en-US" sz="2800" dirty="0">
                <a:latin typeface="宋体" pitchFamily="2" charset="-122"/>
              </a:rPr>
            </a:br>
            <a:r>
              <a:rPr lang="zh-CN" altLang="en-US" sz="2800" dirty="0">
                <a:latin typeface="宋体" pitchFamily="2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室温下吸收氢气速度快，放出氢气快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1130300" y="2060575"/>
            <a:ext cx="7273925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、什么是合金？常见的合金有哪些？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2.</a:t>
            </a:r>
            <a:r>
              <a:rPr lang="zh-CN" altLang="en-US" sz="2800" dirty="0">
                <a:latin typeface="宋体" pitchFamily="2" charset="-122"/>
              </a:rPr>
              <a:t>我们在生活中见到的金属制品是纯金属多</a:t>
            </a:r>
            <a:r>
              <a:rPr lang="en-US" altLang="zh-CN" sz="2800" dirty="0" smtClean="0">
                <a:latin typeface="宋体" pitchFamily="2" charset="-122"/>
              </a:rPr>
              <a:t>?</a:t>
            </a: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latin typeface="宋体" pitchFamily="2" charset="-122"/>
              </a:rPr>
              <a:t>  </a:t>
            </a:r>
            <a:r>
              <a:rPr lang="zh-CN" altLang="en-US" sz="2800" dirty="0" smtClean="0">
                <a:latin typeface="宋体" pitchFamily="2" charset="-122"/>
              </a:rPr>
              <a:t>还是</a:t>
            </a:r>
            <a:r>
              <a:rPr lang="zh-CN" altLang="en-US" sz="2800" dirty="0">
                <a:latin typeface="宋体" pitchFamily="2" charset="-122"/>
              </a:rPr>
              <a:t>合金多？ </a:t>
            </a:r>
          </a:p>
          <a:p>
            <a:pPr>
              <a:buClr>
                <a:schemeClr val="bg2"/>
              </a:buClr>
              <a:buSzPct val="75000"/>
            </a:pPr>
            <a:endParaRPr lang="zh-CN" altLang="en-US" sz="2800" dirty="0">
              <a:latin typeface="宋体" pitchFamily="2" charset="-122"/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3.</a:t>
            </a:r>
            <a:r>
              <a:rPr lang="zh-CN" altLang="en-US" sz="2800" dirty="0">
                <a:latin typeface="宋体" pitchFamily="2" charset="-122"/>
              </a:rPr>
              <a:t>合金与纯金属有什么不同呢？</a:t>
            </a:r>
          </a:p>
          <a:p>
            <a:pPr>
              <a:buClr>
                <a:schemeClr val="bg2"/>
              </a:buClr>
              <a:buSzPct val="75000"/>
            </a:pPr>
            <a:endParaRPr lang="en-US" altLang="zh-CN" sz="2800" dirty="0">
              <a:latin typeface="宋体" pitchFamily="2" charset="-122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844932" y="3789363"/>
            <a:ext cx="1727200" cy="519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2"/>
              </a:buClr>
              <a:buSzPct val="75000"/>
            </a:pPr>
            <a:r>
              <a:rPr lang="zh-CN" altLang="en-US" sz="2800" dirty="0">
                <a:solidFill>
                  <a:srgbClr val="FF0000"/>
                </a:solidFill>
              </a:rPr>
              <a:t>合金多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116013" y="1844675"/>
            <a:ext cx="7885143" cy="138499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chemeClr val="bg2"/>
              </a:buClr>
              <a:buSzPct val="75000"/>
            </a:pPr>
            <a:r>
              <a:rPr lang="en-US" altLang="zh-CN" sz="2800" dirty="0">
                <a:latin typeface="宋体" pitchFamily="2" charset="-122"/>
              </a:rPr>
              <a:t>1.</a:t>
            </a:r>
            <a:r>
              <a:rPr lang="zh-CN" altLang="en-US" sz="2800" dirty="0"/>
              <a:t>合金是</a:t>
            </a:r>
            <a:r>
              <a:rPr lang="zh-CN" altLang="en-US" sz="2800" dirty="0">
                <a:solidFill>
                  <a:srgbClr val="FF0000"/>
                </a:solidFill>
              </a:rPr>
              <a:t>在金属中</a:t>
            </a:r>
            <a:r>
              <a:rPr lang="zh-CN" altLang="en-US" sz="2800" dirty="0">
                <a:solidFill>
                  <a:srgbClr val="0000FF"/>
                </a:solidFill>
              </a:rPr>
              <a:t>加热熔合</a:t>
            </a:r>
            <a:r>
              <a:rPr lang="zh-CN" altLang="en-US" sz="2800" dirty="0">
                <a:solidFill>
                  <a:srgbClr val="FF0000"/>
                </a:solidFill>
              </a:rPr>
              <a:t>某些金属</a:t>
            </a:r>
            <a:r>
              <a:rPr lang="zh-CN" altLang="en-US" sz="2800" dirty="0" smtClean="0">
                <a:solidFill>
                  <a:srgbClr val="FF0000"/>
                </a:solidFill>
              </a:rPr>
              <a:t>或者非金属，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rgbClr val="FF0000"/>
                </a:solidFill>
              </a:rPr>
              <a:t>              </a:t>
            </a:r>
            <a:r>
              <a:rPr lang="zh-CN" altLang="en-US" sz="2800" dirty="0" smtClean="0">
                <a:solidFill>
                  <a:srgbClr val="FF0000"/>
                </a:solidFill>
              </a:rPr>
              <a:t>形成具有金属特征的</a:t>
            </a:r>
            <a:r>
              <a:rPr lang="zh-CN" altLang="en-US" sz="2800" dirty="0" smtClean="0">
                <a:solidFill>
                  <a:srgbClr val="006600"/>
                </a:solidFill>
              </a:rPr>
              <a:t>混合物</a:t>
            </a:r>
            <a:r>
              <a:rPr lang="zh-CN" altLang="en-US" sz="2800" dirty="0" smtClean="0">
                <a:solidFill>
                  <a:srgbClr val="FF0000"/>
                </a:solidFill>
              </a:rPr>
              <a:t>。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pPr>
              <a:buClr>
                <a:schemeClr val="bg2"/>
              </a:buClr>
              <a:buSzPct val="75000"/>
            </a:pPr>
            <a:r>
              <a:rPr lang="en-US" altLang="zh-CN" sz="2800" dirty="0" smtClean="0">
                <a:solidFill>
                  <a:srgbClr val="FF0000"/>
                </a:solidFill>
              </a:rPr>
              <a:t>    </a:t>
            </a:r>
            <a:r>
              <a:rPr lang="zh-CN" altLang="en-US" sz="2800" dirty="0" smtClean="0"/>
              <a:t>常见</a:t>
            </a:r>
            <a:r>
              <a:rPr lang="zh-CN" altLang="en-US" sz="2800" dirty="0"/>
              <a:t>的合金有</a:t>
            </a:r>
            <a:r>
              <a:rPr lang="zh-CN" altLang="en-US" sz="2800" dirty="0">
                <a:solidFill>
                  <a:srgbClr val="0000FF"/>
                </a:solidFill>
              </a:rPr>
              <a:t>生铁、钢、铝合金、黄铜</a:t>
            </a:r>
            <a:r>
              <a:rPr lang="zh-CN" altLang="en-US" sz="2800" dirty="0"/>
              <a:t>等。</a:t>
            </a:r>
          </a:p>
        </p:txBody>
      </p:sp>
      <p:pic>
        <p:nvPicPr>
          <p:cNvPr id="112646" name="Picture 6" descr="8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3938588"/>
            <a:ext cx="2122487" cy="2730500"/>
          </a:xfrm>
          <a:prstGeom prst="rect">
            <a:avLst/>
          </a:prstGeom>
          <a:noFill/>
        </p:spPr>
      </p:pic>
      <p:pic>
        <p:nvPicPr>
          <p:cNvPr id="112647" name="Picture 7" descr="图8-4 宝石中的金属离子（图）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00955" y="142852"/>
            <a:ext cx="1457325" cy="1584325"/>
          </a:xfrm>
          <a:prstGeom prst="rect">
            <a:avLst/>
          </a:prstGeom>
          <a:noFill/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49266" y="638160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9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89" name="Rectangle 17"/>
          <p:cNvSpPr>
            <a:spLocks noChangeArrowheads="1"/>
          </p:cNvSpPr>
          <p:nvPr/>
        </p:nvSpPr>
        <p:spPr bwMode="auto">
          <a:xfrm>
            <a:off x="574675" y="1196975"/>
            <a:ext cx="77588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比一比</a:t>
            </a:r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】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生铁与钢的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组成和性质有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什么不同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graphicFrame>
        <p:nvGraphicFramePr>
          <p:cNvPr id="79967" name="Group 95"/>
          <p:cNvGraphicFramePr>
            <a:graphicFrameLocks noGrp="1"/>
          </p:cNvGraphicFramePr>
          <p:nvPr/>
        </p:nvGraphicFramePr>
        <p:xfrm>
          <a:off x="936625" y="1857364"/>
          <a:ext cx="7594600" cy="2052768"/>
        </p:xfrm>
        <a:graphic>
          <a:graphicData uri="http://schemas.openxmlformats.org/drawingml/2006/table">
            <a:tbl>
              <a:tblPr/>
              <a:tblGrid>
                <a:gridCol w="1619250"/>
                <a:gridCol w="2808288"/>
                <a:gridCol w="3167062"/>
              </a:tblGrid>
              <a:tr h="3413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钢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生铁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含碳量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其它元素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46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9911" name="Text Box 39"/>
          <p:cNvSpPr txBox="1">
            <a:spLocks noChangeArrowheads="1"/>
          </p:cNvSpPr>
          <p:nvPr/>
        </p:nvSpPr>
        <p:spPr bwMode="auto">
          <a:xfrm>
            <a:off x="6286512" y="2285992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2%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～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4.3%</a:t>
            </a:r>
          </a:p>
        </p:txBody>
      </p:sp>
      <p:sp>
        <p:nvSpPr>
          <p:cNvPr id="79912" name="Text Box 40"/>
          <p:cNvSpPr txBox="1">
            <a:spLocks noChangeArrowheads="1"/>
          </p:cNvSpPr>
          <p:nvPr/>
        </p:nvSpPr>
        <p:spPr bwMode="auto">
          <a:xfrm>
            <a:off x="3143240" y="2289164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0.03%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～</a:t>
            </a:r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2%</a:t>
            </a:r>
          </a:p>
        </p:txBody>
      </p:sp>
      <p:sp>
        <p:nvSpPr>
          <p:cNvPr id="79913" name="Text Box 41"/>
          <p:cNvSpPr txBox="1">
            <a:spLocks noChangeArrowheads="1"/>
          </p:cNvSpPr>
          <p:nvPr/>
        </p:nvSpPr>
        <p:spPr bwMode="auto">
          <a:xfrm>
            <a:off x="5643570" y="2757486"/>
            <a:ext cx="2666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硅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(Si)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、锰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</a:t>
            </a:r>
            <a:r>
              <a:rPr lang="en-US" altLang="zh-CN" dirty="0" err="1" smtClean="0">
                <a:solidFill>
                  <a:srgbClr val="0000FF"/>
                </a:solidFill>
                <a:latin typeface="宋体" pitchFamily="2" charset="-122"/>
              </a:rPr>
              <a:t>Mn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等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9914" name="Text Box 42"/>
          <p:cNvSpPr txBox="1">
            <a:spLocks noChangeArrowheads="1"/>
          </p:cNvSpPr>
          <p:nvPr/>
        </p:nvSpPr>
        <p:spPr bwMode="auto">
          <a:xfrm>
            <a:off x="2571736" y="2768589"/>
            <a:ext cx="266611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铬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Cr)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、镍</a:t>
            </a:r>
            <a:r>
              <a:rPr lang="en-US" altLang="zh-CN" dirty="0" smtClean="0">
                <a:solidFill>
                  <a:srgbClr val="0000FF"/>
                </a:solidFill>
                <a:latin typeface="宋体" pitchFamily="2" charset="-122"/>
              </a:rPr>
              <a:t>(Ni)</a:t>
            </a:r>
            <a:r>
              <a:rPr lang="zh-CN" altLang="en-US" dirty="0" smtClean="0">
                <a:solidFill>
                  <a:srgbClr val="0000FF"/>
                </a:solidFill>
                <a:latin typeface="宋体" pitchFamily="2" charset="-122"/>
              </a:rPr>
              <a:t>等</a:t>
            </a:r>
            <a:endParaRPr lang="zh-CN" altLang="en-US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79964" name="Rectangle 92"/>
          <p:cNvSpPr>
            <a:spLocks noChangeArrowheads="1"/>
          </p:cNvSpPr>
          <p:nvPr/>
        </p:nvSpPr>
        <p:spPr bwMode="auto">
          <a:xfrm>
            <a:off x="2627313" y="3328976"/>
            <a:ext cx="5859296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solidFill>
                  <a:srgbClr val="FF0000"/>
                </a:solidFill>
              </a:rPr>
              <a:t>钢比生铁硬度大、抗腐蚀性好、有较强的韧性</a:t>
            </a:r>
          </a:p>
        </p:txBody>
      </p:sp>
      <p:sp>
        <p:nvSpPr>
          <p:cNvPr id="79968" name="Rectangle 96"/>
          <p:cNvSpPr>
            <a:spLocks noChangeArrowheads="1"/>
          </p:cNvSpPr>
          <p:nvPr/>
        </p:nvSpPr>
        <p:spPr bwMode="auto">
          <a:xfrm>
            <a:off x="2052656" y="4926013"/>
            <a:ext cx="51625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主要是因为钢</a:t>
            </a:r>
            <a:r>
              <a:rPr lang="zh-CN" altLang="en-US" sz="2800" dirty="0">
                <a:solidFill>
                  <a:srgbClr val="0000FF"/>
                </a:solidFill>
              </a:rPr>
              <a:t>含碳量</a:t>
            </a:r>
            <a:r>
              <a:rPr lang="zh-CN" altLang="en-US" sz="2800" dirty="0">
                <a:solidFill>
                  <a:srgbClr val="FF0000"/>
                </a:solidFill>
              </a:rPr>
              <a:t>比生铁少。</a:t>
            </a:r>
          </a:p>
        </p:txBody>
      </p:sp>
      <p:sp>
        <p:nvSpPr>
          <p:cNvPr id="10" name="矩形 9"/>
          <p:cNvSpPr/>
          <p:nvPr/>
        </p:nvSpPr>
        <p:spPr>
          <a:xfrm>
            <a:off x="571472" y="4191664"/>
            <a:ext cx="6429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FF"/>
                </a:solidFill>
                <a:latin typeface="宋体" pitchFamily="2" charset="-122"/>
              </a:rPr>
              <a:t>3】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为什么钢的性能优于生铁？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2027" y="5786454"/>
            <a:ext cx="8759129" cy="523220"/>
          </a:xfrm>
          <a:prstGeom prst="rect">
            <a:avLst/>
          </a:prstGeom>
          <a:solidFill>
            <a:srgbClr val="FF0000"/>
          </a:solidFill>
          <a:ln>
            <a:solidFill>
              <a:srgbClr val="0000FF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</a:rPr>
              <a:t>**改变合金的组成，使得合金性能也会随之发生改变。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9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79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79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11" grpId="0" autoUpdateAnimBg="0"/>
      <p:bldP spid="79912" grpId="0" autoUpdateAnimBg="0"/>
      <p:bldP spid="79913" grpId="0" autoUpdateAnimBg="0"/>
      <p:bldP spid="79914" grpId="0" autoUpdateAnimBg="0"/>
      <p:bldP spid="79964" grpId="0"/>
      <p:bldP spid="79968" grpId="0"/>
      <p:bldP spid="10" grpId="0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060" name="Group 4"/>
          <p:cNvGrpSpPr>
            <a:grpSpLocks/>
          </p:cNvGrpSpPr>
          <p:nvPr/>
        </p:nvGrpSpPr>
        <p:grpSpPr bwMode="auto">
          <a:xfrm>
            <a:off x="6300788" y="315913"/>
            <a:ext cx="2519362" cy="2611235"/>
            <a:chOff x="2789" y="1764"/>
            <a:chExt cx="2767" cy="2676"/>
          </a:xfrm>
        </p:grpSpPr>
        <p:sp>
          <p:nvSpPr>
            <p:cNvPr id="45061" name="Text Box 5"/>
            <p:cNvSpPr txBox="1">
              <a:spLocks noChangeArrowheads="1"/>
            </p:cNvSpPr>
            <p:nvPr/>
          </p:nvSpPr>
          <p:spPr bwMode="auto">
            <a:xfrm>
              <a:off x="3199" y="3783"/>
              <a:ext cx="2223" cy="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1800" dirty="0">
                  <a:latin typeface="Arial Narrow" pitchFamily="34" charset="0"/>
                </a:rPr>
                <a:t>图</a:t>
              </a:r>
              <a:r>
                <a:rPr kumimoji="1" lang="en-US" altLang="zh-CN" sz="1800" dirty="0">
                  <a:latin typeface="Arial Narrow" pitchFamily="34" charset="0"/>
                </a:rPr>
                <a:t>8</a:t>
              </a:r>
              <a:r>
                <a:rPr kumimoji="1" lang="zh-CN" altLang="en-US" sz="1800" dirty="0">
                  <a:latin typeface="Arial Narrow" pitchFamily="34" charset="0"/>
                </a:rPr>
                <a:t>－</a:t>
              </a:r>
              <a:r>
                <a:rPr kumimoji="1" lang="en-US" altLang="zh-CN" sz="1800" dirty="0">
                  <a:latin typeface="Arial Narrow" pitchFamily="34" charset="0"/>
                </a:rPr>
                <a:t>5  </a:t>
              </a:r>
              <a:r>
                <a:rPr kumimoji="1" lang="zh-CN" altLang="en-US" sz="1800" dirty="0">
                  <a:latin typeface="Arial Narrow" pitchFamily="34" charset="0"/>
                </a:rPr>
                <a:t>比较合金和纯金属的硬度</a:t>
              </a:r>
            </a:p>
          </p:txBody>
        </p:sp>
        <p:pic>
          <p:nvPicPr>
            <p:cNvPr id="45062" name="Picture 6" descr="pic_21782">
              <a:hlinkClick r:id="rId2" action="ppaction://hlinkfile"/>
            </p:cNvPr>
            <p:cNvPicPr>
              <a:picLocks noChangeAspect="1" noChangeArrowheads="1"/>
            </p:cNvPicPr>
            <p:nvPr/>
          </p:nvPicPr>
          <p:blipFill>
            <a:blip r:embed="rId3"/>
            <a:srcRect t="8426" b="7593"/>
            <a:stretch>
              <a:fillRect/>
            </a:stretch>
          </p:blipFill>
          <p:spPr bwMode="auto">
            <a:xfrm>
              <a:off x="2789" y="1764"/>
              <a:ext cx="2767" cy="2057"/>
            </a:xfrm>
            <a:prstGeom prst="rect">
              <a:avLst/>
            </a:prstGeom>
            <a:noFill/>
          </p:spPr>
        </p:pic>
      </p:grpSp>
      <p:sp>
        <p:nvSpPr>
          <p:cNvPr id="45063" name="Text Box 7"/>
          <p:cNvSpPr txBox="1">
            <a:spLocks noChangeArrowheads="1"/>
          </p:cNvSpPr>
          <p:nvPr/>
        </p:nvSpPr>
        <p:spPr bwMode="auto">
          <a:xfrm>
            <a:off x="460375" y="1196975"/>
            <a:ext cx="61277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【</a:t>
            </a:r>
            <a:r>
              <a:rPr lang="zh-CN" altLang="en-US">
                <a:latin typeface="Times New Roman" pitchFamily="18" charset="0"/>
              </a:rPr>
              <a:t>实验</a:t>
            </a:r>
            <a:r>
              <a:rPr lang="en-US" altLang="zh-CN">
                <a:latin typeface="Times New Roman" pitchFamily="18" charset="0"/>
              </a:rPr>
              <a:t>8</a:t>
            </a:r>
            <a:r>
              <a:rPr lang="zh-CN" altLang="en-US">
                <a:latin typeface="Times New Roman" pitchFamily="18" charset="0"/>
              </a:rPr>
              <a:t>－</a:t>
            </a:r>
            <a:r>
              <a:rPr lang="en-US" altLang="zh-CN">
                <a:latin typeface="Times New Roman" pitchFamily="18" charset="0"/>
              </a:rPr>
              <a:t>1】  </a:t>
            </a:r>
            <a:r>
              <a:rPr lang="zh-CN" altLang="en-US">
                <a:latin typeface="Times New Roman" pitchFamily="18" charset="0"/>
              </a:rPr>
              <a:t>比较黄铜片（铜锌合金）和</a:t>
            </a:r>
          </a:p>
          <a:p>
            <a:r>
              <a:rPr lang="zh-CN" altLang="en-US">
                <a:latin typeface="Times New Roman" pitchFamily="18" charset="0"/>
              </a:rPr>
              <a:t>  铜片、硬铝片（铝合金）和铝片的光泽和</a:t>
            </a:r>
          </a:p>
          <a:p>
            <a:r>
              <a:rPr lang="zh-CN" altLang="en-US">
                <a:latin typeface="Times New Roman" pitchFamily="18" charset="0"/>
              </a:rPr>
              <a:t>  颜色；将它们</a:t>
            </a:r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互相刻画</a:t>
            </a:r>
            <a:r>
              <a:rPr lang="zh-CN" altLang="en-US">
                <a:latin typeface="Times New Roman" pitchFamily="18" charset="0"/>
              </a:rPr>
              <a:t>，比较它们的硬度。</a:t>
            </a:r>
          </a:p>
        </p:txBody>
      </p:sp>
      <p:graphicFrame>
        <p:nvGraphicFramePr>
          <p:cNvPr id="45149" name="Group 93"/>
          <p:cNvGraphicFramePr>
            <a:graphicFrameLocks noGrp="1"/>
          </p:cNvGraphicFramePr>
          <p:nvPr/>
        </p:nvGraphicFramePr>
        <p:xfrm>
          <a:off x="827088" y="3070225"/>
          <a:ext cx="7137400" cy="3102864"/>
        </p:xfrm>
        <a:graphic>
          <a:graphicData uri="http://schemas.openxmlformats.org/drawingml/2006/table">
            <a:tbl>
              <a:tblPr/>
              <a:tblGrid>
                <a:gridCol w="1708150"/>
                <a:gridCol w="1481137"/>
                <a:gridCol w="1223963"/>
                <a:gridCol w="1223962"/>
                <a:gridCol w="1500188"/>
              </a:tblGrid>
              <a:tr h="4365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性质比较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2862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黄铜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12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光泽与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颜色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硬度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结论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5130" name="Text Box 74"/>
          <p:cNvSpPr txBox="1">
            <a:spLocks noChangeArrowheads="1"/>
          </p:cNvSpPr>
          <p:nvPr/>
        </p:nvSpPr>
        <p:spPr bwMode="auto">
          <a:xfrm>
            <a:off x="2590800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黄色</a:t>
            </a: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959225" y="4149725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紫红色</a:t>
            </a: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5256213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623050" y="4191000"/>
            <a:ext cx="14033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有光泽，</a:t>
            </a:r>
          </a:p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银白色</a:t>
            </a: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3227388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黄铜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铜</a:t>
            </a: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5891213" y="5157788"/>
            <a:ext cx="1271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硬铝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&gt;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铝</a:t>
            </a: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2555875" y="56372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  <a:latin typeface="Times New Roman" pitchFamily="18" charset="0"/>
              </a:rPr>
              <a:t>合金的硬度一般大于其成分金属的硬度</a:t>
            </a:r>
          </a:p>
        </p:txBody>
      </p:sp>
      <p:sp>
        <p:nvSpPr>
          <p:cNvPr id="45148" name="AutoShape 92">
            <a:hlinkClick r:id="rId2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148263" y="2565400"/>
            <a:ext cx="936625" cy="360363"/>
          </a:xfrm>
          <a:prstGeom prst="actionButtonMovie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515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 dirty="0"/>
              <a:t>二、合金</a:t>
            </a:r>
          </a:p>
        </p:txBody>
      </p:sp>
      <p:sp>
        <p:nvSpPr>
          <p:cNvPr id="45151" name="Text Box 9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4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4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4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0" grpId="0"/>
      <p:bldP spid="45135" grpId="0"/>
      <p:bldP spid="45136" grpId="0"/>
      <p:bldP spid="45138" grpId="0"/>
      <p:bldP spid="45140" grpId="0"/>
      <p:bldP spid="45141" grpId="0"/>
      <p:bldP spid="451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38" name="Group 122"/>
          <p:cNvGraphicFramePr>
            <a:graphicFrameLocks noGrp="1"/>
          </p:cNvGraphicFramePr>
          <p:nvPr/>
        </p:nvGraphicFramePr>
        <p:xfrm>
          <a:off x="323850" y="1285860"/>
          <a:ext cx="8320117" cy="2155829"/>
        </p:xfrm>
        <a:graphic>
          <a:graphicData uri="http://schemas.openxmlformats.org/drawingml/2006/table">
            <a:tbl>
              <a:tblPr/>
              <a:tblGrid>
                <a:gridCol w="1349769"/>
                <a:gridCol w="863507"/>
                <a:gridCol w="802940"/>
                <a:gridCol w="806401"/>
                <a:gridCol w="856584"/>
                <a:gridCol w="1443215"/>
                <a:gridCol w="2197701"/>
              </a:tblGrid>
              <a:tr h="51525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纯金属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52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铋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焊锡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武德合金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熔点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/℃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321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183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3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启示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312" name="Text Box 96"/>
          <p:cNvSpPr txBox="1">
            <a:spLocks noChangeArrowheads="1"/>
          </p:cNvSpPr>
          <p:nvPr/>
        </p:nvSpPr>
        <p:spPr bwMode="auto">
          <a:xfrm>
            <a:off x="1763713" y="2918470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合金的熔点一般小于其成分金属的熔点</a:t>
            </a:r>
          </a:p>
        </p:txBody>
      </p:sp>
      <p:sp>
        <p:nvSpPr>
          <p:cNvPr id="9318" name="Text Box 102"/>
          <p:cNvSpPr txBox="1">
            <a:spLocks noChangeArrowheads="1"/>
          </p:cNvSpPr>
          <p:nvPr/>
        </p:nvSpPr>
        <p:spPr bwMode="auto">
          <a:xfrm>
            <a:off x="142844" y="158430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Times New Roman" pitchFamily="18" charset="0"/>
              </a:rPr>
              <a:t>【</a:t>
            </a:r>
            <a:r>
              <a:rPr lang="zh-CN" altLang="en-US" sz="2800" dirty="0">
                <a:latin typeface="Times New Roman" pitchFamily="18" charset="0"/>
              </a:rPr>
              <a:t>讨论</a:t>
            </a:r>
            <a:r>
              <a:rPr lang="en-US" altLang="zh-CN" sz="2800" dirty="0">
                <a:latin typeface="Times New Roman" pitchFamily="18" charset="0"/>
              </a:rPr>
              <a:t>】</a:t>
            </a:r>
          </a:p>
        </p:txBody>
      </p:sp>
      <p:sp>
        <p:nvSpPr>
          <p:cNvPr id="9320" name="AutoShape 104"/>
          <p:cNvSpPr>
            <a:spLocks noChangeArrowheads="1"/>
          </p:cNvSpPr>
          <p:nvPr/>
        </p:nvSpPr>
        <p:spPr bwMode="auto">
          <a:xfrm>
            <a:off x="4572000" y="620713"/>
            <a:ext cx="2232025" cy="504825"/>
          </a:xfrm>
          <a:prstGeom prst="wedgeEllipseCallout">
            <a:avLst>
              <a:gd name="adj1" fmla="val 1729"/>
              <a:gd name="adj2" fmla="val 210786"/>
            </a:avLst>
          </a:prstGeom>
          <a:solidFill>
            <a:srgbClr val="0000FF">
              <a:alpha val="96001"/>
            </a:srgbClr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焊接金属</a:t>
            </a:r>
            <a:r>
              <a:rPr lang="zh-CN" altLang="en-US" b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321" name="AutoShape 105"/>
          <p:cNvSpPr>
            <a:spLocks noChangeArrowheads="1"/>
          </p:cNvSpPr>
          <p:nvPr/>
        </p:nvSpPr>
        <p:spPr bwMode="auto">
          <a:xfrm>
            <a:off x="7164388" y="549275"/>
            <a:ext cx="1584325" cy="736585"/>
          </a:xfrm>
          <a:prstGeom prst="wedgeEllipseCallout">
            <a:avLst>
              <a:gd name="adj1" fmla="val -24643"/>
              <a:gd name="adj2" fmla="val 139383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保险丝</a:t>
            </a:r>
            <a:r>
              <a:rPr lang="zh-CN" altLang="en-US" b="0" dirty="0" smtClean="0">
                <a:solidFill>
                  <a:schemeClr val="bg1"/>
                </a:solidFill>
              </a:rPr>
              <a:t> </a:t>
            </a:r>
            <a:endParaRPr lang="zh-CN" altLang="en-US" b="0" dirty="0">
              <a:solidFill>
                <a:schemeClr val="bg1"/>
              </a:solidFill>
            </a:endParaRPr>
          </a:p>
        </p:txBody>
      </p:sp>
      <p:sp>
        <p:nvSpPr>
          <p:cNvPr id="9333" name="Text Box 117"/>
          <p:cNvSpPr txBox="1">
            <a:spLocks noChangeArrowheads="1"/>
          </p:cNvSpPr>
          <p:nvPr/>
        </p:nvSpPr>
        <p:spPr bwMode="auto">
          <a:xfrm>
            <a:off x="285720" y="3571876"/>
            <a:ext cx="847700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另，改变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合金的组成和含量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，可以使合金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具有许多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</a:endParaRPr>
          </a:p>
          <a:p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        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</a:rPr>
              <a:t>优良的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物理、化学性能，更适合于不同的用途。</a:t>
            </a:r>
          </a:p>
        </p:txBody>
      </p:sp>
      <p:sp>
        <p:nvSpPr>
          <p:cNvPr id="9335" name="Text Box 119"/>
          <p:cNvSpPr txBox="1">
            <a:spLocks noChangeArrowheads="1"/>
          </p:cNvSpPr>
          <p:nvPr/>
        </p:nvSpPr>
        <p:spPr bwMode="auto">
          <a:xfrm>
            <a:off x="142844" y="4500570"/>
            <a:ext cx="81195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Times New Roman" pitchFamily="18" charset="0"/>
              </a:rPr>
              <a:t>【</a:t>
            </a:r>
            <a:r>
              <a:rPr lang="zh-CN" altLang="en-US" sz="2800" dirty="0" smtClean="0">
                <a:latin typeface="Times New Roman" pitchFamily="18" charset="0"/>
              </a:rPr>
              <a:t>归纳</a:t>
            </a:r>
            <a:r>
              <a:rPr lang="en-US" altLang="zh-CN" sz="2800" dirty="0" smtClean="0">
                <a:latin typeface="Times New Roman" pitchFamily="18" charset="0"/>
              </a:rPr>
              <a:t>】</a:t>
            </a:r>
            <a:r>
              <a:rPr lang="zh-CN" altLang="en-US" sz="2800" dirty="0" smtClean="0">
                <a:latin typeface="Times New Roman" pitchFamily="18" charset="0"/>
              </a:rPr>
              <a:t>合金优良的</a:t>
            </a:r>
            <a:r>
              <a:rPr lang="zh-CN" altLang="en-US" sz="2800" dirty="0">
                <a:latin typeface="Times New Roman" pitchFamily="18" charset="0"/>
              </a:rPr>
              <a:t>性质（与其成分金属对比）：</a:t>
            </a:r>
          </a:p>
        </p:txBody>
      </p:sp>
      <p:sp>
        <p:nvSpPr>
          <p:cNvPr id="9336" name="Text Box 120"/>
          <p:cNvSpPr txBox="1">
            <a:spLocks noChangeArrowheads="1"/>
          </p:cNvSpPr>
          <p:nvPr/>
        </p:nvSpPr>
        <p:spPr bwMode="auto">
          <a:xfrm>
            <a:off x="1110854" y="4941888"/>
            <a:ext cx="7555273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熔点低，密度小，强度和硬度大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，抗</a:t>
            </a:r>
            <a:r>
              <a:rPr lang="zh-CN" altLang="en-US" sz="2600" dirty="0">
                <a:solidFill>
                  <a:srgbClr val="FF0000"/>
                </a:solidFill>
                <a:latin typeface="Times New Roman" pitchFamily="18" charset="0"/>
              </a:rPr>
              <a:t>腐蚀性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能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好</a:t>
            </a:r>
            <a:r>
              <a:rPr lang="zh-CN" altLang="en-US" sz="2600" dirty="0" smtClean="0">
                <a:solidFill>
                  <a:srgbClr val="FF0000"/>
                </a:solidFill>
                <a:latin typeface="Times New Roman" pitchFamily="18" charset="0"/>
              </a:rPr>
              <a:t>。</a:t>
            </a:r>
            <a:endParaRPr lang="zh-CN" altLang="en-US" sz="26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9337" name="Text Box 121"/>
          <p:cNvSpPr txBox="1">
            <a:spLocks noChangeArrowheads="1"/>
          </p:cNvSpPr>
          <p:nvPr/>
        </p:nvSpPr>
        <p:spPr bwMode="auto">
          <a:xfrm>
            <a:off x="142844" y="5373688"/>
            <a:ext cx="889538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600" dirty="0">
                <a:latin typeface="Times New Roman" pitchFamily="18" charset="0"/>
              </a:rPr>
              <a:t>【</a:t>
            </a:r>
            <a:r>
              <a:rPr lang="zh-CN" altLang="en-US" sz="2600" dirty="0">
                <a:latin typeface="Times New Roman" pitchFamily="18" charset="0"/>
              </a:rPr>
              <a:t>想一想</a:t>
            </a:r>
            <a:r>
              <a:rPr lang="en-US" altLang="zh-CN" sz="2600" dirty="0">
                <a:latin typeface="Times New Roman" pitchFamily="18" charset="0"/>
              </a:rPr>
              <a:t>】</a:t>
            </a:r>
            <a:r>
              <a:rPr lang="zh-CN" altLang="en-US" sz="2600" dirty="0">
                <a:latin typeface="Times New Roman" pitchFamily="18" charset="0"/>
              </a:rPr>
              <a:t>为什么日常使用的金属材料，大多数都是合金？</a:t>
            </a:r>
          </a:p>
        </p:txBody>
      </p:sp>
      <p:sp>
        <p:nvSpPr>
          <p:cNvPr id="9339" name="Text Box 123"/>
          <p:cNvSpPr txBox="1">
            <a:spLocks noChangeArrowheads="1"/>
          </p:cNvSpPr>
          <p:nvPr/>
        </p:nvSpPr>
        <p:spPr bwMode="auto">
          <a:xfrm>
            <a:off x="1041929" y="5876925"/>
            <a:ext cx="631615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合金的很多性能优于组成它们的金属。</a:t>
            </a:r>
          </a:p>
        </p:txBody>
      </p:sp>
      <p:sp>
        <p:nvSpPr>
          <p:cNvPr id="9340" name="Rectangle 4"/>
          <p:cNvSpPr>
            <a:spLocks noChangeArrowheads="1"/>
          </p:cNvSpPr>
          <p:nvPr/>
        </p:nvSpPr>
        <p:spPr bwMode="auto">
          <a:xfrm>
            <a:off x="755650" y="404813"/>
            <a:ext cx="27368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buClr>
                <a:schemeClr val="bg2"/>
              </a:buClr>
              <a:buSzPct val="75000"/>
            </a:pPr>
            <a:r>
              <a:rPr lang="zh-CN" altLang="en-US" sz="4000"/>
              <a:t>二、合金</a:t>
            </a:r>
          </a:p>
        </p:txBody>
      </p:sp>
      <p:sp>
        <p:nvSpPr>
          <p:cNvPr id="9341" name="Text Box 125"/>
          <p:cNvSpPr txBox="1">
            <a:spLocks noChangeArrowheads="1"/>
          </p:cNvSpPr>
          <p:nvPr/>
        </p:nvSpPr>
        <p:spPr bwMode="auto">
          <a:xfrm>
            <a:off x="2771775" y="549275"/>
            <a:ext cx="18002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  <a:latin typeface="Tahoma" pitchFamily="34" charset="0"/>
              </a:rPr>
              <a:t>（混合物）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9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9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9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2" grpId="0"/>
      <p:bldP spid="9320" grpId="0" animBg="1"/>
      <p:bldP spid="9321" grpId="0" animBg="1"/>
      <p:bldP spid="9333" grpId="0"/>
      <p:bldP spid="9335" grpId="0"/>
      <p:bldP spid="9336" grpId="0"/>
      <p:bldP spid="9337" grpId="0"/>
      <p:bldP spid="93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889000"/>
            <a:ext cx="8229600" cy="1371600"/>
          </a:xfrm>
        </p:spPr>
        <p:txBody>
          <a:bodyPr/>
          <a:lstStyle/>
          <a:p>
            <a:endParaRPr lang="zh-CN" altLang="zh-CN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13000"/>
            <a:ext cx="8229600" cy="3886200"/>
          </a:xfrm>
        </p:spPr>
        <p:txBody>
          <a:bodyPr/>
          <a:lstStyle/>
          <a:p>
            <a:endParaRPr lang="zh-CN" altLang="zh-CN"/>
          </a:p>
        </p:txBody>
      </p:sp>
      <p:pic>
        <p:nvPicPr>
          <p:cNvPr id="81924" name="Picture 4" descr="未命名"/>
          <p:cNvPicPr>
            <a:picLocks noChangeAspect="1" noChangeArrowheads="1"/>
          </p:cNvPicPr>
          <p:nvPr/>
        </p:nvPicPr>
        <p:blipFill>
          <a:blip r:embed="rId2"/>
          <a:srcRect b="8220"/>
          <a:stretch>
            <a:fillRect/>
          </a:stretch>
        </p:blipFill>
        <p:spPr bwMode="auto">
          <a:xfrm>
            <a:off x="179388" y="692150"/>
            <a:ext cx="8713787" cy="57610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250825" y="5876925"/>
            <a:ext cx="1152525" cy="504825"/>
          </a:xfrm>
          <a:prstGeom prst="ellipse">
            <a:avLst/>
          </a:prstGeom>
          <a:noFill/>
          <a:ln w="349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38150" y="5084763"/>
            <a:ext cx="5429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Arial Narrow" pitchFamily="34" charset="0"/>
              </a:rPr>
              <a:t>图</a:t>
            </a:r>
            <a:r>
              <a:rPr kumimoji="1" lang="en-US" altLang="zh-CN" sz="1800">
                <a:latin typeface="Arial Narrow" pitchFamily="34" charset="0"/>
              </a:rPr>
              <a:t>8</a:t>
            </a:r>
            <a:r>
              <a:rPr kumimoji="1" lang="zh-CN" altLang="en-US" sz="1800">
                <a:latin typeface="Arial Narrow" pitchFamily="34" charset="0"/>
              </a:rPr>
              <a:t>－</a:t>
            </a:r>
            <a:r>
              <a:rPr kumimoji="1" lang="en-US" altLang="zh-CN" sz="1800">
                <a:latin typeface="Arial Narrow" pitchFamily="34" charset="0"/>
              </a:rPr>
              <a:t>7 </a:t>
            </a:r>
            <a:r>
              <a:rPr kumimoji="1" lang="zh-CN" altLang="en-US" sz="1800">
                <a:latin typeface="Arial Narrow" pitchFamily="34" charset="0"/>
              </a:rPr>
              <a:t>用钛</a:t>
            </a:r>
            <a:r>
              <a:rPr kumimoji="1" lang="en-US" altLang="zh-CN" sz="1800">
                <a:latin typeface="Arial Narrow" pitchFamily="34" charset="0"/>
              </a:rPr>
              <a:t>-</a:t>
            </a:r>
            <a:r>
              <a:rPr kumimoji="1" lang="zh-CN" altLang="en-US" sz="1800">
                <a:latin typeface="Arial Narrow" pitchFamily="34" charset="0"/>
              </a:rPr>
              <a:t>镍形状记忆合金制造的人造卫星天线</a:t>
            </a:r>
          </a:p>
        </p:txBody>
      </p:sp>
      <p:pic>
        <p:nvPicPr>
          <p:cNvPr id="11271" name="Picture 7" descr="pic_217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20713"/>
            <a:ext cx="3600450" cy="22098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140200" y="404813"/>
            <a:ext cx="458788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800">
                <a:latin typeface="Times New Roman" pitchFamily="18" charset="0"/>
              </a:rPr>
              <a:t>图</a:t>
            </a:r>
            <a:r>
              <a:rPr kumimoji="1" lang="en-US" altLang="zh-CN" sz="1800">
                <a:latin typeface="Times New Roman" pitchFamily="18" charset="0"/>
              </a:rPr>
              <a:t>8</a:t>
            </a:r>
            <a:r>
              <a:rPr kumimoji="1" lang="zh-CN" altLang="en-US" sz="1800">
                <a:latin typeface="Times New Roman" pitchFamily="18" charset="0"/>
              </a:rPr>
              <a:t>－</a:t>
            </a:r>
            <a:r>
              <a:rPr kumimoji="1" lang="en-US" altLang="zh-CN" sz="1800">
                <a:latin typeface="Times New Roman" pitchFamily="18" charset="0"/>
              </a:rPr>
              <a:t>6   </a:t>
            </a:r>
            <a:r>
              <a:rPr kumimoji="1" lang="zh-CN" altLang="en-US" sz="1800">
                <a:latin typeface="Times New Roman" pitchFamily="18" charset="0"/>
              </a:rPr>
              <a:t>钛合金与人造骨</a:t>
            </a:r>
            <a:endParaRPr lang="zh-CN" altLang="en-US" sz="1800">
              <a:latin typeface="Times New Roman" pitchFamily="18" charset="0"/>
            </a:endParaRP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4572000" y="476250"/>
            <a:ext cx="458788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r>
              <a:rPr lang="zh-CN" altLang="en-US" sz="1800">
                <a:solidFill>
                  <a:schemeClr val="tx2"/>
                </a:solidFill>
              </a:rPr>
              <a:t>钛合金与人体具有很好的</a:t>
            </a:r>
          </a:p>
        </p:txBody>
      </p:sp>
      <p:pic>
        <p:nvPicPr>
          <p:cNvPr id="11278" name="Picture 14" descr="82125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620713"/>
            <a:ext cx="2635250" cy="1220787"/>
          </a:xfrm>
          <a:prstGeom prst="rect">
            <a:avLst/>
          </a:prstGeom>
          <a:noFill/>
          <a:ln w="38100">
            <a:solidFill>
              <a:srgbClr val="FFFF66"/>
            </a:solidFill>
            <a:miter lim="800000"/>
            <a:headEnd/>
            <a:tailEnd/>
          </a:ln>
        </p:spPr>
      </p:pic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5932488" y="1973263"/>
            <a:ext cx="27432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zh-CN" altLang="en-US" sz="280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钛合金镜框 </a:t>
            </a:r>
          </a:p>
        </p:txBody>
      </p:sp>
      <p:pic>
        <p:nvPicPr>
          <p:cNvPr id="11280" name="Picture 16" descr="钛金属腕表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77050" y="3562350"/>
            <a:ext cx="2087563" cy="1379538"/>
          </a:xfrm>
          <a:prstGeom prst="rect">
            <a:avLst/>
          </a:prstGeom>
          <a:noFill/>
        </p:spPr>
      </p:pic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6662738" y="5013325"/>
            <a:ext cx="23018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>
                <a:solidFill>
                  <a:srgbClr val="0000FF"/>
                </a:solidFill>
                <a:latin typeface="Times New Roman" pitchFamily="18" charset="0"/>
                <a:ea typeface="隶书" pitchFamily="49" charset="-122"/>
              </a:rPr>
              <a:t>钛金属腕表</a:t>
            </a:r>
          </a:p>
        </p:txBody>
      </p:sp>
      <p:sp>
        <p:nvSpPr>
          <p:cNvPr id="11282" name="Text Box 18"/>
          <p:cNvSpPr txBox="1">
            <a:spLocks noChangeArrowheads="1"/>
          </p:cNvSpPr>
          <p:nvPr/>
        </p:nvSpPr>
        <p:spPr bwMode="auto">
          <a:xfrm>
            <a:off x="4999100" y="911225"/>
            <a:ext cx="55399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【</a:t>
            </a:r>
            <a:r>
              <a:rPr lang="zh-CN" altLang="en-US" dirty="0" smtClean="0">
                <a:solidFill>
                  <a:srgbClr val="FF0000"/>
                </a:solidFill>
              </a:rPr>
              <a:t>相容性</a:t>
            </a:r>
            <a:r>
              <a:rPr lang="en-US" altLang="zh-CN" dirty="0" smtClean="0">
                <a:solidFill>
                  <a:srgbClr val="FF0000"/>
                </a:solidFill>
              </a:rPr>
              <a:t>】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11283" name="Text Box 19"/>
          <p:cNvSpPr txBox="1">
            <a:spLocks noChangeArrowheads="1"/>
          </p:cNvSpPr>
          <p:nvPr/>
        </p:nvSpPr>
        <p:spPr bwMode="auto">
          <a:xfrm>
            <a:off x="395288" y="5805488"/>
            <a:ext cx="8159750" cy="831850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优点：熔点高、密度小、可塑性、易于加工、机械性能好、</a:t>
            </a:r>
          </a:p>
          <a:p>
            <a:r>
              <a:rPr lang="zh-CN" altLang="en-US">
                <a:solidFill>
                  <a:schemeClr val="bg1"/>
                </a:solidFill>
              </a:rPr>
              <a:t>           耐腐蚀。</a:t>
            </a:r>
          </a:p>
        </p:txBody>
      </p:sp>
      <p:pic>
        <p:nvPicPr>
          <p:cNvPr id="11284" name="Picture 20" descr="图8-7用钛-镍形状记忆合金制造的人造卫星天线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0825" y="3444875"/>
            <a:ext cx="6626225" cy="135255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" y="428604"/>
            <a:ext cx="2757478" cy="1371600"/>
          </a:xfrm>
        </p:spPr>
        <p:txBody>
          <a:bodyPr/>
          <a:lstStyle/>
          <a:p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【</a:t>
            </a:r>
            <a:r>
              <a:rPr lang="zh-CN" altLang="en-US" sz="4800" b="1" dirty="0" smtClean="0">
                <a:solidFill>
                  <a:srgbClr val="FF0000"/>
                </a:solidFill>
                <a:ea typeface="黑体" pitchFamily="49" charset="-122"/>
              </a:rPr>
              <a:t>小结</a:t>
            </a:r>
            <a:r>
              <a:rPr lang="en-US" altLang="zh-CN" sz="4800" b="1" dirty="0" smtClean="0">
                <a:solidFill>
                  <a:srgbClr val="FF0000"/>
                </a:solidFill>
                <a:ea typeface="黑体" pitchFamily="49" charset="-122"/>
              </a:rPr>
              <a:t>】</a:t>
            </a:r>
            <a:endParaRPr lang="zh-CN" altLang="en-US" sz="4800" b="1" dirty="0">
              <a:solidFill>
                <a:srgbClr val="FF0000"/>
              </a:solidFill>
              <a:ea typeface="黑体" pitchFamily="49" charset="-122"/>
            </a:endParaRPr>
          </a:p>
        </p:txBody>
      </p:sp>
      <p:sp>
        <p:nvSpPr>
          <p:cNvPr id="82947" name="Line 3"/>
          <p:cNvSpPr>
            <a:spLocks noChangeShapeType="1"/>
          </p:cNvSpPr>
          <p:nvPr/>
        </p:nvSpPr>
        <p:spPr bwMode="auto">
          <a:xfrm>
            <a:off x="2381278" y="4292600"/>
            <a:ext cx="1152525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8" name="Line 4"/>
          <p:cNvSpPr>
            <a:spLocks noChangeShapeType="1"/>
          </p:cNvSpPr>
          <p:nvPr/>
        </p:nvSpPr>
        <p:spPr bwMode="auto">
          <a:xfrm>
            <a:off x="6413528" y="4292600"/>
            <a:ext cx="1008062" cy="0"/>
          </a:xfrm>
          <a:prstGeom prst="line">
            <a:avLst/>
          </a:prstGeom>
          <a:noFill/>
          <a:ln w="5715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2452715" y="3789363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0" name="Text Box 6"/>
          <p:cNvSpPr txBox="1">
            <a:spLocks noChangeArrowheads="1"/>
          </p:cNvSpPr>
          <p:nvPr/>
        </p:nvSpPr>
        <p:spPr bwMode="auto">
          <a:xfrm>
            <a:off x="6342090" y="3716338"/>
            <a:ext cx="1008063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</a:rPr>
              <a:t>决定</a:t>
            </a:r>
          </a:p>
        </p:txBody>
      </p:sp>
      <p:sp>
        <p:nvSpPr>
          <p:cNvPr id="82951" name="Text Box 7"/>
          <p:cNvSpPr txBox="1">
            <a:spLocks noChangeArrowheads="1"/>
          </p:cNvSpPr>
          <p:nvPr/>
        </p:nvSpPr>
        <p:spPr bwMode="auto">
          <a:xfrm>
            <a:off x="3965603" y="836613"/>
            <a:ext cx="2303462" cy="701675"/>
          </a:xfrm>
          <a:prstGeom prst="rect">
            <a:avLst/>
          </a:prstGeom>
          <a:solidFill>
            <a:srgbClr val="FFFF99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4000">
                <a:solidFill>
                  <a:srgbClr val="CC0000"/>
                </a:solidFill>
                <a:latin typeface="黑体" pitchFamily="49" charset="-122"/>
              </a:rPr>
              <a:t>金属材料</a:t>
            </a:r>
          </a:p>
        </p:txBody>
      </p:sp>
      <p:sp>
        <p:nvSpPr>
          <p:cNvPr id="82952" name="Line 8"/>
          <p:cNvSpPr>
            <a:spLocks noChangeShapeType="1"/>
          </p:cNvSpPr>
          <p:nvPr/>
        </p:nvSpPr>
        <p:spPr bwMode="auto">
          <a:xfrm flipV="1">
            <a:off x="4613303" y="1989138"/>
            <a:ext cx="0" cy="144462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3" name="Line 9"/>
          <p:cNvSpPr>
            <a:spLocks noChangeShapeType="1"/>
          </p:cNvSpPr>
          <p:nvPr/>
        </p:nvSpPr>
        <p:spPr bwMode="auto">
          <a:xfrm flipV="1">
            <a:off x="4613303" y="2133600"/>
            <a:ext cx="73025" cy="71438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4" name="Line 10"/>
          <p:cNvSpPr>
            <a:spLocks noChangeShapeType="1"/>
          </p:cNvSpPr>
          <p:nvPr/>
        </p:nvSpPr>
        <p:spPr bwMode="auto">
          <a:xfrm flipV="1">
            <a:off x="5765828" y="1916113"/>
            <a:ext cx="142875" cy="21590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55" name="Text Box 11"/>
          <p:cNvSpPr txBox="1">
            <a:spLocks noChangeArrowheads="1"/>
          </p:cNvSpPr>
          <p:nvPr/>
        </p:nvSpPr>
        <p:spPr bwMode="auto">
          <a:xfrm>
            <a:off x="2381278" y="2349500"/>
            <a:ext cx="1728787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纯金属</a:t>
            </a:r>
          </a:p>
        </p:txBody>
      </p:sp>
      <p:sp>
        <p:nvSpPr>
          <p:cNvPr id="82956" name="Text Box 12"/>
          <p:cNvSpPr txBox="1">
            <a:spLocks noChangeArrowheads="1"/>
          </p:cNvSpPr>
          <p:nvPr/>
        </p:nvSpPr>
        <p:spPr bwMode="auto">
          <a:xfrm>
            <a:off x="5694390" y="2349500"/>
            <a:ext cx="1368425" cy="641350"/>
          </a:xfrm>
          <a:prstGeom prst="rect">
            <a:avLst/>
          </a:prstGeom>
          <a:solidFill>
            <a:srgbClr val="CCFFCC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solidFill>
                  <a:srgbClr val="CC0000"/>
                </a:solidFill>
                <a:latin typeface="黑体" pitchFamily="49" charset="-122"/>
              </a:rPr>
              <a:t>合金</a:t>
            </a:r>
          </a:p>
        </p:txBody>
      </p:sp>
      <p:sp>
        <p:nvSpPr>
          <p:cNvPr id="82957" name="Text Box 13"/>
          <p:cNvSpPr txBox="1">
            <a:spLocks noChangeArrowheads="1"/>
          </p:cNvSpPr>
          <p:nvPr/>
        </p:nvSpPr>
        <p:spPr bwMode="auto">
          <a:xfrm>
            <a:off x="122875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8" name="Text Box 14"/>
          <p:cNvSpPr txBox="1">
            <a:spLocks noChangeArrowheads="1"/>
          </p:cNvSpPr>
          <p:nvPr/>
        </p:nvSpPr>
        <p:spPr bwMode="auto">
          <a:xfrm>
            <a:off x="5261003" y="3860800"/>
            <a:ext cx="1150937" cy="641350"/>
          </a:xfrm>
          <a:prstGeom prst="rect">
            <a:avLst/>
          </a:prstGeom>
          <a:solidFill>
            <a:srgbClr val="99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性质</a:t>
            </a:r>
          </a:p>
        </p:txBody>
      </p:sp>
      <p:sp>
        <p:nvSpPr>
          <p:cNvPr id="82959" name="Text Box 15"/>
          <p:cNvSpPr txBox="1">
            <a:spLocks noChangeArrowheads="1"/>
          </p:cNvSpPr>
          <p:nvPr/>
        </p:nvSpPr>
        <p:spPr bwMode="auto">
          <a:xfrm>
            <a:off x="3460778" y="3860800"/>
            <a:ext cx="1150937" cy="641350"/>
          </a:xfrm>
          <a:prstGeom prst="rect">
            <a:avLst/>
          </a:prstGeom>
          <a:solidFill>
            <a:srgbClr val="99CC00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0" name="Text Box 16"/>
          <p:cNvSpPr txBox="1">
            <a:spLocks noChangeArrowheads="1"/>
          </p:cNvSpPr>
          <p:nvPr/>
        </p:nvSpPr>
        <p:spPr bwMode="auto">
          <a:xfrm>
            <a:off x="7421590" y="3860800"/>
            <a:ext cx="1150938" cy="641350"/>
          </a:xfrm>
          <a:prstGeom prst="rect">
            <a:avLst/>
          </a:prstGeom>
          <a:solidFill>
            <a:schemeClr val="folHlink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用途</a:t>
            </a:r>
          </a:p>
        </p:txBody>
      </p:sp>
      <p:sp>
        <p:nvSpPr>
          <p:cNvPr id="82961" name="Text Box 17"/>
          <p:cNvSpPr txBox="1">
            <a:spLocks noChangeArrowheads="1"/>
          </p:cNvSpPr>
          <p:nvPr/>
        </p:nvSpPr>
        <p:spPr bwMode="auto">
          <a:xfrm>
            <a:off x="581053" y="5300663"/>
            <a:ext cx="1150937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共性</a:t>
            </a:r>
          </a:p>
        </p:txBody>
      </p:sp>
      <p:sp>
        <p:nvSpPr>
          <p:cNvPr id="82962" name="Text Box 18"/>
          <p:cNvSpPr txBox="1">
            <a:spLocks noChangeArrowheads="1"/>
          </p:cNvSpPr>
          <p:nvPr/>
        </p:nvSpPr>
        <p:spPr bwMode="auto">
          <a:xfrm>
            <a:off x="2452715" y="5300663"/>
            <a:ext cx="1150938" cy="641350"/>
          </a:xfrm>
          <a:prstGeom prst="rect">
            <a:avLst/>
          </a:prstGeom>
          <a:solidFill>
            <a:srgbClr val="CCCCFF"/>
          </a:solidFill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 sz="3600">
                <a:latin typeface="黑体" pitchFamily="49" charset="-122"/>
              </a:rPr>
              <a:t>特性</a:t>
            </a:r>
          </a:p>
        </p:txBody>
      </p:sp>
      <p:sp>
        <p:nvSpPr>
          <p:cNvPr id="82963" name="Line 19"/>
          <p:cNvSpPr>
            <a:spLocks noChangeShapeType="1"/>
          </p:cNvSpPr>
          <p:nvPr/>
        </p:nvSpPr>
        <p:spPr bwMode="auto">
          <a:xfrm flipH="1">
            <a:off x="1949478" y="2997200"/>
            <a:ext cx="10795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4" name="Line 20"/>
          <p:cNvSpPr>
            <a:spLocks noChangeShapeType="1"/>
          </p:cNvSpPr>
          <p:nvPr/>
        </p:nvSpPr>
        <p:spPr bwMode="auto">
          <a:xfrm flipH="1">
            <a:off x="3533803" y="1557338"/>
            <a:ext cx="1152525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5" name="Line 21"/>
          <p:cNvSpPr>
            <a:spLocks noChangeShapeType="1"/>
          </p:cNvSpPr>
          <p:nvPr/>
        </p:nvSpPr>
        <p:spPr bwMode="auto">
          <a:xfrm flipH="1">
            <a:off x="869978" y="4508500"/>
            <a:ext cx="1079500" cy="719138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6" name="Line 22"/>
          <p:cNvSpPr>
            <a:spLocks noChangeShapeType="1"/>
          </p:cNvSpPr>
          <p:nvPr/>
        </p:nvSpPr>
        <p:spPr bwMode="auto">
          <a:xfrm flipH="1">
            <a:off x="5405465" y="2997200"/>
            <a:ext cx="1008063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7" name="Line 23"/>
          <p:cNvSpPr>
            <a:spLocks noChangeShapeType="1"/>
          </p:cNvSpPr>
          <p:nvPr/>
        </p:nvSpPr>
        <p:spPr bwMode="auto">
          <a:xfrm>
            <a:off x="3244878" y="2997200"/>
            <a:ext cx="865187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8" name="Line 24"/>
          <p:cNvSpPr>
            <a:spLocks noChangeShapeType="1"/>
          </p:cNvSpPr>
          <p:nvPr/>
        </p:nvSpPr>
        <p:spPr bwMode="auto">
          <a:xfrm>
            <a:off x="5118128" y="1557338"/>
            <a:ext cx="1150937" cy="719137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69" name="Line 25"/>
          <p:cNvSpPr>
            <a:spLocks noChangeShapeType="1"/>
          </p:cNvSpPr>
          <p:nvPr/>
        </p:nvSpPr>
        <p:spPr bwMode="auto">
          <a:xfrm>
            <a:off x="6629428" y="2997200"/>
            <a:ext cx="1008062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0" name="Line 26"/>
          <p:cNvSpPr>
            <a:spLocks noChangeShapeType="1"/>
          </p:cNvSpPr>
          <p:nvPr/>
        </p:nvSpPr>
        <p:spPr bwMode="auto">
          <a:xfrm>
            <a:off x="2093940" y="4508500"/>
            <a:ext cx="863600" cy="792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971" name="AutoShape 27"/>
          <p:cNvSpPr>
            <a:spLocks noChangeArrowheads="1"/>
          </p:cNvSpPr>
          <p:nvPr/>
        </p:nvSpPr>
        <p:spPr bwMode="auto">
          <a:xfrm>
            <a:off x="5332441" y="4929198"/>
            <a:ext cx="3311525" cy="1323975"/>
          </a:xfrm>
          <a:prstGeom prst="wedgeRoundRectCallout">
            <a:avLst>
              <a:gd name="adj1" fmla="val 35966"/>
              <a:gd name="adj2" fmla="val -83124"/>
              <a:gd name="adj3" fmla="val 16667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dirty="0">
                <a:solidFill>
                  <a:srgbClr val="0000CC"/>
                </a:solidFill>
                <a:latin typeface="Comic Sans MS" pitchFamily="66" charset="0"/>
              </a:rPr>
              <a:t>价格、资源、美观、使用便利、回收、环保等多种因素。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2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2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2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9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2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2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82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2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10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nimBg="1"/>
      <p:bldP spid="82948" grpId="0" animBg="1"/>
      <p:bldP spid="82949" grpId="0"/>
      <p:bldP spid="82950" grpId="0"/>
      <p:bldP spid="82955" grpId="0" animBg="1"/>
      <p:bldP spid="82956" grpId="0" animBg="1"/>
      <p:bldP spid="82957" grpId="0" animBg="1"/>
      <p:bldP spid="82958" grpId="0" animBg="1"/>
      <p:bldP spid="82959" grpId="0" animBg="1"/>
      <p:bldP spid="82960" grpId="0" animBg="1"/>
      <p:bldP spid="82961" grpId="0" animBg="1"/>
      <p:bldP spid="82962" grpId="0" animBg="1"/>
      <p:bldP spid="82963" grpId="0" animBg="1"/>
      <p:bldP spid="82964" grpId="0" animBg="1"/>
      <p:bldP spid="82965" grpId="0" animBg="1"/>
      <p:bldP spid="82966" grpId="0" animBg="1"/>
      <p:bldP spid="82967" grpId="0" animBg="1"/>
      <p:bldP spid="82968" grpId="0" animBg="1"/>
      <p:bldP spid="82969" grpId="0" animBg="1"/>
      <p:bldP spid="82970" grpId="0" animBg="1"/>
      <p:bldP spid="8297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1751476"/>
            <a:ext cx="73581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作业</a:t>
            </a:r>
            <a:r>
              <a:rPr lang="en-US" altLang="zh-CN" sz="2800" dirty="0" smtClean="0"/>
              <a:t>】</a:t>
            </a:r>
          </a:p>
          <a:p>
            <a:r>
              <a:rPr lang="en-US" altLang="zh-CN" sz="2800" dirty="0" smtClean="0"/>
              <a:t>           1</a:t>
            </a:r>
            <a:r>
              <a:rPr lang="zh-CN" altLang="en-US" sz="2800" dirty="0" smtClean="0"/>
              <a:t>、阅读和自我完成：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7  </a:t>
            </a:r>
            <a:r>
              <a:rPr lang="zh-CN" altLang="en-US" sz="2800" dirty="0" smtClean="0"/>
              <a:t>课外实验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2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8</a:t>
            </a:r>
            <a:r>
              <a:rPr lang="zh-CN" altLang="en-US" sz="2800" dirty="0" smtClean="0"/>
              <a:t>课后练习</a:t>
            </a:r>
            <a:endParaRPr lang="en-US" altLang="zh-CN" sz="2800" dirty="0" smtClean="0"/>
          </a:p>
          <a:p>
            <a:endParaRPr lang="en-US" altLang="zh-CN" sz="2800" dirty="0" smtClean="0"/>
          </a:p>
          <a:p>
            <a:r>
              <a:rPr lang="en-US" altLang="zh-CN" sz="2800" dirty="0" smtClean="0"/>
              <a:t>           3</a:t>
            </a:r>
            <a:r>
              <a:rPr lang="zh-CN" altLang="en-US" sz="2800" dirty="0" smtClean="0"/>
              <a:t>、完成</a:t>
            </a:r>
            <a:r>
              <a:rPr lang="en-US" altLang="zh-CN" sz="2800" dirty="0" smtClean="0"/>
              <a:t>《100</a:t>
            </a:r>
            <a:r>
              <a:rPr lang="zh-CN" altLang="en-US" sz="2800" dirty="0" smtClean="0"/>
              <a:t>分</a:t>
            </a:r>
            <a:r>
              <a:rPr lang="en-US" altLang="zh-CN" sz="2800" dirty="0" smtClean="0"/>
              <a:t>》</a:t>
            </a:r>
            <a:r>
              <a:rPr lang="zh-CN" altLang="en-US" sz="2800" dirty="0" smtClean="0"/>
              <a:t>课题</a:t>
            </a:r>
            <a:r>
              <a:rPr lang="en-US" altLang="zh-CN" sz="2800" dirty="0" smtClean="0"/>
              <a:t>1</a:t>
            </a:r>
            <a:r>
              <a:rPr lang="zh-CN" altLang="en-US" sz="2800" dirty="0" smtClean="0"/>
              <a:t>（两个课时）</a:t>
            </a:r>
            <a:endParaRPr lang="zh-CN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ChangeArrowheads="1"/>
          </p:cNvSpPr>
          <p:nvPr/>
        </p:nvSpPr>
        <p:spPr bwMode="auto">
          <a:xfrm>
            <a:off x="395288" y="1268413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、制造飞机和制造机器底座，对所用金属的</a:t>
            </a:r>
          </a:p>
          <a:p>
            <a:r>
              <a:rPr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  密度和硬度会有什么要求？ </a:t>
            </a:r>
          </a:p>
        </p:txBody>
      </p:sp>
      <p:sp>
        <p:nvSpPr>
          <p:cNvPr id="92163" name="Rectangle 3"/>
          <p:cNvSpPr>
            <a:spLocks noChangeArrowheads="1"/>
          </p:cNvSpPr>
          <p:nvPr/>
        </p:nvSpPr>
        <p:spPr bwMode="auto">
          <a:xfrm>
            <a:off x="395288" y="4643438"/>
            <a:ext cx="83534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、电炉丝是用金属钨制成的，你认为它利用</a:t>
            </a:r>
          </a:p>
          <a:p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 </a:t>
            </a:r>
            <a:r>
              <a:rPr lang="zh-CN" altLang="en-US" sz="32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  了</a:t>
            </a:r>
            <a:r>
              <a:rPr lang="zh-CN" altLang="en-US" sz="32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钨的哪些性质？ </a:t>
            </a:r>
          </a:p>
        </p:txBody>
      </p:sp>
      <p:graphicFrame>
        <p:nvGraphicFramePr>
          <p:cNvPr id="92164" name="Group 4"/>
          <p:cNvGraphicFramePr>
            <a:graphicFrameLocks noGrp="1"/>
          </p:cNvGraphicFramePr>
          <p:nvPr/>
        </p:nvGraphicFramePr>
        <p:xfrm>
          <a:off x="611188" y="2565400"/>
          <a:ext cx="7704137" cy="1798320"/>
        </p:xfrm>
        <a:graphic>
          <a:graphicData uri="http://schemas.openxmlformats.org/drawingml/2006/table">
            <a:tbl>
              <a:tblPr/>
              <a:tblGrid>
                <a:gridCol w="2951162"/>
                <a:gridCol w="2184400"/>
                <a:gridCol w="2568575"/>
              </a:tblGrid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密度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硬度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制造飞机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Times New Roman" pitchFamily="18" charset="0"/>
                          <a:ea typeface="华文中宋" pitchFamily="2" charset="-122"/>
                        </a:rPr>
                        <a:t>制造机器底座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Times New Roman" pitchFamily="18" charset="0"/>
                        <a:ea typeface="华文中宋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2182" name="Rectangle 22"/>
          <p:cNvSpPr>
            <a:spLocks noChangeArrowheads="1"/>
          </p:cNvSpPr>
          <p:nvPr/>
        </p:nvSpPr>
        <p:spPr bwMode="auto">
          <a:xfrm>
            <a:off x="179388" y="5734050"/>
            <a:ext cx="6553200" cy="72072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zh-CN" altLang="en-US" sz="3200">
                <a:solidFill>
                  <a:srgbClr val="FF0000"/>
                </a:solidFill>
                <a:latin typeface="Tahoma" pitchFamily="34" charset="0"/>
                <a:ea typeface="华文中宋" pitchFamily="2" charset="-122"/>
              </a:rPr>
              <a:t>导电性、导热性、熔点高</a:t>
            </a:r>
          </a:p>
        </p:txBody>
      </p:sp>
      <p:grpSp>
        <p:nvGrpSpPr>
          <p:cNvPr id="92183" name="Group 23"/>
          <p:cNvGrpSpPr>
            <a:grpSpLocks/>
          </p:cNvGrpSpPr>
          <p:nvPr/>
        </p:nvGrpSpPr>
        <p:grpSpPr bwMode="auto">
          <a:xfrm>
            <a:off x="4211638" y="3141663"/>
            <a:ext cx="3429000" cy="1323975"/>
            <a:chOff x="2640" y="1632"/>
            <a:chExt cx="2160" cy="714"/>
          </a:xfrm>
        </p:grpSpPr>
        <p:sp>
          <p:nvSpPr>
            <p:cNvPr id="92184" name="Text Box 24"/>
            <p:cNvSpPr txBox="1">
              <a:spLocks noChangeArrowheads="1"/>
            </p:cNvSpPr>
            <p:nvPr/>
          </p:nvSpPr>
          <p:spPr bwMode="auto">
            <a:xfrm>
              <a:off x="2640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小</a:t>
              </a:r>
            </a:p>
          </p:txBody>
        </p:sp>
        <p:sp>
          <p:nvSpPr>
            <p:cNvPr id="92185" name="Text Box 25"/>
            <p:cNvSpPr txBox="1">
              <a:spLocks noChangeArrowheads="1"/>
            </p:cNvSpPr>
            <p:nvPr/>
          </p:nvSpPr>
          <p:spPr bwMode="auto">
            <a:xfrm>
              <a:off x="4224" y="1632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  <p:sp>
          <p:nvSpPr>
            <p:cNvPr id="92186" name="Text Box 26"/>
            <p:cNvSpPr txBox="1">
              <a:spLocks noChangeArrowheads="1"/>
            </p:cNvSpPr>
            <p:nvPr/>
          </p:nvSpPr>
          <p:spPr bwMode="auto">
            <a:xfrm>
              <a:off x="4224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  <p:sp>
          <p:nvSpPr>
            <p:cNvPr id="92187" name="Text Box 27"/>
            <p:cNvSpPr txBox="1">
              <a:spLocks noChangeArrowheads="1"/>
            </p:cNvSpPr>
            <p:nvPr/>
          </p:nvSpPr>
          <p:spPr bwMode="auto">
            <a:xfrm>
              <a:off x="2640" y="1968"/>
              <a:ext cx="576" cy="3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>
                  <a:solidFill>
                    <a:srgbClr val="FF0000"/>
                  </a:solidFill>
                  <a:latin typeface="Tahoma" pitchFamily="34" charset="0"/>
                  <a:ea typeface="华文中宋" pitchFamily="2" charset="-122"/>
                </a:rPr>
                <a:t>大</a:t>
              </a:r>
            </a:p>
          </p:txBody>
        </p:sp>
      </p:grpSp>
      <p:sp>
        <p:nvSpPr>
          <p:cNvPr id="92189" name="Text Box 29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"/>
                                        <p:tgtEl>
                                          <p:spTgt spid="92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2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50825" y="1270000"/>
            <a:ext cx="88931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、我们目前常用的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元、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5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角、</a:t>
            </a:r>
            <a:r>
              <a:rPr kumimoji="1" lang="en-US" altLang="zh-CN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角硬币各是用什么合金制造的？</a:t>
            </a:r>
          </a:p>
          <a:p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</a:t>
            </a:r>
            <a:r>
              <a:rPr kumimoji="1" lang="zh-CN" altLang="en-US" dirty="0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这些</a:t>
            </a:r>
            <a:r>
              <a:rPr kumimoji="1" lang="zh-CN" altLang="en-US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合金具有什么性质（可以查阅有关资料）。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2698750" y="5589588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资源丰富、</a:t>
            </a:r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4283075" y="5589588"/>
            <a:ext cx="143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无毒、</a:t>
            </a:r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042988" y="4483100"/>
            <a:ext cx="2663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耐磨（硬度大）、</a:t>
            </a:r>
          </a:p>
        </p:txBody>
      </p:sp>
      <p:sp>
        <p:nvSpPr>
          <p:cNvPr id="93194" name="Text Box 10"/>
          <p:cNvSpPr txBox="1">
            <a:spLocks noChangeArrowheads="1"/>
          </p:cNvSpPr>
          <p:nvPr/>
        </p:nvSpPr>
        <p:spPr bwMode="auto">
          <a:xfrm>
            <a:off x="1042988" y="5589588"/>
            <a:ext cx="1584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  <a:latin typeface="Times New Roman" pitchFamily="18" charset="0"/>
              </a:rPr>
              <a:t>色泽美观、</a:t>
            </a:r>
          </a:p>
        </p:txBody>
      </p:sp>
      <p:sp>
        <p:nvSpPr>
          <p:cNvPr id="93196" name="Rectangle 12"/>
          <p:cNvSpPr>
            <a:spLocks noChangeArrowheads="1"/>
          </p:cNvSpPr>
          <p:nvPr/>
        </p:nvSpPr>
        <p:spPr bwMode="auto">
          <a:xfrm>
            <a:off x="1042988" y="5013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密度小、</a:t>
            </a:r>
          </a:p>
        </p:txBody>
      </p:sp>
      <p:sp>
        <p:nvSpPr>
          <p:cNvPr id="93197" name="Rectangle 13"/>
          <p:cNvSpPr>
            <a:spLocks noChangeArrowheads="1"/>
          </p:cNvSpPr>
          <p:nvPr/>
        </p:nvSpPr>
        <p:spPr bwMode="auto">
          <a:xfrm>
            <a:off x="3706813" y="44577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耐腐蚀、</a:t>
            </a:r>
          </a:p>
        </p:txBody>
      </p:sp>
      <p:sp>
        <p:nvSpPr>
          <p:cNvPr id="93198" name="Rectangle 14"/>
          <p:cNvSpPr>
            <a:spLocks noChangeArrowheads="1"/>
          </p:cNvSpPr>
          <p:nvPr/>
        </p:nvSpPr>
        <p:spPr bwMode="auto">
          <a:xfrm>
            <a:off x="2411413" y="4987925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熔点较高、</a:t>
            </a:r>
          </a:p>
        </p:txBody>
      </p:sp>
      <p:sp>
        <p:nvSpPr>
          <p:cNvPr id="93199" name="Text Box 15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  <p:grpSp>
        <p:nvGrpSpPr>
          <p:cNvPr id="93209" name="Group 25"/>
          <p:cNvGrpSpPr>
            <a:grpSpLocks/>
          </p:cNvGrpSpPr>
          <p:nvPr/>
        </p:nvGrpSpPr>
        <p:grpSpPr bwMode="auto">
          <a:xfrm>
            <a:off x="827088" y="2276475"/>
            <a:ext cx="1268412" cy="1439863"/>
            <a:chOff x="521" y="1434"/>
            <a:chExt cx="799" cy="907"/>
          </a:xfrm>
        </p:grpSpPr>
        <p:sp>
          <p:nvSpPr>
            <p:cNvPr id="93200" name="Text Box 16"/>
            <p:cNvSpPr txBox="1">
              <a:spLocks noChangeArrowheads="1"/>
            </p:cNvSpPr>
            <p:nvPr/>
          </p:nvSpPr>
          <p:spPr bwMode="auto">
            <a:xfrm>
              <a:off x="521" y="1434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元”：</a:t>
              </a:r>
            </a:p>
          </p:txBody>
        </p:sp>
        <p:sp>
          <p:nvSpPr>
            <p:cNvPr id="93201" name="Text Box 17"/>
            <p:cNvSpPr txBox="1">
              <a:spLocks noChangeArrowheads="1"/>
            </p:cNvSpPr>
            <p:nvPr/>
          </p:nvSpPr>
          <p:spPr bwMode="auto">
            <a:xfrm>
              <a:off x="521" y="1736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“5</a:t>
              </a:r>
              <a:r>
                <a:rPr lang="zh-CN" altLang="en-US"/>
                <a:t>角”：</a:t>
              </a:r>
            </a:p>
          </p:txBody>
        </p:sp>
        <p:sp>
          <p:nvSpPr>
            <p:cNvPr id="93202" name="Text Box 18"/>
            <p:cNvSpPr txBox="1">
              <a:spLocks noChangeArrowheads="1"/>
            </p:cNvSpPr>
            <p:nvPr/>
          </p:nvSpPr>
          <p:spPr bwMode="auto">
            <a:xfrm>
              <a:off x="521" y="2053"/>
              <a:ext cx="79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“1</a:t>
              </a:r>
              <a:r>
                <a:rPr lang="zh-CN" altLang="en-US"/>
                <a:t>角”：</a:t>
              </a:r>
            </a:p>
          </p:txBody>
        </p:sp>
      </p:grpSp>
      <p:sp>
        <p:nvSpPr>
          <p:cNvPr id="93203" name="Text Box 19"/>
          <p:cNvSpPr txBox="1">
            <a:spLocks noChangeArrowheads="1"/>
          </p:cNvSpPr>
          <p:nvPr/>
        </p:nvSpPr>
        <p:spPr bwMode="auto">
          <a:xfrm>
            <a:off x="2032000" y="22764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钢芯镀镍合金</a:t>
            </a:r>
          </a:p>
        </p:txBody>
      </p:sp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2051050" y="27559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铜锌合金</a:t>
            </a:r>
          </a:p>
        </p:txBody>
      </p:sp>
      <p:sp>
        <p:nvSpPr>
          <p:cNvPr id="93205" name="Text Box 21"/>
          <p:cNvSpPr txBox="1">
            <a:spLocks noChangeArrowheads="1"/>
          </p:cNvSpPr>
          <p:nvPr/>
        </p:nvSpPr>
        <p:spPr bwMode="auto">
          <a:xfrm>
            <a:off x="3495675" y="2755900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、或钢芯镀铜合金</a:t>
            </a:r>
          </a:p>
        </p:txBody>
      </p:sp>
      <p:sp>
        <p:nvSpPr>
          <p:cNvPr id="93206" name="Text Box 22"/>
          <p:cNvSpPr txBox="1">
            <a:spLocks noChangeArrowheads="1"/>
          </p:cNvSpPr>
          <p:nvPr/>
        </p:nvSpPr>
        <p:spPr bwMode="auto">
          <a:xfrm>
            <a:off x="2051050" y="32591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铝锌合金</a:t>
            </a:r>
          </a:p>
        </p:txBody>
      </p:sp>
      <p:sp>
        <p:nvSpPr>
          <p:cNvPr id="93207" name="Text Box 23"/>
          <p:cNvSpPr txBox="1">
            <a:spLocks noChangeArrowheads="1"/>
          </p:cNvSpPr>
          <p:nvPr/>
        </p:nvSpPr>
        <p:spPr bwMode="auto">
          <a:xfrm>
            <a:off x="3567113" y="328453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、不锈钢</a:t>
            </a:r>
          </a:p>
        </p:txBody>
      </p:sp>
      <p:sp>
        <p:nvSpPr>
          <p:cNvPr id="93208" name="Text Box 24"/>
          <p:cNvSpPr txBox="1">
            <a:spLocks noChangeArrowheads="1"/>
          </p:cNvSpPr>
          <p:nvPr/>
        </p:nvSpPr>
        <p:spPr bwMode="auto">
          <a:xfrm>
            <a:off x="971550" y="3906838"/>
            <a:ext cx="262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这些合金的性质：</a:t>
            </a:r>
          </a:p>
        </p:txBody>
      </p:sp>
      <p:pic>
        <p:nvPicPr>
          <p:cNvPr id="93210" name="Picture 26" descr="1元、5角、1角硬币"/>
          <p:cNvPicPr>
            <a:picLocks noChangeAspect="1" noChangeArrowheads="1"/>
          </p:cNvPicPr>
          <p:nvPr/>
        </p:nvPicPr>
        <p:blipFill>
          <a:blip r:embed="rId3"/>
          <a:srcRect l="3415" t="9076" r="6908" b="5467"/>
          <a:stretch>
            <a:fillRect/>
          </a:stretch>
        </p:blipFill>
        <p:spPr bwMode="auto">
          <a:xfrm>
            <a:off x="6011863" y="3933825"/>
            <a:ext cx="2735262" cy="2522538"/>
          </a:xfrm>
          <a:prstGeom prst="rect">
            <a:avLst/>
          </a:prstGeom>
          <a:noFill/>
        </p:spPr>
      </p:pic>
      <p:pic>
        <p:nvPicPr>
          <p:cNvPr id="93211" name="Picture 27" descr="2005年1角硬币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85728"/>
            <a:ext cx="8697175" cy="6362679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3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3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93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93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932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93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3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3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3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2000"/>
                                        <p:tgtEl>
                                          <p:spTgt spid="93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1" grpId="0"/>
      <p:bldP spid="93192" grpId="0"/>
      <p:bldP spid="93193" grpId="0"/>
      <p:bldP spid="93194" grpId="0"/>
      <p:bldP spid="93196" grpId="0"/>
      <p:bldP spid="93197" grpId="0"/>
      <p:bldP spid="93198" grpId="0"/>
      <p:bldP spid="93203" grpId="0"/>
      <p:bldP spid="93204" grpId="0"/>
      <p:bldP spid="93205" grpId="0"/>
      <p:bldP spid="93206" grpId="0"/>
      <p:bldP spid="93207" grpId="0"/>
      <p:bldP spid="932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323850" y="1412875"/>
            <a:ext cx="80645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kumimoji="1" lang="zh-CN" altLang="en-US" sz="3200">
                <a:solidFill>
                  <a:srgbClr val="000000"/>
                </a:solidFill>
                <a:latin typeface="Times New Roman" pitchFamily="18" charset="0"/>
              </a:rPr>
              <a:t>、在众多的金属中，为什么选用铝线作为</a:t>
            </a:r>
          </a:p>
          <a:p>
            <a:pPr>
              <a:spcBef>
                <a:spcPct val="50000"/>
              </a:spcBef>
            </a:pPr>
            <a:r>
              <a:rPr kumimoji="1" lang="zh-CN" altLang="en-US" sz="3200">
                <a:solidFill>
                  <a:srgbClr val="000000"/>
                </a:solidFill>
                <a:latin typeface="Times New Roman" pitchFamily="18" charset="0"/>
              </a:rPr>
              <a:t>      发电站和用户之间的高压导电线？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900113" y="2852738"/>
            <a:ext cx="4895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>
                <a:solidFill>
                  <a:srgbClr val="FF0000"/>
                </a:solidFill>
                <a:latin typeface="Times New Roman" pitchFamily="18" charset="0"/>
              </a:rPr>
              <a:t>1</a:t>
            </a:r>
            <a:r>
              <a:rPr kumimoji="1" lang="zh-CN" altLang="en-US" sz="3200">
                <a:solidFill>
                  <a:srgbClr val="FF0000"/>
                </a:solidFill>
                <a:latin typeface="Times New Roman" pitchFamily="18" charset="0"/>
              </a:rPr>
              <a:t>、铝能导电且电阻小，</a:t>
            </a:r>
          </a:p>
        </p:txBody>
      </p:sp>
      <p:sp>
        <p:nvSpPr>
          <p:cNvPr id="95237" name="Rectangle 5"/>
          <p:cNvSpPr>
            <a:spLocks noChangeArrowheads="1"/>
          </p:cNvSpPr>
          <p:nvPr/>
        </p:nvSpPr>
        <p:spPr bwMode="auto">
          <a:xfrm>
            <a:off x="900113" y="4217988"/>
            <a:ext cx="4572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3200">
                <a:solidFill>
                  <a:srgbClr val="FF0000"/>
                </a:solidFill>
              </a:rPr>
              <a:t>3</a:t>
            </a:r>
            <a:r>
              <a:rPr kumimoji="1" lang="zh-CN" altLang="en-US" sz="3200">
                <a:solidFill>
                  <a:srgbClr val="FF0000"/>
                </a:solidFill>
              </a:rPr>
              <a:t>、铝的密度小，</a:t>
            </a:r>
          </a:p>
        </p:txBody>
      </p:sp>
      <p:sp>
        <p:nvSpPr>
          <p:cNvPr id="95238" name="Rectangle 6"/>
          <p:cNvSpPr>
            <a:spLocks noChangeArrowheads="1"/>
          </p:cNvSpPr>
          <p:nvPr/>
        </p:nvSpPr>
        <p:spPr bwMode="auto">
          <a:xfrm>
            <a:off x="900113" y="3500438"/>
            <a:ext cx="57610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3200">
                <a:solidFill>
                  <a:srgbClr val="FF0000"/>
                </a:solidFill>
              </a:rPr>
              <a:t>2</a:t>
            </a:r>
            <a:r>
              <a:rPr kumimoji="1" lang="zh-CN" altLang="en-US" sz="3200">
                <a:solidFill>
                  <a:srgbClr val="FF0000"/>
                </a:solidFill>
              </a:rPr>
              <a:t>、铝的来源广泛，造价低，</a:t>
            </a:r>
          </a:p>
        </p:txBody>
      </p:sp>
      <p:sp>
        <p:nvSpPr>
          <p:cNvPr id="95239" name="Rectangle 7"/>
          <p:cNvSpPr>
            <a:spLocks noChangeArrowheads="1"/>
          </p:cNvSpPr>
          <p:nvPr/>
        </p:nvSpPr>
        <p:spPr bwMode="auto">
          <a:xfrm>
            <a:off x="971550" y="4941888"/>
            <a:ext cx="4897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 sz="3200">
                <a:solidFill>
                  <a:srgbClr val="FF0000"/>
                </a:solidFill>
              </a:rPr>
              <a:t>4</a:t>
            </a:r>
            <a:r>
              <a:rPr kumimoji="1" lang="zh-CN" altLang="en-US" sz="3200">
                <a:solidFill>
                  <a:srgbClr val="FF0000"/>
                </a:solidFill>
              </a:rPr>
              <a:t>、铝具有强的抗腐蚀性。</a:t>
            </a:r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395288" y="617538"/>
            <a:ext cx="26320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学以致用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5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5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237" grpId="0"/>
      <p:bldP spid="95238" grpId="0"/>
      <p:bldP spid="952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023938" y="1720850"/>
            <a:ext cx="74501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1</a:t>
            </a:r>
            <a:r>
              <a:rPr lang="zh-CN" altLang="en-US">
                <a:latin typeface="Times New Roman" pitchFamily="18" charset="0"/>
              </a:rPr>
              <a:t>、下列物质中属于金属材料的是：（             ）</a:t>
            </a:r>
          </a:p>
          <a:p>
            <a:endParaRPr lang="zh-CN" altLang="en-US">
              <a:latin typeface="Times New Roman" pitchFamily="18" charset="0"/>
            </a:endParaRPr>
          </a:p>
          <a:p>
            <a:r>
              <a:rPr lang="zh-CN" altLang="en-US">
                <a:latin typeface="Times New Roman" pitchFamily="18" charset="0"/>
              </a:rPr>
              <a:t>      </a:t>
            </a:r>
            <a:r>
              <a:rPr lang="en-US" altLang="zh-CN">
                <a:latin typeface="Times New Roman" pitchFamily="18" charset="0"/>
              </a:rPr>
              <a:t>A</a:t>
            </a:r>
            <a:r>
              <a:rPr lang="zh-CN" altLang="en-US">
                <a:latin typeface="Times New Roman" pitchFamily="18" charset="0"/>
              </a:rPr>
              <a:t>、钢            </a:t>
            </a:r>
            <a:r>
              <a:rPr lang="en-US" altLang="zh-CN">
                <a:latin typeface="Times New Roman" pitchFamily="18" charset="0"/>
              </a:rPr>
              <a:t>B</a:t>
            </a:r>
            <a:r>
              <a:rPr lang="zh-CN" altLang="en-US">
                <a:latin typeface="Times New Roman" pitchFamily="18" charset="0"/>
              </a:rPr>
              <a:t>、铝            </a:t>
            </a:r>
            <a:r>
              <a:rPr lang="en-US" altLang="zh-CN">
                <a:latin typeface="Times New Roman" pitchFamily="18" charset="0"/>
              </a:rPr>
              <a:t>C</a:t>
            </a:r>
            <a:r>
              <a:rPr lang="zh-CN" altLang="en-US">
                <a:latin typeface="Times New Roman" pitchFamily="18" charset="0"/>
              </a:rPr>
              <a:t>、氧化铁         </a:t>
            </a:r>
            <a:r>
              <a:rPr lang="en-US" altLang="zh-CN">
                <a:latin typeface="Times New Roman" pitchFamily="18" charset="0"/>
              </a:rPr>
              <a:t>D</a:t>
            </a:r>
            <a:r>
              <a:rPr lang="zh-CN" altLang="en-US">
                <a:latin typeface="Times New Roman" pitchFamily="18" charset="0"/>
              </a:rPr>
              <a:t>、 石墨</a:t>
            </a:r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971550" y="3305175"/>
            <a:ext cx="63563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Times New Roman" pitchFamily="18" charset="0"/>
              </a:rPr>
              <a:t>2</a:t>
            </a:r>
            <a:r>
              <a:rPr lang="zh-CN" altLang="en-US">
                <a:latin typeface="Times New Roman" pitchFamily="18" charset="0"/>
              </a:rPr>
              <a:t>、下列各物质属于纯净物的是：（               ）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A</a:t>
            </a:r>
            <a:r>
              <a:rPr lang="zh-CN" altLang="en-US" sz="2000">
                <a:latin typeface="Times New Roman" pitchFamily="18" charset="0"/>
              </a:rPr>
              <a:t>、钱币、青铜像                       </a:t>
            </a:r>
            <a:r>
              <a:rPr lang="en-US" altLang="zh-CN" sz="2000">
                <a:latin typeface="Times New Roman" pitchFamily="18" charset="0"/>
              </a:rPr>
              <a:t>B</a:t>
            </a:r>
            <a:r>
              <a:rPr lang="zh-CN" altLang="en-US" sz="2000">
                <a:latin typeface="Times New Roman" pitchFamily="18" charset="0"/>
              </a:rPr>
              <a:t>、不锈钢、生铁</a:t>
            </a:r>
          </a:p>
          <a:p>
            <a:endParaRPr lang="zh-CN" altLang="en-US" sz="2000">
              <a:latin typeface="Times New Roman" pitchFamily="18" charset="0"/>
            </a:endParaRPr>
          </a:p>
          <a:p>
            <a:r>
              <a:rPr lang="zh-CN" altLang="en-US" sz="2000">
                <a:latin typeface="Times New Roman" pitchFamily="18" charset="0"/>
              </a:rPr>
              <a:t>       </a:t>
            </a:r>
            <a:r>
              <a:rPr lang="en-US" altLang="zh-CN" sz="2000">
                <a:latin typeface="Times New Roman" pitchFamily="18" charset="0"/>
              </a:rPr>
              <a:t>C</a:t>
            </a:r>
            <a:r>
              <a:rPr lang="zh-CN" altLang="en-US" sz="2000">
                <a:latin typeface="Times New Roman" pitchFamily="18" charset="0"/>
              </a:rPr>
              <a:t>、</a:t>
            </a:r>
            <a:r>
              <a:rPr lang="en-US" altLang="zh-CN" sz="2000">
                <a:latin typeface="Times New Roman" pitchFamily="18" charset="0"/>
              </a:rPr>
              <a:t>24K</a:t>
            </a:r>
            <a:r>
              <a:rPr lang="zh-CN" altLang="en-US" sz="2000">
                <a:latin typeface="Times New Roman" pitchFamily="18" charset="0"/>
              </a:rPr>
              <a:t>金戒指、氧化铜            </a:t>
            </a:r>
            <a:r>
              <a:rPr lang="en-US" altLang="zh-CN" sz="2000">
                <a:latin typeface="Times New Roman" pitchFamily="18" charset="0"/>
              </a:rPr>
              <a:t>D</a:t>
            </a:r>
            <a:r>
              <a:rPr lang="zh-CN" altLang="en-US" sz="2000">
                <a:latin typeface="Times New Roman" pitchFamily="18" charset="0"/>
              </a:rPr>
              <a:t>、 大理石、盐酸</a:t>
            </a:r>
          </a:p>
          <a:p>
            <a:r>
              <a:rPr lang="zh-CN" altLang="en-US">
                <a:latin typeface="Times New Roman" pitchFamily="18" charset="0"/>
              </a:rPr>
              <a:t> 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180138" y="1700213"/>
            <a:ext cx="912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lang="zh-CN" altLang="en-US">
                <a:solidFill>
                  <a:srgbClr val="FF0000"/>
                </a:solidFill>
                <a:latin typeface="Times New Roman" pitchFamily="18" charset="0"/>
              </a:rPr>
              <a:t>、</a:t>
            </a:r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6183313" y="3284538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876550" y="908050"/>
            <a:ext cx="26320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【</a:t>
            </a:r>
            <a:r>
              <a:rPr lang="zh-CN" altLang="en-US" sz="3200">
                <a:solidFill>
                  <a:srgbClr val="FF0000"/>
                </a:solidFill>
              </a:rPr>
              <a:t>达标自查</a:t>
            </a:r>
            <a:r>
              <a:rPr lang="en-US" altLang="zh-CN" sz="3200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7" grpId="0"/>
      <p:bldP spid="4403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497888" cy="208915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3</a:t>
            </a:r>
            <a:r>
              <a:rPr lang="zh-CN" altLang="en-US" sz="2400" b="1">
                <a:latin typeface="宋体" pitchFamily="2" charset="-122"/>
              </a:rPr>
              <a:t>．下列生活用品中，由金属材料制成的（     　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</a:t>
            </a:r>
            <a:r>
              <a:rPr lang="zh-CN" altLang="en-US" sz="2400" b="1">
                <a:latin typeface="宋体" pitchFamily="2" charset="-122"/>
              </a:rPr>
              <a:t>、塑料袋    </a:t>
            </a:r>
            <a:r>
              <a:rPr lang="en-US" altLang="zh-CN" sz="2400" b="1">
                <a:latin typeface="宋体" pitchFamily="2" charset="-122"/>
              </a:rPr>
              <a:t>B</a:t>
            </a:r>
            <a:r>
              <a:rPr lang="zh-CN" altLang="en-US" sz="2400" b="1">
                <a:latin typeface="宋体" pitchFamily="2" charset="-122"/>
              </a:rPr>
              <a:t>、玻璃杯    </a:t>
            </a:r>
            <a:r>
              <a:rPr lang="en-US" altLang="zh-CN" sz="2400" b="1">
                <a:latin typeface="宋体" pitchFamily="2" charset="-122"/>
              </a:rPr>
              <a:t>C</a:t>
            </a:r>
            <a:r>
              <a:rPr lang="zh-CN" altLang="en-US" sz="2400" b="1">
                <a:latin typeface="宋体" pitchFamily="2" charset="-122"/>
              </a:rPr>
              <a:t>、瓷碗   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、铁锅</a:t>
            </a:r>
          </a:p>
          <a:p>
            <a:pPr>
              <a:buFont typeface="Wingdings" pitchFamily="2" charset="2"/>
              <a:buNone/>
            </a:pPr>
            <a:endParaRPr lang="zh-CN" altLang="en-US" sz="2400" b="1">
              <a:latin typeface="宋体" pitchFamily="2" charset="-122"/>
            </a:endParaRPr>
          </a:p>
          <a:p>
            <a:pPr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4</a:t>
            </a:r>
            <a:r>
              <a:rPr lang="zh-CN" altLang="en-US" sz="2400" b="1">
                <a:latin typeface="宋体" pitchFamily="2" charset="-122"/>
              </a:rPr>
              <a:t>．地壳中含量最多的两种金属元素是（      ）</a:t>
            </a:r>
          </a:p>
          <a:p>
            <a:pPr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</a:t>
            </a:r>
            <a:r>
              <a:rPr lang="en-US" altLang="zh-CN" sz="2400" b="1">
                <a:latin typeface="宋体" pitchFamily="2" charset="-122"/>
              </a:rPr>
              <a:t>A </a:t>
            </a:r>
            <a:r>
              <a:rPr lang="zh-CN" altLang="en-US" sz="2400" b="1">
                <a:latin typeface="宋体" pitchFamily="2" charset="-122"/>
              </a:rPr>
              <a:t>、镁、铝    </a:t>
            </a:r>
            <a:r>
              <a:rPr lang="en-US" altLang="zh-CN" sz="2400" b="1">
                <a:latin typeface="宋体" pitchFamily="2" charset="-122"/>
              </a:rPr>
              <a:t>B </a:t>
            </a:r>
            <a:r>
              <a:rPr lang="zh-CN" altLang="en-US" sz="2400" b="1">
                <a:latin typeface="宋体" pitchFamily="2" charset="-122"/>
              </a:rPr>
              <a:t>、铝      </a:t>
            </a:r>
            <a:r>
              <a:rPr lang="en-US" altLang="zh-CN" sz="2400" b="1">
                <a:latin typeface="宋体" pitchFamily="2" charset="-122"/>
              </a:rPr>
              <a:t>C </a:t>
            </a:r>
            <a:r>
              <a:rPr lang="zh-CN" altLang="en-US" sz="2400" b="1">
                <a:latin typeface="宋体" pitchFamily="2" charset="-122"/>
              </a:rPr>
              <a:t>、钙、钠   </a:t>
            </a:r>
            <a:r>
              <a:rPr lang="en-US" altLang="zh-CN" sz="2400" b="1">
                <a:latin typeface="宋体" pitchFamily="2" charset="-122"/>
              </a:rPr>
              <a:t>D</a:t>
            </a:r>
            <a:r>
              <a:rPr lang="zh-CN" altLang="en-US" sz="2400" b="1">
                <a:latin typeface="宋体" pitchFamily="2" charset="-122"/>
              </a:rPr>
              <a:t>、铝、铁</a:t>
            </a:r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6443663" y="61753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4" name="Text Box 6"/>
          <p:cNvSpPr txBox="1">
            <a:spLocks noChangeArrowheads="1"/>
          </p:cNvSpPr>
          <p:nvPr/>
        </p:nvSpPr>
        <p:spPr bwMode="auto">
          <a:xfrm>
            <a:off x="6011863" y="198596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3976" name="Rectangle 8"/>
          <p:cNvSpPr>
            <a:spLocks noChangeArrowheads="1"/>
          </p:cNvSpPr>
          <p:nvPr/>
        </p:nvSpPr>
        <p:spPr bwMode="auto">
          <a:xfrm>
            <a:off x="323850" y="3213100"/>
            <a:ext cx="85693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5</a:t>
            </a:r>
            <a:r>
              <a:rPr lang="zh-CN" altLang="en-US">
                <a:latin typeface="宋体" pitchFamily="2" charset="-122"/>
              </a:rPr>
              <a:t>．人类使用金属的历史，由早到晚的顺序是（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．铁→铜→铝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．铝→铜→铁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．铜→铁→铝  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．铜→铝→铁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zh-CN" altLang="en-US">
              <a:latin typeface="宋体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altLang="zh-CN">
                <a:latin typeface="宋体" pitchFamily="2" charset="-122"/>
              </a:rPr>
              <a:t>6</a:t>
            </a:r>
            <a:r>
              <a:rPr lang="zh-CN" altLang="en-US">
                <a:latin typeface="宋体" pitchFamily="2" charset="-122"/>
              </a:rPr>
              <a:t>．下列物质中，不属于合金的是（      ）</a:t>
            </a: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zh-CN" altLang="en-US">
                <a:latin typeface="宋体" pitchFamily="2" charset="-122"/>
              </a:rPr>
              <a:t>   </a:t>
            </a:r>
            <a:r>
              <a:rPr lang="en-US" altLang="zh-CN">
                <a:latin typeface="宋体" pitchFamily="2" charset="-122"/>
              </a:rPr>
              <a:t>A</a:t>
            </a:r>
            <a:r>
              <a:rPr lang="zh-CN" altLang="en-US">
                <a:latin typeface="宋体" pitchFamily="2" charset="-122"/>
              </a:rPr>
              <a:t>．水银       </a:t>
            </a:r>
            <a:r>
              <a:rPr lang="en-US" altLang="zh-CN">
                <a:latin typeface="宋体" pitchFamily="2" charset="-122"/>
              </a:rPr>
              <a:t>B</a:t>
            </a:r>
            <a:r>
              <a:rPr lang="zh-CN" altLang="en-US">
                <a:latin typeface="宋体" pitchFamily="2" charset="-122"/>
              </a:rPr>
              <a:t>．青铜    </a:t>
            </a:r>
            <a:r>
              <a:rPr lang="en-US" altLang="zh-CN">
                <a:latin typeface="宋体" pitchFamily="2" charset="-122"/>
              </a:rPr>
              <a:t>C</a:t>
            </a:r>
            <a:r>
              <a:rPr lang="zh-CN" altLang="en-US">
                <a:latin typeface="宋体" pitchFamily="2" charset="-122"/>
              </a:rPr>
              <a:t>．</a:t>
            </a:r>
            <a:r>
              <a:rPr lang="en-US" altLang="zh-CN">
                <a:latin typeface="宋体" pitchFamily="2" charset="-122"/>
              </a:rPr>
              <a:t>18K</a:t>
            </a:r>
            <a:r>
              <a:rPr lang="zh-CN" altLang="en-US">
                <a:latin typeface="宋体" pitchFamily="2" charset="-122"/>
              </a:rPr>
              <a:t>白金    </a:t>
            </a:r>
            <a:r>
              <a:rPr lang="en-US" altLang="zh-CN">
                <a:latin typeface="宋体" pitchFamily="2" charset="-122"/>
              </a:rPr>
              <a:t>D</a:t>
            </a:r>
            <a:r>
              <a:rPr lang="zh-CN" altLang="en-US">
                <a:latin typeface="宋体" pitchFamily="2" charset="-122"/>
              </a:rPr>
              <a:t>．焊锡</a:t>
            </a:r>
          </a:p>
        </p:txBody>
      </p:sp>
      <p:sp>
        <p:nvSpPr>
          <p:cNvPr id="83977" name="Text Box 9"/>
          <p:cNvSpPr txBox="1">
            <a:spLocks noChangeArrowheads="1"/>
          </p:cNvSpPr>
          <p:nvPr/>
        </p:nvSpPr>
        <p:spPr bwMode="auto">
          <a:xfrm>
            <a:off x="7019925" y="3125788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3978" name="Text Box 10"/>
          <p:cNvSpPr txBox="1">
            <a:spLocks noChangeArrowheads="1"/>
          </p:cNvSpPr>
          <p:nvPr/>
        </p:nvSpPr>
        <p:spPr bwMode="auto">
          <a:xfrm>
            <a:off x="5435600" y="4926013"/>
            <a:ext cx="6477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39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3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3" grpId="0"/>
      <p:bldP spid="83974" grpId="0"/>
      <p:bldP spid="83977" grpId="0"/>
      <p:bldP spid="8397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323850" y="692150"/>
            <a:ext cx="8351838" cy="30861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、下列铝制品的用途主要是利用了铝的哪个性质？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  </a:t>
            </a:r>
            <a:r>
              <a:rPr lang="en-US" altLang="zh-CN">
                <a:latin typeface="宋体" pitchFamily="2" charset="-122"/>
              </a:rPr>
              <a:t>A.</a:t>
            </a:r>
            <a:r>
              <a:rPr lang="zh-CN" altLang="en-US">
                <a:latin typeface="宋体" pitchFamily="2" charset="-122"/>
              </a:rPr>
              <a:t>导热性   </a:t>
            </a:r>
            <a:r>
              <a:rPr lang="en-US" altLang="zh-CN">
                <a:latin typeface="宋体" pitchFamily="2" charset="-122"/>
              </a:rPr>
              <a:t>B.</a:t>
            </a:r>
            <a:r>
              <a:rPr lang="zh-CN" altLang="en-US">
                <a:latin typeface="宋体" pitchFamily="2" charset="-122"/>
              </a:rPr>
              <a:t>导电性   </a:t>
            </a:r>
            <a:r>
              <a:rPr lang="en-US" altLang="zh-CN">
                <a:latin typeface="宋体" pitchFamily="2" charset="-122"/>
              </a:rPr>
              <a:t>C.</a:t>
            </a:r>
            <a:r>
              <a:rPr lang="zh-CN" altLang="en-US">
                <a:latin typeface="宋体" pitchFamily="2" charset="-122"/>
              </a:rPr>
              <a:t>延展性    </a:t>
            </a:r>
            <a:r>
              <a:rPr lang="en-US" altLang="zh-CN">
                <a:latin typeface="宋体" pitchFamily="2" charset="-122"/>
              </a:rPr>
              <a:t>D.</a:t>
            </a:r>
            <a:r>
              <a:rPr lang="zh-CN" altLang="en-US">
                <a:latin typeface="宋体" pitchFamily="2" charset="-122"/>
              </a:rPr>
              <a:t>密度较小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  　铝锅烧饭（    ）　　铝锭压成铝箔（     ）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  硬铝制飞机（    ）　　铝线作电缆（     ）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>
                <a:latin typeface="宋体" pitchFamily="2" charset="-122"/>
              </a:rPr>
              <a:t>8</a:t>
            </a:r>
            <a:r>
              <a:rPr lang="zh-CN" altLang="en-US">
                <a:latin typeface="宋体" pitchFamily="2" charset="-122"/>
              </a:rPr>
              <a:t>、判断正误：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1</a:t>
            </a:r>
            <a:r>
              <a:rPr lang="zh-CN" altLang="en-US">
                <a:latin typeface="宋体" pitchFamily="2" charset="-122"/>
              </a:rPr>
              <a:t>）合金一定是混合物（     ）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>
                <a:latin typeface="宋体" pitchFamily="2" charset="-122"/>
              </a:rPr>
              <a:t>　　（</a:t>
            </a:r>
            <a:r>
              <a:rPr lang="en-US" altLang="zh-CN">
                <a:latin typeface="宋体" pitchFamily="2" charset="-122"/>
              </a:rPr>
              <a:t>2</a:t>
            </a:r>
            <a:r>
              <a:rPr lang="zh-CN" altLang="en-US">
                <a:latin typeface="宋体" pitchFamily="2" charset="-122"/>
              </a:rPr>
              <a:t>）金属常温下都是固态的（     ）</a:t>
            </a:r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700338" y="1484313"/>
            <a:ext cx="7921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A</a:t>
            </a:r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6445250" y="15573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C</a:t>
            </a:r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3060700" y="2060575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D</a:t>
            </a:r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6445250" y="198913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4716463" y="2852738"/>
            <a:ext cx="8636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√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5292725" y="3284538"/>
            <a:ext cx="79216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×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250825" y="3892550"/>
            <a:ext cx="7993063" cy="15525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52400"/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9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、具有密度小，抗腐蚀性能好，广泛应用于航天飞机、  </a:t>
            </a:r>
          </a:p>
          <a:p>
            <a:pPr indent="15240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船舶、化工等方面的一种新型金属材料是（    ）</a:t>
            </a:r>
            <a:endParaRPr kumimoji="1" lang="zh-CN" altLang="en-US">
              <a:latin typeface="宋体" pitchFamily="2" charset="-122"/>
            </a:endParaRP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A.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铝和铝合金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B.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钛和钛合金  </a:t>
            </a:r>
          </a:p>
          <a:p>
            <a:pPr indent="152400" eaLnBrk="0" hangingPunct="0"/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C.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铁和铁合金            </a:t>
            </a:r>
            <a:r>
              <a:rPr kumimoji="1" lang="en-US" altLang="zh-CN">
                <a:latin typeface="宋体" pitchFamily="2" charset="-122"/>
                <a:cs typeface="Times New Roman" pitchFamily="18" charset="0"/>
              </a:rPr>
              <a:t>D.</a:t>
            </a:r>
            <a:r>
              <a:rPr kumimoji="1" lang="zh-CN" altLang="en-US">
                <a:latin typeface="宋体" pitchFamily="2" charset="-122"/>
                <a:cs typeface="Times New Roman" pitchFamily="18" charset="0"/>
              </a:rPr>
              <a:t>铬和铬合金</a:t>
            </a:r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6946900" y="4268788"/>
            <a:ext cx="647700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B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/>
      <p:bldP spid="86021" grpId="0"/>
      <p:bldP spid="86022" grpId="0"/>
      <p:bldP spid="86023" grpId="0"/>
      <p:bldP spid="86024" grpId="0"/>
      <p:bldP spid="86025" grpId="0"/>
      <p:bldP spid="860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873250"/>
          </a:xfrm>
        </p:spPr>
        <p:txBody>
          <a:bodyPr/>
          <a:lstStyle/>
          <a:p>
            <a:pPr>
              <a:lnSpc>
                <a:spcPct val="125000"/>
              </a:lnSpc>
            </a:pPr>
            <a:r>
              <a:rPr lang="en-US" altLang="zh-CN" sz="2000" b="1">
                <a:latin typeface="宋体" pitchFamily="2" charset="-122"/>
              </a:rPr>
              <a:t>10</a:t>
            </a:r>
            <a:r>
              <a:rPr lang="zh-CN" altLang="en-US" sz="2000" b="1"/>
              <a:t>、环顾你家里的日常生活用品，它们有很多都是由金属材料制成的。  </a:t>
            </a:r>
            <a:br>
              <a:rPr lang="zh-CN" altLang="en-US" sz="2000" b="1"/>
            </a:br>
            <a:r>
              <a:rPr lang="zh-CN" altLang="en-US" sz="2000" b="1"/>
              <a:t>     例如：</a:t>
            </a:r>
            <a:br>
              <a:rPr lang="zh-CN" altLang="en-US" sz="2000" b="1"/>
            </a:br>
            <a:r>
              <a:rPr lang="zh-CN" altLang="en-US" sz="2000" b="1"/>
              <a:t>     体温计中的液体是</a:t>
            </a:r>
            <a:r>
              <a:rPr lang="en-US" altLang="zh-CN" sz="2000" b="1"/>
              <a:t>______ </a:t>
            </a:r>
            <a:r>
              <a:rPr lang="zh-CN" altLang="en-US" sz="2000" b="1"/>
              <a:t>， 作导线的一般是</a:t>
            </a:r>
            <a:r>
              <a:rPr lang="en-US" altLang="zh-CN" sz="2000" b="1"/>
              <a:t>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水龙头表面镀的金属一般是</a:t>
            </a:r>
            <a:r>
              <a:rPr lang="en-US" altLang="zh-CN" sz="2000" b="1"/>
              <a:t>______</a:t>
            </a:r>
            <a:r>
              <a:rPr lang="zh-CN" altLang="en-US" sz="2000" b="1"/>
              <a:t>， 炒菜的锅一般是</a:t>
            </a:r>
            <a:r>
              <a:rPr lang="en-US" altLang="zh-CN" sz="2000" b="1"/>
              <a:t>_______</a:t>
            </a:r>
            <a:br>
              <a:rPr lang="en-US" altLang="zh-CN" sz="2000" b="1"/>
            </a:br>
            <a:r>
              <a:rPr lang="en-US" altLang="zh-CN" sz="2000" b="1"/>
              <a:t>     </a:t>
            </a:r>
            <a:r>
              <a:rPr lang="zh-CN" altLang="en-US" sz="2000" b="1"/>
              <a:t>灯泡的灯丝是</a:t>
            </a:r>
            <a:r>
              <a:rPr lang="en-US" altLang="zh-CN" sz="2000" b="1"/>
              <a:t>______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3203575" y="1268413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汞</a:t>
            </a: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6084888" y="1268413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铜</a:t>
            </a:r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4211638" y="1701800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铬</a:t>
            </a:r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235825" y="1628775"/>
            <a:ext cx="86518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铁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00338" y="2060575"/>
            <a:ext cx="865187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Comic Sans MS" pitchFamily="66" charset="0"/>
              </a:rPr>
              <a:t>钨</a:t>
            </a:r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755650" y="4833938"/>
            <a:ext cx="80645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这种金属的表面有一层氧化物保护层，试设想这种金属的</a:t>
            </a:r>
          </a:p>
          <a:p>
            <a:endParaRPr lang="zh-CN" altLang="en-US">
              <a:solidFill>
                <a:schemeClr val="tx2"/>
              </a:solidFill>
              <a:latin typeface="宋体" pitchFamily="2" charset="-122"/>
            </a:endParaRPr>
          </a:p>
          <a:p>
            <a:r>
              <a:rPr lang="zh-CN" altLang="en-US">
                <a:solidFill>
                  <a:schemeClr val="tx2"/>
                </a:solidFill>
                <a:latin typeface="宋体" pitchFamily="2" charset="-122"/>
              </a:rPr>
              <a:t>可能用途有</a:t>
            </a:r>
            <a:r>
              <a:rPr lang="zh-CN" altLang="en-US">
                <a:latin typeface="宋体" pitchFamily="2" charset="-122"/>
              </a:rPr>
              <a:t>＿＿＿＿＿＿＿＿＿＿＿＿＿＿＿＿＿＿＿．</a:t>
            </a:r>
            <a:r>
              <a:rPr lang="zh-CN" altLang="en-US" u="sng">
                <a:solidFill>
                  <a:schemeClr val="tx2"/>
                </a:solidFill>
                <a:latin typeface="宋体" pitchFamily="2" charset="-122"/>
              </a:rPr>
              <a:t> </a:t>
            </a:r>
          </a:p>
        </p:txBody>
      </p:sp>
      <p:sp>
        <p:nvSpPr>
          <p:cNvPr id="88076" name="Text Box 12"/>
          <p:cNvSpPr txBox="1">
            <a:spLocks noChangeArrowheads="1"/>
          </p:cNvSpPr>
          <p:nvPr/>
        </p:nvSpPr>
        <p:spPr bwMode="auto">
          <a:xfrm>
            <a:off x="2555875" y="5473700"/>
            <a:ext cx="5545138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炊具、手术刀、电线、</a:t>
            </a:r>
            <a:r>
              <a:rPr lang="zh-CN" altLang="en-US">
                <a:solidFill>
                  <a:srgbClr val="FF0000"/>
                </a:solidFill>
              </a:rPr>
              <a:t>飞机、轮船等</a:t>
            </a:r>
          </a:p>
        </p:txBody>
      </p:sp>
      <p:graphicFrame>
        <p:nvGraphicFramePr>
          <p:cNvPr id="88105" name="Group 41"/>
          <p:cNvGraphicFramePr>
            <a:graphicFrameLocks noGrp="1"/>
          </p:cNvGraphicFramePr>
          <p:nvPr/>
        </p:nvGraphicFramePr>
        <p:xfrm>
          <a:off x="611188" y="3429000"/>
          <a:ext cx="8250237" cy="1042988"/>
        </p:xfrm>
        <a:graphic>
          <a:graphicData uri="http://schemas.openxmlformats.org/drawingml/2006/table">
            <a:tbl>
              <a:tblPr/>
              <a:tblGrid>
                <a:gridCol w="1368425"/>
                <a:gridCol w="1223962"/>
                <a:gridCol w="1511300"/>
                <a:gridCol w="1368425"/>
                <a:gridCol w="1368425"/>
                <a:gridCol w="1409700"/>
              </a:tblGrid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熔点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密度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强度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导电性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导热性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抗腐蚀性</a:t>
                      </a:r>
                      <a:endParaRPr kumimoji="0" lang="zh-CN" alt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5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2500℃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3g/cm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3</a:t>
                      </a: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与钢相似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良好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优异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8100" name="Rectangle 36"/>
          <p:cNvSpPr>
            <a:spLocks noChangeArrowheads="1"/>
          </p:cNvSpPr>
          <p:nvPr/>
        </p:nvSpPr>
        <p:spPr bwMode="auto">
          <a:xfrm>
            <a:off x="395288" y="2792413"/>
            <a:ext cx="7234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11. </a:t>
            </a:r>
            <a:r>
              <a:rPr lang="zh-CN" altLang="en-US">
                <a:latin typeface="宋体" pitchFamily="2" charset="-122"/>
              </a:rPr>
              <a:t>科学家发现了一种新金属，它的一些性质如下：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/>
      <p:bldP spid="88069" grpId="0"/>
      <p:bldP spid="88070" grpId="0"/>
      <p:bldP spid="88071" grpId="0"/>
      <p:bldP spid="88072" grpId="0"/>
      <p:bldP spid="880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909638"/>
            <a:ext cx="8496300" cy="719137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zh-CN" sz="2400" b="1">
                <a:latin typeface="宋体" pitchFamily="2" charset="-122"/>
              </a:rPr>
              <a:t>12</a:t>
            </a:r>
            <a:r>
              <a:rPr lang="zh-CN" altLang="en-US" sz="2400" b="1">
                <a:latin typeface="宋体" pitchFamily="2" charset="-122"/>
              </a:rPr>
              <a:t>．日常使用的金属材料多数属于合金。下表列出了一些常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zh-CN" altLang="en-US" sz="2400" b="1">
                <a:latin typeface="宋体" pitchFamily="2" charset="-122"/>
              </a:rPr>
              <a:t>    见合金的主要成分、性能和用途：</a:t>
            </a:r>
          </a:p>
        </p:txBody>
      </p:sp>
      <p:graphicFrame>
        <p:nvGraphicFramePr>
          <p:cNvPr id="89117" name="Group 29"/>
          <p:cNvGraphicFramePr>
            <a:graphicFrameLocks noGrp="1"/>
          </p:cNvGraphicFramePr>
          <p:nvPr>
            <p:ph sz="half" idx="2"/>
          </p:nvPr>
        </p:nvGraphicFramePr>
        <p:xfrm>
          <a:off x="611188" y="1857375"/>
          <a:ext cx="8064500" cy="2582545"/>
        </p:xfrm>
        <a:graphic>
          <a:graphicData uri="http://schemas.openxmlformats.org/drawingml/2006/table">
            <a:tbl>
              <a:tblPr/>
              <a:tblGrid>
                <a:gridCol w="1041400"/>
                <a:gridCol w="3379787"/>
                <a:gridCol w="3643313"/>
              </a:tblGrid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合金的主要性能及用途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主要成分及纯金属的性能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焊锡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183℃</a:t>
                      </a: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、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焊接金属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锡：熔点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232℃  </a:t>
                      </a:r>
                      <a:endParaRPr kumimoji="1" lang="en-US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铅：熔点</a:t>
                      </a:r>
                      <a:r>
                        <a:rPr kumimoji="1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327℃</a:t>
                      </a:r>
                      <a:endParaRPr kumimoji="1" lang="en-US" altLang="zh-CN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硬铝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强度和硬度好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门窗、飞机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铝、铜、镁等。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硬度小，质软。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4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抗腐蚀性好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炊具、医疗器械、反应釜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铁、铬、镍等。</a:t>
                      </a:r>
                      <a:endParaRPr kumimoji="1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  <a:cs typeface="Times New Roman" pitchFamily="18" charset="0"/>
                        </a:rPr>
                        <a:t>纯铁抗锈蚀性不如不锈钢</a:t>
                      </a:r>
                      <a:endParaRPr kumimoji="1" lang="zh-CN" altLang="en-US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9114" name="Text Box 26"/>
          <p:cNvSpPr txBox="1">
            <a:spLocks noChangeArrowheads="1"/>
          </p:cNvSpPr>
          <p:nvPr/>
        </p:nvSpPr>
        <p:spPr bwMode="auto">
          <a:xfrm>
            <a:off x="323850" y="4760913"/>
            <a:ext cx="8569325" cy="12604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由上表可以推断，与组成合金的纯金属相比，合金的优点一般有（填</a:t>
            </a:r>
            <a:r>
              <a:rPr kumimoji="1" lang="zh-CN" altLang="en-US">
                <a:latin typeface="Comic Sans MS" pitchFamily="66" charset="0"/>
              </a:rPr>
              <a:t>序号）</a:t>
            </a:r>
            <a:r>
              <a:rPr kumimoji="1" lang="zh-CN" altLang="en-US" u="sng">
                <a:latin typeface="Comic Sans MS" pitchFamily="66" charset="0"/>
              </a:rPr>
              <a:t> </a:t>
            </a:r>
            <a:r>
              <a:rPr kumimoji="1" lang="zh-CN" altLang="en-US" u="sng">
                <a:latin typeface="宋体" pitchFamily="2" charset="-122"/>
              </a:rPr>
              <a:t>     </a:t>
            </a:r>
            <a:r>
              <a:rPr kumimoji="1" lang="zh-CN" altLang="en-US">
                <a:latin typeface="宋体" pitchFamily="2" charset="-122"/>
              </a:rPr>
              <a:t>。</a:t>
            </a:r>
          </a:p>
          <a:p>
            <a:pPr marL="342900" indent="-342900">
              <a:spcBef>
                <a:spcPct val="20000"/>
              </a:spcBef>
            </a:pPr>
            <a:r>
              <a:rPr kumimoji="1" lang="zh-CN" altLang="en-US">
                <a:latin typeface="宋体" pitchFamily="2" charset="-122"/>
              </a:rPr>
              <a:t>　①强度更低  ②硬度更高  ③熔点更高  ④抗腐蚀性更好</a:t>
            </a:r>
          </a:p>
        </p:txBody>
      </p:sp>
      <p:sp>
        <p:nvSpPr>
          <p:cNvPr id="89115" name="Text Box 27"/>
          <p:cNvSpPr txBox="1">
            <a:spLocks noChangeArrowheads="1"/>
          </p:cNvSpPr>
          <p:nvPr/>
        </p:nvSpPr>
        <p:spPr bwMode="auto">
          <a:xfrm>
            <a:off x="2916238" y="5132388"/>
            <a:ext cx="1223962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</a:pPr>
            <a:r>
              <a:rPr kumimoji="1" lang="en-US" altLang="zh-CN">
                <a:solidFill>
                  <a:srgbClr val="FF0000"/>
                </a:solidFill>
                <a:latin typeface="Comic Sans MS" pitchFamily="66" charset="0"/>
              </a:rPr>
              <a:t>② ④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15" grpId="0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3284</TotalTime>
  <Words>2009</Words>
  <Application>Microsoft PowerPoint</Application>
  <PresentationFormat>全屏显示(4:3)</PresentationFormat>
  <Paragraphs>369</Paragraphs>
  <Slides>28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29" baseType="lpstr">
      <vt:lpstr>Pixel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【小结】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10、环顾你家里的日常生活用品，它们有很多都是由金属材料制成的。        例如：      体温计中的液体是______ ， 作导线的一般是______      水龙头表面镀的金属一般是______， 炒菜的锅一般是_______      灯泡的灯丝是______</vt:lpstr>
      <vt:lpstr>幻灯片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deng</cp:lastModifiedBy>
  <cp:revision>261</cp:revision>
  <dcterms:created xsi:type="dcterms:W3CDTF">2004-01-15T01:23:36Z</dcterms:created>
  <dcterms:modified xsi:type="dcterms:W3CDTF">2017-02-13T01:57:01Z</dcterms:modified>
</cp:coreProperties>
</file>