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 id="2147483654" r:id="rId3"/>
  </p:sldMasterIdLst>
  <p:notesMasterIdLst>
    <p:notesMasterId r:id="rId44"/>
  </p:notesMasterIdLst>
  <p:handoutMasterIdLst>
    <p:handoutMasterId r:id="rId45"/>
  </p:handoutMasterIdLst>
  <p:sldIdLst>
    <p:sldId id="2883" r:id="rId4"/>
    <p:sldId id="4493" r:id="rId5"/>
    <p:sldId id="4579" r:id="rId6"/>
    <p:sldId id="4643" r:id="rId7"/>
    <p:sldId id="4581" r:id="rId8"/>
    <p:sldId id="4582" r:id="rId9"/>
    <p:sldId id="4628" r:id="rId10"/>
    <p:sldId id="4583" r:id="rId11"/>
    <p:sldId id="4585" r:id="rId12"/>
    <p:sldId id="4629" r:id="rId13"/>
    <p:sldId id="4586" r:id="rId14"/>
    <p:sldId id="4587" r:id="rId15"/>
    <p:sldId id="4588" r:id="rId16"/>
    <p:sldId id="4608" r:id="rId17"/>
    <p:sldId id="4645" r:id="rId18"/>
    <p:sldId id="4589" r:id="rId19"/>
    <p:sldId id="4590" r:id="rId20"/>
    <p:sldId id="4642" r:id="rId21"/>
    <p:sldId id="4644" r:id="rId22"/>
    <p:sldId id="4593" r:id="rId23"/>
    <p:sldId id="4633" r:id="rId24"/>
    <p:sldId id="4594" r:id="rId25"/>
    <p:sldId id="4634" r:id="rId26"/>
    <p:sldId id="4595" r:id="rId27"/>
    <p:sldId id="4646" r:id="rId28"/>
    <p:sldId id="4596" r:id="rId29"/>
    <p:sldId id="4597" r:id="rId30"/>
    <p:sldId id="4647" r:id="rId31"/>
    <p:sldId id="4598" r:id="rId32"/>
    <p:sldId id="4638" r:id="rId33"/>
    <p:sldId id="4599" r:id="rId34"/>
    <p:sldId id="4648" r:id="rId35"/>
    <p:sldId id="4600" r:id="rId36"/>
    <p:sldId id="4601" r:id="rId37"/>
    <p:sldId id="4639" r:id="rId38"/>
    <p:sldId id="4602" r:id="rId39"/>
    <p:sldId id="4603" r:id="rId40"/>
    <p:sldId id="4604" r:id="rId41"/>
    <p:sldId id="4605" r:id="rId42"/>
    <p:sldId id="4452" r:id="rId43"/>
  </p:sldIdLst>
  <p:sldSz cx="12192000" cy="6858000"/>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FD5AAAD-C170-4003-B768-B9EF2C8C7C92}">
          <p14:sldIdLst>
            <p14:sldId id="2883"/>
            <p14:sldId id="4493"/>
            <p14:sldId id="4579"/>
            <p14:sldId id="4643"/>
            <p14:sldId id="4581"/>
            <p14:sldId id="4582"/>
            <p14:sldId id="4628"/>
            <p14:sldId id="4583"/>
            <p14:sldId id="4585"/>
            <p14:sldId id="4629"/>
            <p14:sldId id="4586"/>
            <p14:sldId id="4587"/>
            <p14:sldId id="4588"/>
            <p14:sldId id="4608"/>
            <p14:sldId id="4645"/>
            <p14:sldId id="4589"/>
            <p14:sldId id="4590"/>
            <p14:sldId id="4642"/>
            <p14:sldId id="4644"/>
            <p14:sldId id="4593"/>
            <p14:sldId id="4633"/>
            <p14:sldId id="4594"/>
            <p14:sldId id="4634"/>
            <p14:sldId id="4595"/>
            <p14:sldId id="4646"/>
            <p14:sldId id="4596"/>
            <p14:sldId id="4597"/>
            <p14:sldId id="4647"/>
            <p14:sldId id="4598"/>
            <p14:sldId id="4638"/>
            <p14:sldId id="4599"/>
            <p14:sldId id="4648"/>
            <p14:sldId id="4600"/>
            <p14:sldId id="4601"/>
            <p14:sldId id="4639"/>
            <p14:sldId id="4602"/>
            <p14:sldId id="4603"/>
            <p14:sldId id="4604"/>
            <p14:sldId id="4605"/>
            <p14:sldId id="445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流氓兔 715" initials="流" lastIdx="1" clrIdx="0"/>
  <p:cmAuthor id="2" name="asd"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a:srgbClr val="0096DF"/>
    <a:srgbClr val="D4F0F9"/>
    <a:srgbClr val="A9E1FC"/>
    <a:srgbClr val="0196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6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Times New Roman" panose="02020603050405020304" pitchFamily="18" charset="0"/>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Times New Roman" panose="02020603050405020304" pitchFamily="18" charset="0"/>
              </a:rPr>
              <a:t>2022/9/17</a:t>
            </a:fld>
            <a:endParaRPr lang="zh-CN" altLang="en-US">
              <a:latin typeface="Times New Roman" panose="02020603050405020304" pitchFamily="18" charset="0"/>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Times New Roman" panose="02020603050405020304" pitchFamily="18" charset="0"/>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Times New Roman" panose="02020603050405020304" pitchFamily="18" charset="0"/>
              </a:rPr>
              <a:t>‹#›</a:t>
            </a:fld>
            <a:endParaRPr lang="zh-CN" altLang="en-US">
              <a:latin typeface="Times New Roman" panose="02020603050405020304"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defRPr>
            </a:lvl1pPr>
          </a:lstStyle>
          <a:p>
            <a:fld id="{D2A48B96-639E-45A3-A0BA-2464DFDB1FAA}" type="datetimeFigureOut">
              <a:rPr lang="zh-CN" altLang="en-US" smtClean="0"/>
              <a:t>2022/9/17</a:t>
            </a:fld>
            <a:endParaRPr lang="zh-CN" altLang="en-US"/>
          </a:p>
        </p:txBody>
      </p:sp>
      <p:sp>
        <p:nvSpPr>
          <p:cNvPr id="4" name="幻灯片图像占位符 3"/>
          <p:cNvSpPr>
            <a:spLocks noGrp="1" noRot="1" noChangeAspect="1"/>
          </p:cNvSpPr>
          <p:nvPr>
            <p:ph type="sldImg" idx="2"/>
          </p:nvPr>
        </p:nvSpPr>
        <p:spPr>
          <a:xfrm>
            <a:off x="685800" y="1080135"/>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defRPr>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imes New Roman" panose="02020603050405020304" pitchFamily="18" charset="0"/>
        <a:ea typeface="+mn-ea"/>
        <a:cs typeface="+mn-cs"/>
      </a:defRPr>
    </a:lvl1pPr>
    <a:lvl2pPr marL="457200" algn="l" defTabSz="914400" rtl="0" eaLnBrk="1" latinLnBrk="0" hangingPunct="1">
      <a:defRPr sz="1200" kern="1200">
        <a:solidFill>
          <a:schemeClr val="tx1"/>
        </a:solidFill>
        <a:latin typeface="Times New Roman" panose="02020603050405020304" pitchFamily="18" charset="0"/>
        <a:ea typeface="+mn-ea"/>
        <a:cs typeface="+mn-cs"/>
      </a:defRPr>
    </a:lvl2pPr>
    <a:lvl3pPr marL="914400" algn="l" defTabSz="914400" rtl="0" eaLnBrk="1" latinLnBrk="0" hangingPunct="1">
      <a:defRPr sz="1200" kern="1200">
        <a:solidFill>
          <a:schemeClr val="tx1"/>
        </a:solidFill>
        <a:latin typeface="Times New Roman" panose="02020603050405020304" pitchFamily="18" charset="0"/>
        <a:ea typeface="+mn-ea"/>
        <a:cs typeface="+mn-cs"/>
      </a:defRPr>
    </a:lvl3pPr>
    <a:lvl4pPr marL="1371600" algn="l" defTabSz="914400" rtl="0" eaLnBrk="1" latinLnBrk="0" hangingPunct="1">
      <a:defRPr sz="1200" kern="1200">
        <a:solidFill>
          <a:schemeClr val="tx1"/>
        </a:solidFill>
        <a:latin typeface="Times New Roman" panose="02020603050405020304" pitchFamily="18" charset="0"/>
        <a:ea typeface="+mn-ea"/>
        <a:cs typeface="+mn-cs"/>
      </a:defRPr>
    </a:lvl4pPr>
    <a:lvl5pPr marL="1828800" algn="l" defTabSz="914400" rtl="0" eaLnBrk="1" latinLnBrk="0" hangingPunct="1">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0795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C1595E-3A46-476A-B924-F473956C7142}"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
        <p:nvSpPr>
          <p:cNvPr id="2" name="文本框 1"/>
          <p:cNvSpPr txBox="1"/>
          <p:nvPr userDrawn="1"/>
        </p:nvSpPr>
        <p:spPr>
          <a:xfrm>
            <a:off x="2009140" y="1096010"/>
            <a:ext cx="309880" cy="368300"/>
          </a:xfrm>
          <a:prstGeom prst="rect">
            <a:avLst/>
          </a:prstGeom>
          <a:noFill/>
        </p:spPr>
        <p:txBody>
          <a:bodyPr wrap="none" rtlCol="0">
            <a:spAutoFit/>
          </a:bodyPr>
          <a:lstStyle/>
          <a:p>
            <a:endParaRPr lang="zh-CN" altLang="en-US"/>
          </a:p>
        </p:txBody>
      </p:sp>
    </p:spTree>
  </p:cSld>
  <p:clrMapOvr>
    <a:masterClrMapping/>
  </p:clrMapOvr>
  <p:transition>
    <p:wedge/>
    <p:sndAc>
      <p:stSnd>
        <p:snd r:embed="rId1" name="chime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 Target="../slides/slid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theme" Target="../theme/theme2.xml"/><Relationship Id="rId1" Type="http://schemas.openxmlformats.org/officeDocument/2006/relationships/slideLayout" Target="../slideLayouts/slideLayout4.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ndParaRPr>
          </a:p>
        </p:txBody>
      </p:sp>
      <p:sp>
        <p:nvSpPr>
          <p:cNvPr id="9" name="TextBox 22">
            <a:hlinkClick r:id="rId7" action="ppaction://hlinksldjump" tooltip="返回目录"/>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348615"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b="1" kern="1200" dirty="0">
                <a:solidFill>
                  <a:srgbClr val="0096DF"/>
                </a:solidFill>
                <a:latin typeface="Arial" panose="020B0604020202020204" pitchFamily="34" charset="0"/>
                <a:ea typeface="微软雅黑" panose="020B0503020204020204" pitchFamily="34" charset="-122"/>
                <a:cs typeface="+mn-cs"/>
                <a:sym typeface="+mn-ea"/>
              </a:rPr>
              <a:t>第二课　创新驱动发展</a:t>
            </a:r>
          </a:p>
        </p:txBody>
      </p:sp>
      <p:pic>
        <p:nvPicPr>
          <p:cNvPr id="2" name="图片 1">
            <a:hlinkClick r:id="" action="ppaction://hlinkshowjump?jump=previousslide"/>
          </p:cNvPr>
          <p:cNvPicPr>
            <a:picLocks noChangeAspect="1"/>
          </p:cNvPicPr>
          <p:nvPr userDrawn="1"/>
        </p:nvPicPr>
        <p:blipFill>
          <a:blip r:embed="rId8"/>
          <a:stretch>
            <a:fillRect/>
          </a:stretch>
        </p:blipFill>
        <p:spPr>
          <a:xfrm>
            <a:off x="10022433" y="375562"/>
            <a:ext cx="350004" cy="279468"/>
          </a:xfrm>
          <a:prstGeom prst="rect">
            <a:avLst/>
          </a:prstGeom>
        </p:spPr>
      </p:pic>
      <p:cxnSp>
        <p:nvCxnSpPr>
          <p:cNvPr id="4" name="直接连接符 3"/>
          <p:cNvCxnSpPr/>
          <p:nvPr userDrawn="1"/>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4"/>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ransition>
    <p:wedge/>
    <p:sndAc>
      <p:stSnd>
        <p:snd r:embed="rId3" name="chimes.wav"/>
      </p:stSnd>
    </p:sndAc>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ndParaRPr>
          </a:p>
        </p:txBody>
      </p:sp>
      <p:sp>
        <p:nvSpPr>
          <p:cNvPr id="9" name="TextBox 22">
            <a:hlinkClick r:id="" action="ppaction://noaction"/>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348615"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b="1" kern="1200" dirty="0">
                <a:solidFill>
                  <a:srgbClr val="0096DF"/>
                </a:solidFill>
                <a:latin typeface="Arial" panose="020B0604020202020204" pitchFamily="34" charset="0"/>
                <a:ea typeface="微软雅黑" panose="020B0503020204020204" pitchFamily="34" charset="-122"/>
                <a:cs typeface="+mn-cs"/>
                <a:sym typeface="+mn-ea"/>
              </a:rPr>
              <a:t>第二课　创新驱动发展</a:t>
            </a:r>
          </a:p>
        </p:txBody>
      </p:sp>
      <p:pic>
        <p:nvPicPr>
          <p:cNvPr id="2" name="图片 1">
            <a:hlinkClick r:id="" action="ppaction://hlinkshowjump?jump=previousslide"/>
          </p:cNvPr>
          <p:cNvPicPr>
            <a:picLocks noChangeAspect="1"/>
          </p:cNvPicPr>
          <p:nvPr userDrawn="1"/>
        </p:nvPicPr>
        <p:blipFill>
          <a:blip r:embed="rId7"/>
          <a:stretch>
            <a:fillRect/>
          </a:stretch>
        </p:blipFill>
        <p:spPr>
          <a:xfrm>
            <a:off x="10022433" y="375562"/>
            <a:ext cx="350004" cy="279468"/>
          </a:xfrm>
          <a:prstGeom prst="rect">
            <a:avLst/>
          </a:prstGeom>
        </p:spPr>
      </p:pic>
      <p:cxnSp>
        <p:nvCxnSpPr>
          <p:cNvPr id="4" name="直接连接符 3"/>
          <p:cNvCxnSpPr/>
          <p:nvPr userDrawn="1"/>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465455" y="802005"/>
            <a:ext cx="16510" cy="5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直接连接符 5"/>
          <p:cNvCxnSpPr/>
          <p:nvPr userDrawn="1"/>
        </p:nvCxnSpPr>
        <p:spPr>
          <a:xfrm>
            <a:off x="11732895" y="802005"/>
            <a:ext cx="16510" cy="5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73710" y="1124585"/>
            <a:ext cx="11292205" cy="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2"/>
          <p:cNvSpPr txBox="1">
            <a:spLocks noChangeArrowheads="1"/>
          </p:cNvSpPr>
          <p:nvPr/>
        </p:nvSpPr>
        <p:spPr bwMode="auto">
          <a:xfrm>
            <a:off x="266065" y="1350010"/>
            <a:ext cx="11682730" cy="205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5000" b="1" dirty="0">
                <a:solidFill>
                  <a:schemeClr val="tx1"/>
                </a:solidFill>
                <a:latin typeface="+mn-ea"/>
                <a:ea typeface="+mn-ea"/>
                <a:sym typeface="+mn-ea"/>
              </a:rPr>
              <a:t>第一单元　富强与创新</a:t>
            </a:r>
          </a:p>
          <a:p>
            <a:pPr algn="ctr" fontAlgn="auto">
              <a:lnSpc>
                <a:spcPct val="150000"/>
              </a:lnSpc>
            </a:pPr>
            <a:r>
              <a:rPr lang="zh-CN" altLang="en-US" sz="3500" b="1" dirty="0">
                <a:solidFill>
                  <a:schemeClr val="tx1"/>
                </a:solidFill>
                <a:latin typeface="+mn-ea"/>
                <a:ea typeface="+mn-ea"/>
                <a:sym typeface="+mn-ea"/>
              </a:rPr>
              <a:t>（九年级上册第一单元）</a:t>
            </a:r>
          </a:p>
        </p:txBody>
      </p:sp>
      <p:sp>
        <p:nvSpPr>
          <p:cNvPr id="52" name="文本框 22"/>
          <p:cNvSpPr txBox="1">
            <a:spLocks noChangeArrowheads="1"/>
          </p:cNvSpPr>
          <p:nvPr/>
        </p:nvSpPr>
        <p:spPr bwMode="auto">
          <a:xfrm>
            <a:off x="263525" y="338455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4000" b="1" dirty="0">
                <a:solidFill>
                  <a:schemeClr val="tx1"/>
                </a:solidFill>
                <a:latin typeface="+mn-ea"/>
                <a:ea typeface="+mn-ea"/>
                <a:sym typeface="+mn-ea"/>
              </a:rPr>
              <a:t>第二课　创新驱动发展</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blinds(horizontal)">
                                      <p:cBhvr>
                                        <p:cTn id="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55295" y="1988820"/>
            <a:ext cx="11294110" cy="4041140"/>
          </a:xfrm>
          <a:prstGeom prst="rect">
            <a:avLst/>
          </a:prstGeom>
          <a:noFill/>
          <a:ln w="9525">
            <a:noFill/>
          </a:ln>
        </p:spPr>
        <p:txBody>
          <a:bodyPr wrap="square">
            <a:spAutoFit/>
          </a:bodyPr>
          <a:lstStyle/>
          <a:p>
            <a:pPr indent="0" fontAlgn="auto">
              <a:lnSpc>
                <a:spcPts val="4400"/>
              </a:lnSpc>
            </a:pPr>
            <a:r>
              <a:rPr lang="zh-CN" sz="3200" b="0">
                <a:ea typeface="黑体" panose="02010609060101010101" charset="-122"/>
              </a:rPr>
              <a:t>一、</a:t>
            </a:r>
            <a:r>
              <a:rPr lang="en-US" sz="3200" b="0">
                <a:latin typeface="Times New Roman" panose="02020603050405020304" pitchFamily="18" charset="0"/>
                <a:ea typeface="黑体" panose="02010609060101010101" charset="-122"/>
              </a:rPr>
              <a:t> </a:t>
            </a:r>
            <a:r>
              <a:rPr lang="zh-CN" sz="3200" b="0">
                <a:ea typeface="黑体" panose="02010609060101010101" charset="-122"/>
              </a:rPr>
              <a:t>单项选择题</a:t>
            </a:r>
            <a:r>
              <a:rPr lang="en-US" sz="3200" b="0">
                <a:latin typeface="Times New Roman" panose="02020603050405020304" pitchFamily="18" charset="0"/>
                <a:ea typeface="黑体" panose="02010609060101010101" charset="-122"/>
              </a:rPr>
              <a:t>(</a:t>
            </a:r>
            <a:r>
              <a:rPr lang="zh-CN" sz="3200" b="0">
                <a:ea typeface="黑体" panose="02010609060101010101" charset="-122"/>
              </a:rPr>
              <a:t>每小题</a:t>
            </a:r>
            <a:r>
              <a:rPr lang="en-US" sz="3200" b="0">
                <a:latin typeface="Times New Roman" panose="02020603050405020304" pitchFamily="18" charset="0"/>
                <a:ea typeface="黑体" panose="02010609060101010101" charset="-122"/>
              </a:rPr>
              <a:t>2</a:t>
            </a:r>
            <a:r>
              <a:rPr lang="zh-CN" sz="3200" b="0">
                <a:ea typeface="黑体" panose="02010609060101010101" charset="-122"/>
              </a:rPr>
              <a:t>分，共</a:t>
            </a:r>
            <a:r>
              <a:rPr lang="en-US" sz="3200" b="0">
                <a:latin typeface="Times New Roman" panose="02020603050405020304" pitchFamily="18" charset="0"/>
                <a:ea typeface="黑体" panose="02010609060101010101" charset="-122"/>
              </a:rPr>
              <a:t>20</a:t>
            </a:r>
            <a:r>
              <a:rPr lang="zh-CN" sz="3200" b="0">
                <a:ea typeface="黑体" panose="02010609060101010101" charset="-122"/>
              </a:rPr>
              <a:t>分</a:t>
            </a:r>
            <a:r>
              <a:rPr lang="en-US" sz="3200" b="0">
                <a:latin typeface="Times New Roman" panose="02020603050405020304" pitchFamily="18" charset="0"/>
                <a:ea typeface="黑体" panose="02010609060101010101" charset="-122"/>
              </a:rPr>
              <a:t>)</a:t>
            </a:r>
            <a:endParaRPr lang="en-US" sz="3200" b="0">
              <a:latin typeface="Times New Roman" panose="02020603050405020304" pitchFamily="18" charset="0"/>
              <a:ea typeface="宋体" panose="02010600030101010101" pitchFamily="2" charset="-122"/>
            </a:endParaRPr>
          </a:p>
          <a:p>
            <a:pPr indent="0" fontAlgn="auto">
              <a:lnSpc>
                <a:spcPts val="4400"/>
              </a:lnSpc>
            </a:pPr>
            <a:r>
              <a:rPr lang="en-US" sz="3200" b="0">
                <a:latin typeface="Times New Roman" panose="02020603050405020304" pitchFamily="18" charset="0"/>
                <a:cs typeface="Times New Roman" panose="02020603050405020304" pitchFamily="18" charset="0"/>
              </a:rPr>
              <a:t>	</a:t>
            </a:r>
            <a:r>
              <a:rPr sz="3200" b="0">
                <a:latin typeface="楷体" panose="02010609060101010101" charset="-122"/>
                <a:ea typeface="楷体" panose="02010609060101010101" charset="-122"/>
                <a:cs typeface="楷体" panose="02010609060101010101" charset="-122"/>
              </a:rPr>
              <a:t>2021年12月27日，第23届中国国际高新技术成果交易会在深圳开幕。本届高交会重点展示国家科学中心、国家重点实验室和国家重大科技基础设施，及高端制造、新材料、新一代信息技术、生命科学、绿色低碳、数字经济、海洋经济等领域的最新科研成果和先进技术。</a:t>
            </a:r>
          </a:p>
          <a:p>
            <a:pPr indent="0" fontAlgn="auto">
              <a:lnSpc>
                <a:spcPts val="4400"/>
              </a:lnSpc>
            </a:pPr>
            <a:r>
              <a:rPr sz="3200" b="0">
                <a:latin typeface="Times New Roman" panose="02020603050405020304" pitchFamily="18" charset="0"/>
                <a:cs typeface="Times New Roman" panose="02020603050405020304" pitchFamily="18" charset="0"/>
              </a:rPr>
              <a:t>请根据上述材料，回答第1—2小题。</a:t>
            </a:r>
          </a:p>
        </p:txBody>
      </p:sp>
      <p:sp>
        <p:nvSpPr>
          <p:cNvPr id="3" name="文本框 22"/>
          <p:cNvSpPr txBox="1">
            <a:spLocks noChangeArrowheads="1"/>
          </p:cNvSpPr>
          <p:nvPr/>
        </p:nvSpPr>
        <p:spPr bwMode="auto">
          <a:xfrm>
            <a:off x="262890" y="1050290"/>
            <a:ext cx="11682730" cy="89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3500" b="1" dirty="0">
                <a:solidFill>
                  <a:schemeClr val="tx1"/>
                </a:solidFill>
                <a:latin typeface="+mn-ea"/>
                <a:ea typeface="+mn-ea"/>
                <a:sym typeface="+mn-ea"/>
              </a:rPr>
              <a:t>第一课时　创新改变生活</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102360"/>
            <a:ext cx="11266805" cy="3634740"/>
          </a:xfrm>
          <a:prstGeom prst="rect">
            <a:avLst/>
          </a:prstGeom>
          <a:noFill/>
          <a:ln w="9525">
            <a:noFill/>
          </a:ln>
        </p:spPr>
        <p:txBody>
          <a:bodyPr wrap="square">
            <a:spAutoFit/>
          </a:bodyPr>
          <a:lstStyle/>
          <a:p>
            <a:pPr indent="0" fontAlgn="auto">
              <a:lnSpc>
                <a:spcPct val="120000"/>
              </a:lnSpc>
            </a:pPr>
            <a:r>
              <a:rPr sz="3200" b="0"/>
              <a:t>1. 中学生小宇通过第23届高新技术成果交易会了解到：智能雷达人体摔倒检测装置令人眼前一亮，随着人口老龄化进程加快，老年人日常监护问题凸显，通过这一装置，异地子女可以在第一时间得知老人的安全状况。对此他感慨</a:t>
            </a:r>
            <a:r>
              <a:rPr lang="zh-CN" sz="3200" b="0"/>
              <a:t>（</a:t>
            </a:r>
            <a:r>
              <a:rPr lang="en-US" altLang="zh-CN" sz="3200" b="0"/>
              <a:t>       </a:t>
            </a:r>
            <a:r>
              <a:rPr lang="zh-CN" sz="3200" b="0"/>
              <a:t>）</a:t>
            </a:r>
            <a:endParaRPr sz="3200" b="0"/>
          </a:p>
          <a:p>
            <a:pPr indent="0" fontAlgn="auto">
              <a:lnSpc>
                <a:spcPct val="120000"/>
              </a:lnSpc>
            </a:pPr>
            <a:r>
              <a:rPr sz="3200" b="0"/>
              <a:t>A. 教育成就未来  </a:t>
            </a:r>
            <a:r>
              <a:rPr lang="en-US" sz="3200" b="0"/>
              <a:t>			</a:t>
            </a:r>
            <a:r>
              <a:rPr sz="3200" b="0"/>
              <a:t>B. 改革是动力  </a:t>
            </a:r>
          </a:p>
          <a:p>
            <a:pPr indent="0" fontAlgn="auto">
              <a:lnSpc>
                <a:spcPct val="120000"/>
              </a:lnSpc>
            </a:pPr>
            <a:r>
              <a:rPr sz="3200" b="0"/>
              <a:t>C. 创新改变生活  </a:t>
            </a:r>
            <a:r>
              <a:rPr lang="en-US" sz="3200" b="0"/>
              <a:t>			</a:t>
            </a:r>
            <a:r>
              <a:rPr sz="3200" b="0"/>
              <a:t>D. 开放促发展</a:t>
            </a:r>
          </a:p>
        </p:txBody>
      </p:sp>
      <p:sp>
        <p:nvSpPr>
          <p:cNvPr id="2" name="文本框 1"/>
          <p:cNvSpPr txBox="1"/>
          <p:nvPr/>
        </p:nvSpPr>
        <p:spPr>
          <a:xfrm>
            <a:off x="8376285" y="2917825"/>
            <a:ext cx="492125" cy="583565"/>
          </a:xfrm>
          <a:prstGeom prst="rect">
            <a:avLst/>
          </a:prstGeom>
          <a:noFill/>
        </p:spPr>
        <p:txBody>
          <a:bodyPr wrap="square" rtlCol="0" anchor="t">
            <a:spAutoFit/>
          </a:bodyPr>
          <a:lstStyle/>
          <a:p>
            <a:r>
              <a:rPr lang="en-US" sz="3200" b="1">
                <a:solidFill>
                  <a:srgbClr val="FF0000"/>
                </a:solidFill>
                <a:sym typeface="+mn-ea"/>
              </a:rPr>
              <a:t>C</a:t>
            </a:r>
          </a:p>
        </p:txBody>
      </p:sp>
      <p:sp>
        <p:nvSpPr>
          <p:cNvPr id="3" name="文本框 2"/>
          <p:cNvSpPr txBox="1"/>
          <p:nvPr/>
        </p:nvSpPr>
        <p:spPr>
          <a:xfrm>
            <a:off x="487680" y="4860290"/>
            <a:ext cx="11250295" cy="12725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【解题分析】本题题干体现了创新的价值，ABD观点虽然正确，但与材料主旨不符。所以答案是C。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102360"/>
            <a:ext cx="11266805" cy="4030980"/>
          </a:xfrm>
          <a:prstGeom prst="rect">
            <a:avLst/>
          </a:prstGeom>
          <a:noFill/>
          <a:ln w="9525">
            <a:noFill/>
          </a:ln>
        </p:spPr>
        <p:txBody>
          <a:bodyPr wrap="square">
            <a:spAutoFit/>
          </a:bodyPr>
          <a:lstStyle/>
          <a:p>
            <a:pPr indent="0" fontAlgn="auto">
              <a:lnSpc>
                <a:spcPct val="100000"/>
              </a:lnSpc>
            </a:pPr>
            <a:r>
              <a:rPr sz="3200" b="0"/>
              <a:t>2. 高交会是深圳改革开放的重要名片，20多年来秉持开放合作、创新发展理念，不断汇聚创新资源，推动国内国际高技术产业融合发展，已成为中国高新技术领域产品展示、成果转化、开放合作的重要平台，为激活全球贸易注入新动能。这表明</a:t>
            </a:r>
            <a:r>
              <a:rPr lang="en-US" sz="3200" b="0"/>
              <a:t>(          )</a:t>
            </a:r>
            <a:endParaRPr sz="3200" b="0"/>
          </a:p>
          <a:p>
            <a:pPr indent="0" fontAlgn="auto">
              <a:lnSpc>
                <a:spcPct val="100000"/>
              </a:lnSpc>
            </a:pPr>
            <a:r>
              <a:rPr sz="3200" b="0"/>
              <a:t>①创新是发展的根本目的  ②创新影响世界经济发展</a:t>
            </a:r>
            <a:r>
              <a:rPr lang="en-US" sz="3200" b="0"/>
              <a:t> </a:t>
            </a:r>
            <a:endParaRPr sz="3200" b="0"/>
          </a:p>
          <a:p>
            <a:pPr indent="0" fontAlgn="auto">
              <a:lnSpc>
                <a:spcPct val="100000"/>
              </a:lnSpc>
            </a:pPr>
            <a:r>
              <a:rPr sz="3200" b="0"/>
              <a:t>③创新是引领发展的第一动力  ④时代发展呼唤创新</a:t>
            </a:r>
          </a:p>
          <a:p>
            <a:pPr indent="0" fontAlgn="auto">
              <a:lnSpc>
                <a:spcPct val="100000"/>
              </a:lnSpc>
            </a:pPr>
            <a:r>
              <a:rPr sz="3200" b="0"/>
              <a:t>A. ①②③  </a:t>
            </a:r>
            <a:r>
              <a:rPr lang="en-US" sz="3200" b="0"/>
              <a:t>	</a:t>
            </a:r>
            <a:r>
              <a:rPr sz="3200" b="0"/>
              <a:t>B. ①②④  </a:t>
            </a:r>
            <a:r>
              <a:rPr lang="en-US" sz="3200" b="0"/>
              <a:t>	</a:t>
            </a:r>
            <a:r>
              <a:rPr sz="3200" b="0"/>
              <a:t>C. ①③④  </a:t>
            </a:r>
            <a:r>
              <a:rPr lang="en-US" sz="3200" b="0"/>
              <a:t>	</a:t>
            </a:r>
            <a:r>
              <a:rPr sz="3200" b="0"/>
              <a:t>D. ②③④</a:t>
            </a:r>
          </a:p>
        </p:txBody>
      </p:sp>
      <p:sp>
        <p:nvSpPr>
          <p:cNvPr id="2" name="文本框 1"/>
          <p:cNvSpPr txBox="1"/>
          <p:nvPr/>
        </p:nvSpPr>
        <p:spPr>
          <a:xfrm>
            <a:off x="990600" y="3080385"/>
            <a:ext cx="476250" cy="583565"/>
          </a:xfrm>
          <a:prstGeom prst="rect">
            <a:avLst/>
          </a:prstGeom>
          <a:noFill/>
        </p:spPr>
        <p:txBody>
          <a:bodyPr wrap="none" rtlCol="0" anchor="t">
            <a:spAutoFit/>
          </a:bodyPr>
          <a:lstStyle/>
          <a:p>
            <a:r>
              <a:rPr lang="en-US" sz="3200" b="1">
                <a:solidFill>
                  <a:srgbClr val="FF0000"/>
                </a:solidFill>
                <a:sym typeface="+mn-ea"/>
              </a:rPr>
              <a:t>D</a:t>
            </a:r>
          </a:p>
        </p:txBody>
      </p:sp>
      <p:sp>
        <p:nvSpPr>
          <p:cNvPr id="3" name="文本框 2"/>
          <p:cNvSpPr txBox="1"/>
          <p:nvPr/>
        </p:nvSpPr>
        <p:spPr>
          <a:xfrm>
            <a:off x="487680" y="5147310"/>
            <a:ext cx="11250295" cy="12725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【解题分析】①观点错误，创新是发展的路径，并不是发展的目的，发展的根本目的是增进民生福祉。所以答案是D。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3235" y="1130300"/>
            <a:ext cx="11280775" cy="4041140"/>
          </a:xfrm>
          <a:prstGeom prst="rect">
            <a:avLst/>
          </a:prstGeom>
          <a:noFill/>
          <a:ln w="9525">
            <a:noFill/>
          </a:ln>
        </p:spPr>
        <p:txBody>
          <a:bodyPr wrap="square">
            <a:spAutoFit/>
          </a:bodyPr>
          <a:lstStyle/>
          <a:p>
            <a:pPr indent="0" fontAlgn="auto">
              <a:lnSpc>
                <a:spcPts val="4400"/>
              </a:lnSpc>
            </a:pPr>
            <a:r>
              <a:rPr sz="3200" b="0"/>
              <a:t>3. 创新缝纫针——仅需一点压力，大眼针的环眼打开，开到纽扣那么大，穿针引线，就会方便很多了；3D眼镜贴纸——只要将不干胶贴纸撕下来，覆盖住眼镜镜片，就可以戴着自己的眼镜观看3D影片了……这说明</a:t>
            </a:r>
            <a:r>
              <a:rPr lang="en-US" sz="3200" b="0"/>
              <a:t>(           )</a:t>
            </a:r>
            <a:endParaRPr sz="3200" b="0"/>
          </a:p>
          <a:p>
            <a:pPr indent="0" fontAlgn="auto">
              <a:lnSpc>
                <a:spcPts val="4400"/>
              </a:lnSpc>
            </a:pPr>
            <a:r>
              <a:rPr sz="3200" b="0"/>
              <a:t>①生活处处有创新  ②创新就是从无到有的创造发明　　</a:t>
            </a:r>
          </a:p>
          <a:p>
            <a:pPr indent="0" fontAlgn="auto">
              <a:lnSpc>
                <a:spcPts val="4400"/>
              </a:lnSpc>
            </a:pPr>
            <a:r>
              <a:rPr sz="3200" b="0"/>
              <a:t>③创新能够改变生活  ④创新让生活更美好</a:t>
            </a:r>
          </a:p>
          <a:p>
            <a:pPr indent="0" fontAlgn="auto">
              <a:lnSpc>
                <a:spcPts val="4400"/>
              </a:lnSpc>
            </a:pPr>
            <a:r>
              <a:rPr sz="3200" b="0"/>
              <a:t>A. ①②③</a:t>
            </a:r>
            <a:r>
              <a:rPr lang="en-US" sz="3200" b="0"/>
              <a:t>		</a:t>
            </a:r>
            <a:r>
              <a:rPr sz="3200" b="0"/>
              <a:t>B. ①②④</a:t>
            </a:r>
            <a:r>
              <a:rPr lang="en-US" sz="3200" b="0"/>
              <a:t>		</a:t>
            </a:r>
            <a:r>
              <a:rPr sz="3200" b="0"/>
              <a:t>C. ①③④</a:t>
            </a:r>
            <a:r>
              <a:rPr lang="en-US" sz="3200" b="0"/>
              <a:t>		</a:t>
            </a:r>
            <a:r>
              <a:rPr sz="3200" b="0"/>
              <a:t>D. ②③④ </a:t>
            </a:r>
          </a:p>
        </p:txBody>
      </p:sp>
      <p:sp>
        <p:nvSpPr>
          <p:cNvPr id="2" name="文本框 1"/>
          <p:cNvSpPr txBox="1"/>
          <p:nvPr/>
        </p:nvSpPr>
        <p:spPr>
          <a:xfrm>
            <a:off x="5969000" y="2823210"/>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C</a:t>
            </a:r>
          </a:p>
        </p:txBody>
      </p:sp>
      <p:sp>
        <p:nvSpPr>
          <p:cNvPr id="3" name="文本框 2"/>
          <p:cNvSpPr txBox="1"/>
          <p:nvPr/>
        </p:nvSpPr>
        <p:spPr>
          <a:xfrm>
            <a:off x="487680" y="5078730"/>
            <a:ext cx="11250295" cy="1173480"/>
          </a:xfrm>
          <a:prstGeom prst="rect">
            <a:avLst/>
          </a:prstGeom>
          <a:noFill/>
          <a:ln w="9525">
            <a:noFill/>
          </a:ln>
        </p:spPr>
        <p:txBody>
          <a:bodyPr wrap="square">
            <a:spAutoFit/>
          </a:bodyPr>
          <a:lstStyle/>
          <a:p>
            <a:pPr indent="0">
              <a:lnSpc>
                <a:spcPct val="11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 ②观点错误，创新不只是从无到有的创造发明，还可以是对已有成果的改进和完善。所以答案是C。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099820"/>
            <a:ext cx="11295380" cy="5169535"/>
          </a:xfrm>
          <a:prstGeom prst="rect">
            <a:avLst/>
          </a:prstGeom>
          <a:noFill/>
          <a:ln w="9525">
            <a:noFill/>
          </a:ln>
        </p:spPr>
        <p:txBody>
          <a:bodyPr wrap="square">
            <a:spAutoFit/>
          </a:bodyPr>
          <a:lstStyle/>
          <a:p>
            <a:pPr indent="0" fontAlgn="auto">
              <a:lnSpc>
                <a:spcPts val="4400"/>
              </a:lnSpc>
            </a:pPr>
            <a:r>
              <a:rPr sz="3200" b="0">
                <a:ea typeface="宋体" panose="02010600030101010101" pitchFamily="2" charset="-122"/>
              </a:rPr>
              <a:t>4. 从党的十八大明确提出要实施创新驱动发展战略，到党的十九大提出创新是引领发展的第一动力，再到党的十九届五中全会提出坚持创新在我国现代化建设全局中的核心地位，以习近平同志为核心的党中央，不断探索规律、深化认识，对科技创新提出一系列新论断、新要求，指明了坚持走中国特色自主创新道路的新方向，为建设科技强国提供了根本遵循。对此，下列理解正确的是</a:t>
            </a:r>
            <a:r>
              <a:rPr lang="en-US" sz="3200" b="0">
                <a:ea typeface="宋体" panose="02010600030101010101" pitchFamily="2" charset="-122"/>
              </a:rPr>
              <a:t>(           )</a:t>
            </a:r>
            <a:endParaRPr sz="3200" b="0">
              <a:ea typeface="宋体" panose="02010600030101010101" pitchFamily="2" charset="-122"/>
            </a:endParaRPr>
          </a:p>
          <a:p>
            <a:pPr indent="0" fontAlgn="auto">
              <a:lnSpc>
                <a:spcPts val="4400"/>
              </a:lnSpc>
            </a:pPr>
            <a:r>
              <a:rPr sz="3200" b="0">
                <a:ea typeface="宋体" panose="02010600030101010101" pitchFamily="2" charset="-122"/>
              </a:rPr>
              <a:t>①创新驱动是国家命运所系</a:t>
            </a:r>
          </a:p>
          <a:p>
            <a:pPr indent="0" fontAlgn="auto">
              <a:lnSpc>
                <a:spcPts val="4400"/>
              </a:lnSpc>
            </a:pPr>
            <a:r>
              <a:rPr sz="3200" b="0">
                <a:ea typeface="宋体" panose="02010600030101010101" pitchFamily="2" charset="-122"/>
              </a:rPr>
              <a:t>②坚持党对科技事业的全面领导</a:t>
            </a:r>
          </a:p>
        </p:txBody>
      </p:sp>
      <p:sp>
        <p:nvSpPr>
          <p:cNvPr id="2" name="文本框 1"/>
          <p:cNvSpPr txBox="1"/>
          <p:nvPr/>
        </p:nvSpPr>
        <p:spPr>
          <a:xfrm>
            <a:off x="3883660" y="4526280"/>
            <a:ext cx="476250" cy="583565"/>
          </a:xfrm>
          <a:prstGeom prst="rect">
            <a:avLst/>
          </a:prstGeom>
          <a:noFill/>
        </p:spPr>
        <p:txBody>
          <a:bodyPr wrap="none" rtlCol="0" anchor="t">
            <a:spAutoFit/>
          </a:bodyPr>
          <a:lstStyle/>
          <a:p>
            <a:r>
              <a:rPr lang="en-US" sz="3200" b="1">
                <a:solidFill>
                  <a:srgbClr val="FF0000"/>
                </a:solidFill>
                <a:ea typeface="宋体" panose="02010600030101010101" pitchFamily="2" charset="-122"/>
                <a:sym typeface="+mn-ea"/>
              </a:rPr>
              <a:t>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4202430"/>
            <a:ext cx="11250295" cy="12725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【解题分析】④观点错误，我国的中心工作是经济建设。所以答案是A。</a:t>
            </a:r>
          </a:p>
        </p:txBody>
      </p:sp>
      <p:sp>
        <p:nvSpPr>
          <p:cNvPr id="2" name="文本框 1"/>
          <p:cNvSpPr txBox="1"/>
          <p:nvPr/>
        </p:nvSpPr>
        <p:spPr>
          <a:xfrm>
            <a:off x="487045" y="1103630"/>
            <a:ext cx="11251565" cy="1783715"/>
          </a:xfrm>
          <a:prstGeom prst="rect">
            <a:avLst/>
          </a:prstGeom>
          <a:noFill/>
        </p:spPr>
        <p:txBody>
          <a:bodyPr wrap="square" rtlCol="0" anchor="t">
            <a:spAutoFit/>
          </a:bodyPr>
          <a:lstStyle/>
          <a:p>
            <a:pPr indent="0" fontAlgn="auto">
              <a:lnSpc>
                <a:spcPts val="4400"/>
              </a:lnSpc>
            </a:pPr>
            <a:r>
              <a:rPr sz="3200">
                <a:ea typeface="宋体" panose="02010600030101010101" pitchFamily="2" charset="-122"/>
                <a:sym typeface="+mn-ea"/>
              </a:rPr>
              <a:t>③时代发展呼唤创新，我国坚持创新驱动发展战略</a:t>
            </a:r>
            <a:endParaRPr sz="3200">
              <a:ea typeface="宋体" panose="02010600030101010101" pitchFamily="2" charset="-122"/>
            </a:endParaRPr>
          </a:p>
          <a:p>
            <a:pPr indent="0" fontAlgn="auto">
              <a:lnSpc>
                <a:spcPts val="4400"/>
              </a:lnSpc>
            </a:pPr>
            <a:r>
              <a:rPr sz="3200">
                <a:ea typeface="宋体" panose="02010600030101010101" pitchFamily="2" charset="-122"/>
                <a:sym typeface="+mn-ea"/>
              </a:rPr>
              <a:t>④把科技创新作为一切工作的中心</a:t>
            </a:r>
            <a:endParaRPr sz="3200">
              <a:ea typeface="宋体" panose="02010600030101010101" pitchFamily="2" charset="-122"/>
            </a:endParaRPr>
          </a:p>
          <a:p>
            <a:pPr indent="0" fontAlgn="auto">
              <a:lnSpc>
                <a:spcPts val="4400"/>
              </a:lnSpc>
            </a:pPr>
            <a:r>
              <a:rPr sz="3200">
                <a:ea typeface="宋体" panose="02010600030101010101" pitchFamily="2" charset="-122"/>
                <a:sym typeface="+mn-ea"/>
              </a:rPr>
              <a:t>A. ①②③  </a:t>
            </a:r>
            <a:r>
              <a:rPr lang="en-US" sz="3200">
                <a:ea typeface="宋体" panose="02010600030101010101" pitchFamily="2" charset="-122"/>
                <a:sym typeface="+mn-ea"/>
              </a:rPr>
              <a:t>	</a:t>
            </a:r>
            <a:r>
              <a:rPr sz="3200">
                <a:ea typeface="宋体" panose="02010600030101010101" pitchFamily="2" charset="-122"/>
                <a:sym typeface="+mn-ea"/>
              </a:rPr>
              <a:t>B. ①②④  </a:t>
            </a:r>
            <a:r>
              <a:rPr lang="en-US" sz="3200">
                <a:ea typeface="宋体" panose="02010600030101010101" pitchFamily="2" charset="-122"/>
                <a:sym typeface="+mn-ea"/>
              </a:rPr>
              <a:t>	</a:t>
            </a:r>
            <a:r>
              <a:rPr sz="3200">
                <a:ea typeface="宋体" panose="02010600030101010101" pitchFamily="2" charset="-122"/>
                <a:sym typeface="+mn-ea"/>
              </a:rPr>
              <a:t>C. ①③④  </a:t>
            </a:r>
            <a:r>
              <a:rPr lang="en-US" sz="3200">
                <a:ea typeface="宋体" panose="02010600030101010101" pitchFamily="2" charset="-122"/>
                <a:sym typeface="+mn-ea"/>
              </a:rPr>
              <a:t>	</a:t>
            </a:r>
            <a:r>
              <a:rPr sz="3200">
                <a:ea typeface="宋体" panose="02010600030101010101" pitchFamily="2" charset="-122"/>
                <a:sym typeface="+mn-ea"/>
              </a:rPr>
              <a:t>D. ②③④</a:t>
            </a:r>
            <a:endParaRPr lang="zh-CN" altLang="en-US" sz="3200"/>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48310" y="1117600"/>
            <a:ext cx="11295380" cy="4041140"/>
          </a:xfrm>
          <a:prstGeom prst="rect">
            <a:avLst/>
          </a:prstGeom>
          <a:noFill/>
          <a:ln w="9525">
            <a:noFill/>
          </a:ln>
        </p:spPr>
        <p:txBody>
          <a:bodyPr wrap="square">
            <a:spAutoFit/>
          </a:bodyPr>
          <a:lstStyle/>
          <a:p>
            <a:pPr indent="0" fontAlgn="auto">
              <a:lnSpc>
                <a:spcPts val="4400"/>
              </a:lnSpc>
            </a:pPr>
            <a:r>
              <a:rPr sz="3200" b="0"/>
              <a:t>5. 改革让中国经济插上腾飞的翅膀，创新是引领发展的第一动力。下列关于改革与创新的关系表述正确的是</a:t>
            </a:r>
            <a:r>
              <a:rPr lang="en-US" sz="3200" b="0"/>
              <a:t>(        )</a:t>
            </a:r>
            <a:endParaRPr sz="3200" b="0"/>
          </a:p>
          <a:p>
            <a:pPr indent="0" fontAlgn="auto">
              <a:lnSpc>
                <a:spcPts val="4400"/>
              </a:lnSpc>
            </a:pPr>
            <a:r>
              <a:rPr sz="3200" b="0"/>
              <a:t>①改革开放是创新的生命  　　　　　　　　</a:t>
            </a:r>
          </a:p>
          <a:p>
            <a:pPr indent="0" fontAlgn="auto">
              <a:lnSpc>
                <a:spcPts val="4400"/>
              </a:lnSpc>
            </a:pPr>
            <a:r>
              <a:rPr sz="3200" b="0"/>
              <a:t>②改革和创新密不可分，改革等同于创新</a:t>
            </a:r>
          </a:p>
          <a:p>
            <a:pPr indent="0" fontAlgn="auto">
              <a:lnSpc>
                <a:spcPts val="4400"/>
              </a:lnSpc>
            </a:pPr>
            <a:r>
              <a:rPr sz="3200" b="0"/>
              <a:t>③改革创新推动中国走向富强  　　　　　　　　</a:t>
            </a:r>
          </a:p>
          <a:p>
            <a:pPr indent="0" fontAlgn="auto">
              <a:lnSpc>
                <a:spcPts val="4400"/>
              </a:lnSpc>
            </a:pPr>
            <a:r>
              <a:rPr sz="3200" b="0"/>
              <a:t>④创新通过改革渗透到社会生活的方方面面</a:t>
            </a:r>
          </a:p>
          <a:p>
            <a:pPr indent="0" fontAlgn="auto">
              <a:lnSpc>
                <a:spcPts val="4400"/>
              </a:lnSpc>
            </a:pPr>
            <a:r>
              <a:rPr sz="3200" b="0"/>
              <a:t>A. ①②</a:t>
            </a:r>
            <a:r>
              <a:rPr lang="en-US" sz="3200" b="0"/>
              <a:t>		</a:t>
            </a:r>
            <a:r>
              <a:rPr sz="3200" b="0"/>
              <a:t>B. ①③</a:t>
            </a:r>
            <a:r>
              <a:rPr lang="en-US" sz="3200" b="0"/>
              <a:t>		</a:t>
            </a:r>
            <a:r>
              <a:rPr sz="3200" b="0"/>
              <a:t>C. ②③</a:t>
            </a:r>
            <a:r>
              <a:rPr lang="en-US" sz="3200" b="0"/>
              <a:t>		</a:t>
            </a:r>
            <a:r>
              <a:rPr sz="3200" b="0"/>
              <a:t>D. ③④</a:t>
            </a:r>
          </a:p>
        </p:txBody>
      </p:sp>
      <p:sp>
        <p:nvSpPr>
          <p:cNvPr id="4" name="文本框 3"/>
          <p:cNvSpPr txBox="1"/>
          <p:nvPr/>
        </p:nvSpPr>
        <p:spPr>
          <a:xfrm>
            <a:off x="8938260" y="1720215"/>
            <a:ext cx="476250" cy="583565"/>
          </a:xfrm>
          <a:prstGeom prst="rect">
            <a:avLst/>
          </a:prstGeom>
          <a:noFill/>
        </p:spPr>
        <p:txBody>
          <a:bodyPr wrap="none" rtlCol="0" anchor="t">
            <a:spAutoFit/>
          </a:bodyPr>
          <a:lstStyle/>
          <a:p>
            <a:r>
              <a:rPr lang="en-US" sz="3200" b="1">
                <a:solidFill>
                  <a:srgbClr val="FF0000"/>
                </a:solidFill>
                <a:sym typeface="+mn-ea"/>
              </a:rPr>
              <a:t>D</a:t>
            </a:r>
          </a:p>
        </p:txBody>
      </p:sp>
      <p:sp>
        <p:nvSpPr>
          <p:cNvPr id="5" name="文本框 4"/>
          <p:cNvSpPr txBox="1"/>
          <p:nvPr/>
        </p:nvSpPr>
        <p:spPr>
          <a:xfrm>
            <a:off x="487680" y="5097145"/>
            <a:ext cx="11250295" cy="1568450"/>
          </a:xfrm>
          <a:prstGeom prst="rect">
            <a:avLst/>
          </a:prstGeom>
          <a:noFill/>
          <a:ln w="9525">
            <a:noFill/>
          </a:ln>
        </p:spPr>
        <p:txBody>
          <a:bodyPr wrap="square">
            <a:spAutoFit/>
          </a:bodyPr>
          <a:lstStyle/>
          <a:p>
            <a:pPr indent="0">
              <a:lnSpc>
                <a:spcPct val="10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【解题分析】①观点错误，创新是改革开放的生命。②观点错误，改革和创新是密不可分的，但改革并不等同于创新，两者既有联系又有区别。所以答案是D。</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117600"/>
            <a:ext cx="11282045" cy="4605020"/>
          </a:xfrm>
          <a:prstGeom prst="rect">
            <a:avLst/>
          </a:prstGeom>
          <a:noFill/>
          <a:ln w="9525">
            <a:noFill/>
          </a:ln>
        </p:spPr>
        <p:txBody>
          <a:bodyPr wrap="square">
            <a:spAutoFit/>
          </a:bodyPr>
          <a:lstStyle/>
          <a:p>
            <a:pPr indent="0" fontAlgn="auto">
              <a:lnSpc>
                <a:spcPts val="4400"/>
              </a:lnSpc>
            </a:pPr>
            <a:r>
              <a:rPr sz="3200" b="0"/>
              <a:t>6. 2021年11月5日，“2021粤港澳大湾区创新经济高峰论坛”在深圳召开，论坛主题为“新使命大未来：互联互通提速下的大湾区创新进阶”。该论坛分析了全球科技产业发展的竞逐态势，探讨大湾区创新驱动的方略与路径，并试图为创新型企业与金融机构搭建顺畅的对话对接平台。粤港澳大湾区发展这么重视创新是因为</a:t>
            </a:r>
            <a:r>
              <a:rPr lang="en-US" sz="3200" b="0"/>
              <a:t>(           )</a:t>
            </a:r>
            <a:endParaRPr sz="3200" b="0"/>
          </a:p>
          <a:p>
            <a:pPr indent="0" fontAlgn="auto">
              <a:lnSpc>
                <a:spcPts val="4400"/>
              </a:lnSpc>
            </a:pPr>
            <a:r>
              <a:rPr sz="3200" b="0"/>
              <a:t>①创新是引领发展的第一动力</a:t>
            </a:r>
          </a:p>
          <a:p>
            <a:pPr indent="0" fontAlgn="auto">
              <a:lnSpc>
                <a:spcPts val="4400"/>
              </a:lnSpc>
            </a:pPr>
            <a:r>
              <a:rPr sz="3200" b="0"/>
              <a:t>②创新是适应和引领我国经济发展新常态的现实需要</a:t>
            </a:r>
          </a:p>
        </p:txBody>
      </p:sp>
      <p:sp>
        <p:nvSpPr>
          <p:cNvPr id="2" name="文本框 1"/>
          <p:cNvSpPr txBox="1"/>
          <p:nvPr/>
        </p:nvSpPr>
        <p:spPr>
          <a:xfrm>
            <a:off x="2994660" y="3974465"/>
            <a:ext cx="410845" cy="583565"/>
          </a:xfrm>
          <a:prstGeom prst="rect">
            <a:avLst/>
          </a:prstGeom>
          <a:noFill/>
        </p:spPr>
        <p:txBody>
          <a:bodyPr wrap="none" rtlCol="0" anchor="t">
            <a:spAutoFit/>
          </a:bodyPr>
          <a:lstStyle/>
          <a:p>
            <a:r>
              <a:rPr sz="3200" b="1">
                <a:solidFill>
                  <a:srgbClr val="FF0000"/>
                </a:solidFill>
                <a:sym typeface="+mn-ea"/>
              </a:rPr>
              <a:t>B</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3528695"/>
            <a:ext cx="10964545" cy="186309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【解题分析】本题考查创新的价值，创新是推动湾区高质量发展的第一动力，但并不是唯一动力，③观点错误。所以答案是B。</a:t>
            </a:r>
          </a:p>
        </p:txBody>
      </p:sp>
      <p:sp>
        <p:nvSpPr>
          <p:cNvPr id="3" name="文本框 2"/>
          <p:cNvSpPr txBox="1"/>
          <p:nvPr/>
        </p:nvSpPr>
        <p:spPr>
          <a:xfrm>
            <a:off x="462280" y="1134745"/>
            <a:ext cx="11282045" cy="1783715"/>
          </a:xfrm>
          <a:prstGeom prst="rect">
            <a:avLst/>
          </a:prstGeom>
          <a:noFill/>
          <a:ln w="9525">
            <a:noFill/>
          </a:ln>
        </p:spPr>
        <p:txBody>
          <a:bodyPr wrap="square">
            <a:spAutoFit/>
          </a:bodyPr>
          <a:lstStyle/>
          <a:p>
            <a:pPr indent="0" fontAlgn="auto">
              <a:lnSpc>
                <a:spcPts val="4400"/>
              </a:lnSpc>
            </a:pPr>
            <a:r>
              <a:rPr sz="3200" b="0"/>
              <a:t>③创新是推动湾区高质量发展的唯一动力</a:t>
            </a:r>
          </a:p>
          <a:p>
            <a:pPr indent="0" fontAlgn="auto">
              <a:lnSpc>
                <a:spcPts val="4400"/>
              </a:lnSpc>
            </a:pPr>
            <a:r>
              <a:rPr sz="3200" b="0"/>
              <a:t>④唯创新者进，唯创新者胜，唯创新者强</a:t>
            </a:r>
          </a:p>
          <a:p>
            <a:pPr indent="0" fontAlgn="auto">
              <a:lnSpc>
                <a:spcPts val="4400"/>
              </a:lnSpc>
            </a:pPr>
            <a:r>
              <a:rPr sz="3200" b="0"/>
              <a:t>A. ①②③  </a:t>
            </a:r>
            <a:r>
              <a:rPr lang="en-US" sz="3200" b="0"/>
              <a:t>	</a:t>
            </a:r>
            <a:r>
              <a:rPr sz="3200" b="0"/>
              <a:t>B. ①②④  </a:t>
            </a:r>
            <a:r>
              <a:rPr lang="en-US" sz="3200" b="0"/>
              <a:t>	</a:t>
            </a:r>
            <a:r>
              <a:rPr sz="3200" b="0"/>
              <a:t>C. ①③④  </a:t>
            </a:r>
            <a:r>
              <a:rPr lang="en-US" sz="3200" b="0"/>
              <a:t>	</a:t>
            </a:r>
            <a:r>
              <a:rPr sz="3200" b="0"/>
              <a:t>D. ②③④</a:t>
            </a:r>
          </a:p>
        </p:txBody>
      </p:sp>
    </p:spTree>
  </p:cSld>
  <p:clrMapOvr>
    <a:masterClrMapping/>
  </p:clrMapOvr>
  <p:transition>
    <p:wedge/>
    <p:sndAc>
      <p:stSnd>
        <p:snd r:embed="rId2" name="chimes.wav"/>
      </p:st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08710"/>
            <a:ext cx="11267440" cy="4041140"/>
          </a:xfrm>
          <a:prstGeom prst="rect">
            <a:avLst/>
          </a:prstGeom>
          <a:noFill/>
          <a:ln w="9525">
            <a:noFill/>
          </a:ln>
        </p:spPr>
        <p:txBody>
          <a:bodyPr wrap="square">
            <a:spAutoFit/>
          </a:bodyPr>
          <a:lstStyle/>
          <a:p>
            <a:pPr indent="0" fontAlgn="auto">
              <a:lnSpc>
                <a:spcPts val="4400"/>
              </a:lnSpc>
            </a:pPr>
            <a:r>
              <a:rPr sz="3200" b="0"/>
              <a:t>7. 有人说：“培养创新人才就是培养科技创新人才。” 此话有一定道理，但说得不全面、不准确，理由是</a:t>
            </a:r>
            <a:r>
              <a:rPr lang="en-US" sz="3200" b="0"/>
              <a:t>(         )</a:t>
            </a:r>
            <a:endParaRPr sz="3200" b="0"/>
          </a:p>
          <a:p>
            <a:pPr indent="0" fontAlgn="auto">
              <a:lnSpc>
                <a:spcPts val="4400"/>
              </a:lnSpc>
            </a:pPr>
            <a:r>
              <a:rPr sz="3200" b="0"/>
              <a:t>①创新不仅局限于科技领域，还渗透在生活的方方面面</a:t>
            </a:r>
          </a:p>
          <a:p>
            <a:pPr indent="0" fontAlgn="auto">
              <a:lnSpc>
                <a:spcPts val="4400"/>
              </a:lnSpc>
            </a:pPr>
            <a:r>
              <a:rPr sz="3200" b="0"/>
              <a:t>②创新只是灵光乍现的顿悟，不需要特意培养</a:t>
            </a:r>
          </a:p>
          <a:p>
            <a:pPr indent="0" fontAlgn="auto">
              <a:lnSpc>
                <a:spcPts val="4400"/>
              </a:lnSpc>
            </a:pPr>
            <a:r>
              <a:rPr sz="3200" b="0"/>
              <a:t>③科技创新是创新的重点，但不是创新的全部</a:t>
            </a:r>
          </a:p>
          <a:p>
            <a:pPr indent="0" fontAlgn="auto">
              <a:lnSpc>
                <a:spcPts val="4400"/>
              </a:lnSpc>
            </a:pPr>
            <a:r>
              <a:rPr sz="3200" b="0"/>
              <a:t>④社会生活的各个领域、各个门类都需要创新</a:t>
            </a:r>
          </a:p>
          <a:p>
            <a:pPr indent="0" fontAlgn="auto">
              <a:lnSpc>
                <a:spcPts val="4400"/>
              </a:lnSpc>
            </a:pPr>
            <a:r>
              <a:rPr sz="3200" b="0"/>
              <a:t>A. ①②③</a:t>
            </a:r>
            <a:r>
              <a:rPr lang="en-US" sz="3200" b="0"/>
              <a:t>		</a:t>
            </a:r>
            <a:r>
              <a:rPr sz="3200" b="0"/>
              <a:t>B. ①②④</a:t>
            </a:r>
            <a:r>
              <a:rPr lang="en-US" sz="3200" b="0"/>
              <a:t>		</a:t>
            </a:r>
            <a:r>
              <a:rPr sz="3200" b="0"/>
              <a:t>C. ①③④</a:t>
            </a:r>
            <a:r>
              <a:rPr lang="en-US" sz="3200" b="0"/>
              <a:t>		</a:t>
            </a:r>
            <a:r>
              <a:rPr sz="3200" b="0"/>
              <a:t>D. ②③④</a:t>
            </a:r>
          </a:p>
        </p:txBody>
      </p:sp>
      <p:sp>
        <p:nvSpPr>
          <p:cNvPr id="2" name="文本框 1"/>
          <p:cNvSpPr txBox="1"/>
          <p:nvPr/>
        </p:nvSpPr>
        <p:spPr>
          <a:xfrm>
            <a:off x="8273415" y="1703070"/>
            <a:ext cx="476250" cy="583565"/>
          </a:xfrm>
          <a:prstGeom prst="rect">
            <a:avLst/>
          </a:prstGeom>
          <a:noFill/>
        </p:spPr>
        <p:txBody>
          <a:bodyPr wrap="none" rtlCol="0" anchor="t">
            <a:spAutoFit/>
          </a:bodyPr>
          <a:lstStyle/>
          <a:p>
            <a:r>
              <a:rPr lang="en-US" sz="3200" b="1">
                <a:solidFill>
                  <a:srgbClr val="FF0000"/>
                </a:solidFill>
                <a:sym typeface="+mn-ea"/>
              </a:rPr>
              <a:t>C</a:t>
            </a:r>
          </a:p>
        </p:txBody>
      </p:sp>
      <p:sp>
        <p:nvSpPr>
          <p:cNvPr id="3" name="文本框 2"/>
          <p:cNvSpPr txBox="1"/>
          <p:nvPr/>
        </p:nvSpPr>
        <p:spPr>
          <a:xfrm>
            <a:off x="487680" y="5292725"/>
            <a:ext cx="11250295" cy="1076325"/>
          </a:xfrm>
          <a:prstGeom prst="rect">
            <a:avLst/>
          </a:prstGeom>
          <a:noFill/>
          <a:ln w="9525">
            <a:noFill/>
          </a:ln>
        </p:spPr>
        <p:txBody>
          <a:bodyPr wrap="square">
            <a:spAutoFit/>
          </a:bodyPr>
          <a:lstStyle/>
          <a:p>
            <a:pPr indent="0"/>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【解题分析】②观点错误。创新不只是灵光乍现的顿悟，更需要年复一年的积累，创新人才是需要培养的。所以答案是C。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63320"/>
            <a:ext cx="11253470" cy="3538220"/>
          </a:xfrm>
          <a:prstGeom prst="rect">
            <a:avLst/>
          </a:prstGeom>
          <a:noFill/>
          <a:ln w="9525">
            <a:noFill/>
          </a:ln>
        </p:spPr>
        <p:txBody>
          <a:bodyPr wrap="square">
            <a:spAutoFit/>
          </a:bodyPr>
          <a:lstStyle/>
          <a:p>
            <a:pPr indent="0" fontAlgn="auto">
              <a:lnSpc>
                <a:spcPct val="100000"/>
              </a:lnSpc>
            </a:pPr>
            <a:r>
              <a:rPr sz="3200" b="0"/>
              <a:t>8. 近年来，“创客”“互联网＋”“创新2.0”等新概念，在国内各种媒体和领导人的讲话中，成了高频词汇。这表明</a:t>
            </a:r>
            <a:r>
              <a:rPr lang="en-US" sz="3200" b="0"/>
              <a:t>(          )</a:t>
            </a:r>
            <a:endParaRPr sz="3200" b="0"/>
          </a:p>
          <a:p>
            <a:pPr indent="0" fontAlgn="auto">
              <a:lnSpc>
                <a:spcPct val="100000"/>
              </a:lnSpc>
            </a:pPr>
            <a:r>
              <a:rPr sz="3200" b="0"/>
              <a:t>①创新发展是中华民族复兴的国运所系，唯创新者进</a:t>
            </a:r>
          </a:p>
          <a:p>
            <a:pPr indent="0" fontAlgn="auto">
              <a:lnSpc>
                <a:spcPct val="100000"/>
              </a:lnSpc>
            </a:pPr>
            <a:r>
              <a:rPr sz="3200" b="0"/>
              <a:t>②创新已经成为世界主要国家发展战略的重心</a:t>
            </a:r>
          </a:p>
          <a:p>
            <a:pPr indent="0" fontAlgn="auto">
              <a:lnSpc>
                <a:spcPct val="100000"/>
              </a:lnSpc>
            </a:pPr>
            <a:r>
              <a:rPr sz="3200" b="0"/>
              <a:t>③传统行业已经不需要存在了</a:t>
            </a:r>
          </a:p>
          <a:p>
            <a:pPr indent="0" fontAlgn="auto">
              <a:lnSpc>
                <a:spcPct val="100000"/>
              </a:lnSpc>
            </a:pPr>
            <a:r>
              <a:rPr sz="3200" b="0"/>
              <a:t>④创新是时代的召唤</a:t>
            </a:r>
          </a:p>
          <a:p>
            <a:pPr indent="0" fontAlgn="auto">
              <a:lnSpc>
                <a:spcPct val="100000"/>
              </a:lnSpc>
            </a:pPr>
            <a:r>
              <a:rPr sz="3200" b="0"/>
              <a:t>A. ①③</a:t>
            </a:r>
            <a:r>
              <a:rPr lang="en-US" sz="3200" b="0"/>
              <a:t>		</a:t>
            </a:r>
            <a:r>
              <a:rPr sz="3200" b="0"/>
              <a:t>B. ①④</a:t>
            </a:r>
            <a:r>
              <a:rPr lang="en-US" sz="3200" b="0"/>
              <a:t>		</a:t>
            </a:r>
            <a:r>
              <a:rPr sz="3200" b="0"/>
              <a:t>C. ②③</a:t>
            </a:r>
            <a:r>
              <a:rPr lang="en-US" sz="3200" b="0"/>
              <a:t>		</a:t>
            </a:r>
            <a:r>
              <a:rPr sz="3200" b="0"/>
              <a:t>D. ②④</a:t>
            </a:r>
          </a:p>
        </p:txBody>
      </p:sp>
      <p:sp>
        <p:nvSpPr>
          <p:cNvPr id="2" name="文本框 1"/>
          <p:cNvSpPr txBox="1"/>
          <p:nvPr/>
        </p:nvSpPr>
        <p:spPr>
          <a:xfrm>
            <a:off x="487680" y="4826635"/>
            <a:ext cx="11250295" cy="1568450"/>
          </a:xfrm>
          <a:prstGeom prst="rect">
            <a:avLst/>
          </a:prstGeom>
          <a:noFill/>
          <a:ln w="9525">
            <a:noFill/>
          </a:ln>
        </p:spPr>
        <p:txBody>
          <a:bodyPr wrap="square">
            <a:spAutoFit/>
          </a:bodyPr>
          <a:lstStyle/>
          <a:p>
            <a:pPr indent="0"/>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【解题分析】题干表明的是创新的重要性，②观点虽然正确，但材料没有体现；③观点错误，传统行业需要转型升级，不是不需要存在。所以答案是B。</a:t>
            </a:r>
          </a:p>
        </p:txBody>
      </p:sp>
      <p:sp>
        <p:nvSpPr>
          <p:cNvPr id="3" name="文本框 2"/>
          <p:cNvSpPr txBox="1"/>
          <p:nvPr/>
        </p:nvSpPr>
        <p:spPr>
          <a:xfrm>
            <a:off x="9490075" y="1697355"/>
            <a:ext cx="454025" cy="583565"/>
          </a:xfrm>
          <a:prstGeom prst="rect">
            <a:avLst/>
          </a:prstGeom>
          <a:noFill/>
        </p:spPr>
        <p:txBody>
          <a:bodyPr wrap="none" rtlCol="0" anchor="t">
            <a:spAutoFit/>
          </a:bodyPr>
          <a:lstStyle/>
          <a:p>
            <a:r>
              <a:rPr lang="en-US" sz="3200" b="1">
                <a:solidFill>
                  <a:srgbClr val="FF0000"/>
                </a:solidFill>
                <a:sym typeface="+mn-ea"/>
              </a:rPr>
              <a:t>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18160" y="1106805"/>
            <a:ext cx="11253470" cy="4030980"/>
          </a:xfrm>
          <a:prstGeom prst="rect">
            <a:avLst/>
          </a:prstGeom>
          <a:noFill/>
          <a:ln w="9525">
            <a:noFill/>
          </a:ln>
        </p:spPr>
        <p:txBody>
          <a:bodyPr wrap="square">
            <a:spAutoFit/>
          </a:bodyPr>
          <a:lstStyle/>
          <a:p>
            <a:pPr indent="0" fontAlgn="auto">
              <a:lnSpc>
                <a:spcPct val="100000"/>
              </a:lnSpc>
            </a:pPr>
            <a:r>
              <a:rPr sz="3200" b="0"/>
              <a:t>9. 冰箱里的面包快吃完了，花该浇水了，皮鞋脏了该擦了……在5G时代，这些信息将由物品自己“告诉”主人，而不是由人自己发觉后才去解决。这说明</a:t>
            </a:r>
            <a:r>
              <a:rPr lang="en-US" sz="3200" b="0"/>
              <a:t>(        )</a:t>
            </a:r>
            <a:endParaRPr sz="3200" b="0"/>
          </a:p>
          <a:p>
            <a:pPr indent="0" fontAlgn="auto">
              <a:lnSpc>
                <a:spcPct val="100000"/>
              </a:lnSpc>
            </a:pPr>
            <a:r>
              <a:rPr sz="3200" b="0"/>
              <a:t>①科学技术可以解决人类的一切问题 </a:t>
            </a:r>
          </a:p>
          <a:p>
            <a:pPr indent="0" fontAlgn="auto">
              <a:lnSpc>
                <a:spcPct val="100000"/>
              </a:lnSpc>
            </a:pPr>
            <a:r>
              <a:rPr sz="3200" b="0"/>
              <a:t>②科技发展日新月异</a:t>
            </a:r>
          </a:p>
          <a:p>
            <a:pPr indent="0" fontAlgn="auto">
              <a:lnSpc>
                <a:spcPct val="100000"/>
              </a:lnSpc>
            </a:pPr>
            <a:r>
              <a:rPr sz="3200" b="0"/>
              <a:t>③创新让生活更美好</a:t>
            </a:r>
          </a:p>
          <a:p>
            <a:pPr indent="0" fontAlgn="auto">
              <a:lnSpc>
                <a:spcPct val="100000"/>
              </a:lnSpc>
            </a:pPr>
            <a:r>
              <a:rPr sz="3200" b="0"/>
              <a:t>④生活处处有创新，创新改变生活</a:t>
            </a:r>
          </a:p>
          <a:p>
            <a:pPr indent="0" fontAlgn="auto">
              <a:lnSpc>
                <a:spcPct val="100000"/>
              </a:lnSpc>
            </a:pPr>
            <a:r>
              <a:rPr sz="3200" b="0"/>
              <a:t>A. ①②③　　  B. ①②④　　   C. ①③④　   D. ②③④</a:t>
            </a:r>
          </a:p>
        </p:txBody>
      </p:sp>
      <p:sp>
        <p:nvSpPr>
          <p:cNvPr id="2" name="文本框 1"/>
          <p:cNvSpPr txBox="1"/>
          <p:nvPr/>
        </p:nvSpPr>
        <p:spPr>
          <a:xfrm>
            <a:off x="467360" y="5096510"/>
            <a:ext cx="11250295" cy="1076325"/>
          </a:xfrm>
          <a:prstGeom prst="rect">
            <a:avLst/>
          </a:prstGeom>
          <a:noFill/>
          <a:ln w="9525">
            <a:noFill/>
          </a:ln>
        </p:spPr>
        <p:txBody>
          <a:bodyPr wrap="square">
            <a:spAutoFit/>
          </a:bodyPr>
          <a:lstStyle/>
          <a:p>
            <a:pPr indent="0"/>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【解题分析】①观点错误，夸大了科学技术的作用，太绝对。所以答案是D。</a:t>
            </a:r>
          </a:p>
        </p:txBody>
      </p:sp>
      <p:sp>
        <p:nvSpPr>
          <p:cNvPr id="3" name="文本框 2"/>
          <p:cNvSpPr txBox="1"/>
          <p:nvPr/>
        </p:nvSpPr>
        <p:spPr>
          <a:xfrm>
            <a:off x="5728970" y="2141855"/>
            <a:ext cx="476250" cy="583565"/>
          </a:xfrm>
          <a:prstGeom prst="rect">
            <a:avLst/>
          </a:prstGeom>
          <a:noFill/>
        </p:spPr>
        <p:txBody>
          <a:bodyPr wrap="none" rtlCol="0" anchor="t">
            <a:spAutoFit/>
          </a:bodyPr>
          <a:lstStyle/>
          <a:p>
            <a:r>
              <a:rPr lang="en-US" sz="3200" b="1">
                <a:solidFill>
                  <a:srgbClr val="FF0000"/>
                </a:solidFill>
                <a:sym typeface="+mn-ea"/>
              </a:rPr>
              <a:t>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18160" y="1089660"/>
            <a:ext cx="11253470" cy="5210810"/>
          </a:xfrm>
          <a:prstGeom prst="rect">
            <a:avLst/>
          </a:prstGeom>
          <a:noFill/>
          <a:ln w="9525">
            <a:noFill/>
          </a:ln>
        </p:spPr>
        <p:txBody>
          <a:bodyPr wrap="square">
            <a:spAutoFit/>
          </a:bodyPr>
          <a:lstStyle/>
          <a:p>
            <a:pPr indent="0" fontAlgn="auto">
              <a:lnSpc>
                <a:spcPct val="130000"/>
              </a:lnSpc>
            </a:pPr>
            <a:r>
              <a:rPr sz="3200" b="0"/>
              <a:t>10. 1987年创立的时候，华为是一家年产值不到20万的小企业。自创立以来，华为人一直以质量为根本，加大科研资金投入，不断创新技术，提高产品质量。如今的华为产品，在业内处于领先地位。华为的成功告诉我们</a:t>
            </a:r>
            <a:r>
              <a:rPr lang="en-US" sz="3200" b="0"/>
              <a:t>(           )</a:t>
            </a:r>
            <a:endParaRPr sz="3200" b="0"/>
          </a:p>
          <a:p>
            <a:pPr indent="0" fontAlgn="auto">
              <a:lnSpc>
                <a:spcPct val="130000"/>
              </a:lnSpc>
            </a:pPr>
            <a:r>
              <a:rPr sz="3200" b="0"/>
              <a:t>A. 创新是推动发展的第一动力 </a:t>
            </a:r>
          </a:p>
          <a:p>
            <a:pPr indent="0" fontAlgn="auto">
              <a:lnSpc>
                <a:spcPct val="130000"/>
              </a:lnSpc>
            </a:pPr>
            <a:r>
              <a:rPr sz="3200" b="0"/>
              <a:t>B. 只要加大科研投入就能快速提高科技创新能力</a:t>
            </a:r>
          </a:p>
          <a:p>
            <a:pPr indent="0" fontAlgn="auto">
              <a:lnSpc>
                <a:spcPct val="130000"/>
              </a:lnSpc>
            </a:pPr>
            <a:r>
              <a:rPr sz="3200" b="0"/>
              <a:t>C. 创新就要独立自主，没必要引进国外先进技术</a:t>
            </a:r>
          </a:p>
          <a:p>
            <a:pPr indent="0" fontAlgn="auto">
              <a:lnSpc>
                <a:spcPct val="130000"/>
              </a:lnSpc>
            </a:pPr>
            <a:r>
              <a:rPr sz="3200" b="0"/>
              <a:t>D. 我国的创新实力领先世界</a:t>
            </a:r>
          </a:p>
        </p:txBody>
      </p:sp>
      <p:sp>
        <p:nvSpPr>
          <p:cNvPr id="2" name="文本框 1"/>
          <p:cNvSpPr txBox="1"/>
          <p:nvPr/>
        </p:nvSpPr>
        <p:spPr>
          <a:xfrm>
            <a:off x="6756400" y="3124200"/>
            <a:ext cx="476250" cy="583565"/>
          </a:xfrm>
          <a:prstGeom prst="rect">
            <a:avLst/>
          </a:prstGeom>
          <a:noFill/>
        </p:spPr>
        <p:txBody>
          <a:bodyPr wrap="none" rtlCol="0" anchor="t">
            <a:spAutoFit/>
          </a:bodyPr>
          <a:lstStyle/>
          <a:p>
            <a:r>
              <a:rPr lang="en-US" sz="3200" b="1">
                <a:solidFill>
                  <a:srgbClr val="FF0000"/>
                </a:solidFill>
                <a:sym typeface="+mn-ea"/>
              </a:rPr>
              <a:t>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50850" y="1809115"/>
            <a:ext cx="11034395" cy="2553335"/>
          </a:xfrm>
          <a:prstGeom prst="rect">
            <a:avLst/>
          </a:prstGeom>
          <a:noFill/>
          <a:ln w="9525">
            <a:noFill/>
          </a:ln>
        </p:spPr>
        <p:txBody>
          <a:bodyPr wrap="square">
            <a:spAutoFit/>
          </a:bodyPr>
          <a:lstStyle/>
          <a:p>
            <a:pPr indent="0"/>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B观点错误，提高科技创新能力需要加大科研投入，但只是加大科研投入并不够；C观点错误，要坚持自主创新，也要学习、借鉴世界先进科学技术；D观点错误，从总体上看，我国创新实力还不够强，还没有领先世界。所以答案是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42926" y="755650"/>
            <a:ext cx="11384280" cy="5509200"/>
          </a:xfrm>
          <a:prstGeom prst="rect">
            <a:avLst/>
          </a:prstGeom>
          <a:noFill/>
          <a:ln w="9525">
            <a:noFill/>
          </a:ln>
        </p:spPr>
        <p:txBody>
          <a:bodyPr wrap="square">
            <a:spAutoFit/>
          </a:bodyPr>
          <a:lstStyle/>
          <a:p>
            <a:pPr indent="0" algn="just" fontAlgn="auto">
              <a:lnSpc>
                <a:spcPct val="100000"/>
              </a:lnSpc>
            </a:pPr>
            <a:r>
              <a:rPr lang="zh-CN" sz="3200" dirty="0">
                <a:ea typeface="黑体" panose="02010609060101010101" charset="-122"/>
              </a:rPr>
              <a:t>二、非选择题</a:t>
            </a:r>
            <a:endParaRPr lang="en-US" sz="3200" dirty="0">
              <a:latin typeface="Times New Roman" panose="02020603050405020304" pitchFamily="18" charset="0"/>
              <a:ea typeface="宋体" panose="02010600030101010101" pitchFamily="2" charset="-122"/>
            </a:endParaRPr>
          </a:p>
          <a:p>
            <a:pPr indent="0" algn="just" fontAlgn="auto">
              <a:lnSpc>
                <a:spcPct val="100000"/>
              </a:lnSpc>
            </a:pPr>
            <a:r>
              <a:rPr sz="3200" dirty="0"/>
              <a:t>11.发展航天事业，建设航天强国，是所有中国人共同的梦想。阅读材料，回答问题。(14分)</a:t>
            </a:r>
          </a:p>
          <a:p>
            <a:pPr indent="0" algn="just" fontAlgn="auto">
              <a:lnSpc>
                <a:spcPct val="100000"/>
              </a:lnSpc>
            </a:pPr>
            <a:r>
              <a:rPr lang="en-US" sz="3200" dirty="0"/>
              <a:t>	</a:t>
            </a:r>
            <a:r>
              <a:rPr sz="3200" dirty="0">
                <a:latin typeface="楷体" panose="02010609060101010101" charset="-122"/>
                <a:ea typeface="楷体" panose="02010609060101010101" charset="-122"/>
                <a:cs typeface="楷体" panose="02010609060101010101" charset="-122"/>
              </a:rPr>
              <a:t>2021年4月29日，是我国航天史上值得书写的又一重要时刻，天宫空间站天和核心舱成功发射，宣告我国开启空间站任务新时代，标志着我国空间站建造进入全面实施阶段。6月17日，神舟十二号载人飞船发射成功，并与天和核心舱成功完成对接，顺利将聂海胜、刘伯明、汤洪波3位航天员送入太空，这是天和核心舱发射入轨后，首次与载人飞船进行的交会对接。我国的载人航天飞船脱离试验阶段，开始实现太空往返常态化，我国正式进入太空站时代。10月16日，神舟十三号载人飞船发</a:t>
            </a:r>
          </a:p>
        </p:txBody>
      </p:sp>
    </p:spTree>
  </p:cSld>
  <p:clrMapOvr>
    <a:masterClrMapping/>
  </p:clrMapOvr>
  <p:transition>
    <p:wedge/>
    <p:sndAc>
      <p:stSnd>
        <p:snd r:embed="rId2" name="chimes.wav"/>
      </p:stSnd>
    </p:sndAc>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5615" y="1174750"/>
            <a:ext cx="11253470" cy="5015865"/>
          </a:xfrm>
          <a:prstGeom prst="rect">
            <a:avLst/>
          </a:prstGeom>
          <a:noFill/>
          <a:ln w="9525">
            <a:noFill/>
          </a:ln>
        </p:spPr>
        <p:txBody>
          <a:bodyPr wrap="square">
            <a:spAutoFit/>
          </a:bodyPr>
          <a:lstStyle/>
          <a:p>
            <a:pPr indent="0" fontAlgn="auto">
              <a:lnSpc>
                <a:spcPct val="100000"/>
              </a:lnSpc>
            </a:pPr>
            <a:r>
              <a:rPr sz="3200" b="1" dirty="0">
                <a:latin typeface="楷体" panose="02010609060101010101" charset="-122"/>
                <a:ea typeface="楷体" panose="02010609060101010101" charset="-122"/>
                <a:cs typeface="楷体" panose="02010609060101010101" charset="-122"/>
                <a:sym typeface="+mn-ea"/>
              </a:rPr>
              <a:t>射成功，并采用自主快速交会对接模式成功对接于天和核心舱径向端口，顺利将翟志刚、王亚平、叶光富3位航天员送入太空，实现了我国载人飞船在太空的首次径向交会对接。</a:t>
            </a:r>
          </a:p>
          <a:p>
            <a:pPr indent="0" fontAlgn="auto">
              <a:lnSpc>
                <a:spcPct val="100000"/>
              </a:lnSpc>
            </a:pPr>
            <a:r>
              <a:rPr lang="en-US" sz="3200" b="1" dirty="0">
                <a:latin typeface="楷体" panose="02010609060101010101" charset="-122"/>
                <a:ea typeface="楷体" panose="02010609060101010101" charset="-122"/>
                <a:cs typeface="楷体" panose="02010609060101010101" charset="-122"/>
              </a:rPr>
              <a:t>	</a:t>
            </a:r>
            <a:r>
              <a:rPr sz="3200" b="1" dirty="0">
                <a:latin typeface="楷体" panose="02010609060101010101" charset="-122"/>
                <a:ea typeface="楷体" panose="02010609060101010101" charset="-122"/>
                <a:cs typeface="楷体" panose="02010609060101010101" charset="-122"/>
              </a:rPr>
              <a:t>回首</a:t>
            </a:r>
            <a:r>
              <a:rPr sz="3200" b="1" dirty="0">
                <a:solidFill>
                  <a:srgbClr val="FF0000"/>
                </a:solidFill>
                <a:latin typeface="楷体" panose="02010609060101010101" charset="-122"/>
                <a:ea typeface="楷体" panose="02010609060101010101" charset="-122"/>
                <a:cs typeface="楷体" panose="02010609060101010101" charset="-122"/>
              </a:rPr>
              <a:t>中国航天的发展历程</a:t>
            </a:r>
            <a:r>
              <a:rPr sz="3200" b="1" dirty="0">
                <a:latin typeface="楷体" panose="02010609060101010101" charset="-122"/>
                <a:ea typeface="楷体" panose="02010609060101010101" charset="-122"/>
                <a:cs typeface="楷体" panose="02010609060101010101" charset="-122"/>
              </a:rPr>
              <a:t>，中国航天事业从无到有、从弱到强，</a:t>
            </a:r>
            <a:r>
              <a:rPr sz="3200" b="1" dirty="0">
                <a:solidFill>
                  <a:srgbClr val="FF0000"/>
                </a:solidFill>
                <a:latin typeface="楷体" panose="02010609060101010101" charset="-122"/>
                <a:ea typeface="楷体" panose="02010609060101010101" charset="-122"/>
                <a:cs typeface="楷体" panose="02010609060101010101" charset="-122"/>
              </a:rPr>
              <a:t>走的是一条艰苦卓绝的科技自立自强之路</a:t>
            </a:r>
            <a:r>
              <a:rPr sz="3200" b="1" dirty="0">
                <a:latin typeface="楷体" panose="02010609060101010101" charset="-122"/>
                <a:ea typeface="楷体" panose="02010609060101010101" charset="-122"/>
                <a:cs typeface="楷体" panose="02010609060101010101" charset="-122"/>
              </a:rPr>
              <a:t>。自1992年9月中央决策实施载人航天工程以来，中国航天人经过近30年的不懈努力，突破西方国家的封锁，先后突破掌握了天地往返、空间出舱、交会对接、“太空加油”等关键技术，通过“神舟”“天宫”“天舟”等历次飞行任务，为空间站建造奠定了坚实基础。</a:t>
            </a:r>
          </a:p>
        </p:txBody>
      </p:sp>
    </p:spTree>
  </p:cSld>
  <p:clrMapOvr>
    <a:masterClrMapping/>
  </p:clrMapOvr>
  <p:transition>
    <p:wedge/>
    <p:sndAc>
      <p:stSnd>
        <p:snd r:embed="rId2" name="chimes.wav"/>
      </p:st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42875" y="744220"/>
            <a:ext cx="12049125" cy="576120"/>
          </a:xfrm>
          <a:prstGeom prst="rect">
            <a:avLst/>
          </a:prstGeom>
          <a:noFill/>
          <a:ln w="9525">
            <a:noFill/>
          </a:ln>
        </p:spPr>
        <p:txBody>
          <a:bodyPr wrap="square">
            <a:spAutoFit/>
          </a:bodyPr>
          <a:lstStyle/>
          <a:p>
            <a:pPr indent="0" fontAlgn="auto">
              <a:lnSpc>
                <a:spcPts val="4400"/>
              </a:lnSpc>
            </a:pPr>
            <a:r>
              <a:rPr sz="2800" b="0" dirty="0" err="1">
                <a:solidFill>
                  <a:srgbClr val="0000FF"/>
                </a:solidFill>
                <a:latin typeface="黑体" panose="02010609060101010101" pitchFamily="49" charset="-122"/>
                <a:ea typeface="黑体" panose="02010609060101010101" pitchFamily="49" charset="-122"/>
              </a:rPr>
              <a:t>中国航天事业从无到有、从弱到强关键靠什么？请分析这一因素的重要性</a:t>
            </a:r>
            <a:r>
              <a:rPr sz="2800" b="0" dirty="0">
                <a:solidFill>
                  <a:srgbClr val="0000FF"/>
                </a:solidFill>
                <a:latin typeface="黑体" panose="02010609060101010101" pitchFamily="49" charset="-122"/>
                <a:ea typeface="黑体" panose="02010609060101010101" pitchFamily="49" charset="-122"/>
              </a:rPr>
              <a:t>。</a:t>
            </a:r>
          </a:p>
        </p:txBody>
      </p:sp>
      <p:sp>
        <p:nvSpPr>
          <p:cNvPr id="2" name="文本框 1"/>
          <p:cNvSpPr txBox="1"/>
          <p:nvPr/>
        </p:nvSpPr>
        <p:spPr>
          <a:xfrm>
            <a:off x="414654" y="1460500"/>
            <a:ext cx="11505565" cy="4832092"/>
          </a:xfrm>
          <a:prstGeom prst="rect">
            <a:avLst/>
          </a:prstGeom>
          <a:noFill/>
          <a:ln w="9525">
            <a:noFill/>
          </a:ln>
        </p:spPr>
        <p:txBody>
          <a:bodyPr wrap="square">
            <a:spAutoFit/>
          </a:bodyPr>
          <a:lstStyle/>
          <a:p>
            <a:pPr indent="0" algn="just" fontAlgn="auto"/>
            <a:r>
              <a:rPr sz="2800" b="1" dirty="0" err="1">
                <a:latin typeface="华文中宋" panose="02010600040101010101" pitchFamily="2" charset="-122"/>
                <a:ea typeface="华文中宋" panose="02010600040101010101" pitchFamily="2" charset="-122"/>
                <a:sym typeface="+mn-ea"/>
              </a:rPr>
              <a:t>创新</a:t>
            </a:r>
            <a:r>
              <a:rPr sz="2800" b="1" dirty="0">
                <a:latin typeface="华文中宋" panose="02010600040101010101" pitchFamily="2" charset="-122"/>
                <a:ea typeface="华文中宋" panose="02010600040101010101" pitchFamily="2" charset="-122"/>
                <a:sym typeface="+mn-ea"/>
              </a:rPr>
              <a:t>。(2分)</a:t>
            </a:r>
          </a:p>
          <a:p>
            <a:pPr indent="0" algn="just" fontAlgn="auto"/>
            <a:r>
              <a:rPr sz="2800" b="1" dirty="0" err="1">
                <a:solidFill>
                  <a:srgbClr val="FF0000"/>
                </a:solidFill>
                <a:latin typeface="华文中宋" panose="02010600040101010101" pitchFamily="2" charset="-122"/>
                <a:ea typeface="华文中宋" panose="02010600040101010101" pitchFamily="2" charset="-122"/>
                <a:sym typeface="+mn-ea"/>
              </a:rPr>
              <a:t>重要性</a:t>
            </a:r>
            <a:r>
              <a:rPr sz="2800" b="1" dirty="0">
                <a:solidFill>
                  <a:srgbClr val="FF0000"/>
                </a:solidFill>
                <a:latin typeface="华文中宋" panose="02010600040101010101" pitchFamily="2" charset="-122"/>
                <a:ea typeface="华文中宋" panose="02010600040101010101" pitchFamily="2" charset="-122"/>
                <a:sym typeface="+mn-ea"/>
              </a:rPr>
              <a:t>：</a:t>
            </a:r>
            <a:endParaRPr lang="en-US" sz="2800" b="1" dirty="0">
              <a:solidFill>
                <a:srgbClr val="FF0000"/>
              </a:solidFill>
              <a:latin typeface="华文中宋" panose="02010600040101010101" pitchFamily="2" charset="-122"/>
              <a:ea typeface="华文中宋" panose="02010600040101010101" pitchFamily="2" charset="-122"/>
              <a:sym typeface="+mn-ea"/>
            </a:endParaRPr>
          </a:p>
          <a:p>
            <a:pPr algn="just"/>
            <a:r>
              <a:rPr lang="zh-CN" altLang="en-US" sz="2800" b="1" dirty="0">
                <a:solidFill>
                  <a:srgbClr val="FF0000"/>
                </a:solidFill>
                <a:latin typeface="华文中宋" panose="02010600040101010101" pitchFamily="2" charset="-122"/>
                <a:ea typeface="华文中宋" panose="02010600040101010101" pitchFamily="2" charset="-122"/>
                <a:sym typeface="+mn-ea"/>
              </a:rPr>
              <a:t>回首中国航天的发展历程，中国航天事业从无到有、从弱到强，走的是一条艰苦卓绝的科技创新之路。</a:t>
            </a:r>
          </a:p>
          <a:p>
            <a:pPr indent="0" algn="just" fontAlgn="auto"/>
            <a:r>
              <a:rPr sz="2800" b="1" dirty="0">
                <a:latin typeface="华文中宋" panose="02010600040101010101" pitchFamily="2" charset="-122"/>
                <a:ea typeface="华文中宋" panose="02010600040101010101" pitchFamily="2" charset="-122"/>
                <a:sym typeface="+mn-ea"/>
              </a:rPr>
              <a:t>①</a:t>
            </a:r>
            <a:r>
              <a:rPr sz="2800" b="1" dirty="0" err="1">
                <a:latin typeface="华文中宋" panose="02010600040101010101" pitchFamily="2" charset="-122"/>
                <a:ea typeface="华文中宋" panose="02010600040101010101" pitchFamily="2" charset="-122"/>
                <a:sym typeface="+mn-ea"/>
              </a:rPr>
              <a:t>创新是引领发展的第一动力</a:t>
            </a:r>
            <a:r>
              <a:rPr sz="2800" b="1" dirty="0">
                <a:latin typeface="华文中宋" panose="02010600040101010101" pitchFamily="2" charset="-122"/>
                <a:ea typeface="华文中宋" panose="02010600040101010101" pitchFamily="2" charset="-122"/>
                <a:sym typeface="+mn-ea"/>
              </a:rPr>
              <a:t>。(2分)</a:t>
            </a:r>
            <a:r>
              <a:rPr sz="2800" b="1" dirty="0" err="1">
                <a:latin typeface="华文中宋" panose="02010600040101010101" pitchFamily="2" charset="-122"/>
                <a:ea typeface="华文中宋" panose="02010600040101010101" pitchFamily="2" charset="-122"/>
                <a:sym typeface="+mn-ea"/>
              </a:rPr>
              <a:t>创新是一个民族进步的灵魂，是一个国家兴旺发达的不竭源泉，也是中华民族最鲜明的民族禀赋</a:t>
            </a:r>
            <a:r>
              <a:rPr sz="2800" b="1" dirty="0">
                <a:latin typeface="华文中宋" panose="02010600040101010101" pitchFamily="2" charset="-122"/>
                <a:ea typeface="华文中宋" panose="02010600040101010101" pitchFamily="2" charset="-122"/>
                <a:sym typeface="+mn-ea"/>
              </a:rPr>
              <a:t>。(2分)</a:t>
            </a:r>
          </a:p>
          <a:p>
            <a:pPr indent="0" algn="just" fontAlgn="auto"/>
            <a:r>
              <a:rPr sz="2800" b="1" dirty="0">
                <a:latin typeface="华文中宋" panose="02010600040101010101" pitchFamily="2" charset="-122"/>
                <a:ea typeface="华文中宋" panose="02010600040101010101" pitchFamily="2" charset="-122"/>
                <a:sym typeface="+mn-ea"/>
              </a:rPr>
              <a:t>②</a:t>
            </a:r>
            <a:r>
              <a:rPr sz="2800" b="1" dirty="0" err="1">
                <a:latin typeface="华文中宋" panose="02010600040101010101" pitchFamily="2" charset="-122"/>
                <a:ea typeface="华文中宋" panose="02010600040101010101" pitchFamily="2" charset="-122"/>
                <a:sym typeface="+mn-ea"/>
              </a:rPr>
              <a:t>创新是推动人类社会向前发展的重要力量</a:t>
            </a:r>
            <a:r>
              <a:rPr sz="2800" b="1" dirty="0">
                <a:latin typeface="华文中宋" panose="02010600040101010101" pitchFamily="2" charset="-122"/>
                <a:ea typeface="华文中宋" panose="02010600040101010101" pitchFamily="2" charset="-122"/>
                <a:sym typeface="+mn-ea"/>
              </a:rPr>
              <a:t>。(2分)</a:t>
            </a:r>
          </a:p>
          <a:p>
            <a:pPr indent="0" algn="just" fontAlgn="auto"/>
            <a:r>
              <a:rPr sz="2800" b="1" dirty="0">
                <a:latin typeface="华文中宋" panose="02010600040101010101" pitchFamily="2" charset="-122"/>
                <a:ea typeface="华文中宋" panose="02010600040101010101" pitchFamily="2" charset="-122"/>
                <a:sym typeface="+mn-ea"/>
              </a:rPr>
              <a:t>③</a:t>
            </a:r>
            <a:r>
              <a:rPr sz="2800" b="1" dirty="0" err="1">
                <a:latin typeface="华文中宋" panose="02010600040101010101" pitchFamily="2" charset="-122"/>
                <a:ea typeface="华文中宋" panose="02010600040101010101" pitchFamily="2" charset="-122"/>
                <a:sym typeface="+mn-ea"/>
              </a:rPr>
              <a:t>创新驱动是国家命运所系</a:t>
            </a:r>
            <a:r>
              <a:rPr sz="2800" b="1" dirty="0">
                <a:latin typeface="华文中宋" panose="02010600040101010101" pitchFamily="2" charset="-122"/>
                <a:ea typeface="华文中宋" panose="02010600040101010101" pitchFamily="2" charset="-122"/>
                <a:sym typeface="+mn-ea"/>
              </a:rPr>
              <a:t>。(2分)</a:t>
            </a:r>
          </a:p>
          <a:p>
            <a:pPr indent="0" algn="just" fontAlgn="auto"/>
            <a:r>
              <a:rPr sz="2800" b="1" dirty="0">
                <a:latin typeface="华文中宋" panose="02010600040101010101" pitchFamily="2" charset="-122"/>
                <a:ea typeface="华文中宋" panose="02010600040101010101" pitchFamily="2" charset="-122"/>
                <a:sym typeface="+mn-ea"/>
              </a:rPr>
              <a:t>④</a:t>
            </a:r>
            <a:r>
              <a:rPr sz="2800" b="1" dirty="0" err="1">
                <a:latin typeface="华文中宋" panose="02010600040101010101" pitchFamily="2" charset="-122"/>
                <a:ea typeface="华文中宋" panose="02010600040101010101" pitchFamily="2" charset="-122"/>
                <a:sym typeface="+mn-ea"/>
              </a:rPr>
              <a:t>时代发展呼唤创新。创新已经成为世界主要国家发展战略的重心。在激烈的国际竞争中，唯创新者进，唯创新者强，唯创新者胜</a:t>
            </a:r>
            <a:r>
              <a:rPr sz="2800" b="1" dirty="0">
                <a:latin typeface="华文中宋" panose="02010600040101010101" pitchFamily="2" charset="-122"/>
                <a:ea typeface="华文中宋" panose="02010600040101010101" pitchFamily="2" charset="-122"/>
                <a:sym typeface="+mn-ea"/>
              </a:rPr>
              <a:t>。(2分)</a:t>
            </a:r>
          </a:p>
          <a:p>
            <a:pPr indent="0" algn="just" fontAlgn="auto"/>
            <a:r>
              <a:rPr sz="2800" b="1" dirty="0">
                <a:latin typeface="华文中宋" panose="02010600040101010101" pitchFamily="2" charset="-122"/>
                <a:ea typeface="华文中宋" panose="02010600040101010101" pitchFamily="2" charset="-122"/>
                <a:sym typeface="+mn-ea"/>
              </a:rPr>
              <a:t>⑤</a:t>
            </a:r>
            <a:r>
              <a:rPr sz="2800" b="1" dirty="0" err="1">
                <a:latin typeface="华文中宋" panose="02010600040101010101" pitchFamily="2" charset="-122"/>
                <a:ea typeface="华文中宋" panose="02010600040101010101" pitchFamily="2" charset="-122"/>
                <a:sym typeface="+mn-ea"/>
              </a:rPr>
              <a:t>创新是改革开放的生命，改革创新推动中国走向富强</a:t>
            </a:r>
            <a:r>
              <a:rPr sz="2800" b="1" dirty="0">
                <a:latin typeface="华文中宋" panose="02010600040101010101" pitchFamily="2" charset="-122"/>
                <a:ea typeface="华文中宋" panose="02010600040101010101" pitchFamily="2" charset="-122"/>
                <a:sym typeface="+mn-ea"/>
              </a:rPr>
              <a:t>。(2分)</a:t>
            </a:r>
            <a:endParaRPr lang="en-US" sz="2800" b="1" dirty="0">
              <a:latin typeface="华文中宋" panose="02010600040101010101" pitchFamily="2" charset="-122"/>
              <a:ea typeface="华文中宋" panose="02010600040101010101" pitchFamily="2" charset="-122"/>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71170" y="1165225"/>
            <a:ext cx="11250295" cy="3879215"/>
          </a:xfrm>
          <a:prstGeom prst="rect">
            <a:avLst/>
          </a:prstGeom>
          <a:noFill/>
          <a:ln w="9525">
            <a:noFill/>
          </a:ln>
        </p:spPr>
        <p:txBody>
          <a:bodyPr wrap="square">
            <a:spAutoFit/>
          </a:bodyPr>
          <a:lstStyle/>
          <a:p>
            <a:pPr indent="0">
              <a:lnSpc>
                <a:spcPct val="11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考查了创新对国家的价值，主要考查学生运用教材知识的能力。科技创新能力已经成为综合国力竞争的决定性因素，科技发展靠创新，所以，中国航天事业从无到有、从弱到强关键靠创新。重要性：结合教材知识，可以从创新是引领发展的第一动力、创新推动人类社会向前发展、时代发展呼唤创新、创新驱动是国家命运所系、创新是改革开放的生命等方面来回答。</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2"/>
          <p:cNvSpPr txBox="1">
            <a:spLocks noChangeArrowheads="1"/>
          </p:cNvSpPr>
          <p:nvPr/>
        </p:nvSpPr>
        <p:spPr bwMode="auto">
          <a:xfrm>
            <a:off x="262890" y="1046480"/>
            <a:ext cx="11682730" cy="89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3500" b="1" dirty="0">
                <a:solidFill>
                  <a:schemeClr val="tx1"/>
                </a:solidFill>
                <a:latin typeface="+mn-ea"/>
                <a:ea typeface="+mn-ea"/>
                <a:sym typeface="+mn-ea"/>
              </a:rPr>
              <a:t>第二课时　创新永无止境</a:t>
            </a:r>
          </a:p>
        </p:txBody>
      </p:sp>
      <p:sp>
        <p:nvSpPr>
          <p:cNvPr id="100" name="文本框 99"/>
          <p:cNvSpPr txBox="1"/>
          <p:nvPr/>
        </p:nvSpPr>
        <p:spPr>
          <a:xfrm>
            <a:off x="490220" y="1945640"/>
            <a:ext cx="11455400" cy="4420870"/>
          </a:xfrm>
          <a:prstGeom prst="rect">
            <a:avLst/>
          </a:prstGeom>
          <a:noFill/>
          <a:ln w="9525">
            <a:noFill/>
          </a:ln>
        </p:spPr>
        <p:txBody>
          <a:bodyPr wrap="square">
            <a:spAutoFit/>
          </a:bodyPr>
          <a:lstStyle/>
          <a:p>
            <a:pPr indent="0" fontAlgn="auto">
              <a:lnSpc>
                <a:spcPct val="110000"/>
              </a:lnSpc>
            </a:pPr>
            <a:r>
              <a:rPr lang="zh-CN" sz="3200" b="0">
                <a:ea typeface="黑体" panose="02010609060101010101" charset="-122"/>
              </a:rPr>
              <a:t>一、</a:t>
            </a:r>
            <a:r>
              <a:rPr lang="en-US" sz="3200" b="0">
                <a:latin typeface="Times New Roman" panose="02020603050405020304" pitchFamily="18" charset="0"/>
                <a:ea typeface="黑体" panose="02010609060101010101" charset="-122"/>
              </a:rPr>
              <a:t> </a:t>
            </a:r>
            <a:r>
              <a:rPr lang="zh-CN" sz="3200" b="0">
                <a:ea typeface="黑体" panose="02010609060101010101" charset="-122"/>
              </a:rPr>
              <a:t>单项选择题</a:t>
            </a:r>
            <a:r>
              <a:rPr lang="en-US" sz="3200" b="0">
                <a:latin typeface="Times New Roman" panose="02020603050405020304" pitchFamily="18" charset="0"/>
                <a:ea typeface="黑体" panose="02010609060101010101" charset="-122"/>
              </a:rPr>
              <a:t>(</a:t>
            </a:r>
            <a:r>
              <a:rPr lang="zh-CN" sz="3200" b="0">
                <a:ea typeface="黑体" panose="02010609060101010101" charset="-122"/>
              </a:rPr>
              <a:t>每小题</a:t>
            </a:r>
            <a:r>
              <a:rPr lang="en-US" sz="3200" b="0">
                <a:latin typeface="Times New Roman" panose="02020603050405020304" pitchFamily="18" charset="0"/>
                <a:ea typeface="黑体" panose="02010609060101010101" charset="-122"/>
              </a:rPr>
              <a:t>2</a:t>
            </a:r>
            <a:r>
              <a:rPr lang="zh-CN" sz="3200" b="0">
                <a:ea typeface="黑体" panose="02010609060101010101" charset="-122"/>
              </a:rPr>
              <a:t>分，共</a:t>
            </a:r>
            <a:r>
              <a:rPr lang="en-US" sz="3200" b="0">
                <a:latin typeface="Times New Roman" panose="02020603050405020304" pitchFamily="18" charset="0"/>
                <a:ea typeface="黑体" panose="02010609060101010101" charset="-122"/>
              </a:rPr>
              <a:t>20</a:t>
            </a:r>
            <a:r>
              <a:rPr lang="zh-CN" sz="3200" b="0">
                <a:ea typeface="黑体" panose="02010609060101010101" charset="-122"/>
              </a:rPr>
              <a:t>分</a:t>
            </a:r>
            <a:r>
              <a:rPr lang="en-US" sz="3200" b="0">
                <a:latin typeface="Times New Roman" panose="02020603050405020304" pitchFamily="18" charset="0"/>
                <a:ea typeface="黑体" panose="02010609060101010101" charset="-122"/>
              </a:rPr>
              <a:t>)</a:t>
            </a:r>
            <a:endParaRPr lang="en-US" sz="3200" b="0">
              <a:latin typeface="Times New Roman" panose="02020603050405020304" pitchFamily="18" charset="0"/>
              <a:ea typeface="宋体" panose="02010600030101010101" pitchFamily="2" charset="-122"/>
            </a:endParaRPr>
          </a:p>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1. 2022年3月26日，第37届广东省青少年科技创新大赛落下帷幕，全省学生脑洞大开，尽显科创能力。举办青少年科技创新大赛</a:t>
            </a:r>
            <a:r>
              <a:rPr lang="en-US" sz="3200" b="0">
                <a:latin typeface="Times New Roman" panose="02020603050405020304" pitchFamily="18" charset="0"/>
                <a:ea typeface="宋体" panose="02010600030101010101" pitchFamily="2" charset="-122"/>
                <a:cs typeface="Times New Roman" panose="02020603050405020304" pitchFamily="18" charset="0"/>
              </a:rPr>
              <a:t>(         )</a:t>
            </a:r>
            <a:endParaRPr sz="32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①有利于培养青少年的创新精神和实践能力，激发青少年创新热情②有利于营造勇于创新的社会氛围，建设创新型国家</a:t>
            </a:r>
          </a:p>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③改变了我国科技落后的局面④有利于实施可持续发展战略</a:t>
            </a:r>
          </a:p>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A. ①②　 　　　  B. ①④　　　　  C. ②③　　　   D. ③④</a:t>
            </a:r>
          </a:p>
        </p:txBody>
      </p:sp>
      <p:sp>
        <p:nvSpPr>
          <p:cNvPr id="3" name="文本框 2"/>
          <p:cNvSpPr txBox="1"/>
          <p:nvPr/>
        </p:nvSpPr>
        <p:spPr>
          <a:xfrm>
            <a:off x="993775" y="3599180"/>
            <a:ext cx="476250" cy="583565"/>
          </a:xfrm>
          <a:prstGeom prst="rect">
            <a:avLst/>
          </a:prstGeom>
          <a:noFill/>
        </p:spPr>
        <p:txBody>
          <a:bodyPr wrap="none" rtlCol="0" anchor="t">
            <a:spAutoFit/>
          </a:bodyPr>
          <a:lstStyle/>
          <a:p>
            <a:r>
              <a:rPr lang="en-US" sz="3200" b="1">
                <a:solidFill>
                  <a:srgbClr val="FF0000"/>
                </a:solidFill>
                <a:sym typeface="+mn-ea"/>
              </a:rPr>
              <a:t>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605915"/>
            <a:ext cx="11250295" cy="24536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 举办青少年科技创新大赛有利于提高青少年自身素养，有利于建设创新型国家，①②符合题意；③夸大了此大赛的作用，排除；④不符合题意，此大赛是关于科技创新的，不是关于生态文明建设的。所以答案是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4110"/>
            <a:ext cx="11243310" cy="5734050"/>
          </a:xfrm>
          <a:prstGeom prst="rect">
            <a:avLst/>
          </a:prstGeom>
          <a:noFill/>
          <a:ln w="9525">
            <a:noFill/>
          </a:ln>
        </p:spPr>
        <p:txBody>
          <a:bodyPr wrap="square">
            <a:spAutoFit/>
          </a:bodyPr>
          <a:lstStyle/>
          <a:p>
            <a:pPr indent="0" fontAlgn="auto">
              <a:lnSpc>
                <a:spcPts val="4400"/>
              </a:lnSpc>
            </a:pPr>
            <a:r>
              <a:rPr sz="3200" b="0"/>
              <a:t>2. 2021年11月3日，2020年度国家科学技术奖励大会在北京人民大会堂隆重召开。中国航空工业集团有限公司顾诵芬院士和清华大学王大中院士获国家最高科学技术奖。习近平等党和国家领导人向获奖代表颁奖，并向全国广大科技工作者表达了崇高敬意和诚挚问候。这表明</a:t>
            </a:r>
            <a:r>
              <a:rPr lang="en-US" sz="3200" b="0"/>
              <a:t>(          )</a:t>
            </a:r>
            <a:endParaRPr sz="3200" b="0"/>
          </a:p>
          <a:p>
            <a:pPr indent="0" fontAlgn="auto">
              <a:lnSpc>
                <a:spcPts val="4400"/>
              </a:lnSpc>
            </a:pPr>
            <a:r>
              <a:rPr sz="3200" b="0"/>
              <a:t>①推动科技进步的根本途径就是重奖科技工作者</a:t>
            </a:r>
          </a:p>
          <a:p>
            <a:pPr indent="0" fontAlgn="auto">
              <a:lnSpc>
                <a:spcPts val="4400"/>
              </a:lnSpc>
            </a:pPr>
            <a:r>
              <a:rPr sz="3200" b="0"/>
              <a:t>②我国坚持实施科教兴国和人才强国战略</a:t>
            </a:r>
          </a:p>
          <a:p>
            <a:pPr indent="0" fontAlgn="auto">
              <a:lnSpc>
                <a:spcPts val="4400"/>
              </a:lnSpc>
            </a:pPr>
            <a:r>
              <a:rPr sz="3200" b="0"/>
              <a:t>③党和政府尊重知识、劳动、人才、创造</a:t>
            </a:r>
          </a:p>
          <a:p>
            <a:pPr indent="0" fontAlgn="auto">
              <a:lnSpc>
                <a:spcPts val="4400"/>
              </a:lnSpc>
            </a:pPr>
            <a:r>
              <a:rPr sz="3200" b="0"/>
              <a:t>④我国已成为世界上科技最发达的国家</a:t>
            </a:r>
          </a:p>
          <a:p>
            <a:pPr indent="0" fontAlgn="auto">
              <a:lnSpc>
                <a:spcPts val="4400"/>
              </a:lnSpc>
            </a:pPr>
            <a:r>
              <a:rPr sz="3200" b="0"/>
              <a:t>A. ①②　   </a:t>
            </a:r>
            <a:r>
              <a:rPr lang="en-US" sz="3200" b="0"/>
              <a:t>	</a:t>
            </a:r>
            <a:r>
              <a:rPr sz="3200" b="0"/>
              <a:t>B. ①④  </a:t>
            </a:r>
            <a:r>
              <a:rPr lang="en-US" sz="3200" b="0"/>
              <a:t>		</a:t>
            </a:r>
            <a:r>
              <a:rPr sz="3200" b="0"/>
              <a:t>C. ②③  </a:t>
            </a:r>
            <a:r>
              <a:rPr lang="en-US" sz="3200" b="0"/>
              <a:t>		</a:t>
            </a:r>
            <a:r>
              <a:rPr sz="3200" b="0"/>
              <a:t>D. ③④</a:t>
            </a:r>
          </a:p>
        </p:txBody>
      </p:sp>
      <p:sp>
        <p:nvSpPr>
          <p:cNvPr id="2" name="文本框 1"/>
          <p:cNvSpPr txBox="1"/>
          <p:nvPr/>
        </p:nvSpPr>
        <p:spPr>
          <a:xfrm>
            <a:off x="5911850" y="3398520"/>
            <a:ext cx="398145" cy="655320"/>
          </a:xfrm>
          <a:prstGeom prst="rect">
            <a:avLst/>
          </a:prstGeom>
          <a:noFill/>
        </p:spPr>
        <p:txBody>
          <a:bodyPr wrap="none" rtlCol="0" anchor="t">
            <a:spAutoFit/>
          </a:bodyPr>
          <a:lstStyle/>
          <a:p>
            <a:pPr indent="0" fontAlgn="auto">
              <a:lnSpc>
                <a:spcPts val="4400"/>
              </a:lnSpc>
            </a:pPr>
            <a:r>
              <a:rPr sz="3200" b="1">
                <a:solidFill>
                  <a:srgbClr val="FF0000"/>
                </a:solidFill>
                <a:sym typeface="+mn-ea"/>
              </a:rPr>
              <a:t>C</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537585"/>
          </a:xfrm>
          <a:prstGeom prst="rect">
            <a:avLst/>
          </a:prstGeom>
          <a:noFill/>
          <a:ln w="9525">
            <a:noFill/>
          </a:ln>
        </p:spPr>
        <p:txBody>
          <a:bodyPr wrap="square">
            <a:spAutoFit/>
          </a:bodyPr>
          <a:lstStyle/>
          <a:p>
            <a:pPr indent="0">
              <a:lnSpc>
                <a:spcPct val="14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①观点错误，重奖科技工作者是推进科技进步的重要途径，但不是根本途径；④观点错误，从整体上看，我国仍然面临科技创新能力不强、科技发展总体水平不高、科技对经济增长贡献率低于发达国家水平等问题，还不是世界上科技最发达的国家。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26490"/>
            <a:ext cx="11282045" cy="5502910"/>
          </a:xfrm>
          <a:prstGeom prst="rect">
            <a:avLst/>
          </a:prstGeom>
          <a:noFill/>
          <a:ln w="9525">
            <a:noFill/>
          </a:ln>
        </p:spPr>
        <p:txBody>
          <a:bodyPr wrap="square">
            <a:spAutoFit/>
          </a:bodyPr>
          <a:lstStyle/>
          <a:p>
            <a:pPr indent="0" fontAlgn="auto">
              <a:lnSpc>
                <a:spcPct val="110000"/>
              </a:lnSpc>
            </a:pPr>
            <a:r>
              <a:rPr sz="3200" b="0"/>
              <a:t>3. 2022年1月16日至17日，2022年全国教育工作会议在北京召开。会议强调，要加快教育高质量发展，推进教育现代化，建设教育强国，办好人民满意的教育，培养德智体美劳全面发展的社会主义建设者和接班人。国家重视发展教育事业，是因为</a:t>
            </a:r>
            <a:r>
              <a:rPr lang="en-US" sz="3200" b="0"/>
              <a:t>(           )</a:t>
            </a:r>
            <a:endParaRPr sz="3200" b="0"/>
          </a:p>
          <a:p>
            <a:pPr indent="0" fontAlgn="auto">
              <a:lnSpc>
                <a:spcPct val="110000"/>
              </a:lnSpc>
            </a:pPr>
            <a:r>
              <a:rPr sz="3200" b="0"/>
              <a:t>①教育是民族振兴、 社会进步的基石②教育是提高国民素质、培养创新型人才、促进人的全面发展的根本途径③我国教育公平取得重要进步，教育质量稳步提升④教育寄托着亿万家庭对美好生活的期盼</a:t>
            </a:r>
          </a:p>
          <a:p>
            <a:pPr indent="0" fontAlgn="auto">
              <a:lnSpc>
                <a:spcPct val="110000"/>
              </a:lnSpc>
            </a:pPr>
            <a:r>
              <a:rPr sz="3200" b="0"/>
              <a:t>A. ①②③  </a:t>
            </a:r>
            <a:r>
              <a:rPr lang="en-US" sz="3200" b="0"/>
              <a:t>	</a:t>
            </a:r>
            <a:r>
              <a:rPr sz="3200" b="0"/>
              <a:t>B. ①②④  </a:t>
            </a:r>
            <a:r>
              <a:rPr lang="en-US" sz="3200" b="0"/>
              <a:t>	</a:t>
            </a:r>
            <a:r>
              <a:rPr sz="3200" b="0"/>
              <a:t>C. ①③④  </a:t>
            </a:r>
            <a:r>
              <a:rPr lang="en-US" sz="3200" b="0"/>
              <a:t>	</a:t>
            </a:r>
            <a:r>
              <a:rPr sz="3200" b="0"/>
              <a:t>D. ②③④</a:t>
            </a:r>
          </a:p>
        </p:txBody>
      </p:sp>
      <p:sp>
        <p:nvSpPr>
          <p:cNvPr id="2" name="文本框 1"/>
          <p:cNvSpPr txBox="1"/>
          <p:nvPr/>
        </p:nvSpPr>
        <p:spPr>
          <a:xfrm>
            <a:off x="1082040" y="3312160"/>
            <a:ext cx="454025" cy="583565"/>
          </a:xfrm>
          <a:prstGeom prst="rect">
            <a:avLst/>
          </a:prstGeom>
          <a:noFill/>
        </p:spPr>
        <p:txBody>
          <a:bodyPr wrap="none" rtlCol="0" anchor="t">
            <a:spAutoFit/>
          </a:bodyPr>
          <a:lstStyle/>
          <a:p>
            <a:r>
              <a:rPr lang="en-US" altLang="zh-CN" sz="3200" b="1">
                <a:solidFill>
                  <a:srgbClr val="FF0000"/>
                </a:solidFill>
                <a:sym typeface="+mn-ea"/>
              </a:rPr>
              <a:t>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537585"/>
          </a:xfrm>
          <a:prstGeom prst="rect">
            <a:avLst/>
          </a:prstGeom>
          <a:noFill/>
          <a:ln w="9525">
            <a:noFill/>
          </a:ln>
        </p:spPr>
        <p:txBody>
          <a:bodyPr wrap="square">
            <a:spAutoFit/>
          </a:bodyPr>
          <a:lstStyle/>
          <a:p>
            <a:pPr indent="0">
              <a:lnSpc>
                <a:spcPct val="14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主要考查教育的重要性，教育是民族振兴、社会进步的基石，教育是提高国民素质、培养创新型人才、促进人的全面发展的根本途径，教育寄托着亿万家庭对美好生活的期盼，故①②④正确；题干未涉及我国教育公平取得的成就，③与题干意思不符，正确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50620"/>
            <a:ext cx="11296015" cy="3338195"/>
          </a:xfrm>
          <a:prstGeom prst="rect">
            <a:avLst/>
          </a:prstGeom>
          <a:noFill/>
          <a:ln w="9525">
            <a:noFill/>
          </a:ln>
        </p:spPr>
        <p:txBody>
          <a:bodyPr wrap="square">
            <a:spAutoFit/>
          </a:bodyPr>
          <a:lstStyle/>
          <a:p>
            <a:pPr indent="0" fontAlgn="auto">
              <a:lnSpc>
                <a:spcPct val="110000"/>
              </a:lnSpc>
            </a:pPr>
            <a:r>
              <a:rPr sz="3200" b="0">
                <a:ea typeface="宋体" panose="02010600030101010101" pitchFamily="2" charset="-122"/>
              </a:rPr>
              <a:t>4. 创新就在我们身边，创新就应从今天开始。下面中学生的行为不属于创新的有</a:t>
            </a:r>
            <a:r>
              <a:rPr lang="en-US" sz="3200" b="0">
                <a:ea typeface="宋体" panose="02010600030101010101" pitchFamily="2" charset="-122"/>
              </a:rPr>
              <a:t>(          )</a:t>
            </a:r>
            <a:endParaRPr sz="3200" b="0">
              <a:ea typeface="宋体" panose="02010600030101010101" pitchFamily="2" charset="-122"/>
            </a:endParaRPr>
          </a:p>
          <a:p>
            <a:pPr indent="0" fontAlgn="auto">
              <a:lnSpc>
                <a:spcPct val="110000"/>
              </a:lnSpc>
            </a:pPr>
            <a:r>
              <a:rPr sz="3200" b="0">
                <a:ea typeface="宋体" panose="02010600030101010101" pitchFamily="2" charset="-122"/>
              </a:rPr>
              <a:t>A. 中学生小刘在生物实验中有了新发现</a:t>
            </a:r>
          </a:p>
          <a:p>
            <a:pPr indent="0" fontAlgn="auto">
              <a:lnSpc>
                <a:spcPct val="110000"/>
              </a:lnSpc>
            </a:pPr>
            <a:r>
              <a:rPr sz="3200" b="0">
                <a:ea typeface="宋体" panose="02010600030101010101" pitchFamily="2" charset="-122"/>
              </a:rPr>
              <a:t>B. 中学生小刚购买了一款新电脑 </a:t>
            </a:r>
          </a:p>
          <a:p>
            <a:pPr indent="0" fontAlgn="auto">
              <a:lnSpc>
                <a:spcPct val="110000"/>
              </a:lnSpc>
            </a:pPr>
            <a:r>
              <a:rPr sz="3200" b="0">
                <a:ea typeface="宋体" panose="02010600030101010101" pitchFamily="2" charset="-122"/>
              </a:rPr>
              <a:t>C. 中学生小美在家里尝试用新的方法做一道新的菜式</a:t>
            </a:r>
          </a:p>
          <a:p>
            <a:pPr indent="0" fontAlgn="auto">
              <a:lnSpc>
                <a:spcPct val="110000"/>
              </a:lnSpc>
            </a:pPr>
            <a:r>
              <a:rPr sz="3200" b="0">
                <a:ea typeface="宋体" panose="02010600030101010101" pitchFamily="2" charset="-122"/>
              </a:rPr>
              <a:t>D. 中学生小巩对古典文学提出了新见解 </a:t>
            </a:r>
          </a:p>
        </p:txBody>
      </p:sp>
      <p:sp>
        <p:nvSpPr>
          <p:cNvPr id="2" name="文本框 1"/>
          <p:cNvSpPr txBox="1"/>
          <p:nvPr/>
        </p:nvSpPr>
        <p:spPr>
          <a:xfrm>
            <a:off x="4154170" y="1746885"/>
            <a:ext cx="410845" cy="583565"/>
          </a:xfrm>
          <a:prstGeom prst="rect">
            <a:avLst/>
          </a:prstGeom>
          <a:noFill/>
        </p:spPr>
        <p:txBody>
          <a:bodyPr wrap="none" rtlCol="0" anchor="t">
            <a:spAutoFit/>
          </a:bodyPr>
          <a:lstStyle/>
          <a:p>
            <a:r>
              <a:rPr sz="3200" b="1">
                <a:solidFill>
                  <a:srgbClr val="FF0000"/>
                </a:solidFill>
                <a:ea typeface="宋体" panose="02010600030101010101" pitchFamily="2" charset="-122"/>
                <a:sym typeface="+mn-ea"/>
              </a:rPr>
              <a:t>B</a:t>
            </a:r>
            <a:endParaRPr lang="zh-CN" altLang="en-US" sz="3200" b="1">
              <a:solidFill>
                <a:srgbClr val="FF0000"/>
              </a:solidFill>
              <a:ea typeface="宋体" panose="02010600030101010101" pitchFamily="2" charset="-122"/>
              <a:sym typeface="+mn-ea"/>
            </a:endParaRPr>
          </a:p>
        </p:txBody>
      </p:sp>
      <p:sp>
        <p:nvSpPr>
          <p:cNvPr id="3" name="文本框 2"/>
          <p:cNvSpPr txBox="1"/>
          <p:nvPr/>
        </p:nvSpPr>
        <p:spPr>
          <a:xfrm>
            <a:off x="487680" y="4422140"/>
            <a:ext cx="11250295" cy="2256155"/>
          </a:xfrm>
          <a:prstGeom prst="rect">
            <a:avLst/>
          </a:prstGeom>
          <a:noFill/>
          <a:ln w="9525">
            <a:noFill/>
          </a:ln>
        </p:spPr>
        <p:txBody>
          <a:bodyPr wrap="square">
            <a:spAutoFit/>
          </a:bodyPr>
          <a:lstStyle/>
          <a:p>
            <a:pPr indent="0">
              <a:lnSpc>
                <a:spcPct val="110000"/>
              </a:lnSpc>
            </a:pPr>
            <a:r>
              <a:rPr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创新是一种生活方式。它可以是从无到有的创造发明，还可以是对已有成果的改进和完善，它不局限于科技领域，还渗透在生活的方方面面，ACD都属于创新。B购买新电脑不属于创新行为，只是购物行为。所以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90220" y="1076325"/>
            <a:ext cx="11435715" cy="5734050"/>
          </a:xfrm>
          <a:prstGeom prst="rect">
            <a:avLst/>
          </a:prstGeom>
          <a:noFill/>
          <a:ln w="9525">
            <a:noFill/>
          </a:ln>
        </p:spPr>
        <p:txBody>
          <a:bodyPr wrap="square">
            <a:spAutoFit/>
          </a:bodyPr>
          <a:lstStyle/>
          <a:p>
            <a:pPr indent="0" fontAlgn="auto">
              <a:lnSpc>
                <a:spcPts val="4400"/>
              </a:lnSpc>
            </a:pPr>
            <a:r>
              <a:rPr sz="3200" b="0"/>
              <a:t>5. 我国是世界知识产权大国，近年来国家陆续制定商标法、专利法，民法典确立了知识产权保护的重大法律原则。2021年，我国知识产权发展指标量质齐升，国内(不含港澳台)发明专利有效量270.4万件，每万人口高价值发明专利拥有量达到7.5件，受理PCT国际专利申请7. 3万件。上述材料说明</a:t>
            </a:r>
            <a:r>
              <a:rPr lang="en-US" sz="3200" b="0"/>
              <a:t>(           )</a:t>
            </a:r>
            <a:endParaRPr sz="3200" b="0"/>
          </a:p>
          <a:p>
            <a:pPr indent="0" fontAlgn="auto">
              <a:lnSpc>
                <a:spcPts val="4400"/>
              </a:lnSpc>
            </a:pPr>
            <a:r>
              <a:rPr sz="3200" b="0"/>
              <a:t>①我国努力建设创新型国家  </a:t>
            </a:r>
          </a:p>
          <a:p>
            <a:pPr indent="0" fontAlgn="auto">
              <a:lnSpc>
                <a:spcPts val="4400"/>
              </a:lnSpc>
            </a:pPr>
            <a:r>
              <a:rPr sz="3200" b="0"/>
              <a:t>②我国为创新营造良好法治环境</a:t>
            </a:r>
          </a:p>
          <a:p>
            <a:pPr indent="0" fontAlgn="auto">
              <a:lnSpc>
                <a:spcPts val="4400"/>
              </a:lnSpc>
            </a:pPr>
            <a:r>
              <a:rPr sz="3200" b="0"/>
              <a:t>③生活各个领域都需要创新  </a:t>
            </a:r>
          </a:p>
          <a:p>
            <a:pPr indent="0" fontAlgn="auto">
              <a:lnSpc>
                <a:spcPts val="4400"/>
              </a:lnSpc>
            </a:pPr>
            <a:r>
              <a:rPr sz="3200" b="0"/>
              <a:t>④我国大力实施创新驱动发展战略</a:t>
            </a:r>
          </a:p>
          <a:p>
            <a:pPr indent="0" fontAlgn="auto">
              <a:lnSpc>
                <a:spcPts val="4400"/>
              </a:lnSpc>
            </a:pPr>
            <a:r>
              <a:rPr sz="3200" b="0"/>
              <a:t>A. ①②③</a:t>
            </a:r>
            <a:r>
              <a:rPr lang="en-US" sz="3200" b="0"/>
              <a:t>		</a:t>
            </a:r>
            <a:r>
              <a:rPr sz="3200" b="0"/>
              <a:t>B. ①②④　　　   C. ①③④　　　  D. ②③④</a:t>
            </a:r>
          </a:p>
        </p:txBody>
      </p:sp>
      <p:sp>
        <p:nvSpPr>
          <p:cNvPr id="2" name="文本框 1"/>
          <p:cNvSpPr txBox="1"/>
          <p:nvPr/>
        </p:nvSpPr>
        <p:spPr>
          <a:xfrm>
            <a:off x="8970010" y="3305810"/>
            <a:ext cx="410845" cy="655320"/>
          </a:xfrm>
          <a:prstGeom prst="rect">
            <a:avLst/>
          </a:prstGeom>
          <a:noFill/>
        </p:spPr>
        <p:txBody>
          <a:bodyPr wrap="none" rtlCol="0" anchor="t">
            <a:spAutoFit/>
          </a:bodyPr>
          <a:lstStyle/>
          <a:p>
            <a:pPr indent="0" fontAlgn="auto">
              <a:lnSpc>
                <a:spcPts val="4400"/>
              </a:lnSpc>
            </a:pPr>
            <a:r>
              <a:rPr sz="3200" b="1">
                <a:solidFill>
                  <a:srgbClr val="FF0000"/>
                </a:solidFill>
                <a:sym typeface="+mn-ea"/>
              </a:rPr>
              <a:t>B</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2159000"/>
          </a:xfrm>
          <a:prstGeom prst="rect">
            <a:avLst/>
          </a:prstGeom>
          <a:noFill/>
          <a:ln w="9525">
            <a:noFill/>
          </a:ln>
        </p:spPr>
        <p:txBody>
          <a:bodyPr wrap="square">
            <a:spAutoFit/>
          </a:bodyPr>
          <a:lstStyle/>
          <a:p>
            <a:pPr indent="0">
              <a:lnSpc>
                <a:spcPct val="14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【解题分析】由“我国陆续制定商标法、专利法，民法典确立了知识产权保护的重大法律原则”及“我国知识产权发展指标量质齐升”可得出①②④，③在题干并没有体现。所以答案是B。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0935"/>
            <a:ext cx="11391900" cy="5507990"/>
          </a:xfrm>
          <a:prstGeom prst="rect">
            <a:avLst/>
          </a:prstGeom>
          <a:noFill/>
          <a:ln w="9525">
            <a:noFill/>
          </a:ln>
        </p:spPr>
        <p:txBody>
          <a:bodyPr wrap="square">
            <a:spAutoFit/>
          </a:bodyPr>
          <a:lstStyle/>
          <a:p>
            <a:pPr indent="0"/>
            <a:r>
              <a:rPr sz="3200" b="0">
                <a:ea typeface="宋体" panose="02010600030101010101" pitchFamily="2" charset="-122"/>
              </a:rPr>
              <a:t>6. 中国空间站天和核心舱成功发射，神舟十二号、神舟十三号载人飞船发射成功，天问一号实现火星环绕、着陆、巡视探测……2021年，中国在航空领域捷报频传，正是中国科技发展的缩影。这一年，中国科技稳步推进，一系列前沿科学技术研究斩获重大创新和突破，一大批科技成果涌现，在世界科技舞台上留下了浓墨重彩的中国印记。这表明</a:t>
            </a:r>
            <a:r>
              <a:rPr lang="en-US" sz="3200" b="0">
                <a:ea typeface="宋体" panose="02010600030101010101" pitchFamily="2" charset="-122"/>
              </a:rPr>
              <a:t>(          )</a:t>
            </a:r>
            <a:endParaRPr sz="3200" b="0">
              <a:ea typeface="宋体" panose="02010600030101010101" pitchFamily="2" charset="-122"/>
            </a:endParaRPr>
          </a:p>
          <a:p>
            <a:pPr indent="0"/>
            <a:r>
              <a:rPr sz="3200" b="0">
                <a:ea typeface="宋体" panose="02010600030101010101" pitchFamily="2" charset="-122"/>
              </a:rPr>
              <a:t>①科技促进我国经济高速发展  </a:t>
            </a:r>
          </a:p>
          <a:p>
            <a:pPr indent="0"/>
            <a:r>
              <a:rPr sz="3200" b="0">
                <a:ea typeface="宋体" panose="02010600030101010101" pitchFamily="2" charset="-122"/>
              </a:rPr>
              <a:t>②我国的自主创新能力明显增强</a:t>
            </a:r>
          </a:p>
          <a:p>
            <a:pPr indent="0"/>
            <a:r>
              <a:rPr sz="3200" b="0">
                <a:ea typeface="宋体" panose="02010600030101010101" pitchFamily="2" charset="-122"/>
              </a:rPr>
              <a:t>③我国大力落实科教兴国战略  </a:t>
            </a:r>
          </a:p>
          <a:p>
            <a:pPr indent="0"/>
            <a:r>
              <a:rPr sz="3200" b="0">
                <a:ea typeface="宋体" panose="02010600030101010101" pitchFamily="2" charset="-122"/>
              </a:rPr>
              <a:t>④我国科技在一些重要领域走在世界前列</a:t>
            </a:r>
          </a:p>
          <a:p>
            <a:pPr indent="0"/>
            <a:r>
              <a:rPr sz="3200" b="0">
                <a:ea typeface="宋体" panose="02010600030101010101" pitchFamily="2" charset="-122"/>
              </a:rPr>
              <a:t>A. ①②③　　  B. ①②④　　　   C. ①③④  D. ②③④</a:t>
            </a:r>
          </a:p>
        </p:txBody>
      </p:sp>
      <p:sp>
        <p:nvSpPr>
          <p:cNvPr id="3" name="文本框 2"/>
          <p:cNvSpPr txBox="1"/>
          <p:nvPr/>
        </p:nvSpPr>
        <p:spPr>
          <a:xfrm>
            <a:off x="8277225" y="3593465"/>
            <a:ext cx="476250" cy="583565"/>
          </a:xfrm>
          <a:prstGeom prst="rect">
            <a:avLst/>
          </a:prstGeom>
          <a:noFill/>
        </p:spPr>
        <p:txBody>
          <a:bodyPr wrap="none" rtlCol="0" anchor="t">
            <a:spAutoFit/>
          </a:bodyPr>
          <a:lstStyle/>
          <a:p>
            <a:r>
              <a:rPr lang="en-US" sz="3200" b="1">
                <a:solidFill>
                  <a:srgbClr val="FF0000"/>
                </a:solidFill>
                <a:ea typeface="宋体" panose="02010600030101010101" pitchFamily="2" charset="-122"/>
                <a:sym typeface="+mn-ea"/>
              </a:rPr>
              <a:t>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2011045"/>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【解题分析】中国科技稳步推进，一系列前沿科学技术研究斩获重大创新和突破，②③④说法正确；①是科技对经济发展的作用，与题干不符。故选D。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41095"/>
            <a:ext cx="11253470" cy="5507990"/>
          </a:xfrm>
          <a:prstGeom prst="rect">
            <a:avLst/>
          </a:prstGeom>
          <a:noFill/>
          <a:ln w="9525">
            <a:noFill/>
          </a:ln>
        </p:spPr>
        <p:txBody>
          <a:bodyPr wrap="square">
            <a:spAutoFit/>
          </a:bodyPr>
          <a:lstStyle/>
          <a:p>
            <a:pPr indent="0" fontAlgn="auto">
              <a:lnSpc>
                <a:spcPct val="100000"/>
              </a:lnSpc>
            </a:pPr>
            <a:r>
              <a:rPr sz="3200" b="0"/>
              <a:t>7. 一滴中国水墨从天而降晕染开，幻化成黄河之水天上来，铺满全场、浩浩荡荡，逐渐冰冻凝结成一片洁白纯净的冰雪世界……立春时节，在国家体育场“鸟巢”上演的冬奥会开幕式美轮美奂、精彩绝伦，让人记忆深刻。这背后正是科技创新的力量，源于人工智能、虚拟现实、5G、8K、裸眼3D等一系列数字技术的支撑。对此理解正确的是</a:t>
            </a:r>
            <a:r>
              <a:rPr lang="en-US" sz="3200" b="0"/>
              <a:t>(           )</a:t>
            </a:r>
            <a:endParaRPr sz="3200" b="0"/>
          </a:p>
          <a:p>
            <a:pPr indent="0" fontAlgn="auto">
              <a:lnSpc>
                <a:spcPct val="100000"/>
              </a:lnSpc>
            </a:pPr>
            <a:r>
              <a:rPr sz="3200" b="0"/>
              <a:t>①中国科技创新之路任重道远，需要加快建设创新型国家</a:t>
            </a:r>
          </a:p>
          <a:p>
            <a:pPr indent="0" fontAlgn="auto">
              <a:lnSpc>
                <a:spcPct val="100000"/>
              </a:lnSpc>
            </a:pPr>
            <a:r>
              <a:rPr sz="3200" b="0"/>
              <a:t>②得益于我国实施科教兴国战略、人才强国战略、创新驱动发展战略③有利于增强中华民族的自信心和自豪感④我国已经成为世界科技强国</a:t>
            </a:r>
          </a:p>
          <a:p>
            <a:pPr indent="0" fontAlgn="auto">
              <a:lnSpc>
                <a:spcPct val="100000"/>
              </a:lnSpc>
            </a:pPr>
            <a:r>
              <a:rPr sz="3200" b="0"/>
              <a:t>A. ①②　　　   B. ①④　 　　  C. ②③ 　　   D. ②④</a:t>
            </a:r>
          </a:p>
        </p:txBody>
      </p:sp>
      <p:sp>
        <p:nvSpPr>
          <p:cNvPr id="2" name="文本框 1"/>
          <p:cNvSpPr txBox="1"/>
          <p:nvPr/>
        </p:nvSpPr>
        <p:spPr>
          <a:xfrm>
            <a:off x="7195185" y="3567430"/>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1370965"/>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【解题分析】①不符合题意，材料说明科技创新的力量；④观点错误，我国还不是科技强国。故选C。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137285"/>
            <a:ext cx="11083925" cy="3476625"/>
          </a:xfrm>
          <a:prstGeom prst="rect">
            <a:avLst/>
          </a:prstGeom>
          <a:noFill/>
          <a:ln w="9525">
            <a:noFill/>
          </a:ln>
        </p:spPr>
        <p:txBody>
          <a:bodyPr wrap="square">
            <a:spAutoFit/>
          </a:bodyPr>
          <a:lstStyle/>
          <a:p>
            <a:pPr indent="0" fontAlgn="auto">
              <a:lnSpc>
                <a:spcPts val="4400"/>
              </a:lnSpc>
            </a:pPr>
            <a:r>
              <a:rPr sz="3200" b="0"/>
              <a:t>8. 近几年来，“草根”创业创新，已成为中国经济增长的不熄引擎。“草根”创业创新</a:t>
            </a:r>
            <a:r>
              <a:rPr lang="en-US" sz="3200" b="0"/>
              <a:t>(          )</a:t>
            </a:r>
            <a:endParaRPr sz="3200" b="0"/>
          </a:p>
          <a:p>
            <a:pPr indent="0" fontAlgn="auto">
              <a:lnSpc>
                <a:spcPts val="4400"/>
              </a:lnSpc>
            </a:pPr>
            <a:r>
              <a:rPr sz="3200" b="0"/>
              <a:t>A. 表明大众创业、万众创新的理念深入人心</a:t>
            </a:r>
          </a:p>
          <a:p>
            <a:pPr indent="0" fontAlgn="auto">
              <a:lnSpc>
                <a:spcPts val="4400"/>
              </a:lnSpc>
            </a:pPr>
            <a:r>
              <a:rPr sz="3200" b="0"/>
              <a:t>B. 有利于弘扬以爱国为核心的时代精神</a:t>
            </a:r>
          </a:p>
          <a:p>
            <a:pPr indent="0" fontAlgn="auto">
              <a:lnSpc>
                <a:spcPts val="4400"/>
              </a:lnSpc>
            </a:pPr>
            <a:r>
              <a:rPr sz="3200" b="0"/>
              <a:t>C. 要保护好自己的知识产权</a:t>
            </a:r>
          </a:p>
          <a:p>
            <a:pPr indent="0" fontAlgn="auto">
              <a:lnSpc>
                <a:spcPts val="4400"/>
              </a:lnSpc>
            </a:pPr>
            <a:r>
              <a:rPr sz="3200" b="0"/>
              <a:t>D. 是民族振兴和社会进步的基石</a:t>
            </a:r>
          </a:p>
        </p:txBody>
      </p:sp>
      <p:sp>
        <p:nvSpPr>
          <p:cNvPr id="2" name="文本框 1"/>
          <p:cNvSpPr txBox="1"/>
          <p:nvPr/>
        </p:nvSpPr>
        <p:spPr>
          <a:xfrm>
            <a:off x="5015230" y="1778000"/>
            <a:ext cx="412750" cy="583565"/>
          </a:xfrm>
          <a:prstGeom prst="rect">
            <a:avLst/>
          </a:prstGeom>
          <a:noFill/>
        </p:spPr>
        <p:txBody>
          <a:bodyPr wrap="square" rtlCol="0" anchor="t">
            <a:spAutoFit/>
          </a:bodyPr>
          <a:lstStyle/>
          <a:p>
            <a:r>
              <a:rPr sz="3200" b="1">
                <a:solidFill>
                  <a:srgbClr val="FF0000"/>
                </a:solidFill>
                <a:sym typeface="+mn-ea"/>
              </a:rPr>
              <a:t>A</a:t>
            </a:r>
            <a:endParaRPr lang="zh-CN" altLang="en-US" sz="3200" b="1">
              <a:solidFill>
                <a:srgbClr val="FF0000"/>
              </a:solidFill>
              <a:sym typeface="+mn-ea"/>
            </a:endParaRPr>
          </a:p>
        </p:txBody>
      </p:sp>
      <p:sp>
        <p:nvSpPr>
          <p:cNvPr id="3" name="文本框 2"/>
          <p:cNvSpPr txBox="1"/>
          <p:nvPr/>
        </p:nvSpPr>
        <p:spPr>
          <a:xfrm>
            <a:off x="487680" y="4523740"/>
            <a:ext cx="11250295" cy="2011045"/>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【解题分析】B观点错误，时代精神的核心是改革创新；C与题干不符，题干并没有涉及知识产权问题；D观点错误，教育才是民族振兴和社会进步的基石。故选A。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28395"/>
            <a:ext cx="11238865" cy="5507990"/>
          </a:xfrm>
          <a:prstGeom prst="rect">
            <a:avLst/>
          </a:prstGeom>
          <a:noFill/>
          <a:ln w="9525">
            <a:noFill/>
          </a:ln>
        </p:spPr>
        <p:txBody>
          <a:bodyPr wrap="square">
            <a:spAutoFit/>
          </a:bodyPr>
          <a:lstStyle/>
          <a:p>
            <a:pPr indent="0" fontAlgn="auto">
              <a:lnSpc>
                <a:spcPct val="100000"/>
              </a:lnSpc>
            </a:pPr>
            <a:r>
              <a:rPr sz="3200" b="0"/>
              <a:t>9. 2021年11月3日，习近平总书记在2020年度国家科学技术奖励大会上强调，中国要强盛、要复兴，就一定要大力发展科学技术。我们比历史上任何时期都更接近中华民族伟大复兴的目标，我们比历史上任何时期都更需要建设世界科技强国。建设世界科技强国，要</a:t>
            </a:r>
            <a:r>
              <a:rPr lang="en-US" sz="3200" b="0"/>
              <a:t>(          )</a:t>
            </a:r>
            <a:endParaRPr sz="3200" b="0"/>
          </a:p>
          <a:p>
            <a:pPr indent="0" fontAlgn="auto">
              <a:lnSpc>
                <a:spcPct val="100000"/>
              </a:lnSpc>
            </a:pPr>
            <a:r>
              <a:rPr sz="3200" b="0"/>
              <a:t>①全面推进教育改革，提高国民素质，培养创新型人才</a:t>
            </a:r>
          </a:p>
          <a:p>
            <a:pPr indent="0" fontAlgn="auto">
              <a:lnSpc>
                <a:spcPct val="100000"/>
              </a:lnSpc>
            </a:pPr>
            <a:r>
              <a:rPr sz="3200" b="0"/>
              <a:t>②推进数字化技术，依靠引进国外核心技术，提高技术含量</a:t>
            </a:r>
          </a:p>
          <a:p>
            <a:pPr indent="0" fontAlgn="auto">
              <a:lnSpc>
                <a:spcPct val="100000"/>
              </a:lnSpc>
            </a:pPr>
            <a:r>
              <a:rPr sz="3200" b="0"/>
              <a:t>③增强自主创新能力，坚定不移地走中国特色自主创新道路</a:t>
            </a:r>
          </a:p>
          <a:p>
            <a:pPr indent="0" fontAlgn="auto">
              <a:lnSpc>
                <a:spcPct val="100000"/>
              </a:lnSpc>
            </a:pPr>
            <a:r>
              <a:rPr sz="3200" b="0"/>
              <a:t>④重视企业发展，增加企业员工是企业持续发展之基、市场制胜之道</a:t>
            </a:r>
          </a:p>
          <a:p>
            <a:pPr indent="0" fontAlgn="auto">
              <a:lnSpc>
                <a:spcPct val="100000"/>
              </a:lnSpc>
            </a:pPr>
            <a:r>
              <a:rPr sz="3200" b="0"/>
              <a:t>A. ①② 　 　   B. ①③　　　   C. ②④　 　   D. ③④</a:t>
            </a:r>
          </a:p>
        </p:txBody>
      </p:sp>
      <p:sp>
        <p:nvSpPr>
          <p:cNvPr id="2" name="文本框 1"/>
          <p:cNvSpPr txBox="1"/>
          <p:nvPr/>
        </p:nvSpPr>
        <p:spPr>
          <a:xfrm>
            <a:off x="4251960" y="3106420"/>
            <a:ext cx="781050" cy="583565"/>
          </a:xfrm>
          <a:prstGeom prst="rect">
            <a:avLst/>
          </a:prstGeom>
          <a:noFill/>
        </p:spPr>
        <p:txBody>
          <a:bodyPr wrap="square" rtlCol="0" anchor="t">
            <a:spAutoFit/>
          </a:bodyPr>
          <a:lstStyle/>
          <a:p>
            <a:r>
              <a:rPr sz="3200" b="1">
                <a:solidFill>
                  <a:srgbClr val="FF0000"/>
                </a:solidFill>
                <a:sym typeface="+mn-ea"/>
              </a:rPr>
              <a:t>B</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186309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【解题分析】②观点错误，核心技术不是别人赐予的，一定要增强自主创新能力；④观点错误，提升创新能力才是企业持续发展之基、市场制胜之道。故选B。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5615" y="1128395"/>
            <a:ext cx="11267440" cy="4523105"/>
          </a:xfrm>
          <a:prstGeom prst="rect">
            <a:avLst/>
          </a:prstGeom>
          <a:noFill/>
          <a:ln w="9525">
            <a:noFill/>
          </a:ln>
        </p:spPr>
        <p:txBody>
          <a:bodyPr wrap="square">
            <a:spAutoFit/>
          </a:bodyPr>
          <a:lstStyle/>
          <a:p>
            <a:pPr indent="0" fontAlgn="auto">
              <a:lnSpc>
                <a:spcPct val="100000"/>
              </a:lnSpc>
            </a:pPr>
            <a:r>
              <a:rPr sz="3200" b="0"/>
              <a:t>10. 党的十八大以来，以习近平同志为核心的党中央把科技创新摆在国家发展全局的核心位置，实施创新驱动发展战略，建设世界科技强国。在党中央坚强领导下，我国科技创新取得新的历史性成就，为经济社会高质量发展提供了重要支撑，为建设科技强国奠定了坚实基础。对此理解错误的是</a:t>
            </a:r>
            <a:r>
              <a:rPr lang="en-US" sz="3200" b="0"/>
              <a:t>(         )</a:t>
            </a:r>
            <a:endParaRPr sz="3200" b="0"/>
          </a:p>
          <a:p>
            <a:pPr indent="0" fontAlgn="auto">
              <a:lnSpc>
                <a:spcPct val="100000"/>
              </a:lnSpc>
            </a:pPr>
            <a:r>
              <a:rPr sz="3200" b="0"/>
              <a:t>A. 我国深入实施创新驱动发展战略，成效显著</a:t>
            </a:r>
          </a:p>
          <a:p>
            <a:pPr indent="0" fontAlgn="auto">
              <a:lnSpc>
                <a:spcPct val="100000"/>
              </a:lnSpc>
            </a:pPr>
            <a:r>
              <a:rPr sz="3200" b="0"/>
              <a:t>B. 离不开我国科技工作者的刻苦钻研、艰苦创业</a:t>
            </a:r>
          </a:p>
          <a:p>
            <a:pPr indent="0" fontAlgn="auto">
              <a:lnSpc>
                <a:spcPct val="100000"/>
              </a:lnSpc>
            </a:pPr>
            <a:r>
              <a:rPr sz="3200" b="0"/>
              <a:t>C. 说明我国已经驶上了创新强国的快车道</a:t>
            </a:r>
          </a:p>
          <a:p>
            <a:pPr indent="0" fontAlgn="auto">
              <a:lnSpc>
                <a:spcPct val="100000"/>
              </a:lnSpc>
            </a:pPr>
            <a:r>
              <a:rPr sz="3200" b="0"/>
              <a:t>D. 体现科技创新是当代中国最鲜明的特色</a:t>
            </a:r>
          </a:p>
        </p:txBody>
      </p:sp>
      <p:sp>
        <p:nvSpPr>
          <p:cNvPr id="2" name="文本框 1"/>
          <p:cNvSpPr txBox="1"/>
          <p:nvPr/>
        </p:nvSpPr>
        <p:spPr>
          <a:xfrm>
            <a:off x="9526905" y="3081655"/>
            <a:ext cx="438785" cy="583565"/>
          </a:xfrm>
          <a:prstGeom prst="rect">
            <a:avLst/>
          </a:prstGeom>
          <a:noFill/>
        </p:spPr>
        <p:txBody>
          <a:bodyPr wrap="none" rtlCol="0" anchor="t">
            <a:spAutoFit/>
          </a:bodyPr>
          <a:lstStyle/>
          <a:p>
            <a:r>
              <a:rPr sz="3200" b="1">
                <a:solidFill>
                  <a:srgbClr val="FF0000"/>
                </a:solidFill>
                <a:sym typeface="+mn-ea"/>
              </a:rPr>
              <a:t>D</a:t>
            </a:r>
            <a:endParaRPr lang="zh-CN" altLang="en-US" sz="3200" b="1">
              <a:solidFill>
                <a:srgbClr val="FF0000"/>
              </a:solidFill>
              <a:sym typeface="+mn-ea"/>
            </a:endParaRPr>
          </a:p>
        </p:txBody>
      </p:sp>
      <p:sp>
        <p:nvSpPr>
          <p:cNvPr id="4" name="文本框 3"/>
          <p:cNvSpPr txBox="1"/>
          <p:nvPr/>
        </p:nvSpPr>
        <p:spPr>
          <a:xfrm>
            <a:off x="487680" y="5453380"/>
            <a:ext cx="11250295" cy="12725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【解题分析】D观点错误，改革开放是当代中国最鲜明的特色。故选D。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14324" y="840740"/>
            <a:ext cx="11668126" cy="5509200"/>
          </a:xfrm>
          <a:prstGeom prst="rect">
            <a:avLst/>
          </a:prstGeom>
          <a:noFill/>
          <a:ln w="9525">
            <a:noFill/>
          </a:ln>
        </p:spPr>
        <p:txBody>
          <a:bodyPr wrap="square">
            <a:spAutoFit/>
          </a:bodyPr>
          <a:lstStyle/>
          <a:p>
            <a:pPr indent="0" algn="just" fontAlgn="auto">
              <a:lnSpc>
                <a:spcPct val="100000"/>
              </a:lnSpc>
            </a:pPr>
            <a:r>
              <a:rPr lang="zh-CN" sz="3200" b="1" dirty="0">
                <a:ea typeface="黑体" panose="02010609060101010101" charset="-122"/>
              </a:rPr>
              <a:t>二、非选择题</a:t>
            </a:r>
            <a:endParaRPr lang="en-US" sz="3200" b="1" dirty="0">
              <a:latin typeface="Times New Roman" panose="02020603050405020304" pitchFamily="18" charset="0"/>
              <a:ea typeface="宋体" panose="02010600030101010101" pitchFamily="2" charset="-122"/>
            </a:endParaRPr>
          </a:p>
          <a:p>
            <a:pPr indent="0" algn="just" fontAlgn="auto">
              <a:lnSpc>
                <a:spcPct val="100000"/>
              </a:lnSpc>
            </a:pPr>
            <a:r>
              <a:rPr sz="3200" b="1" dirty="0"/>
              <a:t>11. </a:t>
            </a:r>
            <a:r>
              <a:rPr sz="3200" b="1" dirty="0" err="1"/>
              <a:t>攻坚与变革，任重道远。党的十九届六中全会提出，要推进科技自立自强。阅读材料，回答问题</a:t>
            </a:r>
            <a:r>
              <a:rPr sz="3200" b="1" dirty="0"/>
              <a:t>。(18分)</a:t>
            </a:r>
          </a:p>
          <a:p>
            <a:pPr indent="0" algn="just" fontAlgn="auto">
              <a:lnSpc>
                <a:spcPct val="100000"/>
              </a:lnSpc>
            </a:pPr>
            <a:r>
              <a:rPr lang="en-US" sz="3200" b="1" dirty="0"/>
              <a:t>	</a:t>
            </a:r>
            <a:r>
              <a:rPr sz="3200" b="1" dirty="0">
                <a:latin typeface="楷体" panose="02010609060101010101" charset="-122"/>
                <a:ea typeface="楷体" panose="02010609060101010101" charset="-122"/>
                <a:cs typeface="楷体" panose="02010609060101010101" charset="-122"/>
              </a:rPr>
              <a:t>深圳从一个默默无闻的小渔村发展成为一座充满魅力、科技感的国际化创新型城市，探索出大量改革创新的举措，为中国的发展贡献了宝贵的经验。深圳浓厚的科技创新氛围，培育了华为、腾讯、大疆等一批世界级创新型企业，并形成了强大的梯次型创新企业群；高新技术产业的发展，离不开基础设施、创新载体等“硬件”的支撑。为此，深圳市政府与清华大学大胆创新，共建深圳清华大学研究院，逐渐建起和拥有了一支实力雄厚、加速科研成果产业化的顶级科研院所；加大力度吸引</a:t>
            </a:r>
          </a:p>
        </p:txBody>
      </p:sp>
    </p:spTree>
  </p:cSld>
  <p:clrMapOvr>
    <a:masterClrMapping/>
  </p:clrMapOvr>
  <p:transition>
    <p:wedge/>
    <p:sndAc>
      <p:stSnd>
        <p:snd r:embed="rId2" name="chimes.wav"/>
      </p:stSnd>
    </p:sndAc>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4185" y="942975"/>
            <a:ext cx="11267440" cy="5851525"/>
          </a:xfrm>
          <a:prstGeom prst="rect">
            <a:avLst/>
          </a:prstGeom>
          <a:noFill/>
          <a:ln w="9525">
            <a:noFill/>
          </a:ln>
        </p:spPr>
        <p:txBody>
          <a:bodyPr wrap="square">
            <a:spAutoFit/>
          </a:bodyPr>
          <a:lstStyle/>
          <a:p>
            <a:pPr indent="0" algn="dist" fontAlgn="auto">
              <a:lnSpc>
                <a:spcPct val="90000"/>
              </a:lnSpc>
            </a:pPr>
            <a:r>
              <a:rPr sz="3200" dirty="0">
                <a:latin typeface="楷体" panose="02010609060101010101" charset="-122"/>
                <a:ea typeface="楷体" panose="02010609060101010101" charset="-122"/>
                <a:cs typeface="楷体" panose="02010609060101010101" charset="-122"/>
                <a:sym typeface="+mn-ea"/>
              </a:rPr>
              <a:t>全球人才前来创业创新，营造更具吸引力的人才发展环境，41年间，深圳科技工作者的数量增长超 90 万倍；众多创新载体和创新型人才共同孕育出大量专利成果，2021年获得国家专利45 188项，专利数量增长率为45%，PCT国际专利申请量稳居全国城市首位；持续加大科技研发投入，2021年深圳全社会研发投入占GDP比重达5</a:t>
            </a:r>
            <a:r>
              <a:rPr lang="en-US" sz="3200" dirty="0">
                <a:latin typeface="楷体" panose="02010609060101010101" charset="-122"/>
                <a:ea typeface="楷体" panose="02010609060101010101" charset="-122"/>
                <a:cs typeface="楷体" panose="02010609060101010101" charset="-122"/>
                <a:sym typeface="+mn-ea"/>
              </a:rPr>
              <a:t>.</a:t>
            </a:r>
            <a:r>
              <a:rPr sz="3200" dirty="0">
                <a:latin typeface="楷体" panose="02010609060101010101" charset="-122"/>
                <a:ea typeface="楷体" panose="02010609060101010101" charset="-122"/>
                <a:cs typeface="楷体" panose="02010609060101010101" charset="-122"/>
                <a:sym typeface="+mn-ea"/>
              </a:rPr>
              <a:t>46%，居全国前列。此外，建立最严格的知识产权保护制度，出台营商环境改革20 条，加快科技领域“</a:t>
            </a:r>
            <a:r>
              <a:rPr sz="3200" dirty="0" err="1">
                <a:latin typeface="楷体" panose="02010609060101010101" charset="-122"/>
                <a:ea typeface="楷体" panose="02010609060101010101" charset="-122"/>
                <a:cs typeface="楷体" panose="02010609060101010101" charset="-122"/>
                <a:sym typeface="+mn-ea"/>
              </a:rPr>
              <a:t>秒批</a:t>
            </a:r>
            <a:r>
              <a:rPr sz="3200" dirty="0">
                <a:latin typeface="楷体" panose="02010609060101010101" charset="-122"/>
                <a:ea typeface="楷体" panose="02010609060101010101" charset="-122"/>
                <a:cs typeface="楷体" panose="02010609060101010101" charset="-122"/>
                <a:sym typeface="+mn-ea"/>
              </a:rPr>
              <a:t>”“不见面审批”改革，最大限度地为科技企业、科研机构和人员等创新主体“</a:t>
            </a:r>
            <a:r>
              <a:rPr sz="3200" dirty="0" err="1">
                <a:latin typeface="楷体" panose="02010609060101010101" charset="-122"/>
                <a:ea typeface="楷体" panose="02010609060101010101" charset="-122"/>
                <a:cs typeface="楷体" panose="02010609060101010101" charset="-122"/>
                <a:sym typeface="+mn-ea"/>
              </a:rPr>
              <a:t>松绑</a:t>
            </a:r>
            <a:r>
              <a:rPr sz="3200" dirty="0">
                <a:latin typeface="楷体" panose="02010609060101010101" charset="-122"/>
                <a:ea typeface="楷体" panose="02010609060101010101" charset="-122"/>
                <a:cs typeface="楷体" panose="02010609060101010101" charset="-122"/>
                <a:sym typeface="+mn-ea"/>
              </a:rPr>
              <a:t>”“</a:t>
            </a:r>
            <a:r>
              <a:rPr sz="3200" dirty="0" err="1">
                <a:latin typeface="楷体" panose="02010609060101010101" charset="-122"/>
                <a:ea typeface="楷体" panose="02010609060101010101" charset="-122"/>
                <a:cs typeface="楷体" panose="02010609060101010101" charset="-122"/>
                <a:sym typeface="+mn-ea"/>
              </a:rPr>
              <a:t>加油</a:t>
            </a:r>
            <a:r>
              <a:rPr sz="3200" dirty="0">
                <a:latin typeface="楷体" panose="02010609060101010101" charset="-122"/>
                <a:ea typeface="楷体" panose="02010609060101010101" charset="-122"/>
                <a:cs typeface="楷体" panose="02010609060101010101" charset="-122"/>
                <a:sym typeface="+mn-ea"/>
              </a:rPr>
              <a:t>”。</a:t>
            </a:r>
            <a:r>
              <a:rPr sz="3200" dirty="0" err="1">
                <a:latin typeface="楷体" panose="02010609060101010101" charset="-122"/>
                <a:ea typeface="楷体" panose="02010609060101010101" charset="-122"/>
                <a:cs typeface="楷体" panose="02010609060101010101" charset="-122"/>
                <a:sym typeface="+mn-ea"/>
              </a:rPr>
              <a:t>目前，深圳在</a:t>
            </a:r>
            <a:r>
              <a:rPr sz="3200" dirty="0">
                <a:latin typeface="楷体" panose="02010609060101010101" charset="-122"/>
                <a:ea typeface="楷体" panose="02010609060101010101" charset="-122"/>
                <a:cs typeface="楷体" panose="02010609060101010101" charset="-122"/>
                <a:sym typeface="+mn-ea"/>
              </a:rPr>
              <a:t> 5G、超材料、基因测序、3D显示、石墨烯太赫兹芯片、柔性显示、新能源汽车、无人机等领域的创新能力处于世界前沿。深圳正朝着建设中国特色社会主义先行示范区的方向前行，努力创建社会主义现代化强国城市范例，把创新的旗帜举得更高。</a:t>
            </a:r>
            <a:endParaRPr lang="zh-CN" altLang="en-US" dirty="0">
              <a:latin typeface="楷体" panose="02010609060101010101" charset="-122"/>
              <a:ea typeface="楷体" panose="02010609060101010101" charset="-122"/>
              <a:cs typeface="楷体" panose="02010609060101010101" charset="-122"/>
            </a:endParaRPr>
          </a:p>
        </p:txBody>
      </p:sp>
    </p:spTree>
  </p:cSld>
  <p:clrMapOvr>
    <a:masterClrMapping/>
  </p:clrMapOvr>
  <p:transition>
    <p:wedge/>
    <p:sndAc>
      <p:stSnd>
        <p:snd r:embed="rId2" name="chimes.wav"/>
      </p:stSnd>
    </p:sndAc>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712113"/>
            <a:ext cx="11267440" cy="954107"/>
          </a:xfrm>
          <a:prstGeom prst="rect">
            <a:avLst/>
          </a:prstGeom>
          <a:noFill/>
          <a:ln w="9525">
            <a:noFill/>
          </a:ln>
        </p:spPr>
        <p:txBody>
          <a:bodyPr wrap="square">
            <a:spAutoFit/>
          </a:bodyPr>
          <a:lstStyle/>
          <a:p>
            <a:pPr indent="0" algn="just" fontAlgn="auto"/>
            <a:r>
              <a:rPr sz="2800" b="1" dirty="0" err="1">
                <a:solidFill>
                  <a:srgbClr val="0000FF"/>
                </a:solidFill>
                <a:latin typeface="黑体" panose="02010609060101010101" pitchFamily="49" charset="-122"/>
                <a:ea typeface="黑体" panose="02010609060101010101" pitchFamily="49" charset="-122"/>
              </a:rPr>
              <a:t>联系材料和所学知识，简析深圳的发展为我国实现科技自立自强、建设科技强国积累的经验</a:t>
            </a:r>
            <a:r>
              <a:rPr sz="2800" b="1" dirty="0">
                <a:solidFill>
                  <a:srgbClr val="0000FF"/>
                </a:solidFill>
                <a:latin typeface="黑体" panose="02010609060101010101" pitchFamily="49" charset="-122"/>
                <a:ea typeface="黑体" panose="02010609060101010101" pitchFamily="49" charset="-122"/>
              </a:rPr>
              <a:t>。  (18分)</a:t>
            </a:r>
          </a:p>
        </p:txBody>
      </p:sp>
      <p:sp>
        <p:nvSpPr>
          <p:cNvPr id="2" name="文本框 1"/>
          <p:cNvSpPr txBox="1"/>
          <p:nvPr/>
        </p:nvSpPr>
        <p:spPr>
          <a:xfrm>
            <a:off x="462280" y="1705947"/>
            <a:ext cx="11415395" cy="4042132"/>
          </a:xfrm>
          <a:prstGeom prst="rect">
            <a:avLst/>
          </a:prstGeom>
          <a:noFill/>
          <a:ln w="9525">
            <a:noFill/>
          </a:ln>
        </p:spPr>
        <p:txBody>
          <a:bodyPr wrap="square">
            <a:spAutoFit/>
          </a:bodyPr>
          <a:lstStyle/>
          <a:p>
            <a:pPr indent="0" algn="just" fontAlgn="auto">
              <a:lnSpc>
                <a:spcPts val="2800"/>
              </a:lnSpc>
            </a:pP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①</a:t>
            </a:r>
            <a:r>
              <a:rPr lang="en-US" sz="2800" b="1" dirty="0" err="1">
                <a:solidFill>
                  <a:schemeClr val="tx1">
                    <a:lumMod val="95000"/>
                    <a:lumOff val="5000"/>
                  </a:schemeClr>
                </a:solidFill>
                <a:latin typeface="华文中宋" panose="02010600040101010101" pitchFamily="2" charset="-122"/>
                <a:ea typeface="华文中宋" panose="02010600040101010101" pitchFamily="2" charset="-122"/>
              </a:rPr>
              <a:t>落实科教兴国战略、人才强国战略、创新驱动发展战略</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。(2分)</a:t>
            </a:r>
          </a:p>
          <a:p>
            <a:pPr indent="0" algn="just" fontAlgn="auto">
              <a:lnSpc>
                <a:spcPts val="2800"/>
              </a:lnSpc>
            </a:pPr>
            <a:r>
              <a:rPr lang="en-US" sz="2800" b="1" dirty="0" err="1">
                <a:solidFill>
                  <a:schemeClr val="tx1">
                    <a:lumMod val="95000"/>
                    <a:lumOff val="5000"/>
                  </a:schemeClr>
                </a:solidFill>
                <a:latin typeface="华文中宋" panose="02010600040101010101" pitchFamily="2" charset="-122"/>
                <a:ea typeface="华文中宋" panose="02010600040101010101" pitchFamily="2" charset="-122"/>
              </a:rPr>
              <a:t>在全社会营造尊重劳动、尊重知识、尊重人才、尊重创造的科技创新氛围</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。(2分) </a:t>
            </a:r>
          </a:p>
          <a:p>
            <a:pPr indent="0" algn="just" fontAlgn="auto">
              <a:lnSpc>
                <a:spcPts val="2800"/>
              </a:lnSpc>
            </a:pP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②</a:t>
            </a:r>
            <a:r>
              <a:rPr lang="en-US" sz="2800" b="1" dirty="0" err="1">
                <a:solidFill>
                  <a:schemeClr val="tx1">
                    <a:lumMod val="95000"/>
                    <a:lumOff val="5000"/>
                  </a:schemeClr>
                </a:solidFill>
                <a:latin typeface="华文中宋" panose="02010600040101010101" pitchFamily="2" charset="-122"/>
                <a:ea typeface="华文中宋" panose="02010600040101010101" pitchFamily="2" charset="-122"/>
              </a:rPr>
              <a:t>增强自主创新能力，发挥企业在自主创新中的主体作用，坚定不移走中国特色自主创新道路</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。(4分) </a:t>
            </a:r>
          </a:p>
          <a:p>
            <a:pPr indent="0" algn="just" fontAlgn="auto">
              <a:lnSpc>
                <a:spcPts val="2800"/>
              </a:lnSpc>
            </a:pP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③</a:t>
            </a:r>
            <a:r>
              <a:rPr lang="en-US" sz="2800" b="1" dirty="0" err="1">
                <a:solidFill>
                  <a:schemeClr val="tx1">
                    <a:lumMod val="95000"/>
                    <a:lumOff val="5000"/>
                  </a:schemeClr>
                </a:solidFill>
                <a:latin typeface="华文中宋" panose="02010600040101010101" pitchFamily="2" charset="-122"/>
                <a:ea typeface="华文中宋" panose="02010600040101010101" pitchFamily="2" charset="-122"/>
              </a:rPr>
              <a:t>加快建成有利于创新的治理格局和协同机制，搭建有利于创新的活动平台和融资平台</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。(4分) </a:t>
            </a:r>
          </a:p>
          <a:p>
            <a:pPr indent="0" algn="just" fontAlgn="auto">
              <a:lnSpc>
                <a:spcPts val="2800"/>
              </a:lnSpc>
            </a:pPr>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rPr>
              <a:t>④</a:t>
            </a:r>
            <a:r>
              <a:rPr lang="zh-CN" altLang="en-US" sz="2800" b="1" dirty="0">
                <a:solidFill>
                  <a:srgbClr val="FF0000"/>
                </a:solidFill>
                <a:latin typeface="华文中宋" panose="02010600040101010101" pitchFamily="2" charset="-122"/>
                <a:ea typeface="华文中宋" panose="02010600040101010101" pitchFamily="2" charset="-122"/>
              </a:rPr>
              <a:t>建立完善知识产权制度</a:t>
            </a:r>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rPr>
              <a:t>，尊重和保护知识产权，弘扬创新精神，加强法治建设，营造有利于创新的舆论氛围和法治环境。</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rPr>
              <a:t>(4</a:t>
            </a:r>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rPr>
              <a:t>分</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rPr>
              <a:t>) </a:t>
            </a:r>
          </a:p>
          <a:p>
            <a:pPr indent="0" algn="just" fontAlgn="auto">
              <a:lnSpc>
                <a:spcPts val="2800"/>
              </a:lnSpc>
            </a:pP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rPr>
              <a:t>⑤</a:t>
            </a:r>
            <a:r>
              <a:rPr lang="zh-CN" altLang="en-US" sz="2800" b="1" dirty="0">
                <a:solidFill>
                  <a:srgbClr val="FF0000"/>
                </a:solidFill>
                <a:latin typeface="华文中宋" panose="02010600040101010101" pitchFamily="2" charset="-122"/>
                <a:ea typeface="华文中宋" panose="02010600040101010101" pitchFamily="2" charset="-122"/>
              </a:rPr>
              <a:t>加强与世界各国的科技交流与合作，“以我为主”提高自身的科技竞争力， 打造创新发展的命运共同体。</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rPr>
              <a:t>(2</a:t>
            </a:r>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rPr>
              <a:t>分</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rPr>
              <a:t>)</a:t>
            </a:r>
          </a:p>
        </p:txBody>
      </p:sp>
      <p:sp>
        <p:nvSpPr>
          <p:cNvPr id="5" name="文本框 4">
            <a:extLst>
              <a:ext uri="{FF2B5EF4-FFF2-40B4-BE49-F238E27FC236}">
                <a16:creationId xmlns:a16="http://schemas.microsoft.com/office/drawing/2014/main" id="{2BDC2AE3-148F-82DB-4463-F8394B93B888}"/>
              </a:ext>
            </a:extLst>
          </p:cNvPr>
          <p:cNvSpPr txBox="1"/>
          <p:nvPr/>
        </p:nvSpPr>
        <p:spPr>
          <a:xfrm>
            <a:off x="462280" y="5545722"/>
            <a:ext cx="11501120" cy="1200329"/>
          </a:xfrm>
          <a:prstGeom prst="rect">
            <a:avLst/>
          </a:prstGeom>
          <a:noFill/>
          <a:ln w="9525">
            <a:noFill/>
          </a:ln>
        </p:spPr>
        <p:txBody>
          <a:bodyPr wrap="square">
            <a:spAutoFit/>
          </a:bodyPr>
          <a:lstStyle/>
          <a:p>
            <a:pPr indent="0" algn="just" fontAlgn="auto"/>
            <a:r>
              <a:rPr lang="en-US" sz="2400" b="1" dirty="0">
                <a:solidFill>
                  <a:srgbClr val="00B050"/>
                </a:solidFill>
                <a:uFillTx/>
                <a:latin typeface="Times New Roman" panose="02020603050405020304" pitchFamily="18" charset="0"/>
                <a:ea typeface="宋体" panose="02010600030101010101" pitchFamily="2" charset="-122"/>
                <a:cs typeface="宋体" panose="02010600030101010101" pitchFamily="2" charset="-122"/>
              </a:rPr>
              <a:t>【解题分析】本题考查如何建设科技强国。考查学生获取和解读信息、调动和运用知识、描述和阐释事物、论证和探究问题的能力。结合教材知识，可以从战略、制度、投入等方面回答。</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bg bwMode="auto">
      <p:bgPr>
        <a:blipFill dpi="0" rotWithShape="1">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edge/>
    <p:sndAc>
      <p:stSnd>
        <p:snd r:embed="rId2" name="chimes.wav"/>
      </p:stSnd>
    </p:sndAc>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DE4M2ZkMTIwMmQwZTg1YmFhYzRhZGQ1YWVjMzMxNGEifQ=="/>
</p:tagLst>
</file>

<file path=ppt/theme/theme1.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Times New Roman"/>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noFill/>
        </a:ln>
      </a:spPr>
      <a:bodyPr wrap="square">
        <a:spAutoFit/>
      </a:bodyPr>
      <a:lstStyle>
        <a:defPPr marL="0" marR="0" lvl="0" indent="133350" algn="just" defTabSz="914400" rtl="0" eaLnBrk="1" fontAlgn="auto" latinLnBrk="0" hangingPunct="1">
          <a:lnSpc>
            <a:spcPct val="100000"/>
          </a:lnSpc>
          <a:spcBef>
            <a:spcPts val="0"/>
          </a:spcBef>
          <a:spcAft>
            <a:spcPts val="0"/>
          </a:spcAft>
          <a:buClrTx/>
          <a:buSzTx/>
          <a:buFontTx/>
          <a:buNone/>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1965</Words>
  <Application>Microsoft Office PowerPoint</Application>
  <PresentationFormat>宽屏</PresentationFormat>
  <Paragraphs>179</Paragraphs>
  <Slides>40</Slides>
  <Notes>2</Notes>
  <HiddenSlides>0</HiddenSlides>
  <MMClips>0</MMClips>
  <ScaleCrop>false</ScaleCrop>
  <HeadingPairs>
    <vt:vector size="6" baseType="variant">
      <vt:variant>
        <vt:lpstr>已用的字体</vt:lpstr>
      </vt:variant>
      <vt:variant>
        <vt:i4>8</vt:i4>
      </vt:variant>
      <vt:variant>
        <vt:lpstr>主题</vt:lpstr>
      </vt:variant>
      <vt:variant>
        <vt:i4>3</vt:i4>
      </vt:variant>
      <vt:variant>
        <vt:lpstr>幻灯片标题</vt:lpstr>
      </vt:variant>
      <vt:variant>
        <vt:i4>40</vt:i4>
      </vt:variant>
    </vt:vector>
  </HeadingPairs>
  <TitlesOfParts>
    <vt:vector size="51" baseType="lpstr">
      <vt:lpstr>黑体</vt:lpstr>
      <vt:lpstr>华文中宋</vt:lpstr>
      <vt:lpstr>楷体</vt:lpstr>
      <vt:lpstr>宋体</vt:lpstr>
      <vt:lpstr>微软雅黑</vt:lpstr>
      <vt:lpstr>Arial</vt:lpstr>
      <vt:lpstr>Calibri</vt:lpstr>
      <vt:lpstr>Times New Roman</vt:lpstr>
      <vt:lpstr>2_自定义设计方案</vt:lpstr>
      <vt:lpstr>Office 主题​​</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茵</dc:creator>
  <cp:lastModifiedBy>cheng yao</cp:lastModifiedBy>
  <cp:revision>359</cp:revision>
  <dcterms:created xsi:type="dcterms:W3CDTF">2021-11-30T16:08:00Z</dcterms:created>
  <dcterms:modified xsi:type="dcterms:W3CDTF">2022-09-16T23:22:00Z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A93788039BDC4ADCB75EC96AC652C2E9</vt:lpwstr>
  </property>
  <property fmtid="{D5CDD505-2E9C-101B-9397-08002B2CF9AE}" pid="3" name="KSOProductBuildVer">
    <vt:lpwstr>2052-11.1.0.12353</vt:lpwstr>
  </property>
</Properties>
</file>