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6" r:id="rId2"/>
    <p:sldId id="284" r:id="rId3"/>
    <p:sldId id="285" r:id="rId4"/>
    <p:sldId id="286" r:id="rId5"/>
    <p:sldId id="287" r:id="rId6"/>
    <p:sldId id="288" r:id="rId7"/>
    <p:sldId id="289" r:id="rId8"/>
    <p:sldId id="290" r:id="rId9"/>
    <p:sldId id="291" r:id="rId10"/>
    <p:sldId id="292" r:id="rId11"/>
    <p:sldId id="293" r:id="rId12"/>
    <p:sldId id="294" r:id="rId13"/>
    <p:sldId id="295" r:id="rId14"/>
    <p:sldId id="296" r:id="rId15"/>
    <p:sldId id="297" r:id="rId16"/>
    <p:sldId id="298" r:id="rId17"/>
    <p:sldId id="299" r:id="rId18"/>
    <p:sldId id="300" r:id="rId19"/>
    <p:sldId id="301" r:id="rId20"/>
    <p:sldId id="302" r:id="rId21"/>
    <p:sldId id="303" r:id="rId22"/>
    <p:sldId id="304" r:id="rId23"/>
    <p:sldId id="319" r:id="rId24"/>
    <p:sldId id="306" r:id="rId25"/>
    <p:sldId id="307" r:id="rId26"/>
    <p:sldId id="308" r:id="rId27"/>
    <p:sldId id="309" r:id="rId28"/>
    <p:sldId id="310" r:id="rId29"/>
    <p:sldId id="311" r:id="rId30"/>
    <p:sldId id="312" r:id="rId31"/>
    <p:sldId id="313" r:id="rId32"/>
    <p:sldId id="314" r:id="rId33"/>
    <p:sldId id="315" r:id="rId34"/>
    <p:sldId id="316" r:id="rId35"/>
    <p:sldId id="317" r:id="rId36"/>
    <p:sldId id="318" r:id="rId37"/>
  </p:sldIdLst>
  <p:sldSz cx="12192000" cy="6858000"/>
  <p:notesSz cx="6858000" cy="9144000"/>
  <p:custDataLst>
    <p:tags r:id="rId3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90509"/>
    <a:srgbClr val="843C0C"/>
    <a:srgbClr val="FFFFFF"/>
    <a:srgbClr val="F0F0F0"/>
    <a:srgbClr val="F2F2F2"/>
    <a:srgbClr val="FFCC66"/>
    <a:srgbClr val="FF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29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534" y="72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gs" Target="tags/tag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D686570-8039-4DA6-8C61-3B401B3DFA3D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7814C8-D37A-48B2-B8B1-1CB3671B7203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5692835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73843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3315" name="备注占位符 2"/>
          <p:cNvSpPr>
            <a:spLocks noGrp="1" noChangeArrowheads="1"/>
          </p:cNvSpPr>
          <p:nvPr>
            <p:ph type="body"/>
          </p:nvPr>
        </p:nvSpPr>
        <p:spPr>
          <a:xfrm>
            <a:off x="685800" y="4400550"/>
            <a:ext cx="5486400" cy="360045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en-US"/>
          </a:p>
        </p:txBody>
      </p:sp>
      <p:sp>
        <p:nvSpPr>
          <p:cNvPr id="1331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buFont typeface="Arial" panose="020B0604020202020204" pitchFamily="34" charset="0"/>
              <a:buNone/>
            </a:pPr>
            <a:fld id="{0EA49A69-6812-4A4F-847F-6410D6C3F271}" type="slidenum">
              <a:rPr lang="zh-CN" altLang="en-US" sz="1200"/>
              <a:pPr algn="r" eaLnBrk="1" hangingPunct="1">
                <a:buFont typeface="Arial" panose="020B0604020202020204" pitchFamily="34" charset="0"/>
                <a:buNone/>
              </a:pPr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1662618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536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981075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918784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27814C8-D37A-48B2-B8B1-1CB3671B7203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60061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229077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58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>
              <a:solidFill>
                <a:schemeClr val="bg1"/>
              </a:solidFill>
              <a:latin typeface="Times New Roman" panose="02020603050405020304" pitchFamily="18" charset="0"/>
            </a:endParaRPr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4905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5765017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9939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714426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9253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614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976256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991262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93558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63537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804027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2947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61364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4995" name="文本占位符 2"/>
          <p:cNvSpPr>
            <a:spLocks noGrp="1" noChangeArrowheads="1"/>
          </p:cNvSpPr>
          <p:nvPr>
            <p:ph type="body" idx="4294967295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6049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74755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1056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3139D3C-55F1-453B-BE49-D4DBF8FE557E}" type="slidenum">
              <a:rPr lang="zh-CN" altLang="en-US" smtClean="0"/>
              <a:pPr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944103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8704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350118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2163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6301726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841867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05551738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94211" name="备注占位符 2"/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CN" altLang="en-US"/>
          </a:p>
          <a:p>
            <a:pPr eaLnBrk="1" hangingPunct="1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018415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19458" name="备注占位符 2"/>
          <p:cNvSpPr>
            <a:spLocks noGrp="1"/>
          </p:cNvSpPr>
          <p:nvPr>
            <p:ph type="body"/>
          </p:nvPr>
        </p:nvSpPr>
        <p:spPr/>
        <p:txBody>
          <a:bodyPr wrap="square" lIns="91440" tIns="45720" rIns="91440" bIns="45720" anchor="t"/>
          <a:lstStyle/>
          <a:p>
            <a:pPr lvl="0" eaLnBrk="1" hangingPunct="1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2817588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A5A69AA-1FA0-485B-9429-D6EC79E52CF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xmlns="" id="{C053925C-6ADD-4357-8117-B74A4CEEA7B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25D2642-6E09-4B59-B476-FC51F12513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11C1246-8CBB-4485-A745-C59E577049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D0D26441-CF42-4E86-BAAF-DD23FE06B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828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3544A931-8A7E-4D85-A75A-E32C22179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E9A52152-E82E-4443-9743-28B2826BCC1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3F6BE934-7C2B-45DD-B5DD-0CCDA2F939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989AF1A5-9F2E-47D9-A715-FA47A82F5F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A6D029C-693F-4A6B-BD76-E6DB3B4AD4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5545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720E7E1B-126F-4207-9BE6-E3D804C227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6DF66656-EEED-47AE-A63B-AFBE41A164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DD7D7DA5-9364-46B4-B2E8-E26133788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342F7FBF-734A-483A-8E54-67BCB5D42C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CC4C9B35-D82D-44EE-B286-5174DC7EF7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370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82100686-6BDD-4395-A283-B67309704D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A758A814-9FA7-48F5-8927-53169CE81B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39C44810-9951-4220-8460-2B6CCA217A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3C339B39-6CC9-491C-9607-0FBCBBB07E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E309F41C-1473-4F46-A005-61600F6B73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D745944-6CD1-4967-B72A-2324AB2CA4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2540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5A1B3650-4BE0-40BF-B683-18BA98F7B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AB409752-2B34-4EBB-99A2-12EFA310F66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xmlns="" id="{F17A4201-CD0F-4E1C-9110-7EAD5269F42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xmlns="" id="{4C3957C3-6FAA-4289-8C2D-9F61E147DF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xmlns="" id="{370EEDFB-F37D-4F7F-839F-C445A74A113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xmlns="" id="{42EF0425-8737-40FA-82BE-7CC7B4E84F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xmlns="" id="{8BF92166-566C-462D-88C5-69494F8B77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xmlns="" id="{5B182786-53BB-4177-9DB2-390C3966DC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34383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AB9CB9C6-8CCC-467E-9858-BDE48BA2F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xmlns="" id="{D3528D75-9DA8-475A-8D5F-A45B9CB47C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xmlns="" id="{64E61537-C6BF-4594-8BA0-DB7031D037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xmlns="" id="{8C28D4B9-ACC3-4EEA-89E0-DD6D815978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0685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xmlns="" id="{ABE0E4FA-F0D3-47F0-9492-E56E3D8A3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xmlns="" id="{2EE1FAB7-A134-4DC1-854D-F00BA3FAD7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xmlns="" id="{E2B72C0A-A171-4701-B0EC-F172F8FC19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4709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BF7ADBC5-E2A2-46C7-B64A-67F7C6E7389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xmlns="" id="{1E638768-5FD4-42E2-90A4-2C22C0BB51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3E84F1C9-D776-4EC2-8543-C1DFB5E1F1C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554AE8D1-9A0D-4982-A085-0720456E47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9C1D1A0F-8667-44E2-BB0F-FF1D6EC91D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2DF506F0-595D-4225-A0FC-1C31C1D831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2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2348A513-3E24-4B45-AB99-B28CE302D9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xmlns="" id="{EEE34652-C2ED-4E47-84A7-9E247E1DFD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xmlns="" id="{A5A08983-943B-49B8-9257-00A07D2DF82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xmlns="" id="{C47B2EDD-0E0D-49F8-AC3C-F487548E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xmlns="" id="{C9CA1175-138D-4D48-B36D-88783D172A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xmlns="" id="{41EF3297-72F5-4255-8A1C-06C5F7208D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531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xmlns="" id="{41A2D286-C5D8-40AD-ABDD-6189602CE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E4A11B69-8F31-4E35-85B4-4A6BA6E707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963A9BF8-EEC3-4F39-8FCB-A8A8F2DA23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AA409CD6-80B6-42AC-B973-F93FD4157A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0DC0F51-707A-4536-8095-DB92A7F5BB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7490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xmlns="" id="{2FE812B0-25BE-4953-B34F-89BC7C61E0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xmlns="" id="{2DAE61D7-71AA-4E1B-9C9A-0DB369A7D8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0D6E69B9-7AD3-4741-ACA7-EC4755802E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5A92EF62-B1B1-4EF4-809E-8E04E697F0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853B0287-A399-4B7F-BB96-C61410311F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4076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769960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97774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87758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17367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7190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4972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0832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4434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20435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9536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1711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60965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35561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82915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1676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1226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19464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1800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313480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30177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128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000533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78179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75553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5920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830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4727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02911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41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xmlns="" id="{0DCBCB03-CE4B-49FC-B04C-F1289BA88D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xmlns="" id="{E30BB20D-B245-4F88-9B6C-7FE202ADA8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xmlns="" id="{F52F78FD-A005-4E8F-802A-7DEAFDD5A7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F7A696-97CB-4BC4-8533-84130454C122}" type="datetimeFigureOut">
              <a:rPr lang="zh-CN" altLang="en-US" smtClean="0"/>
              <a:pPr/>
              <a:t>2021/1/29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xmlns="" id="{844DDC13-473B-446C-A0D8-5C6D7803200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xmlns="" id="{6101BCC8-AAAB-4118-9761-A610542ED15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EA435A-E27D-4668-94FD-8789F186106E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7" name="图片 6" descr="图标.png"/>
          <p:cNvPicPr>
            <a:picLocks noChangeAspect="1"/>
          </p:cNvPicPr>
          <p:nvPr userDrawn="1"/>
        </p:nvPicPr>
        <p:blipFill>
          <a:blip r:embed="rId41"/>
          <a:stretch>
            <a:fillRect/>
          </a:stretch>
        </p:blipFill>
        <p:spPr>
          <a:xfrm>
            <a:off x="11125199" y="141514"/>
            <a:ext cx="881743" cy="881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366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2" r:id="rId34"/>
    <p:sldLayoutId id="2147483683" r:id="rId35"/>
    <p:sldLayoutId id="2147483684" r:id="rId36"/>
    <p:sldLayoutId id="2147483685" r:id="rId37"/>
    <p:sldLayoutId id="2147483686" r:id="rId38"/>
    <p:sldLayoutId id="2147483687" r:id="rId39"/>
  </p:sldLayoutIdLst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5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0.xml"/><Relationship Id="rId4" Type="http://schemas.openxmlformats.org/officeDocument/2006/relationships/image" Target="../media/image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1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4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16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6.xml"/><Relationship Id="rId4" Type="http://schemas.openxmlformats.org/officeDocument/2006/relationships/image" Target="../media/image18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3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:a16="http://schemas.microsoft.com/office/drawing/2014/main" xmlns="" id="{4ABE66DB-1837-4048-9F04-F0C67523DD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59" y="0"/>
            <a:ext cx="11719033" cy="6858000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xmlns="" id="{610EA569-ED79-4709-A6DA-4442E5461835}"/>
              </a:ext>
            </a:extLst>
          </p:cNvPr>
          <p:cNvSpPr txBox="1"/>
          <p:nvPr/>
        </p:nvSpPr>
        <p:spPr>
          <a:xfrm>
            <a:off x="3173269" y="1940725"/>
            <a:ext cx="524786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维克多英语</a:t>
            </a:r>
            <a:endParaRPr lang="en-US" altLang="zh-CN" sz="3600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algn="ctr"/>
            <a:r>
              <a:rPr lang="zh-CN" altLang="en-US" sz="3600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新方略基础课件</a:t>
            </a:r>
          </a:p>
          <a:p>
            <a:pPr algn="ctr"/>
            <a:r>
              <a:rPr lang="en-US" altLang="zh-CN" sz="5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Unit 1 </a:t>
            </a:r>
          </a:p>
          <a:p>
            <a:pPr algn="ctr"/>
            <a:r>
              <a:rPr lang="zh-CN" altLang="en-US" sz="54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外貌特征</a:t>
            </a:r>
          </a:p>
          <a:p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32402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-43180"/>
            <a:ext cx="12176760" cy="6875145"/>
          </a:xfrm>
          <a:prstGeom prst="rect">
            <a:avLst/>
          </a:prstGeom>
        </p:spPr>
      </p:pic>
      <p:pic>
        <p:nvPicPr>
          <p:cNvPr id="3" name="图片 2" descr="图标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2285" y="1"/>
            <a:ext cx="979714" cy="979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1754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9" name="图片 1" descr="QQ截图2018032009533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图片 2" descr="图标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12285" y="1"/>
            <a:ext cx="979714" cy="979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266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509248" y="421640"/>
            <a:ext cx="1065221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6600" b="1" dirty="0" smtClean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Warm up: </a:t>
            </a:r>
            <a:r>
              <a:rPr lang="en-US" altLang="zh-CN" sz="4800" b="1" dirty="0" smtClean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figure</a:t>
            </a:r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appearance, wear</a:t>
            </a:r>
          </a:p>
        </p:txBody>
      </p:sp>
      <p:sp>
        <p:nvSpPr>
          <p:cNvPr id="44" name="文本框 43"/>
          <p:cNvSpPr txBox="1"/>
          <p:nvPr/>
        </p:nvSpPr>
        <p:spPr>
          <a:xfrm>
            <a:off x="3420121" y="1563843"/>
            <a:ext cx="7511473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As a famous ______ (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人物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in Chinese ancient story, </a:t>
            </a:r>
            <a:r>
              <a:rPr lang="en-US" altLang="zh-CN" sz="2800" dirty="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Mulan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is a natural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beauty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with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dark brown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eyes and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straight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black hair that used to be long and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waist-length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 Except when she goes to the matchmaker (</a:t>
            </a:r>
            <a:r>
              <a:rPr lang="zh-CN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媒人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), </a:t>
            </a:r>
            <a:r>
              <a:rPr lang="en-US" altLang="zh-CN" sz="2800" dirty="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Mulan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does not 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_________ (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涂抹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any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makeup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to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beautify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her __________ (</a:t>
            </a:r>
            <a:r>
              <a:rPr lang="zh-CN" altLang="en-US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外貌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). When her father is called back into battle, </a:t>
            </a:r>
            <a:r>
              <a:rPr lang="en-US" altLang="zh-CN" sz="2800" dirty="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Mulan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decides to protect him by cutting her long hair and </a:t>
            </a:r>
            <a:r>
              <a:rPr lang="en-US" altLang="zh-CN" sz="28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dressing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like a man. In the battle,  </a:t>
            </a:r>
            <a:r>
              <a:rPr lang="en-US" altLang="zh-CN" sz="2800" dirty="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Mulan</a:t>
            </a:r>
            <a:r>
              <a:rPr lang="en-US" altLang="zh-CN" sz="28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proves her self-worth finally.</a:t>
            </a:r>
          </a:p>
        </p:txBody>
      </p:sp>
      <p:pic>
        <p:nvPicPr>
          <p:cNvPr id="25" name="图片 201732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781083" y="1715834"/>
            <a:ext cx="2280849" cy="3379202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5609520" y="1563843"/>
            <a:ext cx="109510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figure</a:t>
            </a:r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9392920" y="3280410"/>
            <a:ext cx="167767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wear</a:t>
            </a:r>
          </a:p>
        </p:txBody>
      </p: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8955339" y="3656373"/>
            <a:ext cx="2045753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843C0C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appearance </a:t>
            </a:r>
            <a:endParaRPr lang="zh-CN" altLang="en-US" sz="2800" b="1" dirty="0">
              <a:solidFill>
                <a:srgbClr val="843C0C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:a16="http://schemas.microsoft.com/office/drawing/2014/main" xmlns="" id="{7E1AA493-352B-4150-ADF1-0E07E142016A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133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EBAB270-E735-4EB3-9515-D0A2B278A2D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>
            <a:extLst>
              <a:ext uri="{FF2B5EF4-FFF2-40B4-BE49-F238E27FC236}">
                <a16:creationId xmlns:a16="http://schemas.microsoft.com/office/drawing/2014/main" xmlns="" id="{0D4A9C73-B810-44F5-A83A-E348D7E3965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445" y="627100"/>
            <a:ext cx="4538433" cy="6230900"/>
          </a:xfrm>
          <a:prstGeom prst="rect">
            <a:avLst/>
          </a:prstGeom>
        </p:spPr>
      </p:pic>
      <p:sp>
        <p:nvSpPr>
          <p:cNvPr id="8" name="文本框 21"/>
          <p:cNvSpPr txBox="1"/>
          <p:nvPr/>
        </p:nvSpPr>
        <p:spPr>
          <a:xfrm>
            <a:off x="6082747" y="1777433"/>
            <a:ext cx="3455481" cy="1736646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defRPr/>
            </a:pPr>
            <a:r>
              <a:rPr lang="en-US" altLang="zh-CN" sz="9600" b="1" noProof="1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Part I</a:t>
            </a:r>
          </a:p>
        </p:txBody>
      </p:sp>
      <p:sp>
        <p:nvSpPr>
          <p:cNvPr id="9" name="矩形 8"/>
          <p:cNvSpPr/>
          <p:nvPr/>
        </p:nvSpPr>
        <p:spPr>
          <a:xfrm>
            <a:off x="6535840" y="3850170"/>
            <a:ext cx="264687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zh-CN" altLang="en-US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基础训练</a:t>
            </a:r>
          </a:p>
        </p:txBody>
      </p:sp>
    </p:spTree>
    <p:extLst>
      <p:ext uri="{BB962C8B-B14F-4D97-AF65-F5344CB8AC3E}">
        <p14:creationId xmlns:p14="http://schemas.microsoft.com/office/powerpoint/2010/main" val="298462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表格 1"/>
          <p:cNvGraphicFramePr/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173366065"/>
              </p:ext>
            </p:extLst>
          </p:nvPr>
        </p:nvGraphicFramePr>
        <p:xfrm>
          <a:off x="0" y="4"/>
          <a:ext cx="12192000" cy="685799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87450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317492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872836">
                <a:tc gridSpan="2">
                  <a:txBody>
                    <a:bodyPr/>
                    <a:lstStyle/>
                    <a:p>
                      <a:pPr marL="0" indent="0" algn="ctr">
                        <a:buNone/>
                        <a:tabLst>
                          <a:tab pos="1704975" algn="l"/>
                        </a:tabLst>
                      </a:pPr>
                      <a:r>
                        <a:rPr lang="en-US" altLang="zh-CN" sz="48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Teaching Guide</a:t>
                      </a:r>
                      <a:endParaRPr lang="zh-CN" altLang="en-US" sz="48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rgbClr val="843C0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/>
                    </a:p>
                  </a:txBody>
                  <a:tcPr marL="45720" marR="45720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234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教学重难点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zh-CN" altLang="en-US" sz="32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概念意识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8728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figure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词源义 / 基本义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728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appearance, appear, disappear, disappearance, apparent, transparent</a:t>
                      </a:r>
                    </a:p>
                    <a:p>
                      <a:pPr>
                        <a:buNone/>
                      </a:pP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  <a:sym typeface="+mn-ea"/>
                      </a:endParaRPr>
                    </a:p>
                  </a:txBody>
                  <a:tcPr marL="60968" marR="60968" marT="60959" marB="60959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词族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8728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expression</a:t>
                      </a: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 err="1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词根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；</a:t>
                      </a:r>
                    </a:p>
                    <a:p>
                      <a:pPr>
                        <a:buNone/>
                      </a:pPr>
                      <a:r>
                        <a:rPr lang="en-US" altLang="zh-CN" sz="2400" b="1" dirty="0" err="1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词源义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 / </a:t>
                      </a:r>
                      <a:r>
                        <a:rPr lang="en-US" altLang="zh-CN" sz="2400" b="1" dirty="0" err="1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基本义</a:t>
                      </a: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4987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fit</a:t>
                      </a: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词性；辨析义</a:t>
                      </a:r>
                    </a:p>
                  </a:txBody>
                  <a:tcPr marL="60968" marR="60968" marT="60959" marB="60959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498763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ordinary, common, usual, normal</a:t>
                      </a:r>
                      <a:endParaRPr lang="en-US" altLang="zh-CN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辨析义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  <a:tr h="8728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face falls, distant, absent, fashion, fit in, smooth, manage / force a smile, muscle, figure, feature, weight, slim, build, appearance</a:t>
                      </a:r>
                    </a:p>
                  </a:txBody>
                  <a:tcPr marL="60968" marR="60968" marT="60959" marB="60959"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熟词生义</a:t>
                      </a:r>
                    </a:p>
                  </a:txBody>
                  <a:tcPr marL="60968" marR="60968" marT="60959" marB="60959"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7"/>
                  </a:ext>
                </a:extLst>
              </a:tr>
              <a:tr h="872836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  <a:sym typeface="+mn-ea"/>
                        </a:rPr>
                        <a:t>thin-faced, round-faced, dark-skinned</a:t>
                      </a:r>
                      <a:endParaRPr lang="zh-CN" altLang="en-US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  <a:p>
                      <a:pPr>
                        <a:buNone/>
                      </a:pPr>
                      <a:endParaRPr lang="zh-CN" altLang="en-US" sz="2400" b="1" dirty="0">
                        <a:latin typeface="Times New Roman" panose="02020603050405020304" pitchFamily="18" charset="0"/>
                        <a:ea typeface="黑体" panose="02010609060101010101" pitchFamily="49" charset="-122"/>
                        <a:cs typeface="Times New Roman" panose="02020603050405020304" pitchFamily="18" charset="0"/>
                      </a:endParaRPr>
                    </a:p>
                  </a:txBody>
                  <a:tcPr marL="60968" marR="60968" marT="60959" marB="60959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构词法</a:t>
                      </a:r>
                      <a:r>
                        <a:rPr lang="en-US" altLang="zh-CN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:</a:t>
                      </a:r>
                    </a:p>
                    <a:p>
                      <a:pPr>
                        <a:buNone/>
                      </a:pPr>
                      <a:r>
                        <a:rPr lang="zh-CN" altLang="en-US" sz="2400" b="1" dirty="0">
                          <a:latin typeface="Times New Roman" panose="02020603050405020304" pitchFamily="18" charset="0"/>
                          <a:ea typeface="黑体" panose="02010609060101010101" pitchFamily="49" charset="-122"/>
                          <a:cs typeface="Times New Roman" panose="02020603050405020304" pitchFamily="18" charset="0"/>
                        </a:rPr>
                        <a:t>合成形容词</a:t>
                      </a:r>
                    </a:p>
                  </a:txBody>
                  <a:tcPr marL="60968" marR="60968" marT="60959" marB="60959"/>
                </a:tc>
                <a:extLst>
                  <a:ext uri="{0D108BD9-81ED-4DB2-BD59-A6C34878D82A}">
                    <a16:rowId xmlns:a16="http://schemas.microsoft.com/office/drawing/2014/main" xmlns="" val="100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60790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840602" y="2536191"/>
            <a:ext cx="2444616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figure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37A7ECC8-4764-457B-BB89-521AF761475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68250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575788" y="740833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251883" y="1985434"/>
            <a:ext cx="2323903" cy="2690284"/>
          </a:xfrm>
          <a:prstGeom prst="roundRect">
            <a:avLst>
              <a:gd name="adj" fmla="val 16276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black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形状</a:t>
            </a:r>
          </a:p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（词源义</a:t>
            </a:r>
            <a:r>
              <a:rPr lang="zh-CN" altLang="en-US" sz="3735" b="1" dirty="0" smtClean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407833" y="548218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数字的“形状”</a:t>
            </a:r>
          </a:p>
        </p:txBody>
      </p:sp>
      <p:sp>
        <p:nvSpPr>
          <p:cNvPr id="27656" name="圆角矩形 260109"/>
          <p:cNvSpPr>
            <a:spLocks noChangeArrowheads="1"/>
          </p:cNvSpPr>
          <p:nvPr/>
        </p:nvSpPr>
        <p:spPr bwMode="auto">
          <a:xfrm>
            <a:off x="3252234" y="4790482"/>
            <a:ext cx="3361267" cy="12744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几何图形的</a:t>
            </a: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en-US" altLang="zh-CN" sz="3735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形状</a:t>
            </a: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”</a:t>
            </a:r>
            <a:endParaRPr lang="en-US" altLang="zh-CN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0" name="直接连接符 260111"/>
          <p:cNvSpPr>
            <a:spLocks noChangeShapeType="1"/>
          </p:cNvSpPr>
          <p:nvPr/>
        </p:nvSpPr>
        <p:spPr bwMode="auto">
          <a:xfrm>
            <a:off x="6864351" y="740833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8015816" y="279876"/>
            <a:ext cx="3361267" cy="1290689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数字；数位；算术</a:t>
            </a:r>
          </a:p>
        </p:txBody>
      </p:sp>
      <p:sp>
        <p:nvSpPr>
          <p:cNvPr id="27663" name="左大括号 260114"/>
          <p:cNvSpPr/>
          <p:nvPr/>
        </p:nvSpPr>
        <p:spPr bwMode="auto">
          <a:xfrm>
            <a:off x="6810693" y="1918759"/>
            <a:ext cx="575733" cy="2823633"/>
          </a:xfrm>
          <a:prstGeom prst="leftBrace">
            <a:avLst>
              <a:gd name="adj1" fmla="val 30198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5" name="圆角矩形 260119"/>
          <p:cNvSpPr>
            <a:spLocks noChangeArrowheads="1"/>
          </p:cNvSpPr>
          <p:nvPr/>
        </p:nvSpPr>
        <p:spPr bwMode="auto">
          <a:xfrm>
            <a:off x="8015814" y="3256952"/>
            <a:ext cx="3361267" cy="768351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人物；人士</a:t>
            </a:r>
          </a:p>
        </p:txBody>
      </p:sp>
      <p:sp>
        <p:nvSpPr>
          <p:cNvPr id="27666" name="圆角矩形 260120"/>
          <p:cNvSpPr>
            <a:spLocks noChangeArrowheads="1"/>
          </p:cNvSpPr>
          <p:nvPr/>
        </p:nvSpPr>
        <p:spPr bwMode="auto">
          <a:xfrm>
            <a:off x="8015814" y="4212786"/>
            <a:ext cx="3361267" cy="768351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画像；塑像</a:t>
            </a:r>
          </a:p>
        </p:txBody>
      </p:sp>
      <p:sp>
        <p:nvSpPr>
          <p:cNvPr id="27667" name="圆角矩形 260121"/>
          <p:cNvSpPr>
            <a:spLocks noChangeArrowheads="1"/>
          </p:cNvSpPr>
          <p:nvPr/>
        </p:nvSpPr>
        <p:spPr bwMode="auto">
          <a:xfrm>
            <a:off x="8015813" y="5254625"/>
            <a:ext cx="3361267" cy="768349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图表；图形</a:t>
            </a:r>
          </a:p>
        </p:txBody>
      </p:sp>
      <p:sp>
        <p:nvSpPr>
          <p:cNvPr id="27672" name="直接连接符 260126"/>
          <p:cNvSpPr>
            <a:spLocks noChangeShapeType="1"/>
          </p:cNvSpPr>
          <p:nvPr/>
        </p:nvSpPr>
        <p:spPr bwMode="auto">
          <a:xfrm>
            <a:off x="6864351" y="5638799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figure</a:t>
            </a:r>
          </a:p>
        </p:txBody>
      </p:sp>
      <p:sp>
        <p:nvSpPr>
          <p:cNvPr id="25" name="矩形 24">
            <a:extLst>
              <a:ext uri="{FF2B5EF4-FFF2-40B4-BE49-F238E27FC236}">
                <a16:creationId xmlns:a16="http://schemas.microsoft.com/office/drawing/2014/main" xmlns="" id="{B6B10FE7-CB91-4C3F-B6F2-44C513D11EC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sp>
        <p:nvSpPr>
          <p:cNvPr id="26" name="圆角矩形 260109">
            <a:extLst>
              <a:ext uri="{FF2B5EF4-FFF2-40B4-BE49-F238E27FC236}">
                <a16:creationId xmlns:a16="http://schemas.microsoft.com/office/drawing/2014/main" xmlns="" id="{06D45362-3D10-4691-8BC0-EDDCA24694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52234" y="2779925"/>
            <a:ext cx="3361267" cy="12744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735" b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人或动物的</a:t>
            </a: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en-US" altLang="zh-CN" sz="3735" b="1" dirty="0" err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形状</a:t>
            </a: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”</a:t>
            </a:r>
            <a:endParaRPr lang="en-US" altLang="zh-CN" sz="373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圆角矩形 260109">
            <a:extLst>
              <a:ext uri="{FF2B5EF4-FFF2-40B4-BE49-F238E27FC236}">
                <a16:creationId xmlns:a16="http://schemas.microsoft.com/office/drawing/2014/main" xmlns="" id="{33E96C8D-7AD5-49B3-BBEC-EBF16BB524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6988" y="296093"/>
            <a:ext cx="3361267" cy="12744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数字的“形状”</a:t>
            </a:r>
          </a:p>
        </p:txBody>
      </p:sp>
      <p:sp>
        <p:nvSpPr>
          <p:cNvPr id="28" name="圆角矩形 260113">
            <a:extLst>
              <a:ext uri="{FF2B5EF4-FFF2-40B4-BE49-F238E27FC236}">
                <a16:creationId xmlns:a16="http://schemas.microsoft.com/office/drawing/2014/main" xmlns="" id="{A8DA548B-79F0-4AA2-8577-C3B06C9759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15815" y="1768414"/>
            <a:ext cx="3361267" cy="1290689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体形 ；身材 ； 身影</a:t>
            </a:r>
          </a:p>
        </p:txBody>
      </p:sp>
    </p:spTree>
    <p:extLst>
      <p:ext uri="{BB962C8B-B14F-4D97-AF65-F5344CB8AC3E}">
        <p14:creationId xmlns:p14="http://schemas.microsoft.com/office/powerpoint/2010/main" val="3327791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6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76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7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6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6" grpId="0" animBg="1"/>
      <p:bldP spid="27660" grpId="0" animBg="1"/>
      <p:bldP spid="27661" grpId="0" animBg="1"/>
      <p:bldP spid="27663" grpId="0" animBg="1"/>
      <p:bldP spid="27665" grpId="0" animBg="1"/>
      <p:bldP spid="27666" grpId="0" animBg="1"/>
      <p:bldP spid="27667" grpId="0" animBg="1"/>
      <p:bldP spid="27672" grpId="0" animBg="1"/>
      <p:bldP spid="26" grpId="0" animBg="1"/>
      <p:bldP spid="27" grpId="0" animBg="1"/>
      <p:bldP spid="2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139" name="文本框 219138"/>
          <p:cNvSpPr txBox="1"/>
          <p:nvPr/>
        </p:nvSpPr>
        <p:spPr>
          <a:xfrm>
            <a:off x="178860" y="17640"/>
            <a:ext cx="11952815" cy="425655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zh-CN" sz="4000" b="1" noProof="1">
              <a:solidFill>
                <a:srgbClr val="5F7797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44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figure out </a:t>
            </a:r>
            <a:r>
              <a:rPr lang="zh-CN" altLang="en-US" sz="40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弄清楚；弄明白；计算出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zh-CN" sz="3730" noProof="1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3730" noProof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If we can not ever leave, then let’s </a:t>
            </a:r>
            <a:r>
              <a:rPr lang="zh-CN" altLang="en-US" sz="3730" b="1" noProof="1" smtClean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figure </a:t>
            </a:r>
            <a:r>
              <a:rPr lang="zh-CN" altLang="en-US" sz="3730" b="1" noProof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out </a:t>
            </a:r>
            <a:r>
              <a:rPr lang="zh-CN" altLang="en-US" sz="3730" noProof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how</a:t>
            </a:r>
            <a:r>
              <a:rPr lang="zh-CN" altLang="en-US" sz="3730" b="1" noProof="1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730" noProof="1">
                <a:solidFill>
                  <a:schemeClr val="tx2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to stay.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3735" noProof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zh-CN" sz="3730" noProof="1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endParaRPr lang="en-US" altLang="zh-CN" sz="3735" noProof="1">
              <a:solidFill>
                <a:schemeClr val="tx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6628" name="图片 2" descr="figure_ou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53939" y="4139179"/>
            <a:ext cx="3298687" cy="2548021"/>
          </a:xfrm>
          <a:prstGeom prst="hexagon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6" name="矩形 5"/>
          <p:cNvSpPr/>
          <p:nvPr/>
        </p:nvSpPr>
        <p:spPr>
          <a:xfrm>
            <a:off x="2771441" y="773968"/>
            <a:ext cx="5763966" cy="601181"/>
          </a:xfrm>
          <a:prstGeom prst="rect">
            <a:avLst/>
          </a:prstGeom>
          <a:solidFill>
            <a:srgbClr val="49050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sz="2400"/>
          </a:p>
        </p:txBody>
      </p:sp>
      <p:sp>
        <p:nvSpPr>
          <p:cNvPr id="8" name="文本框 219138"/>
          <p:cNvSpPr txBox="1"/>
          <p:nvPr/>
        </p:nvSpPr>
        <p:spPr>
          <a:xfrm>
            <a:off x="178859" y="2985174"/>
            <a:ext cx="11952816" cy="66611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3735" noProof="1">
                <a:solidFill>
                  <a:schemeClr val="tx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既然我们都走不了，那为什么不</a:t>
            </a:r>
            <a:r>
              <a:rPr lang="zh-CN" altLang="en-US" sz="3735" b="1" noProof="1">
                <a:solidFill>
                  <a:schemeClr val="tx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想想</a:t>
            </a:r>
            <a:r>
              <a:rPr lang="zh-CN" altLang="en-US" sz="3735" noProof="1">
                <a:solidFill>
                  <a:schemeClr val="tx2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留下来该怎么办。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91658245-6800-49DE-A826-3648C38BD67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601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331091" y="-79040"/>
            <a:ext cx="4409909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5335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4820" name="文本框 2"/>
          <p:cNvSpPr txBox="1">
            <a:spLocks noChangeArrowheads="1"/>
          </p:cNvSpPr>
          <p:nvPr/>
        </p:nvSpPr>
        <p:spPr bwMode="auto">
          <a:xfrm>
            <a:off x="70221" y="1124752"/>
            <a:ext cx="11952816" cy="501675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figure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［常用复数］数字；位数；算术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（尤指女性的）体形 / 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身材；身影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人物；人士 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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画像；塑像 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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图表；图形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vi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是重要部分；是……的部分 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［非正式用语］认为；估 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计 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(AmE) 计算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figure out 弄清楚；弄明白；计算出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figure的名词释义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及短语动词figure out考频较高；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figure 的名词</a:t>
            </a:r>
            <a:r>
              <a:rPr lang="en-US" altLang="en-US" sz="32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释义</a:t>
            </a:r>
            <a:r>
              <a:rPr lang="zh-CN" altLang="en-US" sz="3200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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学生比较陌生，高考有考查；</a:t>
            </a:r>
            <a:endParaRPr lang="en-US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figure主要在高考阅读和写作中出现。</a:t>
            </a:r>
          </a:p>
        </p:txBody>
      </p:sp>
    </p:spTree>
    <p:extLst>
      <p:ext uri="{BB962C8B-B14F-4D97-AF65-F5344CB8AC3E}">
        <p14:creationId xmlns:p14="http://schemas.microsoft.com/office/powerpoint/2010/main" val="1847791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3977637" y="2520951"/>
            <a:ext cx="4453001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appearance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61EA484A-C066-49F4-B174-5950B37AD63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574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3148435" y="790402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392640" y="1946950"/>
            <a:ext cx="2731561" cy="269028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出现；看见</a:t>
            </a:r>
          </a:p>
          <a:p>
            <a:pPr algn="ctr">
              <a:spcBef>
                <a:spcPct val="50000"/>
              </a:spcBef>
            </a:pPr>
            <a:r>
              <a:rPr lang="en-US" altLang="zh-CN" sz="24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come into view</a:t>
            </a:r>
          </a:p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（词源义）</a:t>
            </a:r>
          </a:p>
        </p:txBody>
      </p:sp>
      <p:sp>
        <p:nvSpPr>
          <p:cNvPr id="27654" name="圆角矩形 260105"/>
          <p:cNvSpPr>
            <a:spLocks noChangeArrowheads="1"/>
          </p:cNvSpPr>
          <p:nvPr/>
        </p:nvSpPr>
        <p:spPr bwMode="auto">
          <a:xfrm>
            <a:off x="3748402" y="423238"/>
            <a:ext cx="3506258" cy="1225852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人、动物或事物等</a:t>
            </a:r>
            <a:endParaRPr lang="en-US" altLang="zh-CN" sz="28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ctr"/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出现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”在某一地方</a:t>
            </a: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8152340" y="408518"/>
            <a:ext cx="3506258" cy="1224555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出现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694" name="文本框 260125"/>
          <p:cNvSpPr txBox="1">
            <a:spLocks noChangeArrowheads="1"/>
          </p:cNvSpPr>
          <p:nvPr/>
        </p:nvSpPr>
        <p:spPr bwMode="auto">
          <a:xfrm>
            <a:off x="8297331" y="5338321"/>
            <a:ext cx="3361267" cy="1241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出版；刊登；发表</a:t>
            </a:r>
          </a:p>
        </p:txBody>
      </p:sp>
      <p:sp>
        <p:nvSpPr>
          <p:cNvPr id="27672" name="直接连接符 260126"/>
          <p:cNvSpPr>
            <a:spLocks noChangeShapeType="1"/>
          </p:cNvSpPr>
          <p:nvPr/>
        </p:nvSpPr>
        <p:spPr bwMode="auto">
          <a:xfrm flipV="1">
            <a:off x="7282208" y="5797775"/>
            <a:ext cx="832584" cy="1302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73" name="文本框 220174"/>
          <p:cNvSpPr txBox="1">
            <a:spLocks noChangeArrowheads="1"/>
          </p:cNvSpPr>
          <p:nvPr/>
        </p:nvSpPr>
        <p:spPr bwMode="auto">
          <a:xfrm>
            <a:off x="251884" y="69851"/>
            <a:ext cx="25654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appear</a:t>
            </a:r>
          </a:p>
        </p:txBody>
      </p:sp>
      <p:sp>
        <p:nvSpPr>
          <p:cNvPr id="32" name="圆角矩形 260105">
            <a:extLst>
              <a:ext uri="{FF2B5EF4-FFF2-40B4-BE49-F238E27FC236}">
                <a16:creationId xmlns:a16="http://schemas.microsoft.com/office/drawing/2014/main" xmlns="" id="{A782D92F-6EDD-49B2-916D-60C35FEFAD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51244" y="2058126"/>
            <a:ext cx="3506258" cy="1225852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演员等“出现”在电影、电视节目中</a:t>
            </a:r>
          </a:p>
        </p:txBody>
      </p:sp>
      <p:sp>
        <p:nvSpPr>
          <p:cNvPr id="33" name="圆角矩形 260105">
            <a:extLst>
              <a:ext uri="{FF2B5EF4-FFF2-40B4-BE49-F238E27FC236}">
                <a16:creationId xmlns:a16="http://schemas.microsoft.com/office/drawing/2014/main" xmlns="" id="{25AB9DA2-BD56-4917-90BD-F133B1F736D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8854" y="3694311"/>
            <a:ext cx="3506258" cy="1225852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人、物等被“看见”的状态或给人的印象</a:t>
            </a:r>
          </a:p>
        </p:txBody>
      </p:sp>
      <p:sp>
        <p:nvSpPr>
          <p:cNvPr id="34" name="圆角矩形 260105">
            <a:extLst>
              <a:ext uri="{FF2B5EF4-FFF2-40B4-BE49-F238E27FC236}">
                <a16:creationId xmlns:a16="http://schemas.microsoft.com/office/drawing/2014/main" xmlns="" id="{F1E3D1C0-CD41-4189-8D10-B00EFF895C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48402" y="5197876"/>
            <a:ext cx="3506258" cy="1225852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>
              <a:spcBef>
                <a:spcPct val="50000"/>
              </a:spcBef>
            </a:pPr>
            <a:r>
              <a:rPr lang="zh-CN" altLang="en-US" sz="25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文章、新闻等</a:t>
            </a:r>
            <a:r>
              <a:rPr lang="zh-CN" altLang="en-US" sz="25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“出现”在报刊</a:t>
            </a:r>
            <a:r>
              <a:rPr lang="zh-CN" altLang="en-US" sz="25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中或新书</a:t>
            </a:r>
            <a:r>
              <a:rPr lang="zh-CN" altLang="en-US" sz="25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“出现”</a:t>
            </a:r>
          </a:p>
        </p:txBody>
      </p:sp>
      <p:sp>
        <p:nvSpPr>
          <p:cNvPr id="35" name="直接连接符 260126">
            <a:extLst>
              <a:ext uri="{FF2B5EF4-FFF2-40B4-BE49-F238E27FC236}">
                <a16:creationId xmlns:a16="http://schemas.microsoft.com/office/drawing/2014/main" xmlns="" id="{67FD5F2D-35ED-4BB4-B137-1A28E9C6EF17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79798" y="4283139"/>
            <a:ext cx="832584" cy="1302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6" name="直接连接符 260126">
            <a:extLst>
              <a:ext uri="{FF2B5EF4-FFF2-40B4-BE49-F238E27FC236}">
                <a16:creationId xmlns:a16="http://schemas.microsoft.com/office/drawing/2014/main" xmlns="" id="{0EB9A598-7613-46CD-B291-D7D87C114BC3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79798" y="2684258"/>
            <a:ext cx="832584" cy="1302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7" name="直接连接符 260126">
            <a:extLst>
              <a:ext uri="{FF2B5EF4-FFF2-40B4-BE49-F238E27FC236}">
                <a16:creationId xmlns:a16="http://schemas.microsoft.com/office/drawing/2014/main" xmlns="" id="{CE952F93-5094-405E-8517-63BE143EF3F6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7278894" y="926048"/>
            <a:ext cx="832584" cy="1302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" name="圆角矩形 260113">
            <a:extLst>
              <a:ext uri="{FF2B5EF4-FFF2-40B4-BE49-F238E27FC236}">
                <a16:creationId xmlns:a16="http://schemas.microsoft.com/office/drawing/2014/main" xmlns="" id="{2A3501E6-D6F6-4EFD-8D80-E0334B6577FD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4678" y="2071980"/>
            <a:ext cx="3506258" cy="1224555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参加演出；</a:t>
            </a:r>
            <a:endParaRPr lang="en-US" altLang="zh-CN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ctr"/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亮相</a:t>
            </a:r>
          </a:p>
        </p:txBody>
      </p:sp>
      <p:sp>
        <p:nvSpPr>
          <p:cNvPr id="39" name="圆角矩形 260113">
            <a:extLst>
              <a:ext uri="{FF2B5EF4-FFF2-40B4-BE49-F238E27FC236}">
                <a16:creationId xmlns:a16="http://schemas.microsoft.com/office/drawing/2014/main" xmlns="" id="{A42D0CC5-6D33-470D-A795-734C4FF55A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34678" y="3695608"/>
            <a:ext cx="3506258" cy="1224555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似乎；看来；显得</a:t>
            </a:r>
          </a:p>
        </p:txBody>
      </p:sp>
      <p:sp>
        <p:nvSpPr>
          <p:cNvPr id="40" name="圆角矩形 260113">
            <a:extLst>
              <a:ext uri="{FF2B5EF4-FFF2-40B4-BE49-F238E27FC236}">
                <a16:creationId xmlns:a16="http://schemas.microsoft.com/office/drawing/2014/main" xmlns="" id="{6702D167-B905-4CDB-9C06-16B3F9CB12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2340" y="5192010"/>
            <a:ext cx="3506258" cy="1224555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出版；刊登；发表</a:t>
            </a:r>
          </a:p>
        </p:txBody>
      </p:sp>
      <p:sp>
        <p:nvSpPr>
          <p:cNvPr id="41" name="矩形 40">
            <a:extLst>
              <a:ext uri="{FF2B5EF4-FFF2-40B4-BE49-F238E27FC236}">
                <a16:creationId xmlns:a16="http://schemas.microsoft.com/office/drawing/2014/main" xmlns="" id="{868FF591-8A3A-411F-A68C-9087533D669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43698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61" grpId="0" animBg="1"/>
      <p:bldP spid="27672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43" name="圆角矩形 19"/>
          <p:cNvSpPr>
            <a:spLocks noChangeArrowheads="1"/>
          </p:cNvSpPr>
          <p:nvPr/>
        </p:nvSpPr>
        <p:spPr bwMode="auto">
          <a:xfrm>
            <a:off x="1470511" y="2897718"/>
            <a:ext cx="4113957" cy="767537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出现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916" name="直接连接符 21"/>
          <p:cNvSpPr>
            <a:spLocks noChangeShapeType="1"/>
          </p:cNvSpPr>
          <p:nvPr/>
        </p:nvSpPr>
        <p:spPr bwMode="auto">
          <a:xfrm>
            <a:off x="5820834" y="3185584"/>
            <a:ext cx="1056217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941" name="圆角矩形 23"/>
          <p:cNvSpPr>
            <a:spLocks noChangeArrowheads="1"/>
          </p:cNvSpPr>
          <p:nvPr/>
        </p:nvSpPr>
        <p:spPr bwMode="auto">
          <a:xfrm>
            <a:off x="1499040" y="3868022"/>
            <a:ext cx="4112728" cy="76835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参加演出；亮相</a:t>
            </a:r>
          </a:p>
          <a:p>
            <a:pPr algn="ctr">
              <a:spcBef>
                <a:spcPct val="50000"/>
              </a:spcBef>
            </a:pPr>
            <a:endParaRPr lang="zh-CN" altLang="en-US" sz="24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935" name="圆角矩形 15"/>
          <p:cNvSpPr>
            <a:spLocks noChangeArrowheads="1"/>
          </p:cNvSpPr>
          <p:nvPr/>
        </p:nvSpPr>
        <p:spPr bwMode="auto">
          <a:xfrm>
            <a:off x="6951782" y="1899740"/>
            <a:ext cx="4262871" cy="76835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外观；外貌；外表</a:t>
            </a:r>
          </a:p>
        </p:txBody>
      </p:sp>
      <p:sp>
        <p:nvSpPr>
          <p:cNvPr id="38923" name="直接连接符 31"/>
          <p:cNvSpPr>
            <a:spLocks noChangeShapeType="1"/>
          </p:cNvSpPr>
          <p:nvPr/>
        </p:nvSpPr>
        <p:spPr bwMode="auto">
          <a:xfrm>
            <a:off x="5820834" y="4216400"/>
            <a:ext cx="1056217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929" name="椭圆 35"/>
          <p:cNvSpPr>
            <a:spLocks noChangeArrowheads="1"/>
          </p:cNvSpPr>
          <p:nvPr/>
        </p:nvSpPr>
        <p:spPr bwMode="auto">
          <a:xfrm>
            <a:off x="2313517" y="1682025"/>
            <a:ext cx="2389112" cy="913007"/>
          </a:xfrm>
          <a:prstGeom prst="ellipse">
            <a:avLst/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appear</a:t>
            </a:r>
            <a:endParaRPr lang="en-US" altLang="zh-CN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5" name="椭圆 34"/>
          <p:cNvSpPr/>
          <p:nvPr/>
        </p:nvSpPr>
        <p:spPr bwMode="auto">
          <a:xfrm>
            <a:off x="7389207" y="864287"/>
            <a:ext cx="3596216" cy="863600"/>
          </a:xfrm>
          <a:prstGeom prst="ellipse">
            <a:avLst/>
          </a:prstGeom>
          <a:solidFill>
            <a:srgbClr val="49050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lvl="0" algn="ctr">
              <a:spcBef>
                <a:spcPct val="50000"/>
              </a:spcBef>
            </a:pPr>
            <a:r>
              <a:rPr lang="en-US" altLang="zh-CN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appearance</a:t>
            </a:r>
            <a:endParaRPr lang="en-US" altLang="zh-CN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8926" name="文本框 46"/>
          <p:cNvSpPr txBox="1">
            <a:spLocks noChangeArrowheads="1"/>
          </p:cNvSpPr>
          <p:nvPr/>
        </p:nvSpPr>
        <p:spPr bwMode="auto">
          <a:xfrm>
            <a:off x="337857" y="65713"/>
            <a:ext cx="11137403" cy="9130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appear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与</a:t>
            </a:r>
            <a:r>
              <a:rPr lang="en-US" altLang="zh-CN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appearance</a:t>
            </a:r>
            <a:r>
              <a:rPr lang="zh-CN" altLang="en-US" sz="53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释义联系</a:t>
            </a:r>
          </a:p>
        </p:txBody>
      </p:sp>
      <p:sp>
        <p:nvSpPr>
          <p:cNvPr id="33" name="圆角矩形 19">
            <a:extLst>
              <a:ext uri="{FF2B5EF4-FFF2-40B4-BE49-F238E27FC236}">
                <a16:creationId xmlns:a16="http://schemas.microsoft.com/office/drawing/2014/main" xmlns="" id="{82E9AAB4-3BD4-4A0A-91AD-4172F51506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0511" y="4860116"/>
            <a:ext cx="4113957" cy="767537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似乎；看来；显得</a:t>
            </a:r>
          </a:p>
        </p:txBody>
      </p:sp>
      <p:sp>
        <p:nvSpPr>
          <p:cNvPr id="34" name="圆角矩形 19">
            <a:extLst>
              <a:ext uri="{FF2B5EF4-FFF2-40B4-BE49-F238E27FC236}">
                <a16:creationId xmlns:a16="http://schemas.microsoft.com/office/drawing/2014/main" xmlns="" id="{E207DAA4-01EB-4FF5-B375-8778B0AA5E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70511" y="5819209"/>
            <a:ext cx="4113957" cy="767537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出版；刊登；发表</a:t>
            </a:r>
          </a:p>
        </p:txBody>
      </p:sp>
      <p:sp>
        <p:nvSpPr>
          <p:cNvPr id="36" name="圆角矩形 15">
            <a:extLst>
              <a:ext uri="{FF2B5EF4-FFF2-40B4-BE49-F238E27FC236}">
                <a16:creationId xmlns:a16="http://schemas.microsoft.com/office/drawing/2014/main" xmlns="" id="{7A534A8D-95BC-455F-83FA-EDC54FFC88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1782" y="2896905"/>
            <a:ext cx="4262871" cy="76835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出现；到来</a:t>
            </a:r>
          </a:p>
        </p:txBody>
      </p:sp>
      <p:sp>
        <p:nvSpPr>
          <p:cNvPr id="37" name="圆角矩形 15">
            <a:extLst>
              <a:ext uri="{FF2B5EF4-FFF2-40B4-BE49-F238E27FC236}">
                <a16:creationId xmlns:a16="http://schemas.microsoft.com/office/drawing/2014/main" xmlns="" id="{144878B5-2AE3-422A-9C0E-B1E51A8E3D1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51782" y="3901858"/>
            <a:ext cx="4262871" cy="76835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公开露面；演出</a:t>
            </a:r>
          </a:p>
        </p:txBody>
      </p:sp>
      <p:sp>
        <p:nvSpPr>
          <p:cNvPr id="38" name="矩形 37">
            <a:extLst>
              <a:ext uri="{FF2B5EF4-FFF2-40B4-BE49-F238E27FC236}">
                <a16:creationId xmlns:a16="http://schemas.microsoft.com/office/drawing/2014/main" xmlns="" id="{854623B5-C760-4926-A67B-1B67CBEF7DC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0468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89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6" grpId="0" animBg="1"/>
      <p:bldP spid="38935" grpId="0" animBg="1"/>
      <p:bldP spid="38923" grpId="0" animBg="1"/>
      <p:bldP spid="35" grpId="0" animBg="1"/>
      <p:bldP spid="36" grpId="0" animBg="1"/>
      <p:bldP spid="3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55707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appearance</a:t>
            </a:r>
            <a:endParaRPr lang="en-US" altLang="zh-CN" sz="36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 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The student was careless about his </a:t>
            </a:r>
            <a:r>
              <a:rPr lang="en-US" altLang="zh-CN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____________________.  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这个学生不注意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个人形象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。</a:t>
            </a:r>
            <a:r>
              <a:rPr lang="en-US" altLang="zh-CN" sz="32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</a:p>
          <a:p>
            <a:pPr marL="572135" indent="-572135"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This well-known singer _________________________ in 1997.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这位著名歌手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首次登台演出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是在1997年。</a:t>
            </a:r>
          </a:p>
          <a:p>
            <a:pPr marL="572135" indent="-572135" algn="just"/>
            <a:endParaRPr lang="zh-CN" altLang="en-US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_______________________________, the web language has emerged. 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marL="572135" indent="-572135" algn="just"/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随着网络的出现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，网络语言也应运而生。</a:t>
            </a:r>
            <a:endParaRPr lang="zh-CN" altLang="en-US" sz="3200" noProof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28685" name="文本框 260112"/>
          <p:cNvSpPr txBox="1">
            <a:spLocks noChangeArrowheads="1"/>
          </p:cNvSpPr>
          <p:nvPr/>
        </p:nvSpPr>
        <p:spPr bwMode="auto">
          <a:xfrm>
            <a:off x="6162040" y="1718310"/>
            <a:ext cx="38785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personal appearance 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4472818" y="3130282"/>
            <a:ext cx="532447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made his first appearance</a:t>
            </a:r>
          </a:p>
        </p:txBody>
      </p:sp>
      <p:sp>
        <p:nvSpPr>
          <p:cNvPr id="3" name="文本框 260112"/>
          <p:cNvSpPr txBox="1">
            <a:spLocks noChangeArrowheads="1"/>
          </p:cNvSpPr>
          <p:nvPr/>
        </p:nvSpPr>
        <p:spPr bwMode="auto">
          <a:xfrm>
            <a:off x="383632" y="4594531"/>
            <a:ext cx="6850380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With the appearance of the Internet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8BCD641C-2809-48D5-B3CA-E4252E92ED8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72650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69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52163" y="1384981"/>
            <a:ext cx="11824904" cy="494853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l"/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词根：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par-, 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pear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-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出现，看见（</a:t>
            </a: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come into sight / view</a:t>
            </a:r>
            <a:r>
              <a:rPr lang="zh-CN" altLang="en-US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  <a:endParaRPr lang="zh-CN" altLang="en-US" sz="36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l">
              <a:lnSpc>
                <a:spcPct val="130000"/>
              </a:lnSpc>
            </a:pPr>
            <a:endParaRPr lang="en-US" altLang="zh-CN" sz="2800" b="1" dirty="0">
              <a:solidFill>
                <a:srgbClr val="5F7797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l">
              <a:lnSpc>
                <a:spcPct val="13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disappear</a:t>
            </a:r>
            <a:r>
              <a:rPr lang="en-US" altLang="zh-CN" sz="2800" b="1" dirty="0">
                <a:solidFill>
                  <a:srgbClr val="5F7797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_________________</a:t>
            </a:r>
            <a:r>
              <a:rPr lang="zh-CN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［</a:t>
            </a:r>
            <a:r>
              <a:rPr lang="en-US" altLang="zh-CN" sz="2400" b="1" u="sng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dis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(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否定前缀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 + </a:t>
            </a:r>
            <a:r>
              <a:rPr lang="en-US" altLang="zh-CN" sz="2400" b="1" u="sng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appear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(</a:t>
            </a:r>
            <a:r>
              <a:rPr lang="en-US" altLang="zh-CN" sz="2400" b="1" i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v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 </a:t>
            </a:r>
            <a:r>
              <a:rPr lang="zh-CN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］</a:t>
            </a:r>
            <a:endParaRPr lang="en-US" altLang="zh-CN" sz="2400" b="1" dirty="0">
              <a:solidFill>
                <a:srgbClr val="C0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l">
              <a:lnSpc>
                <a:spcPct val="130000"/>
              </a:lnSpc>
            </a:pPr>
            <a:endParaRPr lang="en-US" altLang="zh-CN" sz="2800" b="1" dirty="0">
              <a:solidFill>
                <a:srgbClr val="5F7797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l">
              <a:lnSpc>
                <a:spcPct val="13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disappearance</a:t>
            </a:r>
            <a:r>
              <a:rPr lang="en-US" altLang="zh-CN" sz="2800" b="1" dirty="0">
                <a:solidFill>
                  <a:srgbClr val="5F7797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800" b="1" dirty="0">
                <a:solidFill>
                  <a:srgbClr val="5F7797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_______________</a:t>
            </a:r>
            <a:r>
              <a:rPr lang="zh-CN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［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dis (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否定前缀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 + appear (v)+ ance (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名词后缀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］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  <a:p>
            <a:pPr algn="l">
              <a:lnSpc>
                <a:spcPct val="130000"/>
              </a:lnSpc>
            </a:pPr>
            <a:endParaRPr lang="en-US" altLang="zh-CN" sz="2800" b="1" dirty="0">
              <a:solidFill>
                <a:srgbClr val="5F7797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apparent </a:t>
            </a:r>
            <a:r>
              <a:rPr lang="en-US" altLang="zh-CN" sz="2800" b="1" dirty="0">
                <a:solidFill>
                  <a:srgbClr val="5F7797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______________</a:t>
            </a:r>
            <a:r>
              <a:rPr lang="zh-CN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［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ap (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加强意义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 + par (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词根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)+ ent (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形容词后缀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］</a:t>
            </a:r>
          </a:p>
          <a:p>
            <a:pPr algn="l">
              <a:lnSpc>
                <a:spcPct val="130000"/>
              </a:lnSpc>
            </a:pPr>
            <a:endParaRPr lang="en-US" altLang="zh-CN" sz="2800" b="1" dirty="0">
              <a:solidFill>
                <a:srgbClr val="5F7797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transparent </a:t>
            </a:r>
            <a:r>
              <a:rPr lang="en-US" altLang="zh-CN" sz="2800" b="1" dirty="0">
                <a:solidFill>
                  <a:srgbClr val="5F7797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______________</a:t>
            </a:r>
            <a:r>
              <a:rPr lang="zh-CN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［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trans (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横穿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 + par (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词根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)+ ent (</a:t>
            </a:r>
            <a:r>
              <a:rPr lang="zh-CN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形容词后缀</a:t>
            </a:r>
            <a:r>
              <a:rPr lang="en-US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)</a:t>
            </a:r>
            <a:r>
              <a:rPr lang="zh-CN" altLang="zh-CN" sz="2400" b="1" dirty="0">
                <a:solidFill>
                  <a:srgbClr val="C0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］</a:t>
            </a:r>
          </a:p>
        </p:txBody>
      </p:sp>
      <p:sp>
        <p:nvSpPr>
          <p:cNvPr id="38936" name="文本框 16"/>
          <p:cNvSpPr txBox="1">
            <a:spLocks noChangeArrowheads="1"/>
          </p:cNvSpPr>
          <p:nvPr/>
        </p:nvSpPr>
        <p:spPr bwMode="auto">
          <a:xfrm>
            <a:off x="1664380" y="2606525"/>
            <a:ext cx="3711827" cy="333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消失；不见；失踪</a:t>
            </a:r>
          </a:p>
        </p:txBody>
      </p:sp>
      <p:sp>
        <p:nvSpPr>
          <p:cNvPr id="6" name="文本框 16"/>
          <p:cNvSpPr txBox="1">
            <a:spLocks noChangeArrowheads="1"/>
          </p:cNvSpPr>
          <p:nvPr/>
        </p:nvSpPr>
        <p:spPr bwMode="auto">
          <a:xfrm>
            <a:off x="2742936" y="3560101"/>
            <a:ext cx="246126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消失；灭绝</a:t>
            </a:r>
          </a:p>
        </p:txBody>
      </p:sp>
      <p:sp>
        <p:nvSpPr>
          <p:cNvPr id="7" name="文本框 16"/>
          <p:cNvSpPr txBox="1">
            <a:spLocks noChangeArrowheads="1"/>
          </p:cNvSpPr>
          <p:nvPr/>
        </p:nvSpPr>
        <p:spPr bwMode="auto">
          <a:xfrm>
            <a:off x="1635424" y="4217382"/>
            <a:ext cx="3500570" cy="953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明显的；显而易见的；表面上的</a:t>
            </a:r>
          </a:p>
        </p:txBody>
      </p:sp>
      <p:sp>
        <p:nvSpPr>
          <p:cNvPr id="8" name="文本框 16"/>
          <p:cNvSpPr txBox="1">
            <a:spLocks noChangeArrowheads="1"/>
          </p:cNvSpPr>
          <p:nvPr/>
        </p:nvSpPr>
        <p:spPr bwMode="auto">
          <a:xfrm>
            <a:off x="1367643" y="5424114"/>
            <a:ext cx="4305300" cy="8456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6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透明的；</a:t>
            </a:r>
          </a:p>
          <a:p>
            <a:pPr algn="ctr" eaLnBrk="1" hangingPunct="1">
              <a:lnSpc>
                <a:spcPct val="6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易看穿的</a:t>
            </a:r>
            <a:endParaRPr lang="zh-CN" altLang="en-US" sz="28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4819" name="文本框 281604"/>
          <p:cNvSpPr txBox="1">
            <a:spLocks noChangeArrowheads="1"/>
          </p:cNvSpPr>
          <p:nvPr/>
        </p:nvSpPr>
        <p:spPr bwMode="auto">
          <a:xfrm>
            <a:off x="-67945" y="191770"/>
            <a:ext cx="11048365" cy="829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4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拓展</a:t>
            </a:r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】appearance</a:t>
            </a:r>
            <a:r>
              <a:rPr lang="zh-CN" altLang="en-US" sz="4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的同族词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D4339F54-0E88-408D-8173-2C942E025793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4206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36" grpId="0"/>
      <p:bldP spid="6" grpId="0"/>
      <p:bldP spid="7" grpId="0"/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3" name="文本框 281604"/>
          <p:cNvSpPr txBox="1">
            <a:spLocks noChangeArrowheads="1"/>
          </p:cNvSpPr>
          <p:nvPr/>
        </p:nvSpPr>
        <p:spPr bwMode="auto">
          <a:xfrm>
            <a:off x="-241299" y="0"/>
            <a:ext cx="3553884" cy="7067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  <a:endParaRPr lang="zh-CN" altLang="en-US" sz="40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44035" name="文本框 2"/>
          <p:cNvSpPr txBox="1"/>
          <p:nvPr/>
        </p:nvSpPr>
        <p:spPr>
          <a:xfrm>
            <a:off x="214491" y="915426"/>
            <a:ext cx="11706576" cy="526297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appearance 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&amp; [U] 外观；外貌；外表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[C]［常用单数］出现；到来 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   </a:t>
            </a:r>
            <a:r>
              <a:rPr lang="en-US" altLang="zh-CN" sz="28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 公开露面；演出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appear 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vi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出现（反 disappear）</a:t>
            </a:r>
            <a:r>
              <a:rPr lang="en-US" altLang="zh-CN" sz="28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zh-CN" sz="28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参加演出；亮相 </a:t>
            </a:r>
            <a:r>
              <a:rPr lang="en-US" altLang="zh-CN" sz="28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出版；刊登；发表 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</a:t>
            </a:r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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［用作系动词］似乎；显得（近 seem）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appearance:</a:t>
            </a:r>
            <a:endParaRPr lang="zh-CN" altLang="en-US" sz="28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appearance释义</a:t>
            </a:r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考频较高；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appearance在高考阅读、完形中经常出现，为完形词汇。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appear:</a:t>
            </a:r>
          </a:p>
          <a:p>
            <a:pPr indent="0">
              <a:buFont typeface="Wingdings 2" panose="05020102010507070707"/>
              <a:buNone/>
              <a:defRPr/>
            </a:pP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</a:t>
            </a: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appear</a:t>
            </a:r>
            <a:r>
              <a:rPr lang="en-US" altLang="zh-CN" sz="28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释义</a:t>
            </a:r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</a:t>
            </a:r>
            <a:r>
              <a:rPr lang="en-US" altLang="zh-CN" sz="2800" b="1" dirty="0" err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考频较高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；</a:t>
            </a:r>
          </a:p>
          <a:p>
            <a:pPr eaLnBrk="1" hangingPunct="1">
              <a:buFont typeface="Arial" panose="020B0604020202020204" pitchFamily="34" charset="0"/>
              <a:buNone/>
              <a:defRPr/>
            </a:pPr>
            <a:r>
              <a:rPr lang="zh-CN" altLang="en-US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</a:t>
            </a:r>
            <a:r>
              <a:rPr lang="en-US" altLang="zh-CN" sz="2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appear在高考各题型中均有出现，也是写作常用词。</a:t>
            </a:r>
          </a:p>
        </p:txBody>
      </p:sp>
    </p:spTree>
    <p:extLst>
      <p:ext uri="{BB962C8B-B14F-4D97-AF65-F5344CB8AC3E}">
        <p14:creationId xmlns:p14="http://schemas.microsoft.com/office/powerpoint/2010/main" val="4294935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084317" y="2674621"/>
            <a:ext cx="4091911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l" eaLnBrk="1" hangingPunct="1"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expression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23AEECB7-AA66-44E6-A351-2231B99C669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62084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9" name="左大括号 260102"/>
          <p:cNvSpPr/>
          <p:nvPr/>
        </p:nvSpPr>
        <p:spPr bwMode="auto">
          <a:xfrm>
            <a:off x="2448044" y="1943100"/>
            <a:ext cx="670983" cy="3839633"/>
          </a:xfrm>
          <a:prstGeom prst="leftBrace">
            <a:avLst>
              <a:gd name="adj1" fmla="val 47130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0443" name="圆角矩形 260103"/>
          <p:cNvSpPr>
            <a:spLocks noChangeArrowheads="1"/>
          </p:cNvSpPr>
          <p:nvPr/>
        </p:nvSpPr>
        <p:spPr bwMode="auto">
          <a:xfrm>
            <a:off x="250033" y="3072331"/>
            <a:ext cx="2167466" cy="1434196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/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-press- </a:t>
            </a:r>
            <a:r>
              <a:rPr lang="zh-CN" altLang="en-US" sz="3200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压</a:t>
            </a:r>
            <a:endParaRPr lang="en-US" altLang="zh-CN" sz="3200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/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（词根）</a:t>
            </a:r>
          </a:p>
        </p:txBody>
      </p:sp>
      <p:sp>
        <p:nvSpPr>
          <p:cNvPr id="60441" name="圆角矩形 260105"/>
          <p:cNvSpPr>
            <a:spLocks noChangeArrowheads="1"/>
          </p:cNvSpPr>
          <p:nvPr/>
        </p:nvSpPr>
        <p:spPr bwMode="auto">
          <a:xfrm>
            <a:off x="3184154" y="1033357"/>
            <a:ext cx="3637864" cy="164888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200" b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ex- = out of </a:t>
            </a:r>
            <a:r>
              <a:rPr lang="zh-CN" altLang="en-US" sz="3200" b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向外</a:t>
            </a:r>
            <a:endParaRPr lang="en-US" altLang="zh-CN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0422" name="直接连接符 260111"/>
          <p:cNvSpPr>
            <a:spLocks noChangeShapeType="1"/>
          </p:cNvSpPr>
          <p:nvPr/>
        </p:nvSpPr>
        <p:spPr bwMode="auto">
          <a:xfrm>
            <a:off x="6822020" y="1899744"/>
            <a:ext cx="78845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0439" name="圆角矩形 260113"/>
          <p:cNvSpPr>
            <a:spLocks noChangeArrowheads="1"/>
          </p:cNvSpPr>
          <p:nvPr/>
        </p:nvSpPr>
        <p:spPr bwMode="auto">
          <a:xfrm>
            <a:off x="7610476" y="1003405"/>
            <a:ext cx="4335101" cy="165239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en-US" altLang="zh-CN" sz="3740" b="1" dirty="0">
                <a:solidFill>
                  <a:prstClr val="white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express</a:t>
            </a:r>
          </a:p>
          <a:p>
            <a:pPr lvl="0" algn="ctr"/>
            <a:r>
              <a:rPr lang="zh-CN" altLang="en-US" sz="28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（将心里的想法“向外</a:t>
            </a:r>
            <a:endParaRPr lang="en-US" altLang="zh-CN" sz="2800" b="1" dirty="0">
              <a:solidFill>
                <a:prstClr val="white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ctr"/>
            <a:r>
              <a:rPr lang="en-US" altLang="zh-CN" sz="28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挤压”→ 表达；表示）</a:t>
            </a:r>
          </a:p>
        </p:txBody>
      </p:sp>
      <p:sp>
        <p:nvSpPr>
          <p:cNvPr id="60426" name="直接连接符 260126"/>
          <p:cNvSpPr>
            <a:spLocks noChangeShapeType="1"/>
          </p:cNvSpPr>
          <p:nvPr/>
        </p:nvSpPr>
        <p:spPr bwMode="auto">
          <a:xfrm flipV="1">
            <a:off x="6839609" y="5772114"/>
            <a:ext cx="770867" cy="313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0427" name="圆角矩形 260110"/>
          <p:cNvSpPr>
            <a:spLocks noChangeArrowheads="1"/>
          </p:cNvSpPr>
          <p:nvPr/>
        </p:nvSpPr>
        <p:spPr bwMode="auto">
          <a:xfrm>
            <a:off x="3180118" y="2949501"/>
            <a:ext cx="3647017" cy="162983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de- = down 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向下</a:t>
            </a:r>
            <a:endParaRPr lang="en-US" altLang="zh-CN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0430" name="直接连接符 260111"/>
          <p:cNvSpPr>
            <a:spLocks noChangeShapeType="1"/>
          </p:cNvSpPr>
          <p:nvPr/>
        </p:nvSpPr>
        <p:spPr bwMode="auto">
          <a:xfrm flipV="1">
            <a:off x="6822020" y="3859778"/>
            <a:ext cx="788456" cy="3137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0431" name="文本框 1"/>
          <p:cNvSpPr txBox="1">
            <a:spLocks noChangeArrowheads="1"/>
          </p:cNvSpPr>
          <p:nvPr/>
        </p:nvSpPr>
        <p:spPr bwMode="auto">
          <a:xfrm>
            <a:off x="-3448707" y="0"/>
            <a:ext cx="10049933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defRPr/>
            </a:pPr>
            <a:r>
              <a:rPr lang="en-US" altLang="zh-CN" sz="54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express</a:t>
            </a:r>
            <a:endParaRPr lang="zh-CN" altLang="en-US" sz="5400" b="1" dirty="0">
              <a:solidFill>
                <a:srgbClr val="490509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3" name="圆角矩形 260105">
            <a:extLst>
              <a:ext uri="{FF2B5EF4-FFF2-40B4-BE49-F238E27FC236}">
                <a16:creationId xmlns:a16="http://schemas.microsoft.com/office/drawing/2014/main" xmlns="" id="{A906FB0A-0D93-4B84-BF63-6A5C14528A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1745" y="4901067"/>
            <a:ext cx="3637864" cy="164888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en-US" altLang="zh-CN" sz="3200" b="1" dirty="0" err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im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- = in </a:t>
            </a: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向内</a:t>
            </a:r>
          </a:p>
        </p:txBody>
      </p:sp>
      <p:sp>
        <p:nvSpPr>
          <p:cNvPr id="34" name="圆角矩形 260113">
            <a:extLst>
              <a:ext uri="{FF2B5EF4-FFF2-40B4-BE49-F238E27FC236}">
                <a16:creationId xmlns:a16="http://schemas.microsoft.com/office/drawing/2014/main" xmlns="" id="{6BA01583-01E3-4228-9722-0E7FDEE99E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0476" y="2926941"/>
            <a:ext cx="4335101" cy="165239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r>
              <a:rPr lang="en-US" altLang="zh-CN" sz="374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depress</a:t>
            </a:r>
          </a:p>
          <a:p>
            <a:pPr algn="ctr">
              <a:defRPr/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（将某物或心情“向</a:t>
            </a:r>
            <a:endParaRPr lang="en-US" altLang="zh-CN" sz="28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defRPr/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下压”→                        ）</a:t>
            </a:r>
          </a:p>
          <a:p>
            <a:pPr lvl="0" algn="ctr"/>
            <a:endParaRPr lang="zh-CN" altLang="en-US" sz="2800" b="1" dirty="0">
              <a:solidFill>
                <a:prstClr val="white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35" name="圆角矩形 260113">
            <a:extLst>
              <a:ext uri="{FF2B5EF4-FFF2-40B4-BE49-F238E27FC236}">
                <a16:creationId xmlns:a16="http://schemas.microsoft.com/office/drawing/2014/main" xmlns="" id="{5E2A4E5E-783D-48B8-B085-1E60B9FE5D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10476" y="4875207"/>
            <a:ext cx="4335101" cy="165239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defRPr/>
            </a:pPr>
            <a:r>
              <a:rPr lang="en-US" altLang="zh-CN" sz="3735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74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impress</a:t>
            </a:r>
          </a:p>
          <a:p>
            <a:pPr lvl="0" algn="ctr">
              <a:defRPr/>
            </a:pP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（将</a:t>
            </a: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……“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向内压”</a:t>
            </a:r>
            <a:endParaRPr lang="en-US" altLang="zh-CN" sz="28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lvl="0" algn="ctr">
              <a:defRPr/>
            </a:pPr>
            <a:r>
              <a:rPr lang="en-US" altLang="zh-CN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8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→                                    ）</a:t>
            </a:r>
            <a:endParaRPr lang="zh-CN" altLang="en-US" sz="2800" b="1" dirty="0">
              <a:solidFill>
                <a:prstClr val="white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xmlns="" id="{97409BC6-94F4-4E1A-9AD4-97C64B1A0A23}"/>
              </a:ext>
            </a:extLst>
          </p:cNvPr>
          <p:cNvSpPr/>
          <p:nvPr/>
        </p:nvSpPr>
        <p:spPr>
          <a:xfrm>
            <a:off x="9254951" y="3789429"/>
            <a:ext cx="235032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zh-CN" altLang="en-US" sz="2400" b="1" noProof="1">
                <a:solidFill>
                  <a:srgbClr val="FDF73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使沮丧；使消沉</a:t>
            </a: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8233918" y="5986419"/>
            <a:ext cx="340804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zh-CN" altLang="en-US" sz="2400" b="1" noProof="1">
                <a:solidFill>
                  <a:srgbClr val="FDF73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给……留下深刻的印象</a:t>
            </a:r>
          </a:p>
        </p:txBody>
      </p:sp>
      <p:sp>
        <p:nvSpPr>
          <p:cNvPr id="37" name="矩形 36">
            <a:extLst>
              <a:ext uri="{FF2B5EF4-FFF2-40B4-BE49-F238E27FC236}">
                <a16:creationId xmlns:a16="http://schemas.microsoft.com/office/drawing/2014/main" xmlns="" id="{7E746DDC-944D-4CF5-AC96-04DE266A08EC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14759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04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0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04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0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0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41" grpId="0" animBg="1"/>
      <p:bldP spid="60422" grpId="0" animBg="1"/>
      <p:bldP spid="60439" grpId="0" animBg="1"/>
      <p:bldP spid="60426" grpId="0" animBg="1"/>
      <p:bldP spid="60427" grpId="0" animBg="1"/>
      <p:bldP spid="60430" grpId="0" animBg="1"/>
      <p:bldP spid="33" grpId="0" animBg="1"/>
      <p:bldP spid="34" grpId="0" animBg="1"/>
      <p:bldP spid="35" grpId="0" animBg="1"/>
      <p:bldP spid="10" grpId="0"/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725209" y="767327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339726" y="1916676"/>
            <a:ext cx="2385483" cy="269028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表达</a:t>
            </a:r>
          </a:p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（基本义）</a:t>
            </a:r>
            <a:endParaRPr lang="en-US" altLang="zh-CN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4" name="圆角矩形 260105"/>
          <p:cNvSpPr>
            <a:spLocks noChangeArrowheads="1"/>
          </p:cNvSpPr>
          <p:nvPr/>
        </p:nvSpPr>
        <p:spPr bwMode="auto">
          <a:xfrm>
            <a:off x="3496380" y="343436"/>
            <a:ext cx="3356329" cy="11731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思想、意见等的“表达”</a:t>
            </a:r>
          </a:p>
        </p:txBody>
      </p:sp>
      <p:sp>
        <p:nvSpPr>
          <p:cNvPr id="27660" name="直接连接符 260111"/>
          <p:cNvSpPr>
            <a:spLocks noChangeShapeType="1"/>
          </p:cNvSpPr>
          <p:nvPr/>
        </p:nvSpPr>
        <p:spPr bwMode="auto">
          <a:xfrm>
            <a:off x="6977592" y="848784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1" name="圆角矩形 260113"/>
          <p:cNvSpPr>
            <a:spLocks noChangeArrowheads="1"/>
          </p:cNvSpPr>
          <p:nvPr/>
        </p:nvSpPr>
        <p:spPr bwMode="auto">
          <a:xfrm>
            <a:off x="8214782" y="313962"/>
            <a:ext cx="3379259" cy="111760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表达；表示</a:t>
            </a:r>
            <a:endParaRPr lang="zh-CN" altLang="en-US" sz="3735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694" name="文本框 260125"/>
          <p:cNvSpPr txBox="1">
            <a:spLocks noChangeArrowheads="1"/>
          </p:cNvSpPr>
          <p:nvPr/>
        </p:nvSpPr>
        <p:spPr bwMode="auto">
          <a:xfrm>
            <a:off x="8033808" y="5783774"/>
            <a:ext cx="3361267" cy="6667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感情；表现力</a:t>
            </a:r>
          </a:p>
        </p:txBody>
      </p:sp>
      <p:sp>
        <p:nvSpPr>
          <p:cNvPr id="27672" name="直接连接符 260126"/>
          <p:cNvSpPr>
            <a:spLocks noChangeShapeType="1"/>
          </p:cNvSpPr>
          <p:nvPr/>
        </p:nvSpPr>
        <p:spPr bwMode="auto">
          <a:xfrm>
            <a:off x="6977592" y="587769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58752" y="17787"/>
            <a:ext cx="2941959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expression</a:t>
            </a:r>
            <a:endParaRPr lang="zh-CN" altLang="en-US" sz="48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" name="直接连接符 260111"/>
          <p:cNvSpPr>
            <a:spLocks noChangeShapeType="1"/>
          </p:cNvSpPr>
          <p:nvPr/>
        </p:nvSpPr>
        <p:spPr bwMode="auto">
          <a:xfrm>
            <a:off x="6977592" y="2633942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直接连接符 260111"/>
          <p:cNvSpPr>
            <a:spLocks noChangeShapeType="1"/>
          </p:cNvSpPr>
          <p:nvPr/>
        </p:nvSpPr>
        <p:spPr bwMode="auto">
          <a:xfrm>
            <a:off x="6977592" y="4364705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5" name="圆角矩形 260105">
            <a:extLst>
              <a:ext uri="{FF2B5EF4-FFF2-40B4-BE49-F238E27FC236}">
                <a16:creationId xmlns:a16="http://schemas.microsoft.com/office/drawing/2014/main" xmlns="" id="{C373FE07-3133-4345-B3A8-94D4166807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6378" y="5277386"/>
            <a:ext cx="3356329" cy="11731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演唱时的情感“表达”</a:t>
            </a:r>
          </a:p>
        </p:txBody>
      </p:sp>
      <p:sp>
        <p:nvSpPr>
          <p:cNvPr id="29" name="圆角矩形 260105">
            <a:extLst>
              <a:ext uri="{FF2B5EF4-FFF2-40B4-BE49-F238E27FC236}">
                <a16:creationId xmlns:a16="http://schemas.microsoft.com/office/drawing/2014/main" xmlns="" id="{018320D1-D5ED-421F-B9C2-036F137A1B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6379" y="3760494"/>
            <a:ext cx="3356329" cy="11731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在文字上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</a:t>
            </a:r>
          </a:p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“表达”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0" name="圆角矩形 260105">
            <a:extLst>
              <a:ext uri="{FF2B5EF4-FFF2-40B4-BE49-F238E27FC236}">
                <a16:creationId xmlns:a16="http://schemas.microsoft.com/office/drawing/2014/main" xmlns="" id="{F294EF5E-AAC1-4FFA-B6BE-3AB60E5F9E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6380" y="2051965"/>
            <a:ext cx="3356329" cy="117317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/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在脸上</a:t>
            </a:r>
            <a:r>
              <a:rPr lang="en-US" altLang="zh-CN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</a:t>
            </a:r>
          </a:p>
          <a:p>
            <a:pPr lvl="0" algn="ctr"/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“表达”</a:t>
            </a:r>
            <a:endParaRPr lang="en-US" altLang="zh-CN" sz="3200" b="1" dirty="0">
              <a:solidFill>
                <a:prstClr val="white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圆角矩形 260113">
            <a:extLst>
              <a:ext uri="{FF2B5EF4-FFF2-40B4-BE49-F238E27FC236}">
                <a16:creationId xmlns:a16="http://schemas.microsoft.com/office/drawing/2014/main" xmlns="" id="{2DCBCF9F-A1BB-4BFC-8817-DF765467A663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14782" y="5332960"/>
            <a:ext cx="3379259" cy="111760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感情；表现力</a:t>
            </a:r>
          </a:p>
        </p:txBody>
      </p:sp>
      <p:sp>
        <p:nvSpPr>
          <p:cNvPr id="32" name="圆角矩形 260113">
            <a:extLst>
              <a:ext uri="{FF2B5EF4-FFF2-40B4-BE49-F238E27FC236}">
                <a16:creationId xmlns:a16="http://schemas.microsoft.com/office/drawing/2014/main" xmlns="" id="{8A284599-30C5-4897-8C6B-197974CC12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14782" y="3788281"/>
            <a:ext cx="3379259" cy="111760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词语；措辞</a:t>
            </a:r>
          </a:p>
        </p:txBody>
      </p:sp>
      <p:sp>
        <p:nvSpPr>
          <p:cNvPr id="33" name="圆角矩形 260113">
            <a:extLst>
              <a:ext uri="{FF2B5EF4-FFF2-40B4-BE49-F238E27FC236}">
                <a16:creationId xmlns:a16="http://schemas.microsoft.com/office/drawing/2014/main" xmlns="" id="{2A7ECAED-D529-424A-9F51-B838497687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14782" y="2096129"/>
            <a:ext cx="3379259" cy="1117600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73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表情；神色</a:t>
            </a:r>
          </a:p>
        </p:txBody>
      </p:sp>
      <p:sp>
        <p:nvSpPr>
          <p:cNvPr id="34" name="矩形 33">
            <a:extLst>
              <a:ext uri="{FF2B5EF4-FFF2-40B4-BE49-F238E27FC236}">
                <a16:creationId xmlns:a16="http://schemas.microsoft.com/office/drawing/2014/main" xmlns="" id="{7C790B62-FF6A-4E62-A0C8-F5B20C53EB44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20071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6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76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4" grpId="0" animBg="1"/>
      <p:bldP spid="27660" grpId="0" animBg="1"/>
      <p:bldP spid="27661" grpId="0" animBg="1"/>
      <p:bldP spid="27672" grpId="0" animBg="1"/>
      <p:bldP spid="27" grpId="0" animBg="1"/>
      <p:bldP spid="28" grpId="0" animBg="1"/>
      <p:bldP spid="25" grpId="0" animBg="1"/>
      <p:bldP spid="29" grpId="0" animBg="1"/>
      <p:bldP spid="30" grpId="0" animBg="1"/>
      <p:bldP spid="31" grpId="0" animBg="1"/>
      <p:bldP spid="32" grpId="0" animBg="1"/>
      <p:bldP spid="33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284622" y="221617"/>
            <a:ext cx="11847690" cy="4093428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6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expression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 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endParaRPr lang="en-US" altLang="zh-CN" sz="32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Cross didn't answer; his ___________________ didn't change.</a:t>
            </a:r>
          </a:p>
          <a:p>
            <a:pPr marL="572135" indent="-572135"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克罗斯没有答话，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脸上的表情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也毫无变化。</a:t>
            </a:r>
          </a:p>
          <a:p>
            <a:pPr marL="572135" indent="-572135" algn="just"/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I sent them flowers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___________________________. 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我给他们送去鲜花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表示感谢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。</a:t>
            </a:r>
            <a:endParaRPr lang="zh-CN" altLang="en-US" sz="3200" i="1" noProof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8685" name="文本框 260112"/>
          <p:cNvSpPr txBox="1">
            <a:spLocks noChangeArrowheads="1"/>
          </p:cNvSpPr>
          <p:nvPr/>
        </p:nvSpPr>
        <p:spPr bwMode="auto">
          <a:xfrm>
            <a:off x="4462742" y="1632585"/>
            <a:ext cx="386651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facial  expressions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3546475" y="3106420"/>
            <a:ext cx="5324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as an expression of thanks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90170" y="4960620"/>
            <a:ext cx="11300460" cy="1200329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【拓展】</a:t>
            </a:r>
            <a:endParaRPr lang="en-US" altLang="zh-CN" sz="3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marL="457200" indent="-457200"/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同族词：express, expression, expressive (富于表现的)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6E8C87BD-8EDB-4B2F-9287-68D0F755BDB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84997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50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5" name="文本框 281604"/>
          <p:cNvSpPr txBox="1">
            <a:spLocks noChangeArrowheads="1"/>
          </p:cNvSpPr>
          <p:nvPr/>
        </p:nvSpPr>
        <p:spPr bwMode="auto">
          <a:xfrm>
            <a:off x="0" y="314301"/>
            <a:ext cx="4289777" cy="922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</a:p>
        </p:txBody>
      </p:sp>
      <p:sp>
        <p:nvSpPr>
          <p:cNvPr id="64516" name="文本框 2"/>
          <p:cNvSpPr txBox="1">
            <a:spLocks noChangeArrowheads="1"/>
          </p:cNvSpPr>
          <p:nvPr/>
        </p:nvSpPr>
        <p:spPr bwMode="auto">
          <a:xfrm>
            <a:off x="119804" y="1471507"/>
            <a:ext cx="11952816" cy="403187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expression </a:t>
            </a: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[C] &amp; [U] 表达；表示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[C] 表情；神色（近 look）  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                 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[C] 词语；表达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 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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[U] 感情；表现力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express </a:t>
            </a: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vt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表达；表示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expression: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expression各层释义考频均较高；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expression在高考阅读、完形和写作中经常出现，为完形词汇。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express: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express考频较高，在高考阅读、完形和写作中经常出现。</a:t>
            </a: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xmlns="" id="{57D1DAA0-7C19-4477-ADB6-9B2A8EB62CA6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70168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829" name="文本框 21"/>
          <p:cNvSpPr txBox="1"/>
          <p:nvPr/>
        </p:nvSpPr>
        <p:spPr>
          <a:xfrm>
            <a:off x="4999864" y="2816066"/>
            <a:ext cx="2192271" cy="1225868"/>
          </a:xfrm>
          <a:prstGeom prst="roundRect">
            <a:avLst/>
          </a:prstGeom>
          <a:solidFill>
            <a:srgbClr val="490509"/>
          </a:solidFill>
          <a:ln w="9525">
            <a:noFill/>
          </a:ln>
        </p:spPr>
        <p:txBody>
          <a:bodyPr wrap="squar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6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fit</a:t>
            </a:r>
            <a:endParaRPr lang="en-US" altLang="zh-CN" sz="6600" b="1" noProof="1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xmlns="" id="{4F611D20-A1A9-4D28-8243-34AF829EA171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3122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左大括号 260102"/>
          <p:cNvSpPr/>
          <p:nvPr/>
        </p:nvSpPr>
        <p:spPr bwMode="auto">
          <a:xfrm>
            <a:off x="2677584" y="814482"/>
            <a:ext cx="575733" cy="4897967"/>
          </a:xfrm>
          <a:prstGeom prst="leftBrace">
            <a:avLst>
              <a:gd name="adj1" fmla="val 70107"/>
              <a:gd name="adj2" fmla="val 50000"/>
            </a:avLst>
          </a:prstGeom>
          <a:noFill/>
          <a:ln w="25400">
            <a:solidFill>
              <a:srgbClr val="490509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endParaRPr lang="zh-CN" altLang="en-US" sz="240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2" name="圆角矩形 260103"/>
          <p:cNvSpPr>
            <a:spLocks noChangeArrowheads="1"/>
          </p:cNvSpPr>
          <p:nvPr/>
        </p:nvSpPr>
        <p:spPr bwMode="auto">
          <a:xfrm>
            <a:off x="279096" y="2030239"/>
            <a:ext cx="2385483" cy="269028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zh-CN" sz="3200" b="1" i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v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合适 </a:t>
            </a:r>
          </a:p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（基本义）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55" name="文本框 260106"/>
          <p:cNvSpPr txBox="1">
            <a:spLocks noChangeArrowheads="1"/>
          </p:cNvSpPr>
          <p:nvPr/>
        </p:nvSpPr>
        <p:spPr bwMode="auto">
          <a:xfrm>
            <a:off x="3419451" y="672642"/>
            <a:ext cx="349857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 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形状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或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尺寸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“合适”</a:t>
            </a:r>
          </a:p>
        </p:txBody>
      </p:sp>
      <p:sp>
        <p:nvSpPr>
          <p:cNvPr id="27660" name="直接连接符 260111"/>
          <p:cNvSpPr>
            <a:spLocks noChangeShapeType="1"/>
          </p:cNvSpPr>
          <p:nvPr/>
        </p:nvSpPr>
        <p:spPr bwMode="auto">
          <a:xfrm>
            <a:off x="6821736" y="694245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7667" name="圆角矩形 260121"/>
          <p:cNvSpPr>
            <a:spLocks noChangeArrowheads="1"/>
          </p:cNvSpPr>
          <p:nvPr/>
        </p:nvSpPr>
        <p:spPr bwMode="auto">
          <a:xfrm>
            <a:off x="8086299" y="5444928"/>
            <a:ext cx="3376716" cy="98628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200" b="1" dirty="0">
                <a:solidFill>
                  <a:prstClr val="white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使合格；使胜任</a:t>
            </a:r>
          </a:p>
        </p:txBody>
      </p:sp>
      <p:sp>
        <p:nvSpPr>
          <p:cNvPr id="27672" name="直接连接符 260126"/>
          <p:cNvSpPr>
            <a:spLocks noChangeShapeType="1"/>
          </p:cNvSpPr>
          <p:nvPr/>
        </p:nvSpPr>
        <p:spPr bwMode="auto">
          <a:xfrm>
            <a:off x="6821736" y="5977208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83123" y="0"/>
            <a:ext cx="984564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altLang="zh-CN" sz="6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fit</a:t>
            </a:r>
            <a:endParaRPr lang="zh-CN" altLang="en-US" sz="66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6" name="圆角矩形 260110"/>
          <p:cNvSpPr>
            <a:spLocks noChangeArrowheads="1"/>
          </p:cNvSpPr>
          <p:nvPr/>
        </p:nvSpPr>
        <p:spPr bwMode="auto">
          <a:xfrm>
            <a:off x="3424622" y="2580117"/>
            <a:ext cx="3356329" cy="88974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位置“合适”</a:t>
            </a:r>
          </a:p>
        </p:txBody>
      </p:sp>
      <p:sp>
        <p:nvSpPr>
          <p:cNvPr id="27" name="直接连接符 260111"/>
          <p:cNvSpPr>
            <a:spLocks noChangeShapeType="1"/>
          </p:cNvSpPr>
          <p:nvPr/>
        </p:nvSpPr>
        <p:spPr bwMode="auto">
          <a:xfrm>
            <a:off x="6821736" y="1856292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" name="直接连接符 260111"/>
          <p:cNvSpPr>
            <a:spLocks noChangeShapeType="1"/>
          </p:cNvSpPr>
          <p:nvPr/>
        </p:nvSpPr>
        <p:spPr bwMode="auto">
          <a:xfrm>
            <a:off x="6821736" y="4489243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1" name="直接连接符 260111"/>
          <p:cNvSpPr>
            <a:spLocks noChangeShapeType="1"/>
          </p:cNvSpPr>
          <p:nvPr/>
        </p:nvSpPr>
        <p:spPr bwMode="auto">
          <a:xfrm>
            <a:off x="6821736" y="2964130"/>
            <a:ext cx="1056216" cy="0"/>
          </a:xfrm>
          <a:prstGeom prst="line">
            <a:avLst/>
          </a:prstGeom>
          <a:noFill/>
          <a:ln w="25400">
            <a:solidFill>
              <a:srgbClr val="490509"/>
            </a:solidFill>
            <a:round/>
            <a:tailEnd type="triangle" w="lg" len="lg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2" name="文本框 260125"/>
          <p:cNvSpPr txBox="1">
            <a:spLocks noChangeArrowheads="1"/>
          </p:cNvSpPr>
          <p:nvPr/>
        </p:nvSpPr>
        <p:spPr bwMode="auto">
          <a:xfrm>
            <a:off x="8329404" y="3097312"/>
            <a:ext cx="279763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安装</a:t>
            </a:r>
          </a:p>
        </p:txBody>
      </p:sp>
      <p:sp>
        <p:nvSpPr>
          <p:cNvPr id="34" name="文本框 260125"/>
          <p:cNvSpPr txBox="1">
            <a:spLocks noChangeArrowheads="1"/>
          </p:cNvSpPr>
          <p:nvPr/>
        </p:nvSpPr>
        <p:spPr bwMode="auto">
          <a:xfrm>
            <a:off x="7978770" y="4383935"/>
            <a:ext cx="3484245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符合；使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……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一致</a:t>
            </a:r>
          </a:p>
        </p:txBody>
      </p:sp>
      <p:sp>
        <p:nvSpPr>
          <p:cNvPr id="35" name="圆角矩形 260110">
            <a:extLst>
              <a:ext uri="{FF2B5EF4-FFF2-40B4-BE49-F238E27FC236}">
                <a16:creationId xmlns:a16="http://schemas.microsoft.com/office/drawing/2014/main" xmlns="" id="{E4AAA7FD-51D3-4EFF-ADBF-66D5B3DE896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4818" y="1417277"/>
            <a:ext cx="3356329" cy="88974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大小、式样、数量“合适”</a:t>
            </a:r>
          </a:p>
        </p:txBody>
      </p:sp>
      <p:sp>
        <p:nvSpPr>
          <p:cNvPr id="36" name="圆角矩形 260110">
            <a:extLst>
              <a:ext uri="{FF2B5EF4-FFF2-40B4-BE49-F238E27FC236}">
                <a16:creationId xmlns:a16="http://schemas.microsoft.com/office/drawing/2014/main" xmlns="" id="{33439216-77EE-42F4-BE3C-EECE492FFD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4818" y="259525"/>
            <a:ext cx="3356329" cy="88974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形状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或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尺寸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“合适”</a:t>
            </a:r>
          </a:p>
        </p:txBody>
      </p:sp>
      <p:sp>
        <p:nvSpPr>
          <p:cNvPr id="37" name="圆角矩形 260110">
            <a:extLst>
              <a:ext uri="{FF2B5EF4-FFF2-40B4-BE49-F238E27FC236}">
                <a16:creationId xmlns:a16="http://schemas.microsoft.com/office/drawing/2014/main" xmlns="" id="{4468F7F6-0BF9-4F65-BE1A-C736DE0241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34818" y="3657171"/>
            <a:ext cx="3346133" cy="1623393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两种抽象事物相匹配或两种行为“合适”</a:t>
            </a:r>
            <a:endParaRPr lang="en-US" altLang="zh-CN" sz="2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（由具象到抽象）</a:t>
            </a:r>
          </a:p>
        </p:txBody>
      </p:sp>
      <p:sp>
        <p:nvSpPr>
          <p:cNvPr id="38" name="圆角矩形 260110">
            <a:extLst>
              <a:ext uri="{FF2B5EF4-FFF2-40B4-BE49-F238E27FC236}">
                <a16:creationId xmlns:a16="http://schemas.microsoft.com/office/drawing/2014/main" xmlns="" id="{8DF3B142-33A1-4E1F-94F5-BF1A5BBDC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24622" y="5498207"/>
            <a:ext cx="3356329" cy="889744"/>
          </a:xfrm>
          <a:prstGeom prst="roundRect">
            <a:avLst>
              <a:gd name="adj" fmla="val 16667"/>
            </a:avLst>
          </a:prstGeom>
          <a:solidFill>
            <a:srgbClr val="490509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/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“合适”</a:t>
            </a:r>
            <a:r>
              <a:rPr lang="zh-CN" altLang="en-US" sz="28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工作</a:t>
            </a:r>
            <a:endParaRPr lang="zh-CN" altLang="en-US" sz="28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ctr"/>
            <a:r>
              <a:rPr lang="zh-CN" altLang="en-US" sz="2800" b="1" dirty="0">
                <a:solidFill>
                  <a:srgbClr val="FFFF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（由具象到抽象）</a:t>
            </a:r>
          </a:p>
        </p:txBody>
      </p:sp>
      <p:sp>
        <p:nvSpPr>
          <p:cNvPr id="39" name="圆角矩形 260121">
            <a:extLst>
              <a:ext uri="{FF2B5EF4-FFF2-40B4-BE49-F238E27FC236}">
                <a16:creationId xmlns:a16="http://schemas.microsoft.com/office/drawing/2014/main" xmlns="" id="{28759A36-E05B-46E0-826F-C45A7986C0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6299" y="4038218"/>
            <a:ext cx="3376716" cy="98628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符合；使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…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一致</a:t>
            </a:r>
          </a:p>
        </p:txBody>
      </p:sp>
      <p:sp>
        <p:nvSpPr>
          <p:cNvPr id="40" name="圆角矩形 260121">
            <a:extLst>
              <a:ext uri="{FF2B5EF4-FFF2-40B4-BE49-F238E27FC236}">
                <a16:creationId xmlns:a16="http://schemas.microsoft.com/office/drawing/2014/main" xmlns="" id="{56857B9D-8184-414C-814F-3BFF62FDB8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6299" y="2501272"/>
            <a:ext cx="3376716" cy="98628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安装</a:t>
            </a:r>
          </a:p>
        </p:txBody>
      </p:sp>
      <p:sp>
        <p:nvSpPr>
          <p:cNvPr id="41" name="圆角矩形 260121">
            <a:extLst>
              <a:ext uri="{FF2B5EF4-FFF2-40B4-BE49-F238E27FC236}">
                <a16:creationId xmlns:a16="http://schemas.microsoft.com/office/drawing/2014/main" xmlns="" id="{C9C2A476-B139-4A09-AA2E-9C73FE30C33B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6299" y="1342342"/>
            <a:ext cx="3376716" cy="98628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可容纳；装进</a:t>
            </a:r>
          </a:p>
        </p:txBody>
      </p:sp>
      <p:sp>
        <p:nvSpPr>
          <p:cNvPr id="42" name="圆角矩形 260121">
            <a:extLst>
              <a:ext uri="{FF2B5EF4-FFF2-40B4-BE49-F238E27FC236}">
                <a16:creationId xmlns:a16="http://schemas.microsoft.com/office/drawing/2014/main" xmlns="" id="{CCF258BF-530F-4B8D-91D4-15CB86FFCB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86299" y="232859"/>
            <a:ext cx="3376716" cy="986282"/>
          </a:xfrm>
          <a:prstGeom prst="roundRect">
            <a:avLst>
              <a:gd name="adj" fmla="val 16667"/>
            </a:avLst>
          </a:prstGeom>
          <a:solidFill>
            <a:srgbClr val="843C0C"/>
          </a:solidFill>
          <a:ln w="9525">
            <a:noFill/>
            <a:prstDash val="dash"/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合适；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使</a:t>
            </a:r>
            <a:r>
              <a:rPr lang="en-US" altLang="zh-CN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) </a:t>
            </a:r>
            <a:r>
              <a:rPr lang="zh-CN" altLang="en-US" sz="32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合身</a:t>
            </a:r>
          </a:p>
        </p:txBody>
      </p:sp>
      <p:sp>
        <p:nvSpPr>
          <p:cNvPr id="43" name="矩形 42">
            <a:extLst>
              <a:ext uri="{FF2B5EF4-FFF2-40B4-BE49-F238E27FC236}">
                <a16:creationId xmlns:a16="http://schemas.microsoft.com/office/drawing/2014/main" xmlns="" id="{92E72B5A-F37A-443A-ABFB-81F02BE2F7EF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30179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6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27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7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60" grpId="0" animBg="1"/>
      <p:bldP spid="27667" grpId="0" animBg="1"/>
      <p:bldP spid="27672" grpId="0" animBg="1"/>
      <p:bldP spid="26" grpId="0" animBg="1"/>
      <p:bldP spid="27" grpId="0" animBg="1"/>
      <p:bldP spid="28" grpId="0" animBg="1"/>
      <p:bldP spid="31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185531" y="49810"/>
            <a:ext cx="11847690" cy="7109639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 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en-US" sz="36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fit … in / into </a:t>
            </a:r>
            <a:r>
              <a:rPr lang="en-US" altLang="en-US" sz="3200" b="1" dirty="0" err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安排时间</a:t>
            </a:r>
            <a:r>
              <a:rPr lang="en-US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(</a:t>
            </a:r>
            <a:r>
              <a:rPr lang="en-US" altLang="en-US" sz="3200" b="1" dirty="0" err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见某人、做某事</a:t>
            </a:r>
            <a:r>
              <a:rPr lang="en-US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)</a:t>
            </a:r>
            <a:r>
              <a:rPr lang="en-US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  <a:r>
              <a:rPr lang="en-US" altLang="en-US" sz="36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</a:t>
            </a:r>
            <a:r>
              <a:rPr lang="en-US" altLang="en-US" sz="40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              </a:t>
            </a:r>
            <a:endParaRPr lang="en-US" altLang="zh-CN" sz="40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If my schedule allows it, ______________. 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如果日程安排允许，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我就抽空见你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want to ______________ before supper. 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晚餐前我想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抽时间游个泳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zh-CN" altLang="en-US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endParaRPr lang="en-US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en-US" sz="32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fit in (with) (与……) </a:t>
            </a:r>
            <a:r>
              <a:rPr lang="en-US" altLang="en-US" sz="3200" b="1" dirty="0" err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合得来；适应</a:t>
            </a:r>
            <a:endParaRPr lang="en-US" altLang="en-US" sz="32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Jenna decided she’d continue to try to fit in at her new school.</a:t>
            </a:r>
            <a:endParaRPr lang="en-US" altLang="zh-CN" sz="3200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詹娜决定继续努力</a:t>
            </a:r>
            <a:r>
              <a:rPr lang="zh-CN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适应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新学校。 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2008 </a:t>
            </a:r>
            <a:r>
              <a:rPr lang="zh-CN" altLang="en-US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天津</a:t>
            </a:r>
            <a:endParaRPr lang="zh-CN" altLang="en-US" sz="3200" i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zh-CN" altLang="en-US" sz="3200" i="1" noProof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28685" name="文本框 260112"/>
          <p:cNvSpPr txBox="1">
            <a:spLocks noChangeArrowheads="1"/>
          </p:cNvSpPr>
          <p:nvPr/>
        </p:nvSpPr>
        <p:spPr bwMode="auto">
          <a:xfrm>
            <a:off x="3893185" y="1610461"/>
            <a:ext cx="360743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I’ll fit you in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1448435" y="3027021"/>
            <a:ext cx="360997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fit in a swim</a:t>
            </a:r>
          </a:p>
        </p:txBody>
      </p:sp>
      <p:sp>
        <p:nvSpPr>
          <p:cNvPr id="3" name="矩形 2"/>
          <p:cNvSpPr/>
          <p:nvPr/>
        </p:nvSpPr>
        <p:spPr>
          <a:xfrm>
            <a:off x="2299592" y="4551187"/>
            <a:ext cx="4462145" cy="609600"/>
          </a:xfrm>
          <a:prstGeom prst="rect">
            <a:avLst/>
          </a:prstGeom>
          <a:solidFill>
            <a:srgbClr val="49050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xmlns="" id="{1F958583-AA67-49A8-B7EC-103AEEFDDE75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72391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08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508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08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088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508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508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508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25088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3" name="文本框 250882"/>
          <p:cNvSpPr txBox="1"/>
          <p:nvPr/>
        </p:nvSpPr>
        <p:spPr>
          <a:xfrm>
            <a:off x="344310" y="208607"/>
            <a:ext cx="11847690" cy="649287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 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</a:t>
            </a:r>
          </a:p>
          <a:p>
            <a:pPr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</a:t>
            </a:r>
            <a:r>
              <a:rPr lang="en-US" altLang="zh-CN" sz="3200" b="1" noProof="1">
                <a:solidFill>
                  <a:srgbClr val="5F7797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适合的；合格的；能胜任的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① (be) fit to do sth:                             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The water in this pool 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</a:t>
            </a: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. </a:t>
            </a:r>
          </a:p>
          <a:p>
            <a:pPr algn="just" eaLnBrk="1" hangingPunct="1">
              <a:defRPr/>
            </a:pPr>
            <a:r>
              <a:rPr lang="en-US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这个池塘里的水</a:t>
            </a:r>
            <a:r>
              <a:rPr lang="en-US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适合饮用</a:t>
            </a:r>
            <a:r>
              <a:rPr lang="en-US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en-US" sz="3200" b="1" noProof="1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defRPr/>
            </a:pPr>
            <a:r>
              <a:rPr lang="en-US" altLang="en-US" sz="3200" b="1" noProof="1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② (be) fit for:</a:t>
            </a:r>
          </a:p>
          <a:p>
            <a:pPr algn="just">
              <a:defRPr/>
            </a:pPr>
            <a:r>
              <a:rPr lang="en-US" altLang="zh-CN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 think _________________. </a:t>
            </a:r>
          </a:p>
          <a:p>
            <a:pPr algn="just">
              <a:defRPr/>
            </a:pPr>
            <a:r>
              <a:rPr lang="en-US" altLang="en-US" sz="3200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我认为</a:t>
            </a:r>
            <a:r>
              <a:rPr lang="en-US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我适合这项工作</a:t>
            </a:r>
            <a:r>
              <a:rPr lang="zh-CN" altLang="en-US" sz="3200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。</a:t>
            </a:r>
            <a:endParaRPr lang="en-US" altLang="en-US" sz="3200" noProof="1">
              <a:solidFill>
                <a:srgbClr val="FFFF66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endParaRPr lang="en-US" altLang="en-US" sz="3200" b="1" noProof="1">
              <a:solidFill>
                <a:srgbClr val="5F7797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algn="just">
              <a:defRPr/>
            </a:pPr>
            <a:r>
              <a:rPr lang="en-US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</a:t>
            </a:r>
            <a:r>
              <a:rPr lang="en-US" altLang="en-US" sz="3200" b="1" noProof="1">
                <a:solidFill>
                  <a:srgbClr val="5F7797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en-US" altLang="en-US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健康的；强健的</a:t>
            </a:r>
          </a:p>
          <a:p>
            <a:pPr marR="0" algn="just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Sports can _________________ and get in touch with nature. </a:t>
            </a:r>
            <a:endParaRPr kumimoji="0" lang="en-US" altLang="zh-CN" sz="3200" kern="1200" cap="none" spc="0" normalizeH="0" baseline="0" noProof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marR="0" algn="just" defTabSz="914400" eaLnBrk="1" hangingPunct="1">
              <a:buClrTx/>
              <a:buSzTx/>
              <a:buFont typeface="Arial" panose="020B0604020202020204" pitchFamily="34" charset="0"/>
              <a:buNone/>
              <a:defRPr/>
            </a:pPr>
            <a:r>
              <a:rPr lang="en-US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运动</a:t>
            </a:r>
            <a:r>
              <a:rPr lang="en-US" altLang="en-US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有助于你保持健康</a:t>
            </a:r>
            <a:r>
              <a:rPr lang="en-US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和接触大自然。</a:t>
            </a:r>
            <a:r>
              <a:rPr lang="en-US" altLang="zh-CN" sz="3200" i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2009 </a:t>
            </a:r>
            <a:r>
              <a:rPr lang="en-US" altLang="en-US" sz="3200" i="1" dirty="0" err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重庆</a:t>
            </a:r>
            <a:endParaRPr kumimoji="0" lang="en-US" altLang="en-US" sz="3200" i="1" kern="1200" cap="none" spc="0" normalizeH="0" baseline="0" noProof="1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en-US" altLang="en-US" sz="3200" i="1" noProof="1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451956" y="209330"/>
            <a:ext cx="1540806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反</a:t>
            </a:r>
            <a:r>
              <a:rPr lang="en-US" altLang="en-US" sz="3200" b="1" noProof="1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unfit</a:t>
            </a:r>
          </a:p>
        </p:txBody>
      </p:sp>
      <p:sp>
        <p:nvSpPr>
          <p:cNvPr id="6" name="矩形 5"/>
          <p:cNvSpPr/>
          <p:nvPr/>
        </p:nvSpPr>
        <p:spPr>
          <a:xfrm>
            <a:off x="869359" y="725266"/>
            <a:ext cx="5856816" cy="537633"/>
          </a:xfrm>
          <a:prstGeom prst="rect">
            <a:avLst/>
          </a:prstGeom>
          <a:solidFill>
            <a:srgbClr val="49050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872337" y="4590300"/>
            <a:ext cx="2925430" cy="609600"/>
          </a:xfrm>
          <a:prstGeom prst="rect">
            <a:avLst/>
          </a:prstGeom>
          <a:solidFill>
            <a:srgbClr val="49050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28685" name="文本框 260112"/>
          <p:cNvSpPr txBox="1">
            <a:spLocks noChangeArrowheads="1"/>
          </p:cNvSpPr>
          <p:nvPr/>
        </p:nvSpPr>
        <p:spPr bwMode="auto">
          <a:xfrm>
            <a:off x="4011295" y="1621368"/>
            <a:ext cx="360743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is fit to drink</a:t>
            </a:r>
          </a:p>
        </p:txBody>
      </p:sp>
      <p:sp>
        <p:nvSpPr>
          <p:cNvPr id="2" name="文本框 260112"/>
          <p:cNvSpPr txBox="1">
            <a:spLocks noChangeArrowheads="1"/>
          </p:cNvSpPr>
          <p:nvPr/>
        </p:nvSpPr>
        <p:spPr bwMode="auto">
          <a:xfrm>
            <a:off x="1061720" y="3105834"/>
            <a:ext cx="45548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I’m fit for the job</a:t>
            </a: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2021383" y="5035531"/>
            <a:ext cx="3920490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help you keep fit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xmlns="" id="{AE88C988-4D18-4CD0-8B7F-9193E3B7C1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10" name="图片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49810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690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08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868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508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 bldLvl="0" animBg="1"/>
      <p:bldP spid="8" grpId="0" bldLvl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4" name="文本框 339973"/>
          <p:cNvSpPr txBox="1"/>
          <p:nvPr/>
        </p:nvSpPr>
        <p:spPr>
          <a:xfrm>
            <a:off x="485018" y="0"/>
            <a:ext cx="11372852" cy="5100955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>
              <a:defRPr/>
            </a:pPr>
            <a:endParaRPr lang="en-US" altLang="zh-CN" sz="3730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■ </a:t>
            </a:r>
            <a:r>
              <a:rPr lang="en-US" altLang="zh-CN" sz="3200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endParaRPr lang="zh-CN" altLang="en-US" sz="3200" b="1" i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>
              <a:buFont typeface="Arial" panose="020B0604020202020204" pitchFamily="34" charset="0"/>
              <a:buNone/>
              <a:defRPr/>
            </a:pP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[C] &amp; [U]</a:t>
            </a:r>
            <a:r>
              <a:rPr lang="en-US" altLang="zh-CN" sz="3200" b="1" noProof="1">
                <a:solidFill>
                  <a:srgbClr val="5F7797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[常与形容词连用] 适合；合身 (的衣服)</a:t>
            </a:r>
            <a:endParaRPr lang="zh-CN" altLang="en-US" sz="3200" b="1" noProof="1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zh-CN" altLang="en-US" sz="3735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My new shoes are </a:t>
            </a:r>
            <a:r>
              <a:rPr lang="en-US" altLang="zh-CN" sz="373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_________________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.</a:t>
            </a:r>
            <a:endParaRPr lang="en-US" altLang="zh-CN" sz="3735" noProof="1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我的新鞋</a:t>
            </a:r>
            <a:r>
              <a:rPr lang="zh-CN" altLang="en-US" sz="3735" b="1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挤脚</a:t>
            </a:r>
            <a:r>
              <a:rPr lang="zh-CN" altLang="en-US" sz="3735" noProof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。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endParaRPr lang="zh-CN" altLang="en-US" sz="3735" noProof="1">
              <a:solidFill>
                <a:srgbClr val="32798F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zh-CN" altLang="en-US" sz="3735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3735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拓展</a:t>
            </a:r>
            <a:r>
              <a:rPr lang="zh-CN" altLang="en-US" sz="3735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</a:p>
          <a:p>
            <a:pPr algn="just" eaLnBrk="1" hangingPunct="1">
              <a:buFont typeface="Arial" panose="020B0604020202020204" pitchFamily="34" charset="0"/>
              <a:buNone/>
              <a:defRPr/>
            </a:pPr>
            <a:r>
              <a:rPr lang="en-US" altLang="zh-CN" sz="3735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►fitness  </a:t>
            </a:r>
            <a:r>
              <a:rPr lang="en-US" altLang="zh-CN" sz="3735" b="1" i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n</a:t>
            </a:r>
            <a:r>
              <a:rPr lang="en-US" altLang="zh-CN" sz="3735" b="1" noProof="1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[U] 适合；健康；健壮</a:t>
            </a:r>
          </a:p>
        </p:txBody>
      </p:sp>
      <p:pic>
        <p:nvPicPr>
          <p:cNvPr id="59396" name="图片 2" descr="a_good_fi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492424" y="1924887"/>
            <a:ext cx="2918460" cy="189061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</p:spPr>
      </p:pic>
      <p:sp>
        <p:nvSpPr>
          <p:cNvPr id="6" name="矩形 5"/>
          <p:cNvSpPr/>
          <p:nvPr/>
        </p:nvSpPr>
        <p:spPr>
          <a:xfrm>
            <a:off x="2403211" y="1115591"/>
            <a:ext cx="7242175" cy="514350"/>
          </a:xfrm>
          <a:prstGeom prst="rect">
            <a:avLst/>
          </a:prstGeom>
          <a:solidFill>
            <a:srgbClr val="490509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buFont typeface="Arial" panose="020B0604020202020204" pitchFamily="34" charset="0"/>
              <a:buNone/>
              <a:defRPr/>
            </a:pPr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7" name="文本框 260112"/>
          <p:cNvSpPr txBox="1">
            <a:spLocks noChangeArrowheads="1"/>
          </p:cNvSpPr>
          <p:nvPr/>
        </p:nvSpPr>
        <p:spPr bwMode="auto">
          <a:xfrm>
            <a:off x="3952240" y="2075180"/>
            <a:ext cx="392049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  <a:buFont typeface="Arial" panose="020B0604020202020204" pitchFamily="34" charset="0"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a tight fit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8C786412-F6DD-4F3F-9BEB-0139190FD75D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0269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3997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997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ldLvl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4" name="文本框 279567"/>
          <p:cNvSpPr txBox="1">
            <a:spLocks noChangeArrowheads="1"/>
          </p:cNvSpPr>
          <p:nvPr/>
        </p:nvSpPr>
        <p:spPr bwMode="auto">
          <a:xfrm>
            <a:off x="159025" y="770861"/>
            <a:ext cx="12192000" cy="587853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600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三者都可用作动词，表“适合”之意。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fit </a:t>
            </a:r>
            <a:r>
              <a:rPr lang="zh-CN" altLang="en-US" sz="2935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多指大小、形状等合适，引申为“一致”、“吻合”。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All the facts certainly fit your theory. 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所有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的事实都和你的说法相符。</a:t>
            </a:r>
          </a:p>
          <a:p>
            <a:pPr eaLnBrk="1" hangingPunct="1">
              <a:buFont typeface="Arial" panose="020B0604020202020204" pitchFamily="34" charset="0"/>
              <a:buNone/>
            </a:pPr>
            <a:endParaRPr lang="en-US" altLang="zh-CN" sz="3200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match </a:t>
            </a:r>
            <a:r>
              <a:rPr lang="zh-CN" altLang="en-US" sz="2935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多指大小、色调、形状、性质等相匹配、协调。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• The curtains and the carpets match perfectly. </a:t>
            </a:r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窗帘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和地毯十分协调。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/>
            <a:endParaRPr lang="en-US" altLang="zh-CN" sz="2800" dirty="0" smtClean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en-US" sz="2800" dirty="0" smtClean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suit </a:t>
            </a:r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主要指款式、颜色或花样等适合。也可指合乎需要、</a:t>
            </a:r>
            <a:endParaRPr lang="en-US" altLang="zh-CN" sz="28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en-US" sz="28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口味、性格、条件、身份等。</a:t>
            </a:r>
            <a:endParaRPr lang="en-US" altLang="zh-CN" sz="2800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</a:endParaRPr>
          </a:p>
          <a:p>
            <a:pPr algn="just"/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• Very spicy food doesn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’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t suit my stomach. 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algn="just"/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太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辣的东西我吃了胃不舒服。</a:t>
            </a:r>
            <a:endParaRPr lang="en-US" altLang="zh-CN" sz="3200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buFont typeface="Arial" panose="020B0604020202020204" pitchFamily="34" charset="0"/>
              <a:buNone/>
            </a:pPr>
            <a:endParaRPr lang="zh-CN" altLang="en-US" sz="3200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490548" y="85725"/>
            <a:ext cx="6626578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辨</a:t>
            </a:r>
            <a:r>
              <a:rPr lang="zh-CN" altLang="en-US" sz="48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fit, match, suit</a:t>
            </a:r>
          </a:p>
        </p:txBody>
      </p:sp>
      <p:pic>
        <p:nvPicPr>
          <p:cNvPr id="4" name="图片 243720" descr="baogao1"/>
          <p:cNvPicPr>
            <a:picLocks noChangeAspect="1"/>
          </p:cNvPicPr>
          <p:nvPr/>
        </p:nvPicPr>
        <p:blipFill rotWithShape="1">
          <a:blip r:embed="rId3" cstate="print"/>
          <a:srcRect l="6968" b="13299"/>
          <a:stretch>
            <a:fillRect/>
          </a:stretch>
        </p:blipFill>
        <p:spPr>
          <a:xfrm>
            <a:off x="9154343" y="4407216"/>
            <a:ext cx="2187316" cy="2084851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xmlns="" id="{B9227371-FC16-4494-929B-61734F1257A2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1107" y="49810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6012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885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88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88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885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885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885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885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7885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3548351" y="378460"/>
            <a:ext cx="5094664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800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Suit?  Fit? Match?</a:t>
            </a:r>
            <a:endParaRPr lang="en-US" altLang="zh-CN" sz="4800" b="1" dirty="0">
              <a:solidFill>
                <a:srgbClr val="490509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文本框 25"/>
          <p:cNvSpPr txBox="1">
            <a:spLocks noChangeArrowheads="1"/>
          </p:cNvSpPr>
          <p:nvPr/>
        </p:nvSpPr>
        <p:spPr bwMode="auto">
          <a:xfrm>
            <a:off x="5199610" y="3105616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suit</a:t>
            </a:r>
          </a:p>
        </p:txBody>
      </p:sp>
      <p:sp>
        <p:nvSpPr>
          <p:cNvPr id="27" name="文本框 26"/>
          <p:cNvSpPr txBox="1">
            <a:spLocks noChangeArrowheads="1"/>
          </p:cNvSpPr>
          <p:nvPr/>
        </p:nvSpPr>
        <p:spPr bwMode="auto">
          <a:xfrm>
            <a:off x="7146766" y="4086996"/>
            <a:ext cx="1677670" cy="5835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match</a:t>
            </a:r>
          </a:p>
        </p:txBody>
      </p:sp>
      <p:sp>
        <p:nvSpPr>
          <p:cNvPr id="28" name="文本框 27"/>
          <p:cNvSpPr txBox="1">
            <a:spLocks noChangeArrowheads="1"/>
          </p:cNvSpPr>
          <p:nvPr/>
        </p:nvSpPr>
        <p:spPr bwMode="auto">
          <a:xfrm>
            <a:off x="3820572" y="5446162"/>
            <a:ext cx="684803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fit</a:t>
            </a:r>
            <a:r>
              <a:rPr lang="en-US" altLang="zh-CN" sz="3200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10" name="图片 206853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9660348" y="149143"/>
            <a:ext cx="2228215" cy="252857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9" name="图片 206853"/>
          <p:cNvPicPr>
            <a:picLocks noChangeAspect="1" noChangeArrowheads="1"/>
          </p:cNvPicPr>
          <p:nvPr/>
        </p:nvPicPr>
        <p:blipFill rotWithShape="1">
          <a:blip r:embed="rId4" cstate="print"/>
          <a:srcRect l="-617" t="-3660" r="-4831" b="-6669"/>
          <a:stretch>
            <a:fillRect/>
          </a:stretch>
        </p:blipFill>
        <p:spPr bwMode="auto">
          <a:xfrm>
            <a:off x="520700" y="2059940"/>
            <a:ext cx="2790190" cy="188087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4340" name="图片 206853"/>
          <p:cNvPicPr>
            <a:picLocks noChangeAspect="1" noChangeArrowheads="1"/>
          </p:cNvPicPr>
          <p:nvPr/>
        </p:nvPicPr>
        <p:blipFill rotWithShape="1">
          <a:blip r:embed="rId5" cstate="print"/>
          <a:srcRect l="-8013" r="-8171" b="-2356"/>
          <a:stretch>
            <a:fillRect/>
          </a:stretch>
        </p:blipFill>
        <p:spPr bwMode="auto">
          <a:xfrm>
            <a:off x="488950" y="4077970"/>
            <a:ext cx="2735580" cy="207518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0483" name="文本框 206851"/>
          <p:cNvSpPr txBox="1"/>
          <p:nvPr/>
        </p:nvSpPr>
        <p:spPr>
          <a:xfrm>
            <a:off x="3573999" y="2609668"/>
            <a:ext cx="7225030" cy="3538220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pPr algn="just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 </a:t>
            </a:r>
            <a:r>
              <a:rPr lang="en-US" altLang="zh-CN" sz="3200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Cinderella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Cinderella’s 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garment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doesn’t 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__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_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party. So godmother makes her a 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close-fitting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dress, and a </a:t>
            </a:r>
            <a:r>
              <a:rPr lang="en-US" altLang="zh-C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necklace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well to </a:t>
            </a:r>
            <a:r>
              <a:rPr lang="en-US" altLang="zh-CN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______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dress. To look for the girl, prince lets all the girls try the glass shoes on. The shoes do not </a:t>
            </a:r>
            <a:r>
              <a:rPr lang="en-US" altLang="zh-CN" sz="3200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______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Cinderella’s sisters but Cinderella.</a:t>
            </a: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4A15FC9A-8A2F-41DE-946E-CE74BDA6AAAF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23279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7" grpId="0"/>
      <p:bldP spid="28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9" name="文本框 339972"/>
          <p:cNvSpPr txBox="1">
            <a:spLocks noChangeArrowheads="1"/>
          </p:cNvSpPr>
          <p:nvPr/>
        </p:nvSpPr>
        <p:spPr bwMode="auto">
          <a:xfrm>
            <a:off x="-146050" y="452967"/>
            <a:ext cx="557600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5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【</a:t>
            </a:r>
            <a:r>
              <a:rPr lang="zh-CN" altLang="en-US" sz="5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备考指导</a:t>
            </a:r>
            <a:r>
              <a:rPr lang="en-US" altLang="zh-CN" sz="5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】</a:t>
            </a:r>
          </a:p>
        </p:txBody>
      </p:sp>
      <p:sp>
        <p:nvSpPr>
          <p:cNvPr id="86021" name="文本框 339974"/>
          <p:cNvSpPr txBox="1">
            <a:spLocks noChangeArrowheads="1"/>
          </p:cNvSpPr>
          <p:nvPr/>
        </p:nvSpPr>
        <p:spPr bwMode="auto">
          <a:xfrm>
            <a:off x="65053" y="1375834"/>
            <a:ext cx="12062177" cy="501675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fit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 &amp; vi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（使）合适；（使）合身 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可容纳；装进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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安装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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［不用于进行时］符合；使……一致 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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vt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使合格；使胜任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fit in (with) 适合；（与……）合得来；适应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adj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（反 unfi t）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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适合的；合格的；能胜任的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健康的；强健的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i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n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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[C] &amp; [U]［常与形容词连用］适合；合身（的衣服） 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  </a:t>
            </a:r>
            <a:r>
              <a:rPr lang="zh-CN" altLang="en-US" sz="3200" b="1" dirty="0">
                <a:solidFill>
                  <a:schemeClr val="bg1">
                    <a:lumMod val="50000"/>
                  </a:schemeClr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charset="0"/>
              </a:rPr>
              <a:t></a:t>
            </a: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 [C]（病的）发作；（感情等的）突发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endParaRPr lang="zh-CN" altLang="en-US" sz="3200" b="1" dirty="0">
              <a:solidFill>
                <a:srgbClr val="490509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 2" panose="05020102010507070707" pitchFamily="18" charset="2"/>
            </a:endParaRP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fit in和keep fit考频较高；</a:t>
            </a:r>
          </a:p>
          <a:p>
            <a:pPr algn="just" eaLnBrk="1" hangingPunct="1">
              <a:buFont typeface="Arial" panose="020B0604020202020204" pitchFamily="34" charset="0"/>
              <a:buNone/>
            </a:pPr>
            <a:r>
              <a:rPr lang="zh-CN" altLang="en-US" sz="32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 2" panose="05020102010507070707" pitchFamily="18" charset="2"/>
              </a:rPr>
              <a:t> fit在阅读、完形和写作中经常出现。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16638" y="0"/>
            <a:ext cx="975362" cy="975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759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5" name="文本框 210948"/>
          <p:cNvSpPr txBox="1">
            <a:spLocks noChangeArrowheads="1"/>
          </p:cNvSpPr>
          <p:nvPr/>
        </p:nvSpPr>
        <p:spPr bwMode="auto">
          <a:xfrm>
            <a:off x="3619500" y="2705100"/>
            <a:ext cx="7181851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1865">
              <a:latin typeface="Arial" panose="020B0604020202020204" pitchFamily="34" charset="0"/>
            </a:endParaRPr>
          </a:p>
        </p:txBody>
      </p:sp>
      <p:sp>
        <p:nvSpPr>
          <p:cNvPr id="90116" name="椭圆 210952"/>
          <p:cNvSpPr>
            <a:spLocks noChangeArrowheads="1"/>
          </p:cNvSpPr>
          <p:nvPr/>
        </p:nvSpPr>
        <p:spPr bwMode="auto">
          <a:xfrm>
            <a:off x="200152" y="2729443"/>
            <a:ext cx="2813051" cy="1824567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_GB2312"/>
              </a:rPr>
              <a:t>平常、平凡</a:t>
            </a:r>
            <a:r>
              <a: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_GB2312"/>
              </a:rPr>
              <a:t>不奇特</a:t>
            </a:r>
          </a:p>
        </p:txBody>
      </p:sp>
      <p:sp>
        <p:nvSpPr>
          <p:cNvPr id="90117" name="椭圆 210953"/>
          <p:cNvSpPr>
            <a:spLocks noChangeArrowheads="1"/>
          </p:cNvSpPr>
          <p:nvPr/>
        </p:nvSpPr>
        <p:spPr bwMode="auto">
          <a:xfrm>
            <a:off x="2152800" y="4746128"/>
            <a:ext cx="2777012" cy="1824567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_GB2312"/>
              </a:rPr>
              <a:t>常见</a:t>
            </a:r>
            <a:endParaRPr lang="en-US" altLang="zh-CN" sz="2800" b="1" dirty="0">
              <a:solidFill>
                <a:prstClr val="white"/>
              </a:solidFill>
              <a:latin typeface="黑体" panose="02010609060101010101" pitchFamily="49" charset="-122"/>
              <a:ea typeface="黑体" panose="02010609060101010101" pitchFamily="49" charset="-122"/>
              <a:cs typeface="楷体_GB2312"/>
            </a:endParaRPr>
          </a:p>
          <a:p>
            <a:pPr lvl="0" algn="ctr">
              <a:spcBef>
                <a:spcPct val="50000"/>
              </a:spcBef>
            </a:pPr>
            <a:r>
              <a:rPr lang="zh-CN" altLang="en-US" sz="2800" b="1" dirty="0">
                <a:solidFill>
                  <a:prstClr val="white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_GB2312"/>
              </a:rPr>
              <a:t>普遍</a:t>
            </a:r>
          </a:p>
        </p:txBody>
      </p:sp>
      <p:sp>
        <p:nvSpPr>
          <p:cNvPr id="90118" name="椭圆 210954"/>
          <p:cNvSpPr>
            <a:spLocks noChangeArrowheads="1"/>
          </p:cNvSpPr>
          <p:nvPr/>
        </p:nvSpPr>
        <p:spPr bwMode="auto">
          <a:xfrm>
            <a:off x="6864351" y="4677834"/>
            <a:ext cx="2495549" cy="1824567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_GB2312"/>
              </a:rPr>
              <a:t>习惯性</a:t>
            </a:r>
            <a:endParaRPr lang="zh-CN" altLang="en-US" sz="2800" b="1" dirty="0">
              <a:solidFill>
                <a:schemeClr val="bg1"/>
              </a:solidFill>
              <a:latin typeface="黑体" panose="02010609060101010101" pitchFamily="49" charset="-122"/>
              <a:ea typeface="黑体" panose="02010609060101010101" pitchFamily="49" charset="-122"/>
              <a:cs typeface="楷体_GB2312"/>
            </a:endParaRPr>
          </a:p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_GB2312"/>
              </a:rPr>
              <a:t>制度化</a:t>
            </a:r>
          </a:p>
        </p:txBody>
      </p:sp>
      <p:sp>
        <p:nvSpPr>
          <p:cNvPr id="90119" name="椭圆 210955"/>
          <p:cNvSpPr>
            <a:spLocks noChangeArrowheads="1"/>
          </p:cNvSpPr>
          <p:nvPr/>
        </p:nvSpPr>
        <p:spPr bwMode="auto">
          <a:xfrm>
            <a:off x="8735484" y="2480734"/>
            <a:ext cx="2495549" cy="1824567"/>
          </a:xfrm>
          <a:prstGeom prst="ellipse">
            <a:avLst/>
          </a:prstGeom>
          <a:solidFill>
            <a:srgbClr val="490509"/>
          </a:solidFill>
          <a:ln w="9525">
            <a:solidFill>
              <a:schemeClr val="tx1"/>
            </a:solidFill>
            <a:rou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algn="ctr">
              <a:spcBef>
                <a:spcPct val="50000"/>
              </a:spcBef>
            </a:pPr>
            <a:r>
              <a:rPr lang="zh-CN" altLang="en-US" sz="3735" b="1" dirty="0">
                <a:solidFill>
                  <a:srgbClr val="FFFF00"/>
                </a:solidFill>
                <a:latin typeface="黑体" panose="02010609060101010101" pitchFamily="49" charset="-122"/>
                <a:ea typeface="黑体" panose="02010609060101010101" pitchFamily="49" charset="-122"/>
                <a:cs typeface="楷体_GB2312"/>
              </a:rPr>
              <a:t>正常</a:t>
            </a:r>
          </a:p>
        </p:txBody>
      </p:sp>
      <p:pic>
        <p:nvPicPr>
          <p:cNvPr id="90124" name="图片 210961" descr="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4986" y="1733550"/>
            <a:ext cx="3456516" cy="36491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125" name="直接连接符 210963"/>
          <p:cNvSpPr>
            <a:spLocks noChangeShapeType="1"/>
          </p:cNvSpPr>
          <p:nvPr/>
        </p:nvSpPr>
        <p:spPr bwMode="auto">
          <a:xfrm flipH="1">
            <a:off x="504797" y="879349"/>
            <a:ext cx="1232029" cy="2246345"/>
          </a:xfrm>
          <a:prstGeom prst="line">
            <a:avLst/>
          </a:prstGeom>
          <a:noFill/>
          <a:ln w="28575" cap="rnd">
            <a:solidFill>
              <a:srgbClr val="843C0C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90126" name="直接连接符 210964"/>
          <p:cNvSpPr>
            <a:spLocks noChangeShapeType="1"/>
          </p:cNvSpPr>
          <p:nvPr/>
        </p:nvSpPr>
        <p:spPr bwMode="auto">
          <a:xfrm flipH="1">
            <a:off x="2971670" y="1028701"/>
            <a:ext cx="976042" cy="3810000"/>
          </a:xfrm>
          <a:prstGeom prst="line">
            <a:avLst/>
          </a:prstGeom>
          <a:noFill/>
          <a:ln w="28575" cap="rnd">
            <a:solidFill>
              <a:srgbClr val="843C0C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90127" name="直接连接符 210965"/>
          <p:cNvSpPr>
            <a:spLocks noChangeShapeType="1"/>
          </p:cNvSpPr>
          <p:nvPr/>
        </p:nvSpPr>
        <p:spPr bwMode="auto">
          <a:xfrm>
            <a:off x="5920318" y="1028701"/>
            <a:ext cx="2495549" cy="3649134"/>
          </a:xfrm>
          <a:prstGeom prst="line">
            <a:avLst/>
          </a:prstGeom>
          <a:noFill/>
          <a:ln w="28575" cap="rnd">
            <a:solidFill>
              <a:srgbClr val="843C0C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90128" name="直接连接符 210966"/>
          <p:cNvSpPr>
            <a:spLocks noChangeShapeType="1"/>
          </p:cNvSpPr>
          <p:nvPr/>
        </p:nvSpPr>
        <p:spPr bwMode="auto">
          <a:xfrm>
            <a:off x="7458076" y="1017271"/>
            <a:ext cx="3245910" cy="1687829"/>
          </a:xfrm>
          <a:prstGeom prst="line">
            <a:avLst/>
          </a:prstGeom>
          <a:noFill/>
          <a:ln w="28575" cap="rnd">
            <a:solidFill>
              <a:srgbClr val="843C0C"/>
            </a:solidFill>
            <a:prstDash val="sysDot"/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400"/>
          </a:p>
        </p:txBody>
      </p:sp>
      <p:sp>
        <p:nvSpPr>
          <p:cNvPr id="205829" name="文本框 21"/>
          <p:cNvSpPr txBox="1"/>
          <p:nvPr/>
        </p:nvSpPr>
        <p:spPr>
          <a:xfrm>
            <a:off x="315910" y="310516"/>
            <a:ext cx="8266430" cy="706755"/>
          </a:xfrm>
          <a:prstGeom prst="rect">
            <a:avLst/>
          </a:prstGeom>
          <a:solidFill>
            <a:srgbClr val="490509"/>
          </a:solidFill>
          <a:ln w="9525">
            <a:noFill/>
          </a:ln>
        </p:spPr>
        <p:txBody>
          <a:bodyPr wrap="none" lIns="91440" tIns="45720" rIns="91440" bIns="45720">
            <a:spAutoFit/>
          </a:bodyPr>
          <a:lstStyle>
            <a:lvl1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defTabSz="685800"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defTabSz="6858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defRPr/>
            </a:pPr>
            <a:r>
              <a:rPr lang="en-US" altLang="zh-CN" sz="4000" b="1" dirty="0">
                <a:solidFill>
                  <a:schemeClr val="bg1"/>
                </a:solidFill>
                <a:latin typeface="+mn-lt"/>
                <a:ea typeface="+mn-ea"/>
                <a:sym typeface="+mn-ea"/>
              </a:rPr>
              <a:t>   </a:t>
            </a:r>
            <a:r>
              <a:rPr lang="en-US" altLang="zh-CN" sz="4000" b="1" dirty="0">
                <a:solidFill>
                  <a:schemeClr val="bg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+mn-ea"/>
              </a:rPr>
              <a:t>ordinary, common, usual, normal   </a:t>
            </a:r>
            <a:endParaRPr lang="en-US" altLang="zh-CN" sz="4000" b="1" noProof="1">
              <a:solidFill>
                <a:schemeClr val="bg1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17" name="矩形 16">
            <a:extLst>
              <a:ext uri="{FF2B5EF4-FFF2-40B4-BE49-F238E27FC236}">
                <a16:creationId xmlns:a16="http://schemas.microsoft.com/office/drawing/2014/main" xmlns="" id="{F6BCCF06-266F-45AB-9DAB-1C8E644481FE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92188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0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0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0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0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0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0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0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0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6" grpId="0" animBg="1"/>
      <p:bldP spid="90117" grpId="0" animBg="1"/>
      <p:bldP spid="90118" grpId="0" animBg="1"/>
      <p:bldP spid="90119" grpId="0" animBg="1"/>
      <p:bldP spid="90125" grpId="0" animBg="1"/>
      <p:bldP spid="90126" grpId="0" animBg="1"/>
      <p:bldP spid="90127" grpId="0" animBg="1"/>
      <p:bldP spid="90128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9" name="文本框 210948"/>
          <p:cNvSpPr txBox="1">
            <a:spLocks noChangeArrowheads="1"/>
          </p:cNvSpPr>
          <p:nvPr/>
        </p:nvSpPr>
        <p:spPr bwMode="auto">
          <a:xfrm>
            <a:off x="3619500" y="2705100"/>
            <a:ext cx="7181851" cy="3796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40" tIns="45720" rIns="91440" bIns="45720">
            <a:spAutoFit/>
          </a:bodyPr>
          <a:lstStyle>
            <a:lvl1pPr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6858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zh-CN" altLang="en-US" sz="1865">
              <a:latin typeface="Arial" panose="020B0604020202020204" pitchFamily="34" charset="0"/>
            </a:endParaRPr>
          </a:p>
        </p:txBody>
      </p:sp>
      <p:sp>
        <p:nvSpPr>
          <p:cNvPr id="91140" name="文本框 1"/>
          <p:cNvSpPr txBox="1">
            <a:spLocks noChangeArrowheads="1"/>
          </p:cNvSpPr>
          <p:nvPr/>
        </p:nvSpPr>
        <p:spPr bwMode="auto">
          <a:xfrm>
            <a:off x="0" y="164010"/>
            <a:ext cx="9554633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571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辨 </a:t>
            </a:r>
            <a:r>
              <a:rPr lang="en-US" altLang="zh-CN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ordinary, common, usual, normal</a:t>
            </a:r>
          </a:p>
        </p:txBody>
      </p:sp>
      <p:sp>
        <p:nvSpPr>
          <p:cNvPr id="2" name="文本框 339973"/>
          <p:cNvSpPr txBox="1">
            <a:spLocks noChangeArrowheads="1"/>
          </p:cNvSpPr>
          <p:nvPr/>
        </p:nvSpPr>
        <p:spPr bwMode="auto">
          <a:xfrm>
            <a:off x="333375" y="577306"/>
            <a:ext cx="11696700" cy="596086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en-US" altLang="zh-CN" sz="2935" b="1" dirty="0">
              <a:solidFill>
                <a:srgbClr val="FFFF66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zh-CN" altLang="en-US" sz="3200" b="1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ordinary </a:t>
            </a:r>
            <a:r>
              <a:rPr lang="zh-CN" altLang="en-US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侧重表示平常、平凡、无奇特之处。形容人时可与common通用。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• an ordinary / a common worker 普通工人</a:t>
            </a:r>
          </a:p>
          <a:p>
            <a:r>
              <a:rPr lang="zh-CN" altLang="en-US" sz="3200" b="1" dirty="0" smtClean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common</a:t>
            </a:r>
            <a:r>
              <a:rPr lang="zh-CN" altLang="en-US" sz="3200" dirty="0" smtClean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侧重表示普遍、常见。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• a common disease 常见病</a:t>
            </a:r>
          </a:p>
          <a:p>
            <a:r>
              <a:rPr lang="zh-CN" altLang="en-US" sz="3200" b="1" dirty="0" smtClean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usual</a:t>
            </a:r>
            <a:r>
              <a:rPr lang="zh-CN" altLang="en-US" sz="3200" dirty="0" smtClean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zh-CN" altLang="en-US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表示由于长时间没有变化而形成了一种习惯或制度，强调习惯性。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• It is usual for him to sit up late at night. 他熬夜已成习惯。</a:t>
            </a:r>
          </a:p>
          <a:p>
            <a:r>
              <a:rPr lang="zh-CN" altLang="en-US" sz="3200" b="1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normal</a:t>
            </a:r>
            <a:r>
              <a:rPr lang="zh-CN" altLang="en-US" sz="3200" dirty="0">
                <a:solidFill>
                  <a:srgbClr val="843C0C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侧重指“正常的”、“平常的”。</a:t>
            </a:r>
          </a:p>
          <a:p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•It</a:t>
            </a:r>
            <a:r>
              <a:rPr lang="en-US" altLang="zh-CN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’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 normal to feel nervous before an exam. </a:t>
            </a:r>
            <a:endParaRPr lang="en-US" altLang="zh-CN" sz="3200" dirty="0" smtClean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r>
              <a:rPr lang="zh-CN" altLang="en-US" sz="3200" dirty="0" smtClean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考试</a:t>
            </a:r>
            <a:r>
              <a:rPr lang="zh-CN" altLang="en-US" sz="3200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前觉得紧张是正常的</a:t>
            </a:r>
            <a:endParaRPr lang="en-US" altLang="zh-CN" sz="2935" dirty="0"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A0A40589-0AC6-4C0A-B990-2F78242D7E70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948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0" y="692150"/>
            <a:ext cx="12192635" cy="638020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465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   </a:t>
            </a:r>
            <a:r>
              <a:rPr lang="en-US" altLang="zh-CN" sz="3465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Eczema</a:t>
            </a:r>
            <a:r>
              <a:rPr lang="zh-CN" altLang="en-US" sz="3465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（湿疹）</a:t>
            </a:r>
            <a:r>
              <a:rPr lang="en-US" altLang="zh-CN" sz="3465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is a(n) _________ disease.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  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 It’s _________ for him to sit up late at night.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8040159" y="2210287"/>
            <a:ext cx="2017183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common</a:t>
            </a: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159025" y="121018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4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（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ordinary, common, usual, normal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）</a:t>
            </a:r>
          </a:p>
        </p:txBody>
      </p:sp>
      <p:pic>
        <p:nvPicPr>
          <p:cNvPr id="116741" name="图片 252935" descr="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5160" y="1396365"/>
            <a:ext cx="2327275" cy="2254250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3491" name="图片 252934" descr="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93750" y="4006850"/>
            <a:ext cx="2030730" cy="256794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文本框 339972"/>
          <p:cNvSpPr txBox="1">
            <a:spLocks noChangeArrowheads="1"/>
          </p:cNvSpPr>
          <p:nvPr/>
        </p:nvSpPr>
        <p:spPr bwMode="auto">
          <a:xfrm>
            <a:off x="4525554" y="4731294"/>
            <a:ext cx="1648460" cy="6248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sym typeface="Wingdings" panose="05000000000000000000" pitchFamily="2" charset="2"/>
              </a:rPr>
              <a:t>usual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F14CE366-A998-41F8-8737-D7FDBD62EF1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60431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0" y="692145"/>
            <a:ext cx="12192000" cy="6463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bg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bg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                       </a:t>
            </a: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It’s __________ to feel nervous before an exam.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                     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                       This ____________ camera has no particular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                        distinguishing features. </a:t>
            </a:r>
          </a:p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endParaRPr lang="en-US" altLang="zh-CN" sz="3600" b="1" dirty="0">
              <a:solidFill>
                <a:schemeClr val="tx1"/>
              </a:solidFill>
              <a:latin typeface="Times New Roman" panose="02020603050405020304" pitchFamily="18" charset="0"/>
              <a:ea typeface="微软雅黑" panose="020B0503020204020204" pitchFamily="34" charset="-122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文本框 339972"/>
          <p:cNvSpPr txBox="1">
            <a:spLocks noChangeArrowheads="1"/>
          </p:cNvSpPr>
          <p:nvPr/>
        </p:nvSpPr>
        <p:spPr bwMode="auto">
          <a:xfrm>
            <a:off x="3940599" y="2294107"/>
            <a:ext cx="2017183" cy="6258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3465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Wingdings" panose="05000000000000000000" pitchFamily="2" charset="2"/>
              </a:rPr>
              <a:t>normal</a:t>
            </a: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244792" y="74975"/>
            <a:ext cx="12192000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44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选词填空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（</a:t>
            </a:r>
            <a:r>
              <a:rPr lang="en-US" altLang="zh-CN" sz="40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ordinary, common, usual, normal</a:t>
            </a:r>
            <a:r>
              <a:rPr lang="zh-CN" altLang="en-US" sz="40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）</a:t>
            </a:r>
          </a:p>
        </p:txBody>
      </p:sp>
      <p:pic>
        <p:nvPicPr>
          <p:cNvPr id="64519" name="图片 254988" descr="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4935" y="1652905"/>
            <a:ext cx="2592387" cy="19081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18790" name="图片 254983" descr="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44792" y="4079875"/>
            <a:ext cx="3311525" cy="25923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文本框 339972"/>
          <p:cNvSpPr txBox="1">
            <a:spLocks noChangeArrowheads="1"/>
          </p:cNvSpPr>
          <p:nvPr/>
        </p:nvSpPr>
        <p:spPr bwMode="auto">
          <a:xfrm>
            <a:off x="4326679" y="4723617"/>
            <a:ext cx="2017183" cy="6255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465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  <a:sym typeface="+mn-ea"/>
              </a:rPr>
              <a:t>ordinary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666A23F9-BBC9-4D46-952F-AC51267FDD98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27517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8" name="文本框 339973"/>
          <p:cNvSpPr txBox="1">
            <a:spLocks noChangeArrowheads="1"/>
          </p:cNvSpPr>
          <p:nvPr/>
        </p:nvSpPr>
        <p:spPr bwMode="auto">
          <a:xfrm>
            <a:off x="109537" y="808350"/>
            <a:ext cx="11972925" cy="550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32798F"/>
                </a:solidFill>
              </a14:hiddenFill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indent="0" algn="just">
              <a:buFont typeface="Wingdings" panose="05000000000000000000" pitchFamily="2" charset="2"/>
              <a:buNone/>
            </a:pPr>
            <a:r>
              <a:rPr lang="zh-CN" altLang="en-US" sz="36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</a:t>
            </a:r>
            <a:r>
              <a:rPr lang="en-US" altLang="zh-CN" sz="36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____________</a:t>
            </a: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She will be working out her problems </a:t>
            </a:r>
            <a:r>
              <a:rPr lang="en-US" altLang="zh-CN" sz="3200" b="1" u="sng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in her own fashion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［</a:t>
            </a:r>
            <a:r>
              <a:rPr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词根 fac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做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，词源同 face, fact</a:t>
            </a:r>
            <a:r>
              <a:rPr 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，</a:t>
            </a:r>
            <a:r>
              <a:rPr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即做，形象，外表</a:t>
            </a:r>
            <a:r>
              <a:rPr 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；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-ion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为名词后缀，表行为、结果或状态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］</a:t>
            </a:r>
            <a:endParaRPr lang="en-US" altLang="zh-CN" sz="2800" dirty="0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indent="0" algn="just">
              <a:buFont typeface="Wingdings" panose="05000000000000000000" pitchFamily="2" charset="2"/>
              <a:buNone/>
            </a:pP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indent="0" algn="just"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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____________ Cover the hole with the plastic sheet, </a:t>
            </a:r>
            <a:r>
              <a:rPr lang="en-US" altLang="zh-CN" sz="3200" b="1" u="sng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weighting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the sheet’s center down with a rock.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［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名词动化：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weight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作名词意为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“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重量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］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（17 全国阅读改）</a:t>
            </a:r>
          </a:p>
          <a:p>
            <a:pPr indent="0" algn="just">
              <a:buFont typeface="Wingdings" panose="05000000000000000000" pitchFamily="2" charset="2"/>
              <a:buNone/>
            </a:pPr>
            <a:endParaRPr lang="zh-CN" altLang="en-US" sz="3200" b="1" dirty="0">
              <a:solidFill>
                <a:schemeClr val="tx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  <a:p>
            <a:pPr indent="0" algn="just">
              <a:buFont typeface="Wingdings" panose="05000000000000000000" pitchFamily="2" charset="2"/>
              <a:buNone/>
            </a:pPr>
            <a:r>
              <a:rPr lang="zh-CN" altLang="en-US" sz="3200" b="1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 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____________ While each suit is </a:t>
            </a:r>
            <a:r>
              <a:rPr lang="en-US" altLang="zh-CN" sz="3200" b="1" u="sng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built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Wingdings" panose="05000000000000000000" pitchFamily="2" charset="2"/>
              </a:rPr>
              <a:t> to fit the astronaut perfectly who will wear it, adjustments need to be made right up to the time when the spacewalk begins. 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［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build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基本义为“建造”，“建造</a:t>
            </a:r>
            <a:r>
              <a:rPr lang="en-US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”</a:t>
            </a:r>
            <a:r>
              <a:rPr lang="zh-CN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+mn-ea"/>
              </a:rPr>
              <a:t>衣服 →？</a:t>
            </a:r>
            <a:r>
              <a:rPr lang="zh-CN" altLang="zh-C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  <a:sym typeface="宋体" panose="02010600030101010101" pitchFamily="2" charset="-122"/>
              </a:rPr>
              <a:t>］</a:t>
            </a:r>
            <a:endParaRPr lang="en-US" altLang="zh-CN" sz="3200" b="1" dirty="0">
              <a:solidFill>
                <a:schemeClr val="bg1"/>
              </a:solidFill>
              <a:latin typeface="Times New Roman" panose="02020603050405020304" pitchFamily="18" charset="0"/>
              <a:ea typeface="黑体" panose="02010609060101010101" pitchFamily="49" charset="-122"/>
              <a:cs typeface="Times New Roman" panose="02020603050405020304" pitchFamily="18" charset="0"/>
              <a:sym typeface="Wingdings" panose="05000000000000000000" pitchFamily="2" charset="2"/>
            </a:endParaRPr>
          </a:p>
        </p:txBody>
      </p:sp>
      <p:sp>
        <p:nvSpPr>
          <p:cNvPr id="93193" name="文本框 254978"/>
          <p:cNvSpPr txBox="1">
            <a:spLocks noChangeArrowheads="1"/>
          </p:cNvSpPr>
          <p:nvPr/>
        </p:nvSpPr>
        <p:spPr bwMode="auto">
          <a:xfrm>
            <a:off x="323850" y="55245"/>
            <a:ext cx="12192000" cy="82994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(</a:t>
            </a:r>
            <a:r>
              <a:rPr lang="zh-CN" altLang="en-US" sz="44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熟词生义</a:t>
            </a:r>
            <a:r>
              <a:rPr lang="en-US" altLang="zh-CN" sz="4800" b="1" dirty="0">
                <a:solidFill>
                  <a:srgbClr val="490509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)</a:t>
            </a:r>
            <a:endParaRPr lang="zh-CN" altLang="en-US" sz="4800" b="1" dirty="0">
              <a:solidFill>
                <a:srgbClr val="490509"/>
              </a:solidFill>
              <a:latin typeface="黑体" panose="02010609060101010101" pitchFamily="49" charset="-122"/>
              <a:ea typeface="黑体" panose="02010609060101010101" pitchFamily="49" charset="-122"/>
              <a:cs typeface="Times New Roman" panose="02020603050405020304" pitchFamily="18" charset="0"/>
            </a:endParaRPr>
          </a:p>
        </p:txBody>
      </p:sp>
      <p:sp>
        <p:nvSpPr>
          <p:cNvPr id="3" name="文本框 339972"/>
          <p:cNvSpPr txBox="1">
            <a:spLocks noChangeArrowheads="1"/>
          </p:cNvSpPr>
          <p:nvPr/>
        </p:nvSpPr>
        <p:spPr bwMode="auto">
          <a:xfrm>
            <a:off x="706755" y="885190"/>
            <a:ext cx="2865120" cy="5219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490509"/>
                </a:solidFill>
              </a:rPr>
              <a:t>以自己的方式</a:t>
            </a:r>
          </a:p>
        </p:txBody>
      </p:sp>
      <p:sp>
        <p:nvSpPr>
          <p:cNvPr id="4" name="文本框 339972"/>
          <p:cNvSpPr txBox="1">
            <a:spLocks noChangeArrowheads="1"/>
          </p:cNvSpPr>
          <p:nvPr/>
        </p:nvSpPr>
        <p:spPr bwMode="auto">
          <a:xfrm>
            <a:off x="720090" y="2710180"/>
            <a:ext cx="2851785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490509"/>
                </a:solidFill>
              </a:rPr>
              <a:t>在</a:t>
            </a:r>
            <a:r>
              <a:rPr lang="zh-CN" altLang="en-US" sz="2400" b="1" dirty="0">
                <a:solidFill>
                  <a:srgbClr val="490509"/>
                </a:solidFill>
                <a:latin typeface="宋体" panose="02010600030101010101" pitchFamily="2" charset="-122"/>
                <a:cs typeface="Arial" panose="020B0604020202020204" pitchFamily="34" charset="0"/>
              </a:rPr>
              <a:t>……</a:t>
            </a:r>
            <a:r>
              <a:rPr lang="zh-CN" altLang="en-US" sz="2400" b="1" dirty="0">
                <a:solidFill>
                  <a:srgbClr val="4905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上加重量；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4905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用重物固定</a:t>
            </a:r>
          </a:p>
        </p:txBody>
      </p:sp>
      <p:sp>
        <p:nvSpPr>
          <p:cNvPr id="6" name="文本框 339972"/>
          <p:cNvSpPr txBox="1">
            <a:spLocks noChangeArrowheads="1"/>
          </p:cNvSpPr>
          <p:nvPr/>
        </p:nvSpPr>
        <p:spPr bwMode="auto">
          <a:xfrm>
            <a:off x="1391285" y="4820285"/>
            <a:ext cx="1226185" cy="4781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 dirty="0">
                <a:solidFill>
                  <a:srgbClr val="490509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制作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xmlns="" id="{3B212322-F528-4A81-87E1-8EAC7B3D33B5}"/>
              </a:ext>
            </a:extLst>
          </p:cNvPr>
          <p:cNvSpPr/>
          <p:nvPr/>
        </p:nvSpPr>
        <p:spPr>
          <a:xfrm>
            <a:off x="159024" y="49810"/>
            <a:ext cx="11923437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641812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文本框 205827"/>
          <p:cNvSpPr txBox="1"/>
          <p:nvPr/>
        </p:nvSpPr>
        <p:spPr>
          <a:xfrm>
            <a:off x="4901565" y="262255"/>
            <a:ext cx="5810250" cy="1015663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265" b="1" dirty="0">
                <a:solidFill>
                  <a:srgbClr val="5F7797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height, weight</a:t>
            </a:r>
          </a:p>
        </p:txBody>
      </p:sp>
      <p:sp>
        <p:nvSpPr>
          <p:cNvPr id="18435" name="文本框 205828"/>
          <p:cNvSpPr txBox="1"/>
          <p:nvPr/>
        </p:nvSpPr>
        <p:spPr>
          <a:xfrm>
            <a:off x="3530177" y="1220682"/>
            <a:ext cx="7929033" cy="526528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algn="just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735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     Jackson Yee, one of the most influential young idols in China, is 1.78 metres __ ____ (</a:t>
            </a:r>
            <a:r>
              <a:rPr lang="zh-CN" altLang="en-US" sz="36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高</a:t>
            </a:r>
            <a:r>
              <a:rPr lang="en-US" altLang="zh-CN" sz="3735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), 56kg __ _____ (</a:t>
            </a:r>
            <a:r>
              <a:rPr lang="zh-CN" altLang="en-US" sz="36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重</a:t>
            </a:r>
            <a:r>
              <a:rPr lang="en-US" altLang="zh-CN" sz="3735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 and</a:t>
            </a:r>
            <a:r>
              <a:rPr lang="en-US" altLang="zh-CN" sz="3735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__ _ ____ _____</a:t>
            </a:r>
            <a:r>
              <a:rPr lang="en-US" altLang="zh-CN" sz="3200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3735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(</a:t>
            </a:r>
            <a:r>
              <a:rPr lang="zh-CN" altLang="en-US" sz="3600" dirty="0">
                <a:solidFill>
                  <a:schemeClr val="tx1"/>
                </a:solidFill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身材好</a:t>
            </a:r>
            <a:r>
              <a:rPr lang="en-US" altLang="zh-CN" sz="3735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)</a:t>
            </a:r>
            <a:r>
              <a:rPr lang="en-US" altLang="zh-CN" sz="3735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  <a:r>
              <a:rPr lang="zh-CN" altLang="en-US" sz="3735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3735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While he was born in 2000 and is only </a:t>
            </a:r>
            <a:r>
              <a:rPr lang="en-US" altLang="zh-CN" sz="3735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in his twenties</a:t>
            </a:r>
            <a:r>
              <a:rPr lang="en-US" altLang="zh-CN" sz="3735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, he </a:t>
            </a:r>
            <a:r>
              <a:rPr lang="en-US" altLang="zh-CN" sz="3735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behaves </a:t>
            </a:r>
            <a:r>
              <a:rPr lang="en-US" altLang="zh-CN" sz="3735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more</a:t>
            </a:r>
            <a:r>
              <a:rPr lang="en-US" altLang="zh-CN" sz="3735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maturely</a:t>
            </a:r>
            <a:r>
              <a:rPr lang="en-US" altLang="zh-CN" sz="3735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than his peers. As a star, Yee regularly takes exercise to keep healthy and </a:t>
            </a:r>
            <a:r>
              <a:rPr lang="en-US" altLang="zh-CN" sz="3735" b="1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in shape</a:t>
            </a:r>
            <a:r>
              <a:rPr lang="en-US" altLang="zh-CN" sz="3735" dirty="0">
                <a:solidFill>
                  <a:schemeClr val="tx1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13316" name="图片 13320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304859" y="1220753"/>
            <a:ext cx="2910821" cy="51747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文本框 1"/>
          <p:cNvSpPr txBox="1"/>
          <p:nvPr/>
        </p:nvSpPr>
        <p:spPr>
          <a:xfrm>
            <a:off x="4901565" y="2346202"/>
            <a:ext cx="2157730" cy="667106"/>
          </a:xfrm>
          <a:prstGeom prst="rect">
            <a:avLst/>
          </a:prstGeom>
          <a:noFill/>
          <a:ln w="5715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735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in height</a:t>
            </a:r>
          </a:p>
        </p:txBody>
      </p:sp>
      <p:sp>
        <p:nvSpPr>
          <p:cNvPr id="7" name="文本框 6"/>
          <p:cNvSpPr txBox="1"/>
          <p:nvPr/>
        </p:nvSpPr>
        <p:spPr>
          <a:xfrm>
            <a:off x="8662670" y="2332990"/>
            <a:ext cx="2214880" cy="667106"/>
          </a:xfrm>
          <a:prstGeom prst="rect">
            <a:avLst/>
          </a:prstGeom>
          <a:noFill/>
          <a:ln w="57150">
            <a:noFill/>
          </a:ln>
        </p:spPr>
        <p:txBody>
          <a:bodyPr wrap="squar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735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in weight 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4338743" y="2999317"/>
            <a:ext cx="3549048" cy="646331"/>
          </a:xfrm>
          <a:prstGeom prst="rect">
            <a:avLst/>
          </a:prstGeom>
          <a:noFill/>
          <a:ln w="57150">
            <a:noFill/>
          </a:ln>
        </p:spPr>
        <p:txBody>
          <a:bodyPr wrap="none" anchor="t">
            <a:spAutoFit/>
          </a:bodyPr>
          <a:lstStyle/>
          <a:p>
            <a:pPr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has a</a:t>
            </a:r>
            <a:r>
              <a:rPr lang="zh-CN" altLang="en-US" sz="36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 </a:t>
            </a:r>
            <a:r>
              <a:rPr lang="en-US" altLang="zh-CN" sz="3600" b="1" dirty="0">
                <a:solidFill>
                  <a:srgbClr val="490509"/>
                </a:solidFill>
                <a:latin typeface="Times New Roman" panose="02020603050405020304" pitchFamily="18" charset="0"/>
                <a:ea typeface="微软雅黑" panose="020B0503020204020204" pitchFamily="34" charset="-122"/>
                <a:cs typeface="Times New Roman" panose="02020603050405020304" pitchFamily="18" charset="0"/>
              </a:rPr>
              <a:t>good figure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xmlns="" id="{C144012E-1970-4793-A411-098446A14546}"/>
              </a:ext>
            </a:extLst>
          </p:cNvPr>
          <p:cNvSpPr/>
          <p:nvPr/>
        </p:nvSpPr>
        <p:spPr>
          <a:xfrm>
            <a:off x="159025" y="49810"/>
            <a:ext cx="11847444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3657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/>
      <p:bldP spid="3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图片 201732" descr="4d086e061d950a7ba8200fc809d162d9f2d3c9a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2" y="1604364"/>
            <a:ext cx="3215216" cy="45127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7284" name="文本框 201733"/>
          <p:cNvSpPr txBox="1">
            <a:spLocks noChangeArrowheads="1"/>
          </p:cNvSpPr>
          <p:nvPr/>
        </p:nvSpPr>
        <p:spPr bwMode="auto">
          <a:xfrm>
            <a:off x="2290939" y="179621"/>
            <a:ext cx="716068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4800" b="1" dirty="0">
                <a:solidFill>
                  <a:srgbClr val="FFFF66"/>
                </a:solidFill>
                <a:latin typeface="Arial" panose="020B0604020202020204" pitchFamily="34" charset="0"/>
              </a:rPr>
              <a:t>      </a:t>
            </a:r>
            <a:r>
              <a:rPr lang="en-US" altLang="zh-CN" sz="6000" b="1" dirty="0">
                <a:solidFill>
                  <a:srgbClr val="490509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feature, hair, skin</a:t>
            </a:r>
          </a:p>
        </p:txBody>
      </p:sp>
      <p:sp>
        <p:nvSpPr>
          <p:cNvPr id="97285" name="文本框 201734"/>
          <p:cNvSpPr txBox="1">
            <a:spLocks noChangeArrowheads="1"/>
          </p:cNvSpPr>
          <p:nvPr/>
        </p:nvSpPr>
        <p:spPr bwMode="auto">
          <a:xfrm>
            <a:off x="3443818" y="1344085"/>
            <a:ext cx="8748183" cy="5267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en-US" altLang="zh-CN" sz="3735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zh-CN" sz="37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Michael Jordan has strong</a:t>
            </a:r>
            <a:r>
              <a:rPr lang="en-US" altLang="zh-CN" sz="3735" dirty="0">
                <a:solidFill>
                  <a:srgbClr val="32798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7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features</a:t>
            </a:r>
            <a:r>
              <a:rPr lang="en-US" altLang="zh-CN" sz="3735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altLang="zh-CN" sz="3735" dirty="0">
                <a:solidFill>
                  <a:srgbClr val="32798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zh-CN" altLang="en-US" sz="37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thin-faced</a:t>
            </a:r>
            <a:r>
              <a:rPr lang="en-US" altLang="zh-CN" sz="37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, </a:t>
            </a:r>
            <a:r>
              <a:rPr lang="zh-CN" altLang="en-US" sz="37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dark-skinned</a:t>
            </a:r>
            <a:r>
              <a:rPr lang="en-US" altLang="zh-CN" sz="37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7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zh-CN" altLang="en-US" sz="37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bald-headed</a:t>
            </a:r>
            <a:r>
              <a:rPr lang="en-US" altLang="zh-CN" sz="37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The </a:t>
            </a:r>
            <a:r>
              <a:rPr lang="zh-CN" altLang="en-US" sz="37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moustache</a:t>
            </a:r>
            <a:r>
              <a:rPr lang="en-US" altLang="zh-CN" sz="3735" b="1" dirty="0">
                <a:solidFill>
                  <a:srgbClr val="32798F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7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his upper</a:t>
            </a:r>
            <a:r>
              <a:rPr lang="en-US" altLang="zh-CN" sz="3735" dirty="0">
                <a:solidFill>
                  <a:srgbClr val="5F7797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7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lip</a:t>
            </a:r>
            <a:r>
              <a:rPr lang="en-US" altLang="zh-CN" sz="37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several </a:t>
            </a:r>
            <a:r>
              <a:rPr lang="zh-CN" altLang="en-US" sz="37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wrinkles</a:t>
            </a:r>
            <a:r>
              <a:rPr lang="en-US" altLang="zh-CN" sz="3735" dirty="0">
                <a:solidFill>
                  <a:srgbClr val="32798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CN" sz="37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on the </a:t>
            </a:r>
            <a:r>
              <a:rPr lang="en-US" altLang="zh-CN" sz="3735" b="1" dirty="0">
                <a:solidFill>
                  <a:srgbClr val="49050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forehead</a:t>
            </a:r>
            <a:r>
              <a:rPr lang="en-US" altLang="zh-CN" sz="37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and determined eyes make him look more </a:t>
            </a:r>
            <a:r>
              <a:rPr lang="zh-CN" altLang="en-US" sz="3735" b="1" dirty="0">
                <a:solidFill>
                  <a:srgbClr val="490509"/>
                </a:solidFill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mature</a:t>
            </a:r>
            <a:r>
              <a:rPr lang="zh-CN" altLang="en-US" sz="3735" b="1" dirty="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3735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wise. The basketball superstar is one of the most successful, popular, and wealthiest athletes in college, Olympic, and professional sports history. 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xmlns="" id="{02206735-EC6C-49EC-911C-8EEA570102A3}"/>
              </a:ext>
            </a:extLst>
          </p:cNvPr>
          <p:cNvSpPr/>
          <p:nvPr/>
        </p:nvSpPr>
        <p:spPr>
          <a:xfrm>
            <a:off x="159024" y="49810"/>
            <a:ext cx="12032975" cy="6599583"/>
          </a:xfrm>
          <a:prstGeom prst="rect">
            <a:avLst/>
          </a:prstGeom>
          <a:noFill/>
          <a:ln w="76200">
            <a:solidFill>
              <a:schemeClr val="accent2">
                <a:lumMod val="50000"/>
              </a:schemeClr>
            </a:solidFill>
          </a:ln>
        </p:spPr>
        <p:txBody>
          <a:bodyPr wrap="square" rtlCol="0" anchor="ctr">
            <a:spAutoFit/>
          </a:bodyPr>
          <a:lstStyle/>
          <a:p>
            <a:pPr algn="l"/>
            <a:endParaRPr lang="zh-CN" altLang="en-US" sz="2400" dirty="0">
              <a:solidFill>
                <a:srgbClr val="FFCC66"/>
              </a:solidFill>
              <a:latin typeface="迷你简卡通" panose="03000509000000000000" pitchFamily="65" charset="-122"/>
              <a:ea typeface="迷你简卡通" panose="03000509000000000000" pitchFamily="65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03895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250">
        <p:strips/>
      </p:transition>
    </mc:Choice>
    <mc:Fallback xmlns="">
      <p:transition>
        <p:strips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TABLE_BEAUTIFY" val="smartTable{0591d928-a538-4509-a70d-7ec708a78a80}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/>
      <a:bodyPr wrap="none">
        <a:spAutoFit/>
      </a:bodyPr>
      <a:lstStyle>
        <a:defPPr algn="l">
          <a:defRPr sz="2400" dirty="0" smtClean="0">
            <a:solidFill>
              <a:srgbClr val="FFCC66"/>
            </a:solidFill>
            <a:latin typeface="迷你简卡通" panose="03000509000000000000" pitchFamily="65" charset="-122"/>
            <a:ea typeface="迷你简卡通" panose="03000509000000000000" pitchFamily="65" charset="-122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1082</TotalTime>
  <Words>2160</Words>
  <Application>Microsoft Office PowerPoint</Application>
  <PresentationFormat>宽屏</PresentationFormat>
  <Paragraphs>328</Paragraphs>
  <Slides>36</Slides>
  <Notes>25</Notes>
  <HiddenSlides>7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36</vt:i4>
      </vt:variant>
    </vt:vector>
  </HeadingPairs>
  <TitlesOfParts>
    <vt:vector size="49" baseType="lpstr">
      <vt:lpstr>等线</vt:lpstr>
      <vt:lpstr>等线 Light</vt:lpstr>
      <vt:lpstr>黑体</vt:lpstr>
      <vt:lpstr>迷你简卡通</vt:lpstr>
      <vt:lpstr>宋体</vt:lpstr>
      <vt:lpstr>微软雅黑</vt:lpstr>
      <vt:lpstr>Arial</vt:lpstr>
      <vt:lpstr>Calibri</vt:lpstr>
      <vt:lpstr>Times New Roman</vt:lpstr>
      <vt:lpstr>Wingdings</vt:lpstr>
      <vt:lpstr>Wingdings 2</vt:lpstr>
      <vt:lpstr>楷体_GB2312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优品PPT</dc:creator>
  <dc:description>http://www.ypppt.com/</dc:description>
  <cp:lastModifiedBy>bianwu</cp:lastModifiedBy>
  <cp:revision>258</cp:revision>
  <dcterms:created xsi:type="dcterms:W3CDTF">2017-08-21T08:41:36Z</dcterms:created>
  <dcterms:modified xsi:type="dcterms:W3CDTF">2021-01-29T01:35:39Z</dcterms:modified>
</cp:coreProperties>
</file>