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F898E-BE62-4BA9-9568-29B3101A63B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6EE8C-7D3A-4B53-B706-3DB71B7418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../WINDOWS/Local%20Settings/Temporary%20Internet%20Files/Content.IE5/GZGLCR29/&#19977;&#26865;&#38181;.gob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../../../WINDOWS/Local%20Settings/Temporary%20Internet%20Files/Content.IE5/GZGLCR29/&#19977;&#26865;&#38181;.gob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WordArt 2"/>
          <p:cNvSpPr>
            <a:spLocks noChangeArrowheads="1" noChangeShapeType="1" noTextEdit="1"/>
          </p:cNvSpPr>
          <p:nvPr/>
        </p:nvSpPr>
        <p:spPr bwMode="auto">
          <a:xfrm>
            <a:off x="1235075" y="18288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280C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几何体问题</a:t>
            </a:r>
          </a:p>
        </p:txBody>
      </p:sp>
      <p:sp>
        <p:nvSpPr>
          <p:cNvPr id="98307" name="WordArt 3"/>
          <p:cNvSpPr>
            <a:spLocks noChangeArrowheads="1" noChangeShapeType="1" noTextEdit="1"/>
          </p:cNvSpPr>
          <p:nvPr/>
        </p:nvSpPr>
        <p:spPr bwMode="auto">
          <a:xfrm>
            <a:off x="1184275" y="18542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几何体问题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Freeform 2"/>
          <p:cNvSpPr>
            <a:spLocks/>
          </p:cNvSpPr>
          <p:nvPr/>
        </p:nvSpPr>
        <p:spPr bwMode="auto">
          <a:xfrm>
            <a:off x="603250" y="4918075"/>
            <a:ext cx="3429000" cy="914400"/>
          </a:xfrm>
          <a:custGeom>
            <a:avLst/>
            <a:gdLst>
              <a:gd name="T0" fmla="*/ 528 w 1632"/>
              <a:gd name="T1" fmla="*/ 0 h 672"/>
              <a:gd name="T2" fmla="*/ 0 w 1632"/>
              <a:gd name="T3" fmla="*/ 672 h 672"/>
              <a:gd name="T4" fmla="*/ 1488 w 1632"/>
              <a:gd name="T5" fmla="*/ 672 h 672"/>
              <a:gd name="T6" fmla="*/ 1632 w 1632"/>
              <a:gd name="T7" fmla="*/ 240 h 672"/>
              <a:gd name="T8" fmla="*/ 528 w 1632"/>
              <a:gd name="T9" fmla="*/ 0 h 6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32"/>
              <a:gd name="T16" fmla="*/ 0 h 672"/>
              <a:gd name="T17" fmla="*/ 1632 w 1632"/>
              <a:gd name="T18" fmla="*/ 672 h 6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32" h="672">
                <a:moveTo>
                  <a:pt x="528" y="0"/>
                </a:moveTo>
                <a:lnTo>
                  <a:pt x="0" y="672"/>
                </a:lnTo>
                <a:lnTo>
                  <a:pt x="1488" y="672"/>
                </a:lnTo>
                <a:lnTo>
                  <a:pt x="1632" y="240"/>
                </a:lnTo>
                <a:lnTo>
                  <a:pt x="528" y="0"/>
                </a:lnTo>
                <a:close/>
              </a:path>
            </a:pathLst>
          </a:cu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1" name="Line 3"/>
          <p:cNvSpPr>
            <a:spLocks noChangeShapeType="1"/>
          </p:cNvSpPr>
          <p:nvPr/>
        </p:nvSpPr>
        <p:spPr bwMode="auto">
          <a:xfrm>
            <a:off x="2819400" y="2265363"/>
            <a:ext cx="1219200" cy="297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2" name="Line 4"/>
          <p:cNvSpPr>
            <a:spLocks noChangeShapeType="1"/>
          </p:cNvSpPr>
          <p:nvPr/>
        </p:nvSpPr>
        <p:spPr bwMode="auto">
          <a:xfrm flipH="1">
            <a:off x="1752600" y="2330450"/>
            <a:ext cx="1066800" cy="2590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3" name="Line 5"/>
          <p:cNvSpPr>
            <a:spLocks noChangeShapeType="1"/>
          </p:cNvSpPr>
          <p:nvPr/>
        </p:nvSpPr>
        <p:spPr bwMode="auto">
          <a:xfrm>
            <a:off x="2819400" y="2254250"/>
            <a:ext cx="914400" cy="3581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4" name="Line 6"/>
          <p:cNvSpPr>
            <a:spLocks noChangeShapeType="1"/>
          </p:cNvSpPr>
          <p:nvPr/>
        </p:nvSpPr>
        <p:spPr bwMode="auto">
          <a:xfrm flipH="1">
            <a:off x="609600" y="2254250"/>
            <a:ext cx="2209800" cy="3581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5" name="Line 7"/>
          <p:cNvSpPr>
            <a:spLocks noChangeShapeType="1"/>
          </p:cNvSpPr>
          <p:nvPr/>
        </p:nvSpPr>
        <p:spPr bwMode="auto">
          <a:xfrm>
            <a:off x="1752600" y="4921250"/>
            <a:ext cx="2286000" cy="304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6" name="Line 8"/>
          <p:cNvSpPr>
            <a:spLocks noChangeShapeType="1"/>
          </p:cNvSpPr>
          <p:nvPr/>
        </p:nvSpPr>
        <p:spPr bwMode="auto">
          <a:xfrm flipH="1">
            <a:off x="3733800" y="5226050"/>
            <a:ext cx="3048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7" name="Line 9"/>
          <p:cNvSpPr>
            <a:spLocks noChangeShapeType="1"/>
          </p:cNvSpPr>
          <p:nvPr/>
        </p:nvSpPr>
        <p:spPr bwMode="auto">
          <a:xfrm>
            <a:off x="609600" y="5835650"/>
            <a:ext cx="3124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8" name="Line 10"/>
          <p:cNvSpPr>
            <a:spLocks noChangeShapeType="1"/>
          </p:cNvSpPr>
          <p:nvPr/>
        </p:nvSpPr>
        <p:spPr bwMode="auto">
          <a:xfrm flipH="1">
            <a:off x="609600" y="4921250"/>
            <a:ext cx="1143000" cy="914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9" name="Text Box 11"/>
          <p:cNvSpPr txBox="1">
            <a:spLocks noChangeArrowheads="1"/>
          </p:cNvSpPr>
          <p:nvPr/>
        </p:nvSpPr>
        <p:spPr bwMode="auto">
          <a:xfrm>
            <a:off x="2362200" y="17970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P</a:t>
            </a:r>
          </a:p>
        </p:txBody>
      </p:sp>
      <p:sp>
        <p:nvSpPr>
          <p:cNvPr id="99340" name="Text Box 12"/>
          <p:cNvSpPr txBox="1">
            <a:spLocks noChangeArrowheads="1"/>
          </p:cNvSpPr>
          <p:nvPr/>
        </p:nvSpPr>
        <p:spPr bwMode="auto">
          <a:xfrm>
            <a:off x="4038600" y="49212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C</a:t>
            </a:r>
          </a:p>
        </p:txBody>
      </p:sp>
      <p:sp>
        <p:nvSpPr>
          <p:cNvPr id="99341" name="Text Box 13"/>
          <p:cNvSpPr txBox="1">
            <a:spLocks noChangeArrowheads="1"/>
          </p:cNvSpPr>
          <p:nvPr/>
        </p:nvSpPr>
        <p:spPr bwMode="auto">
          <a:xfrm>
            <a:off x="3657600" y="56070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B</a:t>
            </a:r>
          </a:p>
        </p:txBody>
      </p:sp>
      <p:sp>
        <p:nvSpPr>
          <p:cNvPr id="99342" name="Text Box 14"/>
          <p:cNvSpPr txBox="1">
            <a:spLocks noChangeArrowheads="1"/>
          </p:cNvSpPr>
          <p:nvPr/>
        </p:nvSpPr>
        <p:spPr bwMode="auto">
          <a:xfrm>
            <a:off x="1676400" y="481330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D</a:t>
            </a:r>
          </a:p>
        </p:txBody>
      </p:sp>
      <p:sp>
        <p:nvSpPr>
          <p:cNvPr id="99343" name="Text Box 15"/>
          <p:cNvSpPr txBox="1">
            <a:spLocks noChangeArrowheads="1"/>
          </p:cNvSpPr>
          <p:nvPr/>
        </p:nvSpPr>
        <p:spPr bwMode="auto">
          <a:xfrm>
            <a:off x="152400" y="54546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A</a:t>
            </a:r>
          </a:p>
        </p:txBody>
      </p:sp>
      <p:sp>
        <p:nvSpPr>
          <p:cNvPr id="99344" name="Text Box 16"/>
          <p:cNvSpPr txBox="1">
            <a:spLocks noChangeArrowheads="1"/>
          </p:cNvSpPr>
          <p:nvPr/>
        </p:nvSpPr>
        <p:spPr bwMode="auto">
          <a:xfrm>
            <a:off x="381000" y="457200"/>
            <a:ext cx="4572000" cy="952500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>
                <a:solidFill>
                  <a:srgbClr val="FFFF66"/>
                </a:solidFill>
              </a:rPr>
              <a:t>棱锥基本概念</a:t>
            </a:r>
          </a:p>
        </p:txBody>
      </p:sp>
      <p:sp>
        <p:nvSpPr>
          <p:cNvPr id="386065" name="Text Box 17"/>
          <p:cNvSpPr txBox="1">
            <a:spLocks noChangeArrowheads="1"/>
          </p:cNvSpPr>
          <p:nvPr/>
        </p:nvSpPr>
        <p:spPr bwMode="auto">
          <a:xfrm>
            <a:off x="5410200" y="609600"/>
            <a:ext cx="3124200" cy="800100"/>
          </a:xfrm>
          <a:prstGeom prst="rect">
            <a:avLst/>
          </a:prstGeom>
          <a:solidFill>
            <a:srgbClr val="CCFFCC"/>
          </a:solidFill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0000"/>
                </a:solidFill>
              </a:rPr>
              <a:t>棱锥的</a:t>
            </a:r>
            <a:r>
              <a:rPr lang="zh-CN" altLang="en-US" sz="4400" b="1" i="0">
                <a:solidFill>
                  <a:schemeClr val="accent2"/>
                </a:solidFill>
              </a:rPr>
              <a:t>底面</a:t>
            </a:r>
          </a:p>
        </p:txBody>
      </p:sp>
      <p:sp>
        <p:nvSpPr>
          <p:cNvPr id="386066" name="Text Box 18"/>
          <p:cNvSpPr txBox="1">
            <a:spLocks noChangeArrowheads="1"/>
          </p:cNvSpPr>
          <p:nvPr/>
        </p:nvSpPr>
        <p:spPr bwMode="auto">
          <a:xfrm>
            <a:off x="5410200" y="1447800"/>
            <a:ext cx="3124200" cy="800100"/>
          </a:xfrm>
          <a:prstGeom prst="rect">
            <a:avLst/>
          </a:prstGeom>
          <a:solidFill>
            <a:srgbClr val="CCFFCC"/>
          </a:solidFill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0000"/>
                </a:solidFill>
              </a:rPr>
              <a:t>棱锥的</a:t>
            </a:r>
            <a:r>
              <a:rPr lang="zh-CN" altLang="en-US" sz="4400" b="1" i="0">
                <a:solidFill>
                  <a:schemeClr val="accent2"/>
                </a:solidFill>
              </a:rPr>
              <a:t>侧面</a:t>
            </a:r>
          </a:p>
        </p:txBody>
      </p:sp>
      <p:sp>
        <p:nvSpPr>
          <p:cNvPr id="386067" name="Text Box 19"/>
          <p:cNvSpPr txBox="1">
            <a:spLocks noChangeArrowheads="1"/>
          </p:cNvSpPr>
          <p:nvPr/>
        </p:nvSpPr>
        <p:spPr bwMode="auto">
          <a:xfrm>
            <a:off x="5410200" y="2286000"/>
            <a:ext cx="3124200" cy="800100"/>
          </a:xfrm>
          <a:prstGeom prst="rect">
            <a:avLst/>
          </a:prstGeom>
          <a:solidFill>
            <a:srgbClr val="CCFFCC"/>
          </a:solidFill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0000"/>
                </a:solidFill>
              </a:rPr>
              <a:t>棱锥的</a:t>
            </a:r>
            <a:r>
              <a:rPr lang="zh-CN" altLang="en-US" sz="4400" b="1" i="0">
                <a:solidFill>
                  <a:schemeClr val="accent2"/>
                </a:solidFill>
              </a:rPr>
              <a:t>侧棱</a:t>
            </a:r>
          </a:p>
        </p:txBody>
      </p:sp>
      <p:sp>
        <p:nvSpPr>
          <p:cNvPr id="386068" name="Text Box 20"/>
          <p:cNvSpPr txBox="1">
            <a:spLocks noChangeArrowheads="1"/>
          </p:cNvSpPr>
          <p:nvPr/>
        </p:nvSpPr>
        <p:spPr bwMode="auto">
          <a:xfrm>
            <a:off x="5410200" y="3124200"/>
            <a:ext cx="3124200" cy="800100"/>
          </a:xfrm>
          <a:prstGeom prst="rect">
            <a:avLst/>
          </a:prstGeom>
          <a:solidFill>
            <a:srgbClr val="CCFFCC"/>
          </a:solidFill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0000"/>
                </a:solidFill>
              </a:rPr>
              <a:t>棱锥的</a:t>
            </a:r>
            <a:r>
              <a:rPr lang="zh-CN" altLang="en-US" sz="4400" b="1" i="0">
                <a:solidFill>
                  <a:schemeClr val="accent2"/>
                </a:solidFill>
              </a:rPr>
              <a:t>顶点</a:t>
            </a:r>
          </a:p>
        </p:txBody>
      </p:sp>
      <p:sp>
        <p:nvSpPr>
          <p:cNvPr id="386069" name="Text Box 21"/>
          <p:cNvSpPr txBox="1">
            <a:spLocks noChangeArrowheads="1"/>
          </p:cNvSpPr>
          <p:nvPr/>
        </p:nvSpPr>
        <p:spPr bwMode="auto">
          <a:xfrm>
            <a:off x="5410200" y="3962400"/>
            <a:ext cx="3124200" cy="800100"/>
          </a:xfrm>
          <a:prstGeom prst="rect">
            <a:avLst/>
          </a:prstGeom>
          <a:solidFill>
            <a:srgbClr val="CCFFCC"/>
          </a:solidFill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0000"/>
                </a:solidFill>
              </a:rPr>
              <a:t>棱锥的</a:t>
            </a:r>
            <a:r>
              <a:rPr lang="zh-CN" altLang="en-US" sz="4400" b="1" i="0">
                <a:solidFill>
                  <a:schemeClr val="accent2"/>
                </a:solidFill>
              </a:rPr>
              <a:t>高</a:t>
            </a:r>
          </a:p>
        </p:txBody>
      </p:sp>
      <p:sp>
        <p:nvSpPr>
          <p:cNvPr id="386070" name="Freeform 22"/>
          <p:cNvSpPr>
            <a:spLocks/>
          </p:cNvSpPr>
          <p:nvPr/>
        </p:nvSpPr>
        <p:spPr bwMode="auto">
          <a:xfrm>
            <a:off x="595313" y="2251075"/>
            <a:ext cx="3124200" cy="3581400"/>
          </a:xfrm>
          <a:custGeom>
            <a:avLst/>
            <a:gdLst>
              <a:gd name="T0" fmla="*/ 0 w 1968"/>
              <a:gd name="T1" fmla="*/ 2256 h 2256"/>
              <a:gd name="T2" fmla="*/ 1392 w 1968"/>
              <a:gd name="T3" fmla="*/ 0 h 2256"/>
              <a:gd name="T4" fmla="*/ 1968 w 1968"/>
              <a:gd name="T5" fmla="*/ 2256 h 2256"/>
              <a:gd name="T6" fmla="*/ 0 w 1968"/>
              <a:gd name="T7" fmla="*/ 2256 h 2256"/>
              <a:gd name="T8" fmla="*/ 0 60000 65536"/>
              <a:gd name="T9" fmla="*/ 0 60000 65536"/>
              <a:gd name="T10" fmla="*/ 0 60000 65536"/>
              <a:gd name="T11" fmla="*/ 0 60000 65536"/>
              <a:gd name="T12" fmla="*/ 0 w 1968"/>
              <a:gd name="T13" fmla="*/ 0 h 2256"/>
              <a:gd name="T14" fmla="*/ 1968 w 1968"/>
              <a:gd name="T15" fmla="*/ 2256 h 22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8" h="2256">
                <a:moveTo>
                  <a:pt x="0" y="2256"/>
                </a:moveTo>
                <a:lnTo>
                  <a:pt x="1392" y="0"/>
                </a:lnTo>
                <a:lnTo>
                  <a:pt x="1968" y="2256"/>
                </a:lnTo>
                <a:lnTo>
                  <a:pt x="0" y="2256"/>
                </a:lnTo>
                <a:close/>
              </a:path>
            </a:pathLst>
          </a:custGeom>
          <a:solidFill>
            <a:srgbClr val="9933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6071" name="Line 23"/>
          <p:cNvSpPr>
            <a:spLocks noChangeShapeType="1"/>
          </p:cNvSpPr>
          <p:nvPr/>
        </p:nvSpPr>
        <p:spPr bwMode="auto">
          <a:xfrm>
            <a:off x="2819400" y="2286000"/>
            <a:ext cx="914400" cy="3581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6072" name="Oval 24"/>
          <p:cNvSpPr>
            <a:spLocks noChangeArrowheads="1"/>
          </p:cNvSpPr>
          <p:nvPr/>
        </p:nvSpPr>
        <p:spPr bwMode="auto">
          <a:xfrm>
            <a:off x="2743200" y="22098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2562225" y="2286000"/>
            <a:ext cx="685800" cy="3598863"/>
            <a:chOff x="1614" y="1440"/>
            <a:chExt cx="432" cy="2267"/>
          </a:xfrm>
        </p:grpSpPr>
        <p:sp>
          <p:nvSpPr>
            <p:cNvPr id="99360" name="Line 26"/>
            <p:cNvSpPr>
              <a:spLocks noChangeShapeType="1"/>
            </p:cNvSpPr>
            <p:nvPr/>
          </p:nvSpPr>
          <p:spPr bwMode="auto">
            <a:xfrm>
              <a:off x="1776" y="1440"/>
              <a:ext cx="0" cy="1968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61" name="Text Box 27"/>
            <p:cNvSpPr txBox="1">
              <a:spLocks noChangeArrowheads="1"/>
            </p:cNvSpPr>
            <p:nvPr/>
          </p:nvSpPr>
          <p:spPr bwMode="auto">
            <a:xfrm>
              <a:off x="1614" y="3303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H</a:t>
              </a:r>
            </a:p>
          </p:txBody>
        </p:sp>
      </p:grpSp>
      <p:sp>
        <p:nvSpPr>
          <p:cNvPr id="386076" name="Text Box 28"/>
          <p:cNvSpPr txBox="1">
            <a:spLocks noChangeArrowheads="1"/>
          </p:cNvSpPr>
          <p:nvPr/>
        </p:nvSpPr>
        <p:spPr bwMode="auto">
          <a:xfrm>
            <a:off x="5410200" y="4800600"/>
            <a:ext cx="3124200" cy="800100"/>
          </a:xfrm>
          <a:prstGeom prst="rect">
            <a:avLst/>
          </a:prstGeom>
          <a:solidFill>
            <a:srgbClr val="CCFFCC"/>
          </a:solidFill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0000"/>
                </a:solidFill>
              </a:rPr>
              <a:t>棱锥的</a:t>
            </a:r>
            <a:r>
              <a:rPr lang="zh-CN" altLang="en-US" sz="4400" b="1" i="0">
                <a:solidFill>
                  <a:schemeClr val="accent2"/>
                </a:solidFill>
              </a:rPr>
              <a:t>斜高</a:t>
            </a: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1981200" y="2286000"/>
            <a:ext cx="838200" cy="3581400"/>
            <a:chOff x="1248" y="1440"/>
            <a:chExt cx="528" cy="2256"/>
          </a:xfrm>
        </p:grpSpPr>
        <p:sp>
          <p:nvSpPr>
            <p:cNvPr id="99357" name="Line 30"/>
            <p:cNvSpPr>
              <a:spLocks noChangeShapeType="1"/>
            </p:cNvSpPr>
            <p:nvPr/>
          </p:nvSpPr>
          <p:spPr bwMode="auto">
            <a:xfrm flipH="1">
              <a:off x="1248" y="1440"/>
              <a:ext cx="528" cy="225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8" name="Line 31"/>
            <p:cNvSpPr>
              <a:spLocks noChangeShapeType="1"/>
            </p:cNvSpPr>
            <p:nvPr/>
          </p:nvSpPr>
          <p:spPr bwMode="auto">
            <a:xfrm>
              <a:off x="1296" y="3552"/>
              <a:ext cx="14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359" name="Line 32"/>
            <p:cNvSpPr>
              <a:spLocks noChangeShapeType="1"/>
            </p:cNvSpPr>
            <p:nvPr/>
          </p:nvSpPr>
          <p:spPr bwMode="auto">
            <a:xfrm flipH="1">
              <a:off x="1392" y="3552"/>
              <a:ext cx="48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9356" name="AutoShape 3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6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0" grpId="0" animBg="1"/>
      <p:bldP spid="386065" grpId="0" animBg="1" autoUpdateAnimBg="0"/>
      <p:bldP spid="386066" grpId="0" animBg="1" autoUpdateAnimBg="0"/>
      <p:bldP spid="386067" grpId="0" animBg="1" autoUpdateAnimBg="0"/>
      <p:bldP spid="386068" grpId="0" animBg="1" autoUpdateAnimBg="0"/>
      <p:bldP spid="386069" grpId="0" animBg="1" autoUpdateAnimBg="0"/>
      <p:bldP spid="386070" grpId="0" animBg="1"/>
      <p:bldP spid="386071" grpId="0" animBg="1"/>
      <p:bldP spid="386072" grpId="0" animBg="1"/>
      <p:bldP spid="386076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470150" y="2349500"/>
            <a:ext cx="685800" cy="3598863"/>
            <a:chOff x="1549" y="1479"/>
            <a:chExt cx="432" cy="2267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549" y="1479"/>
              <a:ext cx="432" cy="2267"/>
              <a:chOff x="1614" y="1440"/>
              <a:chExt cx="432" cy="2267"/>
            </a:xfrm>
          </p:grpSpPr>
          <p:sp>
            <p:nvSpPr>
              <p:cNvPr id="8234" name="Line 4"/>
              <p:cNvSpPr>
                <a:spLocks noChangeShapeType="1"/>
              </p:cNvSpPr>
              <p:nvPr/>
            </p:nvSpPr>
            <p:spPr bwMode="auto">
              <a:xfrm>
                <a:off x="1776" y="1440"/>
                <a:ext cx="0" cy="1968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35" name="Text Box 5"/>
              <p:cNvSpPr txBox="1">
                <a:spLocks noChangeArrowheads="1"/>
              </p:cNvSpPr>
              <p:nvPr/>
            </p:nvSpPr>
            <p:spPr bwMode="auto">
              <a:xfrm>
                <a:off x="1614" y="3303"/>
                <a:ext cx="432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0"/>
                  <a:t>H</a:t>
                </a:r>
              </a:p>
            </p:txBody>
          </p:sp>
        </p:grpSp>
        <p:sp>
          <p:nvSpPr>
            <p:cNvPr id="8233" name="Line 6"/>
            <p:cNvSpPr>
              <a:spLocks noChangeShapeType="1"/>
            </p:cNvSpPr>
            <p:nvPr/>
          </p:nvSpPr>
          <p:spPr bwMode="auto">
            <a:xfrm>
              <a:off x="1711" y="2455"/>
              <a:ext cx="0" cy="120"/>
            </a:xfrm>
            <a:prstGeom prst="line">
              <a:avLst/>
            </a:prstGeom>
            <a:noFill/>
            <a:ln w="57150">
              <a:solidFill>
                <a:srgbClr val="FFFF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7079" name="Freeform 7"/>
          <p:cNvSpPr>
            <a:spLocks/>
          </p:cNvSpPr>
          <p:nvPr/>
        </p:nvSpPr>
        <p:spPr bwMode="auto">
          <a:xfrm>
            <a:off x="1647825" y="3657600"/>
            <a:ext cx="1676400" cy="457200"/>
          </a:xfrm>
          <a:custGeom>
            <a:avLst/>
            <a:gdLst>
              <a:gd name="T0" fmla="*/ 0 w 1056"/>
              <a:gd name="T1" fmla="*/ 288 h 288"/>
              <a:gd name="T2" fmla="*/ 960 w 1056"/>
              <a:gd name="T3" fmla="*/ 288 h 288"/>
              <a:gd name="T4" fmla="*/ 1056 w 1056"/>
              <a:gd name="T5" fmla="*/ 96 h 288"/>
              <a:gd name="T6" fmla="*/ 336 w 1056"/>
              <a:gd name="T7" fmla="*/ 0 h 288"/>
              <a:gd name="T8" fmla="*/ 0 w 1056"/>
              <a:gd name="T9" fmla="*/ 288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56"/>
              <a:gd name="T16" fmla="*/ 0 h 288"/>
              <a:gd name="T17" fmla="*/ 1056 w 105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56" h="288">
                <a:moveTo>
                  <a:pt x="0" y="288"/>
                </a:moveTo>
                <a:lnTo>
                  <a:pt x="960" y="288"/>
                </a:lnTo>
                <a:lnTo>
                  <a:pt x="1056" y="96"/>
                </a:lnTo>
                <a:lnTo>
                  <a:pt x="336" y="0"/>
                </a:lnTo>
                <a:lnTo>
                  <a:pt x="0" y="288"/>
                </a:lnTo>
                <a:close/>
              </a:path>
            </a:pathLst>
          </a:custGeom>
          <a:solidFill>
            <a:srgbClr val="FF66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457200" y="1828800"/>
            <a:ext cx="4191000" cy="4603750"/>
            <a:chOff x="336" y="1132"/>
            <a:chExt cx="2640" cy="2900"/>
          </a:xfrm>
        </p:grpSpPr>
        <p:sp>
          <p:nvSpPr>
            <p:cNvPr id="8219" name="Line 9"/>
            <p:cNvSpPr>
              <a:spLocks noChangeShapeType="1"/>
            </p:cNvSpPr>
            <p:nvPr/>
          </p:nvSpPr>
          <p:spPr bwMode="auto">
            <a:xfrm>
              <a:off x="1776" y="1427"/>
              <a:ext cx="768" cy="187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Line 10"/>
            <p:cNvSpPr>
              <a:spLocks noChangeShapeType="1"/>
            </p:cNvSpPr>
            <p:nvPr/>
          </p:nvSpPr>
          <p:spPr bwMode="auto">
            <a:xfrm flipH="1">
              <a:off x="1104" y="1468"/>
              <a:ext cx="672" cy="163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1" name="Line 11"/>
            <p:cNvSpPr>
              <a:spLocks noChangeShapeType="1"/>
            </p:cNvSpPr>
            <p:nvPr/>
          </p:nvSpPr>
          <p:spPr bwMode="auto">
            <a:xfrm>
              <a:off x="1776" y="1420"/>
              <a:ext cx="576" cy="225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2" name="Line 12"/>
            <p:cNvSpPr>
              <a:spLocks noChangeShapeType="1"/>
            </p:cNvSpPr>
            <p:nvPr/>
          </p:nvSpPr>
          <p:spPr bwMode="auto">
            <a:xfrm flipH="1">
              <a:off x="384" y="1420"/>
              <a:ext cx="1392" cy="225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3" name="Line 13"/>
            <p:cNvSpPr>
              <a:spLocks noChangeShapeType="1"/>
            </p:cNvSpPr>
            <p:nvPr/>
          </p:nvSpPr>
          <p:spPr bwMode="auto">
            <a:xfrm>
              <a:off x="1104" y="3100"/>
              <a:ext cx="1440" cy="19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4" name="Line 14"/>
            <p:cNvSpPr>
              <a:spLocks noChangeShapeType="1"/>
            </p:cNvSpPr>
            <p:nvPr/>
          </p:nvSpPr>
          <p:spPr bwMode="auto">
            <a:xfrm flipH="1">
              <a:off x="2352" y="3292"/>
              <a:ext cx="192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5" name="Line 15"/>
            <p:cNvSpPr>
              <a:spLocks noChangeShapeType="1"/>
            </p:cNvSpPr>
            <p:nvPr/>
          </p:nvSpPr>
          <p:spPr bwMode="auto">
            <a:xfrm>
              <a:off x="384" y="3676"/>
              <a:ext cx="196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6" name="Line 16"/>
            <p:cNvSpPr>
              <a:spLocks noChangeShapeType="1"/>
            </p:cNvSpPr>
            <p:nvPr/>
          </p:nvSpPr>
          <p:spPr bwMode="auto">
            <a:xfrm flipH="1">
              <a:off x="384" y="3100"/>
              <a:ext cx="720" cy="57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7" name="Text Box 17"/>
            <p:cNvSpPr txBox="1">
              <a:spLocks noChangeArrowheads="1"/>
            </p:cNvSpPr>
            <p:nvPr/>
          </p:nvSpPr>
          <p:spPr bwMode="auto">
            <a:xfrm>
              <a:off x="1488" y="1132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P</a:t>
              </a:r>
            </a:p>
          </p:txBody>
        </p:sp>
        <p:sp>
          <p:nvSpPr>
            <p:cNvPr id="8228" name="Text Box 18"/>
            <p:cNvSpPr txBox="1">
              <a:spLocks noChangeArrowheads="1"/>
            </p:cNvSpPr>
            <p:nvPr/>
          </p:nvSpPr>
          <p:spPr bwMode="auto">
            <a:xfrm>
              <a:off x="2544" y="3100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C</a:t>
              </a:r>
            </a:p>
          </p:txBody>
        </p:sp>
        <p:sp>
          <p:nvSpPr>
            <p:cNvPr id="8229" name="Text Box 19"/>
            <p:cNvSpPr txBox="1">
              <a:spLocks noChangeArrowheads="1"/>
            </p:cNvSpPr>
            <p:nvPr/>
          </p:nvSpPr>
          <p:spPr bwMode="auto">
            <a:xfrm>
              <a:off x="2304" y="3532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B</a:t>
              </a:r>
            </a:p>
          </p:txBody>
        </p:sp>
        <p:sp>
          <p:nvSpPr>
            <p:cNvPr id="8230" name="Text Box 20"/>
            <p:cNvSpPr txBox="1">
              <a:spLocks noChangeArrowheads="1"/>
            </p:cNvSpPr>
            <p:nvPr/>
          </p:nvSpPr>
          <p:spPr bwMode="auto">
            <a:xfrm>
              <a:off x="1152" y="2784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D</a:t>
              </a:r>
            </a:p>
          </p:txBody>
        </p:sp>
        <p:sp>
          <p:nvSpPr>
            <p:cNvPr id="8231" name="Text Box 21"/>
            <p:cNvSpPr txBox="1">
              <a:spLocks noChangeArrowheads="1"/>
            </p:cNvSpPr>
            <p:nvPr/>
          </p:nvSpPr>
          <p:spPr bwMode="auto">
            <a:xfrm>
              <a:off x="336" y="3628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A</a:t>
              </a:r>
            </a:p>
          </p:txBody>
        </p:sp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2667000" y="3505200"/>
            <a:ext cx="533400" cy="519113"/>
            <a:chOff x="1680" y="2208"/>
            <a:chExt cx="336" cy="327"/>
          </a:xfrm>
        </p:grpSpPr>
        <p:sp>
          <p:nvSpPr>
            <p:cNvPr id="8217" name="Text Box 23"/>
            <p:cNvSpPr txBox="1">
              <a:spLocks noChangeArrowheads="1"/>
            </p:cNvSpPr>
            <p:nvPr/>
          </p:nvSpPr>
          <p:spPr bwMode="auto">
            <a:xfrm>
              <a:off x="1680" y="2208"/>
              <a:ext cx="33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O</a:t>
              </a:r>
            </a:p>
          </p:txBody>
        </p:sp>
        <p:sp>
          <p:nvSpPr>
            <p:cNvPr id="8218" name="Line 24"/>
            <p:cNvSpPr>
              <a:spLocks noChangeShapeType="1"/>
            </p:cNvSpPr>
            <p:nvPr/>
          </p:nvSpPr>
          <p:spPr bwMode="auto">
            <a:xfrm>
              <a:off x="1719" y="2313"/>
              <a:ext cx="0" cy="144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00" name="Text Box 25"/>
          <p:cNvSpPr txBox="1">
            <a:spLocks noChangeArrowheads="1"/>
          </p:cNvSpPr>
          <p:nvPr/>
        </p:nvSpPr>
        <p:spPr bwMode="auto">
          <a:xfrm>
            <a:off x="762000" y="533400"/>
            <a:ext cx="3352800" cy="739775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66"/>
                </a:solidFill>
              </a:rPr>
              <a:t>棱锥基本性质</a:t>
            </a:r>
          </a:p>
        </p:txBody>
      </p:sp>
      <p:sp>
        <p:nvSpPr>
          <p:cNvPr id="387098" name="Text Box 26"/>
          <p:cNvSpPr txBox="1">
            <a:spLocks noChangeArrowheads="1"/>
          </p:cNvSpPr>
          <p:nvPr/>
        </p:nvSpPr>
        <p:spPr bwMode="auto">
          <a:xfrm>
            <a:off x="4343400" y="533400"/>
            <a:ext cx="4419600" cy="3425825"/>
          </a:xfrm>
          <a:prstGeom prst="rect">
            <a:avLst/>
          </a:prstGeom>
          <a:solidFill>
            <a:schemeClr val="tx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chemeClr val="bg1"/>
                </a:solidFill>
                <a:ea typeface="黑体" pitchFamily="2" charset="-122"/>
              </a:rPr>
              <a:t>如果棱锥被平行于底面的平面所截，那么截面和底面</a:t>
            </a:r>
            <a:r>
              <a:rPr lang="zh-CN" altLang="en-US" sz="3600" b="1" i="0">
                <a:solidFill>
                  <a:srgbClr val="FF0000"/>
                </a:solidFill>
                <a:ea typeface="黑体" pitchFamily="2" charset="-122"/>
              </a:rPr>
              <a:t>相似</a:t>
            </a:r>
            <a:r>
              <a:rPr lang="zh-CN" altLang="en-US" sz="3600" b="1" i="0">
                <a:solidFill>
                  <a:schemeClr val="bg1"/>
                </a:solidFill>
                <a:ea typeface="黑体" pitchFamily="2" charset="-122"/>
              </a:rPr>
              <a:t>，并且它们面积的比等于截得的棱锥的高与已知棱锥的高的</a:t>
            </a:r>
            <a:r>
              <a:rPr lang="zh-CN" altLang="en-US" sz="3600" b="1" i="0">
                <a:solidFill>
                  <a:srgbClr val="FF0000"/>
                </a:solidFill>
                <a:ea typeface="黑体" pitchFamily="2" charset="-122"/>
              </a:rPr>
              <a:t>平方比</a:t>
            </a:r>
          </a:p>
        </p:txBody>
      </p: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1143000" y="3290888"/>
            <a:ext cx="2895600" cy="1190625"/>
            <a:chOff x="720" y="2073"/>
            <a:chExt cx="1824" cy="750"/>
          </a:xfrm>
        </p:grpSpPr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1032" y="2291"/>
              <a:ext cx="1080" cy="301"/>
              <a:chOff x="2784" y="2004"/>
              <a:chExt cx="1080" cy="301"/>
            </a:xfrm>
          </p:grpSpPr>
          <p:sp>
            <p:nvSpPr>
              <p:cNvPr id="8213" name="Line 29"/>
              <p:cNvSpPr>
                <a:spLocks noChangeAspect="1" noChangeShapeType="1"/>
              </p:cNvSpPr>
              <p:nvPr/>
            </p:nvSpPr>
            <p:spPr bwMode="auto">
              <a:xfrm>
                <a:off x="3144" y="2016"/>
                <a:ext cx="72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4" name="Line 30"/>
              <p:cNvSpPr>
                <a:spLocks noChangeAspect="1" noChangeShapeType="1"/>
              </p:cNvSpPr>
              <p:nvPr/>
            </p:nvSpPr>
            <p:spPr bwMode="auto">
              <a:xfrm flipH="1">
                <a:off x="3750" y="2112"/>
                <a:ext cx="96" cy="19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5" name="Line 31"/>
              <p:cNvSpPr>
                <a:spLocks noChangeAspect="1" noChangeShapeType="1"/>
              </p:cNvSpPr>
              <p:nvPr/>
            </p:nvSpPr>
            <p:spPr bwMode="auto">
              <a:xfrm>
                <a:off x="2784" y="2304"/>
                <a:ext cx="984" cy="1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6" name="Line 32"/>
              <p:cNvSpPr>
                <a:spLocks noChangeAspect="1" noChangeShapeType="1"/>
              </p:cNvSpPr>
              <p:nvPr/>
            </p:nvSpPr>
            <p:spPr bwMode="auto">
              <a:xfrm flipH="1">
                <a:off x="2796" y="2004"/>
                <a:ext cx="360" cy="28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209" name="Text Box 33"/>
            <p:cNvSpPr txBox="1">
              <a:spLocks noChangeArrowheads="1"/>
            </p:cNvSpPr>
            <p:nvPr/>
          </p:nvSpPr>
          <p:spPr bwMode="auto">
            <a:xfrm>
              <a:off x="2112" y="2208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C`</a:t>
              </a:r>
            </a:p>
          </p:txBody>
        </p:sp>
        <p:sp>
          <p:nvSpPr>
            <p:cNvPr id="8210" name="Text Box 34"/>
            <p:cNvSpPr txBox="1">
              <a:spLocks noChangeArrowheads="1"/>
            </p:cNvSpPr>
            <p:nvPr/>
          </p:nvSpPr>
          <p:spPr bwMode="auto">
            <a:xfrm>
              <a:off x="1968" y="2496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B`</a:t>
              </a:r>
            </a:p>
          </p:txBody>
        </p:sp>
        <p:sp>
          <p:nvSpPr>
            <p:cNvPr id="8211" name="Text Box 35"/>
            <p:cNvSpPr txBox="1">
              <a:spLocks noChangeArrowheads="1"/>
            </p:cNvSpPr>
            <p:nvPr/>
          </p:nvSpPr>
          <p:spPr bwMode="auto">
            <a:xfrm>
              <a:off x="1248" y="2073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D`</a:t>
              </a:r>
            </a:p>
          </p:txBody>
        </p:sp>
        <p:sp>
          <p:nvSpPr>
            <p:cNvPr id="8212" name="Text Box 36"/>
            <p:cNvSpPr txBox="1">
              <a:spLocks noChangeArrowheads="1"/>
            </p:cNvSpPr>
            <p:nvPr/>
          </p:nvSpPr>
          <p:spPr bwMode="auto">
            <a:xfrm>
              <a:off x="720" y="2400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A`</a:t>
              </a:r>
            </a:p>
          </p:txBody>
        </p:sp>
      </p:grp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4686300" y="4505325"/>
            <a:ext cx="3771900" cy="1595438"/>
            <a:chOff x="2952" y="2838"/>
            <a:chExt cx="2376" cy="1005"/>
          </a:xfrm>
        </p:grpSpPr>
        <p:graphicFrame>
          <p:nvGraphicFramePr>
            <p:cNvPr id="8194" name="Object 38"/>
            <p:cNvGraphicFramePr>
              <a:graphicFrameLocks noChangeAspect="1"/>
            </p:cNvGraphicFramePr>
            <p:nvPr/>
          </p:nvGraphicFramePr>
          <p:xfrm>
            <a:off x="2952" y="2838"/>
            <a:ext cx="1464" cy="1005"/>
          </p:xfrm>
          <a:graphic>
            <a:graphicData uri="http://schemas.openxmlformats.org/presentationml/2006/ole">
              <p:oleObj spid="_x0000_s1026" name="Equation" r:id="rId4" imgW="647640" imgH="444240" progId="Equation.3">
                <p:embed/>
              </p:oleObj>
            </a:graphicData>
          </a:graphic>
        </p:graphicFrame>
        <p:graphicFrame>
          <p:nvGraphicFramePr>
            <p:cNvPr id="8195" name="Object 39"/>
            <p:cNvGraphicFramePr>
              <a:graphicFrameLocks noChangeAspect="1"/>
            </p:cNvGraphicFramePr>
            <p:nvPr/>
          </p:nvGraphicFramePr>
          <p:xfrm>
            <a:off x="4416" y="2928"/>
            <a:ext cx="912" cy="772"/>
          </p:xfrm>
          <a:graphic>
            <a:graphicData uri="http://schemas.openxmlformats.org/presentationml/2006/ole">
              <p:oleObj spid="_x0000_s1027" name="Equation" r:id="rId5" imgW="495000" imgH="419040" progId="Equation.3">
                <p:embed/>
              </p:oleObj>
            </a:graphicData>
          </a:graphic>
        </p:graphicFrame>
      </p:grp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533400" y="3886200"/>
            <a:ext cx="2209800" cy="1981200"/>
            <a:chOff x="336" y="2448"/>
            <a:chExt cx="1392" cy="1248"/>
          </a:xfrm>
        </p:grpSpPr>
        <p:sp>
          <p:nvSpPr>
            <p:cNvPr id="8206" name="Line 41"/>
            <p:cNvSpPr>
              <a:spLocks noChangeShapeType="1"/>
            </p:cNvSpPr>
            <p:nvPr/>
          </p:nvSpPr>
          <p:spPr bwMode="auto">
            <a:xfrm flipH="1">
              <a:off x="1008" y="2448"/>
              <a:ext cx="720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7" name="Line 42"/>
            <p:cNvSpPr>
              <a:spLocks noChangeShapeType="1"/>
            </p:cNvSpPr>
            <p:nvPr/>
          </p:nvSpPr>
          <p:spPr bwMode="auto">
            <a:xfrm flipH="1">
              <a:off x="336" y="3408"/>
              <a:ext cx="1392" cy="28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05" name="AutoShape 4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9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38709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387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87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079" grpId="0" animBg="1"/>
      <p:bldP spid="387098" grpId="0" build="p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762000" y="533400"/>
            <a:ext cx="3352800" cy="739775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66"/>
                </a:solidFill>
              </a:rPr>
              <a:t>棱锥基本性质</a:t>
            </a:r>
          </a:p>
        </p:txBody>
      </p:sp>
      <p:sp>
        <p:nvSpPr>
          <p:cNvPr id="388099" name="Text Box 3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4343400" y="533400"/>
            <a:ext cx="4419600" cy="3425825"/>
          </a:xfrm>
          <a:prstGeom prst="rect">
            <a:avLst/>
          </a:prstGeom>
          <a:solidFill>
            <a:schemeClr val="tx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chemeClr val="bg1"/>
                </a:solidFill>
              </a:rPr>
              <a:t>棱锥的高、斜高和斜高在底面的射影组成一个直角三角形。棱锥的高、侧棱和侧棱在底面的射影组成一个直角三角形</a:t>
            </a:r>
          </a:p>
        </p:txBody>
      </p:sp>
      <p:sp>
        <p:nvSpPr>
          <p:cNvPr id="100356" name="Line 4"/>
          <p:cNvSpPr>
            <a:spLocks noChangeShapeType="1"/>
          </p:cNvSpPr>
          <p:nvPr/>
        </p:nvSpPr>
        <p:spPr bwMode="auto">
          <a:xfrm>
            <a:off x="2819400" y="2265363"/>
            <a:ext cx="1219200" cy="297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57" name="Line 5"/>
          <p:cNvSpPr>
            <a:spLocks noChangeShapeType="1"/>
          </p:cNvSpPr>
          <p:nvPr/>
        </p:nvSpPr>
        <p:spPr bwMode="auto">
          <a:xfrm flipH="1">
            <a:off x="1752600" y="2330450"/>
            <a:ext cx="1066800" cy="2590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58" name="Line 6"/>
          <p:cNvSpPr>
            <a:spLocks noChangeShapeType="1"/>
          </p:cNvSpPr>
          <p:nvPr/>
        </p:nvSpPr>
        <p:spPr bwMode="auto">
          <a:xfrm>
            <a:off x="2819400" y="2254250"/>
            <a:ext cx="914400" cy="3581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59" name="Line 7"/>
          <p:cNvSpPr>
            <a:spLocks noChangeShapeType="1"/>
          </p:cNvSpPr>
          <p:nvPr/>
        </p:nvSpPr>
        <p:spPr bwMode="auto">
          <a:xfrm flipH="1">
            <a:off x="609600" y="2254250"/>
            <a:ext cx="2209800" cy="3581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60" name="Line 8"/>
          <p:cNvSpPr>
            <a:spLocks noChangeShapeType="1"/>
          </p:cNvSpPr>
          <p:nvPr/>
        </p:nvSpPr>
        <p:spPr bwMode="auto">
          <a:xfrm>
            <a:off x="1752600" y="4921250"/>
            <a:ext cx="2286000" cy="304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61" name="Line 9"/>
          <p:cNvSpPr>
            <a:spLocks noChangeShapeType="1"/>
          </p:cNvSpPr>
          <p:nvPr/>
        </p:nvSpPr>
        <p:spPr bwMode="auto">
          <a:xfrm flipH="1">
            <a:off x="3733800" y="5226050"/>
            <a:ext cx="3048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62" name="Line 10"/>
          <p:cNvSpPr>
            <a:spLocks noChangeShapeType="1"/>
          </p:cNvSpPr>
          <p:nvPr/>
        </p:nvSpPr>
        <p:spPr bwMode="auto">
          <a:xfrm>
            <a:off x="609600" y="5835650"/>
            <a:ext cx="3124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63" name="Line 11"/>
          <p:cNvSpPr>
            <a:spLocks noChangeShapeType="1"/>
          </p:cNvSpPr>
          <p:nvPr/>
        </p:nvSpPr>
        <p:spPr bwMode="auto">
          <a:xfrm flipH="1">
            <a:off x="609600" y="4921250"/>
            <a:ext cx="1143000" cy="914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2362200" y="17970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P</a:t>
            </a:r>
          </a:p>
        </p:txBody>
      </p:sp>
      <p:sp>
        <p:nvSpPr>
          <p:cNvPr id="100365" name="Text Box 13"/>
          <p:cNvSpPr txBox="1">
            <a:spLocks noChangeArrowheads="1"/>
          </p:cNvSpPr>
          <p:nvPr/>
        </p:nvSpPr>
        <p:spPr bwMode="auto">
          <a:xfrm>
            <a:off x="4038600" y="49212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C</a:t>
            </a:r>
          </a:p>
        </p:txBody>
      </p:sp>
      <p:sp>
        <p:nvSpPr>
          <p:cNvPr id="100366" name="Text Box 14"/>
          <p:cNvSpPr txBox="1">
            <a:spLocks noChangeArrowheads="1"/>
          </p:cNvSpPr>
          <p:nvPr/>
        </p:nvSpPr>
        <p:spPr bwMode="auto">
          <a:xfrm>
            <a:off x="3657600" y="56070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B</a:t>
            </a:r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676400" y="481330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D</a:t>
            </a:r>
          </a:p>
        </p:txBody>
      </p:sp>
      <p:sp>
        <p:nvSpPr>
          <p:cNvPr id="100368" name="Text Box 16"/>
          <p:cNvSpPr txBox="1">
            <a:spLocks noChangeArrowheads="1"/>
          </p:cNvSpPr>
          <p:nvPr/>
        </p:nvSpPr>
        <p:spPr bwMode="auto">
          <a:xfrm>
            <a:off x="152400" y="5454650"/>
            <a:ext cx="68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A</a:t>
            </a:r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>
            <a:off x="2819400" y="2286000"/>
            <a:ext cx="914400" cy="3581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0370" name="Oval 18"/>
          <p:cNvSpPr>
            <a:spLocks noChangeArrowheads="1"/>
          </p:cNvSpPr>
          <p:nvPr/>
        </p:nvSpPr>
        <p:spPr bwMode="auto">
          <a:xfrm>
            <a:off x="2743200" y="22098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562225" y="2286000"/>
            <a:ext cx="685800" cy="3598863"/>
            <a:chOff x="1614" y="1440"/>
            <a:chExt cx="432" cy="2267"/>
          </a:xfrm>
        </p:grpSpPr>
        <p:sp>
          <p:nvSpPr>
            <p:cNvPr id="100386" name="Line 20"/>
            <p:cNvSpPr>
              <a:spLocks noChangeShapeType="1"/>
            </p:cNvSpPr>
            <p:nvPr/>
          </p:nvSpPr>
          <p:spPr bwMode="auto">
            <a:xfrm>
              <a:off x="1776" y="1440"/>
              <a:ext cx="0" cy="1968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387" name="Text Box 21"/>
            <p:cNvSpPr txBox="1">
              <a:spLocks noChangeArrowheads="1"/>
            </p:cNvSpPr>
            <p:nvPr/>
          </p:nvSpPr>
          <p:spPr bwMode="auto">
            <a:xfrm>
              <a:off x="1614" y="3303"/>
              <a:ext cx="4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H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1981200" y="2286000"/>
            <a:ext cx="838200" cy="3581400"/>
            <a:chOff x="1248" y="1440"/>
            <a:chExt cx="528" cy="2256"/>
          </a:xfrm>
        </p:grpSpPr>
        <p:sp>
          <p:nvSpPr>
            <p:cNvPr id="100383" name="Line 23"/>
            <p:cNvSpPr>
              <a:spLocks noChangeShapeType="1"/>
            </p:cNvSpPr>
            <p:nvPr/>
          </p:nvSpPr>
          <p:spPr bwMode="auto">
            <a:xfrm flipH="1">
              <a:off x="1248" y="1440"/>
              <a:ext cx="528" cy="225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384" name="Line 24"/>
            <p:cNvSpPr>
              <a:spLocks noChangeShapeType="1"/>
            </p:cNvSpPr>
            <p:nvPr/>
          </p:nvSpPr>
          <p:spPr bwMode="auto">
            <a:xfrm>
              <a:off x="1296" y="3552"/>
              <a:ext cx="14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385" name="Line 25"/>
            <p:cNvSpPr>
              <a:spLocks noChangeShapeType="1"/>
            </p:cNvSpPr>
            <p:nvPr/>
          </p:nvSpPr>
          <p:spPr bwMode="auto">
            <a:xfrm flipH="1">
              <a:off x="1392" y="3552"/>
              <a:ext cx="48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1676400" y="5410200"/>
            <a:ext cx="1981200" cy="990600"/>
            <a:chOff x="1056" y="3408"/>
            <a:chExt cx="1248" cy="624"/>
          </a:xfrm>
        </p:grpSpPr>
        <p:sp>
          <p:nvSpPr>
            <p:cNvPr id="100379" name="Line 27"/>
            <p:cNvSpPr>
              <a:spLocks noChangeShapeType="1"/>
            </p:cNvSpPr>
            <p:nvPr/>
          </p:nvSpPr>
          <p:spPr bwMode="auto">
            <a:xfrm>
              <a:off x="1776" y="3408"/>
              <a:ext cx="528" cy="24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" name="Group 28"/>
            <p:cNvGrpSpPr>
              <a:grpSpLocks/>
            </p:cNvGrpSpPr>
            <p:nvPr/>
          </p:nvGrpSpPr>
          <p:grpSpPr bwMode="auto">
            <a:xfrm>
              <a:off x="1056" y="3408"/>
              <a:ext cx="720" cy="624"/>
              <a:chOff x="1056" y="3408"/>
              <a:chExt cx="720" cy="624"/>
            </a:xfrm>
          </p:grpSpPr>
          <p:sp>
            <p:nvSpPr>
              <p:cNvPr id="100381" name="Line 29"/>
              <p:cNvSpPr>
                <a:spLocks noChangeShapeType="1"/>
              </p:cNvSpPr>
              <p:nvPr/>
            </p:nvSpPr>
            <p:spPr bwMode="auto">
              <a:xfrm flipH="1">
                <a:off x="1248" y="3408"/>
                <a:ext cx="528" cy="28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0382" name="Rectangle 30"/>
              <p:cNvSpPr>
                <a:spLocks noChangeArrowheads="1"/>
              </p:cNvSpPr>
              <p:nvPr/>
            </p:nvSpPr>
            <p:spPr bwMode="auto">
              <a:xfrm>
                <a:off x="1056" y="3628"/>
                <a:ext cx="308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i="0"/>
                  <a:t>E</a:t>
                </a:r>
              </a:p>
            </p:txBody>
          </p:sp>
        </p:grpSp>
      </p:grpSp>
      <p:sp>
        <p:nvSpPr>
          <p:cNvPr id="388127" name="Text Box 31"/>
          <p:cNvSpPr txBox="1">
            <a:spLocks noChangeArrowheads="1"/>
          </p:cNvSpPr>
          <p:nvPr/>
        </p:nvSpPr>
        <p:spPr bwMode="auto">
          <a:xfrm>
            <a:off x="5867400" y="4038600"/>
            <a:ext cx="2057400" cy="617538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FF66"/>
                </a:solidFill>
              </a:rPr>
              <a:t>Rt⊿ PEH</a:t>
            </a:r>
          </a:p>
        </p:txBody>
      </p:sp>
      <p:sp>
        <p:nvSpPr>
          <p:cNvPr id="388128" name="Text Box 32"/>
          <p:cNvSpPr txBox="1">
            <a:spLocks noChangeArrowheads="1"/>
          </p:cNvSpPr>
          <p:nvPr/>
        </p:nvSpPr>
        <p:spPr bwMode="auto">
          <a:xfrm>
            <a:off x="5867400" y="4648200"/>
            <a:ext cx="2057400" cy="617538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FF66"/>
                </a:solidFill>
              </a:rPr>
              <a:t>Rt⊿ PHB</a:t>
            </a:r>
          </a:p>
        </p:txBody>
      </p:sp>
      <p:sp>
        <p:nvSpPr>
          <p:cNvPr id="388129" name="Text Box 33"/>
          <p:cNvSpPr txBox="1">
            <a:spLocks noChangeArrowheads="1"/>
          </p:cNvSpPr>
          <p:nvPr/>
        </p:nvSpPr>
        <p:spPr bwMode="auto">
          <a:xfrm>
            <a:off x="5867400" y="5257800"/>
            <a:ext cx="2057400" cy="617538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FF66"/>
                </a:solidFill>
              </a:rPr>
              <a:t>Rt⊿ PEB</a:t>
            </a:r>
          </a:p>
        </p:txBody>
      </p:sp>
      <p:sp>
        <p:nvSpPr>
          <p:cNvPr id="388130" name="Text Box 34"/>
          <p:cNvSpPr txBox="1">
            <a:spLocks noChangeArrowheads="1"/>
          </p:cNvSpPr>
          <p:nvPr/>
        </p:nvSpPr>
        <p:spPr bwMode="auto">
          <a:xfrm>
            <a:off x="5867400" y="5867400"/>
            <a:ext cx="2057400" cy="617538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FF66"/>
                </a:solidFill>
              </a:rPr>
              <a:t>Rt⊿ BEH</a:t>
            </a:r>
          </a:p>
        </p:txBody>
      </p:sp>
      <p:sp>
        <p:nvSpPr>
          <p:cNvPr id="100378" name="AutoShape 3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"/>
                                        <p:tgtEl>
                                          <p:spTgt spid="3880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75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88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388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8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8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build="p" animBg="1" autoUpdateAnimBg="0"/>
      <p:bldP spid="388127" grpId="0" animBg="1" autoUpdateAnimBg="0"/>
      <p:bldP spid="388128" grpId="0" animBg="1" autoUpdateAnimBg="0"/>
      <p:bldP spid="388129" grpId="0" animBg="1" autoUpdateAnimBg="0"/>
      <p:bldP spid="388130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42950" y="76200"/>
            <a:ext cx="7654925" cy="1247775"/>
            <a:chOff x="468" y="228"/>
            <a:chExt cx="4822" cy="786"/>
          </a:xfrm>
        </p:grpSpPr>
        <p:sp>
          <p:nvSpPr>
            <p:cNvPr id="101394" name="Text Box 3"/>
            <p:cNvSpPr txBox="1">
              <a:spLocks noChangeArrowheads="1"/>
            </p:cNvSpPr>
            <p:nvPr/>
          </p:nvSpPr>
          <p:spPr bwMode="auto">
            <a:xfrm>
              <a:off x="480" y="240"/>
              <a:ext cx="4810" cy="774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3600" b="1" i="0"/>
                <a:t>在下列条件下，判断正三棱锥</a:t>
              </a:r>
              <a:r>
                <a:rPr lang="en-US" altLang="zh-CN" sz="3600" b="1" i="0"/>
                <a:t>P-ABC</a:t>
              </a:r>
              <a:r>
                <a:rPr lang="zh-CN" altLang="en-US" sz="3600" b="1" i="0"/>
                <a:t>的顶点</a:t>
              </a:r>
              <a:r>
                <a:rPr lang="en-US" altLang="zh-CN" sz="3600" b="1" i="0"/>
                <a:t>P</a:t>
              </a:r>
              <a:r>
                <a:rPr lang="zh-CN" altLang="en-US" sz="3600" b="1" i="0"/>
                <a:t>在底面</a:t>
              </a:r>
              <a:r>
                <a:rPr lang="en-US" altLang="zh-CN" sz="3600" b="1" i="0"/>
                <a:t>ABC</a:t>
              </a:r>
              <a:r>
                <a:rPr lang="zh-CN" altLang="en-US" sz="3600" b="1" i="0"/>
                <a:t>内的射影位置</a:t>
              </a:r>
            </a:p>
          </p:txBody>
        </p:sp>
        <p:sp>
          <p:nvSpPr>
            <p:cNvPr id="101395" name="Text Box 4"/>
            <p:cNvSpPr txBox="1">
              <a:spLocks noChangeArrowheads="1"/>
            </p:cNvSpPr>
            <p:nvPr/>
          </p:nvSpPr>
          <p:spPr bwMode="auto">
            <a:xfrm>
              <a:off x="468" y="228"/>
              <a:ext cx="4810" cy="774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3600" b="1" i="0">
                  <a:solidFill>
                    <a:srgbClr val="FF0000"/>
                  </a:solidFill>
                </a:rPr>
                <a:t>在下列条件下，判断正三棱锥</a:t>
              </a:r>
              <a:r>
                <a:rPr lang="en-US" altLang="zh-CN" sz="3600" b="1" i="0">
                  <a:solidFill>
                    <a:srgbClr val="FF0000"/>
                  </a:solidFill>
                </a:rPr>
                <a:t>P-ABC</a:t>
              </a:r>
              <a:r>
                <a:rPr lang="zh-CN" altLang="en-US" sz="3600" b="1" i="0">
                  <a:solidFill>
                    <a:srgbClr val="FF0000"/>
                  </a:solidFill>
                </a:rPr>
                <a:t>的顶点</a:t>
              </a:r>
              <a:r>
                <a:rPr lang="en-US" altLang="zh-CN" sz="3600" b="1" i="0">
                  <a:solidFill>
                    <a:srgbClr val="FF0000"/>
                  </a:solidFill>
                </a:rPr>
                <a:t>P</a:t>
              </a:r>
              <a:r>
                <a:rPr lang="zh-CN" altLang="en-US" sz="3600" b="1" i="0">
                  <a:solidFill>
                    <a:srgbClr val="FF0000"/>
                  </a:solidFill>
                </a:rPr>
                <a:t>在底面</a:t>
              </a:r>
              <a:r>
                <a:rPr lang="en-US" altLang="zh-CN" sz="3600" b="1" i="0">
                  <a:solidFill>
                    <a:srgbClr val="FF0000"/>
                  </a:solidFill>
                </a:rPr>
                <a:t>ABC</a:t>
              </a:r>
              <a:r>
                <a:rPr lang="zh-CN" altLang="en-US" sz="3600" b="1" i="0">
                  <a:solidFill>
                    <a:srgbClr val="FF0000"/>
                  </a:solidFill>
                </a:rPr>
                <a:t>内的射影位置</a:t>
              </a:r>
            </a:p>
          </p:txBody>
        </p:sp>
      </p:grpSp>
      <p:sp>
        <p:nvSpPr>
          <p:cNvPr id="101379" name="Text Box 5"/>
          <p:cNvSpPr txBox="1">
            <a:spLocks noChangeArrowheads="1"/>
          </p:cNvSpPr>
          <p:nvPr/>
        </p:nvSpPr>
        <p:spPr bwMode="auto">
          <a:xfrm>
            <a:off x="228600" y="1600200"/>
            <a:ext cx="59436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、三条侧棱相等</a:t>
            </a:r>
          </a:p>
        </p:txBody>
      </p:sp>
      <p:sp>
        <p:nvSpPr>
          <p:cNvPr id="101380" name="Text Box 6"/>
          <p:cNvSpPr txBox="1">
            <a:spLocks noChangeArrowheads="1"/>
          </p:cNvSpPr>
          <p:nvPr/>
        </p:nvSpPr>
        <p:spPr bwMode="auto">
          <a:xfrm>
            <a:off x="228600" y="2309813"/>
            <a:ext cx="6019800" cy="6175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、侧棱与底面所成的角相等</a:t>
            </a:r>
          </a:p>
        </p:txBody>
      </p:sp>
      <p:sp>
        <p:nvSpPr>
          <p:cNvPr id="101381" name="Text Box 7"/>
          <p:cNvSpPr txBox="1">
            <a:spLocks noChangeArrowheads="1"/>
          </p:cNvSpPr>
          <p:nvPr/>
        </p:nvSpPr>
        <p:spPr bwMode="auto">
          <a:xfrm>
            <a:off x="228600" y="3019425"/>
            <a:ext cx="60198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、侧面与底面所成的角相等</a:t>
            </a:r>
          </a:p>
        </p:txBody>
      </p:sp>
      <p:sp>
        <p:nvSpPr>
          <p:cNvPr id="101382" name="Text Box 8"/>
          <p:cNvSpPr txBox="1">
            <a:spLocks noChangeArrowheads="1"/>
          </p:cNvSpPr>
          <p:nvPr/>
        </p:nvSpPr>
        <p:spPr bwMode="auto">
          <a:xfrm>
            <a:off x="228600" y="3729038"/>
            <a:ext cx="6248400" cy="6175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、顶点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到⊿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的三边距离相等</a:t>
            </a:r>
          </a:p>
        </p:txBody>
      </p:sp>
      <p:sp>
        <p:nvSpPr>
          <p:cNvPr id="101383" name="Text Box 9"/>
          <p:cNvSpPr txBox="1">
            <a:spLocks noChangeArrowheads="1"/>
          </p:cNvSpPr>
          <p:nvPr/>
        </p:nvSpPr>
        <p:spPr bwMode="auto">
          <a:xfrm>
            <a:off x="228600" y="4438650"/>
            <a:ext cx="60198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、三条侧棱两两垂直</a:t>
            </a:r>
          </a:p>
        </p:txBody>
      </p:sp>
      <p:sp>
        <p:nvSpPr>
          <p:cNvPr id="101384" name="Text Box 10"/>
          <p:cNvSpPr txBox="1">
            <a:spLocks noChangeArrowheads="1"/>
          </p:cNvSpPr>
          <p:nvPr/>
        </p:nvSpPr>
        <p:spPr bwMode="auto">
          <a:xfrm>
            <a:off x="228600" y="5148263"/>
            <a:ext cx="6019800" cy="6175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、相对棱互相垂直</a:t>
            </a:r>
          </a:p>
        </p:txBody>
      </p:sp>
      <p:sp>
        <p:nvSpPr>
          <p:cNvPr id="101385" name="Text Box 11"/>
          <p:cNvSpPr txBox="1">
            <a:spLocks noChangeArrowheads="1"/>
          </p:cNvSpPr>
          <p:nvPr/>
        </p:nvSpPr>
        <p:spPr bwMode="auto">
          <a:xfrm>
            <a:off x="228600" y="5859463"/>
            <a:ext cx="6019800" cy="6175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7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、三个侧面两两垂直</a:t>
            </a:r>
          </a:p>
        </p:txBody>
      </p:sp>
      <p:sp>
        <p:nvSpPr>
          <p:cNvPr id="391180" name="Text Box 12"/>
          <p:cNvSpPr txBox="1">
            <a:spLocks noChangeArrowheads="1"/>
          </p:cNvSpPr>
          <p:nvPr/>
        </p:nvSpPr>
        <p:spPr bwMode="auto">
          <a:xfrm>
            <a:off x="7467600" y="1592263"/>
            <a:ext cx="1143000" cy="617537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外心</a:t>
            </a:r>
          </a:p>
        </p:txBody>
      </p:sp>
      <p:sp>
        <p:nvSpPr>
          <p:cNvPr id="391181" name="Text Box 13"/>
          <p:cNvSpPr txBox="1">
            <a:spLocks noChangeArrowheads="1"/>
          </p:cNvSpPr>
          <p:nvPr/>
        </p:nvSpPr>
        <p:spPr bwMode="auto">
          <a:xfrm>
            <a:off x="7467600" y="2303463"/>
            <a:ext cx="1143000" cy="617537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外心</a:t>
            </a:r>
          </a:p>
        </p:txBody>
      </p:sp>
      <p:sp>
        <p:nvSpPr>
          <p:cNvPr id="391182" name="Text Box 14"/>
          <p:cNvSpPr txBox="1">
            <a:spLocks noChangeArrowheads="1"/>
          </p:cNvSpPr>
          <p:nvPr/>
        </p:nvSpPr>
        <p:spPr bwMode="auto">
          <a:xfrm>
            <a:off x="7467600" y="3016250"/>
            <a:ext cx="1143000" cy="617538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内心</a:t>
            </a:r>
          </a:p>
        </p:txBody>
      </p:sp>
      <p:sp>
        <p:nvSpPr>
          <p:cNvPr id="391183" name="Text Box 15"/>
          <p:cNvSpPr txBox="1">
            <a:spLocks noChangeArrowheads="1"/>
          </p:cNvSpPr>
          <p:nvPr/>
        </p:nvSpPr>
        <p:spPr bwMode="auto">
          <a:xfrm>
            <a:off x="7467600" y="3729038"/>
            <a:ext cx="1143000" cy="617537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内心</a:t>
            </a:r>
          </a:p>
        </p:txBody>
      </p:sp>
      <p:sp>
        <p:nvSpPr>
          <p:cNvPr id="391184" name="Text Box 16"/>
          <p:cNvSpPr txBox="1">
            <a:spLocks noChangeArrowheads="1"/>
          </p:cNvSpPr>
          <p:nvPr/>
        </p:nvSpPr>
        <p:spPr bwMode="auto">
          <a:xfrm>
            <a:off x="7467600" y="4441825"/>
            <a:ext cx="1143000" cy="617538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垂心</a:t>
            </a:r>
          </a:p>
        </p:txBody>
      </p:sp>
      <p:sp>
        <p:nvSpPr>
          <p:cNvPr id="391185" name="Text Box 17"/>
          <p:cNvSpPr txBox="1">
            <a:spLocks noChangeArrowheads="1"/>
          </p:cNvSpPr>
          <p:nvPr/>
        </p:nvSpPr>
        <p:spPr bwMode="auto">
          <a:xfrm>
            <a:off x="7467600" y="5154613"/>
            <a:ext cx="1143000" cy="617537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垂心</a:t>
            </a:r>
          </a:p>
        </p:txBody>
      </p:sp>
      <p:sp>
        <p:nvSpPr>
          <p:cNvPr id="391186" name="Text Box 18"/>
          <p:cNvSpPr txBox="1">
            <a:spLocks noChangeArrowheads="1"/>
          </p:cNvSpPr>
          <p:nvPr/>
        </p:nvSpPr>
        <p:spPr bwMode="auto">
          <a:xfrm>
            <a:off x="7467600" y="5867400"/>
            <a:ext cx="1143000" cy="617538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垂心</a:t>
            </a:r>
          </a:p>
        </p:txBody>
      </p:sp>
      <p:sp>
        <p:nvSpPr>
          <p:cNvPr id="101393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1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1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1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1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1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1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1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1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1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1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1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1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1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1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80" grpId="0" animBg="1" autoUpdateAnimBg="0"/>
      <p:bldP spid="391181" grpId="0" animBg="1" autoUpdateAnimBg="0"/>
      <p:bldP spid="391182" grpId="0" animBg="1" autoUpdateAnimBg="0"/>
      <p:bldP spid="391183" grpId="0" animBg="1" autoUpdateAnimBg="0"/>
      <p:bldP spid="391184" grpId="0" animBg="1" autoUpdateAnimBg="0"/>
      <p:bldP spid="391185" grpId="0" animBg="1" autoUpdateAnimBg="0"/>
      <p:bldP spid="39118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208963" cy="617538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有没有侧棱长和底面边长相等的正四棱锥？</a:t>
            </a:r>
          </a:p>
        </p:txBody>
      </p:sp>
      <p:sp>
        <p:nvSpPr>
          <p:cNvPr id="102403" name="Text Box 3"/>
          <p:cNvSpPr txBox="1">
            <a:spLocks noChangeArrowheads="1"/>
          </p:cNvSpPr>
          <p:nvPr/>
        </p:nvSpPr>
        <p:spPr bwMode="auto">
          <a:xfrm>
            <a:off x="250825" y="1125538"/>
            <a:ext cx="8208963" cy="617537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有没有侧棱长和底面边长相等的正五棱锥？</a:t>
            </a:r>
          </a:p>
        </p:txBody>
      </p:sp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250825" y="1989138"/>
            <a:ext cx="8208963" cy="617537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有没有侧棱长和底面边长相等的正六棱锥？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81000" y="4419600"/>
            <a:ext cx="2743200" cy="1143000"/>
            <a:chOff x="480" y="3072"/>
            <a:chExt cx="1728" cy="720"/>
          </a:xfrm>
        </p:grpSpPr>
        <p:sp>
          <p:nvSpPr>
            <p:cNvPr id="102420" name="AutoShape 6"/>
            <p:cNvSpPr>
              <a:spLocks noChangeArrowheads="1"/>
            </p:cNvSpPr>
            <p:nvPr/>
          </p:nvSpPr>
          <p:spPr bwMode="auto">
            <a:xfrm>
              <a:off x="480" y="3360"/>
              <a:ext cx="1728" cy="432"/>
            </a:xfrm>
            <a:prstGeom prst="parallelogram">
              <a:avLst>
                <a:gd name="adj" fmla="val 100000"/>
              </a:avLst>
            </a:prstGeom>
            <a:solidFill>
              <a:srgbClr val="00FFFF">
                <a:alpha val="50195"/>
              </a:srgbClr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421" name="Line 7"/>
            <p:cNvSpPr>
              <a:spLocks noChangeShapeType="1"/>
            </p:cNvSpPr>
            <p:nvPr/>
          </p:nvSpPr>
          <p:spPr bwMode="auto">
            <a:xfrm flipV="1">
              <a:off x="1344" y="3072"/>
              <a:ext cx="0" cy="492"/>
            </a:xfrm>
            <a:prstGeom prst="line">
              <a:avLst/>
            </a:prstGeom>
            <a:noFill/>
            <a:ln w="38100" cap="rnd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22" name="Line 8"/>
            <p:cNvSpPr>
              <a:spLocks noChangeShapeType="1"/>
            </p:cNvSpPr>
            <p:nvPr/>
          </p:nvSpPr>
          <p:spPr bwMode="auto">
            <a:xfrm flipH="1">
              <a:off x="912" y="3072"/>
              <a:ext cx="432" cy="288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23" name="Line 9"/>
            <p:cNvSpPr>
              <a:spLocks noChangeShapeType="1"/>
            </p:cNvSpPr>
            <p:nvPr/>
          </p:nvSpPr>
          <p:spPr bwMode="auto">
            <a:xfrm flipH="1">
              <a:off x="480" y="3072"/>
              <a:ext cx="864" cy="72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24" name="Line 10"/>
            <p:cNvSpPr>
              <a:spLocks noChangeShapeType="1"/>
            </p:cNvSpPr>
            <p:nvPr/>
          </p:nvSpPr>
          <p:spPr bwMode="auto">
            <a:xfrm>
              <a:off x="1344" y="3072"/>
              <a:ext cx="864" cy="288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25" name="Line 11"/>
            <p:cNvSpPr>
              <a:spLocks noChangeShapeType="1"/>
            </p:cNvSpPr>
            <p:nvPr/>
          </p:nvSpPr>
          <p:spPr bwMode="auto">
            <a:xfrm>
              <a:off x="1344" y="3072"/>
              <a:ext cx="432" cy="72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26" name="Line 12"/>
            <p:cNvSpPr>
              <a:spLocks noChangeShapeType="1"/>
            </p:cNvSpPr>
            <p:nvPr/>
          </p:nvSpPr>
          <p:spPr bwMode="auto">
            <a:xfrm>
              <a:off x="1344" y="3552"/>
              <a:ext cx="432" cy="240"/>
            </a:xfrm>
            <a:prstGeom prst="line">
              <a:avLst/>
            </a:prstGeom>
            <a:noFill/>
            <a:ln w="38100" cap="rnd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733800" y="3962400"/>
            <a:ext cx="1905000" cy="1828800"/>
            <a:chOff x="2352" y="2496"/>
            <a:chExt cx="1200" cy="1152"/>
          </a:xfrm>
        </p:grpSpPr>
        <p:sp>
          <p:nvSpPr>
            <p:cNvPr id="102412" name="AutoShape 14"/>
            <p:cNvSpPr>
              <a:spLocks noChangeArrowheads="1"/>
            </p:cNvSpPr>
            <p:nvPr/>
          </p:nvSpPr>
          <p:spPr bwMode="auto">
            <a:xfrm rot="507249">
              <a:off x="2352" y="3120"/>
              <a:ext cx="1200" cy="480"/>
            </a:xfrm>
            <a:prstGeom prst="pentagon">
              <a:avLst/>
            </a:prstGeom>
            <a:solidFill>
              <a:srgbClr val="00FFFF">
                <a:alpha val="50195"/>
              </a:srgbClr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413" name="Line 15"/>
            <p:cNvSpPr>
              <a:spLocks noChangeShapeType="1"/>
            </p:cNvSpPr>
            <p:nvPr/>
          </p:nvSpPr>
          <p:spPr bwMode="auto">
            <a:xfrm flipV="1">
              <a:off x="2928" y="2496"/>
              <a:ext cx="0" cy="86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4" name="Line 16"/>
            <p:cNvSpPr>
              <a:spLocks noChangeShapeType="1"/>
            </p:cNvSpPr>
            <p:nvPr/>
          </p:nvSpPr>
          <p:spPr bwMode="auto">
            <a:xfrm>
              <a:off x="2928" y="2496"/>
              <a:ext cx="96" cy="624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5" name="Line 17"/>
            <p:cNvSpPr>
              <a:spLocks noChangeShapeType="1"/>
            </p:cNvSpPr>
            <p:nvPr/>
          </p:nvSpPr>
          <p:spPr bwMode="auto">
            <a:xfrm>
              <a:off x="2928" y="2496"/>
              <a:ext cx="624" cy="912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6" name="Line 18"/>
            <p:cNvSpPr>
              <a:spLocks noChangeShapeType="1"/>
            </p:cNvSpPr>
            <p:nvPr/>
          </p:nvSpPr>
          <p:spPr bwMode="auto">
            <a:xfrm flipH="1">
              <a:off x="2352" y="2496"/>
              <a:ext cx="576" cy="72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7" name="Line 19"/>
            <p:cNvSpPr>
              <a:spLocks noChangeShapeType="1"/>
            </p:cNvSpPr>
            <p:nvPr/>
          </p:nvSpPr>
          <p:spPr bwMode="auto">
            <a:xfrm flipH="1">
              <a:off x="2544" y="2496"/>
              <a:ext cx="384" cy="1056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8" name="Line 20"/>
            <p:cNvSpPr>
              <a:spLocks noChangeShapeType="1"/>
            </p:cNvSpPr>
            <p:nvPr/>
          </p:nvSpPr>
          <p:spPr bwMode="auto">
            <a:xfrm>
              <a:off x="2928" y="2496"/>
              <a:ext cx="384" cy="1152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9" name="Line 21"/>
            <p:cNvSpPr>
              <a:spLocks noChangeShapeType="1"/>
            </p:cNvSpPr>
            <p:nvPr/>
          </p:nvSpPr>
          <p:spPr bwMode="auto">
            <a:xfrm flipH="1">
              <a:off x="2544" y="3312"/>
              <a:ext cx="384" cy="24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400800" y="4038600"/>
            <a:ext cx="2057400" cy="1676400"/>
            <a:chOff x="4032" y="2544"/>
            <a:chExt cx="1296" cy="1056"/>
          </a:xfrm>
        </p:grpSpPr>
        <p:sp>
          <p:nvSpPr>
            <p:cNvPr id="102409" name="AutoShape 23"/>
            <p:cNvSpPr>
              <a:spLocks noChangeArrowheads="1"/>
            </p:cNvSpPr>
            <p:nvPr/>
          </p:nvSpPr>
          <p:spPr bwMode="auto">
            <a:xfrm>
              <a:off x="4032" y="2544"/>
              <a:ext cx="1296" cy="1056"/>
            </a:xfrm>
            <a:prstGeom prst="hexagon">
              <a:avLst>
                <a:gd name="adj" fmla="val 30682"/>
                <a:gd name="vf" fmla="val 115470"/>
              </a:avLst>
            </a:prstGeom>
            <a:solidFill>
              <a:srgbClr val="00FFFF">
                <a:alpha val="50195"/>
              </a:srgbClr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410" name="Line 24"/>
            <p:cNvSpPr>
              <a:spLocks noChangeShapeType="1"/>
            </p:cNvSpPr>
            <p:nvPr/>
          </p:nvSpPr>
          <p:spPr bwMode="auto">
            <a:xfrm>
              <a:off x="4704" y="3072"/>
              <a:ext cx="624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11" name="Line 25"/>
            <p:cNvSpPr>
              <a:spLocks noChangeShapeType="1"/>
            </p:cNvSpPr>
            <p:nvPr/>
          </p:nvSpPr>
          <p:spPr bwMode="auto">
            <a:xfrm>
              <a:off x="4704" y="3072"/>
              <a:ext cx="336" cy="52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08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WordArt 2" descr="白色大理石"/>
          <p:cNvSpPr>
            <a:spLocks noChangeArrowheads="1" noChangeShapeType="1" noTextEdit="1"/>
          </p:cNvSpPr>
          <p:nvPr/>
        </p:nvSpPr>
        <p:spPr bwMode="auto">
          <a:xfrm>
            <a:off x="1524000" y="1981200"/>
            <a:ext cx="6096000" cy="2444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有关棱锥的计算问题</a:t>
            </a:r>
          </a:p>
        </p:txBody>
      </p:sp>
      <p:sp>
        <p:nvSpPr>
          <p:cNvPr id="103427" name="AutoShape 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3200400" y="304800"/>
            <a:ext cx="3352800" cy="739775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66"/>
                </a:solidFill>
              </a:rPr>
              <a:t>棱锥基本性质</a:t>
            </a:r>
          </a:p>
        </p:txBody>
      </p:sp>
      <p:sp>
        <p:nvSpPr>
          <p:cNvPr id="395267" name="Text Box 3"/>
          <p:cNvSpPr txBox="1">
            <a:spLocks noChangeArrowheads="1"/>
          </p:cNvSpPr>
          <p:nvPr/>
        </p:nvSpPr>
        <p:spPr bwMode="auto">
          <a:xfrm>
            <a:off x="609600" y="1295400"/>
            <a:ext cx="8001000" cy="2327275"/>
          </a:xfrm>
          <a:prstGeom prst="rect">
            <a:avLst/>
          </a:prstGeom>
          <a:solidFill>
            <a:schemeClr val="hlink">
              <a:alpha val="50195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A50021"/>
                </a:solidFill>
                <a:ea typeface="黑体" pitchFamily="2" charset="-122"/>
              </a:rPr>
              <a:t>如果棱锥被平行于底面的平面所截，那么截面和底面相似，并且它们面积的比等于截得的棱锥的高与已知棱锥的高的平方比</a:t>
            </a:r>
          </a:p>
        </p:txBody>
      </p:sp>
      <p:sp>
        <p:nvSpPr>
          <p:cNvPr id="395268" name="Text Box 4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609600" y="3844925"/>
            <a:ext cx="8001000" cy="2327275"/>
          </a:xfrm>
          <a:prstGeom prst="rect">
            <a:avLst/>
          </a:prstGeom>
          <a:solidFill>
            <a:schemeClr val="hlink">
              <a:alpha val="50195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A50021"/>
                </a:solidFill>
                <a:ea typeface="黑体" pitchFamily="2" charset="-122"/>
              </a:rPr>
              <a:t>棱锥的高、斜高和斜高在底面的射影组成一个直角三角形。棱锥的高、侧棱和侧棱在底面的射影组成一个直角三角形</a:t>
            </a:r>
          </a:p>
        </p:txBody>
      </p:sp>
      <p:sp>
        <p:nvSpPr>
          <p:cNvPr id="104453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3952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395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"/>
                                        <p:tgtEl>
                                          <p:spTgt spid="39526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"/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67" grpId="0" build="p" animBg="1" autoUpdateAnimBg="0"/>
      <p:bldP spid="395268" grpId="0" build="p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57200" y="2330450"/>
            <a:ext cx="4191000" cy="4603750"/>
            <a:chOff x="288" y="1468"/>
            <a:chExt cx="2640" cy="290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556" y="1796"/>
              <a:ext cx="432" cy="2267"/>
              <a:chOff x="1549" y="1479"/>
              <a:chExt cx="432" cy="2267"/>
            </a:xfrm>
          </p:grpSpPr>
          <p:grpSp>
            <p:nvGrpSpPr>
              <p:cNvPr id="4" name="Group 4"/>
              <p:cNvGrpSpPr>
                <a:grpSpLocks/>
              </p:cNvGrpSpPr>
              <p:nvPr/>
            </p:nvGrpSpPr>
            <p:grpSpPr bwMode="auto">
              <a:xfrm>
                <a:off x="1549" y="1479"/>
                <a:ext cx="432" cy="2267"/>
                <a:chOff x="1614" y="1440"/>
                <a:chExt cx="432" cy="2267"/>
              </a:xfrm>
            </p:grpSpPr>
            <p:sp>
              <p:nvSpPr>
                <p:cNvPr id="9259" name="Line 5"/>
                <p:cNvSpPr>
                  <a:spLocks noChangeShapeType="1"/>
                </p:cNvSpPr>
                <p:nvPr/>
              </p:nvSpPr>
              <p:spPr bwMode="auto">
                <a:xfrm>
                  <a:off x="1776" y="1440"/>
                  <a:ext cx="0" cy="1968"/>
                </a:xfrm>
                <a:prstGeom prst="line">
                  <a:avLst/>
                </a:prstGeom>
                <a:noFill/>
                <a:ln w="57150">
                  <a:solidFill>
                    <a:schemeClr val="accent2"/>
                  </a:solidFill>
                  <a:prstDash val="dash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60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1614" y="3303"/>
                  <a:ext cx="432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600" b="1" i="0"/>
                    <a:t>H</a:t>
                  </a:r>
                </a:p>
              </p:txBody>
            </p:sp>
          </p:grpSp>
          <p:sp>
            <p:nvSpPr>
              <p:cNvPr id="9258" name="Line 7"/>
              <p:cNvSpPr>
                <a:spLocks noChangeShapeType="1"/>
              </p:cNvSpPr>
              <p:nvPr/>
            </p:nvSpPr>
            <p:spPr bwMode="auto">
              <a:xfrm>
                <a:off x="1711" y="2455"/>
                <a:ext cx="0" cy="120"/>
              </a:xfrm>
              <a:prstGeom prst="line">
                <a:avLst/>
              </a:prstGeom>
              <a:noFill/>
              <a:ln w="57150">
                <a:solidFill>
                  <a:srgbClr val="FFFF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229" name="Freeform 8"/>
            <p:cNvSpPr>
              <a:spLocks/>
            </p:cNvSpPr>
            <p:nvPr/>
          </p:nvSpPr>
          <p:spPr bwMode="auto">
            <a:xfrm>
              <a:off x="1038" y="2620"/>
              <a:ext cx="1056" cy="288"/>
            </a:xfrm>
            <a:custGeom>
              <a:avLst/>
              <a:gdLst>
                <a:gd name="T0" fmla="*/ 0 w 1056"/>
                <a:gd name="T1" fmla="*/ 288 h 288"/>
                <a:gd name="T2" fmla="*/ 960 w 1056"/>
                <a:gd name="T3" fmla="*/ 288 h 288"/>
                <a:gd name="T4" fmla="*/ 1056 w 1056"/>
                <a:gd name="T5" fmla="*/ 96 h 288"/>
                <a:gd name="T6" fmla="*/ 336 w 1056"/>
                <a:gd name="T7" fmla="*/ 0 h 288"/>
                <a:gd name="T8" fmla="*/ 0 w 1056"/>
                <a:gd name="T9" fmla="*/ 288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56"/>
                <a:gd name="T16" fmla="*/ 0 h 288"/>
                <a:gd name="T17" fmla="*/ 1056 w 1056"/>
                <a:gd name="T18" fmla="*/ 288 h 2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56" h="288">
                  <a:moveTo>
                    <a:pt x="0" y="288"/>
                  </a:moveTo>
                  <a:lnTo>
                    <a:pt x="960" y="288"/>
                  </a:lnTo>
                  <a:lnTo>
                    <a:pt x="1056" y="96"/>
                  </a:lnTo>
                  <a:lnTo>
                    <a:pt x="336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FF66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1680" y="2524"/>
              <a:ext cx="336" cy="327"/>
              <a:chOff x="1680" y="2208"/>
              <a:chExt cx="336" cy="327"/>
            </a:xfrm>
          </p:grpSpPr>
          <p:sp>
            <p:nvSpPr>
              <p:cNvPr id="9255" name="Text Box 10"/>
              <p:cNvSpPr txBox="1">
                <a:spLocks noChangeArrowheads="1"/>
              </p:cNvSpPr>
              <p:nvPr/>
            </p:nvSpPr>
            <p:spPr bwMode="auto">
              <a:xfrm>
                <a:off x="1680" y="2208"/>
                <a:ext cx="336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0"/>
                  <a:t>O</a:t>
                </a:r>
              </a:p>
            </p:txBody>
          </p:sp>
          <p:sp>
            <p:nvSpPr>
              <p:cNvPr id="9256" name="Line 11"/>
              <p:cNvSpPr>
                <a:spLocks noChangeShapeType="1"/>
              </p:cNvSpPr>
              <p:nvPr/>
            </p:nvSpPr>
            <p:spPr bwMode="auto">
              <a:xfrm>
                <a:off x="1719" y="2313"/>
                <a:ext cx="0" cy="144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12"/>
            <p:cNvGrpSpPr>
              <a:grpSpLocks/>
            </p:cNvGrpSpPr>
            <p:nvPr/>
          </p:nvGrpSpPr>
          <p:grpSpPr bwMode="auto">
            <a:xfrm>
              <a:off x="720" y="2389"/>
              <a:ext cx="1824" cy="750"/>
              <a:chOff x="720" y="2073"/>
              <a:chExt cx="1824" cy="750"/>
            </a:xfrm>
          </p:grpSpPr>
          <p:grpSp>
            <p:nvGrpSpPr>
              <p:cNvPr id="7" name="Group 13"/>
              <p:cNvGrpSpPr>
                <a:grpSpLocks/>
              </p:cNvGrpSpPr>
              <p:nvPr/>
            </p:nvGrpSpPr>
            <p:grpSpPr bwMode="auto">
              <a:xfrm>
                <a:off x="1032" y="2291"/>
                <a:ext cx="1080" cy="301"/>
                <a:chOff x="2784" y="2004"/>
                <a:chExt cx="1080" cy="301"/>
              </a:xfrm>
            </p:grpSpPr>
            <p:sp>
              <p:nvSpPr>
                <p:cNvPr id="9251" name="Line 14"/>
                <p:cNvSpPr>
                  <a:spLocks noChangeAspect="1" noChangeShapeType="1"/>
                </p:cNvSpPr>
                <p:nvPr/>
              </p:nvSpPr>
              <p:spPr bwMode="auto">
                <a:xfrm>
                  <a:off x="3144" y="2016"/>
                  <a:ext cx="720" cy="96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52" name="Line 15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50" y="2112"/>
                  <a:ext cx="96" cy="192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53" name="Line 16"/>
                <p:cNvSpPr>
                  <a:spLocks noChangeAspect="1" noChangeShapeType="1"/>
                </p:cNvSpPr>
                <p:nvPr/>
              </p:nvSpPr>
              <p:spPr bwMode="auto">
                <a:xfrm>
                  <a:off x="2784" y="2304"/>
                  <a:ext cx="984" cy="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54" name="Line 17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2796" y="2004"/>
                  <a:ext cx="360" cy="288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9247" name="Text Box 18"/>
              <p:cNvSpPr txBox="1">
                <a:spLocks noChangeArrowheads="1"/>
              </p:cNvSpPr>
              <p:nvPr/>
            </p:nvSpPr>
            <p:spPr bwMode="auto">
              <a:xfrm>
                <a:off x="2112" y="2208"/>
                <a:ext cx="43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0"/>
                  <a:t>C`</a:t>
                </a:r>
              </a:p>
            </p:txBody>
          </p:sp>
          <p:sp>
            <p:nvSpPr>
              <p:cNvPr id="9248" name="Text Box 19"/>
              <p:cNvSpPr txBox="1">
                <a:spLocks noChangeArrowheads="1"/>
              </p:cNvSpPr>
              <p:nvPr/>
            </p:nvSpPr>
            <p:spPr bwMode="auto">
              <a:xfrm>
                <a:off x="1968" y="2496"/>
                <a:ext cx="43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0"/>
                  <a:t>B`</a:t>
                </a:r>
              </a:p>
            </p:txBody>
          </p:sp>
          <p:sp>
            <p:nvSpPr>
              <p:cNvPr id="9249" name="Text Box 20"/>
              <p:cNvSpPr txBox="1">
                <a:spLocks noChangeArrowheads="1"/>
              </p:cNvSpPr>
              <p:nvPr/>
            </p:nvSpPr>
            <p:spPr bwMode="auto">
              <a:xfrm>
                <a:off x="1248" y="2073"/>
                <a:ext cx="43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0"/>
                  <a:t>D`</a:t>
                </a:r>
              </a:p>
            </p:txBody>
          </p:sp>
          <p:sp>
            <p:nvSpPr>
              <p:cNvPr id="9250" name="Text Box 21"/>
              <p:cNvSpPr txBox="1">
                <a:spLocks noChangeArrowheads="1"/>
              </p:cNvSpPr>
              <p:nvPr/>
            </p:nvSpPr>
            <p:spPr bwMode="auto">
              <a:xfrm>
                <a:off x="720" y="2400"/>
                <a:ext cx="43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0"/>
                  <a:t>A`</a:t>
                </a:r>
              </a:p>
            </p:txBody>
          </p:sp>
        </p:grpSp>
        <p:grpSp>
          <p:nvGrpSpPr>
            <p:cNvPr id="8" name="Group 22"/>
            <p:cNvGrpSpPr>
              <a:grpSpLocks/>
            </p:cNvGrpSpPr>
            <p:nvPr/>
          </p:nvGrpSpPr>
          <p:grpSpPr bwMode="auto">
            <a:xfrm>
              <a:off x="288" y="1468"/>
              <a:ext cx="2640" cy="2900"/>
              <a:chOff x="336" y="1132"/>
              <a:chExt cx="2640" cy="2900"/>
            </a:xfrm>
          </p:grpSpPr>
          <p:sp>
            <p:nvSpPr>
              <p:cNvPr id="9233" name="Line 23"/>
              <p:cNvSpPr>
                <a:spLocks noChangeShapeType="1"/>
              </p:cNvSpPr>
              <p:nvPr/>
            </p:nvSpPr>
            <p:spPr bwMode="auto">
              <a:xfrm>
                <a:off x="1776" y="1427"/>
                <a:ext cx="768" cy="187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4" name="Line 24"/>
              <p:cNvSpPr>
                <a:spLocks noChangeShapeType="1"/>
              </p:cNvSpPr>
              <p:nvPr/>
            </p:nvSpPr>
            <p:spPr bwMode="auto">
              <a:xfrm flipH="1">
                <a:off x="1104" y="1468"/>
                <a:ext cx="672" cy="163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5" name="Line 25"/>
              <p:cNvSpPr>
                <a:spLocks noChangeShapeType="1"/>
              </p:cNvSpPr>
              <p:nvPr/>
            </p:nvSpPr>
            <p:spPr bwMode="auto">
              <a:xfrm>
                <a:off x="1776" y="1420"/>
                <a:ext cx="576" cy="225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6" name="Line 26"/>
              <p:cNvSpPr>
                <a:spLocks noChangeShapeType="1"/>
              </p:cNvSpPr>
              <p:nvPr/>
            </p:nvSpPr>
            <p:spPr bwMode="auto">
              <a:xfrm flipH="1">
                <a:off x="384" y="1420"/>
                <a:ext cx="1392" cy="225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7" name="Line 27"/>
              <p:cNvSpPr>
                <a:spLocks noChangeShapeType="1"/>
              </p:cNvSpPr>
              <p:nvPr/>
            </p:nvSpPr>
            <p:spPr bwMode="auto">
              <a:xfrm>
                <a:off x="1104" y="3100"/>
                <a:ext cx="1440" cy="19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8" name="Line 28"/>
              <p:cNvSpPr>
                <a:spLocks noChangeShapeType="1"/>
              </p:cNvSpPr>
              <p:nvPr/>
            </p:nvSpPr>
            <p:spPr bwMode="auto">
              <a:xfrm flipH="1">
                <a:off x="2352" y="3292"/>
                <a:ext cx="192" cy="38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9" name="Line 29"/>
              <p:cNvSpPr>
                <a:spLocks noChangeShapeType="1"/>
              </p:cNvSpPr>
              <p:nvPr/>
            </p:nvSpPr>
            <p:spPr bwMode="auto">
              <a:xfrm>
                <a:off x="384" y="3676"/>
                <a:ext cx="196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0" name="Line 30"/>
              <p:cNvSpPr>
                <a:spLocks noChangeShapeType="1"/>
              </p:cNvSpPr>
              <p:nvPr/>
            </p:nvSpPr>
            <p:spPr bwMode="auto">
              <a:xfrm flipH="1">
                <a:off x="384" y="3100"/>
                <a:ext cx="720" cy="57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1" name="Text Box 31"/>
              <p:cNvSpPr txBox="1">
                <a:spLocks noChangeArrowheads="1"/>
              </p:cNvSpPr>
              <p:nvPr/>
            </p:nvSpPr>
            <p:spPr bwMode="auto">
              <a:xfrm>
                <a:off x="1488" y="1132"/>
                <a:ext cx="432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0"/>
                  <a:t>P</a:t>
                </a:r>
              </a:p>
            </p:txBody>
          </p:sp>
          <p:sp>
            <p:nvSpPr>
              <p:cNvPr id="9242" name="Text Box 32"/>
              <p:cNvSpPr txBox="1">
                <a:spLocks noChangeArrowheads="1"/>
              </p:cNvSpPr>
              <p:nvPr/>
            </p:nvSpPr>
            <p:spPr bwMode="auto">
              <a:xfrm>
                <a:off x="2544" y="3100"/>
                <a:ext cx="432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0"/>
                  <a:t>C</a:t>
                </a:r>
              </a:p>
            </p:txBody>
          </p:sp>
          <p:sp>
            <p:nvSpPr>
              <p:cNvPr id="9243" name="Text Box 33"/>
              <p:cNvSpPr txBox="1">
                <a:spLocks noChangeArrowheads="1"/>
              </p:cNvSpPr>
              <p:nvPr/>
            </p:nvSpPr>
            <p:spPr bwMode="auto">
              <a:xfrm>
                <a:off x="2304" y="3532"/>
                <a:ext cx="432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0"/>
                  <a:t>B</a:t>
                </a:r>
              </a:p>
            </p:txBody>
          </p:sp>
          <p:sp>
            <p:nvSpPr>
              <p:cNvPr id="9244" name="Text Box 34"/>
              <p:cNvSpPr txBox="1">
                <a:spLocks noChangeArrowheads="1"/>
              </p:cNvSpPr>
              <p:nvPr/>
            </p:nvSpPr>
            <p:spPr bwMode="auto">
              <a:xfrm>
                <a:off x="1152" y="2784"/>
                <a:ext cx="432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0"/>
                  <a:t>D</a:t>
                </a:r>
              </a:p>
            </p:txBody>
          </p:sp>
          <p:sp>
            <p:nvSpPr>
              <p:cNvPr id="9245" name="Text Box 35"/>
              <p:cNvSpPr txBox="1">
                <a:spLocks noChangeArrowheads="1"/>
              </p:cNvSpPr>
              <p:nvPr/>
            </p:nvSpPr>
            <p:spPr bwMode="auto">
              <a:xfrm>
                <a:off x="336" y="3628"/>
                <a:ext cx="432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 i="0"/>
                  <a:t>A</a:t>
                </a:r>
              </a:p>
            </p:txBody>
          </p:sp>
        </p:grpSp>
      </p:grpSp>
      <p:sp>
        <p:nvSpPr>
          <p:cNvPr id="9223" name="Text Box 36"/>
          <p:cNvSpPr txBox="1">
            <a:spLocks noChangeArrowheads="1"/>
          </p:cNvSpPr>
          <p:nvPr/>
        </p:nvSpPr>
        <p:spPr bwMode="auto">
          <a:xfrm>
            <a:off x="323850" y="260350"/>
            <a:ext cx="8135938" cy="19304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设棱锥的底面积是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8cm</a:t>
            </a:r>
            <a:r>
              <a:rPr lang="en-US" altLang="zh-CN" sz="4000" b="1" i="0" baseline="30000">
                <a:latin typeface="黑体" pitchFamily="2" charset="-122"/>
                <a:ea typeface="黑体" pitchFamily="2" charset="-122"/>
              </a:rPr>
              <a:t>2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则这个棱锥的中截面（过棱锥的高的中点且平行于底面的截面）的面积是多少？</a:t>
            </a:r>
          </a:p>
        </p:txBody>
      </p:sp>
      <p:grpSp>
        <p:nvGrpSpPr>
          <p:cNvPr id="9" name="Group 37"/>
          <p:cNvGrpSpPr>
            <a:grpSpLocks/>
          </p:cNvGrpSpPr>
          <p:nvPr/>
        </p:nvGrpSpPr>
        <p:grpSpPr bwMode="auto">
          <a:xfrm>
            <a:off x="4822825" y="2286000"/>
            <a:ext cx="3749675" cy="1595438"/>
            <a:chOff x="3038" y="1488"/>
            <a:chExt cx="2362" cy="1005"/>
          </a:xfrm>
        </p:grpSpPr>
        <p:graphicFrame>
          <p:nvGraphicFramePr>
            <p:cNvPr id="9220" name="Object 38"/>
            <p:cNvGraphicFramePr>
              <a:graphicFrameLocks noChangeAspect="1"/>
            </p:cNvGraphicFramePr>
            <p:nvPr/>
          </p:nvGraphicFramePr>
          <p:xfrm>
            <a:off x="3038" y="1488"/>
            <a:ext cx="1435" cy="1005"/>
          </p:xfrm>
          <a:graphic>
            <a:graphicData uri="http://schemas.openxmlformats.org/presentationml/2006/ole">
              <p:oleObj spid="_x0000_s2052" name="Equation" r:id="rId3" imgW="634680" imgH="444240" progId="Equation.3">
                <p:embed/>
              </p:oleObj>
            </a:graphicData>
          </a:graphic>
        </p:graphicFrame>
        <p:graphicFrame>
          <p:nvGraphicFramePr>
            <p:cNvPr id="9221" name="Object 39"/>
            <p:cNvGraphicFramePr>
              <a:graphicFrameLocks noChangeAspect="1"/>
            </p:cNvGraphicFramePr>
            <p:nvPr/>
          </p:nvGraphicFramePr>
          <p:xfrm>
            <a:off x="4488" y="1578"/>
            <a:ext cx="912" cy="772"/>
          </p:xfrm>
          <a:graphic>
            <a:graphicData uri="http://schemas.openxmlformats.org/presentationml/2006/ole">
              <p:oleObj spid="_x0000_s2053" name="Equation" r:id="rId4" imgW="495000" imgH="419040" progId="Equation.3">
                <p:embed/>
              </p:oleObj>
            </a:graphicData>
          </a:graphic>
        </p:graphicFrame>
      </p:grp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4876800" y="3810000"/>
            <a:ext cx="3398838" cy="1595438"/>
            <a:chOff x="3072" y="2400"/>
            <a:chExt cx="2141" cy="1005"/>
          </a:xfrm>
        </p:grpSpPr>
        <p:graphicFrame>
          <p:nvGraphicFramePr>
            <p:cNvPr id="9218" name="Object 41"/>
            <p:cNvGraphicFramePr>
              <a:graphicFrameLocks noChangeAspect="1"/>
            </p:cNvGraphicFramePr>
            <p:nvPr/>
          </p:nvGraphicFramePr>
          <p:xfrm>
            <a:off x="3072" y="2400"/>
            <a:ext cx="1435" cy="1005"/>
          </p:xfrm>
          <a:graphic>
            <a:graphicData uri="http://schemas.openxmlformats.org/presentationml/2006/ole">
              <p:oleObj spid="_x0000_s2050" name="Equation" r:id="rId5" imgW="634680" imgH="444240" progId="Equation.3">
                <p:embed/>
              </p:oleObj>
            </a:graphicData>
          </a:graphic>
        </p:graphicFrame>
        <p:graphicFrame>
          <p:nvGraphicFramePr>
            <p:cNvPr id="9219" name="Object 42"/>
            <p:cNvGraphicFramePr>
              <a:graphicFrameLocks noChangeAspect="1"/>
            </p:cNvGraphicFramePr>
            <p:nvPr/>
          </p:nvGraphicFramePr>
          <p:xfrm>
            <a:off x="4722" y="2519"/>
            <a:ext cx="491" cy="725"/>
          </p:xfrm>
          <a:graphic>
            <a:graphicData uri="http://schemas.openxmlformats.org/presentationml/2006/ole">
              <p:oleObj spid="_x0000_s2051" name="Equation" r:id="rId6" imgW="266400" imgH="393480" progId="Equation.3">
                <p:embed/>
              </p:oleObj>
            </a:graphicData>
          </a:graphic>
        </p:graphicFrame>
      </p:grpSp>
      <p:sp>
        <p:nvSpPr>
          <p:cNvPr id="396331" name="Text Box 43"/>
          <p:cNvSpPr txBox="1">
            <a:spLocks noChangeArrowheads="1"/>
          </p:cNvSpPr>
          <p:nvPr/>
        </p:nvSpPr>
        <p:spPr bwMode="auto">
          <a:xfrm>
            <a:off x="5562600" y="5562600"/>
            <a:ext cx="2057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 i="0"/>
              <a:t>S</a:t>
            </a:r>
            <a:r>
              <a:rPr lang="zh-CN" altLang="en-US" sz="5400" b="1" i="0" baseline="-25000"/>
              <a:t>中</a:t>
            </a:r>
            <a:r>
              <a:rPr lang="en-US" altLang="zh-CN" sz="5400" b="1" i="0"/>
              <a:t>=2</a:t>
            </a:r>
          </a:p>
        </p:txBody>
      </p:sp>
      <p:sp>
        <p:nvSpPr>
          <p:cNvPr id="9227" name="AutoShape 4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331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419</Words>
  <Application>Microsoft Office PowerPoint</Application>
  <PresentationFormat>全屏显示(4:3)</PresentationFormat>
  <Paragraphs>77</Paragraphs>
  <Slides>9</Slides>
  <Notes>0</Notes>
  <HiddenSlides>9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1" baseType="lpstr">
      <vt:lpstr>Office 主题</vt:lpstr>
      <vt:lpstr>Microsoft 公式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1</cp:revision>
  <dcterms:created xsi:type="dcterms:W3CDTF">2011-12-30T07:29:36Z</dcterms:created>
  <dcterms:modified xsi:type="dcterms:W3CDTF">2011-12-30T07:32:35Z</dcterms:modified>
</cp:coreProperties>
</file>