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 id="2147483655" r:id="rId3"/>
  </p:sldMasterIdLst>
  <p:notesMasterIdLst>
    <p:notesMasterId r:id="rId11"/>
  </p:notesMasterIdLst>
  <p:sldIdLst>
    <p:sldId id="585" r:id="rId4"/>
    <p:sldId id="747" r:id="rId5"/>
    <p:sldId id="830" r:id="rId6"/>
    <p:sldId id="831" r:id="rId7"/>
    <p:sldId id="850" r:id="rId8"/>
    <p:sldId id="849" r:id="rId9"/>
    <p:sldId id="833" r:id="rId10"/>
    <p:sldId id="851" r:id="rId12"/>
    <p:sldId id="852" r:id="rId13"/>
    <p:sldId id="834" r:id="rId14"/>
    <p:sldId id="854" r:id="rId15"/>
    <p:sldId id="856" r:id="rId16"/>
    <p:sldId id="857" r:id="rId17"/>
    <p:sldId id="855" r:id="rId18"/>
    <p:sldId id="858" r:id="rId19"/>
    <p:sldId id="779" r:id="rId20"/>
    <p:sldId id="853" r:id="rId2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472A"/>
    <a:srgbClr val="AF2023"/>
    <a:srgbClr val="C55A11"/>
    <a:srgbClr val="BC3649"/>
    <a:srgbClr val="FFFFF5"/>
    <a:srgbClr val="C00000"/>
    <a:srgbClr val="262626"/>
    <a:srgbClr val="FDFEFA"/>
    <a:srgbClr val="FFCC00"/>
    <a:srgbClr val="E0170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450" autoAdjust="0"/>
    <p:restoredTop sz="91920" autoAdjust="0"/>
  </p:normalViewPr>
  <p:slideViewPr>
    <p:cSldViewPr snapToGrid="0" showGuides="1">
      <p:cViewPr varScale="1">
        <p:scale>
          <a:sx n="108" d="100"/>
          <a:sy n="108" d="100"/>
        </p:scale>
        <p:origin x="570" y="96"/>
      </p:cViewPr>
      <p:guideLst>
        <p:guide pos="4906"/>
        <p:guide pos="2797"/>
        <p:guide pos="3840"/>
        <p:guide orient="horz" pos="2160"/>
        <p:guide orient="horz" pos="1003"/>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4" Type="http://schemas.openxmlformats.org/officeDocument/2006/relationships/tableStyles" Target="tableStyles.xml"/><Relationship Id="rId23" Type="http://schemas.openxmlformats.org/officeDocument/2006/relationships/viewProps" Target="viewProps.xml"/><Relationship Id="rId22" Type="http://schemas.openxmlformats.org/officeDocument/2006/relationships/presProps" Target="presProps.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notesMaster" Target="notesMasters/notesMaster1.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79E4C1-D3A5-43D2-971C-709C6D84815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94F384-1D1D-4AAD-AE68-D802FD718032}"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EF6D42-5521-403F-8893-3FA4ED681CF5}"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2页">
    <p:bg>
      <p:bgPr>
        <a:solidFill>
          <a:srgbClr val="FFFFF5"/>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习语版式">
    <p:spTree>
      <p:nvGrpSpPr>
        <p:cNvPr id="1" name=""/>
        <p:cNvGrpSpPr/>
        <p:nvPr/>
      </p:nvGrpSpPr>
      <p:grpSpPr>
        <a:xfrm>
          <a:off x="0" y="0"/>
          <a:ext cx="0" cy="0"/>
          <a:chOff x="0" y="0"/>
          <a:chExt cx="0" cy="0"/>
        </a:xfrm>
      </p:grpSpPr>
      <p:sp>
        <p:nvSpPr>
          <p:cNvPr id="3" name="矩形 2"/>
          <p:cNvSpPr/>
          <p:nvPr userDrawn="1"/>
        </p:nvSpPr>
        <p:spPr>
          <a:xfrm>
            <a:off x="0" y="0"/>
            <a:ext cx="12192000" cy="6858000"/>
          </a:xfrm>
          <a:prstGeom prst="rect">
            <a:avLst/>
          </a:prstGeom>
          <a:gradFill>
            <a:gsLst>
              <a:gs pos="48000">
                <a:srgbClr val="ED4F0C"/>
              </a:gs>
              <a:gs pos="100000">
                <a:srgbClr val="E10813"/>
              </a:gs>
              <a:gs pos="0">
                <a:srgbClr val="FFC000"/>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背景02">
    <p:bg>
      <p:bgPr>
        <a:solidFill>
          <a:srgbClr val="FFFFF5"/>
        </a:solidFill>
        <a:effectLst/>
      </p:bgPr>
    </p:bg>
    <p:spTree>
      <p:nvGrpSpPr>
        <p:cNvPr id="1" name=""/>
        <p:cNvGrpSpPr/>
        <p:nvPr/>
      </p:nvGrpSpPr>
      <p:grpSpPr>
        <a:xfrm>
          <a:off x="0" y="0"/>
          <a:ext cx="0" cy="0"/>
          <a:chOff x="0" y="0"/>
          <a:chExt cx="0" cy="0"/>
        </a:xfrm>
      </p:grpSpPr>
      <p:sp>
        <p:nvSpPr>
          <p:cNvPr id="3" name="矩形 2"/>
          <p:cNvSpPr/>
          <p:nvPr userDrawn="1"/>
        </p:nvSpPr>
        <p:spPr>
          <a:xfrm flipH="1">
            <a:off x="0" y="0"/>
            <a:ext cx="12192000" cy="6858000"/>
          </a:xfrm>
          <a:prstGeom prst="rect">
            <a:avLst/>
          </a:prstGeom>
          <a:gradFill>
            <a:gsLst>
              <a:gs pos="40000">
                <a:srgbClr val="E1250F"/>
              </a:gs>
              <a:gs pos="0">
                <a:srgbClr val="E10813"/>
              </a:gs>
              <a:gs pos="100000">
                <a:srgbClr val="FFC000"/>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本讲内容&amp;金句">
    <p:bg>
      <p:bgPr>
        <a:solidFill>
          <a:srgbClr val="FFFFF5"/>
        </a:solidFill>
        <a:effectLst/>
      </p:bgPr>
    </p:bg>
    <p:spTree>
      <p:nvGrpSpPr>
        <p:cNvPr id="1" name=""/>
        <p:cNvGrpSpPr/>
        <p:nvPr/>
      </p:nvGrpSpPr>
      <p:grpSpPr>
        <a:xfrm>
          <a:off x="0" y="0"/>
          <a:ext cx="0" cy="0"/>
          <a:chOff x="0" y="0"/>
          <a:chExt cx="0" cy="0"/>
        </a:xfrm>
      </p:grpSpPr>
      <p:pic>
        <p:nvPicPr>
          <p:cNvPr id="9" name="图片 36"/>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247" t="-1" b="909"/>
          <a:stretch>
            <a:fillRect/>
          </a:stretch>
        </p:blipFill>
        <p:spPr bwMode="auto">
          <a:xfrm>
            <a:off x="0" y="6165850"/>
            <a:ext cx="12192000"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图片 32" descr="图片包含 轮廓&#10;&#10;已生成高可信度的说明"/>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3287713" cy="1441450"/>
          </a:xfrm>
          <a:prstGeom prst="rect">
            <a:avLst/>
          </a:prstGeom>
          <a:noFill/>
          <a:ln>
            <a:noFill/>
          </a:ln>
        </p:spPr>
      </p:pic>
    </p:spTree>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正文】一部分">
    <p:bg>
      <p:bgPr>
        <a:solidFill>
          <a:srgbClr val="FFFFF5"/>
        </a:solidFill>
        <a:effectLst/>
      </p:bgPr>
    </p:bg>
    <p:spTree>
      <p:nvGrpSpPr>
        <p:cNvPr id="1" name=""/>
        <p:cNvGrpSpPr/>
        <p:nvPr/>
      </p:nvGrpSpPr>
      <p:grpSpPr>
        <a:xfrm>
          <a:off x="0" y="0"/>
          <a:ext cx="0" cy="0"/>
          <a:chOff x="0" y="0"/>
          <a:chExt cx="0" cy="0"/>
        </a:xfrm>
      </p:grpSpPr>
      <p:cxnSp>
        <p:nvCxnSpPr>
          <p:cNvPr id="41" name="直接箭头连接符 79"/>
          <p:cNvCxnSpPr>
            <a:stCxn id="40" idx="3"/>
          </p:cNvCxnSpPr>
          <p:nvPr userDrawn="1"/>
        </p:nvCxnSpPr>
        <p:spPr bwMode="auto">
          <a:xfrm>
            <a:off x="4945380" y="258274"/>
            <a:ext cx="6911260" cy="2374"/>
          </a:xfrm>
          <a:prstGeom prst="straightConnector1">
            <a:avLst/>
          </a:prstGeom>
          <a:ln w="6350">
            <a:solidFill>
              <a:srgbClr val="C00000"/>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userDrawn="1"/>
        </p:nvCxnSpPr>
        <p:spPr>
          <a:xfrm>
            <a:off x="350874" y="6582976"/>
            <a:ext cx="754939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小结">
    <p:bg>
      <p:bgPr>
        <a:solidFill>
          <a:srgbClr val="FFFFF5"/>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页">
    <p:bg>
      <p:bgPr>
        <a:solidFill>
          <a:srgbClr val="FFFFF5"/>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习语版式">
    <p:spTree>
      <p:nvGrpSpPr>
        <p:cNvPr id="1" name=""/>
        <p:cNvGrpSpPr/>
        <p:nvPr/>
      </p:nvGrpSpPr>
      <p:grpSpPr>
        <a:xfrm>
          <a:off x="0" y="0"/>
          <a:ext cx="0" cy="0"/>
          <a:chOff x="0" y="0"/>
          <a:chExt cx="0" cy="0"/>
        </a:xfrm>
      </p:grpSpPr>
      <p:sp>
        <p:nvSpPr>
          <p:cNvPr id="3" name="矩形 2"/>
          <p:cNvSpPr/>
          <p:nvPr userDrawn="1"/>
        </p:nvSpPr>
        <p:spPr>
          <a:xfrm>
            <a:off x="0" y="0"/>
            <a:ext cx="12192000" cy="6858000"/>
          </a:xfrm>
          <a:prstGeom prst="rect">
            <a:avLst/>
          </a:prstGeom>
          <a:gradFill>
            <a:gsLst>
              <a:gs pos="48000">
                <a:srgbClr val="ED4F0C"/>
              </a:gs>
              <a:gs pos="100000">
                <a:srgbClr val="E10813"/>
              </a:gs>
              <a:gs pos="0">
                <a:srgbClr val="FFC000"/>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背景02">
    <p:bg>
      <p:bgPr>
        <a:solidFill>
          <a:srgbClr val="FFFFF5"/>
        </a:solidFill>
        <a:effectLst/>
      </p:bgPr>
    </p:bg>
    <p:spTree>
      <p:nvGrpSpPr>
        <p:cNvPr id="1" name=""/>
        <p:cNvGrpSpPr/>
        <p:nvPr/>
      </p:nvGrpSpPr>
      <p:grpSpPr>
        <a:xfrm>
          <a:off x="0" y="0"/>
          <a:ext cx="0" cy="0"/>
          <a:chOff x="0" y="0"/>
          <a:chExt cx="0" cy="0"/>
        </a:xfrm>
      </p:grpSpPr>
      <p:sp>
        <p:nvSpPr>
          <p:cNvPr id="3" name="矩形 2"/>
          <p:cNvSpPr/>
          <p:nvPr userDrawn="1"/>
        </p:nvSpPr>
        <p:spPr>
          <a:xfrm flipH="1">
            <a:off x="0" y="0"/>
            <a:ext cx="12192000" cy="6858000"/>
          </a:xfrm>
          <a:prstGeom prst="rect">
            <a:avLst/>
          </a:prstGeom>
          <a:gradFill>
            <a:gsLst>
              <a:gs pos="40000">
                <a:srgbClr val="E1250F"/>
              </a:gs>
              <a:gs pos="0">
                <a:srgbClr val="E10813"/>
              </a:gs>
              <a:gs pos="100000">
                <a:srgbClr val="FFC000"/>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本讲内容&amp;金句">
    <p:bg>
      <p:bgPr>
        <a:solidFill>
          <a:srgbClr val="FFFFF5"/>
        </a:solidFill>
        <a:effectLst/>
      </p:bgPr>
    </p:bg>
    <p:spTree>
      <p:nvGrpSpPr>
        <p:cNvPr id="1" name=""/>
        <p:cNvGrpSpPr/>
        <p:nvPr/>
      </p:nvGrpSpPr>
      <p:grpSpPr>
        <a:xfrm>
          <a:off x="0" y="0"/>
          <a:ext cx="0" cy="0"/>
          <a:chOff x="0" y="0"/>
          <a:chExt cx="0" cy="0"/>
        </a:xfrm>
      </p:grpSpPr>
      <p:pic>
        <p:nvPicPr>
          <p:cNvPr id="9" name="图片 36"/>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247" t="-1" b="909"/>
          <a:stretch>
            <a:fillRect/>
          </a:stretch>
        </p:blipFill>
        <p:spPr bwMode="auto">
          <a:xfrm>
            <a:off x="0" y="6165850"/>
            <a:ext cx="12192000"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图片 32" descr="图片包含 轮廓&#10;&#10;已生成高可信度的说明"/>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3287713" cy="1441450"/>
          </a:xfrm>
          <a:prstGeom prst="rect">
            <a:avLst/>
          </a:prstGeom>
          <a:noFill/>
          <a:ln>
            <a:noFill/>
          </a:ln>
        </p:spPr>
      </p:pic>
    </p:spTree>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正文】一部分">
    <p:bg>
      <p:bgPr>
        <a:solidFill>
          <a:srgbClr val="FFFFF5"/>
        </a:solidFill>
        <a:effectLst/>
      </p:bgPr>
    </p:bg>
    <p:spTree>
      <p:nvGrpSpPr>
        <p:cNvPr id="1" name=""/>
        <p:cNvGrpSpPr/>
        <p:nvPr/>
      </p:nvGrpSpPr>
      <p:grpSpPr>
        <a:xfrm>
          <a:off x="0" y="0"/>
          <a:ext cx="0" cy="0"/>
          <a:chOff x="0" y="0"/>
          <a:chExt cx="0" cy="0"/>
        </a:xfrm>
      </p:grpSpPr>
      <p:cxnSp>
        <p:nvCxnSpPr>
          <p:cNvPr id="41" name="直接箭头连接符 79"/>
          <p:cNvCxnSpPr>
            <a:stCxn id="40" idx="3"/>
          </p:cNvCxnSpPr>
          <p:nvPr userDrawn="1"/>
        </p:nvCxnSpPr>
        <p:spPr bwMode="auto">
          <a:xfrm>
            <a:off x="4945380" y="258274"/>
            <a:ext cx="6911260" cy="2374"/>
          </a:xfrm>
          <a:prstGeom prst="straightConnector1">
            <a:avLst/>
          </a:prstGeom>
          <a:ln w="6350">
            <a:solidFill>
              <a:srgbClr val="C00000"/>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userDrawn="1"/>
        </p:nvCxnSpPr>
        <p:spPr>
          <a:xfrm>
            <a:off x="350874" y="6582976"/>
            <a:ext cx="754939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Blank New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p:txBody>
          <a:bodyPr/>
          <a:lstStyle/>
          <a:p>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dirty="0"/>
          </a:p>
        </p:txBody>
      </p:sp>
      <p:sp>
        <p:nvSpPr>
          <p:cNvPr id="6" name="灯片编号占位符 5"/>
          <p:cNvSpPr>
            <a:spLocks noGrp="1"/>
          </p:cNvSpPr>
          <p:nvPr>
            <p:ph type="sldNum" sz="quarter" idx="12"/>
          </p:nvPr>
        </p:nvSpPr>
        <p:spPr/>
        <p:txBody>
          <a:bodyPr/>
          <a:lstStyle/>
          <a:p>
            <a:pPr lvl="0"/>
            <a:fld id="{9A0DB2DC-4C9A-4742-B13C-FB6460FD3503}" type="slidenum">
              <a:rPr lang="en-US" altLang="zh-CN" dirty="0"/>
            </a:fld>
            <a:endParaRPr lang="zh-CN" dirty="0"/>
          </a:p>
        </p:txBody>
      </p:sp>
    </p:spTree>
  </p:cSld>
  <p:clrMapOvr>
    <a:masterClrMapping/>
  </p:clrMapOvr>
</p:sldLayout>
</file>

<file path=ppt/slideMasters/_rels/slideMaster1.xml.rels><?xml version="1.0" encoding="UTF-8" standalone="yes"?>
<Relationships xmlns="http://schemas.openxmlformats.org/package/2006/relationships"><Relationship Id="rId7" Type="http://schemas.openxmlformats.org/officeDocument/2006/relationships/theme" Target="../theme/theme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theme" Target="../theme/theme2.xml"/><Relationship Id="rId8" Type="http://schemas.openxmlformats.org/officeDocument/2006/relationships/slideLayout" Target="../slideLayouts/slideLayout14.xml"/><Relationship Id="rId7" Type="http://schemas.openxmlformats.org/officeDocument/2006/relationships/slideLayout" Target="../slideLayouts/slideLayout13.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 Id="rId3" Type="http://schemas.openxmlformats.org/officeDocument/2006/relationships/slideLayout" Target="../slideLayouts/slideLayout9.xml"/><Relationship Id="rId2" Type="http://schemas.openxmlformats.org/officeDocument/2006/relationships/slideLayout" Target="../slideLayouts/slideLayout8.xml"/><Relationship Id="rId1"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5"/>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5"/>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6" r:id="rId1"/>
    <p:sldLayoutId id="2147483657" r:id="rId2"/>
    <p:sldLayoutId id="2147483658" r:id="rId3"/>
    <p:sldLayoutId id="2147483659" r:id="rId4"/>
    <p:sldLayoutId id="2147483660" r:id="rId5"/>
    <p:sldLayoutId id="2147483661" r:id="rId6"/>
    <p:sldLayoutId id="2147483662" r:id="rId7"/>
    <p:sldLayoutId id="2147483663"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image" Target="../media/image5.png"/><Relationship Id="rId1"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1.xml"/><Relationship Id="rId1" Type="http://schemas.openxmlformats.org/officeDocument/2006/relationships/image" Target="../media/image6.png"/></Relationships>
</file>

<file path=ppt/slides/_rels/slide8.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11.xml"/><Relationship Id="rId2" Type="http://schemas.openxmlformats.org/officeDocument/2006/relationships/tags" Target="../tags/tag1.xml"/><Relationship Id="rId1"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image" Target="../media/image9.png"/><Relationship Id="rId1"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image" Target="../media/image11.png"/><Relationship Id="rId1"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11.xml"/><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1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Shape 66"/>
          <p:cNvSpPr/>
          <p:nvPr/>
        </p:nvSpPr>
        <p:spPr>
          <a:xfrm>
            <a:off x="4577130" y="1822519"/>
            <a:ext cx="3314065" cy="490220"/>
          </a:xfrm>
          <a:prstGeom prst="rect">
            <a:avLst/>
          </a:prstGeom>
          <a:ln w="12700">
            <a:miter lim="400000"/>
          </a:ln>
        </p:spPr>
        <p:txBody>
          <a:bodyPr lIns="45718" tIns="45718" rIns="45718" bIns="45718">
            <a:spAutoFit/>
          </a:bodyPr>
          <a:lstStyle>
            <a:lvl1pPr>
              <a:defRPr sz="4800" baseline="-25000">
                <a:solidFill>
                  <a:srgbClr val="B61C22"/>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defRPr>
            </a:lvl1pPr>
          </a:lstStyle>
          <a:p>
            <a:pPr lvl="0" algn="ctr">
              <a:defRPr sz="1800" baseline="0">
                <a:solidFill>
                  <a:srgbClr val="000000"/>
                </a:solidFill>
              </a:defRPr>
            </a:pPr>
            <a:r>
              <a:rPr sz="4000" baseline="-25000" dirty="0" err="1">
                <a:solidFill>
                  <a:srgbClr val="B61C22"/>
                </a:solidFill>
              </a:rPr>
              <a:t>学科网</a:t>
            </a:r>
            <a:r>
              <a:rPr sz="4000" baseline="-25000" dirty="0">
                <a:solidFill>
                  <a:srgbClr val="B61C22"/>
                </a:solidFill>
              </a:rPr>
              <a:t> </a:t>
            </a:r>
            <a:r>
              <a:rPr sz="4000" baseline="-25000" dirty="0" err="1">
                <a:solidFill>
                  <a:srgbClr val="B61C22"/>
                </a:solidFill>
              </a:rPr>
              <a:t>精品资源</a:t>
            </a:r>
            <a:endParaRPr sz="4000" baseline="-25000" dirty="0">
              <a:solidFill>
                <a:srgbClr val="B61C22"/>
              </a:solidFill>
            </a:endParaRPr>
          </a:p>
        </p:txBody>
      </p:sp>
      <p:sp>
        <p:nvSpPr>
          <p:cNvPr id="4" name="圆角矩形 3"/>
          <p:cNvSpPr/>
          <p:nvPr/>
        </p:nvSpPr>
        <p:spPr>
          <a:xfrm>
            <a:off x="3140451" y="2672351"/>
            <a:ext cx="6552565" cy="1112520"/>
          </a:xfrm>
          <a:prstGeom prst="roundRect">
            <a:avLst/>
          </a:prstGeom>
          <a:solidFill>
            <a:srgbClr val="AF2023"/>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2957879" y="2905445"/>
            <a:ext cx="6552565" cy="646331"/>
          </a:xfrm>
          <a:prstGeom prst="rect">
            <a:avLst/>
          </a:prstGeom>
          <a:noFill/>
        </p:spPr>
        <p:txBody>
          <a:bodyPr wrap="square" rtlCol="0">
            <a:spAutoFit/>
          </a:bodyPr>
          <a:lstStyle/>
          <a:p>
            <a:pPr algn="ctr"/>
            <a:r>
              <a:rPr lang="en-US" altLang="zh-CN" sz="3600" b="1" dirty="0" smtClean="0">
                <a:solidFill>
                  <a:schemeClr val="bg1"/>
                </a:solidFill>
              </a:rPr>
              <a:t>3.1 </a:t>
            </a:r>
            <a:r>
              <a:rPr lang="zh-CN" altLang="en-US" sz="3600" b="1" dirty="0" smtClean="0">
                <a:solidFill>
                  <a:schemeClr val="bg1"/>
                </a:solidFill>
              </a:rPr>
              <a:t>伟大</a:t>
            </a:r>
            <a:r>
              <a:rPr lang="zh-CN" altLang="en-US" sz="3600" b="1" dirty="0" smtClean="0">
                <a:solidFill>
                  <a:schemeClr val="bg1"/>
                </a:solidFill>
              </a:rPr>
              <a:t>的改革开放</a:t>
            </a:r>
            <a:endParaRPr lang="en-US" altLang="zh-CN" sz="3600" b="1" dirty="0">
              <a:solidFill>
                <a:schemeClr val="bg1"/>
              </a:solidFill>
            </a:endParaRPr>
          </a:p>
        </p:txBody>
      </p:sp>
      <p:sp>
        <p:nvSpPr>
          <p:cNvPr id="2" name="文本框 1"/>
          <p:cNvSpPr txBox="1"/>
          <p:nvPr/>
        </p:nvSpPr>
        <p:spPr>
          <a:xfrm>
            <a:off x="3357674" y="4232095"/>
            <a:ext cx="6538667" cy="461665"/>
          </a:xfrm>
          <a:prstGeom prst="rect">
            <a:avLst/>
          </a:prstGeom>
          <a:noFill/>
        </p:spPr>
        <p:txBody>
          <a:bodyPr wrap="square" rtlCol="0">
            <a:spAutoFit/>
          </a:bodyPr>
          <a:lstStyle/>
          <a:p>
            <a:r>
              <a:rPr lang="zh-CN" altLang="en-US" sz="2400" b="1" dirty="0" smtClean="0"/>
              <a:t>总议题：改革开放对中国产生了什么影响？</a:t>
            </a:r>
            <a:endParaRPr lang="zh-CN" altLang="en-US" sz="2400"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1940541" y="1311512"/>
            <a:ext cx="544451" cy="3976480"/>
            <a:chOff x="1234107" y="1340768"/>
            <a:chExt cx="544451" cy="4624336"/>
          </a:xfrm>
        </p:grpSpPr>
        <p:sp>
          <p:nvSpPr>
            <p:cNvPr id="31" name="任意多边形 24610"/>
            <p:cNvSpPr>
              <a:spLocks noChangeArrowheads="1"/>
            </p:cNvSpPr>
            <p:nvPr/>
          </p:nvSpPr>
          <p:spPr bwMode="auto">
            <a:xfrm>
              <a:off x="1234107" y="1340768"/>
              <a:ext cx="409575" cy="2019495"/>
            </a:xfrm>
            <a:custGeom>
              <a:avLst/>
              <a:gdLst>
                <a:gd name="T0" fmla="*/ 10800 w 21600"/>
                <a:gd name="T1" fmla="*/ 10800 h 21600"/>
                <a:gd name="T2" fmla="*/ 10800 w 21600"/>
                <a:gd name="T3" fmla="*/ 10800 h 21600"/>
                <a:gd name="T4" fmla="*/ 10800 w 21600"/>
                <a:gd name="T5" fmla="*/ 10800 h 21600"/>
                <a:gd name="T6" fmla="*/ 10800 w 21600"/>
                <a:gd name="T7" fmla="*/ 1080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en-US" sz="3200" b="0" i="0" u="none" strike="noStrike" kern="1200" cap="none" spc="0" normalizeH="0" baseline="0" noProof="0" dirty="0">
                  <a:ln>
                    <a:noFill/>
                  </a:ln>
                  <a:solidFill>
                    <a:srgbClr val="C00000"/>
                  </a:solidFill>
                  <a:effectLst/>
                  <a:uLnTx/>
                  <a:uFillTx/>
                  <a:latin typeface="华文行楷" panose="02010800040101010101" pitchFamily="2" charset="-122"/>
                  <a:ea typeface="华文行楷" panose="02010800040101010101" pitchFamily="2" charset="-122"/>
                  <a:cs typeface="+mn-cs"/>
                  <a:sym typeface="Songti SC Regular" charset="0"/>
                </a:rPr>
                <a:t>本讲内容</a:t>
              </a:r>
              <a:endParaRPr kumimoji="0" lang="zh-CN" altLang="en-US" sz="3200" b="0" i="0" u="none" strike="noStrike" kern="1200" cap="none" spc="0" normalizeH="0" baseline="0" noProof="0" dirty="0">
                <a:ln>
                  <a:noFill/>
                </a:ln>
                <a:solidFill>
                  <a:srgbClr val="C00000"/>
                </a:solidFill>
                <a:effectLst/>
                <a:uLnTx/>
                <a:uFillTx/>
                <a:latin typeface="华文行楷" panose="02010800040101010101" pitchFamily="2" charset="-122"/>
                <a:ea typeface="华文行楷" panose="02010800040101010101" pitchFamily="2" charset="-122"/>
                <a:cs typeface="+mn-cs"/>
                <a:sym typeface="Songti SC Regular" charset="0"/>
              </a:endParaRPr>
            </a:p>
          </p:txBody>
        </p:sp>
        <p:cxnSp>
          <p:nvCxnSpPr>
            <p:cNvPr id="32" name="直接箭头连接符 31"/>
            <p:cNvCxnSpPr/>
            <p:nvPr/>
          </p:nvCxnSpPr>
          <p:spPr>
            <a:xfrm>
              <a:off x="1778558" y="1340768"/>
              <a:ext cx="0" cy="4624336"/>
            </a:xfrm>
            <a:prstGeom prst="straightConnector1">
              <a:avLst/>
            </a:prstGeom>
            <a:ln>
              <a:solidFill>
                <a:srgbClr val="C00000">
                  <a:alpha val="50000"/>
                </a:srgbClr>
              </a:solidFill>
              <a:headEnd type="diamond"/>
              <a:tailEnd type="diamond"/>
            </a:ln>
          </p:spPr>
          <p:style>
            <a:lnRef idx="1">
              <a:schemeClr val="accent1"/>
            </a:lnRef>
            <a:fillRef idx="0">
              <a:schemeClr val="accent1"/>
            </a:fillRef>
            <a:effectRef idx="0">
              <a:schemeClr val="accent1"/>
            </a:effectRef>
            <a:fontRef idx="minor">
              <a:schemeClr val="tx1"/>
            </a:fontRef>
          </p:style>
        </p:cxnSp>
      </p:grpSp>
      <p:sp>
        <p:nvSpPr>
          <p:cNvPr id="2" name="文本框 1"/>
          <p:cNvSpPr txBox="1"/>
          <p:nvPr/>
        </p:nvSpPr>
        <p:spPr>
          <a:xfrm>
            <a:off x="2869038" y="1793168"/>
            <a:ext cx="8692515" cy="4524315"/>
          </a:xfrm>
          <a:prstGeom prst="rect">
            <a:avLst/>
          </a:prstGeom>
          <a:noFill/>
        </p:spPr>
        <p:txBody>
          <a:bodyPr wrap="square" rtlCol="0">
            <a:spAutoFit/>
          </a:bodyPr>
          <a:lstStyle/>
          <a:p>
            <a:pPr marL="285750" indent="-285750" fontAlgn="auto">
              <a:lnSpc>
                <a:spcPct val="150000"/>
              </a:lnSpc>
              <a:buFont typeface="Wingdings" panose="05000000000000000000" charset="0"/>
              <a:buChar char="ü"/>
            </a:pPr>
            <a:r>
              <a:rPr lang="zh-CN" altLang="en-US" sz="3600" dirty="0" smtClean="0"/>
              <a:t>一 </a:t>
            </a:r>
            <a:r>
              <a:rPr lang="zh-CN" altLang="en-US" sz="2800" dirty="0" smtClean="0"/>
              <a:t>改革开放的进程</a:t>
            </a:r>
            <a:endParaRPr lang="zh-CN" altLang="en-US" sz="2800" dirty="0"/>
          </a:p>
          <a:p>
            <a:pPr marL="285750" indent="-285750" fontAlgn="auto">
              <a:lnSpc>
                <a:spcPct val="150000"/>
              </a:lnSpc>
              <a:buFont typeface="Wingdings" panose="05000000000000000000" charset="0"/>
              <a:buChar char="ü"/>
            </a:pPr>
            <a:r>
              <a:rPr lang="zh-CN" altLang="en-US" sz="3600" dirty="0" smtClean="0"/>
              <a:t>二 </a:t>
            </a:r>
            <a:r>
              <a:rPr lang="zh-CN" altLang="en-US" sz="2800" dirty="0" smtClean="0"/>
              <a:t>改革开放的意义</a:t>
            </a:r>
            <a:endParaRPr lang="zh-CN" altLang="en-US" sz="2800" dirty="0"/>
          </a:p>
          <a:p>
            <a:pPr marL="285750" indent="-285750" fontAlgn="auto">
              <a:lnSpc>
                <a:spcPct val="150000"/>
              </a:lnSpc>
              <a:buFont typeface="Wingdings" panose="05000000000000000000" charset="0"/>
              <a:buChar char="ü"/>
            </a:pPr>
            <a:r>
              <a:rPr lang="zh-CN" altLang="en-US" sz="3600" dirty="0" smtClean="0"/>
              <a:t>三 </a:t>
            </a:r>
            <a:r>
              <a:rPr lang="zh-CN" altLang="en-US" sz="2800" dirty="0" smtClean="0"/>
              <a:t>改</a:t>
            </a:r>
            <a:r>
              <a:rPr lang="zh-CN" altLang="en-US" sz="2800" dirty="0"/>
              <a:t>革开放永无止</a:t>
            </a:r>
            <a:r>
              <a:rPr lang="zh-CN" altLang="en-US" sz="2800" dirty="0" smtClean="0"/>
              <a:t>境</a:t>
            </a:r>
            <a:endParaRPr lang="zh-CN" altLang="en-US" sz="2800" dirty="0"/>
          </a:p>
          <a:p>
            <a:pPr marL="285750" indent="-285750" fontAlgn="auto">
              <a:lnSpc>
                <a:spcPct val="150000"/>
              </a:lnSpc>
              <a:buFont typeface="Wingdings" panose="05000000000000000000" charset="0"/>
              <a:buChar char="ü"/>
            </a:pPr>
            <a:endParaRPr lang="zh-CN" altLang="en-US" sz="2800" dirty="0" smtClean="0"/>
          </a:p>
          <a:p>
            <a:pPr marL="285750" indent="-285750" fontAlgn="auto">
              <a:lnSpc>
                <a:spcPct val="150000"/>
              </a:lnSpc>
              <a:buFont typeface="Wingdings" panose="05000000000000000000" charset="0"/>
              <a:buChar char="ü"/>
            </a:pPr>
            <a:endParaRPr lang="zh-CN" altLang="en-US" sz="2800" dirty="0"/>
          </a:p>
          <a:p>
            <a:pPr fontAlgn="auto">
              <a:lnSpc>
                <a:spcPct val="150000"/>
              </a:lnSpc>
            </a:pPr>
            <a:endParaRPr lang="zh-CN" alt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up)">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对角圆角矩形 1"/>
          <p:cNvSpPr/>
          <p:nvPr/>
        </p:nvSpPr>
        <p:spPr>
          <a:xfrm>
            <a:off x="577940" y="221681"/>
            <a:ext cx="2370338" cy="630314"/>
          </a:xfrm>
          <a:prstGeom prst="round2Diag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latin typeface="微软雅黑" panose="020B0503020204020204" pitchFamily="34" charset="-122"/>
                <a:ea typeface="微软雅黑" panose="020B0503020204020204" pitchFamily="34" charset="-122"/>
              </a:rPr>
              <a:t>导入新课</a:t>
            </a:r>
            <a:endParaRPr lang="zh-CN" altLang="en-US" sz="3200" b="1" dirty="0">
              <a:latin typeface="微软雅黑" panose="020B0503020204020204" pitchFamily="34" charset="-122"/>
              <a:ea typeface="微软雅黑" panose="020B0503020204020204" pitchFamily="34" charset="-122"/>
            </a:endParaRPr>
          </a:p>
        </p:txBody>
      </p:sp>
      <p:sp>
        <p:nvSpPr>
          <p:cNvPr id="4" name="矩形 3"/>
          <p:cNvSpPr/>
          <p:nvPr/>
        </p:nvSpPr>
        <p:spPr>
          <a:xfrm>
            <a:off x="4852474" y="368532"/>
            <a:ext cx="2339102" cy="461665"/>
          </a:xfrm>
          <a:prstGeom prst="rect">
            <a:avLst/>
          </a:prstGeom>
        </p:spPr>
        <p:txBody>
          <a:bodyPr wrap="none">
            <a:spAutoFit/>
          </a:bodyPr>
          <a:lstStyle/>
          <a:p>
            <a:r>
              <a:rPr lang="zh-CN" altLang="en-US" sz="2400" b="1" dirty="0" smtClean="0"/>
              <a:t>中国将何去何从</a:t>
            </a:r>
            <a:endParaRPr lang="zh-CN" altLang="en-US" sz="2400" b="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337791" y="2156132"/>
            <a:ext cx="5535284" cy="4524315"/>
          </a:xfrm>
          <a:prstGeom prst="rect">
            <a:avLst/>
          </a:prstGeom>
        </p:spPr>
        <p:txBody>
          <a:bodyPr wrap="square">
            <a:spAutoFit/>
          </a:bodyPr>
          <a:lstStyle/>
          <a:p>
            <a:pPr indent="630555">
              <a:lnSpc>
                <a:spcPct val="120000"/>
              </a:lnSpc>
              <a:spcAft>
                <a:spcPts val="0"/>
              </a:spcAft>
              <a:tabLst>
                <a:tab pos="1029335" algn="l"/>
                <a:tab pos="1850390" algn="l"/>
                <a:tab pos="2538095" algn="l"/>
                <a:tab pos="3221990" algn="l"/>
              </a:tabLst>
            </a:pPr>
            <a:r>
              <a:rPr lang="zh-CN" altLang="en-US" sz="2400" dirty="0" smtClean="0">
                <a:solidFill>
                  <a:srgbClr val="000000"/>
                </a:solidFill>
                <a:latin typeface="Times New Roman" panose="02020603050405020304" pitchFamily="18" charset="0"/>
                <a:cs typeface="Times New Roman" panose="02020603050405020304" pitchFamily="18" charset="0"/>
              </a:rPr>
              <a:t>“</a:t>
            </a:r>
            <a:r>
              <a:rPr lang="zh-CN" altLang="en-US" sz="2400" dirty="0">
                <a:solidFill>
                  <a:srgbClr val="000000"/>
                </a:solidFill>
                <a:latin typeface="Times New Roman" panose="02020603050405020304" pitchFamily="18" charset="0"/>
                <a:cs typeface="Times New Roman" panose="02020603050405020304" pitchFamily="18" charset="0"/>
              </a:rPr>
              <a:t>文化大革命”结束</a:t>
            </a:r>
            <a:r>
              <a:rPr lang="zh-CN" altLang="en-US" sz="2400" dirty="0" smtClean="0">
                <a:solidFill>
                  <a:srgbClr val="000000"/>
                </a:solidFill>
                <a:latin typeface="Times New Roman" panose="02020603050405020304" pitchFamily="18" charset="0"/>
                <a:cs typeface="Times New Roman" panose="02020603050405020304" pitchFamily="18" charset="0"/>
              </a:rPr>
              <a:t>后，在</a:t>
            </a:r>
            <a:r>
              <a:rPr lang="zh-CN" altLang="en-US" sz="2400" dirty="0">
                <a:solidFill>
                  <a:srgbClr val="000000"/>
                </a:solidFill>
                <a:latin typeface="Times New Roman" panose="02020603050405020304" pitchFamily="18" charset="0"/>
                <a:cs typeface="Times New Roman" panose="02020603050405020304" pitchFamily="18" charset="0"/>
              </a:rPr>
              <a:t>党和国家面临何去何从的重大历史关</a:t>
            </a:r>
            <a:r>
              <a:rPr lang="zh-CN" altLang="en-US" sz="2400" dirty="0" smtClean="0">
                <a:solidFill>
                  <a:srgbClr val="000000"/>
                </a:solidFill>
                <a:latin typeface="Times New Roman" panose="02020603050405020304" pitchFamily="18" charset="0"/>
                <a:cs typeface="Times New Roman" panose="02020603050405020304" pitchFamily="18" charset="0"/>
              </a:rPr>
              <a:t>头，</a:t>
            </a:r>
            <a:r>
              <a:rPr lang="en-US" altLang="zh-CN" sz="2400" dirty="0" smtClean="0">
                <a:solidFill>
                  <a:srgbClr val="000000"/>
                </a:solidFill>
                <a:latin typeface="Times New Roman" panose="02020603050405020304" pitchFamily="18" charset="0"/>
                <a:cs typeface="Times New Roman" panose="02020603050405020304" pitchFamily="18" charset="0"/>
              </a:rPr>
              <a:t>1978</a:t>
            </a:r>
            <a:r>
              <a:rPr lang="zh-CN" altLang="en-US" sz="2400" dirty="0">
                <a:solidFill>
                  <a:srgbClr val="000000"/>
                </a:solidFill>
                <a:latin typeface="Times New Roman" panose="02020603050405020304" pitchFamily="18" charset="0"/>
                <a:cs typeface="Times New Roman" panose="02020603050405020304" pitchFamily="18" charset="0"/>
              </a:rPr>
              <a:t>年</a:t>
            </a:r>
            <a:r>
              <a:rPr lang="en-US" altLang="zh-CN" sz="2400" dirty="0">
                <a:solidFill>
                  <a:srgbClr val="000000"/>
                </a:solidFill>
                <a:latin typeface="Times New Roman" panose="02020603050405020304" pitchFamily="18" charset="0"/>
                <a:cs typeface="Times New Roman" panose="02020603050405020304" pitchFamily="18" charset="0"/>
              </a:rPr>
              <a:t>12</a:t>
            </a:r>
            <a:r>
              <a:rPr lang="zh-CN" altLang="en-US" sz="2400" dirty="0">
                <a:solidFill>
                  <a:srgbClr val="000000"/>
                </a:solidFill>
                <a:latin typeface="Times New Roman" panose="02020603050405020304" pitchFamily="18" charset="0"/>
                <a:cs typeface="Times New Roman" panose="02020603050405020304" pitchFamily="18" charset="0"/>
              </a:rPr>
              <a:t>月召开的</a:t>
            </a:r>
            <a:r>
              <a:rPr lang="zh-CN" altLang="en-US" sz="2400" dirty="0">
                <a:solidFill>
                  <a:srgbClr val="FF0000"/>
                </a:solidFill>
                <a:latin typeface="Times New Roman" panose="02020603050405020304" pitchFamily="18" charset="0"/>
                <a:cs typeface="Times New Roman" panose="02020603050405020304" pitchFamily="18" charset="0"/>
              </a:rPr>
              <a:t>党的十一届三中全</a:t>
            </a:r>
            <a:r>
              <a:rPr lang="zh-CN" altLang="en-US" sz="2400" dirty="0" smtClean="0">
                <a:solidFill>
                  <a:srgbClr val="FF0000"/>
                </a:solidFill>
                <a:latin typeface="Times New Roman" panose="02020603050405020304" pitchFamily="18" charset="0"/>
                <a:cs typeface="Times New Roman" panose="02020603050405020304" pitchFamily="18" charset="0"/>
              </a:rPr>
              <a:t>会</a:t>
            </a:r>
            <a:r>
              <a:rPr lang="zh-CN" altLang="en-US" sz="2400" dirty="0" smtClean="0">
                <a:solidFill>
                  <a:srgbClr val="000000"/>
                </a:solidFill>
                <a:latin typeface="Times New Roman" panose="02020603050405020304" pitchFamily="18" charset="0"/>
                <a:cs typeface="Times New Roman" panose="02020603050405020304" pitchFamily="18" charset="0"/>
              </a:rPr>
              <a:t>，重</a:t>
            </a:r>
            <a:r>
              <a:rPr lang="zh-CN" altLang="en-US" sz="2400" dirty="0">
                <a:solidFill>
                  <a:srgbClr val="000000"/>
                </a:solidFill>
                <a:latin typeface="Times New Roman" panose="02020603050405020304" pitchFamily="18" charset="0"/>
                <a:cs typeface="Times New Roman" panose="02020603050405020304" pitchFamily="18" charset="0"/>
              </a:rPr>
              <a:t>新确立马克思主义的思想路线、政治路线、组织路</a:t>
            </a:r>
            <a:r>
              <a:rPr lang="zh-CN" altLang="en-US" sz="2400" dirty="0" smtClean="0">
                <a:solidFill>
                  <a:srgbClr val="000000"/>
                </a:solidFill>
                <a:latin typeface="Times New Roman" panose="02020603050405020304" pitchFamily="18" charset="0"/>
                <a:cs typeface="Times New Roman" panose="02020603050405020304" pitchFamily="18" charset="0"/>
              </a:rPr>
              <a:t>线，确</a:t>
            </a:r>
            <a:r>
              <a:rPr lang="zh-CN" altLang="en-US" sz="2400" dirty="0">
                <a:solidFill>
                  <a:srgbClr val="000000"/>
                </a:solidFill>
                <a:latin typeface="Times New Roman" panose="02020603050405020304" pitchFamily="18" charset="0"/>
                <a:cs typeface="Times New Roman" panose="02020603050405020304" pitchFamily="18" charset="0"/>
              </a:rPr>
              <a:t>定把党和国家工作的重点转移到社会主义现代化建设上</a:t>
            </a:r>
            <a:r>
              <a:rPr lang="zh-CN" altLang="en-US" sz="2400" dirty="0" smtClean="0">
                <a:solidFill>
                  <a:srgbClr val="000000"/>
                </a:solidFill>
                <a:latin typeface="Times New Roman" panose="02020603050405020304" pitchFamily="18" charset="0"/>
                <a:cs typeface="Times New Roman" panose="02020603050405020304" pitchFamily="18" charset="0"/>
              </a:rPr>
              <a:t>来，作</a:t>
            </a:r>
            <a:r>
              <a:rPr lang="zh-CN" altLang="en-US" sz="2400" dirty="0">
                <a:solidFill>
                  <a:srgbClr val="000000"/>
                </a:solidFill>
                <a:latin typeface="Times New Roman" panose="02020603050405020304" pitchFamily="18" charset="0"/>
                <a:cs typeface="Times New Roman" panose="02020603050405020304" pitchFamily="18" charset="0"/>
              </a:rPr>
              <a:t>出实行改革开放的重大决</a:t>
            </a:r>
            <a:r>
              <a:rPr lang="zh-CN" altLang="en-US" sz="2400" dirty="0" smtClean="0">
                <a:solidFill>
                  <a:srgbClr val="000000"/>
                </a:solidFill>
                <a:latin typeface="Times New Roman" panose="02020603050405020304" pitchFamily="18" charset="0"/>
                <a:cs typeface="Times New Roman" panose="02020603050405020304" pitchFamily="18" charset="0"/>
              </a:rPr>
              <a:t>策，实</a:t>
            </a:r>
            <a:r>
              <a:rPr lang="zh-CN" altLang="en-US" sz="2400" dirty="0">
                <a:solidFill>
                  <a:srgbClr val="000000"/>
                </a:solidFill>
                <a:latin typeface="Times New Roman" panose="02020603050405020304" pitchFamily="18" charset="0"/>
                <a:cs typeface="Times New Roman" panose="02020603050405020304" pitchFamily="18" charset="0"/>
              </a:rPr>
              <a:t>现了中华人民共和国成立以来党的历史上具有深远意义的伟大转</a:t>
            </a:r>
            <a:r>
              <a:rPr lang="zh-CN" altLang="en-US" sz="2400" dirty="0" smtClean="0">
                <a:solidFill>
                  <a:srgbClr val="000000"/>
                </a:solidFill>
                <a:latin typeface="Times New Roman" panose="02020603050405020304" pitchFamily="18" charset="0"/>
                <a:cs typeface="Times New Roman" panose="02020603050405020304" pitchFamily="18" charset="0"/>
              </a:rPr>
              <a:t>折，开</a:t>
            </a:r>
            <a:r>
              <a:rPr lang="zh-CN" altLang="en-US" sz="2400" dirty="0">
                <a:solidFill>
                  <a:srgbClr val="000000"/>
                </a:solidFill>
                <a:latin typeface="Times New Roman" panose="02020603050405020304" pitchFamily="18" charset="0"/>
                <a:cs typeface="Times New Roman" panose="02020603050405020304" pitchFamily="18" charset="0"/>
              </a:rPr>
              <a:t>启了改革开放和社会主义现代化建设新时期。</a:t>
            </a:r>
            <a:endParaRPr lang="zh-CN" altLang="en-US" sz="2400" dirty="0">
              <a:solidFill>
                <a:srgbClr val="000000"/>
              </a:solidFill>
              <a:latin typeface="Times New Roman" panose="02020603050405020304" pitchFamily="18" charset="0"/>
              <a:cs typeface="Times New Roman" panose="02020603050405020304" pitchFamily="18" charset="0"/>
            </a:endParaRPr>
          </a:p>
        </p:txBody>
      </p:sp>
      <p:sp>
        <p:nvSpPr>
          <p:cNvPr id="3" name="文本框 2"/>
          <p:cNvSpPr txBox="1"/>
          <p:nvPr/>
        </p:nvSpPr>
        <p:spPr>
          <a:xfrm>
            <a:off x="1337791" y="703511"/>
            <a:ext cx="3877985" cy="584775"/>
          </a:xfrm>
          <a:prstGeom prst="rect">
            <a:avLst/>
          </a:prstGeom>
          <a:noFill/>
        </p:spPr>
        <p:txBody>
          <a:bodyPr wrap="none" rtlCol="0">
            <a:spAutoFit/>
          </a:bodyPr>
          <a:lstStyle/>
          <a:p>
            <a:pPr algn="l"/>
            <a:r>
              <a:rPr lang="zh-CN" altLang="en-US" sz="3200" b="1" dirty="0" smtClean="0">
                <a:solidFill>
                  <a:srgbClr val="C00000"/>
                </a:solidFill>
                <a:latin typeface="微软雅黑" panose="020B0503020204020204" pitchFamily="34" charset="-122"/>
                <a:ea typeface="微软雅黑" panose="020B0503020204020204" pitchFamily="34" charset="-122"/>
              </a:rPr>
              <a:t>一、改革开放的进程</a:t>
            </a:r>
            <a:endParaRPr lang="zh-CN" altLang="en-US" sz="3200" b="1" dirty="0" smtClean="0">
              <a:solidFill>
                <a:srgbClr val="C00000"/>
              </a:solidFill>
              <a:latin typeface="微软雅黑" panose="020B0503020204020204" pitchFamily="34" charset="-122"/>
              <a:ea typeface="微软雅黑" panose="020B0503020204020204" pitchFamily="34" charset="-122"/>
            </a:endParaRPr>
          </a:p>
        </p:txBody>
      </p:sp>
      <p:sp>
        <p:nvSpPr>
          <p:cNvPr id="5" name="矩形 4"/>
          <p:cNvSpPr/>
          <p:nvPr/>
        </p:nvSpPr>
        <p:spPr>
          <a:xfrm>
            <a:off x="1343016" y="1460599"/>
            <a:ext cx="2994731" cy="523220"/>
          </a:xfrm>
          <a:prstGeom prst="rect">
            <a:avLst/>
          </a:prstGeom>
        </p:spPr>
        <p:txBody>
          <a:bodyPr wrap="none">
            <a:spAutoFit/>
          </a:bodyPr>
          <a:lstStyle/>
          <a:p>
            <a:r>
              <a:rPr lang="en-US" altLang="zh-CN" sz="2800" dirty="0" smtClean="0">
                <a:solidFill>
                  <a:srgbClr val="C00000"/>
                </a:solidFill>
                <a:latin typeface="微软雅黑" panose="020B0503020204020204" pitchFamily="34" charset="-122"/>
                <a:ea typeface="微软雅黑" panose="020B0503020204020204" pitchFamily="34" charset="-122"/>
              </a:rPr>
              <a:t>1.</a:t>
            </a:r>
            <a:r>
              <a:rPr lang="zh-CN" altLang="en-US" sz="2800" dirty="0">
                <a:solidFill>
                  <a:srgbClr val="C00000"/>
                </a:solidFill>
                <a:latin typeface="微软雅黑" panose="020B0503020204020204" pitchFamily="34" charset="-122"/>
                <a:ea typeface="微软雅黑" panose="020B0503020204020204" pitchFamily="34" charset="-122"/>
              </a:rPr>
              <a:t>改革开放的开启</a:t>
            </a:r>
            <a:endParaRPr lang="zh-CN" altLang="en-US" sz="2800" dirty="0"/>
          </a:p>
        </p:txBody>
      </p:sp>
      <p:pic>
        <p:nvPicPr>
          <p:cNvPr id="7" name="图片 6"/>
          <p:cNvPicPr>
            <a:picLocks noChangeAspect="1"/>
          </p:cNvPicPr>
          <p:nvPr/>
        </p:nvPicPr>
        <p:blipFill>
          <a:blip r:embed="rId1"/>
          <a:stretch>
            <a:fillRect/>
          </a:stretch>
        </p:blipFill>
        <p:spPr>
          <a:xfrm>
            <a:off x="7084422" y="2284444"/>
            <a:ext cx="4072618" cy="2650196"/>
          </a:xfrm>
          <a:prstGeom prst="rect">
            <a:avLst/>
          </a:prstGeom>
        </p:spPr>
      </p:pic>
      <p:sp>
        <p:nvSpPr>
          <p:cNvPr id="8" name="文本框 7"/>
          <p:cNvSpPr txBox="1"/>
          <p:nvPr/>
        </p:nvSpPr>
        <p:spPr>
          <a:xfrm>
            <a:off x="7407911" y="5193433"/>
            <a:ext cx="3571337" cy="369332"/>
          </a:xfrm>
          <a:prstGeom prst="rect">
            <a:avLst/>
          </a:prstGeom>
          <a:noFill/>
        </p:spPr>
        <p:txBody>
          <a:bodyPr wrap="square" rtlCol="0">
            <a:spAutoFit/>
          </a:bodyPr>
          <a:lstStyle/>
          <a:p>
            <a:r>
              <a:rPr lang="zh-CN" altLang="en-US" b="1" dirty="0" smtClean="0"/>
              <a:t>邓小平在党的</a:t>
            </a:r>
            <a:r>
              <a:rPr lang="zh-CN" altLang="en-US" b="1" dirty="0">
                <a:latin typeface="Times New Roman" panose="02020603050405020304" pitchFamily="18" charset="0"/>
                <a:cs typeface="Times New Roman" panose="02020603050405020304" pitchFamily="18" charset="0"/>
              </a:rPr>
              <a:t>十一届三中全</a:t>
            </a:r>
            <a:r>
              <a:rPr lang="zh-CN" altLang="en-US" b="1" dirty="0" smtClean="0">
                <a:latin typeface="Times New Roman" panose="02020603050405020304" pitchFamily="18" charset="0"/>
                <a:cs typeface="Times New Roman" panose="02020603050405020304" pitchFamily="18" charset="0"/>
              </a:rPr>
              <a:t>会上</a:t>
            </a:r>
            <a:endParaRPr lang="zh-CN" altLang="en-US" b="1" dirty="0"/>
          </a:p>
        </p:txBody>
      </p:sp>
      <p:sp>
        <p:nvSpPr>
          <p:cNvPr id="9" name="对角圆角矩形 8"/>
          <p:cNvSpPr/>
          <p:nvPr/>
        </p:nvSpPr>
        <p:spPr>
          <a:xfrm>
            <a:off x="346229" y="71735"/>
            <a:ext cx="2370338" cy="630314"/>
          </a:xfrm>
          <a:prstGeom prst="round2Diag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latin typeface="微软雅黑" panose="020B0503020204020204" pitchFamily="34" charset="-122"/>
                <a:ea typeface="微软雅黑" panose="020B0503020204020204" pitchFamily="34" charset="-122"/>
              </a:rPr>
              <a:t>课堂探究</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19531" y="1671942"/>
            <a:ext cx="9499721" cy="1421928"/>
          </a:xfrm>
          <a:prstGeom prst="rect">
            <a:avLst/>
          </a:prstGeom>
        </p:spPr>
        <p:txBody>
          <a:bodyPr wrap="square">
            <a:spAutoFit/>
          </a:bodyPr>
          <a:lstStyle/>
          <a:p>
            <a:pPr indent="266700">
              <a:lnSpc>
                <a:spcPct val="120000"/>
              </a:lnSpc>
              <a:spcAft>
                <a:spcPts val="0"/>
              </a:spcAft>
              <a:tabLst>
                <a:tab pos="1029335" algn="l"/>
                <a:tab pos="1850390" algn="l"/>
                <a:tab pos="2538095" algn="l"/>
                <a:tab pos="3221990" algn="l"/>
              </a:tabLst>
            </a:pPr>
            <a:r>
              <a:rPr lang="en-US" altLang="zh-CN" sz="2400" dirty="0">
                <a:solidFill>
                  <a:srgbClr val="000000"/>
                </a:solidFill>
                <a:latin typeface="Times New Roman" panose="02020603050405020304" pitchFamily="18" charset="0"/>
                <a:cs typeface="Times New Roman" panose="02020603050405020304" pitchFamily="18" charset="0"/>
              </a:rPr>
              <a:t>(1)</a:t>
            </a:r>
            <a:r>
              <a:rPr lang="zh-CN" altLang="zh-CN" sz="2400" dirty="0">
                <a:solidFill>
                  <a:srgbClr val="000000"/>
                </a:solidFill>
                <a:latin typeface="Times New Roman" panose="02020603050405020304" pitchFamily="18" charset="0"/>
                <a:cs typeface="Times New Roman" panose="02020603050405020304" pitchFamily="18" charset="0"/>
              </a:rPr>
              <a:t>党的十一届三中全会后</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zh-CN" sz="2400" dirty="0">
                <a:solidFill>
                  <a:srgbClr val="000000"/>
                </a:solidFill>
                <a:latin typeface="Times New Roman" panose="02020603050405020304" pitchFamily="18" charset="0"/>
                <a:cs typeface="Times New Roman" panose="02020603050405020304" pitchFamily="18" charset="0"/>
              </a:rPr>
              <a:t>农村改革率先取得突破</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zh-CN" sz="2400" dirty="0">
                <a:solidFill>
                  <a:srgbClr val="000000"/>
                </a:solidFill>
                <a:latin typeface="Times New Roman" panose="02020603050405020304" pitchFamily="18" charset="0"/>
                <a:cs typeface="Times New Roman" panose="02020603050405020304" pitchFamily="18" charset="0"/>
              </a:rPr>
              <a:t>家庭联产承包责任制得以推行</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zh-CN" sz="2400" dirty="0">
                <a:solidFill>
                  <a:srgbClr val="000000"/>
                </a:solidFill>
                <a:latin typeface="Times New Roman" panose="02020603050405020304" pitchFamily="18" charset="0"/>
                <a:cs typeface="Times New Roman" panose="02020603050405020304" pitchFamily="18" charset="0"/>
              </a:rPr>
              <a:t>乡镇企业迅速发展。</a:t>
            </a:r>
            <a:r>
              <a:rPr lang="en-US" altLang="zh-CN" sz="2400" dirty="0">
                <a:solidFill>
                  <a:srgbClr val="000000"/>
                </a:solidFill>
                <a:latin typeface="Times New Roman" panose="02020603050405020304" pitchFamily="18" charset="0"/>
                <a:cs typeface="Times New Roman" panose="02020603050405020304" pitchFamily="18" charset="0"/>
              </a:rPr>
              <a:t>1984</a:t>
            </a:r>
            <a:r>
              <a:rPr lang="zh-CN" altLang="zh-CN" sz="2400" dirty="0">
                <a:solidFill>
                  <a:srgbClr val="000000"/>
                </a:solidFill>
                <a:latin typeface="Times New Roman" panose="02020603050405020304" pitchFamily="18" charset="0"/>
                <a:cs typeface="Times New Roman" panose="02020603050405020304" pitchFamily="18" charset="0"/>
              </a:rPr>
              <a:t>年召开的党的十二届三中全会</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zh-CN" sz="2400" dirty="0">
                <a:solidFill>
                  <a:srgbClr val="000000"/>
                </a:solidFill>
                <a:latin typeface="Times New Roman" panose="02020603050405020304" pitchFamily="18" charset="0"/>
                <a:cs typeface="Times New Roman" panose="02020603050405020304" pitchFamily="18" charset="0"/>
              </a:rPr>
              <a:t>标志着中国改革重点从农村转向城市</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zh-CN" sz="2400" dirty="0">
                <a:solidFill>
                  <a:srgbClr val="000000"/>
                </a:solidFill>
                <a:latin typeface="Times New Roman" panose="02020603050405020304" pitchFamily="18" charset="0"/>
                <a:cs typeface="Times New Roman" panose="02020603050405020304" pitchFamily="18" charset="0"/>
              </a:rPr>
              <a:t>企业改革迈出重要步伐。</a:t>
            </a:r>
            <a:endParaRPr lang="zh-CN" altLang="zh-CN" sz="2400" dirty="0">
              <a:solidFill>
                <a:srgbClr val="000000"/>
              </a:solidFill>
              <a:latin typeface="Times New Roman" panose="02020603050405020304" pitchFamily="18" charset="0"/>
              <a:cs typeface="Times New Roman" panose="02020603050405020304" pitchFamily="18" charset="0"/>
            </a:endParaRPr>
          </a:p>
        </p:txBody>
      </p:sp>
      <p:sp>
        <p:nvSpPr>
          <p:cNvPr id="3" name="文本框 2"/>
          <p:cNvSpPr txBox="1"/>
          <p:nvPr/>
        </p:nvSpPr>
        <p:spPr>
          <a:xfrm>
            <a:off x="1719531" y="513399"/>
            <a:ext cx="3877985" cy="584775"/>
          </a:xfrm>
          <a:prstGeom prst="rect">
            <a:avLst/>
          </a:prstGeom>
          <a:noFill/>
        </p:spPr>
        <p:txBody>
          <a:bodyPr wrap="none" rtlCol="0">
            <a:spAutoFit/>
          </a:bodyPr>
          <a:lstStyle/>
          <a:p>
            <a:pPr algn="l"/>
            <a:r>
              <a:rPr lang="zh-CN" altLang="en-US" sz="3200" b="1" dirty="0" smtClean="0">
                <a:solidFill>
                  <a:srgbClr val="C00000"/>
                </a:solidFill>
                <a:latin typeface="微软雅黑" panose="020B0503020204020204" pitchFamily="34" charset="-122"/>
                <a:ea typeface="微软雅黑" panose="020B0503020204020204" pitchFamily="34" charset="-122"/>
              </a:rPr>
              <a:t>一、改革开放的进程</a:t>
            </a:r>
            <a:endParaRPr lang="zh-CN" altLang="en-US" sz="3200" b="1" dirty="0" smtClean="0">
              <a:solidFill>
                <a:srgbClr val="C00000"/>
              </a:solidFill>
              <a:latin typeface="微软雅黑" panose="020B0503020204020204" pitchFamily="34" charset="-122"/>
              <a:ea typeface="微软雅黑" panose="020B0503020204020204" pitchFamily="34" charset="-122"/>
            </a:endParaRPr>
          </a:p>
        </p:txBody>
      </p:sp>
      <p:sp>
        <p:nvSpPr>
          <p:cNvPr id="4" name="矩形 3"/>
          <p:cNvSpPr/>
          <p:nvPr/>
        </p:nvSpPr>
        <p:spPr>
          <a:xfrm>
            <a:off x="1719531" y="1218338"/>
            <a:ext cx="2994731" cy="523220"/>
          </a:xfrm>
          <a:prstGeom prst="rect">
            <a:avLst/>
          </a:prstGeom>
        </p:spPr>
        <p:txBody>
          <a:bodyPr wrap="none">
            <a:spAutoFit/>
          </a:bodyPr>
          <a:lstStyle/>
          <a:p>
            <a:r>
              <a:rPr lang="en-US" altLang="zh-CN" sz="2800" dirty="0" smtClean="0">
                <a:solidFill>
                  <a:srgbClr val="C00000"/>
                </a:solidFill>
                <a:latin typeface="微软雅黑" panose="020B0503020204020204" pitchFamily="34" charset="-122"/>
                <a:ea typeface="微软雅黑" panose="020B0503020204020204" pitchFamily="34" charset="-122"/>
              </a:rPr>
              <a:t>2.</a:t>
            </a:r>
            <a:r>
              <a:rPr lang="zh-CN" altLang="en-US" sz="2800" dirty="0">
                <a:solidFill>
                  <a:srgbClr val="C00000"/>
                </a:solidFill>
                <a:latin typeface="微软雅黑" panose="020B0503020204020204" pitchFamily="34" charset="-122"/>
                <a:ea typeface="微软雅黑" panose="020B0503020204020204" pitchFamily="34" charset="-122"/>
              </a:rPr>
              <a:t>改革开放</a:t>
            </a:r>
            <a:r>
              <a:rPr lang="zh-CN" altLang="en-US" sz="2800" dirty="0" smtClean="0">
                <a:solidFill>
                  <a:srgbClr val="C00000"/>
                </a:solidFill>
                <a:latin typeface="微软雅黑" panose="020B0503020204020204" pitchFamily="34" charset="-122"/>
                <a:ea typeface="微软雅黑" panose="020B0503020204020204" pitchFamily="34" charset="-122"/>
              </a:rPr>
              <a:t>的发展</a:t>
            </a:r>
            <a:endParaRPr lang="zh-CN" altLang="en-US" sz="2800" dirty="0"/>
          </a:p>
        </p:txBody>
      </p:sp>
      <p:pic>
        <p:nvPicPr>
          <p:cNvPr id="5" name="图片 4"/>
          <p:cNvPicPr>
            <a:picLocks noChangeAspect="1"/>
          </p:cNvPicPr>
          <p:nvPr/>
        </p:nvPicPr>
        <p:blipFill>
          <a:blip r:embed="rId1"/>
          <a:stretch>
            <a:fillRect/>
          </a:stretch>
        </p:blipFill>
        <p:spPr>
          <a:xfrm>
            <a:off x="1719531" y="3093870"/>
            <a:ext cx="3915074" cy="2979126"/>
          </a:xfrm>
          <a:prstGeom prst="rect">
            <a:avLst/>
          </a:prstGeom>
        </p:spPr>
      </p:pic>
      <p:sp>
        <p:nvSpPr>
          <p:cNvPr id="6" name="矩形 5"/>
          <p:cNvSpPr/>
          <p:nvPr/>
        </p:nvSpPr>
        <p:spPr>
          <a:xfrm>
            <a:off x="1765326" y="6168689"/>
            <a:ext cx="3871573" cy="369332"/>
          </a:xfrm>
          <a:prstGeom prst="rect">
            <a:avLst/>
          </a:prstGeom>
        </p:spPr>
        <p:txBody>
          <a:bodyPr wrap="none">
            <a:spAutoFit/>
          </a:bodyPr>
          <a:lstStyle/>
          <a:p>
            <a:r>
              <a:rPr lang="zh-CN" altLang="en-US" b="1" dirty="0"/>
              <a:t>凤阳县小岗村</a:t>
            </a:r>
            <a:r>
              <a:rPr lang="en-US" altLang="zh-CN" b="1" dirty="0"/>
              <a:t>18</a:t>
            </a:r>
            <a:r>
              <a:rPr lang="zh-CN" altLang="en-US" b="1" dirty="0"/>
              <a:t>位农民签下“生死状”</a:t>
            </a:r>
            <a:endParaRPr lang="zh-CN" altLang="en-US" b="1" dirty="0"/>
          </a:p>
        </p:txBody>
      </p:sp>
      <p:pic>
        <p:nvPicPr>
          <p:cNvPr id="7" name="图片 6"/>
          <p:cNvPicPr>
            <a:picLocks noChangeAspect="1"/>
          </p:cNvPicPr>
          <p:nvPr/>
        </p:nvPicPr>
        <p:blipFill rotWithShape="1">
          <a:blip r:embed="rId2"/>
          <a:srcRect l="6442" t="189" r="-184" b="52427"/>
          <a:stretch>
            <a:fillRect/>
          </a:stretch>
        </p:blipFill>
        <p:spPr>
          <a:xfrm>
            <a:off x="6239324" y="3093870"/>
            <a:ext cx="4422532" cy="2979126"/>
          </a:xfrm>
          <a:prstGeom prst="rect">
            <a:avLst/>
          </a:prstGeom>
        </p:spPr>
      </p:pic>
      <p:sp>
        <p:nvSpPr>
          <p:cNvPr id="8" name="矩形 7"/>
          <p:cNvSpPr/>
          <p:nvPr/>
        </p:nvSpPr>
        <p:spPr>
          <a:xfrm>
            <a:off x="7295849" y="6168689"/>
            <a:ext cx="2262158" cy="369332"/>
          </a:xfrm>
          <a:prstGeom prst="rect">
            <a:avLst/>
          </a:prstGeom>
        </p:spPr>
        <p:txBody>
          <a:bodyPr wrap="none">
            <a:spAutoFit/>
          </a:bodyPr>
          <a:lstStyle/>
          <a:p>
            <a:r>
              <a:rPr lang="zh-CN" altLang="en-US" b="1" dirty="0"/>
              <a:t>党的十二届三中全会</a:t>
            </a:r>
            <a:endParaRPr lang="zh-CN" altLang="en-US" b="1"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箭头连接符 1"/>
          <p:cNvCxnSpPr/>
          <p:nvPr/>
        </p:nvCxnSpPr>
        <p:spPr>
          <a:xfrm>
            <a:off x="1524000" y="5018972"/>
            <a:ext cx="9180512" cy="24469"/>
          </a:xfrm>
          <a:prstGeom prst="straightConnector1">
            <a:avLst/>
          </a:prstGeom>
          <a:noFill/>
          <a:ln w="50800" cap="flat" cmpd="sng" algn="ctr">
            <a:solidFill>
              <a:srgbClr val="FF0000"/>
            </a:solidFill>
            <a:prstDash val="solid"/>
            <a:bevel/>
            <a:headEnd w="lg" len="lg"/>
            <a:tailEnd type="triangle" w="lg" len="lg"/>
          </a:ln>
          <a:effectLst/>
        </p:spPr>
      </p:cxnSp>
      <p:cxnSp>
        <p:nvCxnSpPr>
          <p:cNvPr id="3" name="直接连接符 2"/>
          <p:cNvCxnSpPr/>
          <p:nvPr/>
        </p:nvCxnSpPr>
        <p:spPr>
          <a:xfrm>
            <a:off x="4615792" y="5031206"/>
            <a:ext cx="0" cy="321734"/>
          </a:xfrm>
          <a:prstGeom prst="line">
            <a:avLst/>
          </a:prstGeom>
          <a:noFill/>
          <a:ln w="50800" cap="flat" cmpd="sng" algn="ctr">
            <a:solidFill>
              <a:srgbClr val="FF0000"/>
            </a:solidFill>
            <a:prstDash val="solid"/>
          </a:ln>
          <a:effectLst/>
        </p:spPr>
      </p:cxnSp>
      <p:sp>
        <p:nvSpPr>
          <p:cNvPr id="4" name="文本框 3"/>
          <p:cNvSpPr txBox="1"/>
          <p:nvPr/>
        </p:nvSpPr>
        <p:spPr>
          <a:xfrm>
            <a:off x="3923936" y="5268749"/>
            <a:ext cx="1383712" cy="523541"/>
          </a:xfrm>
          <a:prstGeom prst="rect">
            <a:avLst/>
          </a:prstGeom>
          <a:noFill/>
        </p:spPr>
        <p:txBody>
          <a:bodyPr wrap="none" rtlCol="0">
            <a:spAutoFit/>
          </a:bodyPr>
          <a:lstStyle/>
          <a:p>
            <a:r>
              <a:rPr lang="en-US" altLang="zh-CN" sz="2800" dirty="0" smtClean="0">
                <a:latin typeface="微软雅黑" panose="020B0503020204020204" pitchFamily="34" charset="-122"/>
                <a:ea typeface="微软雅黑" panose="020B0503020204020204" pitchFamily="34" charset="-122"/>
              </a:rPr>
              <a:t>1984</a:t>
            </a:r>
            <a:r>
              <a:rPr lang="zh-CN" altLang="en-US" sz="2800" dirty="0" smtClean="0">
                <a:latin typeface="微软雅黑" panose="020B0503020204020204" pitchFamily="34" charset="-122"/>
                <a:ea typeface="微软雅黑" panose="020B0503020204020204" pitchFamily="34" charset="-122"/>
              </a:rPr>
              <a:t>年</a:t>
            </a:r>
            <a:endParaRPr lang="zh-CN" altLang="en-US" sz="2800" dirty="0">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7336141" y="4709472"/>
            <a:ext cx="0" cy="321734"/>
          </a:xfrm>
          <a:prstGeom prst="line">
            <a:avLst/>
          </a:prstGeom>
          <a:noFill/>
          <a:ln w="50800" cap="flat" cmpd="sng" algn="ctr">
            <a:solidFill>
              <a:srgbClr val="FF0000"/>
            </a:solidFill>
            <a:prstDash val="solid"/>
          </a:ln>
          <a:effectLst/>
        </p:spPr>
      </p:cxnSp>
      <p:sp>
        <p:nvSpPr>
          <p:cNvPr id="6" name="文本框 5"/>
          <p:cNvSpPr txBox="1"/>
          <p:nvPr/>
        </p:nvSpPr>
        <p:spPr>
          <a:xfrm>
            <a:off x="6731801" y="4270168"/>
            <a:ext cx="1383712" cy="523541"/>
          </a:xfrm>
          <a:prstGeom prst="rect">
            <a:avLst/>
          </a:prstGeom>
          <a:noFill/>
        </p:spPr>
        <p:txBody>
          <a:bodyPr wrap="none" rtlCol="0">
            <a:spAutoFit/>
          </a:bodyPr>
          <a:lstStyle/>
          <a:p>
            <a:r>
              <a:rPr lang="en-US" altLang="zh-CN" sz="2800" dirty="0" smtClean="0">
                <a:latin typeface="微软雅黑" panose="020B0503020204020204" pitchFamily="34" charset="-122"/>
                <a:ea typeface="微软雅黑" panose="020B0503020204020204" pitchFamily="34" charset="-122"/>
              </a:rPr>
              <a:t>1988</a:t>
            </a:r>
            <a:r>
              <a:rPr lang="zh-CN" altLang="en-US" sz="2800" dirty="0" smtClean="0">
                <a:latin typeface="微软雅黑" panose="020B0503020204020204" pitchFamily="34" charset="-122"/>
                <a:ea typeface="微软雅黑" panose="020B0503020204020204" pitchFamily="34" charset="-122"/>
              </a:rPr>
              <a:t>年</a:t>
            </a:r>
            <a:endParaRPr lang="zh-CN" altLang="en-US" sz="2800" dirty="0">
              <a:latin typeface="微软雅黑" panose="020B0503020204020204" pitchFamily="34" charset="-122"/>
              <a:ea typeface="微软雅黑" panose="020B0503020204020204" pitchFamily="34" charset="-122"/>
            </a:endParaRPr>
          </a:p>
        </p:txBody>
      </p:sp>
      <p:sp>
        <p:nvSpPr>
          <p:cNvPr id="7" name="文本框 6"/>
          <p:cNvSpPr txBox="1"/>
          <p:nvPr/>
        </p:nvSpPr>
        <p:spPr>
          <a:xfrm>
            <a:off x="8337098" y="5268749"/>
            <a:ext cx="1383712" cy="523541"/>
          </a:xfrm>
          <a:prstGeom prst="rect">
            <a:avLst/>
          </a:prstGeom>
          <a:noFill/>
        </p:spPr>
        <p:txBody>
          <a:bodyPr wrap="none" rtlCol="0">
            <a:spAutoFit/>
          </a:bodyPr>
          <a:lstStyle/>
          <a:p>
            <a:r>
              <a:rPr lang="en-US" altLang="zh-CN" sz="2800" dirty="0" smtClean="0">
                <a:latin typeface="微软雅黑" panose="020B0503020204020204" pitchFamily="34" charset="-122"/>
                <a:ea typeface="微软雅黑" panose="020B0503020204020204" pitchFamily="34" charset="-122"/>
              </a:rPr>
              <a:t>1990</a:t>
            </a:r>
            <a:r>
              <a:rPr lang="zh-CN" altLang="en-US" sz="2800" dirty="0" smtClean="0">
                <a:latin typeface="微软雅黑" panose="020B0503020204020204" pitchFamily="34" charset="-122"/>
                <a:ea typeface="微软雅黑" panose="020B0503020204020204" pitchFamily="34" charset="-122"/>
              </a:rPr>
              <a:t>年</a:t>
            </a:r>
            <a:endParaRPr lang="zh-CN" altLang="en-US" sz="2800" dirty="0">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8898320" y="5018972"/>
            <a:ext cx="0" cy="321734"/>
          </a:xfrm>
          <a:prstGeom prst="line">
            <a:avLst/>
          </a:prstGeom>
          <a:noFill/>
          <a:ln w="50800" cap="flat" cmpd="sng" algn="ctr">
            <a:solidFill>
              <a:srgbClr val="FF0000"/>
            </a:solidFill>
            <a:prstDash val="solid"/>
          </a:ln>
          <a:effectLst/>
        </p:spPr>
      </p:cxnSp>
      <p:sp>
        <p:nvSpPr>
          <p:cNvPr id="9" name="文本框 8"/>
          <p:cNvSpPr txBox="1"/>
          <p:nvPr/>
        </p:nvSpPr>
        <p:spPr>
          <a:xfrm>
            <a:off x="1524000" y="4274004"/>
            <a:ext cx="1383712" cy="523541"/>
          </a:xfrm>
          <a:prstGeom prst="rect">
            <a:avLst/>
          </a:prstGeom>
          <a:noFill/>
        </p:spPr>
        <p:txBody>
          <a:bodyPr wrap="none" rtlCol="0">
            <a:spAutoFit/>
          </a:bodyPr>
          <a:lstStyle/>
          <a:p>
            <a:r>
              <a:rPr lang="en-US" altLang="zh-CN" sz="2800" dirty="0" smtClean="0">
                <a:latin typeface="微软雅黑" panose="020B0503020204020204" pitchFamily="34" charset="-122"/>
                <a:ea typeface="微软雅黑" panose="020B0503020204020204" pitchFamily="34" charset="-122"/>
              </a:rPr>
              <a:t>1980</a:t>
            </a:r>
            <a:r>
              <a:rPr lang="zh-CN" altLang="en-US" sz="2800" dirty="0" smtClean="0">
                <a:latin typeface="微软雅黑" panose="020B0503020204020204" pitchFamily="34" charset="-122"/>
                <a:ea typeface="微软雅黑" panose="020B0503020204020204" pitchFamily="34" charset="-122"/>
              </a:rPr>
              <a:t>年</a:t>
            </a:r>
            <a:endParaRPr lang="zh-CN" altLang="en-US" sz="2800" dirty="0">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2119925" y="4726880"/>
            <a:ext cx="0" cy="321734"/>
          </a:xfrm>
          <a:prstGeom prst="line">
            <a:avLst/>
          </a:prstGeom>
          <a:noFill/>
          <a:ln w="50800" cap="flat" cmpd="sng" algn="ctr">
            <a:solidFill>
              <a:srgbClr val="FF0000"/>
            </a:solidFill>
            <a:prstDash val="solid"/>
          </a:ln>
          <a:effectLst/>
        </p:spPr>
      </p:cxnSp>
      <p:sp>
        <p:nvSpPr>
          <p:cNvPr id="11" name="文本框 10"/>
          <p:cNvSpPr txBox="1"/>
          <p:nvPr/>
        </p:nvSpPr>
        <p:spPr>
          <a:xfrm>
            <a:off x="3109107" y="5713771"/>
            <a:ext cx="3343298" cy="830997"/>
          </a:xfrm>
          <a:prstGeom prst="rect">
            <a:avLst/>
          </a:prstGeom>
          <a:solidFill>
            <a:srgbClr val="C00000"/>
          </a:solidFill>
        </p:spPr>
        <p:txBody>
          <a:bodyPr wrap="square" rtlCol="0">
            <a:spAutoFit/>
          </a:bodyPr>
          <a:lstStyle>
            <a:defPPr>
              <a:defRPr lang="zh-CN"/>
            </a:defPPr>
            <a:lvl1pPr>
              <a:defRPr sz="2400" b="1">
                <a:solidFill>
                  <a:sysClr val="window" lastClr="FFFFFF"/>
                </a:solidFill>
                <a:latin typeface="微软雅黑" panose="020B0503020204020204" pitchFamily="34" charset="-122"/>
                <a:ea typeface="微软雅黑" panose="020B0503020204020204" pitchFamily="34" charset="-122"/>
              </a:defRPr>
            </a:lvl1pPr>
          </a:lstStyle>
          <a:p>
            <a:r>
              <a:rPr lang="zh-CN" altLang="en-US" dirty="0">
                <a:sym typeface="Arial" panose="020B0604020202020204" pitchFamily="34" charset="0"/>
              </a:rPr>
              <a:t>开放了大连、青岛等</a:t>
            </a:r>
            <a:r>
              <a:rPr lang="en-US" altLang="zh-CN" dirty="0">
                <a:sym typeface="Arial" panose="020B0604020202020204" pitchFamily="34" charset="0"/>
              </a:rPr>
              <a:t>14</a:t>
            </a:r>
            <a:r>
              <a:rPr lang="zh-CN" altLang="en-US" dirty="0">
                <a:sym typeface="Arial" panose="020B0604020202020204" pitchFamily="34" charset="0"/>
              </a:rPr>
              <a:t>个沿海港口城市。</a:t>
            </a:r>
            <a:endParaRPr lang="zh-CN" altLang="en-US" dirty="0"/>
          </a:p>
        </p:txBody>
      </p:sp>
      <p:sp>
        <p:nvSpPr>
          <p:cNvPr id="12" name="文本框 11"/>
          <p:cNvSpPr txBox="1"/>
          <p:nvPr/>
        </p:nvSpPr>
        <p:spPr>
          <a:xfrm>
            <a:off x="8226744" y="5713771"/>
            <a:ext cx="1604420" cy="830997"/>
          </a:xfrm>
          <a:prstGeom prst="rect">
            <a:avLst/>
          </a:prstGeom>
          <a:solidFill>
            <a:srgbClr val="C00000"/>
          </a:solidFill>
        </p:spPr>
        <p:txBody>
          <a:bodyPr wrap="square" rtlCol="0">
            <a:spAutoFit/>
          </a:bodyPr>
          <a:lstStyle/>
          <a:p>
            <a:r>
              <a:rPr lang="zh-CN" altLang="en-US" sz="2400" b="1" dirty="0">
                <a:solidFill>
                  <a:sysClr val="window" lastClr="FFFFFF"/>
                </a:solidFill>
                <a:latin typeface="微软雅黑" panose="020B0503020204020204" pitchFamily="34" charset="-122"/>
                <a:ea typeface="微软雅黑" panose="020B0503020204020204" pitchFamily="34" charset="-122"/>
              </a:rPr>
              <a:t>开发开放上海浦东。</a:t>
            </a:r>
            <a:endParaRPr lang="zh-CN" altLang="en-US" sz="2400" b="1" dirty="0">
              <a:solidFill>
                <a:sysClr val="window" lastClr="FFFFFF"/>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807269" y="2699171"/>
            <a:ext cx="3137127" cy="1569660"/>
          </a:xfrm>
          <a:prstGeom prst="rect">
            <a:avLst/>
          </a:prstGeom>
          <a:solidFill>
            <a:srgbClr val="C00000"/>
          </a:solidFill>
        </p:spPr>
        <p:txBody>
          <a:bodyPr wrap="square" rtlCol="0">
            <a:spAutoFit/>
          </a:bodyPr>
          <a:lstStyle/>
          <a:p>
            <a:r>
              <a:rPr lang="zh-CN" altLang="en-US" sz="2400" b="1" dirty="0" smtClean="0">
                <a:solidFill>
                  <a:sysClr val="window" lastClr="FFFFFF"/>
                </a:solidFill>
                <a:latin typeface="微软雅黑" panose="020B0503020204020204" pitchFamily="34" charset="-122"/>
                <a:ea typeface="微软雅黑" panose="020B0503020204020204" pitchFamily="34" charset="-122"/>
              </a:rPr>
              <a:t>深圳</a:t>
            </a:r>
            <a:r>
              <a:rPr lang="zh-CN" altLang="en-US" sz="2400" b="1" dirty="0">
                <a:solidFill>
                  <a:sysClr val="window" lastClr="FFFFFF"/>
                </a:solidFill>
                <a:latin typeface="微软雅黑" panose="020B0503020204020204" pitchFamily="34" charset="-122"/>
                <a:ea typeface="微软雅黑" panose="020B0503020204020204" pitchFamily="34" charset="-122"/>
              </a:rPr>
              <a:t>、珠海、汕头、厦门四个经济特区设立</a:t>
            </a:r>
            <a:r>
              <a:rPr lang="en-US" altLang="zh-CN" sz="2400" b="1" dirty="0">
                <a:solidFill>
                  <a:sysClr val="window" lastClr="FFFFFF"/>
                </a:solidFill>
                <a:latin typeface="微软雅黑" panose="020B0503020204020204" pitchFamily="34" charset="-122"/>
                <a:ea typeface="微软雅黑" panose="020B0503020204020204" pitchFamily="34" charset="-122"/>
              </a:rPr>
              <a:t>,</a:t>
            </a:r>
            <a:r>
              <a:rPr lang="zh-CN" altLang="en-US" sz="2400" b="1" dirty="0">
                <a:solidFill>
                  <a:sysClr val="window" lastClr="FFFFFF"/>
                </a:solidFill>
                <a:latin typeface="微软雅黑" panose="020B0503020204020204" pitchFamily="34" charset="-122"/>
                <a:ea typeface="微软雅黑" panose="020B0503020204020204" pitchFamily="34" charset="-122"/>
              </a:rPr>
              <a:t>标志着我国对外开放迈出关键步伐。</a:t>
            </a:r>
            <a:endParaRPr lang="zh-CN" altLang="en-US" sz="2400" b="1" dirty="0">
              <a:solidFill>
                <a:sysClr val="window" lastClr="FFFFFF"/>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5856441" y="3408120"/>
            <a:ext cx="3343298" cy="830997"/>
          </a:xfrm>
          <a:prstGeom prst="rect">
            <a:avLst/>
          </a:prstGeom>
          <a:solidFill>
            <a:srgbClr val="C00000"/>
          </a:solidFill>
        </p:spPr>
        <p:txBody>
          <a:bodyPr wrap="square" rtlCol="0">
            <a:spAutoFit/>
          </a:bodyPr>
          <a:lstStyle>
            <a:defPPr>
              <a:defRPr lang="zh-CN"/>
            </a:defPPr>
            <a:lvl1pPr>
              <a:defRPr sz="2400" b="1">
                <a:solidFill>
                  <a:sysClr val="window" lastClr="FFFFFF"/>
                </a:solidFill>
                <a:latin typeface="微软雅黑" panose="020B0503020204020204" pitchFamily="34" charset="-122"/>
                <a:ea typeface="微软雅黑" panose="020B0503020204020204" pitchFamily="34" charset="-122"/>
              </a:defRPr>
            </a:lvl1pPr>
          </a:lstStyle>
          <a:p>
            <a:r>
              <a:rPr lang="zh-CN" altLang="en-US" dirty="0">
                <a:sym typeface="Arial" panose="020B0604020202020204" pitchFamily="34" charset="0"/>
              </a:rPr>
              <a:t>设立海南省</a:t>
            </a:r>
            <a:r>
              <a:rPr lang="en-US" altLang="zh-CN" dirty="0">
                <a:sym typeface="Arial" panose="020B0604020202020204" pitchFamily="34" charset="0"/>
              </a:rPr>
              <a:t>,</a:t>
            </a:r>
            <a:r>
              <a:rPr lang="zh-CN" altLang="en-US" dirty="0">
                <a:sym typeface="Arial" panose="020B0604020202020204" pitchFamily="34" charset="0"/>
              </a:rPr>
              <a:t>并把海南开辟为经济特区。</a:t>
            </a:r>
            <a:endParaRPr lang="zh-CN" altLang="en-US" dirty="0"/>
          </a:p>
        </p:txBody>
      </p:sp>
      <p:sp>
        <p:nvSpPr>
          <p:cNvPr id="18" name="文本框 17"/>
          <p:cNvSpPr txBox="1"/>
          <p:nvPr/>
        </p:nvSpPr>
        <p:spPr>
          <a:xfrm>
            <a:off x="902771" y="408255"/>
            <a:ext cx="3877985" cy="584775"/>
          </a:xfrm>
          <a:prstGeom prst="rect">
            <a:avLst/>
          </a:prstGeom>
          <a:noFill/>
        </p:spPr>
        <p:txBody>
          <a:bodyPr wrap="none" rtlCol="0">
            <a:spAutoFit/>
          </a:bodyPr>
          <a:lstStyle/>
          <a:p>
            <a:pPr algn="l"/>
            <a:r>
              <a:rPr lang="zh-CN" altLang="en-US" sz="3200" b="1" dirty="0" smtClean="0">
                <a:solidFill>
                  <a:srgbClr val="C00000"/>
                </a:solidFill>
                <a:latin typeface="微软雅黑" panose="020B0503020204020204" pitchFamily="34" charset="-122"/>
                <a:ea typeface="微软雅黑" panose="020B0503020204020204" pitchFamily="34" charset="-122"/>
              </a:rPr>
              <a:t>一、改革开放的进程</a:t>
            </a:r>
            <a:endParaRPr lang="zh-CN" altLang="en-US" sz="3200" b="1" dirty="0" smtClean="0">
              <a:solidFill>
                <a:srgbClr val="C00000"/>
              </a:solidFill>
              <a:latin typeface="微软雅黑" panose="020B0503020204020204" pitchFamily="34" charset="-122"/>
              <a:ea typeface="微软雅黑" panose="020B0503020204020204" pitchFamily="34" charset="-122"/>
            </a:endParaRPr>
          </a:p>
        </p:txBody>
      </p:sp>
      <p:sp>
        <p:nvSpPr>
          <p:cNvPr id="19" name="矩形 18"/>
          <p:cNvSpPr/>
          <p:nvPr/>
        </p:nvSpPr>
        <p:spPr>
          <a:xfrm>
            <a:off x="949665" y="1184296"/>
            <a:ext cx="2994731" cy="523220"/>
          </a:xfrm>
          <a:prstGeom prst="rect">
            <a:avLst/>
          </a:prstGeom>
        </p:spPr>
        <p:txBody>
          <a:bodyPr wrap="none">
            <a:spAutoFit/>
          </a:bodyPr>
          <a:lstStyle/>
          <a:p>
            <a:r>
              <a:rPr lang="en-US" altLang="zh-CN" sz="2800" dirty="0" smtClean="0">
                <a:solidFill>
                  <a:srgbClr val="C00000"/>
                </a:solidFill>
                <a:latin typeface="微软雅黑" panose="020B0503020204020204" pitchFamily="34" charset="-122"/>
                <a:ea typeface="微软雅黑" panose="020B0503020204020204" pitchFamily="34" charset="-122"/>
              </a:rPr>
              <a:t>2.</a:t>
            </a:r>
            <a:r>
              <a:rPr lang="zh-CN" altLang="en-US" sz="2800" dirty="0">
                <a:solidFill>
                  <a:srgbClr val="C00000"/>
                </a:solidFill>
                <a:latin typeface="微软雅黑" panose="020B0503020204020204" pitchFamily="34" charset="-122"/>
                <a:ea typeface="微软雅黑" panose="020B0503020204020204" pitchFamily="34" charset="-122"/>
              </a:rPr>
              <a:t>改革开放</a:t>
            </a:r>
            <a:r>
              <a:rPr lang="zh-CN" altLang="en-US" sz="2800" dirty="0" smtClean="0">
                <a:solidFill>
                  <a:srgbClr val="C00000"/>
                </a:solidFill>
                <a:latin typeface="微软雅黑" panose="020B0503020204020204" pitchFamily="34" charset="-122"/>
                <a:ea typeface="微软雅黑" panose="020B0503020204020204" pitchFamily="34" charset="-122"/>
              </a:rPr>
              <a:t>的发展</a:t>
            </a:r>
            <a:endParaRPr lang="zh-CN" altLang="en-US" sz="2800" dirty="0"/>
          </a:p>
        </p:txBody>
      </p:sp>
      <p:sp>
        <p:nvSpPr>
          <p:cNvPr id="14" name="矩形 13"/>
          <p:cNvSpPr/>
          <p:nvPr/>
        </p:nvSpPr>
        <p:spPr>
          <a:xfrm>
            <a:off x="949665" y="1884835"/>
            <a:ext cx="8254116" cy="461665"/>
          </a:xfrm>
          <a:prstGeom prst="rect">
            <a:avLst/>
          </a:prstGeom>
        </p:spPr>
        <p:txBody>
          <a:bodyPr wrap="square">
            <a:spAutoFit/>
          </a:bodyPr>
          <a:lstStyle/>
          <a:p>
            <a:r>
              <a:rPr lang="en-US" altLang="zh-CN" sz="2400" dirty="0">
                <a:solidFill>
                  <a:srgbClr val="000000"/>
                </a:solidFill>
                <a:latin typeface="Times New Roman" panose="02020603050405020304" pitchFamily="18" charset="0"/>
                <a:cs typeface="Times New Roman" panose="02020603050405020304" pitchFamily="18" charset="0"/>
              </a:rPr>
              <a:t>(2)</a:t>
            </a:r>
            <a:r>
              <a:rPr lang="zh-CN" altLang="en-US" sz="2400" dirty="0">
                <a:solidFill>
                  <a:srgbClr val="000000"/>
                </a:solidFill>
                <a:latin typeface="Times New Roman" panose="02020603050405020304" pitchFamily="18" charset="0"/>
                <a:cs typeface="Times New Roman" panose="02020603050405020304" pitchFamily="18" charset="0"/>
              </a:rPr>
              <a:t>我国</a:t>
            </a:r>
            <a:r>
              <a:rPr lang="zh-CN" altLang="en-US" sz="2400" dirty="0">
                <a:solidFill>
                  <a:srgbClr val="FF0000"/>
                </a:solidFill>
                <a:latin typeface="Times New Roman" panose="02020603050405020304" pitchFamily="18" charset="0"/>
                <a:cs typeface="Times New Roman" panose="02020603050405020304" pitchFamily="18" charset="0"/>
              </a:rPr>
              <a:t>全方位、多层次、宽领域</a:t>
            </a:r>
            <a:r>
              <a:rPr lang="zh-CN" altLang="en-US" sz="2400" dirty="0">
                <a:solidFill>
                  <a:srgbClr val="000000"/>
                </a:solidFill>
                <a:latin typeface="Times New Roman" panose="02020603050405020304" pitchFamily="18" charset="0"/>
                <a:cs typeface="Times New Roman" panose="02020603050405020304" pitchFamily="18" charset="0"/>
              </a:rPr>
              <a:t>的对外开放格局基本形成</a:t>
            </a:r>
            <a:endParaRPr lang="zh-CN" altLang="en-US" sz="2400" dirty="0">
              <a:solidFill>
                <a:srgbClr val="000000"/>
              </a:solidFill>
              <a:latin typeface="Times New Roman" panose="02020603050405020304" pitchFamily="18" charset="0"/>
              <a:cs typeface="Times New Roman" panose="02020603050405020304"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0-#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childTnLst>
                          </p:cTn>
                        </p:par>
                        <p:par>
                          <p:cTn id="26" fill="hold">
                            <p:stCondLst>
                              <p:cond delay="1000"/>
                            </p:stCondLst>
                            <p:childTnLst>
                              <p:par>
                                <p:cTn id="27" presetID="2" presetClass="entr" presetSubtype="8" fill="hold" nodeType="after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fill="hold"/>
                                        <p:tgtEl>
                                          <p:spTgt spid="3"/>
                                        </p:tgtEl>
                                        <p:attrNameLst>
                                          <p:attrName>ppt_x</p:attrName>
                                        </p:attrNameLst>
                                      </p:cBhvr>
                                      <p:tavLst>
                                        <p:tav tm="0">
                                          <p:val>
                                            <p:strVal val="0-#ppt_w/2"/>
                                          </p:val>
                                        </p:tav>
                                        <p:tav tm="100000">
                                          <p:val>
                                            <p:strVal val="#ppt_x"/>
                                          </p:val>
                                        </p:tav>
                                      </p:tavLst>
                                    </p:anim>
                                    <p:anim calcmode="lin" valueType="num">
                                      <p:cBhvr additive="base">
                                        <p:cTn id="30" dur="500" fill="hold"/>
                                        <p:tgtEl>
                                          <p:spTgt spid="3"/>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0-#ppt_w/2"/>
                                          </p:val>
                                        </p:tav>
                                        <p:tav tm="100000">
                                          <p:val>
                                            <p:strVal val="#ppt_x"/>
                                          </p:val>
                                        </p:tav>
                                      </p:tavLst>
                                    </p:anim>
                                    <p:anim calcmode="lin" valueType="num">
                                      <p:cBhvr additive="base">
                                        <p:cTn id="3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
                                          </p:val>
                                        </p:tav>
                                        <p:tav tm="100000">
                                          <p:val>
                                            <p:strVal val="#ppt_x"/>
                                          </p:val>
                                        </p:tav>
                                      </p:tavLst>
                                    </p:anim>
                                    <p:anim calcmode="lin" valueType="num">
                                      <p:cBhvr>
                                        <p:cTn id="41" dur="1000" fill="hold"/>
                                        <p:tgtEl>
                                          <p:spTgt spid="11"/>
                                        </p:tgtEl>
                                        <p:attrNameLst>
                                          <p:attrName>ppt_y</p:attrName>
                                        </p:attrNameLst>
                                      </p:cBhvr>
                                      <p:tavLst>
                                        <p:tav tm="0">
                                          <p:val>
                                            <p:strVal val="#ppt_y+.1"/>
                                          </p:val>
                                        </p:tav>
                                        <p:tav tm="100000">
                                          <p:val>
                                            <p:strVal val="#ppt_y"/>
                                          </p:val>
                                        </p:tav>
                                      </p:tavLst>
                                    </p:anim>
                                  </p:childTnLst>
                                </p:cTn>
                              </p:par>
                            </p:childTnLst>
                          </p:cTn>
                        </p:par>
                        <p:par>
                          <p:cTn id="42" fill="hold">
                            <p:stCondLst>
                              <p:cond delay="1000"/>
                            </p:stCondLst>
                            <p:childTnLst>
                              <p:par>
                                <p:cTn id="43" presetID="2" presetClass="entr" presetSubtype="8" fill="hold" nodeType="after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500" fill="hold"/>
                                        <p:tgtEl>
                                          <p:spTgt spid="5"/>
                                        </p:tgtEl>
                                        <p:attrNameLst>
                                          <p:attrName>ppt_x</p:attrName>
                                        </p:attrNameLst>
                                      </p:cBhvr>
                                      <p:tavLst>
                                        <p:tav tm="0">
                                          <p:val>
                                            <p:strVal val="0-#ppt_w/2"/>
                                          </p:val>
                                        </p:tav>
                                        <p:tav tm="100000">
                                          <p:val>
                                            <p:strVal val="#ppt_x"/>
                                          </p:val>
                                        </p:tav>
                                      </p:tavLst>
                                    </p:anim>
                                    <p:anim calcmode="lin" valueType="num">
                                      <p:cBhvr additive="base">
                                        <p:cTn id="46" dur="500" fill="hold"/>
                                        <p:tgtEl>
                                          <p:spTgt spid="5"/>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500" fill="hold"/>
                                        <p:tgtEl>
                                          <p:spTgt spid="6"/>
                                        </p:tgtEl>
                                        <p:attrNameLst>
                                          <p:attrName>ppt_x</p:attrName>
                                        </p:attrNameLst>
                                      </p:cBhvr>
                                      <p:tavLst>
                                        <p:tav tm="0">
                                          <p:val>
                                            <p:strVal val="0-#ppt_w/2"/>
                                          </p:val>
                                        </p:tav>
                                        <p:tav tm="100000">
                                          <p:val>
                                            <p:strVal val="#ppt_x"/>
                                          </p:val>
                                        </p:tav>
                                      </p:tavLst>
                                    </p:anim>
                                    <p:anim calcmode="lin" valueType="num">
                                      <p:cBhvr additive="base">
                                        <p:cTn id="5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1000"/>
                                        <p:tgtEl>
                                          <p:spTgt spid="17"/>
                                        </p:tgtEl>
                                      </p:cBhvr>
                                    </p:animEffect>
                                    <p:anim calcmode="lin" valueType="num">
                                      <p:cBhvr>
                                        <p:cTn id="56" dur="1000" fill="hold"/>
                                        <p:tgtEl>
                                          <p:spTgt spid="17"/>
                                        </p:tgtEl>
                                        <p:attrNameLst>
                                          <p:attrName>ppt_x</p:attrName>
                                        </p:attrNameLst>
                                      </p:cBhvr>
                                      <p:tavLst>
                                        <p:tav tm="0">
                                          <p:val>
                                            <p:strVal val="#ppt_x"/>
                                          </p:val>
                                        </p:tav>
                                        <p:tav tm="100000">
                                          <p:val>
                                            <p:strVal val="#ppt_x"/>
                                          </p:val>
                                        </p:tav>
                                      </p:tavLst>
                                    </p:anim>
                                    <p:anim calcmode="lin" valueType="num">
                                      <p:cBhvr>
                                        <p:cTn id="57" dur="1000" fill="hold"/>
                                        <p:tgtEl>
                                          <p:spTgt spid="17"/>
                                        </p:tgtEl>
                                        <p:attrNameLst>
                                          <p:attrName>ppt_y</p:attrName>
                                        </p:attrNameLst>
                                      </p:cBhvr>
                                      <p:tavLst>
                                        <p:tav tm="0">
                                          <p:val>
                                            <p:strVal val="#ppt_y+.1"/>
                                          </p:val>
                                        </p:tav>
                                        <p:tav tm="100000">
                                          <p:val>
                                            <p:strVal val="#ppt_y"/>
                                          </p:val>
                                        </p:tav>
                                      </p:tavLst>
                                    </p:anim>
                                  </p:childTnLst>
                                </p:cTn>
                              </p:par>
                            </p:childTnLst>
                          </p:cTn>
                        </p:par>
                        <p:par>
                          <p:cTn id="58" fill="hold">
                            <p:stCondLst>
                              <p:cond delay="1000"/>
                            </p:stCondLst>
                            <p:childTnLst>
                              <p:par>
                                <p:cTn id="59" presetID="2" presetClass="entr" presetSubtype="4" fill="hold" nodeType="after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500" fill="hold"/>
                                        <p:tgtEl>
                                          <p:spTgt spid="8"/>
                                        </p:tgtEl>
                                        <p:attrNameLst>
                                          <p:attrName>ppt_x</p:attrName>
                                        </p:attrNameLst>
                                      </p:cBhvr>
                                      <p:tavLst>
                                        <p:tav tm="0">
                                          <p:val>
                                            <p:strVal val="#ppt_x"/>
                                          </p:val>
                                        </p:tav>
                                        <p:tav tm="100000">
                                          <p:val>
                                            <p:strVal val="#ppt_x"/>
                                          </p:val>
                                        </p:tav>
                                      </p:tavLst>
                                    </p:anim>
                                    <p:anim calcmode="lin" valueType="num">
                                      <p:cBhvr additive="base">
                                        <p:cTn id="62" dur="500" fill="hold"/>
                                        <p:tgtEl>
                                          <p:spTgt spid="8"/>
                                        </p:tgtEl>
                                        <p:attrNameLst>
                                          <p:attrName>ppt_y</p:attrName>
                                        </p:attrNameLst>
                                      </p:cBhvr>
                                      <p:tavLst>
                                        <p:tav tm="0">
                                          <p:val>
                                            <p:strVal val="1+#ppt_h/2"/>
                                          </p:val>
                                        </p:tav>
                                        <p:tav tm="100000">
                                          <p:val>
                                            <p:strVal val="#ppt_y"/>
                                          </p:val>
                                        </p:tav>
                                      </p:tavLst>
                                    </p:anim>
                                  </p:childTnLst>
                                </p:cTn>
                              </p:par>
                            </p:childTnLst>
                          </p:cTn>
                        </p:par>
                        <p:par>
                          <p:cTn id="63" fill="hold">
                            <p:stCondLst>
                              <p:cond delay="1500"/>
                            </p:stCondLst>
                            <p:childTnLst>
                              <p:par>
                                <p:cTn id="64" presetID="2" presetClass="entr" presetSubtype="4" fill="hold" grpId="0" nodeType="after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500" fill="hold"/>
                                        <p:tgtEl>
                                          <p:spTgt spid="7"/>
                                        </p:tgtEl>
                                        <p:attrNameLst>
                                          <p:attrName>ppt_x</p:attrName>
                                        </p:attrNameLst>
                                      </p:cBhvr>
                                      <p:tavLst>
                                        <p:tav tm="0">
                                          <p:val>
                                            <p:strVal val="#ppt_x"/>
                                          </p:val>
                                        </p:tav>
                                        <p:tav tm="100000">
                                          <p:val>
                                            <p:strVal val="#ppt_x"/>
                                          </p:val>
                                        </p:tav>
                                      </p:tavLst>
                                    </p:anim>
                                    <p:anim calcmode="lin" valueType="num">
                                      <p:cBhvr additive="base">
                                        <p:cTn id="6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500" fill="hold"/>
                                        <p:tgtEl>
                                          <p:spTgt spid="12"/>
                                        </p:tgtEl>
                                        <p:attrNameLst>
                                          <p:attrName>ppt_x</p:attrName>
                                        </p:attrNameLst>
                                      </p:cBhvr>
                                      <p:tavLst>
                                        <p:tav tm="0">
                                          <p:val>
                                            <p:strVal val="#ppt_x"/>
                                          </p:val>
                                        </p:tav>
                                        <p:tav tm="100000">
                                          <p:val>
                                            <p:strVal val="#ppt_x"/>
                                          </p:val>
                                        </p:tav>
                                      </p:tavLst>
                                    </p:anim>
                                    <p:anim calcmode="lin" valueType="num">
                                      <p:cBhvr additive="base">
                                        <p:cTn id="7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9" grpId="0"/>
      <p:bldP spid="11" grpId="0" bldLvl="0" animBg="1"/>
      <p:bldP spid="12" grpId="0" bldLvl="0" animBg="1"/>
      <p:bldP spid="13" grpId="0" bldLvl="0" animBg="1"/>
      <p:bldP spid="17"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mianfeiwendang.com/pic/04d9229bb2bcd1746ea8281c2b51fac58e9717b4/1-720-png_6_0_0_135_907_311_233_888.75_1258.725-960-0-244-960.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01296" y="289073"/>
            <a:ext cx="9144000" cy="628425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1" cstate="screen"/>
          <a:srcRect l="6637" r="25069"/>
          <a:stretch>
            <a:fillRect/>
          </a:stretch>
        </p:blipFill>
        <p:spPr>
          <a:xfrm>
            <a:off x="4318838" y="2777528"/>
            <a:ext cx="2837488" cy="2837488"/>
          </a:xfrm>
          <a:prstGeom prst="rect">
            <a:avLst/>
          </a:prstGeom>
        </p:spPr>
      </p:pic>
      <p:sp>
        <p:nvSpPr>
          <p:cNvPr id="6" name="任意多边形 15"/>
          <p:cNvSpPr>
            <a:spLocks noChangeArrowheads="1"/>
          </p:cNvSpPr>
          <p:nvPr/>
        </p:nvSpPr>
        <p:spPr bwMode="auto">
          <a:xfrm>
            <a:off x="1764788" y="2777528"/>
            <a:ext cx="4013543" cy="1358821"/>
          </a:xfrm>
          <a:custGeom>
            <a:avLst/>
            <a:gdLst>
              <a:gd name="T0" fmla="*/ 4963098 w 4963098"/>
              <a:gd name="T1" fmla="*/ 0 h 1676733"/>
              <a:gd name="T2" fmla="*/ 4963098 w 4963098"/>
              <a:gd name="T3" fmla="*/ 529569 h 1676733"/>
              <a:gd name="T4" fmla="*/ 4904851 w 4963098"/>
              <a:gd name="T5" fmla="*/ 532510 h 1676733"/>
              <a:gd name="T6" fmla="*/ 3822718 w 4963098"/>
              <a:gd name="T7" fmla="*/ 1614644 h 1676733"/>
              <a:gd name="T8" fmla="*/ 3819744 w 4963098"/>
              <a:gd name="T9" fmla="*/ 1673539 h 1676733"/>
              <a:gd name="T10" fmla="*/ 3461656 w 4963098"/>
              <a:gd name="T11" fmla="*/ 1673539 h 1676733"/>
              <a:gd name="T12" fmla="*/ 3461656 w 4963098"/>
              <a:gd name="T13" fmla="*/ 1676733 h 1676733"/>
              <a:gd name="T14" fmla="*/ 0 w 4963098"/>
              <a:gd name="T15" fmla="*/ 1676733 h 1676733"/>
              <a:gd name="T16" fmla="*/ 0 w 4963098"/>
              <a:gd name="T17" fmla="*/ 1210789 h 1676733"/>
              <a:gd name="T18" fmla="*/ 3317336 w 4963098"/>
              <a:gd name="T19" fmla="*/ 1210789 h 1676733"/>
              <a:gd name="T20" fmla="*/ 3397184 w 4963098"/>
              <a:gd name="T21" fmla="*/ 997304 h 1676733"/>
              <a:gd name="T22" fmla="*/ 4798481 w 4963098"/>
              <a:gd name="T23" fmla="*/ 8312 h 16767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963098"/>
              <a:gd name="T37" fmla="*/ 0 h 1676733"/>
              <a:gd name="T38" fmla="*/ 4963098 w 4963098"/>
              <a:gd name="T39" fmla="*/ 1676733 h 16767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963098" h="1676733">
                <a:moveTo>
                  <a:pt x="4963098" y="0"/>
                </a:moveTo>
                <a:lnTo>
                  <a:pt x="4963098" y="529569"/>
                </a:lnTo>
                <a:lnTo>
                  <a:pt x="4904851" y="532510"/>
                </a:lnTo>
                <a:cubicBezTo>
                  <a:pt x="4334273" y="590456"/>
                  <a:pt x="3880663" y="1044066"/>
                  <a:pt x="3822718" y="1614644"/>
                </a:cubicBezTo>
                <a:lnTo>
                  <a:pt x="3819744" y="1673539"/>
                </a:lnTo>
                <a:lnTo>
                  <a:pt x="3461656" y="1673539"/>
                </a:lnTo>
                <a:lnTo>
                  <a:pt x="3461656" y="1676733"/>
                </a:lnTo>
                <a:lnTo>
                  <a:pt x="0" y="1676733"/>
                </a:lnTo>
                <a:lnTo>
                  <a:pt x="0" y="1210789"/>
                </a:lnTo>
                <a:lnTo>
                  <a:pt x="3317336" y="1210789"/>
                </a:lnTo>
                <a:lnTo>
                  <a:pt x="3397184" y="997304"/>
                </a:lnTo>
                <a:cubicBezTo>
                  <a:pt x="3653890" y="458266"/>
                  <a:pt x="4178296" y="71296"/>
                  <a:pt x="4798481" y="8312"/>
                </a:cubicBezTo>
                <a:close/>
              </a:path>
            </a:pathLst>
          </a:custGeom>
          <a:solidFill>
            <a:srgbClr val="826C4A"/>
          </a:solidFill>
          <a:ln w="19050">
            <a:noFill/>
          </a:ln>
          <a:effectLst>
            <a:outerShdw blurRad="127000" dist="38100" dir="2700000" algn="tl" rotWithShape="0">
              <a:prstClr val="black">
                <a:alpha val="40000"/>
              </a:prstClr>
            </a:outerShdw>
          </a:effectLst>
        </p:spPr>
        <p:txBody>
          <a:bodyPr lIns="73951" tIns="36976" rIns="73951" bIns="36976" anchor="ctr"/>
          <a:lstStyle/>
          <a:p>
            <a:pPr algn="ctr"/>
            <a:endParaRPr lang="zh-CN" altLang="zh-CN" sz="120">
              <a:effectLst>
                <a:outerShdw blurRad="38100" dist="38100" dir="2700000" algn="tl">
                  <a:srgbClr val="000000">
                    <a:alpha val="43137"/>
                  </a:srgbClr>
                </a:outerShdw>
              </a:effectLst>
              <a:latin typeface="宋体" panose="02010600030101010101" pitchFamily="2" charset="-122"/>
              <a:sym typeface="宋体" panose="02010600030101010101" pitchFamily="2" charset="-122"/>
            </a:endParaRPr>
          </a:p>
        </p:txBody>
      </p:sp>
      <p:sp>
        <p:nvSpPr>
          <p:cNvPr id="7" name="任意多边形 16"/>
          <p:cNvSpPr>
            <a:spLocks noChangeArrowheads="1"/>
          </p:cNvSpPr>
          <p:nvPr/>
        </p:nvSpPr>
        <p:spPr bwMode="auto">
          <a:xfrm rot="10800000" flipV="1">
            <a:off x="5896415" y="2780100"/>
            <a:ext cx="3999425" cy="1354964"/>
          </a:xfrm>
          <a:custGeom>
            <a:avLst/>
            <a:gdLst>
              <a:gd name="T0" fmla="*/ 4946769 w 4946769"/>
              <a:gd name="T1" fmla="*/ 0 h 1673539"/>
              <a:gd name="T2" fmla="*/ 4782152 w 4946769"/>
              <a:gd name="T3" fmla="*/ 8312 h 1673539"/>
              <a:gd name="T4" fmla="*/ 3380855 w 4946769"/>
              <a:gd name="T5" fmla="*/ 997304 h 1673539"/>
              <a:gd name="T6" fmla="*/ 3303396 w 4946769"/>
              <a:gd name="T7" fmla="*/ 1204401 h 1673539"/>
              <a:gd name="T8" fmla="*/ 0 w 4946769"/>
              <a:gd name="T9" fmla="*/ 1204401 h 1673539"/>
              <a:gd name="T10" fmla="*/ 0 w 4946769"/>
              <a:gd name="T11" fmla="*/ 1670345 h 1673539"/>
              <a:gd name="T12" fmla="*/ 3215503 w 4946769"/>
              <a:gd name="T13" fmla="*/ 1670345 h 1673539"/>
              <a:gd name="T14" fmla="*/ 3215352 w 4946769"/>
              <a:gd name="T15" fmla="*/ 1673539 h 1673539"/>
              <a:gd name="T16" fmla="*/ 3803415 w 4946769"/>
              <a:gd name="T17" fmla="*/ 1673539 h 1673539"/>
              <a:gd name="T18" fmla="*/ 3806389 w 4946769"/>
              <a:gd name="T19" fmla="*/ 1614644 h 1673539"/>
              <a:gd name="T20" fmla="*/ 4888522 w 4946769"/>
              <a:gd name="T21" fmla="*/ 532510 h 1673539"/>
              <a:gd name="T22" fmla="*/ 4946769 w 4946769"/>
              <a:gd name="T23" fmla="*/ 529569 h 167353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946769"/>
              <a:gd name="T37" fmla="*/ 0 h 1673539"/>
              <a:gd name="T38" fmla="*/ 4946769 w 4946769"/>
              <a:gd name="T39" fmla="*/ 1673539 h 167353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946769" h="1673539">
                <a:moveTo>
                  <a:pt x="4946769" y="0"/>
                </a:moveTo>
                <a:lnTo>
                  <a:pt x="4782152" y="8312"/>
                </a:lnTo>
                <a:cubicBezTo>
                  <a:pt x="4161967" y="71296"/>
                  <a:pt x="3637561" y="458266"/>
                  <a:pt x="3380855" y="997304"/>
                </a:cubicBezTo>
                <a:lnTo>
                  <a:pt x="3303396" y="1204401"/>
                </a:lnTo>
                <a:lnTo>
                  <a:pt x="0" y="1204401"/>
                </a:lnTo>
                <a:lnTo>
                  <a:pt x="0" y="1670345"/>
                </a:lnTo>
                <a:lnTo>
                  <a:pt x="3215503" y="1670345"/>
                </a:lnTo>
                <a:lnTo>
                  <a:pt x="3215352" y="1673539"/>
                </a:lnTo>
                <a:lnTo>
                  <a:pt x="3803415" y="1673539"/>
                </a:lnTo>
                <a:lnTo>
                  <a:pt x="3806389" y="1614644"/>
                </a:lnTo>
                <a:cubicBezTo>
                  <a:pt x="3864334" y="1044066"/>
                  <a:pt x="4317944" y="590456"/>
                  <a:pt x="4888522" y="532510"/>
                </a:cubicBezTo>
                <a:lnTo>
                  <a:pt x="4946769" y="529569"/>
                </a:lnTo>
                <a:close/>
              </a:path>
            </a:pathLst>
          </a:custGeom>
          <a:solidFill>
            <a:srgbClr val="6582A6"/>
          </a:solidFill>
          <a:ln w="19050">
            <a:noFill/>
          </a:ln>
          <a:effectLst>
            <a:outerShdw blurRad="127000" dist="38100" dir="2700000" algn="tl" rotWithShape="0">
              <a:prstClr val="black">
                <a:alpha val="40000"/>
              </a:prstClr>
            </a:outerShdw>
          </a:effectLst>
        </p:spPr>
        <p:txBody>
          <a:bodyPr lIns="73951" tIns="36976" rIns="73951" bIns="36976" anchor="ctr"/>
          <a:lstStyle/>
          <a:p>
            <a:pPr algn="ctr"/>
            <a:endParaRPr lang="zh-CN" altLang="zh-CN" sz="120">
              <a:effectLst>
                <a:outerShdw blurRad="38100" dist="38100" dir="2700000" algn="tl">
                  <a:srgbClr val="000000">
                    <a:alpha val="43137"/>
                  </a:srgbClr>
                </a:outerShdw>
              </a:effectLst>
              <a:latin typeface="宋体" panose="02010600030101010101" pitchFamily="2" charset="-122"/>
              <a:sym typeface="宋体" panose="02010600030101010101" pitchFamily="2" charset="-122"/>
            </a:endParaRPr>
          </a:p>
        </p:txBody>
      </p:sp>
      <p:sp>
        <p:nvSpPr>
          <p:cNvPr id="8" name="任意多边形 17"/>
          <p:cNvSpPr>
            <a:spLocks noChangeArrowheads="1"/>
          </p:cNvSpPr>
          <p:nvPr/>
        </p:nvSpPr>
        <p:spPr bwMode="auto">
          <a:xfrm rot="10800000">
            <a:off x="5896415" y="4246903"/>
            <a:ext cx="3999425" cy="1357535"/>
          </a:xfrm>
          <a:custGeom>
            <a:avLst/>
            <a:gdLst>
              <a:gd name="T0" fmla="*/ 3461656 w 4946769"/>
              <a:gd name="T1" fmla="*/ 1676733 h 1676733"/>
              <a:gd name="T2" fmla="*/ 0 w 4946769"/>
              <a:gd name="T3" fmla="*/ 1676733 h 1676733"/>
              <a:gd name="T4" fmla="*/ 0 w 4946769"/>
              <a:gd name="T5" fmla="*/ 1210789 h 1676733"/>
              <a:gd name="T6" fmla="*/ 3301007 w 4946769"/>
              <a:gd name="T7" fmla="*/ 1210789 h 1676733"/>
              <a:gd name="T8" fmla="*/ 3380855 w 4946769"/>
              <a:gd name="T9" fmla="*/ 997304 h 1676733"/>
              <a:gd name="T10" fmla="*/ 4782152 w 4946769"/>
              <a:gd name="T11" fmla="*/ 8312 h 1676733"/>
              <a:gd name="T12" fmla="*/ 4946769 w 4946769"/>
              <a:gd name="T13" fmla="*/ 0 h 1676733"/>
              <a:gd name="T14" fmla="*/ 4946769 w 4946769"/>
              <a:gd name="T15" fmla="*/ 529569 h 1676733"/>
              <a:gd name="T16" fmla="*/ 4888522 w 4946769"/>
              <a:gd name="T17" fmla="*/ 532510 h 1676733"/>
              <a:gd name="T18" fmla="*/ 3806389 w 4946769"/>
              <a:gd name="T19" fmla="*/ 1614644 h 1676733"/>
              <a:gd name="T20" fmla="*/ 3803415 w 4946769"/>
              <a:gd name="T21" fmla="*/ 1673539 h 1676733"/>
              <a:gd name="T22" fmla="*/ 3461656 w 4946769"/>
              <a:gd name="T23" fmla="*/ 1673539 h 16767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946769"/>
              <a:gd name="T37" fmla="*/ 0 h 1676733"/>
              <a:gd name="T38" fmla="*/ 4946769 w 4946769"/>
              <a:gd name="T39" fmla="*/ 1676733 h 16767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946769" h="1676733">
                <a:moveTo>
                  <a:pt x="3461656" y="1676733"/>
                </a:moveTo>
                <a:lnTo>
                  <a:pt x="0" y="1676733"/>
                </a:lnTo>
                <a:lnTo>
                  <a:pt x="0" y="1210789"/>
                </a:lnTo>
                <a:lnTo>
                  <a:pt x="3301007" y="1210789"/>
                </a:lnTo>
                <a:lnTo>
                  <a:pt x="3380855" y="997304"/>
                </a:lnTo>
                <a:cubicBezTo>
                  <a:pt x="3637561" y="458266"/>
                  <a:pt x="4161967" y="71296"/>
                  <a:pt x="4782152" y="8312"/>
                </a:cubicBezTo>
                <a:lnTo>
                  <a:pt x="4946769" y="0"/>
                </a:lnTo>
                <a:lnTo>
                  <a:pt x="4946769" y="529569"/>
                </a:lnTo>
                <a:lnTo>
                  <a:pt x="4888522" y="532510"/>
                </a:lnTo>
                <a:cubicBezTo>
                  <a:pt x="4317944" y="590456"/>
                  <a:pt x="3864334" y="1044066"/>
                  <a:pt x="3806389" y="1614644"/>
                </a:cubicBezTo>
                <a:lnTo>
                  <a:pt x="3803415" y="1673539"/>
                </a:lnTo>
                <a:lnTo>
                  <a:pt x="3461656" y="1673539"/>
                </a:lnTo>
                <a:close/>
              </a:path>
            </a:pathLst>
          </a:custGeom>
          <a:solidFill>
            <a:srgbClr val="826C4A"/>
          </a:solidFill>
          <a:ln w="19050">
            <a:noFill/>
          </a:ln>
          <a:effectLst>
            <a:outerShdw blurRad="127000" dist="38100" dir="2700000" algn="tl" rotWithShape="0">
              <a:prstClr val="black">
                <a:alpha val="40000"/>
              </a:prstClr>
            </a:outerShdw>
          </a:effectLst>
        </p:spPr>
        <p:txBody>
          <a:bodyPr lIns="73951" tIns="36976" rIns="73951" bIns="36976" anchor="ctr"/>
          <a:lstStyle/>
          <a:p>
            <a:pPr algn="ctr"/>
            <a:endParaRPr lang="zh-CN" altLang="zh-CN" sz="120">
              <a:effectLst>
                <a:outerShdw blurRad="38100" dist="38100" dir="2700000" algn="tl">
                  <a:srgbClr val="000000">
                    <a:alpha val="43137"/>
                  </a:srgbClr>
                </a:outerShdw>
              </a:effectLst>
              <a:latin typeface="宋体" panose="02010600030101010101" pitchFamily="2" charset="-122"/>
              <a:sym typeface="宋体" panose="02010600030101010101" pitchFamily="2" charset="-122"/>
            </a:endParaRPr>
          </a:p>
        </p:txBody>
      </p:sp>
      <p:sp>
        <p:nvSpPr>
          <p:cNvPr id="9" name="任意多边形 18"/>
          <p:cNvSpPr>
            <a:spLocks noChangeArrowheads="1"/>
          </p:cNvSpPr>
          <p:nvPr/>
        </p:nvSpPr>
        <p:spPr bwMode="auto">
          <a:xfrm flipV="1">
            <a:off x="1787550" y="4249475"/>
            <a:ext cx="4013543" cy="1354964"/>
          </a:xfrm>
          <a:custGeom>
            <a:avLst/>
            <a:gdLst>
              <a:gd name="T0" fmla="*/ 3231680 w 4963097"/>
              <a:gd name="T1" fmla="*/ 1673539 h 1673539"/>
              <a:gd name="T2" fmla="*/ 3819743 w 4963097"/>
              <a:gd name="T3" fmla="*/ 1673539 h 1673539"/>
              <a:gd name="T4" fmla="*/ 3822717 w 4963097"/>
              <a:gd name="T5" fmla="*/ 1614644 h 1673539"/>
              <a:gd name="T6" fmla="*/ 4904850 w 4963097"/>
              <a:gd name="T7" fmla="*/ 532510 h 1673539"/>
              <a:gd name="T8" fmla="*/ 4963097 w 4963097"/>
              <a:gd name="T9" fmla="*/ 529569 h 1673539"/>
              <a:gd name="T10" fmla="*/ 4963097 w 4963097"/>
              <a:gd name="T11" fmla="*/ 0 h 1673539"/>
              <a:gd name="T12" fmla="*/ 4798480 w 4963097"/>
              <a:gd name="T13" fmla="*/ 8312 h 1673539"/>
              <a:gd name="T14" fmla="*/ 3397183 w 4963097"/>
              <a:gd name="T15" fmla="*/ 997304 h 1673539"/>
              <a:gd name="T16" fmla="*/ 3319938 w 4963097"/>
              <a:gd name="T17" fmla="*/ 1203828 h 1673539"/>
              <a:gd name="T18" fmla="*/ 0 w 4963097"/>
              <a:gd name="T19" fmla="*/ 1203828 h 1673539"/>
              <a:gd name="T20" fmla="*/ 0 w 4963097"/>
              <a:gd name="T21" fmla="*/ 1669772 h 1673539"/>
              <a:gd name="T22" fmla="*/ 3231859 w 4963097"/>
              <a:gd name="T23" fmla="*/ 1669772 h 167353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963097"/>
              <a:gd name="T37" fmla="*/ 0 h 1673539"/>
              <a:gd name="T38" fmla="*/ 4963097 w 4963097"/>
              <a:gd name="T39" fmla="*/ 1673539 h 167353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963097" h="1673539">
                <a:moveTo>
                  <a:pt x="3231680" y="1673539"/>
                </a:moveTo>
                <a:lnTo>
                  <a:pt x="3819743" y="1673539"/>
                </a:lnTo>
                <a:lnTo>
                  <a:pt x="3822717" y="1614644"/>
                </a:lnTo>
                <a:cubicBezTo>
                  <a:pt x="3880662" y="1044066"/>
                  <a:pt x="4334272" y="590456"/>
                  <a:pt x="4904850" y="532510"/>
                </a:cubicBezTo>
                <a:lnTo>
                  <a:pt x="4963097" y="529569"/>
                </a:lnTo>
                <a:lnTo>
                  <a:pt x="4963097" y="0"/>
                </a:lnTo>
                <a:lnTo>
                  <a:pt x="4798480" y="8312"/>
                </a:lnTo>
                <a:cubicBezTo>
                  <a:pt x="4178295" y="71296"/>
                  <a:pt x="3653889" y="458266"/>
                  <a:pt x="3397183" y="997304"/>
                </a:cubicBezTo>
                <a:lnTo>
                  <a:pt x="3319938" y="1203828"/>
                </a:lnTo>
                <a:lnTo>
                  <a:pt x="0" y="1203828"/>
                </a:lnTo>
                <a:lnTo>
                  <a:pt x="0" y="1669772"/>
                </a:lnTo>
                <a:lnTo>
                  <a:pt x="3231859" y="1669772"/>
                </a:lnTo>
                <a:close/>
              </a:path>
            </a:pathLst>
          </a:custGeom>
          <a:solidFill>
            <a:srgbClr val="FC7284"/>
          </a:solidFill>
          <a:ln w="19050">
            <a:noFill/>
          </a:ln>
          <a:effectLst>
            <a:outerShdw blurRad="127000" dist="38100" dir="2700000" algn="tl" rotWithShape="0">
              <a:prstClr val="black">
                <a:alpha val="40000"/>
              </a:prstClr>
            </a:outerShdw>
          </a:effectLst>
        </p:spPr>
        <p:txBody>
          <a:bodyPr lIns="73951" tIns="36976" rIns="73951" bIns="36976" anchor="ctr"/>
          <a:lstStyle/>
          <a:p>
            <a:pPr algn="ctr"/>
            <a:endParaRPr lang="zh-CN" altLang="zh-CN" sz="120">
              <a:effectLst>
                <a:outerShdw blurRad="38100" dist="38100" dir="2700000" algn="tl">
                  <a:srgbClr val="000000">
                    <a:alpha val="43137"/>
                  </a:srgbClr>
                </a:outerShdw>
              </a:effectLst>
              <a:latin typeface="宋体" panose="02010600030101010101" pitchFamily="2" charset="-122"/>
              <a:sym typeface="宋体" panose="02010600030101010101" pitchFamily="2" charset="-122"/>
            </a:endParaRPr>
          </a:p>
        </p:txBody>
      </p:sp>
      <p:sp>
        <p:nvSpPr>
          <p:cNvPr id="11" name="文本框 19"/>
          <p:cNvSpPr>
            <a:spLocks noChangeArrowheads="1"/>
          </p:cNvSpPr>
          <p:nvPr/>
        </p:nvSpPr>
        <p:spPr bwMode="auto">
          <a:xfrm>
            <a:off x="2588073" y="3785839"/>
            <a:ext cx="1112752" cy="407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3951" tIns="36976" rIns="73951" bIns="36976">
            <a:spAutoFit/>
          </a:bodyPr>
          <a:lstStyle/>
          <a:p>
            <a:r>
              <a:rPr lang="en-US" altLang="zh-CN" sz="2160" b="1"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1992</a:t>
            </a:r>
            <a:r>
              <a:rPr lang="zh-CN" altLang="en-US" sz="2160" b="1"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年</a:t>
            </a:r>
            <a:endParaRPr lang="zh-CN" altLang="en-US" sz="2160" b="1"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文本框 20"/>
          <p:cNvSpPr>
            <a:spLocks noChangeArrowheads="1"/>
          </p:cNvSpPr>
          <p:nvPr/>
        </p:nvSpPr>
        <p:spPr bwMode="auto">
          <a:xfrm>
            <a:off x="8002341" y="4246692"/>
            <a:ext cx="1112752" cy="407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3951" tIns="36976" rIns="73951" bIns="36976">
            <a:spAutoFit/>
          </a:bodyPr>
          <a:lstStyle/>
          <a:p>
            <a:pPr algn="ctr"/>
            <a:r>
              <a:rPr lang="en-US" altLang="zh-CN" sz="2160" b="1" dirty="0" smtClean="0">
                <a:solidFill>
                  <a:schemeClr val="bg1"/>
                </a:solidFill>
                <a:latin typeface="微软雅黑" panose="020B0503020204020204" pitchFamily="34" charset="-122"/>
                <a:ea typeface="微软雅黑" panose="020B0503020204020204" pitchFamily="34" charset="-122"/>
              </a:rPr>
              <a:t>2003</a:t>
            </a:r>
            <a:r>
              <a:rPr lang="zh-CN" altLang="en-US" sz="2160" b="1" dirty="0" smtClean="0">
                <a:solidFill>
                  <a:schemeClr val="bg1"/>
                </a:solidFill>
                <a:latin typeface="微软雅黑" panose="020B0503020204020204" pitchFamily="34" charset="-122"/>
                <a:ea typeface="微软雅黑" panose="020B0503020204020204" pitchFamily="34" charset="-122"/>
              </a:rPr>
              <a:t>年</a:t>
            </a:r>
            <a:endParaRPr lang="zh-CN" altLang="en-US" sz="2160" b="1" dirty="0">
              <a:solidFill>
                <a:schemeClr val="bg1"/>
              </a:solidFill>
              <a:latin typeface="微软雅黑" panose="020B0503020204020204" pitchFamily="34" charset="-122"/>
              <a:ea typeface="微软雅黑" panose="020B0503020204020204" pitchFamily="34" charset="-122"/>
            </a:endParaRPr>
          </a:p>
        </p:txBody>
      </p:sp>
      <p:sp>
        <p:nvSpPr>
          <p:cNvPr id="13" name="文本框 21"/>
          <p:cNvSpPr>
            <a:spLocks noChangeArrowheads="1"/>
          </p:cNvSpPr>
          <p:nvPr/>
        </p:nvSpPr>
        <p:spPr bwMode="auto">
          <a:xfrm>
            <a:off x="2588073" y="4252979"/>
            <a:ext cx="1112752" cy="407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3951" tIns="36976" rIns="73951" bIns="36976">
            <a:spAutoFit/>
          </a:bodyPr>
          <a:lstStyle/>
          <a:p>
            <a:pPr algn="ctr"/>
            <a:r>
              <a:rPr lang="en-US" altLang="zh-CN" sz="2160" b="1" dirty="0" smtClean="0">
                <a:solidFill>
                  <a:schemeClr val="bg1"/>
                </a:solidFill>
                <a:latin typeface="微软雅黑" panose="020B0503020204020204" pitchFamily="34" charset="-122"/>
                <a:ea typeface="微软雅黑" panose="020B0503020204020204" pitchFamily="34" charset="-122"/>
              </a:rPr>
              <a:t>2001</a:t>
            </a:r>
            <a:r>
              <a:rPr lang="zh-CN" altLang="en-US" sz="2160" b="1" dirty="0" smtClean="0">
                <a:solidFill>
                  <a:schemeClr val="bg1"/>
                </a:solidFill>
                <a:latin typeface="微软雅黑" panose="020B0503020204020204" pitchFamily="34" charset="-122"/>
                <a:ea typeface="微软雅黑" panose="020B0503020204020204" pitchFamily="34" charset="-122"/>
              </a:rPr>
              <a:t>年</a:t>
            </a:r>
            <a:endParaRPr lang="zh-CN" altLang="en-US" sz="2160" b="1" dirty="0">
              <a:solidFill>
                <a:schemeClr val="bg1"/>
              </a:solidFill>
              <a:latin typeface="微软雅黑" panose="020B0503020204020204" pitchFamily="34" charset="-122"/>
              <a:ea typeface="微软雅黑" panose="020B0503020204020204" pitchFamily="34" charset="-122"/>
            </a:endParaRPr>
          </a:p>
        </p:txBody>
      </p:sp>
      <p:sp>
        <p:nvSpPr>
          <p:cNvPr id="14" name="文本框 22"/>
          <p:cNvSpPr>
            <a:spLocks noChangeArrowheads="1"/>
          </p:cNvSpPr>
          <p:nvPr/>
        </p:nvSpPr>
        <p:spPr bwMode="auto">
          <a:xfrm>
            <a:off x="7969707" y="3759014"/>
            <a:ext cx="1112752" cy="407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3951" tIns="36976" rIns="73951" bIns="36976">
            <a:spAutoFit/>
          </a:bodyPr>
          <a:lstStyle/>
          <a:p>
            <a:r>
              <a:rPr lang="en-US" altLang="zh-CN" sz="2160" b="1" dirty="0" smtClean="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1993</a:t>
            </a:r>
            <a:r>
              <a:rPr lang="zh-CN" altLang="en-US" sz="2160" b="1" dirty="0" smtClean="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年</a:t>
            </a:r>
            <a:endParaRPr lang="zh-CN" altLang="en-US" sz="2160" b="1"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文本框 23"/>
          <p:cNvSpPr>
            <a:spLocks noChangeArrowheads="1"/>
          </p:cNvSpPr>
          <p:nvPr/>
        </p:nvSpPr>
        <p:spPr bwMode="auto">
          <a:xfrm>
            <a:off x="732488" y="1799628"/>
            <a:ext cx="3937399" cy="1929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187" tIns="41093" rIns="82187" bIns="41093">
            <a:spAutoFit/>
          </a:bodyPr>
          <a:lstStyle/>
          <a:p>
            <a:pPr algn="just" fontAlgn="base">
              <a:spcBef>
                <a:spcPct val="0"/>
              </a:spcBef>
              <a:spcAft>
                <a:spcPct val="0"/>
              </a:spcAft>
            </a:pPr>
            <a:r>
              <a:rPr lang="zh-CN" altLang="en-US" sz="2400" b="1" dirty="0" smtClean="0">
                <a:solidFill>
                  <a:srgbClr val="0070C0"/>
                </a:solidFill>
                <a:latin typeface="微软雅黑" panose="020B0503020204020204" pitchFamily="34" charset="-122"/>
                <a:ea typeface="微软雅黑" panose="020B0503020204020204" pitchFamily="34" charset="-122"/>
                <a:cs typeface="方正兰亭纤黑简体" panose="02000000000000000000" charset="-122"/>
                <a:sym typeface="+mn-ea"/>
              </a:rPr>
              <a:t>以邓</a:t>
            </a:r>
            <a:r>
              <a:rPr lang="zh-CN" altLang="en-US" sz="2400" b="1" dirty="0">
                <a:solidFill>
                  <a:srgbClr val="0070C0"/>
                </a:solidFill>
                <a:latin typeface="微软雅黑" panose="020B0503020204020204" pitchFamily="34" charset="-122"/>
                <a:ea typeface="微软雅黑" panose="020B0503020204020204" pitchFamily="34" charset="-122"/>
                <a:cs typeface="方正兰亭纤黑简体" panose="02000000000000000000" charset="-122"/>
                <a:sym typeface="+mn-ea"/>
              </a:rPr>
              <a:t>小平南方谈话和党的十四大明确建立社会主义市场经济体制目标为标志</a:t>
            </a:r>
            <a:r>
              <a:rPr lang="en-US" altLang="zh-CN" sz="2400" b="1" dirty="0">
                <a:solidFill>
                  <a:srgbClr val="0070C0"/>
                </a:solidFill>
                <a:latin typeface="微软雅黑" panose="020B0503020204020204" pitchFamily="34" charset="-122"/>
                <a:ea typeface="微软雅黑" panose="020B0503020204020204" pitchFamily="34" charset="-122"/>
                <a:cs typeface="方正兰亭纤黑简体" panose="02000000000000000000" charset="-122"/>
                <a:sym typeface="+mn-ea"/>
              </a:rPr>
              <a:t>,</a:t>
            </a:r>
            <a:r>
              <a:rPr lang="zh-CN" altLang="en-US" sz="2400" b="1" dirty="0">
                <a:solidFill>
                  <a:srgbClr val="0070C0"/>
                </a:solidFill>
                <a:latin typeface="微软雅黑" panose="020B0503020204020204" pitchFamily="34" charset="-122"/>
                <a:ea typeface="微软雅黑" panose="020B0503020204020204" pitchFamily="34" charset="-122"/>
                <a:cs typeface="方正兰亭纤黑简体" panose="02000000000000000000" charset="-122"/>
                <a:sym typeface="+mn-ea"/>
              </a:rPr>
              <a:t>改革开放和社会主义现代化建设进入一个新的阶段。</a:t>
            </a:r>
            <a:endParaRPr lang="zh-CN" altLang="en-US" sz="2400" b="1" dirty="0">
              <a:solidFill>
                <a:srgbClr val="0070C0"/>
              </a:solidFill>
              <a:latin typeface="微软雅黑" panose="020B0503020204020204" pitchFamily="34" charset="-122"/>
              <a:ea typeface="微软雅黑" panose="020B0503020204020204" pitchFamily="34" charset="-122"/>
              <a:cs typeface="方正兰亭纤黑简体" panose="02000000000000000000" charset="-122"/>
              <a:sym typeface="+mn-ea"/>
            </a:endParaRPr>
          </a:p>
        </p:txBody>
      </p:sp>
      <p:sp>
        <p:nvSpPr>
          <p:cNvPr id="19" name="文本框 23"/>
          <p:cNvSpPr>
            <a:spLocks noChangeArrowheads="1"/>
          </p:cNvSpPr>
          <p:nvPr/>
        </p:nvSpPr>
        <p:spPr bwMode="auto">
          <a:xfrm>
            <a:off x="717208" y="4765392"/>
            <a:ext cx="3741730" cy="1190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187" tIns="41093" rIns="82187" bIns="41093">
            <a:spAutoFit/>
          </a:bodyPr>
          <a:lstStyle/>
          <a:p>
            <a:pPr algn="just" fontAlgn="base">
              <a:spcBef>
                <a:spcPct val="0"/>
              </a:spcBef>
              <a:spcAft>
                <a:spcPct val="0"/>
              </a:spcAft>
            </a:pPr>
            <a:r>
              <a:rPr lang="en-US" altLang="zh-CN" sz="2400" b="1" dirty="0">
                <a:solidFill>
                  <a:srgbClr val="FF0000"/>
                </a:solidFill>
                <a:latin typeface="微软雅黑" panose="020B0503020204020204" pitchFamily="34" charset="-122"/>
                <a:ea typeface="微软雅黑" panose="020B0503020204020204" pitchFamily="34" charset="-122"/>
                <a:cs typeface="方正兰亭纤黑简体" panose="02000000000000000000" charset="-122"/>
              </a:rPr>
              <a:t>2001</a:t>
            </a:r>
            <a:r>
              <a:rPr lang="zh-CN" altLang="en-US" sz="2400" b="1" dirty="0">
                <a:solidFill>
                  <a:srgbClr val="FF0000"/>
                </a:solidFill>
                <a:latin typeface="微软雅黑" panose="020B0503020204020204" pitchFamily="34" charset="-122"/>
                <a:ea typeface="微软雅黑" panose="020B0503020204020204" pitchFamily="34" charset="-122"/>
                <a:cs typeface="方正兰亭纤黑简体" panose="02000000000000000000" charset="-122"/>
              </a:rPr>
              <a:t>年</a:t>
            </a:r>
            <a:r>
              <a:rPr lang="en-US" altLang="zh-CN" sz="2400" b="1" dirty="0">
                <a:solidFill>
                  <a:srgbClr val="FF0000"/>
                </a:solidFill>
                <a:latin typeface="微软雅黑" panose="020B0503020204020204" pitchFamily="34" charset="-122"/>
                <a:ea typeface="微软雅黑" panose="020B0503020204020204" pitchFamily="34" charset="-122"/>
                <a:cs typeface="方正兰亭纤黑简体" panose="02000000000000000000" charset="-122"/>
              </a:rPr>
              <a:t>,</a:t>
            </a:r>
            <a:r>
              <a:rPr lang="zh-CN" altLang="en-US" sz="2400" b="1" dirty="0">
                <a:solidFill>
                  <a:srgbClr val="FF0000"/>
                </a:solidFill>
                <a:latin typeface="微软雅黑" panose="020B0503020204020204" pitchFamily="34" charset="-122"/>
                <a:ea typeface="微软雅黑" panose="020B0503020204020204" pitchFamily="34" charset="-122"/>
                <a:cs typeface="方正兰亭纤黑简体" panose="02000000000000000000" charset="-122"/>
              </a:rPr>
              <a:t>我国成功加入世界贸易组织</a:t>
            </a:r>
            <a:r>
              <a:rPr lang="en-US" altLang="zh-CN" sz="2400" b="1" dirty="0">
                <a:solidFill>
                  <a:srgbClr val="FF0000"/>
                </a:solidFill>
                <a:latin typeface="微软雅黑" panose="020B0503020204020204" pitchFamily="34" charset="-122"/>
                <a:ea typeface="微软雅黑" panose="020B0503020204020204" pitchFamily="34" charset="-122"/>
                <a:cs typeface="方正兰亭纤黑简体" panose="02000000000000000000" charset="-122"/>
              </a:rPr>
              <a:t>,</a:t>
            </a:r>
            <a:r>
              <a:rPr lang="zh-CN" altLang="en-US" sz="2400" b="1" dirty="0">
                <a:solidFill>
                  <a:srgbClr val="FF0000"/>
                </a:solidFill>
                <a:latin typeface="微软雅黑" panose="020B0503020204020204" pitchFamily="34" charset="-122"/>
                <a:ea typeface="微软雅黑" panose="020B0503020204020204" pitchFamily="34" charset="-122"/>
                <a:cs typeface="方正兰亭纤黑简体" panose="02000000000000000000" charset="-122"/>
              </a:rPr>
              <a:t>标志着中国对外开放达到新的水平。</a:t>
            </a:r>
            <a:endParaRPr lang="zh-CN" altLang="en-US" sz="2400" b="1" dirty="0">
              <a:solidFill>
                <a:srgbClr val="FF0000"/>
              </a:solidFill>
              <a:latin typeface="微软雅黑" panose="020B0503020204020204" pitchFamily="34" charset="-122"/>
              <a:ea typeface="微软雅黑" panose="020B0503020204020204" pitchFamily="34" charset="-122"/>
              <a:cs typeface="方正兰亭纤黑简体" panose="02000000000000000000" charset="-122"/>
            </a:endParaRPr>
          </a:p>
        </p:txBody>
      </p:sp>
      <p:sp>
        <p:nvSpPr>
          <p:cNvPr id="21" name="文本框 23"/>
          <p:cNvSpPr>
            <a:spLocks noChangeArrowheads="1"/>
          </p:cNvSpPr>
          <p:nvPr/>
        </p:nvSpPr>
        <p:spPr bwMode="auto">
          <a:xfrm>
            <a:off x="7271295" y="1723934"/>
            <a:ext cx="3981431" cy="1929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187" tIns="41093" rIns="82187" bIns="41093">
            <a:spAutoFit/>
          </a:bodyPr>
          <a:lstStyle/>
          <a:p>
            <a:pPr algn="just" fontAlgn="base">
              <a:spcBef>
                <a:spcPct val="0"/>
              </a:spcBef>
              <a:spcAft>
                <a:spcPct val="0"/>
              </a:spcAft>
            </a:pPr>
            <a:r>
              <a:rPr lang="en-US" altLang="zh-CN" sz="2400" b="1" dirty="0">
                <a:solidFill>
                  <a:srgbClr val="0070C0"/>
                </a:solidFill>
                <a:latin typeface="微软雅黑" panose="020B0503020204020204" pitchFamily="34" charset="-122"/>
                <a:ea typeface="微软雅黑" panose="020B0503020204020204" pitchFamily="34" charset="-122"/>
                <a:cs typeface="方正兰亭纤黑简体" panose="02000000000000000000" charset="-122"/>
              </a:rPr>
              <a:t>1993</a:t>
            </a:r>
            <a:r>
              <a:rPr lang="zh-CN" altLang="en-US" sz="2400" b="1" dirty="0">
                <a:solidFill>
                  <a:srgbClr val="0070C0"/>
                </a:solidFill>
                <a:latin typeface="微软雅黑" panose="020B0503020204020204" pitchFamily="34" charset="-122"/>
                <a:ea typeface="微软雅黑" panose="020B0503020204020204" pitchFamily="34" charset="-122"/>
                <a:cs typeface="方正兰亭纤黑简体" panose="02000000000000000000" charset="-122"/>
              </a:rPr>
              <a:t>年召开的党的十四届三中全会就建立社会主义市场经济体制进行部署。此后改革重点围绕着社会主义市场经济体制的建立和完善展开。</a:t>
            </a:r>
            <a:endParaRPr lang="zh-CN" altLang="en-US" sz="2400" b="1" dirty="0">
              <a:solidFill>
                <a:srgbClr val="0070C0"/>
              </a:solidFill>
              <a:latin typeface="微软雅黑" panose="020B0503020204020204" pitchFamily="34" charset="-122"/>
              <a:ea typeface="微软雅黑" panose="020B0503020204020204" pitchFamily="34" charset="-122"/>
              <a:cs typeface="方正兰亭纤黑简体" panose="02000000000000000000" charset="-122"/>
            </a:endParaRPr>
          </a:p>
        </p:txBody>
      </p:sp>
      <p:sp>
        <p:nvSpPr>
          <p:cNvPr id="22" name="文本框 23"/>
          <p:cNvSpPr>
            <a:spLocks noChangeArrowheads="1"/>
          </p:cNvSpPr>
          <p:nvPr/>
        </p:nvSpPr>
        <p:spPr bwMode="auto">
          <a:xfrm>
            <a:off x="7378670" y="4765392"/>
            <a:ext cx="3896480" cy="1190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187" tIns="41093" rIns="82187" bIns="41093">
            <a:spAutoFit/>
          </a:bodyPr>
          <a:lstStyle/>
          <a:p>
            <a:pPr algn="just" fontAlgn="base">
              <a:spcBef>
                <a:spcPct val="0"/>
              </a:spcBef>
              <a:spcAft>
                <a:spcPct val="0"/>
              </a:spcAft>
            </a:pPr>
            <a:r>
              <a:rPr lang="en-US" altLang="zh-CN" sz="2400" b="1" dirty="0">
                <a:solidFill>
                  <a:srgbClr val="FF0000"/>
                </a:solidFill>
                <a:latin typeface="微软雅黑" panose="020B0503020204020204" pitchFamily="34" charset="-122"/>
                <a:ea typeface="微软雅黑" panose="020B0503020204020204" pitchFamily="34" charset="-122"/>
                <a:cs typeface="方正兰亭纤黑简体" panose="02000000000000000000" charset="-122"/>
              </a:rPr>
              <a:t>2003</a:t>
            </a:r>
            <a:r>
              <a:rPr lang="zh-CN" altLang="en-US" sz="2400" b="1" dirty="0">
                <a:solidFill>
                  <a:srgbClr val="FF0000"/>
                </a:solidFill>
                <a:latin typeface="微软雅黑" panose="020B0503020204020204" pitchFamily="34" charset="-122"/>
                <a:ea typeface="微软雅黑" panose="020B0503020204020204" pitchFamily="34" charset="-122"/>
                <a:cs typeface="方正兰亭纤黑简体" panose="02000000000000000000" charset="-122"/>
              </a:rPr>
              <a:t>年召开的党的十六届三中全会围绕着完善社会主义市场经济体制进行了部署。</a:t>
            </a:r>
            <a:endParaRPr lang="zh-CN" altLang="en-US" sz="2400" b="1" dirty="0">
              <a:solidFill>
                <a:srgbClr val="FF0000"/>
              </a:solidFill>
              <a:latin typeface="微软雅黑" panose="020B0503020204020204" pitchFamily="34" charset="-122"/>
              <a:ea typeface="微软雅黑" panose="020B0503020204020204" pitchFamily="34" charset="-122"/>
              <a:cs typeface="方正兰亭纤黑简体" panose="02000000000000000000" charset="-122"/>
            </a:endParaRPr>
          </a:p>
        </p:txBody>
      </p:sp>
      <p:sp>
        <p:nvSpPr>
          <p:cNvPr id="23" name="文本框 22"/>
          <p:cNvSpPr txBox="1"/>
          <p:nvPr/>
        </p:nvSpPr>
        <p:spPr>
          <a:xfrm>
            <a:off x="791902" y="404408"/>
            <a:ext cx="3877985" cy="584775"/>
          </a:xfrm>
          <a:prstGeom prst="rect">
            <a:avLst/>
          </a:prstGeom>
          <a:noFill/>
        </p:spPr>
        <p:txBody>
          <a:bodyPr wrap="none" rtlCol="0">
            <a:spAutoFit/>
          </a:bodyPr>
          <a:lstStyle/>
          <a:p>
            <a:pPr algn="l"/>
            <a:r>
              <a:rPr lang="zh-CN" altLang="en-US" sz="3200" b="1" dirty="0" smtClean="0">
                <a:solidFill>
                  <a:srgbClr val="C00000"/>
                </a:solidFill>
                <a:latin typeface="微软雅黑" panose="020B0503020204020204" pitchFamily="34" charset="-122"/>
                <a:ea typeface="微软雅黑" panose="020B0503020204020204" pitchFamily="34" charset="-122"/>
              </a:rPr>
              <a:t>一、改革开放的进程</a:t>
            </a:r>
            <a:endParaRPr lang="zh-CN" altLang="en-US" sz="3200" b="1" dirty="0" smtClean="0">
              <a:solidFill>
                <a:srgbClr val="C00000"/>
              </a:solidFill>
              <a:latin typeface="微软雅黑" panose="020B0503020204020204" pitchFamily="34" charset="-122"/>
              <a:ea typeface="微软雅黑" panose="020B0503020204020204" pitchFamily="34" charset="-122"/>
            </a:endParaRPr>
          </a:p>
        </p:txBody>
      </p:sp>
      <p:sp>
        <p:nvSpPr>
          <p:cNvPr id="25" name="矩形 24"/>
          <p:cNvSpPr/>
          <p:nvPr/>
        </p:nvSpPr>
        <p:spPr>
          <a:xfrm>
            <a:off x="949665" y="1184296"/>
            <a:ext cx="3353803" cy="523220"/>
          </a:xfrm>
          <a:prstGeom prst="rect">
            <a:avLst/>
          </a:prstGeom>
        </p:spPr>
        <p:txBody>
          <a:bodyPr wrap="none">
            <a:spAutoFit/>
          </a:bodyPr>
          <a:lstStyle/>
          <a:p>
            <a:r>
              <a:rPr lang="en-US" altLang="zh-CN" sz="2800" dirty="0" smtClean="0">
                <a:solidFill>
                  <a:srgbClr val="C00000"/>
                </a:solidFill>
                <a:latin typeface="微软雅黑" panose="020B0503020204020204" pitchFamily="34" charset="-122"/>
                <a:ea typeface="微软雅黑" panose="020B0503020204020204" pitchFamily="34" charset="-122"/>
              </a:rPr>
              <a:t>3.</a:t>
            </a:r>
            <a:r>
              <a:rPr lang="zh-CN" altLang="en-US" sz="2800" dirty="0">
                <a:solidFill>
                  <a:srgbClr val="C00000"/>
                </a:solidFill>
                <a:latin typeface="微软雅黑" panose="020B0503020204020204" pitchFamily="34" charset="-122"/>
                <a:ea typeface="微软雅黑" panose="020B0503020204020204" pitchFamily="34" charset="-122"/>
              </a:rPr>
              <a:t>改革开放</a:t>
            </a:r>
            <a:r>
              <a:rPr lang="zh-CN" altLang="en-US" sz="2800" dirty="0" smtClean="0">
                <a:solidFill>
                  <a:srgbClr val="C00000"/>
                </a:solidFill>
                <a:latin typeface="微软雅黑" panose="020B0503020204020204" pitchFamily="34" charset="-122"/>
                <a:ea typeface="微软雅黑" panose="020B0503020204020204" pitchFamily="34" charset="-122"/>
              </a:rPr>
              <a:t>的新阶段</a:t>
            </a:r>
            <a:endParaRPr lang="zh-CN" altLang="en-US" sz="2800" dirty="0"/>
          </a:p>
        </p:txBody>
      </p:sp>
    </p:spTree>
    <p:custDataLst>
      <p:tags r:id="rId2"/>
    </p:custDataLst>
  </p:cSld>
  <p:clrMapOvr>
    <a:masterClrMapping/>
  </p:clrMapOvr>
  <mc:AlternateContent xmlns:mc="http://schemas.openxmlformats.org/markup-compatibility/2006">
    <mc:Choice xmlns:p14="http://schemas.microsoft.com/office/powerpoint/2010/main" Requires="p14">
      <p:transition spd="slow">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10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1000"/>
                                        <p:tgtEl>
                                          <p:spTgt spid="1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ppt_x"/>
                                          </p:val>
                                        </p:tav>
                                        <p:tav tm="100000">
                                          <p:val>
                                            <p:strVal val="#ppt_x"/>
                                          </p:val>
                                        </p:tav>
                                      </p:tavLst>
                                    </p:anim>
                                    <p:anim calcmode="lin" valueType="num">
                                      <p:cBhvr additive="base">
                                        <p:cTn id="3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blinds(horizontal)">
                                      <p:cBhvr>
                                        <p:cTn id="39" dur="500"/>
                                        <p:tgtEl>
                                          <p:spTgt spid="21"/>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ppt_x"/>
                                          </p:val>
                                        </p:tav>
                                        <p:tav tm="100000">
                                          <p:val>
                                            <p:strVal val="#ppt_x"/>
                                          </p:val>
                                        </p:tav>
                                      </p:tavLst>
                                    </p:anim>
                                    <p:anim calcmode="lin" valueType="num">
                                      <p:cBhvr additive="base">
                                        <p:cTn id="4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22"/>
                                        </p:tgtEl>
                                        <p:attrNameLst>
                                          <p:attrName>style.visibility</p:attrName>
                                        </p:attrNameLst>
                                      </p:cBhvr>
                                      <p:to>
                                        <p:strVal val="visible"/>
                                      </p:to>
                                    </p:set>
                                    <p:animEffect transition="in" filter="blinds(horizontal)">
                                      <p:cBhvr>
                                        <p:cTn id="5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P spid="11" grpId="0"/>
      <p:bldP spid="12" grpId="0"/>
      <p:bldP spid="13" grpId="0"/>
      <p:bldP spid="14" grpId="0"/>
      <p:bldP spid="16" grpId="0"/>
      <p:bldP spid="19" grpId="0"/>
      <p:bldP spid="21"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322300" y="388992"/>
            <a:ext cx="6094938" cy="461665"/>
          </a:xfrm>
          <a:prstGeom prst="rect">
            <a:avLst/>
          </a:prstGeom>
        </p:spPr>
        <p:txBody>
          <a:bodyPr wrap="none">
            <a:spAutoFit/>
          </a:bodyPr>
          <a:lstStyle/>
          <a:p>
            <a:r>
              <a:rPr lang="zh-CN" altLang="en-US" sz="2400" b="1" dirty="0"/>
              <a:t>十八届三中全会提出全面深化改革的总目标</a:t>
            </a:r>
            <a:r>
              <a:rPr lang="zh-CN" altLang="en-US" dirty="0"/>
              <a:t> </a:t>
            </a:r>
            <a:endParaRPr lang="zh-CN" alt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791902" y="404408"/>
            <a:ext cx="3877985" cy="584775"/>
          </a:xfrm>
          <a:prstGeom prst="rect">
            <a:avLst/>
          </a:prstGeom>
          <a:noFill/>
        </p:spPr>
        <p:txBody>
          <a:bodyPr wrap="none" rtlCol="0">
            <a:spAutoFit/>
          </a:bodyPr>
          <a:lstStyle/>
          <a:p>
            <a:pPr algn="l"/>
            <a:r>
              <a:rPr lang="zh-CN" altLang="en-US" sz="3200" b="1" dirty="0" smtClean="0">
                <a:solidFill>
                  <a:srgbClr val="C00000"/>
                </a:solidFill>
                <a:latin typeface="微软雅黑" panose="020B0503020204020204" pitchFamily="34" charset="-122"/>
                <a:ea typeface="微软雅黑" panose="020B0503020204020204" pitchFamily="34" charset="-122"/>
              </a:rPr>
              <a:t>一、改革开放的进程</a:t>
            </a:r>
            <a:endParaRPr lang="zh-CN" altLang="en-US" sz="3200" b="1" dirty="0" smtClean="0">
              <a:solidFill>
                <a:srgbClr val="C00000"/>
              </a:solidFill>
              <a:latin typeface="微软雅黑" panose="020B0503020204020204" pitchFamily="34" charset="-122"/>
              <a:ea typeface="微软雅黑" panose="020B0503020204020204" pitchFamily="34" charset="-122"/>
            </a:endParaRPr>
          </a:p>
        </p:txBody>
      </p:sp>
      <p:sp>
        <p:nvSpPr>
          <p:cNvPr id="12" name="矩形 11"/>
          <p:cNvSpPr/>
          <p:nvPr/>
        </p:nvSpPr>
        <p:spPr>
          <a:xfrm>
            <a:off x="949665" y="1184296"/>
            <a:ext cx="3712876" cy="523220"/>
          </a:xfrm>
          <a:prstGeom prst="rect">
            <a:avLst/>
          </a:prstGeom>
        </p:spPr>
        <p:txBody>
          <a:bodyPr wrap="none">
            <a:spAutoFit/>
          </a:bodyPr>
          <a:lstStyle/>
          <a:p>
            <a:r>
              <a:rPr lang="en-US" altLang="zh-CN" sz="2800" dirty="0" smtClean="0">
                <a:solidFill>
                  <a:srgbClr val="C00000"/>
                </a:solidFill>
                <a:latin typeface="微软雅黑" panose="020B0503020204020204" pitchFamily="34" charset="-122"/>
                <a:ea typeface="微软雅黑" panose="020B0503020204020204" pitchFamily="34" charset="-122"/>
              </a:rPr>
              <a:t>4.</a:t>
            </a:r>
            <a:r>
              <a:rPr lang="zh-CN" altLang="en-US" sz="2800" dirty="0">
                <a:solidFill>
                  <a:srgbClr val="C00000"/>
                </a:solidFill>
                <a:latin typeface="微软雅黑" panose="020B0503020204020204" pitchFamily="34" charset="-122"/>
                <a:ea typeface="微软雅黑" panose="020B0503020204020204" pitchFamily="34" charset="-122"/>
              </a:rPr>
              <a:t>改革开放进入新时代</a:t>
            </a:r>
            <a:endParaRPr lang="zh-CN" altLang="en-US" sz="2800" dirty="0">
              <a:solidFill>
                <a:srgbClr val="C00000"/>
              </a:solidFill>
              <a:latin typeface="微软雅黑" panose="020B0503020204020204" pitchFamily="34" charset="-122"/>
              <a:ea typeface="微软雅黑" panose="020B0503020204020204" pitchFamily="34" charset="-122"/>
            </a:endParaRPr>
          </a:p>
        </p:txBody>
      </p:sp>
      <p:sp>
        <p:nvSpPr>
          <p:cNvPr id="6" name="矩形 5"/>
          <p:cNvSpPr/>
          <p:nvPr/>
        </p:nvSpPr>
        <p:spPr>
          <a:xfrm>
            <a:off x="1020792" y="1815604"/>
            <a:ext cx="10081403" cy="1938992"/>
          </a:xfrm>
          <a:prstGeom prst="rect">
            <a:avLst/>
          </a:prstGeom>
        </p:spPr>
        <p:txBody>
          <a:bodyPr wrap="square">
            <a:spAutoFit/>
          </a:bodyPr>
          <a:lstStyle/>
          <a:p>
            <a:pPr indent="630555"/>
            <a:r>
              <a:rPr lang="en-US" altLang="zh-CN" sz="2400" dirty="0">
                <a:solidFill>
                  <a:srgbClr val="000000"/>
                </a:solidFill>
                <a:latin typeface="Times New Roman" panose="02020603050405020304" pitchFamily="18" charset="0"/>
                <a:cs typeface="Times New Roman" panose="02020603050405020304" pitchFamily="18" charset="0"/>
              </a:rPr>
              <a:t>2013</a:t>
            </a:r>
            <a:r>
              <a:rPr lang="zh-CN" altLang="en-US" sz="2400" dirty="0">
                <a:solidFill>
                  <a:srgbClr val="000000"/>
                </a:solidFill>
                <a:latin typeface="Times New Roman" panose="02020603050405020304" pitchFamily="18" charset="0"/>
                <a:cs typeface="Times New Roman" panose="02020603050405020304" pitchFamily="18" charset="0"/>
              </a:rPr>
              <a:t>年召开的党的十八届三中全会作出全面深化改革的重要部署</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en-US" sz="2400" dirty="0">
                <a:solidFill>
                  <a:srgbClr val="000000"/>
                </a:solidFill>
                <a:latin typeface="Times New Roman" panose="02020603050405020304" pitchFamily="18" charset="0"/>
                <a:cs typeface="Times New Roman" panose="02020603050405020304" pitchFamily="18" charset="0"/>
              </a:rPr>
              <a:t>提出要使市场在资源配置中起决定性作用和更好发挥政府作用</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en-US" sz="2400" dirty="0">
                <a:solidFill>
                  <a:srgbClr val="000000"/>
                </a:solidFill>
                <a:latin typeface="Times New Roman" panose="02020603050405020304" pitchFamily="18" charset="0"/>
                <a:cs typeface="Times New Roman" panose="02020603050405020304" pitchFamily="18" charset="0"/>
              </a:rPr>
              <a:t>全面深化改革取得重大突破。</a:t>
            </a:r>
            <a:endParaRPr lang="zh-CN" altLang="en-US" sz="2400" dirty="0">
              <a:solidFill>
                <a:srgbClr val="000000"/>
              </a:solidFill>
              <a:latin typeface="Times New Roman" panose="02020603050405020304" pitchFamily="18" charset="0"/>
              <a:cs typeface="Times New Roman" panose="02020603050405020304" pitchFamily="18" charset="0"/>
            </a:endParaRPr>
          </a:p>
          <a:p>
            <a:pPr indent="630555"/>
            <a:r>
              <a:rPr lang="en-US" altLang="zh-CN" sz="2400" dirty="0">
                <a:solidFill>
                  <a:srgbClr val="000000"/>
                </a:solidFill>
                <a:latin typeface="Times New Roman" panose="02020603050405020304" pitchFamily="18" charset="0"/>
                <a:cs typeface="Times New Roman" panose="02020603050405020304" pitchFamily="18" charset="0"/>
              </a:rPr>
              <a:t>2013</a:t>
            </a:r>
            <a:r>
              <a:rPr lang="zh-CN" altLang="en-US" sz="2400" dirty="0">
                <a:solidFill>
                  <a:srgbClr val="000000"/>
                </a:solidFill>
                <a:latin typeface="Times New Roman" panose="02020603050405020304" pitchFamily="18" charset="0"/>
                <a:cs typeface="Times New Roman" panose="02020603050405020304" pitchFamily="18" charset="0"/>
              </a:rPr>
              <a:t>年设立中国</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en-US" sz="2400" dirty="0">
                <a:solidFill>
                  <a:srgbClr val="000000"/>
                </a:solidFill>
                <a:latin typeface="Times New Roman" panose="02020603050405020304" pitchFamily="18" charset="0"/>
                <a:cs typeface="Times New Roman" panose="02020603050405020304" pitchFamily="18" charset="0"/>
              </a:rPr>
              <a:t>上海</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en-US" sz="2400" dirty="0">
                <a:solidFill>
                  <a:srgbClr val="000000"/>
                </a:solidFill>
                <a:latin typeface="Times New Roman" panose="02020603050405020304" pitchFamily="18" charset="0"/>
                <a:cs typeface="Times New Roman" panose="02020603050405020304" pitchFamily="18" charset="0"/>
              </a:rPr>
              <a:t>自由贸易试验区。</a:t>
            </a:r>
            <a:r>
              <a:rPr lang="en-US" altLang="zh-CN" sz="2400" dirty="0">
                <a:solidFill>
                  <a:srgbClr val="000000"/>
                </a:solidFill>
                <a:latin typeface="Times New Roman" panose="02020603050405020304" pitchFamily="18" charset="0"/>
                <a:cs typeface="Times New Roman" panose="02020603050405020304" pitchFamily="18" charset="0"/>
              </a:rPr>
              <a:t>2017</a:t>
            </a:r>
            <a:r>
              <a:rPr lang="zh-CN" altLang="en-US" sz="2400" dirty="0">
                <a:solidFill>
                  <a:srgbClr val="000000"/>
                </a:solidFill>
                <a:latin typeface="Times New Roman" panose="02020603050405020304" pitchFamily="18" charset="0"/>
                <a:cs typeface="Times New Roman" panose="02020603050405020304" pitchFamily="18" charset="0"/>
              </a:rPr>
              <a:t>年</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en-US" sz="2400" dirty="0">
                <a:solidFill>
                  <a:srgbClr val="000000"/>
                </a:solidFill>
                <a:latin typeface="Times New Roman" panose="02020603050405020304" pitchFamily="18" charset="0"/>
                <a:cs typeface="Times New Roman" panose="02020603050405020304" pitchFamily="18" charset="0"/>
              </a:rPr>
              <a:t>党的十九大提出形成全面对外开放新格局。</a:t>
            </a:r>
            <a:endParaRPr lang="zh-CN" altLang="en-US" sz="2400" dirty="0">
              <a:solidFill>
                <a:srgbClr val="000000"/>
              </a:solidFill>
              <a:latin typeface="Times New Roman" panose="02020603050405020304" pitchFamily="18" charset="0"/>
              <a:cs typeface="Times New Roman" panose="02020603050405020304" pitchFamily="18" charset="0"/>
            </a:endParaRPr>
          </a:p>
        </p:txBody>
      </p:sp>
      <p:pic>
        <p:nvPicPr>
          <p:cNvPr id="7" name="图片 6"/>
          <p:cNvPicPr>
            <a:picLocks noChangeAspect="1"/>
          </p:cNvPicPr>
          <p:nvPr/>
        </p:nvPicPr>
        <p:blipFill>
          <a:blip r:embed="rId1"/>
          <a:stretch>
            <a:fillRect/>
          </a:stretch>
        </p:blipFill>
        <p:spPr>
          <a:xfrm>
            <a:off x="1146595" y="3818767"/>
            <a:ext cx="4995413" cy="2714898"/>
          </a:xfrm>
          <a:prstGeom prst="rect">
            <a:avLst/>
          </a:prstGeom>
        </p:spPr>
      </p:pic>
      <p:pic>
        <p:nvPicPr>
          <p:cNvPr id="14" name="图片 13"/>
          <p:cNvPicPr>
            <a:picLocks noChangeAspect="1"/>
          </p:cNvPicPr>
          <p:nvPr/>
        </p:nvPicPr>
        <p:blipFill rotWithShape="1">
          <a:blip r:embed="rId2"/>
          <a:srcRect l="14059" t="7585" r="13034"/>
          <a:stretch>
            <a:fillRect/>
          </a:stretch>
        </p:blipFill>
        <p:spPr>
          <a:xfrm>
            <a:off x="6400799" y="3818767"/>
            <a:ext cx="4701396" cy="2640761"/>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91543" y="473597"/>
            <a:ext cx="5211683" cy="523220"/>
          </a:xfrm>
          <a:prstGeom prst="rect">
            <a:avLst/>
          </a:prstGeom>
        </p:spPr>
        <p:txBody>
          <a:bodyPr wrap="none">
            <a:spAutoFit/>
          </a:bodyPr>
          <a:lstStyle/>
          <a:p>
            <a:r>
              <a:rPr lang="zh-CN" altLang="en-US" sz="2800" dirty="0">
                <a:solidFill>
                  <a:srgbClr val="C00000"/>
                </a:solidFill>
                <a:latin typeface="微软雅黑" panose="020B0503020204020204" pitchFamily="34" charset="-122"/>
                <a:ea typeface="微软雅黑" panose="020B0503020204020204" pitchFamily="34" charset="-122"/>
              </a:rPr>
              <a:t>改革开放以来历次三中全会回顾</a:t>
            </a:r>
            <a:endParaRPr lang="zh-CN" altLang="en-US" sz="2800" dirty="0">
              <a:solidFill>
                <a:srgbClr val="C00000"/>
              </a:solidFill>
              <a:latin typeface="微软雅黑" panose="020B0503020204020204" pitchFamily="34" charset="-122"/>
              <a:ea typeface="微软雅黑" panose="020B0503020204020204" pitchFamily="34" charset="-122"/>
            </a:endParaRPr>
          </a:p>
        </p:txBody>
      </p:sp>
      <p:graphicFrame>
        <p:nvGraphicFramePr>
          <p:cNvPr id="5" name="表格 4"/>
          <p:cNvGraphicFramePr>
            <a:graphicFrameLocks noGrp="1"/>
          </p:cNvGraphicFramePr>
          <p:nvPr/>
        </p:nvGraphicFramePr>
        <p:xfrm>
          <a:off x="1390074" y="1118585"/>
          <a:ext cx="10022991" cy="5334000"/>
        </p:xfrm>
        <a:graphic>
          <a:graphicData uri="http://schemas.openxmlformats.org/drawingml/2006/table">
            <a:tbl>
              <a:tblPr firstRow="1" bandRow="1">
                <a:tableStyleId>{93296810-A885-4BE3-A3E7-6D5BEEA58F35}</a:tableStyleId>
              </a:tblPr>
              <a:tblGrid>
                <a:gridCol w="2444156"/>
                <a:gridCol w="3616304"/>
                <a:gridCol w="3962531"/>
              </a:tblGrid>
              <a:tr h="495300">
                <a:tc>
                  <a:txBody>
                    <a:bodyPr/>
                    <a:lstStyle/>
                    <a:p>
                      <a:pPr algn="ctr"/>
                      <a:r>
                        <a:rPr lang="zh-CN" altLang="en-US" sz="2000" b="1" dirty="0" smtClean="0">
                          <a:ln w="19050">
                            <a:solidFill>
                              <a:schemeClr val="bg1"/>
                            </a:solidFill>
                          </a:ln>
                        </a:rPr>
                        <a:t>会议</a:t>
                      </a:r>
                      <a:endParaRPr lang="zh-CN" altLang="en-US" sz="2000" b="1" dirty="0">
                        <a:ln w="19050">
                          <a:solidFill>
                            <a:schemeClr val="bg1"/>
                          </a:solidFill>
                        </a:ln>
                        <a:latin typeface="华文中宋" panose="02010600040101010101" pitchFamily="2" charset="-122"/>
                        <a:ea typeface="华文中宋" panose="02010600040101010101" pitchFamily="2" charset="-122"/>
                      </a:endParaRPr>
                    </a:p>
                  </a:txBody>
                  <a:tcPr anchor="ctr"/>
                </a:tc>
                <a:tc>
                  <a:txBody>
                    <a:bodyPr/>
                    <a:lstStyle/>
                    <a:p>
                      <a:pPr algn="ctr"/>
                      <a:r>
                        <a:rPr lang="zh-CN" altLang="en-US" sz="2000" b="1" dirty="0" smtClean="0">
                          <a:ln w="19050">
                            <a:solidFill>
                              <a:schemeClr val="bg1"/>
                            </a:solidFill>
                          </a:ln>
                        </a:rPr>
                        <a:t>召开时间</a:t>
                      </a:r>
                      <a:endParaRPr lang="zh-CN" altLang="en-US" sz="2000" b="1" dirty="0">
                        <a:ln w="19050">
                          <a:solidFill>
                            <a:schemeClr val="bg1"/>
                          </a:solidFill>
                        </a:ln>
                        <a:latin typeface="华文中宋" panose="02010600040101010101" pitchFamily="2" charset="-122"/>
                        <a:ea typeface="华文中宋" panose="02010600040101010101" pitchFamily="2" charset="-122"/>
                      </a:endParaRPr>
                    </a:p>
                  </a:txBody>
                  <a:tcPr anchor="ctr"/>
                </a:tc>
                <a:tc>
                  <a:txBody>
                    <a:bodyPr/>
                    <a:lstStyle/>
                    <a:p>
                      <a:pPr algn="ctr"/>
                      <a:r>
                        <a:rPr lang="zh-CN" altLang="en-US" sz="2000" b="1" dirty="0" smtClean="0">
                          <a:ln w="19050">
                            <a:solidFill>
                              <a:schemeClr val="bg1"/>
                            </a:solidFill>
                          </a:ln>
                        </a:rPr>
                        <a:t>中心议题</a:t>
                      </a:r>
                      <a:endParaRPr lang="zh-CN" altLang="en-US" sz="2000" b="1" dirty="0">
                        <a:ln w="19050">
                          <a:solidFill>
                            <a:schemeClr val="bg1"/>
                          </a:solidFill>
                        </a:ln>
                        <a:latin typeface="华文中宋" panose="02010600040101010101" pitchFamily="2" charset="-122"/>
                        <a:ea typeface="华文中宋" panose="02010600040101010101" pitchFamily="2" charset="-122"/>
                      </a:endParaRPr>
                    </a:p>
                  </a:txBody>
                  <a:tcPr anchor="ctr"/>
                </a:tc>
              </a:tr>
              <a:tr h="876300">
                <a:tc>
                  <a:txBody>
                    <a:bodyPr/>
                    <a:lstStyle/>
                    <a:p>
                      <a:pPr algn="ctr"/>
                      <a:r>
                        <a:rPr lang="zh-CN" altLang="en-US" sz="2000" b="1" kern="1200" noProof="0" dirty="0" smtClean="0"/>
                        <a:t>十一届三中全会</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c>
                  <a:txBody>
                    <a:bodyPr/>
                    <a:lstStyle/>
                    <a:p>
                      <a:pPr algn="ctr"/>
                      <a:r>
                        <a:rPr lang="en-US" altLang="zh-CN" sz="2000" b="1" kern="1200" dirty="0" smtClean="0"/>
                        <a:t>1978</a:t>
                      </a:r>
                      <a:r>
                        <a:rPr lang="zh-CN" altLang="en-US" sz="2000" b="1" kern="1200" dirty="0" smtClean="0"/>
                        <a:t>年</a:t>
                      </a:r>
                      <a:r>
                        <a:rPr lang="en-US" altLang="zh-CN" sz="2000" b="1" kern="1200" dirty="0" smtClean="0"/>
                        <a:t>12</a:t>
                      </a:r>
                      <a:r>
                        <a:rPr lang="zh-CN" altLang="en-US" sz="2000" b="1" kern="1200" dirty="0" smtClean="0"/>
                        <a:t>月</a:t>
                      </a:r>
                      <a:r>
                        <a:rPr lang="en-US" altLang="zh-CN" sz="2000" b="1" kern="1200" dirty="0" smtClean="0"/>
                        <a:t>18</a:t>
                      </a:r>
                      <a:r>
                        <a:rPr lang="zh-CN" altLang="en-US" sz="2000" b="1" kern="1200" dirty="0" smtClean="0"/>
                        <a:t>日至</a:t>
                      </a:r>
                      <a:r>
                        <a:rPr lang="en-US" altLang="zh-CN" sz="2000" b="1" kern="1200" dirty="0" smtClean="0"/>
                        <a:t>22</a:t>
                      </a:r>
                      <a:r>
                        <a:rPr lang="zh-CN" altLang="en-US" sz="2000" b="1" kern="1200" dirty="0" smtClean="0"/>
                        <a:t>日</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c>
                  <a:txBody>
                    <a:bodyPr/>
                    <a:lstStyle/>
                    <a:p>
                      <a:pPr algn="ctr"/>
                      <a:r>
                        <a:rPr lang="zh-CN" altLang="en-US" sz="2000" b="1" kern="1200" dirty="0" smtClean="0"/>
                        <a:t>把全党工作重点转移到社会主义现代化建设上来</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r>
              <a:tr h="495300">
                <a:tc>
                  <a:txBody>
                    <a:bodyPr/>
                    <a:lstStyle/>
                    <a:p>
                      <a:pPr algn="ctr"/>
                      <a:r>
                        <a:rPr lang="zh-CN" altLang="en-US" sz="2000" b="1" kern="1200" dirty="0" smtClean="0"/>
                        <a:t>十二届三中全会</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c>
                  <a:txBody>
                    <a:bodyPr/>
                    <a:lstStyle/>
                    <a:p>
                      <a:pPr algn="ctr"/>
                      <a:r>
                        <a:rPr lang="en-US" altLang="zh-CN" sz="2000" b="1" kern="1200" dirty="0" smtClean="0"/>
                        <a:t>1984</a:t>
                      </a:r>
                      <a:r>
                        <a:rPr lang="zh-CN" altLang="en-US" sz="2000" b="1" kern="1200" dirty="0" smtClean="0"/>
                        <a:t>年</a:t>
                      </a:r>
                      <a:r>
                        <a:rPr lang="en-US" altLang="zh-CN" sz="2000" b="1" kern="1200" dirty="0" smtClean="0"/>
                        <a:t>10</a:t>
                      </a:r>
                      <a:r>
                        <a:rPr lang="zh-CN" altLang="en-US" sz="2000" b="1" kern="1200" dirty="0" smtClean="0"/>
                        <a:t>月</a:t>
                      </a:r>
                      <a:r>
                        <a:rPr lang="en-US" altLang="zh-CN" sz="2000" b="1" kern="1200" dirty="0" smtClean="0"/>
                        <a:t>20</a:t>
                      </a:r>
                      <a:r>
                        <a:rPr lang="zh-CN" altLang="en-US" sz="2000" b="1" kern="1200" dirty="0" smtClean="0"/>
                        <a:t>日</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c>
                  <a:txBody>
                    <a:bodyPr/>
                    <a:lstStyle/>
                    <a:p>
                      <a:pPr algn="ctr"/>
                      <a:r>
                        <a:rPr lang="zh-CN" altLang="en-US" sz="2000" b="1" kern="1200" dirty="0" smtClean="0"/>
                        <a:t>经济体制改革</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r>
              <a:tr h="495300">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000" b="1" kern="1200" dirty="0" smtClean="0"/>
                        <a:t>十三届三中全会</a:t>
                      </a:r>
                      <a:endParaRPr lang="zh-CN" altLang="en-US" sz="2000" b="1" kern="1200" dirty="0" smtClean="0">
                        <a:solidFill>
                          <a:schemeClr val="dk1"/>
                        </a:solidFill>
                        <a:latin typeface="华文中宋" panose="02010600040101010101" pitchFamily="2" charset="-122"/>
                        <a:ea typeface="华文中宋" panose="02010600040101010101" pitchFamily="2" charset="-122"/>
                        <a:cs typeface="+mn-cs"/>
                      </a:endParaRPr>
                    </a:p>
                  </a:txBody>
                  <a:tcPr anchor="ctr"/>
                </a:tc>
                <a:tc>
                  <a:txBody>
                    <a:bodyPr/>
                    <a:lstStyle/>
                    <a:p>
                      <a:pPr algn="ctr"/>
                      <a:r>
                        <a:rPr lang="en-US" altLang="zh-CN" sz="2000" b="1" kern="1200" dirty="0" smtClean="0"/>
                        <a:t>1988</a:t>
                      </a:r>
                      <a:r>
                        <a:rPr lang="zh-CN" altLang="en-US" sz="2000" b="1" kern="1200" dirty="0" smtClean="0"/>
                        <a:t>年</a:t>
                      </a:r>
                      <a:r>
                        <a:rPr lang="en-US" altLang="zh-CN" sz="2000" b="1" kern="1200" dirty="0" smtClean="0"/>
                        <a:t>9</a:t>
                      </a:r>
                      <a:r>
                        <a:rPr lang="zh-CN" altLang="en-US" sz="2000" b="1" kern="1200" dirty="0" smtClean="0"/>
                        <a:t>月</a:t>
                      </a:r>
                      <a:r>
                        <a:rPr lang="en-US" altLang="zh-CN" sz="2000" b="1" kern="1200" dirty="0" smtClean="0"/>
                        <a:t>26</a:t>
                      </a:r>
                      <a:r>
                        <a:rPr lang="zh-CN" altLang="en-US" sz="2000" b="1" kern="1200" dirty="0" smtClean="0"/>
                        <a:t>日至</a:t>
                      </a:r>
                      <a:r>
                        <a:rPr lang="en-US" altLang="zh-CN" sz="2000" b="1" kern="1200" dirty="0" smtClean="0"/>
                        <a:t>30</a:t>
                      </a:r>
                      <a:r>
                        <a:rPr lang="zh-CN" altLang="en-US" sz="2000" b="1" kern="1200" dirty="0" smtClean="0"/>
                        <a:t>日</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c>
                  <a:txBody>
                    <a:bodyPr/>
                    <a:lstStyle/>
                    <a:p>
                      <a:pPr algn="ctr"/>
                      <a:r>
                        <a:rPr lang="zh-CN" altLang="en-US" sz="2000" b="1" kern="1200" dirty="0" smtClean="0"/>
                        <a:t>治理经济环境、整顿经济秩序</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r>
              <a:tr h="495300">
                <a:tc>
                  <a:txBody>
                    <a:bodyPr/>
                    <a:lstStyle/>
                    <a:p>
                      <a:pPr algn="ctr"/>
                      <a:r>
                        <a:rPr lang="zh-CN" altLang="en-US" sz="2000" b="1" kern="1200" dirty="0" smtClean="0"/>
                        <a:t>十四届三中全会</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c>
                  <a:txBody>
                    <a:bodyPr/>
                    <a:lstStyle/>
                    <a:p>
                      <a:pPr algn="ctr"/>
                      <a:r>
                        <a:rPr lang="en-US" altLang="zh-CN" sz="2000" b="1" kern="1200" dirty="0" smtClean="0"/>
                        <a:t>1993</a:t>
                      </a:r>
                      <a:r>
                        <a:rPr lang="zh-CN" altLang="en-US" sz="2000" b="1" kern="1200" dirty="0" smtClean="0"/>
                        <a:t>年</a:t>
                      </a:r>
                      <a:r>
                        <a:rPr lang="en-US" altLang="zh-CN" sz="2000" b="1" kern="1200" dirty="0" smtClean="0"/>
                        <a:t>11</a:t>
                      </a:r>
                      <a:r>
                        <a:rPr lang="zh-CN" altLang="en-US" sz="2000" b="1" kern="1200" dirty="0" smtClean="0"/>
                        <a:t>月</a:t>
                      </a:r>
                      <a:r>
                        <a:rPr lang="en-US" altLang="zh-CN" sz="2000" b="1" kern="1200" dirty="0" smtClean="0"/>
                        <a:t>11</a:t>
                      </a:r>
                      <a:r>
                        <a:rPr lang="zh-CN" altLang="en-US" sz="2000" b="1" kern="1200" dirty="0" smtClean="0"/>
                        <a:t>日至</a:t>
                      </a:r>
                      <a:r>
                        <a:rPr lang="en-US" altLang="zh-CN" sz="2000" b="1" kern="1200" dirty="0" smtClean="0"/>
                        <a:t>14</a:t>
                      </a:r>
                      <a:r>
                        <a:rPr lang="zh-CN" altLang="en-US" sz="2000" b="1" kern="1200" dirty="0" smtClean="0"/>
                        <a:t>日</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c>
                  <a:txBody>
                    <a:bodyPr/>
                    <a:lstStyle/>
                    <a:p>
                      <a:pPr algn="ctr"/>
                      <a:r>
                        <a:rPr lang="zh-CN" altLang="en-US" sz="2000" b="1" kern="1200" dirty="0" smtClean="0"/>
                        <a:t>建立社会主义市场经济体制</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r>
              <a:tr h="495300">
                <a:tc>
                  <a:txBody>
                    <a:bodyPr/>
                    <a:lstStyle/>
                    <a:p>
                      <a:pPr algn="ctr"/>
                      <a:r>
                        <a:rPr lang="zh-CN" altLang="en-US" sz="2000" b="1" kern="1200" dirty="0" smtClean="0"/>
                        <a:t>十五届三中全会</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c>
                  <a:txBody>
                    <a:bodyPr/>
                    <a:lstStyle/>
                    <a:p>
                      <a:pPr algn="ctr"/>
                      <a:r>
                        <a:rPr lang="en-US" altLang="zh-CN" sz="2000" b="1" kern="1200" dirty="0" smtClean="0"/>
                        <a:t>1998</a:t>
                      </a:r>
                      <a:r>
                        <a:rPr lang="zh-CN" altLang="en-US" sz="2000" b="1" kern="1200" dirty="0" smtClean="0"/>
                        <a:t>年</a:t>
                      </a:r>
                      <a:r>
                        <a:rPr lang="en-US" altLang="zh-CN" sz="2000" b="1" kern="1200" dirty="0" smtClean="0"/>
                        <a:t>10</a:t>
                      </a:r>
                      <a:r>
                        <a:rPr lang="zh-CN" altLang="en-US" sz="2000" b="1" kern="1200" dirty="0" smtClean="0"/>
                        <a:t>月</a:t>
                      </a:r>
                      <a:r>
                        <a:rPr lang="en-US" altLang="zh-CN" sz="2000" b="1" kern="1200" dirty="0" smtClean="0"/>
                        <a:t>12</a:t>
                      </a:r>
                      <a:r>
                        <a:rPr lang="zh-CN" altLang="en-US" sz="2000" b="1" kern="1200" dirty="0" smtClean="0"/>
                        <a:t>日至</a:t>
                      </a:r>
                      <a:r>
                        <a:rPr lang="en-US" altLang="zh-CN" sz="2000" b="1" kern="1200" dirty="0" smtClean="0"/>
                        <a:t>14</a:t>
                      </a:r>
                      <a:r>
                        <a:rPr lang="zh-CN" altLang="en-US" sz="2000" b="1" kern="1200" dirty="0" smtClean="0"/>
                        <a:t>日</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c>
                  <a:txBody>
                    <a:bodyPr/>
                    <a:lstStyle/>
                    <a:p>
                      <a:pPr algn="ctr"/>
                      <a:r>
                        <a:rPr lang="zh-CN" altLang="en-US" sz="2000" b="1" kern="1200" dirty="0" smtClean="0"/>
                        <a:t>建设社会主义新农村</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r>
              <a:tr h="495300">
                <a:tc>
                  <a:txBody>
                    <a:bodyPr/>
                    <a:lstStyle/>
                    <a:p>
                      <a:pPr algn="ctr"/>
                      <a:r>
                        <a:rPr lang="zh-CN" altLang="en-US" sz="2000" b="1" kern="1200" dirty="0" smtClean="0"/>
                        <a:t>十六届三中全会</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c>
                  <a:txBody>
                    <a:bodyPr/>
                    <a:lstStyle/>
                    <a:p>
                      <a:pPr algn="ctr"/>
                      <a:r>
                        <a:rPr lang="en-US" altLang="zh-CN" sz="2000" b="1" kern="1200" dirty="0" smtClean="0"/>
                        <a:t>2003</a:t>
                      </a:r>
                      <a:r>
                        <a:rPr lang="zh-CN" altLang="en-US" sz="2000" b="1" kern="1200" dirty="0" smtClean="0"/>
                        <a:t>年</a:t>
                      </a:r>
                      <a:r>
                        <a:rPr lang="en-US" altLang="zh-CN" sz="2000" b="1" kern="1200" dirty="0" smtClean="0"/>
                        <a:t>10</a:t>
                      </a:r>
                      <a:r>
                        <a:rPr lang="zh-CN" altLang="en-US" sz="2000" b="1" kern="1200" dirty="0" smtClean="0"/>
                        <a:t>月</a:t>
                      </a:r>
                      <a:r>
                        <a:rPr lang="en-US" altLang="zh-CN" sz="2000" b="1" kern="1200" dirty="0" smtClean="0"/>
                        <a:t>11</a:t>
                      </a:r>
                      <a:r>
                        <a:rPr lang="zh-CN" altLang="en-US" sz="2000" b="1" kern="1200" dirty="0" smtClean="0"/>
                        <a:t>日至</a:t>
                      </a:r>
                      <a:r>
                        <a:rPr lang="en-US" altLang="zh-CN" sz="2000" b="1" kern="1200" dirty="0" smtClean="0"/>
                        <a:t>14</a:t>
                      </a:r>
                      <a:r>
                        <a:rPr lang="zh-CN" altLang="en-US" sz="2000" b="1" kern="1200" dirty="0" smtClean="0"/>
                        <a:t>日</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c>
                  <a:txBody>
                    <a:bodyPr/>
                    <a:lstStyle/>
                    <a:p>
                      <a:pPr algn="ctr"/>
                      <a:r>
                        <a:rPr lang="zh-CN" altLang="en-US" sz="2000" b="1" kern="1200" dirty="0" smtClean="0"/>
                        <a:t>完善市场经济体制</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r>
              <a:tr h="495300">
                <a:tc>
                  <a:txBody>
                    <a:bodyPr/>
                    <a:lstStyle/>
                    <a:p>
                      <a:pPr algn="ctr"/>
                      <a:r>
                        <a:rPr lang="zh-CN" altLang="en-US" sz="2000" b="1" kern="1200" dirty="0" smtClean="0"/>
                        <a:t>十七届三中全会</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c>
                  <a:txBody>
                    <a:bodyPr/>
                    <a:lstStyle/>
                    <a:p>
                      <a:pPr algn="ctr"/>
                      <a:r>
                        <a:rPr lang="en-US" altLang="zh-CN" sz="2000" b="1" kern="1200" dirty="0" smtClean="0"/>
                        <a:t>2008</a:t>
                      </a:r>
                      <a:r>
                        <a:rPr lang="zh-CN" altLang="en-US" sz="2000" b="1" kern="1200" dirty="0" smtClean="0"/>
                        <a:t>年</a:t>
                      </a:r>
                      <a:r>
                        <a:rPr lang="en-US" altLang="zh-CN" sz="2000" b="1" kern="1200" dirty="0" smtClean="0"/>
                        <a:t>10</a:t>
                      </a:r>
                      <a:r>
                        <a:rPr lang="zh-CN" altLang="en-US" sz="2000" b="1" kern="1200" dirty="0" smtClean="0"/>
                        <a:t>月</a:t>
                      </a:r>
                      <a:r>
                        <a:rPr lang="en-US" altLang="zh-CN" sz="2000" b="1" kern="1200" dirty="0" smtClean="0"/>
                        <a:t>9</a:t>
                      </a:r>
                      <a:r>
                        <a:rPr lang="zh-CN" altLang="en-US" sz="2000" b="1" kern="1200" dirty="0" smtClean="0"/>
                        <a:t>日至</a:t>
                      </a:r>
                      <a:r>
                        <a:rPr lang="en-US" altLang="zh-CN" sz="2000" b="1" kern="1200" dirty="0" smtClean="0"/>
                        <a:t>12</a:t>
                      </a:r>
                      <a:r>
                        <a:rPr lang="zh-CN" altLang="en-US" sz="2000" b="1" kern="1200" dirty="0" smtClean="0"/>
                        <a:t>日</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c>
                  <a:txBody>
                    <a:bodyPr/>
                    <a:lstStyle/>
                    <a:p>
                      <a:pPr algn="ctr"/>
                      <a:r>
                        <a:rPr lang="zh-CN" altLang="en-US" sz="2000" b="1" kern="1200" dirty="0" smtClean="0"/>
                        <a:t>推进农村改革发展若干重大问题</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r>
              <a:tr h="495300">
                <a:tc>
                  <a:txBody>
                    <a:bodyPr/>
                    <a:lstStyle/>
                    <a:p>
                      <a:pPr algn="ctr"/>
                      <a:r>
                        <a:rPr lang="zh-CN" altLang="en-US" sz="2000" b="1" kern="1200" dirty="0" smtClean="0"/>
                        <a:t>十八届三中全会</a:t>
                      </a:r>
                      <a:endParaRPr lang="zh-CN" altLang="en-US" sz="2000" b="1" kern="1200" dirty="0" smtClean="0">
                        <a:solidFill>
                          <a:schemeClr val="dk1"/>
                        </a:solidFill>
                        <a:latin typeface="华文中宋" panose="02010600040101010101" pitchFamily="2" charset="-122"/>
                        <a:ea typeface="华文中宋" panose="02010600040101010101" pitchFamily="2" charset="-122"/>
                        <a:cs typeface="+mn-cs"/>
                      </a:endParaRPr>
                    </a:p>
                  </a:txBody>
                  <a:tcPr anchor="ctr"/>
                </a:tc>
                <a:tc>
                  <a:txBody>
                    <a:bodyPr/>
                    <a:lstStyle/>
                    <a:p>
                      <a:pPr algn="ctr"/>
                      <a:r>
                        <a:rPr lang="en-US" altLang="zh-CN" sz="2000" b="1" kern="1200" dirty="0" smtClean="0"/>
                        <a:t>2013</a:t>
                      </a:r>
                      <a:r>
                        <a:rPr lang="zh-CN" altLang="en-US" sz="2000" b="1" kern="1200" dirty="0" smtClean="0"/>
                        <a:t>年</a:t>
                      </a:r>
                      <a:r>
                        <a:rPr lang="en-US" altLang="zh-CN" sz="2000" b="1" kern="1200" dirty="0" smtClean="0"/>
                        <a:t>11</a:t>
                      </a:r>
                      <a:r>
                        <a:rPr lang="zh-CN" altLang="en-US" sz="2000" b="1" kern="1200" dirty="0" smtClean="0"/>
                        <a:t>月</a:t>
                      </a:r>
                      <a:r>
                        <a:rPr lang="en-US" altLang="zh-CN" sz="2000" b="1" kern="1200" dirty="0" smtClean="0"/>
                        <a:t>9</a:t>
                      </a:r>
                      <a:r>
                        <a:rPr lang="zh-CN" altLang="en-US" sz="2000" b="1" kern="1200" dirty="0" smtClean="0"/>
                        <a:t>日至</a:t>
                      </a:r>
                      <a:r>
                        <a:rPr lang="en-US" altLang="zh-CN" sz="2000" b="1" kern="1200" dirty="0" smtClean="0"/>
                        <a:t>12</a:t>
                      </a:r>
                      <a:r>
                        <a:rPr lang="zh-CN" altLang="en-US" sz="2000" b="1" kern="1200" dirty="0" smtClean="0"/>
                        <a:t>日</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c>
                  <a:txBody>
                    <a:bodyPr/>
                    <a:lstStyle/>
                    <a:p>
                      <a:pPr algn="ctr"/>
                      <a:r>
                        <a:rPr lang="zh-CN" altLang="en-US" sz="2000" b="1" kern="1200" dirty="0" smtClean="0"/>
                        <a:t>全面深化改革若干重大问题</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r>
              <a:tr h="495300">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000" b="1" kern="1200" dirty="0" smtClean="0"/>
                        <a:t>十九届三中全会</a:t>
                      </a:r>
                      <a:endParaRPr lang="zh-CN" altLang="en-US" sz="2000" b="1" kern="1200" dirty="0" smtClean="0">
                        <a:solidFill>
                          <a:schemeClr val="dk1"/>
                        </a:solidFill>
                        <a:latin typeface="华文中宋" panose="02010600040101010101" pitchFamily="2" charset="-122"/>
                        <a:ea typeface="华文中宋" panose="02010600040101010101" pitchFamily="2" charset="-122"/>
                        <a:cs typeface="+mn-cs"/>
                      </a:endParaRPr>
                    </a:p>
                  </a:txBody>
                  <a:tcPr anchor="ctr"/>
                </a:tc>
                <a:tc>
                  <a:txBody>
                    <a:bodyPr/>
                    <a:lstStyle/>
                    <a:p>
                      <a:pPr algn="ctr"/>
                      <a:r>
                        <a:rPr lang="en-US" altLang="zh-CN" sz="2000" b="1" kern="1200" dirty="0" smtClean="0"/>
                        <a:t>2018</a:t>
                      </a:r>
                      <a:r>
                        <a:rPr lang="zh-CN" altLang="en-US" sz="2000" b="1" kern="1200" dirty="0" smtClean="0"/>
                        <a:t>年</a:t>
                      </a:r>
                      <a:r>
                        <a:rPr lang="en-US" altLang="zh-CN" sz="2000" b="1" kern="1200" dirty="0" smtClean="0"/>
                        <a:t>2</a:t>
                      </a:r>
                      <a:r>
                        <a:rPr lang="zh-CN" altLang="en-US" sz="2000" b="1" kern="1200" dirty="0" smtClean="0"/>
                        <a:t>月</a:t>
                      </a:r>
                      <a:r>
                        <a:rPr lang="en-US" altLang="zh-CN" sz="2000" b="1" kern="1200" dirty="0" smtClean="0"/>
                        <a:t>26</a:t>
                      </a:r>
                      <a:r>
                        <a:rPr lang="zh-CN" altLang="en-US" sz="2000" b="1" kern="1200" dirty="0" smtClean="0"/>
                        <a:t>日至</a:t>
                      </a:r>
                      <a:r>
                        <a:rPr lang="en-US" altLang="zh-CN" sz="2000" b="1" kern="1200" dirty="0" smtClean="0"/>
                        <a:t>28</a:t>
                      </a:r>
                      <a:r>
                        <a:rPr lang="zh-CN" altLang="en-US" sz="2000" b="1" kern="1200" dirty="0" smtClean="0"/>
                        <a:t>日</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c>
                  <a:txBody>
                    <a:bodyPr/>
                    <a:lstStyle/>
                    <a:p>
                      <a:pPr algn="ctr"/>
                      <a:r>
                        <a:rPr lang="zh-CN" altLang="en-US" sz="2000" b="1" kern="1200" dirty="0" smtClean="0"/>
                        <a:t>深化党和国家机构改革</a:t>
                      </a:r>
                      <a:endParaRPr lang="zh-CN" altLang="en-US" sz="2000" b="1" kern="1200" dirty="0">
                        <a:solidFill>
                          <a:schemeClr val="dk1"/>
                        </a:solidFill>
                        <a:latin typeface="华文中宋" panose="02010600040101010101" pitchFamily="2" charset="-122"/>
                        <a:ea typeface="华文中宋" panose="02010600040101010101" pitchFamily="2" charset="-122"/>
                        <a:cs typeface="+mn-cs"/>
                      </a:endParaRPr>
                    </a:p>
                  </a:txBody>
                  <a:tcPr anchor="ct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20786" y="1071830"/>
            <a:ext cx="553998" cy="5320343"/>
          </a:xfrm>
          <a:prstGeom prst="rect">
            <a:avLst/>
          </a:prstGeom>
          <a:noFill/>
        </p:spPr>
        <p:txBody>
          <a:bodyPr vert="eaVert" wrap="square" rtlCol="0">
            <a:spAutoFit/>
          </a:bodyPr>
          <a:lstStyle/>
          <a:p>
            <a:r>
              <a:rPr lang="zh-CN" altLang="en-US" sz="2400" b="1" dirty="0"/>
              <a:t>改革开放</a:t>
            </a:r>
            <a:r>
              <a:rPr lang="en-US" altLang="zh-CN" sz="2400" b="1" dirty="0"/>
              <a:t>40</a:t>
            </a:r>
            <a:r>
              <a:rPr lang="zh-CN" altLang="en-US" sz="2400" b="1" dirty="0"/>
              <a:t>年：中国经济“逆袭史”</a:t>
            </a:r>
            <a:endParaRPr lang="zh-CN" altLang="en-US" sz="2400" b="1"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44747" y="621848"/>
            <a:ext cx="6096000" cy="4401205"/>
          </a:xfrm>
          <a:prstGeom prst="rect">
            <a:avLst/>
          </a:prstGeom>
        </p:spPr>
        <p:txBody>
          <a:bodyPr>
            <a:spAutoFit/>
          </a:bodyPr>
          <a:lstStyle/>
          <a:p>
            <a:pPr indent="449580"/>
            <a:r>
              <a:rPr lang="zh-CN" altLang="en-US" sz="2000" dirty="0"/>
              <a:t>习近</a:t>
            </a:r>
            <a:r>
              <a:rPr lang="zh-CN" altLang="en-US" sz="2000" dirty="0" smtClean="0"/>
              <a:t>平在庆</a:t>
            </a:r>
            <a:r>
              <a:rPr lang="zh-CN" altLang="en-US" sz="2000" dirty="0"/>
              <a:t>祝改革开放</a:t>
            </a:r>
            <a:r>
              <a:rPr lang="en-US" altLang="zh-CN" sz="2000" dirty="0"/>
              <a:t>40</a:t>
            </a:r>
            <a:r>
              <a:rPr lang="zh-CN" altLang="en-US" sz="2000" dirty="0"/>
              <a:t>周年大会上的讲</a:t>
            </a:r>
            <a:r>
              <a:rPr lang="zh-CN" altLang="en-US" sz="2000" dirty="0" smtClean="0"/>
              <a:t>话指出，</a:t>
            </a:r>
            <a:r>
              <a:rPr lang="en-US" altLang="zh-CN" sz="2000" dirty="0" smtClean="0"/>
              <a:t>40</a:t>
            </a:r>
            <a:r>
              <a:rPr lang="zh-CN" altLang="en-US" sz="2000" dirty="0"/>
              <a:t>年来，我们始终坚持在发展中保障和改善民生，全面推进幼有所育、学有所教、劳有所得、病有所医、老有所养、住有所居、弱有所扶，不断改善人民生活、增进人民福祉。全国居民人均可支配收入由</a:t>
            </a:r>
            <a:r>
              <a:rPr lang="en-US" altLang="zh-CN" sz="2000" dirty="0"/>
              <a:t>171</a:t>
            </a:r>
            <a:r>
              <a:rPr lang="zh-CN" altLang="en-US" sz="2000" dirty="0"/>
              <a:t>元增加到</a:t>
            </a:r>
            <a:r>
              <a:rPr lang="en-US" altLang="zh-CN" sz="2000" dirty="0"/>
              <a:t>2.6</a:t>
            </a:r>
            <a:r>
              <a:rPr lang="zh-CN" altLang="en-US" sz="2000" dirty="0"/>
              <a:t>万元，中等收入群体持续扩大。我国贫困人口累计减少</a:t>
            </a:r>
            <a:r>
              <a:rPr lang="en-US" altLang="zh-CN" sz="2000" dirty="0"/>
              <a:t>7.4</a:t>
            </a:r>
            <a:r>
              <a:rPr lang="zh-CN" altLang="en-US" sz="2000" dirty="0"/>
              <a:t>亿人，贫困发生率下降</a:t>
            </a:r>
            <a:r>
              <a:rPr lang="en-US" altLang="zh-CN" sz="2000" dirty="0"/>
              <a:t>94.4</a:t>
            </a:r>
            <a:r>
              <a:rPr lang="zh-CN" altLang="en-US" sz="2000" dirty="0"/>
              <a:t>个百分点，谱写了人类反贫困史上的辉煌篇章。教育事业全面发展，九年义务教育巩固率达</a:t>
            </a:r>
            <a:r>
              <a:rPr lang="en-US" altLang="zh-CN" sz="2000" dirty="0"/>
              <a:t>93.8%</a:t>
            </a:r>
            <a:r>
              <a:rPr lang="zh-CN" altLang="en-US" sz="2000" dirty="0"/>
              <a:t>。我国建成了包括养老、医疗、低保、住房在内的世界最大的社会保障体系，基本养老保险覆盖超过</a:t>
            </a:r>
            <a:r>
              <a:rPr lang="en-US" altLang="zh-CN" sz="2000" dirty="0"/>
              <a:t>9</a:t>
            </a:r>
            <a:r>
              <a:rPr lang="zh-CN" altLang="en-US" sz="2000" dirty="0"/>
              <a:t>亿人，医疗保险覆盖超过</a:t>
            </a:r>
            <a:r>
              <a:rPr lang="en-US" altLang="zh-CN" sz="2000" dirty="0"/>
              <a:t>13</a:t>
            </a:r>
            <a:r>
              <a:rPr lang="zh-CN" altLang="en-US" sz="2000" dirty="0"/>
              <a:t>亿人。常住人口城镇化率达到</a:t>
            </a:r>
            <a:r>
              <a:rPr lang="en-US" altLang="zh-CN" sz="2000" dirty="0"/>
              <a:t>58.52%</a:t>
            </a:r>
            <a:r>
              <a:rPr lang="zh-CN" altLang="en-US" sz="2000" dirty="0"/>
              <a:t>，上升</a:t>
            </a:r>
            <a:r>
              <a:rPr lang="en-US" altLang="zh-CN" sz="2000" dirty="0"/>
              <a:t>40.6</a:t>
            </a:r>
            <a:r>
              <a:rPr lang="zh-CN" altLang="en-US" sz="2000" dirty="0"/>
              <a:t>个百分点。居民预期寿命由</a:t>
            </a:r>
            <a:r>
              <a:rPr lang="en-US" altLang="zh-CN" sz="2000" dirty="0"/>
              <a:t>1981</a:t>
            </a:r>
            <a:r>
              <a:rPr lang="zh-CN" altLang="en-US" sz="2000" dirty="0"/>
              <a:t>年的</a:t>
            </a:r>
            <a:r>
              <a:rPr lang="en-US" altLang="zh-CN" sz="2000" dirty="0"/>
              <a:t>67.8</a:t>
            </a:r>
            <a:r>
              <a:rPr lang="zh-CN" altLang="en-US" sz="2000" dirty="0"/>
              <a:t>岁提高到</a:t>
            </a:r>
            <a:r>
              <a:rPr lang="en-US" altLang="zh-CN" sz="2000" dirty="0"/>
              <a:t>2017</a:t>
            </a:r>
            <a:r>
              <a:rPr lang="zh-CN" altLang="en-US" sz="2000" dirty="0"/>
              <a:t>年的</a:t>
            </a:r>
            <a:r>
              <a:rPr lang="en-US" altLang="zh-CN" sz="2000" dirty="0"/>
              <a:t>76.7</a:t>
            </a:r>
            <a:r>
              <a:rPr lang="zh-CN" altLang="en-US" sz="2000" dirty="0"/>
              <a:t>岁</a:t>
            </a:r>
            <a:r>
              <a:rPr lang="zh-CN" altLang="en-US" sz="2000" dirty="0" smtClean="0"/>
              <a:t>。</a:t>
            </a:r>
            <a:endParaRPr lang="zh-CN" altLang="en-US" sz="2000" dirty="0"/>
          </a:p>
        </p:txBody>
      </p:sp>
      <p:pic>
        <p:nvPicPr>
          <p:cNvPr id="3" name="图片 2"/>
          <p:cNvPicPr>
            <a:picLocks noChangeAspect="1"/>
          </p:cNvPicPr>
          <p:nvPr/>
        </p:nvPicPr>
        <p:blipFill>
          <a:blip r:embed="rId1"/>
          <a:stretch>
            <a:fillRect/>
          </a:stretch>
        </p:blipFill>
        <p:spPr>
          <a:xfrm>
            <a:off x="6961517" y="688555"/>
            <a:ext cx="5076825" cy="2857500"/>
          </a:xfrm>
          <a:prstGeom prst="rect">
            <a:avLst/>
          </a:prstGeom>
        </p:spPr>
      </p:pic>
      <p:pic>
        <p:nvPicPr>
          <p:cNvPr id="4" name="图片 3"/>
          <p:cNvPicPr>
            <a:picLocks noChangeAspect="1"/>
          </p:cNvPicPr>
          <p:nvPr/>
        </p:nvPicPr>
        <p:blipFill>
          <a:blip r:embed="rId2"/>
          <a:stretch>
            <a:fillRect/>
          </a:stretch>
        </p:blipFill>
        <p:spPr>
          <a:xfrm>
            <a:off x="6961517" y="3572532"/>
            <a:ext cx="5076825" cy="2901043"/>
          </a:xfrm>
          <a:prstGeom prst="rect">
            <a:avLst/>
          </a:prstGeom>
        </p:spPr>
      </p:pic>
      <p:sp>
        <p:nvSpPr>
          <p:cNvPr id="5" name="文本框 4"/>
          <p:cNvSpPr txBox="1"/>
          <p:nvPr/>
        </p:nvSpPr>
        <p:spPr>
          <a:xfrm>
            <a:off x="744747" y="5135795"/>
            <a:ext cx="5561162" cy="978729"/>
          </a:xfrm>
          <a:prstGeom prst="rect">
            <a:avLst/>
          </a:prstGeom>
          <a:noFill/>
        </p:spPr>
        <p:txBody>
          <a:bodyPr wrap="square" rtlCol="0" anchor="t">
            <a:spAutoFit/>
          </a:bodyPr>
          <a:lstStyle/>
          <a:p>
            <a:pPr fontAlgn="auto">
              <a:lnSpc>
                <a:spcPct val="120000"/>
              </a:lnSpc>
            </a:pPr>
            <a:r>
              <a:rPr lang="zh-CN" altLang="en-US" sz="2400" b="1" dirty="0">
                <a:solidFill>
                  <a:srgbClr val="FF0000"/>
                </a:solidFill>
              </a:rPr>
              <a:t>议</a:t>
            </a:r>
            <a:r>
              <a:rPr lang="zh-CN" altLang="en-US" sz="2400" b="1" dirty="0" smtClean="0">
                <a:solidFill>
                  <a:srgbClr val="FF0000"/>
                </a:solidFill>
              </a:rPr>
              <a:t>题：查阅我国发展资料，说说我国取得巨大成功的原因。</a:t>
            </a:r>
            <a:endParaRPr lang="zh-CN" altLang="en-US" sz="2400" b="1" dirty="0">
              <a:solidFill>
                <a:srgbClr val="FF0000"/>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91902" y="404408"/>
            <a:ext cx="3877985" cy="584775"/>
          </a:xfrm>
          <a:prstGeom prst="rect">
            <a:avLst/>
          </a:prstGeom>
          <a:noFill/>
        </p:spPr>
        <p:txBody>
          <a:bodyPr wrap="none" rtlCol="0">
            <a:spAutoFit/>
          </a:bodyPr>
          <a:lstStyle/>
          <a:p>
            <a:r>
              <a:rPr lang="zh-CN" altLang="en-US" sz="3200" b="1" dirty="0">
                <a:solidFill>
                  <a:srgbClr val="C00000"/>
                </a:solidFill>
                <a:latin typeface="微软雅黑" panose="020B0503020204020204" pitchFamily="34" charset="-122"/>
                <a:ea typeface="微软雅黑" panose="020B0503020204020204" pitchFamily="34" charset="-122"/>
              </a:rPr>
              <a:t>二、改革开放的意义</a:t>
            </a:r>
            <a:endParaRPr lang="zh-CN" altLang="en-US" sz="3200" b="1" dirty="0">
              <a:solidFill>
                <a:srgbClr val="C00000"/>
              </a:solidFill>
              <a:latin typeface="微软雅黑" panose="020B0503020204020204" pitchFamily="34" charset="-122"/>
              <a:ea typeface="微软雅黑" panose="020B0503020204020204" pitchFamily="34" charset="-122"/>
            </a:endParaRPr>
          </a:p>
        </p:txBody>
      </p:sp>
      <p:sp>
        <p:nvSpPr>
          <p:cNvPr id="3" name="矩形 2"/>
          <p:cNvSpPr/>
          <p:nvPr/>
        </p:nvSpPr>
        <p:spPr>
          <a:xfrm>
            <a:off x="791901" y="1126095"/>
            <a:ext cx="10525955" cy="4647426"/>
          </a:xfrm>
          <a:prstGeom prst="rect">
            <a:avLst/>
          </a:prstGeom>
        </p:spPr>
        <p:txBody>
          <a:bodyPr wrap="square">
            <a:spAutoFit/>
          </a:bodyPr>
          <a:lstStyle/>
          <a:p>
            <a:r>
              <a:rPr lang="en-US" altLang="zh-CN" sz="2800" dirty="0">
                <a:solidFill>
                  <a:srgbClr val="C00000"/>
                </a:solidFill>
                <a:latin typeface="微软雅黑" panose="020B0503020204020204" pitchFamily="34" charset="-122"/>
                <a:ea typeface="微软雅黑" panose="020B0503020204020204" pitchFamily="34" charset="-122"/>
              </a:rPr>
              <a:t>1.</a:t>
            </a:r>
            <a:r>
              <a:rPr lang="zh-CN" altLang="en-US" sz="2800" dirty="0">
                <a:solidFill>
                  <a:srgbClr val="C00000"/>
                </a:solidFill>
                <a:latin typeface="微软雅黑" panose="020B0503020204020204" pitchFamily="34" charset="-122"/>
                <a:ea typeface="微软雅黑" panose="020B0503020204020204" pitchFamily="34" charset="-122"/>
              </a:rPr>
              <a:t>改革开放的重大意</a:t>
            </a:r>
            <a:r>
              <a:rPr lang="zh-CN" altLang="en-US" sz="2800" dirty="0" smtClean="0">
                <a:solidFill>
                  <a:srgbClr val="C00000"/>
                </a:solidFill>
                <a:latin typeface="微软雅黑" panose="020B0503020204020204" pitchFamily="34" charset="-122"/>
                <a:ea typeface="微软雅黑" panose="020B0503020204020204" pitchFamily="34" charset="-122"/>
              </a:rPr>
              <a:t>义</a:t>
            </a:r>
            <a:endParaRPr lang="en-US" altLang="zh-CN" sz="2800" dirty="0" smtClean="0">
              <a:solidFill>
                <a:srgbClr val="C00000"/>
              </a:solidFill>
              <a:latin typeface="微软雅黑" panose="020B0503020204020204" pitchFamily="34" charset="-122"/>
              <a:ea typeface="微软雅黑" panose="020B0503020204020204" pitchFamily="34" charset="-122"/>
            </a:endParaRPr>
          </a:p>
          <a:p>
            <a:endParaRPr lang="zh-CN" altLang="en-US" sz="2800" dirty="0">
              <a:solidFill>
                <a:srgbClr val="C00000"/>
              </a:solidFill>
              <a:latin typeface="微软雅黑" panose="020B0503020204020204" pitchFamily="34" charset="-122"/>
              <a:ea typeface="微软雅黑" panose="020B0503020204020204" pitchFamily="34" charset="-122"/>
            </a:endParaRPr>
          </a:p>
          <a:p>
            <a:r>
              <a:rPr lang="en-US" altLang="zh-CN" sz="2400" dirty="0" smtClean="0">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sz="2400" dirty="0" smtClean="0">
                <a:solidFill>
                  <a:srgbClr val="000000"/>
                </a:solidFill>
                <a:latin typeface="Times New Roman" panose="02020603050405020304" pitchFamily="18" charset="0"/>
                <a:cs typeface="Times New Roman" panose="02020603050405020304" pitchFamily="18" charset="0"/>
              </a:rPr>
              <a:t>改革开放</a:t>
            </a:r>
            <a:r>
              <a:rPr lang="zh-CN" altLang="en-US" sz="2400" dirty="0">
                <a:solidFill>
                  <a:srgbClr val="000000"/>
                </a:solidFill>
                <a:latin typeface="Times New Roman" panose="02020603050405020304" pitchFamily="18" charset="0"/>
                <a:cs typeface="Times New Roman" panose="02020603050405020304" pitchFamily="18" charset="0"/>
              </a:rPr>
              <a:t>极大改变了中国的面貌、中华民族的面貌、中国人民的面貌、中国共产党的面貌</a:t>
            </a:r>
            <a:r>
              <a:rPr lang="zh-CN" altLang="en-US" sz="2400" dirty="0" smtClean="0">
                <a:solidFill>
                  <a:srgbClr val="000000"/>
                </a:solidFill>
                <a:latin typeface="Times New Roman" panose="02020603050405020304" pitchFamily="18" charset="0"/>
                <a:cs typeface="Times New Roman" panose="02020603050405020304" pitchFamily="18" charset="0"/>
              </a:rPr>
              <a:t>。</a:t>
            </a:r>
            <a:endParaRPr lang="en-US" altLang="zh-CN" sz="2400" dirty="0" smtClean="0">
              <a:solidFill>
                <a:srgbClr val="000000"/>
              </a:solidFill>
              <a:latin typeface="Times New Roman" panose="02020603050405020304" pitchFamily="18" charset="0"/>
              <a:cs typeface="Times New Roman" panose="02020603050405020304" pitchFamily="18" charset="0"/>
            </a:endParaRPr>
          </a:p>
          <a:p>
            <a:endParaRPr lang="zh-CN" altLang="en-US" sz="2400" dirty="0">
              <a:solidFill>
                <a:srgbClr val="000000"/>
              </a:solidFill>
              <a:latin typeface="Times New Roman" panose="02020603050405020304" pitchFamily="18" charset="0"/>
              <a:cs typeface="Times New Roman" panose="02020603050405020304" pitchFamily="18" charset="0"/>
            </a:endParaRPr>
          </a:p>
          <a:p>
            <a:r>
              <a:rPr lang="zh-CN" altLang="en-US" sz="2400" dirty="0" smtClean="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en-US" altLang="zh-CN" sz="2400" dirty="0" smtClean="0">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sz="2400" dirty="0" smtClean="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400" dirty="0" smtClean="0">
                <a:solidFill>
                  <a:srgbClr val="000000"/>
                </a:solidFill>
                <a:latin typeface="Times New Roman" panose="02020603050405020304" pitchFamily="18" charset="0"/>
                <a:cs typeface="Times New Roman" panose="02020603050405020304" pitchFamily="18" charset="0"/>
              </a:rPr>
              <a:t>中华民族</a:t>
            </a:r>
            <a:r>
              <a:rPr lang="zh-CN" altLang="en-US" sz="2400" dirty="0">
                <a:solidFill>
                  <a:srgbClr val="000000"/>
                </a:solidFill>
                <a:latin typeface="Times New Roman" panose="02020603050405020304" pitchFamily="18" charset="0"/>
                <a:cs typeface="Times New Roman" panose="02020603050405020304" pitchFamily="18" charset="0"/>
              </a:rPr>
              <a:t>迎来了</a:t>
            </a:r>
            <a:r>
              <a:rPr lang="zh-CN" altLang="en-US" sz="2400" dirty="0">
                <a:solidFill>
                  <a:srgbClr val="FF0000"/>
                </a:solidFill>
                <a:latin typeface="Times New Roman" panose="02020603050405020304" pitchFamily="18" charset="0"/>
                <a:cs typeface="Times New Roman" panose="02020603050405020304" pitchFamily="18" charset="0"/>
              </a:rPr>
              <a:t>从站起来、富起来到强起来</a:t>
            </a:r>
            <a:r>
              <a:rPr lang="zh-CN" altLang="en-US" sz="2400" dirty="0">
                <a:solidFill>
                  <a:srgbClr val="000000"/>
                </a:solidFill>
                <a:latin typeface="Times New Roman" panose="02020603050405020304" pitchFamily="18" charset="0"/>
                <a:cs typeface="Times New Roman" panose="02020603050405020304" pitchFamily="18" charset="0"/>
              </a:rPr>
              <a:t>的伟大飞跃</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en-US" sz="2400" dirty="0">
                <a:solidFill>
                  <a:srgbClr val="000000"/>
                </a:solidFill>
                <a:latin typeface="Times New Roman" panose="02020603050405020304" pitchFamily="18" charset="0"/>
                <a:cs typeface="Times New Roman" panose="02020603050405020304" pitchFamily="18" charset="0"/>
              </a:rPr>
              <a:t>中国特色社会主义迎来了</a:t>
            </a:r>
            <a:r>
              <a:rPr lang="zh-CN" altLang="en-US" sz="2400" dirty="0">
                <a:solidFill>
                  <a:srgbClr val="FF0000"/>
                </a:solidFill>
                <a:latin typeface="Times New Roman" panose="02020603050405020304" pitchFamily="18" charset="0"/>
                <a:cs typeface="Times New Roman" panose="02020603050405020304" pitchFamily="18" charset="0"/>
              </a:rPr>
              <a:t>从创立、发展到完善</a:t>
            </a:r>
            <a:r>
              <a:rPr lang="zh-CN" altLang="en-US" sz="2400" dirty="0">
                <a:solidFill>
                  <a:srgbClr val="000000"/>
                </a:solidFill>
                <a:latin typeface="Times New Roman" panose="02020603050405020304" pitchFamily="18" charset="0"/>
                <a:cs typeface="Times New Roman" panose="02020603050405020304" pitchFamily="18" charset="0"/>
              </a:rPr>
              <a:t>的伟大飞跃</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en-US" sz="2400" dirty="0">
                <a:solidFill>
                  <a:srgbClr val="000000"/>
                </a:solidFill>
                <a:latin typeface="Times New Roman" panose="02020603050405020304" pitchFamily="18" charset="0"/>
                <a:cs typeface="Times New Roman" panose="02020603050405020304" pitchFamily="18" charset="0"/>
              </a:rPr>
              <a:t>中国人民迎来了从</a:t>
            </a:r>
            <a:r>
              <a:rPr lang="zh-CN" altLang="en-US" sz="2400" dirty="0">
                <a:solidFill>
                  <a:srgbClr val="FF0000"/>
                </a:solidFill>
                <a:latin typeface="Times New Roman" panose="02020603050405020304" pitchFamily="18" charset="0"/>
                <a:cs typeface="Times New Roman" panose="02020603050405020304" pitchFamily="18" charset="0"/>
              </a:rPr>
              <a:t>温饱不足到小康富裕</a:t>
            </a:r>
            <a:r>
              <a:rPr lang="zh-CN" altLang="en-US" sz="2400" dirty="0">
                <a:solidFill>
                  <a:srgbClr val="000000"/>
                </a:solidFill>
                <a:latin typeface="Times New Roman" panose="02020603050405020304" pitchFamily="18" charset="0"/>
                <a:cs typeface="Times New Roman" panose="02020603050405020304" pitchFamily="18" charset="0"/>
              </a:rPr>
              <a:t>的伟大飞跃。中华民族正以崭新姿态屹立于世界的东方</a:t>
            </a:r>
            <a:r>
              <a:rPr lang="zh-CN" altLang="en-US" sz="2400" dirty="0" smtClean="0">
                <a:solidFill>
                  <a:srgbClr val="000000"/>
                </a:solidFill>
                <a:latin typeface="Times New Roman" panose="02020603050405020304" pitchFamily="18" charset="0"/>
                <a:cs typeface="Times New Roman" panose="02020603050405020304" pitchFamily="18" charset="0"/>
              </a:rPr>
              <a:t>。</a:t>
            </a:r>
            <a:endParaRPr lang="en-US" altLang="zh-CN" sz="2400" dirty="0" smtClean="0">
              <a:solidFill>
                <a:srgbClr val="000000"/>
              </a:solidFill>
              <a:latin typeface="Times New Roman" panose="02020603050405020304" pitchFamily="18" charset="0"/>
              <a:cs typeface="Times New Roman" panose="02020603050405020304" pitchFamily="18" charset="0"/>
            </a:endParaRPr>
          </a:p>
          <a:p>
            <a:endParaRPr lang="zh-CN" altLang="en-US" sz="2400" dirty="0">
              <a:solidFill>
                <a:srgbClr val="000000"/>
              </a:solidFill>
              <a:latin typeface="Times New Roman" panose="02020603050405020304" pitchFamily="18" charset="0"/>
              <a:cs typeface="Times New Roman" panose="02020603050405020304" pitchFamily="18" charset="0"/>
            </a:endParaRPr>
          </a:p>
          <a:p>
            <a:r>
              <a:rPr lang="en-US" altLang="zh-CN" sz="2400" dirty="0">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sz="2400" dirty="0">
                <a:solidFill>
                  <a:srgbClr val="000000"/>
                </a:solidFill>
                <a:latin typeface="Times New Roman" panose="02020603050405020304" pitchFamily="18" charset="0"/>
                <a:cs typeface="Times New Roman" panose="02020603050405020304" pitchFamily="18" charset="0"/>
              </a:rPr>
              <a:t>实践充分证明</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en-US" sz="2400" dirty="0">
                <a:solidFill>
                  <a:srgbClr val="000000"/>
                </a:solidFill>
                <a:latin typeface="Times New Roman" panose="02020603050405020304" pitchFamily="18" charset="0"/>
                <a:cs typeface="Times New Roman" panose="02020603050405020304" pitchFamily="18" charset="0"/>
              </a:rPr>
              <a:t>改革开放是党和人民大踏步赶上时代的重要法宝</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en-US" sz="2400" dirty="0">
                <a:solidFill>
                  <a:srgbClr val="000000"/>
                </a:solidFill>
                <a:latin typeface="Times New Roman" panose="02020603050405020304" pitchFamily="18" charset="0"/>
                <a:cs typeface="Times New Roman" panose="02020603050405020304" pitchFamily="18" charset="0"/>
              </a:rPr>
              <a:t>是坚持和发展中国特色社会主义的必由之路</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en-US" sz="2400" dirty="0">
                <a:solidFill>
                  <a:srgbClr val="000000"/>
                </a:solidFill>
                <a:latin typeface="Times New Roman" panose="02020603050405020304" pitchFamily="18" charset="0"/>
                <a:cs typeface="Times New Roman" panose="02020603050405020304" pitchFamily="18" charset="0"/>
              </a:rPr>
              <a:t>是决定当代中国命运的关键一招</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en-US" sz="2400" dirty="0">
                <a:solidFill>
                  <a:srgbClr val="000000"/>
                </a:solidFill>
                <a:latin typeface="Times New Roman" panose="02020603050405020304" pitchFamily="18" charset="0"/>
                <a:cs typeface="Times New Roman" panose="02020603050405020304" pitchFamily="18" charset="0"/>
              </a:rPr>
              <a:t>也是决定实现“两个一百年”奋斗目标、实现中华民族伟大复兴的关键一</a:t>
            </a:r>
            <a:r>
              <a:rPr lang="zh-CN" altLang="en-US" sz="2400" dirty="0" smtClean="0">
                <a:solidFill>
                  <a:srgbClr val="000000"/>
                </a:solidFill>
                <a:latin typeface="Times New Roman" panose="02020603050405020304" pitchFamily="18" charset="0"/>
                <a:cs typeface="Times New Roman" panose="02020603050405020304" pitchFamily="18" charset="0"/>
              </a:rPr>
              <a:t>招</a:t>
            </a:r>
            <a:r>
              <a:rPr lang="zh-CN" altLang="en-US" dirty="0"/>
              <a:t>。</a:t>
            </a:r>
            <a:endParaRPr lang="zh-CN" alt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25902" y="1391651"/>
            <a:ext cx="10305690" cy="2062103"/>
          </a:xfrm>
          <a:prstGeom prst="rect">
            <a:avLst/>
          </a:prstGeom>
        </p:spPr>
        <p:txBody>
          <a:bodyPr wrap="square">
            <a:spAutoFit/>
          </a:bodyPr>
          <a:lstStyle/>
          <a:p>
            <a:r>
              <a:rPr lang="en-US" altLang="zh-CN" sz="2800" dirty="0">
                <a:solidFill>
                  <a:srgbClr val="C00000"/>
                </a:solidFill>
                <a:latin typeface="微软雅黑" panose="020B0503020204020204" pitchFamily="34" charset="-122"/>
                <a:ea typeface="微软雅黑" panose="020B0503020204020204" pitchFamily="34" charset="-122"/>
              </a:rPr>
              <a:t>2.</a:t>
            </a:r>
            <a:r>
              <a:rPr lang="zh-CN" altLang="en-US" sz="2800" dirty="0">
                <a:solidFill>
                  <a:srgbClr val="C00000"/>
                </a:solidFill>
                <a:latin typeface="微软雅黑" panose="020B0503020204020204" pitchFamily="34" charset="-122"/>
                <a:ea typeface="微软雅黑" panose="020B0503020204020204" pitchFamily="34" charset="-122"/>
              </a:rPr>
              <a:t> 改革开放永无止</a:t>
            </a:r>
            <a:r>
              <a:rPr lang="zh-CN" altLang="en-US" sz="2800" dirty="0" smtClean="0">
                <a:solidFill>
                  <a:srgbClr val="C00000"/>
                </a:solidFill>
                <a:latin typeface="微软雅黑" panose="020B0503020204020204" pitchFamily="34" charset="-122"/>
                <a:ea typeface="微软雅黑" panose="020B0503020204020204" pitchFamily="34" charset="-122"/>
              </a:rPr>
              <a:t>境</a:t>
            </a:r>
            <a:endParaRPr lang="en-US" altLang="zh-CN" sz="2800" dirty="0" smtClean="0">
              <a:solidFill>
                <a:srgbClr val="C00000"/>
              </a:solidFill>
              <a:latin typeface="微软雅黑" panose="020B0503020204020204" pitchFamily="34" charset="-122"/>
              <a:ea typeface="微软雅黑" panose="020B0503020204020204" pitchFamily="34" charset="-122"/>
            </a:endParaRPr>
          </a:p>
          <a:p>
            <a:endParaRPr lang="zh-CN" altLang="en-US" sz="2800" dirty="0">
              <a:solidFill>
                <a:srgbClr val="C00000"/>
              </a:solidFill>
              <a:latin typeface="微软雅黑" panose="020B0503020204020204" pitchFamily="34" charset="-122"/>
              <a:ea typeface="微软雅黑" panose="020B0503020204020204" pitchFamily="34" charset="-122"/>
            </a:endParaRPr>
          </a:p>
          <a:p>
            <a:pPr indent="630555"/>
            <a:r>
              <a:rPr lang="zh-CN" altLang="en-US" sz="2400" dirty="0">
                <a:solidFill>
                  <a:srgbClr val="000000"/>
                </a:solidFill>
                <a:latin typeface="Times New Roman" panose="02020603050405020304" pitchFamily="18" charset="0"/>
                <a:cs typeface="Times New Roman" panose="02020603050405020304" pitchFamily="18" charset="0"/>
              </a:rPr>
              <a:t>实践发展永无止境</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en-US" sz="2400" dirty="0">
                <a:solidFill>
                  <a:srgbClr val="000000"/>
                </a:solidFill>
                <a:latin typeface="Times New Roman" panose="02020603050405020304" pitchFamily="18" charset="0"/>
                <a:cs typeface="Times New Roman" panose="02020603050405020304" pitchFamily="18" charset="0"/>
              </a:rPr>
              <a:t>解放思想永无止境</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en-US" sz="2400" dirty="0">
                <a:solidFill>
                  <a:srgbClr val="000000"/>
                </a:solidFill>
                <a:latin typeface="Times New Roman" panose="02020603050405020304" pitchFamily="18" charset="0"/>
                <a:cs typeface="Times New Roman" panose="02020603050405020304" pitchFamily="18" charset="0"/>
              </a:rPr>
              <a:t>改革开放也永无止境</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en-US" sz="2400" dirty="0">
                <a:solidFill>
                  <a:srgbClr val="000000"/>
                </a:solidFill>
                <a:latin typeface="Times New Roman" panose="02020603050405020304" pitchFamily="18" charset="0"/>
                <a:cs typeface="Times New Roman" panose="02020603050405020304" pitchFamily="18" charset="0"/>
              </a:rPr>
              <a:t>停顿和倒退没有出路。对外开放是中国的基本国策。当今世界是开放的世界</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en-US" sz="2400" dirty="0">
                <a:solidFill>
                  <a:srgbClr val="000000"/>
                </a:solidFill>
                <a:latin typeface="Times New Roman" panose="02020603050405020304" pitchFamily="18" charset="0"/>
                <a:cs typeface="Times New Roman" panose="02020603050405020304" pitchFamily="18" charset="0"/>
              </a:rPr>
              <a:t>开放带来进步</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en-US" sz="2400" dirty="0">
                <a:solidFill>
                  <a:srgbClr val="000000"/>
                </a:solidFill>
                <a:latin typeface="Times New Roman" panose="02020603050405020304" pitchFamily="18" charset="0"/>
                <a:cs typeface="Times New Roman" panose="02020603050405020304" pitchFamily="18" charset="0"/>
              </a:rPr>
              <a:t>封闭必然落后。改革开放只有进行时</a:t>
            </a:r>
            <a:r>
              <a:rPr lang="en-US" altLang="zh-CN" sz="2400" dirty="0">
                <a:solidFill>
                  <a:srgbClr val="000000"/>
                </a:solidFill>
                <a:latin typeface="Times New Roman" panose="02020603050405020304" pitchFamily="18" charset="0"/>
                <a:cs typeface="Times New Roman" panose="02020603050405020304" pitchFamily="18" charset="0"/>
              </a:rPr>
              <a:t>,</a:t>
            </a:r>
            <a:r>
              <a:rPr lang="zh-CN" altLang="en-US" sz="2400" dirty="0">
                <a:solidFill>
                  <a:srgbClr val="000000"/>
                </a:solidFill>
                <a:latin typeface="Times New Roman" panose="02020603050405020304" pitchFamily="18" charset="0"/>
                <a:cs typeface="Times New Roman" panose="02020603050405020304" pitchFamily="18" charset="0"/>
              </a:rPr>
              <a:t>没有完成时。</a:t>
            </a:r>
            <a:endParaRPr lang="zh-CN" altLang="en-US" sz="2400" dirty="0">
              <a:solidFill>
                <a:srgbClr val="000000"/>
              </a:solidFill>
              <a:latin typeface="Times New Roman" panose="02020603050405020304" pitchFamily="18" charset="0"/>
              <a:cs typeface="Times New Roman" panose="02020603050405020304" pitchFamily="18" charset="0"/>
            </a:endParaRPr>
          </a:p>
        </p:txBody>
      </p:sp>
      <p:pic>
        <p:nvPicPr>
          <p:cNvPr id="3" name="图片 2"/>
          <p:cNvPicPr>
            <a:picLocks noChangeAspect="1"/>
          </p:cNvPicPr>
          <p:nvPr/>
        </p:nvPicPr>
        <p:blipFill>
          <a:blip r:embed="rId1"/>
          <a:stretch>
            <a:fillRect/>
          </a:stretch>
        </p:blipFill>
        <p:spPr>
          <a:xfrm>
            <a:off x="810587" y="532040"/>
            <a:ext cx="4170025" cy="859611"/>
          </a:xfrm>
          <a:prstGeom prst="rect">
            <a:avLst/>
          </a:prstGeom>
        </p:spPr>
      </p:pic>
      <p:pic>
        <p:nvPicPr>
          <p:cNvPr id="5" name="图片 4"/>
          <p:cNvPicPr>
            <a:picLocks noChangeAspect="1"/>
          </p:cNvPicPr>
          <p:nvPr/>
        </p:nvPicPr>
        <p:blipFill rotWithShape="1">
          <a:blip r:embed="rId2"/>
          <a:srcRect l="9486" r="7735"/>
          <a:stretch>
            <a:fillRect/>
          </a:stretch>
        </p:blipFill>
        <p:spPr>
          <a:xfrm>
            <a:off x="1046966" y="3677009"/>
            <a:ext cx="5103668" cy="2838090"/>
          </a:xfrm>
          <a:prstGeom prst="rect">
            <a:avLst/>
          </a:prstGeom>
        </p:spPr>
      </p:pic>
      <p:pic>
        <p:nvPicPr>
          <p:cNvPr id="8" name="图片 7"/>
          <p:cNvPicPr>
            <a:picLocks noChangeAspect="1"/>
          </p:cNvPicPr>
          <p:nvPr/>
        </p:nvPicPr>
        <p:blipFill>
          <a:blip r:embed="rId3"/>
          <a:stretch>
            <a:fillRect/>
          </a:stretch>
        </p:blipFill>
        <p:spPr>
          <a:xfrm>
            <a:off x="6325185" y="3677009"/>
            <a:ext cx="4572000" cy="283809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AutoShape 7" descr="t011a87881d2760a742"/>
          <p:cNvSpPr>
            <a:spLocks noChangeAspect="1" noChangeArrowheads="1"/>
          </p:cNvSpPr>
          <p:nvPr/>
        </p:nvSpPr>
        <p:spPr bwMode="auto">
          <a:xfrm>
            <a:off x="155575" y="460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endParaRPr lang="zh-CN" altLang="en-US" sz="1800" b="0">
              <a:solidFill>
                <a:schemeClr val="tx1"/>
              </a:solidFill>
              <a:latin typeface="Times New Roman" panose="02020603050405020304" pitchFamily="18" charset="0"/>
              <a:ea typeface="宋体" panose="02010600030101010101" pitchFamily="2" charset="-122"/>
            </a:endParaRPr>
          </a:p>
        </p:txBody>
      </p:sp>
      <p:sp>
        <p:nvSpPr>
          <p:cNvPr id="34821" name="AutoShape 9" descr="t011a87881d2760a742"/>
          <p:cNvSpPr>
            <a:spLocks noChangeAspect="1" noChangeArrowheads="1"/>
          </p:cNvSpPr>
          <p:nvPr/>
        </p:nvSpPr>
        <p:spPr bwMode="auto">
          <a:xfrm>
            <a:off x="155575" y="460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endParaRPr lang="zh-CN" altLang="en-US" sz="1800" b="0">
              <a:solidFill>
                <a:schemeClr val="tx1"/>
              </a:solidFill>
              <a:latin typeface="Times New Roman" panose="02020603050405020304" pitchFamily="18" charset="0"/>
              <a:ea typeface="宋体" panose="02010600030101010101" pitchFamily="2" charset="-122"/>
            </a:endParaRPr>
          </a:p>
        </p:txBody>
      </p:sp>
      <p:pic>
        <p:nvPicPr>
          <p:cNvPr id="2" name="图片 1"/>
          <p:cNvPicPr>
            <a:picLocks noChangeAspect="1"/>
          </p:cNvPicPr>
          <p:nvPr/>
        </p:nvPicPr>
        <p:blipFill rotWithShape="1">
          <a:blip r:embed="rId1"/>
          <a:srcRect r="4427" b="9122"/>
          <a:stretch>
            <a:fillRect/>
          </a:stretch>
        </p:blipFill>
        <p:spPr>
          <a:xfrm>
            <a:off x="1365430" y="513595"/>
            <a:ext cx="9684674" cy="6084468"/>
          </a:xfrm>
          <a:prstGeom prst="rect">
            <a:avLst/>
          </a:prstGeom>
          <a:ln>
            <a:noFill/>
          </a:ln>
          <a:effectLst>
            <a:softEdge rad="112500"/>
          </a:effectLst>
        </p:spPr>
      </p:pic>
      <p:sp>
        <p:nvSpPr>
          <p:cNvPr id="6" name="对角圆角矩形 5"/>
          <p:cNvSpPr/>
          <p:nvPr/>
        </p:nvSpPr>
        <p:spPr>
          <a:xfrm>
            <a:off x="460375" y="198438"/>
            <a:ext cx="2370338" cy="630314"/>
          </a:xfrm>
          <a:prstGeom prst="round2Diag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latin typeface="微软雅黑" panose="020B0503020204020204" pitchFamily="34" charset="-122"/>
                <a:ea typeface="微软雅黑" panose="020B0503020204020204" pitchFamily="34" charset="-122"/>
              </a:rPr>
              <a:t>课堂小结</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对角圆角矩形 1"/>
          <p:cNvSpPr/>
          <p:nvPr/>
        </p:nvSpPr>
        <p:spPr>
          <a:xfrm>
            <a:off x="563892" y="879925"/>
            <a:ext cx="2370338" cy="630314"/>
          </a:xfrm>
          <a:prstGeom prst="round2Diag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latin typeface="微软雅黑" panose="020B0503020204020204" pitchFamily="34" charset="-122"/>
                <a:ea typeface="微软雅黑" panose="020B0503020204020204" pitchFamily="34" charset="-122"/>
              </a:rPr>
              <a:t>课后资料</a:t>
            </a:r>
            <a:endParaRPr lang="zh-CN" altLang="en-US" sz="3200" b="1" dirty="0">
              <a:latin typeface="微软雅黑" panose="020B0503020204020204" pitchFamily="34" charset="-122"/>
              <a:ea typeface="微软雅黑" panose="020B0503020204020204" pitchFamily="34" charset="-122"/>
            </a:endParaRPr>
          </a:p>
        </p:txBody>
      </p:sp>
      <p:sp>
        <p:nvSpPr>
          <p:cNvPr id="3" name="矩形 2"/>
          <p:cNvSpPr/>
          <p:nvPr/>
        </p:nvSpPr>
        <p:spPr>
          <a:xfrm>
            <a:off x="2064868" y="2665444"/>
            <a:ext cx="8584401" cy="523220"/>
          </a:xfrm>
          <a:prstGeom prst="rect">
            <a:avLst/>
          </a:prstGeom>
        </p:spPr>
        <p:txBody>
          <a:bodyPr wrap="none">
            <a:spAutoFit/>
          </a:bodyPr>
          <a:lstStyle/>
          <a:p>
            <a:r>
              <a:rPr lang="zh-CN" altLang="en-US" sz="2800" b="1" dirty="0" smtClean="0">
                <a:solidFill>
                  <a:srgbClr val="000000"/>
                </a:solidFill>
                <a:latin typeface="微软雅黑" panose="020B0503020204020204" pitchFamily="34" charset="-122"/>
                <a:ea typeface="微软雅黑" panose="020B0503020204020204" pitchFamily="34" charset="-122"/>
              </a:rPr>
              <a:t>观看视频</a:t>
            </a:r>
            <a:r>
              <a:rPr lang="en-US" altLang="zh-CN" sz="2800" b="1" dirty="0" smtClean="0">
                <a:solidFill>
                  <a:srgbClr val="000000"/>
                </a:solidFill>
                <a:latin typeface="微软雅黑" panose="020B0503020204020204" pitchFamily="34" charset="-122"/>
                <a:ea typeface="微软雅黑" panose="020B0503020204020204" pitchFamily="34" charset="-122"/>
              </a:rPr>
              <a:t>《</a:t>
            </a:r>
            <a:r>
              <a:rPr lang="zh-CN" altLang="en-US" sz="2800" b="1" dirty="0">
                <a:solidFill>
                  <a:srgbClr val="000000"/>
                </a:solidFill>
                <a:latin typeface="微软雅黑" panose="020B0503020204020204" pitchFamily="34" charset="-122"/>
                <a:ea typeface="微软雅黑" panose="020B0503020204020204" pitchFamily="34" charset="-122"/>
              </a:rPr>
              <a:t>我们一起走过</a:t>
            </a:r>
            <a:r>
              <a:rPr lang="en-US" altLang="zh-CN" sz="2800" b="1" dirty="0">
                <a:solidFill>
                  <a:srgbClr val="000000"/>
                </a:solidFill>
                <a:latin typeface="微软雅黑" panose="020B0503020204020204" pitchFamily="34" charset="-122"/>
                <a:ea typeface="微软雅黑" panose="020B0503020204020204" pitchFamily="34" charset="-122"/>
              </a:rPr>
              <a:t>——</a:t>
            </a:r>
            <a:r>
              <a:rPr lang="zh-CN" altLang="en-US" sz="2800" b="1" dirty="0">
                <a:solidFill>
                  <a:srgbClr val="000000"/>
                </a:solidFill>
                <a:latin typeface="微软雅黑" panose="020B0503020204020204" pitchFamily="34" charset="-122"/>
                <a:ea typeface="微软雅黑" panose="020B0503020204020204" pitchFamily="34" charset="-122"/>
              </a:rPr>
              <a:t>致敬改革开放</a:t>
            </a:r>
            <a:r>
              <a:rPr lang="en-US" altLang="zh-CN" sz="2800" b="1" dirty="0">
                <a:solidFill>
                  <a:srgbClr val="000000"/>
                </a:solidFill>
                <a:latin typeface="微软雅黑" panose="020B0503020204020204" pitchFamily="34" charset="-122"/>
                <a:ea typeface="微软雅黑" panose="020B0503020204020204" pitchFamily="34" charset="-122"/>
              </a:rPr>
              <a:t>40</a:t>
            </a:r>
            <a:r>
              <a:rPr lang="zh-CN" altLang="en-US" sz="2800" b="1" dirty="0">
                <a:solidFill>
                  <a:srgbClr val="000000"/>
                </a:solidFill>
                <a:latin typeface="微软雅黑" panose="020B0503020204020204" pitchFamily="34" charset="-122"/>
                <a:ea typeface="微软雅黑" panose="020B0503020204020204" pitchFamily="34" charset="-122"/>
              </a:rPr>
              <a:t>周年</a:t>
            </a:r>
            <a:r>
              <a:rPr lang="en-US" altLang="zh-CN" sz="2800" b="1" dirty="0">
                <a:solidFill>
                  <a:srgbClr val="000000"/>
                </a:solidFill>
                <a:latin typeface="微软雅黑" panose="020B0503020204020204" pitchFamily="34" charset="-122"/>
                <a:ea typeface="微软雅黑" panose="020B0503020204020204" pitchFamily="34" charset="-122"/>
              </a:rPr>
              <a:t>》</a:t>
            </a:r>
            <a:endParaRPr lang="en-US" altLang="zh-CN" sz="2800" b="1" dirty="0">
              <a:solidFill>
                <a:srgbClr val="000000"/>
              </a:solidFill>
              <a:effectLst/>
              <a:latin typeface="微软雅黑" panose="020B0503020204020204" pitchFamily="34" charset="-122"/>
              <a:ea typeface="微软雅黑" panose="020B0503020204020204" pitchFamily="34" charset="-122"/>
            </a:endParaRPr>
          </a:p>
        </p:txBody>
      </p:sp>
      <p:sp>
        <p:nvSpPr>
          <p:cNvPr id="4" name="矩形 3"/>
          <p:cNvSpPr/>
          <p:nvPr/>
        </p:nvSpPr>
        <p:spPr>
          <a:xfrm>
            <a:off x="2064868" y="3566611"/>
            <a:ext cx="6372257" cy="523220"/>
          </a:xfrm>
          <a:prstGeom prst="rect">
            <a:avLst/>
          </a:prstGeom>
        </p:spPr>
        <p:txBody>
          <a:bodyPr wrap="none">
            <a:spAutoFit/>
          </a:bodyPr>
          <a:lstStyle/>
          <a:p>
            <a:r>
              <a:rPr lang="zh-CN" altLang="en-US" sz="2800" b="1" dirty="0" smtClean="0">
                <a:solidFill>
                  <a:srgbClr val="000000"/>
                </a:solidFill>
                <a:latin typeface="微软雅黑" panose="020B0503020204020204" pitchFamily="34" charset="-122"/>
                <a:ea typeface="微软雅黑" panose="020B0503020204020204" pitchFamily="34" charset="-122"/>
              </a:rPr>
              <a:t>观看视频</a:t>
            </a:r>
            <a:r>
              <a:rPr lang="en-US" altLang="zh-CN" sz="2800" b="1" dirty="0" smtClean="0">
                <a:solidFill>
                  <a:srgbClr val="000000"/>
                </a:solidFill>
                <a:latin typeface="微软雅黑" panose="020B0503020204020204" pitchFamily="34" charset="-122"/>
                <a:ea typeface="微软雅黑" panose="020B0503020204020204" pitchFamily="34" charset="-122"/>
              </a:rPr>
              <a:t>《</a:t>
            </a:r>
            <a:r>
              <a:rPr lang="zh-CN" altLang="en-US" sz="2800" b="1" dirty="0">
                <a:solidFill>
                  <a:srgbClr val="000000"/>
                </a:solidFill>
                <a:latin typeface="微软雅黑" panose="020B0503020204020204" pitchFamily="34" charset="-122"/>
                <a:ea typeface="微软雅黑" panose="020B0503020204020204" pitchFamily="34" charset="-122"/>
              </a:rPr>
              <a:t>庆祝改革开放</a:t>
            </a:r>
            <a:r>
              <a:rPr lang="en-US" altLang="zh-CN" sz="2800" b="1" dirty="0">
                <a:solidFill>
                  <a:srgbClr val="000000"/>
                </a:solidFill>
                <a:latin typeface="微软雅黑" panose="020B0503020204020204" pitchFamily="34" charset="-122"/>
                <a:ea typeface="微软雅黑" panose="020B0503020204020204" pitchFamily="34" charset="-122"/>
              </a:rPr>
              <a:t>40</a:t>
            </a:r>
            <a:r>
              <a:rPr lang="zh-CN" altLang="en-US" sz="2800" b="1" dirty="0">
                <a:solidFill>
                  <a:srgbClr val="000000"/>
                </a:solidFill>
                <a:latin typeface="微软雅黑" panose="020B0503020204020204" pitchFamily="34" charset="-122"/>
                <a:ea typeface="微软雅黑" panose="020B0503020204020204" pitchFamily="34" charset="-122"/>
              </a:rPr>
              <a:t>周年大会</a:t>
            </a:r>
            <a:r>
              <a:rPr lang="en-US" altLang="zh-CN" sz="2800" b="1" dirty="0">
                <a:solidFill>
                  <a:srgbClr val="000000"/>
                </a:solidFill>
                <a:latin typeface="微软雅黑" panose="020B0503020204020204" pitchFamily="34" charset="-122"/>
                <a:ea typeface="微软雅黑" panose="020B0503020204020204" pitchFamily="34" charset="-122"/>
              </a:rPr>
              <a:t>》</a:t>
            </a:r>
            <a:endParaRPr lang="zh-CN" altLang="en-US" sz="2800" b="1"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TIMING" val="|0.1|0.9|1.2|0.6|0.7|0.9|0.7|0.7|0.6"/>
</p:tagLst>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2068</Words>
  <Application>WPS 演示</Application>
  <PresentationFormat>宽屏</PresentationFormat>
  <Paragraphs>180</Paragraphs>
  <Slides>17</Slides>
  <Notes>2</Notes>
  <HiddenSlides>0</HiddenSlides>
  <MMClips>3</MMClips>
  <ScaleCrop>false</ScaleCrop>
  <HeadingPairs>
    <vt:vector size="6" baseType="variant">
      <vt:variant>
        <vt:lpstr>已用的字体</vt:lpstr>
      </vt:variant>
      <vt:variant>
        <vt:i4>16</vt:i4>
      </vt:variant>
      <vt:variant>
        <vt:lpstr>主题</vt:lpstr>
      </vt:variant>
      <vt:variant>
        <vt:i4>2</vt:i4>
      </vt:variant>
      <vt:variant>
        <vt:lpstr>幻灯片标题</vt:lpstr>
      </vt:variant>
      <vt:variant>
        <vt:i4>17</vt:i4>
      </vt:variant>
    </vt:vector>
  </HeadingPairs>
  <TitlesOfParts>
    <vt:vector size="35" baseType="lpstr">
      <vt:lpstr>Arial</vt:lpstr>
      <vt:lpstr>宋体</vt:lpstr>
      <vt:lpstr>Wingdings</vt:lpstr>
      <vt:lpstr>微软雅黑</vt:lpstr>
      <vt:lpstr>Times New Roman</vt:lpstr>
      <vt:lpstr>华文行楷</vt:lpstr>
      <vt:lpstr>Songti SC Regular</vt:lpstr>
      <vt:lpstr>Segoe Print</vt:lpstr>
      <vt:lpstr>Wingdings</vt:lpstr>
      <vt:lpstr>方正兰亭纤黑简体</vt:lpstr>
      <vt:lpstr>黑体</vt:lpstr>
      <vt:lpstr>华文中宋</vt:lpstr>
      <vt:lpstr>等线</vt:lpstr>
      <vt:lpstr>Arial Unicode MS</vt:lpstr>
      <vt:lpstr>等线 Light</vt:lpstr>
      <vt:lpstr>Calibri</vt:lpstr>
      <vt:lpstr>1_Office 主题​​</vt:lpstr>
      <vt:lpstr>2_Office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Administrator</cp:lastModifiedBy>
  <cp:revision>5</cp:revision>
  <dcterms:created xsi:type="dcterms:W3CDTF">2018-10-23T11:00:00Z</dcterms:created>
  <dcterms:modified xsi:type="dcterms:W3CDTF">2021-01-18T09:34:45Z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2052-11.1.0.10228</vt:lpwstr>
  </property>
</Properties>
</file>