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930" r:id="rId3"/>
    <p:sldId id="858" r:id="rId4"/>
    <p:sldId id="901" r:id="rId5"/>
    <p:sldId id="859" r:id="rId6"/>
    <p:sldId id="860" r:id="rId7"/>
    <p:sldId id="861" r:id="rId8"/>
    <p:sldId id="902" r:id="rId9"/>
    <p:sldId id="863" r:id="rId10"/>
    <p:sldId id="864" r:id="rId11"/>
    <p:sldId id="865" r:id="rId12"/>
    <p:sldId id="869" r:id="rId13"/>
    <p:sldId id="870" r:id="rId14"/>
    <p:sldId id="904" r:id="rId15"/>
    <p:sldId id="903" r:id="rId16"/>
    <p:sldId id="871" r:id="rId17"/>
    <p:sldId id="872" r:id="rId18"/>
    <p:sldId id="873" r:id="rId19"/>
    <p:sldId id="905" r:id="rId20"/>
    <p:sldId id="874" r:id="rId21"/>
    <p:sldId id="887" r:id="rId22"/>
    <p:sldId id="876" r:id="rId23"/>
    <p:sldId id="877" r:id="rId24"/>
    <p:sldId id="906" r:id="rId25"/>
    <p:sldId id="878" r:id="rId26"/>
    <p:sldId id="880" r:id="rId27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rgbClr val="FF3300"/>
        </a:solidFill>
        <a:latin typeface="Times New Roman" panose="02020603050405020304" pitchFamily="18" charset="0"/>
        <a:ea typeface="楷体_GB231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rgbClr val="FF3300"/>
        </a:solidFill>
        <a:latin typeface="Times New Roman" panose="02020603050405020304" pitchFamily="18" charset="0"/>
        <a:ea typeface="楷体_GB231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rgbClr val="FF3300"/>
        </a:solidFill>
        <a:latin typeface="Times New Roman" panose="02020603050405020304" pitchFamily="18" charset="0"/>
        <a:ea typeface="楷体_GB231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rgbClr val="FF3300"/>
        </a:solidFill>
        <a:latin typeface="Times New Roman" panose="02020603050405020304" pitchFamily="18" charset="0"/>
        <a:ea typeface="楷体_GB231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rgbClr val="FF3300"/>
        </a:solidFill>
        <a:latin typeface="Times New Roman" panose="02020603050405020304" pitchFamily="18" charset="0"/>
        <a:ea typeface="楷体_GB231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rgbClr val="FF3300"/>
        </a:solidFill>
        <a:latin typeface="Times New Roman" panose="02020603050405020304" pitchFamily="18" charset="0"/>
        <a:ea typeface="楷体_GB231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rgbClr val="FF3300"/>
        </a:solidFill>
        <a:latin typeface="Times New Roman" panose="02020603050405020304" pitchFamily="18" charset="0"/>
        <a:ea typeface="楷体_GB231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rgbClr val="FF3300"/>
        </a:solidFill>
        <a:latin typeface="Times New Roman" panose="02020603050405020304" pitchFamily="18" charset="0"/>
        <a:ea typeface="楷体_GB231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rgbClr val="FF3300"/>
        </a:solidFill>
        <a:latin typeface="Times New Roman" panose="02020603050405020304" pitchFamily="18" charset="0"/>
        <a:ea typeface="楷体_GB231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66"/>
    <a:srgbClr val="CC0000"/>
    <a:srgbClr val="663300"/>
    <a:srgbClr val="008000"/>
    <a:srgbClr val="FF3300"/>
    <a:srgbClr val="9900CC"/>
    <a:srgbClr val="FFFF00"/>
    <a:srgbClr val="00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howGuides="1">
      <p:cViewPr varScale="1">
        <p:scale>
          <a:sx n="48" d="100"/>
          <a:sy n="48" d="100"/>
        </p:scale>
        <p:origin x="-619" y="-77"/>
      </p:cViewPr>
      <p:guideLst>
        <p:guide orient="horz" pos="2179"/>
        <p:guide pos="2887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0" Type="http://schemas.openxmlformats.org/officeDocument/2006/relationships/tableStyles" Target="tableStyles.xml"/><Relationship Id="rId3" Type="http://schemas.openxmlformats.org/officeDocument/2006/relationships/slide" Target="slides/slide1.xml"/><Relationship Id="rId29" Type="http://schemas.openxmlformats.org/officeDocument/2006/relationships/viewProps" Target="viewProps.xml"/><Relationship Id="rId28" Type="http://schemas.openxmlformats.org/officeDocument/2006/relationships/presProps" Target="presProps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4213" y="1484313"/>
            <a:ext cx="7772400" cy="1470025"/>
          </a:xfrm>
        </p:spPr>
        <p:txBody>
          <a:bodyPr/>
          <a:lstStyle>
            <a:lvl1pPr>
              <a:defRPr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 fontAlgn="base"/>
            <a:r>
              <a:rPr lang="zh-CN" strike="noStrike" noProof="1"/>
              <a:t>单击此处编辑母版标题样式</a:t>
            </a:r>
            <a:endParaRPr lang="zh-CN" strike="noStrike" noProof="1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03350" y="3429000"/>
            <a:ext cx="6400800" cy="1296988"/>
          </a:xfrm>
        </p:spPr>
        <p:txBody>
          <a:bodyPr anchor="ctr" anchorCtr="1"/>
          <a:lstStyle>
            <a:lvl1pPr marL="0" indent="0" algn="ctr">
              <a:buFontTx/>
              <a:buNone/>
              <a:defRPr>
                <a:solidFill>
                  <a:schemeClr val="bg1"/>
                </a:solidFill>
              </a:defRPr>
            </a:lvl1pPr>
          </a:lstStyle>
          <a:p>
            <a:pPr fontAlgn="base"/>
            <a:r>
              <a:rPr lang="zh-CN" strike="noStrike" noProof="1"/>
              <a:t>单击此处编辑母版副标题样式</a:t>
            </a:r>
            <a:endParaRPr lang="zh-CN" strike="noStrike" noProof="1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楷体_GB2312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楷体_GB2312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p>
            <a:pPr algn="r" fontAlgn="base"/>
            <a:fld id="{9A0DB2DC-4C9A-4742-B13C-FB6460FD3503}" type="slidenum">
              <a:rPr lang="zh-CN" altLang="zh-CN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zh-CN" strike="noStrike" noProof="1" dirty="0"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楷体_GB231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楷体_GB231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zh-CN" altLang="zh-CN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zh-CN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楷体_GB231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楷体_GB231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zh-CN" altLang="zh-CN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zh-CN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楷体_GB2312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楷体_GB2312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zh-CN" altLang="zh-CN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zh-CN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楷体_GB2312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楷体_GB2312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zh-CN" altLang="zh-CN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zh-CN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楷体_GB231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楷体_GB231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zh-CN" altLang="zh-CN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zh-CN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楷体_GB2312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楷体_GB231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zh-CN" altLang="zh-CN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zh-CN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楷体_GB2312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楷体_GB2312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zh-CN" altLang="zh-CN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zh-CN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楷体_GB2312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楷体_GB2312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zh-CN" altLang="zh-CN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zh-CN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楷体_GB231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楷体_GB231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zh-CN" altLang="zh-CN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zh-CN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38925" y="44450"/>
            <a:ext cx="2058988" cy="6081713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44450"/>
            <a:ext cx="6029325" cy="6081713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楷体_GB231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楷体_GB231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zh-CN" altLang="zh-CN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zh-CN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标题，文本与剪贴画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8313" y="44450"/>
            <a:ext cx="8229600" cy="1143000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剪贴画占位符 3"/>
          <p:cNvSpPr>
            <a:spLocks noGrp="1"/>
          </p:cNvSpPr>
          <p:nvPr>
            <p:ph type="clipArt" sz="half" idx="2"/>
          </p:nvPr>
        </p:nvSpPr>
        <p:spPr>
          <a:xfrm>
            <a:off x="4648200" y="1600200"/>
            <a:ext cx="4038600" cy="4525963"/>
          </a:xfrm>
        </p:spPr>
        <p:txBody>
          <a:bodyPr vert="horz" wrap="square" lIns="91440" tIns="45720" rIns="91440" bIns="45720" numCol="1" anchor="t" anchorCtr="0" compatLnSpc="1"/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楷体_GB2312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楷体_GB2312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zh-CN" altLang="zh-CN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zh-CN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44450"/>
            <a:ext cx="8240713" cy="608171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楷体_GB231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楷体_GB231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zh-CN" altLang="zh-CN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zh-CN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5" Type="http://schemas.openxmlformats.org/officeDocument/2006/relationships/theme" Target="../theme/theme1.xml"/><Relationship Id="rId14" Type="http://schemas.openxmlformats.org/officeDocument/2006/relationships/image" Target="../media/image2.jpeg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026" name="Rectangle 2"/>
          <p:cNvSpPr/>
          <p:nvPr>
            <p:ph type="title"/>
          </p:nvPr>
        </p:nvSpPr>
        <p:spPr>
          <a:xfrm>
            <a:off x="468313" y="44450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Rectangle 3"/>
          <p:cNvSpPr/>
          <p:nvPr>
            <p:ph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-34290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 indent="-285750"/>
            <a:r>
              <a:rPr lang="zh-CN" altLang="en-US" dirty="0"/>
              <a:t>第二级</a:t>
            </a:r>
            <a:endParaRPr lang="zh-CN" altLang="en-US" dirty="0"/>
          </a:p>
          <a:p>
            <a:pPr lvl="2" indent="-228600"/>
            <a:r>
              <a:rPr lang="zh-CN" altLang="en-US" dirty="0"/>
              <a:t>第三级</a:t>
            </a:r>
            <a:endParaRPr lang="zh-CN" altLang="en-US" dirty="0"/>
          </a:p>
          <a:p>
            <a:pPr lvl="3" indent="-228600"/>
            <a:r>
              <a:rPr lang="zh-CN" altLang="en-US" dirty="0"/>
              <a:t>第四级</a:t>
            </a:r>
            <a:endParaRPr lang="zh-CN" altLang="en-US" dirty="0"/>
          </a:p>
          <a:p>
            <a:pPr lvl="4" indent="-228600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400">
                <a:solidFill>
                  <a:schemeClr val="tx1"/>
                </a:solidFill>
                <a:ea typeface="+mn-ea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楷体_GB2312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>
                <a:solidFill>
                  <a:schemeClr val="tx1"/>
                </a:solidFill>
                <a:ea typeface="+mn-ea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楷体_GB2312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>
                <a:solidFill>
                  <a:schemeClr val="tx1"/>
                </a:solidFill>
                <a:ea typeface="宋体" panose="02010600030101010101" pitchFamily="2" charset="-122"/>
              </a:defRPr>
            </a:lvl1pPr>
          </a:lstStyle>
          <a:p>
            <a:pPr lvl="0" eaLnBrk="1" fontAlgn="base" hangingPunct="1"/>
            <a:fld id="{9A0DB2DC-4C9A-4742-B13C-FB6460FD3503}" type="slidenum">
              <a:rPr lang="zh-CN" altLang="zh-CN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zh-CN" strike="noStrike" noProof="1" dirty="0">
              <a:latin typeface="Times New Roman" panose="02020603050405020304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8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9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0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1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2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3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9" Type="http://schemas.openxmlformats.org/officeDocument/2006/relationships/image" Target="../media/image22.jpeg"/><Relationship Id="rId8" Type="http://schemas.openxmlformats.org/officeDocument/2006/relationships/image" Target="../media/image21.jpeg"/><Relationship Id="rId7" Type="http://schemas.openxmlformats.org/officeDocument/2006/relationships/image" Target="../media/image20.jpeg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0" Type="http://schemas.openxmlformats.org/officeDocument/2006/relationships/slideLayout" Target="../slideLayouts/slideLayout2.xml"/><Relationship Id="rId1" Type="http://schemas.openxmlformats.org/officeDocument/2006/relationships/image" Target="../media/image14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5" name="Text Box 2"/>
          <p:cNvSpPr txBox="1"/>
          <p:nvPr/>
        </p:nvSpPr>
        <p:spPr>
          <a:xfrm>
            <a:off x="1384935" y="156845"/>
            <a:ext cx="6283960" cy="76835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algn="l"/>
            <a:r>
              <a:rPr lang="zh-CN" altLang="en-US" sz="4400" b="1">
                <a:latin typeface="华文琥珀" panose="02010800040101010101" charset="-122"/>
                <a:ea typeface="华文琥珀" panose="02010800040101010101" charset="-122"/>
                <a:sym typeface="+mn-ea"/>
              </a:rPr>
              <a:t>堪称</a:t>
            </a:r>
            <a:r>
              <a:rPr lang="en-US" altLang="zh-CN" sz="4400" b="1">
                <a:latin typeface="华文琥珀" panose="02010800040101010101" charset="-122"/>
                <a:ea typeface="华文琥珀" panose="02010800040101010101" charset="-122"/>
                <a:sym typeface="+mn-ea"/>
              </a:rPr>
              <a:t>“</a:t>
            </a:r>
            <a:r>
              <a:rPr lang="zh-CN" altLang="en-US" sz="4400" b="1">
                <a:latin typeface="华文琥珀" panose="02010800040101010101" charset="-122"/>
                <a:ea typeface="华文琥珀" panose="02010800040101010101" charset="-122"/>
                <a:sym typeface="+mn-ea"/>
              </a:rPr>
              <a:t>史诗级催泪大片</a:t>
            </a:r>
            <a:r>
              <a:rPr lang="en-US" altLang="zh-CN" sz="4400" b="1">
                <a:latin typeface="华文琥珀" panose="02010800040101010101" charset="-122"/>
                <a:ea typeface="华文琥珀" panose="02010800040101010101" charset="-122"/>
                <a:sym typeface="+mn-ea"/>
              </a:rPr>
              <a:t>”</a:t>
            </a:r>
            <a:endParaRPr lang="zh-CN" altLang="en-US" sz="4400" b="1" dirty="0">
              <a:latin typeface="华文琥珀" panose="02010800040101010101" charset="-122"/>
              <a:ea typeface="华文琥珀" panose="02010800040101010101" charset="-122"/>
            </a:endParaRPr>
          </a:p>
        </p:txBody>
      </p:sp>
      <p:sp>
        <p:nvSpPr>
          <p:cNvPr id="11268" name="Text Box 5"/>
          <p:cNvSpPr txBox="1"/>
          <p:nvPr/>
        </p:nvSpPr>
        <p:spPr>
          <a:xfrm>
            <a:off x="0" y="1676400"/>
            <a:ext cx="3460750" cy="206121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1800" b="1" dirty="0">
                <a:latin typeface="Times New Roman" panose="02020603050405020304" pitchFamily="18" charset="0"/>
              </a:rPr>
              <a:t>        </a:t>
            </a:r>
            <a:r>
              <a:rPr lang="zh-CN" altLang="en-US" sz="3200" b="1" dirty="0">
                <a:solidFill>
                  <a:srgbClr val="000099"/>
                </a:solidFill>
                <a:latin typeface="Times New Roman" panose="02020603050405020304" pitchFamily="18" charset="0"/>
              </a:rPr>
              <a:t>最近，一部电影的上映引起了热议。</a:t>
            </a:r>
            <a:endParaRPr lang="zh-CN" altLang="en-US" sz="3200" b="1" dirty="0">
              <a:solidFill>
                <a:srgbClr val="000099"/>
              </a:solidFill>
              <a:latin typeface="Times New Roman" panose="02020603050405020304" pitchFamily="18" charset="0"/>
            </a:endParaRPr>
          </a:p>
          <a:p>
            <a:r>
              <a:rPr lang="zh-CN" altLang="en-US" sz="3200" b="1" dirty="0">
                <a:latin typeface="Times New Roman" panose="02020603050405020304" pitchFamily="18" charset="0"/>
              </a:rPr>
              <a:t>          </a:t>
            </a:r>
            <a:endParaRPr lang="zh-CN" altLang="en-US" sz="3200" b="1" dirty="0">
              <a:latin typeface="Times New Roman" panose="02020603050405020304" pitchFamily="18" charset="0"/>
            </a:endParaRPr>
          </a:p>
        </p:txBody>
      </p:sp>
      <p:pic>
        <p:nvPicPr>
          <p:cNvPr id="2" name="图片 1" descr="微信图片_2018011712062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54550" y="1410970"/>
            <a:ext cx="3930650" cy="549719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149225" y="3188970"/>
            <a:ext cx="4060190" cy="25533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/>
              <a:t>它原本是清华大学</a:t>
            </a:r>
            <a:r>
              <a:rPr lang="en-US" altLang="zh-CN" sz="3200" b="1"/>
              <a:t>2011</a:t>
            </a:r>
            <a:r>
              <a:rPr lang="zh-CN" altLang="en-US" sz="3200" b="1"/>
              <a:t>年百年校庆片，七年前开始筹备，五年前就拍摄完成，可是现在才得以公映。</a:t>
            </a:r>
            <a:endParaRPr lang="zh-CN" altLang="en-US" sz="3200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2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2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/>
      <p:bldP spid="3" grpId="0"/>
      <p:bldP spid="1126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8241" name="标题 1"/>
          <p:cNvSpPr>
            <a:spLocks noGrp="1"/>
          </p:cNvSpPr>
          <p:nvPr>
            <p:ph type="title"/>
          </p:nvPr>
        </p:nvSpPr>
        <p:spPr/>
        <p:txBody>
          <a:bodyPr wrap="square" lIns="91440" tIns="45720" rIns="91440" bIns="45720" anchor="ctr"/>
          <a:p>
            <a:r>
              <a:rPr lang="zh-CN" altLang="en-US" dirty="0"/>
              <a:t>《无问西东》</a:t>
            </a:r>
            <a:endParaRPr lang="zh-CN" altLang="en-US" dirty="0"/>
          </a:p>
        </p:txBody>
      </p:sp>
      <p:sp>
        <p:nvSpPr>
          <p:cNvPr id="138242" name="内容占位符 2"/>
          <p:cNvSpPr>
            <a:spLocks noGrp="1"/>
          </p:cNvSpPr>
          <p:nvPr>
            <p:ph idx="1"/>
          </p:nvPr>
        </p:nvSpPr>
        <p:spPr>
          <a:xfrm>
            <a:off x="130810" y="1600200"/>
            <a:ext cx="8555990" cy="4526280"/>
          </a:xfrm>
        </p:spPr>
        <p:txBody>
          <a:bodyPr wrap="square" lIns="91440" tIns="45720" rIns="91440" bIns="45720" anchor="t"/>
          <a:p>
            <a:r>
              <a:rPr lang="zh-CN" altLang="en-US" sz="3600" b="1" dirty="0">
                <a:solidFill>
                  <a:srgbClr val="FF0000"/>
                </a:solidFill>
                <a:latin typeface="华文琥珀" panose="02010800040101010101" charset="-122"/>
                <a:ea typeface="华文琥珀" panose="02010800040101010101" charset="-122"/>
              </a:rPr>
              <a:t>我是谁？我在干什么？我将与谁相伴一生？我又该魂归何处？</a:t>
            </a:r>
            <a:endParaRPr lang="zh-CN" altLang="en-US" sz="3600" b="1" dirty="0">
              <a:solidFill>
                <a:srgbClr val="FF0000"/>
              </a:solidFill>
              <a:latin typeface="华文琥珀" panose="02010800040101010101" charset="-122"/>
              <a:ea typeface="华文琥珀" panose="02010800040101010101" charset="-122"/>
            </a:endParaRPr>
          </a:p>
          <a:p>
            <a:r>
              <a:rPr lang="zh-CN" altLang="en-US" sz="2400" b="1" dirty="0">
                <a:solidFill>
                  <a:srgbClr val="000066"/>
                </a:solidFill>
              </a:rPr>
              <a:t>看完电影《无问西东》，许多人这样问自己。</a:t>
            </a:r>
            <a:endParaRPr lang="zh-CN" altLang="en-US" sz="2400" b="1" dirty="0">
              <a:solidFill>
                <a:srgbClr val="000066"/>
              </a:solidFill>
            </a:endParaRPr>
          </a:p>
          <a:p>
            <a:r>
              <a:rPr lang="zh-CN" altLang="en-US" sz="2400" b="1" dirty="0">
                <a:solidFill>
                  <a:srgbClr val="000066"/>
                </a:solidFill>
              </a:rPr>
              <a:t>这部被禁播五年的电影寓意深远，自前向后，从古至今，有一种蓄势待发的巨大力量。它是那样真实、震撼，以至于看到电影四分之三处，许多人的热泪夺眶而出，直至放映结束，也未能平复。</a:t>
            </a:r>
            <a:endParaRPr lang="zh-CN" altLang="en-US" sz="2400" b="1" dirty="0">
              <a:solidFill>
                <a:srgbClr val="000066"/>
              </a:solidFill>
            </a:endParaRPr>
          </a:p>
          <a:p>
            <a:r>
              <a:rPr lang="zh-CN" altLang="en-US" sz="2400" b="1" dirty="0">
                <a:solidFill>
                  <a:srgbClr val="000066"/>
                </a:solidFill>
              </a:rPr>
              <a:t>四个时空，四个故事，浅看毫无联系，深看内蕴其中，一层层的递进，一层层的一了千明，一层层剥出时代的风骨！</a:t>
            </a:r>
            <a:endParaRPr lang="zh-CN" altLang="en-US" sz="2400" b="1" dirty="0">
              <a:solidFill>
                <a:srgbClr val="000066"/>
              </a:solidFill>
            </a:endParaRPr>
          </a:p>
          <a:p>
            <a:r>
              <a:rPr lang="zh-CN" altLang="en-US" sz="2400" b="1" dirty="0">
                <a:solidFill>
                  <a:srgbClr val="000066"/>
                </a:solidFill>
              </a:rPr>
              <a:t>百年岁月催人老，几度沧桑难相忘。时代一直在变，唯一不变的，是我们世代相传的责任、使命、善良、信义.......</a:t>
            </a:r>
            <a:endParaRPr lang="zh-CN" altLang="en-US" sz="2400" b="1" dirty="0">
              <a:solidFill>
                <a:srgbClr val="0000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8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8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8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8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82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82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82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82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82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82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8242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5" name="Text Box 2"/>
          <p:cNvSpPr txBox="1"/>
          <p:nvPr/>
        </p:nvSpPr>
        <p:spPr>
          <a:xfrm>
            <a:off x="3175635" y="156845"/>
            <a:ext cx="4493260" cy="76835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algn="l"/>
            <a:r>
              <a:rPr lang="zh-CN" altLang="en-US" sz="4400" b="1">
                <a:latin typeface="华文琥珀" panose="02010800040101010101" charset="-122"/>
                <a:ea typeface="华文琥珀" panose="02010800040101010101" charset="-122"/>
                <a:sym typeface="+mn-ea"/>
              </a:rPr>
              <a:t>只问初心</a:t>
            </a:r>
            <a:endParaRPr lang="zh-CN" altLang="en-US" sz="4400" b="1" dirty="0">
              <a:latin typeface="华文琥珀" panose="02010800040101010101" charset="-122"/>
              <a:ea typeface="华文琥珀" panose="02010800040101010101" charset="-122"/>
              <a:sym typeface="+mn-ea"/>
            </a:endParaRPr>
          </a:p>
        </p:txBody>
      </p:sp>
      <p:sp>
        <p:nvSpPr>
          <p:cNvPr id="11268" name="Text Box 5"/>
          <p:cNvSpPr txBox="1"/>
          <p:nvPr/>
        </p:nvSpPr>
        <p:spPr>
          <a:xfrm>
            <a:off x="0" y="1676400"/>
            <a:ext cx="4236720" cy="58775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1800" b="1" dirty="0">
                <a:latin typeface="Times New Roman" panose="02020603050405020304" pitchFamily="18" charset="0"/>
              </a:rPr>
              <a:t>       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3600" b="1" dirty="0">
                <a:solidFill>
                  <a:srgbClr val="FF0000"/>
                </a:solidFill>
                <a:sym typeface="+mn-ea"/>
              </a:rPr>
              <a:t>现代北京</a:t>
            </a:r>
            <a:r>
              <a:rPr lang="zh-CN" altLang="en-US" sz="2800" b="1" dirty="0">
                <a:solidFill>
                  <a:srgbClr val="000066"/>
                </a:solidFill>
                <a:sym typeface="+mn-ea"/>
              </a:rPr>
              <a:t>——世界很美好、世道很艰难。</a:t>
            </a:r>
            <a:endParaRPr lang="zh-CN" altLang="en-US" sz="2800" b="1" dirty="0">
              <a:solidFill>
                <a:srgbClr val="000066"/>
              </a:solidFill>
            </a:endParaRPr>
          </a:p>
          <a:p>
            <a:r>
              <a:rPr lang="zh-CN" altLang="en-US" sz="2800" b="1" dirty="0">
                <a:solidFill>
                  <a:srgbClr val="000066"/>
                </a:solidFill>
                <a:sym typeface="+mn-ea"/>
              </a:rPr>
              <a:t>毕业于清华大学的张果果，打拼在京城汹涌的广告圈，莫名卷入一场尔虞我诈的职场战争。</a:t>
            </a:r>
            <a:endParaRPr lang="zh-CN" altLang="en-US" sz="2800" b="1" dirty="0">
              <a:solidFill>
                <a:srgbClr val="000066"/>
              </a:solidFill>
            </a:endParaRPr>
          </a:p>
          <a:p>
            <a:r>
              <a:rPr lang="zh-CN" altLang="en-US" sz="2800" b="1" dirty="0">
                <a:solidFill>
                  <a:srgbClr val="000066"/>
                </a:solidFill>
                <a:sym typeface="+mn-ea"/>
              </a:rPr>
              <a:t>在提案时，他坚持上级领导——David的指示宣讲了与意向客户完全背离的项目方案，结果可想而知，客户恼羞成怒，扬长而去。</a:t>
            </a:r>
            <a:endParaRPr lang="zh-CN" altLang="en-US" sz="2800" b="1" dirty="0">
              <a:solidFill>
                <a:srgbClr val="000066"/>
              </a:solidFill>
            </a:endParaRPr>
          </a:p>
          <a:p>
            <a:endParaRPr lang="zh-CN" altLang="en-US" sz="2800" b="1" dirty="0">
              <a:solidFill>
                <a:srgbClr val="000099"/>
              </a:solidFill>
              <a:latin typeface="Times New Roman" panose="02020603050405020304" pitchFamily="18" charset="0"/>
            </a:endParaRPr>
          </a:p>
          <a:p>
            <a:r>
              <a:rPr lang="zh-CN" altLang="en-US" sz="3200" b="1" dirty="0">
                <a:latin typeface="Times New Roman" panose="02020603050405020304" pitchFamily="18" charset="0"/>
              </a:rPr>
              <a:t>          </a:t>
            </a:r>
            <a:endParaRPr lang="zh-CN" altLang="en-US" sz="3200" b="1" dirty="0">
              <a:latin typeface="Times New Roman" panose="02020603050405020304" pitchFamily="18" charset="0"/>
            </a:endParaRPr>
          </a:p>
        </p:txBody>
      </p:sp>
      <p:pic>
        <p:nvPicPr>
          <p:cNvPr id="4" name="图片 3" descr="微信图片_2018011712070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752340" y="1440180"/>
            <a:ext cx="3514725" cy="49625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2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2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/>
      <p:bldP spid="1126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8241" name="标题 1"/>
          <p:cNvSpPr>
            <a:spLocks noGrp="1"/>
          </p:cNvSpPr>
          <p:nvPr>
            <p:ph type="title"/>
          </p:nvPr>
        </p:nvSpPr>
        <p:spPr/>
        <p:txBody>
          <a:bodyPr wrap="square" lIns="91440" tIns="45720" rIns="91440" bIns="45720" anchor="ctr"/>
          <a:p>
            <a:r>
              <a:rPr lang="zh-CN" altLang="en-US" dirty="0"/>
              <a:t>《无问西东》</a:t>
            </a:r>
            <a:endParaRPr lang="zh-CN" altLang="en-US" dirty="0"/>
          </a:p>
        </p:txBody>
      </p:sp>
      <p:sp>
        <p:nvSpPr>
          <p:cNvPr id="138242" name="内容占位符 2"/>
          <p:cNvSpPr>
            <a:spLocks noGrp="1"/>
          </p:cNvSpPr>
          <p:nvPr>
            <p:ph idx="1"/>
          </p:nvPr>
        </p:nvSpPr>
        <p:spPr>
          <a:xfrm>
            <a:off x="248920" y="1600200"/>
            <a:ext cx="3777615" cy="4526280"/>
          </a:xfrm>
        </p:spPr>
        <p:txBody>
          <a:bodyPr wrap="square" lIns="91440" tIns="45720" rIns="91440" bIns="45720" anchor="t"/>
          <a:p>
            <a:r>
              <a:rPr lang="zh-CN" altLang="en-US" sz="2400" b="1" dirty="0">
                <a:solidFill>
                  <a:srgbClr val="000066"/>
                </a:solidFill>
              </a:rPr>
              <a:t>项目黄了，必须有人要为此次重大失误买单，张果果成为上级领导的替罪羊，被迫辞职，同时，在与客户签订合同后履行救助四胞胎的商业计划也沦为泡影。</a:t>
            </a:r>
            <a:endParaRPr lang="zh-CN" altLang="en-US" sz="2400" b="1" dirty="0">
              <a:solidFill>
                <a:srgbClr val="000066"/>
              </a:solidFill>
            </a:endParaRPr>
          </a:p>
          <a:p>
            <a:r>
              <a:rPr lang="zh-CN" altLang="en-US" sz="2400" b="1" dirty="0">
                <a:solidFill>
                  <a:srgbClr val="000066"/>
                </a:solidFill>
              </a:rPr>
              <a:t>和平年代，再无战争，可明争暗斗从来都没离开过我们的生活，在世俗这个大染缸中，你想明哲保身、全身而退谈何容易？</a:t>
            </a:r>
            <a:endParaRPr lang="zh-CN" altLang="en-US" sz="2400" b="1" dirty="0">
              <a:solidFill>
                <a:srgbClr val="000066"/>
              </a:solidFill>
            </a:endParaRPr>
          </a:p>
          <a:p>
            <a:r>
              <a:rPr lang="zh-CN" altLang="en-US" sz="2400" b="1" dirty="0">
                <a:solidFill>
                  <a:srgbClr val="000066"/>
                </a:solidFill>
              </a:rPr>
              <a:t> </a:t>
            </a:r>
            <a:endParaRPr lang="zh-CN" altLang="en-US" sz="2400" b="1" dirty="0">
              <a:solidFill>
                <a:srgbClr val="000066"/>
              </a:solidFill>
            </a:endParaRPr>
          </a:p>
        </p:txBody>
      </p:sp>
      <p:pic>
        <p:nvPicPr>
          <p:cNvPr id="2" name="图片 1" descr="微信图片_2018011712043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026535" y="2501900"/>
            <a:ext cx="5036185" cy="335661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8241" name="标题 1"/>
          <p:cNvSpPr>
            <a:spLocks noGrp="1"/>
          </p:cNvSpPr>
          <p:nvPr>
            <p:ph type="title"/>
          </p:nvPr>
        </p:nvSpPr>
        <p:spPr/>
        <p:txBody>
          <a:bodyPr wrap="square" lIns="91440" tIns="45720" rIns="91440" bIns="45720" anchor="ctr"/>
          <a:p>
            <a:r>
              <a:rPr lang="zh-CN" altLang="en-US" dirty="0"/>
              <a:t>《无问西东》</a:t>
            </a:r>
            <a:endParaRPr lang="zh-CN" altLang="en-US" dirty="0"/>
          </a:p>
        </p:txBody>
      </p:sp>
      <p:sp>
        <p:nvSpPr>
          <p:cNvPr id="138242" name="内容占位符 2"/>
          <p:cNvSpPr>
            <a:spLocks noGrp="1"/>
          </p:cNvSpPr>
          <p:nvPr>
            <p:ph idx="1"/>
          </p:nvPr>
        </p:nvSpPr>
        <p:spPr>
          <a:xfrm>
            <a:off x="248920" y="1600200"/>
            <a:ext cx="8437880" cy="4526280"/>
          </a:xfrm>
        </p:spPr>
        <p:txBody>
          <a:bodyPr wrap="square" lIns="91440" tIns="45720" rIns="91440" bIns="45720" anchor="t"/>
          <a:p>
            <a:r>
              <a:rPr lang="zh-CN" altLang="en-US" sz="2400" b="1" dirty="0">
                <a:solidFill>
                  <a:srgbClr val="000066"/>
                </a:solidFill>
              </a:rPr>
              <a:t>在此次事件中被罚下场的不仅有张果果，还有躺在冰冷医院的四胞胎，他看到躺在保温室的婴儿全身插满管子，呼吸困难，急待救援，于是张果果独自承担起全部的手术费用，还帮四胞胎的家人在医院附近租了房子。</a:t>
            </a:r>
            <a:endParaRPr lang="zh-CN" altLang="en-US" sz="2400" b="1" dirty="0">
              <a:solidFill>
                <a:srgbClr val="000066"/>
              </a:solidFill>
            </a:endParaRPr>
          </a:p>
          <a:p>
            <a:r>
              <a:rPr lang="zh-CN" altLang="en-US" sz="2400" b="1" dirty="0">
                <a:solidFill>
                  <a:srgbClr val="000066"/>
                </a:solidFill>
              </a:rPr>
              <a:t>而曾经的上级Robert，却和他说自己也才曾因为大发善心而惹一身麻烦，原本只是想给予一时的同情，却没想到是认了们亲戚，规劝他放弃。</a:t>
            </a:r>
            <a:endParaRPr lang="zh-CN" altLang="en-US" sz="2400" b="1" dirty="0">
              <a:solidFill>
                <a:srgbClr val="000066"/>
              </a:solidFill>
            </a:endParaRPr>
          </a:p>
          <a:p>
            <a:r>
              <a:rPr lang="zh-CN" altLang="en-US" sz="2400" b="1" dirty="0">
                <a:solidFill>
                  <a:srgbClr val="000066"/>
                </a:solidFill>
              </a:rPr>
              <a:t>还让他协助搜集David的把柄，自己去掉心腹大患的同时张果果也可以借此机会一雪前耻。</a:t>
            </a:r>
            <a:endParaRPr lang="zh-CN" altLang="en-US" sz="2400" b="1" dirty="0">
              <a:solidFill>
                <a:srgbClr val="000066"/>
              </a:solidFill>
            </a:endParaRPr>
          </a:p>
          <a:p>
            <a:r>
              <a:rPr lang="zh-CN" altLang="en-US" sz="2400" b="1" dirty="0">
                <a:solidFill>
                  <a:srgbClr val="000066"/>
                </a:solidFill>
              </a:rPr>
              <a:t> </a:t>
            </a:r>
            <a:endParaRPr lang="zh-CN" altLang="en-US" sz="2400" b="1" dirty="0">
              <a:solidFill>
                <a:srgbClr val="0000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8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8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8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8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82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82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82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82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8242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8241" name="标题 1"/>
          <p:cNvSpPr>
            <a:spLocks noGrp="1"/>
          </p:cNvSpPr>
          <p:nvPr>
            <p:ph type="title"/>
          </p:nvPr>
        </p:nvSpPr>
        <p:spPr/>
        <p:txBody>
          <a:bodyPr wrap="square" lIns="91440" tIns="45720" rIns="91440" bIns="45720" anchor="ctr"/>
          <a:p>
            <a:r>
              <a:rPr lang="zh-CN" altLang="en-US" dirty="0"/>
              <a:t>《无问西东》</a:t>
            </a:r>
            <a:endParaRPr lang="zh-CN" altLang="en-US" dirty="0"/>
          </a:p>
        </p:txBody>
      </p:sp>
      <p:sp>
        <p:nvSpPr>
          <p:cNvPr id="138242" name="内容占位符 2"/>
          <p:cNvSpPr>
            <a:spLocks noGrp="1"/>
          </p:cNvSpPr>
          <p:nvPr>
            <p:ph idx="1"/>
          </p:nvPr>
        </p:nvSpPr>
        <p:spPr>
          <a:xfrm>
            <a:off x="248920" y="1600200"/>
            <a:ext cx="8437880" cy="4526280"/>
          </a:xfrm>
        </p:spPr>
        <p:txBody>
          <a:bodyPr wrap="square" lIns="91440" tIns="45720" rIns="91440" bIns="45720" anchor="t"/>
          <a:p>
            <a:r>
              <a:rPr lang="zh-CN" altLang="en-US" sz="2400" b="1" dirty="0">
                <a:solidFill>
                  <a:srgbClr val="000066"/>
                </a:solidFill>
                <a:sym typeface="+mn-ea"/>
              </a:rPr>
              <a:t>金钱和权利无比诱人，同情和善意也无比珍贵。在这个利欲熏心的时代，人人都想独善其身，我们沉默、我们冷漠、我们连多看别人一眼的力气也没有，我们太想自顾自地往前走。</a:t>
            </a:r>
            <a:endParaRPr lang="zh-CN" altLang="en-US" sz="2400" b="1" dirty="0">
              <a:solidFill>
                <a:srgbClr val="000066"/>
              </a:solidFill>
              <a:sym typeface="+mn-ea"/>
            </a:endParaRPr>
          </a:p>
          <a:p>
            <a:r>
              <a:rPr lang="zh-CN" altLang="en-US" sz="2400" b="1" dirty="0">
                <a:solidFill>
                  <a:srgbClr val="000066"/>
                </a:solidFill>
              </a:rPr>
              <a:t>人心难测，真理难容，稍不留神就会被当做权利相争的工具。因此，保全自己才是现世的生存法则，你要向上走，就势必要踏着别人的身体和血脉，你要飞得远，就势必要抢夺别人的翅膀和英勇。</a:t>
            </a:r>
            <a:endParaRPr lang="zh-CN" altLang="en-US" sz="2400" b="1" dirty="0">
              <a:solidFill>
                <a:srgbClr val="000066"/>
              </a:solidFill>
            </a:endParaRPr>
          </a:p>
          <a:p>
            <a:r>
              <a:rPr lang="zh-CN" altLang="en-US" sz="2400" b="1" dirty="0">
                <a:solidFill>
                  <a:srgbClr val="000066"/>
                </a:solidFill>
              </a:rPr>
              <a:t>张果果的独白说道，“世俗是这样强大，强大到生不出改变它们的念头来”。</a:t>
            </a:r>
            <a:endParaRPr lang="zh-CN" altLang="en-US" sz="2400" b="1" dirty="0">
              <a:solidFill>
                <a:srgbClr val="000066"/>
              </a:solidFill>
            </a:endParaRPr>
          </a:p>
          <a:p>
            <a:r>
              <a:rPr lang="zh-CN" altLang="en-US" sz="2400" b="1" dirty="0">
                <a:solidFill>
                  <a:srgbClr val="000066"/>
                </a:solidFill>
              </a:rPr>
              <a:t>在这精致利己主义的社会里，“你想要随波逐流，还是喜欢忠于自己？”</a:t>
            </a:r>
            <a:endParaRPr lang="zh-CN" altLang="en-US" sz="2400" b="1" dirty="0">
              <a:solidFill>
                <a:srgbClr val="0000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8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8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8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8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82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82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82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82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8242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5" name="Text Box 2"/>
          <p:cNvSpPr txBox="1"/>
          <p:nvPr/>
        </p:nvSpPr>
        <p:spPr>
          <a:xfrm>
            <a:off x="3175635" y="156845"/>
            <a:ext cx="4493260" cy="76835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algn="l"/>
            <a:r>
              <a:rPr lang="zh-CN" altLang="en-US" sz="4400" b="1">
                <a:latin typeface="华文琥珀" panose="02010800040101010101" charset="-122"/>
                <a:ea typeface="华文琥珀" panose="02010800040101010101" charset="-122"/>
                <a:sym typeface="+mn-ea"/>
              </a:rPr>
              <a:t>只问勇敢</a:t>
            </a:r>
            <a:endParaRPr lang="zh-CN" altLang="en-US" sz="4400" b="1" dirty="0">
              <a:latin typeface="华文琥珀" panose="02010800040101010101" charset="-122"/>
              <a:ea typeface="华文琥珀" panose="02010800040101010101" charset="-122"/>
              <a:sym typeface="+mn-ea"/>
            </a:endParaRPr>
          </a:p>
        </p:txBody>
      </p:sp>
      <p:sp>
        <p:nvSpPr>
          <p:cNvPr id="11268" name="Text Box 5"/>
          <p:cNvSpPr txBox="1"/>
          <p:nvPr/>
        </p:nvSpPr>
        <p:spPr>
          <a:xfrm>
            <a:off x="314960" y="1702435"/>
            <a:ext cx="3013075" cy="53848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1800" b="1" dirty="0">
                <a:latin typeface="Times New Roman" panose="02020603050405020304" pitchFamily="18" charset="0"/>
              </a:rPr>
              <a:t>       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1</a:t>
            </a:r>
            <a:r>
              <a:rPr lang="zh-CN" altLang="en-US" sz="3200" b="1" dirty="0">
                <a:solidFill>
                  <a:srgbClr val="FF0000"/>
                </a:solidFill>
                <a:sym typeface="+mn-ea"/>
              </a:rPr>
              <a:t>962年北京</a:t>
            </a:r>
            <a:r>
              <a:rPr lang="zh-CN" altLang="en-US" sz="2400" b="1" dirty="0">
                <a:solidFill>
                  <a:srgbClr val="000066"/>
                </a:solidFill>
                <a:sym typeface="+mn-ea"/>
              </a:rPr>
              <a:t>——真理属于人类，谬误属于时代。</a:t>
            </a:r>
            <a:endParaRPr lang="zh-CN" altLang="en-US" sz="2400" b="1" dirty="0">
              <a:solidFill>
                <a:srgbClr val="000066"/>
              </a:solidFill>
              <a:sym typeface="+mn-ea"/>
            </a:endParaRPr>
          </a:p>
          <a:p>
            <a:r>
              <a:rPr lang="zh-CN" altLang="en-US" sz="2400" b="1" dirty="0">
                <a:solidFill>
                  <a:srgbClr val="000066"/>
                </a:solidFill>
                <a:sym typeface="+mn-ea"/>
              </a:rPr>
              <a:t>《乌合之众》里面有这样一段话“被想象歪曲的东西与真实的事件混为一谈，群体根本就不管客观不客观，他们会把头脑中唤起的形象当作是真的，而这些东西往往与实际情况相距甚远。 ”</a:t>
            </a:r>
            <a:endParaRPr lang="zh-CN" altLang="en-US" sz="2400" b="1" dirty="0">
              <a:solidFill>
                <a:srgbClr val="000066"/>
              </a:solidFill>
              <a:sym typeface="+mn-ea"/>
            </a:endParaRPr>
          </a:p>
          <a:p>
            <a:r>
              <a:rPr lang="zh-CN" altLang="en-US" sz="2400" b="1" dirty="0">
                <a:solidFill>
                  <a:srgbClr val="000066"/>
                </a:solidFill>
                <a:sym typeface="+mn-ea"/>
              </a:rPr>
              <a:t>    </a:t>
            </a:r>
            <a:endParaRPr lang="zh-CN" altLang="en-US" sz="2400" b="1" dirty="0">
              <a:solidFill>
                <a:srgbClr val="000066"/>
              </a:solidFill>
              <a:latin typeface="Times New Roman" panose="02020603050405020304" pitchFamily="18" charset="0"/>
              <a:sym typeface="+mn-ea"/>
            </a:endParaRPr>
          </a:p>
        </p:txBody>
      </p:sp>
      <p:pic>
        <p:nvPicPr>
          <p:cNvPr id="4" name="图片 3" descr="微信图片_2018011800523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608705" y="3895725"/>
            <a:ext cx="5269865" cy="224536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3785870" y="1488440"/>
            <a:ext cx="5092700" cy="267652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zh-CN" altLang="en-US" sz="2400" b="1" dirty="0">
                <a:solidFill>
                  <a:srgbClr val="000066"/>
                </a:solidFill>
                <a:sym typeface="+mn-ea"/>
              </a:rPr>
              <a:t>明媚动人的王敏佳是北京医院的一个中医实习生，有着阳光一般温暖的笑容，她的倔强与可爱吸引了同为挚友的陈鹏和李想。</a:t>
            </a:r>
            <a:endParaRPr lang="zh-CN" altLang="en-US" sz="2400" b="1" dirty="0">
              <a:solidFill>
                <a:srgbClr val="000066"/>
              </a:solidFill>
              <a:sym typeface="+mn-ea"/>
            </a:endParaRPr>
          </a:p>
          <a:p>
            <a:pPr algn="l"/>
            <a:r>
              <a:rPr lang="zh-CN" altLang="en-US" sz="2400" b="1" dirty="0">
                <a:solidFill>
                  <a:srgbClr val="000066"/>
                </a:solidFill>
                <a:sym typeface="+mn-ea"/>
              </a:rPr>
              <a:t>他们的关系微妙又美好，却不成想在一次“善举”后三人命运被彻底改写。</a:t>
            </a:r>
            <a:endParaRPr lang="zh-CN" altLang="en-US" sz="2400" b="1" dirty="0">
              <a:solidFill>
                <a:srgbClr val="000066"/>
              </a:solidFill>
              <a:sym typeface="+mn-ea"/>
            </a:endParaRPr>
          </a:p>
          <a:p>
            <a:endParaRPr lang="zh-CN" altLang="en-US" sz="24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/>
      <p:bldP spid="11265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8241" name="标题 1"/>
          <p:cNvSpPr>
            <a:spLocks noGrp="1"/>
          </p:cNvSpPr>
          <p:nvPr>
            <p:ph type="title"/>
          </p:nvPr>
        </p:nvSpPr>
        <p:spPr/>
        <p:txBody>
          <a:bodyPr wrap="square" lIns="91440" tIns="45720" rIns="91440" bIns="45720" anchor="ctr"/>
          <a:p>
            <a:r>
              <a:rPr lang="zh-CN" altLang="en-US" dirty="0"/>
              <a:t>《无问西东》</a:t>
            </a:r>
            <a:endParaRPr lang="zh-CN" altLang="en-US" dirty="0"/>
          </a:p>
        </p:txBody>
      </p:sp>
      <p:sp>
        <p:nvSpPr>
          <p:cNvPr id="138242" name="内容占位符 2"/>
          <p:cNvSpPr>
            <a:spLocks noGrp="1"/>
          </p:cNvSpPr>
          <p:nvPr>
            <p:ph idx="1"/>
          </p:nvPr>
        </p:nvSpPr>
        <p:spPr>
          <a:xfrm>
            <a:off x="123825" y="1600200"/>
            <a:ext cx="3941445" cy="4526280"/>
          </a:xfrm>
        </p:spPr>
        <p:txBody>
          <a:bodyPr wrap="square" lIns="91440" tIns="45720" rIns="91440" bIns="45720" anchor="t"/>
          <a:p>
            <a:r>
              <a:rPr lang="zh-CN" altLang="en-US" sz="2400" b="1" dirty="0">
                <a:solidFill>
                  <a:srgbClr val="000066"/>
                </a:solidFill>
                <a:sym typeface="+mn-ea"/>
              </a:rPr>
              <a:t>在高墙外，他们亲眼目睹恩师被师母打骂、欺负。</a:t>
            </a:r>
            <a:endParaRPr lang="zh-CN" altLang="en-US" sz="2400" b="1" dirty="0">
              <a:solidFill>
                <a:srgbClr val="000066"/>
              </a:solidFill>
              <a:sym typeface="+mn-ea"/>
            </a:endParaRPr>
          </a:p>
          <a:p>
            <a:r>
              <a:rPr lang="zh-CN" altLang="en-US" sz="2400" b="1" dirty="0">
                <a:solidFill>
                  <a:srgbClr val="000066"/>
                </a:solidFill>
                <a:sym typeface="+mn-ea"/>
              </a:rPr>
              <a:t>心里不甘，王敏佳与李想联手写了一封匿名信想以此警戒。</a:t>
            </a:r>
            <a:endParaRPr lang="zh-CN" altLang="en-US" sz="2400" b="1" dirty="0">
              <a:solidFill>
                <a:srgbClr val="000066"/>
              </a:solidFill>
              <a:sym typeface="+mn-ea"/>
            </a:endParaRPr>
          </a:p>
          <a:p>
            <a:r>
              <a:rPr lang="zh-CN" altLang="en-US" sz="2400" b="1" dirty="0">
                <a:solidFill>
                  <a:srgbClr val="000066"/>
                </a:solidFill>
                <a:sym typeface="+mn-ea"/>
              </a:rPr>
              <a:t>不料早已对家庭心灰意冷的师母收到信后恼羞成怒，找到王敏佳所在医院上去就是响亮的一巴掌。</a:t>
            </a:r>
            <a:endParaRPr lang="zh-CN" altLang="en-US" sz="2400" b="1" dirty="0">
              <a:solidFill>
                <a:srgbClr val="000066"/>
              </a:solidFill>
              <a:sym typeface="+mn-ea"/>
            </a:endParaRPr>
          </a:p>
          <a:p>
            <a:r>
              <a:rPr lang="zh-CN" altLang="en-US" sz="2400" b="1" dirty="0">
                <a:solidFill>
                  <a:srgbClr val="000066"/>
                </a:solidFill>
                <a:sym typeface="+mn-ea"/>
              </a:rPr>
              <a:t>这一巴掌也成为王敏佳日后抹不去的伤痛。</a:t>
            </a:r>
            <a:endParaRPr lang="zh-CN" altLang="en-US" sz="2400" b="1" dirty="0">
              <a:solidFill>
                <a:srgbClr val="000066"/>
              </a:solidFill>
              <a:sym typeface="+mn-ea"/>
            </a:endParaRPr>
          </a:p>
          <a:p>
            <a:endParaRPr lang="zh-CN" altLang="en-US" sz="2400" b="1" dirty="0">
              <a:solidFill>
                <a:srgbClr val="000066"/>
              </a:solidFill>
            </a:endParaRPr>
          </a:p>
        </p:txBody>
      </p:sp>
      <p:pic>
        <p:nvPicPr>
          <p:cNvPr id="2" name="图片 1" descr="微信图片_2018011712064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430395" y="795655"/>
            <a:ext cx="4047490" cy="571436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8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8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8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8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82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82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82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82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8242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8241" name="标题 1"/>
          <p:cNvSpPr>
            <a:spLocks noGrp="1"/>
          </p:cNvSpPr>
          <p:nvPr>
            <p:ph type="title"/>
          </p:nvPr>
        </p:nvSpPr>
        <p:spPr/>
        <p:txBody>
          <a:bodyPr wrap="square" lIns="91440" tIns="45720" rIns="91440" bIns="45720" anchor="ctr"/>
          <a:p>
            <a:r>
              <a:rPr lang="zh-CN" altLang="en-US" dirty="0"/>
              <a:t>《无问西东》</a:t>
            </a:r>
            <a:endParaRPr lang="zh-CN" altLang="en-US" dirty="0"/>
          </a:p>
        </p:txBody>
      </p:sp>
      <p:sp>
        <p:nvSpPr>
          <p:cNvPr id="138242" name="内容占位符 2"/>
          <p:cNvSpPr>
            <a:spLocks noGrp="1"/>
          </p:cNvSpPr>
          <p:nvPr>
            <p:ph idx="1"/>
          </p:nvPr>
        </p:nvSpPr>
        <p:spPr>
          <a:xfrm>
            <a:off x="248920" y="1600200"/>
            <a:ext cx="8437880" cy="4526280"/>
          </a:xfrm>
        </p:spPr>
        <p:txBody>
          <a:bodyPr wrap="square" lIns="91440" tIns="45720" rIns="91440" bIns="45720" anchor="t"/>
          <a:p>
            <a:r>
              <a:rPr lang="zh-CN" altLang="en-US" sz="2400" b="1" dirty="0">
                <a:solidFill>
                  <a:srgbClr val="000066"/>
                </a:solidFill>
                <a:sym typeface="+mn-ea"/>
              </a:rPr>
              <a:t> 那个时代，没有人会在乎真相，想搞垮一个人，只需安一个莫须有的罪名，便足矣将对方置于万劫不复的深渊，简直不费吹灰之力。</a:t>
            </a:r>
            <a:endParaRPr lang="zh-CN" altLang="en-US" sz="2400" b="1" dirty="0">
              <a:solidFill>
                <a:srgbClr val="000066"/>
              </a:solidFill>
            </a:endParaRPr>
          </a:p>
          <a:p>
            <a:r>
              <a:rPr lang="zh-CN" altLang="en-US" sz="2400" b="1" dirty="0">
                <a:solidFill>
                  <a:srgbClr val="000066"/>
                </a:solidFill>
                <a:sym typeface="+mn-ea"/>
              </a:rPr>
              <a:t>即使知道自己将要坠入深渊，王敏佳却不愿出卖心系支边的李想。于是，数罪并行，她被迫站上批斗台。</a:t>
            </a:r>
            <a:endParaRPr lang="zh-CN" altLang="en-US" sz="2400" b="1" dirty="0">
              <a:solidFill>
                <a:srgbClr val="000066"/>
              </a:solidFill>
              <a:sym typeface="+mn-ea"/>
            </a:endParaRPr>
          </a:p>
          <a:p>
            <a:r>
              <a:rPr lang="zh-CN" altLang="en-US" sz="2400" b="1" dirty="0">
                <a:solidFill>
                  <a:srgbClr val="000066"/>
                </a:solidFill>
                <a:sym typeface="+mn-ea"/>
              </a:rPr>
              <a:t>没有人会在意真相是什么，甚至没有人在乎所谓的真相。平时素不相识的，遇到宣泄口，都想上去发泄私欲。</a:t>
            </a:r>
            <a:endParaRPr lang="zh-CN" altLang="en-US" sz="2400" b="1" dirty="0">
              <a:solidFill>
                <a:srgbClr val="000066"/>
              </a:solidFill>
              <a:sym typeface="+mn-ea"/>
            </a:endParaRPr>
          </a:p>
          <a:p>
            <a:r>
              <a:rPr lang="zh-CN" altLang="en-US" sz="2400" b="1" dirty="0">
                <a:solidFill>
                  <a:srgbClr val="000066"/>
                </a:solidFill>
                <a:sym typeface="+mn-ea"/>
              </a:rPr>
              <a:t>曾经对王敏佳心怀妒忌的同事，和添油加醋的围观群众一股脑拥上去对她拳脚相加，甚至还拿凳子对着她的脸砸下去。</a:t>
            </a:r>
            <a:endParaRPr lang="zh-CN" altLang="en-US" sz="2400" b="1" dirty="0">
              <a:solidFill>
                <a:srgbClr val="000066"/>
              </a:solidFill>
              <a:sym typeface="+mn-ea"/>
            </a:endParaRPr>
          </a:p>
          <a:p>
            <a:r>
              <a:rPr lang="zh-CN" altLang="en-US" sz="2400" b="1" dirty="0">
                <a:solidFill>
                  <a:srgbClr val="000066"/>
                </a:solidFill>
                <a:sym typeface="+mn-ea"/>
              </a:rPr>
              <a:t>欲加害他人的“暴行”每个时代都有，旁观者不在乎事件因何而起，因谁而发，人们只想找到一个可以释放自己的出口。</a:t>
            </a:r>
            <a:endParaRPr lang="zh-CN" altLang="en-US" sz="2400" b="1" dirty="0">
              <a:solidFill>
                <a:srgbClr val="0000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8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8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8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8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82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82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82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82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82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82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8242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8241" name="标题 1"/>
          <p:cNvSpPr>
            <a:spLocks noGrp="1"/>
          </p:cNvSpPr>
          <p:nvPr>
            <p:ph type="title"/>
          </p:nvPr>
        </p:nvSpPr>
        <p:spPr/>
        <p:txBody>
          <a:bodyPr wrap="square" lIns="91440" tIns="45720" rIns="91440" bIns="45720" anchor="ctr"/>
          <a:p>
            <a:r>
              <a:rPr lang="zh-CN" altLang="en-US" dirty="0"/>
              <a:t>《无问西东》</a:t>
            </a:r>
            <a:endParaRPr lang="zh-CN" altLang="en-US" dirty="0"/>
          </a:p>
        </p:txBody>
      </p:sp>
      <p:sp>
        <p:nvSpPr>
          <p:cNvPr id="138242" name="内容占位符 2"/>
          <p:cNvSpPr>
            <a:spLocks noGrp="1"/>
          </p:cNvSpPr>
          <p:nvPr>
            <p:ph idx="1"/>
          </p:nvPr>
        </p:nvSpPr>
        <p:spPr>
          <a:xfrm>
            <a:off x="248920" y="1600200"/>
            <a:ext cx="8437880" cy="4526280"/>
          </a:xfrm>
        </p:spPr>
        <p:txBody>
          <a:bodyPr wrap="square" lIns="91440" tIns="45720" rIns="91440" bIns="45720" anchor="t"/>
          <a:p>
            <a:r>
              <a:rPr lang="zh-CN" altLang="en-US" sz="2400" b="1" dirty="0">
                <a:solidFill>
                  <a:srgbClr val="000066"/>
                </a:solidFill>
                <a:sym typeface="+mn-ea"/>
              </a:rPr>
              <a:t>每个人的人性里都是善恶并存，善要找到出路，恶同样也需要安放。换做当今时代，这便是口口相传的人云亦云。</a:t>
            </a:r>
            <a:endParaRPr lang="zh-CN" altLang="en-US" sz="2400" b="1" dirty="0">
              <a:solidFill>
                <a:srgbClr val="000066"/>
              </a:solidFill>
              <a:sym typeface="+mn-ea"/>
            </a:endParaRPr>
          </a:p>
          <a:p>
            <a:r>
              <a:rPr lang="zh-CN" altLang="en-US" sz="2400" b="1" dirty="0">
                <a:solidFill>
                  <a:srgbClr val="000066"/>
                </a:solidFill>
                <a:sym typeface="+mn-ea"/>
              </a:rPr>
              <a:t> “假作真时真亦假　无为有处有还无”。</a:t>
            </a:r>
            <a:endParaRPr lang="zh-CN" altLang="en-US" sz="2400" b="1" dirty="0">
              <a:solidFill>
                <a:srgbClr val="000066"/>
              </a:solidFill>
              <a:sym typeface="+mn-ea"/>
            </a:endParaRPr>
          </a:p>
          <a:p>
            <a:r>
              <a:rPr lang="zh-CN" altLang="en-US" sz="2400" b="1" dirty="0">
                <a:solidFill>
                  <a:srgbClr val="000066"/>
                </a:solidFill>
                <a:sym typeface="+mn-ea"/>
              </a:rPr>
              <a:t>但这客观反映了当下社会的真实写照，明明与我们毫不相关的事，硬是要当茶余饭后的消遣。哪个明星出了绯闻，网民立刻蜂拥而上，他之前的任何努力，恐怕也抵不住这如涨潮一般的巨浪，我们图什么呢？</a:t>
            </a:r>
            <a:endParaRPr lang="zh-CN" altLang="en-US" sz="2400" b="1" dirty="0">
              <a:solidFill>
                <a:srgbClr val="000066"/>
              </a:solidFill>
              <a:sym typeface="+mn-ea"/>
            </a:endParaRPr>
          </a:p>
          <a:p>
            <a:r>
              <a:rPr lang="zh-CN" altLang="en-US" sz="2400" b="1" dirty="0">
                <a:solidFill>
                  <a:srgbClr val="000066"/>
                </a:solidFill>
                <a:sym typeface="+mn-ea"/>
              </a:rPr>
              <a:t>我们怪别人不真实，可我们给与他们真实的力量了吗？</a:t>
            </a:r>
            <a:endParaRPr lang="zh-CN" altLang="en-US" sz="2400" b="1" dirty="0">
              <a:solidFill>
                <a:srgbClr val="000066"/>
              </a:solidFill>
              <a:sym typeface="+mn-ea"/>
            </a:endParaRPr>
          </a:p>
          <a:p>
            <a:r>
              <a:rPr lang="zh-CN" altLang="en-US" sz="2400" b="1" dirty="0">
                <a:solidFill>
                  <a:srgbClr val="000066"/>
                </a:solidFill>
                <a:sym typeface="+mn-ea"/>
              </a:rPr>
              <a:t>在这欲盖弥彰的社会里，你想要胆小怯懦，还是敢于直面内心？</a:t>
            </a:r>
            <a:endParaRPr lang="zh-CN" altLang="en-US" sz="2400" b="1" dirty="0">
              <a:solidFill>
                <a:srgbClr val="000066"/>
              </a:solidFill>
              <a:sym typeface="+mn-ea"/>
            </a:endParaRPr>
          </a:p>
          <a:p>
            <a:r>
              <a:rPr lang="zh-CN" altLang="en-US" sz="2400" b="1" dirty="0">
                <a:solidFill>
                  <a:srgbClr val="000066"/>
                </a:solidFill>
                <a:sym typeface="+mn-ea"/>
              </a:rPr>
              <a:t> </a:t>
            </a:r>
            <a:endParaRPr lang="zh-CN" altLang="en-US" sz="2400" b="1" dirty="0">
              <a:solidFill>
                <a:srgbClr val="000066"/>
              </a:solidFill>
              <a:sym typeface="+mn-ea"/>
            </a:endParaRPr>
          </a:p>
          <a:p>
            <a:endParaRPr lang="zh-CN" altLang="en-US" sz="2400" b="1" dirty="0">
              <a:solidFill>
                <a:srgbClr val="0000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8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8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8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8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82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82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82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82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82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82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82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82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8242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8241" name="标题 1"/>
          <p:cNvSpPr>
            <a:spLocks noGrp="1"/>
          </p:cNvSpPr>
          <p:nvPr>
            <p:ph type="title"/>
          </p:nvPr>
        </p:nvSpPr>
        <p:spPr/>
        <p:txBody>
          <a:bodyPr wrap="square" lIns="91440" tIns="45720" rIns="91440" bIns="45720" anchor="ctr"/>
          <a:p>
            <a:r>
              <a:rPr lang="zh-CN" altLang="en-US" b="1" dirty="0">
                <a:solidFill>
                  <a:srgbClr val="FF0000"/>
                </a:solidFill>
                <a:latin typeface="华文琥珀" panose="02010800040101010101" charset="-122"/>
                <a:ea typeface="华文琥珀" panose="02010800040101010101" charset="-122"/>
                <a:sym typeface="+mn-ea"/>
              </a:rPr>
              <a:t>只问深情</a:t>
            </a:r>
            <a:endParaRPr lang="zh-CN" altLang="en-US" dirty="0"/>
          </a:p>
        </p:txBody>
      </p:sp>
      <p:sp>
        <p:nvSpPr>
          <p:cNvPr id="138242" name="内容占位符 2"/>
          <p:cNvSpPr>
            <a:spLocks noGrp="1"/>
          </p:cNvSpPr>
          <p:nvPr>
            <p:ph idx="1"/>
          </p:nvPr>
        </p:nvSpPr>
        <p:spPr>
          <a:xfrm>
            <a:off x="0" y="1008380"/>
            <a:ext cx="4422775" cy="5118100"/>
          </a:xfrm>
        </p:spPr>
        <p:txBody>
          <a:bodyPr wrap="square" lIns="91440" tIns="45720" rIns="91440" bIns="45720" anchor="t"/>
          <a:p>
            <a:endParaRPr lang="zh-CN" altLang="en-US" sz="2400" b="1" dirty="0">
              <a:solidFill>
                <a:srgbClr val="000066"/>
              </a:solidFill>
              <a:sym typeface="+mn-ea"/>
            </a:endParaRPr>
          </a:p>
          <a:p>
            <a:r>
              <a:rPr lang="zh-CN" altLang="en-US" b="1" dirty="0">
                <a:solidFill>
                  <a:srgbClr val="FF0000"/>
                </a:solidFill>
                <a:sym typeface="+mn-ea"/>
              </a:rPr>
              <a:t>1962年北京</a:t>
            </a:r>
            <a:r>
              <a:rPr lang="zh-CN" altLang="en-US" sz="2400" b="1" dirty="0">
                <a:solidFill>
                  <a:srgbClr val="000066"/>
                </a:solidFill>
                <a:sym typeface="+mn-ea"/>
              </a:rPr>
              <a:t>——爱就是不问值得不值得</a:t>
            </a:r>
            <a:endParaRPr lang="zh-CN" altLang="en-US" sz="2400" b="1" dirty="0">
              <a:solidFill>
                <a:srgbClr val="000066"/>
              </a:solidFill>
              <a:sym typeface="+mn-ea"/>
            </a:endParaRPr>
          </a:p>
          <a:p>
            <a:r>
              <a:rPr lang="zh-CN" altLang="en-US" sz="2400" b="1" dirty="0">
                <a:solidFill>
                  <a:srgbClr val="000066"/>
                </a:solidFill>
                <a:sym typeface="+mn-ea"/>
              </a:rPr>
              <a:t>情不知所起，一往而深，生者可以死，死者可以生。</a:t>
            </a:r>
            <a:endParaRPr lang="zh-CN" altLang="en-US" sz="2400" b="1" dirty="0">
              <a:solidFill>
                <a:srgbClr val="000066"/>
              </a:solidFill>
              <a:sym typeface="+mn-ea"/>
            </a:endParaRPr>
          </a:p>
          <a:p>
            <a:r>
              <a:rPr lang="zh-CN" altLang="en-US" sz="2400" b="1" dirty="0">
                <a:solidFill>
                  <a:srgbClr val="000066"/>
                </a:solidFill>
                <a:sym typeface="+mn-ea"/>
              </a:rPr>
              <a:t>陈鹏就是这样爱王敏佳的，即使王敏佳被世人唾弃，前途暗淡，他却爱她如初。</a:t>
            </a:r>
            <a:endParaRPr lang="zh-CN" altLang="en-US" sz="2400" b="1" dirty="0">
              <a:solidFill>
                <a:srgbClr val="000066"/>
              </a:solidFill>
              <a:sym typeface="+mn-ea"/>
            </a:endParaRPr>
          </a:p>
          <a:p>
            <a:r>
              <a:rPr lang="zh-CN" altLang="en-US" sz="2400" b="1" dirty="0">
                <a:solidFill>
                  <a:srgbClr val="000066"/>
                </a:solidFill>
                <a:sym typeface="+mn-ea"/>
              </a:rPr>
              <a:t>他用自己的无限深情托起王敏佳下坠的灵魂，即使为了她众叛亲离，也毫不畏惧。</a:t>
            </a:r>
            <a:endParaRPr lang="zh-CN" altLang="en-US" sz="2400" b="1" dirty="0">
              <a:solidFill>
                <a:srgbClr val="000066"/>
              </a:solidFill>
              <a:sym typeface="+mn-ea"/>
            </a:endParaRPr>
          </a:p>
          <a:p>
            <a:endParaRPr lang="zh-CN" altLang="en-US" sz="2400" b="1" dirty="0">
              <a:solidFill>
                <a:srgbClr val="000066"/>
              </a:solidFill>
            </a:endParaRPr>
          </a:p>
        </p:txBody>
      </p:sp>
      <p:pic>
        <p:nvPicPr>
          <p:cNvPr id="2" name="图片 1" descr="微信图片_2018011712065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956175" y="1014730"/>
            <a:ext cx="3863975" cy="545528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8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8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82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82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82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82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82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82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82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82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8242" grpId="0" uiExpand="1" build="p"/>
      <p:bldP spid="13824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8241" name="标题 1"/>
          <p:cNvSpPr>
            <a:spLocks noGrp="1"/>
          </p:cNvSpPr>
          <p:nvPr>
            <p:ph type="title"/>
          </p:nvPr>
        </p:nvSpPr>
        <p:spPr/>
        <p:txBody>
          <a:bodyPr wrap="square" lIns="91440" tIns="45720" rIns="91440" bIns="45720" anchor="ctr"/>
          <a:p>
            <a:r>
              <a:rPr lang="zh-CN" altLang="en-US" dirty="0"/>
              <a:t>《无问西东》</a:t>
            </a:r>
            <a:endParaRPr lang="zh-CN" altLang="en-US" dirty="0"/>
          </a:p>
        </p:txBody>
      </p:sp>
      <p:sp>
        <p:nvSpPr>
          <p:cNvPr id="138242" name="内容占位符 2"/>
          <p:cNvSpPr>
            <a:spLocks noGrp="1"/>
          </p:cNvSpPr>
          <p:nvPr>
            <p:ph idx="1"/>
          </p:nvPr>
        </p:nvSpPr>
        <p:spPr>
          <a:xfrm>
            <a:off x="248920" y="1744345"/>
            <a:ext cx="2684780" cy="4382135"/>
          </a:xfrm>
        </p:spPr>
        <p:txBody>
          <a:bodyPr wrap="square" lIns="91440" tIns="45720" rIns="91440" bIns="45720" anchor="t"/>
          <a:p>
            <a:r>
              <a:rPr lang="zh-CN" altLang="en-US" sz="2400" b="1" dirty="0">
                <a:solidFill>
                  <a:srgbClr val="000066"/>
                </a:solidFill>
                <a:sym typeface="+mn-ea"/>
              </a:rPr>
              <a:t>大雨倾盆的晚上，他为王敏佳轻轻拭去脸上的血迹，没想到生性坚强的她竟然渐渐恢复神志。陈鹏看着睁开双眼的王敏佳，一把将她拥入怀中，这份爱犹如嵌入魂魄般深刻。</a:t>
            </a:r>
            <a:endParaRPr lang="zh-CN" altLang="en-US" sz="2400" b="1" dirty="0">
              <a:solidFill>
                <a:srgbClr val="000066"/>
              </a:solidFill>
            </a:endParaRPr>
          </a:p>
          <a:p>
            <a:endParaRPr lang="zh-CN" altLang="en-US" sz="2400" b="1" dirty="0">
              <a:solidFill>
                <a:srgbClr val="000066"/>
              </a:solidFill>
            </a:endParaRPr>
          </a:p>
        </p:txBody>
      </p:sp>
      <p:pic>
        <p:nvPicPr>
          <p:cNvPr id="2" name="图片 1" descr="微信图片_2018011712050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559935" y="4208780"/>
            <a:ext cx="4138295" cy="175704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3654425" y="1487170"/>
            <a:ext cx="4958080" cy="23069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zh-CN" altLang="en-US" sz="2400" b="1" dirty="0">
                <a:solidFill>
                  <a:srgbClr val="000066"/>
                </a:solidFill>
                <a:sym typeface="+mn-ea"/>
              </a:rPr>
              <a:t>将王敏佳妥善安置在自己的“故乡”，陈鹏安心投身于国家事业。当第一颗原子弹发射成功后，他第一件事就是坐火车连夜赶回家去。</a:t>
            </a:r>
            <a:endParaRPr lang="zh-CN" altLang="en-US" sz="2400" b="1" dirty="0">
              <a:solidFill>
                <a:srgbClr val="000066"/>
              </a:solidFill>
              <a:sym typeface="+mn-ea"/>
            </a:endParaRPr>
          </a:p>
          <a:p>
            <a:pPr algn="l"/>
            <a:r>
              <a:rPr lang="zh-CN" altLang="en-US" sz="2400" b="1" dirty="0">
                <a:solidFill>
                  <a:srgbClr val="000066"/>
                </a:solidFill>
                <a:sym typeface="+mn-ea"/>
              </a:rPr>
              <a:t>这样纯粹的爱情谁人与共？</a:t>
            </a:r>
            <a:endParaRPr lang="zh-CN" altLang="en-US" sz="2400" b="1" dirty="0">
              <a:solidFill>
                <a:srgbClr val="000066"/>
              </a:solidFill>
              <a:sym typeface="+mn-ea"/>
            </a:endParaRPr>
          </a:p>
          <a:p>
            <a:endParaRPr lang="zh-CN" altLang="en-US" sz="24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8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8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8242" grpId="0" build="p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8241" name="标题 1"/>
          <p:cNvSpPr>
            <a:spLocks noGrp="1"/>
          </p:cNvSpPr>
          <p:nvPr>
            <p:ph type="title"/>
          </p:nvPr>
        </p:nvSpPr>
        <p:spPr/>
        <p:txBody>
          <a:bodyPr wrap="square" lIns="91440" tIns="45720" rIns="91440" bIns="45720" anchor="ctr"/>
          <a:p>
            <a:r>
              <a:rPr lang="zh-CN" altLang="en-US" dirty="0"/>
              <a:t>《无问西东》</a:t>
            </a:r>
            <a:endParaRPr lang="zh-CN" altLang="en-US" dirty="0"/>
          </a:p>
        </p:txBody>
      </p:sp>
      <p:sp>
        <p:nvSpPr>
          <p:cNvPr id="138242" name="内容占位符 2"/>
          <p:cNvSpPr>
            <a:spLocks noGrp="1"/>
          </p:cNvSpPr>
          <p:nvPr>
            <p:ph idx="1"/>
          </p:nvPr>
        </p:nvSpPr>
        <p:spPr>
          <a:xfrm>
            <a:off x="248920" y="1600200"/>
            <a:ext cx="7898765" cy="4526280"/>
          </a:xfrm>
        </p:spPr>
        <p:txBody>
          <a:bodyPr wrap="square" lIns="91440" tIns="45720" rIns="91440" bIns="45720" anchor="t"/>
          <a:p>
            <a:r>
              <a:rPr lang="zh-CN" altLang="en-US" sz="2400" b="1" dirty="0">
                <a:solidFill>
                  <a:srgbClr val="000066"/>
                </a:solidFill>
                <a:sym typeface="+mn-ea"/>
              </a:rPr>
              <a:t>在当今社会，爱情变成最简单也是最驳杂的一种关系。</a:t>
            </a:r>
            <a:r>
              <a:rPr lang="zh-CN" altLang="en-US" sz="2400" b="1" dirty="0">
                <a:solidFill>
                  <a:srgbClr val="FF0000"/>
                </a:solidFill>
                <a:sym typeface="+mn-ea"/>
              </a:rPr>
              <a:t>我们喜欢将爱情和婚姻生活精细划分，换算投入产出比，甚至苛求通过爱情得到自己某一部分的人生满足。</a:t>
            </a:r>
            <a:endParaRPr lang="zh-CN" altLang="en-US" sz="2400" b="1" dirty="0">
              <a:solidFill>
                <a:srgbClr val="FF0000"/>
              </a:solidFill>
              <a:sym typeface="+mn-ea"/>
            </a:endParaRPr>
          </a:p>
          <a:p>
            <a:r>
              <a:rPr lang="zh-CN" altLang="en-US" sz="2400" b="1" dirty="0">
                <a:solidFill>
                  <a:srgbClr val="000066"/>
                </a:solidFill>
                <a:sym typeface="+mn-ea"/>
              </a:rPr>
              <a:t>外表、气质、出身、事业、圈层、学历、眼界.........都成为我们值不值去爱一次的判定标准。</a:t>
            </a:r>
            <a:endParaRPr lang="zh-CN" altLang="en-US" sz="2400" b="1" dirty="0">
              <a:solidFill>
                <a:srgbClr val="000066"/>
              </a:solidFill>
              <a:sym typeface="+mn-ea"/>
            </a:endParaRPr>
          </a:p>
          <a:p>
            <a:r>
              <a:rPr lang="zh-CN" altLang="en-US" sz="2400" b="1" dirty="0">
                <a:solidFill>
                  <a:srgbClr val="000066"/>
                </a:solidFill>
                <a:sym typeface="+mn-ea"/>
              </a:rPr>
              <a:t>有意栽花花不开，无心插柳柳成荫。</a:t>
            </a:r>
            <a:endParaRPr lang="zh-CN" altLang="en-US" sz="2400" b="1" dirty="0">
              <a:solidFill>
                <a:srgbClr val="000066"/>
              </a:solidFill>
              <a:sym typeface="+mn-ea"/>
            </a:endParaRPr>
          </a:p>
          <a:p>
            <a:r>
              <a:rPr lang="zh-CN" altLang="en-US" sz="2400" b="1" dirty="0">
                <a:solidFill>
                  <a:srgbClr val="000066"/>
                </a:solidFill>
                <a:sym typeface="+mn-ea"/>
              </a:rPr>
              <a:t>在这薄情寡义的社会里，你更在意门当户对，还是山高水长？</a:t>
            </a:r>
            <a:endParaRPr lang="zh-CN" altLang="en-US" sz="2400" b="1" dirty="0">
              <a:solidFill>
                <a:srgbClr val="0000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8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8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8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8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82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82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82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82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8242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5" name="Text Box 2"/>
          <p:cNvSpPr txBox="1"/>
          <p:nvPr/>
        </p:nvSpPr>
        <p:spPr>
          <a:xfrm>
            <a:off x="3162935" y="170180"/>
            <a:ext cx="4493260" cy="76835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algn="l"/>
            <a:r>
              <a:rPr lang="zh-CN" altLang="en-US" sz="4400" b="1">
                <a:latin typeface="华文琥珀" panose="02010800040101010101" charset="-122"/>
                <a:ea typeface="华文琥珀" panose="02010800040101010101" charset="-122"/>
                <a:sym typeface="+mn-ea"/>
              </a:rPr>
              <a:t>只问盛放</a:t>
            </a:r>
            <a:endParaRPr lang="zh-CN" altLang="en-US" sz="4400" b="1" dirty="0">
              <a:latin typeface="华文琥珀" panose="02010800040101010101" charset="-122"/>
              <a:ea typeface="华文琥珀" panose="02010800040101010101" charset="-122"/>
              <a:sym typeface="+mn-ea"/>
            </a:endParaRPr>
          </a:p>
        </p:txBody>
      </p:sp>
      <p:sp>
        <p:nvSpPr>
          <p:cNvPr id="11268" name="Text Box 5"/>
          <p:cNvSpPr txBox="1"/>
          <p:nvPr/>
        </p:nvSpPr>
        <p:spPr>
          <a:xfrm>
            <a:off x="0" y="1676400"/>
            <a:ext cx="4578985" cy="49542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1800" b="1" dirty="0">
                <a:latin typeface="Times New Roman" panose="02020603050405020304" pitchFamily="18" charset="0"/>
              </a:rPr>
              <a:t>       </a:t>
            </a:r>
            <a:r>
              <a:rPr lang="zh-CN" altLang="en-US" sz="3200" b="1" dirty="0">
                <a:solidFill>
                  <a:srgbClr val="FF0000"/>
                </a:solidFill>
                <a:sym typeface="+mn-ea"/>
              </a:rPr>
              <a:t>1938年昆明</a:t>
            </a:r>
            <a:r>
              <a:rPr lang="zh-CN" altLang="en-US" sz="2800" b="1" dirty="0">
                <a:solidFill>
                  <a:srgbClr val="000066"/>
                </a:solidFill>
                <a:sym typeface="+mn-ea"/>
              </a:rPr>
              <a:t>——生如夏花之绚烂，死如秋叶之静美。</a:t>
            </a:r>
            <a:endParaRPr lang="zh-CN" altLang="en-US" sz="2800" b="1" dirty="0">
              <a:solidFill>
                <a:srgbClr val="000066"/>
              </a:solidFill>
              <a:sym typeface="+mn-ea"/>
            </a:endParaRPr>
          </a:p>
          <a:p>
            <a:r>
              <a:rPr lang="zh-CN" altLang="en-US" sz="2800" b="1" dirty="0">
                <a:solidFill>
                  <a:srgbClr val="000066"/>
                </a:solidFill>
                <a:sym typeface="+mn-ea"/>
              </a:rPr>
              <a:t>“下无寸土、上无片瓦”的西南大学，是一次教育史上的远征，屋外炮声轰鸣，屋内莘莘学子仍上下求索，追寻真理。</a:t>
            </a:r>
            <a:endParaRPr lang="zh-CN" altLang="en-US" sz="2800" b="1" dirty="0">
              <a:solidFill>
                <a:srgbClr val="000066"/>
              </a:solidFill>
              <a:sym typeface="+mn-ea"/>
            </a:endParaRPr>
          </a:p>
          <a:p>
            <a:r>
              <a:rPr lang="zh-CN" altLang="en-US" sz="2800" b="1" dirty="0">
                <a:solidFill>
                  <a:srgbClr val="000066"/>
                </a:solidFill>
                <a:sym typeface="+mn-ea"/>
              </a:rPr>
              <a:t>大雨倾注而下，老教授声音难辨，即在黑板写下四个大字“静坐听雨”。</a:t>
            </a:r>
            <a:endParaRPr lang="zh-CN" altLang="en-US" sz="2800" b="1" dirty="0">
              <a:solidFill>
                <a:srgbClr val="000066"/>
              </a:solidFill>
              <a:sym typeface="+mn-ea"/>
            </a:endParaRPr>
          </a:p>
          <a:p>
            <a:endParaRPr lang="zh-CN" altLang="en-US" sz="3200" b="1" dirty="0">
              <a:latin typeface="Times New Roman" panose="02020603050405020304" pitchFamily="18" charset="0"/>
            </a:endParaRPr>
          </a:p>
        </p:txBody>
      </p:sp>
      <p:pic>
        <p:nvPicPr>
          <p:cNvPr id="3" name="图片 2" descr="微信图片_2018011712071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944110" y="728980"/>
            <a:ext cx="4047490" cy="571436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2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2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/>
      <p:bldP spid="1126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8241" name="标题 1"/>
          <p:cNvSpPr>
            <a:spLocks noGrp="1"/>
          </p:cNvSpPr>
          <p:nvPr>
            <p:ph type="title"/>
          </p:nvPr>
        </p:nvSpPr>
        <p:spPr/>
        <p:txBody>
          <a:bodyPr wrap="square" lIns="91440" tIns="45720" rIns="91440" bIns="45720" anchor="ctr"/>
          <a:p>
            <a:r>
              <a:rPr lang="zh-CN" altLang="en-US" b="1" dirty="0">
                <a:solidFill>
                  <a:srgbClr val="FF0000"/>
                </a:solidFill>
                <a:latin typeface="华文琥珀" panose="02010800040101010101" charset="-122"/>
                <a:ea typeface="华文琥珀" panose="02010800040101010101" charset="-122"/>
                <a:sym typeface="+mn-ea"/>
              </a:rPr>
              <a:t>只问盛放</a:t>
            </a:r>
            <a:endParaRPr lang="zh-CN" altLang="en-US" b="1" dirty="0">
              <a:solidFill>
                <a:srgbClr val="FF0000"/>
              </a:solidFill>
              <a:latin typeface="华文琥珀" panose="02010800040101010101" charset="-122"/>
              <a:ea typeface="华文琥珀" panose="02010800040101010101" charset="-122"/>
              <a:sym typeface="+mn-ea"/>
            </a:endParaRPr>
          </a:p>
        </p:txBody>
      </p:sp>
      <p:sp>
        <p:nvSpPr>
          <p:cNvPr id="138242" name="内容占位符 2"/>
          <p:cNvSpPr>
            <a:spLocks noGrp="1"/>
          </p:cNvSpPr>
          <p:nvPr>
            <p:ph idx="1"/>
          </p:nvPr>
        </p:nvSpPr>
        <p:spPr>
          <a:xfrm>
            <a:off x="166370" y="1600200"/>
            <a:ext cx="2893695" cy="4526280"/>
          </a:xfrm>
        </p:spPr>
        <p:txBody>
          <a:bodyPr wrap="square" lIns="91440" tIns="45720" rIns="91440" bIns="45720" anchor="t"/>
          <a:p>
            <a:r>
              <a:rPr lang="zh-CN" altLang="en-US" sz="2400" b="1" dirty="0">
                <a:solidFill>
                  <a:srgbClr val="000066"/>
                </a:solidFill>
                <a:sym typeface="+mn-ea"/>
              </a:rPr>
              <a:t> 日军肆意突围，学生们求知心切，即在山洞中支起黑板，静心求学。</a:t>
            </a:r>
            <a:endParaRPr lang="zh-CN" altLang="en-US" sz="2400" b="1" dirty="0">
              <a:latin typeface="Times New Roman" panose="02020603050405020304" pitchFamily="18" charset="0"/>
            </a:endParaRPr>
          </a:p>
          <a:p>
            <a:r>
              <a:rPr lang="zh-CN" altLang="en-US" sz="2400" b="1" dirty="0">
                <a:solidFill>
                  <a:srgbClr val="000066"/>
                </a:solidFill>
                <a:sym typeface="+mn-ea"/>
              </a:rPr>
              <a:t>战争愈演愈烈，祖国大地山河破碎、民不聊生。危难之际，名门之后沈光耀毅然弃笔从戎，走上战场。</a:t>
            </a:r>
            <a:endParaRPr lang="zh-CN" altLang="en-US" sz="2400" b="1" dirty="0">
              <a:solidFill>
                <a:srgbClr val="000066"/>
              </a:solidFill>
              <a:sym typeface="+mn-ea"/>
            </a:endParaRPr>
          </a:p>
          <a:p>
            <a:endParaRPr lang="zh-CN" altLang="en-US" sz="2400" b="1" dirty="0">
              <a:solidFill>
                <a:srgbClr val="000066"/>
              </a:solidFill>
            </a:endParaRPr>
          </a:p>
        </p:txBody>
      </p:sp>
      <p:pic>
        <p:nvPicPr>
          <p:cNvPr id="2" name="图片 1" descr="微信图片_2018011801171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176270" y="3359150"/>
            <a:ext cx="5532755" cy="3107690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3060065" y="1421130"/>
            <a:ext cx="5764530" cy="19380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zh-CN" altLang="en-US" sz="2400" b="1" dirty="0">
                <a:solidFill>
                  <a:srgbClr val="000066"/>
                </a:solidFill>
                <a:sym typeface="+mn-ea"/>
              </a:rPr>
              <a:t>这个时代缺的不是完美的人，缺的是从心底里给出的真心、正义、无畏和同情，缺的更是先天下之忧而忧，后天下之乐而乐的献身精神。</a:t>
            </a:r>
            <a:endParaRPr lang="zh-CN" altLang="en-US" sz="2400" b="1" dirty="0">
              <a:solidFill>
                <a:srgbClr val="000066"/>
              </a:solidFill>
            </a:endParaRPr>
          </a:p>
          <a:p>
            <a:endParaRPr lang="zh-CN" altLang="en-US" sz="24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8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8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8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8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8242" grpId="0" build="p"/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8241" name="标题 1"/>
          <p:cNvSpPr>
            <a:spLocks noGrp="1"/>
          </p:cNvSpPr>
          <p:nvPr>
            <p:ph type="title"/>
          </p:nvPr>
        </p:nvSpPr>
        <p:spPr/>
        <p:txBody>
          <a:bodyPr wrap="square" lIns="91440" tIns="45720" rIns="91440" bIns="45720" anchor="ctr"/>
          <a:p>
            <a:r>
              <a:rPr lang="zh-CN" altLang="en-US" dirty="0"/>
              <a:t>《无问西东》</a:t>
            </a:r>
            <a:endParaRPr lang="zh-CN" altLang="en-US" dirty="0"/>
          </a:p>
        </p:txBody>
      </p:sp>
      <p:sp>
        <p:nvSpPr>
          <p:cNvPr id="138242" name="内容占位符 2"/>
          <p:cNvSpPr>
            <a:spLocks noGrp="1"/>
          </p:cNvSpPr>
          <p:nvPr>
            <p:ph idx="1"/>
          </p:nvPr>
        </p:nvSpPr>
        <p:spPr>
          <a:xfrm>
            <a:off x="248920" y="1187450"/>
            <a:ext cx="8437880" cy="4939030"/>
          </a:xfrm>
        </p:spPr>
        <p:txBody>
          <a:bodyPr wrap="square" lIns="91440" tIns="45720" rIns="91440" bIns="45720" anchor="t"/>
          <a:p>
            <a:r>
              <a:rPr lang="zh-CN" altLang="en-US" sz="2400" b="1" dirty="0">
                <a:solidFill>
                  <a:srgbClr val="000066"/>
                </a:solidFill>
                <a:sym typeface="+mn-ea"/>
              </a:rPr>
              <a:t>沈光耀加入飞虎队，他冒着生命危险为饱受饥饿的孩子们送去救命食物，这些糖块和罐头将孩子们从死神手中抢了回来。</a:t>
            </a:r>
            <a:endParaRPr lang="zh-CN" altLang="en-US" sz="2400" b="1" dirty="0">
              <a:solidFill>
                <a:srgbClr val="000066"/>
              </a:solidFill>
              <a:sym typeface="+mn-ea"/>
            </a:endParaRPr>
          </a:p>
          <a:p>
            <a:r>
              <a:rPr lang="zh-CN" altLang="en-US" sz="2400" b="1" dirty="0">
                <a:solidFill>
                  <a:srgbClr val="000066"/>
                </a:solidFill>
                <a:sym typeface="+mn-ea"/>
              </a:rPr>
              <a:t>最终，他用自己的机身撞向敌军战舰，永远消失在那片浩瀚的穹顶之中。</a:t>
            </a:r>
            <a:endParaRPr lang="zh-CN" altLang="en-US" sz="2400" b="1" dirty="0">
              <a:solidFill>
                <a:srgbClr val="000066"/>
              </a:solidFill>
              <a:sym typeface="+mn-ea"/>
            </a:endParaRPr>
          </a:p>
          <a:p>
            <a:r>
              <a:rPr lang="zh-CN" altLang="en-US" sz="2400" b="1" dirty="0">
                <a:solidFill>
                  <a:srgbClr val="000066"/>
                </a:solidFill>
              </a:rPr>
              <a:t>这让我们想起《礼记·大学》中的</a:t>
            </a:r>
            <a:r>
              <a:rPr lang="zh-CN" altLang="en-US" sz="2800" b="1" dirty="0">
                <a:solidFill>
                  <a:srgbClr val="FF0000"/>
                </a:solidFill>
              </a:rPr>
              <a:t>"心正而后身修，身修而后家齐，家齐而后国治，国治而后天下平"</a:t>
            </a:r>
            <a:r>
              <a:rPr lang="zh-CN" altLang="en-US" sz="2400" b="1" dirty="0">
                <a:solidFill>
                  <a:srgbClr val="000066"/>
                </a:solidFill>
              </a:rPr>
              <a:t>。 </a:t>
            </a:r>
            <a:endParaRPr lang="zh-CN" altLang="en-US" sz="2400" b="1" dirty="0">
              <a:solidFill>
                <a:srgbClr val="000066"/>
              </a:solidFill>
            </a:endParaRPr>
          </a:p>
          <a:p>
            <a:r>
              <a:rPr lang="zh-CN" altLang="en-US" sz="2400" b="1" dirty="0">
                <a:solidFill>
                  <a:srgbClr val="000066"/>
                </a:solidFill>
              </a:rPr>
              <a:t>什么是青春？青春便是敢于盛放，心系苍生。</a:t>
            </a:r>
            <a:endParaRPr lang="zh-CN" altLang="en-US" sz="2400" b="1" dirty="0">
              <a:solidFill>
                <a:srgbClr val="000066"/>
              </a:solidFill>
            </a:endParaRPr>
          </a:p>
          <a:p>
            <a:r>
              <a:rPr lang="zh-CN" altLang="en-US" sz="2400" b="1" dirty="0">
                <a:solidFill>
                  <a:srgbClr val="000066"/>
                </a:solidFill>
              </a:rPr>
              <a:t>今时今日，又有多少人愿意在危难当头义勇向前？社会冷漠得让人唏嘘，擦肩而过的行人满身戾气。</a:t>
            </a:r>
            <a:endParaRPr lang="zh-CN" altLang="en-US" sz="2400" b="1" dirty="0">
              <a:solidFill>
                <a:srgbClr val="000066"/>
              </a:solidFill>
            </a:endParaRPr>
          </a:p>
          <a:p>
            <a:r>
              <a:rPr lang="zh-CN" altLang="en-US" sz="2400" b="1" dirty="0">
                <a:solidFill>
                  <a:srgbClr val="000066"/>
                </a:solidFill>
              </a:rPr>
              <a:t>人与人的战争一触即发，谁与相让？</a:t>
            </a:r>
            <a:endParaRPr lang="zh-CN" altLang="en-US" sz="2400" b="1" dirty="0">
              <a:solidFill>
                <a:srgbClr val="000066"/>
              </a:solidFill>
            </a:endParaRPr>
          </a:p>
          <a:p>
            <a:r>
              <a:rPr lang="zh-CN" altLang="en-US" sz="2400" b="1" dirty="0">
                <a:solidFill>
                  <a:srgbClr val="000066"/>
                </a:solidFill>
              </a:rPr>
              <a:t>在这笔调苍凉的社会里，你更愿意明哲保身，还是胸怀天下？</a:t>
            </a:r>
            <a:endParaRPr lang="zh-CN" altLang="en-US" sz="2400" b="1" dirty="0">
              <a:solidFill>
                <a:srgbClr val="0000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8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8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8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8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82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82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82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82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82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82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82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82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82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82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8242" grpId="0" uiExpand="1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8241" name="标题 1"/>
          <p:cNvSpPr>
            <a:spLocks noGrp="1"/>
          </p:cNvSpPr>
          <p:nvPr>
            <p:ph type="title"/>
          </p:nvPr>
        </p:nvSpPr>
        <p:spPr/>
        <p:txBody>
          <a:bodyPr wrap="square" lIns="91440" tIns="45720" rIns="91440" bIns="45720" anchor="ctr"/>
          <a:p>
            <a:r>
              <a:rPr lang="zh-CN" altLang="en-US" b="1" dirty="0">
                <a:solidFill>
                  <a:srgbClr val="FF0000"/>
                </a:solidFill>
              </a:rPr>
              <a:t>《无问西东》</a:t>
            </a:r>
            <a:endParaRPr lang="zh-CN" altLang="en-US" b="1" dirty="0">
              <a:solidFill>
                <a:srgbClr val="FF0000"/>
              </a:solidFill>
            </a:endParaRPr>
          </a:p>
        </p:txBody>
      </p:sp>
      <p:sp>
        <p:nvSpPr>
          <p:cNvPr id="138242" name="内容占位符 2"/>
          <p:cNvSpPr>
            <a:spLocks noGrp="1"/>
          </p:cNvSpPr>
          <p:nvPr>
            <p:ph idx="1"/>
          </p:nvPr>
        </p:nvSpPr>
        <p:spPr>
          <a:xfrm>
            <a:off x="183515" y="1757680"/>
            <a:ext cx="3858260" cy="4526280"/>
          </a:xfrm>
        </p:spPr>
        <p:txBody>
          <a:bodyPr wrap="square" lIns="91440" tIns="45720" rIns="91440" bIns="45720" anchor="t"/>
          <a:p>
            <a:pPr marL="0" indent="0">
              <a:buNone/>
            </a:pPr>
            <a:r>
              <a:rPr lang="en-US" altLang="zh-CN" sz="2400" b="1" dirty="0">
                <a:solidFill>
                  <a:srgbClr val="000066"/>
                </a:solidFill>
                <a:sym typeface="+mn-ea"/>
              </a:rPr>
              <a:t>    </a:t>
            </a:r>
            <a:r>
              <a:rPr lang="zh-CN" altLang="en-US" b="1" dirty="0">
                <a:solidFill>
                  <a:srgbClr val="FF0000"/>
                </a:solidFill>
                <a:sym typeface="+mn-ea"/>
              </a:rPr>
              <a:t>1923年北京</a:t>
            </a:r>
            <a:r>
              <a:rPr lang="zh-CN" altLang="en-US" sz="2400" b="1" dirty="0">
                <a:solidFill>
                  <a:srgbClr val="000066"/>
                </a:solidFill>
                <a:sym typeface="+mn-ea"/>
              </a:rPr>
              <a:t>——心之所向、无问西东。</a:t>
            </a:r>
            <a:endParaRPr lang="zh-CN" altLang="en-US" sz="2400" b="1" dirty="0">
              <a:solidFill>
                <a:srgbClr val="000066"/>
              </a:solidFill>
              <a:sym typeface="+mn-ea"/>
            </a:endParaRPr>
          </a:p>
          <a:p>
            <a:r>
              <a:rPr lang="zh-CN" altLang="en-US" sz="2400" b="1" dirty="0">
                <a:solidFill>
                  <a:srgbClr val="000066"/>
                </a:solidFill>
                <a:sym typeface="+mn-ea"/>
              </a:rPr>
              <a:t>文之大器者吴岭澜，曾困于实业救国与理科不列的矛盾中难以自拔。</a:t>
            </a:r>
            <a:endParaRPr lang="zh-CN" altLang="en-US" sz="2400" b="1" dirty="0">
              <a:solidFill>
                <a:srgbClr val="000066"/>
              </a:solidFill>
              <a:sym typeface="+mn-ea"/>
            </a:endParaRPr>
          </a:p>
          <a:p>
            <a:r>
              <a:rPr lang="zh-CN" altLang="en-US" sz="2400" b="1" dirty="0">
                <a:solidFill>
                  <a:srgbClr val="000066"/>
                </a:solidFill>
                <a:sym typeface="+mn-ea"/>
              </a:rPr>
              <a:t>寒窗苦读十余年，顷刻间仿佛一切毫无意义。或许他习惯将自己搁置在书本内，以求内心踏实，而这种踏实是盲目的，更忽略了内心的真实。</a:t>
            </a:r>
            <a:endParaRPr lang="zh-CN" altLang="en-US" sz="2400" b="1" dirty="0">
              <a:solidFill>
                <a:srgbClr val="000066"/>
              </a:solidFill>
              <a:sym typeface="+mn-ea"/>
            </a:endParaRPr>
          </a:p>
          <a:p>
            <a:endParaRPr lang="zh-CN" altLang="en-US" sz="2400" b="1" dirty="0">
              <a:solidFill>
                <a:srgbClr val="000066"/>
              </a:solidFill>
            </a:endParaRPr>
          </a:p>
        </p:txBody>
      </p:sp>
      <p:pic>
        <p:nvPicPr>
          <p:cNvPr id="2" name="图片 1" descr="微信图片_2018011712070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356100" y="913765"/>
            <a:ext cx="4037965" cy="571436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8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8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8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8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82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82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82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82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8242" grpId="0" uiExpand="1" build="p"/>
      <p:bldP spid="13824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8241" name="标题 1"/>
          <p:cNvSpPr>
            <a:spLocks noGrp="1"/>
          </p:cNvSpPr>
          <p:nvPr>
            <p:ph type="title"/>
          </p:nvPr>
        </p:nvSpPr>
        <p:spPr/>
        <p:txBody>
          <a:bodyPr wrap="square" lIns="91440" tIns="45720" rIns="91440" bIns="45720" anchor="ctr"/>
          <a:p>
            <a:r>
              <a:rPr lang="zh-CN" altLang="en-US" dirty="0"/>
              <a:t>《无问西东》</a:t>
            </a:r>
            <a:endParaRPr lang="zh-CN" altLang="en-US" dirty="0"/>
          </a:p>
        </p:txBody>
      </p:sp>
      <p:sp>
        <p:nvSpPr>
          <p:cNvPr id="138242" name="内容占位符 2"/>
          <p:cNvSpPr>
            <a:spLocks noGrp="1"/>
          </p:cNvSpPr>
          <p:nvPr>
            <p:ph idx="1"/>
          </p:nvPr>
        </p:nvSpPr>
        <p:spPr>
          <a:xfrm>
            <a:off x="248920" y="1600200"/>
            <a:ext cx="3304540" cy="4526280"/>
          </a:xfrm>
        </p:spPr>
        <p:txBody>
          <a:bodyPr wrap="square" lIns="91440" tIns="45720" rIns="91440" bIns="45720" anchor="t"/>
          <a:p>
            <a:pPr marL="0" indent="0">
              <a:buNone/>
            </a:pPr>
            <a:r>
              <a:rPr lang="en-US" altLang="zh-CN" sz="2400" b="1" dirty="0">
                <a:solidFill>
                  <a:srgbClr val="000066"/>
                </a:solidFill>
                <a:sym typeface="+mn-ea"/>
              </a:rPr>
              <a:t>    </a:t>
            </a:r>
            <a:r>
              <a:rPr lang="zh-CN" altLang="en-US" sz="2400" b="1" dirty="0">
                <a:solidFill>
                  <a:srgbClr val="000066"/>
                </a:solidFill>
                <a:sym typeface="+mn-ea"/>
              </a:rPr>
              <a:t>直到他听到泰戈尔演讲：“不要走错路，不要忘记你们心里的真心和真性。”</a:t>
            </a:r>
            <a:endParaRPr lang="zh-CN" altLang="en-US" sz="2400" b="1" dirty="0">
              <a:solidFill>
                <a:srgbClr val="000066"/>
              </a:solidFill>
              <a:sym typeface="+mn-ea"/>
            </a:endParaRPr>
          </a:p>
          <a:p>
            <a:pPr marL="0" indent="0">
              <a:buNone/>
            </a:pPr>
            <a:r>
              <a:rPr lang="zh-CN" altLang="en-US" sz="2400" b="1" dirty="0">
                <a:solidFill>
                  <a:srgbClr val="000066"/>
                </a:solidFill>
                <a:sym typeface="+mn-ea"/>
              </a:rPr>
              <a:t>    围绕在泰戈尔身边的那群文人墨客是那样姿态笔挺、眼神清澈。吴岭澜这才顿悟，文又如何？理又如何？既然做不到文武双全那就听从内心。</a:t>
            </a:r>
            <a:endParaRPr lang="zh-CN" altLang="en-US" sz="2400" b="1" dirty="0">
              <a:solidFill>
                <a:srgbClr val="000066"/>
              </a:solidFill>
              <a:sym typeface="+mn-ea"/>
            </a:endParaRPr>
          </a:p>
          <a:p>
            <a:endParaRPr lang="zh-CN" altLang="en-US" sz="2400" b="1" dirty="0">
              <a:solidFill>
                <a:srgbClr val="000066"/>
              </a:solidFill>
            </a:endParaRPr>
          </a:p>
        </p:txBody>
      </p:sp>
      <p:pic>
        <p:nvPicPr>
          <p:cNvPr id="2" name="图片 1" descr="微信图片_2018011712042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803650" y="2956560"/>
            <a:ext cx="4984750" cy="307276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3764915" y="1565910"/>
            <a:ext cx="502285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zh-CN" altLang="en-US" sz="2400" b="1" dirty="0">
                <a:solidFill>
                  <a:srgbClr val="000066"/>
                </a:solidFill>
                <a:sym typeface="+mn-ea"/>
              </a:rPr>
              <a:t>梁启超曾说：学其所用，用其所学。只要身系天下安危，定能从人生的得失中找到平衡。</a:t>
            </a:r>
            <a:endParaRPr lang="zh-CN" altLang="en-US" sz="24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8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8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8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8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8242" grpId="0" build="p"/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8241" name="标题 1"/>
          <p:cNvSpPr>
            <a:spLocks noGrp="1"/>
          </p:cNvSpPr>
          <p:nvPr>
            <p:ph type="title"/>
          </p:nvPr>
        </p:nvSpPr>
        <p:spPr/>
        <p:txBody>
          <a:bodyPr wrap="square" lIns="91440" tIns="45720" rIns="91440" bIns="45720" anchor="ctr"/>
          <a:p>
            <a:r>
              <a:rPr lang="zh-CN" altLang="en-US" dirty="0"/>
              <a:t>《无问西东》</a:t>
            </a:r>
            <a:endParaRPr lang="zh-CN" altLang="en-US" dirty="0"/>
          </a:p>
        </p:txBody>
      </p:sp>
      <p:sp>
        <p:nvSpPr>
          <p:cNvPr id="138242" name="内容占位符 2"/>
          <p:cNvSpPr>
            <a:spLocks noGrp="1"/>
          </p:cNvSpPr>
          <p:nvPr>
            <p:ph idx="1"/>
          </p:nvPr>
        </p:nvSpPr>
        <p:spPr>
          <a:xfrm>
            <a:off x="248920" y="1600200"/>
            <a:ext cx="8437880" cy="4526280"/>
          </a:xfrm>
        </p:spPr>
        <p:txBody>
          <a:bodyPr wrap="square" lIns="91440" tIns="45720" rIns="91440" bIns="45720" anchor="t"/>
          <a:p>
            <a:endParaRPr lang="zh-CN" altLang="en-US" sz="2400" b="1" dirty="0">
              <a:solidFill>
                <a:srgbClr val="000066"/>
              </a:solidFill>
              <a:sym typeface="+mn-ea"/>
            </a:endParaRPr>
          </a:p>
          <a:p>
            <a:r>
              <a:rPr lang="zh-CN" altLang="en-US" sz="2400" b="1" dirty="0">
                <a:solidFill>
                  <a:srgbClr val="000066"/>
                </a:solidFill>
                <a:sym typeface="+mn-ea"/>
              </a:rPr>
              <a:t>此时，有多少碌碌无为的人整天忙于奔波，看到他人的事业蒸蒸日上自己却平凡暗淡。</a:t>
            </a:r>
            <a:endParaRPr lang="zh-CN" altLang="en-US" sz="2400" b="1" dirty="0">
              <a:solidFill>
                <a:srgbClr val="000066"/>
              </a:solidFill>
            </a:endParaRPr>
          </a:p>
          <a:p>
            <a:r>
              <a:rPr lang="zh-CN" altLang="en-US" sz="2400" b="1" dirty="0">
                <a:solidFill>
                  <a:srgbClr val="000066"/>
                </a:solidFill>
                <a:sym typeface="+mn-ea"/>
              </a:rPr>
              <a:t>物要尽其用，人要尽其才，或许不是你生而无用，只是你不善于挖掘自己的内在价值。人人都有短板，可长板才是你人生的主旋律。</a:t>
            </a:r>
            <a:endParaRPr lang="zh-CN" altLang="en-US" sz="2400" b="1" dirty="0">
              <a:solidFill>
                <a:srgbClr val="000066"/>
              </a:solidFill>
              <a:sym typeface="+mn-ea"/>
            </a:endParaRPr>
          </a:p>
          <a:p>
            <a:r>
              <a:rPr lang="zh-CN" altLang="en-US" sz="2400" b="1" dirty="0">
                <a:solidFill>
                  <a:srgbClr val="000066"/>
                </a:solidFill>
                <a:sym typeface="+mn-ea"/>
              </a:rPr>
              <a:t>这世界每天充斥着各种声音，我们很难心无旁骛去专做一件事，可那些遵从内心的人，他们从不盲目，因为太清楚自己该往哪里走，所以走的坚定从容！</a:t>
            </a:r>
            <a:endParaRPr lang="zh-CN" altLang="en-US" sz="2400" b="1" dirty="0">
              <a:solidFill>
                <a:srgbClr val="000066"/>
              </a:solidFill>
              <a:sym typeface="+mn-ea"/>
            </a:endParaRPr>
          </a:p>
          <a:p>
            <a:r>
              <a:rPr lang="zh-CN" altLang="en-US" sz="2400" b="1" dirty="0">
                <a:solidFill>
                  <a:srgbClr val="000066"/>
                </a:solidFill>
                <a:sym typeface="+mn-ea"/>
              </a:rPr>
              <a:t>心之所向、无问西东。</a:t>
            </a:r>
            <a:endParaRPr lang="zh-CN" altLang="en-US" sz="2400" b="1" dirty="0">
              <a:solidFill>
                <a:srgbClr val="0000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8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8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82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82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82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82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82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82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8242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8241" name="标题 1"/>
          <p:cNvSpPr>
            <a:spLocks noGrp="1"/>
          </p:cNvSpPr>
          <p:nvPr>
            <p:ph type="title"/>
          </p:nvPr>
        </p:nvSpPr>
        <p:spPr/>
        <p:txBody>
          <a:bodyPr wrap="square" lIns="91440" tIns="45720" rIns="91440" bIns="45720" anchor="ctr"/>
          <a:p>
            <a:r>
              <a:rPr lang="zh-CN" altLang="en-US" dirty="0"/>
              <a:t>《无问西东》</a:t>
            </a:r>
            <a:endParaRPr lang="zh-CN" altLang="en-US" dirty="0"/>
          </a:p>
        </p:txBody>
      </p:sp>
      <p:sp>
        <p:nvSpPr>
          <p:cNvPr id="138242" name="内容占位符 2"/>
          <p:cNvSpPr>
            <a:spLocks noGrp="1"/>
          </p:cNvSpPr>
          <p:nvPr>
            <p:ph idx="1"/>
          </p:nvPr>
        </p:nvSpPr>
        <p:spPr>
          <a:xfrm>
            <a:off x="248920" y="1600200"/>
            <a:ext cx="8437880" cy="4526280"/>
          </a:xfrm>
        </p:spPr>
        <p:txBody>
          <a:bodyPr wrap="square" lIns="91440" tIns="45720" rIns="91440" bIns="45720" anchor="t"/>
          <a:p>
            <a:r>
              <a:rPr lang="zh-CN" altLang="en-US" b="1" dirty="0">
                <a:solidFill>
                  <a:srgbClr val="000066"/>
                </a:solidFill>
                <a:sym typeface="+mn-ea"/>
              </a:rPr>
              <a:t>鲁迅先生曾说：</a:t>
            </a:r>
            <a:r>
              <a:rPr lang="zh-CN" altLang="en-US" b="1" dirty="0">
                <a:solidFill>
                  <a:srgbClr val="FF0000"/>
                </a:solidFill>
                <a:sym typeface="+mn-ea"/>
              </a:rPr>
              <a:t>我们从古以来，就有埋头苦干的人，有拼命硬干的人，有为民请命的人，有舍身求法的人，……虽是等于为帝王将相作家谱的所谓“正史”，也往往掩不住他们的光耀，这就是中国的脊梁。</a:t>
            </a:r>
            <a:endParaRPr lang="zh-CN" altLang="en-US" b="1" dirty="0">
              <a:solidFill>
                <a:srgbClr val="FF0000"/>
              </a:solidFill>
              <a:sym typeface="+mn-ea"/>
            </a:endParaRPr>
          </a:p>
          <a:p>
            <a:r>
              <a:rPr lang="zh-CN" altLang="en-US" b="1" dirty="0">
                <a:solidFill>
                  <a:srgbClr val="000066"/>
                </a:solidFill>
                <a:sym typeface="+mn-ea"/>
              </a:rPr>
              <a:t>四代人、六个故事，山河浩荡、气势恢宏。所有铺垫从四面八方汇聚到电影结尾，让人几度揪心、几度泪崩。</a:t>
            </a:r>
            <a:endParaRPr lang="zh-CN" altLang="en-US" b="1" dirty="0">
              <a:solidFill>
                <a:srgbClr val="000066"/>
              </a:solidFill>
              <a:sym typeface="+mn-ea"/>
            </a:endParaRPr>
          </a:p>
          <a:p>
            <a:endParaRPr lang="zh-CN" altLang="en-US" b="1" dirty="0">
              <a:solidFill>
                <a:srgbClr val="000066"/>
              </a:solidFill>
              <a:sym typeface="+mn-ea"/>
            </a:endParaRPr>
          </a:p>
          <a:p>
            <a:endParaRPr lang="zh-CN" altLang="en-US" sz="2400" b="1" dirty="0">
              <a:solidFill>
                <a:srgbClr val="0000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8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8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8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8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8242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8241" name="标题 1"/>
          <p:cNvSpPr>
            <a:spLocks noGrp="1"/>
          </p:cNvSpPr>
          <p:nvPr>
            <p:ph type="title"/>
          </p:nvPr>
        </p:nvSpPr>
        <p:spPr/>
        <p:txBody>
          <a:bodyPr wrap="square" lIns="91440" tIns="45720" rIns="91440" bIns="45720" anchor="ctr"/>
          <a:p>
            <a:r>
              <a:rPr lang="zh-CN" altLang="en-US" dirty="0"/>
              <a:t>《无问西东》</a:t>
            </a:r>
            <a:endParaRPr lang="zh-CN" altLang="en-US" dirty="0"/>
          </a:p>
        </p:txBody>
      </p:sp>
      <p:sp>
        <p:nvSpPr>
          <p:cNvPr id="138242" name="内容占位符 2"/>
          <p:cNvSpPr>
            <a:spLocks noGrp="1"/>
          </p:cNvSpPr>
          <p:nvPr>
            <p:ph idx="1"/>
          </p:nvPr>
        </p:nvSpPr>
        <p:spPr>
          <a:xfrm>
            <a:off x="248920" y="1284605"/>
            <a:ext cx="8437880" cy="4841875"/>
          </a:xfrm>
        </p:spPr>
        <p:txBody>
          <a:bodyPr wrap="square" lIns="91440" tIns="45720" rIns="91440" bIns="45720" anchor="t"/>
          <a:p>
            <a:r>
              <a:rPr lang="zh-CN" altLang="en-US" sz="2400" b="1" dirty="0">
                <a:solidFill>
                  <a:srgbClr val="FF0000"/>
                </a:solidFill>
                <a:sym typeface="+mn-ea"/>
              </a:rPr>
              <a:t>吴岭澜</a:t>
            </a:r>
            <a:r>
              <a:rPr lang="zh-CN" altLang="en-US" sz="2400" b="1" dirty="0">
                <a:solidFill>
                  <a:srgbClr val="000066"/>
                </a:solidFill>
                <a:sym typeface="+mn-ea"/>
              </a:rPr>
              <a:t>——在自我怀疑中解放自我，终成一代名儒，走上一条教书育人的救国之道，他影响了沈光耀。</a:t>
            </a:r>
            <a:endParaRPr lang="zh-CN" altLang="en-US" sz="2400" b="1" dirty="0">
              <a:solidFill>
                <a:srgbClr val="000066"/>
              </a:solidFill>
              <a:sym typeface="+mn-ea"/>
            </a:endParaRPr>
          </a:p>
          <a:p>
            <a:r>
              <a:rPr lang="zh-CN" altLang="en-US" sz="2400" b="1" dirty="0">
                <a:solidFill>
                  <a:srgbClr val="FF0000"/>
                </a:solidFill>
                <a:sym typeface="+mn-ea"/>
              </a:rPr>
              <a:t>沈光耀</a:t>
            </a:r>
            <a:r>
              <a:rPr lang="zh-CN" altLang="en-US" sz="2400" b="1" dirty="0">
                <a:solidFill>
                  <a:srgbClr val="000066"/>
                </a:solidFill>
                <a:sym typeface="+mn-ea"/>
              </a:rPr>
              <a:t>——在家国思索中找到人生方向，无谓牺牲、血战江河，终成一代烈士，他影响了陈鹏。</a:t>
            </a:r>
            <a:endParaRPr lang="zh-CN" altLang="en-US" sz="2400" b="1" dirty="0">
              <a:solidFill>
                <a:srgbClr val="000066"/>
              </a:solidFill>
              <a:sym typeface="+mn-ea"/>
            </a:endParaRPr>
          </a:p>
          <a:p>
            <a:r>
              <a:rPr lang="zh-CN" altLang="en-US" sz="2400" b="1" dirty="0">
                <a:solidFill>
                  <a:srgbClr val="FF0000"/>
                </a:solidFill>
                <a:sym typeface="+mn-ea"/>
              </a:rPr>
              <a:t>陈鹏</a:t>
            </a:r>
            <a:r>
              <a:rPr lang="zh-CN" altLang="en-US" sz="2400" b="1" dirty="0">
                <a:solidFill>
                  <a:srgbClr val="000066"/>
                </a:solidFill>
                <a:sym typeface="+mn-ea"/>
              </a:rPr>
              <a:t>——在一往情深和国家昌盛中倾其所有，为其所爱，为其所强，终成一代先驱，他影响了王敏佳。</a:t>
            </a:r>
            <a:endParaRPr lang="zh-CN" altLang="en-US" sz="2400" b="1" dirty="0">
              <a:solidFill>
                <a:srgbClr val="000066"/>
              </a:solidFill>
              <a:sym typeface="+mn-ea"/>
            </a:endParaRPr>
          </a:p>
          <a:p>
            <a:r>
              <a:rPr lang="zh-CN" altLang="en-US" sz="2400" b="1" dirty="0">
                <a:solidFill>
                  <a:srgbClr val="FF0000"/>
                </a:solidFill>
              </a:rPr>
              <a:t>王敏佳</a:t>
            </a:r>
            <a:r>
              <a:rPr lang="zh-CN" altLang="en-US" sz="2400" b="1" dirty="0">
                <a:solidFill>
                  <a:srgbClr val="000066"/>
                </a:solidFill>
              </a:rPr>
              <a:t>——在人性的粗鄙中忍辱负重，为保护他人，一生都背负万劫不复的罪名，终成一代英雄，她影响了李想。</a:t>
            </a:r>
            <a:endParaRPr lang="zh-CN" altLang="en-US" sz="2400" b="1" dirty="0">
              <a:solidFill>
                <a:srgbClr val="000066"/>
              </a:solidFill>
            </a:endParaRPr>
          </a:p>
          <a:p>
            <a:r>
              <a:rPr lang="zh-CN" altLang="en-US" sz="2400" b="1" dirty="0">
                <a:solidFill>
                  <a:srgbClr val="FF0000"/>
                </a:solidFill>
              </a:rPr>
              <a:t>李想</a:t>
            </a:r>
            <a:r>
              <a:rPr lang="zh-CN" altLang="en-US" sz="2400" b="1" dirty="0">
                <a:solidFill>
                  <a:srgbClr val="000066"/>
                </a:solidFill>
              </a:rPr>
              <a:t>——为自己心心念念的理想不惜葬送爱情，背信弃义，一面要实现人生抱负，一面要面对此生遗憾，终成一代豪杰，他影响了张果果。</a:t>
            </a:r>
            <a:endParaRPr lang="zh-CN" altLang="en-US" sz="2400" b="1" dirty="0">
              <a:solidFill>
                <a:srgbClr val="000066"/>
              </a:solidFill>
            </a:endParaRPr>
          </a:p>
          <a:p>
            <a:r>
              <a:rPr lang="zh-CN" altLang="en-US" sz="2400" b="1" dirty="0">
                <a:solidFill>
                  <a:srgbClr val="FF0000"/>
                </a:solidFill>
              </a:rPr>
              <a:t>张果果</a:t>
            </a:r>
            <a:r>
              <a:rPr lang="zh-CN" altLang="en-US" sz="2400" b="1" dirty="0">
                <a:solidFill>
                  <a:srgbClr val="000066"/>
                </a:solidFill>
              </a:rPr>
              <a:t>——在世俗与恶意中反其道而行之，保持初心、坚持自我，终成一代栋梁，他影响了我们所有人。</a:t>
            </a:r>
            <a:endParaRPr lang="zh-CN" altLang="en-US" sz="2400" b="1" dirty="0">
              <a:solidFill>
                <a:srgbClr val="0000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8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8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8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8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82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82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82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82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82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82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82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82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8242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8241" name="标题 1"/>
          <p:cNvSpPr>
            <a:spLocks noGrp="1"/>
          </p:cNvSpPr>
          <p:nvPr>
            <p:ph type="title"/>
          </p:nvPr>
        </p:nvSpPr>
        <p:spPr/>
        <p:txBody>
          <a:bodyPr wrap="square" lIns="91440" tIns="45720" rIns="91440" bIns="45720" anchor="ctr"/>
          <a:p>
            <a:r>
              <a:rPr lang="zh-CN" altLang="en-US" dirty="0"/>
              <a:t>《无问西东》</a:t>
            </a:r>
            <a:endParaRPr lang="zh-CN" altLang="en-US" dirty="0"/>
          </a:p>
        </p:txBody>
      </p:sp>
      <p:sp>
        <p:nvSpPr>
          <p:cNvPr id="138242" name="内容占位符 2"/>
          <p:cNvSpPr>
            <a:spLocks noGrp="1"/>
          </p:cNvSpPr>
          <p:nvPr>
            <p:ph idx="1"/>
          </p:nvPr>
        </p:nvSpPr>
        <p:spPr>
          <a:xfrm>
            <a:off x="248920" y="1600200"/>
            <a:ext cx="8437880" cy="4526280"/>
          </a:xfrm>
        </p:spPr>
        <p:txBody>
          <a:bodyPr wrap="square" lIns="91440" tIns="45720" rIns="91440" bIns="45720" anchor="t"/>
          <a:p>
            <a:r>
              <a:rPr lang="zh-CN" altLang="en-US" sz="2400" b="1" dirty="0">
                <a:solidFill>
                  <a:srgbClr val="000066"/>
                </a:solidFill>
                <a:sym typeface="+mn-ea"/>
              </a:rPr>
              <a:t>在电影的最后，随着电影院的灯光亮起，观众已经渐渐离场。可惜，大家都错过了整部电影最精彩的部分——最后的</a:t>
            </a:r>
            <a:r>
              <a:rPr lang="zh-CN" altLang="en-US" b="1" dirty="0">
                <a:solidFill>
                  <a:srgbClr val="FF0000"/>
                </a:solidFill>
                <a:sym typeface="+mn-ea"/>
              </a:rPr>
              <a:t> 7 分钟的“彩蛋”</a:t>
            </a:r>
            <a:r>
              <a:rPr lang="zh-CN" altLang="en-US" sz="2400" b="1" dirty="0">
                <a:solidFill>
                  <a:srgbClr val="000066"/>
                </a:solidFill>
                <a:sym typeface="+mn-ea"/>
              </a:rPr>
              <a:t>。</a:t>
            </a:r>
            <a:endParaRPr lang="zh-CN" altLang="en-US" sz="2400" b="1" dirty="0">
              <a:solidFill>
                <a:srgbClr val="000066"/>
              </a:solidFill>
              <a:sym typeface="+mn-ea"/>
            </a:endParaRPr>
          </a:p>
          <a:p>
            <a:r>
              <a:rPr lang="zh-CN" altLang="en-US" sz="2400" b="1" dirty="0">
                <a:solidFill>
                  <a:srgbClr val="000066"/>
                </a:solidFill>
              </a:rPr>
              <a:t>在“彩蛋”中，电影中的一幕幕开始闪回。</a:t>
            </a:r>
            <a:endParaRPr lang="zh-CN" altLang="en-US" sz="2400" b="1" dirty="0">
              <a:solidFill>
                <a:srgbClr val="000066"/>
              </a:solidFill>
            </a:endParaRPr>
          </a:p>
          <a:p>
            <a:r>
              <a:rPr lang="zh-CN" altLang="en-US" sz="2400" b="1" dirty="0">
                <a:solidFill>
                  <a:srgbClr val="000066"/>
                </a:solidFill>
              </a:rPr>
              <a:t>一位又一位熟悉的大师出现在画面里。他们有的是老师，有的是学生，有校长，有站在泰戈尔身边的诗人。</a:t>
            </a:r>
            <a:endParaRPr lang="zh-CN" altLang="en-US" sz="2400" b="1" dirty="0">
              <a:solidFill>
                <a:srgbClr val="000066"/>
              </a:solidFill>
            </a:endParaRPr>
          </a:p>
          <a:p>
            <a:r>
              <a:rPr lang="zh-CN" altLang="en-US" sz="2400" b="1" dirty="0">
                <a:solidFill>
                  <a:srgbClr val="000066"/>
                </a:solidFill>
              </a:rPr>
              <a:t>在电影中，他们大多都是被镜头一带而过的角色，在那个战火纷飞的年代，他们不过是芸芸众生中的一个。</a:t>
            </a:r>
            <a:endParaRPr lang="zh-CN" altLang="en-US" sz="2400" b="1" dirty="0">
              <a:solidFill>
                <a:srgbClr val="000066"/>
              </a:solidFill>
            </a:endParaRPr>
          </a:p>
          <a:p>
            <a:r>
              <a:rPr lang="zh-CN" altLang="en-US" sz="2400" b="1" dirty="0">
                <a:solidFill>
                  <a:srgbClr val="000066"/>
                </a:solidFill>
              </a:rPr>
              <a:t>只是后来，人们在时间的长河中回望，才发现他们正是开创了时代的那群人。</a:t>
            </a:r>
            <a:endParaRPr lang="zh-CN" altLang="en-US" sz="2400" b="1" dirty="0">
              <a:solidFill>
                <a:srgbClr val="000066"/>
              </a:solidFill>
            </a:endParaRPr>
          </a:p>
          <a:p>
            <a:endParaRPr lang="zh-CN" altLang="en-US" sz="2400" b="1" dirty="0">
              <a:solidFill>
                <a:srgbClr val="0000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8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8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8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8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82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82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82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82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82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82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8242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8241" name="标题 1"/>
          <p:cNvSpPr>
            <a:spLocks noGrp="1"/>
          </p:cNvSpPr>
          <p:nvPr>
            <p:ph type="title"/>
          </p:nvPr>
        </p:nvSpPr>
        <p:spPr/>
        <p:txBody>
          <a:bodyPr wrap="square" lIns="91440" tIns="45720" rIns="91440" bIns="45720" anchor="ctr"/>
          <a:p>
            <a:r>
              <a:rPr lang="zh-CN" altLang="en-US" sz="5400" b="1" dirty="0">
                <a:solidFill>
                  <a:srgbClr val="FF0000"/>
                </a:solidFill>
                <a:latin typeface="华文琥珀" panose="02010800040101010101" charset="-122"/>
                <a:ea typeface="华文琥珀" panose="02010800040101010101" charset="-122"/>
                <a:sym typeface="+mn-ea"/>
              </a:rPr>
              <a:t>向大师致敬</a:t>
            </a:r>
            <a:endParaRPr lang="zh-CN" altLang="en-US" sz="5400" b="1" dirty="0">
              <a:solidFill>
                <a:srgbClr val="FF0000"/>
              </a:solidFill>
              <a:latin typeface="华文琥珀" panose="02010800040101010101" charset="-122"/>
              <a:ea typeface="华文琥珀" panose="02010800040101010101" charset="-122"/>
              <a:sym typeface="+mn-ea"/>
            </a:endParaRPr>
          </a:p>
        </p:txBody>
      </p:sp>
      <p:pic>
        <p:nvPicPr>
          <p:cNvPr id="2" name="图片 1" descr="微信图片_2018011801321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49555" y="1351280"/>
            <a:ext cx="8448675" cy="5023485"/>
          </a:xfrm>
          <a:prstGeom prst="rect">
            <a:avLst/>
          </a:prstGeom>
        </p:spPr>
      </p:pic>
      <p:pic>
        <p:nvPicPr>
          <p:cNvPr id="3" name="内容占位符 2" descr="微信图片_20180118013602"/>
          <p:cNvPicPr>
            <a:picLocks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9550" y="1351280"/>
            <a:ext cx="8528685" cy="5070475"/>
          </a:xfrm>
          <a:prstGeom prst="rect">
            <a:avLst/>
          </a:prstGeom>
        </p:spPr>
      </p:pic>
      <p:pic>
        <p:nvPicPr>
          <p:cNvPr id="4" name="图片 3" descr="微信图片_2018011801354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40" y="948055"/>
            <a:ext cx="9201150" cy="5470525"/>
          </a:xfrm>
          <a:prstGeom prst="rect">
            <a:avLst/>
          </a:prstGeom>
        </p:spPr>
      </p:pic>
      <p:pic>
        <p:nvPicPr>
          <p:cNvPr id="5" name="图片 4" descr="微信图片_2018011801362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40" y="1079500"/>
            <a:ext cx="9215755" cy="5479415"/>
          </a:xfrm>
          <a:prstGeom prst="rect">
            <a:avLst/>
          </a:prstGeom>
        </p:spPr>
      </p:pic>
      <p:pic>
        <p:nvPicPr>
          <p:cNvPr id="6" name="图片 5" descr="微信图片_2018011801364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915" y="1035685"/>
            <a:ext cx="8980170" cy="5339080"/>
          </a:xfrm>
          <a:prstGeom prst="rect">
            <a:avLst/>
          </a:prstGeom>
        </p:spPr>
      </p:pic>
      <p:pic>
        <p:nvPicPr>
          <p:cNvPr id="8" name="图片 7" descr="微信图片_2018011801355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915" y="1079500"/>
            <a:ext cx="9201785" cy="5470525"/>
          </a:xfrm>
          <a:prstGeom prst="rect">
            <a:avLst/>
          </a:prstGeom>
        </p:spPr>
      </p:pic>
      <p:pic>
        <p:nvPicPr>
          <p:cNvPr id="9" name="图片 8" descr="微信图片_2018011801361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525" y="948055"/>
            <a:ext cx="9201150" cy="5470525"/>
          </a:xfrm>
          <a:prstGeom prst="rect">
            <a:avLst/>
          </a:prstGeom>
        </p:spPr>
      </p:pic>
      <p:pic>
        <p:nvPicPr>
          <p:cNvPr id="10" name="图片 9" descr="微信图片_2018011801363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3345" y="1035685"/>
            <a:ext cx="8980805" cy="5339715"/>
          </a:xfrm>
          <a:prstGeom prst="rect">
            <a:avLst/>
          </a:prstGeom>
        </p:spPr>
      </p:pic>
      <p:pic>
        <p:nvPicPr>
          <p:cNvPr id="13" name="图片 12" descr="微信图片_2018011801435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15900" y="979170"/>
            <a:ext cx="8846185" cy="525907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8241" name="标题 1"/>
          <p:cNvSpPr>
            <a:spLocks noGrp="1"/>
          </p:cNvSpPr>
          <p:nvPr>
            <p:ph type="title"/>
          </p:nvPr>
        </p:nvSpPr>
        <p:spPr/>
        <p:txBody>
          <a:bodyPr wrap="square" lIns="91440" tIns="45720" rIns="91440" bIns="45720" anchor="ctr"/>
          <a:p>
            <a:r>
              <a:rPr lang="zh-CN" altLang="en-US" dirty="0"/>
              <a:t>《无问西东》</a:t>
            </a:r>
            <a:endParaRPr lang="zh-CN" altLang="en-US" dirty="0"/>
          </a:p>
        </p:txBody>
      </p:sp>
      <p:sp>
        <p:nvSpPr>
          <p:cNvPr id="138242" name="内容占位符 2"/>
          <p:cNvSpPr>
            <a:spLocks noGrp="1"/>
          </p:cNvSpPr>
          <p:nvPr>
            <p:ph idx="1"/>
          </p:nvPr>
        </p:nvSpPr>
        <p:spPr>
          <a:xfrm>
            <a:off x="248920" y="1600200"/>
            <a:ext cx="8437880" cy="4526280"/>
          </a:xfrm>
        </p:spPr>
        <p:txBody>
          <a:bodyPr wrap="square" lIns="91440" tIns="45720" rIns="91440" bIns="45720" anchor="t"/>
          <a:p>
            <a:r>
              <a:rPr lang="zh-CN" altLang="en-US" sz="2400" b="1" dirty="0">
                <a:solidFill>
                  <a:srgbClr val="000066"/>
                </a:solidFill>
                <a:sym typeface="+mn-ea"/>
              </a:rPr>
              <a:t>作家斯蒂芬 · 茨威格曾经在《人类群星闪耀时》一书中这么写过：</a:t>
            </a:r>
            <a:endParaRPr lang="zh-CN" altLang="en-US" sz="2400" b="1" dirty="0">
              <a:solidFill>
                <a:srgbClr val="000066"/>
              </a:solidFill>
              <a:sym typeface="+mn-ea"/>
            </a:endParaRPr>
          </a:p>
          <a:p>
            <a:r>
              <a:rPr lang="zh-CN" altLang="en-US" sz="2800" b="1" dirty="0">
                <a:solidFill>
                  <a:srgbClr val="FF0000"/>
                </a:solidFill>
                <a:sym typeface="+mn-ea"/>
              </a:rPr>
              <a:t>在一个民族中，总要有上百万人的存在，一位天才人物才能从中走出；在人类历史的长河里，总要有上百万无关紧要的时刻流逝而过之后，一个真正意义上的历史节点、人类的星光时刻（Sternstunde）才会显现。</a:t>
            </a:r>
            <a:endParaRPr lang="zh-CN" altLang="en-US" sz="2800" b="1" dirty="0">
              <a:solidFill>
                <a:srgbClr val="FF0000"/>
              </a:solidFill>
              <a:sym typeface="+mn-ea"/>
            </a:endParaRPr>
          </a:p>
          <a:p>
            <a:r>
              <a:rPr lang="zh-CN" altLang="en-US" sz="2400" b="1" dirty="0">
                <a:solidFill>
                  <a:srgbClr val="000066"/>
                </a:solidFill>
                <a:sym typeface="+mn-ea"/>
              </a:rPr>
              <a:t>由于篇幅限制，这里没有为大家展现电影中所有大师的风采，希望大家看电影时，不要错过那些永远闪耀在人类历史暗涌中的繁星。</a:t>
            </a:r>
            <a:endParaRPr lang="zh-CN" altLang="en-US" sz="2400" b="1" dirty="0">
              <a:solidFill>
                <a:srgbClr val="0000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8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8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8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8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82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82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8242" grpId="0" uiExpand="1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8241" name="标题 1"/>
          <p:cNvSpPr>
            <a:spLocks noGrp="1"/>
          </p:cNvSpPr>
          <p:nvPr>
            <p:ph type="title"/>
          </p:nvPr>
        </p:nvSpPr>
        <p:spPr/>
        <p:txBody>
          <a:bodyPr wrap="square" lIns="91440" tIns="45720" rIns="91440" bIns="45720" anchor="ctr"/>
          <a:p>
            <a:r>
              <a:rPr lang="zh-CN" altLang="en-US" dirty="0"/>
              <a:t>《无问西东》</a:t>
            </a:r>
            <a:endParaRPr lang="zh-CN" altLang="en-US" dirty="0"/>
          </a:p>
        </p:txBody>
      </p:sp>
      <p:sp>
        <p:nvSpPr>
          <p:cNvPr id="138242" name="内容占位符 2"/>
          <p:cNvSpPr>
            <a:spLocks noGrp="1"/>
          </p:cNvSpPr>
          <p:nvPr>
            <p:ph idx="1"/>
          </p:nvPr>
        </p:nvSpPr>
        <p:spPr>
          <a:xfrm>
            <a:off x="248920" y="1600200"/>
            <a:ext cx="8437880" cy="4526280"/>
          </a:xfrm>
        </p:spPr>
        <p:txBody>
          <a:bodyPr wrap="square" lIns="91440" tIns="45720" rIns="91440" bIns="45720" anchor="t"/>
          <a:p>
            <a:r>
              <a:rPr lang="zh-CN" altLang="en-US" sz="2400" b="1" dirty="0">
                <a:solidFill>
                  <a:srgbClr val="000066"/>
                </a:solidFill>
                <a:sym typeface="+mn-ea"/>
              </a:rPr>
              <a:t>电影让我们自前向后，又自后向前的明白一个道理——我们终其一生究竟有何意义？</a:t>
            </a:r>
            <a:endParaRPr lang="zh-CN" altLang="en-US" sz="2400" b="1" dirty="0">
              <a:solidFill>
                <a:srgbClr val="000066"/>
              </a:solidFill>
              <a:sym typeface="+mn-ea"/>
            </a:endParaRPr>
          </a:p>
          <a:p>
            <a:r>
              <a:rPr lang="zh-CN" altLang="en-US" sz="2400" b="1" dirty="0">
                <a:solidFill>
                  <a:srgbClr val="000066"/>
                </a:solidFill>
                <a:sym typeface="+mn-ea"/>
              </a:rPr>
              <a:t>即“我们活着，就是为了他人活得更好”</a:t>
            </a:r>
            <a:endParaRPr lang="zh-CN" altLang="en-US" sz="2400" b="1" dirty="0">
              <a:solidFill>
                <a:srgbClr val="000066"/>
              </a:solidFill>
              <a:sym typeface="+mn-ea"/>
            </a:endParaRPr>
          </a:p>
          <a:p>
            <a:r>
              <a:rPr lang="zh-CN" altLang="en-US" sz="2400" b="1" dirty="0">
                <a:solidFill>
                  <a:srgbClr val="000066"/>
                </a:solidFill>
                <a:sym typeface="+mn-ea"/>
              </a:rPr>
              <a:t>滚烫硝烟从未消逝、探寻真理从未停止。</a:t>
            </a:r>
            <a:endParaRPr lang="zh-CN" altLang="en-US" sz="2400" b="1" dirty="0">
              <a:solidFill>
                <a:srgbClr val="000066"/>
              </a:solidFill>
              <a:sym typeface="+mn-ea"/>
            </a:endParaRPr>
          </a:p>
          <a:p>
            <a:r>
              <a:rPr lang="zh-CN" altLang="en-US" sz="2400" b="1" dirty="0">
                <a:solidFill>
                  <a:srgbClr val="000066"/>
                </a:solidFill>
                <a:sym typeface="+mn-ea"/>
              </a:rPr>
              <a:t>我们其实一直深处战争之中：经济的战争、文化的战争、国力的战争，科技的战争。</a:t>
            </a:r>
            <a:endParaRPr lang="zh-CN" altLang="en-US" sz="2400" b="1" dirty="0">
              <a:solidFill>
                <a:srgbClr val="000066"/>
              </a:solidFill>
              <a:sym typeface="+mn-ea"/>
            </a:endParaRPr>
          </a:p>
          <a:p>
            <a:r>
              <a:rPr lang="zh-CN" altLang="en-US" sz="2400" b="1" dirty="0">
                <a:solidFill>
                  <a:srgbClr val="000066"/>
                </a:solidFill>
                <a:sym typeface="+mn-ea"/>
              </a:rPr>
              <a:t>所以我们永远都需要</a:t>
            </a:r>
            <a:r>
              <a:rPr lang="zh-CN" altLang="en-US" sz="2800" b="1" dirty="0">
                <a:solidFill>
                  <a:srgbClr val="FF0000"/>
                </a:solidFill>
                <a:sym typeface="+mn-ea"/>
              </a:rPr>
              <a:t>责任、使命、善良、信义.......</a:t>
            </a:r>
            <a:endParaRPr lang="zh-CN" altLang="en-US" sz="2800" b="1" dirty="0">
              <a:solidFill>
                <a:srgbClr val="FF0000"/>
              </a:solidFill>
              <a:sym typeface="+mn-ea"/>
            </a:endParaRPr>
          </a:p>
          <a:p>
            <a:r>
              <a:rPr lang="zh-CN" altLang="en-US" sz="2400" b="1" dirty="0">
                <a:solidFill>
                  <a:srgbClr val="000066"/>
                </a:solidFill>
                <a:sym typeface="+mn-ea"/>
              </a:rPr>
              <a:t>我们始终都需要勇于奋斗，勇于行善、勇于献身的高尚精神托起未来的希望。</a:t>
            </a:r>
            <a:endParaRPr lang="zh-CN" altLang="en-US" sz="2400" b="1" dirty="0">
              <a:solidFill>
                <a:srgbClr val="000066"/>
              </a:solidFill>
              <a:sym typeface="+mn-ea"/>
            </a:endParaRPr>
          </a:p>
          <a:p>
            <a:r>
              <a:rPr lang="zh-CN" altLang="en-US" sz="4000" b="1" dirty="0">
                <a:solidFill>
                  <a:srgbClr val="FF0000"/>
                </a:solidFill>
                <a:sym typeface="+mn-ea"/>
              </a:rPr>
              <a:t>立德立言、无问西东。</a:t>
            </a:r>
            <a:endParaRPr lang="zh-CN" altLang="en-US" sz="4000" b="1" dirty="0">
              <a:solidFill>
                <a:srgbClr val="FF0000"/>
              </a:solidFill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8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8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8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8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82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82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82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82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82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82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82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82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82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82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8242" grpId="0" uiExpand="1" build="p"/>
    </p:bldLst>
  </p:timing>
</p:sld>
</file>

<file path=ppt/theme/theme1.xml><?xml version="1.0" encoding="utf-8"?>
<a:theme xmlns:a="http://schemas.openxmlformats.org/drawingml/2006/main" name="神秘曲线">
  <a:themeElements>
    <a:clrScheme name="神秘曲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神秘曲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rgbClr val="FF3300"/>
            </a:solidFill>
            <a:effectLst/>
            <a:latin typeface="Times New Roman" panose="02020603050405020304" pitchFamily="18" charset="0"/>
            <a:ea typeface="楷体_GB2312"/>
            <a:cs typeface="楷体_GB231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rgbClr val="FF3300"/>
            </a:solidFill>
            <a:effectLst/>
            <a:latin typeface="Times New Roman" panose="02020603050405020304" pitchFamily="18" charset="0"/>
            <a:ea typeface="楷体_GB2312"/>
            <a:cs typeface="楷体_GB2312"/>
          </a:defRPr>
        </a:defPPr>
      </a:lstStyle>
    </a:lnDef>
  </a:objectDefaults>
  <a:extraClrSchemeLst>
    <a:extraClrScheme>
      <a:clrScheme name="神秘曲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神秘曲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神秘曲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神秘曲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神秘曲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神秘曲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神秘曲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神秘曲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神秘曲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神秘曲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神秘曲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神秘曲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4293</Words>
  <Application>WPS 演示</Application>
  <PresentationFormat>全屏显示(4:3)</PresentationFormat>
  <Paragraphs>194</Paragraphs>
  <Slides>25</Slides>
  <Notes>0</Notes>
  <HiddenSlides>0</HiddenSlides>
  <MMClips>1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6" baseType="lpstr">
      <vt:lpstr>Arial</vt:lpstr>
      <vt:lpstr>宋体</vt:lpstr>
      <vt:lpstr>Wingdings</vt:lpstr>
      <vt:lpstr>Times New Roman</vt:lpstr>
      <vt:lpstr>楷体_GB2312</vt:lpstr>
      <vt:lpstr>华文琥珀</vt:lpstr>
      <vt:lpstr>微软雅黑</vt:lpstr>
      <vt:lpstr>Arial Unicode MS</vt:lpstr>
      <vt:lpstr>Calibri</vt:lpstr>
      <vt:lpstr>新宋体</vt:lpstr>
      <vt:lpstr>神秘曲线</vt:lpstr>
      <vt:lpstr>PowerPoint 演示文稿</vt:lpstr>
      <vt:lpstr>《无问西东》</vt:lpstr>
      <vt:lpstr>PowerPoint 演示文稿</vt:lpstr>
      <vt:lpstr>《无问西东》</vt:lpstr>
      <vt:lpstr>《无问西东》</vt:lpstr>
      <vt:lpstr>《无问西东》</vt:lpstr>
      <vt:lpstr>PowerPoint 演示文稿</vt:lpstr>
      <vt:lpstr>《无问西东》</vt:lpstr>
      <vt:lpstr>《无问西东》</vt:lpstr>
      <vt:lpstr>《无问西东》</vt:lpstr>
      <vt:lpstr>只问深情</vt:lpstr>
      <vt:lpstr>《无问西东》</vt:lpstr>
      <vt:lpstr>《无问西东》</vt:lpstr>
      <vt:lpstr>PowerPoint 演示文稿</vt:lpstr>
      <vt:lpstr>只问盛放</vt:lpstr>
      <vt:lpstr>《无问西东》</vt:lpstr>
      <vt:lpstr>《无问西东》</vt:lpstr>
      <vt:lpstr>《无问西东》</vt:lpstr>
      <vt:lpstr>《无问西东》</vt:lpstr>
      <vt:lpstr>《无问西东》</vt:lpstr>
      <vt:lpstr>《无问西东》</vt:lpstr>
      <vt:lpstr>《无问西东》</vt:lpstr>
      <vt:lpstr>向大师致敬</vt:lpstr>
      <vt:lpstr>《无问西东》</vt:lpstr>
      <vt:lpstr>《无问西东》</vt:lpstr>
    </vt:vector>
  </TitlesOfParts>
  <Company>jxsz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白泓</dc:creator>
  <cp:lastModifiedBy>bh</cp:lastModifiedBy>
  <cp:revision>194</cp:revision>
  <dcterms:created xsi:type="dcterms:W3CDTF">2005-09-02T08:39:00Z</dcterms:created>
  <dcterms:modified xsi:type="dcterms:W3CDTF">2018-01-19T16:24:40Z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2052-10.1.0.7022</vt:lpwstr>
  </property>
</Properties>
</file>