
<file path=[Content_Types].xml><?xml version="1.0" encoding="utf-8"?>
<Types xmlns="http://schemas.openxmlformats.org/package/2006/content-types">
  <Default Extension="jpeg" ContentType="image/jpeg"/>
  <Default Extension="JPG" ContentType="image/.jpg"/>
  <Default Extension="wav" ContentType="audio/x-wav"/>
  <Default Extension="png" ContentType="image/png"/>
  <Default Extension="wdp" ContentType="image/vnd.ms-photo"/>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7" r:id="rId3"/>
    <p:sldId id="449" r:id="rId4"/>
    <p:sldId id="432" r:id="rId5"/>
    <p:sldId id="279" r:id="rId6"/>
    <p:sldId id="379" r:id="rId7"/>
    <p:sldId id="433" r:id="rId8"/>
    <p:sldId id="344" r:id="rId9"/>
    <p:sldId id="362" r:id="rId10"/>
    <p:sldId id="363" r:id="rId11"/>
    <p:sldId id="434" r:id="rId12"/>
    <p:sldId id="435" r:id="rId13"/>
    <p:sldId id="486" r:id="rId14"/>
    <p:sldId id="364" r:id="rId15"/>
    <p:sldId id="436" r:id="rId16"/>
    <p:sldId id="365" r:id="rId17"/>
    <p:sldId id="366" r:id="rId18"/>
    <p:sldId id="437" r:id="rId19"/>
    <p:sldId id="346" r:id="rId20"/>
    <p:sldId id="438" r:id="rId21"/>
    <p:sldId id="397" r:id="rId22"/>
    <p:sldId id="444" r:id="rId24"/>
    <p:sldId id="441" r:id="rId25"/>
    <p:sldId id="442" r:id="rId26"/>
    <p:sldId id="445" r:id="rId27"/>
    <p:sldId id="446" r:id="rId28"/>
    <p:sldId id="447" r:id="rId29"/>
    <p:sldId id="372" r:id="rId30"/>
    <p:sldId id="448" r:id="rId31"/>
    <p:sldId id="450" r:id="rId32"/>
    <p:sldId id="400" r:id="rId33"/>
    <p:sldId id="399" r:id="rId34"/>
    <p:sldId id="357" r:id="rId35"/>
    <p:sldId id="452" r:id="rId36"/>
    <p:sldId id="453" r:id="rId37"/>
    <p:sldId id="454" r:id="rId38"/>
    <p:sldId id="455" r:id="rId39"/>
    <p:sldId id="456" r:id="rId40"/>
    <p:sldId id="457" r:id="rId41"/>
    <p:sldId id="458" r:id="rId42"/>
  </p:sldIdLst>
  <p:sldSz cx="9144000" cy="5143500" type="screen16x9"/>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5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6" d="100"/>
          <a:sy n="96" d="100"/>
        </p:scale>
        <p:origin x="420" y="48"/>
      </p:cViewPr>
      <p:guideLst>
        <p:guide orient="horz" pos="145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6" Type="http://schemas.openxmlformats.org/officeDocument/2006/relationships/tags" Target="tags/tag5.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EACA81-DD75-4059-88B0-8F3966B30C25}"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5F5D26-AACF-445B-B6F9-8024DF6BE592}"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幻灯片图像占位符 1"/>
          <p:cNvSpPr>
            <a:spLocks noGrp="1" noRot="1" noChangeAspect="1" noTextEdit="1"/>
          </p:cNvSpPr>
          <p:nvPr>
            <p:ph type="sldImg"/>
          </p:nvPr>
        </p:nvSpPr>
        <p:spPr>
          <a:xfrm>
            <a:off x="381000" y="685800"/>
            <a:ext cx="6096000" cy="3429000"/>
          </a:xfrm>
        </p:spPr>
      </p:sp>
      <p:sp>
        <p:nvSpPr>
          <p:cNvPr id="71682" name="备注占位符 2"/>
          <p:cNvSpPr>
            <a:spLocks noGrp="1"/>
          </p:cNvSpPr>
          <p:nvPr>
            <p:ph type="body"/>
          </p:nvPr>
        </p:nvSpPr>
        <p:spPr/>
        <p:txBody>
          <a:bodyPr anchor="t"/>
          <a:lstStyle/>
          <a:p>
            <a:pPr lvl="0" indent="0"/>
            <a:endParaRPr lang="zh-CN" altLang="en-US"/>
          </a:p>
        </p:txBody>
      </p:sp>
      <p:sp>
        <p:nvSpPr>
          <p:cNvPr id="71683" name="灯片编号占位符 3"/>
          <p:cNvSpPr>
            <a:spLocks noGrp="1"/>
          </p:cNvSpPr>
          <p:nvPr>
            <p:ph type="sldNum" sz="quarter"/>
          </p:nvPr>
        </p:nvSpPr>
        <p:spPr>
          <a:xfrm>
            <a:off x="3884613" y="8685213"/>
            <a:ext cx="2971800" cy="457200"/>
          </a:xfrm>
          <a:prstGeom prst="rect">
            <a:avLst/>
          </a:prstGeom>
          <a:noFill/>
          <a:ln w="9525">
            <a:noFill/>
          </a:ln>
        </p:spPr>
        <p:txBody>
          <a:bodyPr anchor="b"/>
          <a:lstStyle/>
          <a:p>
            <a:pPr lvl="0" indent="0"/>
            <a:fld id="{9A0DB2DC-4C9A-4742-B13C-FB6460FD3503}" type="slidenum">
              <a:rPr lang="en-US" altLang="zh-CN" sz="2400">
                <a:latin typeface="Times New Roman" panose="02020603050405020304" pitchFamily="18" charset="0"/>
              </a:rPr>
            </a:fld>
            <a:endParaRPr lang="en-US" altLang="zh-CN" sz="2400">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3DBEEEC-CB33-4249-A81B-2FC89F6175E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4375BCB-CA14-4039-8AC2-5032B2F3BA4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base"/>
            <a:fld id="{7C666EDB-73EE-494B-92B4-4CBBFE595A9B}" type="datetimeFigureOut">
              <a:rPr lang="zh-CN" altLang="en-US" strike="noStrike" noProof="1" smtClean="0">
                <a:latin typeface="Times New Roman" panose="02020603050405020304" pitchFamily="18"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lstStyle/>
          <a:p>
            <a:pPr fontAlgn="base"/>
            <a:endParaRPr lang="zh-CN" altLang="en-US" strike="noStrike" noProof="1"/>
          </a:p>
        </p:txBody>
      </p:sp>
      <p:sp>
        <p:nvSpPr>
          <p:cNvPr id="4" name="灯片编号占位符 3"/>
          <p:cNvSpPr>
            <a:spLocks noGrp="1"/>
          </p:cNvSpPr>
          <p:nvPr>
            <p:ph type="sldNum" sz="quarter" idx="12"/>
          </p:nvPr>
        </p:nvSpPr>
        <p:spPr/>
        <p:txBody>
          <a:bodyPr/>
          <a:lstStyle/>
          <a:p>
            <a:pPr fontAlgn="base"/>
            <a:fld id="{D4CB34BD-6193-4953-A267-E415AD680D0D}" type="slidenum">
              <a:rPr lang="zh-CN" altLang="en-US" strike="noStrike" noProof="1" smtClean="0">
                <a:latin typeface="Times New Roman" panose="02020603050405020304" pitchFamily="18" charset="0"/>
                <a:ea typeface="宋体" panose="02010600030101010101" pitchFamily="2" charset="-122"/>
                <a:cs typeface="+mn-cs"/>
              </a:rPr>
            </a:fld>
            <a:endParaRPr lang="zh-CN" altLang="en-US" strike="noStrike" noProof="1"/>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7000" r="-17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3DBEEEC-CB33-4249-A81B-2FC89F6175E9}" type="datetimeFigureOut">
              <a:rPr lang="zh-CN" altLang="en-US" smtClean="0"/>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4375BCB-CA14-4039-8AC2-5032B2F3BA4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tags" Target="../tags/tag1.xml"/><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jpeg"/></Relationships>
</file>

<file path=ppt/slides/_rels/slide7.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microsoft.com/office/2007/relationships/hdphoto" Target="../media/image11.wdp"/><Relationship Id="rId5" Type="http://schemas.openxmlformats.org/officeDocument/2006/relationships/image" Target="../media/image10.jpeg"/><Relationship Id="rId4" Type="http://schemas.openxmlformats.org/officeDocument/2006/relationships/tags" Target="../tags/tag2.xml"/><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13.wdp"/><Relationship Id="rId4" Type="http://schemas.openxmlformats.org/officeDocument/2006/relationships/image" Target="../media/image12.jpeg"/><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jpeg"/><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18.wdp"/><Relationship Id="rId4" Type="http://schemas.openxmlformats.org/officeDocument/2006/relationships/image" Target="../media/image17.jpeg"/><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image" Target="../media/image6.png"/></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9.png"/><Relationship Id="rId4" Type="http://schemas.microsoft.com/office/2007/relationships/hdphoto" Target="../media/image20.wdp"/><Relationship Id="rId3" Type="http://schemas.openxmlformats.org/officeDocument/2006/relationships/image" Target="../media/image19.jpeg"/><Relationship Id="rId2" Type="http://schemas.openxmlformats.org/officeDocument/2006/relationships/image" Target="../media/image7.png"/><Relationship Id="rId1" Type="http://schemas.openxmlformats.org/officeDocument/2006/relationships/image" Target="../media/image6.png"/></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9.png"/><Relationship Id="rId4" Type="http://schemas.microsoft.com/office/2007/relationships/hdphoto" Target="../media/image22.wdp"/><Relationship Id="rId3" Type="http://schemas.openxmlformats.org/officeDocument/2006/relationships/image" Target="../media/image21.jpeg"/><Relationship Id="rId2" Type="http://schemas.openxmlformats.org/officeDocument/2006/relationships/image" Target="../media/image7.png"/><Relationship Id="rId1" Type="http://schemas.openxmlformats.org/officeDocument/2006/relationships/image" Target="../media/image6.pn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3.jpeg"/><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image" Target="../media/image6.pn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4.png"/><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tags" Target="../tags/tag3.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tags" Target="../tags/tag4.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6.png"/></Relationships>
</file>

<file path=ppt/slides/_rels/slide25.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26.GIF"/><Relationship Id="rId5" Type="http://schemas.openxmlformats.org/officeDocument/2006/relationships/image" Target="../media/image25.GIF"/><Relationship Id="rId4" Type="http://schemas.microsoft.com/office/2007/relationships/hdphoto" Target="../media/image13.wdp"/><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image" Target="../media/image6.png"/></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7.jpeg"/><Relationship Id="rId2" Type="http://schemas.openxmlformats.org/officeDocument/2006/relationships/image" Target="../media/image7.png"/><Relationship Id="rId1" Type="http://schemas.openxmlformats.org/officeDocument/2006/relationships/image" Target="../media/image6.png"/></Relationships>
</file>

<file path=ppt/slides/_rels/slide27.xml.rels><?xml version="1.0" encoding="UTF-8" standalone="yes"?>
<Relationships xmlns="http://schemas.openxmlformats.org/package/2006/relationships"><Relationship Id="rId9" Type="http://schemas.openxmlformats.org/officeDocument/2006/relationships/image" Target="../media/image33.png"/><Relationship Id="rId8" Type="http://schemas.openxmlformats.org/officeDocument/2006/relationships/image" Target="../media/image32.png"/><Relationship Id="rId7" Type="http://schemas.openxmlformats.org/officeDocument/2006/relationships/image" Target="../media/image31.png"/><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3" Type="http://schemas.openxmlformats.org/officeDocument/2006/relationships/image" Target="../media/image27.jpeg"/><Relationship Id="rId2" Type="http://schemas.openxmlformats.org/officeDocument/2006/relationships/image" Target="../media/image7.png"/><Relationship Id="rId19" Type="http://schemas.openxmlformats.org/officeDocument/2006/relationships/slideLayout" Target="../slideLayouts/slideLayout1.xml"/><Relationship Id="rId18" Type="http://schemas.openxmlformats.org/officeDocument/2006/relationships/image" Target="../media/image42.jpeg"/><Relationship Id="rId17" Type="http://schemas.openxmlformats.org/officeDocument/2006/relationships/image" Target="../media/image41.png"/><Relationship Id="rId16" Type="http://schemas.openxmlformats.org/officeDocument/2006/relationships/image" Target="../media/image40.png"/><Relationship Id="rId15" Type="http://schemas.openxmlformats.org/officeDocument/2006/relationships/image" Target="../media/image39.png"/><Relationship Id="rId14" Type="http://schemas.openxmlformats.org/officeDocument/2006/relationships/image" Target="../media/image38.png"/><Relationship Id="rId13" Type="http://schemas.openxmlformats.org/officeDocument/2006/relationships/image" Target="../media/image37.png"/><Relationship Id="rId12" Type="http://schemas.openxmlformats.org/officeDocument/2006/relationships/image" Target="../media/image36.png"/><Relationship Id="rId11" Type="http://schemas.openxmlformats.org/officeDocument/2006/relationships/image" Target="../media/image35.png"/><Relationship Id="rId10" Type="http://schemas.openxmlformats.org/officeDocument/2006/relationships/image" Target="../media/image34.png"/><Relationship Id="rId1" Type="http://schemas.openxmlformats.org/officeDocument/2006/relationships/image" Target="../media/image6.png"/></Relationships>
</file>

<file path=ppt/slides/_rels/slide28.xml.rels><?xml version="1.0" encoding="UTF-8" standalone="yes"?>
<Relationships xmlns="http://schemas.openxmlformats.org/package/2006/relationships"><Relationship Id="rId9" Type="http://schemas.openxmlformats.org/officeDocument/2006/relationships/image" Target="../media/image46.png"/><Relationship Id="rId8" Type="http://schemas.openxmlformats.org/officeDocument/2006/relationships/image" Target="../media/image45.png"/><Relationship Id="rId7" Type="http://schemas.openxmlformats.org/officeDocument/2006/relationships/image" Target="../media/image44.png"/><Relationship Id="rId6" Type="http://schemas.openxmlformats.org/officeDocument/2006/relationships/image" Target="../media/image43.png"/><Relationship Id="rId5" Type="http://schemas.openxmlformats.org/officeDocument/2006/relationships/image" Target="../media/image37.png"/><Relationship Id="rId4" Type="http://schemas.openxmlformats.org/officeDocument/2006/relationships/image" Target="../media/image34.png"/><Relationship Id="rId3" Type="http://schemas.openxmlformats.org/officeDocument/2006/relationships/image" Target="../media/image28.png"/><Relationship Id="rId2" Type="http://schemas.openxmlformats.org/officeDocument/2006/relationships/image" Target="../media/image7.png"/><Relationship Id="rId12" Type="http://schemas.openxmlformats.org/officeDocument/2006/relationships/slideLayout" Target="../slideLayouts/slideLayout1.xml"/><Relationship Id="rId11" Type="http://schemas.openxmlformats.org/officeDocument/2006/relationships/image" Target="../media/image48.png"/><Relationship Id="rId10" Type="http://schemas.openxmlformats.org/officeDocument/2006/relationships/image" Target="../media/image47.png"/><Relationship Id="rId1"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jpeg"/></Relationships>
</file>

<file path=ppt/slides/_rels/slide32.xml.rels><?xml version="1.0" encoding="UTF-8" standalone="yes"?>
<Relationships xmlns="http://schemas.openxmlformats.org/package/2006/relationships"><Relationship Id="rId9" Type="http://schemas.openxmlformats.org/officeDocument/2006/relationships/image" Target="../media/image56.png"/><Relationship Id="rId8" Type="http://schemas.openxmlformats.org/officeDocument/2006/relationships/image" Target="../media/image55.png"/><Relationship Id="rId7" Type="http://schemas.openxmlformats.org/officeDocument/2006/relationships/image" Target="../media/image54.png"/><Relationship Id="rId6" Type="http://schemas.openxmlformats.org/officeDocument/2006/relationships/image" Target="../media/image53.png"/><Relationship Id="rId5" Type="http://schemas.openxmlformats.org/officeDocument/2006/relationships/image" Target="../media/image52.jpeg"/><Relationship Id="rId4" Type="http://schemas.openxmlformats.org/officeDocument/2006/relationships/image" Target="../media/image27.jpeg"/><Relationship Id="rId3" Type="http://schemas.openxmlformats.org/officeDocument/2006/relationships/image" Target="../media/image43.png"/><Relationship Id="rId2" Type="http://schemas.openxmlformats.org/officeDocument/2006/relationships/image" Target="../media/image7.png"/><Relationship Id="rId10" Type="http://schemas.openxmlformats.org/officeDocument/2006/relationships/slideLayout" Target="../slideLayouts/slideLayout1.xml"/><Relationship Id="rId1"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7.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9.png"/><Relationship Id="rId1" Type="http://schemas.openxmlformats.org/officeDocument/2006/relationships/image" Target="../media/image58.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9.png"/><Relationship Id="rId1" Type="http://schemas.openxmlformats.org/officeDocument/2006/relationships/image" Target="../media/image58.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9.png"/><Relationship Id="rId1"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创设情景</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文本框 4"/>
          <p:cNvSpPr txBox="1"/>
          <p:nvPr/>
        </p:nvSpPr>
        <p:spPr>
          <a:xfrm>
            <a:off x="1979712" y="267494"/>
            <a:ext cx="6912768" cy="429895"/>
          </a:xfrm>
          <a:prstGeom prst="rect">
            <a:avLst/>
          </a:prstGeom>
          <a:noFill/>
        </p:spPr>
        <p:txBody>
          <a:bodyPr wrap="square" rtlCol="0">
            <a:spAutoFit/>
          </a:bodyPr>
          <a:lstStyle/>
          <a:p>
            <a:r>
              <a:rPr lang="zh-CN" altLang="en-US" sz="2200" dirty="0">
                <a:solidFill>
                  <a:schemeClr val="bg1"/>
                </a:solidFill>
                <a:latin typeface="楷体" panose="02010609060101010101" charset="-122"/>
                <a:ea typeface="楷体" panose="02010609060101010101" charset="-122"/>
              </a:rPr>
              <a:t>给下面汉字组词语</a:t>
            </a:r>
            <a:r>
              <a:rPr lang="en-US" altLang="zh-CN" sz="2200" dirty="0">
                <a:solidFill>
                  <a:schemeClr val="bg1"/>
                </a:solidFill>
                <a:latin typeface="楷体" panose="02010609060101010101" charset="-122"/>
                <a:ea typeface="楷体" panose="02010609060101010101" charset="-122"/>
              </a:rPr>
              <a:t>……</a:t>
            </a:r>
            <a:endParaRPr lang="zh-CN" altLang="en-US" sz="2200" dirty="0">
              <a:solidFill>
                <a:schemeClr val="bg1"/>
              </a:solidFill>
              <a:latin typeface="楷体" panose="02010609060101010101" charset="-122"/>
              <a:ea typeface="楷体" panose="02010609060101010101" charset="-122"/>
            </a:endParaRPr>
          </a:p>
        </p:txBody>
      </p:sp>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366267" y="1122737"/>
            <a:ext cx="609600" cy="609600"/>
          </a:xfrm>
          <a:prstGeom prst="rect">
            <a:avLst/>
          </a:prstGeom>
        </p:spPr>
      </p:pic>
      <p:sp>
        <p:nvSpPr>
          <p:cNvPr id="25" name="文本框 4"/>
          <p:cNvSpPr txBox="1"/>
          <p:nvPr/>
        </p:nvSpPr>
        <p:spPr>
          <a:xfrm>
            <a:off x="1403648" y="1939894"/>
            <a:ext cx="864096"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凶狠</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26" name="文本框 4"/>
          <p:cNvSpPr txBox="1"/>
          <p:nvPr/>
        </p:nvSpPr>
        <p:spPr>
          <a:xfrm>
            <a:off x="2483768" y="1939894"/>
            <a:ext cx="864096"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狠毒</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27" name="文本框 4"/>
          <p:cNvSpPr txBox="1"/>
          <p:nvPr/>
        </p:nvSpPr>
        <p:spPr>
          <a:xfrm>
            <a:off x="3491880" y="1939894"/>
            <a:ext cx="864096"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狠辣</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28" name="文本框 4"/>
          <p:cNvSpPr txBox="1"/>
          <p:nvPr/>
        </p:nvSpPr>
        <p:spPr>
          <a:xfrm>
            <a:off x="4526600" y="1939894"/>
            <a:ext cx="1701583"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心狠手辣</a:t>
            </a:r>
            <a:endParaRPr lang="zh-CN" altLang="en-US" sz="2400" dirty="0">
              <a:solidFill>
                <a:schemeClr val="bg1"/>
              </a:solidFill>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6267" y="3311360"/>
            <a:ext cx="609600" cy="60960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l="10182" t="12832" r="3274" b="12252"/>
          <a:stretch>
            <a:fillRect/>
          </a:stretch>
        </p:blipFill>
        <p:spPr>
          <a:xfrm>
            <a:off x="467544" y="2801752"/>
            <a:ext cx="2368771" cy="1656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9" name="文本框 4"/>
          <p:cNvSpPr txBox="1"/>
          <p:nvPr/>
        </p:nvSpPr>
        <p:spPr>
          <a:xfrm>
            <a:off x="4427984" y="2757326"/>
            <a:ext cx="1701583"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狼子野心</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30" name="文本框 4"/>
          <p:cNvSpPr txBox="1"/>
          <p:nvPr/>
        </p:nvSpPr>
        <p:spPr>
          <a:xfrm>
            <a:off x="4427983" y="3369810"/>
            <a:ext cx="1701583"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狼心狗肺</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31" name="文本框 4"/>
          <p:cNvSpPr txBox="1"/>
          <p:nvPr/>
        </p:nvSpPr>
        <p:spPr>
          <a:xfrm>
            <a:off x="4427982" y="3982293"/>
            <a:ext cx="1701583"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鬼号狼号</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32" name="文本框 4"/>
          <p:cNvSpPr txBox="1"/>
          <p:nvPr/>
        </p:nvSpPr>
        <p:spPr>
          <a:xfrm>
            <a:off x="6372200" y="2757325"/>
            <a:ext cx="1701583"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虎狼之心</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33" name="文本框 4"/>
          <p:cNvSpPr txBox="1"/>
          <p:nvPr/>
        </p:nvSpPr>
        <p:spPr>
          <a:xfrm>
            <a:off x="6372200" y="3369809"/>
            <a:ext cx="1701583"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豺狼当路</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34" name="文本框 4"/>
          <p:cNvSpPr txBox="1"/>
          <p:nvPr/>
        </p:nvSpPr>
        <p:spPr>
          <a:xfrm>
            <a:off x="6372199" y="3982293"/>
            <a:ext cx="1701583" cy="461665"/>
          </a:xfrm>
          <a:prstGeom prst="rect">
            <a:avLst/>
          </a:prstGeom>
          <a:noFill/>
          <a:ln>
            <a:solidFill>
              <a:schemeClr val="bg1"/>
            </a:solidFill>
          </a:ln>
        </p:spPr>
        <p:txBody>
          <a:bodyPr wrap="square" rtlCol="0">
            <a:spAutoFit/>
          </a:bodyPr>
          <a:lstStyle/>
          <a:p>
            <a:pPr algn="ctr"/>
            <a:r>
              <a:rPr lang="zh-CN" altLang="en-US" sz="2400" dirty="0">
                <a:solidFill>
                  <a:schemeClr val="bg1"/>
                </a:solidFill>
                <a:latin typeface="仿宋" panose="02010609060101010101" pitchFamily="49" charset="-122"/>
                <a:ea typeface="仿宋" panose="02010609060101010101" pitchFamily="49" charset="-122"/>
              </a:rPr>
              <a:t>官虎吏狼</a:t>
            </a:r>
            <a:endParaRPr lang="zh-CN" altLang="en-US" sz="2400" dirty="0">
              <a:solidFill>
                <a:schemeClr val="bg1"/>
              </a:solidFill>
              <a:latin typeface="仿宋" panose="02010609060101010101" pitchFamily="49" charset="-122"/>
              <a:ea typeface="仿宋" panose="02010609060101010101" pitchFamily="49" charset="-122"/>
            </a:endParaRPr>
          </a:p>
        </p:txBody>
      </p:sp>
      <p:pic>
        <p:nvPicPr>
          <p:cNvPr id="2" name="图片 1"/>
          <p:cNvPicPr>
            <a:picLocks noChangeAspect="1"/>
          </p:cNvPicPr>
          <p:nvPr>
            <p:custDataLst>
              <p:tags r:id="rId4"/>
            </p:custData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文本框 5"/>
          <p:cNvSpPr txBox="1"/>
          <p:nvPr/>
        </p:nvSpPr>
        <p:spPr>
          <a:xfrm>
            <a:off x="971550" y="915670"/>
            <a:ext cx="4599305" cy="3783965"/>
          </a:xfrm>
          <a:prstGeom prst="rect">
            <a:avLst/>
          </a:prstGeom>
          <a:noFill/>
        </p:spPr>
        <p:txBody>
          <a:bodyPr vert="eaVert" wrap="square" rtlCol="0">
            <a:spAutoFit/>
          </a:bodyPr>
          <a:p>
            <a:r>
              <a:rPr lang="zh-CN" altLang="en-US" sz="28700">
                <a:solidFill>
                  <a:schemeClr val="tx1"/>
                </a:solidFill>
                <a:effectLst>
                  <a:outerShdw blurRad="38100" dist="38100" dir="2700000" algn="tl">
                    <a:srgbClr val="000000">
                      <a:alpha val="43137"/>
                    </a:srgbClr>
                  </a:outerShdw>
                </a:effectLst>
                <a:latin typeface="方正舒体" panose="02010601030101010101" charset="-122"/>
                <a:ea typeface="方正舒体" panose="02010601030101010101" charset="-122"/>
              </a:rPr>
              <a:t>狼</a:t>
            </a:r>
            <a:endParaRPr lang="zh-CN" altLang="en-US" sz="28700">
              <a:solidFill>
                <a:schemeClr val="tx1"/>
              </a:solidFill>
              <a:effectLst>
                <a:outerShdw blurRad="38100" dist="38100" dir="2700000" algn="tl">
                  <a:srgbClr val="000000">
                    <a:alpha val="43137"/>
                  </a:srgbClr>
                </a:outerShdw>
              </a:effectLst>
              <a:latin typeface="方正舒体" panose="02010601030101010101" charset="-122"/>
              <a:ea typeface="方正舒体" panose="02010601030101010101" charset="-122"/>
            </a:endParaRPr>
          </a:p>
        </p:txBody>
      </p:sp>
      <p:sp>
        <p:nvSpPr>
          <p:cNvPr id="7" name="文本框 6"/>
          <p:cNvSpPr txBox="1"/>
          <p:nvPr/>
        </p:nvSpPr>
        <p:spPr>
          <a:xfrm>
            <a:off x="611505" y="4083685"/>
            <a:ext cx="736600" cy="2404110"/>
          </a:xfrm>
          <a:prstGeom prst="rect">
            <a:avLst/>
          </a:prstGeom>
          <a:noFill/>
        </p:spPr>
        <p:txBody>
          <a:bodyPr vert="eaVert" wrap="square" rtlCol="0">
            <a:spAutoFit/>
          </a:bodyPr>
          <a:p>
            <a:r>
              <a:rPr lang="zh-CN" altLang="en-US" sz="3600">
                <a:solidFill>
                  <a:schemeClr val="tx1"/>
                </a:solidFill>
                <a:effectLst/>
                <a:latin typeface="方正舒体" panose="02010601030101010101" charset="-122"/>
                <a:ea typeface="方正舒体" panose="02010601030101010101" charset="-122"/>
              </a:rPr>
              <a:t>蒲松龄</a:t>
            </a:r>
            <a:endParaRPr lang="zh-CN" altLang="en-US" sz="3600">
              <a:solidFill>
                <a:schemeClr val="tx1"/>
              </a:solidFill>
              <a:effectLst/>
              <a:latin typeface="方正舒体" panose="02010601030101010101" charset="-122"/>
              <a:ea typeface="方正舒体" panose="0201060103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barn(inVertical)">
                                      <p:cBhvr>
                                        <p:cTn id="10" dur="500"/>
                                        <p:tgtEl>
                                          <p:spTgt spid="2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arn(inVertical)">
                                      <p:cBhvr>
                                        <p:cTn id="13" dur="500"/>
                                        <p:tgtEl>
                                          <p:spTgt spid="27"/>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barn(inVertical)">
                                      <p:cBhvr>
                                        <p:cTn id="16" dur="500"/>
                                        <p:tgtEl>
                                          <p:spTgt spid="28"/>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barn(inVertical)">
                                      <p:cBhvr>
                                        <p:cTn id="33" dur="500"/>
                                        <p:tgtEl>
                                          <p:spTgt spid="29"/>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barn(inVertical)">
                                      <p:cBhvr>
                                        <p:cTn id="36" dur="500"/>
                                        <p:tgtEl>
                                          <p:spTgt spid="30"/>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barn(inVertical)">
                                      <p:cBhvr>
                                        <p:cTn id="39" dur="500"/>
                                        <p:tgtEl>
                                          <p:spTgt spid="31"/>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barn(inVertical)">
                                      <p:cBhvr>
                                        <p:cTn id="42" dur="500"/>
                                        <p:tgtEl>
                                          <p:spTgt spid="32"/>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barn(inVertical)">
                                      <p:cBhvr>
                                        <p:cTn id="45" dur="500"/>
                                        <p:tgtEl>
                                          <p:spTgt spid="33"/>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barn(inVertical)">
                                      <p:cBhvr>
                                        <p:cTn id="4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rmAutofit lnSpcReduction="10000"/>
          </a:bodyPr>
          <a:p>
            <a:r>
              <a:rPr lang="zh-CN" altLang="en-US"/>
              <a:t>．</a:t>
            </a:r>
            <a:r>
              <a:rPr lang="zh-CN" altLang="en-US">
                <a:solidFill>
                  <a:schemeClr val="bg1"/>
                </a:solidFill>
              </a:rPr>
              <a:t>本文选自</a:t>
            </a:r>
            <a:r>
              <a:rPr lang="zh-CN" altLang="en-US">
                <a:solidFill>
                  <a:srgbClr val="FFFF00"/>
                </a:solidFill>
              </a:rPr>
              <a:t>《聊斋志异》</a:t>
            </a:r>
            <a:r>
              <a:rPr lang="zh-CN" altLang="en-US">
                <a:solidFill>
                  <a:schemeClr val="bg1"/>
                </a:solidFill>
              </a:rPr>
              <a:t>，</a:t>
            </a:r>
            <a:r>
              <a:rPr lang="zh-CN" altLang="en-US">
                <a:solidFill>
                  <a:srgbClr val="FFFF00"/>
                </a:solidFill>
              </a:rPr>
              <a:t>“聊斋”</a:t>
            </a:r>
            <a:r>
              <a:rPr lang="zh-CN" altLang="en-US">
                <a:solidFill>
                  <a:schemeClr val="bg1"/>
                </a:solidFill>
              </a:rPr>
              <a:t>是蒲松龄书斋的名字，</a:t>
            </a:r>
            <a:r>
              <a:rPr lang="zh-CN" altLang="en-US">
                <a:solidFill>
                  <a:srgbClr val="FFFF00"/>
                </a:solidFill>
              </a:rPr>
              <a:t>“志”</a:t>
            </a:r>
            <a:r>
              <a:rPr lang="zh-CN" altLang="en-US">
                <a:solidFill>
                  <a:schemeClr val="bg1"/>
                </a:solidFill>
              </a:rPr>
              <a:t>是“记述”的意思，</a:t>
            </a:r>
            <a:r>
              <a:rPr lang="zh-CN" altLang="en-US">
                <a:solidFill>
                  <a:srgbClr val="FFFF00"/>
                </a:solidFill>
              </a:rPr>
              <a:t>“异”</a:t>
            </a:r>
            <a:r>
              <a:rPr lang="zh-CN" altLang="en-US">
                <a:solidFill>
                  <a:schemeClr val="bg1"/>
                </a:solidFill>
              </a:rPr>
              <a:t>指的是“奇异的故事”。《狼》这个故事</a:t>
            </a:r>
            <a:r>
              <a:rPr lang="zh-CN" altLang="en-US">
                <a:solidFill>
                  <a:srgbClr val="FFFF00"/>
                </a:solidFill>
              </a:rPr>
              <a:t>“异”</a:t>
            </a:r>
            <a:r>
              <a:rPr lang="zh-CN" altLang="en-US">
                <a:solidFill>
                  <a:schemeClr val="bg1"/>
                </a:solidFill>
              </a:rPr>
              <a:t>在何处呢？</a:t>
            </a:r>
            <a:endParaRPr lang="zh-CN" altLang="en-US">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文本诵读</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32" name="文本框 4"/>
          <p:cNvSpPr txBox="1"/>
          <p:nvPr/>
        </p:nvSpPr>
        <p:spPr>
          <a:xfrm>
            <a:off x="179512" y="983506"/>
            <a:ext cx="8712968" cy="3785652"/>
          </a:xfrm>
          <a:prstGeom prst="rect">
            <a:avLst/>
          </a:prstGeom>
          <a:noFill/>
          <a:ln>
            <a:solidFill>
              <a:schemeClr val="bg1"/>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    一屠晚归，担中肉尽，止有剩骨。途中两狼，</a:t>
            </a:r>
            <a:r>
              <a:rPr lang="zh-CN" altLang="en-US" sz="2400" dirty="0">
                <a:solidFill>
                  <a:srgbClr val="FFFF00"/>
                </a:solidFill>
                <a:latin typeface="楷体" panose="02010609060101010101" charset="-122"/>
                <a:ea typeface="楷体" panose="02010609060101010101" charset="-122"/>
              </a:rPr>
              <a:t>缀</a:t>
            </a:r>
            <a:r>
              <a:rPr lang="zh-CN" altLang="en-US" sz="2400" dirty="0">
                <a:solidFill>
                  <a:schemeClr val="bg1"/>
                </a:solidFill>
                <a:latin typeface="楷体" panose="02010609060101010101" charset="-122"/>
                <a:ea typeface="楷体" panose="02010609060101010101" charset="-122"/>
              </a:rPr>
              <a:t>行甚远。</a:t>
            </a:r>
            <a:endParaRPr lang="zh-CN" altLang="en-US" sz="2400" dirty="0">
              <a:solidFill>
                <a:schemeClr val="bg1"/>
              </a:solidFill>
              <a:latin typeface="楷体" panose="02010609060101010101" charset="-122"/>
              <a:ea typeface="楷体" panose="02010609060101010101" charset="-122"/>
            </a:endParaRPr>
          </a:p>
          <a:p>
            <a:r>
              <a:rPr lang="zh-CN" altLang="en-US" sz="2400" dirty="0">
                <a:solidFill>
                  <a:schemeClr val="bg1"/>
                </a:solidFill>
                <a:latin typeface="楷体" panose="02010609060101010101" charset="-122"/>
                <a:ea typeface="楷体" panose="02010609060101010101" charset="-122"/>
              </a:rPr>
              <a:t>    屠惧，投以骨。一狼得骨止，一狼仍从。复投之，后狼止而前狼又至。骨已尽矣，而两狼之并驱如故。</a:t>
            </a:r>
            <a:endParaRPr lang="zh-CN" altLang="en-US" sz="2400" dirty="0">
              <a:solidFill>
                <a:schemeClr val="bg1"/>
              </a:solidFill>
              <a:latin typeface="楷体" panose="02010609060101010101" charset="-122"/>
              <a:ea typeface="楷体" panose="02010609060101010101" charset="-122"/>
            </a:endParaRPr>
          </a:p>
          <a:p>
            <a:r>
              <a:rPr lang="zh-CN" altLang="en-US" sz="2400" dirty="0">
                <a:solidFill>
                  <a:schemeClr val="bg1"/>
                </a:solidFill>
                <a:latin typeface="楷体" panose="02010609060101010101" charset="-122"/>
                <a:ea typeface="楷体" panose="02010609060101010101" charset="-122"/>
              </a:rPr>
              <a:t>    屠大</a:t>
            </a:r>
            <a:r>
              <a:rPr lang="zh-CN" altLang="en-US" sz="2400" dirty="0">
                <a:solidFill>
                  <a:srgbClr val="FFFF00"/>
                </a:solidFill>
                <a:latin typeface="楷体" panose="02010609060101010101" charset="-122"/>
                <a:ea typeface="楷体" panose="02010609060101010101" charset="-122"/>
              </a:rPr>
              <a:t>窘</a:t>
            </a:r>
            <a:r>
              <a:rPr lang="zh-CN" altLang="en-US" sz="2400" dirty="0">
                <a:solidFill>
                  <a:schemeClr val="bg1"/>
                </a:solidFill>
                <a:latin typeface="楷体" panose="02010609060101010101" charset="-122"/>
                <a:ea typeface="楷体" panose="02010609060101010101" charset="-122"/>
              </a:rPr>
              <a:t>，恐前后受其敌。顾野有麦场，场主积</a:t>
            </a:r>
            <a:r>
              <a:rPr lang="zh-CN" altLang="en-US" sz="2400" dirty="0">
                <a:solidFill>
                  <a:srgbClr val="FFFF00"/>
                </a:solidFill>
                <a:latin typeface="楷体" panose="02010609060101010101" charset="-122"/>
                <a:ea typeface="楷体" panose="02010609060101010101" charset="-122"/>
              </a:rPr>
              <a:t>薪</a:t>
            </a:r>
            <a:r>
              <a:rPr lang="zh-CN" altLang="en-US" sz="2400" dirty="0">
                <a:solidFill>
                  <a:schemeClr val="bg1"/>
                </a:solidFill>
                <a:latin typeface="楷体" panose="02010609060101010101" charset="-122"/>
                <a:ea typeface="楷体" panose="02010609060101010101" charset="-122"/>
              </a:rPr>
              <a:t>其中，</a:t>
            </a:r>
            <a:r>
              <a:rPr lang="zh-CN" altLang="en-US" sz="2400" dirty="0">
                <a:solidFill>
                  <a:srgbClr val="FFFF00"/>
                </a:solidFill>
                <a:latin typeface="楷体" panose="02010609060101010101" charset="-122"/>
                <a:ea typeface="楷体" panose="02010609060101010101" charset="-122"/>
              </a:rPr>
              <a:t>苫</a:t>
            </a:r>
            <a:r>
              <a:rPr lang="zh-CN" altLang="en-US" sz="2400" dirty="0">
                <a:solidFill>
                  <a:schemeClr val="bg1"/>
                </a:solidFill>
                <a:latin typeface="楷体" panose="02010609060101010101" charset="-122"/>
                <a:ea typeface="楷体" panose="02010609060101010101" charset="-122"/>
              </a:rPr>
              <a:t>蔽成丘。屠乃奔</a:t>
            </a:r>
            <a:r>
              <a:rPr lang="zh-CN" altLang="en-US" sz="2400" dirty="0">
                <a:solidFill>
                  <a:srgbClr val="FFFF00"/>
                </a:solidFill>
                <a:latin typeface="楷体" panose="02010609060101010101" charset="-122"/>
                <a:ea typeface="楷体" panose="02010609060101010101" charset="-122"/>
              </a:rPr>
              <a:t>倚</a:t>
            </a:r>
            <a:r>
              <a:rPr lang="zh-CN" altLang="en-US" sz="2400" dirty="0">
                <a:solidFill>
                  <a:schemeClr val="bg1"/>
                </a:solidFill>
                <a:latin typeface="楷体" panose="02010609060101010101" charset="-122"/>
                <a:ea typeface="楷体" panose="02010609060101010101" charset="-122"/>
              </a:rPr>
              <a:t>其下，</a:t>
            </a:r>
            <a:r>
              <a:rPr lang="zh-CN" altLang="en-US" sz="2400" dirty="0">
                <a:solidFill>
                  <a:srgbClr val="FFFF00"/>
                </a:solidFill>
                <a:latin typeface="楷体" panose="02010609060101010101" charset="-122"/>
                <a:ea typeface="楷体" panose="02010609060101010101" charset="-122"/>
              </a:rPr>
              <a:t>弛</a:t>
            </a:r>
            <a:r>
              <a:rPr lang="zh-CN" altLang="en-US" sz="2400" dirty="0">
                <a:solidFill>
                  <a:schemeClr val="bg1"/>
                </a:solidFill>
                <a:latin typeface="楷体" panose="02010609060101010101" charset="-122"/>
                <a:ea typeface="楷体" panose="02010609060101010101" charset="-122"/>
              </a:rPr>
              <a:t>担持刀。狼不敢前，</a:t>
            </a:r>
            <a:r>
              <a:rPr lang="zh-CN" altLang="en-US" sz="2400" dirty="0">
                <a:solidFill>
                  <a:srgbClr val="FFFF00"/>
                </a:solidFill>
                <a:latin typeface="楷体" panose="02010609060101010101" charset="-122"/>
                <a:ea typeface="楷体" panose="02010609060101010101" charset="-122"/>
              </a:rPr>
              <a:t>眈眈</a:t>
            </a:r>
            <a:r>
              <a:rPr lang="zh-CN" altLang="en-US" sz="2400" dirty="0">
                <a:solidFill>
                  <a:schemeClr val="bg1"/>
                </a:solidFill>
                <a:latin typeface="楷体" panose="02010609060101010101" charset="-122"/>
                <a:ea typeface="楷体" panose="02010609060101010101" charset="-122"/>
              </a:rPr>
              <a:t>相向。</a:t>
            </a:r>
            <a:endParaRPr lang="zh-CN" altLang="en-US" sz="2400" dirty="0">
              <a:solidFill>
                <a:schemeClr val="bg1"/>
              </a:solidFill>
              <a:latin typeface="楷体" panose="02010609060101010101" charset="-122"/>
              <a:ea typeface="楷体" panose="02010609060101010101" charset="-122"/>
            </a:endParaRPr>
          </a:p>
          <a:p>
            <a:r>
              <a:rPr lang="en-US" altLang="zh-CN" sz="2400" dirty="0">
                <a:solidFill>
                  <a:schemeClr val="bg1"/>
                </a:solidFill>
                <a:latin typeface="楷体" panose="02010609060101010101" charset="-122"/>
                <a:ea typeface="楷体" panose="02010609060101010101" charset="-122"/>
              </a:rPr>
              <a:t>    </a:t>
            </a:r>
            <a:r>
              <a:rPr lang="zh-CN" altLang="en-US" sz="2400" dirty="0">
                <a:solidFill>
                  <a:schemeClr val="bg1"/>
                </a:solidFill>
                <a:latin typeface="楷体" panose="02010609060101010101" charset="-122"/>
                <a:ea typeface="楷体" panose="02010609060101010101" charset="-122"/>
              </a:rPr>
              <a:t>少时，一狼</a:t>
            </a:r>
            <a:r>
              <a:rPr lang="zh-CN" altLang="en-US" sz="2400" dirty="0">
                <a:solidFill>
                  <a:srgbClr val="FFFF00"/>
                </a:solidFill>
                <a:latin typeface="楷体" panose="02010609060101010101" charset="-122"/>
                <a:ea typeface="楷体" panose="02010609060101010101" charset="-122"/>
              </a:rPr>
              <a:t>径</a:t>
            </a:r>
            <a:r>
              <a:rPr lang="zh-CN" altLang="en-US" sz="2400" dirty="0">
                <a:solidFill>
                  <a:schemeClr val="bg1"/>
                </a:solidFill>
                <a:latin typeface="楷体" panose="02010609060101010101" charset="-122"/>
                <a:ea typeface="楷体" panose="02010609060101010101" charset="-122"/>
              </a:rPr>
              <a:t>去，其一犬坐于前。久之，目似</a:t>
            </a:r>
            <a:r>
              <a:rPr lang="zh-CN" altLang="en-US" sz="2400" dirty="0">
                <a:solidFill>
                  <a:srgbClr val="FFFF00"/>
                </a:solidFill>
                <a:latin typeface="楷体" panose="02010609060101010101" charset="-122"/>
                <a:ea typeface="楷体" panose="02010609060101010101" charset="-122"/>
              </a:rPr>
              <a:t>瞑</a:t>
            </a:r>
            <a:r>
              <a:rPr lang="zh-CN" altLang="en-US" sz="2400" dirty="0">
                <a:solidFill>
                  <a:schemeClr val="bg1"/>
                </a:solidFill>
                <a:latin typeface="楷体" panose="02010609060101010101" charset="-122"/>
                <a:ea typeface="楷体" panose="02010609060101010101" charset="-122"/>
              </a:rPr>
              <a:t>，意</a:t>
            </a:r>
            <a:r>
              <a:rPr lang="zh-CN" altLang="en-US" sz="2400" dirty="0">
                <a:solidFill>
                  <a:srgbClr val="FFFF00"/>
                </a:solidFill>
                <a:latin typeface="楷体" panose="02010609060101010101" charset="-122"/>
                <a:ea typeface="楷体" panose="02010609060101010101" charset="-122"/>
              </a:rPr>
              <a:t>暇</a:t>
            </a:r>
            <a:r>
              <a:rPr lang="zh-CN" altLang="en-US" sz="2400" dirty="0">
                <a:solidFill>
                  <a:schemeClr val="bg1"/>
                </a:solidFill>
                <a:latin typeface="楷体" panose="02010609060101010101" charset="-122"/>
                <a:ea typeface="楷体" panose="02010609060101010101" charset="-122"/>
              </a:rPr>
              <a:t>甚。屠暴起，以刀劈狼首，又数刀</a:t>
            </a:r>
            <a:r>
              <a:rPr lang="zh-CN" altLang="en-US" sz="2400" dirty="0">
                <a:solidFill>
                  <a:srgbClr val="FFFF00"/>
                </a:solidFill>
                <a:latin typeface="楷体" panose="02010609060101010101" charset="-122"/>
                <a:ea typeface="楷体" panose="02010609060101010101" charset="-122"/>
              </a:rPr>
              <a:t>毙</a:t>
            </a:r>
            <a:r>
              <a:rPr lang="zh-CN" altLang="en-US" sz="2400" dirty="0">
                <a:solidFill>
                  <a:schemeClr val="bg1"/>
                </a:solidFill>
                <a:latin typeface="楷体" panose="02010609060101010101" charset="-122"/>
                <a:ea typeface="楷体" panose="02010609060101010101" charset="-122"/>
              </a:rPr>
              <a:t>之。方欲行，转视积薪后，一狼洞其中，意将</a:t>
            </a:r>
            <a:r>
              <a:rPr lang="zh-CN" altLang="en-US" sz="2400" dirty="0">
                <a:solidFill>
                  <a:srgbClr val="FFFF00"/>
                </a:solidFill>
                <a:latin typeface="楷体" panose="02010609060101010101" charset="-122"/>
                <a:ea typeface="楷体" panose="02010609060101010101" charset="-122"/>
              </a:rPr>
              <a:t>隧</a:t>
            </a:r>
            <a:r>
              <a:rPr lang="zh-CN" altLang="en-US" sz="2400" dirty="0">
                <a:solidFill>
                  <a:schemeClr val="bg1"/>
                </a:solidFill>
                <a:latin typeface="楷体" panose="02010609060101010101" charset="-122"/>
                <a:ea typeface="楷体" panose="02010609060101010101" charset="-122"/>
              </a:rPr>
              <a:t>入以攻其后也。身已半入，止露</a:t>
            </a:r>
            <a:r>
              <a:rPr lang="zh-CN" altLang="en-US" sz="2400" dirty="0">
                <a:solidFill>
                  <a:srgbClr val="FFFF00"/>
                </a:solidFill>
                <a:latin typeface="楷体" panose="02010609060101010101" charset="-122"/>
                <a:ea typeface="楷体" panose="02010609060101010101" charset="-122"/>
              </a:rPr>
              <a:t>尻</a:t>
            </a:r>
            <a:r>
              <a:rPr lang="zh-CN" altLang="en-US" sz="2400" dirty="0">
                <a:solidFill>
                  <a:schemeClr val="bg1"/>
                </a:solidFill>
                <a:latin typeface="楷体" panose="02010609060101010101" charset="-122"/>
                <a:ea typeface="楷体" panose="02010609060101010101" charset="-122"/>
              </a:rPr>
              <a:t>尾。屠自后断其股，亦毙之。乃悟前狼假</a:t>
            </a:r>
            <a:r>
              <a:rPr lang="zh-CN" altLang="en-US" sz="2400" dirty="0">
                <a:solidFill>
                  <a:srgbClr val="FFFF00"/>
                </a:solidFill>
                <a:latin typeface="楷体" panose="02010609060101010101" charset="-122"/>
                <a:ea typeface="楷体" panose="02010609060101010101" charset="-122"/>
              </a:rPr>
              <a:t>寐</a:t>
            </a:r>
            <a:r>
              <a:rPr lang="zh-CN" altLang="en-US" sz="2400" dirty="0">
                <a:solidFill>
                  <a:schemeClr val="bg1"/>
                </a:solidFill>
                <a:latin typeface="楷体" panose="02010609060101010101" charset="-122"/>
                <a:ea typeface="楷体" panose="02010609060101010101" charset="-122"/>
              </a:rPr>
              <a:t>，盖以诱敌。</a:t>
            </a:r>
            <a:endParaRPr lang="zh-CN" altLang="en-US" sz="2400" dirty="0">
              <a:solidFill>
                <a:schemeClr val="bg1"/>
              </a:solidFill>
              <a:latin typeface="楷体" panose="02010609060101010101" charset="-122"/>
              <a:ea typeface="楷体" panose="02010609060101010101" charset="-122"/>
            </a:endParaRPr>
          </a:p>
          <a:p>
            <a:r>
              <a:rPr lang="zh-CN" altLang="en-US" sz="2400" dirty="0">
                <a:solidFill>
                  <a:schemeClr val="bg1"/>
                </a:solidFill>
                <a:latin typeface="楷体" panose="02010609060101010101" charset="-122"/>
                <a:ea typeface="楷体" panose="02010609060101010101" charset="-122"/>
              </a:rPr>
              <a:t>    狼亦</a:t>
            </a:r>
            <a:r>
              <a:rPr lang="zh-CN" altLang="en-US" sz="2400" dirty="0">
                <a:solidFill>
                  <a:srgbClr val="FFFF00"/>
                </a:solidFill>
                <a:latin typeface="楷体" panose="02010609060101010101" charset="-122"/>
                <a:ea typeface="楷体" panose="02010609060101010101" charset="-122"/>
              </a:rPr>
              <a:t>黠</a:t>
            </a:r>
            <a:r>
              <a:rPr lang="zh-CN" altLang="en-US" sz="2400" dirty="0">
                <a:solidFill>
                  <a:schemeClr val="bg1"/>
                </a:solidFill>
                <a:latin typeface="楷体" panose="02010609060101010101" charset="-122"/>
                <a:ea typeface="楷体" panose="02010609060101010101" charset="-122"/>
              </a:rPr>
              <a:t>矣，而顷刻两毙，禽兽之变诈几何</a:t>
            </a:r>
            <a:r>
              <a:rPr lang="zh-CN" altLang="en-US" sz="2400" dirty="0">
                <a:solidFill>
                  <a:srgbClr val="FFFF00"/>
                </a:solidFill>
                <a:latin typeface="楷体" panose="02010609060101010101" charset="-122"/>
                <a:ea typeface="楷体" panose="02010609060101010101" charset="-122"/>
              </a:rPr>
              <a:t>哉</a:t>
            </a:r>
            <a:r>
              <a:rPr lang="zh-CN" altLang="en-US" sz="2400" dirty="0">
                <a:solidFill>
                  <a:schemeClr val="bg1"/>
                </a:solidFill>
                <a:latin typeface="楷体" panose="02010609060101010101" charset="-122"/>
                <a:ea typeface="楷体" panose="02010609060101010101" charset="-122"/>
              </a:rPr>
              <a:t>？止增笑耳。</a:t>
            </a:r>
            <a:endParaRPr lang="zh-CN" altLang="en-US" sz="2400" dirty="0">
              <a:solidFill>
                <a:schemeClr val="bg1"/>
              </a:solidFill>
              <a:latin typeface="楷体" panose="02010609060101010101" charset="-122"/>
              <a:ea typeface="楷体" panose="02010609060101010101" charset="-122"/>
            </a:endParaRPr>
          </a:p>
        </p:txBody>
      </p:sp>
      <p:sp>
        <p:nvSpPr>
          <p:cNvPr id="37" name="文本框 4"/>
          <p:cNvSpPr txBox="1"/>
          <p:nvPr/>
        </p:nvSpPr>
        <p:spPr>
          <a:xfrm>
            <a:off x="1979712" y="267494"/>
            <a:ext cx="3528392" cy="460375"/>
          </a:xfrm>
          <a:prstGeom prst="rect">
            <a:avLst/>
          </a:prstGeom>
          <a:noFill/>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同学诵读，读准字音。</a:t>
            </a:r>
            <a:endParaRPr lang="zh-CN" altLang="en-US" sz="2400" dirty="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07122" y="70009"/>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文本诵读</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32" name="文本框 4"/>
          <p:cNvSpPr txBox="1"/>
          <p:nvPr/>
        </p:nvSpPr>
        <p:spPr>
          <a:xfrm>
            <a:off x="287655" y="843915"/>
            <a:ext cx="8598535" cy="3846195"/>
          </a:xfrm>
          <a:prstGeom prst="rect">
            <a:avLst/>
          </a:prstGeom>
          <a:noFill/>
          <a:ln>
            <a:solidFill>
              <a:schemeClr val="bg1"/>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   </a:t>
            </a:r>
            <a:r>
              <a:rPr lang="zh-CN" altLang="en-US" sz="2000" dirty="0">
                <a:solidFill>
                  <a:schemeClr val="bg1"/>
                </a:solidFill>
                <a:latin typeface="楷体" panose="02010609060101010101" charset="-122"/>
                <a:ea typeface="楷体" panose="02010609060101010101" charset="-122"/>
              </a:rPr>
              <a:t> </a:t>
            </a:r>
            <a:r>
              <a:rPr lang="zh-CN" altLang="en-US" sz="2000" dirty="0">
                <a:solidFill>
                  <a:schemeClr val="bg1"/>
                </a:solidFill>
                <a:latin typeface="楷体" panose="02010609060101010101" charset="-122"/>
                <a:ea typeface="楷体" panose="02010609060101010101" charset="-122"/>
                <a:cs typeface="楷体" panose="02010609060101010101" charset="-122"/>
              </a:rPr>
              <a:t>一屠晚归，担中肉尽，止有剩骨。途中两狼，</a:t>
            </a:r>
            <a:r>
              <a:rPr lang="zh-CN" altLang="en-US" sz="2000" b="1" dirty="0">
                <a:solidFill>
                  <a:srgbClr val="FFFF00"/>
                </a:solidFill>
                <a:latin typeface="楷体" panose="02010609060101010101" charset="-122"/>
                <a:ea typeface="楷体" panose="02010609060101010101" charset="-122"/>
                <a:cs typeface="楷体" panose="02010609060101010101" charset="-122"/>
              </a:rPr>
              <a:t>缀（</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zhuì</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行甚远。</a:t>
            </a:r>
            <a:endParaRPr lang="zh-CN" altLang="en-US" sz="2000" dirty="0">
              <a:solidFill>
                <a:schemeClr val="bg1"/>
              </a:solidFill>
              <a:latin typeface="楷体" panose="02010609060101010101" charset="-122"/>
              <a:ea typeface="楷体" panose="02010609060101010101" charset="-122"/>
              <a:cs typeface="楷体" panose="02010609060101010101" charset="-122"/>
            </a:endParaRPr>
          </a:p>
          <a:p>
            <a:r>
              <a:rPr lang="zh-CN" altLang="en-US" sz="2000" dirty="0">
                <a:solidFill>
                  <a:schemeClr val="bg1"/>
                </a:solidFill>
                <a:latin typeface="楷体" panose="02010609060101010101" charset="-122"/>
                <a:ea typeface="楷体" panose="02010609060101010101" charset="-122"/>
                <a:cs typeface="楷体" panose="02010609060101010101" charset="-122"/>
              </a:rPr>
              <a:t>    屠惧，投以骨。一狼得骨止，一狼仍从。复投之，后狼止而前狼又至。骨已尽矣，而两狼之并驱如故。</a:t>
            </a:r>
            <a:endParaRPr lang="zh-CN" altLang="en-US" sz="2000" dirty="0">
              <a:solidFill>
                <a:schemeClr val="bg1"/>
              </a:solidFill>
              <a:latin typeface="楷体" panose="02010609060101010101" charset="-122"/>
              <a:ea typeface="楷体" panose="02010609060101010101" charset="-122"/>
              <a:cs typeface="楷体" panose="02010609060101010101" charset="-122"/>
            </a:endParaRPr>
          </a:p>
          <a:p>
            <a:r>
              <a:rPr lang="zh-CN" altLang="en-US" sz="2000" dirty="0">
                <a:solidFill>
                  <a:schemeClr val="bg1"/>
                </a:solidFill>
                <a:latin typeface="楷体" panose="02010609060101010101" charset="-122"/>
                <a:ea typeface="楷体" panose="02010609060101010101" charset="-122"/>
                <a:cs typeface="楷体" panose="02010609060101010101" charset="-122"/>
              </a:rPr>
              <a:t>    屠大</a:t>
            </a:r>
            <a:r>
              <a:rPr lang="zh-CN" altLang="en-US" sz="2000" b="1" dirty="0">
                <a:solidFill>
                  <a:srgbClr val="FFFF00"/>
                </a:solidFill>
                <a:latin typeface="楷体" panose="02010609060101010101" charset="-122"/>
                <a:ea typeface="楷体" panose="02010609060101010101" charset="-122"/>
                <a:cs typeface="楷体" panose="02010609060101010101" charset="-122"/>
              </a:rPr>
              <a:t>窘（</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jiǒng</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，恐前后受其敌。顾野有麦场，场主积</a:t>
            </a:r>
            <a:r>
              <a:rPr lang="zh-CN" altLang="en-US" sz="2000" dirty="0">
                <a:solidFill>
                  <a:srgbClr val="FFFF00"/>
                </a:solidFill>
                <a:latin typeface="楷体" panose="02010609060101010101" charset="-122"/>
                <a:ea typeface="楷体" panose="02010609060101010101" charset="-122"/>
                <a:cs typeface="楷体" panose="02010609060101010101" charset="-122"/>
              </a:rPr>
              <a:t>薪</a:t>
            </a:r>
            <a:r>
              <a:rPr lang="zh-CN" altLang="en-US" sz="2000" dirty="0">
                <a:solidFill>
                  <a:schemeClr val="bg1"/>
                </a:solidFill>
                <a:latin typeface="楷体" panose="02010609060101010101" charset="-122"/>
                <a:ea typeface="楷体" panose="02010609060101010101" charset="-122"/>
                <a:cs typeface="楷体" panose="02010609060101010101" charset="-122"/>
              </a:rPr>
              <a:t>其中，</a:t>
            </a:r>
            <a:r>
              <a:rPr lang="zh-CN" altLang="en-US" sz="2000" b="1" dirty="0">
                <a:solidFill>
                  <a:srgbClr val="FFFF00"/>
                </a:solidFill>
                <a:latin typeface="楷体" panose="02010609060101010101" charset="-122"/>
                <a:ea typeface="楷体" panose="02010609060101010101" charset="-122"/>
                <a:cs typeface="楷体" panose="02010609060101010101" charset="-122"/>
              </a:rPr>
              <a:t>苫（</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shàn</a:t>
            </a:r>
            <a:r>
              <a:rPr lang="zh-CN" altLang="en-US" sz="2000" b="1" dirty="0">
                <a:solidFill>
                  <a:srgbClr val="FFFF00"/>
                </a:solidFill>
                <a:latin typeface="楷体" panose="02010609060101010101" charset="-122"/>
                <a:ea typeface="楷体" panose="02010609060101010101" charset="-122"/>
                <a:cs typeface="楷体" panose="02010609060101010101" charset="-122"/>
              </a:rPr>
              <a:t>）</a:t>
            </a:r>
            <a:r>
              <a:rPr lang="zh-CN" altLang="en-US" sz="2000" dirty="0">
                <a:solidFill>
                  <a:schemeClr val="bg1"/>
                </a:solidFill>
                <a:latin typeface="楷体" panose="02010609060101010101" charset="-122"/>
                <a:ea typeface="楷体" panose="02010609060101010101" charset="-122"/>
                <a:cs typeface="楷体" panose="02010609060101010101" charset="-122"/>
              </a:rPr>
              <a:t>蔽成丘。屠乃奔</a:t>
            </a:r>
            <a:r>
              <a:rPr lang="zh-CN" altLang="en-US" sz="2000" dirty="0">
                <a:solidFill>
                  <a:srgbClr val="FFFF00"/>
                </a:solidFill>
                <a:latin typeface="楷体" panose="02010609060101010101" charset="-122"/>
                <a:ea typeface="楷体" panose="02010609060101010101" charset="-122"/>
                <a:cs typeface="楷体" panose="02010609060101010101" charset="-122"/>
              </a:rPr>
              <a:t>倚</a:t>
            </a:r>
            <a:r>
              <a:rPr lang="zh-CN" altLang="en-US" sz="2000" dirty="0">
                <a:solidFill>
                  <a:schemeClr val="bg1"/>
                </a:solidFill>
                <a:latin typeface="楷体" panose="02010609060101010101" charset="-122"/>
                <a:ea typeface="楷体" panose="02010609060101010101" charset="-122"/>
                <a:cs typeface="楷体" panose="02010609060101010101" charset="-122"/>
              </a:rPr>
              <a:t>其下，</a:t>
            </a:r>
            <a:r>
              <a:rPr lang="zh-CN" altLang="en-US" sz="2000" b="1" dirty="0">
                <a:solidFill>
                  <a:srgbClr val="FFFF00"/>
                </a:solidFill>
                <a:latin typeface="楷体" panose="02010609060101010101" charset="-122"/>
                <a:ea typeface="楷体" panose="02010609060101010101" charset="-122"/>
                <a:cs typeface="楷体" panose="02010609060101010101" charset="-122"/>
              </a:rPr>
              <a:t>弛</a:t>
            </a:r>
            <a:r>
              <a:rPr lang="en-US" altLang="zh-CN" sz="2000" b="1" dirty="0" err="1">
                <a:solidFill>
                  <a:srgbClr val="FFFF00"/>
                </a:solidFill>
                <a:latin typeface="楷体" panose="02010609060101010101" charset="-122"/>
                <a:ea typeface="楷体" panose="02010609060101010101" charset="-122"/>
                <a:cs typeface="楷体" panose="02010609060101010101" charset="-122"/>
              </a:rPr>
              <a:t>担</a:t>
            </a:r>
            <a:r>
              <a:rPr lang="zh-CN" altLang="en-US" sz="2000" b="1" dirty="0" err="1">
                <a:solidFill>
                  <a:srgbClr val="FFFF00"/>
                </a:solidFill>
                <a:latin typeface="楷体" panose="02010609060101010101" charset="-122"/>
                <a:ea typeface="楷体" panose="02010609060101010101" charset="-122"/>
                <a:cs typeface="楷体" panose="02010609060101010101" charset="-122"/>
              </a:rPr>
              <a:t>（</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chí</a:t>
            </a:r>
            <a:r>
              <a:rPr lang="en-US" altLang="zh-CN" sz="2000" b="1" dirty="0">
                <a:solidFill>
                  <a:srgbClr val="FFFF00"/>
                </a:solidFill>
                <a:latin typeface="楷体" panose="02010609060101010101" charset="-122"/>
                <a:ea typeface="楷体" panose="02010609060101010101" charset="-122"/>
                <a:cs typeface="楷体" panose="02010609060101010101" charset="-122"/>
                <a:sym typeface="+mn-ea"/>
              </a:rPr>
              <a:t> </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dàn</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持刀。狼不敢前，</a:t>
            </a:r>
            <a:r>
              <a:rPr lang="zh-CN" altLang="en-US" sz="2000" b="1" dirty="0">
                <a:solidFill>
                  <a:srgbClr val="FFFF00"/>
                </a:solidFill>
                <a:latin typeface="楷体" panose="02010609060101010101" charset="-122"/>
                <a:ea typeface="楷体" panose="02010609060101010101" charset="-122"/>
                <a:cs typeface="楷体" panose="02010609060101010101" charset="-122"/>
              </a:rPr>
              <a:t>眈眈（</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dān</a:t>
            </a:r>
            <a:r>
              <a:rPr lang="zh-CN" altLang="en-US" sz="2000" b="1" dirty="0">
                <a:solidFill>
                  <a:srgbClr val="FFFF00"/>
                </a:solidFill>
                <a:latin typeface="楷体" panose="02010609060101010101" charset="-122"/>
                <a:ea typeface="楷体" panose="02010609060101010101" charset="-122"/>
                <a:cs typeface="楷体" panose="02010609060101010101" charset="-122"/>
              </a:rPr>
              <a:t>）</a:t>
            </a:r>
            <a:r>
              <a:rPr lang="zh-CN" altLang="en-US" sz="2000" dirty="0">
                <a:solidFill>
                  <a:schemeClr val="bg1"/>
                </a:solidFill>
                <a:latin typeface="楷体" panose="02010609060101010101" charset="-122"/>
                <a:ea typeface="楷体" panose="02010609060101010101" charset="-122"/>
                <a:cs typeface="楷体" panose="02010609060101010101" charset="-122"/>
              </a:rPr>
              <a:t>相向。</a:t>
            </a:r>
            <a:endParaRPr lang="zh-CN" altLang="en-US" sz="2000" dirty="0">
              <a:solidFill>
                <a:schemeClr val="bg1"/>
              </a:solidFill>
              <a:latin typeface="楷体" panose="02010609060101010101" charset="-122"/>
              <a:ea typeface="楷体" panose="02010609060101010101" charset="-122"/>
              <a:cs typeface="楷体" panose="02010609060101010101" charset="-122"/>
            </a:endParaRPr>
          </a:p>
          <a:p>
            <a:r>
              <a:rPr lang="en-US" altLang="zh-CN" sz="2000" dirty="0">
                <a:solidFill>
                  <a:schemeClr val="bg1"/>
                </a:solidFill>
                <a:latin typeface="楷体" panose="02010609060101010101" charset="-122"/>
                <a:ea typeface="楷体" panose="02010609060101010101" charset="-122"/>
                <a:cs typeface="楷体" panose="02010609060101010101" charset="-122"/>
              </a:rPr>
              <a:t>    </a:t>
            </a:r>
            <a:r>
              <a:rPr lang="zh-CN" altLang="en-US" sz="2000" dirty="0">
                <a:solidFill>
                  <a:schemeClr val="bg1"/>
                </a:solidFill>
                <a:latin typeface="楷体" panose="02010609060101010101" charset="-122"/>
                <a:ea typeface="楷体" panose="02010609060101010101" charset="-122"/>
                <a:cs typeface="楷体" panose="02010609060101010101" charset="-122"/>
              </a:rPr>
              <a:t>少时，一狼</a:t>
            </a:r>
            <a:r>
              <a:rPr lang="zh-CN" altLang="en-US" sz="2000" b="1" dirty="0">
                <a:solidFill>
                  <a:srgbClr val="FFFF00"/>
                </a:solidFill>
                <a:latin typeface="楷体" panose="02010609060101010101" charset="-122"/>
                <a:ea typeface="楷体" panose="02010609060101010101" charset="-122"/>
                <a:cs typeface="楷体" panose="02010609060101010101" charset="-122"/>
              </a:rPr>
              <a:t>径（</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jìng</a:t>
            </a:r>
            <a:r>
              <a:rPr lang="zh-CN" altLang="en-US" sz="2000" b="1" dirty="0">
                <a:solidFill>
                  <a:srgbClr val="FFFF00"/>
                </a:solidFill>
                <a:latin typeface="楷体" panose="02010609060101010101" charset="-122"/>
                <a:ea typeface="楷体" panose="02010609060101010101" charset="-122"/>
                <a:cs typeface="楷体" panose="02010609060101010101" charset="-122"/>
              </a:rPr>
              <a:t>）</a:t>
            </a:r>
            <a:r>
              <a:rPr lang="zh-CN" altLang="en-US" sz="2000" dirty="0">
                <a:solidFill>
                  <a:schemeClr val="bg1"/>
                </a:solidFill>
                <a:latin typeface="楷体" panose="02010609060101010101" charset="-122"/>
                <a:ea typeface="楷体" panose="02010609060101010101" charset="-122"/>
                <a:cs typeface="楷体" panose="02010609060101010101" charset="-122"/>
              </a:rPr>
              <a:t>去，其一犬坐于前。久之，目似</a:t>
            </a:r>
            <a:r>
              <a:rPr lang="zh-CN" altLang="en-US" sz="2000" b="1" dirty="0">
                <a:solidFill>
                  <a:srgbClr val="FFFF00"/>
                </a:solidFill>
                <a:latin typeface="楷体" panose="02010609060101010101" charset="-122"/>
                <a:ea typeface="楷体" panose="02010609060101010101" charset="-122"/>
                <a:cs typeface="楷体" panose="02010609060101010101" charset="-122"/>
              </a:rPr>
              <a:t>瞑（</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míng</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，意</a:t>
            </a:r>
            <a:r>
              <a:rPr lang="zh-CN" altLang="en-US" sz="2000" b="1" dirty="0">
                <a:solidFill>
                  <a:srgbClr val="FFFF00"/>
                </a:solidFill>
                <a:latin typeface="楷体" panose="02010609060101010101" charset="-122"/>
                <a:ea typeface="楷体" panose="02010609060101010101" charset="-122"/>
                <a:cs typeface="楷体" panose="02010609060101010101" charset="-122"/>
              </a:rPr>
              <a:t>暇（</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xiá</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甚。屠暴起，以刀劈狼首，又数刀</a:t>
            </a:r>
            <a:r>
              <a:rPr lang="zh-CN" altLang="en-US" sz="2000" b="1" dirty="0">
                <a:solidFill>
                  <a:srgbClr val="FFFF00"/>
                </a:solidFill>
                <a:latin typeface="楷体" panose="02010609060101010101" charset="-122"/>
                <a:ea typeface="楷体" panose="02010609060101010101" charset="-122"/>
                <a:cs typeface="楷体" panose="02010609060101010101" charset="-122"/>
              </a:rPr>
              <a:t>毙（</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bì</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之。方欲行，转视积薪后，一狼洞其中，意将</a:t>
            </a:r>
            <a:r>
              <a:rPr lang="zh-CN" altLang="en-US" sz="2000" b="1" dirty="0">
                <a:solidFill>
                  <a:srgbClr val="FFFF00"/>
                </a:solidFill>
                <a:latin typeface="楷体" panose="02010609060101010101" charset="-122"/>
                <a:ea typeface="楷体" panose="02010609060101010101" charset="-122"/>
                <a:cs typeface="楷体" panose="02010609060101010101" charset="-122"/>
              </a:rPr>
              <a:t>隧（</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suì</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入以攻其后也。身已半入，止露</a:t>
            </a:r>
            <a:r>
              <a:rPr lang="zh-CN" altLang="en-US" sz="2000" b="1" dirty="0">
                <a:solidFill>
                  <a:srgbClr val="FFFF00"/>
                </a:solidFill>
                <a:latin typeface="楷体" panose="02010609060101010101" charset="-122"/>
                <a:ea typeface="楷体" panose="02010609060101010101" charset="-122"/>
                <a:cs typeface="楷体" panose="02010609060101010101" charset="-122"/>
              </a:rPr>
              <a:t>尻（</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kāo</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尾。屠自后断其股，亦毙之。乃悟前狼假</a:t>
            </a:r>
            <a:r>
              <a:rPr lang="zh-CN" altLang="en-US" sz="2000" b="1" dirty="0">
                <a:solidFill>
                  <a:srgbClr val="FFFF00"/>
                </a:solidFill>
                <a:latin typeface="楷体" panose="02010609060101010101" charset="-122"/>
                <a:ea typeface="楷体" panose="02010609060101010101" charset="-122"/>
                <a:cs typeface="楷体" panose="02010609060101010101" charset="-122"/>
              </a:rPr>
              <a:t>寐（</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mèi</a:t>
            </a:r>
            <a:r>
              <a:rPr lang="zh-CN" altLang="en-US" sz="2000" b="1" dirty="0" err="1">
                <a:solidFill>
                  <a:srgbClr val="FFFF00"/>
                </a:solidFill>
                <a:latin typeface="楷体" panose="02010609060101010101" charset="-122"/>
                <a:ea typeface="楷体" panose="02010609060101010101" charset="-122"/>
                <a:cs typeface="楷体" panose="02010609060101010101" charset="-122"/>
                <a:sym typeface="+mn-ea"/>
              </a:rPr>
              <a:t>）</a:t>
            </a:r>
            <a:r>
              <a:rPr lang="zh-CN" altLang="en-US" sz="2000" dirty="0">
                <a:solidFill>
                  <a:schemeClr val="bg1"/>
                </a:solidFill>
                <a:latin typeface="楷体" panose="02010609060101010101" charset="-122"/>
                <a:ea typeface="楷体" panose="02010609060101010101" charset="-122"/>
                <a:cs typeface="楷体" panose="02010609060101010101" charset="-122"/>
              </a:rPr>
              <a:t>，盖以诱敌。</a:t>
            </a:r>
            <a:endParaRPr lang="zh-CN" altLang="en-US" sz="2000" dirty="0">
              <a:solidFill>
                <a:schemeClr val="bg1"/>
              </a:solidFill>
              <a:latin typeface="楷体" panose="02010609060101010101" charset="-122"/>
              <a:ea typeface="楷体" panose="02010609060101010101" charset="-122"/>
              <a:cs typeface="楷体" panose="02010609060101010101" charset="-122"/>
            </a:endParaRPr>
          </a:p>
          <a:p>
            <a:r>
              <a:rPr lang="zh-CN" altLang="en-US" sz="2000" dirty="0">
                <a:solidFill>
                  <a:schemeClr val="bg1"/>
                </a:solidFill>
                <a:latin typeface="楷体" panose="02010609060101010101" charset="-122"/>
                <a:ea typeface="楷体" panose="02010609060101010101" charset="-122"/>
                <a:cs typeface="楷体" panose="02010609060101010101" charset="-122"/>
              </a:rPr>
              <a:t>    狼亦</a:t>
            </a:r>
            <a:r>
              <a:rPr lang="zh-CN" altLang="en-US" sz="2000" b="1" dirty="0">
                <a:solidFill>
                  <a:srgbClr val="FFFF00"/>
                </a:solidFill>
                <a:latin typeface="楷体" panose="02010609060101010101" charset="-122"/>
                <a:ea typeface="楷体" panose="02010609060101010101" charset="-122"/>
                <a:cs typeface="楷体" panose="02010609060101010101" charset="-122"/>
              </a:rPr>
              <a:t>黠（</a:t>
            </a:r>
            <a:r>
              <a:rPr lang="en-US" altLang="zh-CN" sz="2000" b="1" dirty="0" err="1">
                <a:solidFill>
                  <a:srgbClr val="FFFF00"/>
                </a:solidFill>
                <a:latin typeface="楷体" panose="02010609060101010101" charset="-122"/>
                <a:ea typeface="楷体" panose="02010609060101010101" charset="-122"/>
                <a:cs typeface="楷体" panose="02010609060101010101" charset="-122"/>
                <a:sym typeface="+mn-ea"/>
              </a:rPr>
              <a:t>xiá</a:t>
            </a:r>
            <a:r>
              <a:rPr lang="zh-CN" altLang="en-US" sz="2000" b="1" dirty="0">
                <a:solidFill>
                  <a:srgbClr val="FFFF00"/>
                </a:solidFill>
                <a:latin typeface="楷体" panose="02010609060101010101" charset="-122"/>
                <a:ea typeface="楷体" panose="02010609060101010101" charset="-122"/>
                <a:cs typeface="楷体" panose="02010609060101010101" charset="-122"/>
              </a:rPr>
              <a:t>）</a:t>
            </a:r>
            <a:r>
              <a:rPr lang="zh-CN" altLang="en-US" sz="2000" dirty="0">
                <a:solidFill>
                  <a:schemeClr val="bg1"/>
                </a:solidFill>
                <a:latin typeface="楷体" panose="02010609060101010101" charset="-122"/>
                <a:ea typeface="楷体" panose="02010609060101010101" charset="-122"/>
                <a:cs typeface="楷体" panose="02010609060101010101" charset="-122"/>
              </a:rPr>
              <a:t>矣，而</a:t>
            </a:r>
            <a:r>
              <a:rPr lang="en-US" altLang="zh-CN" sz="2000" b="1" dirty="0" err="1">
                <a:solidFill>
                  <a:srgbClr val="FFFF00"/>
                </a:solidFill>
                <a:latin typeface="楷体" panose="02010609060101010101" charset="-122"/>
                <a:ea typeface="楷体" panose="02010609060101010101" charset="-122"/>
                <a:cs typeface="楷体" panose="02010609060101010101" charset="-122"/>
              </a:rPr>
              <a:t>顷</a:t>
            </a:r>
            <a:r>
              <a:rPr lang="zh-CN" altLang="en-US" sz="2000" b="1" dirty="0" err="1">
                <a:solidFill>
                  <a:srgbClr val="FFFF00"/>
                </a:solidFill>
                <a:latin typeface="楷体" panose="02010609060101010101" charset="-122"/>
                <a:ea typeface="楷体" panose="02010609060101010101" charset="-122"/>
                <a:cs typeface="楷体" panose="02010609060101010101" charset="-122"/>
              </a:rPr>
              <a:t>（qǐng）</a:t>
            </a:r>
            <a:r>
              <a:rPr lang="zh-CN" altLang="en-US" sz="2000" dirty="0">
                <a:solidFill>
                  <a:schemeClr val="bg1"/>
                </a:solidFill>
                <a:latin typeface="楷体" panose="02010609060101010101" charset="-122"/>
                <a:ea typeface="楷体" panose="02010609060101010101" charset="-122"/>
                <a:cs typeface="楷体" panose="02010609060101010101" charset="-122"/>
              </a:rPr>
              <a:t>刻两毙，禽兽之变诈几何</a:t>
            </a:r>
            <a:r>
              <a:rPr lang="zh-CN" altLang="en-US" sz="2000" dirty="0">
                <a:solidFill>
                  <a:srgbClr val="FFFF00"/>
                </a:solidFill>
                <a:latin typeface="楷体" panose="02010609060101010101" charset="-122"/>
                <a:ea typeface="楷体" panose="02010609060101010101" charset="-122"/>
                <a:cs typeface="楷体" panose="02010609060101010101" charset="-122"/>
              </a:rPr>
              <a:t>哉</a:t>
            </a:r>
            <a:r>
              <a:rPr lang="zh-CN" altLang="en-US" sz="2000" dirty="0">
                <a:solidFill>
                  <a:schemeClr val="bg1"/>
                </a:solidFill>
                <a:latin typeface="楷体" panose="02010609060101010101" charset="-122"/>
                <a:ea typeface="楷体" panose="02010609060101010101" charset="-122"/>
                <a:cs typeface="楷体" panose="02010609060101010101" charset="-122"/>
              </a:rPr>
              <a:t>？止增笑耳。</a:t>
            </a:r>
            <a:endParaRPr lang="zh-CN" altLang="en-US" sz="2000" dirty="0">
              <a:solidFill>
                <a:schemeClr val="bg1"/>
              </a:solidFill>
              <a:latin typeface="楷体" panose="02010609060101010101" charset="-122"/>
              <a:ea typeface="楷体" panose="02010609060101010101" charset="-122"/>
              <a:cs typeface="楷体" panose="02010609060101010101" charset="-122"/>
            </a:endParaRPr>
          </a:p>
        </p:txBody>
      </p:sp>
      <p:sp>
        <p:nvSpPr>
          <p:cNvPr id="37" name="文本框 4"/>
          <p:cNvSpPr txBox="1"/>
          <p:nvPr/>
        </p:nvSpPr>
        <p:spPr>
          <a:xfrm>
            <a:off x="1979712" y="123984"/>
            <a:ext cx="3528392" cy="460375"/>
          </a:xfrm>
          <a:prstGeom prst="rect">
            <a:avLst/>
          </a:prstGeom>
          <a:noFill/>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读准字音，标注拼音。</a:t>
            </a:r>
            <a:endParaRPr lang="zh-CN" altLang="en-US" sz="2400" dirty="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19726" y="-159"/>
            <a:ext cx="5615940" cy="857250"/>
          </a:xfrm>
        </p:spPr>
        <p:txBody>
          <a:bodyPr/>
          <a:lstStyle/>
          <a:p>
            <a:r>
              <a:rPr lang="zh-CN" altLang="en-US" sz="3000" u="sng">
                <a:solidFill>
                  <a:schemeClr val="bg1"/>
                </a:solidFill>
              </a:rPr>
              <a:t>没有标点，自己断句。</a:t>
            </a:r>
            <a:endParaRPr lang="zh-CN" altLang="en-US" sz="3000" u="sng">
              <a:solidFill>
                <a:schemeClr val="bg1"/>
              </a:solidFill>
            </a:endParaRPr>
          </a:p>
        </p:txBody>
      </p:sp>
      <p:sp>
        <p:nvSpPr>
          <p:cNvPr id="3" name="内容占位符 2"/>
          <p:cNvSpPr>
            <a:spLocks noGrp="1"/>
          </p:cNvSpPr>
          <p:nvPr>
            <p:ph idx="1"/>
          </p:nvPr>
        </p:nvSpPr>
        <p:spPr>
          <a:xfrm>
            <a:off x="539750" y="1059815"/>
            <a:ext cx="7954645" cy="3766820"/>
          </a:xfrm>
        </p:spPr>
        <p:txBody>
          <a:bodyPr>
            <a:normAutofit lnSpcReduction="20000"/>
          </a:bodyPr>
          <a:lstStyle/>
          <a:p>
            <a:pPr marL="0" indent="0">
              <a:buNone/>
            </a:pPr>
            <a:r>
              <a:rPr lang="en-US" altLang="zh-CN" sz="2800" dirty="0">
                <a:solidFill>
                  <a:schemeClr val="bg1"/>
                </a:solidFill>
                <a:latin typeface="黑体" panose="02010609060101010101" charset="-122"/>
                <a:ea typeface="黑体" panose="02010609060101010101" charset="-122"/>
                <a:cs typeface="黑体" panose="02010609060101010101" charset="-122"/>
              </a:rPr>
              <a:t> </a:t>
            </a:r>
            <a:r>
              <a:rPr lang="en-US" altLang="zh-CN" sz="2800" baseline="30000" dirty="0">
                <a:solidFill>
                  <a:schemeClr val="bg1"/>
                </a:solidFill>
                <a:latin typeface="黑体" panose="02010609060101010101" charset="-122"/>
                <a:ea typeface="黑体" panose="02010609060101010101" charset="-122"/>
                <a:cs typeface="黑体" panose="02010609060101010101" charset="-122"/>
              </a:rPr>
              <a:t> </a:t>
            </a:r>
            <a:r>
              <a:rPr lang="zh-CN" altLang="en-US" sz="2800" dirty="0">
                <a:solidFill>
                  <a:schemeClr val="bg1"/>
                </a:solidFill>
                <a:latin typeface="楷体" panose="02010609060101010101" charset="-122"/>
                <a:ea typeface="楷体" panose="02010609060101010101" charset="-122"/>
              </a:rPr>
              <a:t> 一屠晚归担中肉尽止有剩骨途中两狼缀行甚远屠惧投以骨一</a:t>
            </a:r>
            <a:r>
              <a:rPr lang="zh-CN" altLang="en-US" sz="2800" dirty="0">
                <a:solidFill>
                  <a:schemeClr val="bg1"/>
                </a:solidFill>
                <a:latin typeface="楷体" panose="02010609060101010101" charset="-122"/>
                <a:ea typeface="楷体" panose="02010609060101010101" charset="-122"/>
              </a:rPr>
              <a:t>狼得骨止一狼仍从复投之后狼止而前狼又至骨已尽矣而两狼之并驱如故屠大窘恐前后受其敌顾野有麦场场主积薪其中苫蔽成丘屠乃奔倚其下弛担持刀狼不敢前眈眈相向少时一狼径去其一犬坐于前久之目似瞑意暇甚屠暴起以刀劈狼首又数刀毙之方欲行转视积薪后一狼洞其中意将隧入以攻其后也身已半入止露尻尾屠自后断其股亦毙之乃悟前狼假寐盖以诱敌狼亦黠矣而顷刻两毙禽兽之变诈几何哉止增笑耳</a:t>
            </a:r>
            <a:endParaRPr lang="zh-CN" altLang="en-US" sz="2800" dirty="0">
              <a:solidFill>
                <a:schemeClr val="bg1"/>
              </a:solidFill>
              <a:latin typeface="楷体" panose="02010609060101010101" charset="-122"/>
              <a:ea typeface="楷体" panose="02010609060101010101" charset="-122"/>
            </a:endParaRPr>
          </a:p>
        </p:txBody>
      </p:sp>
      <p:sp>
        <p:nvSpPr>
          <p:cNvPr id="8" name="矩形 7"/>
          <p:cNvSpPr/>
          <p:nvPr/>
        </p:nvSpPr>
        <p:spPr>
          <a:xfrm>
            <a:off x="107122" y="12398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latin typeface="黑体" panose="02010609060101010101" charset="-122"/>
                <a:ea typeface="黑体" panose="02010609060101010101" charset="-122"/>
              </a:rPr>
              <a:t>文本诵读</a:t>
            </a:r>
            <a:endParaRPr lang="zh-CN" altLang="en-US" sz="2400" dirty="0">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文本诵读</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2" name="文本框 4"/>
          <p:cNvSpPr txBox="1"/>
          <p:nvPr/>
        </p:nvSpPr>
        <p:spPr>
          <a:xfrm>
            <a:off x="179512" y="885170"/>
            <a:ext cx="4392488" cy="3990836"/>
          </a:xfrm>
          <a:prstGeom prst="rect">
            <a:avLst/>
          </a:prstGeom>
          <a:noFill/>
          <a:ln>
            <a:solidFill>
              <a:schemeClr val="bg1"/>
            </a:solidFill>
          </a:ln>
        </p:spPr>
        <p:txBody>
          <a:bodyPr wrap="square" rtlCol="0">
            <a:spAutoFit/>
          </a:bodyPr>
          <a:lstStyle/>
          <a:p>
            <a:pPr>
              <a:lnSpc>
                <a:spcPts val="1900"/>
              </a:lnSpc>
            </a:pPr>
            <a:r>
              <a:rPr lang="zh-CN" altLang="en-US" dirty="0">
                <a:solidFill>
                  <a:schemeClr val="bg1"/>
                </a:solidFill>
                <a:latin typeface="楷体" panose="02010609060101010101" charset="-122"/>
                <a:ea typeface="楷体" panose="02010609060101010101" charset="-122"/>
              </a:rPr>
              <a:t>    一屠晚归，担中肉尽，止有剩骨。途中两狼，</a:t>
            </a:r>
            <a:r>
              <a:rPr lang="zh-CN" altLang="en-US" dirty="0">
                <a:solidFill>
                  <a:srgbClr val="FFFF00"/>
                </a:solidFill>
                <a:latin typeface="楷体" panose="02010609060101010101" charset="-122"/>
                <a:ea typeface="楷体" panose="02010609060101010101" charset="-122"/>
              </a:rPr>
              <a:t>缀</a:t>
            </a:r>
            <a:r>
              <a:rPr lang="zh-CN" altLang="en-US" dirty="0">
                <a:solidFill>
                  <a:schemeClr val="bg1"/>
                </a:solidFill>
                <a:latin typeface="楷体" panose="02010609060101010101" charset="-122"/>
                <a:ea typeface="楷体" panose="02010609060101010101" charset="-122"/>
              </a:rPr>
              <a:t>行甚远。</a:t>
            </a:r>
            <a:endParaRPr lang="zh-CN" altLang="en-US" dirty="0">
              <a:solidFill>
                <a:schemeClr val="bg1"/>
              </a:solidFill>
              <a:latin typeface="楷体" panose="02010609060101010101" charset="-122"/>
              <a:ea typeface="楷体" panose="02010609060101010101" charset="-122"/>
            </a:endParaRPr>
          </a:p>
          <a:p>
            <a:pPr>
              <a:lnSpc>
                <a:spcPts val="1900"/>
              </a:lnSpc>
            </a:pPr>
            <a:r>
              <a:rPr lang="zh-CN" altLang="en-US" dirty="0">
                <a:solidFill>
                  <a:schemeClr val="bg1"/>
                </a:solidFill>
                <a:latin typeface="楷体" panose="02010609060101010101" charset="-122"/>
                <a:ea typeface="楷体" panose="02010609060101010101" charset="-122"/>
              </a:rPr>
              <a:t>    屠惧，投以骨。一狼得骨止，一狼仍从。复投之，后狼止而前狼又至。骨已尽矣，而两狼之并驱如故。</a:t>
            </a:r>
            <a:endParaRPr lang="zh-CN" altLang="en-US" dirty="0">
              <a:solidFill>
                <a:schemeClr val="bg1"/>
              </a:solidFill>
              <a:latin typeface="楷体" panose="02010609060101010101" charset="-122"/>
              <a:ea typeface="楷体" panose="02010609060101010101" charset="-122"/>
            </a:endParaRPr>
          </a:p>
          <a:p>
            <a:pPr>
              <a:lnSpc>
                <a:spcPts val="1900"/>
              </a:lnSpc>
            </a:pPr>
            <a:r>
              <a:rPr lang="zh-CN" altLang="en-US" dirty="0">
                <a:solidFill>
                  <a:schemeClr val="bg1"/>
                </a:solidFill>
                <a:latin typeface="楷体" panose="02010609060101010101" charset="-122"/>
                <a:ea typeface="楷体" panose="02010609060101010101" charset="-122"/>
              </a:rPr>
              <a:t>    屠大</a:t>
            </a:r>
            <a:r>
              <a:rPr lang="zh-CN" altLang="en-US" dirty="0">
                <a:solidFill>
                  <a:srgbClr val="FFFF00"/>
                </a:solidFill>
                <a:latin typeface="楷体" panose="02010609060101010101" charset="-122"/>
                <a:ea typeface="楷体" panose="02010609060101010101" charset="-122"/>
              </a:rPr>
              <a:t>窘</a:t>
            </a:r>
            <a:r>
              <a:rPr lang="zh-CN" altLang="en-US" dirty="0">
                <a:solidFill>
                  <a:schemeClr val="bg1"/>
                </a:solidFill>
                <a:latin typeface="楷体" panose="02010609060101010101" charset="-122"/>
                <a:ea typeface="楷体" panose="02010609060101010101" charset="-122"/>
              </a:rPr>
              <a:t>，恐前后受其敌。顾野有麦场，场主积</a:t>
            </a:r>
            <a:r>
              <a:rPr lang="zh-CN" altLang="en-US" dirty="0">
                <a:solidFill>
                  <a:srgbClr val="FFFF00"/>
                </a:solidFill>
                <a:latin typeface="楷体" panose="02010609060101010101" charset="-122"/>
                <a:ea typeface="楷体" panose="02010609060101010101" charset="-122"/>
              </a:rPr>
              <a:t>薪</a:t>
            </a:r>
            <a:r>
              <a:rPr lang="zh-CN" altLang="en-US" dirty="0">
                <a:solidFill>
                  <a:schemeClr val="bg1"/>
                </a:solidFill>
                <a:latin typeface="楷体" panose="02010609060101010101" charset="-122"/>
                <a:ea typeface="楷体" panose="02010609060101010101" charset="-122"/>
              </a:rPr>
              <a:t>其中，</a:t>
            </a:r>
            <a:r>
              <a:rPr lang="zh-CN" altLang="en-US" dirty="0">
                <a:solidFill>
                  <a:srgbClr val="FFFF00"/>
                </a:solidFill>
                <a:latin typeface="楷体" panose="02010609060101010101" charset="-122"/>
                <a:ea typeface="楷体" panose="02010609060101010101" charset="-122"/>
              </a:rPr>
              <a:t>苫</a:t>
            </a:r>
            <a:r>
              <a:rPr lang="zh-CN" altLang="en-US" dirty="0">
                <a:solidFill>
                  <a:schemeClr val="bg1"/>
                </a:solidFill>
                <a:latin typeface="楷体" panose="02010609060101010101" charset="-122"/>
                <a:ea typeface="楷体" panose="02010609060101010101" charset="-122"/>
              </a:rPr>
              <a:t>蔽成丘。屠乃奔</a:t>
            </a:r>
            <a:r>
              <a:rPr lang="zh-CN" altLang="en-US" dirty="0">
                <a:solidFill>
                  <a:srgbClr val="FFFF00"/>
                </a:solidFill>
                <a:latin typeface="楷体" panose="02010609060101010101" charset="-122"/>
                <a:ea typeface="楷体" panose="02010609060101010101" charset="-122"/>
              </a:rPr>
              <a:t>倚</a:t>
            </a:r>
            <a:r>
              <a:rPr lang="zh-CN" altLang="en-US" dirty="0">
                <a:solidFill>
                  <a:schemeClr val="bg1"/>
                </a:solidFill>
                <a:latin typeface="楷体" panose="02010609060101010101" charset="-122"/>
                <a:ea typeface="楷体" panose="02010609060101010101" charset="-122"/>
              </a:rPr>
              <a:t>其下，</a:t>
            </a:r>
            <a:r>
              <a:rPr lang="zh-CN" altLang="en-US" dirty="0">
                <a:solidFill>
                  <a:srgbClr val="FFFF00"/>
                </a:solidFill>
                <a:latin typeface="楷体" panose="02010609060101010101" charset="-122"/>
                <a:ea typeface="楷体" panose="02010609060101010101" charset="-122"/>
              </a:rPr>
              <a:t>弛</a:t>
            </a:r>
            <a:r>
              <a:rPr lang="zh-CN" altLang="en-US" dirty="0">
                <a:solidFill>
                  <a:schemeClr val="bg1"/>
                </a:solidFill>
                <a:latin typeface="楷体" panose="02010609060101010101" charset="-122"/>
                <a:ea typeface="楷体" panose="02010609060101010101" charset="-122"/>
              </a:rPr>
              <a:t>担持刀。狼不敢前，</a:t>
            </a:r>
            <a:r>
              <a:rPr lang="zh-CN" altLang="en-US" dirty="0">
                <a:solidFill>
                  <a:srgbClr val="FFFF00"/>
                </a:solidFill>
                <a:latin typeface="楷体" panose="02010609060101010101" charset="-122"/>
                <a:ea typeface="楷体" panose="02010609060101010101" charset="-122"/>
              </a:rPr>
              <a:t>眈眈</a:t>
            </a:r>
            <a:r>
              <a:rPr lang="zh-CN" altLang="en-US" dirty="0">
                <a:solidFill>
                  <a:schemeClr val="bg1"/>
                </a:solidFill>
                <a:latin typeface="楷体" panose="02010609060101010101" charset="-122"/>
                <a:ea typeface="楷体" panose="02010609060101010101" charset="-122"/>
              </a:rPr>
              <a:t>相向。</a:t>
            </a:r>
            <a:endParaRPr lang="zh-CN" altLang="en-US" dirty="0">
              <a:solidFill>
                <a:schemeClr val="bg1"/>
              </a:solidFill>
              <a:latin typeface="楷体" panose="02010609060101010101" charset="-122"/>
              <a:ea typeface="楷体" panose="02010609060101010101" charset="-122"/>
            </a:endParaRPr>
          </a:p>
          <a:p>
            <a:pPr>
              <a:lnSpc>
                <a:spcPts val="1900"/>
              </a:lnSpc>
            </a:pPr>
            <a:r>
              <a:rPr lang="en-US" altLang="zh-CN" dirty="0">
                <a:solidFill>
                  <a:schemeClr val="bg1"/>
                </a:solidFill>
                <a:latin typeface="楷体" panose="02010609060101010101" charset="-122"/>
                <a:ea typeface="楷体" panose="02010609060101010101" charset="-122"/>
              </a:rPr>
              <a:t>    </a:t>
            </a:r>
            <a:r>
              <a:rPr lang="zh-CN" altLang="en-US" dirty="0">
                <a:solidFill>
                  <a:schemeClr val="bg1"/>
                </a:solidFill>
                <a:latin typeface="楷体" panose="02010609060101010101" charset="-122"/>
                <a:ea typeface="楷体" panose="02010609060101010101" charset="-122"/>
              </a:rPr>
              <a:t>少时，一狼</a:t>
            </a:r>
            <a:r>
              <a:rPr lang="zh-CN" altLang="en-US" dirty="0">
                <a:solidFill>
                  <a:srgbClr val="FFFF00"/>
                </a:solidFill>
                <a:latin typeface="楷体" panose="02010609060101010101" charset="-122"/>
                <a:ea typeface="楷体" panose="02010609060101010101" charset="-122"/>
              </a:rPr>
              <a:t>径</a:t>
            </a:r>
            <a:r>
              <a:rPr lang="zh-CN" altLang="en-US" dirty="0">
                <a:solidFill>
                  <a:schemeClr val="bg1"/>
                </a:solidFill>
                <a:latin typeface="楷体" panose="02010609060101010101" charset="-122"/>
                <a:ea typeface="楷体" panose="02010609060101010101" charset="-122"/>
              </a:rPr>
              <a:t>去，其一犬坐于前。久之，目似</a:t>
            </a:r>
            <a:r>
              <a:rPr lang="zh-CN" altLang="en-US" dirty="0">
                <a:solidFill>
                  <a:srgbClr val="FFFF00"/>
                </a:solidFill>
                <a:latin typeface="楷体" panose="02010609060101010101" charset="-122"/>
                <a:ea typeface="楷体" panose="02010609060101010101" charset="-122"/>
              </a:rPr>
              <a:t>瞑</a:t>
            </a:r>
            <a:r>
              <a:rPr lang="zh-CN" altLang="en-US" dirty="0">
                <a:solidFill>
                  <a:schemeClr val="bg1"/>
                </a:solidFill>
                <a:latin typeface="楷体" panose="02010609060101010101" charset="-122"/>
                <a:ea typeface="楷体" panose="02010609060101010101" charset="-122"/>
              </a:rPr>
              <a:t>，意</a:t>
            </a:r>
            <a:r>
              <a:rPr lang="zh-CN" altLang="en-US" dirty="0">
                <a:solidFill>
                  <a:srgbClr val="FFFF00"/>
                </a:solidFill>
                <a:latin typeface="楷体" panose="02010609060101010101" charset="-122"/>
                <a:ea typeface="楷体" panose="02010609060101010101" charset="-122"/>
              </a:rPr>
              <a:t>暇</a:t>
            </a:r>
            <a:r>
              <a:rPr lang="zh-CN" altLang="en-US" dirty="0">
                <a:solidFill>
                  <a:schemeClr val="bg1"/>
                </a:solidFill>
                <a:latin typeface="楷体" panose="02010609060101010101" charset="-122"/>
                <a:ea typeface="楷体" panose="02010609060101010101" charset="-122"/>
              </a:rPr>
              <a:t>甚。屠暴起，以刀劈狼首，又数刀</a:t>
            </a:r>
            <a:r>
              <a:rPr lang="zh-CN" altLang="en-US" dirty="0">
                <a:solidFill>
                  <a:srgbClr val="FFFF00"/>
                </a:solidFill>
                <a:latin typeface="楷体" panose="02010609060101010101" charset="-122"/>
                <a:ea typeface="楷体" panose="02010609060101010101" charset="-122"/>
              </a:rPr>
              <a:t>毙</a:t>
            </a:r>
            <a:r>
              <a:rPr lang="zh-CN" altLang="en-US" dirty="0">
                <a:solidFill>
                  <a:schemeClr val="bg1"/>
                </a:solidFill>
                <a:latin typeface="楷体" panose="02010609060101010101" charset="-122"/>
                <a:ea typeface="楷体" panose="02010609060101010101" charset="-122"/>
              </a:rPr>
              <a:t>之。方欲行，转视积薪后，一狼洞其中，意将</a:t>
            </a:r>
            <a:r>
              <a:rPr lang="zh-CN" altLang="en-US" dirty="0">
                <a:solidFill>
                  <a:srgbClr val="FFFF00"/>
                </a:solidFill>
                <a:latin typeface="楷体" panose="02010609060101010101" charset="-122"/>
                <a:ea typeface="楷体" panose="02010609060101010101" charset="-122"/>
              </a:rPr>
              <a:t>隧</a:t>
            </a:r>
            <a:r>
              <a:rPr lang="zh-CN" altLang="en-US" dirty="0">
                <a:solidFill>
                  <a:schemeClr val="bg1"/>
                </a:solidFill>
                <a:latin typeface="楷体" panose="02010609060101010101" charset="-122"/>
                <a:ea typeface="楷体" panose="02010609060101010101" charset="-122"/>
              </a:rPr>
              <a:t>入以攻其后也。身已半入，止露</a:t>
            </a:r>
            <a:r>
              <a:rPr lang="zh-CN" altLang="en-US" dirty="0">
                <a:solidFill>
                  <a:srgbClr val="FFFF00"/>
                </a:solidFill>
                <a:latin typeface="楷体" panose="02010609060101010101" charset="-122"/>
                <a:ea typeface="楷体" panose="02010609060101010101" charset="-122"/>
              </a:rPr>
              <a:t>尻</a:t>
            </a:r>
            <a:r>
              <a:rPr lang="zh-CN" altLang="en-US" dirty="0">
                <a:solidFill>
                  <a:schemeClr val="bg1"/>
                </a:solidFill>
                <a:latin typeface="楷体" panose="02010609060101010101" charset="-122"/>
                <a:ea typeface="楷体" panose="02010609060101010101" charset="-122"/>
              </a:rPr>
              <a:t>尾。屠自后断其股，亦毙之。乃悟前狼假</a:t>
            </a:r>
            <a:r>
              <a:rPr lang="zh-CN" altLang="en-US" dirty="0">
                <a:solidFill>
                  <a:srgbClr val="FFFF00"/>
                </a:solidFill>
                <a:latin typeface="楷体" panose="02010609060101010101" charset="-122"/>
                <a:ea typeface="楷体" panose="02010609060101010101" charset="-122"/>
              </a:rPr>
              <a:t>寐</a:t>
            </a:r>
            <a:r>
              <a:rPr lang="zh-CN" altLang="en-US" dirty="0">
                <a:solidFill>
                  <a:schemeClr val="bg1"/>
                </a:solidFill>
                <a:latin typeface="楷体" panose="02010609060101010101" charset="-122"/>
                <a:ea typeface="楷体" panose="02010609060101010101" charset="-122"/>
              </a:rPr>
              <a:t>，盖以诱敌。</a:t>
            </a:r>
            <a:endParaRPr lang="zh-CN" altLang="en-US" dirty="0">
              <a:solidFill>
                <a:schemeClr val="bg1"/>
              </a:solidFill>
              <a:latin typeface="楷体" panose="02010609060101010101" charset="-122"/>
              <a:ea typeface="楷体" panose="02010609060101010101" charset="-122"/>
            </a:endParaRPr>
          </a:p>
          <a:p>
            <a:pPr>
              <a:lnSpc>
                <a:spcPts val="1900"/>
              </a:lnSpc>
            </a:pPr>
            <a:r>
              <a:rPr lang="zh-CN" altLang="en-US" dirty="0">
                <a:solidFill>
                  <a:schemeClr val="bg1"/>
                </a:solidFill>
                <a:latin typeface="楷体" panose="02010609060101010101" charset="-122"/>
                <a:ea typeface="楷体" panose="02010609060101010101" charset="-122"/>
              </a:rPr>
              <a:t>    狼亦</a:t>
            </a:r>
            <a:r>
              <a:rPr lang="zh-CN" altLang="en-US" dirty="0">
                <a:solidFill>
                  <a:srgbClr val="FFFF00"/>
                </a:solidFill>
                <a:latin typeface="楷体" panose="02010609060101010101" charset="-122"/>
                <a:ea typeface="楷体" panose="02010609060101010101" charset="-122"/>
              </a:rPr>
              <a:t>黠</a:t>
            </a:r>
            <a:r>
              <a:rPr lang="zh-CN" altLang="en-US" dirty="0">
                <a:solidFill>
                  <a:schemeClr val="bg1"/>
                </a:solidFill>
                <a:latin typeface="楷体" panose="02010609060101010101" charset="-122"/>
                <a:ea typeface="楷体" panose="02010609060101010101" charset="-122"/>
              </a:rPr>
              <a:t>矣，而顷刻两毙，禽兽之变诈几何</a:t>
            </a:r>
            <a:r>
              <a:rPr lang="zh-CN" altLang="en-US" dirty="0">
                <a:solidFill>
                  <a:srgbClr val="FFFF00"/>
                </a:solidFill>
                <a:latin typeface="楷体" panose="02010609060101010101" charset="-122"/>
                <a:ea typeface="楷体" panose="02010609060101010101" charset="-122"/>
              </a:rPr>
              <a:t>哉</a:t>
            </a:r>
            <a:r>
              <a:rPr lang="zh-CN" altLang="en-US" dirty="0">
                <a:solidFill>
                  <a:schemeClr val="bg1"/>
                </a:solidFill>
                <a:latin typeface="楷体" panose="02010609060101010101" charset="-122"/>
                <a:ea typeface="楷体" panose="02010609060101010101" charset="-122"/>
              </a:rPr>
              <a:t>？止增笑耳。</a:t>
            </a:r>
            <a:endParaRPr lang="zh-CN" altLang="en-US" dirty="0">
              <a:solidFill>
                <a:schemeClr val="bg1"/>
              </a:solidFill>
              <a:latin typeface="楷体" panose="02010609060101010101" charset="-122"/>
              <a:ea typeface="楷体" panose="02010609060101010101" charset="-122"/>
            </a:endParaRPr>
          </a:p>
        </p:txBody>
      </p:sp>
      <p:sp>
        <p:nvSpPr>
          <p:cNvPr id="37" name="文本框 4"/>
          <p:cNvSpPr txBox="1"/>
          <p:nvPr/>
        </p:nvSpPr>
        <p:spPr>
          <a:xfrm>
            <a:off x="1907704" y="123478"/>
            <a:ext cx="7056784" cy="707886"/>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任意选择喜欢的一段或者几段，加入适当的叹词来读读看，一定要读出情感，读出韵味才行。</a:t>
            </a:r>
            <a:endParaRPr lang="zh-CN" altLang="en-US" sz="2000" dirty="0">
              <a:solidFill>
                <a:srgbClr val="FFFF00"/>
              </a:solidFill>
              <a:latin typeface="楷体" panose="02010609060101010101" charset="-122"/>
              <a:ea typeface="楷体" panose="02010609060101010101" charset="-122"/>
            </a:endParaRPr>
          </a:p>
        </p:txBody>
      </p:sp>
      <p:sp>
        <p:nvSpPr>
          <p:cNvPr id="48" name="文本框 4"/>
          <p:cNvSpPr txBox="1"/>
          <p:nvPr/>
        </p:nvSpPr>
        <p:spPr>
          <a:xfrm>
            <a:off x="4788024" y="885170"/>
            <a:ext cx="4176464" cy="82994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哈、唉呀、啊、哼、呸、哎哟、咳、哦、喂、嗯、哎、咦</a:t>
            </a:r>
            <a:r>
              <a:rPr lang="en-US" altLang="zh-CN" sz="2400" dirty="0">
                <a:solidFill>
                  <a:schemeClr val="bg1"/>
                </a:solidFill>
                <a:latin typeface="楷体" panose="02010609060101010101" charset="-122"/>
                <a:ea typeface="楷体" panose="02010609060101010101" charset="-122"/>
              </a:rPr>
              <a:t>……</a:t>
            </a:r>
            <a:endParaRPr lang="zh-CN" altLang="en-US" sz="2400" dirty="0">
              <a:solidFill>
                <a:schemeClr val="bg1"/>
              </a:solidFill>
              <a:latin typeface="楷体" panose="02010609060101010101" charset="-122"/>
              <a:ea typeface="楷体" panose="02010609060101010101" charset="-122"/>
            </a:endParaRPr>
          </a:p>
        </p:txBody>
      </p:sp>
      <p:sp>
        <p:nvSpPr>
          <p:cNvPr id="67" name="文本框 4"/>
          <p:cNvSpPr txBox="1"/>
          <p:nvPr/>
        </p:nvSpPr>
        <p:spPr>
          <a:xfrm>
            <a:off x="4788024" y="2067694"/>
            <a:ext cx="4176464" cy="769441"/>
          </a:xfrm>
          <a:prstGeom prst="rect">
            <a:avLst/>
          </a:prstGeom>
          <a:noFill/>
        </p:spPr>
        <p:txBody>
          <a:bodyPr wrap="square" rtlCol="0">
            <a:spAutoFit/>
          </a:bodyPr>
          <a:lstStyle/>
          <a:p>
            <a:r>
              <a:rPr lang="zh-CN" altLang="en-US" sz="2200" dirty="0">
                <a:solidFill>
                  <a:srgbClr val="FFFF00"/>
                </a:solidFill>
                <a:latin typeface="楷体" panose="02010609060101010101" charset="-122"/>
                <a:ea typeface="楷体" panose="02010609060101010101" charset="-122"/>
              </a:rPr>
              <a:t>一屠晚归，担中肉尽，止有剩骨。</a:t>
            </a:r>
            <a:r>
              <a:rPr lang="zh-CN" altLang="en-US" sz="2200" dirty="0">
                <a:solidFill>
                  <a:schemeClr val="bg1"/>
                </a:solidFill>
                <a:latin typeface="楷体" panose="02010609060101010101" charset="-122"/>
                <a:ea typeface="楷体" panose="02010609060101010101" charset="-122"/>
              </a:rPr>
              <a:t>（啊！）</a:t>
            </a:r>
            <a:r>
              <a:rPr lang="zh-CN" altLang="en-US" sz="2200" dirty="0">
                <a:solidFill>
                  <a:srgbClr val="FFFF00"/>
                </a:solidFill>
                <a:latin typeface="楷体" panose="02010609060101010101" charset="-122"/>
                <a:ea typeface="楷体" panose="02010609060101010101" charset="-122"/>
              </a:rPr>
              <a:t>途中两狼，缀行甚远。</a:t>
            </a:r>
            <a:endParaRPr lang="zh-CN" altLang="en-US" sz="2200" dirty="0">
              <a:solidFill>
                <a:srgbClr val="FFFF00"/>
              </a:solidFill>
              <a:latin typeface="楷体" panose="02010609060101010101" charset="-122"/>
              <a:ea typeface="楷体" panose="02010609060101010101" charset="-122"/>
            </a:endParaRPr>
          </a:p>
        </p:txBody>
      </p:sp>
      <p:sp>
        <p:nvSpPr>
          <p:cNvPr id="68" name="文本框 4"/>
          <p:cNvSpPr txBox="1"/>
          <p:nvPr/>
        </p:nvSpPr>
        <p:spPr>
          <a:xfrm>
            <a:off x="4788024" y="3026445"/>
            <a:ext cx="4176464" cy="769441"/>
          </a:xfrm>
          <a:prstGeom prst="rect">
            <a:avLst/>
          </a:prstGeom>
          <a:noFill/>
        </p:spPr>
        <p:txBody>
          <a:bodyPr wrap="square" rtlCol="0">
            <a:spAutoFit/>
          </a:bodyPr>
          <a:lstStyle/>
          <a:p>
            <a:r>
              <a:rPr lang="zh-CN" altLang="en-US" sz="2200" dirty="0">
                <a:solidFill>
                  <a:srgbClr val="FFFF00"/>
                </a:solidFill>
                <a:latin typeface="楷体" panose="02010609060101010101" charset="-122"/>
                <a:ea typeface="楷体" panose="02010609060101010101" charset="-122"/>
              </a:rPr>
              <a:t>屠大窘，恐前后受其敌。</a:t>
            </a:r>
            <a:r>
              <a:rPr lang="zh-CN" altLang="en-US" sz="2200" dirty="0">
                <a:solidFill>
                  <a:schemeClr val="bg1"/>
                </a:solidFill>
                <a:latin typeface="楷体" panose="02010609060101010101" charset="-122"/>
                <a:ea typeface="楷体" panose="02010609060101010101" charset="-122"/>
              </a:rPr>
              <a:t>（咦！？）</a:t>
            </a:r>
            <a:r>
              <a:rPr lang="zh-CN" altLang="en-US" sz="2200" dirty="0">
                <a:solidFill>
                  <a:srgbClr val="FFFF00"/>
                </a:solidFill>
                <a:latin typeface="楷体" panose="02010609060101010101" charset="-122"/>
                <a:ea typeface="楷体" panose="02010609060101010101" charset="-122"/>
              </a:rPr>
              <a:t>顾野有麦场。</a:t>
            </a:r>
            <a:endParaRPr lang="zh-CN" altLang="en-US" sz="2200" dirty="0">
              <a:solidFill>
                <a:srgbClr val="FFFF00"/>
              </a:solidFill>
              <a:latin typeface="楷体" panose="02010609060101010101" charset="-122"/>
              <a:ea typeface="楷体" panose="02010609060101010101" charset="-122"/>
            </a:endParaRPr>
          </a:p>
        </p:txBody>
      </p:sp>
      <p:pic>
        <p:nvPicPr>
          <p:cNvPr id="3" name="图片 2"/>
          <p:cNvPicPr>
            <a:picLocks noChangeAspect="1"/>
          </p:cNvPicPr>
          <p:nvPr/>
        </p:nvPicPr>
        <p:blipFill rotWithShape="1">
          <a:blip r:embed="rId1" cstate="print">
            <a:extLst>
              <a:ext uri="{28A0092B-C50C-407E-A947-70E740481C1C}">
                <a14:useLocalDpi xmlns:a14="http://schemas.microsoft.com/office/drawing/2010/main" val="0"/>
              </a:ext>
            </a:extLst>
          </a:blip>
          <a:srcRect l="18553" t="28937" b="35532"/>
          <a:stretch>
            <a:fillRect/>
          </a:stretch>
        </p:blipFill>
        <p:spPr>
          <a:xfrm>
            <a:off x="7782626" y="3899370"/>
            <a:ext cx="1181862" cy="955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1000"/>
                                        <p:tgtEl>
                                          <p:spTgt spid="67"/>
                                        </p:tgtEl>
                                      </p:cBhvr>
                                    </p:animEffect>
                                    <p:anim calcmode="lin" valueType="num">
                                      <p:cBhvr>
                                        <p:cTn id="8" dur="1000" fill="hold"/>
                                        <p:tgtEl>
                                          <p:spTgt spid="67"/>
                                        </p:tgtEl>
                                        <p:attrNameLst>
                                          <p:attrName>ppt_x</p:attrName>
                                        </p:attrNameLst>
                                      </p:cBhvr>
                                      <p:tavLst>
                                        <p:tav tm="0">
                                          <p:val>
                                            <p:strVal val="#ppt_x"/>
                                          </p:val>
                                        </p:tav>
                                        <p:tav tm="100000">
                                          <p:val>
                                            <p:strVal val="#ppt_x"/>
                                          </p:val>
                                        </p:tav>
                                      </p:tavLst>
                                    </p:anim>
                                    <p:anim calcmode="lin" valueType="num">
                                      <p:cBhvr>
                                        <p:cTn id="9"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8"/>
                                        </p:tgtEl>
                                        <p:attrNameLst>
                                          <p:attrName>style.visibility</p:attrName>
                                        </p:attrNameLst>
                                      </p:cBhvr>
                                      <p:to>
                                        <p:strVal val="visible"/>
                                      </p:to>
                                    </p:set>
                                    <p:animEffect transition="in" filter="fade">
                                      <p:cBhvr>
                                        <p:cTn id="14" dur="1000"/>
                                        <p:tgtEl>
                                          <p:spTgt spid="68"/>
                                        </p:tgtEl>
                                      </p:cBhvr>
                                    </p:animEffect>
                                    <p:anim calcmode="lin" valueType="num">
                                      <p:cBhvr>
                                        <p:cTn id="15" dur="1000" fill="hold"/>
                                        <p:tgtEl>
                                          <p:spTgt spid="68"/>
                                        </p:tgtEl>
                                        <p:attrNameLst>
                                          <p:attrName>ppt_x</p:attrName>
                                        </p:attrNameLst>
                                      </p:cBhvr>
                                      <p:tavLst>
                                        <p:tav tm="0">
                                          <p:val>
                                            <p:strVal val="#ppt_x"/>
                                          </p:val>
                                        </p:tav>
                                        <p:tav tm="100000">
                                          <p:val>
                                            <p:strVal val="#ppt_x"/>
                                          </p:val>
                                        </p:tav>
                                      </p:tavLst>
                                    </p:anim>
                                    <p:anim calcmode="lin" valueType="num">
                                      <p:cBhvr>
                                        <p:cTn id="16"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4" y="1077956"/>
            <a:ext cx="8532948"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一</a:t>
            </a:r>
            <a:r>
              <a:rPr lang="zh-CN" altLang="en-US" sz="2400" dirty="0">
                <a:solidFill>
                  <a:srgbClr val="FFFF00"/>
                </a:solidFill>
                <a:latin typeface="楷体" panose="02010609060101010101" charset="-122"/>
                <a:ea typeface="楷体" panose="02010609060101010101" charset="-122"/>
              </a:rPr>
              <a:t>屠</a:t>
            </a:r>
            <a:r>
              <a:rPr lang="zh-CN" altLang="en-US" sz="2400" dirty="0">
                <a:solidFill>
                  <a:schemeClr val="bg1"/>
                </a:solidFill>
                <a:latin typeface="楷体" panose="02010609060101010101" charset="-122"/>
                <a:ea typeface="楷体" panose="02010609060101010101" charset="-122"/>
              </a:rPr>
              <a:t>晚归，担中肉</a:t>
            </a:r>
            <a:r>
              <a:rPr lang="zh-CN" altLang="en-US" sz="2400" dirty="0">
                <a:solidFill>
                  <a:srgbClr val="FFFF00"/>
                </a:solidFill>
                <a:latin typeface="楷体" panose="02010609060101010101" charset="-122"/>
                <a:ea typeface="楷体" panose="02010609060101010101" charset="-122"/>
              </a:rPr>
              <a:t>尽，止</a:t>
            </a:r>
            <a:r>
              <a:rPr lang="zh-CN" altLang="en-US" sz="2400" dirty="0">
                <a:solidFill>
                  <a:schemeClr val="bg1"/>
                </a:solidFill>
                <a:latin typeface="楷体" panose="02010609060101010101" charset="-122"/>
                <a:ea typeface="楷体" panose="02010609060101010101" charset="-122"/>
              </a:rPr>
              <a:t>有剩骨。途中两狼，</a:t>
            </a:r>
            <a:r>
              <a:rPr lang="zh-CN" altLang="en-US" sz="2400" dirty="0">
                <a:solidFill>
                  <a:srgbClr val="FFFF00"/>
                </a:solidFill>
                <a:latin typeface="楷体" panose="02010609060101010101" charset="-122"/>
                <a:ea typeface="楷体" panose="02010609060101010101" charset="-122"/>
              </a:rPr>
              <a:t>缀</a:t>
            </a:r>
            <a:r>
              <a:rPr lang="zh-CN" altLang="en-US" sz="2400" dirty="0">
                <a:solidFill>
                  <a:schemeClr val="bg1"/>
                </a:solidFill>
                <a:latin typeface="楷体" panose="02010609060101010101" charset="-122"/>
                <a:ea typeface="楷体" panose="02010609060101010101" charset="-122"/>
              </a:rPr>
              <a:t>行</a:t>
            </a:r>
            <a:r>
              <a:rPr lang="zh-CN" altLang="en-US" sz="2400" dirty="0">
                <a:solidFill>
                  <a:srgbClr val="FFFF00"/>
                </a:solidFill>
                <a:latin typeface="楷体" panose="02010609060101010101" charset="-122"/>
                <a:ea typeface="楷体" panose="02010609060101010101" charset="-122"/>
              </a:rPr>
              <a:t>甚</a:t>
            </a:r>
            <a:r>
              <a:rPr lang="zh-CN" altLang="en-US" sz="2400" dirty="0">
                <a:solidFill>
                  <a:schemeClr val="bg1"/>
                </a:solidFill>
                <a:latin typeface="楷体" panose="02010609060101010101" charset="-122"/>
                <a:ea typeface="楷体" panose="02010609060101010101" charset="-122"/>
              </a:rPr>
              <a:t>远。</a:t>
            </a:r>
            <a:endParaRPr lang="zh-CN" altLang="en-US" sz="2400" dirty="0">
              <a:solidFill>
                <a:schemeClr val="bg1"/>
              </a:solidFill>
              <a:latin typeface="楷体" panose="02010609060101010101" charset="-122"/>
              <a:ea typeface="楷体" panose="02010609060101010101" charset="-122"/>
            </a:endParaRPr>
          </a:p>
        </p:txBody>
      </p:sp>
      <p:sp>
        <p:nvSpPr>
          <p:cNvPr id="10" name="文本框 4"/>
          <p:cNvSpPr txBox="1"/>
          <p:nvPr/>
        </p:nvSpPr>
        <p:spPr>
          <a:xfrm>
            <a:off x="251735" y="1635799"/>
            <a:ext cx="5635460" cy="1938020"/>
          </a:xfrm>
          <a:prstGeom prst="rect">
            <a:avLst/>
          </a:prstGeom>
          <a:noFill/>
          <a:ln>
            <a:solidFill>
              <a:schemeClr val="bg1"/>
            </a:solidFill>
          </a:ln>
        </p:spPr>
        <p:txBody>
          <a:bodyPr wrap="square" rtlCol="0">
            <a:spAutoFit/>
          </a:bodyPr>
          <a:lstStyle/>
          <a:p>
            <a:r>
              <a:rPr lang="zh-CN" altLang="en-US" sz="2400" dirty="0">
                <a:solidFill>
                  <a:srgbClr val="FFFF00"/>
                </a:solidFill>
                <a:latin typeface="仿宋" panose="02010609060101010101" pitchFamily="49" charset="-122"/>
                <a:ea typeface="仿宋" panose="02010609060101010101" pitchFamily="49" charset="-122"/>
              </a:rPr>
              <a:t>［屠］</a:t>
            </a:r>
            <a:r>
              <a:rPr lang="zh-CN" altLang="en-US" sz="2400" b="1" dirty="0">
                <a:solidFill>
                  <a:schemeClr val="bg1"/>
                </a:solidFill>
                <a:latin typeface="仿宋" panose="02010609060101010101" pitchFamily="49" charset="-122"/>
                <a:ea typeface="仿宋" panose="02010609060101010101" pitchFamily="49" charset="-122"/>
              </a:rPr>
              <a:t>屠户</a:t>
            </a:r>
            <a:r>
              <a:rPr lang="zh-CN" altLang="en-US" sz="2400" dirty="0">
                <a:solidFill>
                  <a:schemeClr val="bg1"/>
                </a:solidFill>
                <a:latin typeface="仿宋" panose="02010609060101010101" pitchFamily="49" charset="-122"/>
                <a:ea typeface="仿宋" panose="02010609060101010101" pitchFamily="49" charset="-122"/>
              </a:rPr>
              <a:t>。</a:t>
            </a:r>
            <a:endParaRPr lang="zh-CN" altLang="en-US" sz="2400" dirty="0">
              <a:solidFill>
                <a:schemeClr val="bg1"/>
              </a:solidFill>
              <a:latin typeface="仿宋" panose="02010609060101010101" pitchFamily="49" charset="-122"/>
              <a:ea typeface="仿宋" panose="02010609060101010101" pitchFamily="49" charset="-122"/>
            </a:endParaRPr>
          </a:p>
          <a:p>
            <a:r>
              <a:rPr lang="en-US" altLang="zh-CN" sz="2400" dirty="0">
                <a:solidFill>
                  <a:srgbClr val="FFFF00"/>
                </a:solidFill>
                <a:latin typeface="仿宋" panose="02010609060101010101" pitchFamily="49" charset="-122"/>
                <a:ea typeface="仿宋" panose="02010609060101010101" pitchFamily="49" charset="-122"/>
              </a:rPr>
              <a:t> </a:t>
            </a:r>
            <a:r>
              <a:rPr lang="zh-CN" altLang="en-US" sz="2400" b="1" dirty="0">
                <a:solidFill>
                  <a:srgbClr val="FFFF00"/>
                </a:solidFill>
                <a:latin typeface="仿宋" panose="02010609060101010101" pitchFamily="49" charset="-122"/>
                <a:ea typeface="仿宋" panose="02010609060101010101" pitchFamily="49" charset="-122"/>
              </a:rPr>
              <a:t>[尽]</a:t>
            </a:r>
            <a:r>
              <a:rPr lang="en-US" altLang="zh-CN" sz="2400" b="1" dirty="0">
                <a:solidFill>
                  <a:srgbClr val="FFFF00"/>
                </a:solidFill>
                <a:latin typeface="仿宋" panose="02010609060101010101" pitchFamily="49" charset="-122"/>
                <a:ea typeface="仿宋" panose="02010609060101010101" pitchFamily="49" charset="-122"/>
              </a:rPr>
              <a:t> </a:t>
            </a:r>
            <a:r>
              <a:rPr lang="zh-CN" altLang="en-US" sz="2400" b="1" dirty="0">
                <a:solidFill>
                  <a:schemeClr val="bg1"/>
                </a:solidFill>
                <a:latin typeface="仿宋" panose="02010609060101010101" pitchFamily="49" charset="-122"/>
                <a:ea typeface="仿宋" panose="02010609060101010101" pitchFamily="49" charset="-122"/>
              </a:rPr>
              <a:t>完</a:t>
            </a:r>
            <a:endParaRPr lang="zh-CN" altLang="en-US" sz="2400" b="1" dirty="0">
              <a:solidFill>
                <a:schemeClr val="bg1"/>
              </a:solidFill>
              <a:latin typeface="仿宋" panose="02010609060101010101" pitchFamily="49" charset="-122"/>
              <a:ea typeface="仿宋" panose="02010609060101010101" pitchFamily="49" charset="-122"/>
            </a:endParaRPr>
          </a:p>
          <a:p>
            <a:r>
              <a:rPr lang="zh-CN" altLang="en-US" sz="2400" b="1" dirty="0">
                <a:solidFill>
                  <a:srgbClr val="FFFF00"/>
                </a:solidFill>
                <a:latin typeface="仿宋" panose="02010609060101010101" pitchFamily="49" charset="-122"/>
                <a:ea typeface="仿宋" panose="02010609060101010101" pitchFamily="49" charset="-122"/>
              </a:rPr>
              <a:t>［止］</a:t>
            </a:r>
            <a:r>
              <a:rPr lang="zh-CN" altLang="en-US" sz="2400" b="1" dirty="0">
                <a:solidFill>
                  <a:schemeClr val="bg1"/>
                </a:solidFill>
                <a:latin typeface="仿宋" panose="02010609060101010101" pitchFamily="49" charset="-122"/>
                <a:ea typeface="仿宋" panose="02010609060101010101" pitchFamily="49" charset="-122"/>
              </a:rPr>
              <a:t>仅，只。</a:t>
            </a:r>
            <a:endParaRPr lang="zh-CN" altLang="en-US" sz="2400" dirty="0">
              <a:solidFill>
                <a:schemeClr val="bg1"/>
              </a:solidFill>
              <a:latin typeface="仿宋" panose="02010609060101010101" pitchFamily="49" charset="-122"/>
              <a:ea typeface="仿宋" panose="02010609060101010101" pitchFamily="49" charset="-122"/>
            </a:endParaRPr>
          </a:p>
          <a:p>
            <a:r>
              <a:rPr lang="zh-CN" altLang="en-US" sz="2400" b="1" dirty="0">
                <a:solidFill>
                  <a:srgbClr val="FFFF00"/>
                </a:solidFill>
                <a:latin typeface="仿宋" panose="02010609060101010101" pitchFamily="49" charset="-122"/>
                <a:ea typeface="仿宋" panose="02010609060101010101" pitchFamily="49" charset="-122"/>
              </a:rPr>
              <a:t>［缀（</a:t>
            </a:r>
            <a:r>
              <a:rPr lang="en-US" altLang="zh-CN" sz="2400" b="1" dirty="0" err="1">
                <a:solidFill>
                  <a:srgbClr val="FFFF00"/>
                </a:solidFill>
                <a:latin typeface="仿宋" panose="02010609060101010101" pitchFamily="49" charset="-122"/>
                <a:ea typeface="仿宋" panose="02010609060101010101" pitchFamily="49" charset="-122"/>
              </a:rPr>
              <a:t>zhuì</a:t>
            </a:r>
            <a:r>
              <a:rPr lang="zh-CN" altLang="en-US" sz="2400" b="1" dirty="0">
                <a:solidFill>
                  <a:srgbClr val="FFFF00"/>
                </a:solidFill>
                <a:latin typeface="仿宋" panose="02010609060101010101" pitchFamily="49" charset="-122"/>
                <a:ea typeface="仿宋" panose="02010609060101010101" pitchFamily="49" charset="-122"/>
              </a:rPr>
              <a:t>）行甚远］</a:t>
            </a:r>
            <a:r>
              <a:rPr lang="zh-CN" altLang="en-US" sz="2400" dirty="0">
                <a:solidFill>
                  <a:schemeClr val="bg1"/>
                </a:solidFill>
                <a:latin typeface="仿宋" panose="02010609060101010101" pitchFamily="49" charset="-122"/>
                <a:ea typeface="仿宋" panose="02010609060101010101" pitchFamily="49" charset="-122"/>
              </a:rPr>
              <a:t>紧跟着走了很远。</a:t>
            </a:r>
            <a:r>
              <a:rPr lang="zh-CN" altLang="en-US" sz="2400" b="1" dirty="0">
                <a:solidFill>
                  <a:srgbClr val="FFFF00"/>
                </a:solidFill>
                <a:latin typeface="仿宋" panose="02010609060101010101" pitchFamily="49" charset="-122"/>
                <a:ea typeface="仿宋" panose="02010609060101010101" pitchFamily="49" charset="-122"/>
              </a:rPr>
              <a:t>缀</a:t>
            </a:r>
            <a:r>
              <a:rPr lang="zh-CN" altLang="en-US" sz="2400" b="1" dirty="0">
                <a:solidFill>
                  <a:schemeClr val="bg1"/>
                </a:solidFill>
                <a:latin typeface="仿宋" panose="02010609060101010101" pitchFamily="49" charset="-122"/>
                <a:ea typeface="仿宋" panose="02010609060101010101" pitchFamily="49" charset="-122"/>
              </a:rPr>
              <a:t>，连接、紧跟。 </a:t>
            </a:r>
            <a:r>
              <a:rPr lang="en-US" altLang="zh-CN" sz="2400" b="1" dirty="0">
                <a:solidFill>
                  <a:schemeClr val="bg1"/>
                </a:solidFill>
                <a:latin typeface="仿宋" panose="02010609060101010101" pitchFamily="49" charset="-122"/>
                <a:ea typeface="仿宋" panose="02010609060101010101" pitchFamily="49" charset="-122"/>
              </a:rPr>
              <a:t>  </a:t>
            </a:r>
            <a:r>
              <a:rPr lang="zh-CN" altLang="en-US" sz="2400" b="1" dirty="0">
                <a:solidFill>
                  <a:srgbClr val="FFFF00"/>
                </a:solidFill>
                <a:latin typeface="仿宋" panose="02010609060101010101" pitchFamily="49" charset="-122"/>
                <a:ea typeface="仿宋" panose="02010609060101010101" pitchFamily="49" charset="-122"/>
              </a:rPr>
              <a:t>甚</a:t>
            </a:r>
            <a:r>
              <a:rPr lang="zh-CN" altLang="en-US" sz="2400" b="1" dirty="0">
                <a:solidFill>
                  <a:schemeClr val="bg1"/>
                </a:solidFill>
                <a:latin typeface="仿宋" panose="02010609060101010101" pitchFamily="49" charset="-122"/>
                <a:ea typeface="仿宋" panose="02010609060101010101" pitchFamily="49" charset="-122"/>
              </a:rPr>
              <a:t>，很。</a:t>
            </a:r>
            <a:endParaRPr lang="zh-CN" altLang="en-US" sz="2400" b="1" dirty="0">
              <a:solidFill>
                <a:schemeClr val="bg1"/>
              </a:solidFill>
              <a:latin typeface="仿宋" panose="02010609060101010101" pitchFamily="49" charset="-122"/>
              <a:ea typeface="仿宋" panose="02010609060101010101" pitchFamily="49"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70" y="3669629"/>
            <a:ext cx="466386" cy="466386"/>
          </a:xfrm>
          <a:prstGeom prst="rect">
            <a:avLst/>
          </a:prstGeom>
        </p:spPr>
      </p:pic>
      <p:sp>
        <p:nvSpPr>
          <p:cNvPr id="11" name="文本框 4"/>
          <p:cNvSpPr txBox="1"/>
          <p:nvPr/>
        </p:nvSpPr>
        <p:spPr>
          <a:xfrm>
            <a:off x="288925" y="3849370"/>
            <a:ext cx="8575040" cy="829945"/>
          </a:xfrm>
          <a:prstGeom prst="rect">
            <a:avLst/>
          </a:prstGeom>
          <a:noFill/>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    一个屠夫晚上回家，担子里面的肉已经卖完，只有剩下的骨头。</a:t>
            </a:r>
            <a:r>
              <a:rPr lang="zh-CN" altLang="en-US" sz="2400" dirty="0">
                <a:solidFill>
                  <a:schemeClr val="bg1"/>
                </a:solidFill>
                <a:latin typeface="楷体" panose="02010609060101010101" charset="-122"/>
                <a:ea typeface="楷体" panose="02010609060101010101" charset="-122"/>
              </a:rPr>
              <a:t>（他）</a:t>
            </a:r>
            <a:r>
              <a:rPr lang="zh-CN" altLang="en-US" sz="2400" dirty="0">
                <a:solidFill>
                  <a:srgbClr val="FFFF00"/>
                </a:solidFill>
                <a:latin typeface="楷体" panose="02010609060101010101" charset="-122"/>
                <a:ea typeface="楷体" panose="02010609060101010101" charset="-122"/>
              </a:rPr>
              <a:t>在路上遇见两只狼，</a:t>
            </a:r>
            <a:r>
              <a:rPr lang="zh-CN" altLang="en-US" sz="2400" dirty="0">
                <a:solidFill>
                  <a:schemeClr val="bg1"/>
                </a:solidFill>
                <a:latin typeface="楷体" panose="02010609060101010101" charset="-122"/>
                <a:ea typeface="楷体" panose="02010609060101010101" charset="-122"/>
              </a:rPr>
              <a:t>（它们）</a:t>
            </a:r>
            <a:r>
              <a:rPr lang="zh-CN" altLang="en-US" sz="2400" dirty="0">
                <a:solidFill>
                  <a:srgbClr val="FFFF00"/>
                </a:solidFill>
                <a:latin typeface="楷体" panose="02010609060101010101" charset="-122"/>
                <a:ea typeface="楷体" panose="02010609060101010101" charset="-122"/>
              </a:rPr>
              <a:t>紧跟着走了很远。</a:t>
            </a:r>
            <a:endParaRPr lang="zh-CN" altLang="en-US" sz="2400" dirty="0">
              <a:solidFill>
                <a:srgbClr val="FFFF00"/>
              </a:solidFill>
              <a:latin typeface="楷体" panose="02010609060101010101" charset="-122"/>
              <a:ea typeface="楷体" panose="02010609060101010101" charset="-122"/>
            </a:endParaRPr>
          </a:p>
        </p:txBody>
      </p:sp>
      <p:pic>
        <p:nvPicPr>
          <p:cNvPr id="5" name="图片 4"/>
          <p:cNvPicPr>
            <a:picLocks noChangeAspect="1"/>
          </p:cNvPicPr>
          <p:nvPr>
            <p:custDataLst>
              <p:tags r:id="rId4"/>
            </p:custDataLst>
          </p:nvPr>
        </p:nvPicPr>
        <p:blipFill>
          <a:blip r:embed="rId5">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tretch>
            <a:fillRect/>
          </a:stretch>
        </p:blipFill>
        <p:spPr>
          <a:xfrm>
            <a:off x="5940152" y="1703194"/>
            <a:ext cx="2986755" cy="1680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8" name="文本框 4"/>
          <p:cNvSpPr txBox="1"/>
          <p:nvPr/>
        </p:nvSpPr>
        <p:spPr>
          <a:xfrm>
            <a:off x="2051685" y="186055"/>
            <a:ext cx="6547485" cy="70675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p>
            <a:r>
              <a:rPr lang="zh-CN" altLang="en-US" sz="2000" dirty="0">
                <a:solidFill>
                  <a:srgbClr val="FFFF00"/>
                </a:solidFill>
                <a:latin typeface="楷体" panose="02010609060101010101" charset="-122"/>
                <a:ea typeface="楷体" panose="02010609060101010101" charset="-122"/>
                <a:sym typeface="+mn-ea"/>
              </a:rPr>
              <a:t>加入适当的叹词来读读看，一定要读出情感：</a:t>
            </a:r>
            <a:r>
              <a:rPr lang="zh-CN" altLang="en-US" sz="2000" dirty="0">
                <a:solidFill>
                  <a:schemeClr val="bg1"/>
                </a:solidFill>
                <a:latin typeface="楷体" panose="02010609060101010101" charset="-122"/>
                <a:ea typeface="楷体" panose="02010609060101010101" charset="-122"/>
              </a:rPr>
              <a:t>哈、唉呀、啊、哼、呸、哎哟、咳、哦、喂、嗯、哎、咦</a:t>
            </a:r>
            <a:r>
              <a:rPr lang="en-US" altLang="zh-CN" sz="2000" dirty="0">
                <a:solidFill>
                  <a:schemeClr val="bg1"/>
                </a:solidFill>
                <a:latin typeface="楷体" panose="02010609060101010101" charset="-122"/>
                <a:ea typeface="楷体" panose="02010609060101010101" charset="-122"/>
              </a:rPr>
              <a:t>……</a:t>
            </a:r>
            <a:endParaRPr lang="zh-CN" altLang="en-US" sz="2000" dirty="0">
              <a:solidFill>
                <a:schemeClr val="bg1"/>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8"/>
                                        </p:tgtEl>
                                        <p:attrNameLst>
                                          <p:attrName>style.visibility</p:attrName>
                                        </p:attrNameLst>
                                      </p:cBhvr>
                                      <p:to>
                                        <p:strVal val="visible"/>
                                      </p:to>
                                    </p:set>
                                    <p:anim calcmode="lin" valueType="num">
                                      <p:cBhvr additive="base">
                                        <p:cTn id="14" dur="500" fill="hold"/>
                                        <p:tgtEl>
                                          <p:spTgt spid="48"/>
                                        </p:tgtEl>
                                        <p:attrNameLst>
                                          <p:attrName>ppt_x</p:attrName>
                                        </p:attrNameLst>
                                      </p:cBhvr>
                                      <p:tavLst>
                                        <p:tav tm="0">
                                          <p:val>
                                            <p:strVal val="#ppt_x"/>
                                          </p:val>
                                        </p:tav>
                                        <p:tav tm="100000">
                                          <p:val>
                                            <p:strVal val="#ppt_x"/>
                                          </p:val>
                                        </p:tav>
                                      </p:tavLst>
                                    </p:anim>
                                    <p:anim calcmode="lin" valueType="num">
                                      <p:cBhvr additive="base">
                                        <p:cTn id="15"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 calcmode="lin" valueType="num">
                                      <p:cBhvr additive="base">
                                        <p:cTn id="2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0">
                                            <p:txEl>
                                              <p:pRg st="1" end="1"/>
                                            </p:txEl>
                                          </p:spTgt>
                                        </p:tgtEl>
                                        <p:attrNameLst>
                                          <p:attrName>style.visibility</p:attrName>
                                        </p:attrNameLst>
                                      </p:cBhvr>
                                      <p:to>
                                        <p:strVal val="visible"/>
                                      </p:to>
                                    </p:set>
                                    <p:anim calcmode="lin" valueType="num">
                                      <p:cBhvr additive="base">
                                        <p:cTn id="26"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 calcmode="lin" valueType="num">
                                      <p:cBhvr additive="base">
                                        <p:cTn id="32"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0">
                                            <p:txEl>
                                              <p:pRg st="3" end="3"/>
                                            </p:txEl>
                                          </p:spTgt>
                                        </p:tgtEl>
                                        <p:attrNameLst>
                                          <p:attrName>style.visibility</p:attrName>
                                        </p:attrNameLst>
                                      </p:cBhvr>
                                      <p:to>
                                        <p:strVal val="visible"/>
                                      </p:to>
                                    </p:set>
                                    <p:anim calcmode="lin" valueType="num">
                                      <p:cBhvr additive="base">
                                        <p:cTn id="38"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1">
                                            <p:txEl>
                                              <p:pRg st="0" end="0"/>
                                            </p:txEl>
                                          </p:spTgt>
                                        </p:tgtEl>
                                        <p:attrNameLst>
                                          <p:attrName>style.visibility</p:attrName>
                                        </p:attrNameLst>
                                      </p:cBhvr>
                                      <p:to>
                                        <p:strVal val="visible"/>
                                      </p:to>
                                    </p:set>
                                    <p:anim calcmode="lin" valueType="num">
                                      <p:cBhvr additive="base">
                                        <p:cTn id="4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8" grpId="0" animBg="1"/>
      <p:bldP spid="48"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3" y="1077956"/>
            <a:ext cx="4522497" cy="1569660"/>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屠惧，投</a:t>
            </a:r>
            <a:r>
              <a:rPr lang="zh-CN" altLang="en-US" sz="2400" dirty="0">
                <a:solidFill>
                  <a:srgbClr val="FFFF00"/>
                </a:solidFill>
                <a:latin typeface="楷体" panose="02010609060101010101" charset="-122"/>
                <a:ea typeface="楷体" panose="02010609060101010101" charset="-122"/>
              </a:rPr>
              <a:t>以</a:t>
            </a:r>
            <a:r>
              <a:rPr lang="zh-CN" altLang="en-US" sz="2400" dirty="0">
                <a:solidFill>
                  <a:schemeClr val="bg1"/>
                </a:solidFill>
                <a:latin typeface="楷体" panose="02010609060101010101" charset="-122"/>
                <a:ea typeface="楷体" panose="02010609060101010101" charset="-122"/>
              </a:rPr>
              <a:t>骨。一狼得骨止，一狼仍</a:t>
            </a:r>
            <a:r>
              <a:rPr lang="zh-CN" altLang="en-US" sz="2400" dirty="0">
                <a:solidFill>
                  <a:srgbClr val="FFFF00"/>
                </a:solidFill>
                <a:latin typeface="楷体" panose="02010609060101010101" charset="-122"/>
                <a:ea typeface="楷体" panose="02010609060101010101" charset="-122"/>
              </a:rPr>
              <a:t>从</a:t>
            </a:r>
            <a:r>
              <a:rPr lang="zh-CN" altLang="en-US" sz="2400" dirty="0">
                <a:solidFill>
                  <a:schemeClr val="bg1"/>
                </a:solidFill>
                <a:latin typeface="楷体" panose="02010609060101010101" charset="-122"/>
                <a:ea typeface="楷体" panose="02010609060101010101" charset="-122"/>
              </a:rPr>
              <a:t>。复投之，后狼止而前狼又至。骨已尽矣，而</a:t>
            </a:r>
            <a:r>
              <a:rPr lang="zh-CN" altLang="en-US" sz="2400" dirty="0">
                <a:solidFill>
                  <a:srgbClr val="FFFF00"/>
                </a:solidFill>
                <a:latin typeface="楷体" panose="02010609060101010101" charset="-122"/>
                <a:ea typeface="楷体" panose="02010609060101010101" charset="-122"/>
              </a:rPr>
              <a:t>两狼之并驱如故</a:t>
            </a:r>
            <a:r>
              <a:rPr lang="zh-CN" altLang="en-US" sz="2400" dirty="0">
                <a:solidFill>
                  <a:schemeClr val="bg1"/>
                </a:solidFill>
                <a:latin typeface="楷体" panose="02010609060101010101" charset="-122"/>
                <a:ea typeface="楷体" panose="02010609060101010101" charset="-122"/>
              </a:rPr>
              <a:t>。</a:t>
            </a:r>
            <a:endParaRPr lang="zh-CN" altLang="en-US" sz="2400" dirty="0">
              <a:solidFill>
                <a:schemeClr val="bg1"/>
              </a:solidFill>
              <a:latin typeface="楷体" panose="02010609060101010101" charset="-122"/>
              <a:ea typeface="楷体" panose="02010609060101010101"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3728" y="2750089"/>
            <a:ext cx="468748" cy="397725"/>
          </a:xfrm>
          <a:prstGeom prst="rect">
            <a:avLst/>
          </a:prstGeom>
        </p:spPr>
      </p:pic>
      <p:sp>
        <p:nvSpPr>
          <p:cNvPr id="11" name="文本框 4"/>
          <p:cNvSpPr txBox="1"/>
          <p:nvPr/>
        </p:nvSpPr>
        <p:spPr>
          <a:xfrm>
            <a:off x="2555833" y="2859891"/>
            <a:ext cx="6263622" cy="2122805"/>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a:t>
            </a:r>
            <a:r>
              <a:rPr lang="zh-CN" altLang="en-US" sz="2000" b="1" dirty="0">
                <a:solidFill>
                  <a:srgbClr val="FFFF00"/>
                </a:solidFill>
                <a:latin typeface="楷体" panose="02010609060101010101" charset="-122"/>
                <a:ea typeface="楷体" panose="02010609060101010101" charset="-122"/>
              </a:rPr>
              <a:t> </a:t>
            </a:r>
            <a:r>
              <a:rPr lang="zh-CN" altLang="en-US" sz="2200" b="1" dirty="0">
                <a:solidFill>
                  <a:srgbClr val="FFFF00"/>
                </a:solidFill>
                <a:latin typeface="楷体" panose="02010609060101010101" charset="-122"/>
                <a:ea typeface="楷体" panose="02010609060101010101" charset="-122"/>
              </a:rPr>
              <a:t>屠夫感到害怕，</a:t>
            </a:r>
            <a:r>
              <a:rPr lang="zh-CN" altLang="en-US" sz="2200" b="1" dirty="0">
                <a:solidFill>
                  <a:schemeClr val="bg1"/>
                </a:solidFill>
                <a:latin typeface="楷体" panose="02010609060101010101" charset="-122"/>
                <a:ea typeface="楷体" panose="02010609060101010101" charset="-122"/>
              </a:rPr>
              <a:t>把骨头扔给狼（状语后置）</a:t>
            </a:r>
            <a:r>
              <a:rPr lang="zh-CN" altLang="en-US" sz="2200" b="1" dirty="0">
                <a:solidFill>
                  <a:srgbClr val="FFFF00"/>
                </a:solidFill>
                <a:latin typeface="楷体" panose="02010609060101010101" charset="-122"/>
                <a:ea typeface="楷体" panose="02010609060101010101" charset="-122"/>
              </a:rPr>
              <a:t>。一只狼得到骨头停下了，另一只狼仍然跟着他。</a:t>
            </a:r>
            <a:r>
              <a:rPr lang="zh-CN" altLang="en-US" sz="2200" b="1" dirty="0">
                <a:solidFill>
                  <a:schemeClr val="bg1"/>
                </a:solidFill>
                <a:latin typeface="楷体" panose="02010609060101010101" charset="-122"/>
                <a:ea typeface="楷体" panose="02010609060101010101" charset="-122"/>
              </a:rPr>
              <a:t>（屠户）</a:t>
            </a:r>
            <a:r>
              <a:rPr lang="zh-CN" altLang="en-US" sz="2200" b="1" dirty="0">
                <a:solidFill>
                  <a:srgbClr val="FFFF00"/>
                </a:solidFill>
                <a:latin typeface="楷体" panose="02010609060101010101" charset="-122"/>
                <a:ea typeface="楷体" panose="02010609060101010101" charset="-122"/>
              </a:rPr>
              <a:t>又把骨头扔给</a:t>
            </a:r>
            <a:r>
              <a:rPr lang="zh-CN" altLang="en-US" sz="2200" b="1" dirty="0">
                <a:solidFill>
                  <a:schemeClr val="bg1"/>
                </a:solidFill>
                <a:latin typeface="楷体" panose="02010609060101010101" charset="-122"/>
                <a:ea typeface="楷体" panose="02010609060101010101" charset="-122"/>
              </a:rPr>
              <a:t>（狼）</a:t>
            </a:r>
            <a:r>
              <a:rPr lang="zh-CN" altLang="en-US" sz="2200" b="1" dirty="0">
                <a:solidFill>
                  <a:srgbClr val="FFFF00"/>
                </a:solidFill>
                <a:latin typeface="楷体" panose="02010609060101010101" charset="-122"/>
                <a:ea typeface="楷体" panose="02010609060101010101" charset="-122"/>
              </a:rPr>
              <a:t>，后面得到骨头的狼停下了，但是前面（得到骨头）的狼又赶到了。骨头已经扔完了，</a:t>
            </a:r>
            <a:r>
              <a:rPr lang="zh-CN" altLang="en-US" sz="2200" b="1" dirty="0">
                <a:solidFill>
                  <a:schemeClr val="bg1"/>
                </a:solidFill>
                <a:latin typeface="楷体" panose="02010609060101010101" charset="-122"/>
                <a:ea typeface="楷体" panose="02010609060101010101" charset="-122"/>
              </a:rPr>
              <a:t>但是两只狼像原来一样一起追赶屠夫。（状语后置）</a:t>
            </a:r>
            <a:endParaRPr lang="zh-CN" altLang="en-US" sz="2200" b="1" dirty="0">
              <a:solidFill>
                <a:schemeClr val="bg1"/>
              </a:solidFill>
              <a:latin typeface="楷体" panose="02010609060101010101" charset="-122"/>
              <a:ea typeface="楷体" panose="02010609060101010101" charset="-122"/>
            </a:endParaRPr>
          </a:p>
        </p:txBody>
      </p:sp>
      <p:sp>
        <p:nvSpPr>
          <p:cNvPr id="14" name="文本框 4"/>
          <p:cNvSpPr txBox="1"/>
          <p:nvPr/>
        </p:nvSpPr>
        <p:spPr>
          <a:xfrm>
            <a:off x="683895" y="2211705"/>
            <a:ext cx="4061460" cy="460375"/>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sym typeface="+mn-ea"/>
              </a:rPr>
              <a:t>而</a:t>
            </a:r>
            <a:r>
              <a:rPr lang="zh-CN" altLang="en-US" sz="2400" dirty="0">
                <a:solidFill>
                  <a:schemeClr val="bg1"/>
                </a:solidFill>
                <a:latin typeface="楷体" panose="02010609060101010101" charset="-122"/>
                <a:ea typeface="楷体" panose="02010609060101010101" charset="-122"/>
                <a:sym typeface="+mn-ea"/>
              </a:rPr>
              <a:t>/</a:t>
            </a:r>
            <a:r>
              <a:rPr lang="zh-CN" altLang="en-US" sz="2400" dirty="0">
                <a:solidFill>
                  <a:srgbClr val="FFFF00"/>
                </a:solidFill>
                <a:latin typeface="楷体" panose="02010609060101010101" charset="-122"/>
                <a:ea typeface="楷体" panose="02010609060101010101" charset="-122"/>
                <a:sym typeface="+mn-ea"/>
              </a:rPr>
              <a:t>两狼之并驱</a:t>
            </a:r>
            <a:r>
              <a:rPr lang="zh-CN" altLang="en-US" sz="2400" dirty="0">
                <a:solidFill>
                  <a:schemeClr val="bg1"/>
                </a:solidFill>
                <a:latin typeface="楷体" panose="02010609060101010101" charset="-122"/>
                <a:ea typeface="楷体" panose="02010609060101010101" charset="-122"/>
                <a:sym typeface="+mn-ea"/>
              </a:rPr>
              <a:t>/</a:t>
            </a:r>
            <a:r>
              <a:rPr lang="zh-CN" altLang="en-US" sz="2400" dirty="0">
                <a:solidFill>
                  <a:srgbClr val="FFFF00"/>
                </a:solidFill>
                <a:latin typeface="楷体" panose="02010609060101010101" charset="-122"/>
                <a:ea typeface="楷体" panose="02010609060101010101" charset="-122"/>
                <a:sym typeface="+mn-ea"/>
              </a:rPr>
              <a:t>如故。</a:t>
            </a:r>
            <a:endParaRPr lang="zh-CN" altLang="en-US" sz="2400" dirty="0">
              <a:solidFill>
                <a:srgbClr val="FFFF00"/>
              </a:solidFill>
              <a:latin typeface="楷体" panose="02010609060101010101" charset="-122"/>
              <a:ea typeface="楷体" panose="02010609060101010101" charset="-122"/>
            </a:endParaRPr>
          </a:p>
        </p:txBody>
      </p:sp>
      <p:sp>
        <p:nvSpPr>
          <p:cNvPr id="12" name="文本框 4"/>
          <p:cNvSpPr txBox="1"/>
          <p:nvPr/>
        </p:nvSpPr>
        <p:spPr>
          <a:xfrm>
            <a:off x="4859398" y="1022076"/>
            <a:ext cx="4104456" cy="1630045"/>
          </a:xfrm>
          <a:prstGeom prst="rect">
            <a:avLst/>
          </a:prstGeom>
          <a:noFill/>
          <a:ln>
            <a:solidFill>
              <a:schemeClr val="bg1"/>
            </a:solidFill>
          </a:ln>
        </p:spPr>
        <p:txBody>
          <a:bodyPr wrap="square" rtlCol="0">
            <a:spAutoFit/>
          </a:bodyPr>
          <a:lstStyle/>
          <a:p>
            <a:r>
              <a:rPr lang="zh-CN" altLang="en-US" sz="2000" b="1" dirty="0">
                <a:solidFill>
                  <a:srgbClr val="FFFF00"/>
                </a:solidFill>
                <a:latin typeface="仿宋" panose="02010609060101010101" pitchFamily="49" charset="-122"/>
                <a:ea typeface="仿宋" panose="02010609060101010101" pitchFamily="49" charset="-122"/>
              </a:rPr>
              <a:t>［以］</a:t>
            </a:r>
            <a:r>
              <a:rPr lang="zh-CN" altLang="en-US" sz="2000" b="1" dirty="0">
                <a:solidFill>
                  <a:schemeClr val="bg1"/>
                </a:solidFill>
                <a:latin typeface="仿宋" panose="02010609060101010101" pitchFamily="49" charset="-122"/>
                <a:ea typeface="仿宋" panose="02010609060101010101" pitchFamily="49" charset="-122"/>
              </a:rPr>
              <a:t>把</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［从］</a:t>
            </a:r>
            <a:r>
              <a:rPr lang="zh-CN" altLang="en-US" sz="2000" b="1" dirty="0">
                <a:solidFill>
                  <a:schemeClr val="bg1"/>
                </a:solidFill>
                <a:latin typeface="仿宋" panose="02010609060101010101" pitchFamily="49" charset="-122"/>
                <a:ea typeface="仿宋" panose="02010609060101010101" pitchFamily="49" charset="-122"/>
              </a:rPr>
              <a:t>跟从。</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［之］</a:t>
            </a:r>
            <a:r>
              <a:rPr lang="zh-CN" altLang="en-US" sz="2000" b="1" dirty="0">
                <a:solidFill>
                  <a:schemeClr val="bg1"/>
                </a:solidFill>
                <a:latin typeface="仿宋" panose="02010609060101010101" pitchFamily="49" charset="-122"/>
                <a:ea typeface="仿宋" panose="02010609060101010101" pitchFamily="49" charset="-122"/>
              </a:rPr>
              <a:t>主谓之间，取消句子独立性</a:t>
            </a:r>
            <a:endParaRPr lang="zh-CN" altLang="en-US" sz="2000" b="1" dirty="0">
              <a:solidFill>
                <a:srgbClr val="FFFF00"/>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[并]</a:t>
            </a:r>
            <a:r>
              <a:rPr lang="zh-CN" altLang="en-US" sz="2000" b="1" dirty="0">
                <a:solidFill>
                  <a:schemeClr val="bg1"/>
                </a:solidFill>
                <a:latin typeface="仿宋" panose="02010609060101010101" pitchFamily="49" charset="-122"/>
                <a:ea typeface="仿宋" panose="02010609060101010101" pitchFamily="49" charset="-122"/>
              </a:rPr>
              <a:t>一起。</a:t>
            </a:r>
            <a:r>
              <a:rPr lang="en-US" altLang="zh-CN" sz="2000" b="1" dirty="0">
                <a:solidFill>
                  <a:schemeClr val="bg1"/>
                </a:solidFill>
                <a:latin typeface="仿宋" panose="02010609060101010101" pitchFamily="49" charset="-122"/>
                <a:ea typeface="仿宋" panose="02010609060101010101" pitchFamily="49" charset="-122"/>
              </a:rPr>
              <a:t>    </a:t>
            </a:r>
            <a:r>
              <a:rPr lang="zh-CN" altLang="en-US" sz="2000" b="1" dirty="0">
                <a:solidFill>
                  <a:srgbClr val="FFFF00"/>
                </a:solidFill>
                <a:latin typeface="仿宋" panose="02010609060101010101" pitchFamily="49" charset="-122"/>
                <a:ea typeface="仿宋" panose="02010609060101010101" pitchFamily="49" charset="-122"/>
              </a:rPr>
              <a:t>[驱]</a:t>
            </a:r>
            <a:r>
              <a:rPr lang="zh-CN" altLang="en-US" sz="2000" b="1" dirty="0">
                <a:solidFill>
                  <a:schemeClr val="bg1"/>
                </a:solidFill>
                <a:latin typeface="仿宋" panose="02010609060101010101" pitchFamily="49" charset="-122"/>
                <a:ea typeface="仿宋" panose="02010609060101010101" pitchFamily="49" charset="-122"/>
              </a:rPr>
              <a:t>追随、追赶。</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[如故]</a:t>
            </a:r>
            <a:r>
              <a:rPr lang="zh-CN" altLang="en-US" sz="2000" b="1" dirty="0">
                <a:solidFill>
                  <a:schemeClr val="bg1"/>
                </a:solidFill>
                <a:latin typeface="仿宋" panose="02010609060101010101" pitchFamily="49" charset="-122"/>
                <a:ea typeface="仿宋" panose="02010609060101010101" pitchFamily="49" charset="-122"/>
              </a:rPr>
              <a:t>像原来一样。</a:t>
            </a:r>
            <a:endParaRPr lang="zh-CN" altLang="en-US" sz="2000" b="1" dirty="0">
              <a:solidFill>
                <a:schemeClr val="bg1"/>
              </a:solidFill>
              <a:latin typeface="仿宋" panose="02010609060101010101" pitchFamily="49" charset="-122"/>
              <a:ea typeface="仿宋" panose="02010609060101010101" pitchFamily="49" charset="-122"/>
            </a:endParaRPr>
          </a:p>
        </p:txBody>
      </p:sp>
      <p:pic>
        <p:nvPicPr>
          <p:cNvPr id="15" name="图片 14"/>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302092" y="2744343"/>
            <a:ext cx="1605612" cy="2160016"/>
          </a:xfrm>
          <a:prstGeom prst="rect">
            <a:avLst/>
          </a:prstGeom>
        </p:spPr>
      </p:pic>
      <p:sp>
        <p:nvSpPr>
          <p:cNvPr id="48" name="文本框 4"/>
          <p:cNvSpPr txBox="1"/>
          <p:nvPr/>
        </p:nvSpPr>
        <p:spPr>
          <a:xfrm>
            <a:off x="2051685" y="195580"/>
            <a:ext cx="6547485" cy="70675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p>
            <a:r>
              <a:rPr lang="zh-CN" altLang="en-US" sz="2000" dirty="0">
                <a:solidFill>
                  <a:srgbClr val="FFFF00"/>
                </a:solidFill>
                <a:latin typeface="楷体" panose="02010609060101010101" charset="-122"/>
                <a:ea typeface="楷体" panose="02010609060101010101" charset="-122"/>
                <a:sym typeface="+mn-ea"/>
              </a:rPr>
              <a:t>加入适当的叹词来读读看，一定要读出情感：</a:t>
            </a:r>
            <a:r>
              <a:rPr lang="zh-CN" altLang="en-US" sz="2000" dirty="0">
                <a:solidFill>
                  <a:schemeClr val="bg1"/>
                </a:solidFill>
                <a:latin typeface="楷体" panose="02010609060101010101" charset="-122"/>
                <a:ea typeface="楷体" panose="02010609060101010101" charset="-122"/>
              </a:rPr>
              <a:t>哈、唉呀、啊、哼、呸、哎哟、咳、哦、喂、嗯、哎、咦</a:t>
            </a:r>
            <a:r>
              <a:rPr lang="en-US" altLang="zh-CN" sz="2000" dirty="0">
                <a:solidFill>
                  <a:schemeClr val="bg1"/>
                </a:solidFill>
                <a:latin typeface="楷体" panose="02010609060101010101" charset="-122"/>
                <a:ea typeface="楷体" panose="02010609060101010101" charset="-122"/>
              </a:rPr>
              <a:t>……</a:t>
            </a:r>
            <a:endParaRPr lang="zh-CN" altLang="en-US" sz="2000" dirty="0">
              <a:solidFill>
                <a:schemeClr val="bg1"/>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 calcmode="lin" valueType="num">
                                      <p:cBhvr additive="base">
                                        <p:cTn id="14"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 calcmode="lin" valueType="num">
                                      <p:cBhvr additive="base">
                                        <p:cTn id="20"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2">
                                            <p:txEl>
                                              <p:pRg st="2" end="2"/>
                                            </p:txEl>
                                          </p:spTgt>
                                        </p:tgtEl>
                                        <p:attrNameLst>
                                          <p:attrName>style.visibility</p:attrName>
                                        </p:attrNameLst>
                                      </p:cBhvr>
                                      <p:to>
                                        <p:strVal val="visible"/>
                                      </p:to>
                                    </p:set>
                                    <p:anim calcmode="lin" valueType="num">
                                      <p:cBhvr additive="base">
                                        <p:cTn id="32"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2">
                                            <p:txEl>
                                              <p:pRg st="3" end="3"/>
                                            </p:txEl>
                                          </p:spTgt>
                                        </p:tgtEl>
                                        <p:attrNameLst>
                                          <p:attrName>style.visibility</p:attrName>
                                        </p:attrNameLst>
                                      </p:cBhvr>
                                      <p:to>
                                        <p:strVal val="visible"/>
                                      </p:to>
                                    </p:set>
                                    <p:anim calcmode="lin" valueType="num">
                                      <p:cBhvr additive="base">
                                        <p:cTn id="38"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2">
                                            <p:txEl>
                                              <p:pRg st="4" end="4"/>
                                            </p:txEl>
                                          </p:spTgt>
                                        </p:tgtEl>
                                        <p:attrNameLst>
                                          <p:attrName>style.visibility</p:attrName>
                                        </p:attrNameLst>
                                      </p:cBhvr>
                                      <p:to>
                                        <p:strVal val="visible"/>
                                      </p:to>
                                    </p:set>
                                    <p:anim calcmode="lin" valueType="num">
                                      <p:cBhvr additive="base">
                                        <p:cTn id="44"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1">
                                            <p:txEl>
                                              <p:pRg st="0" end="0"/>
                                            </p:txEl>
                                          </p:spTgt>
                                        </p:tgtEl>
                                        <p:attrNameLst>
                                          <p:attrName>style.visibility</p:attrName>
                                        </p:attrNameLst>
                                      </p:cBhvr>
                                      <p:to>
                                        <p:strVal val="visible"/>
                                      </p:to>
                                    </p:set>
                                    <p:anim calcmode="lin" valueType="num">
                                      <p:cBhvr additive="base">
                                        <p:cTn id="50"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4" y="1077956"/>
            <a:ext cx="8532948" cy="82994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屠大</a:t>
            </a:r>
            <a:r>
              <a:rPr lang="zh-CN" altLang="en-US" sz="2400" dirty="0">
                <a:solidFill>
                  <a:srgbClr val="FFFF00"/>
                </a:solidFill>
                <a:latin typeface="楷体" panose="02010609060101010101" charset="-122"/>
                <a:ea typeface="楷体" panose="02010609060101010101" charset="-122"/>
              </a:rPr>
              <a:t>窘</a:t>
            </a:r>
            <a:r>
              <a:rPr lang="zh-CN" altLang="en-US" sz="2400" dirty="0">
                <a:solidFill>
                  <a:schemeClr val="bg1"/>
                </a:solidFill>
                <a:latin typeface="楷体" panose="02010609060101010101" charset="-122"/>
                <a:ea typeface="楷体" panose="02010609060101010101" charset="-122"/>
              </a:rPr>
              <a:t>，恐前后受</a:t>
            </a:r>
            <a:r>
              <a:rPr lang="zh-CN" altLang="en-US" sz="2400" dirty="0">
                <a:solidFill>
                  <a:srgbClr val="FFFF00"/>
                </a:solidFill>
                <a:latin typeface="楷体" panose="02010609060101010101" charset="-122"/>
                <a:ea typeface="楷体" panose="02010609060101010101" charset="-122"/>
              </a:rPr>
              <a:t>其敌</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顾</a:t>
            </a:r>
            <a:r>
              <a:rPr lang="zh-CN" altLang="en-US" sz="2400" dirty="0">
                <a:solidFill>
                  <a:schemeClr val="bg1"/>
                </a:solidFill>
                <a:latin typeface="楷体" panose="02010609060101010101" charset="-122"/>
                <a:ea typeface="楷体" panose="02010609060101010101" charset="-122"/>
              </a:rPr>
              <a:t>野有麦场，场主</a:t>
            </a:r>
            <a:r>
              <a:rPr lang="zh-CN" altLang="en-US" sz="2400" dirty="0">
                <a:solidFill>
                  <a:srgbClr val="FFFF00"/>
                </a:solidFill>
                <a:latin typeface="楷体" panose="02010609060101010101" charset="-122"/>
                <a:ea typeface="楷体" panose="02010609060101010101" charset="-122"/>
              </a:rPr>
              <a:t>积薪</a:t>
            </a:r>
            <a:r>
              <a:rPr lang="zh-CN" altLang="en-US" sz="2400" dirty="0">
                <a:solidFill>
                  <a:schemeClr val="bg1"/>
                </a:solidFill>
                <a:latin typeface="楷体" panose="02010609060101010101" charset="-122"/>
                <a:ea typeface="楷体" panose="02010609060101010101" charset="-122"/>
              </a:rPr>
              <a:t>其中，</a:t>
            </a:r>
            <a:r>
              <a:rPr lang="zh-CN" altLang="en-US" sz="2400" dirty="0">
                <a:solidFill>
                  <a:srgbClr val="FFFF00"/>
                </a:solidFill>
                <a:latin typeface="楷体" panose="02010609060101010101" charset="-122"/>
                <a:ea typeface="楷体" panose="02010609060101010101" charset="-122"/>
              </a:rPr>
              <a:t>苫蔽成丘</a:t>
            </a:r>
            <a:r>
              <a:rPr lang="zh-CN" altLang="en-US" sz="2400" dirty="0">
                <a:solidFill>
                  <a:schemeClr val="bg1"/>
                </a:solidFill>
                <a:latin typeface="楷体" panose="02010609060101010101" charset="-122"/>
                <a:ea typeface="楷体" panose="02010609060101010101" charset="-122"/>
              </a:rPr>
              <a:t>。屠乃奔倚其下，</a:t>
            </a:r>
            <a:r>
              <a:rPr lang="zh-CN" altLang="en-US" sz="2400" dirty="0">
                <a:solidFill>
                  <a:srgbClr val="FFFF00"/>
                </a:solidFill>
                <a:latin typeface="楷体" panose="02010609060101010101" charset="-122"/>
                <a:ea typeface="楷体" panose="02010609060101010101" charset="-122"/>
              </a:rPr>
              <a:t>弛</a:t>
            </a:r>
            <a:r>
              <a:rPr lang="zh-CN" altLang="en-US" sz="2400" dirty="0">
                <a:solidFill>
                  <a:schemeClr val="bg1"/>
                </a:solidFill>
                <a:latin typeface="楷体" panose="02010609060101010101" charset="-122"/>
                <a:ea typeface="楷体" panose="02010609060101010101" charset="-122"/>
              </a:rPr>
              <a:t>担持刀。狼不敢前，</a:t>
            </a:r>
            <a:r>
              <a:rPr lang="zh-CN" altLang="en-US" sz="2400" dirty="0">
                <a:solidFill>
                  <a:srgbClr val="FFFF00"/>
                </a:solidFill>
                <a:latin typeface="楷体" panose="02010609060101010101" charset="-122"/>
                <a:ea typeface="楷体" panose="02010609060101010101" charset="-122"/>
              </a:rPr>
              <a:t>眈眈相向</a:t>
            </a:r>
            <a:r>
              <a:rPr lang="zh-CN" altLang="en-US" sz="2400" dirty="0">
                <a:solidFill>
                  <a:schemeClr val="bg1"/>
                </a:solidFill>
                <a:latin typeface="楷体" panose="02010609060101010101" charset="-122"/>
                <a:ea typeface="楷体" panose="02010609060101010101" charset="-122"/>
              </a:rPr>
              <a:t>。</a:t>
            </a:r>
            <a:endParaRPr lang="zh-CN" altLang="en-US" sz="2400" dirty="0">
              <a:solidFill>
                <a:schemeClr val="bg1"/>
              </a:solidFill>
              <a:latin typeface="楷体" panose="02010609060101010101" charset="-122"/>
              <a:ea typeface="楷体" panose="02010609060101010101" charset="-122"/>
            </a:endParaRPr>
          </a:p>
        </p:txBody>
      </p:sp>
      <p:sp>
        <p:nvSpPr>
          <p:cNvPr id="10" name="文本框 4"/>
          <p:cNvSpPr txBox="1"/>
          <p:nvPr/>
        </p:nvSpPr>
        <p:spPr>
          <a:xfrm>
            <a:off x="287655" y="1995805"/>
            <a:ext cx="4097020" cy="424815"/>
          </a:xfrm>
          <a:prstGeom prst="rect">
            <a:avLst/>
          </a:prstGeom>
          <a:noFill/>
          <a:ln>
            <a:solidFill>
              <a:schemeClr val="bg1"/>
            </a:solidFill>
          </a:ln>
        </p:spPr>
        <p:txBody>
          <a:bodyPr wrap="square" rtlCol="0">
            <a:noAutofit/>
          </a:bodyPr>
          <a:lstStyle/>
          <a:p>
            <a:r>
              <a:rPr lang="zh-CN" altLang="en-US" sz="2000" b="1" dirty="0">
                <a:solidFill>
                  <a:srgbClr val="FFFF00"/>
                </a:solidFill>
                <a:latin typeface="仿宋" panose="02010609060101010101" pitchFamily="49" charset="-122"/>
                <a:ea typeface="仿宋" panose="02010609060101010101" pitchFamily="49" charset="-122"/>
              </a:rPr>
              <a:t>［窘（</a:t>
            </a:r>
            <a:r>
              <a:rPr lang="en-US" altLang="zh-CN" sz="2000" b="1" dirty="0" err="1">
                <a:solidFill>
                  <a:srgbClr val="FFFF00"/>
                </a:solidFill>
                <a:latin typeface="仿宋" panose="02010609060101010101" pitchFamily="49" charset="-122"/>
                <a:ea typeface="仿宋" panose="02010609060101010101" pitchFamily="49" charset="-122"/>
              </a:rPr>
              <a:t>jiǒng</a:t>
            </a:r>
            <a:r>
              <a:rPr lang="zh-CN" altLang="en-US" sz="2000" b="1" dirty="0">
                <a:solidFill>
                  <a:srgbClr val="FFFF00"/>
                </a:solidFill>
                <a:latin typeface="仿宋" panose="02010609060101010101" pitchFamily="49" charset="-122"/>
                <a:ea typeface="仿宋" panose="02010609060101010101" pitchFamily="49" charset="-122"/>
              </a:rPr>
              <a:t>）］</a:t>
            </a:r>
            <a:r>
              <a:rPr lang="zh-CN" altLang="en-US" sz="2000" b="1" dirty="0">
                <a:solidFill>
                  <a:schemeClr val="bg1"/>
                </a:solidFill>
                <a:latin typeface="仿宋" panose="02010609060101010101" pitchFamily="49" charset="-122"/>
                <a:ea typeface="仿宋" panose="02010609060101010101" pitchFamily="49" charset="-122"/>
              </a:rPr>
              <a:t>处境困迫，为难。</a:t>
            </a:r>
            <a:endParaRPr lang="zh-CN" altLang="en-US" sz="2000" b="1" dirty="0">
              <a:solidFill>
                <a:schemeClr val="bg1"/>
              </a:solidFill>
              <a:latin typeface="仿宋" panose="02010609060101010101" pitchFamily="49" charset="-122"/>
              <a:ea typeface="仿宋" panose="02010609060101010101" pitchFamily="49" charset="-122"/>
            </a:endParaRPr>
          </a:p>
          <a:p>
            <a:endParaRPr lang="zh-CN" altLang="en-US" sz="2000" b="1" dirty="0">
              <a:solidFill>
                <a:schemeClr val="bg1"/>
              </a:solidFill>
              <a:latin typeface="仿宋" panose="02010609060101010101" pitchFamily="49" charset="-122"/>
              <a:ea typeface="仿宋" panose="02010609060101010101" pitchFamily="49" charset="-122"/>
            </a:endParaRPr>
          </a:p>
        </p:txBody>
      </p:sp>
      <p:pic>
        <p:nvPicPr>
          <p:cNvPr id="100" name="图片 99"/>
          <p:cNvPicPr/>
          <p:nvPr/>
        </p:nvPicPr>
        <p:blipFill>
          <a:blip r:embed="rId3"/>
          <a:stretch>
            <a:fillRect/>
          </a:stretch>
        </p:blipFill>
        <p:spPr>
          <a:xfrm>
            <a:off x="2105025" y="2492375"/>
            <a:ext cx="6623685" cy="2658110"/>
          </a:xfrm>
          <a:prstGeom prst="rect">
            <a:avLst/>
          </a:prstGeom>
          <a:noFill/>
          <a:ln w="9525">
            <a:noFill/>
          </a:ln>
        </p:spPr>
      </p:pic>
      <p:pic>
        <p:nvPicPr>
          <p:cNvPr id="27" name="图片 26" descr="1444382020713"/>
          <p:cNvPicPr>
            <a:picLocks noChangeAspect="1"/>
          </p:cNvPicPr>
          <p:nvPr/>
        </p:nvPicPr>
        <p:blipFill>
          <a:blip r:embed="rId4"/>
          <a:srcRect l="74959" t="18248"/>
          <a:stretch>
            <a:fillRect/>
          </a:stretch>
        </p:blipFill>
        <p:spPr>
          <a:xfrm>
            <a:off x="467360" y="2931795"/>
            <a:ext cx="1163320" cy="1356360"/>
          </a:xfrm>
          <a:prstGeom prst="rect">
            <a:avLst/>
          </a:prstGeom>
          <a:noFill/>
          <a:ln w="9525">
            <a:noFill/>
          </a:ln>
        </p:spPr>
      </p:pic>
      <p:cxnSp>
        <p:nvCxnSpPr>
          <p:cNvPr id="3" name="直接连接符 2"/>
          <p:cNvCxnSpPr/>
          <p:nvPr/>
        </p:nvCxnSpPr>
        <p:spPr>
          <a:xfrm>
            <a:off x="295910" y="2741930"/>
            <a:ext cx="1611630" cy="1845945"/>
          </a:xfrm>
          <a:prstGeom prst="line">
            <a:avLst/>
          </a:prstGeom>
        </p:spPr>
        <p:style>
          <a:lnRef idx="3">
            <a:schemeClr val="accent2"/>
          </a:lnRef>
          <a:fillRef idx="0">
            <a:schemeClr val="accent2"/>
          </a:fillRef>
          <a:effectRef idx="2">
            <a:schemeClr val="accent2"/>
          </a:effectRef>
          <a:fontRef idx="minor">
            <a:schemeClr val="tx1"/>
          </a:fontRef>
        </p:style>
      </p:cxnSp>
      <p:cxnSp>
        <p:nvCxnSpPr>
          <p:cNvPr id="4" name="直接连接符 3"/>
          <p:cNvCxnSpPr/>
          <p:nvPr/>
        </p:nvCxnSpPr>
        <p:spPr>
          <a:xfrm flipH="1">
            <a:off x="251460" y="2787650"/>
            <a:ext cx="1440180" cy="1656080"/>
          </a:xfrm>
          <a:prstGeom prst="line">
            <a:avLst/>
          </a:prstGeom>
        </p:spPr>
        <p:style>
          <a:lnRef idx="3">
            <a:schemeClr val="accent2"/>
          </a:lnRef>
          <a:fillRef idx="0">
            <a:schemeClr val="accent2"/>
          </a:fillRef>
          <a:effectRef idx="2">
            <a:schemeClr val="accent2"/>
          </a:effectRef>
          <a:fontRef idx="minor">
            <a:schemeClr val="tx1"/>
          </a:fontRef>
        </p:style>
      </p:cxnSp>
      <p:sp>
        <p:nvSpPr>
          <p:cNvPr id="48" name="文本框 4"/>
          <p:cNvSpPr txBox="1"/>
          <p:nvPr/>
        </p:nvSpPr>
        <p:spPr>
          <a:xfrm>
            <a:off x="2051685" y="195580"/>
            <a:ext cx="6547485" cy="70675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p>
            <a:r>
              <a:rPr lang="zh-CN" altLang="en-US" sz="2000" dirty="0">
                <a:solidFill>
                  <a:srgbClr val="FFFF00"/>
                </a:solidFill>
                <a:latin typeface="楷体" panose="02010609060101010101" charset="-122"/>
                <a:ea typeface="楷体" panose="02010609060101010101" charset="-122"/>
                <a:sym typeface="+mn-ea"/>
              </a:rPr>
              <a:t>加入适当的叹词来读读看，一定要读出情感：</a:t>
            </a:r>
            <a:r>
              <a:rPr lang="zh-CN" altLang="en-US" sz="2000" dirty="0">
                <a:solidFill>
                  <a:schemeClr val="bg1"/>
                </a:solidFill>
                <a:latin typeface="楷体" panose="02010609060101010101" charset="-122"/>
                <a:ea typeface="楷体" panose="02010609060101010101" charset="-122"/>
              </a:rPr>
              <a:t>哈、唉呀、啊、哼、呸、哎哟、咳、哦、喂、嗯、哎、咦</a:t>
            </a:r>
            <a:r>
              <a:rPr lang="en-US" altLang="zh-CN" sz="2000" dirty="0">
                <a:solidFill>
                  <a:schemeClr val="bg1"/>
                </a:solidFill>
                <a:latin typeface="楷体" panose="02010609060101010101" charset="-122"/>
                <a:ea typeface="楷体" panose="02010609060101010101" charset="-122"/>
              </a:rPr>
              <a:t>……</a:t>
            </a:r>
            <a:endParaRPr lang="zh-CN" altLang="en-US" sz="2000" dirty="0">
              <a:solidFill>
                <a:schemeClr val="bg1"/>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ppt_x"/>
                                          </p:val>
                                        </p:tav>
                                        <p:tav tm="100000">
                                          <p:val>
                                            <p:strVal val="#ppt_x"/>
                                          </p:val>
                                        </p:tav>
                                      </p:tavLst>
                                    </p:anim>
                                    <p:anim calcmode="lin" valueType="num">
                                      <p:cBhvr additive="base">
                                        <p:cTn id="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ppt_x"/>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4" y="1077956"/>
            <a:ext cx="8532948" cy="82994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屠大</a:t>
            </a:r>
            <a:r>
              <a:rPr lang="zh-CN" altLang="en-US" sz="2400" dirty="0">
                <a:solidFill>
                  <a:srgbClr val="FFFF00"/>
                </a:solidFill>
                <a:latin typeface="楷体" panose="02010609060101010101" charset="-122"/>
                <a:ea typeface="楷体" panose="02010609060101010101" charset="-122"/>
              </a:rPr>
              <a:t>窘</a:t>
            </a:r>
            <a:r>
              <a:rPr lang="zh-CN" altLang="en-US" sz="2400" dirty="0">
                <a:solidFill>
                  <a:schemeClr val="bg1"/>
                </a:solidFill>
                <a:latin typeface="楷体" panose="02010609060101010101" charset="-122"/>
                <a:ea typeface="楷体" panose="02010609060101010101" charset="-122"/>
              </a:rPr>
              <a:t>，恐前后受</a:t>
            </a:r>
            <a:r>
              <a:rPr lang="zh-CN" altLang="en-US" sz="2400" dirty="0">
                <a:solidFill>
                  <a:srgbClr val="FFFF00"/>
                </a:solidFill>
                <a:latin typeface="楷体" panose="02010609060101010101" charset="-122"/>
                <a:ea typeface="楷体" panose="02010609060101010101" charset="-122"/>
              </a:rPr>
              <a:t>其敌</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顾</a:t>
            </a:r>
            <a:r>
              <a:rPr lang="zh-CN" altLang="en-US" sz="2400" dirty="0">
                <a:solidFill>
                  <a:schemeClr val="bg1"/>
                </a:solidFill>
                <a:latin typeface="楷体" panose="02010609060101010101" charset="-122"/>
                <a:ea typeface="楷体" panose="02010609060101010101" charset="-122"/>
              </a:rPr>
              <a:t>野有麦场，场主</a:t>
            </a:r>
            <a:r>
              <a:rPr lang="zh-CN" altLang="en-US" sz="2400" dirty="0">
                <a:solidFill>
                  <a:srgbClr val="FFFF00"/>
                </a:solidFill>
                <a:latin typeface="楷体" panose="02010609060101010101" charset="-122"/>
                <a:ea typeface="楷体" panose="02010609060101010101" charset="-122"/>
              </a:rPr>
              <a:t>积薪</a:t>
            </a:r>
            <a:r>
              <a:rPr lang="zh-CN" altLang="en-US" sz="2400" dirty="0">
                <a:solidFill>
                  <a:schemeClr val="bg1"/>
                </a:solidFill>
                <a:latin typeface="楷体" panose="02010609060101010101" charset="-122"/>
                <a:ea typeface="楷体" panose="02010609060101010101" charset="-122"/>
              </a:rPr>
              <a:t>其中，</a:t>
            </a:r>
            <a:r>
              <a:rPr lang="zh-CN" altLang="en-US" sz="2400" dirty="0">
                <a:solidFill>
                  <a:srgbClr val="FFFF00"/>
                </a:solidFill>
                <a:latin typeface="楷体" panose="02010609060101010101" charset="-122"/>
                <a:ea typeface="楷体" panose="02010609060101010101" charset="-122"/>
              </a:rPr>
              <a:t>苫蔽成丘</a:t>
            </a:r>
            <a:r>
              <a:rPr lang="zh-CN" altLang="en-US" sz="2400" dirty="0">
                <a:solidFill>
                  <a:schemeClr val="bg1"/>
                </a:solidFill>
                <a:latin typeface="楷体" panose="02010609060101010101" charset="-122"/>
                <a:ea typeface="楷体" panose="02010609060101010101" charset="-122"/>
              </a:rPr>
              <a:t>。屠</a:t>
            </a:r>
            <a:r>
              <a:rPr lang="zh-CN" altLang="en-US" sz="2400" dirty="0">
                <a:solidFill>
                  <a:srgbClr val="FFFF00"/>
                </a:solidFill>
                <a:latin typeface="楷体" panose="02010609060101010101" charset="-122"/>
                <a:ea typeface="楷体" panose="02010609060101010101" charset="-122"/>
              </a:rPr>
              <a:t>乃</a:t>
            </a:r>
            <a:r>
              <a:rPr lang="zh-CN" altLang="en-US" sz="2400" dirty="0">
                <a:solidFill>
                  <a:schemeClr val="bg1"/>
                </a:solidFill>
                <a:latin typeface="楷体" panose="02010609060101010101" charset="-122"/>
                <a:ea typeface="楷体" panose="02010609060101010101" charset="-122"/>
              </a:rPr>
              <a:t>奔</a:t>
            </a:r>
            <a:r>
              <a:rPr lang="zh-CN" altLang="en-US" sz="2400" dirty="0">
                <a:solidFill>
                  <a:srgbClr val="FFFF00"/>
                </a:solidFill>
                <a:latin typeface="楷体" panose="02010609060101010101" charset="-122"/>
                <a:ea typeface="楷体" panose="02010609060101010101" charset="-122"/>
              </a:rPr>
              <a:t>倚</a:t>
            </a:r>
            <a:r>
              <a:rPr lang="zh-CN" altLang="en-US" sz="2400" dirty="0">
                <a:solidFill>
                  <a:schemeClr val="bg1"/>
                </a:solidFill>
                <a:latin typeface="楷体" panose="02010609060101010101" charset="-122"/>
                <a:ea typeface="楷体" panose="02010609060101010101" charset="-122"/>
              </a:rPr>
              <a:t>其下，</a:t>
            </a:r>
            <a:r>
              <a:rPr lang="zh-CN" altLang="en-US" sz="2400" dirty="0">
                <a:solidFill>
                  <a:srgbClr val="FFFF00"/>
                </a:solidFill>
                <a:latin typeface="楷体" panose="02010609060101010101" charset="-122"/>
                <a:ea typeface="楷体" panose="02010609060101010101" charset="-122"/>
              </a:rPr>
              <a:t>弛</a:t>
            </a:r>
            <a:r>
              <a:rPr lang="zh-CN" altLang="en-US" sz="2400" dirty="0">
                <a:solidFill>
                  <a:schemeClr val="bg1"/>
                </a:solidFill>
                <a:latin typeface="楷体" panose="02010609060101010101" charset="-122"/>
                <a:ea typeface="楷体" panose="02010609060101010101" charset="-122"/>
              </a:rPr>
              <a:t>担持刀。狼不敢前，</a:t>
            </a:r>
            <a:r>
              <a:rPr lang="zh-CN" altLang="en-US" sz="2400" dirty="0">
                <a:solidFill>
                  <a:srgbClr val="FFFF00"/>
                </a:solidFill>
                <a:latin typeface="楷体" panose="02010609060101010101" charset="-122"/>
                <a:ea typeface="楷体" panose="02010609060101010101" charset="-122"/>
              </a:rPr>
              <a:t>眈眈相向</a:t>
            </a:r>
            <a:r>
              <a:rPr lang="zh-CN" altLang="en-US" sz="2400" dirty="0">
                <a:solidFill>
                  <a:schemeClr val="bg1"/>
                </a:solidFill>
                <a:latin typeface="楷体" panose="02010609060101010101" charset="-122"/>
                <a:ea typeface="楷体" panose="02010609060101010101" charset="-122"/>
              </a:rPr>
              <a:t>。</a:t>
            </a:r>
            <a:endParaRPr lang="zh-CN" altLang="en-US" sz="2400" dirty="0">
              <a:solidFill>
                <a:schemeClr val="bg1"/>
              </a:solidFill>
              <a:latin typeface="楷体" panose="02010609060101010101" charset="-122"/>
              <a:ea typeface="楷体" panose="02010609060101010101" charset="-122"/>
            </a:endParaRPr>
          </a:p>
        </p:txBody>
      </p:sp>
      <p:sp>
        <p:nvSpPr>
          <p:cNvPr id="10" name="文本框 4"/>
          <p:cNvSpPr txBox="1"/>
          <p:nvPr/>
        </p:nvSpPr>
        <p:spPr>
          <a:xfrm>
            <a:off x="260350" y="1995805"/>
            <a:ext cx="4347210" cy="2861310"/>
          </a:xfrm>
          <a:prstGeom prst="rect">
            <a:avLst/>
          </a:prstGeom>
          <a:noFill/>
          <a:ln>
            <a:solidFill>
              <a:schemeClr val="bg1"/>
            </a:solidFill>
          </a:ln>
        </p:spPr>
        <p:txBody>
          <a:bodyPr wrap="square" rtlCol="0">
            <a:spAutoFit/>
          </a:bodyPr>
          <a:lstStyle/>
          <a:p>
            <a:r>
              <a:rPr lang="zh-CN" altLang="en-US" sz="2000" b="1" dirty="0">
                <a:solidFill>
                  <a:srgbClr val="FFFF00"/>
                </a:solidFill>
                <a:latin typeface="仿宋" panose="02010609060101010101" pitchFamily="49" charset="-122"/>
                <a:ea typeface="仿宋" panose="02010609060101010101" pitchFamily="49" charset="-122"/>
              </a:rPr>
              <a:t>［窘（</a:t>
            </a:r>
            <a:r>
              <a:rPr lang="en-US" altLang="zh-CN" sz="2000" b="1" dirty="0" err="1">
                <a:solidFill>
                  <a:srgbClr val="FFFF00"/>
                </a:solidFill>
                <a:latin typeface="仿宋" panose="02010609060101010101" pitchFamily="49" charset="-122"/>
                <a:ea typeface="仿宋" panose="02010609060101010101" pitchFamily="49" charset="-122"/>
              </a:rPr>
              <a:t>jiǒng</a:t>
            </a:r>
            <a:r>
              <a:rPr lang="zh-CN" altLang="en-US" sz="2000" b="1" dirty="0">
                <a:solidFill>
                  <a:srgbClr val="FFFF00"/>
                </a:solidFill>
                <a:latin typeface="仿宋" panose="02010609060101010101" pitchFamily="49" charset="-122"/>
                <a:ea typeface="仿宋" panose="02010609060101010101" pitchFamily="49" charset="-122"/>
              </a:rPr>
              <a:t>）］</a:t>
            </a:r>
            <a:r>
              <a:rPr lang="zh-CN" altLang="en-US" sz="2000" b="1" dirty="0">
                <a:solidFill>
                  <a:schemeClr val="bg1"/>
                </a:solidFill>
                <a:latin typeface="仿宋" panose="02010609060101010101" pitchFamily="49" charset="-122"/>
                <a:ea typeface="仿宋" panose="02010609060101010101" pitchFamily="49" charset="-122"/>
              </a:rPr>
              <a:t>处境困迫，为难。</a:t>
            </a:r>
            <a:endParaRPr lang="zh-CN" altLang="en-US" sz="2000" b="1" dirty="0">
              <a:solidFill>
                <a:schemeClr val="bg1"/>
              </a:solidFill>
              <a:latin typeface="仿宋" panose="02010609060101010101" pitchFamily="49" charset="-122"/>
              <a:ea typeface="仿宋" panose="02010609060101010101" pitchFamily="49" charset="-122"/>
            </a:endParaRPr>
          </a:p>
          <a:p>
            <a:r>
              <a:rPr lang="en-US" altLang="zh-CN" sz="2000" b="1" dirty="0">
                <a:solidFill>
                  <a:srgbClr val="FFFF00"/>
                </a:solidFill>
                <a:latin typeface="仿宋" panose="02010609060101010101" pitchFamily="49" charset="-122"/>
                <a:ea typeface="仿宋" panose="02010609060101010101" pitchFamily="49" charset="-122"/>
              </a:rPr>
              <a:t>[</a:t>
            </a:r>
            <a:r>
              <a:rPr lang="zh-CN" altLang="en-US" sz="2000" b="1" dirty="0">
                <a:solidFill>
                  <a:srgbClr val="FFFF00"/>
                </a:solidFill>
                <a:latin typeface="仿宋" panose="02010609060101010101" pitchFamily="49" charset="-122"/>
                <a:ea typeface="仿宋" panose="02010609060101010101" pitchFamily="49" charset="-122"/>
              </a:rPr>
              <a:t>其</a:t>
            </a:r>
            <a:r>
              <a:rPr lang="en-US" altLang="zh-CN" sz="2000" b="1" dirty="0">
                <a:solidFill>
                  <a:srgbClr val="FFFF00"/>
                </a:solidFill>
                <a:latin typeface="仿宋" panose="02010609060101010101" pitchFamily="49" charset="-122"/>
                <a:ea typeface="仿宋" panose="02010609060101010101" pitchFamily="49" charset="-122"/>
              </a:rPr>
              <a:t>]</a:t>
            </a:r>
            <a:r>
              <a:rPr lang="zh-CN" altLang="en-US" sz="2000" b="1" dirty="0">
                <a:solidFill>
                  <a:schemeClr val="bg1"/>
                </a:solidFill>
                <a:latin typeface="仿宋" panose="02010609060101010101" pitchFamily="49" charset="-122"/>
                <a:ea typeface="仿宋" panose="02010609060101010101" pitchFamily="49" charset="-122"/>
              </a:rPr>
              <a:t>代它们。 </a:t>
            </a:r>
            <a:r>
              <a:rPr lang="zh-CN" altLang="en-US" sz="2000" b="1" dirty="0">
                <a:solidFill>
                  <a:srgbClr val="FFFF00"/>
                </a:solidFill>
                <a:latin typeface="仿宋" panose="02010609060101010101" pitchFamily="49" charset="-122"/>
                <a:ea typeface="仿宋" panose="02010609060101010101" pitchFamily="49" charset="-122"/>
              </a:rPr>
              <a:t>［敌］</a:t>
            </a:r>
            <a:r>
              <a:rPr lang="zh-CN" altLang="en-US" sz="2000" b="1" dirty="0">
                <a:solidFill>
                  <a:schemeClr val="bg1"/>
                </a:solidFill>
                <a:latin typeface="仿宋" panose="02010609060101010101" pitchFamily="49" charset="-122"/>
                <a:ea typeface="仿宋" panose="02010609060101010101" pitchFamily="49" charset="-122"/>
              </a:rPr>
              <a:t>名</a:t>
            </a:r>
            <a:r>
              <a:rPr lang="en-US" altLang="zh-CN" sz="2000" b="1" dirty="0">
                <a:solidFill>
                  <a:schemeClr val="bg1"/>
                </a:solidFill>
                <a:latin typeface="仿宋" panose="02010609060101010101" pitchFamily="49" charset="-122"/>
                <a:ea typeface="仿宋" panose="02010609060101010101" pitchFamily="49" charset="-122"/>
              </a:rPr>
              <a:t>—</a:t>
            </a:r>
            <a:r>
              <a:rPr lang="zh-CN" altLang="en-US" sz="2000" b="1" dirty="0">
                <a:solidFill>
                  <a:schemeClr val="bg1"/>
                </a:solidFill>
                <a:latin typeface="仿宋" panose="02010609060101010101" pitchFamily="49" charset="-122"/>
                <a:ea typeface="仿宋" panose="02010609060101010101" pitchFamily="49" charset="-122"/>
              </a:rPr>
              <a:t>动，攻击。</a:t>
            </a:r>
            <a:endParaRPr lang="zh-CN" altLang="en-US" sz="2000" b="1" dirty="0">
              <a:solidFill>
                <a:schemeClr val="bg1"/>
              </a:solidFill>
              <a:latin typeface="仿宋" panose="02010609060101010101" pitchFamily="49" charset="-122"/>
              <a:ea typeface="仿宋" panose="02010609060101010101" pitchFamily="49" charset="-122"/>
            </a:endParaRPr>
          </a:p>
          <a:p>
            <a:r>
              <a:rPr lang="en-US" altLang="zh-CN" sz="2000" b="1" dirty="0">
                <a:solidFill>
                  <a:srgbClr val="FFFF00"/>
                </a:solidFill>
                <a:latin typeface="仿宋" panose="02010609060101010101" pitchFamily="49" charset="-122"/>
                <a:ea typeface="仿宋" panose="02010609060101010101" pitchFamily="49" charset="-122"/>
                <a:sym typeface="+mn-ea"/>
              </a:rPr>
              <a:t>[</a:t>
            </a:r>
            <a:r>
              <a:rPr lang="zh-CN" altLang="en-US" sz="2000" b="1" dirty="0">
                <a:solidFill>
                  <a:schemeClr val="bg1"/>
                </a:solidFill>
                <a:latin typeface="仿宋" panose="02010609060101010101" pitchFamily="49" charset="-122"/>
                <a:ea typeface="仿宋" panose="02010609060101010101" pitchFamily="49" charset="-122"/>
                <a:sym typeface="+mn-ea"/>
              </a:rPr>
              <a:t>入门不</a:t>
            </a:r>
            <a:r>
              <a:rPr lang="zh-CN" altLang="en-US" sz="2000" b="1" dirty="0">
                <a:solidFill>
                  <a:srgbClr val="FFFF00"/>
                </a:solidFill>
                <a:latin typeface="仿宋" panose="02010609060101010101" pitchFamily="49" charset="-122"/>
                <a:ea typeface="仿宋" panose="02010609060101010101" pitchFamily="49" charset="-122"/>
                <a:sym typeface="+mn-ea"/>
              </a:rPr>
              <a:t>顾]</a:t>
            </a:r>
            <a:r>
              <a:rPr lang="zh-CN" altLang="en-US" sz="2000" b="1" dirty="0">
                <a:solidFill>
                  <a:schemeClr val="bg1"/>
                </a:solidFill>
                <a:latin typeface="仿宋" panose="02010609060101010101" pitchFamily="49" charset="-122"/>
                <a:ea typeface="仿宋" panose="02010609060101010101" pitchFamily="49" charset="-122"/>
                <a:sym typeface="+mn-ea"/>
              </a:rPr>
              <a:t>回头看</a:t>
            </a:r>
            <a:r>
              <a:rPr lang="en-US" altLang="zh-CN" sz="2000" b="1" dirty="0">
                <a:solidFill>
                  <a:schemeClr val="bg1"/>
                </a:solidFill>
                <a:latin typeface="仿宋" panose="02010609060101010101" pitchFamily="49" charset="-122"/>
                <a:ea typeface="仿宋" panose="02010609060101010101" pitchFamily="49" charset="-122"/>
                <a:sym typeface="+mn-ea"/>
              </a:rPr>
              <a:t>  </a:t>
            </a:r>
            <a:r>
              <a:rPr lang="zh-CN" altLang="en-US" sz="2000" b="1" dirty="0">
                <a:solidFill>
                  <a:srgbClr val="FFFF00"/>
                </a:solidFill>
                <a:latin typeface="仿宋" panose="02010609060101010101" pitchFamily="49" charset="-122"/>
                <a:ea typeface="仿宋" panose="02010609060101010101" pitchFamily="49" charset="-122"/>
              </a:rPr>
              <a:t>［顾］</a:t>
            </a:r>
            <a:r>
              <a:rPr lang="zh-CN" altLang="en-US" sz="2000" b="1" dirty="0">
                <a:solidFill>
                  <a:schemeClr val="bg1"/>
                </a:solidFill>
                <a:latin typeface="仿宋" panose="02010609060101010101" pitchFamily="49" charset="-122"/>
                <a:ea typeface="仿宋" panose="02010609060101010101" pitchFamily="49" charset="-122"/>
              </a:rPr>
              <a:t>看，视。</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［积薪］</a:t>
            </a:r>
            <a:r>
              <a:rPr lang="zh-CN" altLang="en-US" sz="2000" b="1" dirty="0">
                <a:solidFill>
                  <a:schemeClr val="bg1"/>
                </a:solidFill>
                <a:latin typeface="仿宋" panose="02010609060101010101" pitchFamily="49" charset="-122"/>
                <a:ea typeface="仿宋" panose="02010609060101010101" pitchFamily="49" charset="-122"/>
              </a:rPr>
              <a:t>堆积柴草。</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［苫（</a:t>
            </a:r>
            <a:r>
              <a:rPr lang="en-US" altLang="zh-CN" sz="2000" b="1" dirty="0" err="1">
                <a:solidFill>
                  <a:srgbClr val="FFFF00"/>
                </a:solidFill>
                <a:latin typeface="仿宋" panose="02010609060101010101" pitchFamily="49" charset="-122"/>
                <a:ea typeface="仿宋" panose="02010609060101010101" pitchFamily="49" charset="-122"/>
              </a:rPr>
              <a:t>shàn</a:t>
            </a:r>
            <a:r>
              <a:rPr lang="zh-CN" altLang="en-US" sz="2000" b="1" dirty="0">
                <a:solidFill>
                  <a:srgbClr val="FFFF00"/>
                </a:solidFill>
                <a:latin typeface="仿宋" panose="02010609060101010101" pitchFamily="49" charset="-122"/>
                <a:ea typeface="仿宋" panose="02010609060101010101" pitchFamily="49" charset="-122"/>
              </a:rPr>
              <a:t>）蔽成丘］</a:t>
            </a:r>
            <a:r>
              <a:rPr lang="zh-CN" altLang="en-US" sz="2000" b="1" dirty="0">
                <a:solidFill>
                  <a:schemeClr val="bg1"/>
                </a:solidFill>
                <a:latin typeface="仿宋" panose="02010609060101010101" pitchFamily="49" charset="-122"/>
                <a:ea typeface="仿宋" panose="02010609060101010101" pitchFamily="49" charset="-122"/>
              </a:rPr>
              <a:t>覆盖成小山一样。</a:t>
            </a:r>
            <a:r>
              <a:rPr lang="en-US" altLang="zh-CN" sz="2000" b="1" dirty="0" err="1">
                <a:solidFill>
                  <a:srgbClr val="FFFF00"/>
                </a:solidFill>
                <a:latin typeface="仿宋" panose="02010609060101010101" pitchFamily="49" charset="-122"/>
                <a:ea typeface="仿宋" panose="02010609060101010101" pitchFamily="49" charset="-122"/>
              </a:rPr>
              <a:t>苫蔽</a:t>
            </a:r>
            <a:r>
              <a:rPr lang="zh-CN" altLang="en-US" sz="2000" b="1" dirty="0">
                <a:solidFill>
                  <a:schemeClr val="bg1"/>
                </a:solidFill>
                <a:latin typeface="仿宋" panose="02010609060101010101" pitchFamily="49" charset="-122"/>
                <a:ea typeface="仿宋" panose="02010609060101010101" pitchFamily="49" charset="-122"/>
              </a:rPr>
              <a:t>，覆盖、遮盖。</a:t>
            </a:r>
            <a:endParaRPr lang="zh-CN" altLang="en-US" sz="2000" b="1" dirty="0">
              <a:solidFill>
                <a:schemeClr val="bg1"/>
              </a:solidFill>
              <a:latin typeface="仿宋" panose="02010609060101010101" pitchFamily="49" charset="-122"/>
              <a:ea typeface="仿宋" panose="02010609060101010101" pitchFamily="49" charset="-122"/>
            </a:endParaRPr>
          </a:p>
          <a:p>
            <a:r>
              <a:rPr lang="en-US" altLang="zh-CN" sz="2000" b="1" dirty="0">
                <a:solidFill>
                  <a:srgbClr val="FFFF00"/>
                </a:solidFill>
                <a:latin typeface="仿宋" panose="02010609060101010101" pitchFamily="49" charset="-122"/>
                <a:ea typeface="仿宋" panose="02010609060101010101" pitchFamily="49" charset="-122"/>
              </a:rPr>
              <a:t>[</a:t>
            </a:r>
            <a:r>
              <a:rPr lang="zh-CN" altLang="en-US" sz="2000" b="1" dirty="0">
                <a:solidFill>
                  <a:srgbClr val="FFFF00"/>
                </a:solidFill>
                <a:latin typeface="仿宋" panose="02010609060101010101" pitchFamily="49" charset="-122"/>
                <a:ea typeface="仿宋" panose="02010609060101010101" pitchFamily="49" charset="-122"/>
              </a:rPr>
              <a:t>乃</a:t>
            </a:r>
            <a:r>
              <a:rPr lang="en-US" altLang="zh-CN" sz="2000" b="1" dirty="0">
                <a:solidFill>
                  <a:srgbClr val="FFFF00"/>
                </a:solidFill>
                <a:latin typeface="仿宋" panose="02010609060101010101" pitchFamily="49" charset="-122"/>
                <a:ea typeface="仿宋" panose="02010609060101010101" pitchFamily="49" charset="-122"/>
              </a:rPr>
              <a:t>]</a:t>
            </a:r>
            <a:r>
              <a:rPr lang="zh-CN" altLang="en-US" sz="2000" b="1" dirty="0">
                <a:solidFill>
                  <a:schemeClr val="bg1"/>
                </a:solidFill>
                <a:latin typeface="仿宋" panose="02010609060101010101" pitchFamily="49" charset="-122"/>
                <a:ea typeface="仿宋" panose="02010609060101010101" pitchFamily="49" charset="-122"/>
              </a:rPr>
              <a:t>于是</a:t>
            </a:r>
            <a:r>
              <a:rPr lang="en-US" altLang="zh-CN" sz="2000" b="1" dirty="0">
                <a:solidFill>
                  <a:srgbClr val="FFFF00"/>
                </a:solidFill>
                <a:latin typeface="仿宋" panose="02010609060101010101" pitchFamily="49" charset="-122"/>
                <a:ea typeface="仿宋" panose="02010609060101010101" pitchFamily="49" charset="-122"/>
              </a:rPr>
              <a:t> [</a:t>
            </a:r>
            <a:r>
              <a:rPr lang="zh-CN" altLang="en-US" sz="2000" b="1" dirty="0">
                <a:solidFill>
                  <a:srgbClr val="FFFF00"/>
                </a:solidFill>
                <a:latin typeface="仿宋" panose="02010609060101010101" pitchFamily="49" charset="-122"/>
                <a:ea typeface="仿宋" panose="02010609060101010101" pitchFamily="49" charset="-122"/>
              </a:rPr>
              <a:t>倚</a:t>
            </a:r>
            <a:r>
              <a:rPr lang="en-US" altLang="zh-CN" sz="2000" b="1" dirty="0">
                <a:solidFill>
                  <a:srgbClr val="FFFF00"/>
                </a:solidFill>
                <a:latin typeface="仿宋" panose="02010609060101010101" pitchFamily="49" charset="-122"/>
                <a:ea typeface="仿宋" panose="02010609060101010101" pitchFamily="49" charset="-122"/>
              </a:rPr>
              <a:t>]</a:t>
            </a:r>
            <a:r>
              <a:rPr lang="zh-CN" altLang="en-US" sz="2000" b="1" dirty="0">
                <a:solidFill>
                  <a:schemeClr val="bg1"/>
                </a:solidFill>
                <a:latin typeface="仿宋" panose="02010609060101010101" pitchFamily="49" charset="-122"/>
                <a:ea typeface="仿宋" panose="02010609060101010101" pitchFamily="49" charset="-122"/>
              </a:rPr>
              <a:t>靠</a:t>
            </a:r>
            <a:r>
              <a:rPr lang="en-US" altLang="zh-CN" sz="2000" b="1" dirty="0">
                <a:solidFill>
                  <a:srgbClr val="FFFF00"/>
                </a:solidFill>
                <a:latin typeface="仿宋" panose="02010609060101010101" pitchFamily="49" charset="-122"/>
                <a:ea typeface="仿宋" panose="02010609060101010101" pitchFamily="49" charset="-122"/>
              </a:rPr>
              <a:t> </a:t>
            </a:r>
            <a:r>
              <a:rPr lang="zh-CN" altLang="en-US" sz="2000" b="1" dirty="0">
                <a:solidFill>
                  <a:srgbClr val="FFFF00"/>
                </a:solidFill>
                <a:latin typeface="仿宋" panose="02010609060101010101" pitchFamily="49" charset="-122"/>
                <a:ea typeface="仿宋" panose="02010609060101010101" pitchFamily="49" charset="-122"/>
              </a:rPr>
              <a:t>［弛］</a:t>
            </a:r>
            <a:r>
              <a:rPr lang="zh-CN" altLang="en-US" sz="2000" b="1" dirty="0">
                <a:solidFill>
                  <a:schemeClr val="bg1"/>
                </a:solidFill>
                <a:latin typeface="仿宋" panose="02010609060101010101" pitchFamily="49" charset="-122"/>
                <a:ea typeface="仿宋" panose="02010609060101010101" pitchFamily="49" charset="-122"/>
              </a:rPr>
              <a:t>解除，卸下。</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［眈（</a:t>
            </a:r>
            <a:r>
              <a:rPr lang="en-US" altLang="zh-CN" sz="2000" b="1" dirty="0" err="1">
                <a:solidFill>
                  <a:srgbClr val="FFFF00"/>
                </a:solidFill>
                <a:latin typeface="仿宋" panose="02010609060101010101" pitchFamily="49" charset="-122"/>
                <a:ea typeface="仿宋" panose="02010609060101010101" pitchFamily="49" charset="-122"/>
              </a:rPr>
              <a:t>dān</a:t>
            </a:r>
            <a:r>
              <a:rPr lang="zh-CN" altLang="en-US" sz="2000" b="1" dirty="0">
                <a:solidFill>
                  <a:srgbClr val="FFFF00"/>
                </a:solidFill>
                <a:latin typeface="仿宋" panose="02010609060101010101" pitchFamily="49" charset="-122"/>
                <a:ea typeface="仿宋" panose="02010609060101010101" pitchFamily="49" charset="-122"/>
              </a:rPr>
              <a:t>）眈相向］</a:t>
            </a:r>
            <a:r>
              <a:rPr lang="zh-CN" altLang="en-US" sz="2000" b="1" dirty="0">
                <a:solidFill>
                  <a:schemeClr val="bg1"/>
                </a:solidFill>
                <a:latin typeface="仿宋" panose="02010609060101010101" pitchFamily="49" charset="-122"/>
                <a:ea typeface="仿宋" panose="02010609060101010101" pitchFamily="49" charset="-122"/>
              </a:rPr>
              <a:t>瞪眼朝着屠户。</a:t>
            </a:r>
            <a:r>
              <a:rPr lang="en-US" altLang="zh-CN" sz="2000" b="1" dirty="0" err="1">
                <a:solidFill>
                  <a:srgbClr val="FFFF00"/>
                </a:solidFill>
                <a:latin typeface="仿宋" panose="02010609060101010101" pitchFamily="49" charset="-122"/>
                <a:ea typeface="仿宋" panose="02010609060101010101" pitchFamily="49" charset="-122"/>
              </a:rPr>
              <a:t>眈眈，</a:t>
            </a:r>
            <a:r>
              <a:rPr lang="zh-CN" altLang="en-US" sz="2000" b="1" dirty="0">
                <a:solidFill>
                  <a:schemeClr val="bg1"/>
                </a:solidFill>
                <a:latin typeface="仿宋" panose="02010609060101010101" pitchFamily="49" charset="-122"/>
                <a:ea typeface="仿宋" panose="02010609060101010101" pitchFamily="49" charset="-122"/>
              </a:rPr>
              <a:t>凶狠注视的样子。</a:t>
            </a:r>
            <a:endParaRPr lang="zh-CN" altLang="en-US" sz="2000" b="1" dirty="0">
              <a:solidFill>
                <a:schemeClr val="bg1"/>
              </a:solidFill>
              <a:latin typeface="仿宋" panose="02010609060101010101" pitchFamily="49" charset="-122"/>
              <a:ea typeface="仿宋" panose="02010609060101010101" pitchFamily="49" charset="-122"/>
            </a:endParaRPr>
          </a:p>
        </p:txBody>
      </p:sp>
      <p:sp>
        <p:nvSpPr>
          <p:cNvPr id="14" name="文本框 4"/>
          <p:cNvSpPr txBox="1"/>
          <p:nvPr/>
        </p:nvSpPr>
        <p:spPr>
          <a:xfrm>
            <a:off x="1835696" y="195486"/>
            <a:ext cx="7056784" cy="707886"/>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结合课下注释及工具书，疏通文意，遇到不能解决的地方标注出来，小组交流。</a:t>
            </a:r>
            <a:endParaRPr lang="zh-CN" altLang="en-US" sz="2000" dirty="0">
              <a:solidFill>
                <a:srgbClr val="FFFF00"/>
              </a:solidFill>
              <a:latin typeface="楷体" panose="02010609060101010101" charset="-122"/>
              <a:ea typeface="楷体" panose="02010609060101010101" charset="-122"/>
            </a:endParaRPr>
          </a:p>
        </p:txBody>
      </p:sp>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0431" y="1995686"/>
            <a:ext cx="396740" cy="397725"/>
          </a:xfrm>
          <a:prstGeom prst="rect">
            <a:avLst/>
          </a:prstGeom>
        </p:spPr>
      </p:pic>
      <p:sp>
        <p:nvSpPr>
          <p:cNvPr id="13" name="文本框 4"/>
          <p:cNvSpPr txBox="1"/>
          <p:nvPr/>
        </p:nvSpPr>
        <p:spPr>
          <a:xfrm>
            <a:off x="4520565" y="2427605"/>
            <a:ext cx="4549775" cy="2496185"/>
          </a:xfrm>
          <a:prstGeom prst="rect">
            <a:avLst/>
          </a:prstGeom>
          <a:noFill/>
        </p:spPr>
        <p:txBody>
          <a:bodyPr wrap="square" rtlCol="0">
            <a:noAutofit/>
          </a:bodyPr>
          <a:lstStyle/>
          <a:p>
            <a:pPr defTabSz="685800" fontAlgn="auto">
              <a:lnSpc>
                <a:spcPct val="110000"/>
              </a:lnSpc>
              <a:spcBef>
                <a:spcPts val="0"/>
              </a:spcBef>
              <a:spcAft>
                <a:spcPts val="0"/>
              </a:spcAft>
            </a:pPr>
            <a:r>
              <a:rPr lang="zh-CN" altLang="en-US" sz="2000"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sym typeface="+mn-ea"/>
              </a:rPr>
              <a:t>屠户处境为难，害怕前后的</a:t>
            </a:r>
            <a:r>
              <a:rPr lang="zh-CN" altLang="en-US" sz="2400" dirty="0">
                <a:solidFill>
                  <a:srgbClr val="FF0000"/>
                </a:solidFill>
                <a:latin typeface="楷体" panose="02010609060101010101" charset="-122"/>
                <a:ea typeface="楷体" panose="02010609060101010101" charset="-122"/>
                <a:sym typeface="+mn-ea"/>
              </a:rPr>
              <a:t>敌人。</a:t>
            </a:r>
            <a:r>
              <a:rPr lang="zh-CN" altLang="en-US" sz="2400" dirty="0">
                <a:solidFill>
                  <a:srgbClr val="FFFF00"/>
                </a:solidFill>
                <a:latin typeface="楷体" panose="02010609060101010101" charset="-122"/>
                <a:ea typeface="楷体" panose="02010609060101010101" charset="-122"/>
                <a:sym typeface="+mn-ea"/>
              </a:rPr>
              <a:t>看见野地里有一个打麦场，场主人把柴草堆积在中间，覆盖成小山似的。屠户</a:t>
            </a:r>
            <a:r>
              <a:rPr lang="zh-CN" altLang="en-US" sz="2400" dirty="0">
                <a:solidFill>
                  <a:srgbClr val="FF0000"/>
                </a:solidFill>
                <a:latin typeface="楷体" panose="02010609060101010101" charset="-122"/>
                <a:ea typeface="楷体" panose="02010609060101010101" charset="-122"/>
                <a:sym typeface="+mn-ea"/>
              </a:rPr>
              <a:t>奔</a:t>
            </a:r>
            <a:r>
              <a:rPr lang="zh-CN" altLang="en-US" sz="2400" dirty="0">
                <a:solidFill>
                  <a:srgbClr val="FFFF00"/>
                </a:solidFill>
                <a:latin typeface="楷体" panose="02010609060101010101" charset="-122"/>
                <a:ea typeface="楷体" panose="02010609060101010101" charset="-122"/>
                <a:sym typeface="+mn-ea"/>
              </a:rPr>
              <a:t>过去</a:t>
            </a:r>
            <a:r>
              <a:rPr lang="zh-CN" altLang="en-US" sz="2400" dirty="0">
                <a:solidFill>
                  <a:srgbClr val="FF0000"/>
                </a:solidFill>
                <a:latin typeface="楷体" panose="02010609060101010101" charset="-122"/>
                <a:ea typeface="楷体" panose="02010609060101010101" charset="-122"/>
                <a:sym typeface="+mn-ea"/>
              </a:rPr>
              <a:t>躲</a:t>
            </a:r>
            <a:r>
              <a:rPr lang="zh-CN" altLang="en-US" sz="2400" dirty="0">
                <a:solidFill>
                  <a:srgbClr val="FFFF00"/>
                </a:solidFill>
                <a:latin typeface="楷体" panose="02010609060101010101" charset="-122"/>
                <a:ea typeface="楷体" panose="02010609060101010101" charset="-122"/>
                <a:sym typeface="+mn-ea"/>
              </a:rPr>
              <a:t>在下面，</a:t>
            </a:r>
            <a:r>
              <a:rPr lang="zh-CN" altLang="en-US" sz="2400" dirty="0">
                <a:solidFill>
                  <a:srgbClr val="FF0000"/>
                </a:solidFill>
                <a:latin typeface="楷体" panose="02010609060101010101" charset="-122"/>
                <a:ea typeface="楷体" panose="02010609060101010101" charset="-122"/>
                <a:sym typeface="+mn-ea"/>
              </a:rPr>
              <a:t>松弛</a:t>
            </a:r>
            <a:r>
              <a:rPr lang="zh-CN" altLang="en-US" sz="2400" dirty="0">
                <a:solidFill>
                  <a:srgbClr val="FFFF00"/>
                </a:solidFill>
                <a:latin typeface="楷体" panose="02010609060101010101" charset="-122"/>
                <a:ea typeface="楷体" panose="02010609060101010101" charset="-122"/>
                <a:sym typeface="+mn-ea"/>
              </a:rPr>
              <a:t>担子拿起屠刀。 狼不敢走上前，瞪眼</a:t>
            </a:r>
            <a:r>
              <a:rPr lang="zh-CN" altLang="en-US" sz="2400" dirty="0">
                <a:solidFill>
                  <a:srgbClr val="FF0000"/>
                </a:solidFill>
                <a:latin typeface="楷体" panose="02010609060101010101" charset="-122"/>
                <a:ea typeface="楷体" panose="02010609060101010101" charset="-122"/>
                <a:sym typeface="+mn-ea"/>
              </a:rPr>
              <a:t>互相看着</a:t>
            </a:r>
            <a:r>
              <a:rPr lang="zh-CN" altLang="en-US" sz="2400" dirty="0">
                <a:solidFill>
                  <a:srgbClr val="FFFF00"/>
                </a:solidFill>
                <a:latin typeface="楷体" panose="02010609060101010101" charset="-122"/>
                <a:ea typeface="楷体" panose="02010609060101010101" charset="-122"/>
                <a:sym typeface="+mn-ea"/>
              </a:rPr>
              <a:t>。</a:t>
            </a:r>
            <a:endParaRPr lang="zh-CN" altLang="en-US" sz="2000" b="1" dirty="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
        <p:nvSpPr>
          <p:cNvPr id="2" name="文本框 1"/>
          <p:cNvSpPr txBox="1"/>
          <p:nvPr/>
        </p:nvSpPr>
        <p:spPr>
          <a:xfrm>
            <a:off x="5233035" y="2022475"/>
            <a:ext cx="3011170" cy="368300"/>
          </a:xfrm>
          <a:prstGeom prst="rect">
            <a:avLst/>
          </a:prstGeom>
          <a:noFill/>
        </p:spPr>
        <p:txBody>
          <a:bodyPr wrap="square" rtlCol="0">
            <a:spAutoFit/>
          </a:bodyPr>
          <a:p>
            <a:r>
              <a:rPr lang="zh-CN" altLang="en-US" b="1">
                <a:solidFill>
                  <a:schemeClr val="bg1"/>
                </a:solidFill>
              </a:rPr>
              <a:t>你能找到错误吗？</a:t>
            </a:r>
            <a:endParaRPr lang="zh-CN" altLang="en-US"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 calcmode="lin" valueType="num">
                                      <p:cBhvr additive="base">
                                        <p:cTn id="7"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anim calcmode="lin" valueType="num">
                                      <p:cBhvr additive="base">
                                        <p:cTn id="13"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4" end="4"/>
                                            </p:txEl>
                                          </p:spTgt>
                                        </p:tgtEl>
                                        <p:attrNameLst>
                                          <p:attrName>style.visibility</p:attrName>
                                        </p:attrNameLst>
                                      </p:cBhvr>
                                      <p:to>
                                        <p:strVal val="visible"/>
                                      </p:to>
                                    </p:set>
                                    <p:anim calcmode="lin" valueType="num">
                                      <p:cBhvr additive="base">
                                        <p:cTn id="19"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5" end="5"/>
                                            </p:txEl>
                                          </p:spTgt>
                                        </p:tgtEl>
                                        <p:attrNameLst>
                                          <p:attrName>style.visibility</p:attrName>
                                        </p:attrNameLst>
                                      </p:cBhvr>
                                      <p:to>
                                        <p:strVal val="visible"/>
                                      </p:to>
                                    </p:set>
                                    <p:anim calcmode="lin" valueType="num">
                                      <p:cBhvr additive="base">
                                        <p:cTn id="25"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6" end="6"/>
                                            </p:txEl>
                                          </p:spTgt>
                                        </p:tgtEl>
                                        <p:attrNameLst>
                                          <p:attrName>style.visibility</p:attrName>
                                        </p:attrNameLst>
                                      </p:cBhvr>
                                      <p:to>
                                        <p:strVal val="visible"/>
                                      </p:to>
                                    </p:set>
                                    <p:anim calcmode="lin" valueType="num">
                                      <p:cBhvr additive="base">
                                        <p:cTn id="31"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13" grpId="0"/>
      <p:bldP spid="13"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4" y="1077956"/>
            <a:ext cx="8532948" cy="82994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屠大</a:t>
            </a:r>
            <a:r>
              <a:rPr lang="zh-CN" altLang="en-US" sz="2400" dirty="0">
                <a:solidFill>
                  <a:srgbClr val="FFFF00"/>
                </a:solidFill>
                <a:latin typeface="楷体" panose="02010609060101010101" charset="-122"/>
                <a:ea typeface="楷体" panose="02010609060101010101" charset="-122"/>
              </a:rPr>
              <a:t>窘</a:t>
            </a:r>
            <a:r>
              <a:rPr lang="zh-CN" altLang="en-US" sz="2400" dirty="0">
                <a:solidFill>
                  <a:schemeClr val="bg1"/>
                </a:solidFill>
                <a:latin typeface="楷体" panose="02010609060101010101" charset="-122"/>
                <a:ea typeface="楷体" panose="02010609060101010101" charset="-122"/>
              </a:rPr>
              <a:t>，恐前后受</a:t>
            </a:r>
            <a:r>
              <a:rPr lang="zh-CN" altLang="en-US" sz="2400" dirty="0">
                <a:solidFill>
                  <a:srgbClr val="FFFF00"/>
                </a:solidFill>
                <a:latin typeface="楷体" panose="02010609060101010101" charset="-122"/>
                <a:ea typeface="楷体" panose="02010609060101010101" charset="-122"/>
              </a:rPr>
              <a:t>其敌</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顾</a:t>
            </a:r>
            <a:r>
              <a:rPr lang="zh-CN" altLang="en-US" sz="2400" dirty="0">
                <a:solidFill>
                  <a:schemeClr val="bg1"/>
                </a:solidFill>
                <a:latin typeface="楷体" panose="02010609060101010101" charset="-122"/>
                <a:ea typeface="楷体" panose="02010609060101010101" charset="-122"/>
              </a:rPr>
              <a:t>野有麦场，场主</a:t>
            </a:r>
            <a:r>
              <a:rPr lang="zh-CN" altLang="en-US" sz="2400" dirty="0">
                <a:solidFill>
                  <a:srgbClr val="FFFF00"/>
                </a:solidFill>
                <a:latin typeface="楷体" panose="02010609060101010101" charset="-122"/>
                <a:ea typeface="楷体" panose="02010609060101010101" charset="-122"/>
              </a:rPr>
              <a:t>积薪</a:t>
            </a:r>
            <a:r>
              <a:rPr lang="zh-CN" altLang="en-US" sz="2400" dirty="0">
                <a:solidFill>
                  <a:schemeClr val="bg1"/>
                </a:solidFill>
                <a:latin typeface="楷体" panose="02010609060101010101" charset="-122"/>
                <a:ea typeface="楷体" panose="02010609060101010101" charset="-122"/>
              </a:rPr>
              <a:t>其中，</a:t>
            </a:r>
            <a:r>
              <a:rPr lang="zh-CN" altLang="en-US" sz="2400" dirty="0">
                <a:solidFill>
                  <a:srgbClr val="FFFF00"/>
                </a:solidFill>
                <a:latin typeface="楷体" panose="02010609060101010101" charset="-122"/>
                <a:ea typeface="楷体" panose="02010609060101010101" charset="-122"/>
              </a:rPr>
              <a:t>苫蔽成丘</a:t>
            </a:r>
            <a:r>
              <a:rPr lang="zh-CN" altLang="en-US" sz="2400" dirty="0">
                <a:solidFill>
                  <a:schemeClr val="bg1"/>
                </a:solidFill>
                <a:latin typeface="楷体" panose="02010609060101010101" charset="-122"/>
                <a:ea typeface="楷体" panose="02010609060101010101" charset="-122"/>
              </a:rPr>
              <a:t>。屠</a:t>
            </a:r>
            <a:r>
              <a:rPr lang="zh-CN" altLang="en-US" sz="2400" dirty="0">
                <a:solidFill>
                  <a:srgbClr val="FFFF00"/>
                </a:solidFill>
                <a:latin typeface="楷体" panose="02010609060101010101" charset="-122"/>
                <a:ea typeface="楷体" panose="02010609060101010101" charset="-122"/>
              </a:rPr>
              <a:t>乃</a:t>
            </a:r>
            <a:r>
              <a:rPr lang="zh-CN" altLang="en-US" sz="2400" dirty="0">
                <a:solidFill>
                  <a:schemeClr val="bg1"/>
                </a:solidFill>
                <a:latin typeface="楷体" panose="02010609060101010101" charset="-122"/>
                <a:ea typeface="楷体" panose="02010609060101010101" charset="-122"/>
              </a:rPr>
              <a:t>奔</a:t>
            </a:r>
            <a:r>
              <a:rPr lang="zh-CN" altLang="en-US" sz="2400" dirty="0">
                <a:solidFill>
                  <a:srgbClr val="FFFF00"/>
                </a:solidFill>
                <a:latin typeface="楷体" panose="02010609060101010101" charset="-122"/>
                <a:ea typeface="楷体" panose="02010609060101010101" charset="-122"/>
              </a:rPr>
              <a:t>倚</a:t>
            </a:r>
            <a:r>
              <a:rPr lang="zh-CN" altLang="en-US" sz="2400" dirty="0">
                <a:solidFill>
                  <a:schemeClr val="bg1"/>
                </a:solidFill>
                <a:latin typeface="楷体" panose="02010609060101010101" charset="-122"/>
                <a:ea typeface="楷体" panose="02010609060101010101" charset="-122"/>
              </a:rPr>
              <a:t>其下，</a:t>
            </a:r>
            <a:r>
              <a:rPr lang="zh-CN" altLang="en-US" sz="2400" dirty="0">
                <a:solidFill>
                  <a:srgbClr val="FFFF00"/>
                </a:solidFill>
                <a:latin typeface="楷体" panose="02010609060101010101" charset="-122"/>
                <a:ea typeface="楷体" panose="02010609060101010101" charset="-122"/>
              </a:rPr>
              <a:t>弛</a:t>
            </a:r>
            <a:r>
              <a:rPr lang="zh-CN" altLang="en-US" sz="2400" dirty="0">
                <a:solidFill>
                  <a:schemeClr val="bg1"/>
                </a:solidFill>
                <a:latin typeface="楷体" panose="02010609060101010101" charset="-122"/>
                <a:ea typeface="楷体" panose="02010609060101010101" charset="-122"/>
              </a:rPr>
              <a:t>担持刀。狼不敢前，</a:t>
            </a:r>
            <a:r>
              <a:rPr lang="zh-CN" altLang="en-US" sz="2400" dirty="0">
                <a:solidFill>
                  <a:srgbClr val="FFFF00"/>
                </a:solidFill>
                <a:latin typeface="楷体" panose="02010609060101010101" charset="-122"/>
                <a:ea typeface="楷体" panose="02010609060101010101" charset="-122"/>
              </a:rPr>
              <a:t>眈眈相向</a:t>
            </a:r>
            <a:r>
              <a:rPr lang="zh-CN" altLang="en-US" sz="2400" dirty="0">
                <a:solidFill>
                  <a:schemeClr val="bg1"/>
                </a:solidFill>
                <a:latin typeface="楷体" panose="02010609060101010101" charset="-122"/>
                <a:ea typeface="楷体" panose="02010609060101010101" charset="-122"/>
              </a:rPr>
              <a:t>。</a:t>
            </a:r>
            <a:endParaRPr lang="zh-CN" altLang="en-US" sz="2400" dirty="0">
              <a:solidFill>
                <a:schemeClr val="bg1"/>
              </a:solidFill>
              <a:latin typeface="楷体" panose="02010609060101010101" charset="-122"/>
              <a:ea typeface="楷体" panose="02010609060101010101" charset="-122"/>
            </a:endParaRPr>
          </a:p>
        </p:txBody>
      </p:sp>
      <p:sp>
        <p:nvSpPr>
          <p:cNvPr id="10" name="文本框 4"/>
          <p:cNvSpPr txBox="1"/>
          <p:nvPr/>
        </p:nvSpPr>
        <p:spPr>
          <a:xfrm>
            <a:off x="179705" y="2139950"/>
            <a:ext cx="4420870" cy="2932430"/>
          </a:xfrm>
          <a:prstGeom prst="rect">
            <a:avLst/>
          </a:prstGeom>
          <a:noFill/>
          <a:ln>
            <a:solidFill>
              <a:schemeClr val="bg1"/>
            </a:solidFill>
          </a:ln>
        </p:spPr>
        <p:txBody>
          <a:bodyPr wrap="square" rtlCol="0">
            <a:spAutoFit/>
          </a:bodyPr>
          <a:lstStyle/>
          <a:p>
            <a:pPr defTabSz="685800" fontAlgn="auto">
              <a:lnSpc>
                <a:spcPct val="110000"/>
              </a:lnSpc>
              <a:spcBef>
                <a:spcPts val="0"/>
              </a:spcBef>
              <a:spcAft>
                <a:spcPts val="0"/>
              </a:spcAft>
            </a:pPr>
            <a:r>
              <a:rPr lang="zh-CN" altLang="en-US" sz="2000" dirty="0">
                <a:solidFill>
                  <a:srgbClr val="FFFF00"/>
                </a:solidFill>
                <a:latin typeface="楷体" panose="02010609060101010101" charset="-122"/>
                <a:ea typeface="楷体" panose="02010609060101010101" charset="-122"/>
                <a:sym typeface="+mn-ea"/>
              </a:rPr>
              <a:t> </a:t>
            </a:r>
            <a:r>
              <a:rPr lang="en-US" altLang="zh-CN" sz="2000" dirty="0">
                <a:solidFill>
                  <a:srgbClr val="FFFF00"/>
                </a:solidFill>
                <a:latin typeface="楷体" panose="02010609060101010101" charset="-122"/>
                <a:ea typeface="楷体" panose="02010609060101010101" charset="-122"/>
                <a:sym typeface="+mn-ea"/>
              </a:rPr>
              <a:t> </a:t>
            </a:r>
            <a:r>
              <a:rPr lang="zh-CN" altLang="en-US" sz="2400" dirty="0">
                <a:solidFill>
                  <a:srgbClr val="FFFF00"/>
                </a:solidFill>
                <a:latin typeface="楷体" panose="02010609060101010101" charset="-122"/>
                <a:ea typeface="楷体" panose="02010609060101010101" charset="-122"/>
                <a:sym typeface="+mn-ea"/>
              </a:rPr>
              <a:t>屠户处境</a:t>
            </a:r>
            <a:r>
              <a:rPr lang="zh-CN" altLang="en-US" sz="2400" dirty="0">
                <a:solidFill>
                  <a:schemeClr val="bg1"/>
                </a:solidFill>
                <a:latin typeface="楷体" panose="02010609060101010101" charset="-122"/>
                <a:ea typeface="楷体" panose="02010609060101010101" charset="-122"/>
                <a:sym typeface="+mn-ea"/>
              </a:rPr>
              <a:t>为难</a:t>
            </a:r>
            <a:r>
              <a:rPr lang="zh-CN" altLang="en-US" sz="2400" dirty="0">
                <a:solidFill>
                  <a:srgbClr val="FFFF00"/>
                </a:solidFill>
                <a:latin typeface="楷体" panose="02010609060101010101" charset="-122"/>
                <a:ea typeface="楷体" panose="02010609060101010101" charset="-122"/>
                <a:sym typeface="+mn-ea"/>
              </a:rPr>
              <a:t>，害怕前后的</a:t>
            </a:r>
            <a:r>
              <a:rPr lang="zh-CN" altLang="en-US" sz="2400" dirty="0">
                <a:solidFill>
                  <a:schemeClr val="bg1"/>
                </a:solidFill>
                <a:latin typeface="楷体" panose="02010609060101010101" charset="-122"/>
                <a:ea typeface="楷体" panose="02010609060101010101" charset="-122"/>
                <a:sym typeface="+mn-ea"/>
              </a:rPr>
              <a:t>敌人</a:t>
            </a:r>
            <a:r>
              <a:rPr lang="zh-CN" altLang="en-US" sz="2400" dirty="0">
                <a:solidFill>
                  <a:srgbClr val="FFFF00"/>
                </a:solidFill>
                <a:latin typeface="楷体" panose="02010609060101010101" charset="-122"/>
                <a:ea typeface="楷体" panose="02010609060101010101" charset="-122"/>
                <a:sym typeface="+mn-ea"/>
              </a:rPr>
              <a:t>。（）看见</a:t>
            </a:r>
            <a:r>
              <a:rPr lang="zh-CN" altLang="en-US" sz="2400" dirty="0">
                <a:solidFill>
                  <a:schemeClr val="bg1"/>
                </a:solidFill>
                <a:latin typeface="楷体" panose="02010609060101010101" charset="-122"/>
                <a:ea typeface="楷体" panose="02010609060101010101" charset="-122"/>
                <a:sym typeface="+mn-ea"/>
              </a:rPr>
              <a:t>野地里</a:t>
            </a:r>
            <a:r>
              <a:rPr lang="zh-CN" altLang="en-US" sz="2400" dirty="0">
                <a:solidFill>
                  <a:srgbClr val="FFFF00"/>
                </a:solidFill>
                <a:latin typeface="楷体" panose="02010609060101010101" charset="-122"/>
                <a:ea typeface="楷体" panose="02010609060101010101" charset="-122"/>
                <a:sym typeface="+mn-ea"/>
              </a:rPr>
              <a:t>有一个打麦场，场主人把柴草堆积在</a:t>
            </a:r>
            <a:r>
              <a:rPr lang="zh-CN" altLang="en-US" sz="2400" dirty="0">
                <a:solidFill>
                  <a:schemeClr val="bg1"/>
                </a:solidFill>
                <a:latin typeface="楷体" panose="02010609060101010101" charset="-122"/>
                <a:ea typeface="楷体" panose="02010609060101010101" charset="-122"/>
                <a:sym typeface="+mn-ea"/>
              </a:rPr>
              <a:t>中间</a:t>
            </a:r>
            <a:r>
              <a:rPr lang="zh-CN" altLang="en-US" sz="2400" dirty="0">
                <a:solidFill>
                  <a:srgbClr val="FFFF00"/>
                </a:solidFill>
                <a:latin typeface="楷体" panose="02010609060101010101" charset="-122"/>
                <a:ea typeface="楷体" panose="02010609060101010101" charset="-122"/>
                <a:sym typeface="+mn-ea"/>
              </a:rPr>
              <a:t>，覆盖成小山似的。屠户</a:t>
            </a:r>
            <a:r>
              <a:rPr lang="zh-CN" altLang="en-US" sz="2400" dirty="0">
                <a:solidFill>
                  <a:schemeClr val="bg1"/>
                </a:solidFill>
                <a:latin typeface="楷体" panose="02010609060101010101" charset="-122"/>
                <a:ea typeface="楷体" panose="02010609060101010101" charset="-122"/>
                <a:sym typeface="+mn-ea"/>
              </a:rPr>
              <a:t>奔</a:t>
            </a:r>
            <a:r>
              <a:rPr lang="zh-CN" altLang="en-US" sz="2400" dirty="0">
                <a:solidFill>
                  <a:srgbClr val="FFFF00"/>
                </a:solidFill>
                <a:latin typeface="楷体" panose="02010609060101010101" charset="-122"/>
                <a:ea typeface="楷体" panose="02010609060101010101" charset="-122"/>
                <a:sym typeface="+mn-ea"/>
              </a:rPr>
              <a:t>过去</a:t>
            </a:r>
            <a:r>
              <a:rPr lang="zh-CN" altLang="en-US" sz="2400" dirty="0">
                <a:solidFill>
                  <a:schemeClr val="bg1"/>
                </a:solidFill>
                <a:latin typeface="楷体" panose="02010609060101010101" charset="-122"/>
                <a:ea typeface="楷体" panose="02010609060101010101" charset="-122"/>
                <a:sym typeface="+mn-ea"/>
              </a:rPr>
              <a:t>躲</a:t>
            </a:r>
            <a:r>
              <a:rPr lang="zh-CN" altLang="en-US" sz="2400" dirty="0">
                <a:solidFill>
                  <a:srgbClr val="FFFF00"/>
                </a:solidFill>
                <a:latin typeface="楷体" panose="02010609060101010101" charset="-122"/>
                <a:ea typeface="楷体" panose="02010609060101010101" charset="-122"/>
                <a:sym typeface="+mn-ea"/>
              </a:rPr>
              <a:t>在下面，</a:t>
            </a:r>
            <a:r>
              <a:rPr lang="zh-CN" altLang="en-US" sz="2400" dirty="0">
                <a:solidFill>
                  <a:schemeClr val="bg1"/>
                </a:solidFill>
                <a:latin typeface="楷体" panose="02010609060101010101" charset="-122"/>
                <a:ea typeface="楷体" panose="02010609060101010101" charset="-122"/>
                <a:sym typeface="+mn-ea"/>
              </a:rPr>
              <a:t>松弛</a:t>
            </a:r>
            <a:r>
              <a:rPr lang="zh-CN" altLang="en-US" sz="2400" dirty="0">
                <a:solidFill>
                  <a:srgbClr val="FFFF00"/>
                </a:solidFill>
                <a:latin typeface="楷体" panose="02010609060101010101" charset="-122"/>
                <a:ea typeface="楷体" panose="02010609060101010101" charset="-122"/>
                <a:sym typeface="+mn-ea"/>
              </a:rPr>
              <a:t>担子拿起屠刀。 狼不敢走上前，瞪眼</a:t>
            </a:r>
            <a:r>
              <a:rPr lang="zh-CN" altLang="en-US" sz="2400" dirty="0">
                <a:solidFill>
                  <a:schemeClr val="bg1"/>
                </a:solidFill>
                <a:latin typeface="楷体" panose="02010609060101010101" charset="-122"/>
                <a:ea typeface="楷体" panose="02010609060101010101" charset="-122"/>
                <a:sym typeface="+mn-ea"/>
              </a:rPr>
              <a:t>互相看着。</a:t>
            </a:r>
            <a:endParaRPr lang="zh-CN" altLang="en-US" sz="2400" b="1" dirty="0">
              <a:solidFill>
                <a:schemeClr val="bg1"/>
              </a:solidFill>
              <a:latin typeface="楷体" panose="02010609060101010101" charset="-122"/>
              <a:ea typeface="楷体" panose="02010609060101010101" charset="-122"/>
              <a:sym typeface="+mn-ea"/>
            </a:endParaRPr>
          </a:p>
        </p:txBody>
      </p:sp>
      <p:sp>
        <p:nvSpPr>
          <p:cNvPr id="14" name="文本框 4"/>
          <p:cNvSpPr txBox="1"/>
          <p:nvPr/>
        </p:nvSpPr>
        <p:spPr>
          <a:xfrm>
            <a:off x="1835696" y="195486"/>
            <a:ext cx="7056784" cy="707886"/>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结合课下注释及工具书，疏通文意，遇到不能解决的地方标注出来，小组交流。</a:t>
            </a:r>
            <a:endParaRPr lang="zh-CN" altLang="en-US" sz="2000" dirty="0">
              <a:solidFill>
                <a:srgbClr val="FFFF00"/>
              </a:solidFill>
              <a:latin typeface="楷体" panose="02010609060101010101" charset="-122"/>
              <a:ea typeface="楷体" panose="02010609060101010101" charset="-122"/>
            </a:endParaRPr>
          </a:p>
        </p:txBody>
      </p:sp>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0431" y="1995686"/>
            <a:ext cx="396740" cy="397725"/>
          </a:xfrm>
          <a:prstGeom prst="rect">
            <a:avLst/>
          </a:prstGeom>
        </p:spPr>
      </p:pic>
      <p:sp>
        <p:nvSpPr>
          <p:cNvPr id="13" name="文本框 4"/>
          <p:cNvSpPr txBox="1"/>
          <p:nvPr/>
        </p:nvSpPr>
        <p:spPr>
          <a:xfrm>
            <a:off x="4500245" y="2308225"/>
            <a:ext cx="4549775" cy="2496185"/>
          </a:xfrm>
          <a:prstGeom prst="rect">
            <a:avLst/>
          </a:prstGeom>
          <a:noFill/>
        </p:spPr>
        <p:txBody>
          <a:bodyPr wrap="square" rtlCol="0">
            <a:noAutofit/>
          </a:bodyPr>
          <a:lstStyle/>
          <a:p>
            <a:r>
              <a:rPr lang="zh-CN" altLang="en-US" sz="2000" dirty="0">
                <a:solidFill>
                  <a:srgbClr val="FFFF00"/>
                </a:solidFill>
                <a:latin typeface="楷体" panose="02010609060101010101" charset="-122"/>
                <a:ea typeface="楷体" panose="02010609060101010101" charset="-122"/>
              </a:rPr>
              <a:t>   </a:t>
            </a:r>
            <a:r>
              <a:rPr lang="zh-CN" altLang="en-US" sz="2000" b="1" dirty="0">
                <a:solidFill>
                  <a:srgbClr val="FFFF00"/>
                </a:solidFill>
                <a:latin typeface="楷体" panose="02010609060101010101" charset="-122"/>
                <a:ea typeface="楷体" panose="02010609060101010101" charset="-122"/>
              </a:rPr>
              <a:t> 屠夫</a:t>
            </a:r>
            <a:r>
              <a:rPr lang="zh-CN" altLang="en-US" sz="2000" b="1" dirty="0">
                <a:solidFill>
                  <a:schemeClr val="bg1"/>
                </a:solidFill>
                <a:latin typeface="楷体" panose="02010609060101010101" charset="-122"/>
                <a:ea typeface="楷体" panose="02010609060101010101" charset="-122"/>
              </a:rPr>
              <a:t>非常处境困迫，</a:t>
            </a:r>
            <a:r>
              <a:rPr lang="zh-CN" altLang="en-US" sz="2000" b="1" dirty="0">
                <a:solidFill>
                  <a:srgbClr val="FFFF00"/>
                </a:solidFill>
                <a:latin typeface="楷体" panose="02010609060101010101" charset="-122"/>
                <a:ea typeface="楷体" panose="02010609060101010101" charset="-122"/>
              </a:rPr>
              <a:t>恐怕前后一起受到</a:t>
            </a:r>
            <a:r>
              <a:rPr lang="zh-CN" altLang="en-US" sz="2000" b="1" dirty="0">
                <a:solidFill>
                  <a:schemeClr val="bg1"/>
                </a:solidFill>
                <a:latin typeface="楷体" panose="02010609060101010101" charset="-122"/>
                <a:ea typeface="楷体" panose="02010609060101010101" charset="-122"/>
              </a:rPr>
              <a:t>狼的攻击</a:t>
            </a:r>
            <a:r>
              <a:rPr lang="zh-CN" altLang="en-US" sz="2000" b="1" dirty="0">
                <a:solidFill>
                  <a:srgbClr val="FFFF00"/>
                </a:solidFill>
                <a:latin typeface="楷体" panose="02010609060101010101" charset="-122"/>
                <a:ea typeface="楷体" panose="02010609060101010101" charset="-122"/>
              </a:rPr>
              <a:t>。</a:t>
            </a:r>
            <a:r>
              <a:rPr lang="zh-CN" altLang="en-US" sz="2000" b="1" dirty="0">
                <a:solidFill>
                  <a:schemeClr val="bg1"/>
                </a:solidFill>
                <a:latin typeface="楷体" panose="02010609060101010101" charset="-122"/>
                <a:ea typeface="楷体" panose="02010609060101010101" charset="-122"/>
              </a:rPr>
              <a:t>屠夫</a:t>
            </a:r>
            <a:r>
              <a:rPr lang="zh-CN" altLang="en-US" sz="2000" b="1" dirty="0">
                <a:solidFill>
                  <a:srgbClr val="FFFF00"/>
                </a:solidFill>
                <a:latin typeface="楷体" panose="02010609060101010101" charset="-122"/>
                <a:ea typeface="楷体" panose="02010609060101010101" charset="-122"/>
              </a:rPr>
              <a:t>看见</a:t>
            </a:r>
            <a:r>
              <a:rPr lang="zh-CN" altLang="en-US" sz="2000" b="1" dirty="0">
                <a:solidFill>
                  <a:schemeClr val="bg1"/>
                </a:solidFill>
                <a:latin typeface="楷体" panose="02010609060101010101" charset="-122"/>
                <a:ea typeface="楷体" panose="02010609060101010101" charset="-122"/>
              </a:rPr>
              <a:t>田野里</a:t>
            </a:r>
            <a:r>
              <a:rPr lang="zh-CN" altLang="en-US" sz="2000" b="1" dirty="0">
                <a:solidFill>
                  <a:srgbClr val="FFFF00"/>
                </a:solidFill>
                <a:latin typeface="楷体" panose="02010609060101010101" charset="-122"/>
                <a:ea typeface="楷体" panose="02010609060101010101" charset="-122"/>
              </a:rPr>
              <a:t>有一个打麦场，场主人把柴草堆积在</a:t>
            </a:r>
            <a:r>
              <a:rPr lang="zh-CN" altLang="en-US" sz="2000" b="1" dirty="0">
                <a:solidFill>
                  <a:schemeClr val="bg1"/>
                </a:solidFill>
                <a:latin typeface="楷体" panose="02010609060101010101" charset="-122"/>
                <a:ea typeface="楷体" panose="02010609060101010101" charset="-122"/>
              </a:rPr>
              <a:t>打麦场里</a:t>
            </a:r>
            <a:r>
              <a:rPr lang="zh-CN" altLang="en-US" sz="2000" b="1" dirty="0">
                <a:solidFill>
                  <a:srgbClr val="FFFF00"/>
                </a:solidFill>
                <a:latin typeface="楷体" panose="02010609060101010101" charset="-122"/>
                <a:ea typeface="楷体" panose="02010609060101010101" charset="-122"/>
              </a:rPr>
              <a:t>，覆盖成小山（似的）。屠夫</a:t>
            </a:r>
            <a:r>
              <a:rPr lang="zh-CN" altLang="en-US" sz="2000" b="1" dirty="0">
                <a:solidFill>
                  <a:schemeClr val="bg1"/>
                </a:solidFill>
                <a:latin typeface="楷体" panose="02010609060101010101" charset="-122"/>
                <a:ea typeface="楷体" panose="02010609060101010101" charset="-122"/>
              </a:rPr>
              <a:t>于是跑过去靠在柴草堆的</a:t>
            </a:r>
            <a:r>
              <a:rPr lang="zh-CN" altLang="en-US" sz="2000" b="1" dirty="0">
                <a:solidFill>
                  <a:srgbClr val="FFFF00"/>
                </a:solidFill>
                <a:latin typeface="楷体" panose="02010609060101010101" charset="-122"/>
                <a:ea typeface="楷体" panose="02010609060101010101" charset="-122"/>
              </a:rPr>
              <a:t>下面，</a:t>
            </a:r>
            <a:r>
              <a:rPr lang="zh-CN" altLang="en-US" sz="2000" b="1" dirty="0">
                <a:solidFill>
                  <a:schemeClr val="bg1"/>
                </a:solidFill>
                <a:latin typeface="楷体" panose="02010609060101010101" charset="-122"/>
                <a:ea typeface="楷体" panose="02010609060101010101" charset="-122"/>
              </a:rPr>
              <a:t>放下</a:t>
            </a:r>
            <a:r>
              <a:rPr lang="zh-CN" altLang="en-US" sz="2000" b="1" dirty="0">
                <a:solidFill>
                  <a:srgbClr val="FFFF00"/>
                </a:solidFill>
                <a:latin typeface="楷体" panose="02010609060101010101" charset="-122"/>
                <a:ea typeface="楷体" panose="02010609060101010101" charset="-122"/>
              </a:rPr>
              <a:t>担子拿起屠刀。两只狼不敢上前，瞪着眼睛</a:t>
            </a:r>
            <a:r>
              <a:rPr lang="zh-CN" altLang="en-US" sz="2000" b="1" dirty="0">
                <a:solidFill>
                  <a:schemeClr val="bg1"/>
                </a:solidFill>
                <a:latin typeface="楷体" panose="02010609060101010101" charset="-122"/>
                <a:ea typeface="楷体" panose="02010609060101010101" charset="-122"/>
              </a:rPr>
              <a:t>朝着屠夫</a:t>
            </a:r>
            <a:r>
              <a:rPr lang="zh-CN" altLang="en-US" sz="2000" b="1" dirty="0">
                <a:solidFill>
                  <a:srgbClr val="FFFF00"/>
                </a:solidFill>
                <a:latin typeface="楷体" panose="02010609060101010101" charset="-122"/>
                <a:ea typeface="楷体" panose="02010609060101010101" charset="-122"/>
              </a:rPr>
              <a:t>。</a:t>
            </a:r>
            <a:endParaRPr lang="zh-CN" altLang="en-US" sz="2000" b="1" dirty="0">
              <a:solidFill>
                <a:srgbClr val="FFFF00"/>
              </a:solidFill>
              <a:latin typeface="楷体" panose="02010609060101010101" charset="-122"/>
              <a:ea typeface="楷体" panose="02010609060101010101" charset="-122"/>
            </a:endParaRPr>
          </a:p>
        </p:txBody>
      </p:sp>
      <p:sp>
        <p:nvSpPr>
          <p:cNvPr id="2" name="文本框 1"/>
          <p:cNvSpPr txBox="1"/>
          <p:nvPr/>
        </p:nvSpPr>
        <p:spPr>
          <a:xfrm>
            <a:off x="5289550" y="1924050"/>
            <a:ext cx="3011170" cy="368300"/>
          </a:xfrm>
          <a:prstGeom prst="rect">
            <a:avLst/>
          </a:prstGeom>
          <a:noFill/>
        </p:spPr>
        <p:txBody>
          <a:bodyPr wrap="square" rtlCol="0">
            <a:spAutoFit/>
          </a:bodyPr>
          <a:p>
            <a:r>
              <a:rPr lang="zh-CN" altLang="en-US" b="1">
                <a:solidFill>
                  <a:schemeClr val="bg1"/>
                </a:solidFill>
              </a:rPr>
              <a:t>你能找到错误吗？</a:t>
            </a:r>
            <a:endParaRPr lang="zh-CN" altLang="en-US"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19726" y="-159"/>
            <a:ext cx="5615940" cy="857250"/>
          </a:xfrm>
        </p:spPr>
        <p:txBody>
          <a:bodyPr/>
          <a:lstStyle/>
          <a:p>
            <a:r>
              <a:rPr lang="zh-CN" altLang="en-US" sz="3000" u="sng">
                <a:solidFill>
                  <a:schemeClr val="bg1"/>
                </a:solidFill>
              </a:rPr>
              <a:t>没有标点，自己断句。</a:t>
            </a:r>
            <a:endParaRPr lang="zh-CN" altLang="en-US" sz="3000" u="sng">
              <a:solidFill>
                <a:schemeClr val="bg1"/>
              </a:solidFill>
            </a:endParaRPr>
          </a:p>
        </p:txBody>
      </p:sp>
      <p:sp>
        <p:nvSpPr>
          <p:cNvPr id="3" name="内容占位符 2"/>
          <p:cNvSpPr>
            <a:spLocks noGrp="1"/>
          </p:cNvSpPr>
          <p:nvPr>
            <p:ph idx="1"/>
          </p:nvPr>
        </p:nvSpPr>
        <p:spPr>
          <a:xfrm>
            <a:off x="539750" y="915035"/>
            <a:ext cx="7954645" cy="3766820"/>
          </a:xfrm>
        </p:spPr>
        <p:txBody>
          <a:bodyPr>
            <a:normAutofit lnSpcReduction="20000"/>
          </a:bodyPr>
          <a:lstStyle/>
          <a:p>
            <a:pPr marL="0" indent="0">
              <a:buNone/>
            </a:pPr>
            <a:r>
              <a:rPr lang="en-US" altLang="zh-CN" sz="2800" dirty="0">
                <a:solidFill>
                  <a:schemeClr val="bg1"/>
                </a:solidFill>
                <a:latin typeface="黑体" panose="02010609060101010101" charset="-122"/>
                <a:ea typeface="黑体" panose="02010609060101010101" charset="-122"/>
                <a:cs typeface="黑体" panose="02010609060101010101" charset="-122"/>
              </a:rPr>
              <a:t> </a:t>
            </a:r>
            <a:r>
              <a:rPr lang="en-US" altLang="zh-CN" sz="2800" baseline="30000" dirty="0">
                <a:solidFill>
                  <a:schemeClr val="bg1"/>
                </a:solidFill>
                <a:latin typeface="黑体" panose="02010609060101010101" charset="-122"/>
                <a:ea typeface="黑体" panose="02010609060101010101" charset="-122"/>
                <a:cs typeface="黑体" panose="02010609060101010101" charset="-122"/>
              </a:rPr>
              <a:t> </a:t>
            </a:r>
            <a:r>
              <a:rPr lang="zh-CN" altLang="en-US" sz="2800" dirty="0">
                <a:solidFill>
                  <a:schemeClr val="bg1"/>
                </a:solidFill>
                <a:latin typeface="楷体" panose="02010609060101010101" charset="-122"/>
                <a:ea typeface="楷体" panose="02010609060101010101" charset="-122"/>
              </a:rPr>
              <a:t> 一屠晚歸擔中肉盡止有剩骨途中兩狼綴行甚遠屠懼投以骨一狼得骨止一狼仍從複投之後狼止而前狼又至骨已盡矣而兩狼之並驅如故屠大窘恐前後受其敵顧野有麥場場主積薪其中苫蔽成丘屠乃奔倚其下弛擔持刀狼不敢前眈眈相向少時一狼徑去其一犬坐於前久之目似瞑意暇甚屠暴起以刀劈狼首又數刀斃之方欲行轉視積薪後一狼洞其中意將隧入以攻其後也身已半入止露尻尾屠自後斷其股亦斃之乃悟前狼假寐蓋以誘敵狼亦黠矣而頃刻兩斃禽獸之變詐幾何哉止增笑耳</a:t>
            </a:r>
            <a:endParaRPr lang="zh-CN" altLang="en-US" sz="2800" dirty="0">
              <a:solidFill>
                <a:schemeClr val="bg1"/>
              </a:solidFill>
              <a:latin typeface="楷体" panose="02010609060101010101" charset="-122"/>
              <a:ea typeface="楷体" panose="02010609060101010101" charset="-122"/>
            </a:endParaRPr>
          </a:p>
        </p:txBody>
      </p:sp>
      <p:sp>
        <p:nvSpPr>
          <p:cNvPr id="8" name="矩形 7"/>
          <p:cNvSpPr/>
          <p:nvPr/>
        </p:nvSpPr>
        <p:spPr>
          <a:xfrm>
            <a:off x="107122" y="12398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dirty="0">
                <a:latin typeface="黑体" panose="02010609060101010101" charset="-122"/>
                <a:ea typeface="黑体" panose="02010609060101010101" charset="-122"/>
              </a:rPr>
              <a:t>文本诵读</a:t>
            </a:r>
            <a:endParaRPr lang="zh-CN" altLang="en-US" sz="2400" dirty="0">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3" y="1077956"/>
            <a:ext cx="4522497" cy="1200329"/>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少时</a:t>
            </a:r>
            <a:r>
              <a:rPr lang="zh-CN" altLang="en-US" sz="2400" dirty="0">
                <a:solidFill>
                  <a:schemeClr val="bg1"/>
                </a:solidFill>
                <a:latin typeface="楷体" panose="02010609060101010101" charset="-122"/>
                <a:ea typeface="楷体" panose="02010609060101010101" charset="-122"/>
              </a:rPr>
              <a:t>，一狼</a:t>
            </a:r>
            <a:r>
              <a:rPr lang="zh-CN" altLang="en-US" sz="2400" dirty="0">
                <a:solidFill>
                  <a:srgbClr val="FFFF00"/>
                </a:solidFill>
                <a:latin typeface="楷体" panose="02010609060101010101" charset="-122"/>
                <a:ea typeface="楷体" panose="02010609060101010101" charset="-122"/>
              </a:rPr>
              <a:t>径去</a:t>
            </a:r>
            <a:r>
              <a:rPr lang="zh-CN" altLang="en-US" sz="2400" dirty="0">
                <a:solidFill>
                  <a:schemeClr val="bg1"/>
                </a:solidFill>
                <a:latin typeface="楷体" panose="02010609060101010101" charset="-122"/>
                <a:ea typeface="楷体" panose="02010609060101010101" charset="-122"/>
              </a:rPr>
              <a:t>，其一</a:t>
            </a:r>
            <a:r>
              <a:rPr lang="zh-CN" altLang="en-US" sz="2400" dirty="0">
                <a:solidFill>
                  <a:srgbClr val="FFFF00"/>
                </a:solidFill>
                <a:latin typeface="楷体" panose="02010609060101010101" charset="-122"/>
                <a:ea typeface="楷体" panose="02010609060101010101" charset="-122"/>
              </a:rPr>
              <a:t>犬坐于前</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久之</a:t>
            </a:r>
            <a:r>
              <a:rPr lang="zh-CN" altLang="en-US" sz="2400" dirty="0">
                <a:solidFill>
                  <a:schemeClr val="bg1"/>
                </a:solidFill>
                <a:latin typeface="楷体" panose="02010609060101010101" charset="-122"/>
                <a:ea typeface="楷体" panose="02010609060101010101" charset="-122"/>
              </a:rPr>
              <a:t>，目似</a:t>
            </a:r>
            <a:r>
              <a:rPr lang="zh-CN" altLang="en-US" sz="2400" dirty="0">
                <a:solidFill>
                  <a:srgbClr val="FFFF00"/>
                </a:solidFill>
                <a:latin typeface="楷体" panose="02010609060101010101" charset="-122"/>
                <a:ea typeface="楷体" panose="02010609060101010101" charset="-122"/>
              </a:rPr>
              <a:t>瞑</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意暇甚</a:t>
            </a:r>
            <a:r>
              <a:rPr lang="zh-CN" altLang="en-US" sz="2400" dirty="0">
                <a:solidFill>
                  <a:schemeClr val="bg1"/>
                </a:solidFill>
                <a:latin typeface="楷体" panose="02010609060101010101" charset="-122"/>
                <a:ea typeface="楷体" panose="02010609060101010101" charset="-122"/>
              </a:rPr>
              <a:t>。屠</a:t>
            </a:r>
            <a:r>
              <a:rPr lang="zh-CN" altLang="en-US" sz="2400" dirty="0">
                <a:solidFill>
                  <a:srgbClr val="FFFF00"/>
                </a:solidFill>
                <a:latin typeface="楷体" panose="02010609060101010101" charset="-122"/>
                <a:ea typeface="楷体" panose="02010609060101010101" charset="-122"/>
              </a:rPr>
              <a:t>暴</a:t>
            </a:r>
            <a:r>
              <a:rPr lang="zh-CN" altLang="en-US" sz="2400" dirty="0">
                <a:solidFill>
                  <a:schemeClr val="bg1"/>
                </a:solidFill>
                <a:latin typeface="楷体" panose="02010609060101010101" charset="-122"/>
                <a:ea typeface="楷体" panose="02010609060101010101" charset="-122"/>
              </a:rPr>
              <a:t>起，以刀劈狼首，又数刀毙之。</a:t>
            </a:r>
            <a:endParaRPr lang="zh-CN" altLang="en-US" sz="2400" dirty="0">
              <a:solidFill>
                <a:schemeClr val="bg1"/>
              </a:solidFill>
              <a:latin typeface="楷体" panose="02010609060101010101" charset="-122"/>
              <a:ea typeface="楷体" panose="02010609060101010101" charset="-122"/>
            </a:endParaRPr>
          </a:p>
        </p:txBody>
      </p:sp>
      <p:sp>
        <p:nvSpPr>
          <p:cNvPr id="14" name="文本框 4"/>
          <p:cNvSpPr txBox="1"/>
          <p:nvPr/>
        </p:nvSpPr>
        <p:spPr>
          <a:xfrm>
            <a:off x="1835696" y="195486"/>
            <a:ext cx="7056784" cy="707886"/>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结合课下注释及工具书，疏通文意，遇到不能解决的地方标注出来，小组交流。</a:t>
            </a:r>
            <a:endParaRPr lang="zh-CN" altLang="en-US" sz="2000" dirty="0">
              <a:solidFill>
                <a:srgbClr val="FFFF00"/>
              </a:solidFill>
              <a:latin typeface="楷体" panose="02010609060101010101" charset="-122"/>
              <a:ea typeface="楷体" panose="02010609060101010101" charset="-122"/>
            </a:endParaRPr>
          </a:p>
        </p:txBody>
      </p:sp>
      <p:sp>
        <p:nvSpPr>
          <p:cNvPr id="12" name="文本框 4"/>
          <p:cNvSpPr txBox="1"/>
          <p:nvPr/>
        </p:nvSpPr>
        <p:spPr>
          <a:xfrm>
            <a:off x="251644" y="2427618"/>
            <a:ext cx="4104456" cy="1322070"/>
          </a:xfrm>
          <a:prstGeom prst="rect">
            <a:avLst/>
          </a:prstGeom>
          <a:noFill/>
          <a:ln>
            <a:solidFill>
              <a:schemeClr val="bg1"/>
            </a:solidFill>
          </a:ln>
        </p:spPr>
        <p:txBody>
          <a:bodyPr wrap="square" rtlCol="0">
            <a:spAutoFit/>
          </a:bodyPr>
          <a:lstStyle/>
          <a:p>
            <a:r>
              <a:rPr lang="zh-CN" altLang="en-US" sz="2000" b="1" dirty="0">
                <a:solidFill>
                  <a:srgbClr val="FFFF00"/>
                </a:solidFill>
                <a:latin typeface="仿宋" panose="02010609060101010101" pitchFamily="49" charset="-122"/>
                <a:ea typeface="仿宋" panose="02010609060101010101" pitchFamily="49" charset="-122"/>
              </a:rPr>
              <a:t>［少（</a:t>
            </a:r>
            <a:r>
              <a:rPr lang="en-US" altLang="zh-CN" sz="2000" b="1" dirty="0" err="1">
                <a:solidFill>
                  <a:srgbClr val="FFFF00"/>
                </a:solidFill>
                <a:latin typeface="仿宋" panose="02010609060101010101" pitchFamily="49" charset="-122"/>
                <a:ea typeface="仿宋" panose="02010609060101010101" pitchFamily="49" charset="-122"/>
              </a:rPr>
              <a:t>shǎo</a:t>
            </a:r>
            <a:r>
              <a:rPr lang="zh-CN" altLang="en-US" sz="2000" b="1" dirty="0">
                <a:solidFill>
                  <a:srgbClr val="FFFF00"/>
                </a:solidFill>
                <a:latin typeface="仿宋" panose="02010609060101010101" pitchFamily="49" charset="-122"/>
                <a:ea typeface="仿宋" panose="02010609060101010101" pitchFamily="49" charset="-122"/>
              </a:rPr>
              <a:t>）时］</a:t>
            </a:r>
            <a:r>
              <a:rPr lang="zh-CN" altLang="en-US" sz="2000" b="1" dirty="0">
                <a:solidFill>
                  <a:schemeClr val="bg1"/>
                </a:solidFill>
                <a:latin typeface="仿宋" panose="02010609060101010101" pitchFamily="49" charset="-122"/>
                <a:ea typeface="仿宋" panose="02010609060101010101" pitchFamily="49" charset="-122"/>
              </a:rPr>
              <a:t>一会儿。</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［径去］</a:t>
            </a:r>
            <a:r>
              <a:rPr lang="zh-CN" altLang="en-US" sz="2000" b="1" dirty="0">
                <a:solidFill>
                  <a:schemeClr val="bg1"/>
                </a:solidFill>
                <a:latin typeface="仿宋" panose="02010609060101010101" pitchFamily="49" charset="-122"/>
                <a:ea typeface="仿宋" panose="02010609060101010101" pitchFamily="49" charset="-122"/>
              </a:rPr>
              <a:t>径直离开。径：径直。</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［犬坐于前］</a:t>
            </a:r>
            <a:r>
              <a:rPr lang="zh-CN" altLang="en-US" sz="2000" b="1" dirty="0">
                <a:solidFill>
                  <a:schemeClr val="bg1"/>
                </a:solidFill>
                <a:latin typeface="仿宋" panose="02010609060101010101" pitchFamily="49" charset="-122"/>
                <a:ea typeface="仿宋" panose="02010609060101010101" pitchFamily="49" charset="-122"/>
              </a:rPr>
              <a:t>像狗似的蹲坐在前面。</a:t>
            </a:r>
            <a:endParaRPr lang="zh-CN" altLang="en-US" sz="2000" b="1" dirty="0">
              <a:solidFill>
                <a:schemeClr val="bg1"/>
              </a:solidFill>
              <a:latin typeface="仿宋" panose="02010609060101010101" pitchFamily="49" charset="-122"/>
              <a:ea typeface="仿宋" panose="02010609060101010101" pitchFamily="49" charset="-122"/>
            </a:endParaRPr>
          </a:p>
          <a:p>
            <a:endParaRPr lang="zh-CN" altLang="en-US" sz="2000" b="1" dirty="0">
              <a:solidFill>
                <a:schemeClr val="bg1"/>
              </a:solidFill>
              <a:latin typeface="仿宋" panose="02010609060101010101" pitchFamily="49" charset="-122"/>
              <a:ea typeface="仿宋" panose="02010609060101010101" pitchFamily="49" charset="-122"/>
            </a:endParaRPr>
          </a:p>
        </p:txBody>
      </p:sp>
      <p:sp>
        <p:nvSpPr>
          <p:cNvPr id="16" name="文本框 4"/>
          <p:cNvSpPr txBox="1"/>
          <p:nvPr/>
        </p:nvSpPr>
        <p:spPr>
          <a:xfrm>
            <a:off x="155575" y="3796030"/>
            <a:ext cx="4560570" cy="1198880"/>
          </a:xfrm>
          <a:prstGeom prst="rect">
            <a:avLst/>
          </a:prstGeom>
          <a:noFill/>
          <a:ln w="12700" cmpd="sng">
            <a:solidFill>
              <a:schemeClr val="bg1"/>
            </a:solidFill>
            <a:prstDash val="solid"/>
          </a:ln>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一会儿，一只狼径直走开了，另一只狼像狗似的蹲坐在屠夫的前面。</a:t>
            </a:r>
            <a:endParaRPr lang="zh-CN" altLang="en-US" sz="2400" dirty="0">
              <a:solidFill>
                <a:srgbClr val="FFFF00"/>
              </a:solidFill>
              <a:latin typeface="楷体" panose="02010609060101010101" charset="-122"/>
              <a:ea typeface="楷体" panose="02010609060101010101" charset="-122"/>
            </a:endParaRPr>
          </a:p>
        </p:txBody>
      </p:sp>
      <p:pic>
        <p:nvPicPr>
          <p:cNvPr id="21511" name="Picture 8"/>
          <p:cNvPicPr>
            <a:picLocks noChangeAspect="1"/>
          </p:cNvPicPr>
          <p:nvPr/>
        </p:nvPicPr>
        <p:blipFill>
          <a:blip r:embed="rId3"/>
          <a:stretch>
            <a:fillRect/>
          </a:stretch>
        </p:blipFill>
        <p:spPr>
          <a:xfrm>
            <a:off x="5940425" y="771525"/>
            <a:ext cx="1813560" cy="2162810"/>
          </a:xfrm>
          <a:prstGeom prst="rect">
            <a:avLst/>
          </a:prstGeom>
          <a:noFill/>
          <a:ln w="9525">
            <a:noFill/>
          </a:ln>
        </p:spPr>
      </p:pic>
      <p:sp>
        <p:nvSpPr>
          <p:cNvPr id="2" name="文本框 1"/>
          <p:cNvSpPr txBox="1"/>
          <p:nvPr/>
        </p:nvSpPr>
        <p:spPr>
          <a:xfrm>
            <a:off x="5076190" y="3075940"/>
            <a:ext cx="3281045" cy="553085"/>
          </a:xfrm>
          <a:prstGeom prst="rect">
            <a:avLst/>
          </a:prstGeom>
          <a:noFill/>
        </p:spPr>
        <p:txBody>
          <a:bodyPr wrap="square" rtlCol="0" anchor="t">
            <a:spAutoFit/>
          </a:bodyPr>
          <a:p>
            <a:pPr algn="l" eaLnBrk="1" hangingPunct="1"/>
            <a:r>
              <a:rPr lang="zh-CN" altLang="en-US" sz="3000" dirty="0">
                <a:solidFill>
                  <a:schemeClr val="bg1"/>
                </a:solidFill>
                <a:sym typeface="+mn-ea"/>
              </a:rPr>
              <a:t>其一</a:t>
            </a:r>
            <a:r>
              <a:rPr lang="en-US" altLang="zh-CN" sz="3000" dirty="0">
                <a:solidFill>
                  <a:srgbClr val="FFC000"/>
                </a:solidFill>
                <a:sym typeface="+mn-ea"/>
              </a:rPr>
              <a:t>/</a:t>
            </a:r>
            <a:r>
              <a:rPr lang="zh-CN" altLang="en-US" sz="3000" dirty="0">
                <a:solidFill>
                  <a:schemeClr val="bg1"/>
                </a:solidFill>
                <a:sym typeface="+mn-ea"/>
              </a:rPr>
              <a:t>犬坐</a:t>
            </a:r>
            <a:r>
              <a:rPr lang="en-US" altLang="zh-CN" sz="3000" dirty="0">
                <a:solidFill>
                  <a:srgbClr val="FFC000"/>
                </a:solidFill>
                <a:sym typeface="+mn-ea"/>
              </a:rPr>
              <a:t>/</a:t>
            </a:r>
            <a:r>
              <a:rPr lang="zh-CN" altLang="en-US" sz="3000" dirty="0">
                <a:solidFill>
                  <a:schemeClr val="bg1"/>
                </a:solidFill>
                <a:sym typeface="+mn-ea"/>
              </a:rPr>
              <a:t>于前</a:t>
            </a:r>
            <a:endParaRPr lang="zh-CN" altLang="en-US" sz="3000" dirty="0">
              <a:solidFill>
                <a:schemeClr val="bg1"/>
              </a:solidFill>
              <a:sym typeface="+mn-ea"/>
            </a:endParaRPr>
          </a:p>
        </p:txBody>
      </p:sp>
      <p:sp>
        <p:nvSpPr>
          <p:cNvPr id="3" name="文本框 2"/>
          <p:cNvSpPr txBox="1"/>
          <p:nvPr/>
        </p:nvSpPr>
        <p:spPr>
          <a:xfrm>
            <a:off x="4716145" y="3822700"/>
            <a:ext cx="4572000" cy="706755"/>
          </a:xfrm>
          <a:prstGeom prst="rect">
            <a:avLst/>
          </a:prstGeom>
          <a:noFill/>
        </p:spPr>
        <p:txBody>
          <a:bodyPr wrap="square" rtlCol="0" anchor="t">
            <a:spAutoFit/>
          </a:bodyPr>
          <a:p>
            <a:r>
              <a:rPr lang="zh-CN" altLang="en-US" sz="2000" b="1" dirty="0">
                <a:solidFill>
                  <a:schemeClr val="bg1"/>
                </a:solidFill>
                <a:latin typeface="宋体" panose="02010600030101010101" pitchFamily="2" charset="-122"/>
                <a:sym typeface="+mn-ea"/>
              </a:rPr>
              <a:t>与此相同的语言现象还有：蚕食、蜂拥、狼吞虎咽、土崩瓦解</a:t>
            </a:r>
            <a:r>
              <a:rPr lang="en-US" altLang="zh-CN" sz="2000" b="1" dirty="0">
                <a:solidFill>
                  <a:schemeClr val="bg1"/>
                </a:solidFill>
                <a:latin typeface="宋体" panose="02010600030101010101" pitchFamily="2" charset="-122"/>
                <a:sym typeface="+mn-ea"/>
              </a:rPr>
              <a:t>…</a:t>
            </a:r>
            <a:endParaRPr lang="en-US" altLang="zh-CN" sz="2000" b="1" dirty="0">
              <a:solidFill>
                <a:schemeClr val="bg1"/>
              </a:solidFill>
              <a:latin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 calcmode="lin" valueType="num">
                                      <p:cBhvr additive="base">
                                        <p:cTn id="14"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 calcmode="lin" valueType="num">
                                      <p:cBhvr additive="base">
                                        <p:cTn id="20"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2">
                                            <p:txEl>
                                              <p:pRg st="0" end="0"/>
                                            </p:txEl>
                                          </p:spTgt>
                                        </p:tgtEl>
                                        <p:attrNameLst>
                                          <p:attrName>style.visibility</p:attrName>
                                        </p:attrNameLst>
                                      </p:cBhvr>
                                      <p:to>
                                        <p:strVal val="visible"/>
                                      </p:to>
                                    </p:set>
                                    <p:anim calcmode="lin" valueType="num">
                                      <p:cBhvr additive="base">
                                        <p:cTn id="26"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1511"/>
                                        </p:tgtEl>
                                        <p:attrNameLst>
                                          <p:attrName>style.visibility</p:attrName>
                                        </p:attrNameLst>
                                      </p:cBhvr>
                                      <p:to>
                                        <p:strVal val="visible"/>
                                      </p:to>
                                    </p:set>
                                    <p:anim calcmode="lin" valueType="num">
                                      <p:cBhvr additive="base">
                                        <p:cTn id="32" dur="500" fill="hold"/>
                                        <p:tgtEl>
                                          <p:spTgt spid="21511"/>
                                        </p:tgtEl>
                                        <p:attrNameLst>
                                          <p:attrName>ppt_x</p:attrName>
                                        </p:attrNameLst>
                                      </p:cBhvr>
                                      <p:tavLst>
                                        <p:tav tm="0">
                                          <p:val>
                                            <p:strVal val="#ppt_x"/>
                                          </p:val>
                                        </p:tav>
                                        <p:tav tm="100000">
                                          <p:val>
                                            <p:strVal val="#ppt_x"/>
                                          </p:val>
                                        </p:tav>
                                      </p:tavLst>
                                    </p:anim>
                                    <p:anim calcmode="lin" valueType="num">
                                      <p:cBhvr additive="base">
                                        <p:cTn id="33"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2">
                                            <p:txEl>
                                              <p:pRg st="2" end="2"/>
                                            </p:txEl>
                                          </p:spTgt>
                                        </p:tgtEl>
                                        <p:attrNameLst>
                                          <p:attrName>style.visibility</p:attrName>
                                        </p:attrNameLst>
                                      </p:cBhvr>
                                      <p:to>
                                        <p:strVal val="visible"/>
                                      </p:to>
                                    </p:set>
                                    <p:anim calcmode="lin" valueType="num">
                                      <p:cBhvr additive="base">
                                        <p:cTn id="38"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additive="base">
                                        <p:cTn id="44" dur="500" fill="hold"/>
                                        <p:tgtEl>
                                          <p:spTgt spid="3"/>
                                        </p:tgtEl>
                                        <p:attrNameLst>
                                          <p:attrName>ppt_x</p:attrName>
                                        </p:attrNameLst>
                                      </p:cBhvr>
                                      <p:tavLst>
                                        <p:tav tm="0">
                                          <p:val>
                                            <p:strVal val="#ppt_x"/>
                                          </p:val>
                                        </p:tav>
                                        <p:tav tm="100000">
                                          <p:val>
                                            <p:strVal val="#ppt_x"/>
                                          </p:val>
                                        </p:tav>
                                      </p:tavLst>
                                    </p:anim>
                                    <p:anim calcmode="lin" valueType="num">
                                      <p:cBhvr additive="base">
                                        <p:cTn id="4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6">
                                            <p:txEl>
                                              <p:pRg st="0" end="0"/>
                                            </p:txEl>
                                          </p:spTgt>
                                        </p:tgtEl>
                                        <p:attrNameLst>
                                          <p:attrName>style.visibility</p:attrName>
                                        </p:attrNameLst>
                                      </p:cBhvr>
                                      <p:to>
                                        <p:strVal val="visible"/>
                                      </p:to>
                                    </p:set>
                                    <p:anim calcmode="lin" valueType="num">
                                      <p:cBhvr additive="base">
                                        <p:cTn id="50"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3" grpId="0"/>
      <p:bldP spid="3"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3" y="1077956"/>
            <a:ext cx="4522497" cy="1200329"/>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少时</a:t>
            </a:r>
            <a:r>
              <a:rPr lang="zh-CN" altLang="en-US" sz="2400" dirty="0">
                <a:solidFill>
                  <a:schemeClr val="bg1"/>
                </a:solidFill>
                <a:latin typeface="楷体" panose="02010609060101010101" charset="-122"/>
                <a:ea typeface="楷体" panose="02010609060101010101" charset="-122"/>
              </a:rPr>
              <a:t>，一狼</a:t>
            </a:r>
            <a:r>
              <a:rPr lang="zh-CN" altLang="en-US" sz="2400" dirty="0">
                <a:solidFill>
                  <a:srgbClr val="FFFF00"/>
                </a:solidFill>
                <a:latin typeface="楷体" panose="02010609060101010101" charset="-122"/>
                <a:ea typeface="楷体" panose="02010609060101010101" charset="-122"/>
              </a:rPr>
              <a:t>径去</a:t>
            </a:r>
            <a:r>
              <a:rPr lang="zh-CN" altLang="en-US" sz="2400" dirty="0">
                <a:solidFill>
                  <a:schemeClr val="bg1"/>
                </a:solidFill>
                <a:latin typeface="楷体" panose="02010609060101010101" charset="-122"/>
                <a:ea typeface="楷体" panose="02010609060101010101" charset="-122"/>
              </a:rPr>
              <a:t>，其一</a:t>
            </a:r>
            <a:r>
              <a:rPr lang="zh-CN" altLang="en-US" sz="2400" dirty="0">
                <a:solidFill>
                  <a:srgbClr val="FFFF00"/>
                </a:solidFill>
                <a:latin typeface="楷体" panose="02010609060101010101" charset="-122"/>
                <a:ea typeface="楷体" panose="02010609060101010101" charset="-122"/>
              </a:rPr>
              <a:t>犬坐于前</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久之</a:t>
            </a:r>
            <a:r>
              <a:rPr lang="zh-CN" altLang="en-US" sz="2400" dirty="0">
                <a:solidFill>
                  <a:schemeClr val="bg1"/>
                </a:solidFill>
                <a:latin typeface="楷体" panose="02010609060101010101" charset="-122"/>
                <a:ea typeface="楷体" panose="02010609060101010101" charset="-122"/>
              </a:rPr>
              <a:t>，目似</a:t>
            </a:r>
            <a:r>
              <a:rPr lang="zh-CN" altLang="en-US" sz="2400" dirty="0">
                <a:solidFill>
                  <a:srgbClr val="FFFF00"/>
                </a:solidFill>
                <a:latin typeface="楷体" panose="02010609060101010101" charset="-122"/>
                <a:ea typeface="楷体" panose="02010609060101010101" charset="-122"/>
              </a:rPr>
              <a:t>瞑</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意暇甚</a:t>
            </a:r>
            <a:r>
              <a:rPr lang="zh-CN" altLang="en-US" sz="2400" dirty="0">
                <a:solidFill>
                  <a:schemeClr val="bg1"/>
                </a:solidFill>
                <a:latin typeface="楷体" panose="02010609060101010101" charset="-122"/>
                <a:ea typeface="楷体" panose="02010609060101010101" charset="-122"/>
              </a:rPr>
              <a:t>。屠</a:t>
            </a:r>
            <a:r>
              <a:rPr lang="zh-CN" altLang="en-US" sz="2400" dirty="0">
                <a:solidFill>
                  <a:srgbClr val="FFFF00"/>
                </a:solidFill>
                <a:latin typeface="楷体" panose="02010609060101010101" charset="-122"/>
                <a:ea typeface="楷体" panose="02010609060101010101" charset="-122"/>
              </a:rPr>
              <a:t>暴</a:t>
            </a:r>
            <a:r>
              <a:rPr lang="zh-CN" altLang="en-US" sz="2400" dirty="0">
                <a:solidFill>
                  <a:schemeClr val="bg1"/>
                </a:solidFill>
                <a:latin typeface="楷体" panose="02010609060101010101" charset="-122"/>
                <a:ea typeface="楷体" panose="02010609060101010101" charset="-122"/>
              </a:rPr>
              <a:t>起，以刀劈狼首，又数刀毙之。</a:t>
            </a:r>
            <a:endParaRPr lang="zh-CN" altLang="en-US" sz="2400" dirty="0">
              <a:solidFill>
                <a:schemeClr val="bg1"/>
              </a:solidFill>
              <a:latin typeface="楷体" panose="02010609060101010101" charset="-122"/>
              <a:ea typeface="楷体" panose="02010609060101010101" charset="-122"/>
            </a:endParaRPr>
          </a:p>
        </p:txBody>
      </p:sp>
      <p:sp>
        <p:nvSpPr>
          <p:cNvPr id="14" name="文本框 4"/>
          <p:cNvSpPr txBox="1"/>
          <p:nvPr/>
        </p:nvSpPr>
        <p:spPr>
          <a:xfrm>
            <a:off x="1835696" y="195486"/>
            <a:ext cx="7056784" cy="707886"/>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结合课下注释及工具书，疏通文意，遇到不能解决的地方标注出来，小组交流。</a:t>
            </a:r>
            <a:endParaRPr lang="zh-CN" altLang="en-US" sz="2000" dirty="0">
              <a:solidFill>
                <a:srgbClr val="FFFF00"/>
              </a:solidFill>
              <a:latin typeface="楷体" panose="02010609060101010101" charset="-122"/>
              <a:ea typeface="楷体" panose="02010609060101010101" charset="-122"/>
            </a:endParaRPr>
          </a:p>
        </p:txBody>
      </p:sp>
      <p:sp>
        <p:nvSpPr>
          <p:cNvPr id="12" name="文本框 4"/>
          <p:cNvSpPr txBox="1"/>
          <p:nvPr/>
        </p:nvSpPr>
        <p:spPr>
          <a:xfrm>
            <a:off x="-4445" y="2355215"/>
            <a:ext cx="4945380" cy="2553335"/>
          </a:xfrm>
          <a:prstGeom prst="rect">
            <a:avLst/>
          </a:prstGeom>
          <a:noFill/>
          <a:ln>
            <a:solidFill>
              <a:schemeClr val="bg1"/>
            </a:solidFill>
          </a:ln>
        </p:spPr>
        <p:txBody>
          <a:bodyPr wrap="square" rtlCol="0">
            <a:spAutoFit/>
          </a:bodyPr>
          <a:lstStyle/>
          <a:p>
            <a:r>
              <a:rPr lang="zh-CN" altLang="en-US" sz="2000" b="1" dirty="0">
                <a:solidFill>
                  <a:srgbClr val="FFFF00"/>
                </a:solidFill>
                <a:latin typeface="仿宋" panose="02010609060101010101" pitchFamily="49" charset="-122"/>
                <a:ea typeface="仿宋" panose="02010609060101010101" pitchFamily="49" charset="-122"/>
              </a:rPr>
              <a:t>［少（</a:t>
            </a:r>
            <a:r>
              <a:rPr lang="en-US" altLang="zh-CN" sz="2000" b="1" dirty="0" err="1">
                <a:solidFill>
                  <a:srgbClr val="FFFF00"/>
                </a:solidFill>
                <a:latin typeface="仿宋" panose="02010609060101010101" pitchFamily="49" charset="-122"/>
                <a:ea typeface="仿宋" panose="02010609060101010101" pitchFamily="49" charset="-122"/>
              </a:rPr>
              <a:t>shǎo</a:t>
            </a:r>
            <a:r>
              <a:rPr lang="zh-CN" altLang="en-US" sz="2000" b="1" dirty="0">
                <a:solidFill>
                  <a:srgbClr val="FFFF00"/>
                </a:solidFill>
                <a:latin typeface="仿宋" panose="02010609060101010101" pitchFamily="49" charset="-122"/>
                <a:ea typeface="仿宋" panose="02010609060101010101" pitchFamily="49" charset="-122"/>
              </a:rPr>
              <a:t>）时］</a:t>
            </a:r>
            <a:r>
              <a:rPr lang="zh-CN" altLang="en-US" sz="2000" b="1" dirty="0">
                <a:solidFill>
                  <a:schemeClr val="bg1"/>
                </a:solidFill>
                <a:latin typeface="仿宋" panose="02010609060101010101" pitchFamily="49" charset="-122"/>
                <a:ea typeface="仿宋" panose="02010609060101010101" pitchFamily="49" charset="-122"/>
              </a:rPr>
              <a:t>一会儿。</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［径去］</a:t>
            </a:r>
            <a:r>
              <a:rPr lang="zh-CN" altLang="en-US" sz="2000" b="1" dirty="0">
                <a:solidFill>
                  <a:schemeClr val="bg1"/>
                </a:solidFill>
                <a:latin typeface="仿宋" panose="02010609060101010101" pitchFamily="49" charset="-122"/>
                <a:ea typeface="仿宋" panose="02010609060101010101" pitchFamily="49" charset="-122"/>
              </a:rPr>
              <a:t>径直离开。径：径直。</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［犬坐于前］</a:t>
            </a:r>
            <a:r>
              <a:rPr lang="zh-CN" altLang="en-US" sz="2000" b="1" dirty="0">
                <a:solidFill>
                  <a:schemeClr val="bg1"/>
                </a:solidFill>
                <a:latin typeface="仿宋" panose="02010609060101010101" pitchFamily="49" charset="-122"/>
                <a:ea typeface="仿宋" panose="02010609060101010101" pitchFamily="49" charset="-122"/>
              </a:rPr>
              <a:t>像狗似的蹲坐在前面。</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［久之］</a:t>
            </a:r>
            <a:r>
              <a:rPr lang="zh-CN" altLang="en-US" sz="2000" b="1" dirty="0">
                <a:solidFill>
                  <a:schemeClr val="bg1"/>
                </a:solidFill>
                <a:latin typeface="仿宋" panose="02010609060101010101" pitchFamily="49" charset="-122"/>
                <a:ea typeface="仿宋" panose="02010609060101010101" pitchFamily="49" charset="-122"/>
              </a:rPr>
              <a:t>时间长了。</a:t>
            </a:r>
            <a:r>
              <a:rPr lang="zh-CN" altLang="en-US" sz="2000" b="1" dirty="0">
                <a:solidFill>
                  <a:srgbClr val="FFFF00"/>
                </a:solidFill>
                <a:latin typeface="仿宋" panose="02010609060101010101" pitchFamily="49" charset="-122"/>
                <a:ea typeface="仿宋" panose="02010609060101010101" pitchFamily="49" charset="-122"/>
              </a:rPr>
              <a:t>之，</a:t>
            </a:r>
            <a:r>
              <a:rPr lang="zh-CN" altLang="en-US" sz="2000" b="1" dirty="0">
                <a:solidFill>
                  <a:schemeClr val="bg1"/>
                </a:solidFill>
                <a:latin typeface="仿宋" panose="02010609060101010101" pitchFamily="49" charset="-122"/>
                <a:ea typeface="仿宋" panose="02010609060101010101" pitchFamily="49" charset="-122"/>
              </a:rPr>
              <a:t>音节助词，不译</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［瞑（</a:t>
            </a:r>
            <a:r>
              <a:rPr lang="en-US" altLang="zh-CN" sz="2000" b="1" dirty="0" err="1">
                <a:solidFill>
                  <a:srgbClr val="FFFF00"/>
                </a:solidFill>
                <a:latin typeface="仿宋" panose="02010609060101010101" pitchFamily="49" charset="-122"/>
                <a:ea typeface="仿宋" panose="02010609060101010101" pitchFamily="49" charset="-122"/>
              </a:rPr>
              <a:t>míng</a:t>
            </a:r>
            <a:r>
              <a:rPr lang="zh-CN" altLang="en-US" sz="2000" b="1" dirty="0">
                <a:solidFill>
                  <a:srgbClr val="FFFF00"/>
                </a:solidFill>
                <a:latin typeface="仿宋" panose="02010609060101010101" pitchFamily="49" charset="-122"/>
                <a:ea typeface="仿宋" panose="02010609060101010101" pitchFamily="49" charset="-122"/>
              </a:rPr>
              <a:t>）］</a:t>
            </a:r>
            <a:r>
              <a:rPr lang="zh-CN" altLang="en-US" sz="2000" b="1" dirty="0">
                <a:solidFill>
                  <a:schemeClr val="bg1"/>
                </a:solidFill>
                <a:latin typeface="仿宋" panose="02010609060101010101" pitchFamily="49" charset="-122"/>
                <a:ea typeface="仿宋" panose="02010609060101010101" pitchFamily="49" charset="-122"/>
              </a:rPr>
              <a:t>闭上眼睛。</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［意暇甚］</a:t>
            </a:r>
            <a:r>
              <a:rPr lang="zh-CN" altLang="en-US" sz="2000" b="1" dirty="0">
                <a:solidFill>
                  <a:schemeClr val="bg1"/>
                </a:solidFill>
                <a:latin typeface="仿宋" panose="02010609060101010101" pitchFamily="49" charset="-122"/>
                <a:ea typeface="仿宋" panose="02010609060101010101" pitchFamily="49" charset="-122"/>
              </a:rPr>
              <a:t>神情很悠闲。</a:t>
            </a:r>
            <a:r>
              <a:rPr lang="en-US" altLang="zh-CN" sz="2000" b="1" dirty="0" err="1">
                <a:solidFill>
                  <a:srgbClr val="FFFF00"/>
                </a:solidFill>
                <a:latin typeface="仿宋" panose="02010609060101010101" pitchFamily="49" charset="-122"/>
                <a:ea typeface="仿宋" panose="02010609060101010101" pitchFamily="49" charset="-122"/>
              </a:rPr>
              <a:t>意</a:t>
            </a:r>
            <a:r>
              <a:rPr lang="zh-CN" altLang="en-US" sz="2000" b="1" dirty="0">
                <a:solidFill>
                  <a:schemeClr val="bg1"/>
                </a:solidFill>
                <a:latin typeface="仿宋" panose="02010609060101010101" pitchFamily="49" charset="-122"/>
                <a:ea typeface="仿宋" panose="02010609060101010101" pitchFamily="49" charset="-122"/>
              </a:rPr>
              <a:t>，这里指神情，态度。</a:t>
            </a:r>
            <a:r>
              <a:rPr lang="en-US" altLang="zh-CN" sz="2000" b="1" dirty="0" err="1">
                <a:solidFill>
                  <a:srgbClr val="FFFF00"/>
                </a:solidFill>
                <a:latin typeface="仿宋" panose="02010609060101010101" pitchFamily="49" charset="-122"/>
                <a:ea typeface="仿宋" panose="02010609060101010101" pitchFamily="49" charset="-122"/>
              </a:rPr>
              <a:t>暇</a:t>
            </a:r>
            <a:r>
              <a:rPr lang="zh-CN" altLang="en-US" sz="2000" b="1" dirty="0">
                <a:solidFill>
                  <a:schemeClr val="bg1"/>
                </a:solidFill>
                <a:latin typeface="仿宋" panose="02010609060101010101" pitchFamily="49" charset="-122"/>
                <a:ea typeface="仿宋" panose="02010609060101010101" pitchFamily="49" charset="-122"/>
              </a:rPr>
              <a:t>，从容、悠闲。</a:t>
            </a:r>
            <a:endParaRPr lang="zh-CN" altLang="en-US" sz="2000" b="1" dirty="0">
              <a:solidFill>
                <a:schemeClr val="bg1"/>
              </a:solidFill>
              <a:latin typeface="仿宋" panose="02010609060101010101" pitchFamily="49" charset="-122"/>
              <a:ea typeface="仿宋" panose="02010609060101010101" pitchFamily="49" charset="-122"/>
            </a:endParaRPr>
          </a:p>
          <a:p>
            <a:r>
              <a:rPr lang="zh-CN" altLang="en-US" sz="2000" b="1" dirty="0">
                <a:solidFill>
                  <a:srgbClr val="FFFF00"/>
                </a:solidFill>
                <a:latin typeface="仿宋" panose="02010609060101010101" pitchFamily="49" charset="-122"/>
                <a:ea typeface="仿宋" panose="02010609060101010101" pitchFamily="49" charset="-122"/>
              </a:rPr>
              <a:t>［暴］</a:t>
            </a:r>
            <a:r>
              <a:rPr lang="zh-CN" altLang="en-US" sz="2000" b="1" dirty="0">
                <a:solidFill>
                  <a:schemeClr val="bg1"/>
                </a:solidFill>
                <a:latin typeface="仿宋" panose="02010609060101010101" pitchFamily="49" charset="-122"/>
                <a:ea typeface="仿宋" panose="02010609060101010101" pitchFamily="49" charset="-122"/>
              </a:rPr>
              <a:t>突然。</a:t>
            </a:r>
            <a:endParaRPr lang="zh-CN" altLang="en-US" sz="2000" b="1" dirty="0">
              <a:solidFill>
                <a:schemeClr val="bg1"/>
              </a:solidFill>
              <a:latin typeface="仿宋" panose="02010609060101010101" pitchFamily="49" charset="-122"/>
              <a:ea typeface="仿宋" panose="02010609060101010101" pitchFamily="49" charset="-122"/>
            </a:endParaRP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4188" y="2666143"/>
            <a:ext cx="396740" cy="397725"/>
          </a:xfrm>
          <a:prstGeom prst="rect">
            <a:avLst/>
          </a:prstGeom>
        </p:spPr>
      </p:pic>
      <p:sp>
        <p:nvSpPr>
          <p:cNvPr id="16" name="文本框 4"/>
          <p:cNvSpPr txBox="1"/>
          <p:nvPr/>
        </p:nvSpPr>
        <p:spPr>
          <a:xfrm>
            <a:off x="4859656" y="2859926"/>
            <a:ext cx="4320479" cy="1938992"/>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一会儿，一只狼径直走开了，其中的另一只狼像狗似的蹲坐在屠夫的前面。时间长了，那只狼的眼睛好像闭上了，神情悠闲得很。屠夫突然跳起，用刀砍狼的脑袋，又连砍几刀把狼杀死。</a:t>
            </a:r>
            <a:endParaRPr lang="zh-CN" altLang="en-US" sz="2200" dirty="0">
              <a:solidFill>
                <a:srgbClr val="FFFF00"/>
              </a:solidFill>
              <a:latin typeface="楷体" panose="02010609060101010101" charset="-122"/>
              <a:ea typeface="楷体" panose="02010609060101010101" charset="-122"/>
            </a:endParaRPr>
          </a:p>
        </p:txBody>
      </p:sp>
      <p:pic>
        <p:nvPicPr>
          <p:cNvPr id="4" name="图片 3"/>
          <p:cNvPicPr>
            <a:picLocks noChangeAspect="1"/>
          </p:cNvPicPr>
          <p:nvPr/>
        </p:nvPicPr>
        <p:blipFill rotWithShape="1">
          <a:blip r:embed="rId4" cstate="print">
            <a:duotone>
              <a:prstClr val="black"/>
              <a:schemeClr val="accent3">
                <a:tint val="45000"/>
                <a:satMod val="400000"/>
              </a:schemeClr>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1718" t="10682"/>
          <a:stretch>
            <a:fillRect/>
          </a:stretch>
        </p:blipFill>
        <p:spPr>
          <a:xfrm>
            <a:off x="5652120" y="930822"/>
            <a:ext cx="2611047" cy="177966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3" end="3"/>
                                            </p:txEl>
                                          </p:spTgt>
                                        </p:tgtEl>
                                        <p:attrNameLst>
                                          <p:attrName>style.visibility</p:attrName>
                                        </p:attrNameLst>
                                      </p:cBhvr>
                                      <p:to>
                                        <p:strVal val="visible"/>
                                      </p:to>
                                    </p:set>
                                    <p:anim calcmode="lin" valueType="num">
                                      <p:cBhvr additive="base">
                                        <p:cTn id="7"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4" end="4"/>
                                            </p:txEl>
                                          </p:spTgt>
                                        </p:tgtEl>
                                        <p:attrNameLst>
                                          <p:attrName>style.visibility</p:attrName>
                                        </p:attrNameLst>
                                      </p:cBhvr>
                                      <p:to>
                                        <p:strVal val="visible"/>
                                      </p:to>
                                    </p:set>
                                    <p:anim calcmode="lin" valueType="num">
                                      <p:cBhvr additive="base">
                                        <p:cTn id="13"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5" end="5"/>
                                            </p:txEl>
                                          </p:spTgt>
                                        </p:tgtEl>
                                        <p:attrNameLst>
                                          <p:attrName>style.visibility</p:attrName>
                                        </p:attrNameLst>
                                      </p:cBhvr>
                                      <p:to>
                                        <p:strVal val="visible"/>
                                      </p:to>
                                    </p:set>
                                    <p:anim calcmode="lin" valueType="num">
                                      <p:cBhvr additive="base">
                                        <p:cTn id="19"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6" end="6"/>
                                            </p:txEl>
                                          </p:spTgt>
                                        </p:tgtEl>
                                        <p:attrNameLst>
                                          <p:attrName>style.visibility</p:attrName>
                                        </p:attrNameLst>
                                      </p:cBhvr>
                                      <p:to>
                                        <p:strVal val="visible"/>
                                      </p:to>
                                    </p:set>
                                    <p:anim calcmode="lin" valueType="num">
                                      <p:cBhvr additive="base">
                                        <p:cTn id="25" dur="500" fill="hold"/>
                                        <p:tgtEl>
                                          <p:spTgt spid="1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4" y="1077956"/>
            <a:ext cx="8532948" cy="46037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方</a:t>
            </a:r>
            <a:r>
              <a:rPr lang="zh-CN" altLang="en-US" sz="2400" dirty="0">
                <a:solidFill>
                  <a:schemeClr val="bg1"/>
                </a:solidFill>
                <a:latin typeface="楷体" panose="02010609060101010101" charset="-122"/>
                <a:ea typeface="楷体" panose="02010609060101010101" charset="-122"/>
              </a:rPr>
              <a:t>欲行，转视积薪后，一狼</a:t>
            </a:r>
            <a:r>
              <a:rPr lang="zh-CN" altLang="en-US" sz="2400" dirty="0">
                <a:solidFill>
                  <a:srgbClr val="FFFF00"/>
                </a:solidFill>
                <a:latin typeface="楷体" panose="02010609060101010101" charset="-122"/>
                <a:ea typeface="楷体" panose="02010609060101010101" charset="-122"/>
              </a:rPr>
              <a:t>洞其中</a:t>
            </a:r>
            <a:r>
              <a:rPr lang="zh-CN" altLang="en-US" sz="2400" dirty="0">
                <a:solidFill>
                  <a:schemeClr val="bg1"/>
                </a:solidFill>
                <a:latin typeface="楷体" panose="02010609060101010101" charset="-122"/>
                <a:ea typeface="楷体" panose="02010609060101010101" charset="-122"/>
              </a:rPr>
              <a:t>，意将</a:t>
            </a:r>
            <a:r>
              <a:rPr lang="en-US" altLang="zh-CN"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隧入</a:t>
            </a:r>
            <a:r>
              <a:rPr lang="en-US" altLang="zh-CN" sz="2400" dirty="0">
                <a:solidFill>
                  <a:srgbClr val="FFFF00"/>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以</a:t>
            </a:r>
            <a:r>
              <a:rPr lang="zh-CN" altLang="en-US" sz="2400" dirty="0">
                <a:solidFill>
                  <a:schemeClr val="bg1"/>
                </a:solidFill>
                <a:latin typeface="楷体" panose="02010609060101010101" charset="-122"/>
                <a:ea typeface="楷体" panose="02010609060101010101" charset="-122"/>
              </a:rPr>
              <a:t>攻其后也。</a:t>
            </a:r>
            <a:endParaRPr lang="zh-CN" altLang="en-US" sz="2400" dirty="0">
              <a:solidFill>
                <a:schemeClr val="bg1"/>
              </a:solidFill>
              <a:latin typeface="楷体" panose="02010609060101010101" charset="-122"/>
              <a:ea typeface="楷体" panose="02010609060101010101" charset="-122"/>
            </a:endParaRPr>
          </a:p>
        </p:txBody>
      </p:sp>
      <p:sp>
        <p:nvSpPr>
          <p:cNvPr id="10" name="文本框 4"/>
          <p:cNvSpPr txBox="1"/>
          <p:nvPr/>
        </p:nvSpPr>
        <p:spPr>
          <a:xfrm>
            <a:off x="5724127" y="1851670"/>
            <a:ext cx="3104013" cy="3046095"/>
          </a:xfrm>
          <a:prstGeom prst="rect">
            <a:avLst/>
          </a:prstGeom>
          <a:noFill/>
          <a:ln>
            <a:solidFill>
              <a:schemeClr val="bg1"/>
            </a:solidFill>
          </a:ln>
        </p:spPr>
        <p:txBody>
          <a:bodyPr wrap="square" rtlCol="0">
            <a:spAutoFit/>
          </a:bodyPr>
          <a:lstStyle/>
          <a:p>
            <a:r>
              <a:rPr lang="en-US" altLang="zh-CN" sz="2400" b="1" dirty="0">
                <a:solidFill>
                  <a:srgbClr val="FFFF00"/>
                </a:solidFill>
                <a:latin typeface="仿宋" panose="02010609060101010101" pitchFamily="49" charset="-122"/>
                <a:ea typeface="仿宋" panose="02010609060101010101" pitchFamily="49" charset="-122"/>
              </a:rPr>
              <a:t> [</a:t>
            </a:r>
            <a:r>
              <a:rPr lang="zh-CN" altLang="en-US" sz="2400" b="1" dirty="0">
                <a:solidFill>
                  <a:srgbClr val="FFFF00"/>
                </a:solidFill>
                <a:latin typeface="仿宋" panose="02010609060101010101" pitchFamily="49" charset="-122"/>
                <a:ea typeface="仿宋" panose="02010609060101010101" pitchFamily="49" charset="-122"/>
              </a:rPr>
              <a:t>方</a:t>
            </a:r>
            <a:r>
              <a:rPr lang="en-US" altLang="zh-CN" sz="2400" b="1" dirty="0">
                <a:solidFill>
                  <a:srgbClr val="FFFF00"/>
                </a:solidFill>
                <a:latin typeface="仿宋" panose="02010609060101010101" pitchFamily="49" charset="-122"/>
                <a:ea typeface="仿宋" panose="02010609060101010101" pitchFamily="49" charset="-122"/>
              </a:rPr>
              <a:t>]</a:t>
            </a:r>
            <a:r>
              <a:rPr lang="zh-CN" altLang="en-US" sz="2400" b="1" dirty="0">
                <a:solidFill>
                  <a:schemeClr val="bg1"/>
                </a:solidFill>
                <a:latin typeface="仿宋" panose="02010609060101010101" pitchFamily="49" charset="-122"/>
                <a:ea typeface="仿宋" panose="02010609060101010101" pitchFamily="49" charset="-122"/>
              </a:rPr>
              <a:t>正，刚</a:t>
            </a:r>
            <a:endParaRPr lang="zh-CN" altLang="en-US" sz="2400" b="1" dirty="0">
              <a:solidFill>
                <a:srgbClr val="FFFF00"/>
              </a:solidFill>
              <a:latin typeface="仿宋" panose="02010609060101010101" pitchFamily="49" charset="-122"/>
              <a:ea typeface="仿宋" panose="02010609060101010101" pitchFamily="49" charset="-122"/>
            </a:endParaRPr>
          </a:p>
          <a:p>
            <a:r>
              <a:rPr lang="zh-CN" altLang="en-US" sz="2400" b="1" dirty="0">
                <a:solidFill>
                  <a:srgbClr val="FFFF00"/>
                </a:solidFill>
                <a:latin typeface="仿宋" panose="02010609060101010101" pitchFamily="49" charset="-122"/>
                <a:ea typeface="仿宋" panose="02010609060101010101" pitchFamily="49" charset="-122"/>
              </a:rPr>
              <a:t>［洞其中］</a:t>
            </a:r>
            <a:r>
              <a:rPr lang="zh-CN" altLang="en-US" sz="2400" b="1" dirty="0">
                <a:solidFill>
                  <a:schemeClr val="bg1"/>
                </a:solidFill>
                <a:latin typeface="仿宋" panose="02010609060101010101" pitchFamily="49" charset="-122"/>
                <a:ea typeface="仿宋" panose="02010609060101010101" pitchFamily="49" charset="-122"/>
              </a:rPr>
              <a:t>在积薪中打洞。</a:t>
            </a:r>
            <a:r>
              <a:rPr lang="zh-CN" altLang="en-US" sz="2400" b="1" dirty="0">
                <a:solidFill>
                  <a:srgbClr val="FFFF00"/>
                </a:solidFill>
                <a:latin typeface="仿宋" panose="02010609060101010101" pitchFamily="49" charset="-122"/>
                <a:ea typeface="仿宋" panose="02010609060101010101" pitchFamily="49" charset="-122"/>
              </a:rPr>
              <a:t>洞</a:t>
            </a:r>
            <a:r>
              <a:rPr lang="zh-CN" altLang="en-US" sz="2400" b="1" dirty="0">
                <a:solidFill>
                  <a:schemeClr val="bg1"/>
                </a:solidFill>
                <a:latin typeface="仿宋" panose="02010609060101010101" pitchFamily="49" charset="-122"/>
                <a:ea typeface="仿宋" panose="02010609060101010101" pitchFamily="49" charset="-122"/>
              </a:rPr>
              <a:t>，名</a:t>
            </a:r>
            <a:r>
              <a:rPr lang="en-US" altLang="zh-CN" sz="2400" b="1" dirty="0">
                <a:solidFill>
                  <a:schemeClr val="bg1"/>
                </a:solidFill>
                <a:latin typeface="仿宋" panose="02010609060101010101" pitchFamily="49" charset="-122"/>
                <a:ea typeface="仿宋" panose="02010609060101010101" pitchFamily="49" charset="-122"/>
              </a:rPr>
              <a:t>—</a:t>
            </a:r>
            <a:r>
              <a:rPr lang="zh-CN" altLang="en-US" sz="2400" b="1" dirty="0">
                <a:solidFill>
                  <a:schemeClr val="bg1"/>
                </a:solidFill>
                <a:latin typeface="仿宋" panose="02010609060101010101" pitchFamily="49" charset="-122"/>
                <a:ea typeface="仿宋" panose="02010609060101010101" pitchFamily="49" charset="-122"/>
              </a:rPr>
              <a:t>动，指挖洞</a:t>
            </a:r>
            <a:r>
              <a:rPr lang="zh-CN" altLang="en-US" sz="2400" dirty="0">
                <a:solidFill>
                  <a:schemeClr val="bg1"/>
                </a:solidFill>
                <a:latin typeface="仿宋" panose="02010609060101010101" pitchFamily="49" charset="-122"/>
                <a:ea typeface="仿宋" panose="02010609060101010101" pitchFamily="49" charset="-122"/>
              </a:rPr>
              <a:t>。</a:t>
            </a:r>
            <a:endParaRPr lang="zh-CN" altLang="en-US" sz="2400" dirty="0">
              <a:solidFill>
                <a:schemeClr val="bg1"/>
              </a:solidFill>
              <a:latin typeface="仿宋" panose="02010609060101010101" pitchFamily="49" charset="-122"/>
              <a:ea typeface="仿宋" panose="02010609060101010101" pitchFamily="49" charset="-122"/>
            </a:endParaRPr>
          </a:p>
          <a:p>
            <a:r>
              <a:rPr lang="zh-CN" altLang="en-US" sz="2400" b="1" dirty="0">
                <a:solidFill>
                  <a:srgbClr val="FFFF00"/>
                </a:solidFill>
                <a:latin typeface="仿宋" panose="02010609060101010101" pitchFamily="49" charset="-122"/>
                <a:ea typeface="仿宋" panose="02010609060101010101" pitchFamily="49" charset="-122"/>
              </a:rPr>
              <a:t>［隧入］</a:t>
            </a:r>
            <a:r>
              <a:rPr lang="zh-CN" altLang="en-US" sz="2400" dirty="0">
                <a:solidFill>
                  <a:schemeClr val="bg1"/>
                </a:solidFill>
                <a:latin typeface="仿宋" panose="02010609060101010101" pitchFamily="49" charset="-122"/>
                <a:ea typeface="仿宋" panose="02010609060101010101" pitchFamily="49" charset="-122"/>
              </a:rPr>
              <a:t>从通道进入。</a:t>
            </a:r>
            <a:r>
              <a:rPr lang="zh-CN" altLang="en-US" sz="2400" b="1" dirty="0">
                <a:solidFill>
                  <a:srgbClr val="FFFF00"/>
                </a:solidFill>
                <a:latin typeface="仿宋" panose="02010609060101010101" pitchFamily="49" charset="-122"/>
                <a:ea typeface="仿宋" panose="02010609060101010101" pitchFamily="49" charset="-122"/>
              </a:rPr>
              <a:t>隧</a:t>
            </a:r>
            <a:r>
              <a:rPr lang="zh-CN" altLang="en-US" sz="2400" dirty="0">
                <a:solidFill>
                  <a:schemeClr val="bg1"/>
                </a:solidFill>
                <a:latin typeface="仿宋" panose="02010609060101010101" pitchFamily="49" charset="-122"/>
                <a:ea typeface="仿宋" panose="02010609060101010101" pitchFamily="49" charset="-122"/>
              </a:rPr>
              <a:t>，通道，名</a:t>
            </a:r>
            <a:r>
              <a:rPr lang="en-US" altLang="zh-CN" sz="2400" dirty="0">
                <a:solidFill>
                  <a:schemeClr val="bg1"/>
                </a:solidFill>
                <a:latin typeface="仿宋" panose="02010609060101010101" pitchFamily="49" charset="-122"/>
                <a:ea typeface="仿宋" panose="02010609060101010101" pitchFamily="49" charset="-122"/>
              </a:rPr>
              <a:t>—</a:t>
            </a:r>
            <a:r>
              <a:rPr lang="zh-CN" altLang="en-US" sz="2400" dirty="0">
                <a:solidFill>
                  <a:schemeClr val="bg1"/>
                </a:solidFill>
                <a:latin typeface="仿宋" panose="02010609060101010101" pitchFamily="49" charset="-122"/>
                <a:ea typeface="仿宋" panose="02010609060101010101" pitchFamily="49" charset="-122"/>
              </a:rPr>
              <a:t>状，</a:t>
            </a:r>
            <a:r>
              <a:rPr lang="zh-CN" altLang="en-US" sz="2400" b="1" dirty="0">
                <a:solidFill>
                  <a:srgbClr val="FFFF00"/>
                </a:solidFill>
                <a:latin typeface="仿宋" panose="02010609060101010101" pitchFamily="49" charset="-122"/>
                <a:ea typeface="仿宋" panose="02010609060101010101" pitchFamily="49" charset="-122"/>
              </a:rPr>
              <a:t>“从通道”</a:t>
            </a:r>
            <a:r>
              <a:rPr lang="zh-CN" altLang="en-US" sz="2400" dirty="0">
                <a:solidFill>
                  <a:schemeClr val="bg1"/>
                </a:solidFill>
                <a:latin typeface="仿宋" panose="02010609060101010101" pitchFamily="49" charset="-122"/>
                <a:ea typeface="仿宋" panose="02010609060101010101" pitchFamily="49" charset="-122"/>
              </a:rPr>
              <a:t>。</a:t>
            </a:r>
            <a:endParaRPr lang="zh-CN" altLang="en-US" sz="2400" dirty="0">
              <a:solidFill>
                <a:schemeClr val="bg1"/>
              </a:solidFill>
              <a:latin typeface="仿宋" panose="02010609060101010101" pitchFamily="49" charset="-122"/>
              <a:ea typeface="仿宋" panose="02010609060101010101" pitchFamily="49" charset="-122"/>
            </a:endParaRPr>
          </a:p>
          <a:p>
            <a:r>
              <a:rPr lang="zh-CN" altLang="en-US" sz="2400" b="1" dirty="0">
                <a:solidFill>
                  <a:srgbClr val="FFFF00"/>
                </a:solidFill>
                <a:latin typeface="仿宋" panose="02010609060101010101" pitchFamily="49" charset="-122"/>
                <a:ea typeface="仿宋" panose="02010609060101010101" pitchFamily="49" charset="-122"/>
              </a:rPr>
              <a:t>[</a:t>
            </a:r>
            <a:r>
              <a:rPr lang="zh-CN" altLang="en-US" sz="2400" b="1" dirty="0">
                <a:solidFill>
                  <a:srgbClr val="FFFF00"/>
                </a:solidFill>
                <a:latin typeface="仿宋" panose="02010609060101010101" pitchFamily="49" charset="-122"/>
                <a:ea typeface="仿宋" panose="02010609060101010101" pitchFamily="49" charset="-122"/>
              </a:rPr>
              <a:t>以]</a:t>
            </a:r>
            <a:r>
              <a:rPr lang="en-US" altLang="zh-CN" sz="2400" dirty="0">
                <a:solidFill>
                  <a:schemeClr val="bg1"/>
                </a:solidFill>
                <a:latin typeface="仿宋" panose="02010609060101010101" pitchFamily="49" charset="-122"/>
                <a:ea typeface="仿宋" panose="02010609060101010101" pitchFamily="49" charset="-122"/>
              </a:rPr>
              <a:t>目的连词，来</a:t>
            </a:r>
            <a:endParaRPr lang="en-US" altLang="zh-CN" sz="2400" dirty="0">
              <a:solidFill>
                <a:schemeClr val="bg1"/>
              </a:solidFill>
              <a:latin typeface="仿宋" panose="02010609060101010101" pitchFamily="49" charset="-122"/>
              <a:ea typeface="仿宋" panose="02010609060101010101" pitchFamily="49" charset="-122"/>
            </a:endParaRPr>
          </a:p>
        </p:txBody>
      </p:sp>
      <p:sp>
        <p:nvSpPr>
          <p:cNvPr id="14" name="文本框 4"/>
          <p:cNvSpPr txBox="1"/>
          <p:nvPr/>
        </p:nvSpPr>
        <p:spPr>
          <a:xfrm>
            <a:off x="1835696" y="195486"/>
            <a:ext cx="7056784" cy="707886"/>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结合课下注释及工具书，疏通文意，遇到不能解决的地方标注出来，小组交流。</a:t>
            </a:r>
            <a:endParaRPr lang="zh-CN" altLang="en-US" sz="2000" dirty="0">
              <a:solidFill>
                <a:srgbClr val="FFFF00"/>
              </a:solidFill>
              <a:latin typeface="楷体" panose="02010609060101010101" charset="-122"/>
              <a:ea typeface="楷体" panose="02010609060101010101" charset="-122"/>
            </a:endParaRPr>
          </a:p>
        </p:txBody>
      </p:sp>
      <p:pic>
        <p:nvPicPr>
          <p:cNvPr id="3" name="图片 2"/>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1847" t="3181" r="3789" b="2057"/>
          <a:stretch>
            <a:fillRect/>
          </a:stretch>
        </p:blipFill>
        <p:spPr>
          <a:xfrm>
            <a:off x="2915816" y="2230026"/>
            <a:ext cx="2693327" cy="2127676"/>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513" y="1652807"/>
            <a:ext cx="413869" cy="414887"/>
          </a:xfrm>
          <a:prstGeom prst="rect">
            <a:avLst/>
          </a:prstGeom>
        </p:spPr>
      </p:pic>
      <p:sp>
        <p:nvSpPr>
          <p:cNvPr id="15" name="文本框 4"/>
          <p:cNvSpPr txBox="1"/>
          <p:nvPr/>
        </p:nvSpPr>
        <p:spPr>
          <a:xfrm>
            <a:off x="197513" y="2139702"/>
            <a:ext cx="2718303" cy="2306955"/>
          </a:xfrm>
          <a:prstGeom prst="rect">
            <a:avLst/>
          </a:prstGeom>
          <a:noFill/>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    屠夫刚想要走，转身看见柴草堆的后面，另一只狼正在柴草堆里打洞，打算要从通道进去，来攻击屠夫的后面。</a:t>
            </a:r>
            <a:endParaRPr lang="zh-CN" altLang="en-US" sz="2400" dirty="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000"/>
                                        <p:tgtEl>
                                          <p:spTgt spid="15"/>
                                        </p:tgtEl>
                                      </p:cBhvr>
                                    </p:animEffect>
                                    <p:anim calcmode="lin" valueType="num">
                                      <p:cBhvr>
                                        <p:cTn id="32" dur="1000" fill="hold"/>
                                        <p:tgtEl>
                                          <p:spTgt spid="15"/>
                                        </p:tgtEl>
                                        <p:attrNameLst>
                                          <p:attrName>ppt_x</p:attrName>
                                        </p:attrNameLst>
                                      </p:cBhvr>
                                      <p:tavLst>
                                        <p:tav tm="0">
                                          <p:val>
                                            <p:strVal val="#ppt_x"/>
                                          </p:val>
                                        </p:tav>
                                        <p:tav tm="100000">
                                          <p:val>
                                            <p:strVal val="#ppt_x"/>
                                          </p:val>
                                        </p:tav>
                                      </p:tavLst>
                                    </p:anim>
                                    <p:anim calcmode="lin" valueType="num">
                                      <p:cBhvr>
                                        <p:cTn id="3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51329" y="987151"/>
            <a:ext cx="8532948" cy="82994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身已半入，止露</a:t>
            </a:r>
            <a:r>
              <a:rPr lang="zh-CN" altLang="en-US" sz="2400" dirty="0">
                <a:solidFill>
                  <a:srgbClr val="FFFF00"/>
                </a:solidFill>
                <a:latin typeface="楷体" panose="02010609060101010101" charset="-122"/>
                <a:ea typeface="楷体" panose="02010609060101010101" charset="-122"/>
              </a:rPr>
              <a:t>尻</a:t>
            </a:r>
            <a:r>
              <a:rPr lang="zh-CN" altLang="en-US" sz="2400" dirty="0">
                <a:solidFill>
                  <a:schemeClr val="bg1"/>
                </a:solidFill>
                <a:latin typeface="楷体" panose="02010609060101010101" charset="-122"/>
                <a:ea typeface="楷体" panose="02010609060101010101" charset="-122"/>
              </a:rPr>
              <a:t>尾。屠自后断其</a:t>
            </a:r>
            <a:r>
              <a:rPr lang="zh-CN" altLang="en-US" sz="2400" dirty="0">
                <a:solidFill>
                  <a:srgbClr val="FFFF00"/>
                </a:solidFill>
                <a:latin typeface="楷体" panose="02010609060101010101" charset="-122"/>
                <a:ea typeface="楷体" panose="02010609060101010101" charset="-122"/>
              </a:rPr>
              <a:t>股</a:t>
            </a:r>
            <a:r>
              <a:rPr lang="zh-CN" altLang="en-US" sz="2400" dirty="0">
                <a:solidFill>
                  <a:schemeClr val="bg1"/>
                </a:solidFill>
                <a:latin typeface="楷体" panose="02010609060101010101" charset="-122"/>
                <a:ea typeface="楷体" panose="02010609060101010101" charset="-122"/>
              </a:rPr>
              <a:t>，亦毙之。</a:t>
            </a:r>
            <a:r>
              <a:rPr lang="zh-CN" altLang="en-US" sz="2400" dirty="0">
                <a:solidFill>
                  <a:srgbClr val="FFFF00"/>
                </a:solidFill>
                <a:latin typeface="楷体" panose="02010609060101010101" charset="-122"/>
                <a:ea typeface="楷体" panose="02010609060101010101" charset="-122"/>
              </a:rPr>
              <a:t>乃</a:t>
            </a:r>
            <a:r>
              <a:rPr lang="zh-CN" altLang="en-US" sz="2400" dirty="0">
                <a:solidFill>
                  <a:schemeClr val="bg1"/>
                </a:solidFill>
                <a:latin typeface="楷体" panose="02010609060101010101" charset="-122"/>
                <a:ea typeface="楷体" panose="02010609060101010101" charset="-122"/>
              </a:rPr>
              <a:t>悟前狼</a:t>
            </a:r>
            <a:r>
              <a:rPr lang="zh-CN" altLang="en-US" sz="2400" dirty="0">
                <a:solidFill>
                  <a:srgbClr val="FFFF00"/>
                </a:solidFill>
                <a:latin typeface="楷体" panose="02010609060101010101" charset="-122"/>
                <a:ea typeface="楷体" panose="02010609060101010101" charset="-122"/>
              </a:rPr>
              <a:t>假寐</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盖以</a:t>
            </a:r>
            <a:r>
              <a:rPr lang="zh-CN" altLang="en-US" sz="2400" dirty="0">
                <a:solidFill>
                  <a:schemeClr val="bg1"/>
                </a:solidFill>
                <a:latin typeface="楷体" panose="02010609060101010101" charset="-122"/>
                <a:ea typeface="楷体" panose="02010609060101010101" charset="-122"/>
              </a:rPr>
              <a:t>诱敌。</a:t>
            </a:r>
            <a:endParaRPr lang="zh-CN" altLang="en-US" sz="2400" dirty="0">
              <a:solidFill>
                <a:schemeClr val="bg1"/>
              </a:solidFill>
              <a:latin typeface="楷体" panose="02010609060101010101" charset="-122"/>
              <a:ea typeface="楷体" panose="02010609060101010101" charset="-122"/>
            </a:endParaRPr>
          </a:p>
        </p:txBody>
      </p:sp>
      <p:sp>
        <p:nvSpPr>
          <p:cNvPr id="10" name="文本框 4"/>
          <p:cNvSpPr txBox="1"/>
          <p:nvPr/>
        </p:nvSpPr>
        <p:spPr>
          <a:xfrm>
            <a:off x="251460" y="1924050"/>
            <a:ext cx="5524500" cy="1938020"/>
          </a:xfrm>
          <a:prstGeom prst="rect">
            <a:avLst/>
          </a:prstGeom>
          <a:noFill/>
          <a:ln>
            <a:solidFill>
              <a:schemeClr val="bg1"/>
            </a:solidFill>
          </a:ln>
        </p:spPr>
        <p:txBody>
          <a:bodyPr wrap="square" rtlCol="0">
            <a:spAutoFit/>
          </a:bodyPr>
          <a:lstStyle/>
          <a:p>
            <a:r>
              <a:rPr lang="zh-CN" altLang="en-US" sz="2400" dirty="0">
                <a:solidFill>
                  <a:srgbClr val="FFFF00"/>
                </a:solidFill>
                <a:latin typeface="仿宋" panose="02010609060101010101" pitchFamily="49" charset="-122"/>
                <a:ea typeface="仿宋" panose="02010609060101010101" pitchFamily="49" charset="-122"/>
              </a:rPr>
              <a:t>［尻（</a:t>
            </a:r>
            <a:r>
              <a:rPr lang="en-US" altLang="zh-CN" sz="2400" dirty="0" err="1">
                <a:solidFill>
                  <a:srgbClr val="FFFF00"/>
                </a:solidFill>
                <a:latin typeface="仿宋" panose="02010609060101010101" pitchFamily="49" charset="-122"/>
                <a:ea typeface="仿宋" panose="02010609060101010101" pitchFamily="49" charset="-122"/>
              </a:rPr>
              <a:t>kāo</a:t>
            </a:r>
            <a:r>
              <a:rPr lang="zh-CN" altLang="en-US" sz="2400" dirty="0">
                <a:solidFill>
                  <a:srgbClr val="FFFF00"/>
                </a:solidFill>
                <a:latin typeface="仿宋" panose="02010609060101010101" pitchFamily="49" charset="-122"/>
                <a:ea typeface="仿宋" panose="02010609060101010101" pitchFamily="49" charset="-122"/>
              </a:rPr>
              <a:t>）］</a:t>
            </a:r>
            <a:r>
              <a:rPr lang="zh-CN" altLang="en-US" sz="2400" dirty="0">
                <a:solidFill>
                  <a:schemeClr val="bg1"/>
                </a:solidFill>
                <a:latin typeface="仿宋" panose="02010609060101010101" pitchFamily="49" charset="-122"/>
                <a:ea typeface="仿宋" panose="02010609060101010101" pitchFamily="49" charset="-122"/>
              </a:rPr>
              <a:t>屁股。</a:t>
            </a:r>
            <a:r>
              <a:rPr lang="en-US" altLang="zh-CN" sz="2400" dirty="0">
                <a:solidFill>
                  <a:schemeClr val="bg1"/>
                </a:solidFill>
                <a:latin typeface="仿宋" panose="02010609060101010101" pitchFamily="49" charset="-122"/>
                <a:ea typeface="仿宋" panose="02010609060101010101" pitchFamily="49" charset="-122"/>
              </a:rPr>
              <a:t> </a:t>
            </a:r>
            <a:r>
              <a:rPr lang="en-US" altLang="zh-CN" sz="2400" dirty="0" err="1">
                <a:solidFill>
                  <a:srgbClr val="FFFF00"/>
                </a:solidFill>
                <a:latin typeface="仿宋" panose="02010609060101010101" pitchFamily="49" charset="-122"/>
                <a:ea typeface="仿宋" panose="02010609060101010101" pitchFamily="49" charset="-122"/>
              </a:rPr>
              <a:t>[股]</a:t>
            </a:r>
            <a:r>
              <a:rPr lang="zh-CN" altLang="en-US" sz="2400" dirty="0">
                <a:solidFill>
                  <a:schemeClr val="bg1"/>
                </a:solidFill>
                <a:latin typeface="仿宋" panose="02010609060101010101" pitchFamily="49" charset="-122"/>
                <a:ea typeface="仿宋" panose="02010609060101010101" pitchFamily="49" charset="-122"/>
              </a:rPr>
              <a:t>大腿</a:t>
            </a:r>
            <a:endParaRPr lang="zh-CN" altLang="en-US" sz="2400" dirty="0">
              <a:solidFill>
                <a:schemeClr val="bg1"/>
              </a:solidFill>
              <a:latin typeface="仿宋" panose="02010609060101010101" pitchFamily="49" charset="-122"/>
              <a:ea typeface="仿宋" panose="02010609060101010101" pitchFamily="49" charset="-122"/>
            </a:endParaRPr>
          </a:p>
          <a:p>
            <a:r>
              <a:rPr lang="en-US" altLang="zh-CN" sz="2400" dirty="0">
                <a:solidFill>
                  <a:srgbClr val="FFFF00"/>
                </a:solidFill>
                <a:latin typeface="仿宋" panose="02010609060101010101" pitchFamily="49" charset="-122"/>
                <a:ea typeface="仿宋" panose="02010609060101010101" pitchFamily="49" charset="-122"/>
              </a:rPr>
              <a:t> </a:t>
            </a:r>
            <a:r>
              <a:rPr lang="zh-CN" altLang="en-US" sz="2400" dirty="0">
                <a:solidFill>
                  <a:srgbClr val="FFFF00"/>
                </a:solidFill>
                <a:latin typeface="仿宋" panose="02010609060101010101" pitchFamily="49" charset="-122"/>
                <a:ea typeface="仿宋" panose="02010609060101010101" pitchFamily="49" charset="-122"/>
              </a:rPr>
              <a:t>[乃]</a:t>
            </a:r>
            <a:r>
              <a:rPr lang="zh-CN" altLang="en-US" sz="2400" dirty="0">
                <a:solidFill>
                  <a:schemeClr val="bg1"/>
                </a:solidFill>
                <a:latin typeface="仿宋" panose="02010609060101010101" pitchFamily="49" charset="-122"/>
                <a:ea typeface="仿宋" panose="02010609060101010101" pitchFamily="49" charset="-122"/>
              </a:rPr>
              <a:t>才</a:t>
            </a:r>
            <a:endParaRPr lang="zh-CN" altLang="en-US" sz="2400" dirty="0">
              <a:solidFill>
                <a:schemeClr val="bg1"/>
              </a:solidFill>
              <a:latin typeface="仿宋" panose="02010609060101010101" pitchFamily="49" charset="-122"/>
              <a:ea typeface="仿宋" panose="02010609060101010101" pitchFamily="49" charset="-122"/>
            </a:endParaRPr>
          </a:p>
          <a:p>
            <a:r>
              <a:rPr lang="zh-CN" altLang="en-US" sz="2400" dirty="0">
                <a:solidFill>
                  <a:srgbClr val="FFFF00"/>
                </a:solidFill>
                <a:latin typeface="仿宋" panose="02010609060101010101" pitchFamily="49" charset="-122"/>
                <a:ea typeface="仿宋" panose="02010609060101010101" pitchFamily="49" charset="-122"/>
              </a:rPr>
              <a:t>［假寐］</a:t>
            </a:r>
            <a:r>
              <a:rPr lang="zh-CN" altLang="en-US" sz="2400" dirty="0">
                <a:solidFill>
                  <a:schemeClr val="bg1"/>
                </a:solidFill>
                <a:latin typeface="仿宋" panose="02010609060101010101" pitchFamily="49" charset="-122"/>
                <a:ea typeface="仿宋" panose="02010609060101010101" pitchFamily="49" charset="-122"/>
              </a:rPr>
              <a:t>假装睡觉。</a:t>
            </a:r>
            <a:r>
              <a:rPr lang="en-US" altLang="zh-CN" sz="2400" dirty="0" err="1">
                <a:solidFill>
                  <a:srgbClr val="FFFF00"/>
                </a:solidFill>
                <a:latin typeface="仿宋" panose="02010609060101010101" pitchFamily="49" charset="-122"/>
                <a:ea typeface="仿宋" panose="02010609060101010101" pitchFamily="49" charset="-122"/>
              </a:rPr>
              <a:t>寐</a:t>
            </a:r>
            <a:r>
              <a:rPr lang="zh-CN" altLang="en-US" sz="2400" dirty="0">
                <a:solidFill>
                  <a:schemeClr val="bg1"/>
                </a:solidFill>
                <a:latin typeface="仿宋" panose="02010609060101010101" pitchFamily="49" charset="-122"/>
                <a:ea typeface="仿宋" panose="02010609060101010101" pitchFamily="49" charset="-122"/>
              </a:rPr>
              <a:t>，睡觉。</a:t>
            </a:r>
            <a:endParaRPr lang="zh-CN" altLang="en-US" sz="2400" dirty="0">
              <a:solidFill>
                <a:schemeClr val="bg1"/>
              </a:solidFill>
              <a:latin typeface="仿宋" panose="02010609060101010101" pitchFamily="49" charset="-122"/>
              <a:ea typeface="仿宋" panose="02010609060101010101" pitchFamily="49" charset="-122"/>
            </a:endParaRPr>
          </a:p>
          <a:p>
            <a:r>
              <a:rPr lang="zh-CN" altLang="en-US" sz="2400" dirty="0">
                <a:solidFill>
                  <a:srgbClr val="FFFF00"/>
                </a:solidFill>
                <a:latin typeface="仿宋" panose="02010609060101010101" pitchFamily="49" charset="-122"/>
                <a:ea typeface="仿宋" panose="02010609060101010101" pitchFamily="49" charset="-122"/>
              </a:rPr>
              <a:t>［盖］</a:t>
            </a:r>
            <a:r>
              <a:rPr lang="zh-CN" altLang="en-US" sz="2400" dirty="0">
                <a:solidFill>
                  <a:schemeClr val="bg1"/>
                </a:solidFill>
                <a:latin typeface="仿宋" panose="02010609060101010101" pitchFamily="49" charset="-122"/>
                <a:ea typeface="仿宋" panose="02010609060101010101" pitchFamily="49" charset="-122"/>
              </a:rPr>
              <a:t>表示推测，大概，原来是。</a:t>
            </a:r>
            <a:endParaRPr lang="zh-CN" altLang="en-US" sz="2400" dirty="0">
              <a:solidFill>
                <a:schemeClr val="bg1"/>
              </a:solidFill>
              <a:latin typeface="仿宋" panose="02010609060101010101" pitchFamily="49" charset="-122"/>
              <a:ea typeface="仿宋" panose="02010609060101010101" pitchFamily="49" charset="-122"/>
            </a:endParaRPr>
          </a:p>
          <a:p>
            <a:r>
              <a:rPr lang="en-US" altLang="zh-CN" sz="2400" dirty="0">
                <a:solidFill>
                  <a:schemeClr val="bg1"/>
                </a:solidFill>
                <a:latin typeface="仿宋" panose="02010609060101010101" pitchFamily="49" charset="-122"/>
                <a:ea typeface="仿宋" panose="02010609060101010101" pitchFamily="49" charset="-122"/>
              </a:rPr>
              <a:t> </a:t>
            </a:r>
            <a:r>
              <a:rPr lang="zh-CN" altLang="en-US" sz="2400" dirty="0">
                <a:solidFill>
                  <a:srgbClr val="FFFF00"/>
                </a:solidFill>
                <a:latin typeface="仿宋" panose="02010609060101010101" pitchFamily="49" charset="-122"/>
                <a:ea typeface="仿宋" panose="02010609060101010101" pitchFamily="49" charset="-122"/>
              </a:rPr>
              <a:t>[以]</a:t>
            </a:r>
            <a:r>
              <a:rPr lang="zh-CN" altLang="en-US" sz="2400" dirty="0">
                <a:solidFill>
                  <a:schemeClr val="bg1"/>
                </a:solidFill>
                <a:latin typeface="仿宋" panose="02010609060101010101" pitchFamily="49" charset="-122"/>
                <a:ea typeface="仿宋" panose="02010609060101010101" pitchFamily="49" charset="-122"/>
              </a:rPr>
              <a:t>目的连词，来</a:t>
            </a:r>
            <a:endParaRPr lang="zh-CN" altLang="en-US" sz="2400" dirty="0">
              <a:solidFill>
                <a:schemeClr val="bg1"/>
              </a:solidFill>
              <a:latin typeface="仿宋" panose="02010609060101010101" pitchFamily="49" charset="-122"/>
              <a:ea typeface="仿宋" panose="02010609060101010101" pitchFamily="49" charset="-122"/>
            </a:endParaRPr>
          </a:p>
        </p:txBody>
      </p:sp>
      <p:sp>
        <p:nvSpPr>
          <p:cNvPr id="14" name="文本框 4"/>
          <p:cNvSpPr txBox="1"/>
          <p:nvPr/>
        </p:nvSpPr>
        <p:spPr>
          <a:xfrm>
            <a:off x="1835696" y="195486"/>
            <a:ext cx="7056784" cy="707886"/>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结合课下注释及工具书，疏通文意，遇到不能解决的地方标注出来，小组交流。</a:t>
            </a:r>
            <a:endParaRPr lang="zh-CN" altLang="en-US" sz="2000" dirty="0">
              <a:solidFill>
                <a:srgbClr val="FFFF00"/>
              </a:solidFill>
              <a:latin typeface="楷体" panose="02010609060101010101" charset="-122"/>
              <a:ea typeface="楷体" panose="02010609060101010101" charset="-122"/>
            </a:endParaRPr>
          </a:p>
        </p:txBody>
      </p:sp>
      <p:pic>
        <p:nvPicPr>
          <p:cNvPr id="5" name="图片 4"/>
          <p:cNvPicPr>
            <a:picLocks noChangeAspect="1"/>
          </p:cNvPicPr>
          <p:nvPr/>
        </p:nvPicPr>
        <p:blipFill>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965825" y="1891665"/>
            <a:ext cx="2926715" cy="1974215"/>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49" y="3796020"/>
            <a:ext cx="413869" cy="414887"/>
          </a:xfrm>
          <a:prstGeom prst="rect">
            <a:avLst/>
          </a:prstGeom>
        </p:spPr>
      </p:pic>
      <p:sp>
        <p:nvSpPr>
          <p:cNvPr id="17" name="文本框 4"/>
          <p:cNvSpPr txBox="1"/>
          <p:nvPr/>
        </p:nvSpPr>
        <p:spPr>
          <a:xfrm>
            <a:off x="107315" y="3940175"/>
            <a:ext cx="6856095" cy="1014730"/>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身子已经钻进去了一半，只露出屁股和尾巴。屠夫从狼的后面砍断了狼的大腿，也把狼杀死了。</a:t>
            </a:r>
            <a:r>
              <a:rPr lang="zh-CN" altLang="en-US" sz="2000" dirty="0">
                <a:solidFill>
                  <a:srgbClr val="FF0000"/>
                </a:solidFill>
                <a:latin typeface="楷体" panose="02010609060101010101" charset="-122"/>
                <a:ea typeface="楷体" panose="02010609060101010101" charset="-122"/>
              </a:rPr>
              <a:t>屠夫</a:t>
            </a:r>
            <a:r>
              <a:rPr lang="zh-CN" altLang="en-US" sz="2000" dirty="0">
                <a:solidFill>
                  <a:srgbClr val="FFFF00"/>
                </a:solidFill>
                <a:latin typeface="楷体" panose="02010609060101010101" charset="-122"/>
                <a:ea typeface="楷体" panose="02010609060101010101" charset="-122"/>
              </a:rPr>
              <a:t>这才明白前面的那只狼假装睡觉，原来是用这种方式</a:t>
            </a:r>
            <a:r>
              <a:rPr lang="zh-CN" altLang="en-US" sz="2000" dirty="0">
                <a:solidFill>
                  <a:srgbClr val="FF0000"/>
                </a:solidFill>
                <a:latin typeface="楷体" panose="02010609060101010101" charset="-122"/>
                <a:ea typeface="楷体" panose="02010609060101010101" charset="-122"/>
              </a:rPr>
              <a:t>来</a:t>
            </a:r>
            <a:r>
              <a:rPr lang="zh-CN" altLang="en-US" sz="2000" dirty="0">
                <a:solidFill>
                  <a:srgbClr val="FFFF00"/>
                </a:solidFill>
                <a:latin typeface="楷体" panose="02010609060101010101" charset="-122"/>
                <a:ea typeface="楷体" panose="02010609060101010101" charset="-122"/>
              </a:rPr>
              <a:t>诱惑敌方。</a:t>
            </a:r>
            <a:endParaRPr lang="zh-CN" altLang="en-US" sz="2000" dirty="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7">
                                            <p:txEl>
                                              <p:pRg st="0" end="0"/>
                                            </p:txEl>
                                          </p:spTgt>
                                        </p:tgtEl>
                                        <p:attrNameLst>
                                          <p:attrName>style.visibility</p:attrName>
                                        </p:attrNameLst>
                                      </p:cBhvr>
                                      <p:to>
                                        <p:strVal val="visible"/>
                                      </p:to>
                                    </p:set>
                                    <p:anim calcmode="lin" valueType="num">
                                      <p:cBhvr additive="base">
                                        <p:cTn id="3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文本释义</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41" name="文本框 4"/>
          <p:cNvSpPr txBox="1"/>
          <p:nvPr/>
        </p:nvSpPr>
        <p:spPr>
          <a:xfrm>
            <a:off x="287523" y="1077956"/>
            <a:ext cx="4522497" cy="830997"/>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狼亦</a:t>
            </a:r>
            <a:r>
              <a:rPr lang="zh-CN" altLang="en-US" sz="2400" dirty="0">
                <a:solidFill>
                  <a:srgbClr val="FFFF00"/>
                </a:solidFill>
                <a:latin typeface="楷体" panose="02010609060101010101" charset="-122"/>
                <a:ea typeface="楷体" panose="02010609060101010101" charset="-122"/>
              </a:rPr>
              <a:t>黠</a:t>
            </a:r>
            <a:r>
              <a:rPr lang="zh-CN" altLang="en-US" sz="2400" dirty="0">
                <a:solidFill>
                  <a:schemeClr val="bg1"/>
                </a:solidFill>
                <a:latin typeface="楷体" panose="02010609060101010101" charset="-122"/>
                <a:ea typeface="楷体" panose="02010609060101010101" charset="-122"/>
              </a:rPr>
              <a:t>矣，而</a:t>
            </a:r>
            <a:r>
              <a:rPr lang="zh-CN" altLang="en-US" sz="2400" dirty="0">
                <a:solidFill>
                  <a:srgbClr val="FFFF00"/>
                </a:solidFill>
                <a:latin typeface="楷体" panose="02010609060101010101" charset="-122"/>
                <a:ea typeface="楷体" panose="02010609060101010101" charset="-122"/>
              </a:rPr>
              <a:t>顷刻</a:t>
            </a:r>
            <a:r>
              <a:rPr lang="zh-CN" altLang="en-US" sz="2400" dirty="0">
                <a:solidFill>
                  <a:schemeClr val="bg1"/>
                </a:solidFill>
                <a:latin typeface="楷体" panose="02010609060101010101" charset="-122"/>
                <a:ea typeface="楷体" panose="02010609060101010101" charset="-122"/>
              </a:rPr>
              <a:t>两毙，</a:t>
            </a:r>
            <a:r>
              <a:rPr lang="zh-CN" altLang="en-US" sz="2400" dirty="0">
                <a:solidFill>
                  <a:srgbClr val="FFFF00"/>
                </a:solidFill>
                <a:latin typeface="楷体" panose="02010609060101010101" charset="-122"/>
                <a:ea typeface="楷体" panose="02010609060101010101" charset="-122"/>
              </a:rPr>
              <a:t>禽兽之变诈几何哉</a:t>
            </a:r>
            <a:r>
              <a:rPr lang="zh-CN" altLang="en-US" sz="2400" dirty="0">
                <a:solidFill>
                  <a:schemeClr val="bg1"/>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止增笑耳</a:t>
            </a:r>
            <a:r>
              <a:rPr lang="zh-CN" altLang="en-US" sz="2400" dirty="0">
                <a:solidFill>
                  <a:schemeClr val="bg1"/>
                </a:solidFill>
                <a:latin typeface="楷体" panose="02010609060101010101" charset="-122"/>
                <a:ea typeface="楷体" panose="02010609060101010101" charset="-122"/>
              </a:rPr>
              <a:t>。</a:t>
            </a:r>
            <a:endParaRPr lang="zh-CN" altLang="en-US" sz="2400" dirty="0">
              <a:solidFill>
                <a:schemeClr val="bg1"/>
              </a:solidFill>
              <a:latin typeface="楷体" panose="02010609060101010101" charset="-122"/>
              <a:ea typeface="楷体" panose="02010609060101010101" charset="-122"/>
            </a:endParaRPr>
          </a:p>
        </p:txBody>
      </p:sp>
      <p:sp>
        <p:nvSpPr>
          <p:cNvPr id="14" name="文本框 4"/>
          <p:cNvSpPr txBox="1"/>
          <p:nvPr/>
        </p:nvSpPr>
        <p:spPr>
          <a:xfrm>
            <a:off x="1835696" y="195486"/>
            <a:ext cx="7056784" cy="398780"/>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最后两段，在某个地方加个</a:t>
            </a:r>
            <a:r>
              <a:rPr lang="en-US" altLang="zh-CN" sz="2000" dirty="0">
                <a:solidFill>
                  <a:srgbClr val="FFFF00"/>
                </a:solidFill>
                <a:latin typeface="楷体" panose="02010609060101010101" charset="-122"/>
                <a:ea typeface="楷体" panose="02010609060101010101" charset="-122"/>
              </a:rPr>
              <a:t>“</a:t>
            </a:r>
            <a:r>
              <a:rPr lang="zh-CN" altLang="en-US" sz="2000" dirty="0">
                <a:solidFill>
                  <a:srgbClr val="FFFF00"/>
                </a:solidFill>
                <a:latin typeface="楷体" panose="02010609060101010101" charset="-122"/>
                <a:ea typeface="楷体" panose="02010609060101010101" charset="-122"/>
              </a:rPr>
              <a:t>啊</a:t>
            </a:r>
            <a:r>
              <a:rPr lang="en-US" altLang="zh-CN" sz="2000" dirty="0">
                <a:solidFill>
                  <a:srgbClr val="FFFF00"/>
                </a:solidFill>
                <a:latin typeface="楷体" panose="02010609060101010101" charset="-122"/>
                <a:ea typeface="楷体" panose="02010609060101010101" charset="-122"/>
              </a:rPr>
              <a:t>”</a:t>
            </a:r>
            <a:r>
              <a:rPr lang="zh-CN" altLang="en-US" sz="2000" dirty="0">
                <a:solidFill>
                  <a:srgbClr val="FFFF00"/>
                </a:solidFill>
                <a:latin typeface="楷体" panose="02010609060101010101" charset="-122"/>
                <a:ea typeface="楷体" panose="02010609060101010101" charset="-122"/>
              </a:rPr>
              <a:t>，你会放在哪里？</a:t>
            </a:r>
            <a:endParaRPr lang="zh-CN" altLang="en-US" sz="2000" dirty="0">
              <a:solidFill>
                <a:srgbClr val="FFFF00"/>
              </a:solidFill>
              <a:latin typeface="楷体" panose="02010609060101010101" charset="-122"/>
              <a:ea typeface="楷体" panose="02010609060101010101" charset="-122"/>
            </a:endParaRPr>
          </a:p>
        </p:txBody>
      </p:sp>
      <p:sp>
        <p:nvSpPr>
          <p:cNvPr id="12" name="文本框 4"/>
          <p:cNvSpPr txBox="1"/>
          <p:nvPr/>
        </p:nvSpPr>
        <p:spPr>
          <a:xfrm>
            <a:off x="323717" y="2083584"/>
            <a:ext cx="4522497" cy="2014855"/>
          </a:xfrm>
          <a:prstGeom prst="rect">
            <a:avLst/>
          </a:prstGeom>
          <a:noFill/>
          <a:ln>
            <a:solidFill>
              <a:schemeClr val="bg1"/>
            </a:solidFill>
          </a:ln>
        </p:spPr>
        <p:txBody>
          <a:bodyPr wrap="square" rtlCol="0">
            <a:spAutoFit/>
          </a:bodyPr>
          <a:lstStyle/>
          <a:p>
            <a:pPr>
              <a:lnSpc>
                <a:spcPts val="3000"/>
              </a:lnSpc>
            </a:pPr>
            <a:r>
              <a:rPr lang="zh-CN" altLang="en-US" sz="2200" b="1" dirty="0">
                <a:solidFill>
                  <a:srgbClr val="FFFF00"/>
                </a:solidFill>
                <a:latin typeface="仿宋" panose="02010609060101010101" pitchFamily="49" charset="-122"/>
                <a:ea typeface="仿宋" panose="02010609060101010101" pitchFamily="49" charset="-122"/>
              </a:rPr>
              <a:t>［黠（</a:t>
            </a:r>
            <a:r>
              <a:rPr lang="en-US" altLang="zh-CN" sz="2200" b="1" dirty="0" err="1">
                <a:solidFill>
                  <a:srgbClr val="FFFF00"/>
                </a:solidFill>
                <a:latin typeface="仿宋" panose="02010609060101010101" pitchFamily="49" charset="-122"/>
                <a:ea typeface="仿宋" panose="02010609060101010101" pitchFamily="49" charset="-122"/>
              </a:rPr>
              <a:t>xiá</a:t>
            </a:r>
            <a:r>
              <a:rPr lang="zh-CN" altLang="en-US" sz="2200" b="1" dirty="0">
                <a:solidFill>
                  <a:srgbClr val="FFFF00"/>
                </a:solidFill>
                <a:latin typeface="仿宋" panose="02010609060101010101" pitchFamily="49" charset="-122"/>
                <a:ea typeface="仿宋" panose="02010609060101010101" pitchFamily="49" charset="-122"/>
              </a:rPr>
              <a:t>）］</a:t>
            </a:r>
            <a:r>
              <a:rPr lang="zh-CN" altLang="en-US" sz="2200" b="1" dirty="0">
                <a:solidFill>
                  <a:schemeClr val="bg1"/>
                </a:solidFill>
                <a:latin typeface="仿宋" panose="02010609060101010101" pitchFamily="49" charset="-122"/>
                <a:ea typeface="仿宋" panose="02010609060101010101" pitchFamily="49" charset="-122"/>
              </a:rPr>
              <a:t>狡猾。</a:t>
            </a:r>
            <a:endParaRPr lang="zh-CN" altLang="en-US" sz="2200" b="1" dirty="0">
              <a:solidFill>
                <a:schemeClr val="bg1"/>
              </a:solidFill>
              <a:latin typeface="仿宋" panose="02010609060101010101" pitchFamily="49" charset="-122"/>
              <a:ea typeface="仿宋" panose="02010609060101010101" pitchFamily="49" charset="-122"/>
            </a:endParaRPr>
          </a:p>
          <a:p>
            <a:pPr>
              <a:lnSpc>
                <a:spcPts val="3000"/>
              </a:lnSpc>
            </a:pPr>
            <a:r>
              <a:rPr lang="zh-CN" altLang="en-US" sz="2200" b="1" dirty="0">
                <a:solidFill>
                  <a:srgbClr val="FFFF00"/>
                </a:solidFill>
                <a:latin typeface="仿宋" panose="02010609060101010101" pitchFamily="49" charset="-122"/>
                <a:ea typeface="仿宋" panose="02010609060101010101" pitchFamily="49" charset="-122"/>
              </a:rPr>
              <a:t>［顷刻］</a:t>
            </a:r>
            <a:r>
              <a:rPr lang="zh-CN" altLang="en-US" sz="2200" b="1" dirty="0">
                <a:solidFill>
                  <a:schemeClr val="bg1"/>
                </a:solidFill>
                <a:latin typeface="仿宋" panose="02010609060101010101" pitchFamily="49" charset="-122"/>
                <a:ea typeface="仿宋" panose="02010609060101010101" pitchFamily="49" charset="-122"/>
              </a:rPr>
              <a:t>一会儿。</a:t>
            </a:r>
            <a:endParaRPr lang="zh-CN" altLang="en-US" sz="2200" b="1" dirty="0">
              <a:solidFill>
                <a:schemeClr val="bg1"/>
              </a:solidFill>
              <a:latin typeface="仿宋" panose="02010609060101010101" pitchFamily="49" charset="-122"/>
              <a:ea typeface="仿宋" panose="02010609060101010101" pitchFamily="49" charset="-122"/>
            </a:endParaRPr>
          </a:p>
          <a:p>
            <a:pPr>
              <a:lnSpc>
                <a:spcPts val="3000"/>
              </a:lnSpc>
            </a:pPr>
            <a:r>
              <a:rPr lang="zh-CN" altLang="en-US" sz="2200" b="1" dirty="0">
                <a:solidFill>
                  <a:srgbClr val="FFFF00"/>
                </a:solidFill>
                <a:latin typeface="仿宋" panose="02010609060101010101" pitchFamily="49" charset="-122"/>
                <a:ea typeface="仿宋" panose="02010609060101010101" pitchFamily="49" charset="-122"/>
              </a:rPr>
              <a:t>［之］</a:t>
            </a:r>
            <a:r>
              <a:rPr lang="zh-CN" altLang="en-US" sz="2200" b="1" dirty="0">
                <a:solidFill>
                  <a:schemeClr val="bg1"/>
                </a:solidFill>
                <a:latin typeface="仿宋" panose="02010609060101010101" pitchFamily="49" charset="-122"/>
                <a:ea typeface="仿宋" panose="02010609060101010101" pitchFamily="49" charset="-122"/>
              </a:rPr>
              <a:t>结构助词，的。</a:t>
            </a:r>
            <a:endParaRPr lang="zh-CN" altLang="en-US" sz="2200" b="1" dirty="0">
              <a:solidFill>
                <a:schemeClr val="bg1"/>
              </a:solidFill>
              <a:latin typeface="仿宋" panose="02010609060101010101" pitchFamily="49" charset="-122"/>
              <a:ea typeface="仿宋" panose="02010609060101010101" pitchFamily="49" charset="-122"/>
            </a:endParaRPr>
          </a:p>
          <a:p>
            <a:pPr>
              <a:lnSpc>
                <a:spcPts val="3000"/>
              </a:lnSpc>
            </a:pPr>
            <a:r>
              <a:rPr lang="zh-CN" altLang="en-US" sz="2200" b="1" dirty="0">
                <a:solidFill>
                  <a:srgbClr val="FFFF00"/>
                </a:solidFill>
                <a:latin typeface="仿宋" panose="02010609060101010101" pitchFamily="49" charset="-122"/>
                <a:ea typeface="仿宋" panose="02010609060101010101" pitchFamily="49" charset="-122"/>
              </a:rPr>
              <a:t>[变诈]</a:t>
            </a:r>
            <a:r>
              <a:rPr lang="zh-CN" altLang="en-US" sz="2200" dirty="0">
                <a:solidFill>
                  <a:schemeClr val="bg1"/>
                </a:solidFill>
                <a:latin typeface="仿宋" panose="02010609060101010101" pitchFamily="49" charset="-122"/>
                <a:ea typeface="仿宋" panose="02010609060101010101" pitchFamily="49" charset="-122"/>
              </a:rPr>
              <a:t>巧变诡诈。</a:t>
            </a:r>
            <a:r>
              <a:rPr lang="zh-CN" altLang="en-US" sz="2200" b="1" dirty="0">
                <a:solidFill>
                  <a:srgbClr val="FFFF00"/>
                </a:solidFill>
                <a:latin typeface="仿宋" panose="02010609060101010101" pitchFamily="49" charset="-122"/>
                <a:ea typeface="仿宋" panose="02010609060101010101" pitchFamily="49" charset="-122"/>
              </a:rPr>
              <a:t>[几何]</a:t>
            </a:r>
            <a:r>
              <a:rPr lang="zh-CN" altLang="en-US" sz="2200" dirty="0">
                <a:solidFill>
                  <a:schemeClr val="bg1"/>
                </a:solidFill>
                <a:latin typeface="仿宋" panose="02010609060101010101" pitchFamily="49" charset="-122"/>
                <a:ea typeface="仿宋" panose="02010609060101010101" pitchFamily="49" charset="-122"/>
              </a:rPr>
              <a:t>多少</a:t>
            </a:r>
            <a:endParaRPr lang="zh-CN" altLang="en-US" sz="2200" dirty="0">
              <a:solidFill>
                <a:schemeClr val="bg1"/>
              </a:solidFill>
              <a:latin typeface="仿宋" panose="02010609060101010101" pitchFamily="49" charset="-122"/>
              <a:ea typeface="仿宋" panose="02010609060101010101" pitchFamily="49" charset="-122"/>
            </a:endParaRPr>
          </a:p>
          <a:p>
            <a:pPr>
              <a:lnSpc>
                <a:spcPts val="3000"/>
              </a:lnSpc>
            </a:pPr>
            <a:r>
              <a:rPr lang="zh-CN" altLang="en-US" sz="2200" dirty="0">
                <a:solidFill>
                  <a:srgbClr val="FFFF00"/>
                </a:solidFill>
                <a:latin typeface="仿宋" panose="02010609060101010101" pitchFamily="49" charset="-122"/>
                <a:ea typeface="仿宋" panose="02010609060101010101" pitchFamily="49" charset="-122"/>
              </a:rPr>
              <a:t>［止增笑耳］</a:t>
            </a:r>
            <a:r>
              <a:rPr lang="zh-CN" altLang="en-US" sz="2200" dirty="0">
                <a:solidFill>
                  <a:schemeClr val="bg1"/>
                </a:solidFill>
                <a:latin typeface="仿宋" panose="02010609060101010101" pitchFamily="49" charset="-122"/>
                <a:ea typeface="仿宋" panose="02010609060101010101" pitchFamily="49" charset="-122"/>
              </a:rPr>
              <a:t>只是增加笑料罢了。</a:t>
            </a:r>
            <a:endParaRPr lang="zh-CN" altLang="en-US" sz="2200" dirty="0">
              <a:solidFill>
                <a:schemeClr val="bg1"/>
              </a:solidFill>
              <a:latin typeface="仿宋" panose="02010609060101010101" pitchFamily="49" charset="-122"/>
              <a:ea typeface="仿宋" panose="02010609060101010101" pitchFamily="49" charset="-122"/>
            </a:endParaRP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1833" y="987121"/>
            <a:ext cx="396740" cy="397725"/>
          </a:xfrm>
          <a:prstGeom prst="rect">
            <a:avLst/>
          </a:prstGeom>
        </p:spPr>
      </p:pic>
      <p:sp>
        <p:nvSpPr>
          <p:cNvPr id="16" name="文本框 4"/>
          <p:cNvSpPr txBox="1"/>
          <p:nvPr/>
        </p:nvSpPr>
        <p:spPr>
          <a:xfrm>
            <a:off x="4967349" y="1328906"/>
            <a:ext cx="3925132" cy="1568450"/>
          </a:xfrm>
          <a:prstGeom prst="rect">
            <a:avLst/>
          </a:prstGeom>
          <a:noFill/>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    狼也太狡猾了，可是一会儿两只狼都被杀死了，禽兽的巧辩诡変能有多少呢？只给人们增加笑料罢了。</a:t>
            </a:r>
            <a:endParaRPr lang="zh-CN" altLang="en-US" sz="2400" dirty="0">
              <a:solidFill>
                <a:srgbClr val="FFFF00"/>
              </a:solidFill>
              <a:latin typeface="楷体" panose="02010609060101010101" charset="-122"/>
              <a:ea typeface="楷体" panose="02010609060101010101" charset="-122"/>
            </a:endParaRPr>
          </a:p>
        </p:txBody>
      </p:sp>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l="3670" t="24628" r="29467" b="15555"/>
          <a:stretch>
            <a:fillRect/>
          </a:stretch>
        </p:blipFill>
        <p:spPr>
          <a:xfrm>
            <a:off x="6109789" y="3097785"/>
            <a:ext cx="1457411" cy="173842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 calcmode="lin" valueType="num">
                                      <p:cBhvr additive="base">
                                        <p:cTn id="25"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anim calcmode="lin" valueType="num">
                                      <p:cBhvr additive="base">
                                        <p:cTn id="31"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文本框 4"/>
          <p:cNvSpPr txBox="1"/>
          <p:nvPr/>
        </p:nvSpPr>
        <p:spPr>
          <a:xfrm>
            <a:off x="7352129" y="2571746"/>
            <a:ext cx="576064" cy="477054"/>
          </a:xfrm>
          <a:prstGeom prst="rect">
            <a:avLst/>
          </a:prstGeom>
          <a:noFill/>
          <a:ln>
            <a:solidFill>
              <a:schemeClr val="bg1"/>
            </a:solidFill>
          </a:ln>
        </p:spPr>
        <p:txBody>
          <a:bodyPr wrap="square" rtlCol="0">
            <a:spAutoFit/>
          </a:bodyPr>
          <a:lstStyle/>
          <a:p>
            <a:pPr>
              <a:lnSpc>
                <a:spcPts val="3000"/>
              </a:lnSpc>
            </a:pPr>
            <a:r>
              <a:rPr lang="zh-CN" altLang="en-US" sz="3200" dirty="0">
                <a:solidFill>
                  <a:srgbClr val="FFFF00"/>
                </a:solidFill>
                <a:latin typeface="隶书" panose="02010509060101010101" pitchFamily="49" charset="-122"/>
                <a:ea typeface="隶书" panose="02010509060101010101" pitchFamily="49" charset="-122"/>
              </a:rPr>
              <a:t> </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概括情节</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11" name="文本框 4"/>
          <p:cNvSpPr txBox="1"/>
          <p:nvPr/>
        </p:nvSpPr>
        <p:spPr>
          <a:xfrm>
            <a:off x="1907704" y="285496"/>
            <a:ext cx="4880782" cy="461665"/>
          </a:xfrm>
          <a:prstGeom prst="rect">
            <a:avLst/>
          </a:prstGeom>
          <a:noFill/>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用一句话概括课文情节。</a:t>
            </a:r>
            <a:endParaRPr lang="zh-CN" altLang="en-US" sz="2400" dirty="0">
              <a:solidFill>
                <a:srgbClr val="FFFF00"/>
              </a:solidFill>
              <a:latin typeface="楷体" panose="02010609060101010101" charset="-122"/>
              <a:ea typeface="楷体" panose="02010609060101010101" charset="-122"/>
            </a:endParaRPr>
          </a:p>
        </p:txBody>
      </p:sp>
      <p:sp>
        <p:nvSpPr>
          <p:cNvPr id="15" name="文本框 4"/>
          <p:cNvSpPr txBox="1"/>
          <p:nvPr/>
        </p:nvSpPr>
        <p:spPr>
          <a:xfrm>
            <a:off x="287655" y="1995805"/>
            <a:ext cx="2461260" cy="46037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“屠户”的角度</a:t>
            </a:r>
            <a:endParaRPr lang="zh-CN" altLang="en-US" sz="2400" dirty="0">
              <a:solidFill>
                <a:schemeClr val="bg1"/>
              </a:solidFill>
              <a:latin typeface="楷体" panose="02010609060101010101" charset="-122"/>
              <a:ea typeface="楷体" panose="02010609060101010101" charset="-122"/>
            </a:endParaRPr>
          </a:p>
        </p:txBody>
      </p:sp>
      <p:sp>
        <p:nvSpPr>
          <p:cNvPr id="22" name="文本框 4"/>
          <p:cNvSpPr txBox="1"/>
          <p:nvPr/>
        </p:nvSpPr>
        <p:spPr>
          <a:xfrm>
            <a:off x="1403648" y="2499742"/>
            <a:ext cx="655151" cy="584775"/>
          </a:xfrm>
          <a:prstGeom prst="rect">
            <a:avLst/>
          </a:prstGeom>
          <a:noFill/>
          <a:ln w="47625" cmpd="tri">
            <a:noFill/>
          </a:ln>
        </p:spPr>
        <p:txBody>
          <a:bodyPr wrap="square" rtlCol="0">
            <a:spAutoFit/>
          </a:bodyPr>
          <a:lstStyle/>
          <a:p>
            <a:pPr algn="ctr"/>
            <a:r>
              <a:rPr lang="zh-CN" altLang="en-US" sz="3200" dirty="0">
                <a:solidFill>
                  <a:schemeClr val="bg1"/>
                </a:solidFill>
                <a:latin typeface="隶书" panose="02010509060101010101" pitchFamily="49" charset="-122"/>
                <a:ea typeface="隶书" panose="02010509060101010101" pitchFamily="49" charset="-122"/>
              </a:rPr>
              <a:t>遇</a:t>
            </a:r>
            <a:endParaRPr lang="zh-CN" altLang="en-US" sz="3200" dirty="0">
              <a:solidFill>
                <a:schemeClr val="bg1"/>
              </a:solidFill>
              <a:latin typeface="隶书" panose="02010509060101010101" pitchFamily="49" charset="-122"/>
              <a:ea typeface="隶书" panose="02010509060101010101" pitchFamily="49" charset="-122"/>
            </a:endParaRPr>
          </a:p>
        </p:txBody>
      </p:sp>
      <p:sp>
        <p:nvSpPr>
          <p:cNvPr id="20" name="文本框 4"/>
          <p:cNvSpPr txBox="1"/>
          <p:nvPr/>
        </p:nvSpPr>
        <p:spPr>
          <a:xfrm>
            <a:off x="179512" y="812244"/>
            <a:ext cx="7219686" cy="477054"/>
          </a:xfrm>
          <a:prstGeom prst="rect">
            <a:avLst/>
          </a:prstGeom>
          <a:noFill/>
          <a:ln>
            <a:solidFill>
              <a:schemeClr val="bg1"/>
            </a:solidFill>
          </a:ln>
        </p:spPr>
        <p:txBody>
          <a:bodyPr wrap="square" rtlCol="0">
            <a:spAutoFit/>
          </a:bodyPr>
          <a:lstStyle/>
          <a:p>
            <a:pPr>
              <a:lnSpc>
                <a:spcPts val="3000"/>
              </a:lnSpc>
            </a:pPr>
            <a:r>
              <a:rPr lang="zh-CN" altLang="en-US" sz="2200" dirty="0">
                <a:solidFill>
                  <a:schemeClr val="bg1"/>
                </a:solidFill>
                <a:latin typeface="仿宋" panose="02010609060101010101" pitchFamily="49" charset="-122"/>
                <a:ea typeface="仿宋" panose="02010609060101010101" pitchFamily="49" charset="-122"/>
              </a:rPr>
              <a:t>讲述了一个屠户回家途中遇到两只狼，最后杀狼的故事。</a:t>
            </a:r>
            <a:endParaRPr lang="zh-CN" altLang="en-US" sz="2200" dirty="0">
              <a:solidFill>
                <a:schemeClr val="bg1"/>
              </a:solidFill>
              <a:latin typeface="仿宋" panose="02010609060101010101" pitchFamily="49" charset="-122"/>
              <a:ea typeface="仿宋" panose="02010609060101010101" pitchFamily="49" charset="-122"/>
            </a:endParaRPr>
          </a:p>
        </p:txBody>
      </p:sp>
      <p:sp>
        <p:nvSpPr>
          <p:cNvPr id="24" name="文本框 4"/>
          <p:cNvSpPr txBox="1"/>
          <p:nvPr/>
        </p:nvSpPr>
        <p:spPr>
          <a:xfrm>
            <a:off x="179512" y="1419622"/>
            <a:ext cx="1512168" cy="461665"/>
          </a:xfrm>
          <a:prstGeom prst="rect">
            <a:avLst/>
          </a:prstGeom>
          <a:noFill/>
        </p:spPr>
        <p:txBody>
          <a:bodyPr wrap="square" rtlCol="0">
            <a:spAutoFit/>
          </a:bodyPr>
          <a:lstStyle/>
          <a:p>
            <a:r>
              <a:rPr lang="zh-CN" altLang="en-US" sz="2400" dirty="0">
                <a:solidFill>
                  <a:srgbClr val="FFFF00"/>
                </a:solidFill>
                <a:latin typeface="楷体" panose="02010609060101010101" charset="-122"/>
                <a:ea typeface="楷体" panose="02010609060101010101" charset="-122"/>
              </a:rPr>
              <a:t>情节填空</a:t>
            </a:r>
            <a:endParaRPr lang="zh-CN" altLang="en-US" sz="2400" dirty="0">
              <a:solidFill>
                <a:srgbClr val="FFFF00"/>
              </a:solidFill>
              <a:latin typeface="楷体" panose="02010609060101010101" charset="-122"/>
              <a:ea typeface="楷体" panose="02010609060101010101"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712" y="2600061"/>
            <a:ext cx="448816" cy="448816"/>
          </a:xfrm>
          <a:prstGeom prst="rect">
            <a:avLst/>
          </a:prstGeom>
        </p:spPr>
      </p:pic>
      <p:sp>
        <p:nvSpPr>
          <p:cNvPr id="25" name="文本框 4"/>
          <p:cNvSpPr txBox="1"/>
          <p:nvPr/>
        </p:nvSpPr>
        <p:spPr>
          <a:xfrm>
            <a:off x="2843808" y="2543512"/>
            <a:ext cx="576064" cy="477054"/>
          </a:xfrm>
          <a:prstGeom prst="rect">
            <a:avLst/>
          </a:prstGeom>
          <a:noFill/>
          <a:ln>
            <a:solidFill>
              <a:schemeClr val="bg1"/>
            </a:solidFill>
          </a:ln>
        </p:spPr>
        <p:txBody>
          <a:bodyPr wrap="square" rtlCol="0">
            <a:spAutoFit/>
          </a:bodyPr>
          <a:lstStyle/>
          <a:p>
            <a:pPr>
              <a:lnSpc>
                <a:spcPts val="3000"/>
              </a:lnSpc>
            </a:pPr>
            <a:r>
              <a:rPr lang="zh-CN" altLang="en-US" sz="3200" dirty="0">
                <a:solidFill>
                  <a:srgbClr val="FFFF00"/>
                </a:solidFill>
                <a:latin typeface="隶书" panose="02010509060101010101" pitchFamily="49" charset="-122"/>
                <a:ea typeface="隶书" panose="02010509060101010101" pitchFamily="49" charset="-122"/>
              </a:rPr>
              <a:t> </a:t>
            </a:r>
            <a:endParaRPr lang="zh-CN" altLang="en-US" sz="3200" dirty="0">
              <a:solidFill>
                <a:srgbClr val="FFFF00"/>
              </a:solidFill>
              <a:latin typeface="隶书" panose="02010509060101010101" pitchFamily="49" charset="-122"/>
              <a:ea typeface="隶书" panose="02010509060101010101" pitchFamily="49" charset="-122"/>
            </a:endParaRPr>
          </a:p>
        </p:txBody>
      </p:sp>
      <p:pic>
        <p:nvPicPr>
          <p:cNvPr id="26" name="图片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1880" y="2600061"/>
            <a:ext cx="448816" cy="448816"/>
          </a:xfrm>
          <a:prstGeom prst="rect">
            <a:avLst/>
          </a:prstGeom>
        </p:spPr>
      </p:pic>
      <p:pic>
        <p:nvPicPr>
          <p:cNvPr id="27" name="图片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7280" y="2600061"/>
            <a:ext cx="448816" cy="448816"/>
          </a:xfrm>
          <a:prstGeom prst="rect">
            <a:avLst/>
          </a:prstGeom>
        </p:spPr>
      </p:pic>
      <p:pic>
        <p:nvPicPr>
          <p:cNvPr id="28" name="图片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9448" y="2600061"/>
            <a:ext cx="448816" cy="448816"/>
          </a:xfrm>
          <a:prstGeom prst="rect">
            <a:avLst/>
          </a:prstGeom>
        </p:spPr>
      </p:pic>
      <p:sp>
        <p:nvSpPr>
          <p:cNvPr id="4" name="右箭头 3"/>
          <p:cNvSpPr/>
          <p:nvPr/>
        </p:nvSpPr>
        <p:spPr>
          <a:xfrm>
            <a:off x="2483768" y="2778193"/>
            <a:ext cx="280953" cy="144016"/>
          </a:xfrm>
          <a:prstGeom prst="right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4"/>
          <p:cNvSpPr txBox="1"/>
          <p:nvPr/>
        </p:nvSpPr>
        <p:spPr>
          <a:xfrm>
            <a:off x="4348095" y="2543512"/>
            <a:ext cx="576064" cy="477054"/>
          </a:xfrm>
          <a:prstGeom prst="rect">
            <a:avLst/>
          </a:prstGeom>
          <a:noFill/>
          <a:ln>
            <a:solidFill>
              <a:schemeClr val="bg1"/>
            </a:solidFill>
          </a:ln>
        </p:spPr>
        <p:txBody>
          <a:bodyPr wrap="square" rtlCol="0">
            <a:spAutoFit/>
          </a:bodyPr>
          <a:lstStyle/>
          <a:p>
            <a:pPr>
              <a:lnSpc>
                <a:spcPts val="3000"/>
              </a:lnSpc>
            </a:pPr>
            <a:r>
              <a:rPr lang="zh-CN" altLang="en-US" sz="3200" dirty="0">
                <a:solidFill>
                  <a:srgbClr val="FFFF00"/>
                </a:solidFill>
                <a:latin typeface="隶书" panose="02010509060101010101" pitchFamily="49" charset="-122"/>
                <a:ea typeface="隶书" panose="02010509060101010101" pitchFamily="49" charset="-122"/>
              </a:rPr>
              <a:t> </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30" name="右箭头 29"/>
          <p:cNvSpPr/>
          <p:nvPr/>
        </p:nvSpPr>
        <p:spPr>
          <a:xfrm>
            <a:off x="3988055" y="2778193"/>
            <a:ext cx="280953" cy="144016"/>
          </a:xfrm>
          <a:prstGeom prst="right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4"/>
          <p:cNvSpPr txBox="1"/>
          <p:nvPr/>
        </p:nvSpPr>
        <p:spPr>
          <a:xfrm>
            <a:off x="5868144" y="2543512"/>
            <a:ext cx="576064" cy="477054"/>
          </a:xfrm>
          <a:prstGeom prst="rect">
            <a:avLst/>
          </a:prstGeom>
          <a:noFill/>
          <a:ln>
            <a:solidFill>
              <a:schemeClr val="bg1"/>
            </a:solidFill>
          </a:ln>
        </p:spPr>
        <p:txBody>
          <a:bodyPr wrap="square" rtlCol="0">
            <a:spAutoFit/>
          </a:bodyPr>
          <a:lstStyle/>
          <a:p>
            <a:pPr>
              <a:lnSpc>
                <a:spcPts val="3000"/>
              </a:lnSpc>
            </a:pPr>
            <a:r>
              <a:rPr lang="zh-CN" altLang="en-US" sz="3200" dirty="0">
                <a:solidFill>
                  <a:srgbClr val="FFFF00"/>
                </a:solidFill>
                <a:latin typeface="隶书" panose="02010509060101010101" pitchFamily="49" charset="-122"/>
                <a:ea typeface="隶书" panose="02010509060101010101" pitchFamily="49" charset="-122"/>
              </a:rPr>
              <a:t> </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32" name="右箭头 31"/>
          <p:cNvSpPr/>
          <p:nvPr/>
        </p:nvSpPr>
        <p:spPr>
          <a:xfrm>
            <a:off x="5508104" y="2749959"/>
            <a:ext cx="280953" cy="144016"/>
          </a:xfrm>
          <a:prstGeom prst="right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4"/>
          <p:cNvSpPr txBox="1"/>
          <p:nvPr/>
        </p:nvSpPr>
        <p:spPr>
          <a:xfrm>
            <a:off x="287524" y="3363838"/>
            <a:ext cx="2336720" cy="46037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“狼”的角度</a:t>
            </a:r>
            <a:endParaRPr lang="zh-CN" altLang="en-US" sz="2400" dirty="0">
              <a:solidFill>
                <a:schemeClr val="bg1"/>
              </a:solidFill>
              <a:latin typeface="楷体" panose="02010609060101010101" charset="-122"/>
              <a:ea typeface="楷体" panose="02010609060101010101" charset="-122"/>
            </a:endParaRPr>
          </a:p>
        </p:txBody>
      </p:sp>
      <p:sp>
        <p:nvSpPr>
          <p:cNvPr id="34" name="文本框 4"/>
          <p:cNvSpPr txBox="1"/>
          <p:nvPr/>
        </p:nvSpPr>
        <p:spPr>
          <a:xfrm>
            <a:off x="1403648" y="3867894"/>
            <a:ext cx="655151" cy="584775"/>
          </a:xfrm>
          <a:prstGeom prst="rect">
            <a:avLst/>
          </a:prstGeom>
          <a:noFill/>
          <a:ln w="47625" cmpd="tri">
            <a:noFill/>
          </a:ln>
        </p:spPr>
        <p:txBody>
          <a:bodyPr wrap="square" rtlCol="0">
            <a:spAutoFit/>
          </a:bodyPr>
          <a:lstStyle/>
          <a:p>
            <a:pPr algn="ctr"/>
            <a:r>
              <a:rPr lang="zh-CN" altLang="en-US" sz="3200" dirty="0">
                <a:solidFill>
                  <a:schemeClr val="bg1"/>
                </a:solidFill>
                <a:latin typeface="隶书" panose="02010509060101010101" pitchFamily="49" charset="-122"/>
                <a:ea typeface="隶书" panose="02010509060101010101" pitchFamily="49" charset="-122"/>
              </a:rPr>
              <a:t>缀</a:t>
            </a:r>
            <a:endParaRPr lang="zh-CN" altLang="en-US" sz="3200" dirty="0">
              <a:solidFill>
                <a:schemeClr val="bg1"/>
              </a:solidFill>
              <a:latin typeface="隶书" panose="02010509060101010101" pitchFamily="49" charset="-122"/>
              <a:ea typeface="隶书" panose="02010509060101010101" pitchFamily="49" charset="-122"/>
            </a:endParaRPr>
          </a:p>
        </p:txBody>
      </p:sp>
      <p:sp>
        <p:nvSpPr>
          <p:cNvPr id="36" name="文本框 4"/>
          <p:cNvSpPr txBox="1"/>
          <p:nvPr/>
        </p:nvSpPr>
        <p:spPr>
          <a:xfrm>
            <a:off x="2843808" y="3911664"/>
            <a:ext cx="576064" cy="477054"/>
          </a:xfrm>
          <a:prstGeom prst="rect">
            <a:avLst/>
          </a:prstGeom>
          <a:noFill/>
          <a:ln>
            <a:solidFill>
              <a:schemeClr val="bg1"/>
            </a:solidFill>
          </a:ln>
        </p:spPr>
        <p:txBody>
          <a:bodyPr wrap="square" rtlCol="0">
            <a:spAutoFit/>
          </a:bodyPr>
          <a:lstStyle/>
          <a:p>
            <a:pPr>
              <a:lnSpc>
                <a:spcPts val="3000"/>
              </a:lnSpc>
            </a:pPr>
            <a:r>
              <a:rPr lang="zh-CN" altLang="en-US" sz="3200" dirty="0">
                <a:solidFill>
                  <a:srgbClr val="FFFF00"/>
                </a:solidFill>
                <a:latin typeface="隶书" panose="02010509060101010101" pitchFamily="49" charset="-122"/>
                <a:ea typeface="隶书" panose="02010509060101010101" pitchFamily="49" charset="-122"/>
              </a:rPr>
              <a:t> </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43" name="右箭头 42"/>
          <p:cNvSpPr/>
          <p:nvPr/>
        </p:nvSpPr>
        <p:spPr>
          <a:xfrm>
            <a:off x="2483768" y="4146345"/>
            <a:ext cx="280953" cy="144016"/>
          </a:xfrm>
          <a:prstGeom prst="right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
          <p:cNvSpPr txBox="1"/>
          <p:nvPr/>
        </p:nvSpPr>
        <p:spPr>
          <a:xfrm>
            <a:off x="4348095" y="3911664"/>
            <a:ext cx="576064" cy="477054"/>
          </a:xfrm>
          <a:prstGeom prst="rect">
            <a:avLst/>
          </a:prstGeom>
          <a:noFill/>
          <a:ln>
            <a:solidFill>
              <a:schemeClr val="bg1"/>
            </a:solidFill>
          </a:ln>
        </p:spPr>
        <p:txBody>
          <a:bodyPr wrap="square" rtlCol="0">
            <a:spAutoFit/>
          </a:bodyPr>
          <a:lstStyle/>
          <a:p>
            <a:pPr>
              <a:lnSpc>
                <a:spcPts val="3000"/>
              </a:lnSpc>
            </a:pPr>
            <a:r>
              <a:rPr lang="zh-CN" altLang="en-US" sz="3200" dirty="0">
                <a:solidFill>
                  <a:srgbClr val="FFFF00"/>
                </a:solidFill>
                <a:latin typeface="隶书" panose="02010509060101010101" pitchFamily="49" charset="-122"/>
                <a:ea typeface="隶书" panose="02010509060101010101" pitchFamily="49" charset="-122"/>
              </a:rPr>
              <a:t> </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45" name="右箭头 44"/>
          <p:cNvSpPr/>
          <p:nvPr/>
        </p:nvSpPr>
        <p:spPr>
          <a:xfrm>
            <a:off x="3988055" y="4146345"/>
            <a:ext cx="280953" cy="144016"/>
          </a:xfrm>
          <a:prstGeom prst="right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
          <p:cNvSpPr txBox="1"/>
          <p:nvPr/>
        </p:nvSpPr>
        <p:spPr>
          <a:xfrm>
            <a:off x="5868144" y="3911664"/>
            <a:ext cx="576064" cy="477054"/>
          </a:xfrm>
          <a:prstGeom prst="rect">
            <a:avLst/>
          </a:prstGeom>
          <a:noFill/>
          <a:ln>
            <a:solidFill>
              <a:schemeClr val="bg1"/>
            </a:solidFill>
          </a:ln>
        </p:spPr>
        <p:txBody>
          <a:bodyPr wrap="square" rtlCol="0">
            <a:spAutoFit/>
          </a:bodyPr>
          <a:lstStyle/>
          <a:p>
            <a:pPr>
              <a:lnSpc>
                <a:spcPts val="3000"/>
              </a:lnSpc>
            </a:pPr>
            <a:r>
              <a:rPr lang="zh-CN" altLang="en-US" sz="3200" dirty="0">
                <a:solidFill>
                  <a:srgbClr val="FFFF00"/>
                </a:solidFill>
                <a:latin typeface="隶书" panose="02010509060101010101" pitchFamily="49" charset="-122"/>
                <a:ea typeface="隶书" panose="02010509060101010101" pitchFamily="49" charset="-122"/>
              </a:rPr>
              <a:t> </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47" name="右箭头 46"/>
          <p:cNvSpPr/>
          <p:nvPr/>
        </p:nvSpPr>
        <p:spPr>
          <a:xfrm>
            <a:off x="5508104" y="4118111"/>
            <a:ext cx="280953" cy="144016"/>
          </a:xfrm>
          <a:prstGeom prst="right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0542" y="3943798"/>
            <a:ext cx="492641" cy="492641"/>
          </a:xfrm>
          <a:prstGeom prst="rect">
            <a:avLst/>
          </a:prstGeom>
        </p:spPr>
      </p:pic>
      <p:pic>
        <p:nvPicPr>
          <p:cNvPr id="48" name="图片 4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9448" y="3896077"/>
            <a:ext cx="492641" cy="492641"/>
          </a:xfrm>
          <a:prstGeom prst="rect">
            <a:avLst/>
          </a:prstGeom>
        </p:spPr>
      </p:pic>
      <p:pic>
        <p:nvPicPr>
          <p:cNvPr id="49" name="图片 4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7280" y="3903870"/>
            <a:ext cx="492641" cy="492641"/>
          </a:xfrm>
          <a:prstGeom prst="rect">
            <a:avLst/>
          </a:prstGeom>
        </p:spPr>
      </p:pic>
      <p:pic>
        <p:nvPicPr>
          <p:cNvPr id="50" name="图片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9967" y="3911664"/>
            <a:ext cx="492641" cy="492641"/>
          </a:xfrm>
          <a:prstGeom prst="rect">
            <a:avLst/>
          </a:prstGeom>
        </p:spPr>
      </p:pic>
      <p:pic>
        <p:nvPicPr>
          <p:cNvPr id="55" name="图片 5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3433" y="2628295"/>
            <a:ext cx="448816" cy="448816"/>
          </a:xfrm>
          <a:prstGeom prst="rect">
            <a:avLst/>
          </a:prstGeom>
        </p:spPr>
      </p:pic>
      <p:sp>
        <p:nvSpPr>
          <p:cNvPr id="57" name="右箭头 56"/>
          <p:cNvSpPr/>
          <p:nvPr/>
        </p:nvSpPr>
        <p:spPr>
          <a:xfrm>
            <a:off x="6992089" y="2778193"/>
            <a:ext cx="280953" cy="144016"/>
          </a:xfrm>
          <a:prstGeom prst="right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文本框 4"/>
          <p:cNvSpPr txBox="1"/>
          <p:nvPr/>
        </p:nvSpPr>
        <p:spPr>
          <a:xfrm>
            <a:off x="2836729" y="2491031"/>
            <a:ext cx="655151" cy="584775"/>
          </a:xfrm>
          <a:prstGeom prst="rect">
            <a:avLst/>
          </a:prstGeom>
          <a:noFill/>
          <a:ln w="47625" cmpd="tri">
            <a:noFill/>
          </a:ln>
        </p:spPr>
        <p:txBody>
          <a:bodyPr wrap="square" rtlCol="0">
            <a:spAutoFit/>
          </a:bodyPr>
          <a:lstStyle/>
          <a:p>
            <a:pPr algn="ctr"/>
            <a:r>
              <a:rPr lang="zh-CN" altLang="en-US" sz="3200" dirty="0">
                <a:solidFill>
                  <a:srgbClr val="FFFF00"/>
                </a:solidFill>
                <a:latin typeface="隶书" panose="02010509060101010101" pitchFamily="49" charset="-122"/>
                <a:ea typeface="隶书" panose="02010509060101010101" pitchFamily="49" charset="-122"/>
              </a:rPr>
              <a:t>惧</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62" name="文本框 4"/>
          <p:cNvSpPr txBox="1"/>
          <p:nvPr/>
        </p:nvSpPr>
        <p:spPr>
          <a:xfrm>
            <a:off x="4308551" y="2464102"/>
            <a:ext cx="655151" cy="584775"/>
          </a:xfrm>
          <a:prstGeom prst="rect">
            <a:avLst/>
          </a:prstGeom>
          <a:noFill/>
          <a:ln w="47625" cmpd="tri">
            <a:noFill/>
          </a:ln>
        </p:spPr>
        <p:txBody>
          <a:bodyPr wrap="square" rtlCol="0">
            <a:spAutoFit/>
          </a:bodyPr>
          <a:lstStyle/>
          <a:p>
            <a:pPr algn="ctr"/>
            <a:r>
              <a:rPr lang="zh-CN" altLang="en-US" sz="3200" dirty="0">
                <a:solidFill>
                  <a:srgbClr val="FFFF00"/>
                </a:solidFill>
                <a:latin typeface="隶书" panose="02010509060101010101" pitchFamily="49" charset="-122"/>
                <a:ea typeface="隶书" panose="02010509060101010101" pitchFamily="49" charset="-122"/>
              </a:rPr>
              <a:t>御</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63" name="文本框 4"/>
          <p:cNvSpPr txBox="1"/>
          <p:nvPr/>
        </p:nvSpPr>
        <p:spPr>
          <a:xfrm>
            <a:off x="5844297" y="2464102"/>
            <a:ext cx="655151" cy="584775"/>
          </a:xfrm>
          <a:prstGeom prst="rect">
            <a:avLst/>
          </a:prstGeom>
          <a:noFill/>
          <a:ln w="47625" cmpd="tri">
            <a:noFill/>
          </a:ln>
        </p:spPr>
        <p:txBody>
          <a:bodyPr wrap="square" rtlCol="0">
            <a:spAutoFit/>
          </a:bodyPr>
          <a:lstStyle/>
          <a:p>
            <a:pPr algn="ctr"/>
            <a:r>
              <a:rPr lang="zh-CN" altLang="en-US" sz="3200" dirty="0">
                <a:solidFill>
                  <a:srgbClr val="FFFF00"/>
                </a:solidFill>
                <a:latin typeface="隶书" panose="02010509060101010101" pitchFamily="49" charset="-122"/>
                <a:ea typeface="隶书" panose="02010509060101010101" pitchFamily="49" charset="-122"/>
              </a:rPr>
              <a:t>杀</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64" name="文本框 4"/>
          <p:cNvSpPr txBox="1"/>
          <p:nvPr/>
        </p:nvSpPr>
        <p:spPr>
          <a:xfrm>
            <a:off x="7312585" y="2499742"/>
            <a:ext cx="655151" cy="584775"/>
          </a:xfrm>
          <a:prstGeom prst="rect">
            <a:avLst/>
          </a:prstGeom>
          <a:noFill/>
          <a:ln w="47625" cmpd="tri">
            <a:noFill/>
          </a:ln>
        </p:spPr>
        <p:txBody>
          <a:bodyPr wrap="square" rtlCol="0">
            <a:spAutoFit/>
          </a:bodyPr>
          <a:lstStyle/>
          <a:p>
            <a:pPr algn="ctr"/>
            <a:r>
              <a:rPr lang="zh-CN" altLang="en-US" sz="3200" dirty="0">
                <a:solidFill>
                  <a:srgbClr val="FFFF00"/>
                </a:solidFill>
                <a:latin typeface="隶书" panose="02010509060101010101" pitchFamily="49" charset="-122"/>
                <a:ea typeface="隶书" panose="02010509060101010101" pitchFamily="49" charset="-122"/>
              </a:rPr>
              <a:t>笑</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65" name="文本框 4"/>
          <p:cNvSpPr txBox="1"/>
          <p:nvPr/>
        </p:nvSpPr>
        <p:spPr>
          <a:xfrm>
            <a:off x="4314562" y="3867894"/>
            <a:ext cx="655151" cy="584775"/>
          </a:xfrm>
          <a:prstGeom prst="rect">
            <a:avLst/>
          </a:prstGeom>
          <a:noFill/>
          <a:ln w="47625" cmpd="tri">
            <a:noFill/>
          </a:ln>
        </p:spPr>
        <p:txBody>
          <a:bodyPr wrap="square" rtlCol="0">
            <a:spAutoFit/>
          </a:bodyPr>
          <a:lstStyle/>
          <a:p>
            <a:pPr algn="ctr"/>
            <a:r>
              <a:rPr lang="zh-CN" altLang="en-US" sz="3200" dirty="0">
                <a:solidFill>
                  <a:srgbClr val="FFFF00"/>
                </a:solidFill>
                <a:latin typeface="隶书" panose="02010509060101010101" pitchFamily="49" charset="-122"/>
                <a:ea typeface="隶书" panose="02010509060101010101" pitchFamily="49" charset="-122"/>
              </a:rPr>
              <a:t>诱</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66" name="文本框 4"/>
          <p:cNvSpPr txBox="1"/>
          <p:nvPr/>
        </p:nvSpPr>
        <p:spPr>
          <a:xfrm>
            <a:off x="2804264" y="3846836"/>
            <a:ext cx="655151" cy="584775"/>
          </a:xfrm>
          <a:prstGeom prst="rect">
            <a:avLst/>
          </a:prstGeom>
          <a:noFill/>
          <a:ln w="47625" cmpd="tri">
            <a:noFill/>
          </a:ln>
        </p:spPr>
        <p:txBody>
          <a:bodyPr wrap="square" rtlCol="0">
            <a:spAutoFit/>
          </a:bodyPr>
          <a:lstStyle/>
          <a:p>
            <a:pPr algn="ctr"/>
            <a:r>
              <a:rPr lang="zh-CN" altLang="en-US" sz="3200" dirty="0">
                <a:solidFill>
                  <a:srgbClr val="FFFF00"/>
                </a:solidFill>
                <a:latin typeface="隶书" panose="02010509060101010101" pitchFamily="49" charset="-122"/>
                <a:ea typeface="隶书" panose="02010509060101010101" pitchFamily="49" charset="-122"/>
              </a:rPr>
              <a:t>驱</a:t>
            </a:r>
            <a:endParaRPr lang="zh-CN" altLang="en-US" sz="3200" dirty="0">
              <a:solidFill>
                <a:srgbClr val="FFFF00"/>
              </a:solidFill>
              <a:latin typeface="隶书" panose="02010509060101010101" pitchFamily="49" charset="-122"/>
              <a:ea typeface="隶书" panose="02010509060101010101" pitchFamily="49" charset="-122"/>
            </a:endParaRPr>
          </a:p>
        </p:txBody>
      </p:sp>
      <p:sp>
        <p:nvSpPr>
          <p:cNvPr id="67" name="文本框 4"/>
          <p:cNvSpPr txBox="1"/>
          <p:nvPr/>
        </p:nvSpPr>
        <p:spPr>
          <a:xfrm>
            <a:off x="5828600" y="3840816"/>
            <a:ext cx="655151" cy="584775"/>
          </a:xfrm>
          <a:prstGeom prst="rect">
            <a:avLst/>
          </a:prstGeom>
          <a:noFill/>
          <a:ln w="47625" cmpd="tri">
            <a:noFill/>
          </a:ln>
        </p:spPr>
        <p:txBody>
          <a:bodyPr wrap="square" rtlCol="0">
            <a:spAutoFit/>
          </a:bodyPr>
          <a:lstStyle/>
          <a:p>
            <a:pPr algn="ctr"/>
            <a:r>
              <a:rPr lang="zh-CN" altLang="en-US" sz="3200" dirty="0">
                <a:solidFill>
                  <a:srgbClr val="FFFF00"/>
                </a:solidFill>
                <a:latin typeface="隶书" panose="02010509060101010101" pitchFamily="49" charset="-122"/>
                <a:ea typeface="隶书" panose="02010509060101010101" pitchFamily="49" charset="-122"/>
              </a:rPr>
              <a:t>被</a:t>
            </a:r>
            <a:endParaRPr lang="zh-CN" altLang="en-US" sz="3200" dirty="0">
              <a:solidFill>
                <a:srgbClr val="FFFF00"/>
              </a:solidFill>
              <a:latin typeface="隶书" panose="02010509060101010101" pitchFamily="49" charset="-122"/>
              <a:ea typeface="隶书" panose="020105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barn(inVertical)">
                                      <p:cBhvr>
                                        <p:cTn id="12" dur="500"/>
                                        <p:tgtEl>
                                          <p:spTgt spid="56"/>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Vertical)">
                                      <p:cBhvr>
                                        <p:cTn id="15" dur="500"/>
                                        <p:tgtEl>
                                          <p:spTgt spid="15"/>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barn(inVertical)">
                                      <p:cBhvr>
                                        <p:cTn id="18" dur="500"/>
                                        <p:tgtEl>
                                          <p:spTgt spid="22"/>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barn(inVertical)">
                                      <p:cBhvr>
                                        <p:cTn id="21" dur="500"/>
                                        <p:tgtEl>
                                          <p:spTgt spid="24"/>
                                        </p:tgtEl>
                                      </p:cBhvr>
                                    </p:animEffect>
                                  </p:childTnLst>
                                </p:cTn>
                              </p:par>
                              <p:par>
                                <p:cTn id="22" presetID="16" presetClass="entr" presetSubtype="21"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arn(inVertical)">
                                      <p:cBhvr>
                                        <p:cTn id="27" dur="500"/>
                                        <p:tgtEl>
                                          <p:spTgt spid="25"/>
                                        </p:tgtEl>
                                      </p:cBhvr>
                                    </p:animEffect>
                                  </p:childTnLst>
                                </p:cTn>
                              </p:par>
                              <p:par>
                                <p:cTn id="28" presetID="16" presetClass="entr" presetSubtype="21"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barn(inVertical)">
                                      <p:cBhvr>
                                        <p:cTn id="30" dur="500"/>
                                        <p:tgtEl>
                                          <p:spTgt spid="26"/>
                                        </p:tgtEl>
                                      </p:cBhvr>
                                    </p:animEffect>
                                  </p:childTnLst>
                                </p:cTn>
                              </p:par>
                              <p:par>
                                <p:cTn id="31" presetID="16" presetClass="entr" presetSubtype="21"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barn(inVertical)">
                                      <p:cBhvr>
                                        <p:cTn id="33" dur="500"/>
                                        <p:tgtEl>
                                          <p:spTgt spid="27"/>
                                        </p:tgtEl>
                                      </p:cBhvr>
                                    </p:animEffect>
                                  </p:childTnLst>
                                </p:cTn>
                              </p:par>
                              <p:par>
                                <p:cTn id="34" presetID="16" presetClass="entr" presetSubtype="21" fill="hold" nodeType="with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barn(inVertical)">
                                      <p:cBhvr>
                                        <p:cTn id="36" dur="500"/>
                                        <p:tgtEl>
                                          <p:spTgt spid="28"/>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500"/>
                                        <p:tgtEl>
                                          <p:spTgt spid="4"/>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barn(inVertical)">
                                      <p:cBhvr>
                                        <p:cTn id="42" dur="500"/>
                                        <p:tgtEl>
                                          <p:spTgt spid="29"/>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barn(inVertical)">
                                      <p:cBhvr>
                                        <p:cTn id="45" dur="500"/>
                                        <p:tgtEl>
                                          <p:spTgt spid="30"/>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barn(inVertical)">
                                      <p:cBhvr>
                                        <p:cTn id="48" dur="500"/>
                                        <p:tgtEl>
                                          <p:spTgt spid="31"/>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barn(inVertical)">
                                      <p:cBhvr>
                                        <p:cTn id="51" dur="500"/>
                                        <p:tgtEl>
                                          <p:spTgt spid="32"/>
                                        </p:tgtEl>
                                      </p:cBhvr>
                                    </p:animEffect>
                                  </p:childTnLst>
                                </p:cTn>
                              </p:par>
                              <p:par>
                                <p:cTn id="52" presetID="16" presetClass="entr" presetSubtype="21" fill="hold"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barn(inVertical)">
                                      <p:cBhvr>
                                        <p:cTn id="54" dur="500"/>
                                        <p:tgtEl>
                                          <p:spTgt spid="55"/>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barn(inVertical)">
                                      <p:cBhvr>
                                        <p:cTn id="57" dur="500"/>
                                        <p:tgtEl>
                                          <p:spTgt spid="57"/>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barn(inVertical)">
                                      <p:cBhvr>
                                        <p:cTn id="62" dur="500"/>
                                        <p:tgtEl>
                                          <p:spTgt spid="61"/>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62"/>
                                        </p:tgtEl>
                                        <p:attrNameLst>
                                          <p:attrName>style.visibility</p:attrName>
                                        </p:attrNameLst>
                                      </p:cBhvr>
                                      <p:to>
                                        <p:strVal val="visible"/>
                                      </p:to>
                                    </p:set>
                                    <p:animEffect transition="in" filter="barn(inVertical)">
                                      <p:cBhvr>
                                        <p:cTn id="65" dur="500"/>
                                        <p:tgtEl>
                                          <p:spTgt spid="62"/>
                                        </p:tgtEl>
                                      </p:cBhvr>
                                    </p:animEffect>
                                  </p:childTnLst>
                                </p:cTn>
                              </p:par>
                              <p:par>
                                <p:cTn id="66" presetID="16" presetClass="entr" presetSubtype="21" fill="hold" grpId="0" nodeType="withEffect">
                                  <p:stCondLst>
                                    <p:cond delay="0"/>
                                  </p:stCondLst>
                                  <p:childTnLst>
                                    <p:set>
                                      <p:cBhvr>
                                        <p:cTn id="67" dur="1" fill="hold">
                                          <p:stCondLst>
                                            <p:cond delay="0"/>
                                          </p:stCondLst>
                                        </p:cTn>
                                        <p:tgtEl>
                                          <p:spTgt spid="63"/>
                                        </p:tgtEl>
                                        <p:attrNameLst>
                                          <p:attrName>style.visibility</p:attrName>
                                        </p:attrNameLst>
                                      </p:cBhvr>
                                      <p:to>
                                        <p:strVal val="visible"/>
                                      </p:to>
                                    </p:set>
                                    <p:animEffect transition="in" filter="barn(inVertical)">
                                      <p:cBhvr>
                                        <p:cTn id="68" dur="500"/>
                                        <p:tgtEl>
                                          <p:spTgt spid="63"/>
                                        </p:tgtEl>
                                      </p:cBhvr>
                                    </p:animEffect>
                                  </p:childTnLst>
                                </p:cTn>
                              </p:par>
                              <p:par>
                                <p:cTn id="69" presetID="16" presetClass="entr" presetSubtype="21" fill="hold" grpId="0" nodeType="withEffect">
                                  <p:stCondLst>
                                    <p:cond delay="0"/>
                                  </p:stCondLst>
                                  <p:childTnLst>
                                    <p:set>
                                      <p:cBhvr>
                                        <p:cTn id="70" dur="1" fill="hold">
                                          <p:stCondLst>
                                            <p:cond delay="0"/>
                                          </p:stCondLst>
                                        </p:cTn>
                                        <p:tgtEl>
                                          <p:spTgt spid="64"/>
                                        </p:tgtEl>
                                        <p:attrNameLst>
                                          <p:attrName>style.visibility</p:attrName>
                                        </p:attrNameLst>
                                      </p:cBhvr>
                                      <p:to>
                                        <p:strVal val="visible"/>
                                      </p:to>
                                    </p:set>
                                    <p:animEffect transition="in" filter="barn(inVertical)">
                                      <p:cBhvr>
                                        <p:cTn id="71" dur="500"/>
                                        <p:tgtEl>
                                          <p:spTgt spid="64"/>
                                        </p:tgtEl>
                                      </p:cBhvr>
                                    </p:animEffect>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grpId="0"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barn(inVertical)">
                                      <p:cBhvr>
                                        <p:cTn id="76" dur="500"/>
                                        <p:tgtEl>
                                          <p:spTgt spid="33"/>
                                        </p:tgtEl>
                                      </p:cBhvr>
                                    </p:animEffect>
                                  </p:childTnLst>
                                </p:cTn>
                              </p:par>
                              <p:par>
                                <p:cTn id="77" presetID="16" presetClass="entr" presetSubtype="21"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barn(inVertical)">
                                      <p:cBhvr>
                                        <p:cTn id="79" dur="500"/>
                                        <p:tgtEl>
                                          <p:spTgt spid="34"/>
                                        </p:tgtEl>
                                      </p:cBhvr>
                                    </p:animEffect>
                                  </p:childTnLst>
                                </p:cTn>
                              </p:par>
                              <p:par>
                                <p:cTn id="80" presetID="16" presetClass="entr" presetSubtype="21" fill="hold" grpId="0"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barn(inVertical)">
                                      <p:cBhvr>
                                        <p:cTn id="82" dur="500"/>
                                        <p:tgtEl>
                                          <p:spTgt spid="36"/>
                                        </p:tgtEl>
                                      </p:cBhvr>
                                    </p:animEffect>
                                  </p:childTnLst>
                                </p:cTn>
                              </p:par>
                              <p:par>
                                <p:cTn id="83" presetID="16" presetClass="entr" presetSubtype="21"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animEffect transition="in" filter="barn(inVertical)">
                                      <p:cBhvr>
                                        <p:cTn id="85" dur="500"/>
                                        <p:tgtEl>
                                          <p:spTgt spid="43"/>
                                        </p:tgtEl>
                                      </p:cBhvr>
                                    </p:animEffect>
                                  </p:childTnLst>
                                </p:cTn>
                              </p:par>
                              <p:par>
                                <p:cTn id="86" presetID="16" presetClass="entr" presetSubtype="21"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Effect transition="in" filter="barn(inVertical)">
                                      <p:cBhvr>
                                        <p:cTn id="88" dur="500"/>
                                        <p:tgtEl>
                                          <p:spTgt spid="44"/>
                                        </p:tgtEl>
                                      </p:cBhvr>
                                    </p:animEffect>
                                  </p:childTnLst>
                                </p:cTn>
                              </p:par>
                              <p:par>
                                <p:cTn id="89" presetID="16" presetClass="entr" presetSubtype="21" fill="hold" grpId="0" nodeType="withEffect">
                                  <p:stCondLst>
                                    <p:cond delay="0"/>
                                  </p:stCondLst>
                                  <p:childTnLst>
                                    <p:set>
                                      <p:cBhvr>
                                        <p:cTn id="90" dur="1" fill="hold">
                                          <p:stCondLst>
                                            <p:cond delay="0"/>
                                          </p:stCondLst>
                                        </p:cTn>
                                        <p:tgtEl>
                                          <p:spTgt spid="45"/>
                                        </p:tgtEl>
                                        <p:attrNameLst>
                                          <p:attrName>style.visibility</p:attrName>
                                        </p:attrNameLst>
                                      </p:cBhvr>
                                      <p:to>
                                        <p:strVal val="visible"/>
                                      </p:to>
                                    </p:set>
                                    <p:animEffect transition="in" filter="barn(inVertical)">
                                      <p:cBhvr>
                                        <p:cTn id="91" dur="500"/>
                                        <p:tgtEl>
                                          <p:spTgt spid="45"/>
                                        </p:tgtEl>
                                      </p:cBhvr>
                                    </p:animEffect>
                                  </p:childTnLst>
                                </p:cTn>
                              </p:par>
                              <p:par>
                                <p:cTn id="92" presetID="16" presetClass="entr" presetSubtype="21"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barn(inVertical)">
                                      <p:cBhvr>
                                        <p:cTn id="94" dur="500"/>
                                        <p:tgtEl>
                                          <p:spTgt spid="46"/>
                                        </p:tgtEl>
                                      </p:cBhvr>
                                    </p:animEffect>
                                  </p:childTnLst>
                                </p:cTn>
                              </p:par>
                              <p:par>
                                <p:cTn id="95" presetID="16" presetClass="entr" presetSubtype="21" fill="hold" grpId="0" nodeType="with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barn(inVertical)">
                                      <p:cBhvr>
                                        <p:cTn id="97" dur="500"/>
                                        <p:tgtEl>
                                          <p:spTgt spid="47"/>
                                        </p:tgtEl>
                                      </p:cBhvr>
                                    </p:animEffect>
                                  </p:childTnLst>
                                </p:cTn>
                              </p:par>
                              <p:par>
                                <p:cTn id="98" presetID="16" presetClass="entr" presetSubtype="21" fill="hold" nodeType="withEffect">
                                  <p:stCondLst>
                                    <p:cond delay="0"/>
                                  </p:stCondLst>
                                  <p:childTnLst>
                                    <p:set>
                                      <p:cBhvr>
                                        <p:cTn id="99" dur="1" fill="hold">
                                          <p:stCondLst>
                                            <p:cond delay="0"/>
                                          </p:stCondLst>
                                        </p:cTn>
                                        <p:tgtEl>
                                          <p:spTgt spid="6"/>
                                        </p:tgtEl>
                                        <p:attrNameLst>
                                          <p:attrName>style.visibility</p:attrName>
                                        </p:attrNameLst>
                                      </p:cBhvr>
                                      <p:to>
                                        <p:strVal val="visible"/>
                                      </p:to>
                                    </p:set>
                                    <p:animEffect transition="in" filter="barn(inVertical)">
                                      <p:cBhvr>
                                        <p:cTn id="100" dur="500"/>
                                        <p:tgtEl>
                                          <p:spTgt spid="6"/>
                                        </p:tgtEl>
                                      </p:cBhvr>
                                    </p:animEffect>
                                  </p:childTnLst>
                                </p:cTn>
                              </p:par>
                              <p:par>
                                <p:cTn id="101" presetID="16" presetClass="entr" presetSubtype="21" fill="hold" nodeType="with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barn(inVertical)">
                                      <p:cBhvr>
                                        <p:cTn id="103" dur="500"/>
                                        <p:tgtEl>
                                          <p:spTgt spid="48"/>
                                        </p:tgtEl>
                                      </p:cBhvr>
                                    </p:animEffect>
                                  </p:childTnLst>
                                </p:cTn>
                              </p:par>
                              <p:par>
                                <p:cTn id="104" presetID="16" presetClass="entr" presetSubtype="21" fill="hold" nodeType="withEffect">
                                  <p:stCondLst>
                                    <p:cond delay="0"/>
                                  </p:stCondLst>
                                  <p:childTnLst>
                                    <p:set>
                                      <p:cBhvr>
                                        <p:cTn id="105" dur="1" fill="hold">
                                          <p:stCondLst>
                                            <p:cond delay="0"/>
                                          </p:stCondLst>
                                        </p:cTn>
                                        <p:tgtEl>
                                          <p:spTgt spid="49"/>
                                        </p:tgtEl>
                                        <p:attrNameLst>
                                          <p:attrName>style.visibility</p:attrName>
                                        </p:attrNameLst>
                                      </p:cBhvr>
                                      <p:to>
                                        <p:strVal val="visible"/>
                                      </p:to>
                                    </p:set>
                                    <p:animEffect transition="in" filter="barn(inVertical)">
                                      <p:cBhvr>
                                        <p:cTn id="106" dur="500"/>
                                        <p:tgtEl>
                                          <p:spTgt spid="49"/>
                                        </p:tgtEl>
                                      </p:cBhvr>
                                    </p:animEffect>
                                  </p:childTnLst>
                                </p:cTn>
                              </p:par>
                              <p:par>
                                <p:cTn id="107" presetID="16" presetClass="entr" presetSubtype="21" fill="hold" nodeType="withEffect">
                                  <p:stCondLst>
                                    <p:cond delay="0"/>
                                  </p:stCondLst>
                                  <p:childTnLst>
                                    <p:set>
                                      <p:cBhvr>
                                        <p:cTn id="108" dur="1" fill="hold">
                                          <p:stCondLst>
                                            <p:cond delay="0"/>
                                          </p:stCondLst>
                                        </p:cTn>
                                        <p:tgtEl>
                                          <p:spTgt spid="50"/>
                                        </p:tgtEl>
                                        <p:attrNameLst>
                                          <p:attrName>style.visibility</p:attrName>
                                        </p:attrNameLst>
                                      </p:cBhvr>
                                      <p:to>
                                        <p:strVal val="visible"/>
                                      </p:to>
                                    </p:set>
                                    <p:animEffect transition="in" filter="barn(inVertical)">
                                      <p:cBhvr>
                                        <p:cTn id="109" dur="500"/>
                                        <p:tgtEl>
                                          <p:spTgt spid="50"/>
                                        </p:tgtEl>
                                      </p:cBhvr>
                                    </p:animEffect>
                                  </p:childTnLst>
                                </p:cTn>
                              </p:par>
                            </p:childTnLst>
                          </p:cTn>
                        </p:par>
                      </p:childTnLst>
                    </p:cTn>
                  </p:par>
                  <p:par>
                    <p:cTn id="110" fill="hold">
                      <p:stCondLst>
                        <p:cond delay="indefinite"/>
                      </p:stCondLst>
                      <p:childTnLst>
                        <p:par>
                          <p:cTn id="111" fill="hold">
                            <p:stCondLst>
                              <p:cond delay="0"/>
                            </p:stCondLst>
                            <p:childTnLst>
                              <p:par>
                                <p:cTn id="112" presetID="16" presetClass="entr" presetSubtype="21" fill="hold" grpId="0" nodeType="clickEffect">
                                  <p:stCondLst>
                                    <p:cond delay="0"/>
                                  </p:stCondLst>
                                  <p:childTnLst>
                                    <p:set>
                                      <p:cBhvr>
                                        <p:cTn id="113" dur="1" fill="hold">
                                          <p:stCondLst>
                                            <p:cond delay="0"/>
                                          </p:stCondLst>
                                        </p:cTn>
                                        <p:tgtEl>
                                          <p:spTgt spid="65"/>
                                        </p:tgtEl>
                                        <p:attrNameLst>
                                          <p:attrName>style.visibility</p:attrName>
                                        </p:attrNameLst>
                                      </p:cBhvr>
                                      <p:to>
                                        <p:strVal val="visible"/>
                                      </p:to>
                                    </p:set>
                                    <p:animEffect transition="in" filter="barn(inVertical)">
                                      <p:cBhvr>
                                        <p:cTn id="114" dur="500"/>
                                        <p:tgtEl>
                                          <p:spTgt spid="65"/>
                                        </p:tgtEl>
                                      </p:cBhvr>
                                    </p:animEffect>
                                  </p:childTnLst>
                                </p:cTn>
                              </p:par>
                              <p:par>
                                <p:cTn id="115" presetID="16" presetClass="entr" presetSubtype="21" fill="hold" grpId="0" nodeType="withEffect">
                                  <p:stCondLst>
                                    <p:cond delay="0"/>
                                  </p:stCondLst>
                                  <p:childTnLst>
                                    <p:set>
                                      <p:cBhvr>
                                        <p:cTn id="116" dur="1" fill="hold">
                                          <p:stCondLst>
                                            <p:cond delay="0"/>
                                          </p:stCondLst>
                                        </p:cTn>
                                        <p:tgtEl>
                                          <p:spTgt spid="66"/>
                                        </p:tgtEl>
                                        <p:attrNameLst>
                                          <p:attrName>style.visibility</p:attrName>
                                        </p:attrNameLst>
                                      </p:cBhvr>
                                      <p:to>
                                        <p:strVal val="visible"/>
                                      </p:to>
                                    </p:set>
                                    <p:animEffect transition="in" filter="barn(inVertical)">
                                      <p:cBhvr>
                                        <p:cTn id="117" dur="500"/>
                                        <p:tgtEl>
                                          <p:spTgt spid="66"/>
                                        </p:tgtEl>
                                      </p:cBhvr>
                                    </p:animEffect>
                                  </p:childTnLst>
                                </p:cTn>
                              </p:par>
                              <p:par>
                                <p:cTn id="118" presetID="16" presetClass="entr" presetSubtype="21" fill="hold" grpId="0" nodeType="withEffect">
                                  <p:stCondLst>
                                    <p:cond delay="0"/>
                                  </p:stCondLst>
                                  <p:childTnLst>
                                    <p:set>
                                      <p:cBhvr>
                                        <p:cTn id="119" dur="1" fill="hold">
                                          <p:stCondLst>
                                            <p:cond delay="0"/>
                                          </p:stCondLst>
                                        </p:cTn>
                                        <p:tgtEl>
                                          <p:spTgt spid="67"/>
                                        </p:tgtEl>
                                        <p:attrNameLst>
                                          <p:attrName>style.visibility</p:attrName>
                                        </p:attrNameLst>
                                      </p:cBhvr>
                                      <p:to>
                                        <p:strVal val="visible"/>
                                      </p:to>
                                    </p:set>
                                    <p:animEffect transition="in" filter="barn(inVertical)">
                                      <p:cBhvr>
                                        <p:cTn id="12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15" grpId="0" bldLvl="0" animBg="1"/>
      <p:bldP spid="22" grpId="0"/>
      <p:bldP spid="20" grpId="0" animBg="1"/>
      <p:bldP spid="24" grpId="0"/>
      <p:bldP spid="25" grpId="0" animBg="1"/>
      <p:bldP spid="4" grpId="0" animBg="1"/>
      <p:bldP spid="29" grpId="0" animBg="1"/>
      <p:bldP spid="30" grpId="0" animBg="1"/>
      <p:bldP spid="31" grpId="0" animBg="1"/>
      <p:bldP spid="32" grpId="0" animBg="1"/>
      <p:bldP spid="33" grpId="0" bldLvl="0" animBg="1"/>
      <p:bldP spid="34" grpId="0"/>
      <p:bldP spid="36" grpId="0" animBg="1"/>
      <p:bldP spid="43" grpId="0" animBg="1"/>
      <p:bldP spid="44" grpId="0" animBg="1"/>
      <p:bldP spid="45" grpId="0" animBg="1"/>
      <p:bldP spid="46" grpId="0" animBg="1"/>
      <p:bldP spid="47" grpId="0" animBg="1"/>
      <p:bldP spid="57" grpId="0" animBg="1"/>
      <p:bldP spid="61" grpId="0"/>
      <p:bldP spid="62" grpId="0"/>
      <p:bldP spid="63" grpId="0"/>
      <p:bldP spid="64" grpId="0"/>
      <p:bldP spid="65" grpId="0"/>
      <p:bldP spid="66" grpId="0"/>
      <p:bldP spid="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p:nvPr>
            <p:ph idx="1"/>
          </p:nvPr>
        </p:nvSpPr>
        <p:spPr>
          <a:xfrm>
            <a:off x="2771775" y="627380"/>
            <a:ext cx="8776970" cy="3394710"/>
          </a:xfrm>
        </p:spPr>
        <p:txBody>
          <a:bodyPr>
            <a:normAutofit lnSpcReduction="10000"/>
          </a:bodyPr>
          <a:p>
            <a:pPr marL="0" indent="0">
              <a:buNone/>
            </a:pPr>
            <a:r>
              <a:rPr lang="zh-CN" altLang="en-US" b="1">
                <a:solidFill>
                  <a:schemeClr val="bg1"/>
                </a:solidFill>
              </a:rPr>
              <a:t>①遇狼（开端）</a:t>
            </a:r>
            <a:endParaRPr lang="zh-CN" altLang="en-US" b="1">
              <a:solidFill>
                <a:schemeClr val="bg1"/>
              </a:solidFill>
            </a:endParaRPr>
          </a:p>
          <a:p>
            <a:pPr marL="0" indent="0">
              <a:buNone/>
            </a:pPr>
            <a:r>
              <a:rPr lang="zh-CN" altLang="en-US" b="1">
                <a:solidFill>
                  <a:schemeClr val="bg1"/>
                </a:solidFill>
              </a:rPr>
              <a:t>②惧狼</a:t>
            </a:r>
            <a:r>
              <a:rPr lang="zh-CN" altLang="en-US" b="1">
                <a:solidFill>
                  <a:schemeClr val="bg1"/>
                </a:solidFill>
                <a:sym typeface="+mn-ea"/>
              </a:rPr>
              <a:t>（发展）</a:t>
            </a:r>
            <a:endParaRPr lang="zh-CN" altLang="en-US" b="1">
              <a:solidFill>
                <a:schemeClr val="bg1"/>
              </a:solidFill>
            </a:endParaRPr>
          </a:p>
          <a:p>
            <a:pPr marL="0" indent="0">
              <a:buNone/>
            </a:pPr>
            <a:r>
              <a:rPr lang="zh-CN" altLang="en-US" b="1">
                <a:solidFill>
                  <a:schemeClr val="bg1"/>
                </a:solidFill>
              </a:rPr>
              <a:t>③御狼（发展）</a:t>
            </a:r>
            <a:endParaRPr lang="zh-CN" altLang="en-US" b="1">
              <a:solidFill>
                <a:schemeClr val="bg1"/>
              </a:solidFill>
            </a:endParaRPr>
          </a:p>
          <a:p>
            <a:pPr marL="0" indent="0">
              <a:buNone/>
            </a:pPr>
            <a:r>
              <a:rPr lang="zh-CN" altLang="en-US" b="1">
                <a:solidFill>
                  <a:schemeClr val="bg1"/>
                </a:solidFill>
              </a:rPr>
              <a:t>④杀狼（高潮和结局）</a:t>
            </a:r>
            <a:endParaRPr lang="zh-CN" altLang="en-US" b="1">
              <a:solidFill>
                <a:schemeClr val="bg1"/>
              </a:solidFill>
            </a:endParaRPr>
          </a:p>
          <a:p>
            <a:pPr marL="0" indent="0">
              <a:buNone/>
            </a:pPr>
            <a:r>
              <a:rPr lang="zh-CN" altLang="en-US" b="1">
                <a:solidFill>
                  <a:schemeClr val="bg1"/>
                </a:solidFill>
              </a:rPr>
              <a:t>⑤卒章显志</a:t>
            </a:r>
            <a:endParaRPr lang="zh-CN" altLang="en-US" b="1">
              <a:solidFill>
                <a:schemeClr val="bg1"/>
              </a:solidFill>
            </a:endParaRPr>
          </a:p>
        </p:txBody>
      </p:sp>
      <p:sp>
        <p:nvSpPr>
          <p:cNvPr id="5" name="文本框 4"/>
          <p:cNvSpPr txBox="1"/>
          <p:nvPr/>
        </p:nvSpPr>
        <p:spPr>
          <a:xfrm>
            <a:off x="251460" y="1707515"/>
            <a:ext cx="4572000" cy="768350"/>
          </a:xfrm>
          <a:prstGeom prst="rect">
            <a:avLst/>
          </a:prstGeom>
          <a:noFill/>
        </p:spPr>
        <p:txBody>
          <a:bodyPr wrap="square" rtlCol="0" anchor="t">
            <a:spAutoFit/>
          </a:bodyPr>
          <a:p>
            <a:r>
              <a:rPr lang="zh-CN" altLang="en-US" sz="4400" b="1">
                <a:solidFill>
                  <a:schemeClr val="bg1"/>
                </a:solidFill>
                <a:sym typeface="+mn-ea"/>
              </a:rPr>
              <a:t>狼</a:t>
            </a:r>
            <a:endParaRPr lang="zh-CN" altLang="en-US" sz="4400" b="1">
              <a:solidFill>
                <a:schemeClr val="bg1"/>
              </a:solidFill>
              <a:sym typeface="+mn-ea"/>
            </a:endParaRPr>
          </a:p>
        </p:txBody>
      </p:sp>
      <p:sp>
        <p:nvSpPr>
          <p:cNvPr id="6" name="文本框 5"/>
          <p:cNvSpPr txBox="1"/>
          <p:nvPr/>
        </p:nvSpPr>
        <p:spPr>
          <a:xfrm>
            <a:off x="1412240" y="1203325"/>
            <a:ext cx="1042035" cy="583565"/>
          </a:xfrm>
          <a:prstGeom prst="rect">
            <a:avLst/>
          </a:prstGeom>
          <a:noFill/>
        </p:spPr>
        <p:txBody>
          <a:bodyPr wrap="square" rtlCol="0" anchor="t">
            <a:spAutoFit/>
          </a:bodyPr>
          <a:p>
            <a:pPr marL="0" indent="0">
              <a:buNone/>
            </a:pPr>
            <a:r>
              <a:rPr lang="zh-CN" altLang="en-US" sz="3200" b="1">
                <a:solidFill>
                  <a:srgbClr val="FFFF00"/>
                </a:solidFill>
                <a:sym typeface="+mn-ea"/>
              </a:rPr>
              <a:t>叙事</a:t>
            </a:r>
            <a:endParaRPr lang="zh-CN" altLang="en-US" sz="3200" b="1">
              <a:solidFill>
                <a:srgbClr val="FFFF00"/>
              </a:solidFill>
              <a:sym typeface="+mn-ea"/>
            </a:endParaRPr>
          </a:p>
        </p:txBody>
      </p:sp>
      <p:sp>
        <p:nvSpPr>
          <p:cNvPr id="7" name="文本框 6"/>
          <p:cNvSpPr txBox="1"/>
          <p:nvPr/>
        </p:nvSpPr>
        <p:spPr>
          <a:xfrm>
            <a:off x="1403985" y="2715895"/>
            <a:ext cx="1522095" cy="583565"/>
          </a:xfrm>
          <a:prstGeom prst="rect">
            <a:avLst/>
          </a:prstGeom>
          <a:noFill/>
        </p:spPr>
        <p:txBody>
          <a:bodyPr wrap="square" rtlCol="0" anchor="t">
            <a:spAutoFit/>
          </a:bodyPr>
          <a:p>
            <a:pPr marL="0" indent="0">
              <a:buNone/>
            </a:pPr>
            <a:r>
              <a:rPr lang="zh-CN" altLang="en-US" sz="3200" b="1">
                <a:solidFill>
                  <a:srgbClr val="FFFF00"/>
                </a:solidFill>
                <a:sym typeface="+mn-ea"/>
              </a:rPr>
              <a:t>议论→</a:t>
            </a:r>
            <a:endParaRPr lang="zh-CN" altLang="en-US" sz="3200" b="1">
              <a:solidFill>
                <a:srgbClr val="FFFF00"/>
              </a:solidFill>
              <a:sym typeface="+mn-ea"/>
            </a:endParaRPr>
          </a:p>
        </p:txBody>
      </p:sp>
      <p:sp>
        <p:nvSpPr>
          <p:cNvPr id="9" name="左大括号 8"/>
          <p:cNvSpPr/>
          <p:nvPr/>
        </p:nvSpPr>
        <p:spPr>
          <a:xfrm>
            <a:off x="2484120" y="699135"/>
            <a:ext cx="287655" cy="1872615"/>
          </a:xfrm>
          <a:prstGeom prst="leftBrace">
            <a:avLst/>
          </a:prstGeom>
        </p:spPr>
        <p:style>
          <a:lnRef idx="1">
            <a:schemeClr val="accent3"/>
          </a:lnRef>
          <a:fillRef idx="0">
            <a:schemeClr val="accent3"/>
          </a:fillRef>
          <a:effectRef idx="0">
            <a:schemeClr val="accent3"/>
          </a:effectRef>
          <a:fontRef idx="minor">
            <a:schemeClr val="tx1"/>
          </a:fontRef>
        </p:style>
        <p:txBody>
          <a:bodyPr rtlCol="0" anchor="ctr"/>
          <a:p>
            <a:pPr algn="ctr"/>
            <a:endParaRPr lang="zh-CN" altLang="en-US"/>
          </a:p>
        </p:txBody>
      </p:sp>
      <p:sp>
        <p:nvSpPr>
          <p:cNvPr id="10" name="左大括号 9"/>
          <p:cNvSpPr/>
          <p:nvPr/>
        </p:nvSpPr>
        <p:spPr>
          <a:xfrm>
            <a:off x="1043940" y="1131570"/>
            <a:ext cx="143510" cy="2232025"/>
          </a:xfrm>
          <a:prstGeom prst="leftBrace">
            <a:avLst/>
          </a:prstGeom>
        </p:spPr>
        <p:style>
          <a:lnRef idx="1">
            <a:schemeClr val="accent3"/>
          </a:lnRef>
          <a:fillRef idx="0">
            <a:schemeClr val="accent3"/>
          </a:fillRef>
          <a:effectRef idx="0">
            <a:schemeClr val="accent3"/>
          </a:effectRef>
          <a:fontRef idx="minor">
            <a:schemeClr val="tx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41" y="167568"/>
            <a:ext cx="2537460" cy="391478"/>
          </a:xfrm>
        </p:spPr>
        <p:txBody>
          <a:bodyPr>
            <a:normAutofit fontScale="90000"/>
          </a:bodyPr>
          <a:lstStyle/>
          <a:p>
            <a:r>
              <a:rPr lang="zh-CN" altLang="en-US" dirty="0">
                <a:solidFill>
                  <a:srgbClr val="FFFF00"/>
                </a:solidFill>
              </a:rPr>
              <a:t>情节探究</a:t>
            </a:r>
            <a:endParaRPr lang="zh-CN" altLang="en-US" dirty="0">
              <a:solidFill>
                <a:srgbClr val="FFFF00"/>
              </a:solidFill>
            </a:endParaRPr>
          </a:p>
        </p:txBody>
      </p:sp>
      <p:sp>
        <p:nvSpPr>
          <p:cNvPr id="37" name="文本框 36"/>
          <p:cNvSpPr txBox="1"/>
          <p:nvPr/>
        </p:nvSpPr>
        <p:spPr>
          <a:xfrm>
            <a:off x="419576" y="1860709"/>
            <a:ext cx="824865" cy="460375"/>
          </a:xfrm>
          <a:prstGeom prst="rect">
            <a:avLst/>
          </a:prstGeom>
          <a:noFill/>
        </p:spPr>
        <p:txBody>
          <a:bodyPr wrap="square" rtlCol="0">
            <a:spAutoFit/>
          </a:bodyPr>
          <a:p>
            <a:r>
              <a:rPr lang="zh-CN" altLang="en-US" sz="2400" b="1">
                <a:solidFill>
                  <a:schemeClr val="bg1"/>
                </a:solidFill>
              </a:rPr>
              <a:t>狼：</a:t>
            </a:r>
            <a:endParaRPr lang="zh-CN" altLang="en-US" sz="2400" b="1">
              <a:solidFill>
                <a:schemeClr val="bg1"/>
              </a:solidFill>
            </a:endParaRPr>
          </a:p>
        </p:txBody>
      </p:sp>
      <p:sp>
        <p:nvSpPr>
          <p:cNvPr id="38" name="文本框 37"/>
          <p:cNvSpPr txBox="1"/>
          <p:nvPr/>
        </p:nvSpPr>
        <p:spPr>
          <a:xfrm>
            <a:off x="419576" y="3533775"/>
            <a:ext cx="666750" cy="460375"/>
          </a:xfrm>
          <a:prstGeom prst="rect">
            <a:avLst/>
          </a:prstGeom>
          <a:noFill/>
        </p:spPr>
        <p:txBody>
          <a:bodyPr wrap="square" rtlCol="0" anchor="t">
            <a:spAutoFit/>
          </a:bodyPr>
          <a:p>
            <a:r>
              <a:rPr lang="zh-CN" altLang="en-US" sz="2400" b="1">
                <a:solidFill>
                  <a:schemeClr val="bg1"/>
                </a:solidFill>
                <a:sym typeface="+mn-ea"/>
              </a:rPr>
              <a:t>屠：</a:t>
            </a:r>
            <a:endParaRPr lang="zh-CN" altLang="en-US" sz="2400" b="1">
              <a:solidFill>
                <a:schemeClr val="bg1"/>
              </a:solidFill>
              <a:sym typeface="+mn-ea"/>
            </a:endParaRPr>
          </a:p>
        </p:txBody>
      </p:sp>
      <p:sp>
        <p:nvSpPr>
          <p:cNvPr id="39" name="文本框 38"/>
          <p:cNvSpPr txBox="1"/>
          <p:nvPr/>
        </p:nvSpPr>
        <p:spPr>
          <a:xfrm>
            <a:off x="1966436" y="1898809"/>
            <a:ext cx="6645593" cy="368300"/>
          </a:xfrm>
          <a:prstGeom prst="rect">
            <a:avLst/>
          </a:prstGeom>
          <a:noFill/>
        </p:spPr>
        <p:txBody>
          <a:bodyPr wrap="square" rtlCol="0">
            <a:spAutoFit/>
          </a:bodyPr>
          <a:p>
            <a:r>
              <a:rPr lang="zh-CN" altLang="en-US" b="1">
                <a:solidFill>
                  <a:schemeClr val="bg1"/>
                </a:solidFill>
              </a:rPr>
              <a:t>缀行</a:t>
            </a:r>
            <a:r>
              <a:rPr lang="en-US" altLang="zh-CN" b="1">
                <a:solidFill>
                  <a:schemeClr val="bg1"/>
                </a:solidFill>
              </a:rPr>
              <a:t> </a:t>
            </a:r>
            <a:r>
              <a:rPr lang="en-US" altLang="zh-CN">
                <a:solidFill>
                  <a:schemeClr val="bg1"/>
                </a:solidFill>
              </a:rPr>
              <a:t>  </a:t>
            </a:r>
            <a:r>
              <a:rPr lang="en-US" altLang="zh-CN"/>
              <a:t>           </a:t>
            </a:r>
            <a:r>
              <a:rPr lang="zh-CN" altLang="en-US" b="1">
                <a:solidFill>
                  <a:schemeClr val="bg1"/>
                </a:solidFill>
              </a:rPr>
              <a:t>并驱如故</a:t>
            </a:r>
            <a:r>
              <a:rPr lang="en-US" altLang="zh-CN" b="1">
                <a:solidFill>
                  <a:schemeClr val="bg1"/>
                </a:solidFill>
              </a:rPr>
              <a:t>  </a:t>
            </a:r>
            <a:r>
              <a:rPr lang="en-US" altLang="zh-CN" b="1"/>
              <a:t> </a:t>
            </a:r>
            <a:r>
              <a:rPr lang="en-US" altLang="zh-CN"/>
              <a:t>        </a:t>
            </a:r>
            <a:r>
              <a:rPr lang="en-US" altLang="zh-CN">
                <a:solidFill>
                  <a:schemeClr val="bg1"/>
                </a:solidFill>
              </a:rPr>
              <a:t> </a:t>
            </a:r>
            <a:r>
              <a:rPr lang="zh-CN" altLang="en-US" b="1">
                <a:solidFill>
                  <a:schemeClr val="bg1"/>
                </a:solidFill>
              </a:rPr>
              <a:t>犬坐、（打）洞</a:t>
            </a:r>
            <a:r>
              <a:rPr lang="en-US" altLang="zh-CN" b="1">
                <a:solidFill>
                  <a:schemeClr val="bg1"/>
                </a:solidFill>
              </a:rPr>
              <a:t>   </a:t>
            </a:r>
            <a:r>
              <a:rPr lang="en-US" altLang="zh-CN" b="1"/>
              <a:t>  </a:t>
            </a:r>
            <a:r>
              <a:rPr lang="en-US" altLang="zh-CN"/>
              <a:t>    </a:t>
            </a:r>
            <a:endParaRPr lang="en-US" altLang="zh-CN"/>
          </a:p>
        </p:txBody>
      </p:sp>
      <p:sp>
        <p:nvSpPr>
          <p:cNvPr id="40" name="文本框 39"/>
          <p:cNvSpPr txBox="1"/>
          <p:nvPr/>
        </p:nvSpPr>
        <p:spPr>
          <a:xfrm>
            <a:off x="1475581" y="3606800"/>
            <a:ext cx="6645593" cy="368300"/>
          </a:xfrm>
          <a:prstGeom prst="rect">
            <a:avLst/>
          </a:prstGeom>
          <a:noFill/>
        </p:spPr>
        <p:txBody>
          <a:bodyPr wrap="square" rtlCol="0">
            <a:spAutoFit/>
          </a:bodyPr>
          <a:p>
            <a:r>
              <a:rPr lang="zh-CN" b="1">
                <a:solidFill>
                  <a:schemeClr val="bg1"/>
                </a:solidFill>
              </a:rPr>
              <a:t>晚归</a:t>
            </a:r>
            <a:r>
              <a:rPr lang="en-US" altLang="zh-CN" b="1">
                <a:solidFill>
                  <a:schemeClr val="bg1"/>
                </a:solidFill>
              </a:rPr>
              <a:t> </a:t>
            </a:r>
            <a:r>
              <a:rPr lang="en-US" altLang="zh-CN">
                <a:solidFill>
                  <a:schemeClr val="bg1"/>
                </a:solidFill>
              </a:rPr>
              <a:t>              </a:t>
            </a:r>
            <a:r>
              <a:rPr lang="zh-CN" b="1">
                <a:solidFill>
                  <a:schemeClr val="bg1"/>
                </a:solidFill>
              </a:rPr>
              <a:t>投骨</a:t>
            </a:r>
            <a:r>
              <a:rPr lang="en-US" altLang="zh-CN" b="1">
                <a:solidFill>
                  <a:schemeClr val="bg1"/>
                </a:solidFill>
              </a:rPr>
              <a:t> </a:t>
            </a:r>
            <a:r>
              <a:rPr lang="en-US" altLang="zh-CN">
                <a:solidFill>
                  <a:schemeClr val="bg1"/>
                </a:solidFill>
              </a:rPr>
              <a:t>                     </a:t>
            </a:r>
            <a:r>
              <a:rPr lang="zh-CN" altLang="en-US" b="1">
                <a:solidFill>
                  <a:schemeClr val="bg1"/>
                </a:solidFill>
              </a:rPr>
              <a:t>奔、</a:t>
            </a:r>
            <a:r>
              <a:rPr lang="zh-CN" b="1">
                <a:solidFill>
                  <a:schemeClr val="bg1"/>
                </a:solidFill>
              </a:rPr>
              <a:t>持刀</a:t>
            </a:r>
            <a:r>
              <a:rPr lang="en-US" altLang="zh-CN" b="1">
                <a:solidFill>
                  <a:schemeClr val="bg1"/>
                </a:solidFill>
              </a:rPr>
              <a:t>       </a:t>
            </a:r>
            <a:r>
              <a:rPr lang="en-US" altLang="zh-CN">
                <a:solidFill>
                  <a:schemeClr val="bg1"/>
                </a:solidFill>
              </a:rPr>
              <a:t>                                  </a:t>
            </a:r>
            <a:r>
              <a:rPr lang="zh-CN" altLang="en-US" b="1">
                <a:solidFill>
                  <a:schemeClr val="bg1"/>
                </a:solidFill>
              </a:rPr>
              <a:t>毙之</a:t>
            </a:r>
            <a:r>
              <a:rPr lang="en-US" altLang="zh-CN" b="1">
                <a:solidFill>
                  <a:schemeClr val="bg1"/>
                </a:solidFill>
              </a:rPr>
              <a:t>  </a:t>
            </a:r>
            <a:r>
              <a:rPr lang="en-US" altLang="zh-CN">
                <a:solidFill>
                  <a:schemeClr val="bg1"/>
                </a:solidFill>
              </a:rPr>
              <a:t>  </a:t>
            </a:r>
            <a:endParaRPr lang="en-US" altLang="zh-CN">
              <a:solidFill>
                <a:schemeClr val="bg1"/>
              </a:solidFill>
            </a:endParaRPr>
          </a:p>
        </p:txBody>
      </p:sp>
      <p:sp>
        <p:nvSpPr>
          <p:cNvPr id="42" name="文本框 41"/>
          <p:cNvSpPr txBox="1"/>
          <p:nvPr/>
        </p:nvSpPr>
        <p:spPr>
          <a:xfrm>
            <a:off x="2843848" y="4064635"/>
            <a:ext cx="679133" cy="414020"/>
          </a:xfrm>
          <a:prstGeom prst="rect">
            <a:avLst/>
          </a:prstGeom>
          <a:noFill/>
        </p:spPr>
        <p:txBody>
          <a:bodyPr wrap="square" rtlCol="0">
            <a:spAutoFit/>
          </a:bodyPr>
          <a:p>
            <a:r>
              <a:rPr lang="zh-CN" altLang="en-US" sz="2100" b="1">
                <a:solidFill>
                  <a:srgbClr val="FF0000"/>
                </a:solidFill>
              </a:rPr>
              <a:t>惧</a:t>
            </a:r>
            <a:endParaRPr lang="zh-CN" altLang="en-US" sz="2100" b="1">
              <a:solidFill>
                <a:srgbClr val="FF0000"/>
              </a:solidFill>
            </a:endParaRPr>
          </a:p>
        </p:txBody>
      </p:sp>
      <p:sp>
        <p:nvSpPr>
          <p:cNvPr id="43" name="文本框 42"/>
          <p:cNvSpPr txBox="1"/>
          <p:nvPr/>
        </p:nvSpPr>
        <p:spPr>
          <a:xfrm>
            <a:off x="4356100" y="4023995"/>
            <a:ext cx="1092200" cy="414020"/>
          </a:xfrm>
          <a:prstGeom prst="rect">
            <a:avLst/>
          </a:prstGeom>
          <a:noFill/>
        </p:spPr>
        <p:txBody>
          <a:bodyPr wrap="square" rtlCol="0">
            <a:spAutoFit/>
          </a:bodyPr>
          <a:p>
            <a:r>
              <a:rPr lang="zh-CN" altLang="en-US" sz="2100" b="1">
                <a:solidFill>
                  <a:srgbClr val="FF0000"/>
                </a:solidFill>
              </a:rPr>
              <a:t>大窘</a:t>
            </a:r>
            <a:endParaRPr lang="zh-CN" altLang="en-US" sz="2100" b="1">
              <a:solidFill>
                <a:srgbClr val="FF0000"/>
              </a:solidFill>
            </a:endParaRPr>
          </a:p>
        </p:txBody>
      </p:sp>
      <p:sp>
        <p:nvSpPr>
          <p:cNvPr id="44" name="文本框 43"/>
          <p:cNvSpPr txBox="1"/>
          <p:nvPr/>
        </p:nvSpPr>
        <p:spPr>
          <a:xfrm>
            <a:off x="7020560" y="4064635"/>
            <a:ext cx="1024890" cy="414020"/>
          </a:xfrm>
          <a:prstGeom prst="rect">
            <a:avLst/>
          </a:prstGeom>
          <a:noFill/>
        </p:spPr>
        <p:txBody>
          <a:bodyPr wrap="square" rtlCol="0">
            <a:spAutoFit/>
          </a:bodyPr>
          <a:p>
            <a:r>
              <a:rPr lang="zh-CN" altLang="en-US" sz="2100" b="1">
                <a:solidFill>
                  <a:srgbClr val="FF0000"/>
                </a:solidFill>
              </a:rPr>
              <a:t>暴起</a:t>
            </a:r>
            <a:endParaRPr lang="zh-CN" altLang="en-US" sz="2100" b="1">
              <a:solidFill>
                <a:srgbClr val="FF0000"/>
              </a:solidFill>
            </a:endParaRPr>
          </a:p>
        </p:txBody>
      </p:sp>
      <p:cxnSp>
        <p:nvCxnSpPr>
          <p:cNvPr id="46" name="直接箭头连接符 45"/>
          <p:cNvCxnSpPr/>
          <p:nvPr/>
        </p:nvCxnSpPr>
        <p:spPr>
          <a:xfrm flipV="1">
            <a:off x="1673066" y="2381250"/>
            <a:ext cx="549593" cy="1059180"/>
          </a:xfrm>
          <a:prstGeom prst="straightConnector1">
            <a:avLst/>
          </a:prstGeom>
          <a:ln w="2857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47" name="直接箭头连接符 46"/>
          <p:cNvCxnSpPr/>
          <p:nvPr/>
        </p:nvCxnSpPr>
        <p:spPr>
          <a:xfrm>
            <a:off x="2281238" y="2328863"/>
            <a:ext cx="864870" cy="11882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直接箭头连接符 47"/>
          <p:cNvCxnSpPr/>
          <p:nvPr/>
        </p:nvCxnSpPr>
        <p:spPr>
          <a:xfrm flipV="1">
            <a:off x="3180398" y="2369344"/>
            <a:ext cx="719614" cy="110728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直接箭头连接符 48"/>
          <p:cNvCxnSpPr/>
          <p:nvPr/>
        </p:nvCxnSpPr>
        <p:spPr>
          <a:xfrm>
            <a:off x="3934301" y="2328863"/>
            <a:ext cx="1140143" cy="1228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flipV="1">
            <a:off x="5108734" y="2292668"/>
            <a:ext cx="760095" cy="12934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直接箭头连接符 50"/>
          <p:cNvCxnSpPr/>
          <p:nvPr/>
        </p:nvCxnSpPr>
        <p:spPr>
          <a:xfrm>
            <a:off x="5903119" y="2292668"/>
            <a:ext cx="1592580" cy="141493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2124075" y="2604135"/>
            <a:ext cx="5024120" cy="521970"/>
          </a:xfrm>
          <a:prstGeom prst="rect">
            <a:avLst/>
          </a:prstGeom>
          <a:noFill/>
        </p:spPr>
        <p:txBody>
          <a:bodyPr wrap="square" rtlCol="0">
            <a:spAutoFit/>
          </a:bodyPr>
          <a:p>
            <a:r>
              <a:rPr lang="zh-CN" altLang="en-US" sz="2800" b="1">
                <a:solidFill>
                  <a:srgbClr val="FFFF00"/>
                </a:solidFill>
              </a:rPr>
              <a:t>情节：跌宕起伏，紧张危急</a:t>
            </a:r>
            <a:endParaRPr lang="zh-CN" altLang="en-US" sz="2800" b="1">
              <a:solidFill>
                <a:srgbClr val="FFFF00"/>
              </a:solidFill>
            </a:endParaRPr>
          </a:p>
        </p:txBody>
      </p:sp>
      <p:sp>
        <p:nvSpPr>
          <p:cNvPr id="53" name="文本框 52"/>
          <p:cNvSpPr txBox="1"/>
          <p:nvPr/>
        </p:nvSpPr>
        <p:spPr>
          <a:xfrm>
            <a:off x="201454" y="2587466"/>
            <a:ext cx="1463516" cy="299085"/>
          </a:xfrm>
          <a:prstGeom prst="rect">
            <a:avLst/>
          </a:prstGeom>
          <a:noFill/>
        </p:spPr>
        <p:txBody>
          <a:bodyPr wrap="square" rtlCol="0">
            <a:spAutoFit/>
          </a:bodyPr>
          <a:p>
            <a:endParaRPr lang="zh-CN" altLang="en-US" sz="1350"/>
          </a:p>
        </p:txBody>
      </p:sp>
      <p:sp>
        <p:nvSpPr>
          <p:cNvPr id="3" name="文本框 2"/>
          <p:cNvSpPr txBox="1"/>
          <p:nvPr/>
        </p:nvSpPr>
        <p:spPr>
          <a:xfrm>
            <a:off x="179705" y="699135"/>
            <a:ext cx="8361680" cy="829945"/>
          </a:xfrm>
          <a:prstGeom prst="rect">
            <a:avLst/>
          </a:prstGeom>
          <a:noFill/>
        </p:spPr>
        <p:txBody>
          <a:bodyPr wrap="square" rtlCol="0">
            <a:spAutoFit/>
          </a:bodyPr>
          <a:p>
            <a:r>
              <a:rPr lang="zh-CN" altLang="en-US" sz="2400" b="1" dirty="0">
                <a:solidFill>
                  <a:schemeClr val="bg1"/>
                </a:solidFill>
                <a:latin typeface="楷体" panose="02010609060101010101" charset="-122"/>
                <a:ea typeface="楷体" panose="02010609060101010101" charset="-122"/>
                <a:sym typeface="+mn-ea"/>
              </a:rPr>
              <a:t>全文处处透露着紧张与危急情况，假如你是屠户，你觉得文中哪些情况危险、紧张呢？</a:t>
            </a:r>
            <a:endParaRPr lang="zh-CN" altLang="en-US" sz="2400" b="1"/>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fill="hold"/>
                                        <p:tgtEl>
                                          <p:spTgt spid="39"/>
                                        </p:tgtEl>
                                        <p:attrNameLst>
                                          <p:attrName>ppt_x</p:attrName>
                                        </p:attrNameLst>
                                      </p:cBhvr>
                                      <p:tavLst>
                                        <p:tav tm="0">
                                          <p:val>
                                            <p:strVal val="#ppt_x"/>
                                          </p:val>
                                        </p:tav>
                                        <p:tav tm="100000">
                                          <p:val>
                                            <p:strVal val="#ppt_x"/>
                                          </p:val>
                                        </p:tav>
                                      </p:tavLst>
                                    </p:anim>
                                    <p:anim calcmode="lin" valueType="num">
                                      <p:cBhvr additive="base">
                                        <p:cTn id="1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fill="hold"/>
                                        <p:tgtEl>
                                          <p:spTgt spid="43"/>
                                        </p:tgtEl>
                                        <p:attrNameLst>
                                          <p:attrName>ppt_x</p:attrName>
                                        </p:attrNameLst>
                                      </p:cBhvr>
                                      <p:tavLst>
                                        <p:tav tm="0">
                                          <p:val>
                                            <p:strVal val="#ppt_x"/>
                                          </p:val>
                                        </p:tav>
                                        <p:tav tm="100000">
                                          <p:val>
                                            <p:strVal val="#ppt_x"/>
                                          </p:val>
                                        </p:tav>
                                      </p:tavLst>
                                    </p:anim>
                                    <p:anim calcmode="lin" valueType="num">
                                      <p:cBhvr additive="base">
                                        <p:cTn id="3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500" fill="hold"/>
                                        <p:tgtEl>
                                          <p:spTgt spid="44"/>
                                        </p:tgtEl>
                                        <p:attrNameLst>
                                          <p:attrName>ppt_x</p:attrName>
                                        </p:attrNameLst>
                                      </p:cBhvr>
                                      <p:tavLst>
                                        <p:tav tm="0">
                                          <p:val>
                                            <p:strVal val="#ppt_x"/>
                                          </p:val>
                                        </p:tav>
                                        <p:tav tm="100000">
                                          <p:val>
                                            <p:strVal val="#ppt_x"/>
                                          </p:val>
                                        </p:tav>
                                      </p:tavLst>
                                    </p:anim>
                                    <p:anim calcmode="lin" valueType="num">
                                      <p:cBhvr additive="base">
                                        <p:cTn id="4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6"/>
                                        </p:tgtEl>
                                        <p:attrNameLst>
                                          <p:attrName>style.visibility</p:attrName>
                                        </p:attrNameLst>
                                      </p:cBhvr>
                                      <p:to>
                                        <p:strVal val="visible"/>
                                      </p:to>
                                    </p:set>
                                    <p:anim calcmode="lin" valueType="num">
                                      <p:cBhvr additive="base">
                                        <p:cTn id="49" dur="500" fill="hold"/>
                                        <p:tgtEl>
                                          <p:spTgt spid="46"/>
                                        </p:tgtEl>
                                        <p:attrNameLst>
                                          <p:attrName>ppt_x</p:attrName>
                                        </p:attrNameLst>
                                      </p:cBhvr>
                                      <p:tavLst>
                                        <p:tav tm="0">
                                          <p:val>
                                            <p:strVal val="#ppt_x"/>
                                          </p:val>
                                        </p:tav>
                                        <p:tav tm="100000">
                                          <p:val>
                                            <p:strVal val="#ppt_x"/>
                                          </p:val>
                                        </p:tav>
                                      </p:tavLst>
                                    </p:anim>
                                    <p:anim calcmode="lin" valueType="num">
                                      <p:cBhvr additive="base">
                                        <p:cTn id="50" dur="500" fill="hold"/>
                                        <p:tgtEl>
                                          <p:spTgt spid="4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47"/>
                                        </p:tgtEl>
                                        <p:attrNameLst>
                                          <p:attrName>style.visibility</p:attrName>
                                        </p:attrNameLst>
                                      </p:cBhvr>
                                      <p:to>
                                        <p:strVal val="visible"/>
                                      </p:to>
                                    </p:set>
                                    <p:anim calcmode="lin" valueType="num">
                                      <p:cBhvr additive="base">
                                        <p:cTn id="53" dur="500" fill="hold"/>
                                        <p:tgtEl>
                                          <p:spTgt spid="47"/>
                                        </p:tgtEl>
                                        <p:attrNameLst>
                                          <p:attrName>ppt_x</p:attrName>
                                        </p:attrNameLst>
                                      </p:cBhvr>
                                      <p:tavLst>
                                        <p:tav tm="0">
                                          <p:val>
                                            <p:strVal val="#ppt_x"/>
                                          </p:val>
                                        </p:tav>
                                        <p:tav tm="100000">
                                          <p:val>
                                            <p:strVal val="#ppt_x"/>
                                          </p:val>
                                        </p:tav>
                                      </p:tavLst>
                                    </p:anim>
                                    <p:anim calcmode="lin" valueType="num">
                                      <p:cBhvr additive="base">
                                        <p:cTn id="54" dur="500" fill="hold"/>
                                        <p:tgtEl>
                                          <p:spTgt spid="47"/>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500" fill="hold"/>
                                        <p:tgtEl>
                                          <p:spTgt spid="48"/>
                                        </p:tgtEl>
                                        <p:attrNameLst>
                                          <p:attrName>ppt_x</p:attrName>
                                        </p:attrNameLst>
                                      </p:cBhvr>
                                      <p:tavLst>
                                        <p:tav tm="0">
                                          <p:val>
                                            <p:strVal val="#ppt_x"/>
                                          </p:val>
                                        </p:tav>
                                        <p:tav tm="100000">
                                          <p:val>
                                            <p:strVal val="#ppt_x"/>
                                          </p:val>
                                        </p:tav>
                                      </p:tavLst>
                                    </p:anim>
                                    <p:anim calcmode="lin" valueType="num">
                                      <p:cBhvr additive="base">
                                        <p:cTn id="58" dur="500" fill="hold"/>
                                        <p:tgtEl>
                                          <p:spTgt spid="4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49"/>
                                        </p:tgtEl>
                                        <p:attrNameLst>
                                          <p:attrName>style.visibility</p:attrName>
                                        </p:attrNameLst>
                                      </p:cBhvr>
                                      <p:to>
                                        <p:strVal val="visible"/>
                                      </p:to>
                                    </p:set>
                                    <p:anim calcmode="lin" valueType="num">
                                      <p:cBhvr additive="base">
                                        <p:cTn id="61" dur="500" fill="hold"/>
                                        <p:tgtEl>
                                          <p:spTgt spid="49"/>
                                        </p:tgtEl>
                                        <p:attrNameLst>
                                          <p:attrName>ppt_x</p:attrName>
                                        </p:attrNameLst>
                                      </p:cBhvr>
                                      <p:tavLst>
                                        <p:tav tm="0">
                                          <p:val>
                                            <p:strVal val="#ppt_x"/>
                                          </p:val>
                                        </p:tav>
                                        <p:tav tm="100000">
                                          <p:val>
                                            <p:strVal val="#ppt_x"/>
                                          </p:val>
                                        </p:tav>
                                      </p:tavLst>
                                    </p:anim>
                                    <p:anim calcmode="lin" valueType="num">
                                      <p:cBhvr additive="base">
                                        <p:cTn id="62" dur="500" fill="hold"/>
                                        <p:tgtEl>
                                          <p:spTgt spid="49"/>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500" fill="hold"/>
                                        <p:tgtEl>
                                          <p:spTgt spid="50"/>
                                        </p:tgtEl>
                                        <p:attrNameLst>
                                          <p:attrName>ppt_x</p:attrName>
                                        </p:attrNameLst>
                                      </p:cBhvr>
                                      <p:tavLst>
                                        <p:tav tm="0">
                                          <p:val>
                                            <p:strVal val="#ppt_x"/>
                                          </p:val>
                                        </p:tav>
                                        <p:tav tm="100000">
                                          <p:val>
                                            <p:strVal val="#ppt_x"/>
                                          </p:val>
                                        </p:tav>
                                      </p:tavLst>
                                    </p:anim>
                                    <p:anim calcmode="lin" valueType="num">
                                      <p:cBhvr additive="base">
                                        <p:cTn id="66" dur="500" fill="hold"/>
                                        <p:tgtEl>
                                          <p:spTgt spid="50"/>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fill="hold"/>
                                        <p:tgtEl>
                                          <p:spTgt spid="51"/>
                                        </p:tgtEl>
                                        <p:attrNameLst>
                                          <p:attrName>ppt_x</p:attrName>
                                        </p:attrNameLst>
                                      </p:cBhvr>
                                      <p:tavLst>
                                        <p:tav tm="0">
                                          <p:val>
                                            <p:strVal val="#ppt_x"/>
                                          </p:val>
                                        </p:tav>
                                        <p:tav tm="100000">
                                          <p:val>
                                            <p:strVal val="#ppt_x"/>
                                          </p:val>
                                        </p:tav>
                                      </p:tavLst>
                                    </p:anim>
                                    <p:anim calcmode="lin" valueType="num">
                                      <p:cBhvr additive="base">
                                        <p:cTn id="70"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52"/>
                                        </p:tgtEl>
                                        <p:attrNameLst>
                                          <p:attrName>style.visibility</p:attrName>
                                        </p:attrNameLst>
                                      </p:cBhvr>
                                      <p:to>
                                        <p:strVal val="visible"/>
                                      </p:to>
                                    </p:set>
                                    <p:anim calcmode="lin" valueType="num">
                                      <p:cBhvr additive="base">
                                        <p:cTn id="75" dur="500" fill="hold"/>
                                        <p:tgtEl>
                                          <p:spTgt spid="52"/>
                                        </p:tgtEl>
                                        <p:attrNameLst>
                                          <p:attrName>ppt_x</p:attrName>
                                        </p:attrNameLst>
                                      </p:cBhvr>
                                      <p:tavLst>
                                        <p:tav tm="0">
                                          <p:val>
                                            <p:strVal val="#ppt_x"/>
                                          </p:val>
                                        </p:tav>
                                        <p:tav tm="100000">
                                          <p:val>
                                            <p:strVal val="#ppt_x"/>
                                          </p:val>
                                        </p:tav>
                                      </p:tavLst>
                                    </p:anim>
                                    <p:anim calcmode="lin" valueType="num">
                                      <p:cBhvr additive="base">
                                        <p:cTn id="76"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7" grpId="1"/>
      <p:bldP spid="39" grpId="0"/>
      <p:bldP spid="39" grpId="1"/>
      <p:bldP spid="38" grpId="0"/>
      <p:bldP spid="38" grpId="1"/>
      <p:bldP spid="40" grpId="0"/>
      <p:bldP spid="40" grpId="1"/>
      <p:bldP spid="42" grpId="0"/>
      <p:bldP spid="42" grpId="1"/>
      <p:bldP spid="43" grpId="0"/>
      <p:bldP spid="43" grpId="1"/>
      <p:bldP spid="44" grpId="0"/>
      <p:bldP spid="44" grpId="1"/>
      <p:bldP spid="52" grpId="0"/>
      <p:bldP spid="52"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品读形象</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37" name="文本框 4"/>
          <p:cNvSpPr txBox="1"/>
          <p:nvPr/>
        </p:nvSpPr>
        <p:spPr>
          <a:xfrm>
            <a:off x="1979712" y="248330"/>
            <a:ext cx="1944216" cy="523220"/>
          </a:xfrm>
          <a:prstGeom prst="rect">
            <a:avLst/>
          </a:prstGeom>
          <a:noFill/>
        </p:spPr>
        <p:txBody>
          <a:bodyPr wrap="square" rtlCol="0">
            <a:spAutoFit/>
          </a:bodyPr>
          <a:lstStyle/>
          <a:p>
            <a:r>
              <a:rPr lang="zh-CN" altLang="en-US" sz="2800" dirty="0">
                <a:solidFill>
                  <a:srgbClr val="FFFF00"/>
                </a:solidFill>
                <a:latin typeface="楷体" panose="02010609060101010101" charset="-122"/>
                <a:ea typeface="楷体" panose="02010609060101010101" charset="-122"/>
              </a:rPr>
              <a:t>补充对联</a:t>
            </a:r>
            <a:endParaRPr lang="zh-CN" altLang="en-US" sz="2800" dirty="0">
              <a:solidFill>
                <a:srgbClr val="FFFF00"/>
              </a:solidFill>
              <a:latin typeface="楷体" panose="02010609060101010101" charset="-122"/>
              <a:ea typeface="楷体" panose="02010609060101010101" charset="-122"/>
            </a:endParaRPr>
          </a:p>
        </p:txBody>
      </p:sp>
      <p:sp>
        <p:nvSpPr>
          <p:cNvPr id="10" name="文本框 4"/>
          <p:cNvSpPr txBox="1"/>
          <p:nvPr/>
        </p:nvSpPr>
        <p:spPr>
          <a:xfrm>
            <a:off x="179512" y="962739"/>
            <a:ext cx="8784976" cy="475615"/>
          </a:xfrm>
          <a:prstGeom prst="rect">
            <a:avLst/>
          </a:prstGeom>
          <a:noFill/>
          <a:ln>
            <a:solidFill>
              <a:schemeClr val="bg1"/>
            </a:solidFill>
          </a:ln>
        </p:spPr>
        <p:txBody>
          <a:bodyPr wrap="square" rtlCol="0">
            <a:spAutoFit/>
          </a:bodyPr>
          <a:lstStyle/>
          <a:p>
            <a:pPr>
              <a:lnSpc>
                <a:spcPts val="3000"/>
              </a:lnSpc>
            </a:pPr>
            <a:r>
              <a:rPr lang="zh-CN" sz="2200" b="1" dirty="0">
                <a:solidFill>
                  <a:schemeClr val="bg1"/>
                </a:solidFill>
                <a:latin typeface="楷体" panose="02010609060101010101" charset="-122"/>
                <a:ea typeface="楷体" panose="02010609060101010101" charset="-122"/>
              </a:rPr>
              <a:t>你更喜欢狼还是屠户呢？为何？</a:t>
            </a:r>
            <a:endParaRPr lang="zh-CN" sz="2200" b="1" dirty="0">
              <a:solidFill>
                <a:schemeClr val="bg1"/>
              </a:solidFill>
              <a:latin typeface="仿宋" panose="02010609060101010101" pitchFamily="49" charset="-122"/>
              <a:ea typeface="仿宋" panose="02010609060101010101" pitchFamily="49" charset="-122"/>
            </a:endParaRPr>
          </a:p>
        </p:txBody>
      </p:sp>
      <p:sp>
        <p:nvSpPr>
          <p:cNvPr id="14" name="文本框 4"/>
          <p:cNvSpPr txBox="1"/>
          <p:nvPr/>
        </p:nvSpPr>
        <p:spPr>
          <a:xfrm>
            <a:off x="201528" y="2025882"/>
            <a:ext cx="806076"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上联</a:t>
            </a:r>
            <a:endParaRPr lang="zh-CN" altLang="en-US" sz="2400" dirty="0">
              <a:solidFill>
                <a:schemeClr val="bg1"/>
              </a:solidFill>
              <a:latin typeface="楷体" panose="02010609060101010101" charset="-122"/>
              <a:ea typeface="楷体" panose="02010609060101010101" charset="-122"/>
            </a:endParaRPr>
          </a:p>
        </p:txBody>
      </p:sp>
      <p:sp>
        <p:nvSpPr>
          <p:cNvPr id="15" name="文本框 4"/>
          <p:cNvSpPr txBox="1"/>
          <p:nvPr/>
        </p:nvSpPr>
        <p:spPr>
          <a:xfrm>
            <a:off x="1219576" y="1779662"/>
            <a:ext cx="7456880" cy="1113766"/>
          </a:xfrm>
          <a:prstGeom prst="rect">
            <a:avLst/>
          </a:prstGeom>
          <a:noFill/>
        </p:spPr>
        <p:txBody>
          <a:bodyPr wrap="square" rtlCol="0">
            <a:spAutoFit/>
          </a:bodyPr>
          <a:lstStyle/>
          <a:p>
            <a:pPr>
              <a:lnSpc>
                <a:spcPct val="150000"/>
              </a:lnSpc>
            </a:pPr>
            <a:r>
              <a:rPr lang="zh-CN" altLang="en-US" sz="2400" dirty="0">
                <a:solidFill>
                  <a:schemeClr val="bg1"/>
                </a:solidFill>
                <a:latin typeface="楷体" panose="02010609060101010101" charset="-122"/>
                <a:ea typeface="楷体" panose="02010609060101010101" charset="-122"/>
              </a:rPr>
              <a:t>一屠晚归，途遇两狼，屠初惧，复大窘，然并杀两狼，</a:t>
            </a:r>
            <a:r>
              <a:rPr lang="zh-CN" altLang="en-US" sz="2400" dirty="0">
                <a:solidFill>
                  <a:srgbClr val="FFFF00"/>
                </a:solidFill>
                <a:latin typeface="楷体" panose="02010609060101010101" charset="-122"/>
                <a:ea typeface="楷体" panose="02010609060101010101" charset="-122"/>
              </a:rPr>
              <a:t>屠果</a:t>
            </a:r>
            <a:r>
              <a:rPr lang="zh-CN" altLang="en-US" sz="2400" u="sng"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耶。</a:t>
            </a:r>
            <a:endParaRPr lang="zh-CN" altLang="en-US" sz="2400" dirty="0">
              <a:solidFill>
                <a:srgbClr val="FFFF00"/>
              </a:solidFill>
              <a:latin typeface="楷体" panose="02010609060101010101" charset="-122"/>
              <a:ea typeface="楷体" panose="02010609060101010101" charset="-122"/>
            </a:endParaRPr>
          </a:p>
        </p:txBody>
      </p:sp>
      <p:sp>
        <p:nvSpPr>
          <p:cNvPr id="16" name="文本框 4"/>
          <p:cNvSpPr txBox="1"/>
          <p:nvPr/>
        </p:nvSpPr>
        <p:spPr>
          <a:xfrm>
            <a:off x="201528" y="3576412"/>
            <a:ext cx="806076"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下联</a:t>
            </a:r>
            <a:endParaRPr lang="zh-CN" altLang="en-US" sz="2400" dirty="0">
              <a:solidFill>
                <a:schemeClr val="bg1"/>
              </a:solidFill>
              <a:latin typeface="楷体" panose="02010609060101010101" charset="-122"/>
              <a:ea typeface="楷体" panose="02010609060101010101" charset="-122"/>
            </a:endParaRPr>
          </a:p>
        </p:txBody>
      </p:sp>
      <p:sp>
        <p:nvSpPr>
          <p:cNvPr id="17" name="文本框 4"/>
          <p:cNvSpPr txBox="1"/>
          <p:nvPr/>
        </p:nvSpPr>
        <p:spPr>
          <a:xfrm>
            <a:off x="1219576" y="3330192"/>
            <a:ext cx="7456880" cy="1113766"/>
          </a:xfrm>
          <a:prstGeom prst="rect">
            <a:avLst/>
          </a:prstGeom>
          <a:noFill/>
        </p:spPr>
        <p:txBody>
          <a:bodyPr wrap="square" rtlCol="0">
            <a:spAutoFit/>
          </a:bodyPr>
          <a:lstStyle/>
          <a:p>
            <a:pPr>
              <a:lnSpc>
                <a:spcPct val="150000"/>
              </a:lnSpc>
            </a:pPr>
            <a:r>
              <a:rPr lang="zh-CN" altLang="en-US" sz="2400" dirty="0">
                <a:solidFill>
                  <a:schemeClr val="bg1"/>
                </a:solidFill>
                <a:latin typeface="楷体" panose="02010609060101010101" charset="-122"/>
                <a:ea typeface="楷体" panose="02010609060101010101" charset="-122"/>
              </a:rPr>
              <a:t>两狼并驱，缀行甚远，一径去，一坐前，却命丧屠手，</a:t>
            </a:r>
            <a:r>
              <a:rPr lang="zh-CN" altLang="en-US" sz="2400" dirty="0">
                <a:solidFill>
                  <a:srgbClr val="FFFF00"/>
                </a:solidFill>
                <a:latin typeface="楷体" panose="02010609060101010101" charset="-122"/>
                <a:ea typeface="楷体" panose="02010609060101010101" charset="-122"/>
              </a:rPr>
              <a:t>狼诚</a:t>
            </a:r>
            <a:r>
              <a:rPr lang="zh-CN" altLang="en-US" sz="2400" u="sng"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矣。</a:t>
            </a:r>
            <a:endParaRPr lang="zh-CN" altLang="en-US" sz="2400" dirty="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Rectangle 2"/>
          <p:cNvSpPr>
            <a:spLocks noGrp="1"/>
          </p:cNvSpPr>
          <p:nvPr>
            <p:ph type="title"/>
          </p:nvPr>
        </p:nvSpPr>
        <p:spPr>
          <a:xfrm>
            <a:off x="251460" y="267335"/>
            <a:ext cx="8737600" cy="857250"/>
          </a:xfrm>
        </p:spPr>
        <p:txBody>
          <a:bodyPr vert="horz" wrap="square" lIns="68580" tIns="34290" rIns="68580" bIns="34290" anchor="ctr" anchorCtr="0">
            <a:normAutofit fontScale="90000"/>
          </a:bodyPr>
          <a:p>
            <a:pPr eaLnBrk="1" hangingPunct="1"/>
            <a:r>
              <a:rPr lang="zh-CN" altLang="en-US" sz="2665" b="1" dirty="0">
                <a:solidFill>
                  <a:srgbClr val="FFFF00"/>
                </a:solidFill>
              </a:rPr>
              <a:t>最后一段，作者称狼</a:t>
            </a:r>
            <a:r>
              <a:rPr lang="en-US" altLang="zh-CN" sz="2665" b="1" dirty="0">
                <a:solidFill>
                  <a:srgbClr val="FFFF00"/>
                </a:solidFill>
              </a:rPr>
              <a:t>“</a:t>
            </a:r>
            <a:r>
              <a:rPr lang="zh-CN" altLang="en-US" sz="2665" b="1" dirty="0">
                <a:solidFill>
                  <a:srgbClr val="FFFF00"/>
                </a:solidFill>
              </a:rPr>
              <a:t>黠</a:t>
            </a:r>
            <a:r>
              <a:rPr lang="en-US" altLang="zh-CN" sz="2665" b="1" dirty="0">
                <a:solidFill>
                  <a:srgbClr val="FFFF00"/>
                </a:solidFill>
              </a:rPr>
              <a:t>”“</a:t>
            </a:r>
            <a:r>
              <a:rPr lang="zh-CN" altLang="en-US" sz="2665" b="1" dirty="0">
                <a:solidFill>
                  <a:srgbClr val="FFFF00"/>
                </a:solidFill>
              </a:rPr>
              <a:t>变诈几何</a:t>
            </a:r>
            <a:r>
              <a:rPr lang="en-US" altLang="zh-CN" sz="2665" b="1" dirty="0">
                <a:solidFill>
                  <a:srgbClr val="FFFF00"/>
                </a:solidFill>
              </a:rPr>
              <a:t>”</a:t>
            </a:r>
            <a:r>
              <a:rPr lang="zh-CN" altLang="en-US" sz="2665" b="1" dirty="0">
                <a:solidFill>
                  <a:srgbClr val="FFFF00"/>
                </a:solidFill>
              </a:rPr>
              <a:t>，本文</a:t>
            </a:r>
            <a:r>
              <a:rPr lang="en-US" altLang="zh-CN" sz="2665" b="1" dirty="0">
                <a:solidFill>
                  <a:srgbClr val="FFFF00"/>
                </a:solidFill>
              </a:rPr>
              <a:t>“</a:t>
            </a:r>
            <a:r>
              <a:rPr lang="zh-CN" altLang="en-US" sz="2665" b="1" dirty="0">
                <a:solidFill>
                  <a:srgbClr val="FFFF00"/>
                </a:solidFill>
              </a:rPr>
              <a:t>变诈</a:t>
            </a:r>
            <a:r>
              <a:rPr lang="en-US" altLang="zh-CN" sz="2665" b="1" dirty="0">
                <a:solidFill>
                  <a:srgbClr val="FFFF00"/>
                </a:solidFill>
              </a:rPr>
              <a:t>”</a:t>
            </a:r>
            <a:r>
              <a:rPr lang="zh-CN" altLang="en-US" sz="2665" b="1" dirty="0">
                <a:solidFill>
                  <a:srgbClr val="FFFF00"/>
                </a:solidFill>
              </a:rPr>
              <a:t>究竟有</a:t>
            </a:r>
            <a:r>
              <a:rPr lang="en-US" altLang="zh-CN" sz="2665" b="1" dirty="0">
                <a:solidFill>
                  <a:srgbClr val="FFFF00"/>
                </a:solidFill>
              </a:rPr>
              <a:t>“</a:t>
            </a:r>
            <a:r>
              <a:rPr lang="zh-CN" altLang="en-US" sz="2665" b="1" dirty="0">
                <a:solidFill>
                  <a:srgbClr val="FFFF00"/>
                </a:solidFill>
              </a:rPr>
              <a:t>几何</a:t>
            </a:r>
            <a:r>
              <a:rPr lang="en-US" altLang="zh-CN" sz="2665" b="1" dirty="0">
                <a:solidFill>
                  <a:srgbClr val="FFFF00"/>
                </a:solidFill>
              </a:rPr>
              <a:t>”</a:t>
            </a:r>
            <a:r>
              <a:rPr lang="zh-CN" altLang="en-US" sz="2665" b="1" dirty="0">
                <a:solidFill>
                  <a:srgbClr val="FFFF00"/>
                </a:solidFill>
              </a:rPr>
              <a:t>？</a:t>
            </a:r>
            <a:endParaRPr lang="zh-CN" altLang="en-US" sz="2665" b="1" dirty="0">
              <a:solidFill>
                <a:srgbClr val="FFFF00"/>
              </a:solidFill>
            </a:endParaRPr>
          </a:p>
        </p:txBody>
      </p:sp>
      <p:sp>
        <p:nvSpPr>
          <p:cNvPr id="23555" name="Rectangle 3"/>
          <p:cNvSpPr>
            <a:spLocks noGrp="1"/>
          </p:cNvSpPr>
          <p:nvPr>
            <p:ph idx="1"/>
          </p:nvPr>
        </p:nvSpPr>
        <p:spPr>
          <a:xfrm>
            <a:off x="755650" y="1059180"/>
            <a:ext cx="7877175" cy="1682115"/>
          </a:xfrm>
        </p:spPr>
        <p:txBody>
          <a:bodyPr vert="horz" wrap="square" lIns="68580" tIns="34290" rIns="68580" bIns="34290" anchor="t" anchorCtr="0">
            <a:normAutofit/>
          </a:bodyPr>
          <a:p>
            <a:pPr marL="0" indent="0" eaLnBrk="1" hangingPunct="1">
              <a:buFontTx/>
              <a:buNone/>
            </a:pPr>
            <a:r>
              <a:rPr lang="en-US" altLang="zh-CN" sz="2700" dirty="0">
                <a:solidFill>
                  <a:schemeClr val="bg1"/>
                </a:solidFill>
                <a:latin typeface="华文新魏" panose="02010800040101010101" pitchFamily="2" charset="-122"/>
                <a:ea typeface="华文新魏" panose="02010800040101010101" pitchFamily="2" charset="-122"/>
              </a:rPr>
              <a:t>1</a:t>
            </a:r>
            <a:r>
              <a:rPr lang="zh-CN" altLang="en-US" sz="2700" dirty="0">
                <a:solidFill>
                  <a:schemeClr val="bg1"/>
                </a:solidFill>
                <a:latin typeface="华文新魏" panose="02010800040101010101" pitchFamily="2" charset="-122"/>
                <a:ea typeface="华文新魏" panose="02010800040101010101" pitchFamily="2" charset="-122"/>
              </a:rPr>
              <a:t>、一狼径去</a:t>
            </a:r>
            <a:r>
              <a:rPr lang="zh-CN" altLang="en-US" sz="2700" dirty="0">
                <a:solidFill>
                  <a:srgbClr val="FFFF00"/>
                </a:solidFill>
                <a:latin typeface="华文新魏" panose="02010800040101010101" pitchFamily="2" charset="-122"/>
                <a:ea typeface="华文新魏" panose="02010800040101010101" pitchFamily="2" charset="-122"/>
              </a:rPr>
              <a:t>（一诈）</a:t>
            </a:r>
            <a:r>
              <a:rPr lang="zh-CN" altLang="en-US" sz="2700" dirty="0">
                <a:solidFill>
                  <a:schemeClr val="bg1"/>
                </a:solidFill>
                <a:latin typeface="华文新魏" panose="02010800040101010101" pitchFamily="2" charset="-122"/>
                <a:ea typeface="华文新魏" panose="02010800040101010101" pitchFamily="2" charset="-122"/>
              </a:rPr>
              <a:t>，其一犬坐于前</a:t>
            </a:r>
            <a:r>
              <a:rPr lang="zh-CN" altLang="en-US" sz="2700" dirty="0">
                <a:solidFill>
                  <a:srgbClr val="FFFF00"/>
                </a:solidFill>
                <a:latin typeface="华文新魏" panose="02010800040101010101" pitchFamily="2" charset="-122"/>
                <a:ea typeface="华文新魏" panose="02010800040101010101" pitchFamily="2" charset="-122"/>
              </a:rPr>
              <a:t>（二诈）</a:t>
            </a:r>
            <a:r>
              <a:rPr lang="zh-CN" altLang="en-US" sz="2700" dirty="0">
                <a:solidFill>
                  <a:schemeClr val="bg1"/>
                </a:solidFill>
                <a:latin typeface="华文新魏" panose="02010800040101010101" pitchFamily="2" charset="-122"/>
                <a:ea typeface="华文新魏" panose="02010800040101010101" pitchFamily="2" charset="-122"/>
              </a:rPr>
              <a:t>。久之，目似瞑，意暇甚。</a:t>
            </a:r>
            <a:r>
              <a:rPr lang="zh-CN" altLang="en-US" sz="2700" dirty="0">
                <a:solidFill>
                  <a:srgbClr val="FFFF00"/>
                </a:solidFill>
                <a:latin typeface="华文新魏" panose="02010800040101010101" pitchFamily="2" charset="-122"/>
                <a:ea typeface="华文新魏" panose="02010800040101010101" pitchFamily="2" charset="-122"/>
              </a:rPr>
              <a:t>（三诈） </a:t>
            </a:r>
            <a:endParaRPr lang="zh-CN" altLang="en-US" sz="2700" dirty="0">
              <a:solidFill>
                <a:schemeClr val="bg1"/>
              </a:solidFill>
              <a:latin typeface="华文新魏" panose="02010800040101010101" pitchFamily="2" charset="-122"/>
              <a:ea typeface="华文新魏" panose="02010800040101010101" pitchFamily="2" charset="-122"/>
            </a:endParaRPr>
          </a:p>
          <a:p>
            <a:pPr marL="0" indent="0" algn="just" eaLnBrk="1" hangingPunct="1">
              <a:buFontTx/>
              <a:buNone/>
            </a:pPr>
            <a:r>
              <a:rPr lang="en-US" altLang="zh-CN" sz="2700" dirty="0">
                <a:solidFill>
                  <a:schemeClr val="bg1"/>
                </a:solidFill>
                <a:latin typeface="华文新魏" panose="02010800040101010101" pitchFamily="2" charset="-122"/>
                <a:ea typeface="华文新魏" panose="02010800040101010101" pitchFamily="2" charset="-122"/>
              </a:rPr>
              <a:t>2</a:t>
            </a:r>
            <a:r>
              <a:rPr lang="zh-CN" altLang="en-US" sz="2700" dirty="0">
                <a:solidFill>
                  <a:schemeClr val="bg1"/>
                </a:solidFill>
                <a:latin typeface="华文新魏" panose="02010800040101010101" pitchFamily="2" charset="-122"/>
                <a:ea typeface="华文新魏" panose="02010800040101010101" pitchFamily="2" charset="-122"/>
              </a:rPr>
              <a:t>、一狼洞其中，意将隧入以攻其后也。</a:t>
            </a:r>
            <a:r>
              <a:rPr lang="zh-CN" altLang="en-US" sz="2700" dirty="0">
                <a:solidFill>
                  <a:srgbClr val="FFFF00"/>
                </a:solidFill>
                <a:latin typeface="华文新魏" panose="02010800040101010101" pitchFamily="2" charset="-122"/>
                <a:ea typeface="华文新魏" panose="02010800040101010101" pitchFamily="2" charset="-122"/>
              </a:rPr>
              <a:t>（四诈）</a:t>
            </a:r>
            <a:endParaRPr lang="zh-CN" altLang="en-US" sz="2700" dirty="0">
              <a:solidFill>
                <a:srgbClr val="FFFF00"/>
              </a:solidFill>
              <a:latin typeface="华文新魏" panose="02010800040101010101" pitchFamily="2" charset="-122"/>
              <a:ea typeface="华文新魏" panose="02010800040101010101" pitchFamily="2" charset="-122"/>
            </a:endParaRPr>
          </a:p>
          <a:p>
            <a:pPr marL="0" indent="0" algn="just" eaLnBrk="1" hangingPunct="1">
              <a:buFontTx/>
              <a:buNone/>
            </a:pPr>
            <a:endParaRPr lang="zh-CN" altLang="en-US" sz="2700" dirty="0">
              <a:solidFill>
                <a:srgbClr val="FFFF00"/>
              </a:solidFill>
              <a:latin typeface="华文新魏" panose="02010800040101010101" pitchFamily="2" charset="-122"/>
              <a:ea typeface="华文新魏" panose="02010800040101010101" pitchFamily="2" charset="-122"/>
            </a:endParaRPr>
          </a:p>
        </p:txBody>
      </p:sp>
      <p:sp>
        <p:nvSpPr>
          <p:cNvPr id="2" name="文本框 1"/>
          <p:cNvSpPr txBox="1"/>
          <p:nvPr/>
        </p:nvSpPr>
        <p:spPr>
          <a:xfrm>
            <a:off x="1043940" y="2643505"/>
            <a:ext cx="7526655" cy="501650"/>
          </a:xfrm>
          <a:prstGeom prst="rect">
            <a:avLst/>
          </a:prstGeom>
          <a:noFill/>
        </p:spPr>
        <p:txBody>
          <a:bodyPr wrap="square" rtlCol="0" anchor="t">
            <a:spAutoFit/>
          </a:bodyPr>
          <a:p>
            <a:pPr eaLnBrk="1" hangingPunct="1"/>
            <a:r>
              <a:rPr lang="zh-CN" sz="2665" b="1" dirty="0">
                <a:solidFill>
                  <a:srgbClr val="FFFF00"/>
                </a:solidFill>
                <a:sym typeface="+mn-ea"/>
              </a:rPr>
              <a:t>除了狡诈，狼还有其它特点吗？</a:t>
            </a:r>
            <a:endParaRPr lang="zh-CN" sz="2665" b="1" dirty="0">
              <a:solidFill>
                <a:srgbClr val="FFFF00"/>
              </a:solidFill>
              <a:sym typeface="+mn-ea"/>
            </a:endParaRPr>
          </a:p>
        </p:txBody>
      </p:sp>
      <p:sp>
        <p:nvSpPr>
          <p:cNvPr id="3" name="Rectangle 3"/>
          <p:cNvSpPr>
            <a:spLocks noGrp="1"/>
          </p:cNvSpPr>
          <p:nvPr/>
        </p:nvSpPr>
        <p:spPr>
          <a:xfrm>
            <a:off x="827405" y="3363595"/>
            <a:ext cx="7877175" cy="1336675"/>
          </a:xfrm>
          <a:prstGeom prst="rect">
            <a:avLst/>
          </a:prstGeom>
        </p:spPr>
        <p:txBody>
          <a:bodyPr vert="horz" wrap="square" lIns="68580" tIns="34290" rIns="68580" bIns="34290" rtlCol="0" anchor="t" anchorCtr="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eaLnBrk="1" hangingPunct="1">
              <a:buFontTx/>
              <a:buNone/>
            </a:pPr>
            <a:r>
              <a:rPr lang="en-US" altLang="zh-CN" sz="2700" b="1" dirty="0">
                <a:solidFill>
                  <a:schemeClr val="bg1"/>
                </a:solidFill>
                <a:latin typeface="华文新魏" panose="02010800040101010101" pitchFamily="2" charset="-122"/>
                <a:ea typeface="华文新魏" panose="02010800040101010101" pitchFamily="2" charset="-122"/>
              </a:rPr>
              <a:t>1</a:t>
            </a:r>
            <a:r>
              <a:rPr lang="zh-CN" altLang="en-US" sz="2700" b="1" dirty="0">
                <a:solidFill>
                  <a:schemeClr val="bg1"/>
                </a:solidFill>
                <a:latin typeface="华文新魏" panose="02010800040101010101" pitchFamily="2" charset="-122"/>
                <a:ea typeface="华文新魏" panose="02010800040101010101" pitchFamily="2" charset="-122"/>
              </a:rPr>
              <a:t>、</a:t>
            </a:r>
            <a:r>
              <a:rPr lang="zh-CN" altLang="en-US" sz="2700" b="1" dirty="0">
                <a:solidFill>
                  <a:schemeClr val="bg1"/>
                </a:solidFill>
                <a:latin typeface="楷体" panose="02010609060101010101" charset="-122"/>
                <a:ea typeface="楷体" panose="02010609060101010101" charset="-122"/>
                <a:sym typeface="+mn-ea"/>
              </a:rPr>
              <a:t>一狼得骨止，一狼仍从。</a:t>
            </a:r>
            <a:r>
              <a:rPr lang="en-US" altLang="zh-CN" sz="2700" b="1" dirty="0">
                <a:solidFill>
                  <a:schemeClr val="bg1"/>
                </a:solidFill>
                <a:latin typeface="楷体" panose="02010609060101010101" charset="-122"/>
                <a:ea typeface="楷体" panose="02010609060101010101" charset="-122"/>
                <a:sym typeface="+mn-ea"/>
              </a:rPr>
              <a:t>....</a:t>
            </a:r>
            <a:r>
              <a:rPr lang="zh-CN" altLang="en-US" sz="2700" b="1" dirty="0">
                <a:solidFill>
                  <a:schemeClr val="bg1"/>
                </a:solidFill>
                <a:latin typeface="楷体" panose="02010609060101010101" charset="-122"/>
                <a:ea typeface="楷体" panose="02010609060101010101" charset="-122"/>
                <a:sym typeface="+mn-ea"/>
              </a:rPr>
              <a:t>并驱如故</a:t>
            </a:r>
            <a:r>
              <a:rPr lang="en-US" altLang="zh-CN" sz="2700" b="1" dirty="0">
                <a:solidFill>
                  <a:schemeClr val="bg1"/>
                </a:solidFill>
                <a:latin typeface="楷体" panose="02010609060101010101" charset="-122"/>
                <a:ea typeface="楷体" panose="02010609060101010101" charset="-122"/>
                <a:sym typeface="+mn-ea"/>
              </a:rPr>
              <a:t>——</a:t>
            </a:r>
            <a:r>
              <a:rPr lang="zh-CN" altLang="en-US" sz="2700" b="1" dirty="0">
                <a:solidFill>
                  <a:srgbClr val="FFFF00"/>
                </a:solidFill>
                <a:latin typeface="楷体" panose="02010609060101010101" charset="-122"/>
                <a:ea typeface="楷体" panose="02010609060101010101" charset="-122"/>
                <a:sym typeface="+mn-ea"/>
              </a:rPr>
              <a:t>贪婪</a:t>
            </a:r>
            <a:endParaRPr lang="zh-CN" altLang="en-US" sz="2700" dirty="0">
              <a:solidFill>
                <a:srgbClr val="FFFF00"/>
              </a:solidFill>
              <a:latin typeface="楷体" panose="02010609060101010101" charset="-122"/>
              <a:ea typeface="楷体" panose="02010609060101010101" charset="-122"/>
              <a:sym typeface="+mn-ea"/>
            </a:endParaRPr>
          </a:p>
          <a:p>
            <a:pPr marL="0" indent="0" algn="just" eaLnBrk="1" hangingPunct="1">
              <a:buFontTx/>
              <a:buNone/>
            </a:pPr>
            <a:r>
              <a:rPr lang="en-US" sz="2700" dirty="0">
                <a:solidFill>
                  <a:schemeClr val="bg1"/>
                </a:solidFill>
                <a:latin typeface="华文新魏" panose="02010800040101010101" pitchFamily="2" charset="-122"/>
                <a:ea typeface="华文新魏" panose="02010800040101010101" pitchFamily="2" charset="-122"/>
              </a:rPr>
              <a:t>2</a:t>
            </a:r>
            <a:r>
              <a:rPr lang="zh-CN" altLang="en-US" sz="2700" b="1" dirty="0">
                <a:solidFill>
                  <a:schemeClr val="bg1"/>
                </a:solidFill>
                <a:latin typeface="华文新魏" panose="02010800040101010101" pitchFamily="2" charset="-122"/>
                <a:ea typeface="华文新魏" panose="02010800040101010101" pitchFamily="2" charset="-122"/>
              </a:rPr>
              <a:t>、眈眈相向</a:t>
            </a:r>
            <a:r>
              <a:rPr lang="en-US" altLang="zh-CN" sz="2700" b="1" dirty="0">
                <a:solidFill>
                  <a:schemeClr val="bg1"/>
                </a:solidFill>
                <a:latin typeface="华文新魏" panose="02010800040101010101" pitchFamily="2" charset="-122"/>
                <a:ea typeface="华文新魏" panose="02010800040101010101" pitchFamily="2" charset="-122"/>
              </a:rPr>
              <a:t>....</a:t>
            </a:r>
            <a:r>
              <a:rPr lang="zh-CN" altLang="en-US" sz="2700" b="1" dirty="0">
                <a:solidFill>
                  <a:schemeClr val="bg1"/>
                </a:solidFill>
                <a:latin typeface="楷体" panose="02010609060101010101" charset="-122"/>
                <a:ea typeface="楷体" panose="02010609060101010101" charset="-122"/>
                <a:sym typeface="+mn-ea"/>
              </a:rPr>
              <a:t>以攻其后</a:t>
            </a:r>
            <a:r>
              <a:rPr lang="en-US" altLang="zh-CN" sz="2700" b="1" dirty="0">
                <a:solidFill>
                  <a:schemeClr val="bg1"/>
                </a:solidFill>
                <a:latin typeface="楷体" panose="02010609060101010101" charset="-122"/>
                <a:ea typeface="楷体" panose="02010609060101010101" charset="-122"/>
                <a:sym typeface="+mn-ea"/>
              </a:rPr>
              <a:t>——</a:t>
            </a:r>
            <a:r>
              <a:rPr lang="zh-CN" altLang="en-US" sz="2700" b="1" dirty="0">
                <a:solidFill>
                  <a:srgbClr val="FFFF00"/>
                </a:solidFill>
                <a:latin typeface="楷体" panose="02010609060101010101" charset="-122"/>
                <a:ea typeface="楷体" panose="02010609060101010101" charset="-122"/>
                <a:sym typeface="+mn-ea"/>
              </a:rPr>
              <a:t>凶狠</a:t>
            </a:r>
            <a:endParaRPr lang="zh-CN" altLang="en-US" sz="2700" b="1" dirty="0">
              <a:solidFill>
                <a:srgbClr val="FFFF00"/>
              </a:solidFill>
              <a:latin typeface="楷体" panose="02010609060101010101" charset="-122"/>
              <a:ea typeface="楷体" panose="02010609060101010101" charset="-122"/>
              <a:sym typeface="+mn-ea"/>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3555">
                                            <p:txEl>
                                              <p:charRg st="22" end="47"/>
                                            </p:txEl>
                                          </p:spTgt>
                                        </p:tgtEl>
                                        <p:attrNameLst>
                                          <p:attrName>style.visibility</p:attrName>
                                        </p:attrNameLst>
                                      </p:cBhvr>
                                      <p:to>
                                        <p:strVal val="visible"/>
                                      </p:to>
                                    </p:set>
                                    <p:animEffect transition="in" filter="box(out)">
                                      <p:cBhvr>
                                        <p:cTn id="7" dur="500"/>
                                        <p:tgtEl>
                                          <p:spTgt spid="23555">
                                            <p:txEl>
                                              <p:charRg st="22" end="47"/>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3555">
                                            <p:txEl>
                                              <p:charRg st="47" end="64"/>
                                            </p:txEl>
                                          </p:spTgt>
                                        </p:tgtEl>
                                        <p:attrNameLst>
                                          <p:attrName>style.visibility</p:attrName>
                                        </p:attrNameLst>
                                      </p:cBhvr>
                                      <p:to>
                                        <p:strVal val="visible"/>
                                      </p:to>
                                    </p:set>
                                    <p:animEffect transition="in" filter="box(out)">
                                      <p:cBhvr>
                                        <p:cTn id="12" dur="500"/>
                                        <p:tgtEl>
                                          <p:spTgt spid="23555">
                                            <p:txEl>
                                              <p:charRg st="47" end="64"/>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additive="base">
                                        <p:cTn id="1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additive="base">
                                        <p:cTn id="2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additive="base">
                                        <p:cTn id="2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Rectangle 1026"/>
          <p:cNvSpPr>
            <a:spLocks noGrp="1"/>
          </p:cNvSpPr>
          <p:nvPr>
            <p:ph type="title"/>
          </p:nvPr>
        </p:nvSpPr>
        <p:spPr>
          <a:xfrm>
            <a:off x="611505" y="123270"/>
            <a:ext cx="5829300" cy="857250"/>
          </a:xfrm>
        </p:spPr>
        <p:txBody>
          <a:bodyPr vert="horz" wrap="square" lIns="68580" tIns="34290" rIns="68580" bIns="34290" anchor="ctr" anchorCtr="0"/>
          <a:p>
            <a:pPr eaLnBrk="1" hangingPunct="1"/>
            <a:r>
              <a:rPr lang="zh-CN" altLang="en-US" sz="3000" b="1" dirty="0">
                <a:solidFill>
                  <a:schemeClr val="bg1"/>
                </a:solidFill>
              </a:rPr>
              <a:t>屠户的</a:t>
            </a:r>
            <a:r>
              <a:rPr lang="zh-CN" altLang="en-US" sz="3000" b="1" dirty="0">
                <a:solidFill>
                  <a:srgbClr val="FFFF00"/>
                </a:solidFill>
              </a:rPr>
              <a:t>机智警觉</a:t>
            </a:r>
            <a:r>
              <a:rPr lang="zh-CN" altLang="en-US" sz="3000" b="1" dirty="0">
                <a:solidFill>
                  <a:schemeClr val="bg1"/>
                </a:solidFill>
              </a:rPr>
              <a:t>表现在什么地方？</a:t>
            </a:r>
            <a:endParaRPr lang="zh-CN" altLang="en-US" sz="3000" b="1" dirty="0">
              <a:solidFill>
                <a:schemeClr val="bg1"/>
              </a:solidFill>
            </a:endParaRPr>
          </a:p>
        </p:txBody>
      </p:sp>
      <p:sp>
        <p:nvSpPr>
          <p:cNvPr id="24579" name="Rectangle 1027"/>
          <p:cNvSpPr>
            <a:spLocks noGrp="1"/>
          </p:cNvSpPr>
          <p:nvPr>
            <p:ph idx="1"/>
          </p:nvPr>
        </p:nvSpPr>
        <p:spPr>
          <a:xfrm>
            <a:off x="467360" y="980440"/>
            <a:ext cx="8964295" cy="1738630"/>
          </a:xfrm>
        </p:spPr>
        <p:txBody>
          <a:bodyPr vert="horz" wrap="square" lIns="68580" tIns="34290" rIns="68580" bIns="34290" anchor="t" anchorCtr="0"/>
          <a:p>
            <a:pPr marL="609600" indent="-609600" algn="just" eaLnBrk="1" hangingPunct="1">
              <a:lnSpc>
                <a:spcPct val="90000"/>
              </a:lnSpc>
              <a:buFontTx/>
              <a:buAutoNum type="arabicPeriod"/>
            </a:pPr>
            <a:r>
              <a:rPr lang="zh-CN" altLang="en-US" sz="3000" dirty="0">
                <a:solidFill>
                  <a:schemeClr val="bg1"/>
                </a:solidFill>
                <a:ea typeface="华文新魏" panose="02010800040101010101" pitchFamily="2" charset="-122"/>
              </a:rPr>
              <a:t>顾、奔倚其下、弛担持刀。</a:t>
            </a:r>
            <a:endParaRPr lang="zh-CN" altLang="en-US" sz="3000" dirty="0">
              <a:solidFill>
                <a:schemeClr val="bg1"/>
              </a:solidFill>
              <a:ea typeface="华文新魏" panose="02010800040101010101" pitchFamily="2" charset="-122"/>
            </a:endParaRPr>
          </a:p>
          <a:p>
            <a:pPr marL="609600" indent="-609600" algn="just" eaLnBrk="1" hangingPunct="1">
              <a:lnSpc>
                <a:spcPct val="90000"/>
              </a:lnSpc>
              <a:buFontTx/>
              <a:buAutoNum type="arabicPeriod"/>
            </a:pPr>
            <a:r>
              <a:rPr lang="zh-CN" altLang="en-US" sz="3000" dirty="0">
                <a:solidFill>
                  <a:schemeClr val="bg1"/>
                </a:solidFill>
                <a:ea typeface="华文新魏" panose="02010800040101010101" pitchFamily="2" charset="-122"/>
              </a:rPr>
              <a:t>转视积薪后，一狼洞其中……</a:t>
            </a:r>
            <a:endParaRPr lang="zh-CN" altLang="en-US" sz="3000" dirty="0">
              <a:solidFill>
                <a:schemeClr val="bg1"/>
              </a:solidFill>
              <a:ea typeface="华文新魏" panose="02010800040101010101" pitchFamily="2" charset="-122"/>
            </a:endParaRPr>
          </a:p>
        </p:txBody>
      </p:sp>
      <p:sp>
        <p:nvSpPr>
          <p:cNvPr id="2" name="文本框 1"/>
          <p:cNvSpPr txBox="1"/>
          <p:nvPr/>
        </p:nvSpPr>
        <p:spPr>
          <a:xfrm>
            <a:off x="395605" y="2499360"/>
            <a:ext cx="7101840" cy="553085"/>
          </a:xfrm>
          <a:prstGeom prst="rect">
            <a:avLst/>
          </a:prstGeom>
          <a:noFill/>
        </p:spPr>
        <p:txBody>
          <a:bodyPr wrap="square" rtlCol="0" anchor="t">
            <a:spAutoFit/>
          </a:bodyPr>
          <a:p>
            <a:r>
              <a:rPr lang="zh-CN" altLang="en-US" sz="3000" b="1" dirty="0">
                <a:solidFill>
                  <a:schemeClr val="bg1"/>
                </a:solidFill>
                <a:sym typeface="+mn-ea"/>
              </a:rPr>
              <a:t>屠户的</a:t>
            </a:r>
            <a:r>
              <a:rPr lang="zh-CN" altLang="en-US" sz="3000" b="1" dirty="0">
                <a:solidFill>
                  <a:srgbClr val="FFFF00"/>
                </a:solidFill>
                <a:sym typeface="+mn-ea"/>
              </a:rPr>
              <a:t>果断</a:t>
            </a:r>
            <a:r>
              <a:rPr lang="zh-CN" altLang="en-US" sz="3000" b="1" dirty="0">
                <a:solidFill>
                  <a:schemeClr val="bg1"/>
                </a:solidFill>
                <a:sym typeface="+mn-ea"/>
              </a:rPr>
              <a:t>、</a:t>
            </a:r>
            <a:r>
              <a:rPr lang="zh-CN" altLang="en-US" sz="3000" b="1" dirty="0">
                <a:solidFill>
                  <a:srgbClr val="FFFF00"/>
                </a:solidFill>
                <a:sym typeface="+mn-ea"/>
              </a:rPr>
              <a:t>勇于斗争</a:t>
            </a:r>
            <a:r>
              <a:rPr lang="zh-CN" altLang="en-US" sz="3000" b="1" dirty="0">
                <a:solidFill>
                  <a:schemeClr val="bg1"/>
                </a:solidFill>
                <a:sym typeface="+mn-ea"/>
              </a:rPr>
              <a:t>表现在什么地方？</a:t>
            </a:r>
            <a:endParaRPr lang="zh-CN" altLang="en-US" sz="3000" b="1" dirty="0">
              <a:solidFill>
                <a:schemeClr val="bg1"/>
              </a:solidFill>
              <a:sym typeface="+mn-ea"/>
            </a:endParaRPr>
          </a:p>
        </p:txBody>
      </p:sp>
      <p:sp>
        <p:nvSpPr>
          <p:cNvPr id="3" name="文本框 2"/>
          <p:cNvSpPr txBox="1"/>
          <p:nvPr/>
        </p:nvSpPr>
        <p:spPr>
          <a:xfrm>
            <a:off x="323850" y="3219450"/>
            <a:ext cx="7664450" cy="1014730"/>
          </a:xfrm>
          <a:prstGeom prst="rect">
            <a:avLst/>
          </a:prstGeom>
          <a:noFill/>
        </p:spPr>
        <p:txBody>
          <a:bodyPr wrap="square" rtlCol="0" anchor="t">
            <a:spAutoFit/>
          </a:bodyPr>
          <a:p>
            <a:r>
              <a:rPr lang="zh-CN" altLang="en-US" sz="3000" dirty="0">
                <a:solidFill>
                  <a:schemeClr val="bg1"/>
                </a:solidFill>
                <a:ea typeface="华文新魏" panose="02010800040101010101" pitchFamily="2" charset="-122"/>
                <a:sym typeface="+mn-ea"/>
              </a:rPr>
              <a:t>1、暴起，以刀劈狼首，数刀毙之</a:t>
            </a:r>
            <a:endParaRPr lang="zh-CN" altLang="en-US" sz="3000" dirty="0">
              <a:solidFill>
                <a:schemeClr val="bg1"/>
              </a:solidFill>
              <a:ea typeface="华文新魏" panose="02010800040101010101" pitchFamily="2" charset="-122"/>
              <a:sym typeface="+mn-ea"/>
            </a:endParaRPr>
          </a:p>
          <a:p>
            <a:r>
              <a:rPr lang="zh-CN" altLang="en-US" sz="3000" dirty="0">
                <a:solidFill>
                  <a:schemeClr val="bg1"/>
                </a:solidFill>
                <a:ea typeface="华文新魏" panose="02010800040101010101" pitchFamily="2" charset="-122"/>
                <a:sym typeface="+mn-ea"/>
              </a:rPr>
              <a:t>2、自后断其股，亦毙之。</a:t>
            </a:r>
            <a:endParaRPr lang="zh-CN" altLang="en-US" sz="3000" dirty="0">
              <a:solidFill>
                <a:schemeClr val="bg1"/>
              </a:solidFill>
              <a:ea typeface="华文新魏" panose="02010800040101010101" pitchFamily="2" charset="-122"/>
              <a:sym typeface="+mn-ea"/>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4579">
                                            <p:txEl>
                                              <p:charRg st="0" end="18"/>
                                            </p:txEl>
                                          </p:spTgt>
                                        </p:tgtEl>
                                        <p:attrNameLst>
                                          <p:attrName>style.visibility</p:attrName>
                                        </p:attrNameLst>
                                      </p:cBhvr>
                                      <p:to>
                                        <p:strVal val="visible"/>
                                      </p:to>
                                    </p:set>
                                    <p:animEffect transition="in" filter="box(out)">
                                      <p:cBhvr>
                                        <p:cTn id="7" dur="500"/>
                                        <p:tgtEl>
                                          <p:spTgt spid="24579">
                                            <p:txEl>
                                              <p:charRg st="0" end="18"/>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4579">
                                            <p:txEl>
                                              <p:charRg st="34" end="58"/>
                                            </p:txEl>
                                          </p:spTgt>
                                        </p:tgtEl>
                                        <p:attrNameLst>
                                          <p:attrName>style.visibility</p:attrName>
                                        </p:attrNameLst>
                                      </p:cBhvr>
                                      <p:to>
                                        <p:strVal val="visible"/>
                                      </p:to>
                                    </p:set>
                                    <p:animEffect transition="in" filter="box(out)">
                                      <p:cBhvr>
                                        <p:cTn id="12" dur="500"/>
                                        <p:tgtEl>
                                          <p:spTgt spid="24579">
                                            <p:txEl>
                                              <p:charRg st="34" end="58"/>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additive="base">
                                        <p:cTn id="1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additive="base">
                                        <p:cTn id="2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additive="base">
                                        <p:cTn id="2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品读形象</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37" name="文本框 4"/>
          <p:cNvSpPr txBox="1"/>
          <p:nvPr/>
        </p:nvSpPr>
        <p:spPr>
          <a:xfrm>
            <a:off x="1979712" y="248330"/>
            <a:ext cx="1944216" cy="523220"/>
          </a:xfrm>
          <a:prstGeom prst="rect">
            <a:avLst/>
          </a:prstGeom>
          <a:noFill/>
        </p:spPr>
        <p:txBody>
          <a:bodyPr wrap="square" rtlCol="0">
            <a:spAutoFit/>
          </a:bodyPr>
          <a:lstStyle/>
          <a:p>
            <a:r>
              <a:rPr lang="zh-CN" altLang="en-US" sz="2800" dirty="0">
                <a:solidFill>
                  <a:srgbClr val="FFFF00"/>
                </a:solidFill>
                <a:latin typeface="楷体" panose="02010609060101010101" charset="-122"/>
                <a:ea typeface="楷体" panose="02010609060101010101" charset="-122"/>
              </a:rPr>
              <a:t>补充对联</a:t>
            </a:r>
            <a:endParaRPr lang="zh-CN" altLang="en-US" sz="2800" dirty="0">
              <a:solidFill>
                <a:srgbClr val="FFFF00"/>
              </a:solidFill>
              <a:latin typeface="楷体" panose="02010609060101010101" charset="-122"/>
              <a:ea typeface="楷体" panose="02010609060101010101" charset="-122"/>
            </a:endParaRPr>
          </a:p>
        </p:txBody>
      </p:sp>
      <p:sp>
        <p:nvSpPr>
          <p:cNvPr id="10" name="文本框 4"/>
          <p:cNvSpPr txBox="1"/>
          <p:nvPr/>
        </p:nvSpPr>
        <p:spPr>
          <a:xfrm>
            <a:off x="179512" y="962739"/>
            <a:ext cx="8784976" cy="475615"/>
          </a:xfrm>
          <a:prstGeom prst="rect">
            <a:avLst/>
          </a:prstGeom>
          <a:noFill/>
          <a:ln>
            <a:solidFill>
              <a:schemeClr val="bg1"/>
            </a:solidFill>
          </a:ln>
        </p:spPr>
        <p:txBody>
          <a:bodyPr wrap="square" rtlCol="0">
            <a:spAutoFit/>
          </a:bodyPr>
          <a:lstStyle/>
          <a:p>
            <a:pPr>
              <a:lnSpc>
                <a:spcPts val="3000"/>
              </a:lnSpc>
            </a:pPr>
            <a:r>
              <a:rPr lang="zh-CN" sz="2200" b="1" dirty="0">
                <a:solidFill>
                  <a:schemeClr val="bg1"/>
                </a:solidFill>
                <a:latin typeface="楷体" panose="02010609060101010101" charset="-122"/>
                <a:ea typeface="楷体" panose="02010609060101010101" charset="-122"/>
              </a:rPr>
              <a:t>你更喜欢狼还是屠户呢？为何？</a:t>
            </a:r>
            <a:endParaRPr lang="zh-CN" sz="2200" b="1" dirty="0">
              <a:solidFill>
                <a:schemeClr val="bg1"/>
              </a:solidFill>
              <a:latin typeface="仿宋" panose="02010609060101010101" pitchFamily="49" charset="-122"/>
              <a:ea typeface="仿宋" panose="02010609060101010101" pitchFamily="49" charset="-122"/>
            </a:endParaRPr>
          </a:p>
        </p:txBody>
      </p:sp>
      <p:sp>
        <p:nvSpPr>
          <p:cNvPr id="14" name="文本框 4"/>
          <p:cNvSpPr txBox="1"/>
          <p:nvPr/>
        </p:nvSpPr>
        <p:spPr>
          <a:xfrm>
            <a:off x="201528" y="2025882"/>
            <a:ext cx="806076"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上联</a:t>
            </a:r>
            <a:endParaRPr lang="zh-CN" altLang="en-US" sz="2400" dirty="0">
              <a:solidFill>
                <a:schemeClr val="bg1"/>
              </a:solidFill>
              <a:latin typeface="楷体" panose="02010609060101010101" charset="-122"/>
              <a:ea typeface="楷体" panose="02010609060101010101" charset="-122"/>
            </a:endParaRPr>
          </a:p>
        </p:txBody>
      </p:sp>
      <p:sp>
        <p:nvSpPr>
          <p:cNvPr id="15" name="文本框 4"/>
          <p:cNvSpPr txBox="1"/>
          <p:nvPr/>
        </p:nvSpPr>
        <p:spPr>
          <a:xfrm>
            <a:off x="1219576" y="1779662"/>
            <a:ext cx="7456880" cy="1113766"/>
          </a:xfrm>
          <a:prstGeom prst="rect">
            <a:avLst/>
          </a:prstGeom>
          <a:noFill/>
        </p:spPr>
        <p:txBody>
          <a:bodyPr wrap="square" rtlCol="0">
            <a:spAutoFit/>
          </a:bodyPr>
          <a:lstStyle/>
          <a:p>
            <a:pPr>
              <a:lnSpc>
                <a:spcPct val="150000"/>
              </a:lnSpc>
            </a:pPr>
            <a:r>
              <a:rPr lang="zh-CN" altLang="en-US" sz="2400" dirty="0">
                <a:solidFill>
                  <a:schemeClr val="bg1"/>
                </a:solidFill>
                <a:latin typeface="楷体" panose="02010609060101010101" charset="-122"/>
                <a:ea typeface="楷体" panose="02010609060101010101" charset="-122"/>
              </a:rPr>
              <a:t>一屠晚归，途遇两狼，屠初惧，复大窘，然并杀两狼，</a:t>
            </a:r>
            <a:r>
              <a:rPr lang="zh-CN" altLang="en-US" sz="2400" dirty="0">
                <a:solidFill>
                  <a:srgbClr val="FFFF00"/>
                </a:solidFill>
                <a:latin typeface="楷体" panose="02010609060101010101" charset="-122"/>
                <a:ea typeface="楷体" panose="02010609060101010101" charset="-122"/>
              </a:rPr>
              <a:t>屠果</a:t>
            </a:r>
            <a:r>
              <a:rPr lang="zh-CN" altLang="en-US" sz="2400" u="sng"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耶。</a:t>
            </a:r>
            <a:endParaRPr lang="zh-CN" altLang="en-US" sz="2400" dirty="0">
              <a:solidFill>
                <a:srgbClr val="FFFF00"/>
              </a:solidFill>
              <a:latin typeface="楷体" panose="02010609060101010101" charset="-122"/>
              <a:ea typeface="楷体" panose="02010609060101010101" charset="-122"/>
            </a:endParaRPr>
          </a:p>
        </p:txBody>
      </p:sp>
      <p:sp>
        <p:nvSpPr>
          <p:cNvPr id="16" name="文本框 4"/>
          <p:cNvSpPr txBox="1"/>
          <p:nvPr/>
        </p:nvSpPr>
        <p:spPr>
          <a:xfrm>
            <a:off x="201528" y="3576412"/>
            <a:ext cx="806076"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下联</a:t>
            </a:r>
            <a:endParaRPr lang="zh-CN" altLang="en-US" sz="2400" dirty="0">
              <a:solidFill>
                <a:schemeClr val="bg1"/>
              </a:solidFill>
              <a:latin typeface="楷体" panose="02010609060101010101" charset="-122"/>
              <a:ea typeface="楷体" panose="02010609060101010101" charset="-122"/>
            </a:endParaRPr>
          </a:p>
        </p:txBody>
      </p:sp>
      <p:sp>
        <p:nvSpPr>
          <p:cNvPr id="17" name="文本框 4"/>
          <p:cNvSpPr txBox="1"/>
          <p:nvPr/>
        </p:nvSpPr>
        <p:spPr>
          <a:xfrm>
            <a:off x="1219576" y="3330192"/>
            <a:ext cx="7456880" cy="1113766"/>
          </a:xfrm>
          <a:prstGeom prst="rect">
            <a:avLst/>
          </a:prstGeom>
          <a:noFill/>
        </p:spPr>
        <p:txBody>
          <a:bodyPr wrap="square" rtlCol="0">
            <a:spAutoFit/>
          </a:bodyPr>
          <a:lstStyle/>
          <a:p>
            <a:pPr>
              <a:lnSpc>
                <a:spcPct val="150000"/>
              </a:lnSpc>
            </a:pPr>
            <a:r>
              <a:rPr lang="zh-CN" altLang="en-US" sz="2400" dirty="0">
                <a:solidFill>
                  <a:schemeClr val="bg1"/>
                </a:solidFill>
                <a:latin typeface="楷体" panose="02010609060101010101" charset="-122"/>
                <a:ea typeface="楷体" panose="02010609060101010101" charset="-122"/>
              </a:rPr>
              <a:t>两狼并驱，缀行甚远，一径去，一坐前，却命丧屠手，</a:t>
            </a:r>
            <a:r>
              <a:rPr lang="zh-CN" altLang="en-US" sz="2400" dirty="0">
                <a:solidFill>
                  <a:srgbClr val="FFFF00"/>
                </a:solidFill>
                <a:latin typeface="楷体" panose="02010609060101010101" charset="-122"/>
                <a:ea typeface="楷体" panose="02010609060101010101" charset="-122"/>
              </a:rPr>
              <a:t>狼诚</a:t>
            </a:r>
            <a:r>
              <a:rPr lang="zh-CN" altLang="en-US" sz="2400" u="sng"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矣。</a:t>
            </a:r>
            <a:endParaRPr lang="zh-CN" altLang="en-US" sz="2400" dirty="0">
              <a:solidFill>
                <a:srgbClr val="FFFF00"/>
              </a:solidFill>
              <a:latin typeface="楷体" panose="02010609060101010101" charset="-122"/>
              <a:ea typeface="楷体" panose="02010609060101010101" charset="-122"/>
            </a:endParaRPr>
          </a:p>
        </p:txBody>
      </p:sp>
      <p:sp>
        <p:nvSpPr>
          <p:cNvPr id="19" name="文本框 4"/>
          <p:cNvSpPr txBox="1"/>
          <p:nvPr/>
        </p:nvSpPr>
        <p:spPr>
          <a:xfrm>
            <a:off x="4067944" y="2361316"/>
            <a:ext cx="4896544" cy="860425"/>
          </a:xfrm>
          <a:prstGeom prst="rect">
            <a:avLst/>
          </a:prstGeom>
          <a:noFill/>
          <a:ln>
            <a:solidFill>
              <a:schemeClr val="bg1"/>
            </a:solidFill>
          </a:ln>
        </p:spPr>
        <p:txBody>
          <a:bodyPr wrap="square" rtlCol="0">
            <a:spAutoFit/>
          </a:bodyPr>
          <a:lstStyle/>
          <a:p>
            <a:pPr>
              <a:lnSpc>
                <a:spcPts val="3000"/>
              </a:lnSpc>
            </a:pPr>
            <a:r>
              <a:rPr lang="zh-CN" altLang="en-US" sz="2200" b="1" dirty="0">
                <a:solidFill>
                  <a:srgbClr val="FFFF00"/>
                </a:solidFill>
                <a:latin typeface="宋体" panose="02010600030101010101" pitchFamily="2" charset="-122"/>
                <a:ea typeface="宋体" panose="02010600030101010101" pitchFamily="2" charset="-122"/>
              </a:rPr>
              <a:t>屠户：机智，勇敢，果断，警觉，不惧邪恶，善于斗争，勇于斗争</a:t>
            </a:r>
            <a:r>
              <a:rPr lang="en-US" altLang="zh-CN" sz="2200" b="1" dirty="0">
                <a:solidFill>
                  <a:srgbClr val="FFFF00"/>
                </a:solidFill>
                <a:latin typeface="宋体" panose="02010600030101010101" pitchFamily="2" charset="-122"/>
                <a:ea typeface="宋体" panose="02010600030101010101" pitchFamily="2" charset="-122"/>
              </a:rPr>
              <a:t>……</a:t>
            </a:r>
            <a:endParaRPr lang="zh-CN" altLang="en-US" sz="2200" b="1" dirty="0">
              <a:solidFill>
                <a:srgbClr val="FFFF00"/>
              </a:solidFill>
              <a:latin typeface="宋体" panose="02010600030101010101" pitchFamily="2" charset="-122"/>
              <a:ea typeface="宋体" panose="02010600030101010101" pitchFamily="2" charset="-122"/>
            </a:endParaRPr>
          </a:p>
        </p:txBody>
      </p:sp>
      <p:sp>
        <p:nvSpPr>
          <p:cNvPr id="20" name="文本框 4"/>
          <p:cNvSpPr txBox="1"/>
          <p:nvPr/>
        </p:nvSpPr>
        <p:spPr>
          <a:xfrm>
            <a:off x="4067944" y="3990762"/>
            <a:ext cx="4896544" cy="860425"/>
          </a:xfrm>
          <a:prstGeom prst="rect">
            <a:avLst/>
          </a:prstGeom>
          <a:noFill/>
          <a:ln>
            <a:solidFill>
              <a:schemeClr val="bg1"/>
            </a:solidFill>
          </a:ln>
        </p:spPr>
        <p:txBody>
          <a:bodyPr wrap="square" rtlCol="0">
            <a:spAutoFit/>
          </a:bodyPr>
          <a:lstStyle/>
          <a:p>
            <a:pPr>
              <a:lnSpc>
                <a:spcPts val="3000"/>
              </a:lnSpc>
            </a:pPr>
            <a:r>
              <a:rPr lang="zh-CN" altLang="en-US" sz="2200" b="1" dirty="0">
                <a:solidFill>
                  <a:srgbClr val="FFFF00"/>
                </a:solidFill>
                <a:latin typeface="宋体" panose="02010600030101010101" pitchFamily="2" charset="-122"/>
                <a:ea typeface="宋体" panose="02010600030101010101" pitchFamily="2" charset="-122"/>
              </a:rPr>
              <a:t>狼：阴险，狡猾，虚伪，贪婪，凶恶</a:t>
            </a:r>
            <a:r>
              <a:rPr lang="en-US" altLang="zh-CN" sz="2200" b="1" dirty="0">
                <a:solidFill>
                  <a:srgbClr val="FFFF00"/>
                </a:solidFill>
                <a:latin typeface="宋体" panose="02010600030101010101" pitchFamily="2" charset="-122"/>
                <a:ea typeface="宋体" panose="02010600030101010101" pitchFamily="2" charset="-122"/>
              </a:rPr>
              <a:t>……</a:t>
            </a:r>
            <a:endParaRPr lang="zh-CN" altLang="en-US" sz="2200" b="1" dirty="0">
              <a:solidFill>
                <a:srgbClr val="FFFF00"/>
              </a:solidFill>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arn(inVertical)">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20"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品悟主旨</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10" name="文本框 4"/>
          <p:cNvSpPr txBox="1"/>
          <p:nvPr/>
        </p:nvSpPr>
        <p:spPr>
          <a:xfrm>
            <a:off x="1979712" y="197808"/>
            <a:ext cx="6984776" cy="861774"/>
          </a:xfrm>
          <a:prstGeom prst="rect">
            <a:avLst/>
          </a:prstGeom>
          <a:noFill/>
          <a:ln>
            <a:solidFill>
              <a:schemeClr val="bg1"/>
            </a:solidFill>
          </a:ln>
        </p:spPr>
        <p:txBody>
          <a:bodyPr wrap="square" rtlCol="0">
            <a:spAutoFit/>
          </a:bodyPr>
          <a:lstStyle/>
          <a:p>
            <a:pPr>
              <a:lnSpc>
                <a:spcPts val="3000"/>
              </a:lnSpc>
            </a:pPr>
            <a:r>
              <a:rPr lang="zh-CN" altLang="en-US" sz="2200" dirty="0">
                <a:solidFill>
                  <a:schemeClr val="bg1"/>
                </a:solidFill>
                <a:latin typeface="楷体" panose="02010609060101010101" charset="-122"/>
                <a:ea typeface="楷体" panose="02010609060101010101" charset="-122"/>
              </a:rPr>
              <a:t>    在这场激烈的人狼大战中，屠夫笑到了最后，那么作者</a:t>
            </a:r>
            <a:r>
              <a:rPr lang="zh-CN" altLang="en-US" sz="2200" dirty="0">
                <a:solidFill>
                  <a:srgbClr val="FFFF00"/>
                </a:solidFill>
                <a:latin typeface="楷体" panose="02010609060101010101" charset="-122"/>
                <a:ea typeface="楷体" panose="02010609060101010101" charset="-122"/>
              </a:rPr>
              <a:t>蒲松龄</a:t>
            </a:r>
            <a:r>
              <a:rPr lang="zh-CN" altLang="en-US" sz="2200" dirty="0">
                <a:solidFill>
                  <a:schemeClr val="bg1"/>
                </a:solidFill>
                <a:latin typeface="楷体" panose="02010609060101010101" charset="-122"/>
                <a:ea typeface="楷体" panose="02010609060101010101" charset="-122"/>
              </a:rPr>
              <a:t>为此发出了怎样的</a:t>
            </a:r>
            <a:r>
              <a:rPr lang="zh-CN" altLang="en-US" sz="2200" dirty="0">
                <a:solidFill>
                  <a:srgbClr val="FFFF00"/>
                </a:solidFill>
                <a:latin typeface="楷体" panose="02010609060101010101" charset="-122"/>
                <a:ea typeface="楷体" panose="02010609060101010101" charset="-122"/>
              </a:rPr>
              <a:t>感慨</a:t>
            </a:r>
            <a:r>
              <a:rPr lang="zh-CN" altLang="en-US" sz="2200" dirty="0">
                <a:solidFill>
                  <a:schemeClr val="bg1"/>
                </a:solidFill>
                <a:latin typeface="楷体" panose="02010609060101010101" charset="-122"/>
                <a:ea typeface="楷体" panose="02010609060101010101" charset="-122"/>
              </a:rPr>
              <a:t>呢？</a:t>
            </a:r>
            <a:endParaRPr lang="zh-CN" altLang="en-US" sz="2200" dirty="0">
              <a:solidFill>
                <a:schemeClr val="bg1"/>
              </a:solidFill>
              <a:latin typeface="仿宋" panose="02010609060101010101" pitchFamily="49" charset="-122"/>
              <a:ea typeface="仿宋" panose="02010609060101010101" pitchFamily="49" charset="-122"/>
            </a:endParaRPr>
          </a:p>
        </p:txBody>
      </p:sp>
      <p:pic>
        <p:nvPicPr>
          <p:cNvPr id="2" name="图片 1"/>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164691" y="2058983"/>
            <a:ext cx="1659304" cy="22322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文本框 4"/>
          <p:cNvSpPr txBox="1"/>
          <p:nvPr/>
        </p:nvSpPr>
        <p:spPr>
          <a:xfrm>
            <a:off x="666767" y="4363239"/>
            <a:ext cx="655151" cy="584775"/>
          </a:xfrm>
          <a:prstGeom prst="rect">
            <a:avLst/>
          </a:prstGeom>
          <a:noFill/>
          <a:ln w="47625" cmpd="tri">
            <a:noFill/>
          </a:ln>
        </p:spPr>
        <p:txBody>
          <a:bodyPr wrap="square" rtlCol="0">
            <a:spAutoFit/>
          </a:bodyPr>
          <a:lstStyle/>
          <a:p>
            <a:pPr algn="ctr"/>
            <a:r>
              <a:rPr lang="zh-CN" altLang="en-US" sz="3200" dirty="0">
                <a:solidFill>
                  <a:schemeClr val="bg1"/>
                </a:solidFill>
                <a:latin typeface="隶书" panose="02010509060101010101" pitchFamily="49" charset="-122"/>
                <a:ea typeface="隶书" panose="02010509060101010101" pitchFamily="49" charset="-122"/>
              </a:rPr>
              <a:t>狼</a:t>
            </a:r>
            <a:endParaRPr lang="zh-CN" altLang="en-US" sz="3200" dirty="0">
              <a:solidFill>
                <a:schemeClr val="bg1"/>
              </a:solidFill>
              <a:latin typeface="隶书" panose="02010509060101010101" pitchFamily="49" charset="-122"/>
              <a:ea typeface="隶书" panose="02010509060101010101" pitchFamily="49" charset="-122"/>
            </a:endParaRPr>
          </a:p>
        </p:txBody>
      </p:sp>
      <p:sp>
        <p:nvSpPr>
          <p:cNvPr id="21" name="文本框 4"/>
          <p:cNvSpPr txBox="1"/>
          <p:nvPr/>
        </p:nvSpPr>
        <p:spPr>
          <a:xfrm>
            <a:off x="769178" y="1185777"/>
            <a:ext cx="7979286" cy="452047"/>
          </a:xfrm>
          <a:prstGeom prst="rect">
            <a:avLst/>
          </a:prstGeom>
          <a:noFill/>
        </p:spPr>
        <p:txBody>
          <a:bodyPr wrap="square" rtlCol="0">
            <a:spAutoFit/>
          </a:bodyPr>
          <a:lstStyle/>
          <a:p>
            <a:pPr>
              <a:lnSpc>
                <a:spcPts val="3200"/>
              </a:lnSpc>
            </a:pPr>
            <a:r>
              <a:rPr lang="zh-CN" altLang="en-US" sz="2400" dirty="0">
                <a:solidFill>
                  <a:schemeClr val="bg1"/>
                </a:solidFill>
                <a:latin typeface="隶书" panose="02010509060101010101" pitchFamily="49" charset="-122"/>
                <a:ea typeface="隶书" panose="02010509060101010101" pitchFamily="49" charset="-122"/>
              </a:rPr>
              <a:t>狼亦黠</a:t>
            </a:r>
            <a:r>
              <a:rPr lang="zh-CN" altLang="en-US" sz="2400" dirty="0">
                <a:solidFill>
                  <a:srgbClr val="FFFF00"/>
                </a:solidFill>
                <a:latin typeface="隶书" panose="02010509060101010101" pitchFamily="49" charset="-122"/>
                <a:ea typeface="隶书" panose="02010509060101010101" pitchFamily="49" charset="-122"/>
              </a:rPr>
              <a:t>矣</a:t>
            </a:r>
            <a:r>
              <a:rPr lang="zh-CN" altLang="en-US" sz="2400" dirty="0">
                <a:solidFill>
                  <a:schemeClr val="bg1"/>
                </a:solidFill>
                <a:latin typeface="隶书" panose="02010509060101010101" pitchFamily="49" charset="-122"/>
                <a:ea typeface="隶书" panose="02010509060101010101" pitchFamily="49" charset="-122"/>
              </a:rPr>
              <a:t>，而顷刻两毙，禽兽之变诈几何</a:t>
            </a:r>
            <a:r>
              <a:rPr lang="zh-CN" altLang="en-US" sz="2400" dirty="0">
                <a:solidFill>
                  <a:srgbClr val="FFFF00"/>
                </a:solidFill>
                <a:latin typeface="隶书" panose="02010509060101010101" pitchFamily="49" charset="-122"/>
                <a:ea typeface="隶书" panose="02010509060101010101" pitchFamily="49" charset="-122"/>
              </a:rPr>
              <a:t>哉</a:t>
            </a:r>
            <a:r>
              <a:rPr lang="zh-CN" altLang="en-US" sz="2400" dirty="0">
                <a:solidFill>
                  <a:schemeClr val="bg1"/>
                </a:solidFill>
                <a:latin typeface="隶书" panose="02010509060101010101" pitchFamily="49" charset="-122"/>
                <a:ea typeface="隶书" panose="02010509060101010101" pitchFamily="49" charset="-122"/>
              </a:rPr>
              <a:t>？止增</a:t>
            </a:r>
            <a:r>
              <a:rPr lang="zh-CN" altLang="en-US" sz="2400" dirty="0">
                <a:solidFill>
                  <a:srgbClr val="FFFF00"/>
                </a:solidFill>
                <a:latin typeface="隶书" panose="02010509060101010101" pitchFamily="49" charset="-122"/>
                <a:ea typeface="隶书" panose="02010509060101010101" pitchFamily="49" charset="-122"/>
              </a:rPr>
              <a:t>笑耳</a:t>
            </a:r>
            <a:r>
              <a:rPr lang="zh-CN" altLang="en-US" sz="2400" dirty="0">
                <a:solidFill>
                  <a:schemeClr val="bg1"/>
                </a:solidFill>
                <a:latin typeface="隶书" panose="02010509060101010101" pitchFamily="49" charset="-122"/>
                <a:ea typeface="隶书" panose="02010509060101010101" pitchFamily="49" charset="-122"/>
              </a:rPr>
              <a:t>。</a:t>
            </a:r>
            <a:endParaRPr lang="zh-CN" altLang="en-US" sz="2400" dirty="0">
              <a:solidFill>
                <a:srgbClr val="FFFF00"/>
              </a:solidFill>
              <a:latin typeface="隶书" panose="02010509060101010101" pitchFamily="49" charset="-122"/>
              <a:ea typeface="隶书" panose="02010509060101010101" pitchFamily="49" charset="-122"/>
            </a:endParaRPr>
          </a:p>
        </p:txBody>
      </p:sp>
      <p:pic>
        <p:nvPicPr>
          <p:cNvPr id="3" name="图片 2"/>
          <p:cNvPicPr>
            <a:picLocks noChangeAspect="1"/>
          </p:cNvPicPr>
          <p:nvPr/>
        </p:nvPicPr>
        <p:blipFill>
          <a:blip r:embed="rId5">
            <a:duotone>
              <a:prstClr val="black"/>
              <a:schemeClr val="accent3">
                <a:tint val="45000"/>
                <a:satMod val="400000"/>
              </a:schemeClr>
            </a:duotone>
          </a:blip>
          <a:stretch>
            <a:fillRect/>
          </a:stretch>
        </p:blipFill>
        <p:spPr>
          <a:xfrm>
            <a:off x="4067944" y="2301974"/>
            <a:ext cx="773832" cy="773832"/>
          </a:xfrm>
          <a:prstGeom prst="rect">
            <a:avLst/>
          </a:prstGeom>
        </p:spPr>
      </p:pic>
      <p:pic>
        <p:nvPicPr>
          <p:cNvPr id="4" name="图片 3"/>
          <p:cNvPicPr>
            <a:picLocks noChangeAspect="1"/>
          </p:cNvPicPr>
          <p:nvPr/>
        </p:nvPicPr>
        <p:blipFill>
          <a:blip r:embed="rId6">
            <a:duotone>
              <a:prstClr val="black"/>
              <a:schemeClr val="accent3">
                <a:tint val="45000"/>
                <a:satMod val="400000"/>
              </a:schemeClr>
            </a:duotone>
          </a:blip>
          <a:stretch>
            <a:fillRect/>
          </a:stretch>
        </p:blipFill>
        <p:spPr>
          <a:xfrm>
            <a:off x="4853283" y="2301974"/>
            <a:ext cx="773832" cy="773832"/>
          </a:xfrm>
          <a:prstGeom prst="rect">
            <a:avLst/>
          </a:prstGeom>
        </p:spPr>
      </p:pic>
      <p:sp>
        <p:nvSpPr>
          <p:cNvPr id="22" name="文本框 4"/>
          <p:cNvSpPr txBox="1"/>
          <p:nvPr/>
        </p:nvSpPr>
        <p:spPr>
          <a:xfrm>
            <a:off x="2267744" y="3579862"/>
            <a:ext cx="6120680" cy="82994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r>
              <a:rPr lang="zh-CN" altLang="en-US" sz="2400" dirty="0">
                <a:solidFill>
                  <a:schemeClr val="bg1"/>
                </a:solidFill>
                <a:latin typeface="楷体" panose="02010609060101010101" charset="-122"/>
                <a:ea typeface="楷体" panose="02010609060101010101" charset="-122"/>
              </a:rPr>
              <a:t>   </a:t>
            </a:r>
            <a:r>
              <a:rPr lang="zh-CN" altLang="en-US" sz="2400" b="1" dirty="0">
                <a:solidFill>
                  <a:schemeClr val="bg1"/>
                </a:solidFill>
                <a:latin typeface="楷体" panose="02010609060101010101" charset="-122"/>
                <a:ea typeface="楷体" panose="02010609060101010101" charset="-122"/>
              </a:rPr>
              <a:t> 狼无论多么狡诈也不是人的对手，终归会为人的勇敢智慧所战胜。</a:t>
            </a:r>
            <a:endParaRPr lang="zh-CN" altLang="en-US" sz="2400" b="1" dirty="0">
              <a:solidFill>
                <a:schemeClr val="bg1"/>
              </a:solidFill>
              <a:latin typeface="楷体" panose="02010609060101010101" charset="-122"/>
              <a:ea typeface="楷体" panose="02010609060101010101" charset="-122"/>
            </a:endParaRPr>
          </a:p>
        </p:txBody>
      </p:sp>
      <p:sp>
        <p:nvSpPr>
          <p:cNvPr id="5" name="文本框 4"/>
          <p:cNvSpPr txBox="1"/>
          <p:nvPr/>
        </p:nvSpPr>
        <p:spPr>
          <a:xfrm>
            <a:off x="6083935" y="2301875"/>
            <a:ext cx="2077085" cy="521970"/>
          </a:xfrm>
          <a:prstGeom prst="rect">
            <a:avLst/>
          </a:prstGeom>
          <a:noFill/>
        </p:spPr>
        <p:txBody>
          <a:bodyPr wrap="square" rtlCol="0">
            <a:spAutoFit/>
          </a:bodyPr>
          <a:p>
            <a:r>
              <a:rPr lang="zh-CN" altLang="en-US" sz="2800" b="1">
                <a:solidFill>
                  <a:srgbClr val="FFFF00"/>
                </a:solidFill>
              </a:rPr>
              <a:t>卒章显志</a:t>
            </a:r>
            <a:endParaRPr lang="zh-CN" altLang="en-US" sz="2800" b="1">
              <a:solidFill>
                <a:srgbClr val="FFFF00"/>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par>
                                <p:cTn id="15" presetID="16" presetClass="entr" presetSubtype="2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bldLvl="0" animBg="1"/>
      <p:bldP spid="5" grpId="0"/>
      <p:bldP spid="5"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品悟主旨</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10" name="文本框 4"/>
          <p:cNvSpPr txBox="1"/>
          <p:nvPr/>
        </p:nvSpPr>
        <p:spPr>
          <a:xfrm>
            <a:off x="2015012" y="921512"/>
            <a:ext cx="6984776" cy="1967398"/>
          </a:xfrm>
          <a:prstGeom prst="rect">
            <a:avLst/>
          </a:prstGeom>
          <a:noFill/>
          <a:ln>
            <a:solidFill>
              <a:schemeClr val="bg1"/>
            </a:solidFill>
          </a:ln>
        </p:spPr>
        <p:txBody>
          <a:bodyPr wrap="square" rtlCol="0">
            <a:spAutoFit/>
          </a:bodyPr>
          <a:lstStyle/>
          <a:p>
            <a:pPr>
              <a:lnSpc>
                <a:spcPts val="3000"/>
              </a:lnSpc>
            </a:pPr>
            <a:r>
              <a:rPr lang="zh-CN" altLang="en-US" sz="2200" dirty="0">
                <a:solidFill>
                  <a:schemeClr val="bg1"/>
                </a:solidFill>
                <a:latin typeface="楷体" panose="02010609060101010101" charset="-122"/>
                <a:ea typeface="楷体" panose="02010609060101010101" charset="-122"/>
              </a:rPr>
              <a:t>    蒲松龄是同情人民疾苦，憎恶贪官污吏的作家，在</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聊斋志异</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另一篇故事</a:t>
            </a:r>
            <a:r>
              <a:rPr lang="en-US" altLang="zh-CN" sz="2200" dirty="0">
                <a:solidFill>
                  <a:srgbClr val="FFFF00"/>
                </a:solidFill>
                <a:latin typeface="楷体" panose="02010609060101010101" charset="-122"/>
                <a:ea typeface="楷体" panose="02010609060101010101" charset="-122"/>
              </a:rPr>
              <a:t>《</a:t>
            </a:r>
            <a:r>
              <a:rPr lang="zh-CN" altLang="en-US" sz="2200" dirty="0">
                <a:solidFill>
                  <a:srgbClr val="FFFF00"/>
                </a:solidFill>
                <a:latin typeface="楷体" panose="02010609060101010101" charset="-122"/>
                <a:ea typeface="楷体" panose="02010609060101010101" charset="-122"/>
              </a:rPr>
              <a:t>梦狼</a:t>
            </a:r>
            <a:r>
              <a:rPr lang="en-US" altLang="zh-CN" sz="2200" dirty="0">
                <a:solidFill>
                  <a:srgbClr val="FFFF00"/>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中，把贪官写长着牙齿的老虎，把衙设写成吃人血肉的狼，它们大吃大嚼，造成“白骨如山”的惨象。作者“窃叹天下之官虎而吏狼者，比比也”，认为他们“可诛”“可恨”的。</a:t>
            </a:r>
            <a:endParaRPr lang="zh-CN" altLang="en-US" sz="2200" dirty="0">
              <a:solidFill>
                <a:schemeClr val="bg1"/>
              </a:solidFill>
              <a:latin typeface="仿宋" panose="02010609060101010101" pitchFamily="49" charset="-122"/>
              <a:ea typeface="仿宋" panose="02010609060101010101" pitchFamily="49" charset="-122"/>
            </a:endParaRPr>
          </a:p>
        </p:txBody>
      </p:sp>
      <p:sp>
        <p:nvSpPr>
          <p:cNvPr id="18" name="文本框 4"/>
          <p:cNvSpPr txBox="1"/>
          <p:nvPr/>
        </p:nvSpPr>
        <p:spPr>
          <a:xfrm>
            <a:off x="243119" y="3375749"/>
            <a:ext cx="1528969" cy="584775"/>
          </a:xfrm>
          <a:prstGeom prst="rect">
            <a:avLst/>
          </a:prstGeom>
          <a:noFill/>
          <a:ln w="47625" cmpd="tri">
            <a:noFill/>
          </a:ln>
        </p:spPr>
        <p:txBody>
          <a:bodyPr wrap="square" rtlCol="0">
            <a:spAutoFit/>
          </a:bodyPr>
          <a:lstStyle/>
          <a:p>
            <a:pPr algn="ctr"/>
            <a:r>
              <a:rPr lang="zh-CN" altLang="en-US" sz="3200" dirty="0">
                <a:solidFill>
                  <a:schemeClr val="bg1"/>
                </a:solidFill>
                <a:latin typeface="隶书" panose="02010509060101010101" pitchFamily="49" charset="-122"/>
                <a:ea typeface="隶书" panose="02010509060101010101" pitchFamily="49" charset="-122"/>
              </a:rPr>
              <a:t>蒲松龄</a:t>
            </a:r>
            <a:endParaRPr lang="zh-CN" altLang="en-US" sz="3200" dirty="0">
              <a:solidFill>
                <a:schemeClr val="bg1"/>
              </a:solidFill>
              <a:latin typeface="隶书" panose="02010509060101010101" pitchFamily="49" charset="-122"/>
              <a:ea typeface="隶书" panose="02010509060101010101" pitchFamily="49" charset="-122"/>
            </a:endParaRPr>
          </a:p>
        </p:txBody>
      </p:sp>
      <p:sp>
        <p:nvSpPr>
          <p:cNvPr id="21" name="文本框 4"/>
          <p:cNvSpPr txBox="1"/>
          <p:nvPr/>
        </p:nvSpPr>
        <p:spPr>
          <a:xfrm>
            <a:off x="2014855" y="195580"/>
            <a:ext cx="4514850" cy="501650"/>
          </a:xfrm>
          <a:prstGeom prst="rect">
            <a:avLst/>
          </a:prstGeom>
          <a:noFill/>
        </p:spPr>
        <p:txBody>
          <a:bodyPr wrap="square" rtlCol="0">
            <a:spAutoFit/>
          </a:bodyPr>
          <a:lstStyle/>
          <a:p>
            <a:pPr>
              <a:lnSpc>
                <a:spcPts val="3200"/>
              </a:lnSpc>
            </a:pPr>
            <a:r>
              <a:rPr lang="zh-CN" altLang="en-US" sz="2800" dirty="0">
                <a:solidFill>
                  <a:schemeClr val="bg1"/>
                </a:solidFill>
                <a:latin typeface="隶书" panose="02010509060101010101" pitchFamily="49" charset="-122"/>
                <a:ea typeface="隶书" panose="02010509060101010101" pitchFamily="49" charset="-122"/>
              </a:rPr>
              <a:t>本文仅仅是在嘲笑狼吗？</a:t>
            </a:r>
            <a:endParaRPr lang="zh-CN" altLang="en-US" sz="2800" dirty="0">
              <a:solidFill>
                <a:srgbClr val="FFFF00"/>
              </a:solidFill>
              <a:latin typeface="隶书" panose="02010509060101010101" pitchFamily="49" charset="-122"/>
              <a:ea typeface="隶书" panose="02010509060101010101" pitchFamily="49"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3" y="915566"/>
            <a:ext cx="1656184" cy="24412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文本框 4"/>
          <p:cNvSpPr txBox="1"/>
          <p:nvPr/>
        </p:nvSpPr>
        <p:spPr>
          <a:xfrm>
            <a:off x="2195032" y="3052583"/>
            <a:ext cx="6624736" cy="1261884"/>
          </a:xfrm>
          <a:prstGeom prst="rect">
            <a:avLst/>
          </a:prstGeom>
          <a:noFill/>
        </p:spPr>
        <p:txBody>
          <a:bodyPr wrap="square" rtlCol="0">
            <a:spAutoFit/>
          </a:bodyPr>
          <a:lstStyle/>
          <a:p>
            <a:r>
              <a:rPr lang="zh-CN" altLang="en-US" sz="2800" dirty="0">
                <a:solidFill>
                  <a:schemeClr val="bg1"/>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不论官吏有多么贪婪、狡诈，他们的爪牙有多么锐利，没有了人性，只剩下残暴和算计，那么就会和文中的狼一样，止增笑耳。</a:t>
            </a:r>
            <a:endParaRPr lang="zh-CN" altLang="en-US" sz="2400" dirty="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308303" y="292893"/>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品悟主旨</a:t>
            </a:r>
            <a:endParaRPr lang="zh-CN" altLang="en-US" sz="2400" dirty="0">
              <a:latin typeface="黑体" panose="02010609060101010101" charset="-122"/>
              <a:ea typeface="黑体" panose="02010609060101010101" charset="-122"/>
            </a:endParaRPr>
          </a:p>
        </p:txBody>
      </p:sp>
      <p:sp>
        <p:nvSpPr>
          <p:cNvPr id="9" name="矩形 8"/>
          <p:cNvSpPr/>
          <p:nvPr/>
        </p:nvSpPr>
        <p:spPr>
          <a:xfrm>
            <a:off x="7236295" y="220885"/>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18" name="文本框 4"/>
          <p:cNvSpPr txBox="1"/>
          <p:nvPr/>
        </p:nvSpPr>
        <p:spPr>
          <a:xfrm>
            <a:off x="7371910" y="3401148"/>
            <a:ext cx="1528969" cy="584775"/>
          </a:xfrm>
          <a:prstGeom prst="rect">
            <a:avLst/>
          </a:prstGeom>
          <a:noFill/>
          <a:ln w="47625" cmpd="tri">
            <a:noFill/>
          </a:ln>
        </p:spPr>
        <p:txBody>
          <a:bodyPr wrap="square" rtlCol="0">
            <a:spAutoFit/>
          </a:bodyPr>
          <a:lstStyle/>
          <a:p>
            <a:pPr algn="ctr"/>
            <a:r>
              <a:rPr lang="zh-CN" altLang="en-US" sz="3200" dirty="0">
                <a:solidFill>
                  <a:schemeClr val="bg1"/>
                </a:solidFill>
                <a:latin typeface="隶书" panose="02010509060101010101" pitchFamily="49" charset="-122"/>
                <a:ea typeface="隶书" panose="02010509060101010101" pitchFamily="49" charset="-122"/>
              </a:rPr>
              <a:t>蒲松龄</a:t>
            </a:r>
            <a:endParaRPr lang="zh-CN" altLang="en-US" sz="3200" dirty="0">
              <a:solidFill>
                <a:schemeClr val="bg1"/>
              </a:solidFill>
              <a:latin typeface="隶书" panose="02010509060101010101" pitchFamily="49" charset="-122"/>
              <a:ea typeface="隶书" panose="02010509060101010101" pitchFamily="49"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8304" y="940965"/>
            <a:ext cx="1656184" cy="24412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文本框 4"/>
          <p:cNvSpPr txBox="1"/>
          <p:nvPr/>
        </p:nvSpPr>
        <p:spPr>
          <a:xfrm>
            <a:off x="35496" y="220885"/>
            <a:ext cx="4464496" cy="461665"/>
          </a:xfrm>
          <a:prstGeom prst="rect">
            <a:avLst/>
          </a:prstGeom>
          <a:noFill/>
        </p:spPr>
        <p:txBody>
          <a:bodyPr wrap="square" rtlCol="0">
            <a:spAutoFit/>
          </a:bodyPr>
          <a:lstStyle/>
          <a:p>
            <a:r>
              <a:rPr lang="zh-CN" altLang="en-US" sz="2000" dirty="0">
                <a:solidFill>
                  <a:srgbClr val="FFFF00"/>
                </a:solidFill>
                <a:latin typeface="楷体" panose="02010609060101010101" charset="-122"/>
                <a:ea typeface="楷体" panose="02010609060101010101" charset="-122"/>
              </a:rPr>
              <a:t>    </a:t>
            </a:r>
            <a:r>
              <a:rPr lang="zh-CN" altLang="en-US" sz="2400" dirty="0">
                <a:solidFill>
                  <a:srgbClr val="FFFF00"/>
                </a:solidFill>
                <a:latin typeface="楷体" panose="02010609060101010101" charset="-122"/>
                <a:ea typeface="楷体" panose="02010609060101010101" charset="-122"/>
              </a:rPr>
              <a:t>郭沫若评价</a:t>
            </a:r>
            <a:r>
              <a:rPr lang="en-US" altLang="zh-CN" sz="2400" dirty="0">
                <a:solidFill>
                  <a:srgbClr val="FFFF00"/>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聊斋志异</a:t>
            </a:r>
            <a:r>
              <a:rPr lang="en-US" altLang="zh-CN" sz="2400" dirty="0">
                <a:solidFill>
                  <a:srgbClr val="FFFF00"/>
                </a:solidFill>
                <a:latin typeface="楷体" panose="02010609060101010101" charset="-122"/>
                <a:ea typeface="楷体" panose="02010609060101010101" charset="-122"/>
              </a:rPr>
              <a:t>》</a:t>
            </a:r>
            <a:r>
              <a:rPr lang="zh-CN" altLang="en-US" sz="2400" dirty="0">
                <a:solidFill>
                  <a:srgbClr val="FFFF00"/>
                </a:solidFill>
                <a:latin typeface="楷体" panose="02010609060101010101" charset="-122"/>
                <a:ea typeface="楷体" panose="02010609060101010101" charset="-122"/>
              </a:rPr>
              <a:t>：</a:t>
            </a:r>
            <a:endParaRPr lang="zh-CN" altLang="en-US" sz="2400" dirty="0">
              <a:solidFill>
                <a:srgbClr val="FFFF00"/>
              </a:solidFill>
              <a:latin typeface="楷体" panose="02010609060101010101" charset="-122"/>
              <a:ea typeface="楷体" panose="02010609060101010101" charset="-122"/>
            </a:endParaRPr>
          </a:p>
        </p:txBody>
      </p:sp>
      <p:pic>
        <p:nvPicPr>
          <p:cNvPr id="2" name="图片 1"/>
          <p:cNvPicPr>
            <a:picLocks noChangeAspect="1"/>
          </p:cNvPicPr>
          <p:nvPr/>
        </p:nvPicPr>
        <p:blipFill>
          <a:blip r:embed="rId4">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1117617"/>
            <a:ext cx="459600" cy="459600"/>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76096" y="4317418"/>
            <a:ext cx="459600" cy="459600"/>
          </a:xfrm>
          <a:prstGeom prst="rect">
            <a:avLst/>
          </a:prstGeom>
        </p:spPr>
      </p:pic>
      <p:pic>
        <p:nvPicPr>
          <p:cNvPr id="4" name="图片 3"/>
          <p:cNvPicPr>
            <a:picLocks noChangeAspect="1"/>
          </p:cNvPicPr>
          <p:nvPr/>
        </p:nvPicPr>
        <p:blipFill>
          <a:blip r:embed="rId6">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4344398"/>
            <a:ext cx="459600" cy="459600"/>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76096" y="2937245"/>
            <a:ext cx="459600" cy="459600"/>
          </a:xfrm>
          <a:prstGeom prst="rect">
            <a:avLst/>
          </a:prstGeom>
        </p:spPr>
      </p:pic>
      <p:pic>
        <p:nvPicPr>
          <p:cNvPr id="7" name="图片 6"/>
          <p:cNvPicPr>
            <a:picLocks noChangeAspect="1"/>
          </p:cNvPicPr>
          <p:nvPr/>
        </p:nvPicPr>
        <p:blipFill>
          <a:blip r:embed="rId8">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2956017"/>
            <a:ext cx="459600" cy="459600"/>
          </a:xfrm>
          <a:prstGeom prst="rect">
            <a:avLst/>
          </a:prstGeom>
        </p:spPr>
      </p:pic>
      <p:pic>
        <p:nvPicPr>
          <p:cNvPr id="12" name="图片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376096" y="1577217"/>
            <a:ext cx="459600" cy="459600"/>
          </a:xfrm>
          <a:prstGeom prst="rect">
            <a:avLst/>
          </a:prstGeom>
        </p:spPr>
      </p:pic>
      <p:pic>
        <p:nvPicPr>
          <p:cNvPr id="13" name="图片 12"/>
          <p:cNvPicPr>
            <a:picLocks noChangeAspect="1"/>
          </p:cNvPicPr>
          <p:nvPr/>
        </p:nvPicPr>
        <p:blipFill>
          <a:blip r:embed="rId10">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2496417"/>
            <a:ext cx="459600" cy="459600"/>
          </a:xfrm>
          <a:prstGeom prst="rect">
            <a:avLst/>
          </a:prstGeom>
        </p:spPr>
      </p:pic>
      <p:pic>
        <p:nvPicPr>
          <p:cNvPr id="15" name="图片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76096" y="3396845"/>
            <a:ext cx="459600" cy="459600"/>
          </a:xfrm>
          <a:prstGeom prst="rect">
            <a:avLst/>
          </a:prstGeom>
        </p:spPr>
      </p:pic>
      <p:pic>
        <p:nvPicPr>
          <p:cNvPr id="16" name="图片 15"/>
          <p:cNvPicPr>
            <a:picLocks noChangeAspect="1"/>
          </p:cNvPicPr>
          <p:nvPr/>
        </p:nvPicPr>
        <p:blipFill>
          <a:blip r:embed="rId12">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3884798"/>
            <a:ext cx="459600" cy="459600"/>
          </a:xfrm>
          <a:prstGeom prst="rect">
            <a:avLst/>
          </a:prstGeom>
        </p:spPr>
      </p:pic>
      <p:pic>
        <p:nvPicPr>
          <p:cNvPr id="17" name="图片 16"/>
          <p:cNvPicPr>
            <a:picLocks noChangeAspect="1"/>
          </p:cNvPicPr>
          <p:nvPr/>
        </p:nvPicPr>
        <p:blipFill>
          <a:blip r:embed="rId13">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1577217"/>
            <a:ext cx="459600" cy="459600"/>
          </a:xfrm>
          <a:prstGeom prst="rect">
            <a:avLst/>
          </a:prstGeom>
        </p:spPr>
      </p:pic>
      <p:pic>
        <p:nvPicPr>
          <p:cNvPr id="19" name="图片 1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376096" y="1099202"/>
            <a:ext cx="459600" cy="459600"/>
          </a:xfrm>
          <a:prstGeom prst="rect">
            <a:avLst/>
          </a:prstGeom>
        </p:spPr>
      </p:pic>
      <p:pic>
        <p:nvPicPr>
          <p:cNvPr id="20" name="图片 1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376096" y="2477645"/>
            <a:ext cx="459600" cy="459600"/>
          </a:xfrm>
          <a:prstGeom prst="rect">
            <a:avLst/>
          </a:prstGeom>
        </p:spPr>
      </p:pic>
      <p:pic>
        <p:nvPicPr>
          <p:cNvPr id="22" name="图片 21"/>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379193" y="3856445"/>
            <a:ext cx="459600" cy="459600"/>
          </a:xfrm>
          <a:prstGeom prst="rect">
            <a:avLst/>
          </a:prstGeom>
        </p:spPr>
      </p:pic>
      <p:pic>
        <p:nvPicPr>
          <p:cNvPr id="25" name="图片 2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376096" y="2018045"/>
            <a:ext cx="459600" cy="459600"/>
          </a:xfrm>
          <a:prstGeom prst="rect">
            <a:avLst/>
          </a:prstGeom>
        </p:spPr>
      </p:pic>
      <p:pic>
        <p:nvPicPr>
          <p:cNvPr id="23" name="图片 22"/>
          <p:cNvPicPr>
            <a:picLocks noChangeAspect="1"/>
          </p:cNvPicPr>
          <p:nvPr/>
        </p:nvPicPr>
        <p:blipFill>
          <a:blip r:embed="rId17">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3415617"/>
            <a:ext cx="459600" cy="459600"/>
          </a:xfrm>
          <a:prstGeom prst="rect">
            <a:avLst/>
          </a:prstGeom>
        </p:spPr>
      </p:pic>
      <p:pic>
        <p:nvPicPr>
          <p:cNvPr id="27" name="图片 26"/>
          <p:cNvPicPr>
            <a:picLocks noChangeAspect="1"/>
          </p:cNvPicPr>
          <p:nvPr/>
        </p:nvPicPr>
        <p:blipFill>
          <a:blip r:embed="rId4">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2123728" y="2036817"/>
            <a:ext cx="459600" cy="459600"/>
          </a:xfrm>
          <a:prstGeom prst="rect">
            <a:avLst/>
          </a:prstGeom>
        </p:spPr>
      </p:pic>
      <p:pic>
        <p:nvPicPr>
          <p:cNvPr id="24" name="图片 2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79512" y="724941"/>
            <a:ext cx="1038183" cy="12777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0" name="文本框 4"/>
          <p:cNvSpPr txBox="1"/>
          <p:nvPr/>
        </p:nvSpPr>
        <p:spPr>
          <a:xfrm>
            <a:off x="3851910" y="1995805"/>
            <a:ext cx="2705735" cy="475615"/>
          </a:xfrm>
          <a:prstGeom prst="rect">
            <a:avLst/>
          </a:prstGeom>
          <a:noFill/>
          <a:ln>
            <a:solidFill>
              <a:schemeClr val="bg1"/>
            </a:solidFill>
          </a:ln>
        </p:spPr>
        <p:txBody>
          <a:bodyPr wrap="square" rtlCol="0">
            <a:spAutoFit/>
          </a:bodyPr>
          <a:lstStyle/>
          <a:p>
            <a:pPr algn="ctr">
              <a:lnSpc>
                <a:spcPts val="3000"/>
              </a:lnSpc>
            </a:pPr>
            <a:r>
              <a:rPr lang="zh-CN" altLang="en-US" sz="2200" dirty="0">
                <a:solidFill>
                  <a:schemeClr val="bg1"/>
                </a:solidFill>
                <a:latin typeface="宋体" panose="02010600030101010101" pitchFamily="2" charset="-122"/>
                <a:ea typeface="宋体" panose="02010600030101010101" pitchFamily="2" charset="-122"/>
              </a:rPr>
              <a:t>嘲讽狼的贪婪、狡猾</a:t>
            </a:r>
            <a:endParaRPr lang="en-US" altLang="zh-CN" sz="2200" dirty="0">
              <a:solidFill>
                <a:schemeClr val="bg1"/>
              </a:solidFill>
              <a:latin typeface="宋体" panose="02010600030101010101" pitchFamily="2" charset="-122"/>
              <a:ea typeface="宋体" panose="02010600030101010101" pitchFamily="2" charset="-122"/>
            </a:endParaRPr>
          </a:p>
        </p:txBody>
      </p:sp>
      <p:sp>
        <p:nvSpPr>
          <p:cNvPr id="31" name="文本框 4"/>
          <p:cNvSpPr txBox="1"/>
          <p:nvPr/>
        </p:nvSpPr>
        <p:spPr>
          <a:xfrm>
            <a:off x="2843808" y="3007331"/>
            <a:ext cx="4176463" cy="475615"/>
          </a:xfrm>
          <a:prstGeom prst="rect">
            <a:avLst/>
          </a:prstGeom>
          <a:noFill/>
          <a:ln>
            <a:solidFill>
              <a:schemeClr val="bg1"/>
            </a:solidFill>
          </a:ln>
        </p:spPr>
        <p:txBody>
          <a:bodyPr wrap="square" rtlCol="0">
            <a:spAutoFit/>
          </a:bodyPr>
          <a:lstStyle/>
          <a:p>
            <a:pPr algn="ctr">
              <a:lnSpc>
                <a:spcPts val="3000"/>
              </a:lnSpc>
            </a:pPr>
            <a:r>
              <a:rPr lang="zh-CN" altLang="en-US" sz="2200" b="1" dirty="0">
                <a:solidFill>
                  <a:schemeClr val="bg1"/>
                </a:solidFill>
                <a:latin typeface="宋体" panose="02010600030101010101" pitchFamily="2" charset="-122"/>
                <a:ea typeface="宋体" panose="02010600030101010101" pitchFamily="2" charset="-122"/>
              </a:rPr>
              <a:t>对贪官污吏的嘲讽和鞭挞</a:t>
            </a:r>
            <a:endParaRPr lang="zh-CN" altLang="en-US" sz="2200" b="1" dirty="0">
              <a:solidFill>
                <a:schemeClr val="bg1"/>
              </a:solidFill>
              <a:latin typeface="宋体" panose="02010600030101010101" pitchFamily="2" charset="-122"/>
              <a:ea typeface="宋体" panose="02010600030101010101" pitchFamily="2" charset="-122"/>
            </a:endParaRPr>
          </a:p>
        </p:txBody>
      </p:sp>
      <p:sp>
        <p:nvSpPr>
          <p:cNvPr id="26" name="下箭头 25"/>
          <p:cNvSpPr/>
          <p:nvPr/>
        </p:nvSpPr>
        <p:spPr>
          <a:xfrm>
            <a:off x="4788024" y="2643758"/>
            <a:ext cx="288032" cy="315387"/>
          </a:xfrm>
          <a:prstGeom prst="downArrow">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anim calcmode="lin" valueType="num">
                                      <p:cBhvr>
                                        <p:cTn id="13" dur="1000" fill="hold"/>
                                        <p:tgtEl>
                                          <p:spTgt spid="31"/>
                                        </p:tgtEl>
                                        <p:attrNameLst>
                                          <p:attrName>ppt_x</p:attrName>
                                        </p:attrNameLst>
                                      </p:cBhvr>
                                      <p:tavLst>
                                        <p:tav tm="0">
                                          <p:val>
                                            <p:strVal val="#ppt_x"/>
                                          </p:val>
                                        </p:tav>
                                        <p:tav tm="100000">
                                          <p:val>
                                            <p:strVal val="#ppt_x"/>
                                          </p:val>
                                        </p:tav>
                                      </p:tavLst>
                                    </p:anim>
                                    <p:anim calcmode="lin" valueType="num">
                                      <p:cBhvr>
                                        <p:cTn id="14" dur="1000" fill="hold"/>
                                        <p:tgtEl>
                                          <p:spTgt spid="3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P spid="31" grpId="0" bldLvl="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品悟主旨</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sp>
        <p:nvSpPr>
          <p:cNvPr id="37" name="文本框 4"/>
          <p:cNvSpPr txBox="1"/>
          <p:nvPr/>
        </p:nvSpPr>
        <p:spPr>
          <a:xfrm>
            <a:off x="3563888" y="221908"/>
            <a:ext cx="1944216" cy="523220"/>
          </a:xfrm>
          <a:prstGeom prst="rect">
            <a:avLst/>
          </a:prstGeom>
          <a:noFill/>
        </p:spPr>
        <p:txBody>
          <a:bodyPr wrap="square" rtlCol="0">
            <a:spAutoFit/>
          </a:bodyPr>
          <a:lstStyle/>
          <a:p>
            <a:pPr algn="ctr"/>
            <a:r>
              <a:rPr lang="zh-CN" altLang="en-US" sz="2800" dirty="0">
                <a:solidFill>
                  <a:srgbClr val="FFFF00"/>
                </a:solidFill>
                <a:latin typeface="楷体" panose="02010609060101010101" charset="-122"/>
                <a:ea typeface="楷体" panose="02010609060101010101" charset="-122"/>
              </a:rPr>
              <a:t>拟写横批</a:t>
            </a:r>
            <a:endParaRPr lang="zh-CN" altLang="en-US" sz="2800" dirty="0">
              <a:solidFill>
                <a:srgbClr val="FFFF00"/>
              </a:solidFill>
              <a:latin typeface="楷体" panose="02010609060101010101" charset="-122"/>
              <a:ea typeface="楷体" panose="02010609060101010101" charset="-122"/>
            </a:endParaRPr>
          </a:p>
        </p:txBody>
      </p:sp>
      <p:sp>
        <p:nvSpPr>
          <p:cNvPr id="14" name="文本框 4"/>
          <p:cNvSpPr txBox="1"/>
          <p:nvPr/>
        </p:nvSpPr>
        <p:spPr>
          <a:xfrm>
            <a:off x="207502" y="843558"/>
            <a:ext cx="476066" cy="830997"/>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上</a:t>
            </a:r>
            <a:endParaRPr lang="en-US" altLang="zh-CN" sz="2400" dirty="0">
              <a:solidFill>
                <a:schemeClr val="bg1"/>
              </a:solidFill>
              <a:latin typeface="楷体" panose="02010609060101010101" charset="-122"/>
              <a:ea typeface="楷体" panose="02010609060101010101" charset="-122"/>
            </a:endParaRPr>
          </a:p>
          <a:p>
            <a:pPr algn="ctr"/>
            <a:r>
              <a:rPr lang="zh-CN" altLang="en-US" sz="2400" dirty="0">
                <a:solidFill>
                  <a:schemeClr val="bg1"/>
                </a:solidFill>
                <a:latin typeface="楷体" panose="02010609060101010101" charset="-122"/>
                <a:ea typeface="楷体" panose="02010609060101010101" charset="-122"/>
              </a:rPr>
              <a:t>联</a:t>
            </a:r>
            <a:endParaRPr lang="zh-CN" altLang="en-US" sz="2400" dirty="0">
              <a:solidFill>
                <a:schemeClr val="bg1"/>
              </a:solidFill>
              <a:latin typeface="楷体" panose="02010609060101010101" charset="-122"/>
              <a:ea typeface="楷体" panose="02010609060101010101" charset="-122"/>
            </a:endParaRPr>
          </a:p>
        </p:txBody>
      </p:sp>
      <p:sp>
        <p:nvSpPr>
          <p:cNvPr id="16" name="文本框 4"/>
          <p:cNvSpPr txBox="1"/>
          <p:nvPr/>
        </p:nvSpPr>
        <p:spPr>
          <a:xfrm>
            <a:off x="8500488" y="701481"/>
            <a:ext cx="482388" cy="830997"/>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下</a:t>
            </a:r>
            <a:endParaRPr lang="en-US" altLang="zh-CN" sz="2400" dirty="0">
              <a:solidFill>
                <a:schemeClr val="bg1"/>
              </a:solidFill>
              <a:latin typeface="楷体" panose="02010609060101010101" charset="-122"/>
              <a:ea typeface="楷体" panose="02010609060101010101" charset="-122"/>
            </a:endParaRPr>
          </a:p>
          <a:p>
            <a:pPr algn="ctr"/>
            <a:r>
              <a:rPr lang="zh-CN" altLang="en-US" sz="2400" dirty="0">
                <a:solidFill>
                  <a:schemeClr val="bg1"/>
                </a:solidFill>
                <a:latin typeface="楷体" panose="02010609060101010101" charset="-122"/>
                <a:ea typeface="楷体" panose="02010609060101010101" charset="-122"/>
              </a:rPr>
              <a:t>联</a:t>
            </a:r>
            <a:endParaRPr lang="zh-CN" altLang="en-US" sz="2400" dirty="0">
              <a:solidFill>
                <a:schemeClr val="bg1"/>
              </a:solidFill>
              <a:latin typeface="楷体" panose="02010609060101010101" charset="-122"/>
              <a:ea typeface="楷体" panose="02010609060101010101" charset="-122"/>
            </a:endParaRPr>
          </a:p>
        </p:txBody>
      </p:sp>
      <p:sp>
        <p:nvSpPr>
          <p:cNvPr id="2" name="TextBox 1"/>
          <p:cNvSpPr txBox="1"/>
          <p:nvPr/>
        </p:nvSpPr>
        <p:spPr>
          <a:xfrm>
            <a:off x="827584" y="843558"/>
            <a:ext cx="1292662" cy="4032448"/>
          </a:xfrm>
          <a:prstGeom prst="rect">
            <a:avLst/>
          </a:prstGeom>
          <a:noFill/>
          <a:ln w="9525">
            <a:solidFill>
              <a:schemeClr val="bg1"/>
            </a:solidFill>
          </a:ln>
        </p:spPr>
        <p:txBody>
          <a:bodyPr vert="eaVert" wrap="square" rtlCol="0">
            <a:spAutoFit/>
          </a:bodyPr>
          <a:lstStyle/>
          <a:p>
            <a:r>
              <a:rPr lang="zh-CN" altLang="en-US" sz="2400" dirty="0">
                <a:solidFill>
                  <a:schemeClr val="bg1"/>
                </a:solidFill>
                <a:latin typeface="隶书" panose="02010509060101010101" pitchFamily="49" charset="-122"/>
                <a:ea typeface="隶书" panose="02010509060101010101" pitchFamily="49" charset="-122"/>
              </a:rPr>
              <a:t>一屠晚归 途遇两狼 屠初惧 复大窘 然并杀两狼</a:t>
            </a:r>
            <a:endParaRPr lang="en-US" altLang="zh-CN" sz="2400" dirty="0">
              <a:solidFill>
                <a:schemeClr val="bg1"/>
              </a:solidFill>
              <a:latin typeface="隶书" panose="02010509060101010101" pitchFamily="49" charset="-122"/>
              <a:ea typeface="隶书" panose="02010509060101010101" pitchFamily="49" charset="-122"/>
            </a:endParaRPr>
          </a:p>
          <a:p>
            <a:r>
              <a:rPr lang="zh-CN" altLang="en-US" sz="2400" dirty="0">
                <a:solidFill>
                  <a:schemeClr val="bg1"/>
                </a:solidFill>
                <a:latin typeface="隶书" panose="02010509060101010101" pitchFamily="49" charset="-122"/>
                <a:ea typeface="隶书" panose="02010509060101010101" pitchFamily="49" charset="-122"/>
              </a:rPr>
              <a:t>屠果智勇耶</a:t>
            </a:r>
            <a:endParaRPr lang="zh-CN" altLang="en-US" sz="2400" dirty="0">
              <a:solidFill>
                <a:schemeClr val="bg1"/>
              </a:solidFill>
              <a:latin typeface="隶书" panose="02010509060101010101" pitchFamily="49" charset="-122"/>
              <a:ea typeface="隶书" panose="02010509060101010101" pitchFamily="49" charset="-122"/>
            </a:endParaRPr>
          </a:p>
        </p:txBody>
      </p:sp>
      <p:sp>
        <p:nvSpPr>
          <p:cNvPr id="18" name="TextBox 17"/>
          <p:cNvSpPr txBox="1"/>
          <p:nvPr/>
        </p:nvSpPr>
        <p:spPr>
          <a:xfrm>
            <a:off x="7075669" y="843558"/>
            <a:ext cx="1292662" cy="4032448"/>
          </a:xfrm>
          <a:prstGeom prst="rect">
            <a:avLst/>
          </a:prstGeom>
          <a:noFill/>
          <a:ln w="9525">
            <a:solidFill>
              <a:schemeClr val="bg1"/>
            </a:solidFill>
          </a:ln>
        </p:spPr>
        <p:txBody>
          <a:bodyPr vert="eaVert" wrap="square" rtlCol="0">
            <a:spAutoFit/>
          </a:bodyPr>
          <a:lstStyle/>
          <a:p>
            <a:r>
              <a:rPr lang="zh-CN" altLang="en-US" sz="2400" dirty="0">
                <a:solidFill>
                  <a:schemeClr val="bg1"/>
                </a:solidFill>
                <a:latin typeface="隶书" panose="02010509060101010101" pitchFamily="49" charset="-122"/>
                <a:ea typeface="隶书" panose="02010509060101010101" pitchFamily="49" charset="-122"/>
              </a:rPr>
              <a:t>两狼并驱 缀行甚远 一径去一坐前 却命丧屠手 </a:t>
            </a:r>
            <a:br>
              <a:rPr lang="en-US" altLang="zh-CN" sz="2400" dirty="0">
                <a:solidFill>
                  <a:schemeClr val="bg1"/>
                </a:solidFill>
                <a:latin typeface="隶书" panose="02010509060101010101" pitchFamily="49" charset="-122"/>
                <a:ea typeface="隶书" panose="02010509060101010101" pitchFamily="49" charset="-122"/>
              </a:rPr>
            </a:br>
            <a:r>
              <a:rPr lang="zh-CN" altLang="en-US" sz="2400" dirty="0">
                <a:solidFill>
                  <a:schemeClr val="bg1"/>
                </a:solidFill>
                <a:latin typeface="隶书" panose="02010509060101010101" pitchFamily="49" charset="-122"/>
                <a:ea typeface="隶书" panose="02010509060101010101" pitchFamily="49" charset="-122"/>
              </a:rPr>
              <a:t>狼诚狡诈矣</a:t>
            </a:r>
            <a:endParaRPr lang="zh-CN" altLang="en-US" sz="2400" dirty="0">
              <a:solidFill>
                <a:schemeClr val="bg1"/>
              </a:solidFill>
              <a:latin typeface="隶书" panose="02010509060101010101" pitchFamily="49" charset="-122"/>
              <a:ea typeface="隶书" panose="02010509060101010101" pitchFamily="49"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4255" y="2451505"/>
            <a:ext cx="609600" cy="609600"/>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5270" y="2451505"/>
            <a:ext cx="609600" cy="609600"/>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3855" y="2451505"/>
            <a:ext cx="609600" cy="609600"/>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13720" y="1674555"/>
            <a:ext cx="609600" cy="609600"/>
          </a:xfrm>
          <a:prstGeom prst="rect">
            <a:avLst/>
          </a:prstGeom>
        </p:spPr>
      </p:pic>
      <p:pic>
        <p:nvPicPr>
          <p:cNvPr id="7" name="图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23320" y="922878"/>
            <a:ext cx="609600" cy="609600"/>
          </a:xfrm>
          <a:prstGeom prst="rect">
            <a:avLst/>
          </a:prstGeom>
        </p:spPr>
      </p:pic>
      <p:pic>
        <p:nvPicPr>
          <p:cNvPr id="11" name="图片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42520" y="1675741"/>
            <a:ext cx="609600" cy="609600"/>
          </a:xfrm>
          <a:prstGeom prst="rect">
            <a:avLst/>
          </a:prstGeom>
        </p:spPr>
      </p:pic>
      <p:pic>
        <p:nvPicPr>
          <p:cNvPr id="12" name="图片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18470" y="1674555"/>
            <a:ext cx="609600" cy="609600"/>
          </a:xfrm>
          <a:prstGeom prst="rect">
            <a:avLst/>
          </a:prstGeom>
        </p:spPr>
      </p:pic>
      <p:pic>
        <p:nvPicPr>
          <p:cNvPr id="13" name="图片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211593" y="919810"/>
            <a:ext cx="609600" cy="609600"/>
          </a:xfrm>
          <a:prstGeom prst="rect">
            <a:avLst/>
          </a:prstGeom>
        </p:spPr>
      </p:pic>
      <p:pic>
        <p:nvPicPr>
          <p:cNvPr id="21" name="图片 2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25670" y="1675741"/>
            <a:ext cx="609600" cy="609600"/>
          </a:xfrm>
          <a:prstGeom prst="rect">
            <a:avLst/>
          </a:prstGeom>
        </p:spPr>
      </p:pic>
      <p:pic>
        <p:nvPicPr>
          <p:cNvPr id="22" name="图片 2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432920" y="922878"/>
            <a:ext cx="609600" cy="609600"/>
          </a:xfrm>
          <a:prstGeom prst="rect">
            <a:avLst/>
          </a:prstGeom>
        </p:spPr>
      </p:pic>
      <p:pic>
        <p:nvPicPr>
          <p:cNvPr id="23" name="图片 2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042520" y="922878"/>
            <a:ext cx="609600" cy="609600"/>
          </a:xfrm>
          <a:prstGeom prst="rect">
            <a:avLst/>
          </a:prstGeom>
        </p:spPr>
      </p:pic>
      <p:pic>
        <p:nvPicPr>
          <p:cNvPr id="27" name="图片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5670" y="2451505"/>
            <a:ext cx="609600" cy="609600"/>
          </a:xfrm>
          <a:prstGeom prst="rect">
            <a:avLst/>
          </a:prstGeom>
        </p:spPr>
      </p:pic>
      <p:sp>
        <p:nvSpPr>
          <p:cNvPr id="28" name="文本框 4"/>
          <p:cNvSpPr txBox="1"/>
          <p:nvPr/>
        </p:nvSpPr>
        <p:spPr>
          <a:xfrm>
            <a:off x="2477731" y="3363878"/>
            <a:ext cx="4465200" cy="1198880"/>
          </a:xfrm>
          <a:prstGeom prst="rect">
            <a:avLst/>
          </a:prstGeom>
          <a:noFill/>
        </p:spPr>
        <p:txBody>
          <a:bodyPr wrap="square" rtlCol="0">
            <a:spAutoFit/>
          </a:bodyPr>
          <a:lstStyle/>
          <a:p>
            <a:r>
              <a:rPr lang="zh-CN" altLang="en-US" sz="2400" b="1" dirty="0">
                <a:solidFill>
                  <a:schemeClr val="bg1"/>
                </a:solidFill>
                <a:latin typeface="楷体" panose="02010609060101010101" charset="-122"/>
                <a:ea typeface="楷体" panose="02010609060101010101" charset="-122"/>
              </a:rPr>
              <a:t>主旨：</a:t>
            </a:r>
            <a:r>
              <a:rPr lang="zh-CN" altLang="en-US" sz="2400" b="1" dirty="0">
                <a:solidFill>
                  <a:srgbClr val="FFFF00"/>
                </a:solidFill>
                <a:latin typeface="楷体" panose="02010609060101010101" charset="-122"/>
                <a:ea typeface="楷体" panose="02010609060101010101" charset="-122"/>
              </a:rPr>
              <a:t>面对像狼那样的邪恶、凶残势力，只有</a:t>
            </a:r>
            <a:r>
              <a:rPr lang="zh-CN" altLang="en-US" sz="2400" b="1" u="sng" dirty="0">
                <a:solidFill>
                  <a:srgbClr val="FFFF00"/>
                </a:solidFill>
                <a:latin typeface="楷体" panose="02010609060101010101" charset="-122"/>
                <a:ea typeface="楷体" panose="02010609060101010101" charset="-122"/>
              </a:rPr>
              <a:t>敢于斗争，善于斗争，</a:t>
            </a:r>
            <a:r>
              <a:rPr lang="zh-CN" altLang="en-US" sz="2400" b="1" dirty="0">
                <a:solidFill>
                  <a:srgbClr val="FFFF00"/>
                </a:solidFill>
                <a:latin typeface="楷体" panose="02010609060101010101" charset="-122"/>
                <a:ea typeface="楷体" panose="02010609060101010101" charset="-122"/>
              </a:rPr>
              <a:t>才能取得胜利。</a:t>
            </a:r>
            <a:endParaRPr lang="zh-CN" altLang="en-US" sz="2400" b="1" dirty="0">
              <a:solidFill>
                <a:srgbClr val="FFFF00"/>
              </a:solidFill>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1000"/>
                                        <p:tgtEl>
                                          <p:spTgt spid="22"/>
                                        </p:tgtEl>
                                      </p:cBhvr>
                                    </p:animEffect>
                                    <p:anim calcmode="lin" valueType="num">
                                      <p:cBhvr>
                                        <p:cTn id="53" dur="1000" fill="hold"/>
                                        <p:tgtEl>
                                          <p:spTgt spid="22"/>
                                        </p:tgtEl>
                                        <p:attrNameLst>
                                          <p:attrName>ppt_x</p:attrName>
                                        </p:attrNameLst>
                                      </p:cBhvr>
                                      <p:tavLst>
                                        <p:tav tm="0">
                                          <p:val>
                                            <p:strVal val="#ppt_x"/>
                                          </p:val>
                                        </p:tav>
                                        <p:tav tm="100000">
                                          <p:val>
                                            <p:strVal val="#ppt_x"/>
                                          </p:val>
                                        </p:tav>
                                      </p:tavLst>
                                    </p:anim>
                                    <p:anim calcmode="lin" valueType="num">
                                      <p:cBhvr>
                                        <p:cTn id="54" dur="1000" fill="hold"/>
                                        <p:tgtEl>
                                          <p:spTgt spid="2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1000"/>
                                        <p:tgtEl>
                                          <p:spTgt spid="27"/>
                                        </p:tgtEl>
                                      </p:cBhvr>
                                    </p:animEffect>
                                    <p:anim calcmode="lin" valueType="num">
                                      <p:cBhvr>
                                        <p:cTn id="63" dur="1000" fill="hold"/>
                                        <p:tgtEl>
                                          <p:spTgt spid="27"/>
                                        </p:tgtEl>
                                        <p:attrNameLst>
                                          <p:attrName>ppt_x</p:attrName>
                                        </p:attrNameLst>
                                      </p:cBhvr>
                                      <p:tavLst>
                                        <p:tav tm="0">
                                          <p:val>
                                            <p:strVal val="#ppt_x"/>
                                          </p:val>
                                        </p:tav>
                                        <p:tav tm="100000">
                                          <p:val>
                                            <p:strVal val="#ppt_x"/>
                                          </p:val>
                                        </p:tav>
                                      </p:tavLst>
                                    </p:anim>
                                    <p:anim calcmode="lin" valueType="num">
                                      <p:cBhvr>
                                        <p:cTn id="6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barn(inVertical)">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p:nvPr>
            <p:ph idx="1"/>
          </p:nvPr>
        </p:nvSpPr>
        <p:spPr>
          <a:xfrm>
            <a:off x="2373630" y="699135"/>
            <a:ext cx="2341880" cy="3394710"/>
          </a:xfrm>
        </p:spPr>
        <p:txBody>
          <a:bodyPr>
            <a:normAutofit lnSpcReduction="10000"/>
          </a:bodyPr>
          <a:p>
            <a:pPr marL="0" indent="0">
              <a:buNone/>
            </a:pPr>
            <a:r>
              <a:rPr lang="zh-CN" altLang="en-US" b="1">
                <a:solidFill>
                  <a:schemeClr val="bg1"/>
                </a:solidFill>
              </a:rPr>
              <a:t>①遇狼</a:t>
            </a:r>
            <a:endParaRPr lang="zh-CN" altLang="en-US" b="1">
              <a:solidFill>
                <a:schemeClr val="bg1"/>
              </a:solidFill>
            </a:endParaRPr>
          </a:p>
          <a:p>
            <a:pPr marL="0" indent="0">
              <a:buNone/>
            </a:pPr>
            <a:r>
              <a:rPr lang="zh-CN" altLang="en-US" b="1">
                <a:solidFill>
                  <a:schemeClr val="bg1"/>
                </a:solidFill>
              </a:rPr>
              <a:t>②惧狼</a:t>
            </a:r>
            <a:endParaRPr lang="zh-CN" altLang="en-US" b="1">
              <a:solidFill>
                <a:schemeClr val="bg1"/>
              </a:solidFill>
            </a:endParaRPr>
          </a:p>
          <a:p>
            <a:pPr marL="0" indent="0">
              <a:buNone/>
            </a:pPr>
            <a:r>
              <a:rPr lang="zh-CN" altLang="en-US" b="1">
                <a:solidFill>
                  <a:schemeClr val="bg1"/>
                </a:solidFill>
              </a:rPr>
              <a:t>③御狼</a:t>
            </a:r>
            <a:endParaRPr lang="zh-CN" altLang="en-US" b="1">
              <a:solidFill>
                <a:schemeClr val="bg1"/>
              </a:solidFill>
            </a:endParaRPr>
          </a:p>
          <a:p>
            <a:pPr marL="0" indent="0">
              <a:buNone/>
            </a:pPr>
            <a:r>
              <a:rPr lang="zh-CN" altLang="en-US" b="1">
                <a:solidFill>
                  <a:schemeClr val="bg1"/>
                </a:solidFill>
              </a:rPr>
              <a:t>④杀狼</a:t>
            </a:r>
            <a:endParaRPr lang="zh-CN" altLang="en-US" b="1">
              <a:solidFill>
                <a:schemeClr val="bg1"/>
              </a:solidFill>
            </a:endParaRPr>
          </a:p>
          <a:p>
            <a:pPr marL="0" indent="0">
              <a:buNone/>
            </a:pPr>
            <a:r>
              <a:rPr lang="zh-CN" altLang="en-US" b="1">
                <a:solidFill>
                  <a:schemeClr val="bg1"/>
                </a:solidFill>
              </a:rPr>
              <a:t>⑤</a:t>
            </a:r>
            <a:r>
              <a:rPr lang="zh-CN" altLang="en-US" b="1">
                <a:solidFill>
                  <a:srgbClr val="FFFF00"/>
                </a:solidFill>
              </a:rPr>
              <a:t>卒章显志</a:t>
            </a:r>
            <a:endParaRPr lang="zh-CN" altLang="en-US" b="1">
              <a:solidFill>
                <a:srgbClr val="FFFF00"/>
              </a:solidFill>
            </a:endParaRPr>
          </a:p>
        </p:txBody>
      </p:sp>
      <p:sp>
        <p:nvSpPr>
          <p:cNvPr id="5" name="文本框 4"/>
          <p:cNvSpPr txBox="1"/>
          <p:nvPr/>
        </p:nvSpPr>
        <p:spPr>
          <a:xfrm>
            <a:off x="179705" y="1707515"/>
            <a:ext cx="4572000" cy="768350"/>
          </a:xfrm>
          <a:prstGeom prst="rect">
            <a:avLst/>
          </a:prstGeom>
          <a:noFill/>
        </p:spPr>
        <p:txBody>
          <a:bodyPr wrap="square" rtlCol="0" anchor="t">
            <a:spAutoFit/>
          </a:bodyPr>
          <a:p>
            <a:r>
              <a:rPr lang="zh-CN" altLang="en-US" sz="4400" b="1">
                <a:solidFill>
                  <a:schemeClr val="bg1"/>
                </a:solidFill>
                <a:sym typeface="+mn-ea"/>
              </a:rPr>
              <a:t>狼</a:t>
            </a:r>
            <a:endParaRPr lang="zh-CN" altLang="en-US" sz="4400" b="1">
              <a:solidFill>
                <a:schemeClr val="bg1"/>
              </a:solidFill>
              <a:sym typeface="+mn-ea"/>
            </a:endParaRPr>
          </a:p>
        </p:txBody>
      </p:sp>
      <p:sp>
        <p:nvSpPr>
          <p:cNvPr id="6" name="文本框 5"/>
          <p:cNvSpPr txBox="1"/>
          <p:nvPr/>
        </p:nvSpPr>
        <p:spPr>
          <a:xfrm>
            <a:off x="1043940" y="1347470"/>
            <a:ext cx="1042035" cy="583565"/>
          </a:xfrm>
          <a:prstGeom prst="rect">
            <a:avLst/>
          </a:prstGeom>
          <a:noFill/>
        </p:spPr>
        <p:txBody>
          <a:bodyPr wrap="square" rtlCol="0" anchor="t">
            <a:spAutoFit/>
          </a:bodyPr>
          <a:p>
            <a:pPr marL="0" indent="0">
              <a:buNone/>
            </a:pPr>
            <a:r>
              <a:rPr lang="zh-CN" altLang="en-US" sz="3200" b="1">
                <a:solidFill>
                  <a:srgbClr val="FFFF00"/>
                </a:solidFill>
                <a:sym typeface="+mn-ea"/>
              </a:rPr>
              <a:t>叙事</a:t>
            </a:r>
            <a:endParaRPr lang="zh-CN" altLang="en-US" sz="3200" b="1">
              <a:solidFill>
                <a:srgbClr val="FFFF00"/>
              </a:solidFill>
              <a:sym typeface="+mn-ea"/>
            </a:endParaRPr>
          </a:p>
        </p:txBody>
      </p:sp>
      <p:sp>
        <p:nvSpPr>
          <p:cNvPr id="7" name="文本框 6"/>
          <p:cNvSpPr txBox="1"/>
          <p:nvPr/>
        </p:nvSpPr>
        <p:spPr>
          <a:xfrm>
            <a:off x="1115695" y="2788285"/>
            <a:ext cx="1522095" cy="583565"/>
          </a:xfrm>
          <a:prstGeom prst="rect">
            <a:avLst/>
          </a:prstGeom>
          <a:noFill/>
        </p:spPr>
        <p:txBody>
          <a:bodyPr wrap="square" rtlCol="0" anchor="t">
            <a:spAutoFit/>
          </a:bodyPr>
          <a:p>
            <a:pPr marL="0" indent="0">
              <a:buNone/>
            </a:pPr>
            <a:r>
              <a:rPr lang="zh-CN" altLang="en-US" sz="3200" b="1">
                <a:solidFill>
                  <a:srgbClr val="FFFF00"/>
                </a:solidFill>
                <a:sym typeface="+mn-ea"/>
              </a:rPr>
              <a:t>议论→</a:t>
            </a:r>
            <a:endParaRPr lang="zh-CN" altLang="en-US" sz="3200" b="1">
              <a:solidFill>
                <a:srgbClr val="FFFF00"/>
              </a:solidFill>
              <a:sym typeface="+mn-ea"/>
            </a:endParaRPr>
          </a:p>
        </p:txBody>
      </p:sp>
      <p:sp>
        <p:nvSpPr>
          <p:cNvPr id="9" name="左大括号 8"/>
          <p:cNvSpPr/>
          <p:nvPr/>
        </p:nvSpPr>
        <p:spPr>
          <a:xfrm>
            <a:off x="2085975" y="771525"/>
            <a:ext cx="287655" cy="1872615"/>
          </a:xfrm>
          <a:prstGeom prst="leftBrace">
            <a:avLst/>
          </a:prstGeom>
        </p:spPr>
        <p:style>
          <a:lnRef idx="1">
            <a:schemeClr val="accent3"/>
          </a:lnRef>
          <a:fillRef idx="0">
            <a:schemeClr val="accent3"/>
          </a:fillRef>
          <a:effectRef idx="0">
            <a:schemeClr val="accent3"/>
          </a:effectRef>
          <a:fontRef idx="minor">
            <a:schemeClr val="tx1"/>
          </a:fontRef>
        </p:style>
        <p:txBody>
          <a:bodyPr rtlCol="0" anchor="ctr"/>
          <a:p>
            <a:pPr algn="ctr"/>
            <a:endParaRPr lang="zh-CN" altLang="en-US"/>
          </a:p>
        </p:txBody>
      </p:sp>
      <p:sp>
        <p:nvSpPr>
          <p:cNvPr id="10" name="左大括号 9"/>
          <p:cNvSpPr/>
          <p:nvPr/>
        </p:nvSpPr>
        <p:spPr>
          <a:xfrm>
            <a:off x="827405" y="1203325"/>
            <a:ext cx="143510" cy="2232025"/>
          </a:xfrm>
          <a:prstGeom prst="leftBrace">
            <a:avLst/>
          </a:prstGeom>
        </p:spPr>
        <p:style>
          <a:lnRef idx="1">
            <a:schemeClr val="accent3"/>
          </a:lnRef>
          <a:fillRef idx="0">
            <a:schemeClr val="accent3"/>
          </a:fillRef>
          <a:effectRef idx="0">
            <a:schemeClr val="accent3"/>
          </a:effectRef>
          <a:fontRef idx="minor">
            <a:schemeClr val="tx1"/>
          </a:fontRef>
        </p:style>
        <p:txBody>
          <a:bodyPr rtlCol="0" anchor="ctr"/>
          <a:p>
            <a:pPr algn="ctr"/>
            <a:endParaRPr lang="zh-CN" altLang="en-US"/>
          </a:p>
        </p:txBody>
      </p:sp>
      <p:sp>
        <p:nvSpPr>
          <p:cNvPr id="2" name="文本框 1"/>
          <p:cNvSpPr txBox="1"/>
          <p:nvPr/>
        </p:nvSpPr>
        <p:spPr>
          <a:xfrm>
            <a:off x="4140200" y="1108075"/>
            <a:ext cx="3959225" cy="1198880"/>
          </a:xfrm>
          <a:prstGeom prst="rect">
            <a:avLst/>
          </a:prstGeom>
          <a:noFill/>
        </p:spPr>
        <p:txBody>
          <a:bodyPr wrap="square" rtlCol="0">
            <a:spAutoFit/>
          </a:bodyPr>
          <a:p>
            <a:r>
              <a:rPr lang="zh-CN" altLang="en-US" sz="2400">
                <a:solidFill>
                  <a:srgbClr val="FFFF00"/>
                </a:solidFill>
              </a:rPr>
              <a:t>屠户：</a:t>
            </a:r>
            <a:r>
              <a:rPr lang="zh-CN" altLang="en-US" sz="2400">
                <a:solidFill>
                  <a:schemeClr val="bg1"/>
                </a:solidFill>
              </a:rPr>
              <a:t>机智警觉、果断、勇于斗争</a:t>
            </a:r>
            <a:endParaRPr lang="zh-CN" altLang="en-US" sz="2400">
              <a:solidFill>
                <a:schemeClr val="bg1"/>
              </a:solidFill>
            </a:endParaRPr>
          </a:p>
          <a:p>
            <a:r>
              <a:rPr lang="zh-CN" altLang="en-US" sz="2400">
                <a:solidFill>
                  <a:srgbClr val="FFFF00"/>
                </a:solidFill>
              </a:rPr>
              <a:t>狼：</a:t>
            </a:r>
            <a:r>
              <a:rPr lang="zh-CN" altLang="en-US" sz="2400">
                <a:solidFill>
                  <a:schemeClr val="bg1"/>
                </a:solidFill>
              </a:rPr>
              <a:t>贪婪、阴险狡猾</a:t>
            </a:r>
            <a:endParaRPr lang="zh-CN" altLang="en-US" sz="2400">
              <a:solidFill>
                <a:schemeClr val="bg1"/>
              </a:solidFill>
            </a:endParaRPr>
          </a:p>
        </p:txBody>
      </p:sp>
      <p:sp>
        <p:nvSpPr>
          <p:cNvPr id="4" name="文本框 3"/>
          <p:cNvSpPr txBox="1"/>
          <p:nvPr/>
        </p:nvSpPr>
        <p:spPr>
          <a:xfrm>
            <a:off x="539750" y="3684270"/>
            <a:ext cx="8107045" cy="829945"/>
          </a:xfrm>
          <a:prstGeom prst="rect">
            <a:avLst/>
          </a:prstGeom>
          <a:noFill/>
        </p:spPr>
        <p:txBody>
          <a:bodyPr wrap="square" rtlCol="0">
            <a:spAutoFit/>
          </a:bodyPr>
          <a:p>
            <a:r>
              <a:rPr lang="zh-CN" altLang="en-US" sz="2400" b="1">
                <a:solidFill>
                  <a:srgbClr val="FFFF00"/>
                </a:solidFill>
              </a:rPr>
              <a:t>主旨：</a:t>
            </a:r>
            <a:r>
              <a:rPr lang="zh-CN" altLang="en-US" sz="2400" b="1">
                <a:solidFill>
                  <a:schemeClr val="bg1"/>
                </a:solidFill>
              </a:rPr>
              <a:t>嘲讽狼的自作聪明，讽刺像狼一样贪婪狡猾的贪官污吏，面对恶势力要勇于斗争、善于斗争才能胜利。</a:t>
            </a:r>
            <a:endParaRPr lang="zh-CN" altLang="en-US" sz="2400"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0.xml><?xml version="1.0" encoding="utf-8"?>
<p:sld xmlns:a="http://schemas.openxmlformats.org/drawingml/2006/main" xmlns:r="http://schemas.openxmlformats.org/officeDocument/2006/relationships" xmlns:p="http://schemas.openxmlformats.org/presentationml/2006/main" show="0">
  <p:cSld>
    <p:bg>
      <p:bgPr>
        <a:noFill/>
        <a:effectLst/>
      </p:bgPr>
    </p:bg>
    <p:spTree>
      <p:nvGrpSpPr>
        <p:cNvPr id="1" name=""/>
        <p:cNvGrpSpPr/>
        <p:nvPr/>
      </p:nvGrpSpPr>
      <p:grpSpPr>
        <a:xfrm>
          <a:off x="0" y="0"/>
          <a:ext cx="0" cy="0"/>
          <a:chOff x="0" y="0"/>
          <a:chExt cx="0" cy="0"/>
        </a:xfrm>
      </p:grpSpPr>
      <p:sp>
        <p:nvSpPr>
          <p:cNvPr id="59393" name="Text Box 3"/>
          <p:cNvSpPr txBox="1"/>
          <p:nvPr/>
        </p:nvSpPr>
        <p:spPr>
          <a:xfrm>
            <a:off x="2546747" y="756047"/>
            <a:ext cx="985838" cy="506730"/>
          </a:xfrm>
          <a:prstGeom prst="rect">
            <a:avLst/>
          </a:prstGeom>
          <a:noFill/>
          <a:ln w="9525">
            <a:noFill/>
          </a:ln>
        </p:spPr>
        <p:txBody>
          <a:bodyPr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sz="27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屠户</a:t>
            </a:r>
            <a:endParaRPr kumimoji="0" lang="zh-CN" altLang="en-US" sz="27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
        <p:nvSpPr>
          <p:cNvPr id="59394" name="Text Box 4"/>
          <p:cNvSpPr txBox="1"/>
          <p:nvPr/>
        </p:nvSpPr>
        <p:spPr>
          <a:xfrm>
            <a:off x="4923235" y="756047"/>
            <a:ext cx="1094184" cy="506730"/>
          </a:xfrm>
          <a:prstGeom prst="rect">
            <a:avLst/>
          </a:prstGeom>
          <a:noFill/>
          <a:ln w="9525">
            <a:noFill/>
          </a:ln>
        </p:spPr>
        <p:txBody>
          <a:bodyPr wrap="square"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sz="27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两狼</a:t>
            </a:r>
            <a:endParaRPr kumimoji="0" lang="zh-CN" altLang="en-US" sz="27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
        <p:nvSpPr>
          <p:cNvPr id="59395" name="Text Box 5"/>
          <p:cNvSpPr txBox="1"/>
          <p:nvPr/>
        </p:nvSpPr>
        <p:spPr>
          <a:xfrm>
            <a:off x="2736056" y="1325166"/>
            <a:ext cx="942975" cy="414020"/>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晚归</a:t>
            </a:r>
            <a:endParaRPr kumimoji="0" lang="zh-CN" altLang="en-US" sz="2100"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396" name="Text Box 6"/>
          <p:cNvSpPr txBox="1"/>
          <p:nvPr/>
        </p:nvSpPr>
        <p:spPr>
          <a:xfrm>
            <a:off x="3843338" y="1325166"/>
            <a:ext cx="935831" cy="414020"/>
          </a:xfrm>
          <a:prstGeom prst="rect">
            <a:avLst/>
          </a:prstGeom>
          <a:noFill/>
          <a:ln w="9525">
            <a:noFill/>
          </a:ln>
        </p:spPr>
        <p:txBody>
          <a:bodyPr wrap="square"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rPr>
              <a:t>遇狼</a:t>
            </a:r>
            <a:endPar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endParaRPr>
          </a:p>
        </p:txBody>
      </p:sp>
      <p:sp>
        <p:nvSpPr>
          <p:cNvPr id="59397" name="Text Box 7"/>
          <p:cNvSpPr txBox="1"/>
          <p:nvPr/>
        </p:nvSpPr>
        <p:spPr>
          <a:xfrm>
            <a:off x="5169694" y="1325166"/>
            <a:ext cx="969169" cy="414020"/>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缀行</a:t>
            </a:r>
            <a:endParaRPr kumimoji="0" lang="zh-CN" altLang="en-US" sz="2100"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398" name="Text Box 35"/>
          <p:cNvSpPr txBox="1"/>
          <p:nvPr/>
        </p:nvSpPr>
        <p:spPr>
          <a:xfrm>
            <a:off x="6618685" y="1207294"/>
            <a:ext cx="535781" cy="368300"/>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zh-CN" altLang="zh-CN" b="1" i="0" u="none" strike="noStrike" kern="1200" cap="none" spc="0" normalizeH="0" baseline="0" noProof="0">
              <a:ln>
                <a:noFill/>
              </a:ln>
              <a:solidFill>
                <a:prstClr val="black"/>
              </a:solidFill>
              <a:effectLst/>
              <a:uLnTx/>
              <a:uFillTx/>
              <a:latin typeface="Times New Roman" panose="02020603050405020304" pitchFamily="18" charset="0"/>
              <a:ea typeface="华文新魏" panose="02010800040101010101" pitchFamily="2" charset="-122"/>
              <a:cs typeface="+mn-cs"/>
            </a:endParaRPr>
          </a:p>
        </p:txBody>
      </p:sp>
      <p:sp>
        <p:nvSpPr>
          <p:cNvPr id="59399" name="Text Box 36"/>
          <p:cNvSpPr txBox="1"/>
          <p:nvPr/>
        </p:nvSpPr>
        <p:spPr>
          <a:xfrm>
            <a:off x="6712744" y="1325166"/>
            <a:ext cx="778669" cy="414020"/>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凶恶</a:t>
            </a:r>
            <a:endParaRPr kumimoji="0" lang="zh-CN" altLang="en-US" sz="21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grpSp>
        <p:nvGrpSpPr>
          <p:cNvPr id="59400" name="组合 3"/>
          <p:cNvGrpSpPr/>
          <p:nvPr/>
        </p:nvGrpSpPr>
        <p:grpSpPr>
          <a:xfrm>
            <a:off x="1520987" y="1373981"/>
            <a:ext cx="6076391" cy="1276350"/>
            <a:chOff x="673261" y="1092935"/>
            <a:chExt cx="10799661" cy="2269662"/>
          </a:xfrm>
        </p:grpSpPr>
        <p:sp>
          <p:nvSpPr>
            <p:cNvPr id="59401" name="Text Box 15"/>
            <p:cNvSpPr txBox="1"/>
            <p:nvPr/>
          </p:nvSpPr>
          <p:spPr>
            <a:xfrm>
              <a:off x="6823031" y="2699792"/>
              <a:ext cx="2133600" cy="654927"/>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并驱如故</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02" name="Text Box 8"/>
            <p:cNvSpPr txBox="1"/>
            <p:nvPr/>
          </p:nvSpPr>
          <p:spPr>
            <a:xfrm>
              <a:off x="1548706" y="2166392"/>
              <a:ext cx="762000" cy="654927"/>
            </a:xfrm>
            <a:prstGeom prst="rect">
              <a:avLst/>
            </a:prstGeom>
            <a:noFill/>
            <a:ln w="9525">
              <a:noFill/>
            </a:ln>
          </p:spPr>
          <p:txBody>
            <a:bodyPr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惧</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03" name="Text Box 9"/>
            <p:cNvSpPr txBox="1"/>
            <p:nvPr/>
          </p:nvSpPr>
          <p:spPr>
            <a:xfrm>
              <a:off x="2832067" y="1632992"/>
              <a:ext cx="1676400" cy="654927"/>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投以骨</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04" name="Text Box 10"/>
            <p:cNvSpPr txBox="1"/>
            <p:nvPr/>
          </p:nvSpPr>
          <p:spPr>
            <a:xfrm>
              <a:off x="4799541" y="2165990"/>
              <a:ext cx="1664324" cy="736229"/>
            </a:xfrm>
            <a:prstGeom prst="rect">
              <a:avLst/>
            </a:prstGeom>
            <a:noFill/>
            <a:ln w="9525">
              <a:noFill/>
            </a:ln>
          </p:spPr>
          <p:txBody>
            <a:bodyPr wrap="square"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rPr>
                <a:t>惧狼</a:t>
              </a:r>
              <a:endPar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endParaRPr>
            </a:p>
          </p:txBody>
        </p:sp>
        <p:sp>
          <p:nvSpPr>
            <p:cNvPr id="59405" name="Text Box 11"/>
            <p:cNvSpPr txBox="1"/>
            <p:nvPr/>
          </p:nvSpPr>
          <p:spPr>
            <a:xfrm>
              <a:off x="6823031" y="1632992"/>
              <a:ext cx="2209800" cy="654927"/>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一止一从</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06" name="Text Box 12"/>
            <p:cNvSpPr txBox="1"/>
            <p:nvPr/>
          </p:nvSpPr>
          <p:spPr>
            <a:xfrm>
              <a:off x="2832067" y="2149624"/>
              <a:ext cx="1905000" cy="654927"/>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复投之</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07" name="Text Box 13"/>
            <p:cNvSpPr txBox="1"/>
            <p:nvPr/>
          </p:nvSpPr>
          <p:spPr>
            <a:xfrm>
              <a:off x="6823031" y="2149624"/>
              <a:ext cx="2057400" cy="654927"/>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后止前从</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08" name="Text Box 14"/>
            <p:cNvSpPr txBox="1"/>
            <p:nvPr/>
          </p:nvSpPr>
          <p:spPr>
            <a:xfrm>
              <a:off x="2832067" y="2699792"/>
              <a:ext cx="1219200" cy="654927"/>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骨尽</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09" name="AutoShape 16"/>
            <p:cNvSpPr/>
            <p:nvPr/>
          </p:nvSpPr>
          <p:spPr>
            <a:xfrm>
              <a:off x="2402788" y="1732211"/>
              <a:ext cx="76200" cy="1447800"/>
            </a:xfrm>
            <a:prstGeom prst="leftBrace">
              <a:avLst>
                <a:gd name="adj1" fmla="val 157277"/>
                <a:gd name="adj2" fmla="val 50000"/>
              </a:avLst>
            </a:prstGeom>
            <a:noFill/>
            <a:ln w="9525" cap="flat" cmpd="sng">
              <a:solidFill>
                <a:schemeClr val="tx1"/>
              </a:solidFill>
              <a:prstDash val="solid"/>
              <a:roun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prstClr val="black"/>
                </a:solidFill>
                <a:effectLst/>
                <a:uLnTx/>
                <a:uFillTx/>
                <a:latin typeface="Arial" panose="020B0604020202020204" pitchFamily="34" charset="0"/>
                <a:ea typeface="华文新魏" panose="02010800040101010101" pitchFamily="2" charset="-122"/>
                <a:cs typeface="+mn-cs"/>
              </a:endParaRPr>
            </a:p>
          </p:txBody>
        </p:sp>
        <p:sp>
          <p:nvSpPr>
            <p:cNvPr id="59410" name="AutoShape 17"/>
            <p:cNvSpPr/>
            <p:nvPr/>
          </p:nvSpPr>
          <p:spPr>
            <a:xfrm>
              <a:off x="6312024" y="1770311"/>
              <a:ext cx="152400" cy="1371600"/>
            </a:xfrm>
            <a:prstGeom prst="leftBrace">
              <a:avLst>
                <a:gd name="adj1" fmla="val 75000"/>
                <a:gd name="adj2" fmla="val 50000"/>
              </a:avLst>
            </a:prstGeom>
            <a:noFill/>
            <a:ln w="9525" cap="flat" cmpd="sng">
              <a:solidFill>
                <a:schemeClr val="tx1"/>
              </a:solidFill>
              <a:prstDash val="solid"/>
              <a:roun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prstClr val="black"/>
                </a:solidFill>
                <a:effectLst/>
                <a:uLnTx/>
                <a:uFillTx/>
                <a:latin typeface="Arial" panose="020B0604020202020204" pitchFamily="34" charset="0"/>
                <a:ea typeface="华文新魏" panose="02010800040101010101" pitchFamily="2" charset="-122"/>
                <a:cs typeface="+mn-cs"/>
              </a:endParaRPr>
            </a:p>
          </p:txBody>
        </p:sp>
        <p:sp>
          <p:nvSpPr>
            <p:cNvPr id="59411" name="Text Box 32"/>
            <p:cNvSpPr txBox="1"/>
            <p:nvPr/>
          </p:nvSpPr>
          <p:spPr>
            <a:xfrm>
              <a:off x="673261" y="1092935"/>
              <a:ext cx="817103" cy="2269662"/>
            </a:xfrm>
            <a:prstGeom prst="rect">
              <a:avLst/>
            </a:prstGeom>
            <a:noFill/>
            <a:ln w="9525">
              <a:noFill/>
            </a:ln>
          </p:spPr>
          <p:txBody>
            <a:bodyPr vert="eaVert" wrap="square"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srgbClr val="FF0000"/>
                  </a:solidFill>
                  <a:effectLst/>
                  <a:uLnTx/>
                  <a:uFillTx/>
                  <a:latin typeface="Times New Roman" panose="02020603050405020304" pitchFamily="18" charset="0"/>
                  <a:ea typeface="华文新魏" panose="02010800040101010101" pitchFamily="2" charset="-122"/>
                  <a:cs typeface="+mn-cs"/>
                </a:rPr>
                <a:t>迁就退让</a:t>
              </a:r>
              <a:endParaRPr kumimoji="0" lang="zh-CN" altLang="en-US" b="1" i="0" u="none" strike="noStrike" kern="1200" cap="none" spc="0" normalizeH="0" baseline="0" noProof="0">
                <a:ln>
                  <a:noFill/>
                </a:ln>
                <a:solidFill>
                  <a:srgbClr val="FF0000"/>
                </a:solidFill>
                <a:effectLst/>
                <a:uLnTx/>
                <a:uFillTx/>
                <a:latin typeface="Times New Roman" panose="02020603050405020304" pitchFamily="18" charset="0"/>
                <a:ea typeface="华文新魏" panose="02010800040101010101" pitchFamily="2" charset="-122"/>
                <a:cs typeface="+mn-cs"/>
              </a:endParaRPr>
            </a:p>
          </p:txBody>
        </p:sp>
        <p:sp>
          <p:nvSpPr>
            <p:cNvPr id="59412" name="Text Box 37"/>
            <p:cNvSpPr txBox="1"/>
            <p:nvPr/>
          </p:nvSpPr>
          <p:spPr>
            <a:xfrm>
              <a:off x="9901719" y="2110983"/>
              <a:ext cx="1571203" cy="736229"/>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贪婪</a:t>
              </a:r>
              <a:endParaRPr kumimoji="0" lang="zh-CN" altLang="en-US" sz="21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grpSp>
      <p:grpSp>
        <p:nvGrpSpPr>
          <p:cNvPr id="59413" name="组合 4"/>
          <p:cNvGrpSpPr/>
          <p:nvPr/>
        </p:nvGrpSpPr>
        <p:grpSpPr>
          <a:xfrm>
            <a:off x="1528142" y="2455069"/>
            <a:ext cx="6450236" cy="1204913"/>
            <a:chOff x="695972" y="3157137"/>
            <a:chExt cx="11466146" cy="2142067"/>
          </a:xfrm>
        </p:grpSpPr>
        <p:sp>
          <p:nvSpPr>
            <p:cNvPr id="59414" name="Text Box 23"/>
            <p:cNvSpPr txBox="1"/>
            <p:nvPr/>
          </p:nvSpPr>
          <p:spPr>
            <a:xfrm>
              <a:off x="6719211" y="3601663"/>
              <a:ext cx="1828800" cy="654756"/>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不敢前</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15" name="Text Box 18"/>
            <p:cNvSpPr txBox="1"/>
            <p:nvPr/>
          </p:nvSpPr>
          <p:spPr>
            <a:xfrm>
              <a:off x="2832192" y="3627037"/>
              <a:ext cx="2521167" cy="654756"/>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奔倚积薪</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16" name="Text Box 19"/>
            <p:cNvSpPr txBox="1"/>
            <p:nvPr/>
          </p:nvSpPr>
          <p:spPr>
            <a:xfrm>
              <a:off x="2832192" y="4183297"/>
              <a:ext cx="2336608" cy="654756"/>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弛担持刀</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17" name="AutoShape 22"/>
            <p:cNvSpPr/>
            <p:nvPr/>
          </p:nvSpPr>
          <p:spPr>
            <a:xfrm>
              <a:off x="2402788" y="3674354"/>
              <a:ext cx="76200" cy="990600"/>
            </a:xfrm>
            <a:prstGeom prst="leftBrace">
              <a:avLst>
                <a:gd name="adj1" fmla="val 107611"/>
                <a:gd name="adj2" fmla="val 50000"/>
              </a:avLst>
            </a:prstGeom>
            <a:noFill/>
            <a:ln w="9525" cap="flat" cmpd="sng">
              <a:solidFill>
                <a:schemeClr val="tx1"/>
              </a:solidFill>
              <a:prstDash val="solid"/>
              <a:roun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prstClr val="black"/>
                </a:solidFill>
                <a:effectLst/>
                <a:uLnTx/>
                <a:uFillTx/>
                <a:latin typeface="Arial" panose="020B0604020202020204" pitchFamily="34" charset="0"/>
                <a:ea typeface="华文新魏" panose="02010800040101010101" pitchFamily="2" charset="-122"/>
                <a:cs typeface="+mn-cs"/>
              </a:endParaRPr>
            </a:p>
          </p:txBody>
        </p:sp>
        <p:sp>
          <p:nvSpPr>
            <p:cNvPr id="59418" name="Text Box 33"/>
            <p:cNvSpPr txBox="1"/>
            <p:nvPr/>
          </p:nvSpPr>
          <p:spPr>
            <a:xfrm>
              <a:off x="695972" y="3157137"/>
              <a:ext cx="817249" cy="2142067"/>
            </a:xfrm>
            <a:prstGeom prst="rect">
              <a:avLst/>
            </a:prstGeom>
            <a:noFill/>
            <a:ln w="9525">
              <a:noFill/>
            </a:ln>
          </p:spPr>
          <p:txBody>
            <a:bodyPr vert="eaVert" wrap="square"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srgbClr val="FF0000"/>
                  </a:solidFill>
                  <a:effectLst/>
                  <a:uLnTx/>
                  <a:uFillTx/>
                  <a:latin typeface="Times New Roman" panose="02020603050405020304" pitchFamily="18" charset="0"/>
                  <a:ea typeface="华文新魏" panose="02010800040101010101" pitchFamily="2" charset="-122"/>
                  <a:cs typeface="+mn-cs"/>
                </a:rPr>
                <a:t>机智果断</a:t>
              </a:r>
              <a:endParaRPr kumimoji="0" lang="zh-CN" altLang="en-US" b="1" i="0" u="none" strike="noStrike" kern="1200" cap="none" spc="0" normalizeH="0" baseline="0" noProof="0">
                <a:ln>
                  <a:noFill/>
                </a:ln>
                <a:solidFill>
                  <a:srgbClr val="FF0000"/>
                </a:solidFill>
                <a:effectLst/>
                <a:uLnTx/>
                <a:uFillTx/>
                <a:latin typeface="Times New Roman" panose="02020603050405020304" pitchFamily="18" charset="0"/>
                <a:ea typeface="华文新魏" panose="02010800040101010101" pitchFamily="2" charset="-122"/>
                <a:cs typeface="+mn-cs"/>
              </a:endParaRPr>
            </a:p>
          </p:txBody>
        </p:sp>
        <p:sp>
          <p:nvSpPr>
            <p:cNvPr id="59419" name="Text Box 21"/>
            <p:cNvSpPr txBox="1"/>
            <p:nvPr/>
          </p:nvSpPr>
          <p:spPr>
            <a:xfrm>
              <a:off x="1419355" y="3506316"/>
              <a:ext cx="817249" cy="1303784"/>
            </a:xfrm>
            <a:prstGeom prst="rect">
              <a:avLst/>
            </a:prstGeom>
            <a:noFill/>
            <a:ln w="9525">
              <a:noFill/>
            </a:ln>
          </p:spPr>
          <p:txBody>
            <a:bodyPr vert="eaVert"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大窘</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20" name="Text Box 20"/>
            <p:cNvSpPr txBox="1"/>
            <p:nvPr/>
          </p:nvSpPr>
          <p:spPr>
            <a:xfrm>
              <a:off x="5041115" y="3880191"/>
              <a:ext cx="1512926" cy="736036"/>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rPr>
                <a:t>御狼</a:t>
              </a:r>
              <a:endPar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endParaRPr>
            </a:p>
          </p:txBody>
        </p:sp>
        <p:sp>
          <p:nvSpPr>
            <p:cNvPr id="59421" name="Text Box 24"/>
            <p:cNvSpPr txBox="1"/>
            <p:nvPr/>
          </p:nvSpPr>
          <p:spPr>
            <a:xfrm>
              <a:off x="6714402" y="4158208"/>
              <a:ext cx="2133600" cy="654756"/>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眈眈相向</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22" name="Text Box 38"/>
            <p:cNvSpPr txBox="1"/>
            <p:nvPr/>
          </p:nvSpPr>
          <p:spPr>
            <a:xfrm>
              <a:off x="9901619" y="3853097"/>
              <a:ext cx="2260499" cy="654756"/>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不甘罢休</a:t>
              </a:r>
              <a:endParaRPr kumimoji="0" lang="zh-CN" altLang="en-US"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
          <p:nvSpPr>
            <p:cNvPr id="59423" name="AutoShape 22"/>
            <p:cNvSpPr/>
            <p:nvPr/>
          </p:nvSpPr>
          <p:spPr>
            <a:xfrm>
              <a:off x="6350124" y="3674354"/>
              <a:ext cx="76200" cy="990600"/>
            </a:xfrm>
            <a:prstGeom prst="leftBrace">
              <a:avLst>
                <a:gd name="adj1" fmla="val 107611"/>
                <a:gd name="adj2" fmla="val 50000"/>
              </a:avLst>
            </a:prstGeom>
            <a:noFill/>
            <a:ln w="9525" cap="flat" cmpd="sng">
              <a:solidFill>
                <a:schemeClr val="tx1"/>
              </a:solidFill>
              <a:prstDash val="solid"/>
              <a:roun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prstClr val="black"/>
                </a:solidFill>
                <a:effectLst/>
                <a:uLnTx/>
                <a:uFillTx/>
                <a:latin typeface="Arial" panose="020B0604020202020204" pitchFamily="34" charset="0"/>
                <a:ea typeface="华文新魏" panose="02010800040101010101" pitchFamily="2" charset="-122"/>
                <a:cs typeface="+mn-cs"/>
              </a:endParaRPr>
            </a:p>
          </p:txBody>
        </p:sp>
      </p:grpSp>
      <p:grpSp>
        <p:nvGrpSpPr>
          <p:cNvPr id="59424" name="组合 5"/>
          <p:cNvGrpSpPr/>
          <p:nvPr/>
        </p:nvGrpSpPr>
        <p:grpSpPr>
          <a:xfrm>
            <a:off x="1528123" y="3502819"/>
            <a:ext cx="6331193" cy="1190625"/>
            <a:chOff x="683967" y="5085184"/>
            <a:chExt cx="11256288" cy="2114077"/>
          </a:xfrm>
        </p:grpSpPr>
        <p:sp>
          <p:nvSpPr>
            <p:cNvPr id="59425" name="Text Box 29"/>
            <p:cNvSpPr txBox="1"/>
            <p:nvPr/>
          </p:nvSpPr>
          <p:spPr>
            <a:xfrm>
              <a:off x="6721375" y="5256916"/>
              <a:ext cx="3427524" cy="653954"/>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一径去，洞其中</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26" name="Text Box 30"/>
            <p:cNvSpPr txBox="1"/>
            <p:nvPr/>
          </p:nvSpPr>
          <p:spPr>
            <a:xfrm>
              <a:off x="6721008" y="5790550"/>
              <a:ext cx="3048000" cy="653954"/>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一假寐，诱敌</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27" name="Text Box 25"/>
            <p:cNvSpPr txBox="1"/>
            <p:nvPr/>
          </p:nvSpPr>
          <p:spPr>
            <a:xfrm>
              <a:off x="2832067" y="5362128"/>
              <a:ext cx="1905000" cy="1145548"/>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刀劈狼首</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28" name="Text Box 26"/>
            <p:cNvSpPr txBox="1"/>
            <p:nvPr/>
          </p:nvSpPr>
          <p:spPr>
            <a:xfrm>
              <a:off x="2832067" y="5895528"/>
              <a:ext cx="1905000" cy="1145548"/>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刀断狼股</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29" name="AutoShape 27"/>
            <p:cNvSpPr/>
            <p:nvPr/>
          </p:nvSpPr>
          <p:spPr>
            <a:xfrm>
              <a:off x="2402788" y="5362128"/>
              <a:ext cx="76200" cy="990600"/>
            </a:xfrm>
            <a:prstGeom prst="leftBrace">
              <a:avLst>
                <a:gd name="adj1" fmla="val 107611"/>
                <a:gd name="adj2" fmla="val 50000"/>
              </a:avLst>
            </a:prstGeom>
            <a:noFill/>
            <a:ln w="9525" cap="flat" cmpd="sng">
              <a:solidFill>
                <a:schemeClr val="tx1"/>
              </a:solidFill>
              <a:prstDash val="solid"/>
              <a:roun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30" name="Text Box 28"/>
            <p:cNvSpPr txBox="1"/>
            <p:nvPr/>
          </p:nvSpPr>
          <p:spPr>
            <a:xfrm>
              <a:off x="1408438" y="5247828"/>
              <a:ext cx="817376" cy="1219200"/>
            </a:xfrm>
            <a:prstGeom prst="rect">
              <a:avLst/>
            </a:prstGeom>
            <a:noFill/>
            <a:ln w="9525">
              <a:noFill/>
            </a:ln>
          </p:spPr>
          <p:txBody>
            <a:bodyPr vert="eaVert"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rPr>
                <a:t>暴起</a:t>
              </a:r>
              <a:endParaRPr kumimoji="0" lang="zh-CN" altLang="en-US" b="1"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sp>
          <p:nvSpPr>
            <p:cNvPr id="59431" name="Text Box 31"/>
            <p:cNvSpPr txBox="1"/>
            <p:nvPr/>
          </p:nvSpPr>
          <p:spPr>
            <a:xfrm>
              <a:off x="5029630" y="5568233"/>
              <a:ext cx="1550345" cy="735135"/>
            </a:xfrm>
            <a:prstGeom prst="rect">
              <a:avLst/>
            </a:prstGeom>
            <a:noFill/>
            <a:ln w="9525">
              <a:noFill/>
            </a:ln>
          </p:spPr>
          <p:txBody>
            <a:bodyPr wrap="square"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rPr>
                <a:t>杀狼</a:t>
              </a:r>
              <a:endParaRPr kumimoji="0" lang="zh-CN" altLang="en-US" sz="2100" b="1" i="0" u="none" strike="noStrike" kern="1200" cap="none" spc="0" normalizeH="0" baseline="0" noProof="0">
                <a:ln>
                  <a:noFill/>
                </a:ln>
                <a:solidFill>
                  <a:srgbClr val="1D41D5"/>
                </a:solidFill>
                <a:effectLst/>
                <a:uLnTx/>
                <a:uFillTx/>
                <a:latin typeface="华文新魏" panose="02010800040101010101" pitchFamily="2" charset="-122"/>
                <a:ea typeface="华文新魏" panose="02010800040101010101" pitchFamily="2" charset="-122"/>
                <a:cs typeface="+mn-cs"/>
              </a:endParaRPr>
            </a:p>
          </p:txBody>
        </p:sp>
        <p:sp>
          <p:nvSpPr>
            <p:cNvPr id="59432" name="Text Box 34"/>
            <p:cNvSpPr txBox="1"/>
            <p:nvPr/>
          </p:nvSpPr>
          <p:spPr>
            <a:xfrm>
              <a:off x="683967" y="5085184"/>
              <a:ext cx="817376" cy="2114077"/>
            </a:xfrm>
            <a:prstGeom prst="rect">
              <a:avLst/>
            </a:prstGeom>
            <a:noFill/>
            <a:ln w="9525">
              <a:noFill/>
            </a:ln>
          </p:spPr>
          <p:txBody>
            <a:bodyPr vert="eaVert" wrap="square" anchor="t">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srgbClr val="FF0000"/>
                  </a:solidFill>
                  <a:effectLst/>
                  <a:uLnTx/>
                  <a:uFillTx/>
                  <a:latin typeface="Times New Roman" panose="02020603050405020304" pitchFamily="18" charset="0"/>
                  <a:ea typeface="华文新魏" panose="02010800040101010101" pitchFamily="2" charset="-122"/>
                  <a:cs typeface="+mn-cs"/>
                </a:rPr>
                <a:t>勇敢警觉</a:t>
              </a:r>
              <a:endParaRPr kumimoji="0" lang="zh-CN" altLang="en-US" b="1" i="0" u="none" strike="noStrike" kern="1200" cap="none" spc="0" normalizeH="0" baseline="0" noProof="0">
                <a:ln>
                  <a:noFill/>
                </a:ln>
                <a:solidFill>
                  <a:srgbClr val="FF0000"/>
                </a:solidFill>
                <a:effectLst/>
                <a:uLnTx/>
                <a:uFillTx/>
                <a:latin typeface="Times New Roman" panose="02020603050405020304" pitchFamily="18" charset="0"/>
                <a:ea typeface="华文新魏" panose="02010800040101010101" pitchFamily="2" charset="-122"/>
                <a:cs typeface="+mn-cs"/>
              </a:endParaRPr>
            </a:p>
          </p:txBody>
        </p:sp>
        <p:sp>
          <p:nvSpPr>
            <p:cNvPr id="59433" name="Text Box 39"/>
            <p:cNvSpPr txBox="1"/>
            <p:nvPr/>
          </p:nvSpPr>
          <p:spPr>
            <a:xfrm>
              <a:off x="9901483" y="5532817"/>
              <a:ext cx="2038772" cy="653954"/>
            </a:xfrm>
            <a:prstGeom prst="rect">
              <a:avLst/>
            </a:prstGeom>
            <a:noFill/>
            <a:ln w="9525">
              <a:noFill/>
            </a:ln>
          </p:spPr>
          <p:txBody>
            <a:bodyPr ancho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阴险狡诈</a:t>
              </a:r>
              <a:endParaRPr kumimoji="0" lang="zh-CN" altLang="en-US"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
          <p:nvSpPr>
            <p:cNvPr id="59434" name="AutoShape 41"/>
            <p:cNvSpPr/>
            <p:nvPr/>
          </p:nvSpPr>
          <p:spPr>
            <a:xfrm>
              <a:off x="6350124" y="5285928"/>
              <a:ext cx="76200" cy="1143000"/>
            </a:xfrm>
            <a:prstGeom prst="leftBrace">
              <a:avLst>
                <a:gd name="adj1" fmla="val 125000"/>
                <a:gd name="adj2" fmla="val 50000"/>
              </a:avLst>
            </a:prstGeom>
            <a:noFill/>
            <a:ln w="9525" cap="flat" cmpd="sng">
              <a:solidFill>
                <a:schemeClr val="tx1"/>
              </a:solidFill>
              <a:prstDash val="solid"/>
              <a:roun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prstClr val="black"/>
                </a:solidFill>
                <a:effectLst/>
                <a:uLnTx/>
                <a:uFillTx/>
                <a:latin typeface="华文新魏" panose="02010800040101010101" pitchFamily="2" charset="-122"/>
                <a:ea typeface="华文新魏" panose="02010800040101010101" pitchFamily="2" charset="-122"/>
                <a:cs typeface="+mn-cs"/>
              </a:endParaRPr>
            </a:p>
          </p:txBody>
        </p:sp>
      </p:grpSp>
      <p:cxnSp>
        <p:nvCxnSpPr>
          <p:cNvPr id="46" name="直接连接符 45"/>
          <p:cNvCxnSpPr/>
          <p:nvPr/>
        </p:nvCxnSpPr>
        <p:spPr>
          <a:xfrm>
            <a:off x="1534716" y="2631281"/>
            <a:ext cx="611505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1534716" y="3523060"/>
            <a:ext cx="611505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5893" name="矩形 165892"/>
          <p:cNvSpPr/>
          <p:nvPr/>
        </p:nvSpPr>
        <p:spPr>
          <a:xfrm rot="1200000">
            <a:off x="2070497" y="1469231"/>
            <a:ext cx="891778" cy="1085850"/>
          </a:xfrm>
          <a:prstGeom prst="rect">
            <a:avLst/>
          </a:prstGeom>
        </p:spPr>
        <p:txBody>
          <a:bodyPr wrap="none" fromWordArt="1">
            <a:prstTxWarp prst="textSlantUp">
              <a:avLst>
                <a:gd name="adj" fmla="val 32056"/>
              </a:avLst>
            </a:prstTxWarp>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500" b="0" i="0" u="none" strike="noStrike" kern="1200" cap="none" spc="0" normalizeH="0" baseline="0" noProof="0">
                <a:ln w="9525" cap="flat" cmpd="sng">
                  <a:solidFill>
                    <a:srgbClr val="CC99FF"/>
                  </a:solidFill>
                  <a:prstDash val="solid"/>
                  <a:round/>
                  <a:headEnd type="none" w="med" len="med"/>
                  <a:tailEnd type="none" w="med" len="med"/>
                </a:ln>
                <a:solidFill>
                  <a:srgbClr val="0070C0"/>
                </a:solidFill>
                <a:effectLst>
                  <a:outerShdw dist="53882" dir="2699999" algn="ctr" rotWithShape="0">
                    <a:srgbClr val="9999FF">
                      <a:alpha val="79999"/>
                    </a:srgbClr>
                  </a:outerShdw>
                </a:effectLst>
                <a:uLnTx/>
                <a:uFillTx/>
                <a:latin typeface="华文行楷" panose="02010800040101010101" charset="-122"/>
                <a:ea typeface="华文行楷" panose="02010800040101010101" charset="-122"/>
                <a:cs typeface="+mn-cs"/>
              </a:rPr>
              <a:t>惧</a:t>
            </a:r>
            <a:endParaRPr kumimoji="0" lang="zh-CN" altLang="en-US" sz="1500" b="0" i="0" u="none" strike="noStrike" kern="1200" cap="none" spc="0" normalizeH="0" baseline="0" noProof="0">
              <a:ln w="9525" cap="flat" cmpd="sng">
                <a:solidFill>
                  <a:srgbClr val="CC99FF"/>
                </a:solidFill>
                <a:prstDash val="solid"/>
                <a:round/>
                <a:headEnd type="none" w="med" len="med"/>
                <a:tailEnd type="none" w="med" len="med"/>
              </a:ln>
              <a:solidFill>
                <a:srgbClr val="0070C0"/>
              </a:solidFill>
              <a:effectLst>
                <a:outerShdw dist="53882" dir="2699999" algn="ctr" rotWithShape="0">
                  <a:srgbClr val="9999FF">
                    <a:alpha val="79999"/>
                  </a:srgbClr>
                </a:outerShdw>
              </a:effectLst>
              <a:uLnTx/>
              <a:uFillTx/>
              <a:latin typeface="华文行楷" panose="02010800040101010101" charset="-122"/>
              <a:ea typeface="华文行楷" panose="02010800040101010101" charset="-122"/>
              <a:cs typeface="+mn-cs"/>
            </a:endParaRPr>
          </a:p>
        </p:txBody>
      </p:sp>
      <p:sp>
        <p:nvSpPr>
          <p:cNvPr id="165894" name="矩形 165893"/>
          <p:cNvSpPr/>
          <p:nvPr/>
        </p:nvSpPr>
        <p:spPr>
          <a:xfrm rot="1200000">
            <a:off x="2083594" y="2505075"/>
            <a:ext cx="867966" cy="1156097"/>
          </a:xfrm>
          <a:prstGeom prst="rect">
            <a:avLst/>
          </a:prstGeom>
        </p:spPr>
        <p:txBody>
          <a:bodyPr wrap="none" fromWordArt="1">
            <a:prstTxWarp prst="textSlantUp">
              <a:avLst>
                <a:gd name="adj" fmla="val 32056"/>
              </a:avLst>
            </a:prstTxWarp>
            <a:normAutofit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7200" b="0" i="0" u="none" strike="noStrike" kern="1200" cap="none" spc="0" normalizeH="0" baseline="0" noProof="0">
                <a:ln w="9525" cap="flat" cmpd="sng">
                  <a:solidFill>
                    <a:srgbClr val="CC99FF"/>
                  </a:solidFill>
                  <a:prstDash val="solid"/>
                  <a:round/>
                  <a:headEnd type="none" w="med" len="med"/>
                  <a:tailEnd type="none" w="med" len="med"/>
                </a:ln>
                <a:solidFill>
                  <a:srgbClr val="00B050"/>
                </a:solidFill>
                <a:effectLst>
                  <a:outerShdw dist="53882" dir="2699999" algn="ctr" rotWithShape="0">
                    <a:srgbClr val="9999FF">
                      <a:alpha val="79999"/>
                    </a:srgbClr>
                  </a:outerShdw>
                </a:effectLst>
                <a:uLnTx/>
                <a:uFillTx/>
                <a:latin typeface="华文行楷" panose="02010800040101010101" charset="-122"/>
                <a:ea typeface="华文行楷" panose="02010800040101010101" charset="-122"/>
                <a:cs typeface="+mn-cs"/>
              </a:rPr>
              <a:t>窘</a:t>
            </a:r>
            <a:endParaRPr kumimoji="0" lang="zh-CN" altLang="en-US" sz="7200" b="0" i="0" u="none" strike="noStrike" kern="1200" cap="none" spc="0" normalizeH="0" baseline="0" noProof="0">
              <a:ln w="9525" cap="flat" cmpd="sng">
                <a:solidFill>
                  <a:srgbClr val="CC99FF"/>
                </a:solidFill>
                <a:prstDash val="solid"/>
                <a:round/>
                <a:headEnd type="none" w="med" len="med"/>
                <a:tailEnd type="none" w="med" len="med"/>
              </a:ln>
              <a:solidFill>
                <a:srgbClr val="00B050"/>
              </a:solidFill>
              <a:effectLst>
                <a:outerShdw dist="53882" dir="2699999" algn="ctr" rotWithShape="0">
                  <a:srgbClr val="9999FF">
                    <a:alpha val="79999"/>
                  </a:srgbClr>
                </a:outerShdw>
              </a:effectLst>
              <a:uLnTx/>
              <a:uFillTx/>
              <a:latin typeface="华文行楷" panose="02010800040101010101" charset="-122"/>
              <a:ea typeface="华文行楷" panose="02010800040101010101" charset="-122"/>
              <a:cs typeface="+mn-cs"/>
            </a:endParaRPr>
          </a:p>
        </p:txBody>
      </p:sp>
      <p:sp>
        <p:nvSpPr>
          <p:cNvPr id="165895" name="矩形 165894"/>
          <p:cNvSpPr/>
          <p:nvPr/>
        </p:nvSpPr>
        <p:spPr>
          <a:xfrm rot="1200000">
            <a:off x="2134791" y="3604022"/>
            <a:ext cx="773906" cy="1035844"/>
          </a:xfrm>
          <a:prstGeom prst="rect">
            <a:avLst/>
          </a:prstGeom>
        </p:spPr>
        <p:txBody>
          <a:bodyPr wrap="none" fromWordArt="1">
            <a:prstTxWarp prst="textSlantUp">
              <a:avLst>
                <a:gd name="adj" fmla="val 32056"/>
              </a:avLst>
            </a:prstTxWarp>
            <a:normAutofit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6600" b="0" i="0" u="none" strike="noStrike" kern="1200" cap="none" spc="0" normalizeH="0" baseline="0" noProof="0">
                <a:ln w="9525" cap="flat" cmpd="sng">
                  <a:solidFill>
                    <a:srgbClr val="CC99FF"/>
                  </a:solidFill>
                  <a:prstDash val="solid"/>
                  <a:round/>
                  <a:headEnd type="none" w="med" len="med"/>
                  <a:tailEnd type="none" w="med" len="med"/>
                </a:ln>
                <a:solidFill>
                  <a:srgbClr val="FF6600"/>
                </a:solidFill>
                <a:effectLst>
                  <a:outerShdw dist="53882" dir="2699999" algn="ctr" rotWithShape="0">
                    <a:srgbClr val="9999FF">
                      <a:alpha val="79999"/>
                    </a:srgbClr>
                  </a:outerShdw>
                </a:effectLst>
                <a:uLnTx/>
                <a:uFillTx/>
                <a:latin typeface="华文行楷" panose="02010800040101010101" charset="-122"/>
                <a:ea typeface="华文行楷" panose="02010800040101010101" charset="-122"/>
                <a:cs typeface="+mn-cs"/>
              </a:rPr>
              <a:t>拼</a:t>
            </a:r>
            <a:endParaRPr kumimoji="0" lang="zh-CN" altLang="en-US" sz="6600" b="0" i="0" u="none" strike="noStrike" kern="1200" cap="none" spc="0" normalizeH="0" baseline="0" noProof="0">
              <a:ln w="9525" cap="flat" cmpd="sng">
                <a:solidFill>
                  <a:srgbClr val="CC99FF"/>
                </a:solidFill>
                <a:prstDash val="solid"/>
                <a:round/>
                <a:headEnd type="none" w="med" len="med"/>
                <a:tailEnd type="none" w="med" len="med"/>
              </a:ln>
              <a:solidFill>
                <a:srgbClr val="FF6600"/>
              </a:solidFill>
              <a:effectLst>
                <a:outerShdw dist="53882" dir="2699999" algn="ctr" rotWithShape="0">
                  <a:srgbClr val="9999FF">
                    <a:alpha val="79999"/>
                  </a:srgbClr>
                </a:outerShdw>
              </a:effectLst>
              <a:uLnTx/>
              <a:uFillTx/>
              <a:latin typeface="华文行楷" panose="02010800040101010101" charset="-122"/>
              <a:ea typeface="华文行楷" panose="02010800040101010101" charset="-122"/>
              <a:cs typeface="+mn-cs"/>
            </a:endParaRPr>
          </a:p>
        </p:txBody>
      </p:sp>
      <p:sp>
        <p:nvSpPr>
          <p:cNvPr id="2" name="文本框 1"/>
          <p:cNvSpPr txBox="1"/>
          <p:nvPr/>
        </p:nvSpPr>
        <p:spPr>
          <a:xfrm>
            <a:off x="1355408" y="80963"/>
            <a:ext cx="1564640" cy="299085"/>
          </a:xfrm>
          <a:prstGeom prst="rect">
            <a:avLst/>
          </a:prstGeom>
          <a:noFill/>
        </p:spPr>
        <p:txBody>
          <a:bodyPr wrap="none" rtlCol="0" anchor="t">
            <a:spAutoFit/>
          </a:bodyPr>
          <a:lstStyle/>
          <a:p>
            <a:r>
              <a:rPr lang="zh-CN" sz="1350" b="1" u="sng" dirty="0">
                <a:solidFill>
                  <a:srgbClr val="0000FF"/>
                </a:solidFill>
                <a:latin typeface="方正启体简体" panose="03000509000000000000" charset="-122"/>
                <a:ea typeface="方正启体简体" panose="03000509000000000000" charset="-122"/>
                <a:sym typeface="+mn-ea"/>
              </a:rPr>
              <a:t>三、掌握两个问题</a:t>
            </a:r>
            <a:endParaRPr lang="zh-CN" altLang="en-US" sz="1350"/>
          </a:p>
        </p:txBody>
      </p:sp>
      <p:sp>
        <p:nvSpPr>
          <p:cNvPr id="3" name="文本框 2"/>
          <p:cNvSpPr txBox="1"/>
          <p:nvPr/>
        </p:nvSpPr>
        <p:spPr>
          <a:xfrm>
            <a:off x="4714875" y="0"/>
            <a:ext cx="2646998" cy="714375"/>
          </a:xfrm>
          <a:prstGeom prst="rect">
            <a:avLst/>
          </a:prstGeom>
          <a:noFill/>
        </p:spPr>
        <p:txBody>
          <a:bodyPr wrap="square" rtlCol="0">
            <a:spAutoFit/>
          </a:bodyPr>
          <a:lstStyle/>
          <a:p>
            <a:r>
              <a:rPr lang="en-US" altLang="zh-CN" sz="4050">
                <a:solidFill>
                  <a:srgbClr val="FF0000"/>
                </a:solidFill>
              </a:rPr>
              <a:t>2</a:t>
            </a:r>
            <a:r>
              <a:rPr lang="zh-CN" altLang="en-US" sz="4050">
                <a:solidFill>
                  <a:srgbClr val="FF0000"/>
                </a:solidFill>
              </a:rPr>
              <a:t>、形象</a:t>
            </a:r>
            <a:endParaRPr lang="zh-CN" altLang="en-US" sz="405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9399"/>
                                        </p:tgtEl>
                                        <p:attrNameLst>
                                          <p:attrName>style.visibility</p:attrName>
                                        </p:attrNameLst>
                                      </p:cBhvr>
                                      <p:to>
                                        <p:strVal val="visible"/>
                                      </p:to>
                                    </p:set>
                                    <p:anim calcmode="lin" valueType="num">
                                      <p:cBhvr additive="base">
                                        <p:cTn id="7" dur="500" fill="hold"/>
                                        <p:tgtEl>
                                          <p:spTgt spid="59399"/>
                                        </p:tgtEl>
                                        <p:attrNameLst>
                                          <p:attrName>ppt_x</p:attrName>
                                        </p:attrNameLst>
                                      </p:cBhvr>
                                      <p:tavLst>
                                        <p:tav tm="0">
                                          <p:val>
                                            <p:strVal val="#ppt_x"/>
                                          </p:val>
                                        </p:tav>
                                        <p:tav tm="100000">
                                          <p:val>
                                            <p:strVal val="#ppt_x"/>
                                          </p:val>
                                        </p:tav>
                                      </p:tavLst>
                                    </p:anim>
                                    <p:anim calcmode="lin" valueType="num">
                                      <p:cBhvr additive="base">
                                        <p:cTn id="8" dur="500" fill="hold"/>
                                        <p:tgtEl>
                                          <p:spTgt spid="5939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9400"/>
                                        </p:tgtEl>
                                        <p:attrNameLst>
                                          <p:attrName>style.visibility</p:attrName>
                                        </p:attrNameLst>
                                      </p:cBhvr>
                                      <p:to>
                                        <p:strVal val="visible"/>
                                      </p:to>
                                    </p:set>
                                    <p:anim calcmode="lin" valueType="num">
                                      <p:cBhvr additive="base">
                                        <p:cTn id="13" dur="500" fill="hold"/>
                                        <p:tgtEl>
                                          <p:spTgt spid="59400"/>
                                        </p:tgtEl>
                                        <p:attrNameLst>
                                          <p:attrName>ppt_x</p:attrName>
                                        </p:attrNameLst>
                                      </p:cBhvr>
                                      <p:tavLst>
                                        <p:tav tm="0">
                                          <p:val>
                                            <p:strVal val="#ppt_x"/>
                                          </p:val>
                                        </p:tav>
                                        <p:tav tm="100000">
                                          <p:val>
                                            <p:strVal val="#ppt_x"/>
                                          </p:val>
                                        </p:tav>
                                      </p:tavLst>
                                    </p:anim>
                                    <p:anim calcmode="lin" valueType="num">
                                      <p:cBhvr additive="base">
                                        <p:cTn id="14" dur="500" fill="hold"/>
                                        <p:tgtEl>
                                          <p:spTgt spid="5940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9413"/>
                                        </p:tgtEl>
                                        <p:attrNameLst>
                                          <p:attrName>style.visibility</p:attrName>
                                        </p:attrNameLst>
                                      </p:cBhvr>
                                      <p:to>
                                        <p:strVal val="visible"/>
                                      </p:to>
                                    </p:set>
                                    <p:anim calcmode="lin" valueType="num">
                                      <p:cBhvr additive="base">
                                        <p:cTn id="19" dur="500" fill="hold"/>
                                        <p:tgtEl>
                                          <p:spTgt spid="59413"/>
                                        </p:tgtEl>
                                        <p:attrNameLst>
                                          <p:attrName>ppt_x</p:attrName>
                                        </p:attrNameLst>
                                      </p:cBhvr>
                                      <p:tavLst>
                                        <p:tav tm="0">
                                          <p:val>
                                            <p:strVal val="#ppt_x"/>
                                          </p:val>
                                        </p:tav>
                                        <p:tav tm="100000">
                                          <p:val>
                                            <p:strVal val="#ppt_x"/>
                                          </p:val>
                                        </p:tav>
                                      </p:tavLst>
                                    </p:anim>
                                    <p:anim calcmode="lin" valueType="num">
                                      <p:cBhvr additive="base">
                                        <p:cTn id="20" dur="500" fill="hold"/>
                                        <p:tgtEl>
                                          <p:spTgt spid="594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9424"/>
                                        </p:tgtEl>
                                        <p:attrNameLst>
                                          <p:attrName>style.visibility</p:attrName>
                                        </p:attrNameLst>
                                      </p:cBhvr>
                                      <p:to>
                                        <p:strVal val="visible"/>
                                      </p:to>
                                    </p:set>
                                    <p:anim calcmode="lin" valueType="num">
                                      <p:cBhvr additive="base">
                                        <p:cTn id="25" dur="500" fill="hold"/>
                                        <p:tgtEl>
                                          <p:spTgt spid="59424"/>
                                        </p:tgtEl>
                                        <p:attrNameLst>
                                          <p:attrName>ppt_x</p:attrName>
                                        </p:attrNameLst>
                                      </p:cBhvr>
                                      <p:tavLst>
                                        <p:tav tm="0">
                                          <p:val>
                                            <p:strVal val="#ppt_x"/>
                                          </p:val>
                                        </p:tav>
                                        <p:tav tm="100000">
                                          <p:val>
                                            <p:strVal val="#ppt_x"/>
                                          </p:val>
                                        </p:tav>
                                      </p:tavLst>
                                    </p:anim>
                                    <p:anim calcmode="lin" valueType="num">
                                      <p:cBhvr additive="base">
                                        <p:cTn id="26" dur="500" fill="hold"/>
                                        <p:tgtEl>
                                          <p:spTgt spid="5942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5893"/>
                                        </p:tgtEl>
                                        <p:attrNameLst>
                                          <p:attrName>style.visibility</p:attrName>
                                        </p:attrNameLst>
                                      </p:cBhvr>
                                      <p:to>
                                        <p:strVal val="visible"/>
                                      </p:to>
                                    </p:set>
                                    <p:anim calcmode="lin" valueType="num">
                                      <p:cBhvr additive="base">
                                        <p:cTn id="31" dur="500" fill="hold"/>
                                        <p:tgtEl>
                                          <p:spTgt spid="165893"/>
                                        </p:tgtEl>
                                        <p:attrNameLst>
                                          <p:attrName>ppt_x</p:attrName>
                                        </p:attrNameLst>
                                      </p:cBhvr>
                                      <p:tavLst>
                                        <p:tav tm="0">
                                          <p:val>
                                            <p:strVal val="#ppt_x"/>
                                          </p:val>
                                        </p:tav>
                                        <p:tav tm="100000">
                                          <p:val>
                                            <p:strVal val="#ppt_x"/>
                                          </p:val>
                                        </p:tav>
                                      </p:tavLst>
                                    </p:anim>
                                    <p:anim calcmode="lin" valueType="num">
                                      <p:cBhvr additive="base">
                                        <p:cTn id="32" dur="500" fill="hold"/>
                                        <p:tgtEl>
                                          <p:spTgt spid="16589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5894"/>
                                        </p:tgtEl>
                                        <p:attrNameLst>
                                          <p:attrName>style.visibility</p:attrName>
                                        </p:attrNameLst>
                                      </p:cBhvr>
                                      <p:to>
                                        <p:strVal val="visible"/>
                                      </p:to>
                                    </p:set>
                                    <p:anim calcmode="lin" valueType="num">
                                      <p:cBhvr additive="base">
                                        <p:cTn id="37" dur="500" fill="hold"/>
                                        <p:tgtEl>
                                          <p:spTgt spid="165894"/>
                                        </p:tgtEl>
                                        <p:attrNameLst>
                                          <p:attrName>ppt_x</p:attrName>
                                        </p:attrNameLst>
                                      </p:cBhvr>
                                      <p:tavLst>
                                        <p:tav tm="0">
                                          <p:val>
                                            <p:strVal val="#ppt_x"/>
                                          </p:val>
                                        </p:tav>
                                        <p:tav tm="100000">
                                          <p:val>
                                            <p:strVal val="#ppt_x"/>
                                          </p:val>
                                        </p:tav>
                                      </p:tavLst>
                                    </p:anim>
                                    <p:anim calcmode="lin" valueType="num">
                                      <p:cBhvr additive="base">
                                        <p:cTn id="38" dur="500" fill="hold"/>
                                        <p:tgtEl>
                                          <p:spTgt spid="16589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5895"/>
                                        </p:tgtEl>
                                        <p:attrNameLst>
                                          <p:attrName>style.visibility</p:attrName>
                                        </p:attrNameLst>
                                      </p:cBhvr>
                                      <p:to>
                                        <p:strVal val="visible"/>
                                      </p:to>
                                    </p:set>
                                    <p:anim calcmode="lin" valueType="num">
                                      <p:cBhvr additive="base">
                                        <p:cTn id="43" dur="500" fill="hold"/>
                                        <p:tgtEl>
                                          <p:spTgt spid="165895"/>
                                        </p:tgtEl>
                                        <p:attrNameLst>
                                          <p:attrName>ppt_x</p:attrName>
                                        </p:attrNameLst>
                                      </p:cBhvr>
                                      <p:tavLst>
                                        <p:tav tm="0">
                                          <p:val>
                                            <p:strVal val="#ppt_x"/>
                                          </p:val>
                                        </p:tav>
                                        <p:tav tm="100000">
                                          <p:val>
                                            <p:strVal val="#ppt_x"/>
                                          </p:val>
                                        </p:tav>
                                      </p:tavLst>
                                    </p:anim>
                                    <p:anim calcmode="lin" valueType="num">
                                      <p:cBhvr additive="base">
                                        <p:cTn id="44" dur="500" fill="hold"/>
                                        <p:tgtEl>
                                          <p:spTgt spid="1658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p:bldP spid="165893" grpId="0"/>
      <p:bldP spid="165894" grpId="0"/>
      <p:bldP spid="165895" grpId="0"/>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 name="图片 9"/>
          <p:cNvPicPr>
            <a:picLocks noChangeAspect="1"/>
          </p:cNvPicPr>
          <p:nvPr/>
        </p:nvPicPr>
        <p:blipFill>
          <a:blip r:embed="rId1"/>
          <a:stretch>
            <a:fillRect/>
          </a:stretch>
        </p:blipFill>
        <p:spPr>
          <a:xfrm>
            <a:off x="1218010" y="872729"/>
            <a:ext cx="6931819" cy="3687365"/>
          </a:xfrm>
          <a:prstGeom prst="rect">
            <a:avLst/>
          </a:prstGeom>
          <a:noFill/>
          <a:ln w="9525">
            <a:noFill/>
          </a:ln>
        </p:spPr>
      </p:pic>
      <p:sp>
        <p:nvSpPr>
          <p:cNvPr id="13" name="矩形 12"/>
          <p:cNvSpPr/>
          <p:nvPr/>
        </p:nvSpPr>
        <p:spPr>
          <a:xfrm>
            <a:off x="1143000" y="642938"/>
            <a:ext cx="245269" cy="38576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nvSpPr>
        <p:spPr>
          <a:xfrm>
            <a:off x="7773591" y="642938"/>
            <a:ext cx="227410" cy="38576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5" name="矩形 14"/>
          <p:cNvSpPr/>
          <p:nvPr/>
        </p:nvSpPr>
        <p:spPr>
          <a:xfrm>
            <a:off x="1143000" y="642938"/>
            <a:ext cx="6858000" cy="2297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3" name="矩形 22"/>
          <p:cNvSpPr/>
          <p:nvPr/>
        </p:nvSpPr>
        <p:spPr>
          <a:xfrm>
            <a:off x="1143000" y="4269581"/>
            <a:ext cx="6858000" cy="228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pic>
        <p:nvPicPr>
          <p:cNvPr id="26" name="Picture 5" descr="C:\Users\Administrator\Desktop\4.png"/>
          <p:cNvPicPr>
            <a:picLocks noChangeAspect="1"/>
          </p:cNvPicPr>
          <p:nvPr/>
        </p:nvPicPr>
        <p:blipFill>
          <a:blip r:embed="rId2"/>
          <a:stretch>
            <a:fillRect/>
          </a:stretch>
        </p:blipFill>
        <p:spPr>
          <a:xfrm flipH="1">
            <a:off x="4393406" y="667941"/>
            <a:ext cx="535781" cy="3832622"/>
          </a:xfrm>
          <a:prstGeom prst="rect">
            <a:avLst/>
          </a:prstGeom>
          <a:noFill/>
          <a:ln w="9525">
            <a:noFill/>
          </a:ln>
        </p:spPr>
      </p:pic>
      <p:pic>
        <p:nvPicPr>
          <p:cNvPr id="27" name="Picture 5" descr="C:\Users\Administrator\Desktop\4.png"/>
          <p:cNvPicPr>
            <a:picLocks noChangeAspect="1"/>
          </p:cNvPicPr>
          <p:nvPr/>
        </p:nvPicPr>
        <p:blipFill>
          <a:blip r:embed="rId2"/>
          <a:stretch>
            <a:fillRect/>
          </a:stretch>
        </p:blipFill>
        <p:spPr>
          <a:xfrm>
            <a:off x="4275535" y="667941"/>
            <a:ext cx="535781" cy="3832622"/>
          </a:xfrm>
          <a:prstGeom prst="rect">
            <a:avLst/>
          </a:prstGeom>
          <a:noFill/>
          <a:ln w="9525">
            <a:noFill/>
          </a:ln>
        </p:spPr>
      </p:pic>
      <p:pic>
        <p:nvPicPr>
          <p:cNvPr id="31" name="Picture 9" descr="C:\Users\Administrator\Desktop\b.png"/>
          <p:cNvPicPr>
            <a:picLocks noChangeAspect="1"/>
          </p:cNvPicPr>
          <p:nvPr/>
        </p:nvPicPr>
        <p:blipFill>
          <a:blip r:embed="rId3"/>
          <a:stretch>
            <a:fillRect/>
          </a:stretch>
        </p:blipFill>
        <p:spPr>
          <a:xfrm>
            <a:off x="6636544" y="619125"/>
            <a:ext cx="1446610" cy="1065610"/>
          </a:xfrm>
          <a:prstGeom prst="rect">
            <a:avLst/>
          </a:prstGeom>
          <a:noFill/>
          <a:ln w="9525">
            <a:noFill/>
          </a:ln>
        </p:spPr>
      </p:pic>
      <p:sp>
        <p:nvSpPr>
          <p:cNvPr id="70665" name="文本框 167937"/>
          <p:cNvSpPr txBox="1"/>
          <p:nvPr/>
        </p:nvSpPr>
        <p:spPr>
          <a:xfrm>
            <a:off x="4811554" y="34766"/>
            <a:ext cx="1875473" cy="598805"/>
          </a:xfrm>
          <a:prstGeom prst="rect">
            <a:avLst/>
          </a:prstGeom>
          <a:noFill/>
          <a:ln w="9525">
            <a:noFill/>
          </a:ln>
        </p:spPr>
        <p:txBody>
          <a:bodyPr wrap="square" anchor="t">
            <a:spAutoFit/>
          </a:bodyPr>
          <a:lstStyle/>
          <a:p>
            <a:pPr>
              <a:spcBef>
                <a:spcPct val="50000"/>
              </a:spcBef>
            </a:pPr>
            <a:r>
              <a:rPr lang="en-US" altLang="zh-CN" sz="3300" b="1" dirty="0">
                <a:latin typeface="方正启体简体" panose="03000509000000000000" charset="-122"/>
                <a:ea typeface="方正启体简体" panose="03000509000000000000" charset="-122"/>
              </a:rPr>
              <a:t>1</a:t>
            </a:r>
            <a:r>
              <a:rPr lang="zh-CN" altLang="en-US" sz="3300" b="1" dirty="0">
                <a:latin typeface="方正启体简体" panose="03000509000000000000" charset="-122"/>
                <a:ea typeface="方正启体简体" panose="03000509000000000000" charset="-122"/>
              </a:rPr>
              <a:t>、启示：</a:t>
            </a:r>
            <a:endParaRPr lang="zh-CN" altLang="en-US" sz="3300" b="1" dirty="0">
              <a:latin typeface="方正启体简体" panose="03000509000000000000" charset="-122"/>
              <a:ea typeface="方正启体简体" panose="03000509000000000000" charset="-122"/>
            </a:endParaRPr>
          </a:p>
        </p:txBody>
      </p:sp>
      <p:sp>
        <p:nvSpPr>
          <p:cNvPr id="70666" name="文本框 167938"/>
          <p:cNvSpPr txBox="1"/>
          <p:nvPr/>
        </p:nvSpPr>
        <p:spPr>
          <a:xfrm>
            <a:off x="2233613" y="950119"/>
            <a:ext cx="5486400" cy="460375"/>
          </a:xfrm>
          <a:prstGeom prst="rect">
            <a:avLst/>
          </a:prstGeom>
          <a:noFill/>
          <a:ln w="9525">
            <a:noFill/>
          </a:ln>
        </p:spPr>
        <p:txBody>
          <a:bodyPr anchor="t">
            <a:spAutoFit/>
          </a:bodyPr>
          <a:lstStyle/>
          <a:p>
            <a:pPr>
              <a:spcBef>
                <a:spcPct val="50000"/>
              </a:spcBef>
            </a:pPr>
            <a:r>
              <a:rPr lang="zh-CN" altLang="en-US" sz="2400" b="1" dirty="0">
                <a:solidFill>
                  <a:srgbClr val="002060"/>
                </a:solidFill>
                <a:latin typeface="Times New Roman" panose="02020603050405020304" pitchFamily="18" charset="0"/>
                <a:ea typeface="宋体" panose="02010600030101010101" pitchFamily="2" charset="-122"/>
              </a:rPr>
              <a:t>狼的角度</a:t>
            </a:r>
            <a:r>
              <a:rPr lang="zh-CN" altLang="en-US" sz="1200" b="1" dirty="0">
                <a:solidFill>
                  <a:srgbClr val="002060"/>
                </a:solidFill>
                <a:latin typeface="Times New Roman" panose="02020603050405020304" pitchFamily="18" charset="0"/>
                <a:ea typeface="宋体" panose="02010600030101010101" pitchFamily="2" charset="-122"/>
              </a:rPr>
              <a:t>：</a:t>
            </a:r>
            <a:endParaRPr lang="zh-CN" altLang="en-US" sz="1200" b="1" dirty="0">
              <a:solidFill>
                <a:srgbClr val="002060"/>
              </a:solidFill>
              <a:latin typeface="Times New Roman" panose="02020603050405020304" pitchFamily="18" charset="0"/>
              <a:ea typeface="宋体" panose="02010600030101010101" pitchFamily="2" charset="-122"/>
            </a:endParaRPr>
          </a:p>
        </p:txBody>
      </p:sp>
      <p:sp>
        <p:nvSpPr>
          <p:cNvPr id="167941" name="文本框 167940"/>
          <p:cNvSpPr txBox="1"/>
          <p:nvPr/>
        </p:nvSpPr>
        <p:spPr>
          <a:xfrm>
            <a:off x="1896666" y="1720454"/>
            <a:ext cx="2557463" cy="506730"/>
          </a:xfrm>
          <a:prstGeom prst="rect">
            <a:avLst/>
          </a:prstGeom>
          <a:noFill/>
          <a:ln w="9525">
            <a:noFill/>
          </a:ln>
        </p:spPr>
        <p:txBody>
          <a:bodyPr wrap="square" anchor="t">
            <a:spAutoFit/>
          </a:bodyPr>
          <a:lstStyle/>
          <a:p>
            <a:pPr>
              <a:spcBef>
                <a:spcPct val="50000"/>
              </a:spcBef>
            </a:pPr>
            <a:r>
              <a:rPr lang="zh-CN" altLang="en-US" sz="1350" b="1" dirty="0">
                <a:solidFill>
                  <a:srgbClr val="00B050"/>
                </a:solidFill>
                <a:latin typeface="方正启体简体" panose="03000509000000000000" charset="-122"/>
                <a:ea typeface="方正启体简体" panose="03000509000000000000" charset="-122"/>
              </a:rPr>
              <a:t>不能像狼一样贪婪、狡猾、自作聪明，否则自食恶果。</a:t>
            </a:r>
            <a:endParaRPr lang="zh-CN" altLang="en-US" sz="1350" b="1" dirty="0">
              <a:solidFill>
                <a:srgbClr val="00B050"/>
              </a:solidFill>
              <a:latin typeface="方正启体简体" panose="03000509000000000000" charset="-122"/>
              <a:ea typeface="方正启体简体" panose="03000509000000000000" charset="-122"/>
            </a:endParaRPr>
          </a:p>
        </p:txBody>
      </p:sp>
      <p:sp>
        <p:nvSpPr>
          <p:cNvPr id="70668" name="文本框 167938"/>
          <p:cNvSpPr txBox="1"/>
          <p:nvPr/>
        </p:nvSpPr>
        <p:spPr>
          <a:xfrm>
            <a:off x="4988719" y="950119"/>
            <a:ext cx="5486400" cy="460375"/>
          </a:xfrm>
          <a:prstGeom prst="rect">
            <a:avLst/>
          </a:prstGeom>
          <a:noFill/>
          <a:ln w="9525">
            <a:noFill/>
          </a:ln>
        </p:spPr>
        <p:txBody>
          <a:bodyPr anchor="t">
            <a:spAutoFit/>
          </a:bodyPr>
          <a:lstStyle/>
          <a:p>
            <a:pPr>
              <a:spcBef>
                <a:spcPct val="50000"/>
              </a:spcBef>
            </a:pPr>
            <a:r>
              <a:rPr lang="zh-CN" altLang="en-US" sz="2400" b="1" dirty="0">
                <a:solidFill>
                  <a:srgbClr val="002060"/>
                </a:solidFill>
                <a:latin typeface="Times New Roman" panose="02020603050405020304" pitchFamily="18" charset="0"/>
                <a:ea typeface="宋体" panose="02010600030101010101" pitchFamily="2" charset="-122"/>
              </a:rPr>
              <a:t>屠夫的角度</a:t>
            </a:r>
            <a:r>
              <a:rPr lang="zh-CN" altLang="en-US" sz="1200" b="1" dirty="0">
                <a:solidFill>
                  <a:srgbClr val="002060"/>
                </a:solidFill>
                <a:latin typeface="Times New Roman" panose="02020603050405020304" pitchFamily="18" charset="0"/>
                <a:ea typeface="宋体" panose="02010600030101010101" pitchFamily="2" charset="-122"/>
              </a:rPr>
              <a:t>：</a:t>
            </a:r>
            <a:endParaRPr lang="zh-CN" altLang="en-US" sz="1200" b="1" dirty="0">
              <a:solidFill>
                <a:srgbClr val="002060"/>
              </a:solidFill>
              <a:latin typeface="Times New Roman" panose="02020603050405020304" pitchFamily="18" charset="0"/>
              <a:ea typeface="宋体" panose="02010600030101010101" pitchFamily="2" charset="-122"/>
            </a:endParaRPr>
          </a:p>
        </p:txBody>
      </p:sp>
      <p:sp>
        <p:nvSpPr>
          <p:cNvPr id="167942" name="文本框 167941"/>
          <p:cNvSpPr txBox="1"/>
          <p:nvPr/>
        </p:nvSpPr>
        <p:spPr>
          <a:xfrm>
            <a:off x="4650581" y="1489472"/>
            <a:ext cx="2490788" cy="714375"/>
          </a:xfrm>
          <a:prstGeom prst="rect">
            <a:avLst/>
          </a:prstGeom>
          <a:noFill/>
          <a:ln w="9525">
            <a:noFill/>
          </a:ln>
        </p:spPr>
        <p:txBody>
          <a:bodyPr wrap="square" anchor="t">
            <a:spAutoFit/>
          </a:bodyPr>
          <a:lstStyle/>
          <a:p>
            <a:pPr>
              <a:spcBef>
                <a:spcPct val="50000"/>
              </a:spcBef>
            </a:pPr>
            <a:r>
              <a:rPr lang="zh-CN" altLang="en-US" sz="1350" b="1" dirty="0">
                <a:solidFill>
                  <a:srgbClr val="FF0000"/>
                </a:solidFill>
                <a:latin typeface="方正启体简体" panose="03000509000000000000" charset="-122"/>
                <a:ea typeface="方正启体简体" panose="03000509000000000000" charset="-122"/>
              </a:rPr>
              <a:t>对待恶势力，不能存在幻想，不能妥协让步，必须敢于斗争、善于斗争。</a:t>
            </a:r>
            <a:endParaRPr lang="zh-CN" altLang="en-US" sz="1350" b="1" dirty="0">
              <a:solidFill>
                <a:srgbClr val="FF0000"/>
              </a:solidFill>
              <a:latin typeface="方正启体简体" panose="03000509000000000000" charset="-122"/>
              <a:ea typeface="方正启体简体" panose="03000509000000000000" charset="-122"/>
            </a:endParaRPr>
          </a:p>
        </p:txBody>
      </p:sp>
      <p:cxnSp>
        <p:nvCxnSpPr>
          <p:cNvPr id="4" name="直接连接符 3"/>
          <p:cNvCxnSpPr/>
          <p:nvPr/>
        </p:nvCxnSpPr>
        <p:spPr>
          <a:xfrm>
            <a:off x="4492229" y="1448991"/>
            <a:ext cx="10716" cy="2244329"/>
          </a:xfrm>
          <a:prstGeom prst="line">
            <a:avLst/>
          </a:prstGeom>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1355408" y="80963"/>
            <a:ext cx="1564640" cy="299085"/>
          </a:xfrm>
          <a:prstGeom prst="rect">
            <a:avLst/>
          </a:prstGeom>
          <a:noFill/>
        </p:spPr>
        <p:txBody>
          <a:bodyPr wrap="none" rtlCol="0" anchor="t">
            <a:spAutoFit/>
          </a:bodyPr>
          <a:lstStyle/>
          <a:p>
            <a:r>
              <a:rPr lang="zh-CN" sz="1350" b="1" u="sng" dirty="0">
                <a:solidFill>
                  <a:srgbClr val="0000FF"/>
                </a:solidFill>
                <a:latin typeface="方正启体简体" panose="03000509000000000000" charset="-122"/>
                <a:ea typeface="方正启体简体" panose="03000509000000000000" charset="-122"/>
                <a:sym typeface="+mn-ea"/>
              </a:rPr>
              <a:t>三、掌握两个问题</a:t>
            </a:r>
            <a:endParaRPr lang="zh-CN" altLang="en-US" sz="1350"/>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fill="hold" nodeType="afterEffect">
                                  <p:stCondLst>
                                    <p:cond delay="0"/>
                                  </p:stCondLst>
                                  <p:childTnLst>
                                    <p:animMotion origin="layout" path="M -3.33333E-6 0 L -0.4526 0 " pathEditMode="relative" rAng="0" ptsTypes="AA">
                                      <p:cBhvr>
                                        <p:cTn id="6" dur="3000" fill="hold"/>
                                        <p:tgtEl>
                                          <p:spTgt spid="27"/>
                                        </p:tgtEl>
                                        <p:attrNameLst>
                                          <p:attrName>ppt_x</p:attrName>
                                          <p:attrName>ppt_y</p:attrName>
                                        </p:attrNameLst>
                                      </p:cBhvr>
                                      <p:rCtr x="-2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9512" y="267494"/>
            <a:ext cx="1656184" cy="43204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黑体" panose="02010609060101010101" charset="-122"/>
                <a:ea typeface="黑体" panose="02010609060101010101" charset="-122"/>
              </a:rPr>
              <a:t>布置作业</a:t>
            </a:r>
            <a:endParaRPr lang="zh-CN" altLang="en-US" sz="2400" dirty="0">
              <a:latin typeface="黑体" panose="02010609060101010101" charset="-122"/>
              <a:ea typeface="黑体" panose="02010609060101010101" charset="-122"/>
            </a:endParaRPr>
          </a:p>
        </p:txBody>
      </p:sp>
      <p:sp>
        <p:nvSpPr>
          <p:cNvPr id="9" name="矩形 8"/>
          <p:cNvSpPr/>
          <p:nvPr/>
        </p:nvSpPr>
        <p:spPr>
          <a:xfrm>
            <a:off x="107504" y="195486"/>
            <a:ext cx="180020" cy="18002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38" name="图片 3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417200" y="5416950"/>
            <a:ext cx="609600" cy="609600"/>
          </a:xfrm>
          <a:prstGeom prst="rect">
            <a:avLst/>
          </a:prstGeom>
        </p:spPr>
      </p:pic>
      <p:pic>
        <p:nvPicPr>
          <p:cNvPr id="39" name="图片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7200" y="5566950"/>
            <a:ext cx="609600" cy="609600"/>
          </a:xfrm>
          <a:prstGeom prst="rect">
            <a:avLst/>
          </a:prstGeom>
        </p:spPr>
      </p:pic>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312" y="6530086"/>
            <a:ext cx="609600" cy="609600"/>
          </a:xfrm>
          <a:prstGeom prst="rect">
            <a:avLst/>
          </a:prstGeom>
        </p:spPr>
      </p:pic>
      <p:sp>
        <p:nvSpPr>
          <p:cNvPr id="15" name="文本框 4"/>
          <p:cNvSpPr txBox="1"/>
          <p:nvPr/>
        </p:nvSpPr>
        <p:spPr>
          <a:xfrm>
            <a:off x="243119" y="3375749"/>
            <a:ext cx="1528969" cy="892552"/>
          </a:xfrm>
          <a:prstGeom prst="rect">
            <a:avLst/>
          </a:prstGeom>
          <a:noFill/>
          <a:ln w="47625" cmpd="tri">
            <a:noFill/>
          </a:ln>
        </p:spPr>
        <p:txBody>
          <a:bodyPr wrap="square" rtlCol="0">
            <a:spAutoFit/>
          </a:bodyPr>
          <a:lstStyle/>
          <a:p>
            <a:pPr algn="ctr"/>
            <a:r>
              <a:rPr lang="zh-CN" altLang="en-US" sz="3200" dirty="0">
                <a:solidFill>
                  <a:schemeClr val="bg1"/>
                </a:solidFill>
                <a:latin typeface="隶书" panose="02010509060101010101" pitchFamily="49" charset="-122"/>
                <a:ea typeface="隶书" panose="02010509060101010101" pitchFamily="49" charset="-122"/>
              </a:rPr>
              <a:t>蒲松龄</a:t>
            </a:r>
            <a:endParaRPr lang="en-US" altLang="zh-CN" sz="3200" dirty="0">
              <a:solidFill>
                <a:schemeClr val="bg1"/>
              </a:solidFill>
              <a:latin typeface="隶书" panose="02010509060101010101" pitchFamily="49" charset="-122"/>
              <a:ea typeface="隶书" panose="02010509060101010101" pitchFamily="49" charset="-122"/>
            </a:endParaRPr>
          </a:p>
          <a:p>
            <a:pPr algn="ctr"/>
            <a:r>
              <a:rPr lang="en-US" altLang="zh-CN" sz="2000" dirty="0">
                <a:solidFill>
                  <a:schemeClr val="bg1"/>
                </a:solidFill>
                <a:latin typeface="隶书" panose="02010509060101010101" pitchFamily="49" charset="-122"/>
                <a:ea typeface="隶书" panose="02010509060101010101" pitchFamily="49" charset="-122"/>
              </a:rPr>
              <a:t>《</a:t>
            </a:r>
            <a:r>
              <a:rPr lang="zh-CN" altLang="en-US" sz="2000" dirty="0">
                <a:solidFill>
                  <a:schemeClr val="bg1"/>
                </a:solidFill>
                <a:latin typeface="隶书" panose="02010509060101010101" pitchFamily="49" charset="-122"/>
                <a:ea typeface="隶书" panose="02010509060101010101" pitchFamily="49" charset="-122"/>
              </a:rPr>
              <a:t>狼</a:t>
            </a:r>
            <a:r>
              <a:rPr lang="en-US" altLang="zh-CN" sz="2000" dirty="0">
                <a:solidFill>
                  <a:schemeClr val="bg1"/>
                </a:solidFill>
                <a:latin typeface="隶书" panose="02010509060101010101" pitchFamily="49" charset="-122"/>
                <a:ea typeface="隶书" panose="02010509060101010101" pitchFamily="49" charset="-122"/>
              </a:rPr>
              <a:t>》</a:t>
            </a:r>
            <a:r>
              <a:rPr lang="zh-CN" altLang="en-US" sz="2000" dirty="0">
                <a:solidFill>
                  <a:schemeClr val="bg1"/>
                </a:solidFill>
                <a:latin typeface="隶书" panose="02010509060101010101" pitchFamily="49" charset="-122"/>
                <a:ea typeface="隶书" panose="02010509060101010101" pitchFamily="49" charset="-122"/>
              </a:rPr>
              <a:t>三则</a:t>
            </a:r>
            <a:endParaRPr lang="zh-CN" altLang="en-US" sz="2000" dirty="0">
              <a:solidFill>
                <a:schemeClr val="bg1"/>
              </a:solidFill>
              <a:latin typeface="隶书" panose="02010509060101010101" pitchFamily="49" charset="-122"/>
              <a:ea typeface="隶书" panose="02010509060101010101" pitchFamily="49" charset="-122"/>
            </a:endParaRPr>
          </a:p>
        </p:txBody>
      </p:sp>
      <p:pic>
        <p:nvPicPr>
          <p:cNvPr id="16" name="图片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1008" y="934532"/>
            <a:ext cx="1656184" cy="24412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文本框 4"/>
          <p:cNvSpPr txBox="1"/>
          <p:nvPr/>
        </p:nvSpPr>
        <p:spPr>
          <a:xfrm>
            <a:off x="2046169" y="277921"/>
            <a:ext cx="6984776" cy="813236"/>
          </a:xfrm>
          <a:prstGeom prst="rect">
            <a:avLst/>
          </a:prstGeom>
          <a:noFill/>
          <a:ln>
            <a:solidFill>
              <a:schemeClr val="bg1"/>
            </a:solidFill>
          </a:ln>
        </p:spPr>
        <p:txBody>
          <a:bodyPr wrap="square" rtlCol="0">
            <a:spAutoFit/>
          </a:bodyPr>
          <a:lstStyle/>
          <a:p>
            <a:pPr>
              <a:lnSpc>
                <a:spcPts val="3000"/>
              </a:lnSpc>
            </a:pPr>
            <a:r>
              <a:rPr lang="zh-CN" altLang="en-US" sz="2200" dirty="0">
                <a:solidFill>
                  <a:schemeClr val="bg1"/>
                </a:solidFill>
                <a:latin typeface="楷体" panose="02010609060101010101" charset="-122"/>
                <a:ea typeface="楷体" panose="02010609060101010101" charset="-122"/>
              </a:rPr>
              <a:t>课文选自</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狼三则</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，是其中的第二则。</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狼三则</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都是写屠户在不同情况下遇狼杀狼的故事。</a:t>
            </a:r>
            <a:endParaRPr lang="zh-CN" altLang="en-US" sz="2200" dirty="0">
              <a:solidFill>
                <a:schemeClr val="bg1"/>
              </a:solidFill>
              <a:latin typeface="仿宋" panose="02010609060101010101" pitchFamily="49" charset="-122"/>
              <a:ea typeface="仿宋" panose="02010609060101010101" pitchFamily="49" charset="-122"/>
            </a:endParaRPr>
          </a:p>
        </p:txBody>
      </p:sp>
      <p:sp>
        <p:nvSpPr>
          <p:cNvPr id="18" name="文本框 4"/>
          <p:cNvSpPr txBox="1"/>
          <p:nvPr/>
        </p:nvSpPr>
        <p:spPr>
          <a:xfrm>
            <a:off x="2046169" y="1275606"/>
            <a:ext cx="1301695"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第一则</a:t>
            </a:r>
            <a:endParaRPr lang="zh-CN" altLang="en-US" sz="2400" dirty="0">
              <a:solidFill>
                <a:schemeClr val="bg1"/>
              </a:solidFill>
              <a:latin typeface="楷体" panose="02010609060101010101" charset="-122"/>
              <a:ea typeface="楷体" panose="02010609060101010101" charset="-122"/>
            </a:endParaRPr>
          </a:p>
        </p:txBody>
      </p:sp>
      <p:sp>
        <p:nvSpPr>
          <p:cNvPr id="19" name="文本框 4"/>
          <p:cNvSpPr txBox="1"/>
          <p:nvPr/>
        </p:nvSpPr>
        <p:spPr>
          <a:xfrm>
            <a:off x="3491880" y="1275606"/>
            <a:ext cx="3384376" cy="461665"/>
          </a:xfrm>
          <a:prstGeom prst="rect">
            <a:avLst/>
          </a:prstGeom>
          <a:noFill/>
        </p:spPr>
        <p:txBody>
          <a:bodyPr wrap="square" rtlCol="0">
            <a:spAutoFit/>
          </a:bodyPr>
          <a:lstStyle/>
          <a:p>
            <a:r>
              <a:rPr lang="zh-CN" altLang="en-US" sz="2400" dirty="0">
                <a:solidFill>
                  <a:srgbClr val="FFFF00"/>
                </a:solidFill>
                <a:latin typeface="仿宋" panose="02010609060101010101" pitchFamily="49" charset="-122"/>
                <a:ea typeface="仿宋" panose="02010609060101010101" pitchFamily="49" charset="-122"/>
              </a:rPr>
              <a:t>表现狼的贪婪本性</a:t>
            </a:r>
            <a:endParaRPr lang="zh-CN" altLang="en-US" sz="2400" dirty="0">
              <a:solidFill>
                <a:srgbClr val="FFFF00"/>
              </a:solidFill>
              <a:latin typeface="仿宋" panose="02010609060101010101" pitchFamily="49" charset="-122"/>
              <a:ea typeface="仿宋" panose="02010609060101010101" pitchFamily="49" charset="-122"/>
            </a:endParaRPr>
          </a:p>
        </p:txBody>
      </p:sp>
      <p:sp>
        <p:nvSpPr>
          <p:cNvPr id="20" name="文本框 4"/>
          <p:cNvSpPr txBox="1"/>
          <p:nvPr/>
        </p:nvSpPr>
        <p:spPr>
          <a:xfrm>
            <a:off x="2046168" y="1924308"/>
            <a:ext cx="1301695"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第二则</a:t>
            </a:r>
            <a:endParaRPr lang="zh-CN" altLang="en-US" sz="2400" dirty="0">
              <a:solidFill>
                <a:schemeClr val="bg1"/>
              </a:solidFill>
              <a:latin typeface="楷体" panose="02010609060101010101" charset="-122"/>
              <a:ea typeface="楷体" panose="02010609060101010101" charset="-122"/>
            </a:endParaRPr>
          </a:p>
        </p:txBody>
      </p:sp>
      <p:sp>
        <p:nvSpPr>
          <p:cNvPr id="21" name="文本框 4"/>
          <p:cNvSpPr txBox="1"/>
          <p:nvPr/>
        </p:nvSpPr>
        <p:spPr>
          <a:xfrm>
            <a:off x="3491879" y="1924308"/>
            <a:ext cx="3384376" cy="461665"/>
          </a:xfrm>
          <a:prstGeom prst="rect">
            <a:avLst/>
          </a:prstGeom>
          <a:noFill/>
        </p:spPr>
        <p:txBody>
          <a:bodyPr wrap="square" rtlCol="0">
            <a:spAutoFit/>
          </a:bodyPr>
          <a:lstStyle/>
          <a:p>
            <a:r>
              <a:rPr lang="zh-CN" altLang="en-US" sz="2400" dirty="0">
                <a:solidFill>
                  <a:srgbClr val="FFFF00"/>
                </a:solidFill>
                <a:latin typeface="仿宋" panose="02010609060101010101" pitchFamily="49" charset="-122"/>
                <a:ea typeface="仿宋" panose="02010609060101010101" pitchFamily="49" charset="-122"/>
              </a:rPr>
              <a:t>表现狼的欺诈伎俩</a:t>
            </a:r>
            <a:endParaRPr lang="zh-CN" altLang="en-US" sz="2400" dirty="0">
              <a:solidFill>
                <a:srgbClr val="FFFF00"/>
              </a:solidFill>
              <a:latin typeface="仿宋" panose="02010609060101010101" pitchFamily="49" charset="-122"/>
              <a:ea typeface="仿宋" panose="02010609060101010101" pitchFamily="49" charset="-122"/>
            </a:endParaRPr>
          </a:p>
        </p:txBody>
      </p:sp>
      <p:sp>
        <p:nvSpPr>
          <p:cNvPr id="22" name="文本框 4"/>
          <p:cNvSpPr txBox="1"/>
          <p:nvPr/>
        </p:nvSpPr>
        <p:spPr>
          <a:xfrm>
            <a:off x="2046167" y="2571750"/>
            <a:ext cx="1301695" cy="461665"/>
          </a:xfrm>
          <a:prstGeom prst="rect">
            <a:avLst/>
          </a:prstGeom>
          <a:solidFill>
            <a:schemeClr val="bg1">
              <a:lumMod val="95000"/>
              <a:alpha val="19000"/>
            </a:schemeClr>
          </a:solidFill>
          <a:ln w="25400" cmpd="thickThin">
            <a:solidFill>
              <a:schemeClr val="bg1">
                <a:lumMod val="75000"/>
              </a:schemeClr>
            </a:solidFill>
          </a:ln>
        </p:spPr>
        <p:txBody>
          <a:bodyPr wrap="square" rtlCol="0">
            <a:spAutoFit/>
          </a:bodyPr>
          <a:lstStyle/>
          <a:p>
            <a:pPr algn="ctr"/>
            <a:r>
              <a:rPr lang="zh-CN" altLang="en-US" sz="2400" dirty="0">
                <a:solidFill>
                  <a:schemeClr val="bg1"/>
                </a:solidFill>
                <a:latin typeface="楷体" panose="02010609060101010101" charset="-122"/>
                <a:ea typeface="楷体" panose="02010609060101010101" charset="-122"/>
              </a:rPr>
              <a:t>第三则</a:t>
            </a:r>
            <a:endParaRPr lang="zh-CN" altLang="en-US" sz="2400" dirty="0">
              <a:solidFill>
                <a:schemeClr val="bg1"/>
              </a:solidFill>
              <a:latin typeface="楷体" panose="02010609060101010101" charset="-122"/>
              <a:ea typeface="楷体" panose="02010609060101010101" charset="-122"/>
            </a:endParaRPr>
          </a:p>
        </p:txBody>
      </p:sp>
      <p:sp>
        <p:nvSpPr>
          <p:cNvPr id="23" name="文本框 4"/>
          <p:cNvSpPr txBox="1"/>
          <p:nvPr/>
        </p:nvSpPr>
        <p:spPr>
          <a:xfrm>
            <a:off x="3491878" y="2571750"/>
            <a:ext cx="3384376" cy="461665"/>
          </a:xfrm>
          <a:prstGeom prst="rect">
            <a:avLst/>
          </a:prstGeom>
          <a:noFill/>
        </p:spPr>
        <p:txBody>
          <a:bodyPr wrap="square" rtlCol="0">
            <a:spAutoFit/>
          </a:bodyPr>
          <a:lstStyle/>
          <a:p>
            <a:r>
              <a:rPr lang="zh-CN" altLang="en-US" sz="2400" dirty="0">
                <a:solidFill>
                  <a:srgbClr val="FFFF00"/>
                </a:solidFill>
                <a:latin typeface="仿宋" panose="02010609060101010101" pitchFamily="49" charset="-122"/>
                <a:ea typeface="仿宋" panose="02010609060101010101" pitchFamily="49" charset="-122"/>
              </a:rPr>
              <a:t>表现狼的自作聪明</a:t>
            </a:r>
            <a:endParaRPr lang="zh-CN" altLang="en-US" sz="2400" dirty="0">
              <a:solidFill>
                <a:srgbClr val="FFFF00"/>
              </a:solidFill>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32240" y="1915405"/>
            <a:ext cx="2165979" cy="29206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文本框 4"/>
          <p:cNvSpPr txBox="1"/>
          <p:nvPr/>
        </p:nvSpPr>
        <p:spPr>
          <a:xfrm>
            <a:off x="2195736" y="3723878"/>
            <a:ext cx="4457649" cy="861774"/>
          </a:xfrm>
          <a:prstGeom prst="rect">
            <a:avLst/>
          </a:prstGeom>
          <a:noFill/>
          <a:ln>
            <a:solidFill>
              <a:schemeClr val="bg1"/>
            </a:solidFill>
          </a:ln>
        </p:spPr>
        <p:txBody>
          <a:bodyPr wrap="square" rtlCol="0">
            <a:spAutoFit/>
          </a:bodyPr>
          <a:lstStyle/>
          <a:p>
            <a:pPr>
              <a:lnSpc>
                <a:spcPts val="3000"/>
              </a:lnSpc>
            </a:pPr>
            <a:r>
              <a:rPr lang="zh-CN" altLang="en-US" sz="2200" dirty="0">
                <a:solidFill>
                  <a:schemeClr val="bg1"/>
                </a:solidFill>
                <a:latin typeface="楷体" panose="02010609060101010101" charset="-122"/>
                <a:ea typeface="楷体" panose="02010609060101010101" charset="-122"/>
              </a:rPr>
              <a:t>阅读</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狼三则</a:t>
            </a:r>
            <a:r>
              <a:rPr lang="en-US" altLang="zh-CN" sz="2200" dirty="0">
                <a:solidFill>
                  <a:schemeClr val="bg1"/>
                </a:solidFill>
                <a:latin typeface="楷体" panose="02010609060101010101" charset="-122"/>
                <a:ea typeface="楷体" panose="02010609060101010101" charset="-122"/>
              </a:rPr>
              <a:t>》</a:t>
            </a:r>
            <a:r>
              <a:rPr lang="zh-CN" altLang="en-US" sz="2200" dirty="0">
                <a:solidFill>
                  <a:schemeClr val="bg1"/>
                </a:solidFill>
                <a:latin typeface="楷体" panose="02010609060101010101" charset="-122"/>
                <a:ea typeface="楷体" panose="02010609060101010101" charset="-122"/>
              </a:rPr>
              <a:t>的另外两则，体会屠户杀狼的正义行为和巧妙高明。</a:t>
            </a:r>
            <a:endParaRPr lang="zh-CN" altLang="en-US" sz="2200" dirty="0">
              <a:solidFill>
                <a:schemeClr val="bg1"/>
              </a:solidFill>
              <a:latin typeface="仿宋" panose="02010609060101010101" pitchFamily="49" charset="-122"/>
              <a:ea typeface="仿宋" panose="02010609060101010101" pitchFamily="49" charset="-122"/>
            </a:endParaRPr>
          </a:p>
        </p:txBody>
      </p:sp>
      <p:pic>
        <p:nvPicPr>
          <p:cNvPr id="5" name="图片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40696" y="3375749"/>
            <a:ext cx="304800" cy="304800"/>
          </a:xfrm>
          <a:prstGeom prst="rect">
            <a:avLst/>
          </a:prstGeom>
        </p:spPr>
      </p:pic>
      <p:pic>
        <p:nvPicPr>
          <p:cNvPr id="6" name="图片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50296" y="3375749"/>
            <a:ext cx="304800" cy="304800"/>
          </a:xfrm>
          <a:prstGeom prst="rect">
            <a:avLst/>
          </a:prstGeom>
        </p:spPr>
      </p:pic>
      <p:pic>
        <p:nvPicPr>
          <p:cNvPr id="7" name="图片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35896" y="3375747"/>
            <a:ext cx="304800" cy="304800"/>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245496" y="3375749"/>
            <a:ext cx="304800" cy="304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9" name="文本框 25"/>
          <p:cNvSpPr txBox="1"/>
          <p:nvPr/>
        </p:nvSpPr>
        <p:spPr>
          <a:xfrm>
            <a:off x="2480072" y="1017985"/>
            <a:ext cx="4076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rPr>
              <a:t>止</a:t>
            </a:r>
            <a:endParaRPr lang="zh-CN" altLang="en-US" sz="2400" noProof="1">
              <a:solidFill>
                <a:schemeClr val="accent4"/>
              </a:solidFill>
              <a:latin typeface="微软雅黑" panose="020B0503020204020204" charset="-122"/>
              <a:ea typeface="微软雅黑" panose="020B0503020204020204" charset="-122"/>
            </a:endParaRPr>
          </a:p>
        </p:txBody>
      </p:sp>
      <p:sp>
        <p:nvSpPr>
          <p:cNvPr id="30" name="矩形 29"/>
          <p:cNvSpPr/>
          <p:nvPr/>
        </p:nvSpPr>
        <p:spPr>
          <a:xfrm>
            <a:off x="3253581" y="70326"/>
            <a:ext cx="2404110" cy="460375"/>
          </a:xfrm>
          <a:prstGeom prst="rect">
            <a:avLst/>
          </a:prstGeom>
          <a:solidFill>
            <a:schemeClr val="accent4"/>
          </a:solidFill>
        </p:spPr>
        <p:txBody>
          <a:bodyPr wrap="square">
            <a:spAutoFit/>
          </a:bodyPr>
          <a:lstStyle/>
          <a:p>
            <a:pPr fontAlgn="base"/>
            <a:r>
              <a:rPr lang="en-US" altLang="zh-CN" sz="2400" b="1" strike="noStrike" noProof="1">
                <a:solidFill>
                  <a:schemeClr val="bg1"/>
                </a:solidFill>
                <a:latin typeface="Bradley Hand ITC" panose="03070402050302030203" pitchFamily="66" charset="0"/>
                <a:ea typeface="叶根友小京楷简体" pitchFamily="2" charset="-122"/>
                <a:cs typeface="+mn-cs"/>
              </a:rPr>
              <a:t>8</a:t>
            </a:r>
            <a:r>
              <a:rPr lang="zh-CN" altLang="en-US" sz="2400" b="1" strike="noStrike" noProof="1">
                <a:solidFill>
                  <a:schemeClr val="bg1"/>
                </a:solidFill>
                <a:latin typeface="Bradley Hand ITC" panose="03070402050302030203" pitchFamily="66" charset="0"/>
                <a:ea typeface="叶根友小京楷简体" pitchFamily="2" charset="-122"/>
                <a:cs typeface="+mn-cs"/>
              </a:rPr>
              <a:t>个一词多义</a:t>
            </a:r>
            <a:endParaRPr lang="zh-CN" altLang="en-US" sz="2400" b="1" strike="noStrike" noProof="1">
              <a:solidFill>
                <a:schemeClr val="bg1"/>
              </a:solidFill>
              <a:latin typeface="Bradley Hand ITC" panose="03070402050302030203" pitchFamily="66" charset="0"/>
              <a:ea typeface="叶根友小京楷简体" pitchFamily="2" charset="-122"/>
            </a:endParaRPr>
          </a:p>
        </p:txBody>
      </p:sp>
      <p:grpSp>
        <p:nvGrpSpPr>
          <p:cNvPr id="31" name="Group 4"/>
          <p:cNvGrpSpPr>
            <a:grpSpLocks noChangeAspect="1"/>
          </p:cNvGrpSpPr>
          <p:nvPr/>
        </p:nvGrpSpPr>
        <p:grpSpPr bwMode="auto">
          <a:xfrm>
            <a:off x="1332714" y="3243293"/>
            <a:ext cx="1174258" cy="1616780"/>
            <a:chOff x="1558" y="1280"/>
            <a:chExt cx="1315" cy="1810"/>
          </a:xfrm>
          <a:solidFill>
            <a:srgbClr val="4A67AA"/>
          </a:solidFill>
        </p:grpSpPr>
        <p:sp>
          <p:nvSpPr>
            <p:cNvPr id="32" name="Freeform 5"/>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33" name="Freeform 6"/>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34" name="Freeform 7"/>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35" name="Freeform 8"/>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36" name="Freeform 9"/>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37" name="Freeform 10"/>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38" name="Freeform 11"/>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39" name="Freeform 12"/>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40" name="Freeform 13"/>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41" name="Freeform 14"/>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42" name="Freeform 15"/>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43" name="Freeform 16"/>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sp>
          <p:nvSpPr>
            <p:cNvPr id="44" name="Freeform 17"/>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350" strike="noStrike" noProof="1"/>
            </a:p>
          </p:txBody>
        </p:sp>
      </p:grpSp>
      <p:sp>
        <p:nvSpPr>
          <p:cNvPr id="45" name="Freeform 21"/>
          <p:cNvSpPr/>
          <p:nvPr/>
        </p:nvSpPr>
        <p:spPr>
          <a:xfrm>
            <a:off x="1476375" y="4860131"/>
            <a:ext cx="4130279" cy="200025"/>
          </a:xfrm>
          <a:custGeom>
            <a:avLst/>
            <a:gdLst/>
            <a:ahLst/>
            <a:cxnLst>
              <a:cxn ang="0">
                <a:pos x="21622" y="3798"/>
              </a:cxn>
              <a:cxn ang="0">
                <a:pos x="0" y="15195"/>
              </a:cxn>
              <a:cxn ang="0">
                <a:pos x="21622" y="30391"/>
              </a:cxn>
              <a:cxn ang="0">
                <a:pos x="1318998" y="26592"/>
              </a:cxn>
              <a:cxn ang="0">
                <a:pos x="4504777" y="34190"/>
              </a:cxn>
              <a:cxn ang="0">
                <a:pos x="4598476" y="34190"/>
              </a:cxn>
              <a:cxn ang="0">
                <a:pos x="3726351" y="49386"/>
              </a:cxn>
              <a:cxn ang="0">
                <a:pos x="1737042" y="83577"/>
              </a:cxn>
              <a:cxn ang="0">
                <a:pos x="338759" y="125366"/>
              </a:cxn>
              <a:cxn ang="0">
                <a:pos x="338759" y="148159"/>
              </a:cxn>
              <a:cxn ang="0">
                <a:pos x="1549643" y="125366"/>
              </a:cxn>
              <a:cxn ang="0">
                <a:pos x="3884920" y="151958"/>
              </a:cxn>
              <a:cxn ang="0">
                <a:pos x="3820051" y="151958"/>
              </a:cxn>
              <a:cxn ang="0">
                <a:pos x="1701003" y="227938"/>
              </a:cxn>
              <a:cxn ang="0">
                <a:pos x="1564058" y="239335"/>
              </a:cxn>
              <a:cxn ang="0">
                <a:pos x="1549643" y="254531"/>
              </a:cxn>
              <a:cxn ang="0">
                <a:pos x="1571266" y="265928"/>
              </a:cxn>
              <a:cxn ang="0">
                <a:pos x="1708211" y="254531"/>
              </a:cxn>
              <a:cxn ang="0">
                <a:pos x="3820051" y="178551"/>
              </a:cxn>
              <a:cxn ang="0">
                <a:pos x="4144395" y="178551"/>
              </a:cxn>
              <a:cxn ang="0">
                <a:pos x="4144395" y="155757"/>
              </a:cxn>
              <a:cxn ang="0">
                <a:pos x="4129980" y="151958"/>
              </a:cxn>
              <a:cxn ang="0">
                <a:pos x="4036280" y="140561"/>
              </a:cxn>
              <a:cxn ang="0">
                <a:pos x="2313653" y="83577"/>
              </a:cxn>
              <a:cxn ang="0">
                <a:pos x="3726351" y="72180"/>
              </a:cxn>
              <a:cxn ang="0">
                <a:pos x="4814706" y="53185"/>
              </a:cxn>
              <a:cxn ang="0">
                <a:pos x="5485017" y="30391"/>
              </a:cxn>
              <a:cxn ang="0">
                <a:pos x="5499432" y="26592"/>
              </a:cxn>
              <a:cxn ang="0">
                <a:pos x="5499432" y="7597"/>
              </a:cxn>
              <a:cxn ang="0">
                <a:pos x="5499432" y="7597"/>
              </a:cxn>
              <a:cxn ang="0">
                <a:pos x="5470601" y="7597"/>
              </a:cxn>
              <a:cxn ang="0">
                <a:pos x="5470601" y="7597"/>
              </a:cxn>
              <a:cxn ang="0">
                <a:pos x="5470601" y="7597"/>
              </a:cxn>
              <a:cxn ang="0">
                <a:pos x="4915613" y="7597"/>
              </a:cxn>
              <a:cxn ang="0">
                <a:pos x="4504777" y="7597"/>
              </a:cxn>
              <a:cxn ang="0">
                <a:pos x="1318998" y="3798"/>
              </a:cxn>
              <a:cxn ang="0">
                <a:pos x="21622" y="3798"/>
              </a:cxn>
            </a:cxnLst>
            <a:rect l="0" t="0" r="0" b="0"/>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w="9525">
            <a:noFill/>
          </a:ln>
        </p:spPr>
        <p:txBody>
          <a:bodyPr/>
          <a:lstStyle/>
          <a:p>
            <a:endParaRPr lang="zh-CN" altLang="en-US" sz="1350"/>
          </a:p>
        </p:txBody>
      </p:sp>
      <p:sp>
        <p:nvSpPr>
          <p:cNvPr id="2" name="文本框 25"/>
          <p:cNvSpPr txBox="1"/>
          <p:nvPr/>
        </p:nvSpPr>
        <p:spPr>
          <a:xfrm>
            <a:off x="3342085" y="686991"/>
            <a:ext cx="1474470" cy="466090"/>
          </a:xfrm>
          <a:prstGeom prst="rect">
            <a:avLst/>
          </a:prstGeom>
          <a:noFill/>
        </p:spPr>
        <p:txBody>
          <a:bodyPr wrap="none" lIns="51435" tIns="25717" rIns="51435" bIns="25717" rtlCol="0">
            <a:spAutoFit/>
          </a:bodyPr>
          <a:lstStyle/>
          <a:p>
            <a:r>
              <a:rPr lang="zh-CN" altLang="en-US" sz="2700" noProof="1">
                <a:solidFill>
                  <a:srgbClr val="FF0000"/>
                </a:solidFill>
                <a:latin typeface="微软雅黑" panose="020B0503020204020204" charset="-122"/>
                <a:ea typeface="微软雅黑" panose="020B0503020204020204" charset="-122"/>
                <a:cs typeface="+mn-cs"/>
              </a:rPr>
              <a:t>止</a:t>
            </a:r>
            <a:r>
              <a:rPr lang="zh-CN" altLang="en-US" sz="2700" noProof="1">
                <a:solidFill>
                  <a:schemeClr val="accent4"/>
                </a:solidFill>
                <a:latin typeface="微软雅黑" panose="020B0503020204020204" charset="-122"/>
                <a:ea typeface="微软雅黑" panose="020B0503020204020204" charset="-122"/>
                <a:cs typeface="+mn-cs"/>
              </a:rPr>
              <a:t>有剩骨</a:t>
            </a:r>
            <a:endParaRPr lang="zh-CN" altLang="en-US" sz="2700" noProof="1">
              <a:solidFill>
                <a:srgbClr val="FF0000"/>
              </a:solidFill>
              <a:latin typeface="微软雅黑" panose="020B0503020204020204" charset="-122"/>
              <a:ea typeface="微软雅黑" panose="020B0503020204020204" charset="-122"/>
            </a:endParaRPr>
          </a:p>
        </p:txBody>
      </p:sp>
      <p:sp>
        <p:nvSpPr>
          <p:cNvPr id="3" name="文本框 25"/>
          <p:cNvSpPr txBox="1"/>
          <p:nvPr/>
        </p:nvSpPr>
        <p:spPr>
          <a:xfrm>
            <a:off x="3342085" y="1366838"/>
            <a:ext cx="2846070" cy="466090"/>
          </a:xfrm>
          <a:prstGeom prst="rect">
            <a:avLst/>
          </a:prstGeom>
          <a:noFill/>
        </p:spPr>
        <p:txBody>
          <a:bodyPr wrap="none" lIns="51435" tIns="25717" rIns="51435" bIns="25717" rtlCol="0">
            <a:spAutoFit/>
          </a:bodyPr>
          <a:lstStyle/>
          <a:p>
            <a:r>
              <a:rPr lang="zh-CN" altLang="en-US" sz="2700" noProof="1">
                <a:solidFill>
                  <a:srgbClr val="0070C0"/>
                </a:solidFill>
                <a:latin typeface="微软雅黑" panose="020B0503020204020204" charset="-122"/>
                <a:ea typeface="微软雅黑" panose="020B0503020204020204" charset="-122"/>
                <a:cs typeface="+mn-cs"/>
              </a:rPr>
              <a:t>后狼</a:t>
            </a:r>
            <a:r>
              <a:rPr lang="zh-CN" altLang="en-US" sz="2700" noProof="1">
                <a:solidFill>
                  <a:srgbClr val="FF0000"/>
                </a:solidFill>
                <a:latin typeface="微软雅黑" panose="020B0503020204020204" charset="-122"/>
                <a:ea typeface="微软雅黑" panose="020B0503020204020204" charset="-122"/>
                <a:cs typeface="+mn-cs"/>
              </a:rPr>
              <a:t>止</a:t>
            </a:r>
            <a:r>
              <a:rPr lang="zh-CN" altLang="en-US" sz="2700" noProof="1">
                <a:solidFill>
                  <a:schemeClr val="accent4"/>
                </a:solidFill>
                <a:latin typeface="微软雅黑" panose="020B0503020204020204" charset="-122"/>
                <a:ea typeface="微软雅黑" panose="020B0503020204020204" charset="-122"/>
                <a:cs typeface="+mn-cs"/>
              </a:rPr>
              <a:t>而前狼又至</a:t>
            </a:r>
            <a:endParaRPr lang="zh-CN" altLang="en-US" sz="2700" noProof="1">
              <a:solidFill>
                <a:srgbClr val="FF0000"/>
              </a:solidFill>
              <a:latin typeface="微软雅黑" panose="020B0503020204020204" charset="-122"/>
              <a:ea typeface="微软雅黑" panose="020B0503020204020204" charset="-122"/>
            </a:endParaRPr>
          </a:p>
        </p:txBody>
      </p:sp>
      <p:sp>
        <p:nvSpPr>
          <p:cNvPr id="74759" name="文本框 3"/>
          <p:cNvSpPr txBox="1"/>
          <p:nvPr/>
        </p:nvSpPr>
        <p:spPr>
          <a:xfrm>
            <a:off x="2568178" y="735807"/>
            <a:ext cx="944880" cy="1014730"/>
          </a:xfrm>
          <a:prstGeom prst="rect">
            <a:avLst/>
          </a:prstGeom>
          <a:noFill/>
          <a:ln w="9525">
            <a:noFill/>
          </a:ln>
        </p:spPr>
        <p:txBody>
          <a:bodyPr wrap="none" anchor="t">
            <a:spAutoFit/>
          </a:bodyPr>
          <a:lstStyle/>
          <a:p>
            <a:r>
              <a:rPr lang="zh-CN" altLang="en-US" sz="6000">
                <a:latin typeface="宋体" panose="02010600030101010101" pitchFamily="2" charset="-122"/>
                <a:ea typeface="宋体" panose="02010600030101010101" pitchFamily="2" charset="-122"/>
              </a:rPr>
              <a:t>｛</a:t>
            </a:r>
            <a:endParaRPr lang="zh-CN" altLang="en-US" sz="6000">
              <a:latin typeface="宋体" panose="02010600030101010101" pitchFamily="2" charset="-122"/>
              <a:ea typeface="宋体" panose="02010600030101010101" pitchFamily="2" charset="-122"/>
            </a:endParaRPr>
          </a:p>
        </p:txBody>
      </p:sp>
      <p:sp>
        <p:nvSpPr>
          <p:cNvPr id="74760" name="文本框 4"/>
          <p:cNvSpPr txBox="1"/>
          <p:nvPr/>
        </p:nvSpPr>
        <p:spPr>
          <a:xfrm>
            <a:off x="2507456" y="2122885"/>
            <a:ext cx="944880" cy="1014730"/>
          </a:xfrm>
          <a:prstGeom prst="rect">
            <a:avLst/>
          </a:prstGeom>
          <a:noFill/>
          <a:ln w="9525">
            <a:noFill/>
          </a:ln>
        </p:spPr>
        <p:txBody>
          <a:bodyPr wrap="none" anchor="t">
            <a:spAutoFit/>
          </a:bodyPr>
          <a:lstStyle/>
          <a:p>
            <a:r>
              <a:rPr lang="zh-CN" altLang="en-US" sz="6000">
                <a:latin typeface="宋体" panose="02010600030101010101" pitchFamily="2" charset="-122"/>
                <a:ea typeface="宋体" panose="02010600030101010101" pitchFamily="2" charset="-122"/>
              </a:rPr>
              <a:t>｛</a:t>
            </a:r>
            <a:endParaRPr lang="zh-CN" altLang="en-US" sz="6000">
              <a:latin typeface="宋体" panose="02010600030101010101" pitchFamily="2" charset="-122"/>
              <a:ea typeface="宋体" panose="02010600030101010101" pitchFamily="2" charset="-122"/>
            </a:endParaRPr>
          </a:p>
        </p:txBody>
      </p:sp>
      <p:sp>
        <p:nvSpPr>
          <p:cNvPr id="6" name="文本框 25"/>
          <p:cNvSpPr txBox="1"/>
          <p:nvPr/>
        </p:nvSpPr>
        <p:spPr>
          <a:xfrm>
            <a:off x="2507615" y="2245995"/>
            <a:ext cx="466725" cy="296545"/>
          </a:xfrm>
          <a:prstGeom prst="rect">
            <a:avLst/>
          </a:prstGeom>
          <a:noFill/>
        </p:spPr>
        <p:txBody>
          <a:bodyPr wrap="none" lIns="51435" tIns="25717" rIns="51435" bIns="25717" rtlCol="0">
            <a:noAutofit/>
          </a:bodyPr>
          <a:lstStyle/>
          <a:p>
            <a:r>
              <a:rPr lang="zh-CN" altLang="en-US" sz="2400" noProof="1">
                <a:solidFill>
                  <a:schemeClr val="accent4"/>
                </a:solidFill>
                <a:latin typeface="微软雅黑" panose="020B0503020204020204" charset="-122"/>
                <a:ea typeface="微软雅黑" panose="020B0503020204020204" charset="-122"/>
                <a:cs typeface="+mn-cs"/>
              </a:rPr>
              <a:t>敌</a:t>
            </a:r>
            <a:endParaRPr lang="zh-CN" altLang="en-US" sz="2400" noProof="1">
              <a:solidFill>
                <a:schemeClr val="accent4"/>
              </a:solidFill>
              <a:latin typeface="微软雅黑" panose="020B0503020204020204" charset="-122"/>
              <a:ea typeface="微软雅黑" panose="020B0503020204020204" charset="-122"/>
              <a:cs typeface="+mn-cs"/>
            </a:endParaRPr>
          </a:p>
        </p:txBody>
      </p:sp>
      <p:sp>
        <p:nvSpPr>
          <p:cNvPr id="7" name="文本框 25"/>
          <p:cNvSpPr txBox="1"/>
          <p:nvPr/>
        </p:nvSpPr>
        <p:spPr>
          <a:xfrm>
            <a:off x="3342085" y="2043113"/>
            <a:ext cx="2160270" cy="466090"/>
          </a:xfrm>
          <a:prstGeom prst="rect">
            <a:avLst/>
          </a:prstGeom>
          <a:noFill/>
        </p:spPr>
        <p:txBody>
          <a:bodyPr wrap="none" lIns="51435" tIns="25717" rIns="51435" bIns="25717" rtlCol="0">
            <a:spAutoFit/>
          </a:bodyPr>
          <a:lstStyle/>
          <a:p>
            <a:r>
              <a:rPr lang="zh-CN" altLang="en-US" sz="2700" noProof="1">
                <a:solidFill>
                  <a:schemeClr val="accent4"/>
                </a:solidFill>
                <a:latin typeface="微软雅黑" panose="020B0503020204020204" charset="-122"/>
                <a:ea typeface="微软雅黑" panose="020B0503020204020204" charset="-122"/>
                <a:cs typeface="+mn-cs"/>
              </a:rPr>
              <a:t>恐前后受其</a:t>
            </a:r>
            <a:r>
              <a:rPr lang="zh-CN" altLang="en-US" sz="2700" noProof="1">
                <a:solidFill>
                  <a:srgbClr val="FF0000"/>
                </a:solidFill>
                <a:latin typeface="微软雅黑" panose="020B0503020204020204" charset="-122"/>
                <a:ea typeface="微软雅黑" panose="020B0503020204020204" charset="-122"/>
                <a:cs typeface="+mn-cs"/>
                <a:sym typeface="+mn-ea"/>
              </a:rPr>
              <a:t>敌</a:t>
            </a:r>
            <a:endParaRPr lang="zh-CN" altLang="en-US" sz="2700" noProof="1">
              <a:solidFill>
                <a:srgbClr val="FF0000"/>
              </a:solidFill>
              <a:latin typeface="微软雅黑" panose="020B0503020204020204" charset="-122"/>
              <a:ea typeface="微软雅黑" panose="020B0503020204020204" charset="-122"/>
            </a:endParaRPr>
          </a:p>
        </p:txBody>
      </p:sp>
      <p:sp>
        <p:nvSpPr>
          <p:cNvPr id="8" name="文本框 25"/>
          <p:cNvSpPr txBox="1"/>
          <p:nvPr/>
        </p:nvSpPr>
        <p:spPr>
          <a:xfrm>
            <a:off x="3406378" y="2647712"/>
            <a:ext cx="1474470" cy="466090"/>
          </a:xfrm>
          <a:prstGeom prst="rect">
            <a:avLst/>
          </a:prstGeom>
          <a:noFill/>
        </p:spPr>
        <p:txBody>
          <a:bodyPr wrap="none" lIns="51435" tIns="25717" rIns="51435" bIns="25717" rtlCol="0">
            <a:spAutoFit/>
          </a:bodyPr>
          <a:lstStyle/>
          <a:p>
            <a:r>
              <a:rPr lang="zh-CN" altLang="en-US" sz="2700" noProof="1">
                <a:solidFill>
                  <a:schemeClr val="accent4"/>
                </a:solidFill>
                <a:latin typeface="微软雅黑" panose="020B0503020204020204" charset="-122"/>
                <a:ea typeface="微软雅黑" panose="020B0503020204020204" charset="-122"/>
                <a:cs typeface="+mn-cs"/>
              </a:rPr>
              <a:t>盖以诱</a:t>
            </a:r>
            <a:r>
              <a:rPr lang="zh-CN" altLang="en-US" sz="2700" noProof="1">
                <a:solidFill>
                  <a:srgbClr val="FF0000"/>
                </a:solidFill>
                <a:latin typeface="微软雅黑" panose="020B0503020204020204" charset="-122"/>
                <a:ea typeface="微软雅黑" panose="020B0503020204020204" charset="-122"/>
                <a:cs typeface="+mn-cs"/>
                <a:sym typeface="+mn-ea"/>
              </a:rPr>
              <a:t>敌</a:t>
            </a:r>
            <a:endParaRPr lang="zh-CN" altLang="en-US" sz="2700" noProof="1">
              <a:solidFill>
                <a:srgbClr val="FF0000"/>
              </a:solidFill>
              <a:latin typeface="微软雅黑" panose="020B0503020204020204" charset="-122"/>
              <a:ea typeface="微软雅黑" panose="020B0503020204020204" charset="-122"/>
            </a:endParaRPr>
          </a:p>
        </p:txBody>
      </p:sp>
      <p:sp>
        <p:nvSpPr>
          <p:cNvPr id="9" name="文本框 25"/>
          <p:cNvSpPr txBox="1"/>
          <p:nvPr/>
        </p:nvSpPr>
        <p:spPr>
          <a:xfrm>
            <a:off x="2568178" y="3520678"/>
            <a:ext cx="4076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rPr>
              <a:t>意</a:t>
            </a:r>
            <a:endParaRPr lang="zh-CN" altLang="en-US" sz="2400" noProof="1">
              <a:solidFill>
                <a:schemeClr val="accent4"/>
              </a:solidFill>
              <a:latin typeface="微软雅黑" panose="020B0503020204020204" charset="-122"/>
              <a:ea typeface="微软雅黑" panose="020B0503020204020204" charset="-122"/>
              <a:cs typeface="+mn-cs"/>
            </a:endParaRPr>
          </a:p>
        </p:txBody>
      </p:sp>
      <p:sp>
        <p:nvSpPr>
          <p:cNvPr id="74765" name="文本框 9"/>
          <p:cNvSpPr txBox="1"/>
          <p:nvPr/>
        </p:nvSpPr>
        <p:spPr>
          <a:xfrm>
            <a:off x="2454513" y="3303111"/>
            <a:ext cx="944880" cy="1014730"/>
          </a:xfrm>
          <a:prstGeom prst="rect">
            <a:avLst/>
          </a:prstGeom>
          <a:noFill/>
          <a:ln w="9525">
            <a:noFill/>
          </a:ln>
        </p:spPr>
        <p:txBody>
          <a:bodyPr wrap="none" anchor="t">
            <a:spAutoFit/>
          </a:bodyPr>
          <a:lstStyle/>
          <a:p>
            <a:r>
              <a:rPr lang="zh-CN" altLang="en-US" sz="6000">
                <a:latin typeface="宋体" panose="02010600030101010101" pitchFamily="2" charset="-122"/>
                <a:ea typeface="宋体" panose="02010600030101010101" pitchFamily="2" charset="-122"/>
              </a:rPr>
              <a:t>｛</a:t>
            </a:r>
            <a:endParaRPr lang="zh-CN" altLang="en-US" sz="6000">
              <a:latin typeface="宋体" panose="02010600030101010101" pitchFamily="2" charset="-122"/>
              <a:ea typeface="宋体" panose="02010600030101010101" pitchFamily="2" charset="-122"/>
            </a:endParaRPr>
          </a:p>
        </p:txBody>
      </p:sp>
      <p:sp>
        <p:nvSpPr>
          <p:cNvPr id="11" name="文本框 25"/>
          <p:cNvSpPr txBox="1"/>
          <p:nvPr/>
        </p:nvSpPr>
        <p:spPr>
          <a:xfrm>
            <a:off x="3253978" y="3243263"/>
            <a:ext cx="1131570" cy="466090"/>
          </a:xfrm>
          <a:prstGeom prst="rect">
            <a:avLst/>
          </a:prstGeom>
          <a:noFill/>
        </p:spPr>
        <p:txBody>
          <a:bodyPr wrap="none" lIns="51435" tIns="25717" rIns="51435" bIns="25717" rtlCol="0">
            <a:spAutoFit/>
          </a:bodyPr>
          <a:lstStyle/>
          <a:p>
            <a:r>
              <a:rPr lang="zh-CN" altLang="en-US" sz="2700" noProof="1">
                <a:solidFill>
                  <a:srgbClr val="FF0000"/>
                </a:solidFill>
                <a:latin typeface="微软雅黑" panose="020B0503020204020204" charset="-122"/>
                <a:ea typeface="微软雅黑" panose="020B0503020204020204" charset="-122"/>
                <a:cs typeface="+mn-cs"/>
                <a:sym typeface="+mn-ea"/>
              </a:rPr>
              <a:t>意</a:t>
            </a:r>
            <a:r>
              <a:rPr lang="zh-CN" altLang="en-US" sz="2700" noProof="1">
                <a:solidFill>
                  <a:schemeClr val="accent4"/>
                </a:solidFill>
                <a:latin typeface="微软雅黑" panose="020B0503020204020204" charset="-122"/>
                <a:ea typeface="微软雅黑" panose="020B0503020204020204" charset="-122"/>
                <a:cs typeface="+mn-cs"/>
                <a:sym typeface="+mn-ea"/>
              </a:rPr>
              <a:t>暇甚</a:t>
            </a:r>
            <a:endParaRPr lang="zh-CN" altLang="en-US" sz="2700" noProof="1">
              <a:solidFill>
                <a:srgbClr val="FF0000"/>
              </a:solidFill>
              <a:latin typeface="微软雅黑" panose="020B0503020204020204" charset="-122"/>
              <a:ea typeface="微软雅黑" panose="020B0503020204020204" charset="-122"/>
            </a:endParaRPr>
          </a:p>
        </p:txBody>
      </p:sp>
      <p:sp>
        <p:nvSpPr>
          <p:cNvPr id="13" name="文本框 25"/>
          <p:cNvSpPr txBox="1"/>
          <p:nvPr/>
        </p:nvSpPr>
        <p:spPr>
          <a:xfrm>
            <a:off x="3278743" y="3789283"/>
            <a:ext cx="3188970" cy="881380"/>
          </a:xfrm>
          <a:prstGeom prst="rect">
            <a:avLst/>
          </a:prstGeom>
          <a:noFill/>
        </p:spPr>
        <p:txBody>
          <a:bodyPr wrap="none" lIns="51435" tIns="25717" rIns="51435" bIns="25717" rtlCol="0">
            <a:spAutoFit/>
          </a:bodyPr>
          <a:lstStyle/>
          <a:p>
            <a:r>
              <a:rPr lang="zh-CN" altLang="en-US" sz="2700" noProof="1">
                <a:solidFill>
                  <a:srgbClr val="FF0000"/>
                </a:solidFill>
                <a:latin typeface="微软雅黑" panose="020B0503020204020204" charset="-122"/>
                <a:ea typeface="微软雅黑" panose="020B0503020204020204" charset="-122"/>
                <a:cs typeface="+mn-cs"/>
                <a:sym typeface="+mn-ea"/>
              </a:rPr>
              <a:t>意</a:t>
            </a:r>
            <a:r>
              <a:rPr lang="zh-CN" altLang="en-US" sz="2700" noProof="1">
                <a:solidFill>
                  <a:schemeClr val="accent4"/>
                </a:solidFill>
                <a:latin typeface="微软雅黑" panose="020B0503020204020204" charset="-122"/>
                <a:ea typeface="微软雅黑" panose="020B0503020204020204" charset="-122"/>
                <a:cs typeface="+mn-cs"/>
                <a:sym typeface="+mn-ea"/>
              </a:rPr>
              <a:t>将隧入以攻其后也</a:t>
            </a:r>
            <a:endParaRPr lang="zh-CN" altLang="en-US" sz="2700" noProof="1">
              <a:solidFill>
                <a:schemeClr val="accent4"/>
              </a:solidFill>
              <a:latin typeface="微软雅黑" panose="020B0503020204020204" charset="-122"/>
              <a:ea typeface="微软雅黑" panose="020B0503020204020204" charset="-122"/>
              <a:sym typeface="+mn-ea"/>
            </a:endParaRPr>
          </a:p>
          <a:p>
            <a:r>
              <a:rPr lang="zh-CN" altLang="en-US" sz="2700" noProof="1">
                <a:solidFill>
                  <a:srgbClr val="FF0000"/>
                </a:solidFill>
                <a:latin typeface="微软雅黑" panose="020B0503020204020204" charset="-122"/>
                <a:ea typeface="微软雅黑" panose="020B0503020204020204" charset="-122"/>
                <a:cs typeface="+mn-cs"/>
              </a:rPr>
              <a:t>                 </a:t>
            </a:r>
            <a:endParaRPr lang="zh-CN" altLang="en-US" sz="2700" noProof="1">
              <a:solidFill>
                <a:srgbClr val="FF0000"/>
              </a:solidFill>
              <a:latin typeface="微软雅黑" panose="020B0503020204020204" charset="-122"/>
              <a:ea typeface="微软雅黑" panose="020B0503020204020204" charset="-122"/>
            </a:endParaRPr>
          </a:p>
        </p:txBody>
      </p:sp>
      <p:sp>
        <p:nvSpPr>
          <p:cNvPr id="4" name="文本框 3"/>
          <p:cNvSpPr txBox="1"/>
          <p:nvPr/>
        </p:nvSpPr>
        <p:spPr>
          <a:xfrm>
            <a:off x="1215390" y="82391"/>
            <a:ext cx="1910080" cy="299085"/>
          </a:xfrm>
          <a:prstGeom prst="rect">
            <a:avLst/>
          </a:prstGeom>
          <a:noFill/>
        </p:spPr>
        <p:txBody>
          <a:bodyPr wrap="none" rtlCol="0" anchor="t">
            <a:spAutoFit/>
          </a:bodyPr>
          <a:lstStyle/>
          <a:p>
            <a:pPr>
              <a:spcBef>
                <a:spcPct val="50000"/>
              </a:spcBef>
            </a:pPr>
            <a:r>
              <a:rPr lang="zh-CN" sz="1350" b="1" u="sng" dirty="0">
                <a:solidFill>
                  <a:srgbClr val="0000FF"/>
                </a:solidFill>
                <a:latin typeface="方正启体简体" panose="03000509000000000000" charset="-122"/>
                <a:ea typeface="方正启体简体" panose="03000509000000000000" charset="-122"/>
                <a:sym typeface="+mn-ea"/>
              </a:rPr>
              <a:t>二、掌握以下字词知识</a:t>
            </a:r>
            <a:endParaRPr lang="zh-CN" sz="1350"/>
          </a:p>
        </p:txBody>
      </p:sp>
      <p:sp>
        <p:nvSpPr>
          <p:cNvPr id="5" name="文本框 4"/>
          <p:cNvSpPr txBox="1"/>
          <p:nvPr/>
        </p:nvSpPr>
        <p:spPr>
          <a:xfrm>
            <a:off x="5073968" y="687229"/>
            <a:ext cx="1665923" cy="506730"/>
          </a:xfrm>
          <a:prstGeom prst="rect">
            <a:avLst/>
          </a:prstGeom>
          <a:noFill/>
        </p:spPr>
        <p:txBody>
          <a:bodyPr wrap="square" rtlCol="0">
            <a:spAutoFit/>
          </a:bodyPr>
          <a:lstStyle/>
          <a:p>
            <a:r>
              <a:rPr lang="zh-CN" altLang="en-US" sz="2700">
                <a:solidFill>
                  <a:srgbClr val="FF0000"/>
                </a:solidFill>
                <a:latin typeface="微软雅黑" panose="020B0503020204020204" charset="-122"/>
                <a:ea typeface="微软雅黑" panose="020B0503020204020204" charset="-122"/>
                <a:sym typeface="+mn-ea"/>
              </a:rPr>
              <a:t>（仅，只）</a:t>
            </a:r>
            <a:endParaRPr lang="zh-CN" altLang="en-US" sz="1350"/>
          </a:p>
        </p:txBody>
      </p:sp>
      <p:sp>
        <p:nvSpPr>
          <p:cNvPr id="10" name="文本框 9"/>
          <p:cNvSpPr txBox="1"/>
          <p:nvPr/>
        </p:nvSpPr>
        <p:spPr>
          <a:xfrm>
            <a:off x="6188393" y="1349693"/>
            <a:ext cx="1492568" cy="506730"/>
          </a:xfrm>
          <a:prstGeom prst="rect">
            <a:avLst/>
          </a:prstGeom>
          <a:noFill/>
        </p:spPr>
        <p:txBody>
          <a:bodyPr wrap="square" rtlCol="0">
            <a:spAutoFit/>
          </a:bodyPr>
          <a:lstStyle/>
          <a:p>
            <a:r>
              <a:rPr lang="zh-CN" altLang="en-US" sz="2700">
                <a:solidFill>
                  <a:srgbClr val="FF0000"/>
                </a:solidFill>
                <a:latin typeface="微软雅黑" panose="020B0503020204020204" charset="-122"/>
                <a:ea typeface="微软雅黑" panose="020B0503020204020204" charset="-122"/>
                <a:sym typeface="+mn-ea"/>
              </a:rPr>
              <a:t>（停止）</a:t>
            </a:r>
            <a:endParaRPr lang="zh-CN" altLang="en-US" sz="1350"/>
          </a:p>
        </p:txBody>
      </p:sp>
      <p:sp>
        <p:nvSpPr>
          <p:cNvPr id="12" name="文本框 11"/>
          <p:cNvSpPr txBox="1"/>
          <p:nvPr/>
        </p:nvSpPr>
        <p:spPr>
          <a:xfrm>
            <a:off x="5502593" y="2025968"/>
            <a:ext cx="2583180" cy="506730"/>
          </a:xfrm>
          <a:prstGeom prst="rect">
            <a:avLst/>
          </a:prstGeom>
          <a:noFill/>
        </p:spPr>
        <p:txBody>
          <a:bodyPr wrap="none" rtlCol="0" anchor="t">
            <a:spAutoFit/>
          </a:bodyPr>
          <a:lstStyle/>
          <a:p>
            <a:r>
              <a:rPr lang="zh-CN" altLang="en-US" sz="2700">
                <a:solidFill>
                  <a:srgbClr val="FF0000"/>
                </a:solidFill>
                <a:latin typeface="微软雅黑" panose="020B0503020204020204" charset="-122"/>
                <a:ea typeface="微软雅黑" panose="020B0503020204020204" charset="-122"/>
                <a:sym typeface="+mn-ea"/>
              </a:rPr>
              <a:t>（动词，攻击）</a:t>
            </a:r>
            <a:endParaRPr lang="zh-CN" altLang="en-US" sz="1350"/>
          </a:p>
        </p:txBody>
      </p:sp>
      <p:sp>
        <p:nvSpPr>
          <p:cNvPr id="14" name="文本框 13"/>
          <p:cNvSpPr txBox="1"/>
          <p:nvPr/>
        </p:nvSpPr>
        <p:spPr>
          <a:xfrm>
            <a:off x="4943475" y="2509838"/>
            <a:ext cx="2583180" cy="506730"/>
          </a:xfrm>
          <a:prstGeom prst="rect">
            <a:avLst/>
          </a:prstGeom>
          <a:noFill/>
        </p:spPr>
        <p:txBody>
          <a:bodyPr wrap="none" rtlCol="0" anchor="t">
            <a:spAutoFit/>
          </a:bodyPr>
          <a:lstStyle/>
          <a:p>
            <a:r>
              <a:rPr lang="zh-CN" altLang="en-US" sz="2700">
                <a:solidFill>
                  <a:srgbClr val="FF0000"/>
                </a:solidFill>
                <a:latin typeface="微软雅黑" panose="020B0503020204020204" charset="-122"/>
                <a:ea typeface="微软雅黑" panose="020B0503020204020204" charset="-122"/>
                <a:sym typeface="+mn-ea"/>
              </a:rPr>
              <a:t>（名词，敌人）</a:t>
            </a:r>
            <a:endParaRPr lang="zh-CN" altLang="en-US" sz="1350"/>
          </a:p>
        </p:txBody>
      </p:sp>
      <p:sp>
        <p:nvSpPr>
          <p:cNvPr id="15" name="文本框 14"/>
          <p:cNvSpPr txBox="1"/>
          <p:nvPr/>
        </p:nvSpPr>
        <p:spPr>
          <a:xfrm>
            <a:off x="4396740" y="3230086"/>
            <a:ext cx="3611880" cy="506730"/>
          </a:xfrm>
          <a:prstGeom prst="rect">
            <a:avLst/>
          </a:prstGeom>
          <a:noFill/>
        </p:spPr>
        <p:txBody>
          <a:bodyPr wrap="none" rtlCol="0" anchor="t">
            <a:spAutoFit/>
          </a:bodyPr>
          <a:lstStyle/>
          <a:p>
            <a:r>
              <a:rPr lang="zh-CN" altLang="en-US" sz="2700">
                <a:solidFill>
                  <a:srgbClr val="FF0000"/>
                </a:solidFill>
                <a:latin typeface="微软雅黑" panose="020B0503020204020204" charset="-122"/>
                <a:ea typeface="微软雅黑" panose="020B0503020204020204" charset="-122"/>
                <a:sym typeface="+mn-ea"/>
              </a:rPr>
              <a:t>（名词，神情、态度）</a:t>
            </a:r>
            <a:endParaRPr lang="zh-CN" altLang="en-US" sz="1350"/>
          </a:p>
        </p:txBody>
      </p:sp>
      <p:sp>
        <p:nvSpPr>
          <p:cNvPr id="16" name="文本框 15"/>
          <p:cNvSpPr txBox="1"/>
          <p:nvPr/>
        </p:nvSpPr>
        <p:spPr>
          <a:xfrm>
            <a:off x="4943475" y="4166711"/>
            <a:ext cx="3611880" cy="506730"/>
          </a:xfrm>
          <a:prstGeom prst="rect">
            <a:avLst/>
          </a:prstGeom>
          <a:noFill/>
        </p:spPr>
        <p:txBody>
          <a:bodyPr wrap="none" rtlCol="0" anchor="t">
            <a:spAutoFit/>
          </a:bodyPr>
          <a:lstStyle/>
          <a:p>
            <a:r>
              <a:rPr lang="zh-CN" altLang="en-US" sz="2700">
                <a:solidFill>
                  <a:srgbClr val="FF0000"/>
                </a:solidFill>
                <a:latin typeface="微软雅黑" panose="020B0503020204020204" charset="-122"/>
                <a:ea typeface="微软雅黑" panose="020B0503020204020204" charset="-122"/>
                <a:sym typeface="+mn-ea"/>
              </a:rPr>
              <a:t>（动词，打算，意图）</a:t>
            </a:r>
            <a:endParaRPr lang="zh-CN" altLang="en-US" sz="1350"/>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slide(fromBottom)">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P spid="5" grpId="0"/>
      <p:bldP spid="10" grpId="0"/>
      <p:bldP spid="12" grpId="0"/>
      <p:bldP spid="14" grpId="0"/>
      <p:bldP spid="15" grpId="0"/>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9" name="文本框 25"/>
          <p:cNvSpPr txBox="1"/>
          <p:nvPr/>
        </p:nvSpPr>
        <p:spPr>
          <a:xfrm>
            <a:off x="2480072" y="1017985"/>
            <a:ext cx="445770" cy="466090"/>
          </a:xfrm>
          <a:prstGeom prst="rect">
            <a:avLst/>
          </a:prstGeom>
          <a:noFill/>
        </p:spPr>
        <p:txBody>
          <a:bodyPr wrap="none" lIns="51435" tIns="25717" rIns="51435" bIns="25717" rtlCol="0">
            <a:spAutoFit/>
          </a:bodyPr>
          <a:lstStyle/>
          <a:p>
            <a:r>
              <a:rPr lang="zh-CN" altLang="en-US" sz="2700" noProof="1">
                <a:solidFill>
                  <a:schemeClr val="accent4"/>
                </a:solidFill>
                <a:latin typeface="微软雅黑" panose="020B0503020204020204" charset="-122"/>
                <a:ea typeface="微软雅黑" panose="020B0503020204020204" charset="-122"/>
                <a:cs typeface="+mn-cs"/>
              </a:rPr>
              <a:t>乃</a:t>
            </a:r>
            <a:endParaRPr lang="zh-CN" altLang="en-US" sz="2700" noProof="1">
              <a:solidFill>
                <a:schemeClr val="accent4"/>
              </a:solidFill>
              <a:latin typeface="微软雅黑" panose="020B0503020204020204" charset="-122"/>
              <a:ea typeface="微软雅黑" panose="020B0503020204020204" charset="-122"/>
            </a:endParaRPr>
          </a:p>
        </p:txBody>
      </p:sp>
      <p:sp>
        <p:nvSpPr>
          <p:cNvPr id="30" name="矩形 29"/>
          <p:cNvSpPr/>
          <p:nvPr/>
        </p:nvSpPr>
        <p:spPr>
          <a:xfrm>
            <a:off x="1526381" y="157163"/>
            <a:ext cx="2060972" cy="506730"/>
          </a:xfrm>
          <a:prstGeom prst="rect">
            <a:avLst/>
          </a:prstGeom>
          <a:solidFill>
            <a:schemeClr val="accent4"/>
          </a:solidFill>
        </p:spPr>
        <p:txBody>
          <a:bodyPr wrap="square">
            <a:spAutoFit/>
          </a:bodyPr>
          <a:lstStyle/>
          <a:p>
            <a:pPr fontAlgn="base"/>
            <a:r>
              <a:rPr lang="zh-CN" altLang="en-US" sz="2700" strike="noStrike" noProof="1">
                <a:solidFill>
                  <a:schemeClr val="bg1"/>
                </a:solidFill>
                <a:latin typeface="Bradley Hand ITC" panose="03070402050302030203" pitchFamily="66" charset="0"/>
                <a:ea typeface="叶根友小京楷简体" pitchFamily="2" charset="-122"/>
                <a:cs typeface="+mn-cs"/>
              </a:rPr>
              <a:t>一词多义</a:t>
            </a:r>
            <a:endParaRPr lang="zh-CN" altLang="en-US" sz="2700" strike="noStrike" noProof="1">
              <a:solidFill>
                <a:schemeClr val="bg1"/>
              </a:solidFill>
              <a:latin typeface="Bradley Hand ITC" panose="03070402050302030203" pitchFamily="66" charset="0"/>
              <a:ea typeface="叶根友小京楷简体" pitchFamily="2" charset="-122"/>
            </a:endParaRPr>
          </a:p>
        </p:txBody>
      </p:sp>
      <p:grpSp>
        <p:nvGrpSpPr>
          <p:cNvPr id="31" name="Group 4"/>
          <p:cNvGrpSpPr>
            <a:grpSpLocks noChangeAspect="1"/>
          </p:cNvGrpSpPr>
          <p:nvPr/>
        </p:nvGrpSpPr>
        <p:grpSpPr bwMode="auto">
          <a:xfrm>
            <a:off x="1332714" y="3243293"/>
            <a:ext cx="1174258" cy="1616780"/>
            <a:chOff x="1558" y="1280"/>
            <a:chExt cx="1315" cy="1810"/>
          </a:xfrm>
          <a:solidFill>
            <a:srgbClr val="4A67AA"/>
          </a:solidFill>
        </p:grpSpPr>
        <p:sp>
          <p:nvSpPr>
            <p:cNvPr id="32" name="Freeform 5"/>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3" name="Freeform 6"/>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4" name="Freeform 7"/>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5" name="Freeform 8"/>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6" name="Freeform 9"/>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7" name="Freeform 10"/>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8" name="Freeform 11"/>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9" name="Freeform 12"/>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0" name="Freeform 13"/>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1" name="Freeform 14"/>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2" name="Freeform 15"/>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3" name="Freeform 16"/>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4" name="Freeform 17"/>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grpSp>
      <p:sp>
        <p:nvSpPr>
          <p:cNvPr id="2" name="文本框 25"/>
          <p:cNvSpPr txBox="1"/>
          <p:nvPr/>
        </p:nvSpPr>
        <p:spPr>
          <a:xfrm>
            <a:off x="3342085" y="686991"/>
            <a:ext cx="19316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屠</a:t>
            </a:r>
            <a:r>
              <a:rPr lang="zh-CN" altLang="en-US" sz="2400" noProof="1">
                <a:solidFill>
                  <a:srgbClr val="FF0000"/>
                </a:solidFill>
                <a:latin typeface="微软雅黑" panose="020B0503020204020204" charset="-122"/>
                <a:ea typeface="微软雅黑" panose="020B0503020204020204" charset="-122"/>
                <a:cs typeface="+mn-cs"/>
              </a:rPr>
              <a:t>乃</a:t>
            </a:r>
            <a:r>
              <a:rPr lang="zh-CN" altLang="en-US" sz="2400" noProof="1">
                <a:solidFill>
                  <a:schemeClr val="accent4"/>
                </a:solidFill>
                <a:latin typeface="微软雅黑" panose="020B0503020204020204" charset="-122"/>
                <a:ea typeface="微软雅黑" panose="020B0503020204020204" charset="-122"/>
                <a:cs typeface="+mn-cs"/>
              </a:rPr>
              <a:t>奔倚其下</a:t>
            </a:r>
            <a:endParaRPr lang="zh-CN" altLang="en-US" sz="2400" noProof="1">
              <a:solidFill>
                <a:srgbClr val="FF0000"/>
              </a:solidFill>
              <a:latin typeface="微软雅黑" panose="020B0503020204020204" charset="-122"/>
              <a:ea typeface="微软雅黑" panose="020B0503020204020204" charset="-122"/>
            </a:endParaRPr>
          </a:p>
        </p:txBody>
      </p:sp>
      <p:sp>
        <p:nvSpPr>
          <p:cNvPr id="3" name="文本框 25"/>
          <p:cNvSpPr txBox="1"/>
          <p:nvPr/>
        </p:nvSpPr>
        <p:spPr>
          <a:xfrm>
            <a:off x="3342085" y="1366838"/>
            <a:ext cx="1931670" cy="419735"/>
          </a:xfrm>
          <a:prstGeom prst="rect">
            <a:avLst/>
          </a:prstGeom>
          <a:noFill/>
        </p:spPr>
        <p:txBody>
          <a:bodyPr wrap="none" lIns="51435" tIns="25717" rIns="51435" bIns="25717" rtlCol="0">
            <a:spAutoFit/>
          </a:bodyPr>
          <a:lstStyle/>
          <a:p>
            <a:r>
              <a:rPr lang="zh-CN" altLang="en-US" sz="2400" noProof="1">
                <a:solidFill>
                  <a:srgbClr val="FF0000"/>
                </a:solidFill>
                <a:latin typeface="微软雅黑" panose="020B0503020204020204" charset="-122"/>
                <a:ea typeface="微软雅黑" panose="020B0503020204020204" charset="-122"/>
                <a:cs typeface="+mn-cs"/>
              </a:rPr>
              <a:t>乃</a:t>
            </a:r>
            <a:r>
              <a:rPr lang="zh-CN" altLang="en-US" sz="2400" noProof="1">
                <a:solidFill>
                  <a:schemeClr val="accent4"/>
                </a:solidFill>
                <a:latin typeface="微软雅黑" panose="020B0503020204020204" charset="-122"/>
                <a:ea typeface="微软雅黑" panose="020B0503020204020204" charset="-122"/>
                <a:cs typeface="+mn-cs"/>
              </a:rPr>
              <a:t>悟前狼假寐</a:t>
            </a:r>
            <a:endParaRPr lang="zh-CN" altLang="en-US" sz="2400" noProof="1">
              <a:solidFill>
                <a:srgbClr val="FF0000"/>
              </a:solidFill>
              <a:latin typeface="微软雅黑" panose="020B0503020204020204" charset="-122"/>
              <a:ea typeface="微软雅黑" panose="020B0503020204020204" charset="-122"/>
            </a:endParaRPr>
          </a:p>
        </p:txBody>
      </p:sp>
      <p:sp>
        <p:nvSpPr>
          <p:cNvPr id="75783" name="文本框 3"/>
          <p:cNvSpPr txBox="1"/>
          <p:nvPr/>
        </p:nvSpPr>
        <p:spPr>
          <a:xfrm>
            <a:off x="2700338" y="841772"/>
            <a:ext cx="511969" cy="922020"/>
          </a:xfrm>
          <a:prstGeom prst="rect">
            <a:avLst/>
          </a:prstGeom>
          <a:noFill/>
          <a:ln w="9525">
            <a:noFill/>
          </a:ln>
        </p:spPr>
        <p:txBody>
          <a:bodyPr wrap="square" anchor="t">
            <a:spAutoFit/>
          </a:bodyPr>
          <a:lstStyle/>
          <a:p>
            <a:r>
              <a:rPr lang="zh-CN" altLang="en-US" sz="5400">
                <a:latin typeface="宋体" panose="02010600030101010101" pitchFamily="2" charset="-122"/>
                <a:ea typeface="宋体" panose="02010600030101010101" pitchFamily="2" charset="-122"/>
              </a:rPr>
              <a:t>｛</a:t>
            </a:r>
            <a:endParaRPr lang="zh-CN" altLang="en-US" sz="5400">
              <a:latin typeface="宋体" panose="02010600030101010101" pitchFamily="2" charset="-122"/>
              <a:ea typeface="宋体" panose="02010600030101010101" pitchFamily="2" charset="-122"/>
            </a:endParaRPr>
          </a:p>
        </p:txBody>
      </p:sp>
      <p:sp>
        <p:nvSpPr>
          <p:cNvPr id="75784" name="文本框 4"/>
          <p:cNvSpPr txBox="1"/>
          <p:nvPr/>
        </p:nvSpPr>
        <p:spPr>
          <a:xfrm>
            <a:off x="1497806" y="2066925"/>
            <a:ext cx="823913" cy="1198880"/>
          </a:xfrm>
          <a:prstGeom prst="rect">
            <a:avLst/>
          </a:prstGeom>
          <a:noFill/>
          <a:ln w="9525">
            <a:noFill/>
          </a:ln>
        </p:spPr>
        <p:txBody>
          <a:bodyPr wrap="square" anchor="t">
            <a:spAutoFit/>
          </a:bodyPr>
          <a:lstStyle/>
          <a:p>
            <a:r>
              <a:rPr lang="zh-CN" altLang="en-US" sz="7200">
                <a:latin typeface="宋体" panose="02010600030101010101" pitchFamily="2" charset="-122"/>
                <a:ea typeface="宋体" panose="02010600030101010101" pitchFamily="2" charset="-122"/>
              </a:rPr>
              <a:t>｛</a:t>
            </a:r>
            <a:endParaRPr lang="zh-CN" altLang="en-US" sz="7200">
              <a:latin typeface="宋体" panose="02010600030101010101" pitchFamily="2" charset="-122"/>
              <a:ea typeface="宋体" panose="02010600030101010101" pitchFamily="2" charset="-122"/>
            </a:endParaRPr>
          </a:p>
        </p:txBody>
      </p:sp>
      <p:sp>
        <p:nvSpPr>
          <p:cNvPr id="6" name="文本框 25"/>
          <p:cNvSpPr txBox="1"/>
          <p:nvPr/>
        </p:nvSpPr>
        <p:spPr>
          <a:xfrm>
            <a:off x="1591866" y="2338388"/>
            <a:ext cx="445770" cy="466090"/>
          </a:xfrm>
          <a:prstGeom prst="rect">
            <a:avLst/>
          </a:prstGeom>
          <a:noFill/>
        </p:spPr>
        <p:txBody>
          <a:bodyPr wrap="none" lIns="51435" tIns="25717" rIns="51435" bIns="25717" rtlCol="0">
            <a:spAutoFit/>
          </a:bodyPr>
          <a:lstStyle/>
          <a:p>
            <a:r>
              <a:rPr lang="zh-CN" altLang="en-US" sz="2700" noProof="1">
                <a:solidFill>
                  <a:schemeClr val="accent4"/>
                </a:solidFill>
                <a:latin typeface="微软雅黑" panose="020B0503020204020204" charset="-122"/>
                <a:ea typeface="微软雅黑" panose="020B0503020204020204" charset="-122"/>
                <a:cs typeface="+mn-cs"/>
              </a:rPr>
              <a:t>之</a:t>
            </a:r>
            <a:endParaRPr lang="zh-CN" altLang="en-US" sz="2700" noProof="1">
              <a:solidFill>
                <a:schemeClr val="accent4"/>
              </a:solidFill>
              <a:latin typeface="微软雅黑" panose="020B0503020204020204" charset="-122"/>
              <a:ea typeface="微软雅黑" panose="020B0503020204020204" charset="-122"/>
            </a:endParaRPr>
          </a:p>
        </p:txBody>
      </p:sp>
      <p:sp>
        <p:nvSpPr>
          <p:cNvPr id="7" name="文本框 25"/>
          <p:cNvSpPr txBox="1"/>
          <p:nvPr/>
        </p:nvSpPr>
        <p:spPr>
          <a:xfrm>
            <a:off x="2321719" y="1961198"/>
            <a:ext cx="3183731" cy="419735"/>
          </a:xfrm>
          <a:prstGeom prst="rect">
            <a:avLst/>
          </a:prstGeom>
          <a:noFill/>
        </p:spPr>
        <p:txBody>
          <a:bodyPr wrap="squar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rPr>
              <a:t>而两狼</a:t>
            </a:r>
            <a:r>
              <a:rPr lang="zh-CN" altLang="en-US" sz="2400" noProof="1">
                <a:solidFill>
                  <a:srgbClr val="FF0000"/>
                </a:solidFill>
                <a:latin typeface="微软雅黑" panose="020B0503020204020204" charset="-122"/>
                <a:ea typeface="微软雅黑" panose="020B0503020204020204" charset="-122"/>
                <a:cs typeface="+mn-cs"/>
              </a:rPr>
              <a:t>之</a:t>
            </a:r>
            <a:r>
              <a:rPr lang="zh-CN" altLang="en-US" sz="2400" noProof="1">
                <a:solidFill>
                  <a:schemeClr val="accent4"/>
                </a:solidFill>
                <a:latin typeface="微软雅黑" panose="020B0503020204020204" charset="-122"/>
                <a:ea typeface="微软雅黑" panose="020B0503020204020204" charset="-122"/>
                <a:cs typeface="+mn-cs"/>
              </a:rPr>
              <a:t>并驱如故</a:t>
            </a:r>
            <a:endParaRPr lang="zh-CN" altLang="en-US" sz="2400" noProof="1">
              <a:solidFill>
                <a:srgbClr val="FF0000"/>
              </a:solidFill>
              <a:latin typeface="微软雅黑" panose="020B0503020204020204" charset="-122"/>
              <a:ea typeface="微软雅黑" panose="020B0503020204020204" charset="-122"/>
            </a:endParaRPr>
          </a:p>
        </p:txBody>
      </p:sp>
      <p:sp>
        <p:nvSpPr>
          <p:cNvPr id="8" name="文本框 25"/>
          <p:cNvSpPr txBox="1"/>
          <p:nvPr/>
        </p:nvSpPr>
        <p:spPr>
          <a:xfrm>
            <a:off x="2320528" y="2805113"/>
            <a:ext cx="25412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rPr>
              <a:t>禽兽</a:t>
            </a:r>
            <a:r>
              <a:rPr lang="zh-CN" altLang="en-US" sz="2400" noProof="1">
                <a:solidFill>
                  <a:srgbClr val="FF0000"/>
                </a:solidFill>
                <a:latin typeface="微软雅黑" panose="020B0503020204020204" charset="-122"/>
                <a:ea typeface="微软雅黑" panose="020B0503020204020204" charset="-122"/>
                <a:cs typeface="+mn-cs"/>
                <a:sym typeface="+mn-ea"/>
              </a:rPr>
              <a:t>之</a:t>
            </a:r>
            <a:r>
              <a:rPr lang="zh-CN" altLang="en-US" sz="2400" noProof="1">
                <a:solidFill>
                  <a:schemeClr val="accent4"/>
                </a:solidFill>
                <a:latin typeface="微软雅黑" panose="020B0503020204020204" charset="-122"/>
                <a:ea typeface="微软雅黑" panose="020B0503020204020204" charset="-122"/>
                <a:cs typeface="+mn-cs"/>
                <a:sym typeface="+mn-ea"/>
              </a:rPr>
              <a:t>变诈几何哉</a:t>
            </a:r>
            <a:endParaRPr lang="zh-CN" altLang="en-US" sz="2400" noProof="1">
              <a:solidFill>
                <a:srgbClr val="FF0000"/>
              </a:solidFill>
              <a:latin typeface="微软雅黑" panose="020B0503020204020204" charset="-122"/>
              <a:ea typeface="微软雅黑" panose="020B0503020204020204" charset="-122"/>
            </a:endParaRPr>
          </a:p>
        </p:txBody>
      </p:sp>
      <p:sp>
        <p:nvSpPr>
          <p:cNvPr id="9" name="文本框 25"/>
          <p:cNvSpPr txBox="1"/>
          <p:nvPr/>
        </p:nvSpPr>
        <p:spPr>
          <a:xfrm>
            <a:off x="2506980" y="3792617"/>
            <a:ext cx="445770" cy="466090"/>
          </a:xfrm>
          <a:prstGeom prst="rect">
            <a:avLst/>
          </a:prstGeom>
          <a:noFill/>
        </p:spPr>
        <p:txBody>
          <a:bodyPr wrap="none" lIns="51435" tIns="25717" rIns="51435" bIns="25717" rtlCol="0">
            <a:spAutoFit/>
          </a:bodyPr>
          <a:lstStyle/>
          <a:p>
            <a:r>
              <a:rPr lang="zh-CN" altLang="en-US" sz="2700" noProof="1">
                <a:solidFill>
                  <a:schemeClr val="accent4"/>
                </a:solidFill>
                <a:latin typeface="微软雅黑" panose="020B0503020204020204" charset="-122"/>
                <a:ea typeface="微软雅黑" panose="020B0503020204020204" charset="-122"/>
                <a:cs typeface="+mn-cs"/>
              </a:rPr>
              <a:t>以</a:t>
            </a:r>
            <a:endParaRPr lang="zh-CN" altLang="en-US" sz="2700" noProof="1">
              <a:solidFill>
                <a:schemeClr val="accent4"/>
              </a:solidFill>
              <a:latin typeface="微软雅黑" panose="020B0503020204020204" charset="-122"/>
              <a:ea typeface="微软雅黑" panose="020B0503020204020204" charset="-122"/>
            </a:endParaRPr>
          </a:p>
        </p:txBody>
      </p:sp>
      <p:sp>
        <p:nvSpPr>
          <p:cNvPr id="11" name="文本框 25"/>
          <p:cNvSpPr txBox="1"/>
          <p:nvPr/>
        </p:nvSpPr>
        <p:spPr>
          <a:xfrm>
            <a:off x="3212306" y="3377803"/>
            <a:ext cx="10172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投</a:t>
            </a:r>
            <a:r>
              <a:rPr lang="zh-CN" altLang="en-US" sz="2400" noProof="1">
                <a:solidFill>
                  <a:srgbClr val="FF0000"/>
                </a:solidFill>
                <a:latin typeface="微软雅黑" panose="020B0503020204020204" charset="-122"/>
                <a:ea typeface="微软雅黑" panose="020B0503020204020204" charset="-122"/>
                <a:cs typeface="+mn-cs"/>
                <a:sym typeface="+mn-ea"/>
              </a:rPr>
              <a:t>以</a:t>
            </a:r>
            <a:r>
              <a:rPr lang="zh-CN" altLang="en-US" sz="2400" noProof="1">
                <a:solidFill>
                  <a:schemeClr val="accent4"/>
                </a:solidFill>
                <a:latin typeface="微软雅黑" panose="020B0503020204020204" charset="-122"/>
                <a:ea typeface="微软雅黑" panose="020B0503020204020204" charset="-122"/>
                <a:cs typeface="+mn-cs"/>
                <a:sym typeface="+mn-ea"/>
              </a:rPr>
              <a:t>骨</a:t>
            </a:r>
            <a:endParaRPr lang="zh-CN" altLang="en-US" sz="2400" noProof="1">
              <a:solidFill>
                <a:srgbClr val="FF0000"/>
              </a:solidFill>
              <a:latin typeface="微软雅黑" panose="020B0503020204020204" charset="-122"/>
              <a:ea typeface="微软雅黑" panose="020B0503020204020204" charset="-122"/>
            </a:endParaRPr>
          </a:p>
        </p:txBody>
      </p:sp>
      <p:sp>
        <p:nvSpPr>
          <p:cNvPr id="13" name="文本框 25"/>
          <p:cNvSpPr txBox="1"/>
          <p:nvPr/>
        </p:nvSpPr>
        <p:spPr>
          <a:xfrm>
            <a:off x="3212306" y="3838575"/>
            <a:ext cx="2846070" cy="419735"/>
          </a:xfrm>
          <a:prstGeom prst="rect">
            <a:avLst/>
          </a:prstGeom>
          <a:noFill/>
        </p:spPr>
        <p:txBody>
          <a:bodyPr wrap="none" lIns="51435" tIns="25717" rIns="51435" bIns="25717" rtlCol="0">
            <a:spAutoFit/>
          </a:bodyPr>
          <a:lstStyle/>
          <a:p>
            <a:r>
              <a:rPr lang="zh-CN" altLang="en-US" sz="2400" noProof="1">
                <a:solidFill>
                  <a:srgbClr val="0070C0"/>
                </a:solidFill>
                <a:latin typeface="微软雅黑" panose="020B0503020204020204" charset="-122"/>
                <a:ea typeface="微软雅黑" panose="020B0503020204020204" charset="-122"/>
                <a:cs typeface="+mn-cs"/>
                <a:sym typeface="+mn-ea"/>
              </a:rPr>
              <a:t>意</a:t>
            </a:r>
            <a:r>
              <a:rPr lang="zh-CN" altLang="en-US" sz="2400" noProof="1">
                <a:solidFill>
                  <a:schemeClr val="accent4"/>
                </a:solidFill>
                <a:latin typeface="微软雅黑" panose="020B0503020204020204" charset="-122"/>
                <a:ea typeface="微软雅黑" panose="020B0503020204020204" charset="-122"/>
                <a:cs typeface="+mn-cs"/>
                <a:sym typeface="+mn-ea"/>
              </a:rPr>
              <a:t>将隧入</a:t>
            </a:r>
            <a:r>
              <a:rPr lang="zh-CN" altLang="en-US" sz="2400" noProof="1">
                <a:solidFill>
                  <a:srgbClr val="FF0000"/>
                </a:solidFill>
                <a:latin typeface="微软雅黑" panose="020B0503020204020204" charset="-122"/>
                <a:ea typeface="微软雅黑" panose="020B0503020204020204" charset="-122"/>
                <a:cs typeface="+mn-cs"/>
                <a:sym typeface="+mn-ea"/>
              </a:rPr>
              <a:t>以</a:t>
            </a:r>
            <a:r>
              <a:rPr lang="zh-CN" altLang="en-US" sz="2400" noProof="1">
                <a:solidFill>
                  <a:schemeClr val="accent4"/>
                </a:solidFill>
                <a:latin typeface="微软雅黑" panose="020B0503020204020204" charset="-122"/>
                <a:ea typeface="微软雅黑" panose="020B0503020204020204" charset="-122"/>
                <a:cs typeface="+mn-cs"/>
                <a:sym typeface="+mn-ea"/>
              </a:rPr>
              <a:t>攻其后也</a:t>
            </a:r>
            <a:endParaRPr lang="zh-CN" altLang="en-US" sz="2400" noProof="1">
              <a:solidFill>
                <a:srgbClr val="FF0000"/>
              </a:solidFill>
              <a:latin typeface="微软雅黑" panose="020B0503020204020204" charset="-122"/>
              <a:ea typeface="微软雅黑" panose="020B0503020204020204" charset="-122"/>
            </a:endParaRPr>
          </a:p>
        </p:txBody>
      </p:sp>
      <p:sp>
        <p:nvSpPr>
          <p:cNvPr id="4" name="文本框 25"/>
          <p:cNvSpPr txBox="1"/>
          <p:nvPr/>
        </p:nvSpPr>
        <p:spPr>
          <a:xfrm>
            <a:off x="3212306" y="4638437"/>
            <a:ext cx="13220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盖</a:t>
            </a:r>
            <a:r>
              <a:rPr lang="zh-CN" altLang="en-US" sz="2400" noProof="1">
                <a:solidFill>
                  <a:srgbClr val="FF0000"/>
                </a:solidFill>
                <a:latin typeface="微软雅黑" panose="020B0503020204020204" charset="-122"/>
                <a:ea typeface="微软雅黑" panose="020B0503020204020204" charset="-122"/>
                <a:cs typeface="+mn-cs"/>
                <a:sym typeface="+mn-ea"/>
              </a:rPr>
              <a:t>以</a:t>
            </a:r>
            <a:r>
              <a:rPr lang="zh-CN" altLang="en-US" sz="2400" noProof="1">
                <a:solidFill>
                  <a:schemeClr val="accent4"/>
                </a:solidFill>
                <a:latin typeface="微软雅黑" panose="020B0503020204020204" charset="-122"/>
                <a:ea typeface="微软雅黑" panose="020B0503020204020204" charset="-122"/>
                <a:cs typeface="+mn-cs"/>
                <a:sym typeface="+mn-ea"/>
              </a:rPr>
              <a:t>诱敌</a:t>
            </a:r>
            <a:endParaRPr lang="zh-CN" altLang="en-US" sz="2400" noProof="1">
              <a:solidFill>
                <a:srgbClr val="FF0000"/>
              </a:solidFill>
              <a:latin typeface="微软雅黑" panose="020B0503020204020204" charset="-122"/>
              <a:ea typeface="微软雅黑" panose="020B0503020204020204" charset="-122"/>
            </a:endParaRPr>
          </a:p>
        </p:txBody>
      </p:sp>
      <p:sp>
        <p:nvSpPr>
          <p:cNvPr id="5" name="文本框 25"/>
          <p:cNvSpPr txBox="1"/>
          <p:nvPr/>
        </p:nvSpPr>
        <p:spPr>
          <a:xfrm>
            <a:off x="2321719" y="2385060"/>
            <a:ext cx="3532823" cy="419735"/>
          </a:xfrm>
          <a:prstGeom prst="rect">
            <a:avLst/>
          </a:prstGeom>
          <a:noFill/>
        </p:spPr>
        <p:txBody>
          <a:bodyPr wrap="squar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rPr>
              <a:t>久</a:t>
            </a:r>
            <a:r>
              <a:rPr lang="zh-CN" altLang="en-US" sz="2400" noProof="1">
                <a:solidFill>
                  <a:srgbClr val="FF0000"/>
                </a:solidFill>
                <a:latin typeface="微软雅黑" panose="020B0503020204020204" charset="-122"/>
                <a:ea typeface="微软雅黑" panose="020B0503020204020204" charset="-122"/>
                <a:cs typeface="+mn-cs"/>
              </a:rPr>
              <a:t>之</a:t>
            </a:r>
            <a:r>
              <a:rPr lang="zh-CN" altLang="en-US" sz="2400" noProof="1">
                <a:solidFill>
                  <a:schemeClr val="accent4"/>
                </a:solidFill>
                <a:latin typeface="微软雅黑" panose="020B0503020204020204" charset="-122"/>
                <a:ea typeface="微软雅黑" panose="020B0503020204020204" charset="-122"/>
                <a:cs typeface="+mn-cs"/>
              </a:rPr>
              <a:t>，目似瞑，意暇甚。</a:t>
            </a:r>
            <a:endParaRPr lang="zh-CN" altLang="en-US" sz="2400" noProof="1">
              <a:solidFill>
                <a:srgbClr val="FF0000"/>
              </a:solidFill>
              <a:latin typeface="微软雅黑" panose="020B0503020204020204" charset="-122"/>
              <a:ea typeface="微软雅黑" panose="020B0503020204020204" charset="-122"/>
            </a:endParaRPr>
          </a:p>
        </p:txBody>
      </p:sp>
      <p:sp>
        <p:nvSpPr>
          <p:cNvPr id="10" name="文本框 25"/>
          <p:cNvSpPr txBox="1"/>
          <p:nvPr/>
        </p:nvSpPr>
        <p:spPr>
          <a:xfrm>
            <a:off x="3212783" y="4218623"/>
            <a:ext cx="1755934" cy="419735"/>
          </a:xfrm>
          <a:prstGeom prst="rect">
            <a:avLst/>
          </a:prstGeom>
          <a:noFill/>
        </p:spPr>
        <p:txBody>
          <a:bodyPr wrap="square" lIns="51435" tIns="25717" rIns="51435" bIns="25717" rtlCol="0">
            <a:spAutoFit/>
          </a:bodyPr>
          <a:lstStyle/>
          <a:p>
            <a:r>
              <a:rPr lang="zh-CN" altLang="en-US" sz="2400" noProof="1">
                <a:solidFill>
                  <a:srgbClr val="FF0000"/>
                </a:solidFill>
                <a:latin typeface="微软雅黑" panose="020B0503020204020204" charset="-122"/>
                <a:ea typeface="微软雅黑" panose="020B0503020204020204" charset="-122"/>
                <a:cs typeface="+mn-cs"/>
                <a:sym typeface="+mn-ea"/>
              </a:rPr>
              <a:t>以</a:t>
            </a:r>
            <a:r>
              <a:rPr lang="zh-CN" altLang="en-US" sz="2400" noProof="1">
                <a:solidFill>
                  <a:schemeClr val="accent4"/>
                </a:solidFill>
                <a:latin typeface="微软雅黑" panose="020B0503020204020204" charset="-122"/>
                <a:ea typeface="微软雅黑" panose="020B0503020204020204" charset="-122"/>
                <a:cs typeface="+mn-cs"/>
                <a:sym typeface="+mn-ea"/>
              </a:rPr>
              <a:t>刀劈狼首</a:t>
            </a:r>
            <a:endParaRPr lang="zh-CN" altLang="en-US" sz="2400" noProof="1">
              <a:solidFill>
                <a:srgbClr val="FF0000"/>
              </a:solidFill>
              <a:latin typeface="微软雅黑" panose="020B0503020204020204" charset="-122"/>
              <a:ea typeface="微软雅黑" panose="020B0503020204020204" charset="-122"/>
            </a:endParaRPr>
          </a:p>
        </p:txBody>
      </p:sp>
      <p:sp>
        <p:nvSpPr>
          <p:cNvPr id="12" name="左大括号 11"/>
          <p:cNvSpPr/>
          <p:nvPr/>
        </p:nvSpPr>
        <p:spPr>
          <a:xfrm>
            <a:off x="2929414" y="3462338"/>
            <a:ext cx="283369" cy="1458278"/>
          </a:xfrm>
          <a:prstGeom prst="leftBrac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14" name="文本框 13"/>
          <p:cNvSpPr txBox="1"/>
          <p:nvPr/>
        </p:nvSpPr>
        <p:spPr>
          <a:xfrm>
            <a:off x="5273993" y="640556"/>
            <a:ext cx="20116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（于是，就）</a:t>
            </a:r>
            <a:endParaRPr lang="zh-CN" altLang="en-US" sz="1350"/>
          </a:p>
        </p:txBody>
      </p:sp>
      <p:sp>
        <p:nvSpPr>
          <p:cNvPr id="15" name="文本框 14"/>
          <p:cNvSpPr txBox="1"/>
          <p:nvPr/>
        </p:nvSpPr>
        <p:spPr>
          <a:xfrm>
            <a:off x="5505450" y="1349693"/>
            <a:ext cx="10972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（才）</a:t>
            </a:r>
            <a:endParaRPr lang="zh-CN" altLang="en-US" sz="2400"/>
          </a:p>
        </p:txBody>
      </p:sp>
      <p:sp>
        <p:nvSpPr>
          <p:cNvPr id="16" name="文本框 15"/>
          <p:cNvSpPr txBox="1"/>
          <p:nvPr/>
        </p:nvSpPr>
        <p:spPr>
          <a:xfrm>
            <a:off x="4810601" y="1896904"/>
            <a:ext cx="26212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（主谓间，取独）</a:t>
            </a:r>
            <a:endParaRPr lang="zh-CN" altLang="en-US" sz="2400"/>
          </a:p>
        </p:txBody>
      </p:sp>
      <p:sp>
        <p:nvSpPr>
          <p:cNvPr id="17" name="文本框 16"/>
          <p:cNvSpPr txBox="1"/>
          <p:nvPr/>
        </p:nvSpPr>
        <p:spPr>
          <a:xfrm>
            <a:off x="5615940" y="2334578"/>
            <a:ext cx="29260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（音节助词，无义）</a:t>
            </a:r>
            <a:endParaRPr lang="zh-CN" altLang="en-US" sz="1350"/>
          </a:p>
        </p:txBody>
      </p:sp>
      <p:sp>
        <p:nvSpPr>
          <p:cNvPr id="18" name="文本框 17"/>
          <p:cNvSpPr txBox="1"/>
          <p:nvPr/>
        </p:nvSpPr>
        <p:spPr>
          <a:xfrm>
            <a:off x="4969193" y="2772251"/>
            <a:ext cx="26212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（结构助词，的）</a:t>
            </a:r>
            <a:endParaRPr lang="zh-CN" altLang="en-US" sz="1350"/>
          </a:p>
        </p:txBody>
      </p:sp>
      <p:sp>
        <p:nvSpPr>
          <p:cNvPr id="19" name="文本框 18"/>
          <p:cNvSpPr txBox="1"/>
          <p:nvPr/>
        </p:nvSpPr>
        <p:spPr>
          <a:xfrm>
            <a:off x="4492943" y="3330893"/>
            <a:ext cx="20116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（介词，把）</a:t>
            </a:r>
            <a:endParaRPr lang="zh-CN" altLang="en-US" sz="1350"/>
          </a:p>
        </p:txBody>
      </p:sp>
      <p:sp>
        <p:nvSpPr>
          <p:cNvPr id="20" name="文本框 19"/>
          <p:cNvSpPr txBox="1"/>
          <p:nvPr/>
        </p:nvSpPr>
        <p:spPr>
          <a:xfrm>
            <a:off x="6029801" y="3798570"/>
            <a:ext cx="20116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（连词，来）</a:t>
            </a:r>
            <a:endParaRPr lang="zh-CN" altLang="en-US" sz="1350"/>
          </a:p>
        </p:txBody>
      </p:sp>
      <p:sp>
        <p:nvSpPr>
          <p:cNvPr id="21" name="文本框 20"/>
          <p:cNvSpPr txBox="1"/>
          <p:nvPr/>
        </p:nvSpPr>
        <p:spPr>
          <a:xfrm>
            <a:off x="5273993" y="4218623"/>
            <a:ext cx="2011680" cy="460375"/>
          </a:xfrm>
          <a:prstGeom prst="rect">
            <a:avLst/>
          </a:prstGeom>
          <a:noFill/>
        </p:spPr>
        <p:txBody>
          <a:bodyPr wrap="none" rtlCol="0" anchor="t">
            <a:spAutoFit/>
          </a:bodyPr>
          <a:lstStyle/>
          <a:p>
            <a:r>
              <a:rPr lang="zh-CN" altLang="en-US" sz="2400" dirty="0">
                <a:solidFill>
                  <a:srgbClr val="FF0000"/>
                </a:solidFill>
                <a:latin typeface="微软雅黑" panose="020B0503020204020204" charset="-122"/>
                <a:ea typeface="微软雅黑" panose="020B0503020204020204" charset="-122"/>
                <a:sym typeface="+mn-ea"/>
              </a:rPr>
              <a:t>（介词，用）</a:t>
            </a:r>
            <a:endParaRPr lang="zh-CN" altLang="en-US" sz="1350" dirty="0"/>
          </a:p>
        </p:txBody>
      </p:sp>
      <p:sp>
        <p:nvSpPr>
          <p:cNvPr id="22" name="文本框 21"/>
          <p:cNvSpPr txBox="1"/>
          <p:nvPr/>
        </p:nvSpPr>
        <p:spPr>
          <a:xfrm>
            <a:off x="4862036" y="4638675"/>
            <a:ext cx="29260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（介词，用来，来）</a:t>
            </a:r>
            <a:endParaRPr lang="zh-CN" altLang="en-US" sz="1350"/>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 fill="hold"/>
                                        <p:tgtEl>
                                          <p:spTgt spid="22"/>
                                        </p:tgtEl>
                                        <p:attrNameLst>
                                          <p:attrName>ppt_x</p:attrName>
                                        </p:attrNameLst>
                                      </p:cBhvr>
                                      <p:tavLst>
                                        <p:tav tm="0">
                                          <p:val>
                                            <p:strVal val="#ppt_x"/>
                                          </p:val>
                                        </p:tav>
                                        <p:tav tm="100000">
                                          <p:val>
                                            <p:strVal val="#ppt_x"/>
                                          </p:val>
                                        </p:tav>
                                      </p:tavLst>
                                    </p:anim>
                                    <p:anim calcmode="lin" valueType="num">
                                      <p:cBhvr additive="base">
                                        <p:cTn id="5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P spid="2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9" name="文本框 25"/>
          <p:cNvSpPr txBox="1"/>
          <p:nvPr/>
        </p:nvSpPr>
        <p:spPr>
          <a:xfrm>
            <a:off x="2034779" y="1343025"/>
            <a:ext cx="445770" cy="466090"/>
          </a:xfrm>
          <a:prstGeom prst="rect">
            <a:avLst/>
          </a:prstGeom>
          <a:noFill/>
        </p:spPr>
        <p:txBody>
          <a:bodyPr wrap="none" lIns="51435" tIns="25717" rIns="51435" bIns="25717" rtlCol="0">
            <a:spAutoFit/>
          </a:bodyPr>
          <a:lstStyle/>
          <a:p>
            <a:r>
              <a:rPr lang="zh-CN" altLang="en-US" sz="2700" noProof="1">
                <a:solidFill>
                  <a:schemeClr val="accent4"/>
                </a:solidFill>
                <a:latin typeface="微软雅黑" panose="020B0503020204020204" charset="-122"/>
                <a:ea typeface="微软雅黑" panose="020B0503020204020204" charset="-122"/>
                <a:cs typeface="+mn-cs"/>
              </a:rPr>
              <a:t>其</a:t>
            </a:r>
            <a:endParaRPr lang="zh-CN" altLang="en-US" sz="2700" noProof="1">
              <a:solidFill>
                <a:schemeClr val="accent4"/>
              </a:solidFill>
              <a:latin typeface="微软雅黑" panose="020B0503020204020204" charset="-122"/>
              <a:ea typeface="微软雅黑" panose="020B0503020204020204" charset="-122"/>
            </a:endParaRPr>
          </a:p>
        </p:txBody>
      </p:sp>
      <p:sp>
        <p:nvSpPr>
          <p:cNvPr id="30" name="矩形 29"/>
          <p:cNvSpPr/>
          <p:nvPr/>
        </p:nvSpPr>
        <p:spPr>
          <a:xfrm>
            <a:off x="1526381" y="157163"/>
            <a:ext cx="2060972" cy="506730"/>
          </a:xfrm>
          <a:prstGeom prst="rect">
            <a:avLst/>
          </a:prstGeom>
          <a:solidFill>
            <a:schemeClr val="accent4"/>
          </a:solidFill>
        </p:spPr>
        <p:txBody>
          <a:bodyPr wrap="square">
            <a:spAutoFit/>
          </a:bodyPr>
          <a:lstStyle/>
          <a:p>
            <a:pPr fontAlgn="base"/>
            <a:r>
              <a:rPr lang="zh-CN" altLang="en-US" sz="2700" strike="noStrike" noProof="1">
                <a:solidFill>
                  <a:schemeClr val="bg1"/>
                </a:solidFill>
                <a:latin typeface="Bradley Hand ITC" panose="03070402050302030203" pitchFamily="66" charset="0"/>
                <a:ea typeface="叶根友小京楷简体" pitchFamily="2" charset="-122"/>
                <a:cs typeface="+mn-cs"/>
              </a:rPr>
              <a:t>一词多义</a:t>
            </a:r>
            <a:endParaRPr lang="zh-CN" altLang="en-US" sz="2700" strike="noStrike" noProof="1">
              <a:solidFill>
                <a:schemeClr val="bg1"/>
              </a:solidFill>
              <a:latin typeface="Bradley Hand ITC" panose="03070402050302030203" pitchFamily="66" charset="0"/>
              <a:ea typeface="叶根友小京楷简体" pitchFamily="2" charset="-122"/>
            </a:endParaRPr>
          </a:p>
        </p:txBody>
      </p:sp>
      <p:grpSp>
        <p:nvGrpSpPr>
          <p:cNvPr id="31" name="Group 4"/>
          <p:cNvGrpSpPr>
            <a:grpSpLocks noChangeAspect="1"/>
          </p:cNvGrpSpPr>
          <p:nvPr/>
        </p:nvGrpSpPr>
        <p:grpSpPr bwMode="auto">
          <a:xfrm>
            <a:off x="1332714" y="3243293"/>
            <a:ext cx="1174257" cy="1616780"/>
            <a:chOff x="1558" y="1280"/>
            <a:chExt cx="1315" cy="1810"/>
          </a:xfrm>
          <a:solidFill>
            <a:srgbClr val="4A67AA"/>
          </a:solidFill>
        </p:grpSpPr>
        <p:sp>
          <p:nvSpPr>
            <p:cNvPr id="32" name="Freeform 5"/>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3" name="Freeform 6"/>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4" name="Freeform 7"/>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5" name="Freeform 8"/>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6" name="Freeform 9"/>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7" name="Freeform 10"/>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8" name="Freeform 11"/>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39" name="Freeform 12"/>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0" name="Freeform 13"/>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1" name="Freeform 14"/>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2" name="Freeform 15"/>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3" name="Freeform 16"/>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sp>
          <p:nvSpPr>
            <p:cNvPr id="44" name="Freeform 17"/>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fontAlgn="base"/>
              <a:endParaRPr lang="zh-CN" altLang="en-US" sz="1200" strike="noStrike" noProof="1"/>
            </a:p>
          </p:txBody>
        </p:sp>
      </p:grpSp>
      <p:sp>
        <p:nvSpPr>
          <p:cNvPr id="45" name="Freeform 21"/>
          <p:cNvSpPr/>
          <p:nvPr/>
        </p:nvSpPr>
        <p:spPr>
          <a:xfrm>
            <a:off x="1476375" y="4860131"/>
            <a:ext cx="4130279" cy="200025"/>
          </a:xfrm>
          <a:custGeom>
            <a:avLst/>
            <a:gdLst/>
            <a:ahLst/>
            <a:cxnLst>
              <a:cxn ang="0">
                <a:pos x="21622" y="3798"/>
              </a:cxn>
              <a:cxn ang="0">
                <a:pos x="0" y="15195"/>
              </a:cxn>
              <a:cxn ang="0">
                <a:pos x="21622" y="30391"/>
              </a:cxn>
              <a:cxn ang="0">
                <a:pos x="1318998" y="26592"/>
              </a:cxn>
              <a:cxn ang="0">
                <a:pos x="4504777" y="34190"/>
              </a:cxn>
              <a:cxn ang="0">
                <a:pos x="4598476" y="34190"/>
              </a:cxn>
              <a:cxn ang="0">
                <a:pos x="3726351" y="49386"/>
              </a:cxn>
              <a:cxn ang="0">
                <a:pos x="1737042" y="83577"/>
              </a:cxn>
              <a:cxn ang="0">
                <a:pos x="338759" y="125366"/>
              </a:cxn>
              <a:cxn ang="0">
                <a:pos x="338759" y="148159"/>
              </a:cxn>
              <a:cxn ang="0">
                <a:pos x="1549643" y="125366"/>
              </a:cxn>
              <a:cxn ang="0">
                <a:pos x="3884920" y="151958"/>
              </a:cxn>
              <a:cxn ang="0">
                <a:pos x="3820051" y="151958"/>
              </a:cxn>
              <a:cxn ang="0">
                <a:pos x="1701003" y="227938"/>
              </a:cxn>
              <a:cxn ang="0">
                <a:pos x="1564058" y="239335"/>
              </a:cxn>
              <a:cxn ang="0">
                <a:pos x="1549643" y="254531"/>
              </a:cxn>
              <a:cxn ang="0">
                <a:pos x="1571266" y="265928"/>
              </a:cxn>
              <a:cxn ang="0">
                <a:pos x="1708211" y="254531"/>
              </a:cxn>
              <a:cxn ang="0">
                <a:pos x="3820051" y="178551"/>
              </a:cxn>
              <a:cxn ang="0">
                <a:pos x="4144395" y="178551"/>
              </a:cxn>
              <a:cxn ang="0">
                <a:pos x="4144395" y="155757"/>
              </a:cxn>
              <a:cxn ang="0">
                <a:pos x="4129980" y="151958"/>
              </a:cxn>
              <a:cxn ang="0">
                <a:pos x="4036280" y="140561"/>
              </a:cxn>
              <a:cxn ang="0">
                <a:pos x="2313653" y="83577"/>
              </a:cxn>
              <a:cxn ang="0">
                <a:pos x="3726351" y="72180"/>
              </a:cxn>
              <a:cxn ang="0">
                <a:pos x="4814706" y="53185"/>
              </a:cxn>
              <a:cxn ang="0">
                <a:pos x="5485017" y="30391"/>
              </a:cxn>
              <a:cxn ang="0">
                <a:pos x="5499432" y="26592"/>
              </a:cxn>
              <a:cxn ang="0">
                <a:pos x="5499432" y="7597"/>
              </a:cxn>
              <a:cxn ang="0">
                <a:pos x="5499432" y="7597"/>
              </a:cxn>
              <a:cxn ang="0">
                <a:pos x="5470601" y="7597"/>
              </a:cxn>
              <a:cxn ang="0">
                <a:pos x="5470601" y="7597"/>
              </a:cxn>
              <a:cxn ang="0">
                <a:pos x="5470601" y="7597"/>
              </a:cxn>
              <a:cxn ang="0">
                <a:pos x="4915613" y="7597"/>
              </a:cxn>
              <a:cxn ang="0">
                <a:pos x="4504777" y="7597"/>
              </a:cxn>
              <a:cxn ang="0">
                <a:pos x="1318998" y="3798"/>
              </a:cxn>
              <a:cxn ang="0">
                <a:pos x="21622" y="3798"/>
              </a:cxn>
            </a:cxnLst>
            <a:rect l="0" t="0" r="0" b="0"/>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w="9525">
            <a:noFill/>
          </a:ln>
        </p:spPr>
        <p:txBody>
          <a:bodyPr/>
          <a:lstStyle/>
          <a:p>
            <a:endParaRPr lang="zh-CN" altLang="en-US" sz="1350"/>
          </a:p>
        </p:txBody>
      </p:sp>
      <p:sp>
        <p:nvSpPr>
          <p:cNvPr id="2" name="文本框 25"/>
          <p:cNvSpPr txBox="1"/>
          <p:nvPr/>
        </p:nvSpPr>
        <p:spPr>
          <a:xfrm>
            <a:off x="2907506" y="1252538"/>
            <a:ext cx="19316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场主积薪</a:t>
            </a:r>
            <a:r>
              <a:rPr lang="zh-CN" altLang="en-US" sz="2400" noProof="1">
                <a:solidFill>
                  <a:srgbClr val="FF0000"/>
                </a:solidFill>
                <a:latin typeface="微软雅黑" panose="020B0503020204020204" charset="-122"/>
                <a:ea typeface="微软雅黑" panose="020B0503020204020204" charset="-122"/>
                <a:cs typeface="+mn-cs"/>
              </a:rPr>
              <a:t>其</a:t>
            </a:r>
            <a:r>
              <a:rPr lang="zh-CN" altLang="en-US" sz="2400" noProof="1">
                <a:solidFill>
                  <a:schemeClr val="accent4"/>
                </a:solidFill>
                <a:latin typeface="微软雅黑" panose="020B0503020204020204" charset="-122"/>
                <a:ea typeface="微软雅黑" panose="020B0503020204020204" charset="-122"/>
                <a:cs typeface="+mn-cs"/>
              </a:rPr>
              <a:t>中</a:t>
            </a:r>
            <a:endParaRPr lang="zh-CN" altLang="en-US" sz="2400" noProof="1">
              <a:solidFill>
                <a:srgbClr val="FF0000"/>
              </a:solidFill>
              <a:latin typeface="微软雅黑" panose="020B0503020204020204" charset="-122"/>
              <a:ea typeface="微软雅黑" panose="020B0503020204020204" charset="-122"/>
            </a:endParaRPr>
          </a:p>
        </p:txBody>
      </p:sp>
      <p:sp>
        <p:nvSpPr>
          <p:cNvPr id="76806" name="文本框 3"/>
          <p:cNvSpPr txBox="1"/>
          <p:nvPr/>
        </p:nvSpPr>
        <p:spPr>
          <a:xfrm>
            <a:off x="1332310" y="541735"/>
            <a:ext cx="498872" cy="2388870"/>
          </a:xfrm>
          <a:prstGeom prst="rect">
            <a:avLst/>
          </a:prstGeom>
          <a:noFill/>
          <a:ln w="9525">
            <a:noFill/>
          </a:ln>
        </p:spPr>
        <p:txBody>
          <a:bodyPr wrap="square" anchor="t">
            <a:spAutoFit/>
          </a:bodyPr>
          <a:lstStyle/>
          <a:p>
            <a:r>
              <a:rPr lang="zh-CN" altLang="en-US" sz="14925">
                <a:latin typeface="宋体" panose="02010600030101010101" pitchFamily="2" charset="-122"/>
                <a:ea typeface="宋体" panose="02010600030101010101" pitchFamily="2" charset="-122"/>
              </a:rPr>
              <a:t>｛</a:t>
            </a:r>
            <a:endParaRPr lang="zh-CN" altLang="en-US" sz="14925">
              <a:latin typeface="宋体" panose="02010600030101010101" pitchFamily="2" charset="-122"/>
              <a:ea typeface="宋体" panose="02010600030101010101" pitchFamily="2" charset="-122"/>
            </a:endParaRPr>
          </a:p>
        </p:txBody>
      </p:sp>
      <p:sp>
        <p:nvSpPr>
          <p:cNvPr id="9" name="文本框 25"/>
          <p:cNvSpPr txBox="1"/>
          <p:nvPr/>
        </p:nvSpPr>
        <p:spPr>
          <a:xfrm>
            <a:off x="2507456" y="3714750"/>
            <a:ext cx="445770" cy="466090"/>
          </a:xfrm>
          <a:prstGeom prst="rect">
            <a:avLst/>
          </a:prstGeom>
          <a:noFill/>
        </p:spPr>
        <p:txBody>
          <a:bodyPr wrap="none" lIns="51435" tIns="25717" rIns="51435" bIns="25717" rtlCol="0">
            <a:spAutoFit/>
          </a:bodyPr>
          <a:lstStyle/>
          <a:p>
            <a:r>
              <a:rPr lang="zh-CN" altLang="en-US" sz="2700" noProof="1">
                <a:solidFill>
                  <a:schemeClr val="accent4"/>
                </a:solidFill>
                <a:latin typeface="微软雅黑" panose="020B0503020204020204" charset="-122"/>
                <a:ea typeface="微软雅黑" panose="020B0503020204020204" charset="-122"/>
                <a:cs typeface="+mn-cs"/>
              </a:rPr>
              <a:t>前</a:t>
            </a:r>
            <a:endParaRPr lang="zh-CN" altLang="en-US" sz="2700" noProof="1">
              <a:solidFill>
                <a:schemeClr val="accent4"/>
              </a:solidFill>
              <a:latin typeface="微软雅黑" panose="020B0503020204020204" charset="-122"/>
              <a:ea typeface="微软雅黑" panose="020B0503020204020204" charset="-122"/>
            </a:endParaRPr>
          </a:p>
        </p:txBody>
      </p:sp>
      <p:sp>
        <p:nvSpPr>
          <p:cNvPr id="76808" name="文本框 9"/>
          <p:cNvSpPr txBox="1"/>
          <p:nvPr/>
        </p:nvSpPr>
        <p:spPr>
          <a:xfrm>
            <a:off x="2124075" y="3117056"/>
            <a:ext cx="1497330" cy="1684020"/>
          </a:xfrm>
          <a:prstGeom prst="rect">
            <a:avLst/>
          </a:prstGeom>
          <a:noFill/>
          <a:ln w="9525">
            <a:noFill/>
          </a:ln>
        </p:spPr>
        <p:txBody>
          <a:bodyPr wrap="none" anchor="t">
            <a:spAutoFit/>
          </a:bodyPr>
          <a:lstStyle/>
          <a:p>
            <a:r>
              <a:rPr lang="zh-CN" altLang="en-US" sz="10350">
                <a:latin typeface="宋体" panose="02010600030101010101" pitchFamily="2" charset="-122"/>
                <a:ea typeface="宋体" panose="02010600030101010101" pitchFamily="2" charset="-122"/>
              </a:rPr>
              <a:t>｛</a:t>
            </a:r>
            <a:endParaRPr lang="zh-CN" altLang="en-US" sz="10350">
              <a:latin typeface="宋体" panose="02010600030101010101" pitchFamily="2" charset="-122"/>
              <a:ea typeface="宋体" panose="02010600030101010101" pitchFamily="2" charset="-122"/>
            </a:endParaRPr>
          </a:p>
        </p:txBody>
      </p:sp>
      <p:sp>
        <p:nvSpPr>
          <p:cNvPr id="11" name="文本框 25"/>
          <p:cNvSpPr txBox="1"/>
          <p:nvPr/>
        </p:nvSpPr>
        <p:spPr>
          <a:xfrm>
            <a:off x="3265885" y="3106341"/>
            <a:ext cx="2541270" cy="78930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后狼止而</a:t>
            </a:r>
            <a:r>
              <a:rPr lang="zh-CN" altLang="en-US" sz="2400" noProof="1">
                <a:solidFill>
                  <a:srgbClr val="FF0000"/>
                </a:solidFill>
                <a:latin typeface="微软雅黑" panose="020B0503020204020204" charset="-122"/>
                <a:ea typeface="微软雅黑" panose="020B0503020204020204" charset="-122"/>
                <a:cs typeface="+mn-cs"/>
                <a:sym typeface="+mn-ea"/>
              </a:rPr>
              <a:t>前</a:t>
            </a:r>
            <a:r>
              <a:rPr lang="zh-CN" altLang="en-US" sz="2400" noProof="1">
                <a:solidFill>
                  <a:schemeClr val="accent4"/>
                </a:solidFill>
                <a:latin typeface="微软雅黑" panose="020B0503020204020204" charset="-122"/>
                <a:ea typeface="微软雅黑" panose="020B0503020204020204" charset="-122"/>
                <a:cs typeface="+mn-cs"/>
                <a:sym typeface="+mn-ea"/>
              </a:rPr>
              <a:t>狼又至</a:t>
            </a:r>
            <a:endParaRPr lang="zh-CN" altLang="en-US" sz="2400" noProof="1">
              <a:solidFill>
                <a:schemeClr val="accent4"/>
              </a:solidFill>
              <a:latin typeface="微软雅黑" panose="020B0503020204020204" charset="-122"/>
              <a:ea typeface="微软雅黑" panose="020B0503020204020204" charset="-122"/>
              <a:cs typeface="+mn-cs"/>
              <a:sym typeface="+mn-ea"/>
            </a:endParaRPr>
          </a:p>
          <a:p>
            <a:r>
              <a:rPr lang="zh-CN" altLang="en-US" sz="2400" noProof="1">
                <a:solidFill>
                  <a:schemeClr val="accent4"/>
                </a:solidFill>
                <a:latin typeface="微软雅黑" panose="020B0503020204020204" charset="-122"/>
                <a:ea typeface="微软雅黑" panose="020B0503020204020204" charset="-122"/>
                <a:cs typeface="+mn-cs"/>
                <a:sym typeface="+mn-ea"/>
              </a:rPr>
              <a:t>                </a:t>
            </a:r>
            <a:endParaRPr lang="zh-CN" altLang="en-US" sz="2400" noProof="1">
              <a:solidFill>
                <a:srgbClr val="FF0000"/>
              </a:solidFill>
              <a:latin typeface="微软雅黑" panose="020B0503020204020204" charset="-122"/>
              <a:ea typeface="微软雅黑" panose="020B0503020204020204" charset="-122"/>
            </a:endParaRPr>
          </a:p>
        </p:txBody>
      </p:sp>
      <p:sp>
        <p:nvSpPr>
          <p:cNvPr id="5" name="文本框 25"/>
          <p:cNvSpPr txBox="1"/>
          <p:nvPr/>
        </p:nvSpPr>
        <p:spPr>
          <a:xfrm>
            <a:off x="2907506" y="746522"/>
            <a:ext cx="19316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恐前后受</a:t>
            </a:r>
            <a:r>
              <a:rPr lang="zh-CN" altLang="en-US" sz="2400" noProof="1">
                <a:solidFill>
                  <a:srgbClr val="FF0000"/>
                </a:solidFill>
                <a:latin typeface="微软雅黑" panose="020B0503020204020204" charset="-122"/>
                <a:ea typeface="微软雅黑" panose="020B0503020204020204" charset="-122"/>
                <a:cs typeface="+mn-cs"/>
              </a:rPr>
              <a:t>其</a:t>
            </a:r>
            <a:r>
              <a:rPr lang="zh-CN" altLang="en-US" sz="2400" noProof="1">
                <a:solidFill>
                  <a:schemeClr val="accent4"/>
                </a:solidFill>
                <a:latin typeface="微软雅黑" panose="020B0503020204020204" charset="-122"/>
                <a:ea typeface="微软雅黑" panose="020B0503020204020204" charset="-122"/>
                <a:cs typeface="+mn-cs"/>
              </a:rPr>
              <a:t>敌</a:t>
            </a:r>
            <a:endParaRPr lang="zh-CN" altLang="en-US" sz="2400" noProof="1">
              <a:solidFill>
                <a:srgbClr val="FF0000"/>
              </a:solidFill>
              <a:latin typeface="微软雅黑" panose="020B0503020204020204" charset="-122"/>
              <a:ea typeface="微软雅黑" panose="020B0503020204020204" charset="-122"/>
            </a:endParaRPr>
          </a:p>
        </p:txBody>
      </p:sp>
      <p:sp>
        <p:nvSpPr>
          <p:cNvPr id="10" name="文本框 25"/>
          <p:cNvSpPr txBox="1"/>
          <p:nvPr/>
        </p:nvSpPr>
        <p:spPr>
          <a:xfrm>
            <a:off x="2907506" y="1672829"/>
            <a:ext cx="19316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屠乃奔倚</a:t>
            </a:r>
            <a:r>
              <a:rPr lang="zh-CN" altLang="en-US" sz="2400" noProof="1">
                <a:solidFill>
                  <a:srgbClr val="FF0000"/>
                </a:solidFill>
                <a:latin typeface="微软雅黑" panose="020B0503020204020204" charset="-122"/>
                <a:ea typeface="微软雅黑" panose="020B0503020204020204" charset="-122"/>
                <a:cs typeface="+mn-cs"/>
              </a:rPr>
              <a:t>其</a:t>
            </a:r>
            <a:r>
              <a:rPr lang="zh-CN" altLang="en-US" sz="2400" noProof="1">
                <a:solidFill>
                  <a:schemeClr val="accent4"/>
                </a:solidFill>
                <a:latin typeface="微软雅黑" panose="020B0503020204020204" charset="-122"/>
                <a:ea typeface="微软雅黑" panose="020B0503020204020204" charset="-122"/>
                <a:cs typeface="+mn-cs"/>
              </a:rPr>
              <a:t>下</a:t>
            </a:r>
            <a:endParaRPr lang="zh-CN" altLang="en-US" sz="2400" noProof="1">
              <a:solidFill>
                <a:srgbClr val="FF0000"/>
              </a:solidFill>
              <a:latin typeface="微软雅黑" panose="020B0503020204020204" charset="-122"/>
              <a:ea typeface="微软雅黑" panose="020B0503020204020204" charset="-122"/>
            </a:endParaRPr>
          </a:p>
        </p:txBody>
      </p:sp>
      <p:sp>
        <p:nvSpPr>
          <p:cNvPr id="12" name="文本框 25"/>
          <p:cNvSpPr txBox="1"/>
          <p:nvPr/>
        </p:nvSpPr>
        <p:spPr>
          <a:xfrm>
            <a:off x="2907506" y="2152650"/>
            <a:ext cx="2846070" cy="78930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意将隧入以攻</a:t>
            </a:r>
            <a:r>
              <a:rPr lang="zh-CN" altLang="en-US" sz="2400" noProof="1">
                <a:solidFill>
                  <a:srgbClr val="FF0000"/>
                </a:solidFill>
                <a:latin typeface="微软雅黑" panose="020B0503020204020204" charset="-122"/>
                <a:ea typeface="微软雅黑" panose="020B0503020204020204" charset="-122"/>
                <a:cs typeface="+mn-cs"/>
              </a:rPr>
              <a:t>其</a:t>
            </a:r>
            <a:r>
              <a:rPr lang="zh-CN" altLang="en-US" sz="2400" noProof="1">
                <a:solidFill>
                  <a:schemeClr val="accent4"/>
                </a:solidFill>
                <a:latin typeface="微软雅黑" panose="020B0503020204020204" charset="-122"/>
                <a:ea typeface="微软雅黑" panose="020B0503020204020204" charset="-122"/>
                <a:cs typeface="+mn-cs"/>
              </a:rPr>
              <a:t>后也</a:t>
            </a:r>
            <a:endParaRPr lang="zh-CN" altLang="en-US" sz="2400" noProof="1">
              <a:solidFill>
                <a:schemeClr val="accent4"/>
              </a:solidFill>
              <a:latin typeface="微软雅黑" panose="020B0503020204020204" charset="-122"/>
              <a:ea typeface="微软雅黑" panose="020B0503020204020204" charset="-122"/>
              <a:cs typeface="+mn-cs"/>
            </a:endParaRPr>
          </a:p>
          <a:p>
            <a:r>
              <a:rPr lang="zh-CN" altLang="en-US" sz="2400" noProof="1">
                <a:solidFill>
                  <a:schemeClr val="accent4"/>
                </a:solidFill>
                <a:latin typeface="微软雅黑" panose="020B0503020204020204" charset="-122"/>
                <a:ea typeface="微软雅黑" panose="020B0503020204020204" charset="-122"/>
                <a:cs typeface="+mn-cs"/>
              </a:rPr>
              <a:t>                    </a:t>
            </a:r>
            <a:endParaRPr lang="zh-CN" altLang="en-US" sz="2400" noProof="1">
              <a:solidFill>
                <a:srgbClr val="FF0000"/>
              </a:solidFill>
              <a:latin typeface="微软雅黑" panose="020B0503020204020204" charset="-122"/>
              <a:ea typeface="微软雅黑" panose="020B0503020204020204" charset="-122"/>
            </a:endParaRPr>
          </a:p>
        </p:txBody>
      </p:sp>
      <p:sp>
        <p:nvSpPr>
          <p:cNvPr id="14" name="文本框 25"/>
          <p:cNvSpPr txBox="1"/>
          <p:nvPr/>
        </p:nvSpPr>
        <p:spPr>
          <a:xfrm>
            <a:off x="3265885" y="3929063"/>
            <a:ext cx="19316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其一犬坐于</a:t>
            </a:r>
            <a:r>
              <a:rPr lang="zh-CN" altLang="en-US" sz="2400" noProof="1">
                <a:solidFill>
                  <a:srgbClr val="FF0000"/>
                </a:solidFill>
                <a:latin typeface="微软雅黑" panose="020B0503020204020204" charset="-122"/>
                <a:ea typeface="微软雅黑" panose="020B0503020204020204" charset="-122"/>
                <a:cs typeface="+mn-cs"/>
                <a:sym typeface="+mn-ea"/>
              </a:rPr>
              <a:t>前</a:t>
            </a:r>
            <a:endParaRPr lang="zh-CN" altLang="en-US" sz="2400" noProof="1">
              <a:solidFill>
                <a:srgbClr val="FF0000"/>
              </a:solidFill>
              <a:latin typeface="微软雅黑" panose="020B0503020204020204" charset="-122"/>
              <a:ea typeface="微软雅黑" panose="020B0503020204020204" charset="-122"/>
            </a:endParaRPr>
          </a:p>
        </p:txBody>
      </p:sp>
      <p:sp>
        <p:nvSpPr>
          <p:cNvPr id="15" name="文本框 25"/>
          <p:cNvSpPr txBox="1"/>
          <p:nvPr/>
        </p:nvSpPr>
        <p:spPr>
          <a:xfrm>
            <a:off x="3265885" y="4349354"/>
            <a:ext cx="1322070" cy="419735"/>
          </a:xfrm>
          <a:prstGeom prst="rect">
            <a:avLst/>
          </a:prstGeom>
          <a:noFill/>
        </p:spPr>
        <p:txBody>
          <a:bodyPr wrap="none" lIns="51435" tIns="25717" rIns="51435" bIns="25717" rtlCol="0">
            <a:spAutoFit/>
          </a:bodyPr>
          <a:lstStyle/>
          <a:p>
            <a:r>
              <a:rPr lang="zh-CN" altLang="en-US" sz="2400" noProof="1">
                <a:solidFill>
                  <a:schemeClr val="accent4"/>
                </a:solidFill>
                <a:latin typeface="微软雅黑" panose="020B0503020204020204" charset="-122"/>
                <a:ea typeface="微软雅黑" panose="020B0503020204020204" charset="-122"/>
                <a:cs typeface="+mn-cs"/>
                <a:sym typeface="+mn-ea"/>
              </a:rPr>
              <a:t>狼不敢</a:t>
            </a:r>
            <a:r>
              <a:rPr lang="zh-CN" altLang="en-US" sz="2400" noProof="1">
                <a:solidFill>
                  <a:srgbClr val="FF0000"/>
                </a:solidFill>
                <a:latin typeface="微软雅黑" panose="020B0503020204020204" charset="-122"/>
                <a:ea typeface="微软雅黑" panose="020B0503020204020204" charset="-122"/>
                <a:cs typeface="+mn-cs"/>
                <a:sym typeface="+mn-ea"/>
              </a:rPr>
              <a:t>前</a:t>
            </a:r>
            <a:endParaRPr lang="zh-CN" altLang="en-US" sz="2400" noProof="1">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4839176" y="738188"/>
            <a:ext cx="32308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（代词，代指两只狼）</a:t>
            </a:r>
            <a:endParaRPr lang="zh-CN" altLang="en-US" sz="2400"/>
          </a:p>
        </p:txBody>
      </p:sp>
      <p:sp>
        <p:nvSpPr>
          <p:cNvPr id="4" name="文本框 3"/>
          <p:cNvSpPr txBox="1"/>
          <p:nvPr/>
        </p:nvSpPr>
        <p:spPr>
          <a:xfrm>
            <a:off x="4839176" y="1235393"/>
            <a:ext cx="29260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（代词，代指麦场）</a:t>
            </a:r>
            <a:endParaRPr lang="zh-CN" altLang="en-US" sz="1350"/>
          </a:p>
        </p:txBody>
      </p:sp>
      <p:sp>
        <p:nvSpPr>
          <p:cNvPr id="6" name="文本框 5"/>
          <p:cNvSpPr txBox="1"/>
          <p:nvPr/>
        </p:nvSpPr>
        <p:spPr>
          <a:xfrm>
            <a:off x="4839176" y="1673066"/>
            <a:ext cx="32308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（代词，代指柴草堆）</a:t>
            </a:r>
            <a:endParaRPr lang="zh-CN" altLang="en-US" sz="1350"/>
          </a:p>
        </p:txBody>
      </p:sp>
      <p:sp>
        <p:nvSpPr>
          <p:cNvPr id="7" name="文本框 6"/>
          <p:cNvSpPr txBox="1"/>
          <p:nvPr/>
        </p:nvSpPr>
        <p:spPr>
          <a:xfrm>
            <a:off x="4652010" y="2469833"/>
            <a:ext cx="29260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（代词，代指屠户）</a:t>
            </a:r>
            <a:endParaRPr lang="zh-CN" altLang="en-US" sz="1350"/>
          </a:p>
        </p:txBody>
      </p:sp>
      <p:sp>
        <p:nvSpPr>
          <p:cNvPr id="8" name="文本框 7"/>
          <p:cNvSpPr txBox="1"/>
          <p:nvPr/>
        </p:nvSpPr>
        <p:spPr>
          <a:xfrm>
            <a:off x="4652010" y="3392329"/>
            <a:ext cx="35356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（名词作定语，前面的）</a:t>
            </a:r>
            <a:endParaRPr lang="zh-CN" altLang="en-US" sz="1350"/>
          </a:p>
        </p:txBody>
      </p:sp>
      <p:sp>
        <p:nvSpPr>
          <p:cNvPr id="13" name="文本框 12"/>
          <p:cNvSpPr txBox="1"/>
          <p:nvPr/>
        </p:nvSpPr>
        <p:spPr>
          <a:xfrm>
            <a:off x="5197793" y="3911918"/>
            <a:ext cx="29260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（方位名词，前面）</a:t>
            </a:r>
            <a:endParaRPr lang="zh-CN" altLang="en-US" sz="1350"/>
          </a:p>
        </p:txBody>
      </p:sp>
      <p:sp>
        <p:nvSpPr>
          <p:cNvPr id="16" name="文本框 15"/>
          <p:cNvSpPr txBox="1"/>
          <p:nvPr/>
        </p:nvSpPr>
        <p:spPr>
          <a:xfrm>
            <a:off x="5261610" y="4350068"/>
            <a:ext cx="2316480" cy="460375"/>
          </a:xfrm>
          <a:prstGeom prst="rect">
            <a:avLst/>
          </a:prstGeom>
          <a:noFill/>
        </p:spPr>
        <p:txBody>
          <a:bodyPr wrap="none" rtlCol="0" anchor="t">
            <a:spAutoFit/>
          </a:bodyPr>
          <a:lstStyle/>
          <a:p>
            <a:r>
              <a:rPr lang="zh-CN" altLang="en-US" sz="2400">
                <a:solidFill>
                  <a:srgbClr val="FF0000"/>
                </a:solidFill>
                <a:latin typeface="微软雅黑" panose="020B0503020204020204" charset="-122"/>
                <a:ea typeface="微软雅黑" panose="020B0503020204020204" charset="-122"/>
                <a:sym typeface="+mn-ea"/>
              </a:rPr>
              <a:t>（动词，上前）</a:t>
            </a:r>
            <a:endParaRPr lang="zh-CN" altLang="en-US" sz="1350"/>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13" grpId="0"/>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矩形 3"/>
          <p:cNvSpPr/>
          <p:nvPr/>
        </p:nvSpPr>
        <p:spPr>
          <a:xfrm>
            <a:off x="1280875" y="1996440"/>
            <a:ext cx="323850" cy="322660"/>
          </a:xfrm>
          <a:prstGeom prst="rect">
            <a:avLst/>
          </a:prstGeom>
          <a:solidFill>
            <a:srgbClr val="FF0000"/>
          </a:solidFill>
          <a:ln>
            <a:noFill/>
          </a:ln>
          <a:effectLst>
            <a:outerShdw blurRad="762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r>
              <a:rPr lang="en-US" altLang="zh-CN" sz="2250" b="1" strike="noStrike" noProof="1">
                <a:ea typeface="华文新魏" panose="02010800040101010101" pitchFamily="2" charset="-122"/>
              </a:rPr>
              <a:t>1</a:t>
            </a:r>
            <a:endParaRPr lang="zh-CN" altLang="en-US" sz="2250" b="1" strike="noStrike" noProof="1">
              <a:ea typeface="华文新魏" panose="02010800040101010101" pitchFamily="2" charset="-122"/>
            </a:endParaRPr>
          </a:p>
        </p:txBody>
      </p:sp>
      <p:sp>
        <p:nvSpPr>
          <p:cNvPr id="5" name="矩形 4"/>
          <p:cNvSpPr/>
          <p:nvPr/>
        </p:nvSpPr>
        <p:spPr>
          <a:xfrm>
            <a:off x="1281113" y="2535079"/>
            <a:ext cx="323850" cy="270510"/>
          </a:xfrm>
          <a:prstGeom prst="rect">
            <a:avLst/>
          </a:prstGeom>
          <a:solidFill>
            <a:srgbClr val="FF0000"/>
          </a:solidFill>
          <a:ln>
            <a:noFill/>
          </a:ln>
          <a:effectLst>
            <a:outerShdw blurRad="762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r>
              <a:rPr lang="en-US" altLang="zh-CN" sz="2250" b="1" strike="noStrike" noProof="1">
                <a:ea typeface="华文新魏" panose="02010800040101010101" pitchFamily="2" charset="-122"/>
              </a:rPr>
              <a:t>2</a:t>
            </a:r>
            <a:endParaRPr lang="zh-CN" altLang="en-US" sz="2250" b="1" strike="noStrike" noProof="1">
              <a:ea typeface="华文新魏" panose="02010800040101010101" pitchFamily="2" charset="-122"/>
            </a:endParaRPr>
          </a:p>
        </p:txBody>
      </p:sp>
      <p:sp>
        <p:nvSpPr>
          <p:cNvPr id="6" name="矩形 5"/>
          <p:cNvSpPr/>
          <p:nvPr/>
        </p:nvSpPr>
        <p:spPr>
          <a:xfrm>
            <a:off x="1281113" y="2967990"/>
            <a:ext cx="398145" cy="345281"/>
          </a:xfrm>
          <a:prstGeom prst="rect">
            <a:avLst/>
          </a:prstGeom>
          <a:solidFill>
            <a:srgbClr val="FF0000"/>
          </a:solidFill>
          <a:ln>
            <a:noFill/>
          </a:ln>
          <a:effectLst>
            <a:outerShdw blurRad="762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r>
              <a:rPr lang="en-US" altLang="zh-CN" sz="2250" b="1" strike="noStrike" noProof="1">
                <a:ea typeface="华文新魏" panose="02010800040101010101" pitchFamily="2" charset="-122"/>
              </a:rPr>
              <a:t>3</a:t>
            </a:r>
            <a:endParaRPr lang="zh-CN" altLang="en-US" sz="2250" b="1" strike="noStrike" noProof="1">
              <a:ea typeface="华文新魏" panose="02010800040101010101" pitchFamily="2" charset="-122"/>
            </a:endParaRPr>
          </a:p>
        </p:txBody>
      </p:sp>
      <p:sp>
        <p:nvSpPr>
          <p:cNvPr id="7" name="矩形 6"/>
          <p:cNvSpPr/>
          <p:nvPr/>
        </p:nvSpPr>
        <p:spPr>
          <a:xfrm>
            <a:off x="1281113" y="3529489"/>
            <a:ext cx="419100" cy="365284"/>
          </a:xfrm>
          <a:prstGeom prst="rect">
            <a:avLst/>
          </a:prstGeom>
          <a:solidFill>
            <a:srgbClr val="FF0000"/>
          </a:solidFill>
          <a:ln>
            <a:noFill/>
          </a:ln>
          <a:effectLst>
            <a:outerShdw blurRad="762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r>
              <a:rPr lang="en-US" altLang="zh-CN" sz="2250" b="1" strike="noStrike" noProof="1">
                <a:ea typeface="华文新魏" panose="02010800040101010101" pitchFamily="2" charset="-122"/>
              </a:rPr>
              <a:t>4</a:t>
            </a:r>
            <a:endParaRPr lang="zh-CN" altLang="en-US" sz="2250" b="1" strike="noStrike" noProof="1">
              <a:ea typeface="华文新魏" panose="02010800040101010101" pitchFamily="2" charset="-122"/>
            </a:endParaRPr>
          </a:p>
        </p:txBody>
      </p:sp>
      <p:sp>
        <p:nvSpPr>
          <p:cNvPr id="8" name="矩形 7"/>
          <p:cNvSpPr/>
          <p:nvPr/>
        </p:nvSpPr>
        <p:spPr>
          <a:xfrm>
            <a:off x="1858804" y="1152525"/>
            <a:ext cx="2526030" cy="12096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endParaRPr lang="zh-CN" altLang="en-US" sz="1015" strike="noStrike" noProof="1">
              <a:ea typeface="华文新魏" panose="02010800040101010101" pitchFamily="2" charset="-122"/>
            </a:endParaRPr>
          </a:p>
        </p:txBody>
      </p:sp>
      <p:sp>
        <p:nvSpPr>
          <p:cNvPr id="77830" name="Rectangle 6"/>
          <p:cNvSpPr/>
          <p:nvPr/>
        </p:nvSpPr>
        <p:spPr>
          <a:xfrm>
            <a:off x="1679258" y="1710690"/>
            <a:ext cx="6417469" cy="2306955"/>
          </a:xfrm>
          <a:prstGeom prst="rect">
            <a:avLst/>
          </a:prstGeom>
          <a:noFill/>
          <a:ln w="9525">
            <a:noFill/>
          </a:ln>
        </p:spPr>
        <p:txBody>
          <a:bodyPr wrap="square" anchor="t">
            <a:spAutoFit/>
          </a:bodyPr>
          <a:lstStyle/>
          <a:p>
            <a:pPr>
              <a:lnSpc>
                <a:spcPct val="200000"/>
              </a:lnSpc>
            </a:pPr>
            <a:r>
              <a:rPr lang="zh-CN" altLang="en-US" b="1" dirty="0">
                <a:latin typeface="微软雅黑" panose="020B0503020204020204" charset="-122"/>
                <a:ea typeface="微软雅黑" panose="020B0503020204020204" charset="-122"/>
                <a:cs typeface="微软雅黑" panose="020B0503020204020204" charset="-122"/>
              </a:rPr>
              <a:t>一狼</a:t>
            </a:r>
            <a:r>
              <a:rPr lang="zh-CN" altLang="en-US" b="1" dirty="0">
                <a:solidFill>
                  <a:srgbClr val="FF0000"/>
                </a:solidFill>
                <a:latin typeface="微软雅黑" panose="020B0503020204020204" charset="-122"/>
                <a:ea typeface="微软雅黑" panose="020B0503020204020204" charset="-122"/>
                <a:cs typeface="微软雅黑" panose="020B0503020204020204" charset="-122"/>
              </a:rPr>
              <a:t>洞</a:t>
            </a:r>
            <a:r>
              <a:rPr lang="zh-CN" altLang="en-US" b="1" dirty="0">
                <a:latin typeface="微软雅黑" panose="020B0503020204020204" charset="-122"/>
                <a:ea typeface="微软雅黑" panose="020B0503020204020204" charset="-122"/>
                <a:cs typeface="微软雅黑" panose="020B0503020204020204" charset="-122"/>
              </a:rPr>
              <a:t>其中</a:t>
            </a:r>
            <a:endParaRPr lang="zh-CN" altLang="en-US" b="1" dirty="0">
              <a:latin typeface="微软雅黑" panose="020B0503020204020204" charset="-122"/>
              <a:ea typeface="微软雅黑" panose="020B0503020204020204" charset="-122"/>
              <a:cs typeface="微软雅黑" panose="020B0503020204020204" charset="-122"/>
            </a:endParaRPr>
          </a:p>
          <a:p>
            <a:pPr>
              <a:lnSpc>
                <a:spcPct val="200000"/>
              </a:lnSpc>
            </a:pPr>
            <a:r>
              <a:rPr lang="zh-CN" altLang="en-US" b="1" dirty="0">
                <a:latin typeface="微软雅黑" panose="020B0503020204020204" charset="-122"/>
                <a:ea typeface="微软雅黑" panose="020B0503020204020204" charset="-122"/>
                <a:cs typeface="微软雅黑" panose="020B0503020204020204" charset="-122"/>
              </a:rPr>
              <a:t>狼不敢</a:t>
            </a:r>
            <a:r>
              <a:rPr lang="zh-CN" altLang="en-US" b="1" dirty="0">
                <a:solidFill>
                  <a:srgbClr val="FF0000"/>
                </a:solidFill>
                <a:latin typeface="微软雅黑" panose="020B0503020204020204" charset="-122"/>
                <a:ea typeface="微软雅黑" panose="020B0503020204020204" charset="-122"/>
                <a:cs typeface="微软雅黑" panose="020B0503020204020204" charset="-122"/>
              </a:rPr>
              <a:t>前</a:t>
            </a:r>
            <a:endParaRPr lang="zh-CN" altLang="en-US" b="1" dirty="0">
              <a:solidFill>
                <a:srgbClr val="FF0000"/>
              </a:solidFill>
              <a:latin typeface="微软雅黑" panose="020B0503020204020204" charset="-122"/>
              <a:ea typeface="微软雅黑" panose="020B0503020204020204" charset="-122"/>
              <a:cs typeface="微软雅黑" panose="020B0503020204020204" charset="-122"/>
            </a:endParaRPr>
          </a:p>
          <a:p>
            <a:pPr>
              <a:lnSpc>
                <a:spcPct val="200000"/>
              </a:lnSpc>
            </a:pPr>
            <a:r>
              <a:rPr lang="zh-CN" altLang="en-US" b="1" dirty="0">
                <a:latin typeface="微软雅黑" panose="020B0503020204020204" charset="-122"/>
                <a:ea typeface="微软雅黑" panose="020B0503020204020204" charset="-122"/>
                <a:cs typeface="微软雅黑" panose="020B0503020204020204" charset="-122"/>
              </a:rPr>
              <a:t>其一</a:t>
            </a:r>
            <a:r>
              <a:rPr lang="zh-CN" altLang="en-US" b="1" dirty="0">
                <a:solidFill>
                  <a:srgbClr val="FF0000"/>
                </a:solidFill>
                <a:latin typeface="微软雅黑" panose="020B0503020204020204" charset="-122"/>
                <a:ea typeface="微软雅黑" panose="020B0503020204020204" charset="-122"/>
                <a:cs typeface="微软雅黑" panose="020B0503020204020204" charset="-122"/>
              </a:rPr>
              <a:t>犬</a:t>
            </a:r>
            <a:r>
              <a:rPr lang="zh-CN" altLang="en-US" b="1" dirty="0">
                <a:latin typeface="微软雅黑" panose="020B0503020204020204" charset="-122"/>
                <a:ea typeface="微软雅黑" panose="020B0503020204020204" charset="-122"/>
                <a:cs typeface="微软雅黑" panose="020B0503020204020204" charset="-122"/>
              </a:rPr>
              <a:t>坐于前</a:t>
            </a:r>
            <a:endParaRPr lang="zh-CN" altLang="en-US" b="1" dirty="0">
              <a:latin typeface="微软雅黑" panose="020B0503020204020204" charset="-122"/>
              <a:ea typeface="微软雅黑" panose="020B0503020204020204" charset="-122"/>
              <a:cs typeface="微软雅黑" panose="020B0503020204020204" charset="-122"/>
            </a:endParaRPr>
          </a:p>
          <a:p>
            <a:pPr>
              <a:lnSpc>
                <a:spcPct val="200000"/>
              </a:lnSpc>
            </a:pPr>
            <a:r>
              <a:rPr lang="zh-CN" altLang="en-US" b="1" dirty="0">
                <a:latin typeface="微软雅黑" panose="020B0503020204020204" charset="-122"/>
                <a:ea typeface="微软雅黑" panose="020B0503020204020204" charset="-122"/>
                <a:cs typeface="微软雅黑" panose="020B0503020204020204" charset="-122"/>
              </a:rPr>
              <a:t>意将</a:t>
            </a:r>
            <a:r>
              <a:rPr lang="zh-CN" altLang="en-US" b="1" dirty="0">
                <a:solidFill>
                  <a:srgbClr val="FF0000"/>
                </a:solidFill>
                <a:latin typeface="微软雅黑" panose="020B0503020204020204" charset="-122"/>
                <a:ea typeface="微软雅黑" panose="020B0503020204020204" charset="-122"/>
                <a:cs typeface="微软雅黑" panose="020B0503020204020204" charset="-122"/>
              </a:rPr>
              <a:t>隧</a:t>
            </a:r>
            <a:r>
              <a:rPr lang="zh-CN" altLang="en-US" b="1" dirty="0">
                <a:latin typeface="微软雅黑" panose="020B0503020204020204" charset="-122"/>
                <a:ea typeface="微软雅黑" panose="020B0503020204020204" charset="-122"/>
                <a:cs typeface="微软雅黑" panose="020B0503020204020204" charset="-122"/>
              </a:rPr>
              <a:t>入</a:t>
            </a:r>
            <a:r>
              <a:rPr lang="en-US" altLang="zh-CN" b="1" dirty="0">
                <a:latin typeface="微软雅黑" panose="020B0503020204020204" charset="-122"/>
                <a:ea typeface="微软雅黑" panose="020B0503020204020204" charset="-122"/>
                <a:cs typeface="微软雅黑" panose="020B0503020204020204" charset="-122"/>
              </a:rPr>
              <a:t>……</a:t>
            </a:r>
            <a:endParaRPr lang="en-US" altLang="zh-CN" b="1"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77831" name="矩形 9"/>
          <p:cNvSpPr/>
          <p:nvPr/>
        </p:nvSpPr>
        <p:spPr>
          <a:xfrm>
            <a:off x="2004060" y="743426"/>
            <a:ext cx="3048476" cy="299085"/>
          </a:xfrm>
          <a:prstGeom prst="rect">
            <a:avLst/>
          </a:prstGeom>
          <a:noFill/>
          <a:ln w="9525">
            <a:noFill/>
          </a:ln>
        </p:spPr>
        <p:txBody>
          <a:bodyPr wrap="square" anchor="t">
            <a:spAutoFit/>
          </a:bodyPr>
          <a:lstStyle/>
          <a:p>
            <a:r>
              <a:rPr lang="en-US" altLang="zh-CN" sz="1350" b="1">
                <a:latin typeface="华文新魏" panose="02010800040101010101" pitchFamily="2" charset="-122"/>
                <a:ea typeface="华文新魏" panose="02010800040101010101" pitchFamily="2" charset="-122"/>
              </a:rPr>
              <a:t>4</a:t>
            </a:r>
            <a:r>
              <a:rPr lang="zh-CN" altLang="en-US" sz="1350" b="1">
                <a:latin typeface="华文新魏" panose="02010800040101010101" pitchFamily="2" charset="-122"/>
                <a:ea typeface="华文新魏" panose="02010800040101010101" pitchFamily="2" charset="-122"/>
              </a:rPr>
              <a:t>个词类活用</a:t>
            </a:r>
            <a:endParaRPr lang="zh-CN" altLang="en-US" sz="1350" b="1">
              <a:latin typeface="华文新魏" panose="02010800040101010101" pitchFamily="2" charset="-122"/>
              <a:ea typeface="华文新魏" panose="02010800040101010101" pitchFamily="2" charset="-122"/>
            </a:endParaRPr>
          </a:p>
        </p:txBody>
      </p:sp>
      <p:pic>
        <p:nvPicPr>
          <p:cNvPr id="77832" name="图片 3"/>
          <p:cNvPicPr>
            <a:picLocks noChangeAspect="1"/>
          </p:cNvPicPr>
          <p:nvPr/>
        </p:nvPicPr>
        <p:blipFill>
          <a:blip r:embed="rId1"/>
          <a:stretch>
            <a:fillRect/>
          </a:stretch>
        </p:blipFill>
        <p:spPr>
          <a:xfrm>
            <a:off x="6541294" y="610791"/>
            <a:ext cx="1790700" cy="1248965"/>
          </a:xfrm>
          <a:prstGeom prst="rect">
            <a:avLst/>
          </a:prstGeom>
          <a:noFill/>
          <a:ln w="9525">
            <a:noFill/>
          </a:ln>
        </p:spPr>
      </p:pic>
      <p:sp>
        <p:nvSpPr>
          <p:cNvPr id="2" name="文本框 1"/>
          <p:cNvSpPr txBox="1"/>
          <p:nvPr/>
        </p:nvSpPr>
        <p:spPr>
          <a:xfrm>
            <a:off x="1355408" y="80963"/>
            <a:ext cx="1910080" cy="299085"/>
          </a:xfrm>
          <a:prstGeom prst="rect">
            <a:avLst/>
          </a:prstGeom>
          <a:noFill/>
        </p:spPr>
        <p:txBody>
          <a:bodyPr wrap="none" rtlCol="0" anchor="t">
            <a:spAutoFit/>
          </a:bodyPr>
          <a:lstStyle/>
          <a:p>
            <a:r>
              <a:rPr lang="zh-CN" sz="1350" b="1" u="sng" dirty="0">
                <a:solidFill>
                  <a:srgbClr val="0000FF"/>
                </a:solidFill>
                <a:latin typeface="方正启体简体" panose="03000509000000000000" charset="-122"/>
                <a:ea typeface="方正启体简体" panose="03000509000000000000" charset="-122"/>
                <a:sym typeface="+mn-ea"/>
              </a:rPr>
              <a:t>二、掌握以下字词知识</a:t>
            </a:r>
            <a:endParaRPr lang="zh-CN" altLang="en-US" sz="1350"/>
          </a:p>
        </p:txBody>
      </p:sp>
      <p:sp>
        <p:nvSpPr>
          <p:cNvPr id="3" name="文本框 2"/>
          <p:cNvSpPr txBox="1"/>
          <p:nvPr/>
        </p:nvSpPr>
        <p:spPr>
          <a:xfrm>
            <a:off x="3067050" y="1696879"/>
            <a:ext cx="3857625" cy="645160"/>
          </a:xfrm>
          <a:prstGeom prst="rect">
            <a:avLst/>
          </a:prstGeom>
          <a:noFill/>
        </p:spPr>
        <p:txBody>
          <a:bodyPr wrap="none" rtlCol="0" anchor="t">
            <a:spAutoFit/>
          </a:bodyPr>
          <a:lstStyle/>
          <a:p>
            <a:pPr algn="l" defTabSz="685800">
              <a:lnSpc>
                <a:spcPct val="200000"/>
              </a:lnSpc>
            </a:pP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b="1">
                <a:solidFill>
                  <a:srgbClr val="FF0000"/>
                </a:solidFill>
                <a:latin typeface="微软雅黑" panose="020B0503020204020204" charset="-122"/>
                <a:ea typeface="微软雅黑" panose="020B0503020204020204" charset="-122"/>
                <a:cs typeface="微软雅黑" panose="020B0503020204020204" charset="-122"/>
                <a:sym typeface="+mn-ea"/>
              </a:rPr>
              <a:t>洞”，名词作动词，“打洞”。 </a:t>
            </a: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zh-CN" altLang="en-US" sz="1350"/>
          </a:p>
        </p:txBody>
      </p:sp>
      <p:sp>
        <p:nvSpPr>
          <p:cNvPr id="9" name="文本框 8"/>
          <p:cNvSpPr txBox="1"/>
          <p:nvPr/>
        </p:nvSpPr>
        <p:spPr>
          <a:xfrm>
            <a:off x="2909411" y="2260283"/>
            <a:ext cx="4518660" cy="645160"/>
          </a:xfrm>
          <a:prstGeom prst="rect">
            <a:avLst/>
          </a:prstGeom>
          <a:noFill/>
        </p:spPr>
        <p:txBody>
          <a:bodyPr wrap="none" rtlCol="0" anchor="t">
            <a:spAutoFit/>
          </a:bodyPr>
          <a:lstStyle/>
          <a:p>
            <a:pPr algn="l" defTabSz="685800">
              <a:lnSpc>
                <a:spcPct val="200000"/>
              </a:lnSpc>
            </a:pPr>
            <a:r>
              <a:rPr lang="zh-CN" altLang="en-US" b="1">
                <a:latin typeface="微软雅黑" panose="020B0503020204020204" charset="-122"/>
                <a:ea typeface="微软雅黑" panose="020B0503020204020204" charset="-122"/>
                <a:cs typeface="微软雅黑" panose="020B0503020204020204" charset="-122"/>
                <a:sym typeface="+mn-ea"/>
              </a:rPr>
              <a:t>  </a:t>
            </a: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 “</a:t>
            </a:r>
            <a:r>
              <a:rPr lang="zh-CN" altLang="en-US" b="1">
                <a:solidFill>
                  <a:srgbClr val="FF0000"/>
                </a:solidFill>
                <a:latin typeface="微软雅黑" panose="020B0503020204020204" charset="-122"/>
                <a:ea typeface="微软雅黑" panose="020B0503020204020204" charset="-122"/>
                <a:cs typeface="微软雅黑" panose="020B0503020204020204" charset="-122"/>
                <a:sym typeface="+mn-ea"/>
              </a:rPr>
              <a:t>前”，方位名词作动词，“上前”。 </a:t>
            </a: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zh-CN" altLang="en-US" sz="1350"/>
          </a:p>
        </p:txBody>
      </p:sp>
      <p:sp>
        <p:nvSpPr>
          <p:cNvPr id="11" name="文本框 10"/>
          <p:cNvSpPr txBox="1"/>
          <p:nvPr/>
        </p:nvSpPr>
        <p:spPr>
          <a:xfrm>
            <a:off x="3247549" y="2829401"/>
            <a:ext cx="4450715" cy="645160"/>
          </a:xfrm>
          <a:prstGeom prst="rect">
            <a:avLst/>
          </a:prstGeom>
          <a:noFill/>
        </p:spPr>
        <p:txBody>
          <a:bodyPr wrap="none" rtlCol="0" anchor="t">
            <a:spAutoFit/>
          </a:bodyPr>
          <a:lstStyle/>
          <a:p>
            <a:pPr algn="l" defTabSz="685800">
              <a:lnSpc>
                <a:spcPct val="200000"/>
              </a:lnSpc>
            </a:pPr>
            <a:r>
              <a:rPr lang="zh-CN" altLang="en-US" b="1">
                <a:latin typeface="微软雅黑" panose="020B0503020204020204" charset="-122"/>
                <a:ea typeface="微软雅黑" panose="020B0503020204020204" charset="-122"/>
                <a:cs typeface="微软雅黑" panose="020B0503020204020204" charset="-122"/>
                <a:sym typeface="+mn-ea"/>
              </a:rPr>
              <a:t> </a:t>
            </a: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 “</a:t>
            </a:r>
            <a:r>
              <a:rPr lang="zh-CN" altLang="en-US" b="1">
                <a:solidFill>
                  <a:srgbClr val="FF0000"/>
                </a:solidFill>
                <a:latin typeface="微软雅黑" panose="020B0503020204020204" charset="-122"/>
                <a:ea typeface="微软雅黑" panose="020B0503020204020204" charset="-122"/>
                <a:cs typeface="微软雅黑" panose="020B0503020204020204" charset="-122"/>
                <a:sym typeface="+mn-ea"/>
              </a:rPr>
              <a:t>犬”，名词作状语，“像狗一样”。 </a:t>
            </a: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zh-CN" altLang="en-US" sz="1350"/>
          </a:p>
        </p:txBody>
      </p:sp>
      <p:sp>
        <p:nvSpPr>
          <p:cNvPr id="12" name="文本框 11"/>
          <p:cNvSpPr txBox="1"/>
          <p:nvPr/>
        </p:nvSpPr>
        <p:spPr>
          <a:xfrm>
            <a:off x="3206115" y="3313271"/>
            <a:ext cx="4222115" cy="645160"/>
          </a:xfrm>
          <a:prstGeom prst="rect">
            <a:avLst/>
          </a:prstGeom>
          <a:noFill/>
        </p:spPr>
        <p:txBody>
          <a:bodyPr wrap="none" rtlCol="0" anchor="t">
            <a:spAutoFit/>
          </a:bodyPr>
          <a:lstStyle/>
          <a:p>
            <a:pPr algn="l" defTabSz="685800">
              <a:lnSpc>
                <a:spcPct val="200000"/>
              </a:lnSpc>
            </a:pPr>
            <a:r>
              <a:rPr lang="en-US" altLang="zh-CN" b="1">
                <a:solidFill>
                  <a:schemeClr val="accent2"/>
                </a:solidFill>
                <a:latin typeface="微软雅黑" panose="020B0503020204020204" charset="-122"/>
                <a:ea typeface="微软雅黑" panose="020B0503020204020204" charset="-122"/>
                <a:cs typeface="微软雅黑" panose="020B0503020204020204" charset="-122"/>
                <a:sym typeface="+mn-ea"/>
              </a:rPr>
              <a:t> </a:t>
            </a: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 “</a:t>
            </a:r>
            <a:r>
              <a:rPr lang="zh-CN" altLang="en-US" b="1">
                <a:solidFill>
                  <a:srgbClr val="FF0000"/>
                </a:solidFill>
                <a:latin typeface="微软雅黑" panose="020B0503020204020204" charset="-122"/>
                <a:ea typeface="微软雅黑" panose="020B0503020204020204" charset="-122"/>
                <a:cs typeface="微软雅黑" panose="020B0503020204020204" charset="-122"/>
                <a:sym typeface="+mn-ea"/>
              </a:rPr>
              <a:t>隧”，名词作状语，“从隧道”。 </a:t>
            </a:r>
            <a:r>
              <a:rPr lang="en-US" altLang="zh-CN" b="1">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zh-CN" altLang="en-US" sz="1350"/>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1"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78849" name="图片 10"/>
          <p:cNvPicPr>
            <a:picLocks noChangeAspect="1"/>
          </p:cNvPicPr>
          <p:nvPr/>
        </p:nvPicPr>
        <p:blipFill>
          <a:blip r:embed="rId1"/>
          <a:stretch>
            <a:fillRect/>
          </a:stretch>
        </p:blipFill>
        <p:spPr>
          <a:xfrm>
            <a:off x="4894660" y="326231"/>
            <a:ext cx="2543175" cy="700088"/>
          </a:xfrm>
          <a:prstGeom prst="rect">
            <a:avLst/>
          </a:prstGeom>
          <a:noFill/>
          <a:ln w="9525">
            <a:noFill/>
          </a:ln>
        </p:spPr>
      </p:pic>
      <p:sp>
        <p:nvSpPr>
          <p:cNvPr id="6" name="矩形 5"/>
          <p:cNvSpPr/>
          <p:nvPr/>
        </p:nvSpPr>
        <p:spPr>
          <a:xfrm>
            <a:off x="2050256" y="594122"/>
            <a:ext cx="1133475" cy="16430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endParaRPr lang="zh-CN" altLang="en-US" sz="1015" strike="noStrike" noProof="1">
              <a:ea typeface="华文新魏" panose="02010800040101010101" pitchFamily="2" charset="-122"/>
            </a:endParaRPr>
          </a:p>
        </p:txBody>
      </p:sp>
      <p:sp>
        <p:nvSpPr>
          <p:cNvPr id="78851" name="矩形 5"/>
          <p:cNvSpPr/>
          <p:nvPr/>
        </p:nvSpPr>
        <p:spPr>
          <a:xfrm>
            <a:off x="1601470" y="309880"/>
            <a:ext cx="5462905" cy="506730"/>
          </a:xfrm>
          <a:prstGeom prst="rect">
            <a:avLst/>
          </a:prstGeom>
          <a:noFill/>
          <a:ln w="9525">
            <a:noFill/>
          </a:ln>
        </p:spPr>
        <p:txBody>
          <a:bodyPr wrap="square" anchor="t">
            <a:spAutoFit/>
          </a:bodyPr>
          <a:lstStyle/>
          <a:p>
            <a:r>
              <a:rPr lang="en-US" sz="2700" b="1">
                <a:latin typeface="方正启体简体" panose="03000509000000000000" charset="-122"/>
                <a:ea typeface="方正启体简体" panose="03000509000000000000" charset="-122"/>
              </a:rPr>
              <a:t>3</a:t>
            </a:r>
            <a:r>
              <a:rPr lang="zh-CN" altLang="en-US" sz="2700" b="1">
                <a:latin typeface="方正启体简体" panose="03000509000000000000" charset="-122"/>
                <a:ea typeface="方正启体简体" panose="03000509000000000000" charset="-122"/>
              </a:rPr>
              <a:t>类特殊句式</a:t>
            </a:r>
            <a:r>
              <a:rPr lang="en-US" altLang="zh-CN" sz="2700" b="1">
                <a:latin typeface="方正启体简体" panose="03000509000000000000" charset="-122"/>
                <a:ea typeface="方正启体简体" panose="03000509000000000000" charset="-122"/>
              </a:rPr>
              <a:t>——</a:t>
            </a:r>
            <a:r>
              <a:rPr lang="zh-CN" altLang="en-US" sz="2700" b="1">
                <a:latin typeface="方正启体简体" panose="03000509000000000000" charset="-122"/>
                <a:ea typeface="方正启体简体" panose="03000509000000000000" charset="-122"/>
              </a:rPr>
              <a:t>省略句</a:t>
            </a:r>
            <a:endParaRPr lang="zh-CN" altLang="en-US" sz="2700" b="1">
              <a:latin typeface="方正启体简体" panose="03000509000000000000" charset="-122"/>
              <a:ea typeface="方正启体简体" panose="03000509000000000000" charset="-122"/>
            </a:endParaRPr>
          </a:p>
        </p:txBody>
      </p:sp>
      <p:grpSp>
        <p:nvGrpSpPr>
          <p:cNvPr id="78852" name="组合 1"/>
          <p:cNvGrpSpPr/>
          <p:nvPr/>
        </p:nvGrpSpPr>
        <p:grpSpPr>
          <a:xfrm>
            <a:off x="1552575" y="909638"/>
            <a:ext cx="6365081" cy="4058841"/>
            <a:chOff x="814" y="2778"/>
            <a:chExt cx="13365" cy="7935"/>
          </a:xfrm>
        </p:grpSpPr>
        <p:pic>
          <p:nvPicPr>
            <p:cNvPr id="78853" name="图片 9"/>
            <p:cNvPicPr>
              <a:picLocks noChangeAspect="1"/>
            </p:cNvPicPr>
            <p:nvPr/>
          </p:nvPicPr>
          <p:blipFill>
            <a:blip r:embed="rId2"/>
            <a:stretch>
              <a:fillRect/>
            </a:stretch>
          </p:blipFill>
          <p:spPr>
            <a:xfrm>
              <a:off x="814" y="2778"/>
              <a:ext cx="13365" cy="7935"/>
            </a:xfrm>
            <a:prstGeom prst="rect">
              <a:avLst/>
            </a:prstGeom>
            <a:noFill/>
            <a:ln w="9525">
              <a:noFill/>
            </a:ln>
          </p:spPr>
        </p:pic>
        <p:sp>
          <p:nvSpPr>
            <p:cNvPr id="59398" name="矩形 1"/>
            <p:cNvSpPr/>
            <p:nvPr/>
          </p:nvSpPr>
          <p:spPr>
            <a:xfrm>
              <a:off x="1492" y="3302"/>
              <a:ext cx="12396" cy="2777"/>
            </a:xfrm>
            <a:prstGeom prst="rect">
              <a:avLst/>
            </a:prstGeom>
            <a:noFill/>
            <a:ln w="9525">
              <a:noFill/>
            </a:ln>
          </p:spPr>
          <p:txBody>
            <a:bodyPr wrap="square" anchor="t">
              <a:spAutoFit/>
            </a:bodyPr>
            <a:lstStyle/>
            <a:p>
              <a:pPr marL="342900" indent="-342900" algn="just" fontAlgn="base">
                <a:lnSpc>
                  <a:spcPct val="120000"/>
                </a:lnSpc>
                <a:buFont typeface="Wingdings" panose="05000000000000000000" pitchFamily="2" charset="2"/>
                <a:buChar char="u"/>
              </a:pPr>
              <a:r>
                <a:rPr lang="zh-CN" altLang="en-US" sz="2400" b="1" strike="noStrike" noProof="1">
                  <a:solidFill>
                    <a:schemeClr val="tx1"/>
                  </a:solidFill>
                  <a:latin typeface="华文新魏" panose="02010800040101010101" pitchFamily="2" charset="-122"/>
                  <a:ea typeface="华文新魏" panose="02010800040101010101" pitchFamily="2" charset="-122"/>
                  <a:cs typeface="+mn-cs"/>
                </a:rPr>
                <a:t>投以骨。</a:t>
              </a:r>
              <a:endParaRPr lang="zh-CN" altLang="en-US" sz="2400" b="1" strike="noStrike" noProof="1">
                <a:solidFill>
                  <a:schemeClr val="tx1"/>
                </a:solidFill>
                <a:latin typeface="华文新魏" panose="02010800040101010101" pitchFamily="2" charset="-122"/>
                <a:ea typeface="华文新魏" panose="02010800040101010101" pitchFamily="2" charset="-122"/>
              </a:endParaRPr>
            </a:p>
            <a:p>
              <a:pPr algn="just" fontAlgn="base">
                <a:lnSpc>
                  <a:spcPct val="120000"/>
                </a:lnSpc>
                <a:buFont typeface="Wingdings" panose="05000000000000000000" pitchFamily="2" charset="2"/>
              </a:pPr>
              <a:r>
                <a:rPr lang="zh-CN" altLang="en-US" sz="2400" b="1" strike="noStrike" noProof="1">
                  <a:solidFill>
                    <a:schemeClr val="tx1"/>
                  </a:solidFill>
                  <a:latin typeface="华文新魏" panose="02010800040101010101" pitchFamily="2" charset="-122"/>
                  <a:ea typeface="华文新魏" panose="02010800040101010101" pitchFamily="2" charset="-122"/>
                  <a:cs typeface="+mn-cs"/>
                </a:rPr>
                <a:t>    </a:t>
              </a:r>
              <a:r>
                <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省略了</a:t>
              </a:r>
              <a:r>
                <a:rPr lang="en-US" altLang="zh-CN"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投</a:t>
              </a:r>
              <a:r>
                <a:rPr lang="en-US" altLang="zh-CN"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的宾语</a:t>
              </a:r>
              <a:r>
                <a:rPr lang="en-US" altLang="zh-CN"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之</a:t>
              </a:r>
              <a:r>
                <a:rPr lang="en-US" altLang="zh-CN"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，代指狼，即</a:t>
              </a:r>
              <a:r>
                <a:rPr lang="en-US" altLang="zh-CN" sz="24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投之（狼）以骨</a:t>
              </a:r>
              <a:r>
                <a:rPr lang="en-US" altLang="zh-CN" sz="24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a:t>
              </a:r>
              <a:endPar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endParaRPr>
            </a:p>
          </p:txBody>
        </p:sp>
        <p:sp>
          <p:nvSpPr>
            <p:cNvPr id="59400" name="矩形 6"/>
            <p:cNvSpPr/>
            <p:nvPr/>
          </p:nvSpPr>
          <p:spPr>
            <a:xfrm>
              <a:off x="1492" y="5729"/>
              <a:ext cx="11764" cy="2777"/>
            </a:xfrm>
            <a:prstGeom prst="rect">
              <a:avLst/>
            </a:prstGeom>
            <a:noFill/>
            <a:ln w="9525">
              <a:noFill/>
            </a:ln>
          </p:spPr>
          <p:txBody>
            <a:bodyPr wrap="square" anchor="t">
              <a:spAutoFit/>
            </a:bodyPr>
            <a:lstStyle/>
            <a:p>
              <a:pPr marL="342900" indent="-342900" algn="just" fontAlgn="base">
                <a:lnSpc>
                  <a:spcPct val="120000"/>
                </a:lnSpc>
                <a:buFont typeface="Wingdings" panose="05000000000000000000" pitchFamily="2" charset="2"/>
                <a:buChar char="u"/>
              </a:pPr>
              <a:r>
                <a:rPr lang="zh-CN" altLang="en-US" sz="2400" b="1" strike="noStrike" noProof="1">
                  <a:latin typeface="华文新魏" panose="02010800040101010101" pitchFamily="2" charset="-122"/>
                  <a:ea typeface="华文新魏" panose="02010800040101010101" pitchFamily="2" charset="-122"/>
                  <a:cs typeface="+mn-cs"/>
                </a:rPr>
                <a:t>一狼洞其中。</a:t>
              </a:r>
              <a:endParaRPr lang="zh-CN" altLang="en-US" sz="2400" b="1" strike="noStrike" noProof="1">
                <a:latin typeface="华文新魏" panose="02010800040101010101" pitchFamily="2" charset="-122"/>
                <a:ea typeface="华文新魏" panose="02010800040101010101" pitchFamily="2" charset="-122"/>
              </a:endParaRPr>
            </a:p>
            <a:p>
              <a:pPr algn="just" fontAlgn="base">
                <a:lnSpc>
                  <a:spcPct val="120000"/>
                </a:lnSpc>
                <a:buFont typeface="Wingdings" panose="05000000000000000000" pitchFamily="2" charset="2"/>
              </a:pPr>
              <a:r>
                <a:rPr lang="zh-CN" altLang="en-US" sz="2400" b="1" strike="noStrike" noProof="1">
                  <a:latin typeface="华文新魏" panose="02010800040101010101" pitchFamily="2" charset="-122"/>
                  <a:ea typeface="华文新魏" panose="02010800040101010101" pitchFamily="2" charset="-122"/>
                  <a:cs typeface="+mn-cs"/>
                </a:rPr>
                <a:t>    </a:t>
              </a:r>
              <a:r>
                <a:rPr lang="en-US" altLang="zh-CN" sz="2400" b="1" strike="noStrike" noProof="1">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latin typeface="方正启体简体" panose="03000509000000000000" charset="-122"/>
                  <a:ea typeface="方正启体简体" panose="03000509000000000000" charset="-122"/>
                  <a:cs typeface="方正启体简体" panose="03000509000000000000" charset="-122"/>
                </a:rPr>
                <a:t>洞</a:t>
              </a:r>
              <a:r>
                <a:rPr lang="en-US" altLang="zh-CN" sz="2400" b="1" strike="noStrike" noProof="1">
                  <a:latin typeface="方正启体简体" panose="03000509000000000000" charset="-122"/>
                  <a:ea typeface="方正启体简体" panose="03000509000000000000" charset="-122"/>
                  <a:cs typeface="方正启体简体" panose="03000509000000000000" charset="-122"/>
                </a:rPr>
                <a:t>”</a:t>
              </a:r>
              <a:r>
                <a:rPr lang="zh-CN" altLang="en-US" sz="2400" b="1" strike="noStrike" noProof="1">
                  <a:latin typeface="方正启体简体" panose="03000509000000000000" charset="-122"/>
                  <a:ea typeface="方正启体简体" panose="03000509000000000000" charset="-122"/>
                  <a:cs typeface="方正启体简体" panose="03000509000000000000" charset="-122"/>
                </a:rPr>
                <a:t>后面省略了介词“于”，即</a:t>
              </a:r>
              <a:r>
                <a:rPr lang="zh-CN" altLang="en-US" sz="24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“一狼洞于其中”</a:t>
              </a:r>
              <a:r>
                <a:rPr lang="zh-CN" altLang="en-US" sz="2400" b="1" strike="noStrike" noProof="1">
                  <a:latin typeface="方正启体简体" panose="03000509000000000000" charset="-122"/>
                  <a:ea typeface="方正启体简体" panose="03000509000000000000" charset="-122"/>
                  <a:cs typeface="方正启体简体" panose="03000509000000000000" charset="-122"/>
                </a:rPr>
                <a:t>。</a:t>
              </a:r>
              <a:endParaRPr lang="zh-CN" altLang="en-US" sz="24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sp>
          <p:nvSpPr>
            <p:cNvPr id="59402" name="矩形 8"/>
            <p:cNvSpPr/>
            <p:nvPr/>
          </p:nvSpPr>
          <p:spPr>
            <a:xfrm>
              <a:off x="1392" y="8453"/>
              <a:ext cx="11971" cy="1911"/>
            </a:xfrm>
            <a:prstGeom prst="rect">
              <a:avLst/>
            </a:prstGeom>
            <a:noFill/>
            <a:ln w="9525">
              <a:noFill/>
            </a:ln>
          </p:spPr>
          <p:txBody>
            <a:bodyPr wrap="square" anchor="t">
              <a:spAutoFit/>
            </a:bodyPr>
            <a:lstStyle/>
            <a:p>
              <a:pPr marL="342900" indent="-342900" algn="just" fontAlgn="base">
                <a:lnSpc>
                  <a:spcPct val="120000"/>
                </a:lnSpc>
                <a:buFont typeface="Wingdings" panose="05000000000000000000" pitchFamily="2" charset="2"/>
                <a:buChar char="u"/>
              </a:pPr>
              <a:r>
                <a:rPr lang="zh-CN" altLang="en-US" sz="2400" b="1" strike="noStrike" noProof="1">
                  <a:latin typeface="华文新魏" panose="02010800040101010101" pitchFamily="2" charset="-122"/>
                  <a:ea typeface="华文新魏" panose="02010800040101010101" pitchFamily="2" charset="-122"/>
                  <a:cs typeface="+mn-cs"/>
                </a:rPr>
                <a:t>顾野有麦场。    乃悟前狼假寐。</a:t>
              </a:r>
              <a:endParaRPr lang="zh-CN" altLang="en-US" sz="2400" b="1" strike="noStrike" noProof="1">
                <a:latin typeface="华文新魏" panose="02010800040101010101" pitchFamily="2" charset="-122"/>
                <a:ea typeface="华文新魏" panose="02010800040101010101" pitchFamily="2" charset="-122"/>
              </a:endParaRPr>
            </a:p>
            <a:p>
              <a:pPr algn="just" fontAlgn="base">
                <a:lnSpc>
                  <a:spcPct val="120000"/>
                </a:lnSpc>
                <a:buFont typeface="Wingdings" panose="05000000000000000000" pitchFamily="2" charset="2"/>
              </a:pPr>
              <a:r>
                <a:rPr lang="zh-CN" altLang="en-US" sz="2400" b="1" strike="noStrike" noProof="1">
                  <a:latin typeface="华文新魏" panose="02010800040101010101" pitchFamily="2" charset="-122"/>
                  <a:ea typeface="华文新魏" panose="02010800040101010101" pitchFamily="2" charset="-122"/>
                  <a:cs typeface="+mn-cs"/>
                </a:rPr>
                <a:t>    </a:t>
              </a:r>
              <a:r>
                <a:rPr lang="zh-CN" altLang="en-US" sz="2400" b="1" strike="noStrike" noProof="1">
                  <a:latin typeface="方正启体简体" panose="03000509000000000000" charset="-122"/>
                  <a:ea typeface="方正启体简体" panose="03000509000000000000" charset="-122"/>
                  <a:cs typeface="方正启体简体" panose="03000509000000000000" charset="-122"/>
                </a:rPr>
                <a:t>两句都省略主语</a:t>
              </a:r>
              <a:r>
                <a:rPr lang="zh-CN" altLang="en-US" sz="24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“屠”</a:t>
              </a:r>
              <a:r>
                <a:rPr lang="zh-CN" altLang="en-US" sz="2400" b="1" strike="noStrike" noProof="1">
                  <a:latin typeface="方正启体简体" panose="03000509000000000000" charset="-122"/>
                  <a:ea typeface="方正启体简体" panose="03000509000000000000" charset="-122"/>
                  <a:cs typeface="方正启体简体" panose="03000509000000000000" charset="-122"/>
                </a:rPr>
                <a:t>。</a:t>
              </a:r>
              <a:endParaRPr lang="zh-CN" altLang="en-US" sz="24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79873" name="图片 10"/>
          <p:cNvPicPr>
            <a:picLocks noChangeAspect="1"/>
          </p:cNvPicPr>
          <p:nvPr/>
        </p:nvPicPr>
        <p:blipFill>
          <a:blip r:embed="rId1"/>
          <a:stretch>
            <a:fillRect/>
          </a:stretch>
        </p:blipFill>
        <p:spPr>
          <a:xfrm>
            <a:off x="4894660" y="326231"/>
            <a:ext cx="2543175" cy="700088"/>
          </a:xfrm>
          <a:prstGeom prst="rect">
            <a:avLst/>
          </a:prstGeom>
          <a:noFill/>
          <a:ln w="9525">
            <a:noFill/>
          </a:ln>
        </p:spPr>
      </p:pic>
      <p:sp>
        <p:nvSpPr>
          <p:cNvPr id="6" name="矩形 5"/>
          <p:cNvSpPr/>
          <p:nvPr/>
        </p:nvSpPr>
        <p:spPr>
          <a:xfrm>
            <a:off x="2050256" y="594122"/>
            <a:ext cx="1133475" cy="16430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endParaRPr lang="zh-CN" altLang="en-US" sz="1015" strike="noStrike" noProof="1">
              <a:ea typeface="华文新魏" panose="02010800040101010101" pitchFamily="2" charset="-122"/>
            </a:endParaRPr>
          </a:p>
        </p:txBody>
      </p:sp>
      <p:sp>
        <p:nvSpPr>
          <p:cNvPr id="79875" name="矩形 5"/>
          <p:cNvSpPr/>
          <p:nvPr/>
        </p:nvSpPr>
        <p:spPr>
          <a:xfrm>
            <a:off x="1601391" y="309563"/>
            <a:ext cx="3286125" cy="506730"/>
          </a:xfrm>
          <a:prstGeom prst="rect">
            <a:avLst/>
          </a:prstGeom>
          <a:noFill/>
          <a:ln w="9525">
            <a:noFill/>
          </a:ln>
        </p:spPr>
        <p:txBody>
          <a:bodyPr wrap="none" anchor="t">
            <a:spAutoFit/>
          </a:bodyPr>
          <a:lstStyle/>
          <a:p>
            <a:r>
              <a:rPr lang="zh-CN" altLang="en-US" sz="2700" b="1">
                <a:latin typeface="方正启体简体" panose="03000509000000000000" charset="-122"/>
                <a:ea typeface="方正启体简体" panose="03000509000000000000" charset="-122"/>
              </a:rPr>
              <a:t>特殊句式</a:t>
            </a:r>
            <a:r>
              <a:rPr lang="en-US" altLang="zh-CN" sz="2700" b="1">
                <a:latin typeface="方正启体简体" panose="03000509000000000000" charset="-122"/>
                <a:ea typeface="方正启体简体" panose="03000509000000000000" charset="-122"/>
              </a:rPr>
              <a:t>——</a:t>
            </a:r>
            <a:r>
              <a:rPr lang="zh-CN" altLang="en-US" sz="2700" b="1">
                <a:latin typeface="方正启体简体" panose="03000509000000000000" charset="-122"/>
                <a:ea typeface="方正启体简体" panose="03000509000000000000" charset="-122"/>
              </a:rPr>
              <a:t>倒装句</a:t>
            </a:r>
            <a:endParaRPr lang="zh-CN" altLang="en-US" sz="2700" b="1">
              <a:latin typeface="方正启体简体" panose="03000509000000000000" charset="-122"/>
              <a:ea typeface="方正启体简体" panose="03000509000000000000" charset="-122"/>
            </a:endParaRPr>
          </a:p>
        </p:txBody>
      </p:sp>
      <p:grpSp>
        <p:nvGrpSpPr>
          <p:cNvPr id="79876" name="组合 1"/>
          <p:cNvGrpSpPr/>
          <p:nvPr/>
        </p:nvGrpSpPr>
        <p:grpSpPr>
          <a:xfrm>
            <a:off x="1552575" y="909638"/>
            <a:ext cx="6365081" cy="4058841"/>
            <a:chOff x="814" y="2778"/>
            <a:chExt cx="13365" cy="7935"/>
          </a:xfrm>
        </p:grpSpPr>
        <p:pic>
          <p:nvPicPr>
            <p:cNvPr id="79877" name="图片 9"/>
            <p:cNvPicPr>
              <a:picLocks noChangeAspect="1"/>
            </p:cNvPicPr>
            <p:nvPr/>
          </p:nvPicPr>
          <p:blipFill>
            <a:blip r:embed="rId2"/>
            <a:stretch>
              <a:fillRect/>
            </a:stretch>
          </p:blipFill>
          <p:spPr>
            <a:xfrm>
              <a:off x="814" y="2778"/>
              <a:ext cx="13365" cy="7935"/>
            </a:xfrm>
            <a:prstGeom prst="rect">
              <a:avLst/>
            </a:prstGeom>
            <a:noFill/>
            <a:ln w="9525">
              <a:noFill/>
            </a:ln>
          </p:spPr>
        </p:pic>
        <p:sp>
          <p:nvSpPr>
            <p:cNvPr id="59398" name="矩形 1"/>
            <p:cNvSpPr/>
            <p:nvPr/>
          </p:nvSpPr>
          <p:spPr>
            <a:xfrm>
              <a:off x="1492" y="3302"/>
              <a:ext cx="12396" cy="2777"/>
            </a:xfrm>
            <a:prstGeom prst="rect">
              <a:avLst/>
            </a:prstGeom>
            <a:noFill/>
            <a:ln w="9525">
              <a:noFill/>
            </a:ln>
          </p:spPr>
          <p:txBody>
            <a:bodyPr wrap="square" anchor="t">
              <a:spAutoFit/>
            </a:bodyPr>
            <a:lstStyle/>
            <a:p>
              <a:pPr marL="342900" indent="-342900" algn="just" fontAlgn="base">
                <a:lnSpc>
                  <a:spcPct val="120000"/>
                </a:lnSpc>
                <a:buFont typeface="Wingdings" panose="05000000000000000000" pitchFamily="2" charset="2"/>
                <a:buChar char="u"/>
              </a:pPr>
              <a:r>
                <a:rPr lang="zh-CN" altLang="en-US" sz="2400" b="1" strike="noStrike" noProof="1">
                  <a:solidFill>
                    <a:schemeClr val="tx1"/>
                  </a:solidFill>
                  <a:latin typeface="华文新魏" panose="02010800040101010101" pitchFamily="2" charset="-122"/>
                  <a:ea typeface="华文新魏" panose="02010800040101010101" pitchFamily="2" charset="-122"/>
                  <a:cs typeface="+mn-cs"/>
                </a:rPr>
                <a:t>什么是倒装？</a:t>
              </a:r>
              <a:endParaRPr lang="zh-CN" altLang="en-US" sz="2400" b="1" strike="noStrike" noProof="1">
                <a:solidFill>
                  <a:schemeClr val="tx1"/>
                </a:solidFill>
                <a:latin typeface="华文新魏" panose="02010800040101010101" pitchFamily="2" charset="-122"/>
                <a:ea typeface="华文新魏" panose="02010800040101010101" pitchFamily="2" charset="-122"/>
              </a:endParaRPr>
            </a:p>
            <a:p>
              <a:pPr algn="just" fontAlgn="base">
                <a:lnSpc>
                  <a:spcPct val="120000"/>
                </a:lnSpc>
                <a:buFont typeface="Wingdings" panose="05000000000000000000" pitchFamily="2" charset="2"/>
              </a:pPr>
              <a:r>
                <a:rPr lang="zh-CN" altLang="en-US" sz="2400" b="1" strike="noStrike" noProof="1">
                  <a:solidFill>
                    <a:schemeClr val="tx1"/>
                  </a:solidFill>
                  <a:latin typeface="华文新魏" panose="02010800040101010101" pitchFamily="2" charset="-122"/>
                  <a:ea typeface="华文新魏" panose="02010800040101010101" pitchFamily="2" charset="-122"/>
                  <a:cs typeface="+mn-cs"/>
                </a:rPr>
                <a:t>    </a:t>
              </a:r>
              <a:r>
                <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rPr>
                <a:t>改变了正常语序，有些成分调到前面了，有些成分调到后面了。</a:t>
              </a:r>
              <a:endParaRPr lang="zh-CN" altLang="en-US" sz="2400" b="1" strike="noStrike" noProof="1">
                <a:solidFill>
                  <a:schemeClr val="tx1"/>
                </a:solidFill>
                <a:latin typeface="方正启体简体" panose="03000509000000000000" charset="-122"/>
                <a:ea typeface="方正启体简体" panose="03000509000000000000" charset="-122"/>
                <a:cs typeface="方正启体简体" panose="03000509000000000000" charset="-122"/>
              </a:endParaRPr>
            </a:p>
          </p:txBody>
        </p:sp>
        <p:sp>
          <p:nvSpPr>
            <p:cNvPr id="59400" name="矩形 6"/>
            <p:cNvSpPr/>
            <p:nvPr/>
          </p:nvSpPr>
          <p:spPr>
            <a:xfrm>
              <a:off x="2172" y="6305"/>
              <a:ext cx="10650" cy="3100"/>
            </a:xfrm>
            <a:prstGeom prst="rect">
              <a:avLst/>
            </a:prstGeom>
            <a:noFill/>
            <a:ln w="9525">
              <a:noFill/>
            </a:ln>
          </p:spPr>
          <p:txBody>
            <a:bodyPr wrap="square" anchor="t">
              <a:spAutoFit/>
            </a:bodyPr>
            <a:lstStyle/>
            <a:p>
              <a:pPr marL="342900" indent="-342900" algn="just" fontAlgn="base">
                <a:lnSpc>
                  <a:spcPct val="120000"/>
                </a:lnSpc>
                <a:buFont typeface="Wingdings" panose="05000000000000000000" pitchFamily="2" charset="2"/>
                <a:buChar char="u"/>
              </a:pPr>
              <a:r>
                <a:rPr lang="zh-CN" altLang="en-US" sz="2700" b="1" strike="noStrike" noProof="1">
                  <a:latin typeface="华文新魏" panose="02010800040101010101" pitchFamily="2" charset="-122"/>
                  <a:ea typeface="华文新魏" panose="02010800040101010101" pitchFamily="2" charset="-122"/>
                  <a:cs typeface="+mn-cs"/>
                </a:rPr>
                <a:t>投以骨。</a:t>
              </a:r>
              <a:endParaRPr lang="zh-CN" altLang="en-US" sz="2700" b="1" strike="noStrike" noProof="1">
                <a:latin typeface="华文新魏" panose="02010800040101010101" pitchFamily="2" charset="-122"/>
                <a:ea typeface="华文新魏" panose="02010800040101010101" pitchFamily="2" charset="-122"/>
              </a:endParaRPr>
            </a:p>
            <a:p>
              <a:pPr algn="just" fontAlgn="base">
                <a:lnSpc>
                  <a:spcPct val="120000"/>
                </a:lnSpc>
                <a:buFont typeface="Wingdings" panose="05000000000000000000" pitchFamily="2" charset="2"/>
              </a:pPr>
              <a:r>
                <a:rPr lang="zh-CN" altLang="en-US" sz="2700" b="1" strike="noStrike" noProof="1">
                  <a:latin typeface="华文新魏" panose="02010800040101010101" pitchFamily="2" charset="-122"/>
                  <a:ea typeface="华文新魏" panose="02010800040101010101" pitchFamily="2" charset="-122"/>
                  <a:cs typeface="+mn-cs"/>
                </a:rPr>
                <a:t>    </a:t>
              </a:r>
              <a:r>
                <a:rPr lang="zh-CN" altLang="en-US" sz="2700" b="1" strike="noStrike" noProof="1">
                  <a:latin typeface="方正启体简体" panose="03000509000000000000" charset="-122"/>
                  <a:ea typeface="方正启体简体" panose="03000509000000000000" charset="-122"/>
                  <a:cs typeface="方正启体简体" panose="03000509000000000000" charset="-122"/>
                </a:rPr>
                <a:t>状语后置，正常语序应为</a:t>
              </a:r>
              <a:r>
                <a:rPr lang="zh-CN" altLang="en-US" sz="27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“以骨投”</a:t>
              </a:r>
              <a:r>
                <a:rPr lang="zh-CN" altLang="en-US" sz="2700" b="1" strike="noStrike" noProof="1">
                  <a:latin typeface="方正启体简体" panose="03000509000000000000" charset="-122"/>
                  <a:ea typeface="方正启体简体" panose="03000509000000000000" charset="-122"/>
                  <a:cs typeface="方正启体简体" panose="03000509000000000000" charset="-122"/>
                </a:rPr>
                <a:t>。</a:t>
              </a:r>
              <a:endParaRPr lang="zh-CN" altLang="en-US" sz="27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80897" name="图片 10"/>
          <p:cNvPicPr>
            <a:picLocks noChangeAspect="1"/>
          </p:cNvPicPr>
          <p:nvPr/>
        </p:nvPicPr>
        <p:blipFill>
          <a:blip r:embed="rId1"/>
          <a:stretch>
            <a:fillRect/>
          </a:stretch>
        </p:blipFill>
        <p:spPr>
          <a:xfrm>
            <a:off x="4894660" y="326231"/>
            <a:ext cx="2543175" cy="700088"/>
          </a:xfrm>
          <a:prstGeom prst="rect">
            <a:avLst/>
          </a:prstGeom>
          <a:noFill/>
          <a:ln w="9525">
            <a:noFill/>
          </a:ln>
        </p:spPr>
      </p:pic>
      <p:sp>
        <p:nvSpPr>
          <p:cNvPr id="6" name="矩形 5"/>
          <p:cNvSpPr/>
          <p:nvPr/>
        </p:nvSpPr>
        <p:spPr>
          <a:xfrm>
            <a:off x="2050256" y="594122"/>
            <a:ext cx="1133475" cy="16430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base" hangingPunct="1">
              <a:defRPr/>
            </a:pPr>
            <a:endParaRPr lang="zh-CN" altLang="en-US" sz="1015" strike="noStrike" noProof="1">
              <a:ea typeface="华文新魏" panose="02010800040101010101" pitchFamily="2" charset="-122"/>
            </a:endParaRPr>
          </a:p>
        </p:txBody>
      </p:sp>
      <p:sp>
        <p:nvSpPr>
          <p:cNvPr id="80899" name="矩形 5"/>
          <p:cNvSpPr/>
          <p:nvPr/>
        </p:nvSpPr>
        <p:spPr>
          <a:xfrm>
            <a:off x="1601391" y="309563"/>
            <a:ext cx="3286125" cy="506730"/>
          </a:xfrm>
          <a:prstGeom prst="rect">
            <a:avLst/>
          </a:prstGeom>
          <a:noFill/>
          <a:ln w="9525">
            <a:noFill/>
          </a:ln>
        </p:spPr>
        <p:txBody>
          <a:bodyPr wrap="none" anchor="t">
            <a:spAutoFit/>
          </a:bodyPr>
          <a:lstStyle/>
          <a:p>
            <a:r>
              <a:rPr lang="zh-CN" altLang="en-US" sz="2700" b="1">
                <a:latin typeface="方正启体简体" panose="03000509000000000000" charset="-122"/>
                <a:ea typeface="方正启体简体" panose="03000509000000000000" charset="-122"/>
              </a:rPr>
              <a:t>特殊句式</a:t>
            </a:r>
            <a:r>
              <a:rPr lang="en-US" altLang="zh-CN" sz="2700" b="1">
                <a:latin typeface="方正启体简体" panose="03000509000000000000" charset="-122"/>
                <a:ea typeface="方正启体简体" panose="03000509000000000000" charset="-122"/>
              </a:rPr>
              <a:t>——</a:t>
            </a:r>
            <a:r>
              <a:rPr lang="zh-CN" altLang="en-US" sz="2700" b="1">
                <a:latin typeface="方正启体简体" panose="03000509000000000000" charset="-122"/>
                <a:ea typeface="方正启体简体" panose="03000509000000000000" charset="-122"/>
              </a:rPr>
              <a:t>判断句</a:t>
            </a:r>
            <a:endParaRPr lang="zh-CN" altLang="en-US" sz="2700" b="1">
              <a:latin typeface="方正启体简体" panose="03000509000000000000" charset="-122"/>
              <a:ea typeface="方正启体简体" panose="03000509000000000000" charset="-122"/>
            </a:endParaRPr>
          </a:p>
        </p:txBody>
      </p:sp>
      <p:grpSp>
        <p:nvGrpSpPr>
          <p:cNvPr id="80900" name="组合 1"/>
          <p:cNvGrpSpPr/>
          <p:nvPr/>
        </p:nvGrpSpPr>
        <p:grpSpPr>
          <a:xfrm>
            <a:off x="1552575" y="909638"/>
            <a:ext cx="6365081" cy="4058841"/>
            <a:chOff x="814" y="2778"/>
            <a:chExt cx="13365" cy="7935"/>
          </a:xfrm>
        </p:grpSpPr>
        <p:pic>
          <p:nvPicPr>
            <p:cNvPr id="80901" name="图片 9"/>
            <p:cNvPicPr>
              <a:picLocks noChangeAspect="1"/>
            </p:cNvPicPr>
            <p:nvPr/>
          </p:nvPicPr>
          <p:blipFill>
            <a:blip r:embed="rId2"/>
            <a:stretch>
              <a:fillRect/>
            </a:stretch>
          </p:blipFill>
          <p:spPr>
            <a:xfrm>
              <a:off x="814" y="2778"/>
              <a:ext cx="13365" cy="7935"/>
            </a:xfrm>
            <a:prstGeom prst="rect">
              <a:avLst/>
            </a:prstGeom>
            <a:noFill/>
            <a:ln w="9525">
              <a:noFill/>
            </a:ln>
          </p:spPr>
        </p:pic>
        <p:sp>
          <p:nvSpPr>
            <p:cNvPr id="59400" name="矩形 6"/>
            <p:cNvSpPr/>
            <p:nvPr/>
          </p:nvSpPr>
          <p:spPr>
            <a:xfrm>
              <a:off x="1971" y="3583"/>
              <a:ext cx="10650" cy="3100"/>
            </a:xfrm>
            <a:prstGeom prst="rect">
              <a:avLst/>
            </a:prstGeom>
            <a:noFill/>
            <a:ln w="9525">
              <a:noFill/>
            </a:ln>
          </p:spPr>
          <p:txBody>
            <a:bodyPr wrap="square" anchor="t">
              <a:spAutoFit/>
            </a:bodyPr>
            <a:lstStyle/>
            <a:p>
              <a:pPr marL="342900" indent="-342900" algn="just" fontAlgn="base">
                <a:lnSpc>
                  <a:spcPct val="120000"/>
                </a:lnSpc>
                <a:buFont typeface="Wingdings" panose="05000000000000000000" pitchFamily="2" charset="2"/>
                <a:buChar char="u"/>
              </a:pPr>
              <a:r>
                <a:rPr lang="zh-CN" altLang="en-US" sz="2700" b="1" strike="noStrike" noProof="1">
                  <a:latin typeface="华文新魏" panose="02010800040101010101" pitchFamily="2" charset="-122"/>
                  <a:ea typeface="华文新魏" panose="02010800040101010101" pitchFamily="2" charset="-122"/>
                  <a:cs typeface="+mn-cs"/>
                </a:rPr>
                <a:t>乃悟前狼假寐，</a:t>
              </a:r>
              <a:r>
                <a:rPr lang="zh-CN" altLang="en-US" sz="2700" b="1" strike="noStrike" noProof="1">
                  <a:solidFill>
                    <a:srgbClr val="FF0000"/>
                  </a:solidFill>
                  <a:latin typeface="华文新魏" panose="02010800040101010101" pitchFamily="2" charset="-122"/>
                  <a:ea typeface="华文新魏" panose="02010800040101010101" pitchFamily="2" charset="-122"/>
                  <a:cs typeface="+mn-cs"/>
                </a:rPr>
                <a:t>盖</a:t>
              </a:r>
              <a:r>
                <a:rPr lang="zh-CN" altLang="en-US" sz="2700" b="1" strike="noStrike" noProof="1">
                  <a:latin typeface="华文新魏" panose="02010800040101010101" pitchFamily="2" charset="-122"/>
                  <a:ea typeface="华文新魏" panose="02010800040101010101" pitchFamily="2" charset="-122"/>
                  <a:cs typeface="+mn-cs"/>
                </a:rPr>
                <a:t>以诱敌。</a:t>
              </a:r>
              <a:endParaRPr lang="zh-CN" altLang="en-US" sz="2700" b="1" strike="noStrike" noProof="1">
                <a:latin typeface="华文新魏" panose="02010800040101010101" pitchFamily="2" charset="-122"/>
                <a:ea typeface="华文新魏" panose="02010800040101010101" pitchFamily="2" charset="-122"/>
              </a:endParaRPr>
            </a:p>
            <a:p>
              <a:pPr algn="just" fontAlgn="base">
                <a:lnSpc>
                  <a:spcPct val="120000"/>
                </a:lnSpc>
                <a:buFont typeface="Wingdings" panose="05000000000000000000" pitchFamily="2" charset="2"/>
              </a:pPr>
              <a:r>
                <a:rPr lang="zh-CN" altLang="en-US" sz="2700" b="1" strike="noStrike" noProof="1">
                  <a:latin typeface="华文新魏" panose="02010800040101010101" pitchFamily="2" charset="-122"/>
                  <a:ea typeface="华文新魏" panose="02010800040101010101" pitchFamily="2" charset="-122"/>
                  <a:cs typeface="+mn-cs"/>
                </a:rPr>
                <a:t>    </a:t>
              </a:r>
              <a:r>
                <a:rPr lang="zh-CN" altLang="en-US" sz="2700" b="1" strike="noStrike" noProof="1">
                  <a:latin typeface="方正启体简体" panose="03000509000000000000" charset="-122"/>
                  <a:ea typeface="方正启体简体" panose="03000509000000000000" charset="-122"/>
                  <a:cs typeface="方正启体简体" panose="03000509000000000000" charset="-122"/>
                </a:rPr>
                <a:t>判断词</a:t>
              </a:r>
              <a:r>
                <a:rPr lang="zh-CN" altLang="en-US" sz="27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“盖”</a:t>
              </a:r>
              <a:r>
                <a:rPr lang="zh-CN" altLang="en-US" sz="2700" b="1" strike="noStrike" noProof="1">
                  <a:latin typeface="方正启体简体" panose="03000509000000000000" charset="-122"/>
                  <a:ea typeface="方正启体简体" panose="03000509000000000000" charset="-122"/>
                  <a:cs typeface="方正启体简体" panose="03000509000000000000" charset="-122"/>
                </a:rPr>
                <a:t>，揭示前狼假寐的原因。</a:t>
              </a:r>
              <a:endParaRPr lang="en-US" altLang="zh-CN" sz="2700" b="1" strike="noStrike" noProof="1">
                <a:latin typeface="方正启体简体" panose="03000509000000000000" charset="-122"/>
                <a:ea typeface="方正启体简体" panose="03000509000000000000" charset="-122"/>
                <a:cs typeface="方正启体简体" panose="03000509000000000000" charset="-122"/>
              </a:endParaRPr>
            </a:p>
          </p:txBody>
        </p:sp>
      </p:grpSp>
      <p:sp>
        <p:nvSpPr>
          <p:cNvPr id="2" name="矩形 6"/>
          <p:cNvSpPr/>
          <p:nvPr/>
        </p:nvSpPr>
        <p:spPr>
          <a:xfrm>
            <a:off x="2103358" y="2884408"/>
            <a:ext cx="5072063" cy="1087755"/>
          </a:xfrm>
          <a:prstGeom prst="rect">
            <a:avLst/>
          </a:prstGeom>
          <a:noFill/>
          <a:ln w="9525">
            <a:noFill/>
          </a:ln>
        </p:spPr>
        <p:txBody>
          <a:bodyPr wrap="square" anchor="t">
            <a:spAutoFit/>
          </a:bodyPr>
          <a:lstStyle/>
          <a:p>
            <a:pPr marL="342900" indent="-342900" algn="just" fontAlgn="base">
              <a:lnSpc>
                <a:spcPct val="120000"/>
              </a:lnSpc>
              <a:buFont typeface="Wingdings" panose="05000000000000000000" pitchFamily="2" charset="2"/>
              <a:buChar char="u"/>
            </a:pPr>
            <a:r>
              <a:rPr lang="zh-CN" altLang="en-US" sz="2700" b="1" strike="noStrike" noProof="1">
                <a:latin typeface="华文新魏" panose="02010800040101010101" pitchFamily="2" charset="-122"/>
                <a:ea typeface="华文新魏" panose="02010800040101010101" pitchFamily="2" charset="-122"/>
                <a:cs typeface="+mn-cs"/>
              </a:rPr>
              <a:t>意将隧入以攻其后</a:t>
            </a:r>
            <a:r>
              <a:rPr lang="zh-CN" altLang="en-US" sz="2700" b="1" strike="noStrike" noProof="1">
                <a:solidFill>
                  <a:srgbClr val="FF0000"/>
                </a:solidFill>
                <a:latin typeface="华文新魏" panose="02010800040101010101" pitchFamily="2" charset="-122"/>
                <a:ea typeface="华文新魏" panose="02010800040101010101" pitchFamily="2" charset="-122"/>
                <a:cs typeface="+mn-cs"/>
              </a:rPr>
              <a:t>也</a:t>
            </a:r>
            <a:r>
              <a:rPr lang="zh-CN" altLang="en-US" sz="2700" b="1" strike="noStrike" noProof="1">
                <a:latin typeface="华文新魏" panose="02010800040101010101" pitchFamily="2" charset="-122"/>
                <a:ea typeface="华文新魏" panose="02010800040101010101" pitchFamily="2" charset="-122"/>
                <a:cs typeface="+mn-cs"/>
              </a:rPr>
              <a:t>。</a:t>
            </a:r>
            <a:endParaRPr lang="zh-CN" altLang="en-US" sz="2700" b="1" strike="noStrike" noProof="1">
              <a:latin typeface="华文新魏" panose="02010800040101010101" pitchFamily="2" charset="-122"/>
              <a:ea typeface="华文新魏" panose="02010800040101010101" pitchFamily="2" charset="-122"/>
            </a:endParaRPr>
          </a:p>
          <a:p>
            <a:pPr algn="just" fontAlgn="base">
              <a:lnSpc>
                <a:spcPct val="120000"/>
              </a:lnSpc>
              <a:buFont typeface="Wingdings" panose="05000000000000000000" pitchFamily="2" charset="2"/>
            </a:pPr>
            <a:r>
              <a:rPr lang="zh-CN" altLang="en-US" sz="2700" b="1" strike="noStrike" noProof="1">
                <a:latin typeface="华文新魏" panose="02010800040101010101" pitchFamily="2" charset="-122"/>
                <a:ea typeface="华文新魏" panose="02010800040101010101" pitchFamily="2" charset="-122"/>
                <a:cs typeface="+mn-cs"/>
              </a:rPr>
              <a:t>    </a:t>
            </a:r>
            <a:r>
              <a:rPr lang="zh-CN" altLang="en-US" sz="27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a:t>
            </a:r>
            <a:r>
              <a:rPr lang="en-US" altLang="zh-CN" sz="27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a:t>
            </a:r>
            <a:r>
              <a:rPr lang="zh-CN" altLang="en-US" sz="2700" b="1" strike="noStrike" noProof="1">
                <a:solidFill>
                  <a:srgbClr val="FF0000"/>
                </a:solidFill>
                <a:latin typeface="方正启体简体" panose="03000509000000000000" charset="-122"/>
                <a:ea typeface="方正启体简体" panose="03000509000000000000" charset="-122"/>
                <a:cs typeface="方正启体简体" panose="03000509000000000000" charset="-122"/>
              </a:rPr>
              <a:t>也”</a:t>
            </a:r>
            <a:r>
              <a:rPr lang="zh-CN" altLang="en-US" sz="2700" b="1" strike="noStrike" noProof="1">
                <a:latin typeface="方正启体简体" panose="03000509000000000000" charset="-122"/>
                <a:ea typeface="方正启体简体" panose="03000509000000000000" charset="-122"/>
                <a:cs typeface="方正启体简体" panose="03000509000000000000" charset="-122"/>
              </a:rPr>
              <a:t>，表判断。</a:t>
            </a:r>
            <a:endParaRPr lang="en-US" altLang="zh-CN" sz="2700" b="1" strike="noStrike" noProof="1">
              <a:latin typeface="方正启体简体" panose="03000509000000000000" charset="-122"/>
              <a:ea typeface="方正启体简体" panose="03000509000000000000" charset="-122"/>
              <a:cs typeface="方正启体简体" panose="03000509000000000000" charset="-122"/>
            </a:endParaRPr>
          </a:p>
        </p:txBody>
      </p:sp>
      <p:sp>
        <p:nvSpPr>
          <p:cNvPr id="3" name="文本框 2"/>
          <p:cNvSpPr txBox="1"/>
          <p:nvPr/>
        </p:nvSpPr>
        <p:spPr>
          <a:xfrm>
            <a:off x="2050256" y="3950494"/>
            <a:ext cx="3988594" cy="299085"/>
          </a:xfrm>
          <a:prstGeom prst="rect">
            <a:avLst/>
          </a:prstGeom>
          <a:noFill/>
        </p:spPr>
        <p:txBody>
          <a:bodyPr wrap="square" rtlCol="0">
            <a:spAutoFit/>
          </a:bodyPr>
          <a:lstStyle/>
          <a:p>
            <a:r>
              <a:rPr lang="zh-CN" altLang="en-US" sz="1350" b="1">
                <a:solidFill>
                  <a:srgbClr val="FF0000"/>
                </a:solidFill>
              </a:rPr>
              <a:t>判断句翻译：</a:t>
            </a:r>
            <a:r>
              <a:rPr lang="en-US" altLang="zh-CN" sz="1350" b="1">
                <a:solidFill>
                  <a:srgbClr val="FF0000"/>
                </a:solidFill>
              </a:rPr>
              <a:t>xx</a:t>
            </a:r>
            <a:r>
              <a:rPr lang="zh-CN" altLang="en-US" sz="1350" b="1">
                <a:solidFill>
                  <a:srgbClr val="FF0000"/>
                </a:solidFill>
              </a:rPr>
              <a:t>是</a:t>
            </a:r>
            <a:r>
              <a:rPr lang="en-US" altLang="zh-CN" sz="1350" b="1">
                <a:solidFill>
                  <a:srgbClr val="FF0000"/>
                </a:solidFill>
              </a:rPr>
              <a:t>xx</a:t>
            </a:r>
            <a:endParaRPr lang="en-US" altLang="zh-CN" sz="1350" b="1">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random/>
      </p:transition>
    </mc:Choice>
    <mc:Fallback>
      <p:transition spd="slow">
        <p:random/>
      </p:transition>
    </mc:Fallback>
  </mc:AlternateContent>
</p:sld>
</file>

<file path=ppt/tags/tag1.xml><?xml version="1.0" encoding="utf-8"?>
<p:tagLst xmlns:p="http://schemas.openxmlformats.org/presentationml/2006/main">
  <p:tag name="KSO_WM_UNIT_PLACING_PICTURE_USER_VIEWPORT" val="{&quot;height&quot;:10800,&quot;width&quot;:19200}"/>
</p:tagLst>
</file>

<file path=ppt/tags/tag2.xml><?xml version="1.0" encoding="utf-8"?>
<p:tagLst xmlns:p="http://schemas.openxmlformats.org/presentationml/2006/main">
  <p:tag name="KSO_WM_UNIT_PLACING_PICTURE_USER_VIEWPORT" val="{&quot;height&quot;:2645.748031496063,&quot;width&quot;:4703.5511811023625}"/>
</p:tagLst>
</file>

<file path=ppt/tags/tag3.xml><?xml version="1.0" encoding="utf-8"?>
<p:tagLst xmlns:p="http://schemas.openxmlformats.org/presentationml/2006/main">
  <p:tag name="TIMING" val="|15.3|10|6.4|6.2"/>
</p:tagLst>
</file>

<file path=ppt/tags/tag4.xml><?xml version="1.0" encoding="utf-8"?>
<p:tagLst xmlns:p="http://schemas.openxmlformats.org/presentationml/2006/main">
  <p:tag name="TIMING" val="|10.8|8.8|6.8"/>
</p:tagLst>
</file>

<file path=ppt/tags/tag5.xml><?xml version="1.0" encoding="utf-8"?>
<p:tagLst xmlns:p="http://schemas.openxmlformats.org/presentationml/2006/main">
  <p:tag name="KSO_WPP_MARK_KEY" val="0bb31b48-fe78-4806-97f1-edd5a012e1a5"/>
  <p:tag name="COMMONDATA" val="eyJoZGlkIjoiYzlkMzdmZjEzNDc4ZDlkYmMxMGM3ZGE0MzgxMDIzZmI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9050">
          <a:solidFill>
            <a:schemeClr val="bg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6300</Words>
  <Application>WPS 演示</Application>
  <PresentationFormat>全屏显示(16:9)</PresentationFormat>
  <Paragraphs>705</Paragraphs>
  <Slides>39</Slides>
  <Notes>0</Notes>
  <HiddenSlides>0</HiddenSlides>
  <MMClips>1</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39</vt:i4>
      </vt:variant>
    </vt:vector>
  </HeadingPairs>
  <TitlesOfParts>
    <vt:vector size="57" baseType="lpstr">
      <vt:lpstr>Arial</vt:lpstr>
      <vt:lpstr>宋体</vt:lpstr>
      <vt:lpstr>Wingdings</vt:lpstr>
      <vt:lpstr>Times New Roman</vt:lpstr>
      <vt:lpstr>黑体</vt:lpstr>
      <vt:lpstr>楷体</vt:lpstr>
      <vt:lpstr>仿宋</vt:lpstr>
      <vt:lpstr>方正舒体</vt:lpstr>
      <vt:lpstr>微软雅黑</vt:lpstr>
      <vt:lpstr>Calibri</vt:lpstr>
      <vt:lpstr>Arial Unicode MS</vt:lpstr>
      <vt:lpstr>隶书</vt:lpstr>
      <vt:lpstr>华文新魏</vt:lpstr>
      <vt:lpstr>华文行楷</vt:lpstr>
      <vt:lpstr>方正启体简体</vt:lpstr>
      <vt:lpstr>Bradley Hand ITC</vt:lpstr>
      <vt:lpstr>叶根友小京楷简体</vt:lpstr>
      <vt:lpstr>Office 主题​​</vt:lpstr>
      <vt:lpstr>PowerPoint 演示文稿</vt:lpstr>
      <vt:lpstr>PowerPoint 演示文稿</vt:lpstr>
      <vt:lpstr>PowerPoint 演示文稿</vt:lpstr>
      <vt:lpstr>PowerPoint 演示文稿</vt:lpstr>
      <vt:lpstr>没有标点，自己断句。</vt:lpstr>
      <vt:lpstr>PowerPoint 演示文稿</vt:lpstr>
      <vt:lpstr>PowerPoint 演示文稿</vt:lpstr>
      <vt:lpstr>PowerPoint 演示文稿</vt:lpstr>
      <vt:lpstr>PowerPoint 演示文稿</vt:lpstr>
      <vt:lpstr>PowerPoint 演示文稿</vt:lpstr>
      <vt:lpstr>PowerPoint 演示文稿</vt:lpstr>
      <vt:lpstr>没有标点，自己断句。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情节探究</vt:lpstr>
      <vt:lpstr>PowerPoint 演示文稿</vt:lpstr>
      <vt:lpstr>最后一段，作者称狼“黠”“变诈几何”，本文“变诈”究竟有“几何”？</vt:lpstr>
      <vt:lpstr>屠户的机智警觉表现在什么地方？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琴</cp:lastModifiedBy>
  <cp:revision>216</cp:revision>
  <dcterms:created xsi:type="dcterms:W3CDTF">2020-05-14T08:48:00Z</dcterms:created>
  <dcterms:modified xsi:type="dcterms:W3CDTF">2022-12-15T08:18:00Z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2052-11.1.0.12980</vt:lpwstr>
  </property>
  <property fmtid="{D5CDD505-2E9C-101B-9397-08002B2CF9AE}" pid="3" name="ICV">
    <vt:lpwstr>F914AFA8C82C4D61AA96B02F08580E47</vt:lpwstr>
  </property>
</Properties>
</file>