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4"/>
  </p:notesMasterIdLst>
  <p:handoutMasterIdLst>
    <p:handoutMasterId r:id="rId25"/>
  </p:handoutMasterIdLst>
  <p:sldIdLst>
    <p:sldId id="261" r:id="rId2"/>
    <p:sldId id="256" r:id="rId3"/>
    <p:sldId id="262" r:id="rId4"/>
    <p:sldId id="257" r:id="rId5"/>
    <p:sldId id="258" r:id="rId6"/>
    <p:sldId id="264" r:id="rId7"/>
    <p:sldId id="263" r:id="rId8"/>
    <p:sldId id="259" r:id="rId9"/>
    <p:sldId id="265" r:id="rId10"/>
    <p:sldId id="266" r:id="rId11"/>
    <p:sldId id="267" r:id="rId12"/>
    <p:sldId id="284" r:id="rId13"/>
    <p:sldId id="281" r:id="rId14"/>
    <p:sldId id="282" r:id="rId15"/>
    <p:sldId id="272" r:id="rId16"/>
    <p:sldId id="273" r:id="rId17"/>
    <p:sldId id="274" r:id="rId18"/>
    <p:sldId id="275" r:id="rId19"/>
    <p:sldId id="276" r:id="rId20"/>
    <p:sldId id="279" r:id="rId21"/>
    <p:sldId id="280" r:id="rId22"/>
    <p:sldId id="278" r:id="rId23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51" d="100"/>
          <a:sy n="51" d="100"/>
        </p:scale>
        <p:origin x="-84" y="-870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397A6B6-4F92-45B6-8A03-EDDB4A0B7220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7A2CB8-AB0B-46C5-A264-DB0EAF5014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152E5-2518-4029-A960-325327DF18E5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0FCA0-4D7E-4B53-9A7B-F2CEC4695C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B032E-9513-4991-9271-80974E7AF02B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7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C2826-6CDF-4E6C-947A-A0BEB7AB8F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4E5C2-F71B-42E2-9F6D-18E46B844EE8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5FC1D-9D6A-4D5C-AB7D-AA0F454CF0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AED08-66C2-4B79-99F0-D4E5DB218CA5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B7A22-AEB0-408F-90DB-7782EF6F8E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6801-5303-445C-B859-37507CB465C5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7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B78C5-23B5-41A0-B623-6FFD4C7246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901EF-0760-4820-8A3A-94D37549AEEE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641D8-9601-42EC-9898-C8D50165F6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FBDF5-A17C-4EF2-9EAD-7FE1F8CDB66F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913AB-77F5-47CF-9F4A-2D4CCB776D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63B42-4D61-48F9-9680-FB3192420BC5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A69B6-F17E-42A9-91A8-19373FF80C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A5984-2232-4760-B99C-DDB61ED3217C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8C3AA-E5D6-456D-9263-6F74B1B739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643B8-943F-4ADE-A3BA-69ED7B32FFB3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0C1FC-9FF5-4B46-B26B-FA800ADADB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1E172-C94C-4519-86EC-4226978E7AB6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337C4-30EC-44D7-9F41-2D4ACA7A4A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165225"/>
            <a:ext cx="8686800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7488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8E2F098-7649-4210-B5C3-8D8825522EA8}" type="datetimeFigureOut">
              <a:rPr lang="zh-CN" altLang="en-US"/>
              <a:pPr>
                <a:defRPr/>
              </a:pPr>
              <a:t>2016/4/10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7488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0"/>
            <a:ext cx="762000" cy="18415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C9D15B-3E4B-4213-A32B-C5696957A1D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1" r:id="rId4"/>
    <p:sldLayoutId id="2147483795" r:id="rId5"/>
    <p:sldLayoutId id="2147483790" r:id="rId6"/>
    <p:sldLayoutId id="2147483796" r:id="rId7"/>
    <p:sldLayoutId id="2147483797" r:id="rId8"/>
    <p:sldLayoutId id="2147483798" r:id="rId9"/>
    <p:sldLayoutId id="2147483789" r:id="rId10"/>
    <p:sldLayoutId id="21474837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隶书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2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4" Type="http://schemas.openxmlformats.org/officeDocument/2006/relationships/oleObject" Target="../embeddings/oleObject3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38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2.bin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1312863"/>
            <a:ext cx="6481763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>
                <a:latin typeface="楷体"/>
                <a:ea typeface="楷体"/>
                <a:cs typeface="楷体"/>
              </a:rPr>
              <a:t>第三讲</a:t>
            </a:r>
            <a:endParaRPr lang="en-US" altLang="zh-CN" sz="4400" b="1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>
              <a:latin typeface="Franklin Gothic Book"/>
            </a:endParaRPr>
          </a:p>
          <a:p>
            <a:pPr algn="ctr"/>
            <a:r>
              <a:rPr lang="zh-CN" altLang="en-US" sz="4400" b="1">
                <a:latin typeface="楷体"/>
                <a:ea typeface="楷体"/>
                <a:cs typeface="楷体"/>
              </a:rPr>
              <a:t>两种基本数列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8314" y="700212"/>
            <a:ext cx="6119812" cy="57606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cs typeface="+mj-cs"/>
              </a:rPr>
              <a:t>一、学习目标</a:t>
            </a:r>
            <a:r>
              <a:rPr lang="en-US" altLang="zh-CN" sz="2800" b="1" dirty="0" smtClean="0">
                <a:cs typeface="+mj-cs"/>
              </a:rPr>
              <a:t>	</a:t>
            </a:r>
            <a:endParaRPr lang="zh-CN" altLang="en-US" sz="2800" b="1" dirty="0">
              <a:cs typeface="+mj-cs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8313" y="1276350"/>
            <a:ext cx="6119812" cy="1008063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r>
              <a:rPr lang="en-US" altLang="zh-CN" b="1" dirty="0" smtClean="0">
                <a:solidFill>
                  <a:schemeClr val="tx1"/>
                </a:solidFill>
              </a:rPr>
              <a:t>1、</a:t>
            </a:r>
            <a:r>
              <a:rPr lang="zh-CN" altLang="en-US" b="1" dirty="0" smtClean="0">
                <a:solidFill>
                  <a:schemeClr val="tx1"/>
                </a:solidFill>
              </a:rPr>
              <a:t>数列的定义、通项及性质</a:t>
            </a:r>
            <a:r>
              <a:rPr lang="en-US" altLang="zh-CN" b="1" dirty="0" smtClean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altLang="zh-CN" b="1" dirty="0" smtClean="0">
                <a:solidFill>
                  <a:schemeClr val="tx1"/>
                </a:solidFill>
              </a:rPr>
              <a:t>2、</a:t>
            </a:r>
            <a:r>
              <a:rPr lang="zh-CN" altLang="en-US" b="1" dirty="0" smtClean="0">
                <a:solidFill>
                  <a:schemeClr val="tx1"/>
                </a:solidFill>
              </a:rPr>
              <a:t>等差、等比数列及应用</a:t>
            </a:r>
            <a:r>
              <a:rPr lang="en-US" altLang="zh-CN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副标题 2"/>
          <p:cNvSpPr txBox="1">
            <a:spLocks/>
          </p:cNvSpPr>
          <p:nvPr/>
        </p:nvSpPr>
        <p:spPr>
          <a:xfrm>
            <a:off x="468313" y="1276350"/>
            <a:ext cx="6480175" cy="31670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z="2800" b="1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副标题 2"/>
          <p:cNvSpPr txBox="1">
            <a:spLocks/>
          </p:cNvSpPr>
          <p:nvPr/>
        </p:nvSpPr>
        <p:spPr bwMode="auto">
          <a:xfrm>
            <a:off x="468313" y="3221038"/>
            <a:ext cx="6119812" cy="10064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1、</a:t>
            </a:r>
            <a:r>
              <a:rPr lang="zh-CN" altLang="en-US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数列的性质</a:t>
            </a:r>
            <a:endParaRPr lang="en-US" altLang="zh-CN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2、</a:t>
            </a:r>
            <a:r>
              <a:rPr lang="zh-CN" altLang="en-US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等差、等比数列的综合应用</a:t>
            </a:r>
            <a:endParaRPr lang="en-US" altLang="zh-CN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467544" y="2643758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8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二、重点难点</a:t>
            </a:r>
            <a:r>
              <a:rPr lang="en-US" altLang="zh-CN" sz="28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8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3" name="Object 1"/>
          <p:cNvGraphicFramePr>
            <a:graphicFrameLocks noChangeAspect="1"/>
          </p:cNvGraphicFramePr>
          <p:nvPr/>
        </p:nvGraphicFramePr>
        <p:xfrm>
          <a:off x="395288" y="1111250"/>
          <a:ext cx="5329237" cy="3548063"/>
        </p:xfrm>
        <a:graphic>
          <a:graphicData uri="http://schemas.openxmlformats.org/presentationml/2006/ole">
            <p:oleObj spid="_x0000_s18433" name="Equation" r:id="rId3" imgW="3403440" imgH="2514600" progId="Equation.DSMT4">
              <p:embed/>
            </p:oleObj>
          </a:graphicData>
        </a:graphic>
      </p:graphicFrame>
      <p:sp>
        <p:nvSpPr>
          <p:cNvPr id="6" name="标题 1"/>
          <p:cNvSpPr txBox="1">
            <a:spLocks/>
          </p:cNvSpPr>
          <p:nvPr/>
        </p:nvSpPr>
        <p:spPr>
          <a:xfrm>
            <a:off x="323528" y="627534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三、知识构架：</a:t>
            </a:r>
            <a:r>
              <a:rPr lang="en-US" altLang="zh-CN" sz="20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四、概念、思想方法剖析</a:t>
            </a:r>
            <a:r>
              <a:rPr lang="en-US" altLang="zh-CN" sz="20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9388" y="1131888"/>
            <a:ext cx="6192837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1、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中随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的取值之不同，能代</a:t>
            </a:r>
          </a:p>
          <a:p>
            <a:endParaRPr lang="zh-CN" altLang="en-US" sz="9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表该数列的每一个项的式子，称为数列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的通项，用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表示；通项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是关于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的横坐标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为正整数的函数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79388" y="3040063"/>
            <a:ext cx="6192837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2、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在处理通项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与前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项和</a:t>
            </a:r>
            <a:r>
              <a:rPr lang="en-US" altLang="zh-CN" sz="2400" b="1" dirty="0" err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的关系时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要注意分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n=1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与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＞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两种情况，之后视情况对</a:t>
            </a:r>
          </a:p>
          <a:p>
            <a:endParaRPr lang="en-US" altLang="zh-CN" sz="800" b="1" dirty="0">
              <a:latin typeface="楷体"/>
              <a:ea typeface="楷体"/>
              <a:cs typeface="楷体"/>
            </a:endParaRPr>
          </a:p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n=1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进行检验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>
            <a:spLocks/>
          </p:cNvSpPr>
          <p:nvPr/>
        </p:nvSpPr>
        <p:spPr>
          <a:xfrm>
            <a:off x="468313" y="1276350"/>
            <a:ext cx="6480175" cy="31670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z="2800" b="1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4925" y="700088"/>
            <a:ext cx="6192838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3、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数列的一般性质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    由于数列可以看作一个关于正整数的函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数，因此它具有函数的某些性质：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1）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单调性：递增、递减、常数、摆动数列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2）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周期性：</a:t>
            </a:r>
            <a:r>
              <a:rPr lang="en-US" altLang="zh-CN" sz="2400" b="1" dirty="0" err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 err="1">
                <a:latin typeface="楷体"/>
                <a:ea typeface="楷体"/>
                <a:cs typeface="楷体"/>
              </a:rPr>
              <a:t>n+k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79388" y="3282950"/>
            <a:ext cx="6192837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    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4、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数列中连续两个（或几个）项的关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系，即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30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 f(a</a:t>
            </a:r>
            <a:r>
              <a:rPr lang="en-US" altLang="zh-CN" sz="2400" b="1" baseline="-32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)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称递推关系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9388" y="771525"/>
            <a:ext cx="6192837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    5、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等差数列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solidFill>
                <a:srgbClr val="FF0000"/>
              </a:solidFill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1）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定义：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=d(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常数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).</a:t>
            </a:r>
          </a:p>
          <a:p>
            <a:endParaRPr lang="zh-CN" altLang="en-US" sz="800" b="1" dirty="0">
              <a:solidFill>
                <a:srgbClr val="FF0000"/>
              </a:solidFill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2）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等差中项：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solidFill>
                <a:srgbClr val="FF0000"/>
              </a:solidFill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</a:t>
            </a:r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）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m+n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p+q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与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m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+a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p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+a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q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可互相推出，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solidFill>
                <a:srgbClr val="FF0000"/>
              </a:solidFill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4）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k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，S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2k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k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，S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3k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2k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，…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成等差数列，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以及与此类似的性质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.</a:t>
            </a:r>
          </a:p>
          <a:p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79388" y="3363913"/>
            <a:ext cx="554513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5）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通项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+(n-1)d=dn+a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-d,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点列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P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(</a:t>
            </a:r>
            <a:r>
              <a:rPr lang="en-US" altLang="zh-CN" sz="2000" b="1" dirty="0" err="1">
                <a:latin typeface="楷体"/>
                <a:ea typeface="楷体"/>
                <a:cs typeface="楷体"/>
              </a:rPr>
              <a:t>n,a</a:t>
            </a:r>
            <a:r>
              <a:rPr lang="en-US" altLang="zh-CN" sz="20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共斜率为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d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的直线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48" name="组合 24"/>
          <p:cNvGrpSpPr>
            <a:grpSpLocks/>
          </p:cNvGrpSpPr>
          <p:nvPr/>
        </p:nvGrpSpPr>
        <p:grpSpPr bwMode="auto">
          <a:xfrm>
            <a:off x="107950" y="484188"/>
            <a:ext cx="5976938" cy="2019300"/>
            <a:chOff x="107504" y="771550"/>
            <a:chExt cx="5976664" cy="2019868"/>
          </a:xfrm>
        </p:grpSpPr>
        <p:sp>
          <p:nvSpPr>
            <p:cNvPr id="5149" name="矩形 22"/>
            <p:cNvSpPr>
              <a:spLocks noChangeArrowheads="1"/>
            </p:cNvSpPr>
            <p:nvPr/>
          </p:nvSpPr>
          <p:spPr bwMode="auto">
            <a:xfrm>
              <a:off x="107504" y="843008"/>
              <a:ext cx="5976664" cy="1948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（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6）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前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n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项和                                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14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点列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P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(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n,S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)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共二次曲线，而点列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Q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(n,  )</a:t>
              </a:r>
            </a:p>
            <a:p>
              <a:endParaRPr lang="en-US" altLang="zh-CN" sz="12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共斜率为  的直线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.</a:t>
              </a:r>
            </a:p>
            <a:p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5139" name="Object 19"/>
            <p:cNvGraphicFramePr>
              <a:graphicFrameLocks noChangeAspect="1"/>
            </p:cNvGraphicFramePr>
            <p:nvPr/>
          </p:nvGraphicFramePr>
          <p:xfrm>
            <a:off x="2051720" y="771550"/>
            <a:ext cx="4032448" cy="648072"/>
          </p:xfrm>
          <a:graphic>
            <a:graphicData uri="http://schemas.openxmlformats.org/presentationml/2006/ole">
              <p:oleObj spid="_x0000_s5139" name="Microsoft Equation 3.0" r:id="rId3" imgW="2514600" imgH="393480" progId="Equation.3">
                <p:embed/>
              </p:oleObj>
            </a:graphicData>
          </a:graphic>
        </p:graphicFrame>
      </p:grpSp>
      <p:graphicFrame>
        <p:nvGraphicFramePr>
          <p:cNvPr id="5140" name="Object 20"/>
          <p:cNvGraphicFramePr>
            <a:graphicFrameLocks noChangeAspect="1"/>
          </p:cNvGraphicFramePr>
          <p:nvPr/>
        </p:nvGraphicFramePr>
        <p:xfrm>
          <a:off x="5364163" y="1058863"/>
          <a:ext cx="360362" cy="720725"/>
        </p:xfrm>
        <a:graphic>
          <a:graphicData uri="http://schemas.openxmlformats.org/presentationml/2006/ole">
            <p:oleObj spid="_x0000_s5140" name="Microsoft Equation 3.0" r:id="rId4" imgW="215640" imgH="393480" progId="Equation.3">
              <p:embed/>
            </p:oleObj>
          </a:graphicData>
        </a:graphic>
      </p:graphicFrame>
      <p:graphicFrame>
        <p:nvGraphicFramePr>
          <p:cNvPr id="5141" name="Object 21"/>
          <p:cNvGraphicFramePr>
            <a:graphicFrameLocks noChangeAspect="1"/>
          </p:cNvGraphicFramePr>
          <p:nvPr/>
        </p:nvGraphicFramePr>
        <p:xfrm>
          <a:off x="1404938" y="1563688"/>
          <a:ext cx="298450" cy="711200"/>
        </p:xfrm>
        <a:graphic>
          <a:graphicData uri="http://schemas.openxmlformats.org/presentationml/2006/ole">
            <p:oleObj spid="_x0000_s5141" name="Microsoft Equation 3.0" r:id="rId5" imgW="164880" imgH="393480" progId="Equation.3">
              <p:embed/>
            </p:oleObj>
          </a:graphicData>
        </a:graphic>
      </p:graphicFrame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79388" y="2254250"/>
            <a:ext cx="568801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7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）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等差数列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的前项和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与数列</a:t>
            </a:r>
          </a:p>
          <a:p>
            <a:endParaRPr lang="en-US" altLang="zh-CN" sz="800" b="1">
              <a:latin typeface="楷体"/>
              <a:ea typeface="楷体"/>
              <a:cs typeface="楷体"/>
            </a:endParaRPr>
          </a:p>
          <a:p>
            <a:r>
              <a:rPr lang="en-US" altLang="zh-CN" sz="2400" b="1">
                <a:latin typeface="楷体"/>
                <a:ea typeface="楷体"/>
                <a:cs typeface="楷体"/>
              </a:rPr>
              <a:t>{|a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|}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的前项和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T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的关系问题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9388" y="3363913"/>
            <a:ext cx="56880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即：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142" name="Object 22"/>
          <p:cNvGraphicFramePr>
            <a:graphicFrameLocks noChangeAspect="1"/>
          </p:cNvGraphicFramePr>
          <p:nvPr/>
        </p:nvGraphicFramePr>
        <p:xfrm>
          <a:off x="755650" y="3219450"/>
          <a:ext cx="5322888" cy="879475"/>
        </p:xfrm>
        <a:graphic>
          <a:graphicData uri="http://schemas.openxmlformats.org/presentationml/2006/ole">
            <p:oleObj spid="_x0000_s5142" name="Microsoft Equation 3.0" r:id="rId6" imgW="2920680" imgH="482400" progId="Equation.3">
              <p:embed/>
            </p:oleObj>
          </a:graphicData>
        </a:graphic>
      </p:graphicFrame>
      <p:graphicFrame>
        <p:nvGraphicFramePr>
          <p:cNvPr id="5143" name="Object 23"/>
          <p:cNvGraphicFramePr>
            <a:graphicFrameLocks noChangeAspect="1"/>
          </p:cNvGraphicFramePr>
          <p:nvPr/>
        </p:nvGraphicFramePr>
        <p:xfrm>
          <a:off x="754063" y="4068763"/>
          <a:ext cx="5762625" cy="879475"/>
        </p:xfrm>
        <a:graphic>
          <a:graphicData uri="http://schemas.openxmlformats.org/presentationml/2006/ole">
            <p:oleObj spid="_x0000_s5143" name="Microsoft Equation 3.0" r:id="rId7" imgW="3162240" imgH="482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4925" y="804863"/>
            <a:ext cx="5761038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8）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首项为正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(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负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)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公差为负（正）的前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项和</a:t>
            </a:r>
            <a:r>
              <a:rPr lang="en-US" altLang="zh-CN" sz="2400" b="1" dirty="0" err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的最值问题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4925" y="1779588"/>
            <a:ext cx="576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9）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倒序相加或倒序相乘原理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dirty="0">
              <a:latin typeface="Franklin Gothic Book"/>
            </a:endParaRPr>
          </a:p>
        </p:txBody>
      </p:sp>
      <p:grpSp>
        <p:nvGrpSpPr>
          <p:cNvPr id="29703" name="Group 7"/>
          <p:cNvGrpSpPr>
            <a:grpSpLocks/>
          </p:cNvGrpSpPr>
          <p:nvPr/>
        </p:nvGrpSpPr>
        <p:grpSpPr bwMode="auto">
          <a:xfrm>
            <a:off x="34925" y="2355850"/>
            <a:ext cx="6192838" cy="2649538"/>
            <a:chOff x="22" y="1484"/>
            <a:chExt cx="3901" cy="1669"/>
          </a:xfrm>
        </p:grpSpPr>
        <p:sp>
          <p:nvSpPr>
            <p:cNvPr id="29701" name="TextBox 6"/>
            <p:cNvSpPr txBox="1">
              <a:spLocks noChangeArrowheads="1"/>
            </p:cNvSpPr>
            <p:nvPr/>
          </p:nvSpPr>
          <p:spPr bwMode="auto">
            <a:xfrm>
              <a:off x="22" y="1484"/>
              <a:ext cx="3901" cy="1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    6、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等比数列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8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（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1）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定义：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8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（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2）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等比中项：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8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（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3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）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m+n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=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p+q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与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a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m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a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=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a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p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a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q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可互相推出，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29697" name="Object 1"/>
            <p:cNvGraphicFramePr>
              <a:graphicFrameLocks noChangeAspect="1"/>
            </p:cNvGraphicFramePr>
            <p:nvPr/>
          </p:nvGraphicFramePr>
          <p:xfrm>
            <a:off x="1020" y="1665"/>
            <a:ext cx="998" cy="499"/>
          </p:xfrm>
          <a:graphic>
            <a:graphicData uri="http://schemas.openxmlformats.org/presentationml/2006/ole">
              <p:oleObj spid="_x0000_s29697" name="Microsoft Equation 3.0" r:id="rId3" imgW="965160" imgH="4316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矩形 18"/>
          <p:cNvSpPr>
            <a:spLocks noChangeArrowheads="1"/>
          </p:cNvSpPr>
          <p:nvPr/>
        </p:nvSpPr>
        <p:spPr bwMode="auto">
          <a:xfrm>
            <a:off x="144463" y="771525"/>
            <a:ext cx="6227762" cy="228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3）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，S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2k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，S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3k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2k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，…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成等比数列，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以及与此类似的性质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</a:p>
          <a:p>
            <a:endParaRPr lang="en-US" altLang="zh-CN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通项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q</a:t>
            </a:r>
            <a:r>
              <a:rPr lang="en-US" altLang="zh-CN" sz="2400" b="1" baseline="40000" dirty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是一个关于正整数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的类指数函数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</a:p>
          <a:p>
            <a:endParaRPr lang="en-US" altLang="zh-CN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5）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q≠1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时，前项和：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28673" name="Object 1"/>
          <p:cNvGraphicFramePr>
            <a:graphicFrameLocks noChangeAspect="1"/>
          </p:cNvGraphicFramePr>
          <p:nvPr/>
        </p:nvGraphicFramePr>
        <p:xfrm>
          <a:off x="395288" y="3074988"/>
          <a:ext cx="4752975" cy="792163"/>
        </p:xfrm>
        <a:graphic>
          <a:graphicData uri="http://schemas.openxmlformats.org/presentationml/2006/ole">
            <p:oleObj spid="_x0000_s28673" name="Equation" r:id="rId3" imgW="2641320" imgH="444240" progId="Equation.DSMT4">
              <p:embed/>
            </p:oleObj>
          </a:graphicData>
        </a:graphic>
      </p:graphicFrame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395288" y="3940175"/>
            <a:ext cx="3240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注意系数的特征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.</a:t>
            </a:r>
            <a:endParaRPr lang="zh-CN" altLang="en-US" sz="2400" dirty="0">
              <a:solidFill>
                <a:srgbClr val="FF0000"/>
              </a:solidFill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4463" y="814388"/>
            <a:ext cx="6227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6）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错位相减求和原理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</a:p>
        </p:txBody>
      </p:sp>
      <p:grpSp>
        <p:nvGrpSpPr>
          <p:cNvPr id="27655" name="Group 7"/>
          <p:cNvGrpSpPr>
            <a:grpSpLocks/>
          </p:cNvGrpSpPr>
          <p:nvPr/>
        </p:nvGrpSpPr>
        <p:grpSpPr bwMode="auto">
          <a:xfrm>
            <a:off x="144463" y="1462088"/>
            <a:ext cx="6515100" cy="1757362"/>
            <a:chOff x="91" y="921"/>
            <a:chExt cx="4104" cy="1107"/>
          </a:xfrm>
        </p:grpSpPr>
        <p:sp>
          <p:nvSpPr>
            <p:cNvPr id="27653" name="矩形 13"/>
            <p:cNvSpPr>
              <a:spLocks noChangeArrowheads="1"/>
            </p:cNvSpPr>
            <p:nvPr/>
          </p:nvSpPr>
          <p:spPr bwMode="auto">
            <a:xfrm>
              <a:off x="91" y="921"/>
              <a:ext cx="4104" cy="9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   7.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经验公式：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  <a:p>
              <a:endParaRPr lang="zh-CN" altLang="en-US" sz="8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    如：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{a</a:t>
              </a:r>
              <a:r>
                <a:rPr lang="en-US" altLang="zh-CN" sz="2400" b="1" baseline="-25000" dirty="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},{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b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}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均为等差数列，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S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,T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endParaRPr lang="en-US" altLang="zh-CN" sz="2400" b="1" baseline="-25000" dirty="0">
                <a:latin typeface="楷体"/>
                <a:ea typeface="楷体"/>
                <a:cs typeface="楷体"/>
              </a:endParaRPr>
            </a:p>
            <a:p>
              <a:endParaRPr lang="en-US" altLang="zh-CN" sz="2400" b="1" baseline="-25000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分别为其前项和，则：             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27649" name="Object 1"/>
            <p:cNvGraphicFramePr>
              <a:graphicFrameLocks noChangeAspect="1"/>
            </p:cNvGraphicFramePr>
            <p:nvPr/>
          </p:nvGraphicFramePr>
          <p:xfrm>
            <a:off x="2018" y="1514"/>
            <a:ext cx="862" cy="514"/>
          </p:xfrm>
          <a:graphic>
            <a:graphicData uri="http://schemas.openxmlformats.org/presentationml/2006/ole">
              <p:oleObj spid="_x0000_s27649" name="Microsoft Equation 3.0" r:id="rId3" imgW="723600" imgH="431640" progId="Equation.3">
                <p:embed/>
              </p:oleObj>
            </a:graphicData>
          </a:graphic>
        </p:graphicFrame>
      </p:grp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44463" y="3262313"/>
            <a:ext cx="6227762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   8.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数学思想方法：函数思想、类比归纳、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数形结合、构造思想等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43" name="矩形 28"/>
          <p:cNvSpPr>
            <a:spLocks noChangeArrowheads="1"/>
          </p:cNvSpPr>
          <p:nvPr/>
        </p:nvSpPr>
        <p:spPr bwMode="auto">
          <a:xfrm>
            <a:off x="71438" y="933450"/>
            <a:ext cx="66611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1.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递增数列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对任意正整数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都有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 n</a:t>
            </a:r>
            <a:r>
              <a:rPr lang="en-US" altLang="zh-CN" sz="2000" b="1" baseline="30000" dirty="0">
                <a:latin typeface="楷体"/>
                <a:ea typeface="楷体"/>
                <a:cs typeface="楷体"/>
              </a:rPr>
              <a:t>2 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+</a:t>
            </a:r>
            <a:r>
              <a:rPr lang="el-GR" altLang="zh-CN" sz="2000" b="1" dirty="0">
                <a:latin typeface="楷体"/>
                <a:ea typeface="楷体"/>
                <a:cs typeface="楷体"/>
              </a:rPr>
              <a:t>λ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 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成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立，求的取值范围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.</a:t>
            </a: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71438" y="1725613"/>
            <a:ext cx="62293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.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数形结合，利用对称轴，考察关于正整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的一元二次函数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y=n</a:t>
            </a:r>
            <a:r>
              <a:rPr lang="en-US" altLang="zh-CN" sz="2000" b="1" baseline="30000" dirty="0">
                <a:latin typeface="楷体"/>
                <a:ea typeface="楷体"/>
                <a:cs typeface="楷体"/>
              </a:rPr>
              <a:t>2 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+</a:t>
            </a:r>
            <a:r>
              <a:rPr lang="el-GR" altLang="zh-CN" sz="2000" b="1" dirty="0">
                <a:latin typeface="楷体"/>
                <a:ea typeface="楷体"/>
                <a:cs typeface="楷体"/>
              </a:rPr>
              <a:t>λ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的单调性问题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.</a:t>
            </a:r>
          </a:p>
        </p:txBody>
      </p:sp>
      <p:grpSp>
        <p:nvGrpSpPr>
          <p:cNvPr id="26670" name="Group 46"/>
          <p:cNvGrpSpPr>
            <a:grpSpLocks/>
          </p:cNvGrpSpPr>
          <p:nvPr/>
        </p:nvGrpSpPr>
        <p:grpSpPr bwMode="auto">
          <a:xfrm>
            <a:off x="71438" y="2571750"/>
            <a:ext cx="6229350" cy="1008063"/>
            <a:chOff x="45" y="1439"/>
            <a:chExt cx="3924" cy="635"/>
          </a:xfrm>
        </p:grpSpPr>
        <p:sp>
          <p:nvSpPr>
            <p:cNvPr id="26668" name="矩形 35"/>
            <p:cNvSpPr>
              <a:spLocks noChangeArrowheads="1"/>
            </p:cNvSpPr>
            <p:nvPr/>
          </p:nvSpPr>
          <p:spPr bwMode="auto">
            <a:xfrm>
              <a:off x="45" y="1439"/>
              <a:ext cx="3924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解：</a:t>
              </a:r>
              <a:r>
                <a:rPr lang="zh-CN" altLang="en-US" sz="2000" b="1" dirty="0">
                  <a:latin typeface="楷体"/>
                  <a:ea typeface="楷体"/>
                  <a:cs typeface="楷体"/>
                </a:rPr>
                <a:t>关于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n</a:t>
              </a:r>
              <a:r>
                <a:rPr lang="zh-CN" altLang="en-US" sz="2000" b="1" dirty="0">
                  <a:latin typeface="楷体"/>
                  <a:ea typeface="楷体"/>
                  <a:cs typeface="楷体"/>
                </a:rPr>
                <a:t>的开口向上的二次函数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y=n</a:t>
              </a:r>
              <a:r>
                <a:rPr lang="en-US" altLang="zh-CN" sz="2000" b="1" baseline="30000" dirty="0">
                  <a:latin typeface="楷体"/>
                  <a:ea typeface="楷体"/>
                  <a:cs typeface="楷体"/>
                </a:rPr>
                <a:t>2 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+</a:t>
              </a:r>
              <a:r>
                <a:rPr lang="el-GR" altLang="zh-CN" sz="2000" b="1" dirty="0">
                  <a:latin typeface="楷体"/>
                  <a:ea typeface="楷体"/>
                  <a:cs typeface="楷体"/>
                </a:rPr>
                <a:t>λ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n</a:t>
              </a:r>
              <a:r>
                <a:rPr lang="zh-CN" altLang="en-US" sz="2000" b="1" dirty="0">
                  <a:latin typeface="楷体"/>
                  <a:ea typeface="楷体"/>
                  <a:cs typeface="楷体"/>
                </a:rPr>
                <a:t>的</a:t>
              </a:r>
              <a:endParaRPr lang="en-US" altLang="zh-CN" sz="2000" b="1" dirty="0">
                <a:latin typeface="楷体"/>
                <a:ea typeface="楷体"/>
                <a:cs typeface="楷体"/>
              </a:endParaRPr>
            </a:p>
            <a:p>
              <a:endParaRPr lang="en-US" altLang="zh-CN" sz="900" b="1" dirty="0"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 dirty="0">
                  <a:latin typeface="楷体"/>
                  <a:ea typeface="楷体"/>
                  <a:cs typeface="楷体"/>
                </a:rPr>
                <a:t>对称轴为      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 </a:t>
              </a:r>
              <a:r>
                <a:rPr lang="zh-CN" altLang="en-US" sz="2000" b="1" dirty="0">
                  <a:latin typeface="楷体"/>
                  <a:ea typeface="楷体"/>
                  <a:cs typeface="楷体"/>
                </a:rPr>
                <a:t>如图，</a:t>
              </a:r>
              <a:r>
                <a:rPr lang="en-US" altLang="zh-CN" sz="2000" b="1" dirty="0">
                  <a:latin typeface="楷体"/>
                  <a:ea typeface="楷体"/>
                  <a:cs typeface="楷体"/>
                </a:rPr>
                <a:t>    </a:t>
              </a:r>
            </a:p>
          </p:txBody>
        </p:sp>
        <p:graphicFrame>
          <p:nvGraphicFramePr>
            <p:cNvPr id="26638" name="Object 14"/>
            <p:cNvGraphicFramePr>
              <a:graphicFrameLocks noChangeAspect="1"/>
            </p:cNvGraphicFramePr>
            <p:nvPr/>
          </p:nvGraphicFramePr>
          <p:xfrm>
            <a:off x="748" y="1642"/>
            <a:ext cx="580" cy="432"/>
          </p:xfrm>
          <a:graphic>
            <a:graphicData uri="http://schemas.openxmlformats.org/presentationml/2006/ole">
              <p:oleObj spid="_x0000_s26638" name="Microsoft Equation 3.0" r:id="rId3" imgW="558720" imgH="393480" progId="Equation.3">
                <p:embed/>
              </p:oleObj>
            </a:graphicData>
          </a:graphic>
        </p:graphicFrame>
      </p:grpSp>
      <p:cxnSp>
        <p:nvCxnSpPr>
          <p:cNvPr id="47" name="直接连接符 46"/>
          <p:cNvCxnSpPr/>
          <p:nvPr/>
        </p:nvCxnSpPr>
        <p:spPr>
          <a:xfrm>
            <a:off x="8101013" y="1563688"/>
            <a:ext cx="0" cy="14446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6516688" y="690563"/>
            <a:ext cx="2447925" cy="1593850"/>
            <a:chOff x="6516216" y="690250"/>
            <a:chExt cx="2448272" cy="1593468"/>
          </a:xfrm>
        </p:grpSpPr>
        <p:cxnSp>
          <p:nvCxnSpPr>
            <p:cNvPr id="38" name="直接箭头连接符 37"/>
            <p:cNvCxnSpPr/>
            <p:nvPr/>
          </p:nvCxnSpPr>
          <p:spPr>
            <a:xfrm>
              <a:off x="6660698" y="1636173"/>
              <a:ext cx="2087859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箭头连接符 38"/>
            <p:cNvCxnSpPr/>
            <p:nvPr/>
          </p:nvCxnSpPr>
          <p:spPr>
            <a:xfrm flipH="1" flipV="1">
              <a:off x="6803594" y="915621"/>
              <a:ext cx="9526" cy="136809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661" name="矩形 48"/>
            <p:cNvSpPr>
              <a:spLocks noChangeArrowheads="1"/>
            </p:cNvSpPr>
            <p:nvPr/>
          </p:nvSpPr>
          <p:spPr bwMode="auto">
            <a:xfrm>
              <a:off x="7942722" y="1635646"/>
              <a:ext cx="3016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>
                  <a:latin typeface="楷体"/>
                  <a:ea typeface="楷体"/>
                  <a:cs typeface="楷体"/>
                </a:rPr>
                <a:t>2</a:t>
              </a:r>
              <a:endParaRPr lang="zh-CN" altLang="en-US">
                <a:latin typeface="Franklin Gothic Book"/>
              </a:endParaRPr>
            </a:p>
          </p:txBody>
        </p:sp>
        <p:sp>
          <p:nvSpPr>
            <p:cNvPr id="26662" name="矩形 49"/>
            <p:cNvSpPr>
              <a:spLocks noChangeArrowheads="1"/>
            </p:cNvSpPr>
            <p:nvPr/>
          </p:nvSpPr>
          <p:spPr bwMode="auto">
            <a:xfrm>
              <a:off x="6516216" y="1563638"/>
              <a:ext cx="3016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>
                  <a:latin typeface="楷体"/>
                  <a:ea typeface="楷体"/>
                  <a:cs typeface="楷体"/>
                </a:rPr>
                <a:t>O</a:t>
              </a:r>
              <a:endParaRPr lang="zh-CN" altLang="en-US">
                <a:latin typeface="Franklin Gothic Book"/>
              </a:endParaRPr>
            </a:p>
          </p:txBody>
        </p:sp>
        <p:sp>
          <p:nvSpPr>
            <p:cNvPr id="26663" name="矩形 50"/>
            <p:cNvSpPr>
              <a:spLocks noChangeArrowheads="1"/>
            </p:cNvSpPr>
            <p:nvPr/>
          </p:nvSpPr>
          <p:spPr bwMode="auto">
            <a:xfrm>
              <a:off x="8662802" y="1491630"/>
              <a:ext cx="3016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>
                  <a:latin typeface="楷体"/>
                  <a:ea typeface="楷体"/>
                  <a:cs typeface="楷体"/>
                </a:rPr>
                <a:t>X</a:t>
              </a:r>
              <a:endParaRPr lang="zh-CN" altLang="en-US">
                <a:latin typeface="Franklin Gothic Book"/>
              </a:endParaRPr>
            </a:p>
          </p:txBody>
        </p:sp>
        <p:sp>
          <p:nvSpPr>
            <p:cNvPr id="26664" name="矩形 51"/>
            <p:cNvSpPr>
              <a:spLocks noChangeArrowheads="1"/>
            </p:cNvSpPr>
            <p:nvPr/>
          </p:nvSpPr>
          <p:spPr bwMode="auto">
            <a:xfrm>
              <a:off x="6516216" y="690250"/>
              <a:ext cx="30168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>
                  <a:latin typeface="楷体"/>
                  <a:ea typeface="楷体"/>
                  <a:cs typeface="楷体"/>
                </a:rPr>
                <a:t>y</a:t>
              </a:r>
              <a:endParaRPr lang="zh-CN" altLang="en-US">
                <a:latin typeface="Franklin Gothic Book"/>
              </a:endParaRPr>
            </a:p>
          </p:txBody>
        </p:sp>
        <p:grpSp>
          <p:nvGrpSpPr>
            <p:cNvPr id="26665" name="组合 58"/>
            <p:cNvGrpSpPr>
              <a:grpSpLocks/>
            </p:cNvGrpSpPr>
            <p:nvPr/>
          </p:nvGrpSpPr>
          <p:grpSpPr bwMode="auto">
            <a:xfrm>
              <a:off x="7236296" y="1563638"/>
              <a:ext cx="301686" cy="432048"/>
              <a:chOff x="7510674" y="1563638"/>
              <a:chExt cx="301686" cy="432048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7668606" y="1563166"/>
                <a:ext cx="0" cy="144427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667" name="矩形 53"/>
              <p:cNvSpPr>
                <a:spLocks noChangeArrowheads="1"/>
              </p:cNvSpPr>
              <p:nvPr/>
            </p:nvSpPr>
            <p:spPr bwMode="auto">
              <a:xfrm>
                <a:off x="7510674" y="1626354"/>
                <a:ext cx="301686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b="1">
                    <a:latin typeface="楷体"/>
                    <a:ea typeface="楷体"/>
                    <a:cs typeface="楷体"/>
                  </a:rPr>
                  <a:t>1</a:t>
                </a:r>
                <a:endParaRPr lang="zh-CN" altLang="en-US">
                  <a:latin typeface="Franklin Gothic Book"/>
                </a:endParaRPr>
              </a:p>
            </p:txBody>
          </p:sp>
        </p:grp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7732713" y="339725"/>
            <a:ext cx="223837" cy="2151063"/>
            <a:chOff x="7875984" y="339502"/>
            <a:chExt cx="224408" cy="2151856"/>
          </a:xfrm>
        </p:grpSpPr>
        <p:cxnSp>
          <p:nvCxnSpPr>
            <p:cNvPr id="55" name="直接连接符 54"/>
            <p:cNvCxnSpPr/>
            <p:nvPr/>
          </p:nvCxnSpPr>
          <p:spPr>
            <a:xfrm flipH="1">
              <a:off x="7875984" y="771461"/>
              <a:ext cx="7957" cy="1719897"/>
            </a:xfrm>
            <a:prstGeom prst="line">
              <a:avLst/>
            </a:prstGeom>
            <a:ln w="2222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6639" name="Object 15"/>
            <p:cNvGraphicFramePr>
              <a:graphicFrameLocks noChangeAspect="1"/>
            </p:cNvGraphicFramePr>
            <p:nvPr/>
          </p:nvGraphicFramePr>
          <p:xfrm>
            <a:off x="7884368" y="339502"/>
            <a:ext cx="216024" cy="558062"/>
          </p:xfrm>
          <a:graphic>
            <a:graphicData uri="http://schemas.openxmlformats.org/presentationml/2006/ole">
              <p:oleObj spid="_x0000_s26639" name="Microsoft Equation 3.0" r:id="rId4" imgW="152280" imgH="393480" progId="Equation.3">
                <p:embed/>
              </p:oleObj>
            </a:graphicData>
          </a:graphic>
        </p:graphicFrame>
      </p:grpSp>
      <p:grpSp>
        <p:nvGrpSpPr>
          <p:cNvPr id="65" name="组合 64"/>
          <p:cNvGrpSpPr>
            <a:grpSpLocks/>
          </p:cNvGrpSpPr>
          <p:nvPr/>
        </p:nvGrpSpPr>
        <p:grpSpPr bwMode="auto">
          <a:xfrm>
            <a:off x="7596188" y="842963"/>
            <a:ext cx="1944687" cy="2016125"/>
            <a:chOff x="6948264" y="915566"/>
            <a:chExt cx="1008112" cy="2016224"/>
          </a:xfrm>
        </p:grpSpPr>
        <p:sp>
          <p:nvSpPr>
            <p:cNvPr id="61" name="任意多边形 60"/>
            <p:cNvSpPr/>
            <p:nvPr/>
          </p:nvSpPr>
          <p:spPr>
            <a:xfrm>
              <a:off x="6948264" y="1109251"/>
              <a:ext cx="1008112" cy="1065264"/>
            </a:xfrm>
            <a:custGeom>
              <a:avLst/>
              <a:gdLst>
                <a:gd name="connsiteX0" fmla="*/ 0 w 865632"/>
                <a:gd name="connsiteY0" fmla="*/ 0 h 1064768"/>
                <a:gd name="connsiteX1" fmla="*/ 475488 w 865632"/>
                <a:gd name="connsiteY1" fmla="*/ 1060704 h 1064768"/>
                <a:gd name="connsiteX2" fmla="*/ 865632 w 865632"/>
                <a:gd name="connsiteY2" fmla="*/ 24384 h 1064768"/>
                <a:gd name="connsiteX3" fmla="*/ 865632 w 865632"/>
                <a:gd name="connsiteY3" fmla="*/ 24384 h 106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5632" h="1064768">
                  <a:moveTo>
                    <a:pt x="0" y="0"/>
                  </a:moveTo>
                  <a:cubicBezTo>
                    <a:pt x="165608" y="528320"/>
                    <a:pt x="331216" y="1056640"/>
                    <a:pt x="475488" y="1060704"/>
                  </a:cubicBezTo>
                  <a:cubicBezTo>
                    <a:pt x="619760" y="1064768"/>
                    <a:pt x="865632" y="24384"/>
                    <a:pt x="865632" y="24384"/>
                  </a:cubicBezTo>
                  <a:lnTo>
                    <a:pt x="865632" y="24384"/>
                  </a:lnTo>
                </a:path>
              </a:pathLst>
            </a:cu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6656" name="组合 61"/>
            <p:cNvGrpSpPr>
              <a:grpSpLocks/>
            </p:cNvGrpSpPr>
            <p:nvPr/>
          </p:nvGrpSpPr>
          <p:grpSpPr bwMode="auto">
            <a:xfrm>
              <a:off x="7284302" y="915566"/>
              <a:ext cx="240026" cy="2016224"/>
              <a:chOff x="7644342" y="771550"/>
              <a:chExt cx="240026" cy="2016224"/>
            </a:xfrm>
          </p:grpSpPr>
          <p:cxnSp>
            <p:nvCxnSpPr>
              <p:cNvPr id="63" name="直接连接符 62"/>
              <p:cNvCxnSpPr/>
              <p:nvPr/>
            </p:nvCxnSpPr>
            <p:spPr>
              <a:xfrm flipH="1">
                <a:off x="7876139" y="771550"/>
                <a:ext cx="8229" cy="1719346"/>
              </a:xfrm>
              <a:prstGeom prst="line">
                <a:avLst/>
              </a:prstGeom>
              <a:ln w="22225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6640" name="Object 16"/>
              <p:cNvGraphicFramePr>
                <a:graphicFrameLocks noChangeAspect="1"/>
              </p:cNvGraphicFramePr>
              <p:nvPr/>
            </p:nvGraphicFramePr>
            <p:xfrm>
              <a:off x="7644342" y="2230562"/>
              <a:ext cx="203266" cy="557212"/>
            </p:xfrm>
            <a:graphic>
              <a:graphicData uri="http://schemas.openxmlformats.org/presentationml/2006/ole">
                <p:oleObj spid="_x0000_s26640" name="Microsoft Equation 3.0" r:id="rId5" imgW="279360" imgH="393480" progId="Equation.3">
                  <p:embed/>
                </p:oleObj>
              </a:graphicData>
            </a:graphic>
          </p:graphicFrame>
        </p:grpSp>
      </p:grpSp>
      <p:grpSp>
        <p:nvGrpSpPr>
          <p:cNvPr id="26671" name="Group 47"/>
          <p:cNvGrpSpPr>
            <a:grpSpLocks/>
          </p:cNvGrpSpPr>
          <p:nvPr/>
        </p:nvGrpSpPr>
        <p:grpSpPr bwMode="auto">
          <a:xfrm>
            <a:off x="34925" y="3376613"/>
            <a:ext cx="7345363" cy="1355725"/>
            <a:chOff x="22" y="2028"/>
            <a:chExt cx="4627" cy="854"/>
          </a:xfrm>
        </p:grpSpPr>
        <p:sp>
          <p:nvSpPr>
            <p:cNvPr id="26654" name="矩形 65"/>
            <p:cNvSpPr>
              <a:spLocks noChangeArrowheads="1"/>
            </p:cNvSpPr>
            <p:nvPr/>
          </p:nvSpPr>
          <p:spPr bwMode="auto">
            <a:xfrm>
              <a:off x="22" y="2113"/>
              <a:ext cx="4627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楷体"/>
                  <a:ea typeface="楷体"/>
                  <a:cs typeface="楷体"/>
                </a:rPr>
                <a:t>要使数列</a:t>
              </a:r>
              <a:r>
                <a:rPr lang="en-US" altLang="zh-CN" sz="2000" b="1">
                  <a:latin typeface="楷体"/>
                  <a:ea typeface="楷体"/>
                  <a:cs typeface="楷体"/>
                </a:rPr>
                <a:t>{a</a:t>
              </a:r>
              <a:r>
                <a:rPr lang="en-US" altLang="zh-CN" sz="2000" b="1" baseline="-25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000" b="1">
                  <a:latin typeface="楷体"/>
                  <a:ea typeface="楷体"/>
                  <a:cs typeface="楷体"/>
                </a:rPr>
                <a:t>}</a:t>
              </a:r>
              <a:r>
                <a:rPr lang="zh-CN" altLang="en-US" sz="2000" b="1">
                  <a:latin typeface="楷体"/>
                  <a:ea typeface="楷体"/>
                  <a:cs typeface="楷体"/>
                </a:rPr>
                <a:t>增，即使对称轴偏直线      的左侧，</a:t>
              </a:r>
              <a:endParaRPr lang="en-US" altLang="zh-CN" sz="2000" b="1">
                <a:latin typeface="楷体"/>
                <a:ea typeface="楷体"/>
                <a:cs typeface="楷体"/>
              </a:endParaRPr>
            </a:p>
            <a:p>
              <a:endParaRPr lang="en-US" altLang="zh-CN" sz="2000" b="1"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>
                  <a:latin typeface="楷体"/>
                  <a:ea typeface="楷体"/>
                  <a:cs typeface="楷体"/>
                </a:rPr>
                <a:t>即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     </a:t>
              </a:r>
              <a:endParaRPr lang="zh-CN" altLang="en-US" sz="2400">
                <a:latin typeface="Franklin Gothic Book"/>
              </a:endParaRPr>
            </a:p>
          </p:txBody>
        </p:sp>
        <p:graphicFrame>
          <p:nvGraphicFramePr>
            <p:cNvPr id="26641" name="Object 17"/>
            <p:cNvGraphicFramePr>
              <a:graphicFrameLocks noChangeAspect="1"/>
            </p:cNvGraphicFramePr>
            <p:nvPr/>
          </p:nvGraphicFramePr>
          <p:xfrm>
            <a:off x="2653" y="2028"/>
            <a:ext cx="408" cy="454"/>
          </p:xfrm>
          <a:graphic>
            <a:graphicData uri="http://schemas.openxmlformats.org/presentationml/2006/ole">
              <p:oleObj spid="_x0000_s26641" name="Microsoft Equation 3.0" r:id="rId6" imgW="380880" imgH="393480" progId="Equation.3">
                <p:embed/>
              </p:oleObj>
            </a:graphicData>
          </a:graphic>
        </p:graphicFrame>
        <p:graphicFrame>
          <p:nvGraphicFramePr>
            <p:cNvPr id="26642" name="Object 18"/>
            <p:cNvGraphicFramePr>
              <a:graphicFrameLocks noChangeAspect="1"/>
            </p:cNvGraphicFramePr>
            <p:nvPr/>
          </p:nvGraphicFramePr>
          <p:xfrm>
            <a:off x="294" y="2436"/>
            <a:ext cx="590" cy="446"/>
          </p:xfrm>
          <a:graphic>
            <a:graphicData uri="http://schemas.openxmlformats.org/presentationml/2006/ole">
              <p:oleObj spid="_x0000_s26642" name="Microsoft Equation 3.0" r:id="rId7" imgW="520560" imgH="393480" progId="Equation.3">
                <p:embed/>
              </p:oleObj>
            </a:graphicData>
          </a:graphic>
        </p:graphicFrame>
      </p:grpSp>
      <p:sp>
        <p:nvSpPr>
          <p:cNvPr id="67" name="矩形 66"/>
          <p:cNvSpPr>
            <a:spLocks noChangeArrowheads="1"/>
          </p:cNvSpPr>
          <p:nvPr/>
        </p:nvSpPr>
        <p:spPr bwMode="auto">
          <a:xfrm>
            <a:off x="1476375" y="4156075"/>
            <a:ext cx="19446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∴</a:t>
            </a:r>
            <a:r>
              <a:rPr lang="el-GR" altLang="zh-CN" sz="2000" b="1">
                <a:latin typeface="楷体"/>
                <a:ea typeface="楷体"/>
                <a:cs typeface="楷体"/>
              </a:rPr>
              <a:t>λ</a:t>
            </a:r>
            <a:r>
              <a:rPr lang="zh-CN" altLang="el-GR" sz="2000" b="1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-3.</a:t>
            </a:r>
            <a:endParaRPr lang="zh-CN" altLang="en-US" sz="2000">
              <a:latin typeface="Franklin Gothic Book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107950" y="4659313"/>
            <a:ext cx="6119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动态感悟与形结合的意义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79512" y="355501"/>
            <a:ext cx="3096344" cy="5760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6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6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45679E-6 L -0.11805 3.45679E-6 " pathEditMode="relative" rAng="0" ptsTypes="AA">
                                      <p:cBhvr>
                                        <p:cTn id="4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3" grpId="0"/>
      <p:bldP spid="35" grpId="0"/>
      <p:bldP spid="67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4625" y="1744663"/>
            <a:ext cx="69897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变式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.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等差数列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的公差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d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＜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0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，且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|a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|=|a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9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|,</a:t>
            </a:r>
          </a:p>
          <a:p>
            <a:endParaRPr lang="en-US" altLang="zh-CN" sz="2400" b="1" dirty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则使前项和</a:t>
            </a:r>
            <a:r>
              <a:rPr lang="en-US" altLang="zh-CN" sz="2400" b="1" dirty="0" err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 dirty="0" err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取得最大时正整数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的值为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_______</a:t>
            </a:r>
            <a:endParaRPr lang="zh-CN" altLang="en-US" sz="2400" baseline="-25000" dirty="0">
              <a:latin typeface="Franklin Gothic Book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5580063" y="2473325"/>
            <a:ext cx="95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5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或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6.</a:t>
            </a:r>
            <a:endParaRPr lang="zh-CN" altLang="en-US" sz="2400">
              <a:solidFill>
                <a:srgbClr val="FF0000"/>
              </a:solidFill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矩形 4"/>
          <p:cNvSpPr>
            <a:spLocks noChangeArrowheads="1"/>
          </p:cNvSpPr>
          <p:nvPr/>
        </p:nvSpPr>
        <p:spPr bwMode="auto">
          <a:xfrm>
            <a:off x="107950" y="484188"/>
            <a:ext cx="6624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中，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=1,a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48000" dirty="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求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.</a:t>
            </a:r>
            <a:endParaRPr lang="zh-CN" altLang="en-US" sz="2400" baseline="-25000" dirty="0">
              <a:latin typeface="Franklin Gothic Book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07950" y="1741488"/>
            <a:ext cx="605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设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</a:t>
            </a:r>
            <a:r>
              <a:rPr lang="el-GR" altLang="zh-CN" sz="2400" b="1" dirty="0">
                <a:latin typeface="楷体"/>
                <a:ea typeface="楷体"/>
                <a:cs typeface="楷体"/>
              </a:rPr>
              <a:t>α</a:t>
            </a:r>
            <a:r>
              <a:rPr lang="en-US" altLang="zh-CN" b="1" dirty="0"/>
              <a:t>·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baseline="46000" dirty="0">
                <a:latin typeface="楷体"/>
                <a:ea typeface="楷体_GB2312" pitchFamily="49" charset="-122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=3(a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</a:t>
            </a:r>
            <a:r>
              <a:rPr lang="el-GR" altLang="zh-CN" sz="2400" b="1" dirty="0">
                <a:latin typeface="楷体"/>
                <a:ea typeface="楷体"/>
                <a:cs typeface="楷体"/>
              </a:rPr>
              <a:t>α</a:t>
            </a:r>
            <a:r>
              <a:rPr lang="en-US" altLang="zh-CN" b="1" dirty="0"/>
              <a:t>·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baseline="46000" dirty="0">
                <a:latin typeface="楷体"/>
                <a:ea typeface="楷体_GB2312" pitchFamily="49" charset="-122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)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7950" y="2182813"/>
            <a:ext cx="605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楷体"/>
                <a:ea typeface="楷体"/>
                <a:cs typeface="楷体"/>
              </a:rPr>
              <a:t>即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</a:t>
            </a:r>
            <a:r>
              <a:rPr lang="el-GR" altLang="zh-CN" sz="2400" b="1" dirty="0">
                <a:latin typeface="楷体"/>
                <a:ea typeface="楷体"/>
                <a:cs typeface="楷体"/>
              </a:rPr>
              <a:t>α</a:t>
            </a:r>
            <a:r>
              <a:rPr lang="en-US" altLang="zh-CN" b="1" dirty="0"/>
              <a:t>·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baseline="46000" dirty="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，比较系数，得</a:t>
            </a:r>
            <a:r>
              <a:rPr lang="el-GR" altLang="zh-CN" sz="2400" b="1" dirty="0">
                <a:latin typeface="楷体"/>
                <a:ea typeface="楷体"/>
                <a:cs typeface="楷体"/>
              </a:rPr>
              <a:t>α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=1，</a:t>
            </a:r>
            <a:endParaRPr lang="zh-CN" altLang="en-US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07950" y="2643188"/>
            <a:ext cx="605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∴ 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46000" dirty="0">
                <a:latin typeface="楷体"/>
                <a:ea typeface="楷体_GB2312" pitchFamily="49" charset="-122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=3(a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48000" dirty="0">
                <a:latin typeface="楷体"/>
                <a:ea typeface="楷体_GB2312" pitchFamily="49" charset="-122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)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60421" name="矩形 9"/>
          <p:cNvSpPr>
            <a:spLocks noChangeArrowheads="1"/>
          </p:cNvSpPr>
          <p:nvPr/>
        </p:nvSpPr>
        <p:spPr bwMode="auto">
          <a:xfrm>
            <a:off x="107950" y="3076575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∴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46000" dirty="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为公比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3，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首项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3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的等比数列，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07950" y="3549650"/>
            <a:ext cx="605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楷体"/>
                <a:ea typeface="楷体"/>
                <a:cs typeface="楷体"/>
              </a:rPr>
              <a:t>∴a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48000" dirty="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</a:t>
            </a:r>
            <a:r>
              <a:rPr lang="en-US" altLang="zh-CN" b="1" dirty="0"/>
              <a:t>·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baseline="56000" dirty="0">
                <a:latin typeface="楷体"/>
                <a:ea typeface="楷体_GB2312" pitchFamily="49" charset="-122"/>
              </a:rPr>
              <a:t>n-1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</a:t>
            </a:r>
            <a:r>
              <a:rPr lang="en-US" altLang="zh-CN" sz="2400" b="1" baseline="50000" dirty="0">
                <a:latin typeface="楷体"/>
                <a:ea typeface="楷体_GB2312" pitchFamily="49" charset="-122"/>
              </a:rPr>
              <a:t>n</a:t>
            </a:r>
            <a:endParaRPr lang="zh-CN" altLang="en-US" sz="2400" b="1" baseline="50000" dirty="0">
              <a:latin typeface="楷体"/>
              <a:ea typeface="楷体_GB2312" pitchFamily="49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07950" y="3983038"/>
            <a:ext cx="605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=3</a:t>
            </a:r>
            <a:r>
              <a:rPr lang="en-US" altLang="zh-CN" sz="2400" b="1" baseline="4600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-2</a:t>
            </a:r>
            <a:r>
              <a:rPr lang="en-US" altLang="zh-CN" sz="2400" b="1" baseline="48000">
                <a:latin typeface="楷体"/>
                <a:ea typeface="楷体_GB2312" pitchFamily="49" charset="-122"/>
              </a:rPr>
              <a:t>n</a:t>
            </a:r>
            <a:endParaRPr lang="zh-CN" altLang="en-US" sz="2400" baseline="48000">
              <a:latin typeface="楷体"/>
              <a:ea typeface="楷体_GB2312" pitchFamily="49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07950" y="915988"/>
            <a:ext cx="63357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递推数列的关键是利用</a:t>
            </a:r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待定系数法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构造新数列，</a:t>
            </a: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也可</a:t>
            </a:r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同乘（除）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某一特征式而得到新数列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.</a:t>
            </a:r>
            <a:endParaRPr lang="zh-CN" altLang="en-US" sz="2000" dirty="0">
              <a:latin typeface="Franklin Gothic Book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07950" y="4443413"/>
            <a:ext cx="6119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待定系数是构造新数列的入口点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0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" grpId="0"/>
      <p:bldP spid="6" grpId="0"/>
      <p:bldP spid="7" grpId="0"/>
      <p:bldP spid="9" grpId="0"/>
      <p:bldP spid="60421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0" name="矩形 4"/>
          <p:cNvSpPr>
            <a:spLocks noChangeArrowheads="1"/>
          </p:cNvSpPr>
          <p:nvPr/>
        </p:nvSpPr>
        <p:spPr bwMode="auto">
          <a:xfrm>
            <a:off x="179388" y="555625"/>
            <a:ext cx="684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中，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=1,a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=3a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50000" dirty="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求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>
                <a:latin typeface="楷体"/>
                <a:ea typeface="楷体"/>
                <a:cs typeface="楷体"/>
              </a:rPr>
              <a:t>，</a:t>
            </a:r>
            <a:endParaRPr lang="zh-CN" altLang="en-US" sz="2400" baseline="-25000" dirty="0">
              <a:latin typeface="Franklin Gothic Book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4925" y="4125913"/>
            <a:ext cx="2233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=3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-2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endParaRPr lang="zh-CN" altLang="en-US" sz="2400" baseline="30000">
              <a:latin typeface="Franklin Gothic Book"/>
            </a:endParaRP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107950" y="915988"/>
            <a:ext cx="6500813" cy="863600"/>
            <a:chOff x="107504" y="915566"/>
            <a:chExt cx="6501624" cy="864096"/>
          </a:xfrm>
        </p:grpSpPr>
        <p:sp>
          <p:nvSpPr>
            <p:cNvPr id="56340" name="矩形 5"/>
            <p:cNvSpPr>
              <a:spLocks noChangeArrowheads="1"/>
            </p:cNvSpPr>
            <p:nvPr/>
          </p:nvSpPr>
          <p:spPr bwMode="auto">
            <a:xfrm>
              <a:off x="107504" y="1164689"/>
              <a:ext cx="60536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解</a:t>
              </a:r>
              <a:r>
                <a:rPr lang="en-US" altLang="zh-CN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2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：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递推式两边同除以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2</a:t>
              </a:r>
              <a:r>
                <a:rPr lang="en-US" altLang="zh-CN" sz="2400" b="1" baseline="30000" dirty="0">
                  <a:latin typeface="楷体"/>
                  <a:ea typeface="楷体"/>
                  <a:cs typeface="楷体"/>
                </a:rPr>
                <a:t>n+1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:</a:t>
              </a:r>
              <a:endParaRPr lang="zh-CN" altLang="en-US" sz="2400" dirty="0">
                <a:latin typeface="Franklin Gothic Book"/>
              </a:endParaRPr>
            </a:p>
          </p:txBody>
        </p:sp>
        <p:graphicFrame>
          <p:nvGraphicFramePr>
            <p:cNvPr id="56322" name="Object 2"/>
            <p:cNvGraphicFramePr>
              <a:graphicFrameLocks noChangeAspect="1"/>
            </p:cNvGraphicFramePr>
            <p:nvPr/>
          </p:nvGraphicFramePr>
          <p:xfrm>
            <a:off x="4211959" y="915566"/>
            <a:ext cx="2397169" cy="864096"/>
          </p:xfrm>
          <a:graphic>
            <a:graphicData uri="http://schemas.openxmlformats.org/presentationml/2006/ole">
              <p:oleObj spid="_x0000_s56322" name="Microsoft Equation 3.0" r:id="rId3" imgW="1091880" imgH="393480" progId="Equation.3">
                <p:embed/>
              </p:oleObj>
            </a:graphicData>
          </a:graphic>
        </p:graphicFrame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34925" y="1492250"/>
            <a:ext cx="6054725" cy="792163"/>
            <a:chOff x="35496" y="1491630"/>
            <a:chExt cx="6053669" cy="792088"/>
          </a:xfrm>
        </p:grpSpPr>
        <p:sp>
          <p:nvSpPr>
            <p:cNvPr id="56339" name="矩形 6"/>
            <p:cNvSpPr>
              <a:spLocks noChangeArrowheads="1"/>
            </p:cNvSpPr>
            <p:nvPr/>
          </p:nvSpPr>
          <p:spPr bwMode="auto">
            <a:xfrm>
              <a:off x="35496" y="1635646"/>
              <a:ext cx="60536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楷体"/>
                  <a:ea typeface="楷体"/>
                  <a:cs typeface="楷体"/>
                </a:rPr>
                <a:t>设</a:t>
              </a:r>
              <a:endParaRPr lang="zh-CN" altLang="en-US" sz="2400">
                <a:latin typeface="Franklin Gothic Book"/>
              </a:endParaRPr>
            </a:p>
          </p:txBody>
        </p:sp>
        <p:graphicFrame>
          <p:nvGraphicFramePr>
            <p:cNvPr id="56323" name="Object 3"/>
            <p:cNvGraphicFramePr>
              <a:graphicFrameLocks noChangeAspect="1"/>
            </p:cNvGraphicFramePr>
            <p:nvPr/>
          </p:nvGraphicFramePr>
          <p:xfrm>
            <a:off x="539552" y="1491630"/>
            <a:ext cx="1296144" cy="792088"/>
          </p:xfrm>
          <a:graphic>
            <a:graphicData uri="http://schemas.openxmlformats.org/presentationml/2006/ole">
              <p:oleObj spid="_x0000_s56323" name="Microsoft Equation 3.0" r:id="rId4" imgW="545760" imgH="393480" progId="Equation.3">
                <p:embed/>
              </p:oleObj>
            </a:graphicData>
          </a:graphic>
        </p:graphicFrame>
      </p:grpSp>
      <p:graphicFrame>
        <p:nvGraphicFramePr>
          <p:cNvPr id="56324" name="Object 4"/>
          <p:cNvGraphicFramePr>
            <a:graphicFrameLocks noChangeAspect="1"/>
          </p:cNvGraphicFramePr>
          <p:nvPr/>
        </p:nvGraphicFramePr>
        <p:xfrm>
          <a:off x="1979613" y="1492250"/>
          <a:ext cx="2160587" cy="787400"/>
        </p:xfrm>
        <a:graphic>
          <a:graphicData uri="http://schemas.openxmlformats.org/presentationml/2006/ole">
            <p:oleObj spid="_x0000_s56324" name="Microsoft Equation 3.0" r:id="rId5" imgW="1079280" imgH="393480" progId="Equation.3">
              <p:embed/>
            </p:oleObj>
          </a:graphicData>
        </a:graphic>
      </p:graphicFrame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107950" y="2087563"/>
            <a:ext cx="6053138" cy="771525"/>
            <a:chOff x="107504" y="2086867"/>
            <a:chExt cx="6053669" cy="772915"/>
          </a:xfrm>
        </p:grpSpPr>
        <p:sp>
          <p:nvSpPr>
            <p:cNvPr id="56338" name="矩形 7"/>
            <p:cNvSpPr>
              <a:spLocks noChangeArrowheads="1"/>
            </p:cNvSpPr>
            <p:nvPr/>
          </p:nvSpPr>
          <p:spPr bwMode="auto">
            <a:xfrm>
              <a:off x="107504" y="2254101"/>
              <a:ext cx="605366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设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b</a:t>
              </a:r>
              <a:r>
                <a:rPr lang="en-US" altLang="zh-CN" sz="2400" b="1" baseline="-25000" dirty="0">
                  <a:latin typeface="楷体"/>
                  <a:ea typeface="楷体"/>
                  <a:cs typeface="楷体"/>
                </a:rPr>
                <a:t>n+1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+</a:t>
              </a:r>
              <a:r>
                <a:rPr lang="el-GR" altLang="zh-CN" sz="2400" b="1" dirty="0">
                  <a:latin typeface="楷体"/>
                  <a:ea typeface="楷体"/>
                  <a:cs typeface="楷体"/>
                </a:rPr>
                <a:t>α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=  (</a:t>
              </a:r>
              <a:r>
                <a:rPr lang="en-US" altLang="zh-CN" sz="2400" b="1" dirty="0" err="1">
                  <a:latin typeface="楷体"/>
                  <a:ea typeface="楷体"/>
                  <a:cs typeface="楷体"/>
                </a:rPr>
                <a:t>b</a:t>
              </a:r>
              <a:r>
                <a:rPr lang="en-US" altLang="zh-CN" sz="2400" b="1" baseline="-25000" dirty="0" err="1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+</a:t>
              </a:r>
              <a:r>
                <a:rPr lang="el-GR" altLang="zh-CN" sz="2400" b="1" dirty="0">
                  <a:latin typeface="楷体"/>
                  <a:ea typeface="楷体"/>
                  <a:cs typeface="楷体"/>
                </a:rPr>
                <a:t>α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),</a:t>
              </a:r>
              <a:r>
                <a:rPr lang="zh-CN" altLang="en-US" sz="2400" b="1" dirty="0">
                  <a:latin typeface="楷体"/>
                  <a:ea typeface="楷体"/>
                  <a:cs typeface="楷体"/>
                </a:rPr>
                <a:t>比较系数，得</a:t>
              </a:r>
              <a:r>
                <a:rPr lang="el-GR" altLang="zh-CN" sz="2400" b="1" dirty="0">
                  <a:latin typeface="楷体"/>
                  <a:ea typeface="楷体"/>
                  <a:cs typeface="楷体"/>
                </a:rPr>
                <a:t>α</a:t>
              </a:r>
              <a:r>
                <a:rPr lang="en-US" altLang="zh-CN" sz="2400" b="1" dirty="0">
                  <a:latin typeface="楷体"/>
                  <a:ea typeface="楷体"/>
                  <a:cs typeface="楷体"/>
                </a:rPr>
                <a:t>=1，</a:t>
              </a:r>
              <a:endParaRPr lang="zh-CN" altLang="en-US" sz="2400" dirty="0">
                <a:latin typeface="Franklin Gothic Book"/>
              </a:endParaRPr>
            </a:p>
          </p:txBody>
        </p:sp>
        <p:graphicFrame>
          <p:nvGraphicFramePr>
            <p:cNvPr id="56325" name="Object 5"/>
            <p:cNvGraphicFramePr>
              <a:graphicFrameLocks noChangeAspect="1"/>
            </p:cNvGraphicFramePr>
            <p:nvPr/>
          </p:nvGraphicFramePr>
          <p:xfrm>
            <a:off x="1619672" y="2086867"/>
            <a:ext cx="299193" cy="772915"/>
          </p:xfrm>
          <a:graphic>
            <a:graphicData uri="http://schemas.openxmlformats.org/presentationml/2006/ole">
              <p:oleObj spid="_x0000_s56325" name="Microsoft Equation 3.0" r:id="rId6" imgW="152280" imgH="393480" progId="Equation.3">
                <p:embed/>
              </p:oleObj>
            </a:graphicData>
          </a:graphic>
        </p:graphicFrame>
      </p:grpSp>
      <p:grpSp>
        <p:nvGrpSpPr>
          <p:cNvPr id="56342" name="Group 22"/>
          <p:cNvGrpSpPr>
            <a:grpSpLocks/>
          </p:cNvGrpSpPr>
          <p:nvPr/>
        </p:nvGrpSpPr>
        <p:grpSpPr bwMode="auto">
          <a:xfrm>
            <a:off x="107950" y="2643188"/>
            <a:ext cx="7200900" cy="773112"/>
            <a:chOff x="68" y="1665"/>
            <a:chExt cx="4536" cy="487"/>
          </a:xfrm>
        </p:grpSpPr>
        <p:sp>
          <p:nvSpPr>
            <p:cNvPr id="56337" name="矩形 8"/>
            <p:cNvSpPr>
              <a:spLocks noChangeArrowheads="1"/>
            </p:cNvSpPr>
            <p:nvPr/>
          </p:nvSpPr>
          <p:spPr bwMode="auto">
            <a:xfrm>
              <a:off x="68" y="1782"/>
              <a:ext cx="45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楷体"/>
                  <a:ea typeface="楷体"/>
                  <a:cs typeface="楷体"/>
                </a:rPr>
                <a:t>∴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数列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{b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+1}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为公比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  ，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首项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  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的等比数列，</a:t>
              </a:r>
              <a:endParaRPr lang="zh-CN" altLang="en-US" sz="2400">
                <a:latin typeface="Franklin Gothic Book"/>
              </a:endParaRPr>
            </a:p>
          </p:txBody>
        </p:sp>
        <p:graphicFrame>
          <p:nvGraphicFramePr>
            <p:cNvPr id="56326" name="Object 6"/>
            <p:cNvGraphicFramePr>
              <a:graphicFrameLocks noChangeAspect="1"/>
            </p:cNvGraphicFramePr>
            <p:nvPr/>
          </p:nvGraphicFramePr>
          <p:xfrm>
            <a:off x="1837" y="1665"/>
            <a:ext cx="202" cy="487"/>
          </p:xfrm>
          <a:graphic>
            <a:graphicData uri="http://schemas.openxmlformats.org/presentationml/2006/ole">
              <p:oleObj spid="_x0000_s56326" name="Microsoft Equation 3.0" r:id="rId7" imgW="152280" imgH="393480" progId="Equation.3">
                <p:embed/>
              </p:oleObj>
            </a:graphicData>
          </a:graphic>
        </p:graphicFrame>
        <p:graphicFrame>
          <p:nvGraphicFramePr>
            <p:cNvPr id="56327" name="Object 7"/>
            <p:cNvGraphicFramePr>
              <a:graphicFrameLocks noChangeAspect="1"/>
            </p:cNvGraphicFramePr>
            <p:nvPr/>
          </p:nvGraphicFramePr>
          <p:xfrm>
            <a:off x="2608" y="1665"/>
            <a:ext cx="202" cy="487"/>
          </p:xfrm>
          <a:graphic>
            <a:graphicData uri="http://schemas.openxmlformats.org/presentationml/2006/ole">
              <p:oleObj spid="_x0000_s56327" name="Microsoft Equation 3.0" r:id="rId8" imgW="152280" imgH="393480" progId="Equation.3">
                <p:embed/>
              </p:oleObj>
            </a:graphicData>
          </a:graphic>
        </p:graphicFrame>
      </p:grpSp>
      <p:graphicFrame>
        <p:nvGraphicFramePr>
          <p:cNvPr id="56328" name="Object 8"/>
          <p:cNvGraphicFramePr>
            <a:graphicFrameLocks noChangeAspect="1"/>
          </p:cNvGraphicFramePr>
          <p:nvPr/>
        </p:nvGraphicFramePr>
        <p:xfrm>
          <a:off x="49213" y="3435350"/>
          <a:ext cx="2997200" cy="720725"/>
        </p:xfrm>
        <a:graphic>
          <a:graphicData uri="http://schemas.openxmlformats.org/presentationml/2006/ole">
            <p:oleObj spid="_x0000_s56328" name="Microsoft Equation 3.0" r:id="rId9" imgW="1638000" imgH="393480" progId="Equation.3">
              <p:embed/>
            </p:oleObj>
          </a:graphicData>
        </a:graphic>
      </p:graphicFrame>
      <p:graphicFrame>
        <p:nvGraphicFramePr>
          <p:cNvPr id="56329" name="Object 9"/>
          <p:cNvGraphicFramePr>
            <a:graphicFrameLocks noChangeAspect="1"/>
          </p:cNvGraphicFramePr>
          <p:nvPr/>
        </p:nvGraphicFramePr>
        <p:xfrm>
          <a:off x="3059113" y="3379788"/>
          <a:ext cx="2295525" cy="704850"/>
        </p:xfrm>
        <a:graphic>
          <a:graphicData uri="http://schemas.openxmlformats.org/presentationml/2006/ole">
            <p:oleObj spid="_x0000_s56329" name="Microsoft Equation 3.0" r:id="rId10" imgW="1282680" imgH="393480" progId="Equation.3">
              <p:embed/>
            </p:oleObj>
          </a:graphicData>
        </a:graphic>
      </p:graphicFrame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07950" y="4557713"/>
            <a:ext cx="6119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同除以一个特征式可构造新数列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6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/>
      <p:bldP spid="11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07950" y="700088"/>
            <a:ext cx="8567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3.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等比数列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中，前项和为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，且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 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=3，S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4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=15，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求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，</a:t>
            </a:r>
            <a:endParaRPr lang="zh-CN" altLang="en-US" sz="2000" baseline="-25000">
              <a:latin typeface="Franklin Gothic Book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34925" y="3622675"/>
            <a:ext cx="6989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=255</a:t>
            </a:r>
          </a:p>
        </p:txBody>
      </p:sp>
      <p:sp>
        <p:nvSpPr>
          <p:cNvPr id="62468" name="矩形 4"/>
          <p:cNvSpPr>
            <a:spLocks noChangeArrowheads="1"/>
          </p:cNvSpPr>
          <p:nvPr/>
        </p:nvSpPr>
        <p:spPr bwMode="auto">
          <a:xfrm>
            <a:off x="107950" y="1166813"/>
            <a:ext cx="7993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对于前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项和，观察下标的特点：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2、4、6、8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等，</a:t>
            </a:r>
            <a:endParaRPr lang="zh-CN" altLang="en-US" sz="2000" dirty="0">
              <a:latin typeface="Franklin Gothic Book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07950" y="1635125"/>
            <a:ext cx="633571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由等比数列的性质有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:</a:t>
            </a:r>
          </a:p>
          <a:p>
            <a:endParaRPr lang="en-US" altLang="zh-CN" sz="1000" b="1" dirty="0">
              <a:latin typeface="楷体"/>
              <a:ea typeface="楷体"/>
              <a:cs typeface="楷体"/>
            </a:endParaRPr>
          </a:p>
          <a:p>
            <a:r>
              <a:rPr lang="en-US" altLang="zh-CN" sz="2000" b="1" dirty="0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, 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4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, 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6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4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, 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6 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成等比数列，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7950" y="2614613"/>
            <a:ext cx="453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即：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3，12，S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6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-15, 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-S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6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成等比数列，</a:t>
            </a:r>
            <a:endParaRPr lang="en-US" altLang="zh-CN" sz="2000" b="1">
              <a:latin typeface="楷体"/>
              <a:ea typeface="楷体"/>
              <a:cs typeface="楷体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4925" y="3117850"/>
            <a:ext cx="1292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6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=63，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258888" y="3117850"/>
            <a:ext cx="436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即：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3，12，48, 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-63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成等比数列，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 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7950" y="4187825"/>
            <a:ext cx="7056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数列性质的灵活运用，抓住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“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间隔距离相等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”.</a:t>
            </a:r>
            <a:endParaRPr lang="zh-CN" altLang="en-US" sz="2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62468" grpId="0"/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8" name="矩形 18"/>
          <p:cNvSpPr>
            <a:spLocks noChangeArrowheads="1"/>
          </p:cNvSpPr>
          <p:nvPr/>
        </p:nvSpPr>
        <p:spPr bwMode="auto">
          <a:xfrm>
            <a:off x="174625" y="660400"/>
            <a:ext cx="8429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探求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3.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等比数列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中，前项和为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，且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=3，S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4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=15，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求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，</a:t>
            </a:r>
            <a:endParaRPr lang="zh-CN" altLang="en-US" sz="2000" baseline="-25000">
              <a:latin typeface="Franklin Gothic Book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79388" y="1246188"/>
            <a:ext cx="6989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endParaRPr lang="en-US" altLang="zh-CN" sz="2000" b="1">
              <a:solidFill>
                <a:srgbClr val="FF0000"/>
              </a:solidFill>
              <a:latin typeface="楷体"/>
              <a:ea typeface="楷体"/>
              <a:cs typeface="楷体"/>
            </a:endParaRPr>
          </a:p>
        </p:txBody>
      </p:sp>
      <p:graphicFrame>
        <p:nvGraphicFramePr>
          <p:cNvPr id="37896" name="Object 8"/>
          <p:cNvGraphicFramePr>
            <a:graphicFrameLocks noChangeAspect="1"/>
          </p:cNvGraphicFramePr>
          <p:nvPr/>
        </p:nvGraphicFramePr>
        <p:xfrm>
          <a:off x="900113" y="1058863"/>
          <a:ext cx="3502025" cy="865187"/>
        </p:xfrm>
        <a:graphic>
          <a:graphicData uri="http://schemas.openxmlformats.org/presentationml/2006/ole">
            <p:oleObj spid="_x0000_s37896" name="Microsoft Equation 3.0" r:id="rId3" imgW="1752480" imgH="444240" progId="Equation.3">
              <p:embed/>
            </p:oleObj>
          </a:graphicData>
        </a:graphic>
      </p:graphicFrame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1893888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则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A-Aq</a:t>
            </a:r>
            <a:r>
              <a:rPr lang="en-US" altLang="zh-CN" sz="20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=3,  A-Aq</a:t>
            </a:r>
            <a:r>
              <a:rPr lang="en-US" altLang="zh-CN" sz="2000" b="1" baseline="30000">
                <a:latin typeface="楷体"/>
                <a:ea typeface="楷体"/>
                <a:cs typeface="楷体"/>
              </a:rPr>
              <a:t>4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=15,</a:t>
            </a:r>
          </a:p>
        </p:txBody>
      </p:sp>
      <p:grpSp>
        <p:nvGrpSpPr>
          <p:cNvPr id="37906" name="Group 18"/>
          <p:cNvGrpSpPr>
            <a:grpSpLocks/>
          </p:cNvGrpSpPr>
          <p:nvPr/>
        </p:nvGrpSpPr>
        <p:grpSpPr bwMode="auto">
          <a:xfrm>
            <a:off x="179388" y="2355850"/>
            <a:ext cx="4572000" cy="1246188"/>
            <a:chOff x="113" y="1484"/>
            <a:chExt cx="2880" cy="785"/>
          </a:xfrm>
        </p:grpSpPr>
        <p:graphicFrame>
          <p:nvGraphicFramePr>
            <p:cNvPr id="37897" name="Object 9"/>
            <p:cNvGraphicFramePr>
              <a:graphicFrameLocks noChangeAspect="1"/>
            </p:cNvGraphicFramePr>
            <p:nvPr/>
          </p:nvGraphicFramePr>
          <p:xfrm>
            <a:off x="1156" y="1484"/>
            <a:ext cx="1478" cy="544"/>
          </p:xfrm>
          <a:graphic>
            <a:graphicData uri="http://schemas.openxmlformats.org/presentationml/2006/ole">
              <p:oleObj spid="_x0000_s37897" name="Microsoft Equation 3.0" r:id="rId4" imgW="1206360" imgH="444240" progId="Equation.3">
                <p:embed/>
              </p:oleObj>
            </a:graphicData>
          </a:graphic>
        </p:graphicFrame>
        <p:sp>
          <p:nvSpPr>
            <p:cNvPr id="37904" name="矩形 6"/>
            <p:cNvSpPr>
              <a:spLocks noChangeArrowheads="1"/>
            </p:cNvSpPr>
            <p:nvPr/>
          </p:nvSpPr>
          <p:spPr bwMode="auto">
            <a:xfrm>
              <a:off x="113" y="1635"/>
              <a:ext cx="2880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楷体"/>
                  <a:ea typeface="楷体"/>
                  <a:cs typeface="楷体"/>
                </a:rPr>
                <a:t>两式相除，得    </a:t>
              </a:r>
              <a:r>
                <a:rPr lang="en-US" altLang="zh-CN" sz="2000" b="1">
                  <a:latin typeface="楷体"/>
                  <a:ea typeface="楷体"/>
                  <a:cs typeface="楷体"/>
                </a:rPr>
                <a:t>          </a:t>
              </a:r>
            </a:p>
            <a:p>
              <a:endParaRPr lang="en-US" altLang="zh-CN" sz="2000" b="1">
                <a:latin typeface="楷体"/>
                <a:ea typeface="楷体"/>
                <a:cs typeface="楷体"/>
              </a:endParaRPr>
            </a:p>
            <a:p>
              <a:r>
                <a:rPr lang="en-US" altLang="zh-CN" sz="2000" b="1">
                  <a:latin typeface="楷体"/>
                  <a:ea typeface="楷体"/>
                  <a:cs typeface="楷体"/>
                </a:rPr>
                <a:t>∴q =±2, A=-1,</a:t>
              </a:r>
            </a:p>
          </p:txBody>
        </p:sp>
      </p:grp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65100" y="3795713"/>
            <a:ext cx="4494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 -1+(±2)</a:t>
            </a:r>
            <a:r>
              <a:rPr lang="en-US" altLang="zh-CN" sz="2000" b="1" baseline="4000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  ,∴S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=(±2)</a:t>
            </a:r>
            <a:r>
              <a:rPr lang="en-US" altLang="zh-CN" sz="2000" b="1" baseline="30000">
                <a:latin typeface="楷体"/>
                <a:ea typeface="楷体"/>
                <a:cs typeface="楷体"/>
              </a:rPr>
              <a:t>8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-1=255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7950" y="4300538"/>
            <a:ext cx="712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对等比数列的前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项和公式，抓住其系数之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“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宏观共性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”.</a:t>
            </a:r>
            <a:endParaRPr lang="zh-CN" altLang="en-US" sz="2000" dirty="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4" name="矩形 4"/>
          <p:cNvSpPr>
            <a:spLocks noChangeArrowheads="1"/>
          </p:cNvSpPr>
          <p:nvPr/>
        </p:nvSpPr>
        <p:spPr bwMode="auto">
          <a:xfrm>
            <a:off x="-36513" y="484188"/>
            <a:ext cx="7129463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等差数列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中，前项和为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，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8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且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                       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比较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p+q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与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4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的大小</a:t>
            </a:r>
            <a:endParaRPr lang="en-US" altLang="zh-CN" sz="2400" b="1">
              <a:latin typeface="楷体"/>
              <a:ea typeface="楷体"/>
              <a:cs typeface="楷体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4925" y="2101850"/>
            <a:ext cx="69897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endParaRPr lang="en-US" altLang="zh-CN" sz="2400" b="1">
              <a:solidFill>
                <a:srgbClr val="FF0000"/>
              </a:solidFill>
              <a:latin typeface="楷体"/>
              <a:ea typeface="楷体"/>
              <a:cs typeface="楷体"/>
            </a:endParaRPr>
          </a:p>
          <a:p>
            <a:endParaRPr lang="en-US" altLang="zh-CN" sz="2400" b="1">
              <a:solidFill>
                <a:srgbClr val="FF0000"/>
              </a:solidFill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0178" name="Object 2"/>
          <p:cNvGraphicFramePr>
            <a:graphicFrameLocks noChangeAspect="1"/>
          </p:cNvGraphicFramePr>
          <p:nvPr/>
        </p:nvGraphicFramePr>
        <p:xfrm>
          <a:off x="487363" y="2139950"/>
          <a:ext cx="2932112" cy="1370013"/>
        </p:xfrm>
        <a:graphic>
          <a:graphicData uri="http://schemas.openxmlformats.org/presentationml/2006/ole">
            <p:oleObj spid="_x0000_s50178" name="Microsoft Equation 3.0" r:id="rId3" imgW="1942920" imgH="888840" progId="Equation.3">
              <p:embed/>
            </p:oleObj>
          </a:graphicData>
        </a:graphic>
      </p:graphicFrame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3492500" y="2068513"/>
          <a:ext cx="2232025" cy="1439862"/>
        </p:xfrm>
        <a:graphic>
          <a:graphicData uri="http://schemas.openxmlformats.org/presentationml/2006/ole">
            <p:oleObj spid="_x0000_s50179" name="Microsoft Equation 3.0" r:id="rId4" imgW="1269720" imgH="888840" progId="Equation.3">
              <p:embed/>
            </p:oleObj>
          </a:graphicData>
        </a:graphic>
      </p:graphicFrame>
      <p:graphicFrame>
        <p:nvGraphicFramePr>
          <p:cNvPr id="50180" name="Object 4"/>
          <p:cNvGraphicFramePr>
            <a:graphicFrameLocks noChangeAspect="1"/>
          </p:cNvGraphicFramePr>
          <p:nvPr/>
        </p:nvGraphicFramePr>
        <p:xfrm>
          <a:off x="107950" y="3436938"/>
          <a:ext cx="1223963" cy="719137"/>
        </p:xfrm>
        <a:graphic>
          <a:graphicData uri="http://schemas.openxmlformats.org/presentationml/2006/ole">
            <p:oleObj spid="_x0000_s50180" name="Microsoft Equation 3.0" r:id="rId5" imgW="672840" imgH="419040" progId="Equation.3">
              <p:embed/>
            </p:oleObj>
          </a:graphicData>
        </a:graphic>
      </p:graphicFrame>
      <p:graphicFrame>
        <p:nvGraphicFramePr>
          <p:cNvPr id="50181" name="Object 5"/>
          <p:cNvGraphicFramePr>
            <a:graphicFrameLocks noChangeAspect="1"/>
          </p:cNvGraphicFramePr>
          <p:nvPr/>
        </p:nvGraphicFramePr>
        <p:xfrm>
          <a:off x="1403350" y="3436938"/>
          <a:ext cx="4646613" cy="719137"/>
        </p:xfrm>
        <a:graphic>
          <a:graphicData uri="http://schemas.openxmlformats.org/presentationml/2006/ole">
            <p:oleObj spid="_x0000_s50181" name="Microsoft Equation 3.0" r:id="rId6" imgW="2539800" imgH="393480" progId="Equation.3">
              <p:embed/>
            </p:oleObj>
          </a:graphicData>
        </a:graphic>
      </p:graphicFrame>
      <p:graphicFrame>
        <p:nvGraphicFramePr>
          <p:cNvPr id="50182" name="Object 6"/>
          <p:cNvGraphicFramePr>
            <a:graphicFrameLocks noChangeAspect="1"/>
          </p:cNvGraphicFramePr>
          <p:nvPr/>
        </p:nvGraphicFramePr>
        <p:xfrm>
          <a:off x="107950" y="4013200"/>
          <a:ext cx="3509963" cy="719138"/>
        </p:xfrm>
        <a:graphic>
          <a:graphicData uri="http://schemas.openxmlformats.org/presentationml/2006/ole">
            <p:oleObj spid="_x0000_s50182" name="Microsoft Equation 3.0" r:id="rId7" imgW="1815840" imgH="393480" progId="Equation.3">
              <p:embed/>
            </p:oleObj>
          </a:graphicData>
        </a:graphic>
      </p:graphicFrame>
      <p:graphicFrame>
        <p:nvGraphicFramePr>
          <p:cNvPr id="50183" name="Object 7"/>
          <p:cNvGraphicFramePr>
            <a:graphicFrameLocks noChangeAspect="1"/>
          </p:cNvGraphicFramePr>
          <p:nvPr/>
        </p:nvGraphicFramePr>
        <p:xfrm>
          <a:off x="3635375" y="3960813"/>
          <a:ext cx="2582863" cy="842962"/>
        </p:xfrm>
        <a:graphic>
          <a:graphicData uri="http://schemas.openxmlformats.org/presentationml/2006/ole">
            <p:oleObj spid="_x0000_s50183" name="Microsoft Equation 3.0" r:id="rId8" imgW="1282680" imgH="419040" progId="Equation.3">
              <p:embed/>
            </p:oleObj>
          </a:graphicData>
        </a:graphic>
      </p:graphicFrame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-36513" y="1635125"/>
            <a:ext cx="676910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对从求和公式的结构出发，是最能想到的思路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  <p:grpSp>
        <p:nvGrpSpPr>
          <p:cNvPr id="50189" name="Group 13"/>
          <p:cNvGrpSpPr>
            <a:grpSpLocks noChangeAspect="1"/>
          </p:cNvGrpSpPr>
          <p:nvPr/>
        </p:nvGrpSpPr>
        <p:grpSpPr bwMode="auto">
          <a:xfrm>
            <a:off x="395288" y="915988"/>
            <a:ext cx="3455987" cy="719137"/>
            <a:chOff x="249" y="713"/>
            <a:chExt cx="2177" cy="453"/>
          </a:xfrm>
        </p:grpSpPr>
        <p:sp>
          <p:nvSpPr>
            <p:cNvPr id="50188" name="AutoShape 12"/>
            <p:cNvSpPr>
              <a:spLocks noChangeAspect="1" noChangeArrowheads="1" noTextEdit="1"/>
            </p:cNvSpPr>
            <p:nvPr/>
          </p:nvSpPr>
          <p:spPr bwMode="auto">
            <a:xfrm>
              <a:off x="249" y="713"/>
              <a:ext cx="2177" cy="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90" name="Line 14"/>
            <p:cNvSpPr>
              <a:spLocks noChangeShapeType="1"/>
            </p:cNvSpPr>
            <p:nvPr/>
          </p:nvSpPr>
          <p:spPr bwMode="auto">
            <a:xfrm>
              <a:off x="623" y="933"/>
              <a:ext cx="129" cy="0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91" name="Line 15"/>
            <p:cNvSpPr>
              <a:spLocks noChangeShapeType="1"/>
            </p:cNvSpPr>
            <p:nvPr/>
          </p:nvSpPr>
          <p:spPr bwMode="auto">
            <a:xfrm>
              <a:off x="1176" y="933"/>
              <a:ext cx="128" cy="0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92" name="Rectangle 16"/>
            <p:cNvSpPr>
              <a:spLocks noChangeArrowheads="1"/>
            </p:cNvSpPr>
            <p:nvPr/>
          </p:nvSpPr>
          <p:spPr bwMode="auto">
            <a:xfrm>
              <a:off x="2297" y="827"/>
              <a:ext cx="98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Times New Roman" pitchFamily="18" charset="0"/>
                </a:rPr>
                <a:t>),</a:t>
              </a:r>
              <a:endParaRPr lang="en-US" altLang="zh-CN"/>
            </a:p>
          </p:txBody>
        </p:sp>
        <p:sp>
          <p:nvSpPr>
            <p:cNvPr id="50193" name="Rectangle 17"/>
            <p:cNvSpPr>
              <a:spLocks noChangeArrowheads="1"/>
            </p:cNvSpPr>
            <p:nvPr/>
          </p:nvSpPr>
          <p:spPr bwMode="auto">
            <a:xfrm>
              <a:off x="1388" y="827"/>
              <a:ext cx="56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Times New Roman" pitchFamily="18" charset="0"/>
                </a:rPr>
                <a:t>(</a:t>
              </a:r>
              <a:endParaRPr lang="en-US" altLang="zh-CN"/>
            </a:p>
          </p:txBody>
        </p:sp>
        <p:sp>
          <p:nvSpPr>
            <p:cNvPr id="50194" name="Rectangle 18"/>
            <p:cNvSpPr>
              <a:spLocks noChangeArrowheads="1"/>
            </p:cNvSpPr>
            <p:nvPr/>
          </p:nvSpPr>
          <p:spPr bwMode="auto">
            <a:xfrm>
              <a:off x="1327" y="827"/>
              <a:ext cx="4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Times New Roman" pitchFamily="18" charset="0"/>
                </a:rPr>
                <a:t>,</a:t>
              </a:r>
              <a:endParaRPr lang="en-US" altLang="zh-CN"/>
            </a:p>
          </p:txBody>
        </p:sp>
        <p:sp>
          <p:nvSpPr>
            <p:cNvPr id="50195" name="Rectangle 19"/>
            <p:cNvSpPr>
              <a:spLocks noChangeArrowheads="1"/>
            </p:cNvSpPr>
            <p:nvPr/>
          </p:nvSpPr>
          <p:spPr bwMode="auto">
            <a:xfrm>
              <a:off x="775" y="827"/>
              <a:ext cx="4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Times New Roman" pitchFamily="18" charset="0"/>
                </a:rPr>
                <a:t>,</a:t>
              </a:r>
              <a:endParaRPr lang="en-US" altLang="zh-CN"/>
            </a:p>
          </p:txBody>
        </p:sp>
        <p:sp>
          <p:nvSpPr>
            <p:cNvPr id="50196" name="Rectangle 20"/>
            <p:cNvSpPr>
              <a:spLocks noChangeArrowheads="1"/>
            </p:cNvSpPr>
            <p:nvPr/>
          </p:nvSpPr>
          <p:spPr bwMode="auto">
            <a:xfrm>
              <a:off x="2207" y="827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q</a:t>
              </a:r>
              <a:endParaRPr lang="en-US" altLang="zh-CN"/>
            </a:p>
          </p:txBody>
        </p:sp>
        <p:sp>
          <p:nvSpPr>
            <p:cNvPr id="50197" name="Rectangle 21"/>
            <p:cNvSpPr>
              <a:spLocks noChangeArrowheads="1"/>
            </p:cNvSpPr>
            <p:nvPr/>
          </p:nvSpPr>
          <p:spPr bwMode="auto">
            <a:xfrm>
              <a:off x="1946" y="827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p</a:t>
              </a:r>
              <a:endParaRPr lang="en-US" altLang="zh-CN"/>
            </a:p>
          </p:txBody>
        </p:sp>
        <p:sp>
          <p:nvSpPr>
            <p:cNvPr id="50198" name="Rectangle 22"/>
            <p:cNvSpPr>
              <a:spLocks noChangeArrowheads="1"/>
            </p:cNvSpPr>
            <p:nvPr/>
          </p:nvSpPr>
          <p:spPr bwMode="auto">
            <a:xfrm>
              <a:off x="1208" y="956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p</a:t>
              </a:r>
              <a:endParaRPr lang="en-US" altLang="zh-CN"/>
            </a:p>
          </p:txBody>
        </p:sp>
        <p:sp>
          <p:nvSpPr>
            <p:cNvPr id="50199" name="Rectangle 23"/>
            <p:cNvSpPr>
              <a:spLocks noChangeArrowheads="1"/>
            </p:cNvSpPr>
            <p:nvPr/>
          </p:nvSpPr>
          <p:spPr bwMode="auto">
            <a:xfrm>
              <a:off x="1197" y="723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q</a:t>
              </a:r>
              <a:endParaRPr lang="en-US" altLang="zh-CN"/>
            </a:p>
          </p:txBody>
        </p:sp>
        <p:sp>
          <p:nvSpPr>
            <p:cNvPr id="50200" name="Rectangle 24"/>
            <p:cNvSpPr>
              <a:spLocks noChangeArrowheads="1"/>
            </p:cNvSpPr>
            <p:nvPr/>
          </p:nvSpPr>
          <p:spPr bwMode="auto">
            <a:xfrm>
              <a:off x="841" y="827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S</a:t>
              </a:r>
              <a:endParaRPr lang="en-US" altLang="zh-CN"/>
            </a:p>
          </p:txBody>
        </p:sp>
        <p:sp>
          <p:nvSpPr>
            <p:cNvPr id="50201" name="Rectangle 25"/>
            <p:cNvSpPr>
              <a:spLocks noChangeArrowheads="1"/>
            </p:cNvSpPr>
            <p:nvPr/>
          </p:nvSpPr>
          <p:spPr bwMode="auto">
            <a:xfrm>
              <a:off x="645" y="956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q</a:t>
              </a:r>
              <a:endParaRPr lang="en-US" altLang="zh-CN"/>
            </a:p>
          </p:txBody>
        </p:sp>
        <p:sp>
          <p:nvSpPr>
            <p:cNvPr id="50202" name="Rectangle 26"/>
            <p:cNvSpPr>
              <a:spLocks noChangeArrowheads="1"/>
            </p:cNvSpPr>
            <p:nvPr/>
          </p:nvSpPr>
          <p:spPr bwMode="auto">
            <a:xfrm>
              <a:off x="656" y="723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p</a:t>
              </a:r>
              <a:endParaRPr lang="en-US" altLang="zh-CN"/>
            </a:p>
          </p:txBody>
        </p:sp>
        <p:sp>
          <p:nvSpPr>
            <p:cNvPr id="50203" name="Rectangle 27"/>
            <p:cNvSpPr>
              <a:spLocks noChangeArrowheads="1"/>
            </p:cNvSpPr>
            <p:nvPr/>
          </p:nvSpPr>
          <p:spPr bwMode="auto">
            <a:xfrm>
              <a:off x="277" y="827"/>
              <a:ext cx="8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 i="1">
                  <a:solidFill>
                    <a:srgbClr val="000000"/>
                  </a:solidFill>
                  <a:latin typeface="Times New Roman" pitchFamily="18" charset="0"/>
                </a:rPr>
                <a:t>S</a:t>
              </a:r>
              <a:endParaRPr lang="en-US" altLang="zh-CN"/>
            </a:p>
          </p:txBody>
        </p:sp>
        <p:sp>
          <p:nvSpPr>
            <p:cNvPr id="50204" name="Rectangle 28"/>
            <p:cNvSpPr>
              <a:spLocks noChangeArrowheads="1"/>
            </p:cNvSpPr>
            <p:nvPr/>
          </p:nvSpPr>
          <p:spPr bwMode="auto">
            <a:xfrm>
              <a:off x="933" y="929"/>
              <a:ext cx="4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 i="1">
                  <a:solidFill>
                    <a:srgbClr val="000000"/>
                  </a:solidFill>
                  <a:latin typeface="Times New Roman" pitchFamily="18" charset="0"/>
                </a:rPr>
                <a:t>q</a:t>
              </a:r>
              <a:endParaRPr lang="en-US" altLang="zh-CN"/>
            </a:p>
          </p:txBody>
        </p:sp>
        <p:sp>
          <p:nvSpPr>
            <p:cNvPr id="50205" name="Rectangle 29"/>
            <p:cNvSpPr>
              <a:spLocks noChangeArrowheads="1"/>
            </p:cNvSpPr>
            <p:nvPr/>
          </p:nvSpPr>
          <p:spPr bwMode="auto">
            <a:xfrm>
              <a:off x="381" y="929"/>
              <a:ext cx="4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 i="1">
                  <a:solidFill>
                    <a:srgbClr val="000000"/>
                  </a:solidFill>
                  <a:latin typeface="Times New Roman" pitchFamily="18" charset="0"/>
                </a:rPr>
                <a:t>p</a:t>
              </a:r>
              <a:endParaRPr lang="en-US" altLang="zh-CN"/>
            </a:p>
          </p:txBody>
        </p:sp>
        <p:sp>
          <p:nvSpPr>
            <p:cNvPr id="50206" name="Rectangle 30"/>
            <p:cNvSpPr>
              <a:spLocks noChangeArrowheads="1"/>
            </p:cNvSpPr>
            <p:nvPr/>
          </p:nvSpPr>
          <p:spPr bwMode="auto">
            <a:xfrm>
              <a:off x="2073" y="808"/>
              <a:ext cx="9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Symbol" pitchFamily="18" charset="2"/>
                </a:rPr>
                <a:t>¹</a:t>
              </a:r>
              <a:endParaRPr lang="en-US" altLang="zh-CN"/>
            </a:p>
          </p:txBody>
        </p:sp>
        <p:sp>
          <p:nvSpPr>
            <p:cNvPr id="50207" name="Rectangle 31"/>
            <p:cNvSpPr>
              <a:spLocks noChangeArrowheads="1"/>
            </p:cNvSpPr>
            <p:nvPr/>
          </p:nvSpPr>
          <p:spPr bwMode="auto">
            <a:xfrm>
              <a:off x="1041" y="808"/>
              <a:ext cx="9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Symbol" pitchFamily="18" charset="2"/>
                </a:rPr>
                <a:t>=</a:t>
              </a:r>
              <a:endParaRPr lang="en-US" altLang="zh-CN"/>
            </a:p>
          </p:txBody>
        </p:sp>
        <p:sp>
          <p:nvSpPr>
            <p:cNvPr id="50208" name="Rectangle 32"/>
            <p:cNvSpPr>
              <a:spLocks noChangeArrowheads="1"/>
            </p:cNvSpPr>
            <p:nvPr/>
          </p:nvSpPr>
          <p:spPr bwMode="auto">
            <a:xfrm>
              <a:off x="489" y="808"/>
              <a:ext cx="92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100">
                  <a:solidFill>
                    <a:srgbClr val="000000"/>
                  </a:solidFill>
                  <a:latin typeface="Symbol" pitchFamily="18" charset="2"/>
                </a:rPr>
                <a:t>=</a:t>
              </a:r>
              <a:endParaRPr lang="en-US" altLang="zh-CN"/>
            </a:p>
          </p:txBody>
        </p:sp>
        <p:sp>
          <p:nvSpPr>
            <p:cNvPr id="50209" name="Rectangle 33"/>
            <p:cNvSpPr>
              <a:spLocks noChangeArrowheads="1"/>
            </p:cNvSpPr>
            <p:nvPr/>
          </p:nvSpPr>
          <p:spPr bwMode="auto">
            <a:xfrm>
              <a:off x="1441" y="832"/>
              <a:ext cx="50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en-US" sz="2100">
                  <a:solidFill>
                    <a:srgbClr val="000000"/>
                  </a:solidFill>
                  <a:latin typeface="宋体" charset="-122"/>
                  <a:ea typeface="宋体" charset="-122"/>
                </a:rPr>
                <a:t>正整数</a:t>
              </a: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矩形 12"/>
          <p:cNvSpPr>
            <a:spLocks noChangeArrowheads="1"/>
          </p:cNvSpPr>
          <p:nvPr/>
        </p:nvSpPr>
        <p:spPr bwMode="auto">
          <a:xfrm>
            <a:off x="34925" y="627063"/>
            <a:ext cx="71294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4.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等差数列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中，前项和为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，</a:t>
            </a:r>
            <a:endParaRPr lang="en-US" altLang="zh-CN" sz="2000" b="1">
              <a:latin typeface="楷体"/>
              <a:ea typeface="楷体"/>
              <a:cs typeface="楷体"/>
            </a:endParaRPr>
          </a:p>
          <a:p>
            <a:endParaRPr lang="en-US" altLang="zh-CN" sz="2000" b="1">
              <a:latin typeface="楷体"/>
              <a:ea typeface="楷体"/>
              <a:cs typeface="楷体"/>
            </a:endParaRPr>
          </a:p>
          <a:p>
            <a:r>
              <a:rPr lang="zh-CN" altLang="en-US" sz="2000" b="1">
                <a:latin typeface="楷体"/>
                <a:ea typeface="楷体"/>
                <a:cs typeface="楷体"/>
              </a:rPr>
              <a:t>且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                           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比较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p+q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与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4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的大小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</a:p>
        </p:txBody>
      </p:sp>
      <p:graphicFrame>
        <p:nvGraphicFramePr>
          <p:cNvPr id="54273" name="Object 1"/>
          <p:cNvGraphicFramePr>
            <a:graphicFrameLocks noChangeAspect="1"/>
          </p:cNvGraphicFramePr>
          <p:nvPr/>
        </p:nvGraphicFramePr>
        <p:xfrm>
          <a:off x="468313" y="1131888"/>
          <a:ext cx="3382962" cy="676275"/>
        </p:xfrm>
        <a:graphic>
          <a:graphicData uri="http://schemas.openxmlformats.org/presentationml/2006/ole">
            <p:oleObj spid="_x0000_s54273" name="Microsoft Equation 3.0" r:id="rId3" imgW="1968480" imgH="419040" progId="Equation.3">
              <p:embed/>
            </p:oleObj>
          </a:graphicData>
        </a:graphic>
      </p:graphicFrame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3188" y="1898650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endParaRPr lang="en-US" altLang="zh-CN" sz="2400" b="1">
              <a:solidFill>
                <a:srgbClr val="FF0000"/>
              </a:solidFill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4274" name="Object 2"/>
          <p:cNvGraphicFramePr>
            <a:graphicFrameLocks noChangeAspect="1"/>
          </p:cNvGraphicFramePr>
          <p:nvPr/>
        </p:nvGraphicFramePr>
        <p:xfrm>
          <a:off x="827088" y="1779588"/>
          <a:ext cx="4681537" cy="792162"/>
        </p:xfrm>
        <a:graphic>
          <a:graphicData uri="http://schemas.openxmlformats.org/presentationml/2006/ole">
            <p:oleObj spid="_x0000_s54274" name="Microsoft Equation 3.0" r:id="rId4" imgW="2463480" imgH="444240" progId="Equation.3">
              <p:embed/>
            </p:oleObj>
          </a:graphicData>
        </a:graphic>
      </p:graphicFrame>
      <p:graphicFrame>
        <p:nvGraphicFramePr>
          <p:cNvPr id="54275" name="Object 3"/>
          <p:cNvGraphicFramePr>
            <a:graphicFrameLocks noChangeAspect="1"/>
          </p:cNvGraphicFramePr>
          <p:nvPr/>
        </p:nvGraphicFramePr>
        <p:xfrm>
          <a:off x="107950" y="2498725"/>
          <a:ext cx="2528888" cy="1081088"/>
        </p:xfrm>
        <a:graphic>
          <a:graphicData uri="http://schemas.openxmlformats.org/presentationml/2006/ole">
            <p:oleObj spid="_x0000_s54275" name="Microsoft Equation 3.0" r:id="rId5" imgW="1574640" imgH="647640" progId="Equation.3">
              <p:embed/>
            </p:oleObj>
          </a:graphicData>
        </a:graphic>
      </p:graphicFrame>
      <p:graphicFrame>
        <p:nvGraphicFramePr>
          <p:cNvPr id="54276" name="Object 4"/>
          <p:cNvGraphicFramePr>
            <a:graphicFrameLocks noChangeAspect="1"/>
          </p:cNvGraphicFramePr>
          <p:nvPr/>
        </p:nvGraphicFramePr>
        <p:xfrm>
          <a:off x="2771775" y="2498725"/>
          <a:ext cx="2987675" cy="1104900"/>
        </p:xfrm>
        <a:graphic>
          <a:graphicData uri="http://schemas.openxmlformats.org/presentationml/2006/ole">
            <p:oleObj spid="_x0000_s54276" name="Microsoft Equation 3.0" r:id="rId6" imgW="1752480" imgH="647640" progId="Equation.3">
              <p:embed/>
            </p:oleObj>
          </a:graphicData>
        </a:graphic>
      </p:graphicFrame>
      <p:graphicFrame>
        <p:nvGraphicFramePr>
          <p:cNvPr id="54277" name="Object 5"/>
          <p:cNvGraphicFramePr>
            <a:graphicFrameLocks noChangeAspect="1"/>
          </p:cNvGraphicFramePr>
          <p:nvPr/>
        </p:nvGraphicFramePr>
        <p:xfrm>
          <a:off x="130175" y="3579813"/>
          <a:ext cx="2098675" cy="863600"/>
        </p:xfrm>
        <a:graphic>
          <a:graphicData uri="http://schemas.openxmlformats.org/presentationml/2006/ole">
            <p:oleObj spid="_x0000_s54277" name="Microsoft Equation 3.0" r:id="rId7" imgW="1079280" imgH="444240" progId="Equation.3">
              <p:embed/>
            </p:oleObj>
          </a:graphicData>
        </a:graphic>
      </p:graphicFrame>
      <p:graphicFrame>
        <p:nvGraphicFramePr>
          <p:cNvPr id="54278" name="Object 6"/>
          <p:cNvGraphicFramePr>
            <a:graphicFrameLocks noChangeAspect="1"/>
          </p:cNvGraphicFramePr>
          <p:nvPr/>
        </p:nvGraphicFramePr>
        <p:xfrm>
          <a:off x="2411413" y="3579813"/>
          <a:ext cx="3240087" cy="792162"/>
        </p:xfrm>
        <a:graphic>
          <a:graphicData uri="http://schemas.openxmlformats.org/presentationml/2006/ole">
            <p:oleObj spid="_x0000_s54278" name="Microsoft Equation 3.0" r:id="rId8" imgW="1714320" imgH="419040" progId="Equation.3">
              <p:embed/>
            </p:oleObj>
          </a:graphicData>
        </a:graphic>
      </p:graphicFrame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7950" y="4443413"/>
            <a:ext cx="712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点列共线，斜率相等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,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均值不等式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3" name="矩形 14"/>
          <p:cNvSpPr>
            <a:spLocks noChangeArrowheads="1"/>
          </p:cNvSpPr>
          <p:nvPr/>
        </p:nvSpPr>
        <p:spPr bwMode="auto">
          <a:xfrm>
            <a:off x="34925" y="411163"/>
            <a:ext cx="828198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5.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R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上的单调函数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y=f(x),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存在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∈R,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使得对任意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的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,x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,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总有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f(x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+x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4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>
                <a:latin typeface="楷体"/>
                <a:ea typeface="楷体"/>
                <a:cs typeface="楷体"/>
              </a:rPr>
              <a:t>)=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f(x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)+f(x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)+f(x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成立，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1）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求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的值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zh-CN" altLang="en-US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（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2）f(x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)=1，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且对任意的正整数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，有                    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en-US" altLang="zh-CN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若                                            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  <a:p>
            <a:endParaRPr lang="en-US" altLang="zh-CN" sz="800" b="1" dirty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对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n≥2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的正整数恒成立，求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x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的范围，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1202" name="Object 2"/>
          <p:cNvGraphicFramePr>
            <a:graphicFrameLocks noChangeAspect="1"/>
          </p:cNvGraphicFramePr>
          <p:nvPr/>
        </p:nvGraphicFramePr>
        <p:xfrm>
          <a:off x="4572000" y="1636713"/>
          <a:ext cx="1020763" cy="647700"/>
        </p:xfrm>
        <a:graphic>
          <a:graphicData uri="http://schemas.openxmlformats.org/presentationml/2006/ole">
            <p:oleObj spid="_x0000_s51202" name="Microsoft Equation 3.0" r:id="rId3" imgW="660240" imgH="419040" progId="Equation.3">
              <p:embed/>
            </p:oleObj>
          </a:graphicData>
        </a:graphic>
      </p:graphicFrame>
      <p:graphicFrame>
        <p:nvGraphicFramePr>
          <p:cNvPr id="51206" name="Object 6"/>
          <p:cNvGraphicFramePr>
            <a:graphicFrameLocks noChangeAspect="1"/>
          </p:cNvGraphicFramePr>
          <p:nvPr/>
        </p:nvGraphicFramePr>
        <p:xfrm>
          <a:off x="395288" y="2066925"/>
          <a:ext cx="5473700" cy="720725"/>
        </p:xfrm>
        <a:graphic>
          <a:graphicData uri="http://schemas.openxmlformats.org/presentationml/2006/ole">
            <p:oleObj spid="_x0000_s51206" name="Microsoft Equation 3.0" r:id="rId4" imgW="3390840" imgH="431640" progId="Equation.3">
              <p:embed/>
            </p:oleObj>
          </a:graphicData>
        </a:graphic>
      </p:graphicFrame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0" y="3395663"/>
            <a:ext cx="71643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:</a:t>
            </a:r>
            <a:r>
              <a:rPr lang="en-US" altLang="zh-CN" sz="2000" b="1">
                <a:latin typeface="楷体"/>
                <a:ea typeface="楷体"/>
                <a:cs typeface="楷体"/>
                <a:sym typeface="Wingdings" pitchFamily="2" charset="2"/>
              </a:rPr>
              <a:t>(1)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令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=0,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f(0)=f(x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)+2f(0),∴f(x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)=-f(0)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0" y="3900488"/>
            <a:ext cx="68754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令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=1,x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=0,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)=f(x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)+f(1)+f(0),∴f(1)=-f(0)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9388" y="4332288"/>
            <a:ext cx="1871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∴f(1)=f(x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),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979613" y="4332288"/>
            <a:ext cx="3287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又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f(x)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是单调函数，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∴x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0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=1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0" y="3003550"/>
            <a:ext cx="7129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对抽象等式的赋值思路，恒成立问题的最值思想，</a:t>
            </a:r>
            <a:endParaRPr lang="zh-CN" altLang="en-US" sz="2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9" name="Rectangle 4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0" name="Rectangle 6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1" name="Rectangle 30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4925" y="2571750"/>
            <a:ext cx="3600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令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F(n)=a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n+2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+…+a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2n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,</a:t>
            </a: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0" y="771525"/>
            <a:ext cx="7164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  <a:sym typeface="Wingdings" pitchFamily="2" charset="2"/>
              </a:rPr>
              <a:t>(2)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∵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f(1)=1, ∴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f(x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+x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)=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f(1)+f(x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)+f(x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) 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0" y="1246188"/>
            <a:ext cx="71643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latin typeface="楷体"/>
                <a:ea typeface="楷体"/>
                <a:cs typeface="楷体"/>
              </a:rPr>
              <a:t>当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=n,x</a:t>
            </a:r>
            <a:r>
              <a:rPr lang="en-US" altLang="zh-CN" sz="2000" b="1" baseline="-25000" dirty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=1</a:t>
            </a:r>
            <a:r>
              <a:rPr lang="zh-CN" altLang="en-US" sz="2000" b="1" dirty="0">
                <a:latin typeface="楷体"/>
                <a:ea typeface="楷体"/>
                <a:cs typeface="楷体"/>
              </a:rPr>
              <a:t>时，</a:t>
            </a:r>
            <a:r>
              <a:rPr lang="en-US" altLang="zh-CN" sz="2000" b="1" dirty="0">
                <a:latin typeface="楷体"/>
                <a:ea typeface="楷体"/>
                <a:cs typeface="楷体"/>
              </a:rPr>
              <a:t>f(n+1)=f(n)+2,</a:t>
            </a: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0" y="1635125"/>
            <a:ext cx="7164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f(n)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是首项为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f(1)=1，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公差为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2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的等差数列，</a:t>
            </a:r>
            <a:endParaRPr lang="en-US" altLang="zh-CN" sz="2000" b="1">
              <a:latin typeface="楷体"/>
              <a:ea typeface="楷体"/>
              <a:cs typeface="楷体"/>
            </a:endParaRP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0" y="2038350"/>
            <a:ext cx="7164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∴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f(n)=2n-1,</a:t>
            </a:r>
            <a:endParaRPr lang="en-US" altLang="zh-CN" sz="2000" b="1">
              <a:latin typeface="楷体"/>
              <a:ea typeface="楷体"/>
              <a:cs typeface="楷体"/>
            </a:endParaRPr>
          </a:p>
        </p:txBody>
      </p: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1835150" y="1995488"/>
            <a:ext cx="3600450" cy="685800"/>
            <a:chOff x="1835696" y="1995488"/>
            <a:chExt cx="3600400" cy="685800"/>
          </a:xfrm>
        </p:grpSpPr>
        <p:graphicFrame>
          <p:nvGraphicFramePr>
            <p:cNvPr id="46086" name="Object 6"/>
            <p:cNvGraphicFramePr>
              <a:graphicFrameLocks noChangeAspect="1"/>
            </p:cNvGraphicFramePr>
            <p:nvPr/>
          </p:nvGraphicFramePr>
          <p:xfrm>
            <a:off x="2206377" y="1995488"/>
            <a:ext cx="1933575" cy="685800"/>
          </p:xfrm>
          <a:graphic>
            <a:graphicData uri="http://schemas.openxmlformats.org/presentationml/2006/ole">
              <p:oleObj spid="_x0000_s46086" name="Microsoft Equation 3.0" r:id="rId3" imgW="1180800" imgH="419040" progId="Equation.3">
                <p:embed/>
              </p:oleObj>
            </a:graphicData>
          </a:graphic>
        </p:graphicFrame>
        <p:sp>
          <p:nvSpPr>
            <p:cNvPr id="46100" name="矩形 37"/>
            <p:cNvSpPr>
              <a:spLocks noChangeArrowheads="1"/>
            </p:cNvSpPr>
            <p:nvPr/>
          </p:nvSpPr>
          <p:spPr bwMode="auto">
            <a:xfrm>
              <a:off x="1835696" y="2099632"/>
              <a:ext cx="36004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000" b="1">
                  <a:latin typeface="楷体"/>
                  <a:ea typeface="楷体"/>
                  <a:cs typeface="楷体"/>
                </a:rPr>
                <a:t>∴         </a:t>
              </a:r>
            </a:p>
          </p:txBody>
        </p:sp>
      </p:grpSp>
      <p:graphicFrame>
        <p:nvGraphicFramePr>
          <p:cNvPr id="2" name="Object 7"/>
          <p:cNvGraphicFramePr>
            <a:graphicFrameLocks noChangeAspect="1"/>
          </p:cNvGraphicFramePr>
          <p:nvPr/>
        </p:nvGraphicFramePr>
        <p:xfrm>
          <a:off x="107950" y="3940175"/>
          <a:ext cx="4683125" cy="647700"/>
        </p:xfrm>
        <a:graphic>
          <a:graphicData uri="http://schemas.openxmlformats.org/presentationml/2006/ole">
            <p:oleObj spid="_x0000_s46087" name="Microsoft Equation 3.0" r:id="rId4" imgW="2844720" imgH="393480" progId="Equation.3">
              <p:embed/>
            </p:oleObj>
          </a:graphicData>
        </a:graphic>
      </p:graphicFrame>
      <p:graphicFrame>
        <p:nvGraphicFramePr>
          <p:cNvPr id="46103" name="Object 23"/>
          <p:cNvGraphicFramePr>
            <a:graphicFrameLocks noChangeAspect="1"/>
          </p:cNvGraphicFramePr>
          <p:nvPr/>
        </p:nvGraphicFramePr>
        <p:xfrm>
          <a:off x="179388" y="3008313"/>
          <a:ext cx="6480175" cy="500062"/>
        </p:xfrm>
        <a:graphic>
          <a:graphicData uri="http://schemas.openxmlformats.org/presentationml/2006/ole">
            <p:oleObj spid="_x0000_s46103" name="Equation" r:id="rId5" imgW="3593880" imgH="241200" progId="Equation.DSMT4">
              <p:embed/>
            </p:oleObj>
          </a:graphicData>
        </a:graphic>
      </p:graphicFrame>
      <p:graphicFrame>
        <p:nvGraphicFramePr>
          <p:cNvPr id="46104" name="Object 24"/>
          <p:cNvGraphicFramePr>
            <a:graphicFrameLocks noChangeAspect="1"/>
          </p:cNvGraphicFramePr>
          <p:nvPr/>
        </p:nvGraphicFramePr>
        <p:xfrm>
          <a:off x="0" y="3522663"/>
          <a:ext cx="4500563" cy="417512"/>
        </p:xfrm>
        <a:graphic>
          <a:graphicData uri="http://schemas.openxmlformats.org/presentationml/2006/ole">
            <p:oleObj spid="_x0000_s46104" name="Equation" r:id="rId6" imgW="2603160" imgH="2412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5" name="Rectangle 2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9166" name="Rectangle 4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9167" name="Rectangle 6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9168" name="Rectangle 8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graphicFrame>
        <p:nvGraphicFramePr>
          <p:cNvPr id="2" name="Object 8"/>
          <p:cNvGraphicFramePr>
            <a:graphicFrameLocks noChangeAspect="1"/>
          </p:cNvGraphicFramePr>
          <p:nvPr/>
        </p:nvGraphicFramePr>
        <p:xfrm>
          <a:off x="179388" y="1779588"/>
          <a:ext cx="3887787" cy="647700"/>
        </p:xfrm>
        <a:graphic>
          <a:graphicData uri="http://schemas.openxmlformats.org/presentationml/2006/ole">
            <p:oleObj spid="_x0000_s49160" name="Microsoft Equation 3.0" r:id="rId3" imgW="2514600" imgH="431640" progId="Equation.3">
              <p:embed/>
            </p:oleObj>
          </a:graphicData>
        </a:graphic>
      </p:graphicFrame>
      <p:graphicFrame>
        <p:nvGraphicFramePr>
          <p:cNvPr id="49161" name="Object 9"/>
          <p:cNvGraphicFramePr>
            <a:graphicFrameLocks noChangeAspect="1"/>
          </p:cNvGraphicFramePr>
          <p:nvPr/>
        </p:nvGraphicFramePr>
        <p:xfrm>
          <a:off x="190500" y="1203325"/>
          <a:ext cx="8413750" cy="720725"/>
        </p:xfrm>
        <a:graphic>
          <a:graphicData uri="http://schemas.openxmlformats.org/presentationml/2006/ole">
            <p:oleObj spid="_x0000_s49161" name="Equation" r:id="rId4" imgW="4902120" imgH="431640" progId="Equation.DSMT4">
              <p:embed/>
            </p:oleObj>
          </a:graphicData>
        </a:graphic>
      </p:graphicFrame>
      <p:graphicFrame>
        <p:nvGraphicFramePr>
          <p:cNvPr id="49162" name="Object 10"/>
          <p:cNvGraphicFramePr>
            <a:graphicFrameLocks noChangeAspect="1"/>
          </p:cNvGraphicFramePr>
          <p:nvPr/>
        </p:nvGraphicFramePr>
        <p:xfrm>
          <a:off x="166688" y="2355850"/>
          <a:ext cx="4549775" cy="590550"/>
        </p:xfrm>
        <a:graphic>
          <a:graphicData uri="http://schemas.openxmlformats.org/presentationml/2006/ole">
            <p:oleObj spid="_x0000_s49162" name="Microsoft Equation 3.0" r:id="rId5" imgW="2412720" imgH="355320" progId="Equation.3">
              <p:embed/>
            </p:oleObj>
          </a:graphicData>
        </a:graphic>
      </p:graphicFrame>
      <p:graphicFrame>
        <p:nvGraphicFramePr>
          <p:cNvPr id="49163" name="Object 11"/>
          <p:cNvGraphicFramePr>
            <a:graphicFrameLocks noChangeAspect="1"/>
          </p:cNvGraphicFramePr>
          <p:nvPr/>
        </p:nvGraphicFramePr>
        <p:xfrm>
          <a:off x="107950" y="2787650"/>
          <a:ext cx="1511300" cy="1716088"/>
        </p:xfrm>
        <a:graphic>
          <a:graphicData uri="http://schemas.openxmlformats.org/presentationml/2006/ole">
            <p:oleObj spid="_x0000_s49163" name="Microsoft Equation 3.0" r:id="rId6" imgW="939600" imgH="1066680" progId="Equation.3">
              <p:embed/>
            </p:oleObj>
          </a:graphicData>
        </a:graphic>
      </p:graphicFrame>
      <p:graphicFrame>
        <p:nvGraphicFramePr>
          <p:cNvPr id="49164" name="Object 12"/>
          <p:cNvGraphicFramePr>
            <a:graphicFrameLocks noChangeAspect="1"/>
          </p:cNvGraphicFramePr>
          <p:nvPr/>
        </p:nvGraphicFramePr>
        <p:xfrm>
          <a:off x="1763713" y="3219450"/>
          <a:ext cx="2308225" cy="633413"/>
        </p:xfrm>
        <a:graphic>
          <a:graphicData uri="http://schemas.openxmlformats.org/presentationml/2006/ole">
            <p:oleObj spid="_x0000_s49164" name="Microsoft Equation 3.0" r:id="rId7" imgW="1434960" imgH="393480" progId="Equation.3">
              <p:embed/>
            </p:oleObj>
          </a:graphicData>
        </a:graphic>
      </p:graphicFrame>
      <p:sp>
        <p:nvSpPr>
          <p:cNvPr id="49169" name="矩形 10"/>
          <p:cNvSpPr>
            <a:spLocks noChangeArrowheads="1"/>
          </p:cNvSpPr>
          <p:nvPr/>
        </p:nvSpPr>
        <p:spPr bwMode="auto">
          <a:xfrm>
            <a:off x="250825" y="4479925"/>
            <a:ext cx="698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/>
              <a:t>数列单调性分析及对最值的功能及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最值思想的体现，</a:t>
            </a:r>
          </a:p>
        </p:txBody>
      </p:sp>
      <p:sp>
        <p:nvSpPr>
          <p:cNvPr id="42" name="矩形 41"/>
          <p:cNvSpPr>
            <a:spLocks noChangeArrowheads="1"/>
          </p:cNvSpPr>
          <p:nvPr/>
        </p:nvSpPr>
        <p:spPr bwMode="auto">
          <a:xfrm>
            <a:off x="34925" y="700088"/>
            <a:ext cx="7273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楷体"/>
                <a:ea typeface="楷体"/>
                <a:cs typeface="楷体"/>
              </a:rPr>
              <a:t>∴当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n≥2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时，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F(n)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F(n-1)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F(n-2)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…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F(2)</a:t>
            </a:r>
          </a:p>
        </p:txBody>
      </p:sp>
      <p:graphicFrame>
        <p:nvGraphicFramePr>
          <p:cNvPr id="3" name="Object 20"/>
          <p:cNvGraphicFramePr>
            <a:graphicFrameLocks noChangeAspect="1"/>
          </p:cNvGraphicFramePr>
          <p:nvPr/>
        </p:nvGraphicFramePr>
        <p:xfrm>
          <a:off x="5562600" y="555625"/>
          <a:ext cx="1673225" cy="701675"/>
        </p:xfrm>
        <a:graphic>
          <a:graphicData uri="http://schemas.openxmlformats.org/presentationml/2006/ole">
            <p:oleObj spid="_x0000_s49172" name="Equation" r:id="rId8" imgW="939600" imgH="393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9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9388" y="771525"/>
            <a:ext cx="2339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Franklin Gothic Book"/>
              </a:rPr>
              <a:t>五、课堂小结：</a:t>
            </a:r>
            <a:endParaRPr lang="zh-CN" altLang="en-US" sz="2400" b="1">
              <a:latin typeface="Franklin Gothic Book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9388" y="1419225"/>
            <a:ext cx="54721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等差、等比数列的性质及灵活应用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1924050"/>
            <a:ext cx="6121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等差、等比数列相关公式的函数性思想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9388" y="2459038"/>
            <a:ext cx="59769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用动态的观点去分析问题，结合图形，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发现动中的静，静中的动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2304</TotalTime>
  <Words>1752</Words>
  <Application>Microsoft Office PowerPoint</Application>
  <PresentationFormat>全屏显示(16:9)</PresentationFormat>
  <Paragraphs>204</Paragraphs>
  <Slides>22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22</vt:i4>
      </vt:variant>
    </vt:vector>
  </HeadingPairs>
  <TitlesOfParts>
    <vt:vector size="26" baseType="lpstr">
      <vt:lpstr>跋涉</vt:lpstr>
      <vt:lpstr>MathType 6.0 Equation</vt:lpstr>
      <vt:lpstr>Microsoft Equation 3.0</vt:lpstr>
      <vt:lpstr>Equation</vt:lpstr>
      <vt:lpstr>幻灯片 1</vt:lpstr>
      <vt:lpstr>一、学习目标 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178</cp:revision>
  <dcterms:created xsi:type="dcterms:W3CDTF">2016-03-07T00:49:06Z</dcterms:created>
  <dcterms:modified xsi:type="dcterms:W3CDTF">2016-04-10T08:10:41Z</dcterms:modified>
</cp:coreProperties>
</file>