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8" r:id="rId3"/>
    <p:sldId id="267" r:id="rId4"/>
    <p:sldId id="271" r:id="rId5"/>
    <p:sldId id="276" r:id="rId6"/>
    <p:sldId id="274" r:id="rId7"/>
    <p:sldId id="257" r:id="rId8"/>
    <p:sldId id="258" r:id="rId9"/>
    <p:sldId id="259" r:id="rId10"/>
    <p:sldId id="260" r:id="rId11"/>
    <p:sldId id="261" r:id="rId12"/>
    <p:sldId id="263" r:id="rId13"/>
    <p:sldId id="266" r:id="rId14"/>
    <p:sldId id="277" r:id="rId15"/>
    <p:sldId id="278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95B182-A0F7-41D4-B246-090F78CCD47F}" type="doc">
      <dgm:prSet loTypeId="urn:microsoft.com/office/officeart/2005/8/layout/cycle4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9CA98301-5462-4EA5-9C0F-3065ABEA0118}">
      <dgm:prSet phldrT="[文本]"/>
      <dgm:spPr/>
      <dgm:t>
        <a:bodyPr/>
        <a:lstStyle/>
        <a:p>
          <a:r>
            <a:rPr lang="zh-CN" altLang="en-US" dirty="0" smtClean="0"/>
            <a:t>载体</a:t>
          </a:r>
          <a:endParaRPr lang="zh-CN" altLang="en-US" dirty="0"/>
        </a:p>
      </dgm:t>
    </dgm:pt>
    <dgm:pt modelId="{4C2FD5AD-A50C-4E03-BD79-1D30570ADAEB}" type="parTrans" cxnId="{CECC05EC-9712-4DE0-9E9D-FFAE0AACD91E}">
      <dgm:prSet/>
      <dgm:spPr/>
      <dgm:t>
        <a:bodyPr/>
        <a:lstStyle/>
        <a:p>
          <a:endParaRPr lang="zh-CN" altLang="en-US"/>
        </a:p>
      </dgm:t>
    </dgm:pt>
    <dgm:pt modelId="{0FEFE7EA-AFB5-4CAC-89E7-7762D9FE0B59}" type="sibTrans" cxnId="{CECC05EC-9712-4DE0-9E9D-FFAE0AACD91E}">
      <dgm:prSet/>
      <dgm:spPr/>
      <dgm:t>
        <a:bodyPr/>
        <a:lstStyle/>
        <a:p>
          <a:endParaRPr lang="zh-CN" altLang="en-US"/>
        </a:p>
      </dgm:t>
    </dgm:pt>
    <dgm:pt modelId="{2C5E73CB-9FDD-4565-8EB2-B53CF11CD0FD}">
      <dgm:prSet phldrT="[文本]"/>
      <dgm:spPr/>
      <dgm:t>
        <a:bodyPr/>
        <a:lstStyle/>
        <a:p>
          <a:r>
            <a:rPr lang="zh-CN" altLang="en-US" dirty="0" smtClean="0"/>
            <a:t>教学视频</a:t>
          </a:r>
          <a:endParaRPr lang="zh-CN" altLang="en-US" dirty="0"/>
        </a:p>
      </dgm:t>
    </dgm:pt>
    <dgm:pt modelId="{D30B187D-C084-499E-814B-D736B6390859}" type="parTrans" cxnId="{7950BD38-092A-450E-AF47-713CD37373C9}">
      <dgm:prSet/>
      <dgm:spPr/>
      <dgm:t>
        <a:bodyPr/>
        <a:lstStyle/>
        <a:p>
          <a:endParaRPr lang="zh-CN" altLang="en-US"/>
        </a:p>
      </dgm:t>
    </dgm:pt>
    <dgm:pt modelId="{38F95B75-2B3A-474D-ADD4-99EA6F6C772A}" type="sibTrans" cxnId="{7950BD38-092A-450E-AF47-713CD37373C9}">
      <dgm:prSet/>
      <dgm:spPr/>
      <dgm:t>
        <a:bodyPr/>
        <a:lstStyle/>
        <a:p>
          <a:endParaRPr lang="zh-CN" altLang="en-US"/>
        </a:p>
      </dgm:t>
    </dgm:pt>
    <dgm:pt modelId="{E7D6C53B-B674-4EAC-945A-5FEC6D516142}">
      <dgm:prSet phldrT="[文本]"/>
      <dgm:spPr/>
      <dgm:t>
        <a:bodyPr/>
        <a:lstStyle/>
        <a:p>
          <a:r>
            <a:rPr lang="zh-CN" altLang="en-US" dirty="0" smtClean="0"/>
            <a:t>针对</a:t>
          </a:r>
          <a:endParaRPr lang="zh-CN" altLang="en-US" dirty="0"/>
        </a:p>
      </dgm:t>
    </dgm:pt>
    <dgm:pt modelId="{8FCD6E32-4601-4F34-8C17-BFE890992077}" type="parTrans" cxnId="{251B6C2F-C418-484A-84FB-8B4789A23BFA}">
      <dgm:prSet/>
      <dgm:spPr/>
      <dgm:t>
        <a:bodyPr/>
        <a:lstStyle/>
        <a:p>
          <a:endParaRPr lang="zh-CN" altLang="en-US"/>
        </a:p>
      </dgm:t>
    </dgm:pt>
    <dgm:pt modelId="{AB4520EA-0F49-4FC2-BB07-8C9F3266DDB9}" type="sibTrans" cxnId="{251B6C2F-C418-484A-84FB-8B4789A23BFA}">
      <dgm:prSet/>
      <dgm:spPr/>
      <dgm:t>
        <a:bodyPr/>
        <a:lstStyle/>
        <a:p>
          <a:endParaRPr lang="zh-CN" altLang="en-US"/>
        </a:p>
      </dgm:t>
    </dgm:pt>
    <dgm:pt modelId="{BD3CC066-09F1-46EA-A25B-DAF4077B3AF1}">
      <dgm:prSet phldrT="[文本]"/>
      <dgm:spPr/>
      <dgm:t>
        <a:bodyPr/>
        <a:lstStyle/>
        <a:p>
          <a:r>
            <a:rPr lang="zh-CN" altLang="en-US" dirty="0" smtClean="0"/>
            <a:t>重点、难点、疑点、考点</a:t>
          </a:r>
          <a:endParaRPr lang="zh-CN" altLang="en-US" dirty="0"/>
        </a:p>
      </dgm:t>
    </dgm:pt>
    <dgm:pt modelId="{8770DE11-EA32-456C-914C-0860198FDDF3}" type="parTrans" cxnId="{459EF2B1-5379-45B4-B37E-952553140001}">
      <dgm:prSet/>
      <dgm:spPr/>
      <dgm:t>
        <a:bodyPr/>
        <a:lstStyle/>
        <a:p>
          <a:endParaRPr lang="zh-CN" altLang="en-US"/>
        </a:p>
      </dgm:t>
    </dgm:pt>
    <dgm:pt modelId="{8D554CE6-5466-4E22-B1F4-7B7660931820}" type="sibTrans" cxnId="{459EF2B1-5379-45B4-B37E-952553140001}">
      <dgm:prSet/>
      <dgm:spPr/>
      <dgm:t>
        <a:bodyPr/>
        <a:lstStyle/>
        <a:p>
          <a:endParaRPr lang="zh-CN" altLang="en-US"/>
        </a:p>
      </dgm:t>
    </dgm:pt>
    <dgm:pt modelId="{33FF4A8E-C5E6-4F9A-86BF-E6B4FA148A3C}">
      <dgm:prSet phldrT="[文本]"/>
      <dgm:spPr/>
      <dgm:t>
        <a:bodyPr/>
        <a:lstStyle/>
        <a:p>
          <a:r>
            <a:rPr lang="zh-CN" altLang="en-US" dirty="0" smtClean="0"/>
            <a:t>针对</a:t>
          </a:r>
          <a:endParaRPr lang="zh-CN" altLang="en-US" dirty="0"/>
        </a:p>
      </dgm:t>
    </dgm:pt>
    <dgm:pt modelId="{B1B1F3F0-E0AA-4BB6-9A64-2E6B9DD8FE66}" type="parTrans" cxnId="{CF0AF910-480B-48C3-A326-4624F311BE67}">
      <dgm:prSet/>
      <dgm:spPr/>
      <dgm:t>
        <a:bodyPr/>
        <a:lstStyle/>
        <a:p>
          <a:endParaRPr lang="zh-CN" altLang="en-US"/>
        </a:p>
      </dgm:t>
    </dgm:pt>
    <dgm:pt modelId="{8AB5C0C7-0565-44C4-BC44-B49366B79C63}" type="sibTrans" cxnId="{CF0AF910-480B-48C3-A326-4624F311BE67}">
      <dgm:prSet/>
      <dgm:spPr/>
      <dgm:t>
        <a:bodyPr/>
        <a:lstStyle/>
        <a:p>
          <a:endParaRPr lang="zh-CN" altLang="en-US"/>
        </a:p>
      </dgm:t>
    </dgm:pt>
    <dgm:pt modelId="{AD2A4A44-0E7A-41D6-98EF-93B8EDAA936B}">
      <dgm:prSet phldrT="[文本]"/>
      <dgm:spPr/>
      <dgm:t>
        <a:bodyPr/>
        <a:lstStyle/>
        <a:p>
          <a:r>
            <a:rPr lang="zh-CN" altLang="en-US" dirty="0" smtClean="0"/>
            <a:t>学习活动、主题、实验、任务</a:t>
          </a:r>
          <a:endParaRPr lang="zh-CN" altLang="en-US" dirty="0"/>
        </a:p>
      </dgm:t>
    </dgm:pt>
    <dgm:pt modelId="{4EED70AC-1680-4249-98CA-349C0F1A791D}" type="parTrans" cxnId="{1E1030BC-F5B8-45CE-B433-BBAFF33B49A4}">
      <dgm:prSet/>
      <dgm:spPr/>
      <dgm:t>
        <a:bodyPr/>
        <a:lstStyle/>
        <a:p>
          <a:endParaRPr lang="zh-CN" altLang="en-US"/>
        </a:p>
      </dgm:t>
    </dgm:pt>
    <dgm:pt modelId="{B39876CA-230D-4405-AF2B-43E73EA48251}" type="sibTrans" cxnId="{1E1030BC-F5B8-45CE-B433-BBAFF33B49A4}">
      <dgm:prSet/>
      <dgm:spPr/>
      <dgm:t>
        <a:bodyPr/>
        <a:lstStyle/>
        <a:p>
          <a:endParaRPr lang="zh-CN" altLang="en-US"/>
        </a:p>
      </dgm:t>
    </dgm:pt>
    <dgm:pt modelId="{B4DC4014-68FF-4605-B2E5-E971EAC9BF2B}">
      <dgm:prSet phldrT="[文本]"/>
      <dgm:spPr/>
      <dgm:t>
        <a:bodyPr/>
        <a:lstStyle/>
        <a:p>
          <a:r>
            <a:rPr lang="zh-CN" altLang="en-US" dirty="0" smtClean="0"/>
            <a:t>特点</a:t>
          </a:r>
          <a:endParaRPr lang="zh-CN" altLang="en-US" dirty="0"/>
        </a:p>
      </dgm:t>
    </dgm:pt>
    <dgm:pt modelId="{D7C9B44A-A24A-474F-830C-4D299995D158}" type="parTrans" cxnId="{E1C43520-8983-4D73-BB95-118FA37A2A53}">
      <dgm:prSet/>
      <dgm:spPr/>
      <dgm:t>
        <a:bodyPr/>
        <a:lstStyle/>
        <a:p>
          <a:endParaRPr lang="zh-CN" altLang="en-US"/>
        </a:p>
      </dgm:t>
    </dgm:pt>
    <dgm:pt modelId="{498F84D3-E6EC-4552-ACCD-4BDBDAD283A4}" type="sibTrans" cxnId="{E1C43520-8983-4D73-BB95-118FA37A2A53}">
      <dgm:prSet/>
      <dgm:spPr/>
      <dgm:t>
        <a:bodyPr/>
        <a:lstStyle/>
        <a:p>
          <a:endParaRPr lang="zh-CN" altLang="en-US"/>
        </a:p>
      </dgm:t>
    </dgm:pt>
    <dgm:pt modelId="{2C74C17F-9F56-43EA-825B-9A09BF7B3F62}">
      <dgm:prSet phldrT="[文本]"/>
      <dgm:spPr/>
      <dgm:t>
        <a:bodyPr/>
        <a:lstStyle/>
        <a:p>
          <a:r>
            <a:rPr lang="zh-CN" altLang="en-US" dirty="0" smtClean="0"/>
            <a:t>短小精悍</a:t>
          </a:r>
          <a:endParaRPr lang="zh-CN" altLang="en-US" dirty="0"/>
        </a:p>
      </dgm:t>
    </dgm:pt>
    <dgm:pt modelId="{CF0F711E-0B7D-4749-81B4-00F2B47F002D}" type="parTrans" cxnId="{4EC61D8E-91A1-4998-B505-4DF4291F0997}">
      <dgm:prSet/>
      <dgm:spPr/>
      <dgm:t>
        <a:bodyPr/>
        <a:lstStyle/>
        <a:p>
          <a:endParaRPr lang="zh-CN" altLang="en-US"/>
        </a:p>
      </dgm:t>
    </dgm:pt>
    <dgm:pt modelId="{94F37FA9-BF82-4BBE-B90B-908AA96F38F3}" type="sibTrans" cxnId="{4EC61D8E-91A1-4998-B505-4DF4291F0997}">
      <dgm:prSet/>
      <dgm:spPr/>
      <dgm:t>
        <a:bodyPr/>
        <a:lstStyle/>
        <a:p>
          <a:endParaRPr lang="zh-CN" altLang="en-US"/>
        </a:p>
      </dgm:t>
    </dgm:pt>
    <dgm:pt modelId="{6E16C9A3-1396-4683-B175-3B44351CD885}" type="pres">
      <dgm:prSet presAssocID="{B395B182-A0F7-41D4-B246-090F78CCD47F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5E86572C-EBC9-4AA6-BF84-346BE3EFB4DF}" type="pres">
      <dgm:prSet presAssocID="{B395B182-A0F7-41D4-B246-090F78CCD47F}" presName="children" presStyleCnt="0"/>
      <dgm:spPr/>
    </dgm:pt>
    <dgm:pt modelId="{28F95E28-BD86-4C98-BB5F-6A9D3D126AEA}" type="pres">
      <dgm:prSet presAssocID="{B395B182-A0F7-41D4-B246-090F78CCD47F}" presName="child1group" presStyleCnt="0"/>
      <dgm:spPr/>
    </dgm:pt>
    <dgm:pt modelId="{67CD6A13-70F0-4444-90D9-0F2B68BF1A4A}" type="pres">
      <dgm:prSet presAssocID="{B395B182-A0F7-41D4-B246-090F78CCD47F}" presName="child1" presStyleLbl="bgAcc1" presStyleIdx="0" presStyleCnt="4" custLinFactNeighborX="-3503" custLinFactNeighborY="809"/>
      <dgm:spPr/>
      <dgm:t>
        <a:bodyPr/>
        <a:lstStyle/>
        <a:p>
          <a:endParaRPr lang="zh-CN" altLang="en-US"/>
        </a:p>
      </dgm:t>
    </dgm:pt>
    <dgm:pt modelId="{B374A8B2-A344-430F-883D-146625702A2C}" type="pres">
      <dgm:prSet presAssocID="{B395B182-A0F7-41D4-B246-090F78CCD47F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4A8E63D-ADD7-4685-958B-487F6B1862FD}" type="pres">
      <dgm:prSet presAssocID="{B395B182-A0F7-41D4-B246-090F78CCD47F}" presName="child2group" presStyleCnt="0"/>
      <dgm:spPr/>
    </dgm:pt>
    <dgm:pt modelId="{75158184-EDB1-4845-BCA7-3BD809588B52}" type="pres">
      <dgm:prSet presAssocID="{B395B182-A0F7-41D4-B246-090F78CCD47F}" presName="child2" presStyleLbl="bgAcc1" presStyleIdx="1" presStyleCnt="4"/>
      <dgm:spPr/>
      <dgm:t>
        <a:bodyPr/>
        <a:lstStyle/>
        <a:p>
          <a:endParaRPr lang="zh-CN" altLang="en-US"/>
        </a:p>
      </dgm:t>
    </dgm:pt>
    <dgm:pt modelId="{FA36984E-B1A2-406D-A96B-FE33EDD7F653}" type="pres">
      <dgm:prSet presAssocID="{B395B182-A0F7-41D4-B246-090F78CCD47F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D2DCCFC-473D-4C11-9DD2-BA6FA937D607}" type="pres">
      <dgm:prSet presAssocID="{B395B182-A0F7-41D4-B246-090F78CCD47F}" presName="child3group" presStyleCnt="0"/>
      <dgm:spPr/>
    </dgm:pt>
    <dgm:pt modelId="{EC145285-F94B-4B1B-B5E8-6BF40109D32D}" type="pres">
      <dgm:prSet presAssocID="{B395B182-A0F7-41D4-B246-090F78CCD47F}" presName="child3" presStyleLbl="bgAcc1" presStyleIdx="2" presStyleCnt="4"/>
      <dgm:spPr/>
      <dgm:t>
        <a:bodyPr/>
        <a:lstStyle/>
        <a:p>
          <a:endParaRPr lang="zh-CN" altLang="en-US"/>
        </a:p>
      </dgm:t>
    </dgm:pt>
    <dgm:pt modelId="{A6A51798-FE2C-48C1-B01B-CEDF10601BBB}" type="pres">
      <dgm:prSet presAssocID="{B395B182-A0F7-41D4-B246-090F78CCD47F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679B621-C3D3-4CAB-B1C5-4D439C3AC821}" type="pres">
      <dgm:prSet presAssocID="{B395B182-A0F7-41D4-B246-090F78CCD47F}" presName="child4group" presStyleCnt="0"/>
      <dgm:spPr/>
    </dgm:pt>
    <dgm:pt modelId="{3998FC18-BF32-4E75-A87E-8005AECFC1B0}" type="pres">
      <dgm:prSet presAssocID="{B395B182-A0F7-41D4-B246-090F78CCD47F}" presName="child4" presStyleLbl="bgAcc1" presStyleIdx="3" presStyleCnt="4"/>
      <dgm:spPr/>
      <dgm:t>
        <a:bodyPr/>
        <a:lstStyle/>
        <a:p>
          <a:endParaRPr lang="zh-CN" altLang="en-US"/>
        </a:p>
      </dgm:t>
    </dgm:pt>
    <dgm:pt modelId="{A4733464-9509-4E3B-9DE5-1C6E20DD29DE}" type="pres">
      <dgm:prSet presAssocID="{B395B182-A0F7-41D4-B246-090F78CCD47F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2FBC5CF-5F29-46D6-A5C8-B73CE21182CE}" type="pres">
      <dgm:prSet presAssocID="{B395B182-A0F7-41D4-B246-090F78CCD47F}" presName="childPlaceholder" presStyleCnt="0"/>
      <dgm:spPr/>
    </dgm:pt>
    <dgm:pt modelId="{539C77B1-D529-44A3-8065-932FAD89D778}" type="pres">
      <dgm:prSet presAssocID="{B395B182-A0F7-41D4-B246-090F78CCD47F}" presName="circle" presStyleCnt="0"/>
      <dgm:spPr/>
    </dgm:pt>
    <dgm:pt modelId="{4A2839F6-B903-440C-B0F8-EEAE1C3BC9E7}" type="pres">
      <dgm:prSet presAssocID="{B395B182-A0F7-41D4-B246-090F78CCD47F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AE57F64-D123-4F5A-985B-1743822DDDBA}" type="pres">
      <dgm:prSet presAssocID="{B395B182-A0F7-41D4-B246-090F78CCD47F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3C85615-DDAD-4C0E-B4B5-B5C234CAF3CC}" type="pres">
      <dgm:prSet presAssocID="{B395B182-A0F7-41D4-B246-090F78CCD47F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BC38FDB-D83B-49EE-AA47-C8A3B417C66E}" type="pres">
      <dgm:prSet presAssocID="{B395B182-A0F7-41D4-B246-090F78CCD47F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6C4D2C7-D2F8-4BFA-87BB-2886D15365F4}" type="pres">
      <dgm:prSet presAssocID="{B395B182-A0F7-41D4-B246-090F78CCD47F}" presName="quadrantPlaceholder" presStyleCnt="0"/>
      <dgm:spPr/>
    </dgm:pt>
    <dgm:pt modelId="{6EE58705-571F-4005-BD56-3FEF9B4206F1}" type="pres">
      <dgm:prSet presAssocID="{B395B182-A0F7-41D4-B246-090F78CCD47F}" presName="center1" presStyleLbl="fgShp" presStyleIdx="0" presStyleCnt="2"/>
      <dgm:spPr/>
    </dgm:pt>
    <dgm:pt modelId="{FAA28662-E4A4-43A0-B00D-454C4BE9F113}" type="pres">
      <dgm:prSet presAssocID="{B395B182-A0F7-41D4-B246-090F78CCD47F}" presName="center2" presStyleLbl="fgShp" presStyleIdx="1" presStyleCnt="2"/>
      <dgm:spPr/>
    </dgm:pt>
  </dgm:ptLst>
  <dgm:cxnLst>
    <dgm:cxn modelId="{D90E3A91-F98F-452A-8262-BB800FA74A43}" type="presOf" srcId="{2C5E73CB-9FDD-4565-8EB2-B53CF11CD0FD}" destId="{67CD6A13-70F0-4444-90D9-0F2B68BF1A4A}" srcOrd="0" destOrd="0" presId="urn:microsoft.com/office/officeart/2005/8/layout/cycle4"/>
    <dgm:cxn modelId="{459EF2B1-5379-45B4-B37E-952553140001}" srcId="{E7D6C53B-B674-4EAC-945A-5FEC6D516142}" destId="{BD3CC066-09F1-46EA-A25B-DAF4077B3AF1}" srcOrd="0" destOrd="0" parTransId="{8770DE11-EA32-456C-914C-0860198FDDF3}" sibTransId="{8D554CE6-5466-4E22-B1F4-7B7660931820}"/>
    <dgm:cxn modelId="{C3B638EE-FC3A-423A-A23F-2FCBC45C337C}" type="presOf" srcId="{AD2A4A44-0E7A-41D6-98EF-93B8EDAA936B}" destId="{EC145285-F94B-4B1B-B5E8-6BF40109D32D}" srcOrd="0" destOrd="0" presId="urn:microsoft.com/office/officeart/2005/8/layout/cycle4"/>
    <dgm:cxn modelId="{CECC05EC-9712-4DE0-9E9D-FFAE0AACD91E}" srcId="{B395B182-A0F7-41D4-B246-090F78CCD47F}" destId="{9CA98301-5462-4EA5-9C0F-3065ABEA0118}" srcOrd="0" destOrd="0" parTransId="{4C2FD5AD-A50C-4E03-BD79-1D30570ADAEB}" sibTransId="{0FEFE7EA-AFB5-4CAC-89E7-7762D9FE0B59}"/>
    <dgm:cxn modelId="{E114FA59-F304-4721-86D1-1E70890580E9}" type="presOf" srcId="{B4DC4014-68FF-4605-B2E5-E971EAC9BF2B}" destId="{EBC38FDB-D83B-49EE-AA47-C8A3B417C66E}" srcOrd="0" destOrd="0" presId="urn:microsoft.com/office/officeart/2005/8/layout/cycle4"/>
    <dgm:cxn modelId="{5DB81E1D-818E-482A-8140-6EA4E697A7FA}" type="presOf" srcId="{AD2A4A44-0E7A-41D6-98EF-93B8EDAA936B}" destId="{A6A51798-FE2C-48C1-B01B-CEDF10601BBB}" srcOrd="1" destOrd="0" presId="urn:microsoft.com/office/officeart/2005/8/layout/cycle4"/>
    <dgm:cxn modelId="{7DDDE480-40F5-44DC-A3EE-87F00602EA50}" type="presOf" srcId="{B395B182-A0F7-41D4-B246-090F78CCD47F}" destId="{6E16C9A3-1396-4683-B175-3B44351CD885}" srcOrd="0" destOrd="0" presId="urn:microsoft.com/office/officeart/2005/8/layout/cycle4"/>
    <dgm:cxn modelId="{251B6C2F-C418-484A-84FB-8B4789A23BFA}" srcId="{B395B182-A0F7-41D4-B246-090F78CCD47F}" destId="{E7D6C53B-B674-4EAC-945A-5FEC6D516142}" srcOrd="1" destOrd="0" parTransId="{8FCD6E32-4601-4F34-8C17-BFE890992077}" sibTransId="{AB4520EA-0F49-4FC2-BB07-8C9F3266DDB9}"/>
    <dgm:cxn modelId="{C67CF54D-B1E7-4AAC-B5A7-732265843BDE}" type="presOf" srcId="{E7D6C53B-B674-4EAC-945A-5FEC6D516142}" destId="{5AE57F64-D123-4F5A-985B-1743822DDDBA}" srcOrd="0" destOrd="0" presId="urn:microsoft.com/office/officeart/2005/8/layout/cycle4"/>
    <dgm:cxn modelId="{4B4AA934-54AE-454B-AF76-779668AB1DF3}" type="presOf" srcId="{BD3CC066-09F1-46EA-A25B-DAF4077B3AF1}" destId="{FA36984E-B1A2-406D-A96B-FE33EDD7F653}" srcOrd="1" destOrd="0" presId="urn:microsoft.com/office/officeart/2005/8/layout/cycle4"/>
    <dgm:cxn modelId="{7950BD38-092A-450E-AF47-713CD37373C9}" srcId="{9CA98301-5462-4EA5-9C0F-3065ABEA0118}" destId="{2C5E73CB-9FDD-4565-8EB2-B53CF11CD0FD}" srcOrd="0" destOrd="0" parTransId="{D30B187D-C084-499E-814B-D736B6390859}" sibTransId="{38F95B75-2B3A-474D-ADD4-99EA6F6C772A}"/>
    <dgm:cxn modelId="{0E9A09DD-C64C-44D3-A93A-40D9A6D06D85}" type="presOf" srcId="{33FF4A8E-C5E6-4F9A-86BF-E6B4FA148A3C}" destId="{E3C85615-DDAD-4C0E-B4B5-B5C234CAF3CC}" srcOrd="0" destOrd="0" presId="urn:microsoft.com/office/officeart/2005/8/layout/cycle4"/>
    <dgm:cxn modelId="{CF0AF910-480B-48C3-A326-4624F311BE67}" srcId="{B395B182-A0F7-41D4-B246-090F78CCD47F}" destId="{33FF4A8E-C5E6-4F9A-86BF-E6B4FA148A3C}" srcOrd="2" destOrd="0" parTransId="{B1B1F3F0-E0AA-4BB6-9A64-2E6B9DD8FE66}" sibTransId="{8AB5C0C7-0565-44C4-BC44-B49366B79C63}"/>
    <dgm:cxn modelId="{E1C43520-8983-4D73-BB95-118FA37A2A53}" srcId="{B395B182-A0F7-41D4-B246-090F78CCD47F}" destId="{B4DC4014-68FF-4605-B2E5-E971EAC9BF2B}" srcOrd="3" destOrd="0" parTransId="{D7C9B44A-A24A-474F-830C-4D299995D158}" sibTransId="{498F84D3-E6EC-4552-ACCD-4BDBDAD283A4}"/>
    <dgm:cxn modelId="{4EC61D8E-91A1-4998-B505-4DF4291F0997}" srcId="{B4DC4014-68FF-4605-B2E5-E971EAC9BF2B}" destId="{2C74C17F-9F56-43EA-825B-9A09BF7B3F62}" srcOrd="0" destOrd="0" parTransId="{CF0F711E-0B7D-4749-81B4-00F2B47F002D}" sibTransId="{94F37FA9-BF82-4BBE-B90B-908AA96F38F3}"/>
    <dgm:cxn modelId="{0F7B980F-871F-473C-A4AB-8727A1B56E3A}" type="presOf" srcId="{2C5E73CB-9FDD-4565-8EB2-B53CF11CD0FD}" destId="{B374A8B2-A344-430F-883D-146625702A2C}" srcOrd="1" destOrd="0" presId="urn:microsoft.com/office/officeart/2005/8/layout/cycle4"/>
    <dgm:cxn modelId="{18A38C21-EADF-4B7F-BD50-90888C3D2E8B}" type="presOf" srcId="{BD3CC066-09F1-46EA-A25B-DAF4077B3AF1}" destId="{75158184-EDB1-4845-BCA7-3BD809588B52}" srcOrd="0" destOrd="0" presId="urn:microsoft.com/office/officeart/2005/8/layout/cycle4"/>
    <dgm:cxn modelId="{E1B45ACF-6650-4D99-8B62-63413C68A605}" type="presOf" srcId="{2C74C17F-9F56-43EA-825B-9A09BF7B3F62}" destId="{3998FC18-BF32-4E75-A87E-8005AECFC1B0}" srcOrd="0" destOrd="0" presId="urn:microsoft.com/office/officeart/2005/8/layout/cycle4"/>
    <dgm:cxn modelId="{1E1030BC-F5B8-45CE-B433-BBAFF33B49A4}" srcId="{33FF4A8E-C5E6-4F9A-86BF-E6B4FA148A3C}" destId="{AD2A4A44-0E7A-41D6-98EF-93B8EDAA936B}" srcOrd="0" destOrd="0" parTransId="{4EED70AC-1680-4249-98CA-349C0F1A791D}" sibTransId="{B39876CA-230D-4405-AF2B-43E73EA48251}"/>
    <dgm:cxn modelId="{9AC4C37E-95C5-4DBC-8EB4-60380FBC2975}" type="presOf" srcId="{9CA98301-5462-4EA5-9C0F-3065ABEA0118}" destId="{4A2839F6-B903-440C-B0F8-EEAE1C3BC9E7}" srcOrd="0" destOrd="0" presId="urn:microsoft.com/office/officeart/2005/8/layout/cycle4"/>
    <dgm:cxn modelId="{6BD6EB9D-0F84-41A5-93AA-00DEC5F17550}" type="presOf" srcId="{2C74C17F-9F56-43EA-825B-9A09BF7B3F62}" destId="{A4733464-9509-4E3B-9DE5-1C6E20DD29DE}" srcOrd="1" destOrd="0" presId="urn:microsoft.com/office/officeart/2005/8/layout/cycle4"/>
    <dgm:cxn modelId="{86350647-0959-4A45-8B00-8874BA07E081}" type="presParOf" srcId="{6E16C9A3-1396-4683-B175-3B44351CD885}" destId="{5E86572C-EBC9-4AA6-BF84-346BE3EFB4DF}" srcOrd="0" destOrd="0" presId="urn:microsoft.com/office/officeart/2005/8/layout/cycle4"/>
    <dgm:cxn modelId="{E4293FD5-3D02-4C01-A97E-8487EB28E003}" type="presParOf" srcId="{5E86572C-EBC9-4AA6-BF84-346BE3EFB4DF}" destId="{28F95E28-BD86-4C98-BB5F-6A9D3D126AEA}" srcOrd="0" destOrd="0" presId="urn:microsoft.com/office/officeart/2005/8/layout/cycle4"/>
    <dgm:cxn modelId="{1A37D5DA-3DF7-4E9F-8A99-F01EFC656516}" type="presParOf" srcId="{28F95E28-BD86-4C98-BB5F-6A9D3D126AEA}" destId="{67CD6A13-70F0-4444-90D9-0F2B68BF1A4A}" srcOrd="0" destOrd="0" presId="urn:microsoft.com/office/officeart/2005/8/layout/cycle4"/>
    <dgm:cxn modelId="{CAAE05C9-5087-43D2-B1B6-1432B0966B56}" type="presParOf" srcId="{28F95E28-BD86-4C98-BB5F-6A9D3D126AEA}" destId="{B374A8B2-A344-430F-883D-146625702A2C}" srcOrd="1" destOrd="0" presId="urn:microsoft.com/office/officeart/2005/8/layout/cycle4"/>
    <dgm:cxn modelId="{D822B7B9-D93A-4AAD-A0D5-63F10590C901}" type="presParOf" srcId="{5E86572C-EBC9-4AA6-BF84-346BE3EFB4DF}" destId="{94A8E63D-ADD7-4685-958B-487F6B1862FD}" srcOrd="1" destOrd="0" presId="urn:microsoft.com/office/officeart/2005/8/layout/cycle4"/>
    <dgm:cxn modelId="{F7B5B43D-6A3F-403D-88A7-A8D34EFCE180}" type="presParOf" srcId="{94A8E63D-ADD7-4685-958B-487F6B1862FD}" destId="{75158184-EDB1-4845-BCA7-3BD809588B52}" srcOrd="0" destOrd="0" presId="urn:microsoft.com/office/officeart/2005/8/layout/cycle4"/>
    <dgm:cxn modelId="{93E46B25-E5BC-4B06-8A89-8F5213E2E6AD}" type="presParOf" srcId="{94A8E63D-ADD7-4685-958B-487F6B1862FD}" destId="{FA36984E-B1A2-406D-A96B-FE33EDD7F653}" srcOrd="1" destOrd="0" presId="urn:microsoft.com/office/officeart/2005/8/layout/cycle4"/>
    <dgm:cxn modelId="{42C33F92-D2B0-423D-B180-7EF01B424541}" type="presParOf" srcId="{5E86572C-EBC9-4AA6-BF84-346BE3EFB4DF}" destId="{4D2DCCFC-473D-4C11-9DD2-BA6FA937D607}" srcOrd="2" destOrd="0" presId="urn:microsoft.com/office/officeart/2005/8/layout/cycle4"/>
    <dgm:cxn modelId="{892E464E-D0CF-4D0C-B589-54A092AE05B3}" type="presParOf" srcId="{4D2DCCFC-473D-4C11-9DD2-BA6FA937D607}" destId="{EC145285-F94B-4B1B-B5E8-6BF40109D32D}" srcOrd="0" destOrd="0" presId="urn:microsoft.com/office/officeart/2005/8/layout/cycle4"/>
    <dgm:cxn modelId="{65045C5C-41C7-4566-A067-F252A286F307}" type="presParOf" srcId="{4D2DCCFC-473D-4C11-9DD2-BA6FA937D607}" destId="{A6A51798-FE2C-48C1-B01B-CEDF10601BBB}" srcOrd="1" destOrd="0" presId="urn:microsoft.com/office/officeart/2005/8/layout/cycle4"/>
    <dgm:cxn modelId="{F3631DB5-24F1-4918-A17F-7AB19FBFA9C6}" type="presParOf" srcId="{5E86572C-EBC9-4AA6-BF84-346BE3EFB4DF}" destId="{1679B621-C3D3-4CAB-B1C5-4D439C3AC821}" srcOrd="3" destOrd="0" presId="urn:microsoft.com/office/officeart/2005/8/layout/cycle4"/>
    <dgm:cxn modelId="{DC3A94AD-722E-4D92-BD13-4023F769FBF5}" type="presParOf" srcId="{1679B621-C3D3-4CAB-B1C5-4D439C3AC821}" destId="{3998FC18-BF32-4E75-A87E-8005AECFC1B0}" srcOrd="0" destOrd="0" presId="urn:microsoft.com/office/officeart/2005/8/layout/cycle4"/>
    <dgm:cxn modelId="{BEF67F0E-FBED-47FE-99DD-014EAFC2F9D4}" type="presParOf" srcId="{1679B621-C3D3-4CAB-B1C5-4D439C3AC821}" destId="{A4733464-9509-4E3B-9DE5-1C6E20DD29DE}" srcOrd="1" destOrd="0" presId="urn:microsoft.com/office/officeart/2005/8/layout/cycle4"/>
    <dgm:cxn modelId="{5EDC4234-CEDA-4B39-A26C-3C80203568EA}" type="presParOf" srcId="{5E86572C-EBC9-4AA6-BF84-346BE3EFB4DF}" destId="{E2FBC5CF-5F29-46D6-A5C8-B73CE21182CE}" srcOrd="4" destOrd="0" presId="urn:microsoft.com/office/officeart/2005/8/layout/cycle4"/>
    <dgm:cxn modelId="{C833C39E-19E3-4FCC-8360-87192EE4CAD2}" type="presParOf" srcId="{6E16C9A3-1396-4683-B175-3B44351CD885}" destId="{539C77B1-D529-44A3-8065-932FAD89D778}" srcOrd="1" destOrd="0" presId="urn:microsoft.com/office/officeart/2005/8/layout/cycle4"/>
    <dgm:cxn modelId="{DE41EE9A-2BB8-464F-B1A6-BA956CC3B6B6}" type="presParOf" srcId="{539C77B1-D529-44A3-8065-932FAD89D778}" destId="{4A2839F6-B903-440C-B0F8-EEAE1C3BC9E7}" srcOrd="0" destOrd="0" presId="urn:microsoft.com/office/officeart/2005/8/layout/cycle4"/>
    <dgm:cxn modelId="{1B9F64B3-4BC9-4B71-94B2-28907CABA5EA}" type="presParOf" srcId="{539C77B1-D529-44A3-8065-932FAD89D778}" destId="{5AE57F64-D123-4F5A-985B-1743822DDDBA}" srcOrd="1" destOrd="0" presId="urn:microsoft.com/office/officeart/2005/8/layout/cycle4"/>
    <dgm:cxn modelId="{8FD1E741-73CB-461A-8868-514BA54CE33C}" type="presParOf" srcId="{539C77B1-D529-44A3-8065-932FAD89D778}" destId="{E3C85615-DDAD-4C0E-B4B5-B5C234CAF3CC}" srcOrd="2" destOrd="0" presId="urn:microsoft.com/office/officeart/2005/8/layout/cycle4"/>
    <dgm:cxn modelId="{B294A35B-A72D-4FAB-BC88-ABA8E2957AA9}" type="presParOf" srcId="{539C77B1-D529-44A3-8065-932FAD89D778}" destId="{EBC38FDB-D83B-49EE-AA47-C8A3B417C66E}" srcOrd="3" destOrd="0" presId="urn:microsoft.com/office/officeart/2005/8/layout/cycle4"/>
    <dgm:cxn modelId="{7A69A598-40EC-4796-9D6C-CA899537E5DC}" type="presParOf" srcId="{539C77B1-D529-44A3-8065-932FAD89D778}" destId="{46C4D2C7-D2F8-4BFA-87BB-2886D15365F4}" srcOrd="4" destOrd="0" presId="urn:microsoft.com/office/officeart/2005/8/layout/cycle4"/>
    <dgm:cxn modelId="{DD454FE8-3A93-4CBE-B3AE-39B528CBAAD4}" type="presParOf" srcId="{6E16C9A3-1396-4683-B175-3B44351CD885}" destId="{6EE58705-571F-4005-BD56-3FEF9B4206F1}" srcOrd="2" destOrd="0" presId="urn:microsoft.com/office/officeart/2005/8/layout/cycle4"/>
    <dgm:cxn modelId="{F113FF82-AF69-4EEC-9F15-5C6738D71526}" type="presParOf" srcId="{6E16C9A3-1396-4683-B175-3B44351CD885}" destId="{FAA28662-E4A4-43A0-B00D-454C4BE9F113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145285-F94B-4B1B-B5E8-6BF40109D32D}">
      <dsp:nvSpPr>
        <dsp:cNvPr id="0" name=""/>
        <dsp:cNvSpPr/>
      </dsp:nvSpPr>
      <dsp:spPr>
        <a:xfrm>
          <a:off x="4071335" y="3232906"/>
          <a:ext cx="2348611" cy="15213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700" kern="1200" dirty="0" smtClean="0"/>
            <a:t>学习活动、主题、实验、任务</a:t>
          </a:r>
          <a:endParaRPr lang="zh-CN" altLang="en-US" sz="1700" kern="1200" dirty="0"/>
        </a:p>
      </dsp:txBody>
      <dsp:txXfrm>
        <a:off x="4809339" y="3646669"/>
        <a:ext cx="1577188" cy="1074186"/>
      </dsp:txXfrm>
    </dsp:sp>
    <dsp:sp modelId="{3998FC18-BF32-4E75-A87E-8005AECFC1B0}">
      <dsp:nvSpPr>
        <dsp:cNvPr id="0" name=""/>
        <dsp:cNvSpPr/>
      </dsp:nvSpPr>
      <dsp:spPr>
        <a:xfrm>
          <a:off x="239390" y="3232906"/>
          <a:ext cx="2348611" cy="15213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700" kern="1200" dirty="0" smtClean="0"/>
            <a:t>短小精悍</a:t>
          </a:r>
          <a:endParaRPr lang="zh-CN" altLang="en-US" sz="1700" kern="1200" dirty="0"/>
        </a:p>
      </dsp:txBody>
      <dsp:txXfrm>
        <a:off x="272810" y="3646669"/>
        <a:ext cx="1577188" cy="1074186"/>
      </dsp:txXfrm>
    </dsp:sp>
    <dsp:sp modelId="{75158184-EDB1-4845-BCA7-3BD809588B52}">
      <dsp:nvSpPr>
        <dsp:cNvPr id="0" name=""/>
        <dsp:cNvSpPr/>
      </dsp:nvSpPr>
      <dsp:spPr>
        <a:xfrm>
          <a:off x="4071335" y="0"/>
          <a:ext cx="2348611" cy="15213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700" kern="1200" dirty="0" smtClean="0"/>
            <a:t>重点、难点、疑点、考点</a:t>
          </a:r>
          <a:endParaRPr lang="zh-CN" altLang="en-US" sz="1700" kern="1200" dirty="0"/>
        </a:p>
      </dsp:txBody>
      <dsp:txXfrm>
        <a:off x="4809339" y="33420"/>
        <a:ext cx="1577188" cy="1074186"/>
      </dsp:txXfrm>
    </dsp:sp>
    <dsp:sp modelId="{67CD6A13-70F0-4444-90D9-0F2B68BF1A4A}">
      <dsp:nvSpPr>
        <dsp:cNvPr id="0" name=""/>
        <dsp:cNvSpPr/>
      </dsp:nvSpPr>
      <dsp:spPr>
        <a:xfrm>
          <a:off x="157118" y="12307"/>
          <a:ext cx="2348611" cy="15213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1700" kern="1200" dirty="0" smtClean="0"/>
            <a:t>教学视频</a:t>
          </a:r>
          <a:endParaRPr lang="zh-CN" altLang="en-US" sz="1700" kern="1200" dirty="0"/>
        </a:p>
      </dsp:txBody>
      <dsp:txXfrm>
        <a:off x="190538" y="45727"/>
        <a:ext cx="1577188" cy="1074186"/>
      </dsp:txXfrm>
    </dsp:sp>
    <dsp:sp modelId="{4A2839F6-B903-440C-B0F8-EEAE1C3BC9E7}">
      <dsp:nvSpPr>
        <dsp:cNvPr id="0" name=""/>
        <dsp:cNvSpPr/>
      </dsp:nvSpPr>
      <dsp:spPr>
        <a:xfrm>
          <a:off x="1223525" y="270993"/>
          <a:ext cx="2058601" cy="2058601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kern="1200" dirty="0" smtClean="0"/>
            <a:t>载体</a:t>
          </a:r>
          <a:endParaRPr lang="zh-CN" altLang="en-US" sz="3600" kern="1200" dirty="0"/>
        </a:p>
      </dsp:txBody>
      <dsp:txXfrm>
        <a:off x="1826475" y="873943"/>
        <a:ext cx="1455651" cy="1455651"/>
      </dsp:txXfrm>
    </dsp:sp>
    <dsp:sp modelId="{5AE57F64-D123-4F5A-985B-1743822DDDBA}">
      <dsp:nvSpPr>
        <dsp:cNvPr id="0" name=""/>
        <dsp:cNvSpPr/>
      </dsp:nvSpPr>
      <dsp:spPr>
        <a:xfrm rot="5400000">
          <a:off x="3377211" y="270993"/>
          <a:ext cx="2058601" cy="2058601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kern="1200" dirty="0" smtClean="0"/>
            <a:t>针对</a:t>
          </a:r>
          <a:endParaRPr lang="zh-CN" altLang="en-US" sz="3600" kern="1200" dirty="0"/>
        </a:p>
      </dsp:txBody>
      <dsp:txXfrm rot="-5400000">
        <a:off x="3377211" y="873943"/>
        <a:ext cx="1455651" cy="1455651"/>
      </dsp:txXfrm>
    </dsp:sp>
    <dsp:sp modelId="{E3C85615-DDAD-4C0E-B4B5-B5C234CAF3CC}">
      <dsp:nvSpPr>
        <dsp:cNvPr id="0" name=""/>
        <dsp:cNvSpPr/>
      </dsp:nvSpPr>
      <dsp:spPr>
        <a:xfrm rot="10800000">
          <a:off x="3377211" y="2424680"/>
          <a:ext cx="2058601" cy="2058601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kern="1200" dirty="0" smtClean="0"/>
            <a:t>针对</a:t>
          </a:r>
          <a:endParaRPr lang="zh-CN" altLang="en-US" sz="3600" kern="1200" dirty="0"/>
        </a:p>
      </dsp:txBody>
      <dsp:txXfrm rot="10800000">
        <a:off x="3377211" y="2424680"/>
        <a:ext cx="1455651" cy="1455651"/>
      </dsp:txXfrm>
    </dsp:sp>
    <dsp:sp modelId="{EBC38FDB-D83B-49EE-AA47-C8A3B417C66E}">
      <dsp:nvSpPr>
        <dsp:cNvPr id="0" name=""/>
        <dsp:cNvSpPr/>
      </dsp:nvSpPr>
      <dsp:spPr>
        <a:xfrm rot="16200000">
          <a:off x="1223525" y="2424680"/>
          <a:ext cx="2058601" cy="2058601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kern="1200" dirty="0" smtClean="0"/>
            <a:t>特点</a:t>
          </a:r>
          <a:endParaRPr lang="zh-CN" altLang="en-US" sz="3600" kern="1200" dirty="0"/>
        </a:p>
      </dsp:txBody>
      <dsp:txXfrm rot="5400000">
        <a:off x="1826475" y="2424680"/>
        <a:ext cx="1455651" cy="1455651"/>
      </dsp:txXfrm>
    </dsp:sp>
    <dsp:sp modelId="{6EE58705-571F-4005-BD56-3FEF9B4206F1}">
      <dsp:nvSpPr>
        <dsp:cNvPr id="0" name=""/>
        <dsp:cNvSpPr/>
      </dsp:nvSpPr>
      <dsp:spPr>
        <a:xfrm>
          <a:off x="2974286" y="1949252"/>
          <a:ext cx="710764" cy="618055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A28662-E4A4-43A0-B00D-454C4BE9F113}">
      <dsp:nvSpPr>
        <dsp:cNvPr id="0" name=""/>
        <dsp:cNvSpPr/>
      </dsp:nvSpPr>
      <dsp:spPr>
        <a:xfrm rot="10800000">
          <a:off x="2974286" y="2186966"/>
          <a:ext cx="710764" cy="618055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F543FC-4686-4300-9619-23951FF6DB18}" type="datetimeFigureOut">
              <a:rPr lang="zh-CN" altLang="en-US"/>
              <a:pPr>
                <a:defRPr/>
              </a:pPr>
              <a:t>2015-09-23</a:t>
            </a:fld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AF48EF-9602-4B2D-ABD2-EBF20770121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24754086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  <p:sldLayoutId id="2147483668" r:id="rId18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928400" y="1380068"/>
            <a:ext cx="9100467" cy="2616199"/>
          </a:xfrm>
        </p:spPr>
        <p:txBody>
          <a:bodyPr/>
          <a:lstStyle/>
          <a:p>
            <a:r>
              <a:rPr lang="zh-CN" altLang="en-US" dirty="0"/>
              <a:t>“微课视频” 在实验教学中的应用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515933" y="3996267"/>
            <a:ext cx="7987090" cy="1388534"/>
          </a:xfrm>
        </p:spPr>
        <p:txBody>
          <a:bodyPr/>
          <a:lstStyle/>
          <a:p>
            <a:r>
              <a:rPr lang="zh-CN" altLang="en-US" sz="4000" dirty="0"/>
              <a:t>以必修一第一章“萃取”实验为例</a:t>
            </a:r>
          </a:p>
          <a:p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8641724" y="5384801"/>
            <a:ext cx="44560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/>
              <a:t>中大附中  张伟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547735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19937" y="148363"/>
            <a:ext cx="3896983" cy="947942"/>
          </a:xfrm>
        </p:spPr>
        <p:txBody>
          <a:bodyPr/>
          <a:lstStyle/>
          <a:p>
            <a:r>
              <a:rPr lang="zh-CN" altLang="en-US" dirty="0" smtClean="0"/>
              <a:t>什么是微课？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236334" y="0"/>
            <a:ext cx="29546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13462">
                  <a:solidFill>
                    <a:srgbClr val="FFFFFF"/>
                  </a:solidFill>
                  <a:prstDash val="solid"/>
                </a:ln>
                <a:solidFill>
                  <a:srgbClr val="374C81">
                    <a:lumMod val="85000"/>
                    <a:lumOff val="15000"/>
                  </a:srgbClr>
                </a:solidFill>
                <a:effectLst>
                  <a:outerShdw dist="38100" dir="2700000" algn="bl" rotWithShape="0">
                    <a:srgbClr val="4E5798"/>
                  </a:outerShdw>
                </a:effectLst>
              </a:rPr>
              <a:t>认识</a:t>
            </a:r>
            <a:r>
              <a:rPr lang="zh-CN" altLang="en-US" sz="5400" b="1" dirty="0">
                <a:ln w="13462">
                  <a:solidFill>
                    <a:srgbClr val="FFFFFF"/>
                  </a:solidFill>
                  <a:prstDash val="solid"/>
                </a:ln>
                <a:solidFill>
                  <a:srgbClr val="374C81">
                    <a:lumMod val="85000"/>
                    <a:lumOff val="15000"/>
                  </a:srgbClr>
                </a:solidFill>
                <a:effectLst>
                  <a:outerShdw dist="38100" dir="2700000" algn="bl" rotWithShape="0">
                    <a:srgbClr val="4E5798"/>
                  </a:outerShdw>
                </a:effectLst>
              </a:rPr>
              <a:t>微课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208" y="2420889"/>
            <a:ext cx="3663182" cy="2339511"/>
          </a:xfrm>
          <a:prstGeom prst="rect">
            <a:avLst/>
          </a:prstGeom>
        </p:spPr>
      </p:pic>
      <p:graphicFrame>
        <p:nvGraphicFramePr>
          <p:cNvPr id="7" name="图示 6"/>
          <p:cNvGraphicFramePr/>
          <p:nvPr>
            <p:extLst>
              <p:ext uri="{D42A27DB-BD31-4B8C-83A1-F6EECF244321}">
                <p14:modId xmlns:p14="http://schemas.microsoft.com/office/powerpoint/2010/main" val="264220496"/>
              </p:ext>
            </p:extLst>
          </p:nvPr>
        </p:nvGraphicFramePr>
        <p:xfrm>
          <a:off x="605307" y="1390917"/>
          <a:ext cx="6659338" cy="4754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矩形 8"/>
          <p:cNvSpPr/>
          <p:nvPr/>
        </p:nvSpPr>
        <p:spPr>
          <a:xfrm>
            <a:off x="8040216" y="4756648"/>
            <a:ext cx="36631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zh-CN" altLang="en-US" sz="5400" b="1" dirty="0">
                <a:ln/>
                <a:solidFill>
                  <a:schemeClr val="accent4"/>
                </a:solidFill>
              </a:rPr>
              <a:t>微课创始人</a:t>
            </a:r>
            <a:endParaRPr lang="en-US" altLang="zh-CN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896200" y="1486119"/>
            <a:ext cx="36631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佛山胡铁生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07541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9055">
        <p15:prstTrans prst="wind"/>
      </p:transition>
    </mc:Choice>
    <mc:Fallback xmlns="">
      <p:transition spd="slow" advTm="1090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7" grpId="0">
        <p:bldAsOne/>
      </p:bldGraphic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71432" y="1"/>
            <a:ext cx="10018713" cy="1134412"/>
          </a:xfrm>
        </p:spPr>
        <p:txBody>
          <a:bodyPr/>
          <a:lstStyle/>
          <a:p>
            <a:r>
              <a:rPr lang="zh-CN" altLang="en-US" dirty="0" smtClean="0"/>
              <a:t>制作微课的契机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91128" y="928350"/>
            <a:ext cx="10720568" cy="5208432"/>
          </a:xfrm>
        </p:spPr>
        <p:txBody>
          <a:bodyPr>
            <a:normAutofit/>
          </a:bodyPr>
          <a:lstStyle/>
          <a:p>
            <a:r>
              <a:rPr lang="zh-CN" altLang="zh-CN" dirty="0"/>
              <a:t>本文为</a:t>
            </a:r>
            <a:r>
              <a:rPr lang="zh-CN" altLang="zh-CN" dirty="0">
                <a:solidFill>
                  <a:srgbClr val="FF0000"/>
                </a:solidFill>
              </a:rPr>
              <a:t>全国教育信息技术研究</a:t>
            </a:r>
            <a:r>
              <a:rPr lang="en-US" altLang="zh-CN" dirty="0">
                <a:solidFill>
                  <a:srgbClr val="FF0000"/>
                </a:solidFill>
              </a:rPr>
              <a:t>“</a:t>
            </a:r>
            <a:r>
              <a:rPr lang="zh-CN" altLang="zh-CN" dirty="0">
                <a:solidFill>
                  <a:srgbClr val="FF0000"/>
                </a:solidFill>
              </a:rPr>
              <a:t>十二五</a:t>
            </a:r>
            <a:r>
              <a:rPr lang="en-US" altLang="zh-CN" dirty="0">
                <a:solidFill>
                  <a:srgbClr val="FF0000"/>
                </a:solidFill>
              </a:rPr>
              <a:t>”</a:t>
            </a:r>
            <a:r>
              <a:rPr lang="zh-CN" altLang="zh-CN" dirty="0">
                <a:solidFill>
                  <a:srgbClr val="FF0000"/>
                </a:solidFill>
              </a:rPr>
              <a:t>规划</a:t>
            </a:r>
            <a:r>
              <a:rPr lang="en-US" altLang="zh-CN" dirty="0">
                <a:solidFill>
                  <a:srgbClr val="FF0000"/>
                </a:solidFill>
              </a:rPr>
              <a:t>2012</a:t>
            </a:r>
            <a:r>
              <a:rPr lang="zh-CN" altLang="zh-CN" dirty="0">
                <a:solidFill>
                  <a:srgbClr val="FF0000"/>
                </a:solidFill>
              </a:rPr>
              <a:t>年度重点课题“</a:t>
            </a:r>
            <a:r>
              <a:rPr lang="en-US" altLang="zh-CN" dirty="0">
                <a:solidFill>
                  <a:srgbClr val="FF0000"/>
                </a:solidFill>
              </a:rPr>
              <a:t>‘</a:t>
            </a:r>
            <a:r>
              <a:rPr lang="zh-CN" altLang="zh-CN" dirty="0">
                <a:solidFill>
                  <a:srgbClr val="FF0000"/>
                </a:solidFill>
              </a:rPr>
              <a:t>云计算</a:t>
            </a:r>
            <a:r>
              <a:rPr lang="en-US" altLang="zh-CN" dirty="0">
                <a:solidFill>
                  <a:srgbClr val="FF0000"/>
                </a:solidFill>
              </a:rPr>
              <a:t>’</a:t>
            </a:r>
            <a:r>
              <a:rPr lang="zh-CN" altLang="zh-CN" dirty="0">
                <a:solidFill>
                  <a:srgbClr val="FF0000"/>
                </a:solidFill>
              </a:rPr>
              <a:t>环境下优质教育资源的有效应用与服务模式研究”总课题（立项号：</a:t>
            </a:r>
            <a:r>
              <a:rPr lang="en-US" altLang="zh-CN" dirty="0">
                <a:solidFill>
                  <a:srgbClr val="FF0000"/>
                </a:solidFill>
              </a:rPr>
              <a:t>123620605</a:t>
            </a:r>
            <a:r>
              <a:rPr lang="zh-CN" altLang="zh-CN" dirty="0">
                <a:solidFill>
                  <a:srgbClr val="FF0000"/>
                </a:solidFill>
              </a:rPr>
              <a:t>）下</a:t>
            </a:r>
            <a:r>
              <a:rPr lang="en-US" altLang="zh-CN" dirty="0">
                <a:solidFill>
                  <a:srgbClr val="FF0000"/>
                </a:solidFill>
              </a:rPr>
              <a:t>“‘</a:t>
            </a:r>
            <a:r>
              <a:rPr lang="zh-CN" altLang="zh-CN" dirty="0">
                <a:solidFill>
                  <a:srgbClr val="FF0000"/>
                </a:solidFill>
              </a:rPr>
              <a:t>云计算</a:t>
            </a:r>
            <a:r>
              <a:rPr lang="en-US" altLang="zh-CN" dirty="0">
                <a:solidFill>
                  <a:srgbClr val="FF0000"/>
                </a:solidFill>
              </a:rPr>
              <a:t>’</a:t>
            </a:r>
            <a:r>
              <a:rPr lang="zh-CN" altLang="zh-CN" dirty="0">
                <a:solidFill>
                  <a:srgbClr val="FF0000"/>
                </a:solidFill>
              </a:rPr>
              <a:t>环境下中学化学微课资源的开发和有效应用</a:t>
            </a:r>
            <a:r>
              <a:rPr lang="en-US" altLang="zh-CN" dirty="0">
                <a:solidFill>
                  <a:srgbClr val="FF0000"/>
                </a:solidFill>
              </a:rPr>
              <a:t>”</a:t>
            </a:r>
            <a:r>
              <a:rPr lang="zh-CN" altLang="zh-CN" dirty="0">
                <a:solidFill>
                  <a:srgbClr val="FF0000"/>
                </a:solidFill>
              </a:rPr>
              <a:t>子课题（立项号：</a:t>
            </a:r>
            <a:r>
              <a:rPr lang="en-US" altLang="zh-CN" dirty="0">
                <a:solidFill>
                  <a:srgbClr val="FF0000"/>
                </a:solidFill>
              </a:rPr>
              <a:t>123620605</a:t>
            </a:r>
            <a:r>
              <a:rPr lang="zh-CN" altLang="zh-CN" dirty="0">
                <a:solidFill>
                  <a:srgbClr val="FF0000"/>
                </a:solidFill>
              </a:rPr>
              <a:t>—</a:t>
            </a:r>
            <a:r>
              <a:rPr lang="en-US" altLang="zh-CN" dirty="0">
                <a:solidFill>
                  <a:srgbClr val="FF0000"/>
                </a:solidFill>
              </a:rPr>
              <a:t>0003</a:t>
            </a:r>
            <a:r>
              <a:rPr lang="zh-CN" altLang="zh-CN" dirty="0">
                <a:solidFill>
                  <a:srgbClr val="FF0000"/>
                </a:solidFill>
              </a:rPr>
              <a:t>）</a:t>
            </a:r>
            <a:r>
              <a:rPr lang="zh-CN" altLang="zh-CN" dirty="0"/>
              <a:t>的研究成果</a:t>
            </a:r>
            <a:r>
              <a:rPr lang="zh-CN" altLang="zh-CN" dirty="0" smtClean="0"/>
              <a:t>。</a:t>
            </a:r>
            <a:endParaRPr lang="en-US" altLang="zh-CN" dirty="0" smtClean="0"/>
          </a:p>
          <a:p>
            <a:r>
              <a:rPr lang="zh-CN" altLang="en-US" dirty="0"/>
              <a:t>张</a:t>
            </a:r>
            <a:r>
              <a:rPr lang="zh-CN" altLang="en-US" dirty="0" smtClean="0"/>
              <a:t>伟</a:t>
            </a:r>
            <a:r>
              <a:rPr lang="en-US" altLang="zh-CN" dirty="0" smtClean="0"/>
              <a:t>.</a:t>
            </a:r>
            <a:r>
              <a:rPr lang="zh-CN" altLang="zh-CN" dirty="0" smtClean="0"/>
              <a:t>微</a:t>
            </a:r>
            <a:r>
              <a:rPr lang="zh-CN" altLang="zh-CN" dirty="0"/>
              <a:t>课在高三化学复习课中的应用与反馈</a:t>
            </a:r>
            <a:r>
              <a:rPr lang="zh-CN" altLang="zh-CN" dirty="0" smtClean="0"/>
              <a:t>分析</a:t>
            </a:r>
            <a:r>
              <a:rPr lang="en-US" altLang="zh-CN" dirty="0" smtClean="0"/>
              <a:t>[J]</a:t>
            </a:r>
            <a:r>
              <a:rPr lang="zh-CN" altLang="en-US" dirty="0" smtClean="0"/>
              <a:t>中学化学教学参考（下半月版）</a:t>
            </a:r>
            <a:r>
              <a:rPr lang="en-US" altLang="zh-CN" dirty="0" smtClean="0"/>
              <a:t>2015.8,?-?.</a:t>
            </a:r>
          </a:p>
          <a:p>
            <a:r>
              <a:rPr lang="zh-CN" altLang="en-US" dirty="0"/>
              <a:t>张</a:t>
            </a:r>
            <a:r>
              <a:rPr lang="zh-CN" altLang="en-US" dirty="0" smtClean="0"/>
              <a:t>伟</a:t>
            </a:r>
            <a:r>
              <a:rPr lang="en-US" altLang="zh-CN" dirty="0" smtClean="0"/>
              <a:t>.</a:t>
            </a:r>
            <a:r>
              <a:rPr lang="zh-CN" altLang="en-US" dirty="0"/>
              <a:t>高中化学教学中微课的制作与使用方法</a:t>
            </a:r>
            <a:r>
              <a:rPr lang="zh-CN" altLang="en-US" dirty="0" smtClean="0"/>
              <a:t>研究</a:t>
            </a:r>
            <a:r>
              <a:rPr lang="en-US" altLang="zh-CN" dirty="0"/>
              <a:t>[J]</a:t>
            </a:r>
            <a:r>
              <a:rPr lang="zh-CN" altLang="en-US" dirty="0"/>
              <a:t>中学化学教学参考（下半月版）</a:t>
            </a:r>
            <a:r>
              <a:rPr lang="en-US" altLang="zh-CN" dirty="0" smtClean="0"/>
              <a:t>2015.9,?-?.</a:t>
            </a:r>
            <a:endParaRPr lang="en-US" altLang="zh-CN" dirty="0"/>
          </a:p>
          <a:p>
            <a:r>
              <a:rPr lang="zh-CN" altLang="en-US" dirty="0"/>
              <a:t>张伟</a:t>
            </a:r>
            <a:r>
              <a:rPr lang="en-US" altLang="zh-CN" dirty="0"/>
              <a:t>.</a:t>
            </a:r>
            <a:r>
              <a:rPr lang="zh-CN" altLang="en-US" dirty="0" smtClean="0"/>
              <a:t>微</a:t>
            </a:r>
            <a:r>
              <a:rPr lang="zh-CN" altLang="en-US" dirty="0"/>
              <a:t>课和启发式教学在高三化学“无机综合”题解题方法训练中的</a:t>
            </a:r>
            <a:r>
              <a:rPr lang="zh-CN" altLang="en-US" dirty="0" smtClean="0"/>
              <a:t>应用</a:t>
            </a:r>
            <a:r>
              <a:rPr lang="en-US" altLang="zh-CN" dirty="0"/>
              <a:t>[J]</a:t>
            </a:r>
            <a:r>
              <a:rPr lang="zh-CN" altLang="en-US" dirty="0"/>
              <a:t>中学化学教学参考（下半月版）</a:t>
            </a:r>
            <a:r>
              <a:rPr lang="en-US" altLang="zh-CN" dirty="0" smtClean="0"/>
              <a:t>2015.10,?-?.</a:t>
            </a:r>
            <a:endParaRPr lang="en-US" altLang="zh-CN" dirty="0"/>
          </a:p>
          <a:p>
            <a:endParaRPr lang="zh-CN" altLang="zh-CN" dirty="0"/>
          </a:p>
          <a:p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4196630" y="4974885"/>
            <a:ext cx="532085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化学科先行</a:t>
            </a:r>
            <a:endParaRPr lang="en-US" altLang="zh-CN" sz="5400" b="1" cap="none" spc="0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zh-CN" alt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我在高三实施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25903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内容占位符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967" y="405685"/>
            <a:ext cx="3133648" cy="3156918"/>
          </a:xfr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538" y="405685"/>
            <a:ext cx="5699093" cy="340646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105" y="2874361"/>
            <a:ext cx="6332419" cy="3794523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90152" y="4018477"/>
            <a:ext cx="1195711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上完课之后，擦掉了黑板，老师</a:t>
            </a:r>
            <a:endParaRPr lang="en-US" altLang="zh-CN" sz="5400" b="1" cap="none" spc="0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zh-CN" alt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不在身边的时候，可以</a:t>
            </a:r>
            <a:r>
              <a:rPr lang="zh-CN" alt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反复</a:t>
            </a:r>
            <a:r>
              <a:rPr lang="zh-CN" alt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观看微课。</a:t>
            </a:r>
            <a:endParaRPr lang="zh-CN" alt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4932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4007" y="0"/>
            <a:ext cx="10018713" cy="1133341"/>
          </a:xfrm>
        </p:spPr>
        <p:txBody>
          <a:bodyPr/>
          <a:lstStyle/>
          <a:p>
            <a:r>
              <a:rPr lang="zh-CN" altLang="en-US" dirty="0"/>
              <a:t>微</a:t>
            </a:r>
            <a:r>
              <a:rPr lang="zh-CN" altLang="en-US" dirty="0" smtClean="0"/>
              <a:t>课的使用方式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7638" y="164741"/>
            <a:ext cx="10018713" cy="2204972"/>
          </a:xfrm>
        </p:spPr>
        <p:txBody>
          <a:bodyPr/>
          <a:lstStyle/>
          <a:p>
            <a:r>
              <a:rPr lang="zh-CN" altLang="en-US" dirty="0" smtClean="0"/>
              <a:t>学生通过</a:t>
            </a:r>
            <a:r>
              <a:rPr lang="en-US" altLang="zh-CN" dirty="0" smtClean="0"/>
              <a:t>Q</a:t>
            </a:r>
            <a:r>
              <a:rPr lang="zh-CN" altLang="en-US" dirty="0" smtClean="0"/>
              <a:t>群、百度云盘分享、拷贝等方式，主要在课堂上播放，还可以周末自己观看。（我校严禁在教学区使用手机，学生自制力不强）</a:t>
            </a:r>
            <a:endParaRPr lang="en-US" altLang="zh-CN" dirty="0" smtClean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88" y="2176530"/>
            <a:ext cx="3749947" cy="376706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6994" y="2513453"/>
            <a:ext cx="4580586" cy="3286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980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77887" y="0"/>
            <a:ext cx="10018713" cy="1752599"/>
          </a:xfrm>
        </p:spPr>
        <p:txBody>
          <a:bodyPr/>
          <a:lstStyle/>
          <a:p>
            <a:r>
              <a:rPr lang="zh-CN" altLang="en-US" dirty="0" smtClean="0"/>
              <a:t>微课使用效果</a:t>
            </a:r>
            <a:endParaRPr lang="zh-CN" dirty="0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11" y="1602145"/>
            <a:ext cx="5439016" cy="3942375"/>
          </a:xfr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9667" y="1214042"/>
            <a:ext cx="5416933" cy="4718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70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9055">
        <p14:prism isInverted="1"/>
      </p:transition>
    </mc:Choice>
    <mc:Fallback xmlns="">
      <p:transition spd="slow" advTm="10905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84311" y="2125015"/>
            <a:ext cx="10018713" cy="3962400"/>
          </a:xfrm>
        </p:spPr>
        <p:txBody>
          <a:bodyPr>
            <a:normAutofit/>
          </a:bodyPr>
          <a:lstStyle/>
          <a:p>
            <a:r>
              <a:rPr lang="en-US" altLang="zh-CN" b="1" dirty="0" smtClean="0"/>
              <a:t>1</a:t>
            </a:r>
            <a:r>
              <a:rPr lang="zh-CN" altLang="zh-CN" b="1" dirty="0"/>
              <a:t>．体验科学探究的过程，学习</a:t>
            </a:r>
            <a:r>
              <a:rPr lang="zh-CN" altLang="zh-CN" b="1" dirty="0">
                <a:solidFill>
                  <a:srgbClr val="FF0000"/>
                </a:solidFill>
              </a:rPr>
              <a:t>运用</a:t>
            </a:r>
            <a:r>
              <a:rPr lang="zh-CN" altLang="zh-CN" b="1" dirty="0"/>
              <a:t>以实验为基础的实证研究</a:t>
            </a:r>
            <a:r>
              <a:rPr lang="zh-CN" altLang="zh-CN" b="1" dirty="0">
                <a:solidFill>
                  <a:srgbClr val="FF0000"/>
                </a:solidFill>
              </a:rPr>
              <a:t>方法</a:t>
            </a:r>
            <a:r>
              <a:rPr lang="zh-CN" altLang="zh-CN" b="1" dirty="0"/>
              <a:t>。</a:t>
            </a:r>
            <a:endParaRPr lang="zh-CN" altLang="zh-CN" dirty="0"/>
          </a:p>
          <a:p>
            <a:r>
              <a:rPr lang="en-US" altLang="zh-CN" b="1" dirty="0"/>
              <a:t>2</a:t>
            </a:r>
            <a:r>
              <a:rPr lang="zh-CN" altLang="zh-CN" b="1" dirty="0"/>
              <a:t>．初步</a:t>
            </a:r>
            <a:r>
              <a:rPr lang="zh-CN" altLang="zh-CN" b="1" dirty="0">
                <a:solidFill>
                  <a:srgbClr val="FF0000"/>
                </a:solidFill>
              </a:rPr>
              <a:t>学会</a:t>
            </a:r>
            <a:r>
              <a:rPr lang="zh-CN" altLang="zh-CN" b="1" dirty="0"/>
              <a:t>物质的检验、分离、提纯和溶液配制等</a:t>
            </a:r>
            <a:r>
              <a:rPr lang="zh-CN" altLang="zh-CN" b="1" dirty="0">
                <a:solidFill>
                  <a:srgbClr val="FF0000"/>
                </a:solidFill>
              </a:rPr>
              <a:t>实验技能</a:t>
            </a:r>
            <a:r>
              <a:rPr lang="zh-CN" altLang="zh-CN" b="1" dirty="0"/>
              <a:t>。</a:t>
            </a:r>
            <a:endParaRPr lang="zh-CN" altLang="zh-CN" dirty="0"/>
          </a:p>
          <a:p>
            <a:r>
              <a:rPr lang="en-US" altLang="zh-CN" b="1" dirty="0"/>
              <a:t>3</a:t>
            </a:r>
            <a:r>
              <a:rPr lang="zh-CN" altLang="zh-CN" b="1" dirty="0"/>
              <a:t>．树立安全意识，能识别一些化学品安全标识，初步形成良好的实验习惯。</a:t>
            </a:r>
            <a:endParaRPr lang="zh-CN" altLang="zh-CN" dirty="0"/>
          </a:p>
          <a:p>
            <a:r>
              <a:rPr lang="en-US" altLang="zh-CN" b="1" dirty="0"/>
              <a:t>4</a:t>
            </a:r>
            <a:r>
              <a:rPr lang="zh-CN" altLang="zh-CN" b="1" dirty="0"/>
              <a:t>．能够与独立或与同学</a:t>
            </a:r>
            <a:r>
              <a:rPr lang="zh-CN" altLang="zh-CN" b="1" dirty="0">
                <a:solidFill>
                  <a:srgbClr val="FF0000"/>
                </a:solidFill>
              </a:rPr>
              <a:t>合作完成实验</a:t>
            </a:r>
            <a:r>
              <a:rPr lang="zh-CN" altLang="zh-CN" b="1" dirty="0"/>
              <a:t>，记录实验现象和数据，完成实验报告，并能主动进行交流。</a:t>
            </a:r>
            <a:endParaRPr lang="zh-CN" altLang="zh-CN" dirty="0"/>
          </a:p>
          <a:p>
            <a:r>
              <a:rPr lang="en-US" altLang="zh-CN" b="1" dirty="0"/>
              <a:t>5</a:t>
            </a:r>
            <a:r>
              <a:rPr lang="zh-CN" altLang="zh-CN" b="1" dirty="0"/>
              <a:t>．初步认识实验方案设计、实验条件控制、数据处理等方法在化学学习和科学研究中的应用。</a:t>
            </a:r>
            <a:endParaRPr lang="zh-CN" altLang="zh-CN" dirty="0"/>
          </a:p>
          <a:p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3969934" y="943742"/>
            <a:ext cx="57246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学业质量评价标准</a:t>
            </a:r>
            <a:endParaRPr lang="zh-CN" altLang="en-U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1484311" y="101025"/>
            <a:ext cx="63401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/>
              <a:t>以必修一第一章“萃取”实验为例</a:t>
            </a:r>
          </a:p>
        </p:txBody>
      </p:sp>
    </p:spTree>
    <p:extLst>
      <p:ext uri="{BB962C8B-B14F-4D97-AF65-F5344CB8AC3E}">
        <p14:creationId xmlns:p14="http://schemas.microsoft.com/office/powerpoint/2010/main" val="4056507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10068" y="1"/>
            <a:ext cx="10018713" cy="6858000"/>
          </a:xfrm>
        </p:spPr>
        <p:txBody>
          <a:bodyPr>
            <a:normAutofit/>
          </a:bodyPr>
          <a:lstStyle/>
          <a:p>
            <a:r>
              <a:rPr lang="en-US" altLang="zh-CN" b="1" dirty="0"/>
              <a:t>☆</a:t>
            </a:r>
            <a:r>
              <a:rPr lang="zh-CN" altLang="zh-CN" b="1" dirty="0" smtClean="0"/>
              <a:t>知识</a:t>
            </a:r>
            <a:r>
              <a:rPr lang="zh-CN" altLang="zh-CN" b="1" dirty="0"/>
              <a:t>与</a:t>
            </a:r>
            <a:r>
              <a:rPr lang="zh-CN" altLang="zh-CN" b="1" dirty="0" smtClean="0"/>
              <a:t>技能</a:t>
            </a:r>
            <a:endParaRPr lang="en-US" altLang="zh-CN" b="1" dirty="0" smtClean="0"/>
          </a:p>
          <a:p>
            <a:r>
              <a:rPr lang="en-US" altLang="zh-CN" dirty="0" smtClean="0"/>
              <a:t>3.</a:t>
            </a:r>
            <a:r>
              <a:rPr lang="zh-CN" altLang="zh-CN" dirty="0" smtClean="0"/>
              <a:t>结合</a:t>
            </a:r>
            <a:r>
              <a:rPr lang="zh-CN" altLang="zh-CN" dirty="0"/>
              <a:t>具体实验现象，能</a:t>
            </a:r>
            <a:r>
              <a:rPr lang="zh-CN" altLang="zh-CN" dirty="0">
                <a:solidFill>
                  <a:srgbClr val="FF0000"/>
                </a:solidFill>
              </a:rPr>
              <a:t>说出</a:t>
            </a:r>
            <a:r>
              <a:rPr lang="zh-CN" altLang="zh-CN" dirty="0"/>
              <a:t>蒸馏、</a:t>
            </a:r>
            <a:r>
              <a:rPr lang="zh-CN" altLang="zh-CN" dirty="0">
                <a:solidFill>
                  <a:srgbClr val="FF0000"/>
                </a:solidFill>
              </a:rPr>
              <a:t>萃取和分液</a:t>
            </a:r>
            <a:r>
              <a:rPr lang="zh-CN" altLang="zh-CN" dirty="0"/>
              <a:t>的</a:t>
            </a:r>
            <a:r>
              <a:rPr lang="zh-CN" altLang="zh-CN" dirty="0">
                <a:solidFill>
                  <a:srgbClr val="FF0000"/>
                </a:solidFill>
              </a:rPr>
              <a:t>基本原理</a:t>
            </a:r>
            <a:r>
              <a:rPr lang="zh-CN" altLang="zh-CN" dirty="0"/>
              <a:t>，能够通过模仿</a:t>
            </a:r>
            <a:r>
              <a:rPr lang="zh-CN" altLang="zh-CN" dirty="0">
                <a:solidFill>
                  <a:srgbClr val="FF0000"/>
                </a:solidFill>
              </a:rPr>
              <a:t>完成</a:t>
            </a:r>
            <a:r>
              <a:rPr lang="zh-CN" altLang="zh-CN" dirty="0"/>
              <a:t>教材中的</a:t>
            </a:r>
            <a:r>
              <a:rPr lang="zh-CN" altLang="zh-CN" dirty="0">
                <a:solidFill>
                  <a:srgbClr val="FF0000"/>
                </a:solidFill>
              </a:rPr>
              <a:t>萃取和分液实验</a:t>
            </a:r>
            <a:r>
              <a:rPr lang="zh-CN" altLang="zh-CN" dirty="0" smtClean="0"/>
              <a:t>。</a:t>
            </a:r>
            <a:endParaRPr lang="en-US" altLang="zh-CN" dirty="0" smtClean="0"/>
          </a:p>
          <a:p>
            <a:r>
              <a:rPr lang="en-US" altLang="zh-CN" dirty="0" smtClean="0"/>
              <a:t>4.</a:t>
            </a:r>
            <a:r>
              <a:rPr lang="zh-CN" altLang="zh-CN" dirty="0"/>
              <a:t>能够</a:t>
            </a:r>
            <a:r>
              <a:rPr lang="zh-CN" altLang="zh-CN" dirty="0">
                <a:solidFill>
                  <a:srgbClr val="FF0000"/>
                </a:solidFill>
              </a:rPr>
              <a:t>识别</a:t>
            </a:r>
            <a:r>
              <a:rPr lang="zh-CN" altLang="zh-CN" dirty="0"/>
              <a:t>过滤、蒸发、蒸馏、</a:t>
            </a:r>
            <a:r>
              <a:rPr lang="zh-CN" altLang="zh-CN" dirty="0">
                <a:solidFill>
                  <a:srgbClr val="FF0000"/>
                </a:solidFill>
              </a:rPr>
              <a:t>萃取和分液</a:t>
            </a:r>
            <a:r>
              <a:rPr lang="zh-CN" altLang="zh-CN" dirty="0"/>
              <a:t>过程中使用的</a:t>
            </a:r>
            <a:r>
              <a:rPr lang="zh-CN" altLang="zh-CN" dirty="0">
                <a:solidFill>
                  <a:srgbClr val="FF0000"/>
                </a:solidFill>
              </a:rPr>
              <a:t>仪器</a:t>
            </a:r>
            <a:r>
              <a:rPr lang="zh-CN" altLang="zh-CN" dirty="0" smtClean="0"/>
              <a:t>。</a:t>
            </a:r>
            <a:endParaRPr lang="en-US" altLang="zh-CN" dirty="0" smtClean="0"/>
          </a:p>
          <a:p>
            <a:r>
              <a:rPr lang="en-US" altLang="zh-CN" b="1" dirty="0"/>
              <a:t>☆</a:t>
            </a:r>
            <a:r>
              <a:rPr lang="zh-CN" altLang="zh-CN" b="1" dirty="0"/>
              <a:t>过程与</a:t>
            </a:r>
            <a:r>
              <a:rPr lang="zh-CN" altLang="zh-CN" b="1" dirty="0" smtClean="0"/>
              <a:t>方法</a:t>
            </a:r>
            <a:endParaRPr lang="en-US" altLang="zh-CN" b="1" dirty="0" smtClean="0"/>
          </a:p>
          <a:p>
            <a:r>
              <a:rPr lang="en-US" altLang="zh-CN" dirty="0"/>
              <a:t>4</a:t>
            </a:r>
            <a:r>
              <a:rPr lang="zh-CN" altLang="zh-CN" dirty="0"/>
              <a:t>．通过对几种分离提纯方法适用对象进行分类、对比、归纳，体会设计混合物分离提纯方案的一般思路：先</a:t>
            </a:r>
            <a:r>
              <a:rPr lang="zh-CN" altLang="zh-CN" dirty="0">
                <a:solidFill>
                  <a:srgbClr val="FF0000"/>
                </a:solidFill>
              </a:rPr>
              <a:t>利用溶解性</a:t>
            </a:r>
            <a:r>
              <a:rPr lang="zh-CN" altLang="zh-CN" dirty="0"/>
              <a:t>、沸点等物理方法，后考虑添加试剂进行反应的化学方法。</a:t>
            </a:r>
          </a:p>
          <a:p>
            <a:r>
              <a:rPr lang="en-US" altLang="zh-CN" b="1" dirty="0"/>
              <a:t>☆</a:t>
            </a:r>
            <a:r>
              <a:rPr lang="zh-CN" altLang="zh-CN" b="1" dirty="0"/>
              <a:t>情感态度与价值观：</a:t>
            </a:r>
            <a:endParaRPr lang="en-US" altLang="zh-CN" dirty="0" smtClean="0"/>
          </a:p>
          <a:p>
            <a:r>
              <a:rPr lang="en-US" altLang="zh-CN" dirty="0" smtClean="0"/>
              <a:t>2</a:t>
            </a:r>
            <a:r>
              <a:rPr lang="zh-CN" altLang="zh-CN" dirty="0"/>
              <a:t>．通过列举生活中分离提纯的实例，让学生感到化学就在身边，引导学生关注生活、生产中的化学。</a:t>
            </a:r>
          </a:p>
          <a:p>
            <a:pPr marL="0" indent="0">
              <a:buNone/>
            </a:pPr>
            <a:endParaRPr lang="zh-CN" altLang="zh-CN" dirty="0"/>
          </a:p>
          <a:p>
            <a:endParaRPr lang="zh-CN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990375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94159" y="1"/>
            <a:ext cx="6771047" cy="1004552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一、实验微课的拍摄与剪辑</a:t>
            </a:r>
            <a:endParaRPr lang="zh-CN" altLang="en-US" dirty="0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93" y="1072160"/>
            <a:ext cx="6439437" cy="3623714"/>
          </a:xfrm>
        </p:spPr>
      </p:pic>
      <p:sp>
        <p:nvSpPr>
          <p:cNvPr id="5" name="文本框 4"/>
          <p:cNvSpPr txBox="1"/>
          <p:nvPr/>
        </p:nvSpPr>
        <p:spPr>
          <a:xfrm>
            <a:off x="7572777" y="1004553"/>
            <a:ext cx="461922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FF0000"/>
                </a:solidFill>
              </a:rPr>
              <a:t>器材准备</a:t>
            </a:r>
            <a:endParaRPr lang="en-US" altLang="zh-CN" sz="3600" dirty="0" smtClean="0">
              <a:solidFill>
                <a:srgbClr val="FF0000"/>
              </a:solidFill>
            </a:endParaRPr>
          </a:p>
          <a:p>
            <a:r>
              <a:rPr lang="en-US" altLang="zh-CN" sz="3600" dirty="0" smtClean="0"/>
              <a:t>1</a:t>
            </a:r>
            <a:r>
              <a:rPr lang="zh-CN" altLang="en-US" sz="3600" dirty="0" smtClean="0"/>
              <a:t>两台摄像机（或</a:t>
            </a:r>
            <a:r>
              <a:rPr lang="en-US" altLang="zh-CN" sz="3600" dirty="0" smtClean="0"/>
              <a:t>1</a:t>
            </a:r>
            <a:r>
              <a:rPr lang="zh-CN" altLang="en-US" sz="3600" dirty="0" smtClean="0"/>
              <a:t>台）</a:t>
            </a:r>
            <a:endParaRPr lang="en-US" altLang="zh-CN" sz="3600" dirty="0" smtClean="0"/>
          </a:p>
          <a:p>
            <a:r>
              <a:rPr lang="en-US" altLang="zh-CN" sz="3600" dirty="0"/>
              <a:t> </a:t>
            </a:r>
            <a:r>
              <a:rPr lang="zh-CN" altLang="en-US" sz="3600" dirty="0" smtClean="0"/>
              <a:t>一台拍摄全景，</a:t>
            </a:r>
            <a:endParaRPr lang="en-US" altLang="zh-CN" sz="3600" dirty="0" smtClean="0"/>
          </a:p>
          <a:p>
            <a:r>
              <a:rPr lang="zh-CN" altLang="en-US" sz="3600" dirty="0" smtClean="0"/>
              <a:t>一台拍摄特写。</a:t>
            </a:r>
            <a:endParaRPr lang="en-US" altLang="zh-CN" sz="3600" dirty="0" smtClean="0"/>
          </a:p>
          <a:p>
            <a:r>
              <a:rPr lang="en-US" altLang="zh-CN" sz="3600" dirty="0" smtClean="0"/>
              <a:t>2</a:t>
            </a:r>
            <a:r>
              <a:rPr lang="zh-CN" altLang="en-US" sz="3600" dirty="0" smtClean="0"/>
              <a:t>必要的实验仪器。</a:t>
            </a:r>
            <a:endParaRPr lang="en-US" altLang="zh-CN" sz="3600" dirty="0" smtClean="0"/>
          </a:p>
        </p:txBody>
      </p:sp>
      <p:sp>
        <p:nvSpPr>
          <p:cNvPr id="6" name="文本框 5"/>
          <p:cNvSpPr txBox="1"/>
          <p:nvPr/>
        </p:nvSpPr>
        <p:spPr>
          <a:xfrm>
            <a:off x="7572777" y="3718679"/>
            <a:ext cx="461922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</a:rPr>
              <a:t>软件</a:t>
            </a:r>
            <a:r>
              <a:rPr lang="zh-CN" altLang="en-US" sz="3600" dirty="0" smtClean="0">
                <a:solidFill>
                  <a:srgbClr val="FF0000"/>
                </a:solidFill>
              </a:rPr>
              <a:t>准备</a:t>
            </a:r>
            <a:endParaRPr lang="en-US" altLang="zh-CN" sz="3600" dirty="0" smtClean="0">
              <a:solidFill>
                <a:srgbClr val="FF0000"/>
              </a:solidFill>
            </a:endParaRPr>
          </a:p>
          <a:p>
            <a:r>
              <a:rPr lang="zh-CN" altLang="en-US" sz="3600" dirty="0"/>
              <a:t>狸</a:t>
            </a:r>
            <a:r>
              <a:rPr lang="zh-CN" altLang="en-US" sz="3600" dirty="0" smtClean="0"/>
              <a:t>窝、格式工厂、录音机、</a:t>
            </a:r>
            <a:r>
              <a:rPr lang="en-US" altLang="zh-CN" sz="3600" dirty="0" smtClean="0"/>
              <a:t>Screencast-o-</a:t>
            </a:r>
            <a:r>
              <a:rPr lang="en-US" altLang="zh-CN" sz="3600" dirty="0" err="1" smtClean="0"/>
              <a:t>matic</a:t>
            </a:r>
            <a:r>
              <a:rPr lang="zh-CN" altLang="en-US" sz="3600" dirty="0" smtClean="0"/>
              <a:t>、</a:t>
            </a:r>
            <a:r>
              <a:rPr lang="en-US" altLang="zh-CN" sz="3600" dirty="0" smtClean="0"/>
              <a:t>Office2013 </a:t>
            </a:r>
            <a:r>
              <a:rPr lang="zh-CN" altLang="en-US" sz="3600" dirty="0" smtClean="0"/>
              <a:t>等</a:t>
            </a:r>
            <a:endParaRPr lang="en-US" altLang="zh-CN" sz="3600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034544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6000" dirty="0" smtClean="0"/>
              <a:t>“萃取”微课</a:t>
            </a:r>
            <a:endParaRPr lang="zh-CN" altLang="en-US" sz="60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46976" y="2164723"/>
            <a:ext cx="10614380" cy="3124201"/>
          </a:xfrm>
        </p:spPr>
        <p:txBody>
          <a:bodyPr>
            <a:normAutofit/>
          </a:bodyPr>
          <a:lstStyle/>
          <a:p>
            <a:r>
              <a:rPr lang="en-US" altLang="zh-CN" sz="4800" dirty="0" smtClean="0"/>
              <a:t>1</a:t>
            </a:r>
            <a:r>
              <a:rPr lang="zh-CN" altLang="en-US" sz="4800" dirty="0" smtClean="0"/>
              <a:t>仪器识别、分液漏斗的检漏</a:t>
            </a:r>
            <a:endParaRPr lang="en-US" altLang="zh-CN" sz="4800" dirty="0" smtClean="0"/>
          </a:p>
          <a:p>
            <a:r>
              <a:rPr lang="en-US" altLang="zh-CN" sz="4800" dirty="0" smtClean="0"/>
              <a:t>2</a:t>
            </a:r>
            <a:r>
              <a:rPr lang="zh-CN" altLang="en-US" sz="4800" dirty="0" smtClean="0"/>
              <a:t>萃取分液操作</a:t>
            </a:r>
            <a:endParaRPr lang="zh-CN" altLang="en-US" sz="4800" dirty="0"/>
          </a:p>
        </p:txBody>
      </p:sp>
    </p:spTree>
    <p:extLst>
      <p:ext uri="{BB962C8B-B14F-4D97-AF65-F5344CB8AC3E}">
        <p14:creationId xmlns:p14="http://schemas.microsoft.com/office/powerpoint/2010/main" val="384448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91127" y="93373"/>
            <a:ext cx="10018713" cy="1001332"/>
          </a:xfrm>
        </p:spPr>
        <p:txBody>
          <a:bodyPr/>
          <a:lstStyle/>
          <a:p>
            <a:r>
              <a:rPr lang="zh-CN" altLang="en-US" dirty="0" smtClean="0"/>
              <a:t>“萃取”实验报告</a:t>
            </a:r>
            <a:endParaRPr lang="zh-CN" altLang="en-US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25744028"/>
              </p:ext>
            </p:extLst>
          </p:nvPr>
        </p:nvGraphicFramePr>
        <p:xfrm>
          <a:off x="970249" y="927280"/>
          <a:ext cx="10660467" cy="57632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98195"/>
                <a:gridCol w="8662272"/>
              </a:tblGrid>
              <a:tr h="3201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</a:rPr>
                        <a:t>实验编号</a:t>
                      </a:r>
                      <a:endParaRPr lang="zh-CN" sz="1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</a:rPr>
                        <a:t>必修一 第一章 第一节 实验</a:t>
                      </a:r>
                      <a:r>
                        <a:rPr lang="en-US" sz="1800" kern="100" dirty="0">
                          <a:effectLst/>
                        </a:rPr>
                        <a:t>1-4</a:t>
                      </a:r>
                      <a:endParaRPr lang="zh-CN" sz="1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201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</a:rPr>
                        <a:t>实验名称</a:t>
                      </a:r>
                      <a:endParaRPr lang="zh-CN" sz="1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800" kern="100">
                          <a:effectLst/>
                        </a:rPr>
                        <a:t>萃取</a:t>
                      </a:r>
                      <a:endParaRPr lang="zh-CN" sz="1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201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</a:rPr>
                        <a:t>实验目的</a:t>
                      </a:r>
                      <a:endParaRPr lang="zh-CN" sz="1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800" kern="100">
                          <a:effectLst/>
                        </a:rPr>
                        <a:t>用</a:t>
                      </a:r>
                      <a:r>
                        <a:rPr lang="en-US" sz="1800" kern="100">
                          <a:effectLst/>
                        </a:rPr>
                        <a:t>CCl</a:t>
                      </a:r>
                      <a:r>
                        <a:rPr lang="en-US" sz="1800" kern="100" baseline="-25000">
                          <a:effectLst/>
                        </a:rPr>
                        <a:t>4</a:t>
                      </a:r>
                      <a:r>
                        <a:rPr lang="zh-CN" sz="1800" kern="100">
                          <a:effectLst/>
                        </a:rPr>
                        <a:t>将</a:t>
                      </a:r>
                      <a:r>
                        <a:rPr lang="en-US" sz="1800" kern="100">
                          <a:effectLst/>
                        </a:rPr>
                        <a:t>I</a:t>
                      </a:r>
                      <a:r>
                        <a:rPr lang="en-US" sz="1800" kern="100" baseline="-25000">
                          <a:effectLst/>
                        </a:rPr>
                        <a:t>2</a:t>
                      </a:r>
                      <a:r>
                        <a:rPr lang="zh-CN" sz="1800" kern="100">
                          <a:effectLst/>
                        </a:rPr>
                        <a:t>从碘水中提取出来</a:t>
                      </a:r>
                      <a:endParaRPr lang="zh-CN" sz="1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4036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800" kern="100">
                          <a:effectLst/>
                        </a:rPr>
                        <a:t>实验药品与装置</a:t>
                      </a:r>
                      <a:endParaRPr lang="zh-CN" sz="1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</a:rPr>
                        <a:t>带铁圈的铁架台、分液漏斗、烧杯、胶头滴管、四氯化碳、碘水。</a:t>
                      </a:r>
                      <a:endParaRPr lang="zh-CN" sz="1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6146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800" kern="100">
                          <a:effectLst/>
                        </a:rPr>
                        <a:t>实验操作步骤</a:t>
                      </a:r>
                      <a:endParaRPr lang="zh-CN" sz="1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</a:rPr>
                        <a:t>1</a:t>
                      </a:r>
                      <a:r>
                        <a:rPr lang="zh-CN" sz="1800" kern="100" dirty="0">
                          <a:effectLst/>
                        </a:rPr>
                        <a:t>用量筒量取</a:t>
                      </a:r>
                      <a:r>
                        <a:rPr lang="en-US" sz="1800" kern="100" dirty="0">
                          <a:effectLst/>
                        </a:rPr>
                        <a:t>10mL</a:t>
                      </a:r>
                      <a:r>
                        <a:rPr lang="zh-CN" sz="1800" kern="100" dirty="0">
                          <a:effectLst/>
                        </a:rPr>
                        <a:t>碘的饱和水溶液，倒入分液漏斗，然后再注入</a:t>
                      </a:r>
                      <a:r>
                        <a:rPr lang="en-US" sz="1800" kern="100" dirty="0">
                          <a:effectLst/>
                        </a:rPr>
                        <a:t>4mL</a:t>
                      </a:r>
                      <a:r>
                        <a:rPr lang="zh-CN" sz="1800" kern="100" dirty="0">
                          <a:effectLst/>
                        </a:rPr>
                        <a:t>四氯化碳，盖好玻璃塞。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</a:rPr>
                        <a:t>2</a:t>
                      </a:r>
                      <a:r>
                        <a:rPr lang="zh-CN" sz="1800" kern="100" dirty="0">
                          <a:effectLst/>
                        </a:rPr>
                        <a:t>用右手压住分液漏斗口部，左手握住活塞部分，把分液漏斗倒转过来用力振荡，每振荡几次要打开分液漏斗下口的活塞排气。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</a:rPr>
                        <a:t>3</a:t>
                      </a:r>
                      <a:r>
                        <a:rPr lang="zh-CN" sz="1800" kern="100" dirty="0">
                          <a:effectLst/>
                        </a:rPr>
                        <a:t>将分液漏斗放在铁架台上，静置。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</a:rPr>
                        <a:t>4</a:t>
                      </a:r>
                      <a:r>
                        <a:rPr lang="zh-CN" sz="1800" kern="100" dirty="0">
                          <a:effectLst/>
                        </a:rPr>
                        <a:t>待液体分层后，将分液漏斗上的玻璃塞打开，或使塞上的凹槽（或小孔）对准漏斗上的小孔，再将分液漏斗下面的活塞打开，使下层液体慢慢流出。上层液体从上口倒出。</a:t>
                      </a:r>
                      <a:endParaRPr lang="zh-CN" sz="1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96054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800" kern="100">
                          <a:effectLst/>
                        </a:rPr>
                        <a:t>实验现象</a:t>
                      </a:r>
                      <a:endParaRPr lang="zh-CN" sz="1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1800" kern="1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4036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800" kern="100">
                          <a:effectLst/>
                        </a:rPr>
                        <a:t>实验结果处理</a:t>
                      </a:r>
                      <a:endParaRPr lang="zh-CN" sz="18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1800" kern="1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2947075" y="5036511"/>
            <a:ext cx="69383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spcAft>
                <a:spcPts val="0"/>
              </a:spcAft>
            </a:pPr>
            <a:r>
              <a:rPr lang="en-US" b="1" kern="100" cap="none" spc="0" dirty="0">
                <a:ln/>
                <a:solidFill>
                  <a:schemeClr val="accent4"/>
                </a:solidFill>
                <a:effectLst/>
              </a:rPr>
              <a:t>1</a:t>
            </a:r>
            <a:r>
              <a:rPr lang="zh-CN" b="1" kern="100" cap="none" spc="0" dirty="0">
                <a:ln/>
                <a:solidFill>
                  <a:schemeClr val="accent4"/>
                </a:solidFill>
                <a:effectLst/>
              </a:rPr>
              <a:t>加四氯化碳时，四氯化碳不溶于水，密度比水大，在下层。</a:t>
            </a:r>
          </a:p>
          <a:p>
            <a:pPr>
              <a:spcAft>
                <a:spcPts val="0"/>
              </a:spcAft>
            </a:pPr>
            <a:r>
              <a:rPr lang="en-US" b="1" kern="100" cap="none" spc="0" dirty="0">
                <a:ln/>
                <a:solidFill>
                  <a:schemeClr val="accent4"/>
                </a:solidFill>
                <a:effectLst/>
              </a:rPr>
              <a:t>2</a:t>
            </a:r>
            <a:r>
              <a:rPr lang="zh-CN" b="1" kern="100" cap="none" spc="0" dirty="0">
                <a:ln/>
                <a:solidFill>
                  <a:schemeClr val="accent4"/>
                </a:solidFill>
                <a:effectLst/>
              </a:rPr>
              <a:t>水和四氯化碳充分混合。</a:t>
            </a:r>
          </a:p>
          <a:p>
            <a:pPr>
              <a:spcAft>
                <a:spcPts val="0"/>
              </a:spcAft>
            </a:pPr>
            <a:r>
              <a:rPr lang="en-US" b="1" kern="100" cap="none" spc="0" dirty="0">
                <a:ln/>
                <a:solidFill>
                  <a:schemeClr val="accent4"/>
                </a:solidFill>
                <a:effectLst/>
              </a:rPr>
              <a:t>3</a:t>
            </a:r>
            <a:r>
              <a:rPr lang="zh-CN" b="1" kern="100" cap="none" spc="0" dirty="0">
                <a:ln/>
                <a:solidFill>
                  <a:schemeClr val="accent4"/>
                </a:solidFill>
                <a:effectLst/>
              </a:rPr>
              <a:t>分液漏斗中的液体分层，下层呈紫红色，上层黄色变浅或接近无色。</a:t>
            </a:r>
            <a:endParaRPr lang="zh-CN" altLang="en-US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947075" y="5995400"/>
            <a:ext cx="81545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kern="100"/>
              <a:t>碘在</a:t>
            </a:r>
            <a:r>
              <a:rPr lang="en-US" altLang="zh-CN" kern="100"/>
              <a:t>CCl</a:t>
            </a:r>
            <a:r>
              <a:rPr lang="en-US" altLang="zh-CN" kern="100" baseline="-25000"/>
              <a:t>4</a:t>
            </a:r>
            <a:r>
              <a:rPr lang="zh-CN" altLang="zh-CN" kern="100"/>
              <a:t>中的溶解度比在水中大，</a:t>
            </a:r>
            <a:r>
              <a:rPr lang="en-US" altLang="zh-CN" kern="100"/>
              <a:t>CCl</a:t>
            </a:r>
            <a:r>
              <a:rPr lang="en-US" altLang="zh-CN" kern="100" baseline="-25000"/>
              <a:t>4</a:t>
            </a:r>
            <a:r>
              <a:rPr lang="zh-CN" altLang="zh-CN" kern="100"/>
              <a:t>和水互不相溶，密度比水大，碘被萃取到</a:t>
            </a:r>
            <a:r>
              <a:rPr lang="en-US" altLang="zh-CN" kern="100"/>
              <a:t>CCl</a:t>
            </a:r>
            <a:r>
              <a:rPr lang="en-US" altLang="zh-CN" kern="100" baseline="-25000"/>
              <a:t>4</a:t>
            </a:r>
            <a:r>
              <a:rPr lang="zh-CN" altLang="zh-CN" kern="100"/>
              <a:t>层，呈紫红色，上层水溶液中碘含量减少，颜色褪去。</a:t>
            </a:r>
            <a:endParaRPr lang="zh-CN" altLang="zh-CN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65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87342" y="0"/>
            <a:ext cx="10018713" cy="1752599"/>
          </a:xfrm>
        </p:spPr>
        <p:txBody>
          <a:bodyPr/>
          <a:lstStyle/>
          <a:p>
            <a:r>
              <a:rPr lang="zh-CN" altLang="en-US" dirty="0" smtClean="0"/>
              <a:t>巧记“萃取”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51324" y="1780059"/>
            <a:ext cx="7666844" cy="4042894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zh-CN" altLang="en-US" sz="5800" dirty="0" smtClean="0">
                <a:solidFill>
                  <a:srgbClr val="FF0000"/>
                </a:solidFill>
              </a:rPr>
              <a:t>萃取</a:t>
            </a:r>
            <a:endParaRPr lang="en-US" altLang="zh-CN" sz="5800" dirty="0" smtClean="0">
              <a:solidFill>
                <a:srgbClr val="FF0000"/>
              </a:solidFill>
            </a:endParaRPr>
          </a:p>
          <a:p>
            <a:pPr algn="ctr"/>
            <a:r>
              <a:rPr lang="zh-CN" altLang="en-US" sz="4800" dirty="0"/>
              <a:t>两种</a:t>
            </a:r>
            <a:r>
              <a:rPr lang="zh-CN" altLang="en-US" sz="4800" dirty="0" smtClean="0"/>
              <a:t>溶剂，</a:t>
            </a:r>
            <a:endParaRPr lang="en-US" altLang="zh-CN" sz="4800" dirty="0" smtClean="0"/>
          </a:p>
          <a:p>
            <a:pPr algn="ctr"/>
            <a:r>
              <a:rPr lang="zh-CN" altLang="en-US" sz="4800" dirty="0" smtClean="0"/>
              <a:t>互不相溶，</a:t>
            </a:r>
            <a:endParaRPr lang="en-US" altLang="zh-CN" sz="4800" dirty="0" smtClean="0"/>
          </a:p>
          <a:p>
            <a:pPr algn="ctr"/>
            <a:r>
              <a:rPr lang="zh-CN" altLang="en-US" sz="4800" dirty="0" smtClean="0"/>
              <a:t>一种溶质，</a:t>
            </a:r>
            <a:endParaRPr lang="en-US" altLang="zh-CN" sz="4800" dirty="0" smtClean="0"/>
          </a:p>
          <a:p>
            <a:pPr algn="ctr"/>
            <a:r>
              <a:rPr lang="zh-CN" altLang="en-US" sz="4800" dirty="0" smtClean="0"/>
              <a:t>叛逃他乡。</a:t>
            </a:r>
            <a:endParaRPr lang="zh-CN" altLang="en-US" sz="48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5577" y="1562099"/>
            <a:ext cx="2351869" cy="426085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2886" y="2312339"/>
            <a:ext cx="3725305" cy="2633147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9125270" y="1734648"/>
            <a:ext cx="238579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图像模型</a:t>
            </a:r>
            <a:endParaRPr lang="zh-CN" altLang="en-US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9891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622738" y="476519"/>
            <a:ext cx="10032641" cy="5608749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zh-CN" altLang="en-US" dirty="0" smtClean="0"/>
              <a:t>和</a:t>
            </a:r>
            <a:r>
              <a:rPr lang="zh-CN" altLang="en-US" dirty="0"/>
              <a:t>水互不相溶的</a:t>
            </a:r>
            <a:r>
              <a:rPr lang="zh-CN" altLang="en-US" dirty="0" smtClean="0"/>
              <a:t>液体</a:t>
            </a:r>
            <a:r>
              <a:rPr lang="zh-CN" altLang="en-US" dirty="0">
                <a:solidFill>
                  <a:srgbClr val="FF0000"/>
                </a:solidFill>
              </a:rPr>
              <a:t>主要</a:t>
            </a:r>
            <a:r>
              <a:rPr lang="zh-CN" altLang="en-US" dirty="0"/>
              <a:t>是有机化合物</a:t>
            </a:r>
            <a:r>
              <a:rPr lang="zh-CN" altLang="en-US" dirty="0" smtClean="0"/>
              <a:t>，例如</a:t>
            </a:r>
            <a:r>
              <a:rPr lang="zh-CN" altLang="en-US" dirty="0"/>
              <a:t>苯，四氯化碳</a:t>
            </a:r>
            <a:r>
              <a:rPr lang="zh-CN" altLang="en-US" dirty="0" smtClean="0"/>
              <a:t>，二</a:t>
            </a:r>
            <a:r>
              <a:rPr lang="zh-CN" altLang="en-US" dirty="0"/>
              <a:t>氯</a:t>
            </a:r>
            <a:r>
              <a:rPr lang="zh-CN" altLang="en-US" dirty="0" smtClean="0"/>
              <a:t>甲烷等，根据下表，若把四氯化碳换成另外几种溶剂，实验现象将如何？</a:t>
            </a:r>
            <a:endParaRPr lang="en-US" altLang="zh-CN" dirty="0"/>
          </a:p>
          <a:p>
            <a:pPr eaLnBrk="1" hangingPunct="1">
              <a:buFontTx/>
              <a:buNone/>
            </a:pPr>
            <a:endParaRPr lang="zh-CN" altLang="en-US" dirty="0"/>
          </a:p>
          <a:p>
            <a:pPr eaLnBrk="1" hangingPunct="1">
              <a:buFontTx/>
              <a:buNone/>
            </a:pPr>
            <a:endParaRPr lang="zh-CN" altLang="en-US" dirty="0"/>
          </a:p>
          <a:p>
            <a:pPr eaLnBrk="1" hangingPunct="1">
              <a:buFontTx/>
              <a:buNone/>
            </a:pPr>
            <a:endParaRPr lang="zh-CN" altLang="en-US" dirty="0"/>
          </a:p>
          <a:p>
            <a:pPr eaLnBrk="1" hangingPunct="1">
              <a:buFontTx/>
              <a:buNone/>
            </a:pPr>
            <a:endParaRPr lang="zh-CN" altLang="en-US" dirty="0"/>
          </a:p>
        </p:txBody>
      </p:sp>
      <p:graphicFrame>
        <p:nvGraphicFramePr>
          <p:cNvPr id="44080" name="Group 4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98315363"/>
              </p:ext>
            </p:extLst>
          </p:nvPr>
        </p:nvGraphicFramePr>
        <p:xfrm>
          <a:off x="1622738" y="2975223"/>
          <a:ext cx="5061397" cy="2320925"/>
        </p:xfrm>
        <a:graphic>
          <a:graphicData uri="http://schemas.openxmlformats.org/drawingml/2006/table">
            <a:tbl>
              <a:tblPr/>
              <a:tblGrid>
                <a:gridCol w="719138"/>
                <a:gridCol w="936625"/>
                <a:gridCol w="863600"/>
                <a:gridCol w="1296987"/>
                <a:gridCol w="1245047"/>
              </a:tblGrid>
              <a:tr h="1152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物质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苯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二氯甲烷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四氯化碳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8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密度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g/mL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0.8786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1.000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1.336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1.595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0074" y="2951475"/>
            <a:ext cx="3725305" cy="2633147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9511636" y="2540839"/>
            <a:ext cx="238579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图像模型</a:t>
            </a:r>
            <a:endParaRPr lang="zh-CN" altLang="en-US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74472" y="5615200"/>
            <a:ext cx="90781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思考</a:t>
            </a:r>
            <a:r>
              <a:rPr lang="en-US" altLang="zh-CN" dirty="0" smtClean="0"/>
              <a:t>1</a:t>
            </a:r>
            <a:r>
              <a:rPr lang="zh-CN" altLang="en-US" dirty="0" smtClean="0"/>
              <a:t>：酒精也属于有机化合物，和水互溶，可以用来萃取碘水中的碘吗？</a:t>
            </a:r>
            <a:endParaRPr lang="en-US" altLang="zh-CN" dirty="0" smtClean="0"/>
          </a:p>
          <a:p>
            <a:r>
              <a:rPr lang="en-US" altLang="zh-CN" dirty="0" smtClean="0"/>
              <a:t>          2</a:t>
            </a:r>
            <a:r>
              <a:rPr lang="zh-CN" altLang="en-US" dirty="0" smtClean="0"/>
              <a:t>：氯气、溴和碘在四氯化碳中具有相似的溶解性，设计实验，从氯水中萃取出氯。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0982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697532" y="0"/>
            <a:ext cx="3494468" cy="1143000"/>
          </a:xfrm>
        </p:spPr>
        <p:txBody>
          <a:bodyPr/>
          <a:lstStyle/>
          <a:p>
            <a:r>
              <a:rPr lang="zh-CN" altLang="en-US" dirty="0"/>
              <a:t>课</a:t>
            </a:r>
            <a:r>
              <a:rPr lang="zh-CN" altLang="en-US" dirty="0" smtClean="0"/>
              <a:t>尾五分钟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0" y="0"/>
            <a:ext cx="12054625" cy="6858000"/>
          </a:xfrm>
        </p:spPr>
        <p:txBody>
          <a:bodyPr>
            <a:normAutofit fontScale="62500" lnSpcReduction="20000"/>
          </a:bodyPr>
          <a:lstStyle/>
          <a:p>
            <a:r>
              <a:rPr lang="en-US" altLang="zh-CN" b="1" dirty="0"/>
              <a:t>[</a:t>
            </a:r>
            <a:r>
              <a:rPr lang="zh-CN" altLang="zh-CN" b="1" dirty="0"/>
              <a:t>课尾五分钟反馈练习二</a:t>
            </a:r>
            <a:r>
              <a:rPr lang="en-US" altLang="zh-CN" b="1" dirty="0"/>
              <a:t>]</a:t>
            </a:r>
            <a:endParaRPr lang="zh-CN" altLang="zh-CN" dirty="0"/>
          </a:p>
          <a:p>
            <a:r>
              <a:rPr lang="en-US" altLang="zh-CN" dirty="0"/>
              <a:t>1</a:t>
            </a:r>
            <a:r>
              <a:rPr lang="zh-CN" altLang="zh-CN" dirty="0"/>
              <a:t>．下列制取蒸馏水的实验装置与操作的说法中，不正确的是</a:t>
            </a:r>
          </a:p>
          <a:p>
            <a:r>
              <a:rPr lang="en-US" altLang="zh-CN" dirty="0"/>
              <a:t>   A</a:t>
            </a:r>
            <a:r>
              <a:rPr lang="zh-CN" altLang="zh-CN" dirty="0"/>
              <a:t>．温度计的水银球应插入蒸馏烧瓶中的自来水</a:t>
            </a:r>
            <a:r>
              <a:rPr lang="zh-CN" altLang="zh-CN" dirty="0" smtClean="0"/>
              <a:t>中</a:t>
            </a:r>
            <a:r>
              <a:rPr lang="en-US" altLang="zh-CN" dirty="0" smtClean="0"/>
              <a:t>       </a:t>
            </a:r>
            <a:endParaRPr lang="zh-CN" altLang="zh-CN" dirty="0"/>
          </a:p>
          <a:p>
            <a:r>
              <a:rPr lang="en-US" altLang="zh-CN" dirty="0"/>
              <a:t>   B</a:t>
            </a:r>
            <a:r>
              <a:rPr lang="zh-CN" altLang="zh-CN" dirty="0"/>
              <a:t>．冷凝管中的水流方向是从下口进入，上口排出</a:t>
            </a:r>
          </a:p>
          <a:p>
            <a:r>
              <a:rPr lang="en-US" altLang="zh-CN" dirty="0"/>
              <a:t>   C</a:t>
            </a:r>
            <a:r>
              <a:rPr lang="zh-CN" altLang="zh-CN" dirty="0"/>
              <a:t>．实验中需要在蒸馏烧瓶中加入几粒碎瓷片，防止出现暴</a:t>
            </a:r>
            <a:r>
              <a:rPr lang="en-US" altLang="zh-CN" dirty="0"/>
              <a:t>	</a:t>
            </a:r>
            <a:r>
              <a:rPr lang="zh-CN" altLang="zh-CN" dirty="0"/>
              <a:t>沸现象</a:t>
            </a:r>
          </a:p>
          <a:p>
            <a:r>
              <a:rPr lang="en-US" altLang="zh-CN" dirty="0"/>
              <a:t>   D</a:t>
            </a:r>
            <a:r>
              <a:rPr lang="zh-CN" altLang="zh-CN" dirty="0"/>
              <a:t>．蒸馏烧瓶必须垫石棉网</a:t>
            </a:r>
          </a:p>
          <a:p>
            <a:r>
              <a:rPr lang="en-US" altLang="zh-CN" dirty="0"/>
              <a:t>2</a:t>
            </a:r>
            <a:r>
              <a:rPr lang="zh-CN" altLang="zh-CN" dirty="0"/>
              <a:t>．下列萃取与分液结合进行的操作</a:t>
            </a:r>
            <a:r>
              <a:rPr lang="en-US" altLang="zh-CN" dirty="0"/>
              <a:t>(</a:t>
            </a:r>
            <a:r>
              <a:rPr lang="zh-CN" altLang="zh-CN" dirty="0"/>
              <a:t>用</a:t>
            </a:r>
            <a:r>
              <a:rPr lang="en-US" altLang="zh-CN" dirty="0"/>
              <a:t>CCl4</a:t>
            </a:r>
            <a:r>
              <a:rPr lang="zh-CN" altLang="zh-CN" dirty="0"/>
              <a:t>为萃取剂，从碘水中萃取碘</a:t>
            </a:r>
            <a:r>
              <a:rPr lang="en-US" altLang="zh-CN" dirty="0"/>
              <a:t>)</a:t>
            </a:r>
            <a:r>
              <a:rPr lang="zh-CN" altLang="zh-CN" dirty="0"/>
              <a:t>中错误的是</a:t>
            </a:r>
          </a:p>
          <a:p>
            <a:r>
              <a:rPr lang="en-US" altLang="zh-CN" dirty="0"/>
              <a:t>   A</a:t>
            </a:r>
            <a:r>
              <a:rPr lang="zh-CN" altLang="zh-CN" dirty="0"/>
              <a:t>．饱和碘水和</a:t>
            </a:r>
            <a:r>
              <a:rPr lang="en-US" altLang="zh-CN" dirty="0"/>
              <a:t>CCl4</a:t>
            </a:r>
            <a:r>
              <a:rPr lang="zh-CN" altLang="zh-CN" dirty="0"/>
              <a:t>加入分液漏斗中后，塞上上口部的塞子，用一手压住分液漏斗上口部，一手握住活塞部分，把分液漏斗倒转过来振荡</a:t>
            </a:r>
          </a:p>
          <a:p>
            <a:r>
              <a:rPr lang="en-US" altLang="zh-CN" dirty="0"/>
              <a:t>   B</a:t>
            </a:r>
            <a:r>
              <a:rPr lang="zh-CN" altLang="zh-CN" dirty="0"/>
              <a:t>．静置，待分液漏斗中液体分层后，先使分液漏斗内外空气相通</a:t>
            </a:r>
            <a:r>
              <a:rPr lang="en-US" altLang="zh-CN" dirty="0"/>
              <a:t>(</a:t>
            </a:r>
            <a:r>
              <a:rPr lang="zh-CN" altLang="zh-CN" dirty="0"/>
              <a:t>准备放出液体</a:t>
            </a:r>
            <a:r>
              <a:rPr lang="en-US" altLang="zh-CN" dirty="0"/>
              <a:t>)</a:t>
            </a:r>
            <a:endParaRPr lang="zh-CN" altLang="zh-CN" dirty="0"/>
          </a:p>
          <a:p>
            <a:r>
              <a:rPr lang="en-US" altLang="zh-CN" dirty="0"/>
              <a:t>   C</a:t>
            </a:r>
            <a:r>
              <a:rPr lang="zh-CN" altLang="zh-CN" dirty="0"/>
              <a:t>．打开分液漏斗的活塞，使全部下层液体沿盛接液体的烧杯内壁慢慢流出</a:t>
            </a:r>
          </a:p>
          <a:p>
            <a:r>
              <a:rPr lang="en-US" altLang="zh-CN" dirty="0"/>
              <a:t>   D</a:t>
            </a:r>
            <a:r>
              <a:rPr lang="zh-CN" altLang="zh-CN" dirty="0"/>
              <a:t>．最后继续打开活塞，另用容器盛接并保存上层液体</a:t>
            </a:r>
          </a:p>
          <a:p>
            <a:r>
              <a:rPr lang="en-US" altLang="zh-CN" dirty="0"/>
              <a:t>3</a:t>
            </a:r>
            <a:r>
              <a:rPr lang="zh-CN" altLang="zh-CN" dirty="0"/>
              <a:t>．下列仪器：①容量瓶②蒸镏烧瓶③漏斗④燃烧匙⑤天平⑥分液漏斗⑦胶头滴管，常用于物质分离的是</a:t>
            </a:r>
          </a:p>
          <a:p>
            <a:r>
              <a:rPr lang="en-US" altLang="zh-CN" dirty="0"/>
              <a:t>A</a:t>
            </a:r>
            <a:r>
              <a:rPr lang="zh-CN" altLang="zh-CN" dirty="0"/>
              <a:t>．</a:t>
            </a:r>
            <a:r>
              <a:rPr lang="en-US" altLang="zh-CN" dirty="0"/>
              <a:t>①③⑤          B</a:t>
            </a:r>
            <a:r>
              <a:rPr lang="zh-CN" altLang="zh-CN" dirty="0"/>
              <a:t>．</a:t>
            </a:r>
            <a:r>
              <a:rPr lang="en-US" altLang="zh-CN" dirty="0"/>
              <a:t>②④⑦           C</a:t>
            </a:r>
            <a:r>
              <a:rPr lang="zh-CN" altLang="zh-CN" dirty="0"/>
              <a:t>．</a:t>
            </a:r>
            <a:r>
              <a:rPr lang="en-US" altLang="zh-CN" dirty="0"/>
              <a:t>①②⑥            D</a:t>
            </a:r>
            <a:r>
              <a:rPr lang="zh-CN" altLang="zh-CN" dirty="0"/>
              <a:t>．</a:t>
            </a:r>
            <a:r>
              <a:rPr lang="en-US" altLang="zh-CN" dirty="0"/>
              <a:t>②③⑥</a:t>
            </a:r>
            <a:endParaRPr lang="zh-CN" altLang="zh-CN" dirty="0"/>
          </a:p>
          <a:p>
            <a:r>
              <a:rPr lang="en-US" altLang="zh-CN" dirty="0"/>
              <a:t>4</a:t>
            </a:r>
            <a:r>
              <a:rPr lang="zh-CN" altLang="zh-CN" dirty="0"/>
              <a:t>．现有三组溶液：</a:t>
            </a:r>
            <a:r>
              <a:rPr lang="en-US" altLang="zh-CN" dirty="0"/>
              <a:t>①</a:t>
            </a:r>
            <a:r>
              <a:rPr lang="zh-CN" altLang="zh-CN" dirty="0"/>
              <a:t>汽油和氯化钠溶液；</a:t>
            </a:r>
            <a:r>
              <a:rPr lang="en-US" altLang="zh-CN" dirty="0"/>
              <a:t>②39%</a:t>
            </a:r>
            <a:r>
              <a:rPr lang="zh-CN" altLang="zh-CN" dirty="0"/>
              <a:t>的乙醇溶液；</a:t>
            </a:r>
            <a:r>
              <a:rPr lang="en-US" altLang="zh-CN" dirty="0"/>
              <a:t>③</a:t>
            </a:r>
            <a:r>
              <a:rPr lang="zh-CN" altLang="zh-CN" dirty="0"/>
              <a:t>氯化钠和单质溴的水溶液，分离以上各混合液的正确方法依次是</a:t>
            </a:r>
          </a:p>
          <a:p>
            <a:r>
              <a:rPr lang="en-US" altLang="zh-CN" dirty="0"/>
              <a:t>   A</a:t>
            </a:r>
            <a:r>
              <a:rPr lang="zh-CN" altLang="zh-CN" dirty="0"/>
              <a:t>．分液、蒸馏、萃取</a:t>
            </a:r>
            <a:r>
              <a:rPr lang="en-US" altLang="zh-CN" dirty="0"/>
              <a:t>                   B</a:t>
            </a:r>
            <a:r>
              <a:rPr lang="zh-CN" altLang="zh-CN" dirty="0"/>
              <a:t>．萃取、蒸发、分液</a:t>
            </a:r>
          </a:p>
          <a:p>
            <a:r>
              <a:rPr lang="en-US" altLang="zh-CN" dirty="0"/>
              <a:t>   C</a:t>
            </a:r>
            <a:r>
              <a:rPr lang="zh-CN" altLang="zh-CN" dirty="0"/>
              <a:t>．分液、萃取、蒸馏</a:t>
            </a:r>
            <a:r>
              <a:rPr lang="en-US" altLang="zh-CN" dirty="0"/>
              <a:t>                   D</a:t>
            </a:r>
            <a:r>
              <a:rPr lang="zh-CN" altLang="zh-CN" dirty="0"/>
              <a:t>．蒸馏、萃取、分液</a:t>
            </a:r>
          </a:p>
          <a:p>
            <a:r>
              <a:rPr lang="en-US" altLang="zh-CN" dirty="0"/>
              <a:t>5</a:t>
            </a:r>
            <a:r>
              <a:rPr lang="zh-CN" altLang="zh-CN" dirty="0"/>
              <a:t>．某溶液中含有较大量的</a:t>
            </a:r>
            <a:r>
              <a:rPr lang="en-US" altLang="zh-CN" dirty="0"/>
              <a:t>Cl</a:t>
            </a:r>
            <a:r>
              <a:rPr lang="zh-CN" altLang="zh-CN" dirty="0"/>
              <a:t>－、</a:t>
            </a:r>
            <a:r>
              <a:rPr lang="en-US" altLang="zh-CN" dirty="0"/>
              <a:t>CO</a:t>
            </a:r>
            <a:r>
              <a:rPr lang="zh-CN" altLang="zh-CN" dirty="0"/>
              <a:t>、</a:t>
            </a:r>
            <a:r>
              <a:rPr lang="en-US" altLang="zh-CN" dirty="0"/>
              <a:t>OH</a:t>
            </a:r>
            <a:r>
              <a:rPr lang="zh-CN" altLang="zh-CN" dirty="0"/>
              <a:t>－等三种阴离子，如果只取一次该溶液就能够分别将三种阴离子依次检验出来，下列实验操作顺序正确的是</a:t>
            </a:r>
          </a:p>
          <a:p>
            <a:r>
              <a:rPr lang="zh-CN" altLang="zh-CN" dirty="0"/>
              <a:t>①滴加</a:t>
            </a:r>
            <a:r>
              <a:rPr lang="en-US" altLang="zh-CN" dirty="0"/>
              <a:t>Mg(NO3)2</a:t>
            </a:r>
            <a:r>
              <a:rPr lang="zh-CN" altLang="zh-CN" dirty="0"/>
              <a:t>溶液；②过滤；③滴加</a:t>
            </a:r>
            <a:r>
              <a:rPr lang="en-US" altLang="zh-CN" dirty="0"/>
              <a:t>AgNO3</a:t>
            </a:r>
            <a:r>
              <a:rPr lang="zh-CN" altLang="zh-CN" dirty="0"/>
              <a:t>溶液；④滴加</a:t>
            </a:r>
            <a:r>
              <a:rPr lang="en-US" altLang="zh-CN" dirty="0"/>
              <a:t>Ba(NO3)2</a:t>
            </a:r>
            <a:r>
              <a:rPr lang="zh-CN" altLang="zh-CN" dirty="0"/>
              <a:t>溶液</a:t>
            </a:r>
          </a:p>
          <a:p>
            <a:r>
              <a:rPr lang="en-US" altLang="zh-CN" dirty="0"/>
              <a:t>   A</a:t>
            </a:r>
            <a:r>
              <a:rPr lang="zh-CN" altLang="zh-CN" dirty="0"/>
              <a:t>．①②④②③</a:t>
            </a:r>
            <a:r>
              <a:rPr lang="en-US" altLang="zh-CN" dirty="0"/>
              <a:t>                          B</a:t>
            </a:r>
            <a:r>
              <a:rPr lang="zh-CN" altLang="zh-CN" dirty="0"/>
              <a:t>．④②①②③</a:t>
            </a:r>
          </a:p>
          <a:p>
            <a:r>
              <a:rPr lang="en-US" altLang="zh-CN" dirty="0"/>
              <a:t>   C</a:t>
            </a:r>
            <a:r>
              <a:rPr lang="zh-CN" altLang="zh-CN" dirty="0"/>
              <a:t>．①②③②④</a:t>
            </a:r>
            <a:r>
              <a:rPr lang="en-US" altLang="zh-CN" dirty="0"/>
              <a:t>                          D</a:t>
            </a:r>
            <a:r>
              <a:rPr lang="zh-CN" altLang="zh-CN" dirty="0"/>
              <a:t>．④②③②①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14118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谢谢大家！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zh-CN" altLang="en-US" dirty="0" smtClean="0"/>
              <a:t>请多指教！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zh-CN" altLang="en-US" dirty="0" smtClean="0"/>
              <a:t>欢迎交流微课</a:t>
            </a:r>
            <a:r>
              <a:rPr lang="en-US" altLang="zh-CN" dirty="0" smtClean="0"/>
              <a:t>.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69694907"/>
      </p:ext>
    </p:extLst>
  </p:cSld>
  <p:clrMapOvr>
    <a:masterClrMapping/>
  </p:clrMapOvr>
  <p:transition spd="slow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视差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视差</Template>
  <TotalTime>225</TotalTime>
  <Words>1134</Words>
  <Application>Microsoft Office PowerPoint</Application>
  <PresentationFormat>宽屏</PresentationFormat>
  <Paragraphs>120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2" baseType="lpstr">
      <vt:lpstr>华文楷体</vt:lpstr>
      <vt:lpstr>宋体</vt:lpstr>
      <vt:lpstr>Arial</vt:lpstr>
      <vt:lpstr>Calibri</vt:lpstr>
      <vt:lpstr>Corbel</vt:lpstr>
      <vt:lpstr>Times New Roman</vt:lpstr>
      <vt:lpstr>视差</vt:lpstr>
      <vt:lpstr>“微课视频” 在实验教学中的应用</vt:lpstr>
      <vt:lpstr>什么是微课？</vt:lpstr>
      <vt:lpstr>制作微课的契机</vt:lpstr>
      <vt:lpstr>PowerPoint 演示文稿</vt:lpstr>
      <vt:lpstr>微课的使用方式</vt:lpstr>
      <vt:lpstr>微课使用效果</vt:lpstr>
      <vt:lpstr>PowerPoint 演示文稿</vt:lpstr>
      <vt:lpstr>PowerPoint 演示文稿</vt:lpstr>
      <vt:lpstr>一、实验微课的拍摄与剪辑</vt:lpstr>
      <vt:lpstr>“萃取”微课</vt:lpstr>
      <vt:lpstr>“萃取”实验报告</vt:lpstr>
      <vt:lpstr>巧记“萃取”</vt:lpstr>
      <vt:lpstr>PowerPoint 演示文稿</vt:lpstr>
      <vt:lpstr>课尾五分钟</vt:lpstr>
      <vt:lpstr>谢谢大家！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“微课视频” 在实验教学中的应用</dc:title>
  <dc:creator>john</dc:creator>
  <cp:lastModifiedBy>john</cp:lastModifiedBy>
  <cp:revision>29</cp:revision>
  <dcterms:created xsi:type="dcterms:W3CDTF">2015-09-16T07:09:49Z</dcterms:created>
  <dcterms:modified xsi:type="dcterms:W3CDTF">2015-09-22T23:51:59Z</dcterms:modified>
</cp:coreProperties>
</file>