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338" r:id="rId3"/>
    <p:sldId id="378" r:id="rId4"/>
    <p:sldId id="379" r:id="rId5"/>
    <p:sldId id="328" r:id="rId6"/>
    <p:sldId id="380" r:id="rId7"/>
    <p:sldId id="386" r:id="rId8"/>
    <p:sldId id="382" r:id="rId9"/>
    <p:sldId id="383" r:id="rId10"/>
    <p:sldId id="385" r:id="rId11"/>
    <p:sldId id="384" r:id="rId12"/>
    <p:sldId id="387" r:id="rId13"/>
    <p:sldId id="336" r:id="rId14"/>
  </p:sldIdLst>
  <p:sldSz cx="12192000" cy="6858000"/>
  <p:notesSz cx="6797675" cy="987266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319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09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0000"/>
    <a:srgbClr val="FF3300"/>
    <a:srgbClr val="CC0000"/>
    <a:srgbClr val="369FC4"/>
    <a:srgbClr val="009999"/>
    <a:srgbClr val="387469"/>
    <a:srgbClr val="56A39B"/>
    <a:srgbClr val="33A4BB"/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主题样式 1 - 强调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8603FDC-E32A-4AB5-989C-0864C3EAD2B8}" styleName="主题样式 2 - 强调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主题样式 2 - 强调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浅色样式 3 - 强调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5758FB7-9AC5-4552-8A53-C91805E547FA}" styleName="主题样式 1 - 强调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DBED569-4797-4DF1-A0F4-6AAB3CD982D8}" styleName="浅色样式 3 - 强调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644" autoAdjust="0"/>
    <p:restoredTop sz="99870" autoAdjust="0"/>
  </p:normalViewPr>
  <p:slideViewPr>
    <p:cSldViewPr>
      <p:cViewPr varScale="1">
        <p:scale>
          <a:sx n="114" d="100"/>
          <a:sy n="114" d="100"/>
        </p:scale>
        <p:origin x="-108" y="-102"/>
      </p:cViewPr>
      <p:guideLst>
        <p:guide orient="horz" pos="4319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-2004" y="-108"/>
      </p:cViewPr>
      <p:guideLst>
        <p:guide orient="horz" pos="3109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87B7A0-1F1F-4429-8789-3DE9BF8EA28E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F4EF37-BED0-415D-9483-E65BCD21BD8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28051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98F2EE-5227-4515-AB3F-13A1E2652A00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817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450" y="4689475"/>
            <a:ext cx="5438775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75181E-52BB-4B34-8E5C-9845AEEFA3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839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82D2945-88EA-4FD0-ACF9-E0A074A8E4AF}" type="datetime1">
              <a:rPr lang="en-US" smtClean="0"/>
              <a:pPr/>
              <a:t>9/25/2020</a:t>
            </a:fld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306B41-F38A-439A-9456-E2516C534694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86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C4FD7-BB92-4DFF-B809-747699A11C43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C4FD7-BB92-4DFF-B809-747699A11C43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844478" y="6451360"/>
            <a:ext cx="2844800" cy="365125"/>
          </a:xfrm>
          <a:prstGeom prst="rect">
            <a:avLst/>
          </a:prstGeom>
        </p:spPr>
        <p:txBody>
          <a:bodyPr/>
          <a:lstStyle/>
          <a:p>
            <a:fld id="{26CAC288-322F-486C-AA42-CCCA59A2AA1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C4FD7-BB92-4DFF-B809-747699A11C43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844478" y="6451360"/>
            <a:ext cx="2844800" cy="365125"/>
          </a:xfrm>
          <a:prstGeom prst="rect">
            <a:avLst/>
          </a:prstGeom>
        </p:spPr>
        <p:txBody>
          <a:bodyPr/>
          <a:lstStyle/>
          <a:p>
            <a:fld id="{26CAC288-322F-486C-AA42-CCCA59A2AA1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C4FD7-BB92-4DFF-B809-747699A11C43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844478" y="6451360"/>
            <a:ext cx="2844800" cy="365125"/>
          </a:xfrm>
          <a:prstGeom prst="rect">
            <a:avLst/>
          </a:prstGeom>
        </p:spPr>
        <p:txBody>
          <a:bodyPr/>
          <a:lstStyle/>
          <a:p>
            <a:fld id="{26CAC288-322F-486C-AA42-CCCA59A2AA1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C4FD7-BB92-4DFF-B809-747699A11C43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844478" y="6451360"/>
            <a:ext cx="2844800" cy="365125"/>
          </a:xfrm>
          <a:prstGeom prst="rect">
            <a:avLst/>
          </a:prstGeom>
        </p:spPr>
        <p:txBody>
          <a:bodyPr/>
          <a:lstStyle/>
          <a:p>
            <a:fld id="{26CAC288-322F-486C-AA42-CCCA59A2AA1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C4FD7-BB92-4DFF-B809-747699A11C43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844478" y="6451360"/>
            <a:ext cx="2844800" cy="365125"/>
          </a:xfrm>
          <a:prstGeom prst="rect">
            <a:avLst/>
          </a:prstGeom>
        </p:spPr>
        <p:txBody>
          <a:bodyPr/>
          <a:lstStyle/>
          <a:p>
            <a:fld id="{26CAC288-322F-486C-AA42-CCCA59A2AA1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C4FD7-BB92-4DFF-B809-747699A11C43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844478" y="6451360"/>
            <a:ext cx="2844800" cy="365125"/>
          </a:xfrm>
          <a:prstGeom prst="rect">
            <a:avLst/>
          </a:prstGeom>
        </p:spPr>
        <p:txBody>
          <a:bodyPr/>
          <a:lstStyle/>
          <a:p>
            <a:fld id="{26CAC288-322F-486C-AA42-CCCA59A2AA1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C4FD7-BB92-4DFF-B809-747699A11C43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844478" y="6451360"/>
            <a:ext cx="2844800" cy="365125"/>
          </a:xfrm>
          <a:prstGeom prst="rect">
            <a:avLst/>
          </a:prstGeom>
        </p:spPr>
        <p:txBody>
          <a:bodyPr/>
          <a:lstStyle/>
          <a:p>
            <a:fld id="{26CAC288-322F-486C-AA42-CCCA59A2AA1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C4FD7-BB92-4DFF-B809-747699A11C43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844478" y="6451360"/>
            <a:ext cx="2844800" cy="365125"/>
          </a:xfrm>
          <a:prstGeom prst="rect">
            <a:avLst/>
          </a:prstGeom>
        </p:spPr>
        <p:txBody>
          <a:bodyPr/>
          <a:lstStyle/>
          <a:p>
            <a:fld id="{26CAC288-322F-486C-AA42-CCCA59A2AA1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C4FD7-BB92-4DFF-B809-747699A11C43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844478" y="6451360"/>
            <a:ext cx="2844800" cy="365125"/>
          </a:xfrm>
          <a:prstGeom prst="rect">
            <a:avLst/>
          </a:prstGeom>
        </p:spPr>
        <p:txBody>
          <a:bodyPr/>
          <a:lstStyle/>
          <a:p>
            <a:fld id="{26CAC288-322F-486C-AA42-CCCA59A2AA1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45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45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C4FD7-BB92-4DFF-B809-747699A11C43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844478" y="6451360"/>
            <a:ext cx="2844800" cy="365125"/>
          </a:xfrm>
          <a:prstGeom prst="rect">
            <a:avLst/>
          </a:prstGeom>
        </p:spPr>
        <p:txBody>
          <a:bodyPr/>
          <a:lstStyle/>
          <a:p>
            <a:fld id="{26CAC288-322F-486C-AA42-CCCA59A2AA1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444" y="274638"/>
            <a:ext cx="10973117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446" y="6356355"/>
            <a:ext cx="2844060" cy="365125"/>
          </a:xfrm>
        </p:spPr>
        <p:txBody>
          <a:bodyPr/>
          <a:lstStyle>
            <a:lvl1pPr>
              <a:defRPr/>
            </a:lvl1pPr>
          </a:lstStyle>
          <a:p>
            <a:fld id="{1E398AE7-224D-43D3-8734-95009EA99E16}" type="datetime1">
              <a:rPr lang="zh-CN" altLang="en-US"/>
              <a:pPr/>
              <a:t>2020/9/25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6107" y="6356355"/>
            <a:ext cx="3861381" cy="365125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8503" y="6356355"/>
            <a:ext cx="284406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9210ED92-68F4-4405-A34E-8421B70A65BF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04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C4FD7-BB92-4DFF-B809-747699A11C43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775520" y="1412776"/>
            <a:ext cx="7416824" cy="2603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None/>
            </a:pPr>
            <a:r>
              <a:rPr lang="en-US" altLang="zh-CN" sz="4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</a:t>
            </a:r>
            <a:r>
              <a:rPr lang="zh-CN" altLang="en-US" sz="4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年信息技术结业考试</a:t>
            </a:r>
            <a:endParaRPr lang="en-US" altLang="zh-CN" sz="48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4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海</a:t>
            </a:r>
            <a:r>
              <a:rPr lang="zh-CN" altLang="en-US" sz="4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珠区第一次</a:t>
            </a:r>
            <a:r>
              <a:rPr lang="zh-CN" altLang="en-US" sz="4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模拟考试</a:t>
            </a:r>
            <a:endParaRPr lang="en-US" altLang="zh-CN" sz="48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buNone/>
            </a:pPr>
            <a:r>
              <a:rPr lang="zh-CN" altLang="en-US" sz="4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试题分析与备课</a:t>
            </a:r>
            <a:r>
              <a:rPr lang="zh-CN" altLang="en-US" sz="4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策略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1876108" y="980728"/>
            <a:ext cx="4392488" cy="11430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l"/>
            <a:r>
              <a:rPr lang="zh-CN" alt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新中考的要求</a:t>
            </a:r>
            <a:endParaRPr lang="zh-CN" altLang="en-U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919701" y="2348880"/>
            <a:ext cx="244810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疫情影响</a:t>
            </a:r>
            <a:endParaRPr lang="zh-CN" altLang="en-US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0128453" y="220578"/>
            <a:ext cx="201622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基本情况</a:t>
            </a:r>
            <a:endParaRPr lang="zh-CN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标题 4"/>
          <p:cNvSpPr txBox="1">
            <a:spLocks/>
          </p:cNvSpPr>
          <p:nvPr/>
        </p:nvSpPr>
        <p:spPr>
          <a:xfrm>
            <a:off x="1919536" y="3356992"/>
            <a:ext cx="439248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区模拟考试要求</a:t>
            </a:r>
            <a:endParaRPr lang="zh-CN" altLang="en-U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xmlns="" id="{3C06AC48-C696-4F46-9179-FD156062BA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1963994"/>
              </p:ext>
            </p:extLst>
          </p:nvPr>
        </p:nvGraphicFramePr>
        <p:xfrm>
          <a:off x="335360" y="980728"/>
          <a:ext cx="11546050" cy="529903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94105">
                  <a:extLst>
                    <a:ext uri="{9D8B030D-6E8A-4147-A177-3AD203B41FA5}">
                      <a16:colId xmlns:a16="http://schemas.microsoft.com/office/drawing/2014/main" xmlns="" val="2895928827"/>
                    </a:ext>
                  </a:extLst>
                </a:gridCol>
                <a:gridCol w="3260605">
                  <a:extLst>
                    <a:ext uri="{9D8B030D-6E8A-4147-A177-3AD203B41FA5}">
                      <a16:colId xmlns:a16="http://schemas.microsoft.com/office/drawing/2014/main" xmlns="" val="1373798966"/>
                    </a:ext>
                  </a:extLst>
                </a:gridCol>
                <a:gridCol w="1087721">
                  <a:extLst>
                    <a:ext uri="{9D8B030D-6E8A-4147-A177-3AD203B41FA5}">
                      <a16:colId xmlns:a16="http://schemas.microsoft.com/office/drawing/2014/main" xmlns="" val="3968260831"/>
                    </a:ext>
                  </a:extLst>
                </a:gridCol>
                <a:gridCol w="1087721">
                  <a:extLst>
                    <a:ext uri="{9D8B030D-6E8A-4147-A177-3AD203B41FA5}">
                      <a16:colId xmlns:a16="http://schemas.microsoft.com/office/drawing/2014/main" xmlns="" val="2268751105"/>
                    </a:ext>
                  </a:extLst>
                </a:gridCol>
                <a:gridCol w="1087721">
                  <a:extLst>
                    <a:ext uri="{9D8B030D-6E8A-4147-A177-3AD203B41FA5}">
                      <a16:colId xmlns:a16="http://schemas.microsoft.com/office/drawing/2014/main" xmlns="" val="2095177427"/>
                    </a:ext>
                  </a:extLst>
                </a:gridCol>
                <a:gridCol w="1087721">
                  <a:extLst>
                    <a:ext uri="{9D8B030D-6E8A-4147-A177-3AD203B41FA5}">
                      <a16:colId xmlns:a16="http://schemas.microsoft.com/office/drawing/2014/main" xmlns="" val="4036278285"/>
                    </a:ext>
                  </a:extLst>
                </a:gridCol>
                <a:gridCol w="1087721">
                  <a:extLst>
                    <a:ext uri="{9D8B030D-6E8A-4147-A177-3AD203B41FA5}">
                      <a16:colId xmlns:a16="http://schemas.microsoft.com/office/drawing/2014/main" xmlns="" val="2331565185"/>
                    </a:ext>
                  </a:extLst>
                </a:gridCol>
                <a:gridCol w="966294">
                  <a:extLst>
                    <a:ext uri="{9D8B030D-6E8A-4147-A177-3AD203B41FA5}">
                      <a16:colId xmlns:a16="http://schemas.microsoft.com/office/drawing/2014/main" xmlns="" val="2042657104"/>
                    </a:ext>
                  </a:extLst>
                </a:gridCol>
                <a:gridCol w="1086441">
                  <a:extLst>
                    <a:ext uri="{9D8B030D-6E8A-4147-A177-3AD203B41FA5}">
                      <a16:colId xmlns:a16="http://schemas.microsoft.com/office/drawing/2014/main" xmlns="" val="823048217"/>
                    </a:ext>
                  </a:extLst>
                </a:gridCol>
              </a:tblGrid>
              <a:tr h="481135">
                <a:tc rowSpan="2"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双向细目表</a:t>
                      </a:r>
                    </a:p>
                  </a:txBody>
                  <a:tcPr marL="68580" marR="68580" marT="0" marB="0" anchor="ctr"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选择题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是非题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操作题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</a:rPr>
                        <a:t>合计</a:t>
                      </a:r>
                      <a:endParaRPr lang="zh-CN" sz="1600" b="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999586821"/>
                  </a:ext>
                </a:extLst>
              </a:tr>
              <a:tr h="481135"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题目数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分值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</a:rPr>
                        <a:t>题目数</a:t>
                      </a:r>
                      <a:endParaRPr lang="zh-CN" sz="1600" b="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分值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题目数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分值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78638476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kern="0" dirty="0">
                          <a:effectLst/>
                          <a:latin typeface="+mn-ea"/>
                          <a:ea typeface="+mn-ea"/>
                        </a:rPr>
                        <a:t>中英文</a:t>
                      </a:r>
                      <a:r>
                        <a:rPr lang="zh-CN" altLang="zh-CN" sz="1600" kern="0" dirty="0">
                          <a:effectLst/>
                        </a:rPr>
                        <a:t>打字</a:t>
                      </a:r>
                      <a:endParaRPr lang="zh-CN" alt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86922956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</a:rPr>
                        <a:t>第一册</a:t>
                      </a:r>
                      <a:endParaRPr lang="zh-CN" sz="16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1</a:t>
                      </a:r>
                      <a:r>
                        <a:rPr lang="zh-CN" sz="1600" kern="0" dirty="0">
                          <a:effectLst/>
                        </a:rPr>
                        <a:t>章信息与</a:t>
                      </a:r>
                      <a:r>
                        <a:rPr lang="zh-CN" sz="1600" kern="0" dirty="0" smtClean="0">
                          <a:effectLst/>
                        </a:rPr>
                        <a:t>信息</a:t>
                      </a:r>
                      <a:r>
                        <a:rPr lang="zh-CN" altLang="en-US" sz="1600" kern="0" dirty="0" smtClean="0">
                          <a:effectLst/>
                        </a:rPr>
                        <a:t>技术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</a:t>
                      </a: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19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47692002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</a:rPr>
                        <a:t>第一册</a:t>
                      </a:r>
                      <a:endParaRPr lang="zh-CN" sz="16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2</a:t>
                      </a:r>
                      <a:r>
                        <a:rPr lang="zh-CN" sz="1600" kern="0" dirty="0">
                          <a:effectLst/>
                        </a:rPr>
                        <a:t>章网络基础及应用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358485049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</a:rPr>
                        <a:t>第一册</a:t>
                      </a:r>
                      <a:endParaRPr lang="zh-CN" sz="16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3</a:t>
                      </a:r>
                      <a:r>
                        <a:rPr lang="zh-CN" sz="1600" kern="0" dirty="0">
                          <a:effectLst/>
                        </a:rPr>
                        <a:t>章制作多媒体作品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631029461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第二册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1</a:t>
                      </a:r>
                      <a:r>
                        <a:rPr lang="zh-CN" sz="1600" kern="0" dirty="0">
                          <a:effectLst/>
                        </a:rPr>
                        <a:t>章数据的分析与处理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18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081264968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第二册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2</a:t>
                      </a:r>
                      <a:r>
                        <a:rPr lang="zh-CN" sz="1600" kern="0" dirty="0">
                          <a:effectLst/>
                        </a:rPr>
                        <a:t>章程序设计初步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18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74763134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b="1" kern="0">
                          <a:solidFill>
                            <a:srgbClr val="FF0000"/>
                          </a:solidFill>
                          <a:effectLst/>
                        </a:rPr>
                        <a:t>第二册</a:t>
                      </a:r>
                      <a:endParaRPr lang="zh-CN" sz="1600" b="1" kern="10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b="1" kern="0" dirty="0">
                          <a:solidFill>
                            <a:srgbClr val="FF0000"/>
                          </a:solidFill>
                          <a:effectLst/>
                        </a:rPr>
                        <a:t>第</a:t>
                      </a:r>
                      <a:r>
                        <a:rPr lang="en-US" altLang="zh-CN" sz="1600" b="1" kern="0" dirty="0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r>
                        <a:rPr lang="zh-CN" sz="1600" b="1" kern="0" dirty="0">
                          <a:solidFill>
                            <a:srgbClr val="FF0000"/>
                          </a:solidFill>
                          <a:effectLst/>
                        </a:rPr>
                        <a:t>章</a:t>
                      </a:r>
                      <a:r>
                        <a:rPr lang="en-US" sz="1600" b="1" kern="0" dirty="0">
                          <a:solidFill>
                            <a:srgbClr val="FF0000"/>
                          </a:solidFill>
                          <a:effectLst/>
                        </a:rPr>
                        <a:t>App Inventor</a:t>
                      </a:r>
                      <a:r>
                        <a:rPr lang="zh-CN" sz="1600" b="1" kern="0" dirty="0">
                          <a:solidFill>
                            <a:srgbClr val="FF0000"/>
                          </a:solidFill>
                          <a:effectLst/>
                        </a:rPr>
                        <a:t>手机积木式编程</a:t>
                      </a:r>
                      <a:endParaRPr lang="zh-CN" sz="1600" b="1" kern="10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781188967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</a:rPr>
                        <a:t>第三册</a:t>
                      </a:r>
                      <a:endParaRPr lang="zh-CN" sz="16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1</a:t>
                      </a:r>
                      <a:r>
                        <a:rPr lang="zh-CN" sz="1600" kern="0" dirty="0">
                          <a:effectLst/>
                        </a:rPr>
                        <a:t>章动画制作</a:t>
                      </a:r>
                      <a:r>
                        <a:rPr lang="en-US" altLang="zh-CN" sz="1600" kern="0" dirty="0">
                          <a:effectLst/>
                        </a:rPr>
                        <a:t> OR </a:t>
                      </a: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2</a:t>
                      </a:r>
                      <a:r>
                        <a:rPr lang="zh-CN" sz="1600" kern="0" dirty="0">
                          <a:effectLst/>
                        </a:rPr>
                        <a:t>章网页制作与发布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45720178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</a:rPr>
                        <a:t>　</a:t>
                      </a:r>
                      <a:endParaRPr lang="zh-CN" sz="16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合计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70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100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412283851"/>
                  </a:ext>
                </a:extLst>
              </a:tr>
            </a:tbl>
          </a:graphicData>
        </a:graphic>
      </p:graphicFrame>
      <p:sp>
        <p:nvSpPr>
          <p:cNvPr id="7" name="TextBox 4">
            <a:extLst>
              <a:ext uri="{FF2B5EF4-FFF2-40B4-BE49-F238E27FC236}">
                <a16:creationId xmlns:a16="http://schemas.microsoft.com/office/drawing/2014/main" xmlns="" id="{6B82C7F3-93BC-4001-AA5F-6AC62C42C9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28453" y="220578"/>
            <a:ext cx="201622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情况概述篇</a:t>
            </a: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767408" y="175946"/>
            <a:ext cx="63367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年初中信息技术结业考试质量分析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2443946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xmlns="" id="{3C06AC48-C696-4F46-9179-FD156062BA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7778842"/>
              </p:ext>
            </p:extLst>
          </p:nvPr>
        </p:nvGraphicFramePr>
        <p:xfrm>
          <a:off x="335360" y="980728"/>
          <a:ext cx="11546050" cy="529903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94105">
                  <a:extLst>
                    <a:ext uri="{9D8B030D-6E8A-4147-A177-3AD203B41FA5}">
                      <a16:colId xmlns:a16="http://schemas.microsoft.com/office/drawing/2014/main" xmlns="" val="2895928827"/>
                    </a:ext>
                  </a:extLst>
                </a:gridCol>
                <a:gridCol w="3260605">
                  <a:extLst>
                    <a:ext uri="{9D8B030D-6E8A-4147-A177-3AD203B41FA5}">
                      <a16:colId xmlns:a16="http://schemas.microsoft.com/office/drawing/2014/main" xmlns="" val="1373798966"/>
                    </a:ext>
                  </a:extLst>
                </a:gridCol>
                <a:gridCol w="1087721">
                  <a:extLst>
                    <a:ext uri="{9D8B030D-6E8A-4147-A177-3AD203B41FA5}">
                      <a16:colId xmlns:a16="http://schemas.microsoft.com/office/drawing/2014/main" xmlns="" val="3968260831"/>
                    </a:ext>
                  </a:extLst>
                </a:gridCol>
                <a:gridCol w="1087721">
                  <a:extLst>
                    <a:ext uri="{9D8B030D-6E8A-4147-A177-3AD203B41FA5}">
                      <a16:colId xmlns:a16="http://schemas.microsoft.com/office/drawing/2014/main" xmlns="" val="2268751105"/>
                    </a:ext>
                  </a:extLst>
                </a:gridCol>
                <a:gridCol w="1087721">
                  <a:extLst>
                    <a:ext uri="{9D8B030D-6E8A-4147-A177-3AD203B41FA5}">
                      <a16:colId xmlns:a16="http://schemas.microsoft.com/office/drawing/2014/main" xmlns="" val="2095177427"/>
                    </a:ext>
                  </a:extLst>
                </a:gridCol>
                <a:gridCol w="1087721">
                  <a:extLst>
                    <a:ext uri="{9D8B030D-6E8A-4147-A177-3AD203B41FA5}">
                      <a16:colId xmlns:a16="http://schemas.microsoft.com/office/drawing/2014/main" xmlns="" val="4036278285"/>
                    </a:ext>
                  </a:extLst>
                </a:gridCol>
                <a:gridCol w="1087721">
                  <a:extLst>
                    <a:ext uri="{9D8B030D-6E8A-4147-A177-3AD203B41FA5}">
                      <a16:colId xmlns:a16="http://schemas.microsoft.com/office/drawing/2014/main" xmlns="" val="2331565185"/>
                    </a:ext>
                  </a:extLst>
                </a:gridCol>
                <a:gridCol w="966294">
                  <a:extLst>
                    <a:ext uri="{9D8B030D-6E8A-4147-A177-3AD203B41FA5}">
                      <a16:colId xmlns:a16="http://schemas.microsoft.com/office/drawing/2014/main" xmlns="" val="2042657104"/>
                    </a:ext>
                  </a:extLst>
                </a:gridCol>
                <a:gridCol w="1086441">
                  <a:extLst>
                    <a:ext uri="{9D8B030D-6E8A-4147-A177-3AD203B41FA5}">
                      <a16:colId xmlns:a16="http://schemas.microsoft.com/office/drawing/2014/main" xmlns="" val="823048217"/>
                    </a:ext>
                  </a:extLst>
                </a:gridCol>
              </a:tblGrid>
              <a:tr h="481135">
                <a:tc rowSpan="2"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双向细目表</a:t>
                      </a:r>
                    </a:p>
                  </a:txBody>
                  <a:tcPr marL="68580" marR="68580" marT="0" marB="0" anchor="ctr"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选择题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是非题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操作题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</a:rPr>
                        <a:t>合计</a:t>
                      </a:r>
                      <a:endParaRPr lang="zh-CN" sz="1600" b="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999586821"/>
                  </a:ext>
                </a:extLst>
              </a:tr>
              <a:tr h="481135"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题目数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分值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</a:rPr>
                        <a:t>题目数</a:t>
                      </a:r>
                      <a:endParaRPr lang="zh-CN" sz="1600" b="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分值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题目数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分值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78638476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kern="0" dirty="0">
                          <a:effectLst/>
                          <a:latin typeface="+mn-ea"/>
                          <a:ea typeface="+mn-ea"/>
                        </a:rPr>
                        <a:t>中英文</a:t>
                      </a:r>
                      <a:r>
                        <a:rPr lang="zh-CN" altLang="zh-CN" sz="1600" kern="0" dirty="0">
                          <a:effectLst/>
                        </a:rPr>
                        <a:t>打字</a:t>
                      </a:r>
                      <a:endParaRPr lang="zh-CN" alt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86922956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</a:rPr>
                        <a:t>第一册</a:t>
                      </a:r>
                      <a:endParaRPr lang="zh-CN" sz="16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1</a:t>
                      </a:r>
                      <a:r>
                        <a:rPr lang="zh-CN" sz="1600" kern="0" dirty="0">
                          <a:effectLst/>
                        </a:rPr>
                        <a:t>章信息</a:t>
                      </a:r>
                      <a:r>
                        <a:rPr lang="zh-CN" sz="1600" kern="0" dirty="0" smtClean="0">
                          <a:effectLst/>
                        </a:rPr>
                        <a:t>与</a:t>
                      </a:r>
                      <a:r>
                        <a:rPr lang="zh-CN" altLang="en-US" sz="1600" kern="0" dirty="0" smtClean="0">
                          <a:effectLst/>
                        </a:rPr>
                        <a:t>信息技术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3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3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2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2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3</a:t>
                      </a:r>
                      <a:r>
                        <a:rPr lang="zh-CN" sz="1800" b="1" kern="0">
                          <a:effectLst/>
                          <a:latin typeface="Times New Roman"/>
                          <a:ea typeface="宋体"/>
                        </a:rPr>
                        <a:t>　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15</a:t>
                      </a:r>
                      <a:r>
                        <a:rPr lang="zh-CN" sz="1800" b="1" kern="0">
                          <a:effectLst/>
                          <a:latin typeface="Times New Roman"/>
                          <a:ea typeface="宋体"/>
                        </a:rPr>
                        <a:t>　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20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47692002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</a:rPr>
                        <a:t>第一册</a:t>
                      </a:r>
                      <a:endParaRPr lang="zh-CN" sz="16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2</a:t>
                      </a:r>
                      <a:r>
                        <a:rPr lang="zh-CN" sz="1600" kern="0" dirty="0">
                          <a:effectLst/>
                        </a:rPr>
                        <a:t>章网络基础及应用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3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3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2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2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 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 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5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358485049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</a:rPr>
                        <a:t>第一册</a:t>
                      </a:r>
                      <a:endParaRPr lang="zh-CN" sz="16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3</a:t>
                      </a:r>
                      <a:r>
                        <a:rPr lang="zh-CN" sz="1600" kern="0" dirty="0">
                          <a:effectLst/>
                        </a:rPr>
                        <a:t>章制作多媒体作品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4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4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1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1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1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5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10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631029461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第二册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1</a:t>
                      </a:r>
                      <a:r>
                        <a:rPr lang="zh-CN" sz="1600" kern="0" dirty="0">
                          <a:effectLst/>
                        </a:rPr>
                        <a:t>章数据的分析与处理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1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1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1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1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3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15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17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081264968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第二册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2</a:t>
                      </a:r>
                      <a:r>
                        <a:rPr lang="zh-CN" sz="1600" kern="0" dirty="0">
                          <a:effectLst/>
                        </a:rPr>
                        <a:t>章程序设计初步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2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2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1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1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3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15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18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74763134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b="1" kern="0">
                          <a:solidFill>
                            <a:srgbClr val="FF0000"/>
                          </a:solidFill>
                          <a:effectLst/>
                        </a:rPr>
                        <a:t>第二册</a:t>
                      </a:r>
                      <a:endParaRPr lang="zh-CN" sz="1600" b="1" kern="10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b="1" kern="0" dirty="0">
                          <a:solidFill>
                            <a:srgbClr val="FF0000"/>
                          </a:solidFill>
                          <a:effectLst/>
                        </a:rPr>
                        <a:t>第</a:t>
                      </a:r>
                      <a:r>
                        <a:rPr lang="en-US" altLang="zh-CN" sz="1600" b="1" kern="0" dirty="0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r>
                        <a:rPr lang="zh-CN" sz="1600" b="1" kern="0" dirty="0">
                          <a:solidFill>
                            <a:srgbClr val="FF0000"/>
                          </a:solidFill>
                          <a:effectLst/>
                        </a:rPr>
                        <a:t>章</a:t>
                      </a:r>
                      <a:r>
                        <a:rPr lang="en-US" sz="1600" b="1" kern="0" dirty="0">
                          <a:solidFill>
                            <a:srgbClr val="FF0000"/>
                          </a:solidFill>
                          <a:effectLst/>
                        </a:rPr>
                        <a:t>App Inventor</a:t>
                      </a:r>
                      <a:r>
                        <a:rPr lang="zh-CN" sz="1600" b="1" kern="0" dirty="0">
                          <a:solidFill>
                            <a:srgbClr val="FF0000"/>
                          </a:solidFill>
                          <a:effectLst/>
                        </a:rPr>
                        <a:t>手机积木式编程</a:t>
                      </a:r>
                      <a:endParaRPr lang="zh-CN" sz="1600" b="1" kern="10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2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2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1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1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 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 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3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781188967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</a:rPr>
                        <a:t>第三册</a:t>
                      </a:r>
                      <a:endParaRPr lang="zh-CN" sz="16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1</a:t>
                      </a:r>
                      <a:r>
                        <a:rPr lang="zh-CN" sz="1600" kern="0" dirty="0">
                          <a:effectLst/>
                        </a:rPr>
                        <a:t>章动画制作</a:t>
                      </a:r>
                      <a:r>
                        <a:rPr lang="en-US" altLang="zh-CN" sz="1600" kern="0" dirty="0">
                          <a:effectLst/>
                        </a:rPr>
                        <a:t> OR </a:t>
                      </a: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2</a:t>
                      </a:r>
                      <a:r>
                        <a:rPr lang="zh-CN" sz="1600" kern="0" dirty="0">
                          <a:effectLst/>
                        </a:rPr>
                        <a:t>章网页制作与发布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5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5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2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2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 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 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7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45720178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</a:rPr>
                        <a:t>　</a:t>
                      </a:r>
                      <a:endParaRPr lang="zh-CN" sz="16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合计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20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20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10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10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12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宋体"/>
                          <a:ea typeface="宋体"/>
                        </a:rPr>
                        <a:t>70</a:t>
                      </a:r>
                      <a:endParaRPr lang="zh-CN" sz="1800" b="1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宋体"/>
                          <a:ea typeface="宋体"/>
                        </a:rPr>
                        <a:t>100</a:t>
                      </a:r>
                      <a:endParaRPr lang="zh-CN" sz="1800" b="1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412283851"/>
                  </a:ext>
                </a:extLst>
              </a:tr>
            </a:tbl>
          </a:graphicData>
        </a:graphic>
      </p:graphicFrame>
      <p:sp>
        <p:nvSpPr>
          <p:cNvPr id="7" name="TextBox 4">
            <a:extLst>
              <a:ext uri="{FF2B5EF4-FFF2-40B4-BE49-F238E27FC236}">
                <a16:creationId xmlns:a16="http://schemas.microsoft.com/office/drawing/2014/main" xmlns="" id="{6B82C7F3-93BC-4001-AA5F-6AC62C42C9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28453" y="220578"/>
            <a:ext cx="201622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情况概述篇</a:t>
            </a: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767408" y="175946"/>
            <a:ext cx="63367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zh-CN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初中信息技术结业考试质量分析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7320136" y="2464993"/>
            <a:ext cx="304800" cy="1846199"/>
            <a:chOff x="7320136" y="2464993"/>
            <a:chExt cx="304800" cy="1846199"/>
          </a:xfrm>
        </p:grpSpPr>
        <p:sp>
          <p:nvSpPr>
            <p:cNvPr id="2" name="TextBox 1"/>
            <p:cNvSpPr txBox="1"/>
            <p:nvPr/>
          </p:nvSpPr>
          <p:spPr>
            <a:xfrm>
              <a:off x="7320136" y="2464993"/>
              <a:ext cx="301686" cy="36933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/>
                <a:t>1</a:t>
              </a:r>
              <a:endParaRPr lang="zh-CN" altLang="en-US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320136" y="2970191"/>
              <a:ext cx="301686" cy="36933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/>
                <a:t>1</a:t>
              </a:r>
              <a:endParaRPr lang="zh-CN" altLang="en-US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321693" y="3429000"/>
              <a:ext cx="301686" cy="36933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/>
                <a:t>2</a:t>
              </a:r>
              <a:endParaRPr lang="zh-CN" alt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323250" y="3941860"/>
              <a:ext cx="301686" cy="36933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/>
                <a:t>2</a:t>
              </a:r>
              <a:endParaRPr lang="zh-CN" altLang="en-US" dirty="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1551840" y="2446897"/>
            <a:ext cx="421818" cy="1846199"/>
            <a:chOff x="7320136" y="2464993"/>
            <a:chExt cx="421818" cy="1846199"/>
          </a:xfrm>
        </p:grpSpPr>
        <p:sp>
          <p:nvSpPr>
            <p:cNvPr id="13" name="TextBox 12"/>
            <p:cNvSpPr txBox="1"/>
            <p:nvPr/>
          </p:nvSpPr>
          <p:spPr>
            <a:xfrm>
              <a:off x="7320136" y="2464993"/>
              <a:ext cx="418704" cy="36933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/>
                <a:t>19</a:t>
              </a:r>
              <a:endParaRPr lang="zh-CN" altLang="en-US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320136" y="2970191"/>
              <a:ext cx="301686" cy="36933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dirty="0"/>
                <a:t>4</a:t>
              </a:r>
              <a:endParaRPr lang="zh-CN" altLang="en-US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321693" y="3429000"/>
              <a:ext cx="418704" cy="36933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/>
                <a:t>11</a:t>
              </a:r>
              <a:endParaRPr lang="zh-CN" altLang="en-US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323250" y="3941860"/>
              <a:ext cx="418704" cy="36933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/>
                <a:t>18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04362412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xmlns="" id="{3C06AC48-C696-4F46-9179-FD156062BA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771600"/>
              </p:ext>
            </p:extLst>
          </p:nvPr>
        </p:nvGraphicFramePr>
        <p:xfrm>
          <a:off x="335360" y="980728"/>
          <a:ext cx="11546050" cy="384908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94105">
                  <a:extLst>
                    <a:ext uri="{9D8B030D-6E8A-4147-A177-3AD203B41FA5}">
                      <a16:colId xmlns:a16="http://schemas.microsoft.com/office/drawing/2014/main" xmlns="" val="2895928827"/>
                    </a:ext>
                  </a:extLst>
                </a:gridCol>
                <a:gridCol w="3260605">
                  <a:extLst>
                    <a:ext uri="{9D8B030D-6E8A-4147-A177-3AD203B41FA5}">
                      <a16:colId xmlns:a16="http://schemas.microsoft.com/office/drawing/2014/main" xmlns="" val="1373798966"/>
                    </a:ext>
                  </a:extLst>
                </a:gridCol>
                <a:gridCol w="1087721">
                  <a:extLst>
                    <a:ext uri="{9D8B030D-6E8A-4147-A177-3AD203B41FA5}">
                      <a16:colId xmlns:a16="http://schemas.microsoft.com/office/drawing/2014/main" xmlns="" val="3968260831"/>
                    </a:ext>
                  </a:extLst>
                </a:gridCol>
                <a:gridCol w="1087721">
                  <a:extLst>
                    <a:ext uri="{9D8B030D-6E8A-4147-A177-3AD203B41FA5}">
                      <a16:colId xmlns:a16="http://schemas.microsoft.com/office/drawing/2014/main" xmlns="" val="2268751105"/>
                    </a:ext>
                  </a:extLst>
                </a:gridCol>
                <a:gridCol w="1087721">
                  <a:extLst>
                    <a:ext uri="{9D8B030D-6E8A-4147-A177-3AD203B41FA5}">
                      <a16:colId xmlns:a16="http://schemas.microsoft.com/office/drawing/2014/main" xmlns="" val="2095177427"/>
                    </a:ext>
                  </a:extLst>
                </a:gridCol>
                <a:gridCol w="1087721">
                  <a:extLst>
                    <a:ext uri="{9D8B030D-6E8A-4147-A177-3AD203B41FA5}">
                      <a16:colId xmlns:a16="http://schemas.microsoft.com/office/drawing/2014/main" xmlns="" val="4036278285"/>
                    </a:ext>
                  </a:extLst>
                </a:gridCol>
                <a:gridCol w="1087721">
                  <a:extLst>
                    <a:ext uri="{9D8B030D-6E8A-4147-A177-3AD203B41FA5}">
                      <a16:colId xmlns:a16="http://schemas.microsoft.com/office/drawing/2014/main" xmlns="" val="2331565185"/>
                    </a:ext>
                  </a:extLst>
                </a:gridCol>
                <a:gridCol w="966294">
                  <a:extLst>
                    <a:ext uri="{9D8B030D-6E8A-4147-A177-3AD203B41FA5}">
                      <a16:colId xmlns:a16="http://schemas.microsoft.com/office/drawing/2014/main" xmlns="" val="2042657104"/>
                    </a:ext>
                  </a:extLst>
                </a:gridCol>
                <a:gridCol w="1086441">
                  <a:extLst>
                    <a:ext uri="{9D8B030D-6E8A-4147-A177-3AD203B41FA5}">
                      <a16:colId xmlns:a16="http://schemas.microsoft.com/office/drawing/2014/main" xmlns="" val="823048217"/>
                    </a:ext>
                  </a:extLst>
                </a:gridCol>
              </a:tblGrid>
              <a:tr h="481135">
                <a:tc rowSpan="2"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双向细目表</a:t>
                      </a:r>
                    </a:p>
                  </a:txBody>
                  <a:tcPr marL="68580" marR="68580" marT="0" marB="0" anchor="ctr"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选择题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是非题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操作题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</a:rPr>
                        <a:t>合计</a:t>
                      </a:r>
                      <a:endParaRPr lang="zh-CN" sz="1600" b="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999586821"/>
                  </a:ext>
                </a:extLst>
              </a:tr>
              <a:tr h="481135"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题目数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分值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</a:rPr>
                        <a:t>题目数</a:t>
                      </a:r>
                      <a:endParaRPr lang="zh-CN" sz="1600" b="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分值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题目数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分值</a:t>
                      </a:r>
                      <a:endParaRPr lang="zh-CN" sz="1600" b="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78638476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kern="0" dirty="0">
                          <a:effectLst/>
                          <a:latin typeface="+mn-ea"/>
                          <a:ea typeface="+mn-ea"/>
                        </a:rPr>
                        <a:t>中英文</a:t>
                      </a:r>
                      <a:r>
                        <a:rPr lang="zh-CN" altLang="zh-CN" sz="1600" kern="0" dirty="0">
                          <a:effectLst/>
                        </a:rPr>
                        <a:t>打字</a:t>
                      </a:r>
                      <a:endParaRPr lang="zh-CN" alt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86922956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 smtClean="0">
                          <a:effectLst/>
                        </a:rPr>
                        <a:t>第一册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1</a:t>
                      </a:r>
                      <a:r>
                        <a:rPr lang="zh-CN" sz="1600" kern="0" dirty="0">
                          <a:effectLst/>
                        </a:rPr>
                        <a:t>章信息与</a:t>
                      </a:r>
                      <a:r>
                        <a:rPr lang="zh-CN" sz="1600" kern="0" dirty="0" smtClean="0">
                          <a:effectLst/>
                        </a:rPr>
                        <a:t>信息</a:t>
                      </a:r>
                      <a:r>
                        <a:rPr lang="zh-CN" altLang="en-US" sz="1600" kern="0" dirty="0" smtClean="0">
                          <a:effectLst/>
                        </a:rPr>
                        <a:t>技术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17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17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5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5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kern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</a:t>
                      </a: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42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47692002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第一册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2</a:t>
                      </a:r>
                      <a:r>
                        <a:rPr lang="zh-CN" sz="1600" kern="0" dirty="0">
                          <a:effectLst/>
                        </a:rPr>
                        <a:t>章网络基础及应用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6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6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3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3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9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358485049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第一册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3</a:t>
                      </a:r>
                      <a:r>
                        <a:rPr lang="zh-CN" sz="1600" kern="0" dirty="0">
                          <a:effectLst/>
                        </a:rPr>
                        <a:t>章制作多媒体作品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5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5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5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27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631029461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b="0" kern="0" dirty="0">
                          <a:solidFill>
                            <a:schemeClr val="tx1"/>
                          </a:solidFill>
                          <a:effectLst/>
                        </a:rPr>
                        <a:t>第二册</a:t>
                      </a:r>
                      <a:endParaRPr lang="zh-CN" sz="16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b="0" kern="0" dirty="0">
                          <a:solidFill>
                            <a:schemeClr val="tx1"/>
                          </a:solidFill>
                          <a:effectLst/>
                        </a:rPr>
                        <a:t>第</a:t>
                      </a:r>
                      <a:r>
                        <a:rPr lang="en-US" altLang="zh-CN" sz="1600" b="0" kern="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zh-CN" sz="1600" b="0" kern="0" dirty="0">
                          <a:solidFill>
                            <a:schemeClr val="tx1"/>
                          </a:solidFill>
                          <a:effectLst/>
                        </a:rPr>
                        <a:t>章</a:t>
                      </a:r>
                      <a:r>
                        <a:rPr lang="en-US" sz="1600" b="0" kern="0" dirty="0">
                          <a:solidFill>
                            <a:schemeClr val="tx1"/>
                          </a:solidFill>
                          <a:effectLst/>
                        </a:rPr>
                        <a:t>App Inventor</a:t>
                      </a:r>
                      <a:r>
                        <a:rPr lang="zh-CN" sz="1600" b="0" kern="0" dirty="0">
                          <a:solidFill>
                            <a:schemeClr val="tx1"/>
                          </a:solidFill>
                          <a:effectLst/>
                        </a:rPr>
                        <a:t>手机积木式编程</a:t>
                      </a:r>
                      <a:endParaRPr lang="zh-CN" sz="16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781188967"/>
                  </a:ext>
                </a:extLst>
              </a:tr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　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合计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kern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r>
                        <a:rPr lang="en-US" sz="1800" kern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kern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r>
                        <a:rPr lang="en-US" sz="1800" kern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lang="zh-CN" sz="1800" b="1" kern="1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r>
                        <a:rPr lang="en-US" altLang="zh-CN" sz="1800" kern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kern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r>
                        <a:rPr lang="en-US" sz="1800" kern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100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412283851"/>
                  </a:ext>
                </a:extLst>
              </a:tr>
            </a:tbl>
          </a:graphicData>
        </a:graphic>
      </p:graphicFrame>
      <p:sp>
        <p:nvSpPr>
          <p:cNvPr id="7" name="TextBox 4">
            <a:extLst>
              <a:ext uri="{FF2B5EF4-FFF2-40B4-BE49-F238E27FC236}">
                <a16:creationId xmlns:a16="http://schemas.microsoft.com/office/drawing/2014/main" xmlns="" id="{6B82C7F3-93BC-4001-AA5F-6AC62C42C9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28453" y="220578"/>
            <a:ext cx="201622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情况概述篇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35360" y="4941168"/>
            <a:ext cx="5328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不包括：</a:t>
            </a:r>
            <a:endParaRPr lang="en-US" altLang="zh-CN" dirty="0" smtClean="0"/>
          </a:p>
          <a:p>
            <a:r>
              <a:rPr lang="zh-CN" altLang="en-US" dirty="0" smtClean="0"/>
              <a:t>第二册</a:t>
            </a:r>
            <a:r>
              <a:rPr lang="en-US" altLang="zh-CN" dirty="0" smtClean="0"/>
              <a:t>----</a:t>
            </a:r>
            <a:r>
              <a:rPr lang="zh-CN" altLang="en-US" dirty="0" smtClean="0"/>
              <a:t>第</a:t>
            </a:r>
            <a:r>
              <a:rPr lang="en-US" altLang="zh-CN" dirty="0"/>
              <a:t>1</a:t>
            </a:r>
            <a:r>
              <a:rPr lang="zh-CN" altLang="en-US" dirty="0"/>
              <a:t>章数据的分析与处理</a:t>
            </a:r>
          </a:p>
          <a:p>
            <a:r>
              <a:rPr lang="zh-CN" altLang="en-US" dirty="0"/>
              <a:t>第二</a:t>
            </a:r>
            <a:r>
              <a:rPr lang="zh-CN" altLang="en-US" dirty="0" smtClean="0"/>
              <a:t>册</a:t>
            </a:r>
            <a:r>
              <a:rPr lang="en-US" altLang="zh-CN" dirty="0" smtClean="0"/>
              <a:t>----</a:t>
            </a:r>
            <a:r>
              <a:rPr lang="zh-CN" altLang="en-US" dirty="0" smtClean="0"/>
              <a:t>第</a:t>
            </a:r>
            <a:r>
              <a:rPr lang="en-US" altLang="zh-CN" dirty="0"/>
              <a:t>2</a:t>
            </a:r>
            <a:r>
              <a:rPr lang="zh-CN" altLang="en-US" dirty="0"/>
              <a:t>章程序设计初步</a:t>
            </a:r>
          </a:p>
          <a:p>
            <a:r>
              <a:rPr lang="zh-CN" altLang="en-US" dirty="0"/>
              <a:t>第三</a:t>
            </a:r>
            <a:r>
              <a:rPr lang="zh-CN" altLang="en-US" dirty="0" smtClean="0"/>
              <a:t>册</a:t>
            </a:r>
            <a:r>
              <a:rPr lang="en-US" altLang="zh-CN" dirty="0" smtClean="0"/>
              <a:t>----</a:t>
            </a:r>
            <a:r>
              <a:rPr lang="zh-CN" altLang="en-US" dirty="0" smtClean="0"/>
              <a:t>第</a:t>
            </a:r>
            <a:r>
              <a:rPr lang="en-US" altLang="zh-CN" dirty="0"/>
              <a:t>1</a:t>
            </a:r>
            <a:r>
              <a:rPr lang="zh-CN" altLang="en-US" dirty="0"/>
              <a:t>章动画制作 </a:t>
            </a:r>
            <a:r>
              <a:rPr lang="en-US" altLang="zh-CN" dirty="0"/>
              <a:t>OR </a:t>
            </a:r>
            <a:r>
              <a:rPr lang="zh-CN" altLang="en-US" dirty="0"/>
              <a:t>第</a:t>
            </a:r>
            <a:r>
              <a:rPr lang="en-US" altLang="zh-CN" dirty="0"/>
              <a:t>2</a:t>
            </a:r>
            <a:r>
              <a:rPr lang="zh-CN" altLang="en-US" dirty="0"/>
              <a:t>章网页制作与发布</a:t>
            </a: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767408" y="175946"/>
            <a:ext cx="633670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试卷分析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48128" y="5229200"/>
            <a:ext cx="18004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思路</a:t>
            </a:r>
            <a:endParaRPr lang="en-US" altLang="zh-CN" dirty="0" smtClean="0"/>
          </a:p>
          <a:p>
            <a:r>
              <a:rPr lang="zh-CN" altLang="en-US" dirty="0" smtClean="0"/>
              <a:t>覆盖多个知识点</a:t>
            </a:r>
            <a:endParaRPr lang="en-US" altLang="zh-CN" dirty="0" smtClean="0"/>
          </a:p>
          <a:p>
            <a:r>
              <a:rPr lang="zh-CN" altLang="en-US" dirty="0" smtClean="0"/>
              <a:t>还原真题</a:t>
            </a:r>
            <a:endParaRPr lang="zh-CN" alt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1344" y="44624"/>
            <a:ext cx="5630416" cy="580926"/>
          </a:xfrm>
        </p:spPr>
        <p:txBody>
          <a:bodyPr>
            <a:normAutofit/>
          </a:bodyPr>
          <a:lstStyle/>
          <a:p>
            <a:pPr algn="l"/>
            <a:r>
              <a:rPr lang="zh-CN" altLang="en-US" sz="2000" dirty="0" smtClean="0"/>
              <a:t>第</a:t>
            </a:r>
            <a:r>
              <a:rPr lang="en-US" altLang="zh-CN" sz="2000" dirty="0" smtClean="0"/>
              <a:t>1</a:t>
            </a:r>
            <a:r>
              <a:rPr lang="zh-CN" altLang="en-US" sz="2000" dirty="0" smtClean="0"/>
              <a:t>章</a:t>
            </a:r>
            <a:r>
              <a:rPr lang="zh-CN" altLang="zh-CN" sz="2000" kern="0" dirty="0"/>
              <a:t>信息与</a:t>
            </a:r>
            <a:r>
              <a:rPr lang="zh-CN" altLang="zh-CN" sz="2000" kern="0" dirty="0" smtClean="0"/>
              <a:t>信息</a:t>
            </a:r>
            <a:r>
              <a:rPr lang="zh-CN" altLang="en-US" sz="2000" kern="0" dirty="0" smtClean="0"/>
              <a:t>技术</a:t>
            </a:r>
            <a:endParaRPr lang="zh-CN" altLang="en-US" sz="2000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2278029"/>
              </p:ext>
            </p:extLst>
          </p:nvPr>
        </p:nvGraphicFramePr>
        <p:xfrm>
          <a:off x="407368" y="980728"/>
          <a:ext cx="11546050" cy="48113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94105"/>
                <a:gridCol w="3260605"/>
                <a:gridCol w="1087721"/>
                <a:gridCol w="1087721"/>
                <a:gridCol w="1087721"/>
                <a:gridCol w="1087721"/>
                <a:gridCol w="1087721"/>
                <a:gridCol w="966294"/>
                <a:gridCol w="1086441"/>
              </a:tblGrid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 smtClean="0">
                          <a:effectLst/>
                        </a:rPr>
                        <a:t>第一册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1</a:t>
                      </a:r>
                      <a:r>
                        <a:rPr lang="zh-CN" sz="1600" kern="0" dirty="0">
                          <a:effectLst/>
                        </a:rPr>
                        <a:t>章信息与</a:t>
                      </a:r>
                      <a:r>
                        <a:rPr lang="zh-CN" sz="1600" kern="0" dirty="0" smtClean="0">
                          <a:effectLst/>
                        </a:rPr>
                        <a:t>信息</a:t>
                      </a:r>
                      <a:r>
                        <a:rPr lang="zh-CN" altLang="en-US" sz="1600" kern="0" dirty="0" smtClean="0">
                          <a:effectLst/>
                        </a:rPr>
                        <a:t>技术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17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17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5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5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kern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</a:t>
                      </a:r>
                      <a:r>
                        <a:rPr lang="zh-CN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　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42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1593455"/>
              </p:ext>
            </p:extLst>
          </p:nvPr>
        </p:nvGraphicFramePr>
        <p:xfrm>
          <a:off x="695400" y="1772816"/>
          <a:ext cx="3550371" cy="42058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00586"/>
                <a:gridCol w="836150"/>
                <a:gridCol w="513635"/>
              </a:tblGrid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信息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选择题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>
                          <a:effectLst/>
                        </a:rPr>
                        <a:t>1</a:t>
                      </a:r>
                      <a:endParaRPr lang="en-US" altLang="zh-CN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第一台计算机，发展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选择题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>
                          <a:effectLst/>
                        </a:rPr>
                        <a:t>1</a:t>
                      </a:r>
                      <a:endParaRPr lang="en-US" altLang="zh-CN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计算机主要的电子元件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选择题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>
                          <a:effectLst/>
                        </a:rPr>
                        <a:t>1</a:t>
                      </a:r>
                      <a:endParaRPr lang="en-US" altLang="zh-CN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控制器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选择题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>
                          <a:effectLst/>
                        </a:rPr>
                        <a:t>1</a:t>
                      </a:r>
                      <a:endParaRPr lang="en-US" altLang="zh-CN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计算机系统组成</a:t>
                      </a:r>
                      <a:endParaRPr lang="zh-CN" alt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选择题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>
                          <a:effectLst/>
                        </a:rPr>
                        <a:t>1</a:t>
                      </a:r>
                      <a:endParaRPr lang="en-US" altLang="zh-CN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输出设备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选择题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>
                          <a:effectLst/>
                        </a:rPr>
                        <a:t>1</a:t>
                      </a:r>
                      <a:endParaRPr lang="en-US" altLang="zh-CN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输入设备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选择题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1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随机存储器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选择题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1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6663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存储容量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选择题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1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6663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存储容量</a:t>
                      </a:r>
                      <a:endParaRPr lang="zh-CN" alt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选择题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1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操作系统区别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选择题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1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操作系统功能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选择题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1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黑客攻击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选择题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1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文件的标识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选择题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1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文件名命名规则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选择题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1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回收站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选择题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1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文件后缀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选择题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1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数据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判断题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>
                          <a:effectLst/>
                        </a:rPr>
                        <a:t>1</a:t>
                      </a:r>
                      <a:endParaRPr lang="en-US" altLang="zh-CN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/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存储容量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判断题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1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/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鼠标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判断题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1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/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数据进行整理备份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判断题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1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/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控制面板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判断题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1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/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移动文件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操作题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>
                          <a:effectLst/>
                        </a:rPr>
                        <a:t>5</a:t>
                      </a:r>
                      <a:endParaRPr lang="en-US" altLang="zh-CN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新建文件夹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 dirty="0">
                          <a:effectLst/>
                        </a:rPr>
                        <a:t>操作题</a:t>
                      </a:r>
                      <a:endParaRPr lang="zh-CN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5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文件重命名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操作题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5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12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删除文件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000" u="none" strike="noStrike">
                          <a:effectLst/>
                        </a:rPr>
                        <a:t>操作题</a:t>
                      </a:r>
                      <a:endParaRPr lang="zh-CN" altLang="en-US" sz="1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000" u="none" strike="noStrike" dirty="0">
                          <a:effectLst/>
                        </a:rPr>
                        <a:t>5</a:t>
                      </a:r>
                      <a:endParaRPr lang="en-US" altLang="zh-CN" sz="1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8959" marR="8959" marT="8959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060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1344" y="44624"/>
            <a:ext cx="5630416" cy="580926"/>
          </a:xfrm>
        </p:spPr>
        <p:txBody>
          <a:bodyPr>
            <a:normAutofit/>
          </a:bodyPr>
          <a:lstStyle/>
          <a:p>
            <a:pPr algn="l"/>
            <a:r>
              <a:rPr lang="zh-CN" altLang="en-US" sz="2000" dirty="0" smtClean="0"/>
              <a:t>第</a:t>
            </a:r>
            <a:r>
              <a:rPr lang="en-US" altLang="zh-CN" sz="2000" dirty="0" smtClean="0"/>
              <a:t>1</a:t>
            </a:r>
            <a:r>
              <a:rPr lang="zh-CN" altLang="en-US" sz="2000" dirty="0" smtClean="0"/>
              <a:t>章</a:t>
            </a:r>
            <a:r>
              <a:rPr lang="zh-CN" altLang="zh-CN" sz="2000" kern="0" dirty="0"/>
              <a:t>信息与</a:t>
            </a:r>
            <a:r>
              <a:rPr lang="zh-CN" altLang="zh-CN" sz="2000" kern="0" dirty="0" smtClean="0"/>
              <a:t>信息</a:t>
            </a:r>
            <a:r>
              <a:rPr lang="zh-CN" altLang="en-US" sz="2000" kern="0" dirty="0" smtClean="0"/>
              <a:t>技术</a:t>
            </a:r>
            <a:endParaRPr lang="zh-CN" altLang="en-US" sz="2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95400" y="1484784"/>
            <a:ext cx="10972800" cy="4525963"/>
          </a:xfrm>
        </p:spPr>
        <p:txBody>
          <a:bodyPr/>
          <a:lstStyle/>
          <a:p>
            <a:r>
              <a:rPr lang="zh-CN" altLang="en-US" dirty="0" smtClean="0"/>
              <a:t>知识点多，理论题分值约</a:t>
            </a:r>
            <a:r>
              <a:rPr lang="en-US" altLang="zh-CN" dirty="0" smtClean="0"/>
              <a:t>5</a:t>
            </a:r>
            <a:r>
              <a:rPr lang="zh-CN" altLang="en-US" dirty="0" smtClean="0"/>
              <a:t>分</a:t>
            </a:r>
            <a:endParaRPr lang="en-US" altLang="zh-CN" dirty="0" smtClean="0"/>
          </a:p>
          <a:p>
            <a:pPr lvl="1">
              <a:buFont typeface="Arial" pitchFamily="34" charset="0"/>
              <a:buChar char="•"/>
            </a:pPr>
            <a:r>
              <a:rPr lang="zh-CN" altLang="en-US" dirty="0" smtClean="0"/>
              <a:t>计算机系统组成</a:t>
            </a:r>
            <a:endParaRPr lang="en-US" altLang="zh-CN" dirty="0" smtClean="0"/>
          </a:p>
          <a:p>
            <a:pPr lvl="1">
              <a:buFont typeface="Arial" pitchFamily="34" charset="0"/>
              <a:buChar char="•"/>
            </a:pPr>
            <a:r>
              <a:rPr lang="zh-CN" altLang="en-US" dirty="0" smtClean="0"/>
              <a:t>储存容量</a:t>
            </a:r>
            <a:endParaRPr lang="en-US" altLang="zh-CN" dirty="0" smtClean="0"/>
          </a:p>
          <a:p>
            <a:pPr lvl="1">
              <a:buFont typeface="Arial" pitchFamily="34" charset="0"/>
              <a:buChar char="•"/>
            </a:pPr>
            <a:endParaRPr lang="en-US" altLang="zh-CN" dirty="0" smtClean="0"/>
          </a:p>
          <a:p>
            <a:endParaRPr lang="en-US" altLang="zh-CN" dirty="0"/>
          </a:p>
          <a:p>
            <a:r>
              <a:rPr lang="en-US" altLang="zh-CN" dirty="0" smtClean="0"/>
              <a:t>Windows</a:t>
            </a:r>
            <a:r>
              <a:rPr lang="zh-CN" altLang="en-US" dirty="0" smtClean="0"/>
              <a:t>操作题</a:t>
            </a:r>
            <a:r>
              <a:rPr lang="en-US" altLang="zh-CN" dirty="0" smtClean="0"/>
              <a:t>3</a:t>
            </a:r>
            <a:r>
              <a:rPr lang="zh-CN" altLang="en-US" dirty="0" smtClean="0"/>
              <a:t>题，</a:t>
            </a:r>
            <a:r>
              <a:rPr lang="en-US" altLang="zh-CN" dirty="0" smtClean="0"/>
              <a:t>15</a:t>
            </a:r>
            <a:r>
              <a:rPr lang="zh-CN" altLang="en-US" dirty="0" smtClean="0"/>
              <a:t>分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05286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/>
          <p:cNvSpPr>
            <a:spLocks noChangeArrowheads="1"/>
          </p:cNvSpPr>
          <p:nvPr/>
        </p:nvSpPr>
        <p:spPr bwMode="auto">
          <a:xfrm>
            <a:off x="1" y="1"/>
            <a:ext cx="4078817" cy="1052513"/>
          </a:xfrm>
          <a:prstGeom prst="rightArrow">
            <a:avLst>
              <a:gd name="adj1" fmla="val 50000"/>
              <a:gd name="adj2" fmla="val 72662"/>
            </a:avLst>
          </a:prstGeom>
          <a:solidFill>
            <a:schemeClr val="accent1"/>
          </a:solidFill>
          <a:ln w="28575">
            <a:solidFill>
              <a:srgbClr val="99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>
          <a:xfrm>
            <a:off x="-183280" y="255590"/>
            <a:ext cx="3974232" cy="581024"/>
          </a:xfrm>
        </p:spPr>
        <p:txBody>
          <a:bodyPr>
            <a:normAutofit/>
          </a:bodyPr>
          <a:lstStyle/>
          <a:p>
            <a:r>
              <a:rPr lang="zh-CN" altLang="en-US" sz="2000" dirty="0"/>
              <a:t>计算机系统</a:t>
            </a:r>
            <a:r>
              <a:rPr lang="zh-CN" altLang="en-US" sz="2000" dirty="0" smtClean="0"/>
              <a:t>组成</a:t>
            </a:r>
            <a:endParaRPr lang="zh-CN" altLang="en-US" sz="2000" dirty="0" smtClean="0"/>
          </a:p>
        </p:txBody>
      </p:sp>
      <p:sp>
        <p:nvSpPr>
          <p:cNvPr id="97284" name="Text Box 4"/>
          <p:cNvSpPr txBox="1">
            <a:spLocks noChangeArrowheads="1"/>
          </p:cNvSpPr>
          <p:nvPr/>
        </p:nvSpPr>
        <p:spPr bwMode="auto">
          <a:xfrm>
            <a:off x="33867" y="3443288"/>
            <a:ext cx="1338828" cy="369332"/>
          </a:xfrm>
          <a:prstGeom prst="rect">
            <a:avLst/>
          </a:prstGeom>
          <a:solidFill>
            <a:srgbClr val="99CCFF"/>
          </a:solidFill>
          <a:ln w="50800">
            <a:solidFill>
              <a:srgbClr val="FF9900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zh-CN" altLang="en-US">
                <a:ea typeface="宋体" pitchFamily="2" charset="-122"/>
              </a:rPr>
              <a:t>计算机系统</a:t>
            </a:r>
          </a:p>
        </p:txBody>
      </p:sp>
      <p:sp>
        <p:nvSpPr>
          <p:cNvPr id="97285" name="AutoShape 5"/>
          <p:cNvSpPr>
            <a:spLocks/>
          </p:cNvSpPr>
          <p:nvPr/>
        </p:nvSpPr>
        <p:spPr bwMode="auto">
          <a:xfrm>
            <a:off x="1968500" y="2349501"/>
            <a:ext cx="383117" cy="2447925"/>
          </a:xfrm>
          <a:prstGeom prst="leftBrace">
            <a:avLst>
              <a:gd name="adj1" fmla="val 70994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7286" name="Text Box 6"/>
          <p:cNvSpPr txBox="1">
            <a:spLocks noChangeArrowheads="1"/>
          </p:cNvSpPr>
          <p:nvPr/>
        </p:nvSpPr>
        <p:spPr bwMode="auto">
          <a:xfrm>
            <a:off x="2446868" y="2133600"/>
            <a:ext cx="817033" cy="566738"/>
          </a:xfrm>
          <a:prstGeom prst="rect">
            <a:avLst/>
          </a:prstGeom>
          <a:solidFill>
            <a:srgbClr val="CC99FF"/>
          </a:solidFill>
          <a:ln w="50800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just" eaLnBrk="1" hangingPunct="1"/>
            <a:r>
              <a:rPr lang="zh-CN" altLang="en-US" sz="1400">
                <a:latin typeface="Times New Roman" pitchFamily="18" charset="0"/>
                <a:ea typeface="宋体" pitchFamily="2" charset="-122"/>
              </a:rPr>
              <a:t>硬件系统</a:t>
            </a:r>
            <a:endParaRPr lang="zh-CN" altLang="en-US" sz="1400">
              <a:ea typeface="宋体" pitchFamily="2" charset="-122"/>
            </a:endParaRPr>
          </a:p>
        </p:txBody>
      </p:sp>
      <p:sp>
        <p:nvSpPr>
          <p:cNvPr id="97287" name="Text Box 7"/>
          <p:cNvSpPr txBox="1">
            <a:spLocks noChangeArrowheads="1"/>
          </p:cNvSpPr>
          <p:nvPr/>
        </p:nvSpPr>
        <p:spPr bwMode="auto">
          <a:xfrm>
            <a:off x="2446868" y="4868864"/>
            <a:ext cx="817033" cy="592137"/>
          </a:xfrm>
          <a:prstGeom prst="rect">
            <a:avLst/>
          </a:prstGeom>
          <a:solidFill>
            <a:srgbClr val="FFCC00"/>
          </a:solidFill>
          <a:ln w="41275">
            <a:solidFill>
              <a:srgbClr val="3366FF"/>
            </a:solidFill>
            <a:prstDash val="sysDot"/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just" eaLnBrk="1" hangingPunct="1"/>
            <a:r>
              <a:rPr lang="zh-CN" altLang="en-US" sz="1400">
                <a:latin typeface="Times New Roman" pitchFamily="18" charset="0"/>
                <a:ea typeface="宋体" pitchFamily="2" charset="-122"/>
              </a:rPr>
              <a:t>软件系统</a:t>
            </a:r>
            <a:endParaRPr lang="zh-CN" altLang="en-US" sz="1400">
              <a:ea typeface="宋体" pitchFamily="2" charset="-122"/>
            </a:endParaRPr>
          </a:p>
        </p:txBody>
      </p:sp>
      <p:sp>
        <p:nvSpPr>
          <p:cNvPr id="97288" name="AutoShape 8"/>
          <p:cNvSpPr>
            <a:spLocks/>
          </p:cNvSpPr>
          <p:nvPr/>
        </p:nvSpPr>
        <p:spPr bwMode="auto">
          <a:xfrm>
            <a:off x="3312585" y="1557339"/>
            <a:ext cx="383116" cy="2016125"/>
          </a:xfrm>
          <a:prstGeom prst="leftBrace">
            <a:avLst>
              <a:gd name="adj1" fmla="val 77735"/>
              <a:gd name="adj2" fmla="val 54352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7289" name="Text Box 9"/>
          <p:cNvSpPr txBox="1">
            <a:spLocks noChangeArrowheads="1"/>
          </p:cNvSpPr>
          <p:nvPr/>
        </p:nvSpPr>
        <p:spPr bwMode="auto">
          <a:xfrm>
            <a:off x="3790952" y="1341439"/>
            <a:ext cx="1248833" cy="288925"/>
          </a:xfrm>
          <a:prstGeom prst="rect">
            <a:avLst/>
          </a:prstGeom>
          <a:solidFill>
            <a:srgbClr val="CC99FF"/>
          </a:solidFill>
          <a:ln w="38100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zh-CN" altLang="en-US" sz="1400">
                <a:latin typeface="Times New Roman" pitchFamily="18" charset="0"/>
                <a:ea typeface="宋体" pitchFamily="2" charset="-122"/>
              </a:rPr>
              <a:t>主机</a:t>
            </a:r>
            <a:endParaRPr lang="zh-CN" altLang="en-US" sz="1400">
              <a:ea typeface="宋体" pitchFamily="2" charset="-122"/>
            </a:endParaRPr>
          </a:p>
        </p:txBody>
      </p:sp>
      <p:sp>
        <p:nvSpPr>
          <p:cNvPr id="97290" name="Text Box 10"/>
          <p:cNvSpPr txBox="1">
            <a:spLocks noChangeArrowheads="1"/>
          </p:cNvSpPr>
          <p:nvPr/>
        </p:nvSpPr>
        <p:spPr bwMode="auto">
          <a:xfrm>
            <a:off x="3695701" y="3500439"/>
            <a:ext cx="1248833" cy="287337"/>
          </a:xfrm>
          <a:prstGeom prst="rect">
            <a:avLst/>
          </a:prstGeom>
          <a:solidFill>
            <a:srgbClr val="FF66FF"/>
          </a:solidFill>
          <a:ln w="38100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just" eaLnBrk="1" hangingPunct="1"/>
            <a:r>
              <a:rPr lang="zh-CN" altLang="en-US" sz="1400">
                <a:latin typeface="Times New Roman" pitchFamily="18" charset="0"/>
                <a:ea typeface="宋体" pitchFamily="2" charset="-122"/>
              </a:rPr>
              <a:t>外部设备</a:t>
            </a:r>
            <a:endParaRPr lang="zh-CN" altLang="en-US" sz="1400">
              <a:ea typeface="宋体" pitchFamily="2" charset="-122"/>
            </a:endParaRPr>
          </a:p>
        </p:txBody>
      </p:sp>
      <p:sp>
        <p:nvSpPr>
          <p:cNvPr id="97291" name="AutoShape 11"/>
          <p:cNvSpPr>
            <a:spLocks/>
          </p:cNvSpPr>
          <p:nvPr/>
        </p:nvSpPr>
        <p:spPr bwMode="auto">
          <a:xfrm>
            <a:off x="3344334" y="4652964"/>
            <a:ext cx="495300" cy="1366837"/>
          </a:xfrm>
          <a:prstGeom prst="leftBrace">
            <a:avLst>
              <a:gd name="adj1" fmla="val 30662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7292" name="Text Box 12"/>
          <p:cNvSpPr txBox="1">
            <a:spLocks noChangeArrowheads="1"/>
          </p:cNvSpPr>
          <p:nvPr/>
        </p:nvSpPr>
        <p:spPr bwMode="auto">
          <a:xfrm>
            <a:off x="3983568" y="4579938"/>
            <a:ext cx="1248833" cy="360362"/>
          </a:xfrm>
          <a:prstGeom prst="rect">
            <a:avLst/>
          </a:prstGeom>
          <a:solidFill>
            <a:srgbClr val="FFFF00"/>
          </a:solidFill>
          <a:ln w="41275">
            <a:solidFill>
              <a:srgbClr val="008000"/>
            </a:solidFill>
            <a:prstDash val="sysDot"/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just" eaLnBrk="1" hangingPunct="1"/>
            <a:r>
              <a:rPr lang="zh-CN" altLang="en-US" sz="1400">
                <a:latin typeface="Times New Roman" pitchFamily="18" charset="0"/>
                <a:ea typeface="宋体" pitchFamily="2" charset="-122"/>
              </a:rPr>
              <a:t>系统软件</a:t>
            </a:r>
            <a:endParaRPr lang="zh-CN" altLang="en-US" sz="1400">
              <a:ea typeface="宋体" pitchFamily="2" charset="-122"/>
            </a:endParaRPr>
          </a:p>
        </p:txBody>
      </p:sp>
      <p:sp>
        <p:nvSpPr>
          <p:cNvPr id="97293" name="Text Box 13"/>
          <p:cNvSpPr txBox="1">
            <a:spLocks noChangeArrowheads="1"/>
          </p:cNvSpPr>
          <p:nvPr/>
        </p:nvSpPr>
        <p:spPr bwMode="auto">
          <a:xfrm>
            <a:off x="3790951" y="5875339"/>
            <a:ext cx="1485900" cy="288925"/>
          </a:xfrm>
          <a:prstGeom prst="rect">
            <a:avLst/>
          </a:prstGeom>
          <a:solidFill>
            <a:srgbClr val="FFCC00"/>
          </a:solidFill>
          <a:ln w="41275">
            <a:solidFill>
              <a:srgbClr val="008000"/>
            </a:solidFill>
            <a:prstDash val="sysDot"/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zh-CN" altLang="en-US" sz="1400">
                <a:latin typeface="Times New Roman" pitchFamily="18" charset="0"/>
                <a:ea typeface="宋体" pitchFamily="2" charset="-122"/>
              </a:rPr>
              <a:t>应用软件</a:t>
            </a:r>
            <a:endParaRPr lang="zh-CN" altLang="en-US" sz="1400">
              <a:ea typeface="宋体" pitchFamily="2" charset="-122"/>
            </a:endParaRPr>
          </a:p>
        </p:txBody>
      </p:sp>
      <p:sp>
        <p:nvSpPr>
          <p:cNvPr id="97294" name="AutoShape 14"/>
          <p:cNvSpPr>
            <a:spLocks/>
          </p:cNvSpPr>
          <p:nvPr/>
        </p:nvSpPr>
        <p:spPr bwMode="auto">
          <a:xfrm>
            <a:off x="5232400" y="1052514"/>
            <a:ext cx="304800" cy="828675"/>
          </a:xfrm>
          <a:prstGeom prst="leftBrace">
            <a:avLst>
              <a:gd name="adj1" fmla="val 30208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7295" name="Text Box 15"/>
          <p:cNvSpPr txBox="1">
            <a:spLocks noChangeArrowheads="1"/>
          </p:cNvSpPr>
          <p:nvPr/>
        </p:nvSpPr>
        <p:spPr bwMode="auto">
          <a:xfrm>
            <a:off x="5727700" y="765176"/>
            <a:ext cx="2000251" cy="523875"/>
          </a:xfrm>
          <a:prstGeom prst="rect">
            <a:avLst/>
          </a:prstGeom>
          <a:solidFill>
            <a:srgbClr val="CC99FF"/>
          </a:solidFill>
          <a:ln w="38100" algn="ctr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zh-CN" altLang="en-US" sz="1400">
                <a:latin typeface="Times New Roman" pitchFamily="18" charset="0"/>
                <a:ea typeface="宋体" pitchFamily="2" charset="-122"/>
              </a:rPr>
              <a:t>中央处理器</a:t>
            </a: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(CPU)</a:t>
            </a:r>
          </a:p>
        </p:txBody>
      </p:sp>
      <p:sp>
        <p:nvSpPr>
          <p:cNvPr id="97296" name="Text Box 16"/>
          <p:cNvSpPr txBox="1">
            <a:spLocks noChangeArrowheads="1"/>
          </p:cNvSpPr>
          <p:nvPr/>
        </p:nvSpPr>
        <p:spPr bwMode="auto">
          <a:xfrm>
            <a:off x="5632451" y="1763713"/>
            <a:ext cx="1327149" cy="296862"/>
          </a:xfrm>
          <a:prstGeom prst="rect">
            <a:avLst/>
          </a:prstGeom>
          <a:solidFill>
            <a:srgbClr val="CC99FF"/>
          </a:solidFill>
          <a:ln w="38100" algn="ctr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zh-CN" altLang="en-US" sz="1400">
                <a:latin typeface="Times New Roman" pitchFamily="18" charset="0"/>
                <a:ea typeface="宋体" pitchFamily="2" charset="-122"/>
              </a:rPr>
              <a:t>内存储器</a:t>
            </a:r>
          </a:p>
        </p:txBody>
      </p:sp>
      <p:sp>
        <p:nvSpPr>
          <p:cNvPr id="97297" name="AutoShape 17"/>
          <p:cNvSpPr>
            <a:spLocks/>
          </p:cNvSpPr>
          <p:nvPr/>
        </p:nvSpPr>
        <p:spPr bwMode="auto">
          <a:xfrm>
            <a:off x="7711017" y="836614"/>
            <a:ext cx="304800" cy="396875"/>
          </a:xfrm>
          <a:prstGeom prst="leftBrace">
            <a:avLst>
              <a:gd name="adj1" fmla="val 14468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7298" name="Text Box 18"/>
          <p:cNvSpPr txBox="1">
            <a:spLocks noChangeArrowheads="1"/>
          </p:cNvSpPr>
          <p:nvPr/>
        </p:nvSpPr>
        <p:spPr bwMode="auto">
          <a:xfrm>
            <a:off x="8113185" y="620713"/>
            <a:ext cx="1570567" cy="296862"/>
          </a:xfrm>
          <a:prstGeom prst="rect">
            <a:avLst/>
          </a:prstGeom>
          <a:solidFill>
            <a:srgbClr val="CC99FF"/>
          </a:solidFill>
          <a:ln w="38100" algn="ctr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zh-CN" altLang="en-US" sz="1400">
                <a:latin typeface="Times New Roman" pitchFamily="18" charset="0"/>
                <a:ea typeface="宋体" pitchFamily="2" charset="-122"/>
              </a:rPr>
              <a:t>运算器</a:t>
            </a:r>
          </a:p>
        </p:txBody>
      </p:sp>
      <p:sp>
        <p:nvSpPr>
          <p:cNvPr id="97299" name="Text Box 19"/>
          <p:cNvSpPr txBox="1">
            <a:spLocks noChangeArrowheads="1"/>
          </p:cNvSpPr>
          <p:nvPr/>
        </p:nvSpPr>
        <p:spPr bwMode="auto">
          <a:xfrm>
            <a:off x="8113185" y="1062038"/>
            <a:ext cx="1475316" cy="296862"/>
          </a:xfrm>
          <a:prstGeom prst="rect">
            <a:avLst/>
          </a:prstGeom>
          <a:solidFill>
            <a:srgbClr val="CC99FF"/>
          </a:solidFill>
          <a:ln w="38100" algn="ctr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zh-CN" altLang="en-US" sz="1400">
                <a:latin typeface="Times New Roman" pitchFamily="18" charset="0"/>
                <a:ea typeface="宋体" pitchFamily="2" charset="-122"/>
              </a:rPr>
              <a:t>控制器</a:t>
            </a:r>
          </a:p>
        </p:txBody>
      </p:sp>
      <p:sp>
        <p:nvSpPr>
          <p:cNvPr id="97300" name="AutoShape 20"/>
          <p:cNvSpPr>
            <a:spLocks/>
          </p:cNvSpPr>
          <p:nvPr/>
        </p:nvSpPr>
        <p:spPr bwMode="auto">
          <a:xfrm>
            <a:off x="6942667" y="1628775"/>
            <a:ext cx="304800" cy="495300"/>
          </a:xfrm>
          <a:prstGeom prst="leftBrace">
            <a:avLst>
              <a:gd name="adj1" fmla="val 18056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7301" name="Text Box 21"/>
          <p:cNvSpPr txBox="1">
            <a:spLocks noChangeArrowheads="1"/>
          </p:cNvSpPr>
          <p:nvPr/>
        </p:nvSpPr>
        <p:spPr bwMode="auto">
          <a:xfrm>
            <a:off x="7234768" y="1511300"/>
            <a:ext cx="4957233" cy="368300"/>
          </a:xfrm>
          <a:prstGeom prst="rect">
            <a:avLst/>
          </a:prstGeom>
          <a:solidFill>
            <a:srgbClr val="CC99FF"/>
          </a:solidFill>
          <a:ln w="38100" algn="ctr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zh-CN" altLang="en-US" sz="1400">
                <a:latin typeface="Times New Roman" pitchFamily="18" charset="0"/>
                <a:ea typeface="宋体" pitchFamily="2" charset="-122"/>
              </a:rPr>
              <a:t>只读存储器（</a:t>
            </a: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ROM</a:t>
            </a:r>
            <a:r>
              <a:rPr lang="zh-CN" altLang="en-US" sz="1400">
                <a:latin typeface="Times New Roman" pitchFamily="18" charset="0"/>
                <a:ea typeface="宋体" pitchFamily="2" charset="-122"/>
              </a:rPr>
              <a:t>）（关机信息不丢失。）</a:t>
            </a:r>
          </a:p>
        </p:txBody>
      </p:sp>
      <p:sp>
        <p:nvSpPr>
          <p:cNvPr id="97302" name="Text Box 22"/>
          <p:cNvSpPr txBox="1">
            <a:spLocks noChangeArrowheads="1"/>
          </p:cNvSpPr>
          <p:nvPr/>
        </p:nvSpPr>
        <p:spPr bwMode="auto">
          <a:xfrm>
            <a:off x="7236884" y="1979613"/>
            <a:ext cx="4715933" cy="296862"/>
          </a:xfrm>
          <a:prstGeom prst="rect">
            <a:avLst/>
          </a:prstGeom>
          <a:solidFill>
            <a:srgbClr val="CC99FF"/>
          </a:solidFill>
          <a:ln w="38100" algn="ctr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zh-CN" altLang="en-US" sz="1400">
                <a:latin typeface="Times New Roman" pitchFamily="18" charset="0"/>
                <a:ea typeface="宋体" pitchFamily="2" charset="-122"/>
              </a:rPr>
              <a:t>随机存储器（</a:t>
            </a: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RAM</a:t>
            </a:r>
            <a:r>
              <a:rPr lang="zh-CN" altLang="en-US" sz="1400">
                <a:latin typeface="Times New Roman" pitchFamily="18" charset="0"/>
                <a:ea typeface="宋体" pitchFamily="2" charset="-122"/>
              </a:rPr>
              <a:t>）</a:t>
            </a: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(</a:t>
            </a:r>
            <a:r>
              <a:rPr lang="zh-CN" altLang="en-US" sz="1400">
                <a:latin typeface="Times New Roman" pitchFamily="18" charset="0"/>
                <a:ea typeface="宋体" pitchFamily="2" charset="-122"/>
              </a:rPr>
              <a:t>关机信息丢失。</a:t>
            </a: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)</a:t>
            </a:r>
          </a:p>
        </p:txBody>
      </p:sp>
      <p:sp>
        <p:nvSpPr>
          <p:cNvPr id="97303" name="AutoShape 23"/>
          <p:cNvSpPr>
            <a:spLocks/>
          </p:cNvSpPr>
          <p:nvPr/>
        </p:nvSpPr>
        <p:spPr bwMode="auto">
          <a:xfrm>
            <a:off x="5022852" y="3309938"/>
            <a:ext cx="400049" cy="766762"/>
          </a:xfrm>
          <a:prstGeom prst="leftBrace">
            <a:avLst>
              <a:gd name="adj1" fmla="val 21296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7304" name="Text Box 24"/>
          <p:cNvSpPr txBox="1">
            <a:spLocks noChangeArrowheads="1"/>
          </p:cNvSpPr>
          <p:nvPr/>
        </p:nvSpPr>
        <p:spPr bwMode="auto">
          <a:xfrm>
            <a:off x="5422901" y="3140076"/>
            <a:ext cx="4705351" cy="296863"/>
          </a:xfrm>
          <a:prstGeom prst="rect">
            <a:avLst/>
          </a:prstGeom>
          <a:solidFill>
            <a:srgbClr val="FF66FF"/>
          </a:solidFill>
          <a:ln w="38100" algn="ctr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just" eaLnBrk="1" hangingPunct="1"/>
            <a:r>
              <a:rPr lang="zh-CN" altLang="en-US" sz="1400">
                <a:latin typeface="Times New Roman" pitchFamily="18" charset="0"/>
                <a:ea typeface="宋体" pitchFamily="2" charset="-122"/>
              </a:rPr>
              <a:t>外存储器</a:t>
            </a: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(</a:t>
            </a:r>
            <a:r>
              <a:rPr lang="zh-CN" altLang="en-US" sz="1400">
                <a:latin typeface="Times New Roman" pitchFamily="18" charset="0"/>
                <a:ea typeface="宋体" pitchFamily="2" charset="-122"/>
              </a:rPr>
              <a:t>软盘、硬盘、光盘、</a:t>
            </a: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U</a:t>
            </a:r>
            <a:r>
              <a:rPr lang="zh-CN" altLang="en-US" sz="1400">
                <a:latin typeface="Times New Roman" pitchFamily="18" charset="0"/>
                <a:ea typeface="宋体" pitchFamily="2" charset="-122"/>
              </a:rPr>
              <a:t>盘</a:t>
            </a: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)</a:t>
            </a:r>
          </a:p>
        </p:txBody>
      </p:sp>
      <p:sp>
        <p:nvSpPr>
          <p:cNvPr id="97305" name="Text Box 25"/>
          <p:cNvSpPr txBox="1">
            <a:spLocks noChangeArrowheads="1"/>
          </p:cNvSpPr>
          <p:nvPr/>
        </p:nvSpPr>
        <p:spPr bwMode="auto">
          <a:xfrm>
            <a:off x="5422900" y="3500438"/>
            <a:ext cx="6242051" cy="360362"/>
          </a:xfrm>
          <a:prstGeom prst="rect">
            <a:avLst/>
          </a:prstGeom>
          <a:solidFill>
            <a:srgbClr val="FF66FF"/>
          </a:solidFill>
          <a:ln w="38100" algn="ctr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just" eaLnBrk="1" hangingPunct="1"/>
            <a:r>
              <a:rPr lang="zh-CN" altLang="en-US" sz="1400">
                <a:latin typeface="Times New Roman" pitchFamily="18" charset="0"/>
                <a:ea typeface="宋体" pitchFamily="2" charset="-122"/>
              </a:rPr>
              <a:t>输入设备（键盘、鼠标、扫描仪、数码摄像头、手写板）</a:t>
            </a:r>
          </a:p>
        </p:txBody>
      </p:sp>
      <p:sp>
        <p:nvSpPr>
          <p:cNvPr id="97306" name="Rectangle 26"/>
          <p:cNvSpPr>
            <a:spLocks noChangeArrowheads="1"/>
          </p:cNvSpPr>
          <p:nvPr/>
        </p:nvSpPr>
        <p:spPr bwMode="auto">
          <a:xfrm>
            <a:off x="5520266" y="4508500"/>
            <a:ext cx="4895851" cy="730250"/>
          </a:xfrm>
          <a:prstGeom prst="rect">
            <a:avLst/>
          </a:prstGeom>
          <a:solidFill>
            <a:srgbClr val="FFFF00"/>
          </a:solidFill>
          <a:ln w="41275" algn="ctr">
            <a:solidFill>
              <a:srgbClr val="008000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zh-CN" altLang="en-US" sz="1400">
                <a:latin typeface="Times New Roman" pitchFamily="18" charset="0"/>
                <a:ea typeface="宋体" pitchFamily="2" charset="-122"/>
              </a:rPr>
              <a:t>操作系统：</a:t>
            </a: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Windows   DOS   Unix  Macintosh</a:t>
            </a:r>
          </a:p>
          <a:p>
            <a:pPr algn="just"/>
            <a:endParaRPr lang="en-US" altLang="zh-CN" sz="1400">
              <a:latin typeface="Times New Roman" pitchFamily="18" charset="0"/>
              <a:ea typeface="宋体" pitchFamily="2" charset="-122"/>
            </a:endParaRPr>
          </a:p>
          <a:p>
            <a:pPr algn="just"/>
            <a:r>
              <a:rPr lang="zh-CN" altLang="en-US" sz="1400">
                <a:latin typeface="Times New Roman" pitchFamily="18" charset="0"/>
                <a:ea typeface="宋体" pitchFamily="2" charset="-122"/>
              </a:rPr>
              <a:t>程序设计语言处理程序</a:t>
            </a:r>
          </a:p>
        </p:txBody>
      </p:sp>
      <p:sp>
        <p:nvSpPr>
          <p:cNvPr id="97307" name="Rectangle 27"/>
          <p:cNvSpPr>
            <a:spLocks noChangeArrowheads="1"/>
          </p:cNvSpPr>
          <p:nvPr/>
        </p:nvSpPr>
        <p:spPr bwMode="auto">
          <a:xfrm>
            <a:off x="5615518" y="5484009"/>
            <a:ext cx="2643544" cy="954107"/>
          </a:xfrm>
          <a:prstGeom prst="rect">
            <a:avLst/>
          </a:prstGeom>
          <a:solidFill>
            <a:srgbClr val="FFCC00"/>
          </a:solidFill>
          <a:ln w="41275">
            <a:solidFill>
              <a:srgbClr val="008000"/>
            </a:solidFill>
            <a:prstDash val="sysDot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zh-CN" altLang="en-US" sz="1400">
                <a:ea typeface="宋体" pitchFamily="2" charset="-122"/>
              </a:rPr>
              <a:t>字处理软件：</a:t>
            </a:r>
            <a:r>
              <a:rPr lang="en-US" altLang="zh-CN" sz="1400">
                <a:ea typeface="宋体" pitchFamily="2" charset="-122"/>
              </a:rPr>
              <a:t>WPS  Word</a:t>
            </a:r>
          </a:p>
          <a:p>
            <a:r>
              <a:rPr lang="zh-CN" altLang="en-US" sz="1400">
                <a:ea typeface="宋体" pitchFamily="2" charset="-122"/>
              </a:rPr>
              <a:t>幻灯片制作软件：</a:t>
            </a:r>
            <a:r>
              <a:rPr lang="en-US" altLang="zh-CN" sz="1400">
                <a:ea typeface="宋体" pitchFamily="2" charset="-122"/>
              </a:rPr>
              <a:t>PowerPoint</a:t>
            </a:r>
          </a:p>
          <a:p>
            <a:r>
              <a:rPr lang="zh-CN" altLang="en-US" sz="1400">
                <a:ea typeface="宋体" pitchFamily="2" charset="-122"/>
              </a:rPr>
              <a:t>网页设计工具软件：</a:t>
            </a:r>
            <a:r>
              <a:rPr lang="en-US" altLang="zh-CN" sz="1400">
                <a:ea typeface="宋体" pitchFamily="2" charset="-122"/>
              </a:rPr>
              <a:t>Frontpage</a:t>
            </a:r>
          </a:p>
          <a:p>
            <a:r>
              <a:rPr lang="zh-CN" altLang="en-US" sz="1400">
                <a:ea typeface="宋体" pitchFamily="2" charset="-122"/>
              </a:rPr>
              <a:t>计算机辅助设计软件：</a:t>
            </a:r>
            <a:r>
              <a:rPr lang="en-US" altLang="zh-CN" sz="1400">
                <a:ea typeface="宋体" pitchFamily="2" charset="-122"/>
              </a:rPr>
              <a:t>AutoCAD</a:t>
            </a:r>
          </a:p>
        </p:txBody>
      </p:sp>
      <p:sp>
        <p:nvSpPr>
          <p:cNvPr id="97308" name="Rectangle 28"/>
          <p:cNvSpPr>
            <a:spLocks noChangeArrowheads="1"/>
          </p:cNvSpPr>
          <p:nvPr/>
        </p:nvSpPr>
        <p:spPr bwMode="auto">
          <a:xfrm>
            <a:off x="5422901" y="3932238"/>
            <a:ext cx="6144684" cy="366712"/>
          </a:xfrm>
          <a:prstGeom prst="rect">
            <a:avLst/>
          </a:prstGeom>
          <a:solidFill>
            <a:srgbClr val="FF66FF"/>
          </a:solidFill>
          <a:ln w="38100" algn="ctr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zh-CN" altLang="en-US" sz="1400">
                <a:latin typeface="Times New Roman" pitchFamily="18" charset="0"/>
                <a:ea typeface="宋体" pitchFamily="2" charset="-122"/>
              </a:rPr>
              <a:t>输出设备（显示器、打印机、绘图仪、触摸屏）</a:t>
            </a:r>
          </a:p>
        </p:txBody>
      </p:sp>
      <p:sp>
        <p:nvSpPr>
          <p:cNvPr id="97309" name="Text Box 29"/>
          <p:cNvSpPr txBox="1">
            <a:spLocks noChangeArrowheads="1"/>
          </p:cNvSpPr>
          <p:nvPr/>
        </p:nvSpPr>
        <p:spPr bwMode="auto">
          <a:xfrm>
            <a:off x="6000751" y="2420939"/>
            <a:ext cx="5020733" cy="479425"/>
          </a:xfrm>
          <a:prstGeom prst="rect">
            <a:avLst/>
          </a:prstGeom>
          <a:solidFill>
            <a:srgbClr val="00FFFF"/>
          </a:solidFill>
          <a:ln w="28575" algn="ctr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altLang="zh-CN" sz="1400">
                <a:latin typeface="Times New Roman" pitchFamily="18" charset="0"/>
                <a:ea typeface="宋体" pitchFamily="2" charset="-122"/>
              </a:rPr>
              <a:t>ROM - Read Only Memory </a:t>
            </a:r>
            <a:r>
              <a:rPr lang="zh-CN" altLang="en-US" sz="1400">
                <a:latin typeface="Times New Roman" pitchFamily="18" charset="0"/>
                <a:ea typeface="宋体" pitchFamily="2" charset="-122"/>
              </a:rPr>
              <a:t>只读存储器 </a:t>
            </a:r>
          </a:p>
          <a:p>
            <a:pPr eaLnBrk="1" hangingPunct="1"/>
            <a:r>
              <a:rPr lang="en-US" altLang="zh-CN" sz="1400">
                <a:latin typeface="Times New Roman" pitchFamily="18" charset="0"/>
                <a:ea typeface="宋体" pitchFamily="2" charset="-122"/>
              </a:rPr>
              <a:t>RAM - Random Access Memory </a:t>
            </a:r>
            <a:r>
              <a:rPr lang="zh-CN" altLang="en-US" sz="1400">
                <a:latin typeface="Times New Roman" pitchFamily="18" charset="0"/>
                <a:ea typeface="宋体" pitchFamily="2" charset="-122"/>
              </a:rPr>
              <a:t>随机存储器 </a:t>
            </a:r>
          </a:p>
        </p:txBody>
      </p:sp>
    </p:spTree>
    <p:extLst>
      <p:ext uri="{BB962C8B-B14F-4D97-AF65-F5344CB8AC3E}">
        <p14:creationId xmlns:p14="http://schemas.microsoft.com/office/powerpoint/2010/main" val="511533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7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7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7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7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7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7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7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7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97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97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7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97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97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97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97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97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97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97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97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97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97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97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97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97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97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97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4" grpId="0" animBg="1"/>
      <p:bldP spid="97285" grpId="0" animBg="1"/>
      <p:bldP spid="97286" grpId="0" animBg="1"/>
      <p:bldP spid="97287" grpId="0" animBg="1"/>
      <p:bldP spid="97288" grpId="0" animBg="1"/>
      <p:bldP spid="97289" grpId="0" animBg="1"/>
      <p:bldP spid="97290" grpId="0" animBg="1"/>
      <p:bldP spid="97291" grpId="0" animBg="1"/>
      <p:bldP spid="97292" grpId="0" animBg="1"/>
      <p:bldP spid="97293" grpId="0" animBg="1"/>
      <p:bldP spid="97294" grpId="0" animBg="1"/>
      <p:bldP spid="97295" grpId="0" animBg="1"/>
      <p:bldP spid="97296" grpId="0" animBg="1"/>
      <p:bldP spid="97297" grpId="0" animBg="1"/>
      <p:bldP spid="97298" grpId="0" animBg="1"/>
      <p:bldP spid="97299" grpId="0" animBg="1"/>
      <p:bldP spid="97300" grpId="0" animBg="1"/>
      <p:bldP spid="97301" grpId="0" animBg="1"/>
      <p:bldP spid="97302" grpId="0" animBg="1"/>
      <p:bldP spid="97303" grpId="0" animBg="1"/>
      <p:bldP spid="97304" grpId="0" animBg="1"/>
      <p:bldP spid="97305" grpId="0" animBg="1"/>
      <p:bldP spid="97306" grpId="0" animBg="1"/>
      <p:bldP spid="97307" grpId="0" animBg="1"/>
      <p:bldP spid="97308" grpId="0" animBg="1"/>
      <p:bldP spid="9730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9376" y="-27384"/>
            <a:ext cx="3398168" cy="634082"/>
          </a:xfrm>
        </p:spPr>
        <p:txBody>
          <a:bodyPr>
            <a:normAutofit/>
          </a:bodyPr>
          <a:lstStyle/>
          <a:p>
            <a:pPr algn="l"/>
            <a:r>
              <a:rPr lang="en-US" altLang="zh-CN" sz="2000" dirty="0"/>
              <a:t>Windows</a:t>
            </a:r>
            <a:r>
              <a:rPr lang="zh-CN" altLang="en-US" sz="2000" dirty="0"/>
              <a:t>操作题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3921584"/>
              </p:ext>
            </p:extLst>
          </p:nvPr>
        </p:nvGraphicFramePr>
        <p:xfrm>
          <a:off x="1631504" y="1988840"/>
          <a:ext cx="10081120" cy="2438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81120"/>
              </a:tblGrid>
              <a:tr h="2520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3200" kern="0" dirty="0">
                          <a:effectLst/>
                        </a:rPr>
                        <a:t>考查内容</a:t>
                      </a:r>
                      <a:endParaRPr lang="zh-CN" sz="32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</a:tr>
              <a:tr h="25209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3200" kern="0" dirty="0" smtClean="0">
                          <a:effectLst/>
                        </a:rPr>
                        <a:t>文件</a:t>
                      </a:r>
                      <a:r>
                        <a:rPr lang="zh-CN" sz="3200" kern="0" dirty="0">
                          <a:effectLst/>
                        </a:rPr>
                        <a:t>和</a:t>
                      </a:r>
                      <a:r>
                        <a:rPr lang="zh-CN" sz="3200" kern="0" dirty="0" smtClean="0">
                          <a:effectLst/>
                        </a:rPr>
                        <a:t>文件夹</a:t>
                      </a:r>
                      <a:r>
                        <a:rPr lang="zh-CN" altLang="en-US" sz="3200" kern="0" dirty="0" smtClean="0">
                          <a:effectLst/>
                        </a:rPr>
                        <a:t>操作（新建、删除、复制、移动）</a:t>
                      </a:r>
                      <a:endParaRPr lang="zh-CN" sz="32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</a:tr>
              <a:tr h="25209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zh-CN" sz="3200" kern="0" dirty="0" smtClean="0">
                          <a:effectLst/>
                        </a:rPr>
                        <a:t>重命名文件</a:t>
                      </a:r>
                      <a:endParaRPr lang="zh-CN" sz="32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</a:tr>
              <a:tr h="25209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kern="100" dirty="0" smtClean="0">
                          <a:solidFill>
                            <a:srgbClr val="FFFF00"/>
                          </a:solidFill>
                          <a:effectLst/>
                          <a:latin typeface="Times New Roman"/>
                          <a:ea typeface="宋体"/>
                        </a:rPr>
                        <a:t>如何找对这个文件？如：</a:t>
                      </a:r>
                      <a:r>
                        <a:rPr lang="zh-CN" altLang="en-US" sz="3200" kern="100" dirty="0" smtClean="0">
                          <a:solidFill>
                            <a:srgbClr val="FFFF00"/>
                          </a:solidFill>
                          <a:effectLst/>
                          <a:latin typeface="Times New Roman"/>
                          <a:ea typeface="+mn-ea"/>
                        </a:rPr>
                        <a:t>查找所有图片文件</a:t>
                      </a:r>
                      <a:endParaRPr lang="zh-CN" sz="3200" kern="100" dirty="0">
                        <a:solidFill>
                          <a:srgbClr val="FFFF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</a:tr>
              <a:tr h="25209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3200" kern="100" dirty="0">
                        <a:solidFill>
                          <a:srgbClr val="FFFF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135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1344" y="44624"/>
            <a:ext cx="5630416" cy="580926"/>
          </a:xfrm>
        </p:spPr>
        <p:txBody>
          <a:bodyPr>
            <a:normAutofit/>
          </a:bodyPr>
          <a:lstStyle/>
          <a:p>
            <a:pPr algn="l"/>
            <a:r>
              <a:rPr lang="zh-CN" altLang="en-US" sz="2000" dirty="0"/>
              <a:t>第</a:t>
            </a:r>
            <a:r>
              <a:rPr lang="en-US" altLang="zh-CN" sz="2000" dirty="0"/>
              <a:t>2</a:t>
            </a:r>
            <a:r>
              <a:rPr lang="zh-CN" altLang="en-US" sz="2000" dirty="0"/>
              <a:t>章网络基础及应用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1372754"/>
              </p:ext>
            </p:extLst>
          </p:nvPr>
        </p:nvGraphicFramePr>
        <p:xfrm>
          <a:off x="335360" y="1124744"/>
          <a:ext cx="11546050" cy="48113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94105"/>
                <a:gridCol w="3260605"/>
                <a:gridCol w="1087721"/>
                <a:gridCol w="1087721"/>
                <a:gridCol w="1087721"/>
                <a:gridCol w="1087721"/>
                <a:gridCol w="1087721"/>
                <a:gridCol w="966294"/>
                <a:gridCol w="1086441"/>
              </a:tblGrid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第一册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2</a:t>
                      </a:r>
                      <a:r>
                        <a:rPr lang="zh-CN" sz="1600" kern="0" dirty="0">
                          <a:effectLst/>
                        </a:rPr>
                        <a:t>章网络基础及应用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6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6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3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3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9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1051727"/>
              </p:ext>
            </p:extLst>
          </p:nvPr>
        </p:nvGraphicFramePr>
        <p:xfrm>
          <a:off x="1703512" y="2060848"/>
          <a:ext cx="5688632" cy="33259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9547"/>
                <a:gridCol w="1882619"/>
                <a:gridCol w="1156466"/>
              </a:tblGrid>
              <a:tr h="34254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 dirty="0">
                          <a:effectLst/>
                        </a:rPr>
                        <a:t>知识点</a:t>
                      </a:r>
                      <a:endParaRPr lang="zh-CN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effectLst/>
                        </a:rPr>
                        <a:t>题型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分值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有效的</a:t>
                      </a:r>
                      <a:r>
                        <a:rPr lang="en-US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IP</a:t>
                      </a:r>
                      <a:r>
                        <a:rPr lang="zh-CN" altLang="en-US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地址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选择题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TCP/IP</a:t>
                      </a:r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协议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选择题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网站域名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选择题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电子邮件地址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选择题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保存网页中的图片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选择题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无线网络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选择题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电子邮件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判断题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统一资源定位</a:t>
                      </a:r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（</a:t>
                      </a:r>
                      <a:r>
                        <a:rPr lang="en-US" altLang="zh-CN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URL</a:t>
                      </a:r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）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判断题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搜索引擎的检索方法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判断题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938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1344" y="44624"/>
            <a:ext cx="5630416" cy="580926"/>
          </a:xfrm>
        </p:spPr>
        <p:txBody>
          <a:bodyPr>
            <a:normAutofit/>
          </a:bodyPr>
          <a:lstStyle/>
          <a:p>
            <a:pPr algn="l"/>
            <a:r>
              <a:rPr lang="zh-CN" altLang="en-US" sz="2000" dirty="0"/>
              <a:t>第</a:t>
            </a:r>
            <a:r>
              <a:rPr lang="en-US" altLang="zh-CN" sz="2000" dirty="0"/>
              <a:t>3</a:t>
            </a:r>
            <a:r>
              <a:rPr lang="zh-CN" altLang="en-US" sz="2000" dirty="0"/>
              <a:t>章制作多媒体作品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2679565"/>
              </p:ext>
            </p:extLst>
          </p:nvPr>
        </p:nvGraphicFramePr>
        <p:xfrm>
          <a:off x="263352" y="1268760"/>
          <a:ext cx="11546050" cy="48113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94105"/>
                <a:gridCol w="3260605"/>
                <a:gridCol w="1087721"/>
                <a:gridCol w="1087721"/>
                <a:gridCol w="1087721"/>
                <a:gridCol w="1087721"/>
                <a:gridCol w="1087721"/>
                <a:gridCol w="966294"/>
                <a:gridCol w="1086441"/>
              </a:tblGrid>
              <a:tr h="48113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第一册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</a:rPr>
                        <a:t>第</a:t>
                      </a:r>
                      <a:r>
                        <a:rPr lang="en-US" altLang="zh-CN" sz="1600" kern="0" dirty="0">
                          <a:effectLst/>
                        </a:rPr>
                        <a:t>3</a:t>
                      </a:r>
                      <a:r>
                        <a:rPr lang="zh-CN" sz="1600" kern="0" dirty="0">
                          <a:effectLst/>
                        </a:rPr>
                        <a:t>章制作多媒体作品</a:t>
                      </a:r>
                      <a:endParaRPr lang="zh-CN" sz="1600" kern="1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5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5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5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8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27</a:t>
                      </a:r>
                      <a:endParaRPr lang="zh-CN" sz="18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2195988"/>
              </p:ext>
            </p:extLst>
          </p:nvPr>
        </p:nvGraphicFramePr>
        <p:xfrm>
          <a:off x="1055440" y="1988840"/>
          <a:ext cx="6696744" cy="43204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57659"/>
                <a:gridCol w="1882619"/>
                <a:gridCol w="1156466"/>
              </a:tblGrid>
              <a:tr h="34254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 dirty="0">
                          <a:effectLst/>
                        </a:rPr>
                        <a:t>知识点</a:t>
                      </a:r>
                      <a:endParaRPr lang="zh-CN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effectLst/>
                        </a:rPr>
                        <a:t>题型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u="none" strike="noStrike">
                          <a:effectLst/>
                        </a:rPr>
                        <a:t>分值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solidFill>
                            <a:srgbClr val="FF0000"/>
                          </a:solidFill>
                          <a:effectLst/>
                        </a:rPr>
                        <a:t>多媒体作品制作流程</a:t>
                      </a:r>
                      <a:endParaRPr lang="zh-CN" altLang="en-US" sz="1800" b="0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effectLst/>
                        </a:rPr>
                        <a:t>选择题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1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solidFill>
                            <a:srgbClr val="FF0000"/>
                          </a:solidFill>
                          <a:effectLst/>
                        </a:rPr>
                        <a:t>声音文件扩展名</a:t>
                      </a:r>
                      <a:endParaRPr lang="zh-CN" altLang="en-US" sz="1800" b="0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effectLst/>
                        </a:rPr>
                        <a:t>选择题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1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solidFill>
                            <a:srgbClr val="FF0000"/>
                          </a:solidFill>
                          <a:effectLst/>
                        </a:rPr>
                        <a:t>视频播放软件</a:t>
                      </a:r>
                      <a:endParaRPr lang="zh-CN" altLang="en-US" sz="1800" b="0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effectLst/>
                        </a:rPr>
                        <a:t>选择题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1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视频文件的采集方式</a:t>
                      </a:r>
                      <a:endParaRPr lang="zh-CN" altLang="en-US" sz="1800" b="0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effectLst/>
                        </a:rPr>
                        <a:t>选择题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1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 dirty="0">
                          <a:effectLst/>
                        </a:rPr>
                        <a:t>幻灯片切换</a:t>
                      </a:r>
                      <a:endParaRPr lang="zh-CN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effectLst/>
                        </a:rPr>
                        <a:t>选择题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1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 dirty="0">
                          <a:effectLst/>
                        </a:rPr>
                        <a:t>“图”的编码</a:t>
                      </a:r>
                      <a:endParaRPr lang="zh-CN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effectLst/>
                        </a:rPr>
                        <a:t>判断题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1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 dirty="0">
                          <a:effectLst/>
                        </a:rPr>
                        <a:t>幻灯片播放</a:t>
                      </a:r>
                      <a:endParaRPr lang="zh-CN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 dirty="0">
                          <a:effectLst/>
                        </a:rPr>
                        <a:t>判断题</a:t>
                      </a:r>
                      <a:endParaRPr lang="zh-CN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1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 dirty="0">
                          <a:effectLst/>
                        </a:rPr>
                        <a:t>幻灯片文字设置</a:t>
                      </a:r>
                      <a:endParaRPr lang="zh-CN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 dirty="0">
                          <a:effectLst/>
                        </a:rPr>
                        <a:t>操作题</a:t>
                      </a:r>
                      <a:endParaRPr lang="zh-CN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4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 dirty="0">
                          <a:effectLst/>
                        </a:rPr>
                        <a:t>幻灯片的艺术字</a:t>
                      </a:r>
                      <a:endParaRPr lang="zh-CN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 dirty="0">
                          <a:effectLst/>
                        </a:rPr>
                        <a:t>操作题</a:t>
                      </a:r>
                      <a:endParaRPr lang="zh-CN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4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effectLst/>
                        </a:rPr>
                        <a:t>幻灯片的切换模式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 dirty="0">
                          <a:effectLst/>
                        </a:rPr>
                        <a:t>操作题</a:t>
                      </a:r>
                      <a:endParaRPr lang="zh-CN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4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effectLst/>
                        </a:rPr>
                        <a:t>自定义动画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 dirty="0">
                          <a:effectLst/>
                        </a:rPr>
                        <a:t>操作题</a:t>
                      </a:r>
                      <a:endParaRPr lang="zh-CN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>
                          <a:effectLst/>
                        </a:rPr>
                        <a:t>4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33149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effectLst/>
                        </a:rPr>
                        <a:t>插入新幻灯片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 dirty="0">
                          <a:effectLst/>
                        </a:rPr>
                        <a:t>操作题</a:t>
                      </a:r>
                      <a:endParaRPr lang="zh-CN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800" u="none" strike="noStrike" dirty="0">
                          <a:effectLst/>
                        </a:rPr>
                        <a:t>4</a:t>
                      </a:r>
                      <a:endParaRPr lang="en-US" altLang="zh-CN" sz="1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274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1344" y="116632"/>
            <a:ext cx="2174032" cy="490066"/>
          </a:xfrm>
        </p:spPr>
        <p:txBody>
          <a:bodyPr>
            <a:normAutofit/>
          </a:bodyPr>
          <a:lstStyle/>
          <a:p>
            <a:r>
              <a:rPr lang="zh-CN" altLang="en-US" sz="2000" dirty="0" smtClean="0"/>
              <a:t>重点复习</a:t>
            </a:r>
            <a:endParaRPr lang="zh-CN" altLang="en-US" sz="2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操作题（</a:t>
            </a:r>
            <a:r>
              <a:rPr lang="en-US" altLang="zh-CN" dirty="0" smtClean="0"/>
              <a:t>PPT5</a:t>
            </a:r>
            <a:r>
              <a:rPr lang="zh-CN" altLang="en-US" dirty="0" smtClean="0"/>
              <a:t>分、</a:t>
            </a:r>
            <a:r>
              <a:rPr lang="en-US" altLang="zh-CN" dirty="0" smtClean="0"/>
              <a:t>windows15</a:t>
            </a:r>
            <a:r>
              <a:rPr lang="zh-CN" altLang="en-US" dirty="0" smtClean="0"/>
              <a:t>分、</a:t>
            </a:r>
            <a:r>
              <a:rPr lang="en-US" altLang="zh-CN" dirty="0" smtClean="0"/>
              <a:t>excel15</a:t>
            </a:r>
            <a:r>
              <a:rPr lang="zh-CN" altLang="en-US" dirty="0" smtClean="0"/>
              <a:t>分）</a:t>
            </a:r>
            <a:endParaRPr lang="en-US" altLang="zh-CN" dirty="0" smtClean="0"/>
          </a:p>
          <a:p>
            <a:r>
              <a:rPr lang="zh-CN" altLang="zh-CN" dirty="0" smtClean="0"/>
              <a:t>网络</a:t>
            </a:r>
            <a:r>
              <a:rPr lang="zh-CN" altLang="zh-CN" dirty="0"/>
              <a:t>基础及</a:t>
            </a:r>
            <a:r>
              <a:rPr lang="zh-CN" altLang="zh-CN" dirty="0" smtClean="0"/>
              <a:t>应用</a:t>
            </a:r>
            <a:r>
              <a:rPr lang="en-US" altLang="zh-CN" dirty="0" smtClean="0"/>
              <a:t>(5</a:t>
            </a:r>
            <a:r>
              <a:rPr lang="zh-CN" altLang="en-US" b="1" kern="100" dirty="0" smtClean="0">
                <a:latin typeface="Times New Roman"/>
              </a:rPr>
              <a:t>分</a:t>
            </a:r>
            <a:r>
              <a:rPr lang="en-US" altLang="zh-CN" dirty="0" smtClean="0"/>
              <a:t>)</a:t>
            </a:r>
            <a:endParaRPr lang="zh-CN" altLang="zh-CN" dirty="0"/>
          </a:p>
          <a:p>
            <a:r>
              <a:rPr lang="zh-CN" altLang="zh-CN" dirty="0" smtClean="0"/>
              <a:t>制作</a:t>
            </a:r>
            <a:r>
              <a:rPr lang="zh-CN" altLang="zh-CN" dirty="0"/>
              <a:t>多媒体</a:t>
            </a:r>
            <a:r>
              <a:rPr lang="zh-CN" altLang="zh-CN" dirty="0" smtClean="0"/>
              <a:t>作品</a:t>
            </a:r>
            <a:r>
              <a:rPr lang="en-US" altLang="zh-CN" dirty="0"/>
              <a:t>(</a:t>
            </a:r>
            <a:r>
              <a:rPr lang="en-US" altLang="zh-CN" b="1" kern="0" dirty="0">
                <a:latin typeface="宋体"/>
              </a:rPr>
              <a:t>10</a:t>
            </a:r>
            <a:r>
              <a:rPr lang="zh-CN" altLang="en-US" b="1" kern="100" dirty="0" smtClean="0">
                <a:latin typeface="Times New Roman"/>
              </a:rPr>
              <a:t>分，含</a:t>
            </a:r>
            <a:r>
              <a:rPr lang="en-US" altLang="zh-CN" dirty="0"/>
              <a:t>PPT5</a:t>
            </a:r>
            <a:r>
              <a:rPr lang="zh-CN" altLang="en-US" dirty="0"/>
              <a:t>分</a:t>
            </a:r>
            <a:r>
              <a:rPr lang="en-US" altLang="zh-CN" dirty="0" smtClean="0"/>
              <a:t>)</a:t>
            </a:r>
            <a:endParaRPr lang="zh-CN" altLang="zh-CN" dirty="0"/>
          </a:p>
          <a:p>
            <a:r>
              <a:rPr lang="zh-CN" altLang="en-US" dirty="0" smtClean="0"/>
              <a:t>选学：</a:t>
            </a:r>
            <a:r>
              <a:rPr lang="zh-CN" altLang="zh-CN" dirty="0" smtClean="0"/>
              <a:t>动画制作</a:t>
            </a:r>
            <a:r>
              <a:rPr lang="en-US" altLang="zh-CN" dirty="0" smtClean="0"/>
              <a:t>(7</a:t>
            </a:r>
            <a:r>
              <a:rPr lang="zh-CN" altLang="en-US" b="1" kern="100" dirty="0" smtClean="0">
                <a:latin typeface="Times New Roman"/>
              </a:rPr>
              <a:t>分</a:t>
            </a:r>
            <a:r>
              <a:rPr lang="en-US" altLang="zh-CN" dirty="0"/>
              <a:t>)</a:t>
            </a:r>
            <a:endParaRPr lang="zh-CN" altLang="zh-CN" dirty="0"/>
          </a:p>
          <a:p>
            <a:endParaRPr lang="zh-CN" altLang="zh-CN" dirty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4060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PageNum"/>
          <p:cNvSpPr/>
          <p:nvPr/>
        </p:nvSpPr>
        <p:spPr bwMode="auto">
          <a:xfrm>
            <a:off x="0" y="7254850"/>
            <a:ext cx="12192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B3A2C7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 anchor="ctr">
            <a:spAutoFit/>
          </a:bodyPr>
          <a:lstStyle/>
          <a:p>
            <a:pPr algn="ctr"/>
            <a:endParaRPr lang="zh-CN" altLang="en-US" dirty="0">
              <a:solidFill>
                <a:srgbClr val="FF0000"/>
              </a:solidFill>
              <a:latin typeface="Broadway" pitchFamily="82" charset="0"/>
              <a:sym typeface="经典繁仿黑" pitchFamily="1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64510" y="2828255"/>
            <a:ext cx="52629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 smtClean="0"/>
              <a:t>请</a:t>
            </a:r>
            <a:r>
              <a:rPr lang="zh-CN" altLang="en-US" sz="4400" dirty="0" smtClean="0"/>
              <a:t>批评指正</a:t>
            </a:r>
            <a:r>
              <a:rPr lang="zh-CN" altLang="en-US" sz="4400" dirty="0"/>
              <a:t>！谢谢！</a:t>
            </a:r>
            <a:endParaRPr lang="zh-CN" altLang="en-US" sz="4400" dirty="0"/>
          </a:p>
        </p:txBody>
      </p:sp>
    </p:spTree>
    <p:extLst>
      <p:ext uri="{BB962C8B-B14F-4D97-AF65-F5344CB8AC3E}">
        <p14:creationId xmlns:p14="http://schemas.microsoft.com/office/powerpoint/2010/main" val="213790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1291</TotalTime>
  <Words>998</Words>
  <Application>Microsoft Office PowerPoint</Application>
  <PresentationFormat>自定义</PresentationFormat>
  <Paragraphs>497</Paragraphs>
  <Slides>13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Office 主题​​</vt:lpstr>
      <vt:lpstr>PowerPoint 演示文稿</vt:lpstr>
      <vt:lpstr>新中考的要求</vt:lpstr>
      <vt:lpstr>PowerPoint 演示文稿</vt:lpstr>
      <vt:lpstr>PowerPoint 演示文稿</vt:lpstr>
      <vt:lpstr>PowerPoint 演示文稿</vt:lpstr>
      <vt:lpstr>第1章信息与信息技术</vt:lpstr>
      <vt:lpstr>第1章信息与信息技术</vt:lpstr>
      <vt:lpstr>计算机系统组成</vt:lpstr>
      <vt:lpstr>Windows操作题</vt:lpstr>
      <vt:lpstr>第2章网络基础及应用</vt:lpstr>
      <vt:lpstr>第3章制作多媒体作品</vt:lpstr>
      <vt:lpstr>重点复习</vt:lpstr>
      <vt:lpstr>PowerPoint 演示文稿</vt:lpstr>
    </vt:vector>
  </TitlesOfParts>
  <Company>NCET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601</dc:creator>
  <cp:lastModifiedBy>mingko</cp:lastModifiedBy>
  <cp:revision>575</cp:revision>
  <cp:lastPrinted>2015-05-19T06:27:00Z</cp:lastPrinted>
  <dcterms:created xsi:type="dcterms:W3CDTF">2015-05-19T00:29:00Z</dcterms:created>
  <dcterms:modified xsi:type="dcterms:W3CDTF">2020-09-25T02:44:21Z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2052-10.1.0.5975</vt:lpwstr>
  </property>
</Properties>
</file>