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3" r:id="rId5"/>
    <p:sldId id="259" r:id="rId6"/>
    <p:sldId id="260" r:id="rId7"/>
    <p:sldId id="261" r:id="rId8"/>
    <p:sldId id="262" r:id="rId9"/>
    <p:sldId id="264" r:id="rId10"/>
    <p:sldId id="265" r:id="rId11"/>
    <p:sldId id="266" r:id="rId12"/>
    <p:sldId id="269" r:id="rId13"/>
    <p:sldId id="274" r:id="rId14"/>
    <p:sldId id="279" r:id="rId15"/>
    <p:sldId id="280" r:id="rId16"/>
    <p:sldId id="278" r:id="rId17"/>
    <p:sldId id="277" r:id="rId18"/>
    <p:sldId id="276" r:id="rId19"/>
    <p:sldId id="275" r:id="rId20"/>
    <p:sldId id="267" r:id="rId21"/>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912" y="-114"/>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A481B0C-7E77-47A2-B0F2-66A9D4CC262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zh-CN" altLang="en-US"/>
        </a:p>
      </dgm:t>
    </dgm:pt>
    <dgm:pt modelId="{11FB4F12-8673-44E3-836A-F0124C50E18B}">
      <dgm:prSet phldrT="[文本]"/>
      <dgm:spPr/>
      <dgm:t>
        <a:bodyPr/>
        <a:lstStyle/>
        <a:p>
          <a:r>
            <a:rPr lang="zh-CN" altLang="en-US" dirty="0" smtClean="0"/>
            <a:t>对外经济活动</a:t>
          </a:r>
          <a:endParaRPr lang="zh-CN" altLang="en-US" dirty="0"/>
        </a:p>
      </dgm:t>
    </dgm:pt>
    <dgm:pt modelId="{CF1D00EA-6CF4-43F5-9B0B-FBFAD7BA3761}" type="parTrans" cxnId="{2775A28D-6FBB-4AC1-AAAA-83E74E932633}">
      <dgm:prSet/>
      <dgm:spPr/>
      <dgm:t>
        <a:bodyPr/>
        <a:lstStyle/>
        <a:p>
          <a:endParaRPr lang="zh-CN" altLang="en-US"/>
        </a:p>
      </dgm:t>
    </dgm:pt>
    <dgm:pt modelId="{5DB2B56F-BF63-4CA4-BD11-7CA901C13BE2}" type="sibTrans" cxnId="{2775A28D-6FBB-4AC1-AAAA-83E74E932633}">
      <dgm:prSet/>
      <dgm:spPr/>
      <dgm:t>
        <a:bodyPr/>
        <a:lstStyle/>
        <a:p>
          <a:endParaRPr lang="zh-CN" altLang="en-US"/>
        </a:p>
      </dgm:t>
    </dgm:pt>
    <dgm:pt modelId="{825870E7-147B-456E-B660-7AC0272A13F0}">
      <dgm:prSet phldrT="[文本]"/>
      <dgm:spPr/>
      <dgm:t>
        <a:bodyPr/>
        <a:lstStyle/>
        <a:p>
          <a:r>
            <a:rPr lang="zh-CN" altLang="en-US" dirty="0" smtClean="0"/>
            <a:t>本国</a:t>
          </a:r>
          <a:endParaRPr lang="zh-CN" altLang="en-US" dirty="0"/>
        </a:p>
      </dgm:t>
    </dgm:pt>
    <dgm:pt modelId="{A14FBF01-8588-47A2-8EAC-8F5A9C720D4D}" type="parTrans" cxnId="{B2A65282-152B-46C9-9694-3BF326FC84F8}">
      <dgm:prSet/>
      <dgm:spPr/>
      <dgm:t>
        <a:bodyPr/>
        <a:lstStyle/>
        <a:p>
          <a:endParaRPr lang="zh-CN" altLang="en-US"/>
        </a:p>
      </dgm:t>
    </dgm:pt>
    <dgm:pt modelId="{F3C25EEF-E8DA-4FE6-888B-22830BDB9535}" type="sibTrans" cxnId="{B2A65282-152B-46C9-9694-3BF326FC84F8}">
      <dgm:prSet/>
      <dgm:spPr/>
      <dgm:t>
        <a:bodyPr/>
        <a:lstStyle/>
        <a:p>
          <a:endParaRPr lang="zh-CN" altLang="en-US"/>
        </a:p>
      </dgm:t>
    </dgm:pt>
    <dgm:pt modelId="{848815FA-BA4A-4145-B3B9-C199E8BDB298}">
      <dgm:prSet phldrT="[文本]"/>
      <dgm:spPr/>
      <dgm:t>
        <a:bodyPr/>
        <a:lstStyle/>
        <a:p>
          <a:r>
            <a:rPr lang="zh-CN" altLang="en-US" dirty="0" smtClean="0"/>
            <a:t>生产（企业、产业）</a:t>
          </a:r>
          <a:endParaRPr lang="zh-CN" altLang="en-US" dirty="0"/>
        </a:p>
      </dgm:t>
    </dgm:pt>
    <dgm:pt modelId="{3709C0EA-B745-4379-B591-7B87E4770E43}" type="parTrans" cxnId="{725E8530-4D18-438C-8C0F-2B0613E1237F}">
      <dgm:prSet/>
      <dgm:spPr/>
      <dgm:t>
        <a:bodyPr/>
        <a:lstStyle/>
        <a:p>
          <a:endParaRPr lang="zh-CN" altLang="en-US"/>
        </a:p>
      </dgm:t>
    </dgm:pt>
    <dgm:pt modelId="{DD87A792-AD52-4E22-BF90-C04119F5D586}" type="sibTrans" cxnId="{725E8530-4D18-438C-8C0F-2B0613E1237F}">
      <dgm:prSet/>
      <dgm:spPr/>
      <dgm:t>
        <a:bodyPr/>
        <a:lstStyle/>
        <a:p>
          <a:endParaRPr lang="zh-CN" altLang="en-US"/>
        </a:p>
      </dgm:t>
    </dgm:pt>
    <dgm:pt modelId="{D1DA85C1-3646-46BE-A86C-D8C691FB436C}">
      <dgm:prSet phldrT="[文本]"/>
      <dgm:spPr/>
      <dgm:t>
        <a:bodyPr/>
        <a:lstStyle/>
        <a:p>
          <a:r>
            <a:rPr lang="zh-CN" altLang="en-US" dirty="0" smtClean="0"/>
            <a:t>消费（消费者）</a:t>
          </a:r>
          <a:endParaRPr lang="zh-CN" altLang="en-US" dirty="0"/>
        </a:p>
      </dgm:t>
    </dgm:pt>
    <dgm:pt modelId="{61A431B1-CCD4-4AFE-B9E2-289A9EE273AD}" type="parTrans" cxnId="{E4EB0B8B-B47C-432E-8C50-2934FC5091D2}">
      <dgm:prSet/>
      <dgm:spPr/>
      <dgm:t>
        <a:bodyPr/>
        <a:lstStyle/>
        <a:p>
          <a:endParaRPr lang="zh-CN" altLang="en-US"/>
        </a:p>
      </dgm:t>
    </dgm:pt>
    <dgm:pt modelId="{1F54BE9D-C0E4-44C1-93A7-1B73F4E51D6D}" type="sibTrans" cxnId="{E4EB0B8B-B47C-432E-8C50-2934FC5091D2}">
      <dgm:prSet/>
      <dgm:spPr/>
      <dgm:t>
        <a:bodyPr/>
        <a:lstStyle/>
        <a:p>
          <a:endParaRPr lang="zh-CN" altLang="en-US"/>
        </a:p>
      </dgm:t>
    </dgm:pt>
    <dgm:pt modelId="{72943A2D-62F9-40DF-AFC1-8C0616F6E9D7}">
      <dgm:prSet phldrT="[文本]"/>
      <dgm:spPr/>
      <dgm:t>
        <a:bodyPr/>
        <a:lstStyle/>
        <a:p>
          <a:r>
            <a:rPr lang="zh-CN" altLang="en-US" dirty="0" smtClean="0"/>
            <a:t>他国</a:t>
          </a:r>
          <a:endParaRPr lang="zh-CN" altLang="en-US" dirty="0"/>
        </a:p>
      </dgm:t>
    </dgm:pt>
    <dgm:pt modelId="{6325CC79-D97D-48E6-844B-D38988380431}" type="parTrans" cxnId="{107BEB1E-02A8-41E4-9CF5-2ED7C8D6294A}">
      <dgm:prSet/>
      <dgm:spPr/>
      <dgm:t>
        <a:bodyPr/>
        <a:lstStyle/>
        <a:p>
          <a:endParaRPr lang="zh-CN" altLang="en-US"/>
        </a:p>
      </dgm:t>
    </dgm:pt>
    <dgm:pt modelId="{D7515490-C516-4502-89B8-7942DA296790}" type="sibTrans" cxnId="{107BEB1E-02A8-41E4-9CF5-2ED7C8D6294A}">
      <dgm:prSet/>
      <dgm:spPr/>
      <dgm:t>
        <a:bodyPr/>
        <a:lstStyle/>
        <a:p>
          <a:endParaRPr lang="zh-CN" altLang="en-US"/>
        </a:p>
      </dgm:t>
    </dgm:pt>
    <dgm:pt modelId="{991A10E2-E7E9-4EE0-991C-6CD537D3366B}">
      <dgm:prSet phldrT="[文本]"/>
      <dgm:spPr/>
      <dgm:t>
        <a:bodyPr/>
        <a:lstStyle/>
        <a:p>
          <a:r>
            <a:rPr lang="zh-CN" altLang="en-US" dirty="0" smtClean="0"/>
            <a:t>生产</a:t>
          </a:r>
          <a:endParaRPr lang="en-US" altLang="zh-CN" dirty="0" smtClean="0"/>
        </a:p>
        <a:p>
          <a:r>
            <a:rPr lang="zh-CN" altLang="en-US" dirty="0" smtClean="0"/>
            <a:t>消费</a:t>
          </a:r>
          <a:endParaRPr lang="zh-CN" altLang="en-US" dirty="0"/>
        </a:p>
      </dgm:t>
    </dgm:pt>
    <dgm:pt modelId="{69170222-BF43-4E6A-949C-51E057289366}" type="parTrans" cxnId="{428C80C1-5469-43D0-B1F4-FB4EB415995C}">
      <dgm:prSet/>
      <dgm:spPr/>
      <dgm:t>
        <a:bodyPr/>
        <a:lstStyle/>
        <a:p>
          <a:endParaRPr lang="zh-CN" altLang="en-US"/>
        </a:p>
      </dgm:t>
    </dgm:pt>
    <dgm:pt modelId="{3C9FDCEA-E97D-42CE-8179-E98E82465B20}" type="sibTrans" cxnId="{428C80C1-5469-43D0-B1F4-FB4EB415995C}">
      <dgm:prSet/>
      <dgm:spPr/>
      <dgm:t>
        <a:bodyPr/>
        <a:lstStyle/>
        <a:p>
          <a:endParaRPr lang="zh-CN" altLang="en-US"/>
        </a:p>
      </dgm:t>
    </dgm:pt>
    <dgm:pt modelId="{6569A3D2-FAD8-44C3-8EA8-A45919B7DB4E}" type="pres">
      <dgm:prSet presAssocID="{4A481B0C-7E77-47A2-B0F2-66A9D4CC2627}" presName="diagram" presStyleCnt="0">
        <dgm:presLayoutVars>
          <dgm:chPref val="1"/>
          <dgm:dir/>
          <dgm:animOne val="branch"/>
          <dgm:animLvl val="lvl"/>
          <dgm:resizeHandles val="exact"/>
        </dgm:presLayoutVars>
      </dgm:prSet>
      <dgm:spPr/>
      <dgm:t>
        <a:bodyPr/>
        <a:lstStyle/>
        <a:p>
          <a:endParaRPr lang="zh-CN" altLang="en-US"/>
        </a:p>
      </dgm:t>
    </dgm:pt>
    <dgm:pt modelId="{9B9C4C59-A973-4DD4-9E05-B8E548120C1F}" type="pres">
      <dgm:prSet presAssocID="{11FB4F12-8673-44E3-836A-F0124C50E18B}" presName="root1" presStyleCnt="0"/>
      <dgm:spPr/>
    </dgm:pt>
    <dgm:pt modelId="{92B48C72-E68E-4496-B80A-D3BB3113608E}" type="pres">
      <dgm:prSet presAssocID="{11FB4F12-8673-44E3-836A-F0124C50E18B}" presName="LevelOneTextNode" presStyleLbl="node0" presStyleIdx="0" presStyleCnt="1">
        <dgm:presLayoutVars>
          <dgm:chPref val="3"/>
        </dgm:presLayoutVars>
      </dgm:prSet>
      <dgm:spPr/>
      <dgm:t>
        <a:bodyPr/>
        <a:lstStyle/>
        <a:p>
          <a:endParaRPr lang="zh-CN" altLang="en-US"/>
        </a:p>
      </dgm:t>
    </dgm:pt>
    <dgm:pt modelId="{972CBD9B-B47C-4836-BAEC-0D5C85817884}" type="pres">
      <dgm:prSet presAssocID="{11FB4F12-8673-44E3-836A-F0124C50E18B}" presName="level2hierChild" presStyleCnt="0"/>
      <dgm:spPr/>
    </dgm:pt>
    <dgm:pt modelId="{42BC0049-85D2-4CE4-93F1-1BD06882818F}" type="pres">
      <dgm:prSet presAssocID="{A14FBF01-8588-47A2-8EAC-8F5A9C720D4D}" presName="conn2-1" presStyleLbl="parChTrans1D2" presStyleIdx="0" presStyleCnt="2"/>
      <dgm:spPr/>
      <dgm:t>
        <a:bodyPr/>
        <a:lstStyle/>
        <a:p>
          <a:endParaRPr lang="zh-CN" altLang="en-US"/>
        </a:p>
      </dgm:t>
    </dgm:pt>
    <dgm:pt modelId="{A7E4D120-63C1-4DF0-991C-397F2BBC3904}" type="pres">
      <dgm:prSet presAssocID="{A14FBF01-8588-47A2-8EAC-8F5A9C720D4D}" presName="connTx" presStyleLbl="parChTrans1D2" presStyleIdx="0" presStyleCnt="2"/>
      <dgm:spPr/>
      <dgm:t>
        <a:bodyPr/>
        <a:lstStyle/>
        <a:p>
          <a:endParaRPr lang="zh-CN" altLang="en-US"/>
        </a:p>
      </dgm:t>
    </dgm:pt>
    <dgm:pt modelId="{7E135F0F-14A6-4C67-858A-6BE3DE30E247}" type="pres">
      <dgm:prSet presAssocID="{825870E7-147B-456E-B660-7AC0272A13F0}" presName="root2" presStyleCnt="0"/>
      <dgm:spPr/>
    </dgm:pt>
    <dgm:pt modelId="{89AE05D5-25D5-4B04-8DD0-4315570950C2}" type="pres">
      <dgm:prSet presAssocID="{825870E7-147B-456E-B660-7AC0272A13F0}" presName="LevelTwoTextNode" presStyleLbl="node2" presStyleIdx="0" presStyleCnt="2">
        <dgm:presLayoutVars>
          <dgm:chPref val="3"/>
        </dgm:presLayoutVars>
      </dgm:prSet>
      <dgm:spPr/>
      <dgm:t>
        <a:bodyPr/>
        <a:lstStyle/>
        <a:p>
          <a:endParaRPr lang="zh-CN" altLang="en-US"/>
        </a:p>
      </dgm:t>
    </dgm:pt>
    <dgm:pt modelId="{BB7BBD13-8584-4608-9C4C-4EC24342820F}" type="pres">
      <dgm:prSet presAssocID="{825870E7-147B-456E-B660-7AC0272A13F0}" presName="level3hierChild" presStyleCnt="0"/>
      <dgm:spPr/>
    </dgm:pt>
    <dgm:pt modelId="{02462294-E726-4AC3-BD7E-0E37474FA395}" type="pres">
      <dgm:prSet presAssocID="{3709C0EA-B745-4379-B591-7B87E4770E43}" presName="conn2-1" presStyleLbl="parChTrans1D3" presStyleIdx="0" presStyleCnt="3"/>
      <dgm:spPr/>
      <dgm:t>
        <a:bodyPr/>
        <a:lstStyle/>
        <a:p>
          <a:endParaRPr lang="zh-CN" altLang="en-US"/>
        </a:p>
      </dgm:t>
    </dgm:pt>
    <dgm:pt modelId="{E200BB3A-1971-4D33-9349-D5D14E415265}" type="pres">
      <dgm:prSet presAssocID="{3709C0EA-B745-4379-B591-7B87E4770E43}" presName="connTx" presStyleLbl="parChTrans1D3" presStyleIdx="0" presStyleCnt="3"/>
      <dgm:spPr/>
      <dgm:t>
        <a:bodyPr/>
        <a:lstStyle/>
        <a:p>
          <a:endParaRPr lang="zh-CN" altLang="en-US"/>
        </a:p>
      </dgm:t>
    </dgm:pt>
    <dgm:pt modelId="{FC8499D1-6FEB-49A1-AAF3-21084119795B}" type="pres">
      <dgm:prSet presAssocID="{848815FA-BA4A-4145-B3B9-C199E8BDB298}" presName="root2" presStyleCnt="0"/>
      <dgm:spPr/>
    </dgm:pt>
    <dgm:pt modelId="{08392A0B-162C-4B1F-BE58-924E7AB411F0}" type="pres">
      <dgm:prSet presAssocID="{848815FA-BA4A-4145-B3B9-C199E8BDB298}" presName="LevelTwoTextNode" presStyleLbl="node3" presStyleIdx="0" presStyleCnt="3">
        <dgm:presLayoutVars>
          <dgm:chPref val="3"/>
        </dgm:presLayoutVars>
      </dgm:prSet>
      <dgm:spPr/>
      <dgm:t>
        <a:bodyPr/>
        <a:lstStyle/>
        <a:p>
          <a:endParaRPr lang="zh-CN" altLang="en-US"/>
        </a:p>
      </dgm:t>
    </dgm:pt>
    <dgm:pt modelId="{02C5CED7-ACF6-4F26-9488-BDCB7D4BCE73}" type="pres">
      <dgm:prSet presAssocID="{848815FA-BA4A-4145-B3B9-C199E8BDB298}" presName="level3hierChild" presStyleCnt="0"/>
      <dgm:spPr/>
    </dgm:pt>
    <dgm:pt modelId="{AAE850BB-E832-437B-9E3F-7A2DFA819341}" type="pres">
      <dgm:prSet presAssocID="{61A431B1-CCD4-4AFE-B9E2-289A9EE273AD}" presName="conn2-1" presStyleLbl="parChTrans1D3" presStyleIdx="1" presStyleCnt="3"/>
      <dgm:spPr/>
      <dgm:t>
        <a:bodyPr/>
        <a:lstStyle/>
        <a:p>
          <a:endParaRPr lang="zh-CN" altLang="en-US"/>
        </a:p>
      </dgm:t>
    </dgm:pt>
    <dgm:pt modelId="{C2C369B9-0510-449E-A26F-2C45792D307C}" type="pres">
      <dgm:prSet presAssocID="{61A431B1-CCD4-4AFE-B9E2-289A9EE273AD}" presName="connTx" presStyleLbl="parChTrans1D3" presStyleIdx="1" presStyleCnt="3"/>
      <dgm:spPr/>
      <dgm:t>
        <a:bodyPr/>
        <a:lstStyle/>
        <a:p>
          <a:endParaRPr lang="zh-CN" altLang="en-US"/>
        </a:p>
      </dgm:t>
    </dgm:pt>
    <dgm:pt modelId="{5E4951B4-AA75-4BF1-8879-E2483DB8A11E}" type="pres">
      <dgm:prSet presAssocID="{D1DA85C1-3646-46BE-A86C-D8C691FB436C}" presName="root2" presStyleCnt="0"/>
      <dgm:spPr/>
    </dgm:pt>
    <dgm:pt modelId="{216569BD-D5BE-4D3C-B5C5-9C3AE8A79852}" type="pres">
      <dgm:prSet presAssocID="{D1DA85C1-3646-46BE-A86C-D8C691FB436C}" presName="LevelTwoTextNode" presStyleLbl="node3" presStyleIdx="1" presStyleCnt="3">
        <dgm:presLayoutVars>
          <dgm:chPref val="3"/>
        </dgm:presLayoutVars>
      </dgm:prSet>
      <dgm:spPr/>
      <dgm:t>
        <a:bodyPr/>
        <a:lstStyle/>
        <a:p>
          <a:endParaRPr lang="zh-CN" altLang="en-US"/>
        </a:p>
      </dgm:t>
    </dgm:pt>
    <dgm:pt modelId="{2EAC01B1-CB01-45E3-8326-ABCF9184A9DD}" type="pres">
      <dgm:prSet presAssocID="{D1DA85C1-3646-46BE-A86C-D8C691FB436C}" presName="level3hierChild" presStyleCnt="0"/>
      <dgm:spPr/>
    </dgm:pt>
    <dgm:pt modelId="{D3F32DD9-0E2D-4801-9743-9036528FDB82}" type="pres">
      <dgm:prSet presAssocID="{6325CC79-D97D-48E6-844B-D38988380431}" presName="conn2-1" presStyleLbl="parChTrans1D2" presStyleIdx="1" presStyleCnt="2"/>
      <dgm:spPr/>
      <dgm:t>
        <a:bodyPr/>
        <a:lstStyle/>
        <a:p>
          <a:endParaRPr lang="zh-CN" altLang="en-US"/>
        </a:p>
      </dgm:t>
    </dgm:pt>
    <dgm:pt modelId="{1F514FFB-411E-473C-9D18-ECA80C100B2C}" type="pres">
      <dgm:prSet presAssocID="{6325CC79-D97D-48E6-844B-D38988380431}" presName="connTx" presStyleLbl="parChTrans1D2" presStyleIdx="1" presStyleCnt="2"/>
      <dgm:spPr/>
      <dgm:t>
        <a:bodyPr/>
        <a:lstStyle/>
        <a:p>
          <a:endParaRPr lang="zh-CN" altLang="en-US"/>
        </a:p>
      </dgm:t>
    </dgm:pt>
    <dgm:pt modelId="{8F103F8D-57C3-4DAF-84C5-01D813F40AD9}" type="pres">
      <dgm:prSet presAssocID="{72943A2D-62F9-40DF-AFC1-8C0616F6E9D7}" presName="root2" presStyleCnt="0"/>
      <dgm:spPr/>
    </dgm:pt>
    <dgm:pt modelId="{6C9F39BC-DF75-4160-8BDB-98127016A967}" type="pres">
      <dgm:prSet presAssocID="{72943A2D-62F9-40DF-AFC1-8C0616F6E9D7}" presName="LevelTwoTextNode" presStyleLbl="node2" presStyleIdx="1" presStyleCnt="2">
        <dgm:presLayoutVars>
          <dgm:chPref val="3"/>
        </dgm:presLayoutVars>
      </dgm:prSet>
      <dgm:spPr/>
      <dgm:t>
        <a:bodyPr/>
        <a:lstStyle/>
        <a:p>
          <a:endParaRPr lang="zh-CN" altLang="en-US"/>
        </a:p>
      </dgm:t>
    </dgm:pt>
    <dgm:pt modelId="{999B0FBF-67E1-48D6-B112-92FC3C19B269}" type="pres">
      <dgm:prSet presAssocID="{72943A2D-62F9-40DF-AFC1-8C0616F6E9D7}" presName="level3hierChild" presStyleCnt="0"/>
      <dgm:spPr/>
    </dgm:pt>
    <dgm:pt modelId="{6001AFA0-E85A-4349-A561-71E10426EB07}" type="pres">
      <dgm:prSet presAssocID="{69170222-BF43-4E6A-949C-51E057289366}" presName="conn2-1" presStyleLbl="parChTrans1D3" presStyleIdx="2" presStyleCnt="3"/>
      <dgm:spPr/>
      <dgm:t>
        <a:bodyPr/>
        <a:lstStyle/>
        <a:p>
          <a:endParaRPr lang="zh-CN" altLang="en-US"/>
        </a:p>
      </dgm:t>
    </dgm:pt>
    <dgm:pt modelId="{B331CD90-9E29-4AC6-933B-5F721F1F9716}" type="pres">
      <dgm:prSet presAssocID="{69170222-BF43-4E6A-949C-51E057289366}" presName="connTx" presStyleLbl="parChTrans1D3" presStyleIdx="2" presStyleCnt="3"/>
      <dgm:spPr/>
      <dgm:t>
        <a:bodyPr/>
        <a:lstStyle/>
        <a:p>
          <a:endParaRPr lang="zh-CN" altLang="en-US"/>
        </a:p>
      </dgm:t>
    </dgm:pt>
    <dgm:pt modelId="{1C74AABE-3E68-4A46-87AC-79FAFE90992F}" type="pres">
      <dgm:prSet presAssocID="{991A10E2-E7E9-4EE0-991C-6CD537D3366B}" presName="root2" presStyleCnt="0"/>
      <dgm:spPr/>
    </dgm:pt>
    <dgm:pt modelId="{9FEAB8D4-AA7E-4310-8633-4F7CFF0E9DD5}" type="pres">
      <dgm:prSet presAssocID="{991A10E2-E7E9-4EE0-991C-6CD537D3366B}" presName="LevelTwoTextNode" presStyleLbl="node3" presStyleIdx="2" presStyleCnt="3">
        <dgm:presLayoutVars>
          <dgm:chPref val="3"/>
        </dgm:presLayoutVars>
      </dgm:prSet>
      <dgm:spPr/>
      <dgm:t>
        <a:bodyPr/>
        <a:lstStyle/>
        <a:p>
          <a:endParaRPr lang="zh-CN" altLang="en-US"/>
        </a:p>
      </dgm:t>
    </dgm:pt>
    <dgm:pt modelId="{9671B55D-EF1F-4BF4-8F7F-32BAD0D69F6C}" type="pres">
      <dgm:prSet presAssocID="{991A10E2-E7E9-4EE0-991C-6CD537D3366B}" presName="level3hierChild" presStyleCnt="0"/>
      <dgm:spPr/>
    </dgm:pt>
  </dgm:ptLst>
  <dgm:cxnLst>
    <dgm:cxn modelId="{F996A135-01F1-4A27-8BE9-7448C2735833}" type="presOf" srcId="{6325CC79-D97D-48E6-844B-D38988380431}" destId="{1F514FFB-411E-473C-9D18-ECA80C100B2C}" srcOrd="1" destOrd="0" presId="urn:microsoft.com/office/officeart/2005/8/layout/hierarchy2"/>
    <dgm:cxn modelId="{107BEB1E-02A8-41E4-9CF5-2ED7C8D6294A}" srcId="{11FB4F12-8673-44E3-836A-F0124C50E18B}" destId="{72943A2D-62F9-40DF-AFC1-8C0616F6E9D7}" srcOrd="1" destOrd="0" parTransId="{6325CC79-D97D-48E6-844B-D38988380431}" sibTransId="{D7515490-C516-4502-89B8-7942DA296790}"/>
    <dgm:cxn modelId="{DC069800-F701-4B3E-AC04-B00AEA5D3674}" type="presOf" srcId="{A14FBF01-8588-47A2-8EAC-8F5A9C720D4D}" destId="{A7E4D120-63C1-4DF0-991C-397F2BBC3904}" srcOrd="1" destOrd="0" presId="urn:microsoft.com/office/officeart/2005/8/layout/hierarchy2"/>
    <dgm:cxn modelId="{428C80C1-5469-43D0-B1F4-FB4EB415995C}" srcId="{72943A2D-62F9-40DF-AFC1-8C0616F6E9D7}" destId="{991A10E2-E7E9-4EE0-991C-6CD537D3366B}" srcOrd="0" destOrd="0" parTransId="{69170222-BF43-4E6A-949C-51E057289366}" sibTransId="{3C9FDCEA-E97D-42CE-8179-E98E82465B20}"/>
    <dgm:cxn modelId="{3DACABAC-A7D6-457E-964A-544E30D8698E}" type="presOf" srcId="{825870E7-147B-456E-B660-7AC0272A13F0}" destId="{89AE05D5-25D5-4B04-8DD0-4315570950C2}" srcOrd="0" destOrd="0" presId="urn:microsoft.com/office/officeart/2005/8/layout/hierarchy2"/>
    <dgm:cxn modelId="{D3EF0149-1160-46C0-B29E-A753E64DD9E7}" type="presOf" srcId="{61A431B1-CCD4-4AFE-B9E2-289A9EE273AD}" destId="{AAE850BB-E832-437B-9E3F-7A2DFA819341}" srcOrd="0" destOrd="0" presId="urn:microsoft.com/office/officeart/2005/8/layout/hierarchy2"/>
    <dgm:cxn modelId="{2B9F744C-306E-459B-9352-354500DD9C88}" type="presOf" srcId="{991A10E2-E7E9-4EE0-991C-6CD537D3366B}" destId="{9FEAB8D4-AA7E-4310-8633-4F7CFF0E9DD5}" srcOrd="0" destOrd="0" presId="urn:microsoft.com/office/officeart/2005/8/layout/hierarchy2"/>
    <dgm:cxn modelId="{D52AB656-C17F-4AA7-B7EB-79F6BD2AA4F7}" type="presOf" srcId="{61A431B1-CCD4-4AFE-B9E2-289A9EE273AD}" destId="{C2C369B9-0510-449E-A26F-2C45792D307C}" srcOrd="1" destOrd="0" presId="urn:microsoft.com/office/officeart/2005/8/layout/hierarchy2"/>
    <dgm:cxn modelId="{725E8530-4D18-438C-8C0F-2B0613E1237F}" srcId="{825870E7-147B-456E-B660-7AC0272A13F0}" destId="{848815FA-BA4A-4145-B3B9-C199E8BDB298}" srcOrd="0" destOrd="0" parTransId="{3709C0EA-B745-4379-B591-7B87E4770E43}" sibTransId="{DD87A792-AD52-4E22-BF90-C04119F5D586}"/>
    <dgm:cxn modelId="{0FA68070-D45E-49B5-A070-41325AD81602}" type="presOf" srcId="{11FB4F12-8673-44E3-836A-F0124C50E18B}" destId="{92B48C72-E68E-4496-B80A-D3BB3113608E}" srcOrd="0" destOrd="0" presId="urn:microsoft.com/office/officeart/2005/8/layout/hierarchy2"/>
    <dgm:cxn modelId="{7FA9FC86-9EC5-456D-B132-75D07B4CBD02}" type="presOf" srcId="{3709C0EA-B745-4379-B591-7B87E4770E43}" destId="{E200BB3A-1971-4D33-9349-D5D14E415265}" srcOrd="1" destOrd="0" presId="urn:microsoft.com/office/officeart/2005/8/layout/hierarchy2"/>
    <dgm:cxn modelId="{295F48A2-DA30-42EB-8BD0-C28796FE1E3D}" type="presOf" srcId="{848815FA-BA4A-4145-B3B9-C199E8BDB298}" destId="{08392A0B-162C-4B1F-BE58-924E7AB411F0}" srcOrd="0" destOrd="0" presId="urn:microsoft.com/office/officeart/2005/8/layout/hierarchy2"/>
    <dgm:cxn modelId="{50570444-8D2F-4B5C-BFF4-B3EA99B7D01A}" type="presOf" srcId="{4A481B0C-7E77-47A2-B0F2-66A9D4CC2627}" destId="{6569A3D2-FAD8-44C3-8EA8-A45919B7DB4E}" srcOrd="0" destOrd="0" presId="urn:microsoft.com/office/officeart/2005/8/layout/hierarchy2"/>
    <dgm:cxn modelId="{CE0217A3-0072-44F8-B887-5FA44207F3D6}" type="presOf" srcId="{69170222-BF43-4E6A-949C-51E057289366}" destId="{6001AFA0-E85A-4349-A561-71E10426EB07}" srcOrd="0" destOrd="0" presId="urn:microsoft.com/office/officeart/2005/8/layout/hierarchy2"/>
    <dgm:cxn modelId="{A14A5E04-5372-494A-8C16-5FF725969135}" type="presOf" srcId="{A14FBF01-8588-47A2-8EAC-8F5A9C720D4D}" destId="{42BC0049-85D2-4CE4-93F1-1BD06882818F}" srcOrd="0" destOrd="0" presId="urn:microsoft.com/office/officeart/2005/8/layout/hierarchy2"/>
    <dgm:cxn modelId="{30E1C882-4E85-4F5D-8DCA-B26F09DFDB95}" type="presOf" srcId="{69170222-BF43-4E6A-949C-51E057289366}" destId="{B331CD90-9E29-4AC6-933B-5F721F1F9716}" srcOrd="1" destOrd="0" presId="urn:microsoft.com/office/officeart/2005/8/layout/hierarchy2"/>
    <dgm:cxn modelId="{74CEC044-E484-4800-B325-AD5635C3E0AB}" type="presOf" srcId="{3709C0EA-B745-4379-B591-7B87E4770E43}" destId="{02462294-E726-4AC3-BD7E-0E37474FA395}" srcOrd="0" destOrd="0" presId="urn:microsoft.com/office/officeart/2005/8/layout/hierarchy2"/>
    <dgm:cxn modelId="{6D06EAC0-7418-4998-81B5-A4C844B50082}" type="presOf" srcId="{6325CC79-D97D-48E6-844B-D38988380431}" destId="{D3F32DD9-0E2D-4801-9743-9036528FDB82}" srcOrd="0" destOrd="0" presId="urn:microsoft.com/office/officeart/2005/8/layout/hierarchy2"/>
    <dgm:cxn modelId="{E4EB0B8B-B47C-432E-8C50-2934FC5091D2}" srcId="{825870E7-147B-456E-B660-7AC0272A13F0}" destId="{D1DA85C1-3646-46BE-A86C-D8C691FB436C}" srcOrd="1" destOrd="0" parTransId="{61A431B1-CCD4-4AFE-B9E2-289A9EE273AD}" sibTransId="{1F54BE9D-C0E4-44C1-93A7-1B73F4E51D6D}"/>
    <dgm:cxn modelId="{A4DD6E87-F98A-45E1-AD2A-F427AF8F2A3D}" type="presOf" srcId="{72943A2D-62F9-40DF-AFC1-8C0616F6E9D7}" destId="{6C9F39BC-DF75-4160-8BDB-98127016A967}" srcOrd="0" destOrd="0" presId="urn:microsoft.com/office/officeart/2005/8/layout/hierarchy2"/>
    <dgm:cxn modelId="{1AC4FDDC-A08D-4291-8830-F8762F5F2CB0}" type="presOf" srcId="{D1DA85C1-3646-46BE-A86C-D8C691FB436C}" destId="{216569BD-D5BE-4D3C-B5C5-9C3AE8A79852}" srcOrd="0" destOrd="0" presId="urn:microsoft.com/office/officeart/2005/8/layout/hierarchy2"/>
    <dgm:cxn modelId="{2775A28D-6FBB-4AC1-AAAA-83E74E932633}" srcId="{4A481B0C-7E77-47A2-B0F2-66A9D4CC2627}" destId="{11FB4F12-8673-44E3-836A-F0124C50E18B}" srcOrd="0" destOrd="0" parTransId="{CF1D00EA-6CF4-43F5-9B0B-FBFAD7BA3761}" sibTransId="{5DB2B56F-BF63-4CA4-BD11-7CA901C13BE2}"/>
    <dgm:cxn modelId="{B2A65282-152B-46C9-9694-3BF326FC84F8}" srcId="{11FB4F12-8673-44E3-836A-F0124C50E18B}" destId="{825870E7-147B-456E-B660-7AC0272A13F0}" srcOrd="0" destOrd="0" parTransId="{A14FBF01-8588-47A2-8EAC-8F5A9C720D4D}" sibTransId="{F3C25EEF-E8DA-4FE6-888B-22830BDB9535}"/>
    <dgm:cxn modelId="{8A04A45F-FC7A-4E52-90BE-7E0A8EAC7410}" type="presParOf" srcId="{6569A3D2-FAD8-44C3-8EA8-A45919B7DB4E}" destId="{9B9C4C59-A973-4DD4-9E05-B8E548120C1F}" srcOrd="0" destOrd="0" presId="urn:microsoft.com/office/officeart/2005/8/layout/hierarchy2"/>
    <dgm:cxn modelId="{7E8CCDA1-5FB5-4E0E-A9C8-3BE32D2E0964}" type="presParOf" srcId="{9B9C4C59-A973-4DD4-9E05-B8E548120C1F}" destId="{92B48C72-E68E-4496-B80A-D3BB3113608E}" srcOrd="0" destOrd="0" presId="urn:microsoft.com/office/officeart/2005/8/layout/hierarchy2"/>
    <dgm:cxn modelId="{03DE4C40-B6DA-4F38-844A-75E367D0229E}" type="presParOf" srcId="{9B9C4C59-A973-4DD4-9E05-B8E548120C1F}" destId="{972CBD9B-B47C-4836-BAEC-0D5C85817884}" srcOrd="1" destOrd="0" presId="urn:microsoft.com/office/officeart/2005/8/layout/hierarchy2"/>
    <dgm:cxn modelId="{DEE5900D-A733-478C-80D9-38DDB01FE39B}" type="presParOf" srcId="{972CBD9B-B47C-4836-BAEC-0D5C85817884}" destId="{42BC0049-85D2-4CE4-93F1-1BD06882818F}" srcOrd="0" destOrd="0" presId="urn:microsoft.com/office/officeart/2005/8/layout/hierarchy2"/>
    <dgm:cxn modelId="{E8BB5DCB-74C1-4325-BB66-B61AF1790C14}" type="presParOf" srcId="{42BC0049-85D2-4CE4-93F1-1BD06882818F}" destId="{A7E4D120-63C1-4DF0-991C-397F2BBC3904}" srcOrd="0" destOrd="0" presId="urn:microsoft.com/office/officeart/2005/8/layout/hierarchy2"/>
    <dgm:cxn modelId="{2E8D2191-4335-4000-B4C3-F354C08139BD}" type="presParOf" srcId="{972CBD9B-B47C-4836-BAEC-0D5C85817884}" destId="{7E135F0F-14A6-4C67-858A-6BE3DE30E247}" srcOrd="1" destOrd="0" presId="urn:microsoft.com/office/officeart/2005/8/layout/hierarchy2"/>
    <dgm:cxn modelId="{6A86DD8A-8B2C-4721-8AFD-52FFAF22C5EA}" type="presParOf" srcId="{7E135F0F-14A6-4C67-858A-6BE3DE30E247}" destId="{89AE05D5-25D5-4B04-8DD0-4315570950C2}" srcOrd="0" destOrd="0" presId="urn:microsoft.com/office/officeart/2005/8/layout/hierarchy2"/>
    <dgm:cxn modelId="{3CC40F40-2BB4-43A1-86DD-D6A606C467C9}" type="presParOf" srcId="{7E135F0F-14A6-4C67-858A-6BE3DE30E247}" destId="{BB7BBD13-8584-4608-9C4C-4EC24342820F}" srcOrd="1" destOrd="0" presId="urn:microsoft.com/office/officeart/2005/8/layout/hierarchy2"/>
    <dgm:cxn modelId="{60335FEE-5266-476C-B42E-DC3149D4131A}" type="presParOf" srcId="{BB7BBD13-8584-4608-9C4C-4EC24342820F}" destId="{02462294-E726-4AC3-BD7E-0E37474FA395}" srcOrd="0" destOrd="0" presId="urn:microsoft.com/office/officeart/2005/8/layout/hierarchy2"/>
    <dgm:cxn modelId="{4693D1D3-BEC2-4790-847E-74C67EE8BBEC}" type="presParOf" srcId="{02462294-E726-4AC3-BD7E-0E37474FA395}" destId="{E200BB3A-1971-4D33-9349-D5D14E415265}" srcOrd="0" destOrd="0" presId="urn:microsoft.com/office/officeart/2005/8/layout/hierarchy2"/>
    <dgm:cxn modelId="{4AB5BDCF-81AB-4958-979C-399487DCA2A8}" type="presParOf" srcId="{BB7BBD13-8584-4608-9C4C-4EC24342820F}" destId="{FC8499D1-6FEB-49A1-AAF3-21084119795B}" srcOrd="1" destOrd="0" presId="urn:microsoft.com/office/officeart/2005/8/layout/hierarchy2"/>
    <dgm:cxn modelId="{E4F076CE-415B-478E-A0C3-6CCF9C7A5613}" type="presParOf" srcId="{FC8499D1-6FEB-49A1-AAF3-21084119795B}" destId="{08392A0B-162C-4B1F-BE58-924E7AB411F0}" srcOrd="0" destOrd="0" presId="urn:microsoft.com/office/officeart/2005/8/layout/hierarchy2"/>
    <dgm:cxn modelId="{A55FDE38-A57A-4EBF-8E8C-981F53E9BDE4}" type="presParOf" srcId="{FC8499D1-6FEB-49A1-AAF3-21084119795B}" destId="{02C5CED7-ACF6-4F26-9488-BDCB7D4BCE73}" srcOrd="1" destOrd="0" presId="urn:microsoft.com/office/officeart/2005/8/layout/hierarchy2"/>
    <dgm:cxn modelId="{2539EA67-5C04-4408-9928-3AFB82BE0F4E}" type="presParOf" srcId="{BB7BBD13-8584-4608-9C4C-4EC24342820F}" destId="{AAE850BB-E832-437B-9E3F-7A2DFA819341}" srcOrd="2" destOrd="0" presId="urn:microsoft.com/office/officeart/2005/8/layout/hierarchy2"/>
    <dgm:cxn modelId="{5AF01E7E-B237-4C56-9C55-B7CF78802516}" type="presParOf" srcId="{AAE850BB-E832-437B-9E3F-7A2DFA819341}" destId="{C2C369B9-0510-449E-A26F-2C45792D307C}" srcOrd="0" destOrd="0" presId="urn:microsoft.com/office/officeart/2005/8/layout/hierarchy2"/>
    <dgm:cxn modelId="{7E76B430-3964-46FD-8362-87C4B064CC57}" type="presParOf" srcId="{BB7BBD13-8584-4608-9C4C-4EC24342820F}" destId="{5E4951B4-AA75-4BF1-8879-E2483DB8A11E}" srcOrd="3" destOrd="0" presId="urn:microsoft.com/office/officeart/2005/8/layout/hierarchy2"/>
    <dgm:cxn modelId="{4865B0B4-1A9D-4478-A84E-B1E2E47A8516}" type="presParOf" srcId="{5E4951B4-AA75-4BF1-8879-E2483DB8A11E}" destId="{216569BD-D5BE-4D3C-B5C5-9C3AE8A79852}" srcOrd="0" destOrd="0" presId="urn:microsoft.com/office/officeart/2005/8/layout/hierarchy2"/>
    <dgm:cxn modelId="{F4928D91-C262-4F5D-A456-7197522BDC0A}" type="presParOf" srcId="{5E4951B4-AA75-4BF1-8879-E2483DB8A11E}" destId="{2EAC01B1-CB01-45E3-8326-ABCF9184A9DD}" srcOrd="1" destOrd="0" presId="urn:microsoft.com/office/officeart/2005/8/layout/hierarchy2"/>
    <dgm:cxn modelId="{C1DF9313-10EF-44D1-A17B-38DA384BB51C}" type="presParOf" srcId="{972CBD9B-B47C-4836-BAEC-0D5C85817884}" destId="{D3F32DD9-0E2D-4801-9743-9036528FDB82}" srcOrd="2" destOrd="0" presId="urn:microsoft.com/office/officeart/2005/8/layout/hierarchy2"/>
    <dgm:cxn modelId="{1E36AAC8-DB7B-4672-8F5F-AB86254531D2}" type="presParOf" srcId="{D3F32DD9-0E2D-4801-9743-9036528FDB82}" destId="{1F514FFB-411E-473C-9D18-ECA80C100B2C}" srcOrd="0" destOrd="0" presId="urn:microsoft.com/office/officeart/2005/8/layout/hierarchy2"/>
    <dgm:cxn modelId="{198BFB1B-5544-4477-8341-337932130B30}" type="presParOf" srcId="{972CBD9B-B47C-4836-BAEC-0D5C85817884}" destId="{8F103F8D-57C3-4DAF-84C5-01D813F40AD9}" srcOrd="3" destOrd="0" presId="urn:microsoft.com/office/officeart/2005/8/layout/hierarchy2"/>
    <dgm:cxn modelId="{6CD6A0F5-7FD7-4A6C-BFFC-DCB7579C8970}" type="presParOf" srcId="{8F103F8D-57C3-4DAF-84C5-01D813F40AD9}" destId="{6C9F39BC-DF75-4160-8BDB-98127016A967}" srcOrd="0" destOrd="0" presId="urn:microsoft.com/office/officeart/2005/8/layout/hierarchy2"/>
    <dgm:cxn modelId="{EC1706ED-781C-406B-8C7F-F2A9A6F73049}" type="presParOf" srcId="{8F103F8D-57C3-4DAF-84C5-01D813F40AD9}" destId="{999B0FBF-67E1-48D6-B112-92FC3C19B269}" srcOrd="1" destOrd="0" presId="urn:microsoft.com/office/officeart/2005/8/layout/hierarchy2"/>
    <dgm:cxn modelId="{5F4D4861-7518-4EDF-8710-CC7B59BB5E66}" type="presParOf" srcId="{999B0FBF-67E1-48D6-B112-92FC3C19B269}" destId="{6001AFA0-E85A-4349-A561-71E10426EB07}" srcOrd="0" destOrd="0" presId="urn:microsoft.com/office/officeart/2005/8/layout/hierarchy2"/>
    <dgm:cxn modelId="{E460176F-E895-4BBB-9E4D-3716F50BA5A7}" type="presParOf" srcId="{6001AFA0-E85A-4349-A561-71E10426EB07}" destId="{B331CD90-9E29-4AC6-933B-5F721F1F9716}" srcOrd="0" destOrd="0" presId="urn:microsoft.com/office/officeart/2005/8/layout/hierarchy2"/>
    <dgm:cxn modelId="{D6B89B07-4031-4386-B3BF-C3D1D6D9442F}" type="presParOf" srcId="{999B0FBF-67E1-48D6-B112-92FC3C19B269}" destId="{1C74AABE-3E68-4A46-87AC-79FAFE90992F}" srcOrd="1" destOrd="0" presId="urn:microsoft.com/office/officeart/2005/8/layout/hierarchy2"/>
    <dgm:cxn modelId="{8EE0215C-0809-4F54-AE00-6D2C74BA4A77}" type="presParOf" srcId="{1C74AABE-3E68-4A46-87AC-79FAFE90992F}" destId="{9FEAB8D4-AA7E-4310-8633-4F7CFF0E9DD5}" srcOrd="0" destOrd="0" presId="urn:microsoft.com/office/officeart/2005/8/layout/hierarchy2"/>
    <dgm:cxn modelId="{1F31FAFB-7093-4F64-8ED2-B5084F038E88}" type="presParOf" srcId="{1C74AABE-3E68-4A46-87AC-79FAFE90992F}" destId="{9671B55D-EF1F-4BF4-8F7F-32BAD0D69F6C}"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B48C72-E68E-4496-B80A-D3BB3113608E}">
      <dsp:nvSpPr>
        <dsp:cNvPr id="0" name=""/>
        <dsp:cNvSpPr/>
      </dsp:nvSpPr>
      <dsp:spPr>
        <a:xfrm>
          <a:off x="327167" y="1434429"/>
          <a:ext cx="1993490" cy="99674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zh-CN" altLang="en-US" sz="2500" kern="1200" dirty="0" smtClean="0"/>
            <a:t>对外经济活动</a:t>
          </a:r>
          <a:endParaRPr lang="zh-CN" altLang="en-US" sz="2500" kern="1200" dirty="0"/>
        </a:p>
      </dsp:txBody>
      <dsp:txXfrm>
        <a:off x="356361" y="1463623"/>
        <a:ext cx="1935102" cy="938357"/>
      </dsp:txXfrm>
    </dsp:sp>
    <dsp:sp modelId="{42BC0049-85D2-4CE4-93F1-1BD06882818F}">
      <dsp:nvSpPr>
        <dsp:cNvPr id="0" name=""/>
        <dsp:cNvSpPr/>
      </dsp:nvSpPr>
      <dsp:spPr>
        <a:xfrm rot="18770822">
          <a:off x="2133073" y="1475709"/>
          <a:ext cx="1172566" cy="54492"/>
        </a:xfrm>
        <a:custGeom>
          <a:avLst/>
          <a:gdLst/>
          <a:ahLst/>
          <a:cxnLst/>
          <a:rect l="0" t="0" r="0" b="0"/>
          <a:pathLst>
            <a:path>
              <a:moveTo>
                <a:pt x="0" y="27246"/>
              </a:moveTo>
              <a:lnTo>
                <a:pt x="1172566" y="2724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2690042" y="1473641"/>
        <a:ext cx="58628" cy="58628"/>
      </dsp:txXfrm>
    </dsp:sp>
    <dsp:sp modelId="{89AE05D5-25D5-4B04-8DD0-4315570950C2}">
      <dsp:nvSpPr>
        <dsp:cNvPr id="0" name=""/>
        <dsp:cNvSpPr/>
      </dsp:nvSpPr>
      <dsp:spPr>
        <a:xfrm>
          <a:off x="3118054" y="574736"/>
          <a:ext cx="1993490" cy="99674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zh-CN" altLang="en-US" sz="2500" kern="1200" dirty="0" smtClean="0"/>
            <a:t>本国</a:t>
          </a:r>
          <a:endParaRPr lang="zh-CN" altLang="en-US" sz="2500" kern="1200" dirty="0"/>
        </a:p>
      </dsp:txBody>
      <dsp:txXfrm>
        <a:off x="3147248" y="603930"/>
        <a:ext cx="1935102" cy="938357"/>
      </dsp:txXfrm>
    </dsp:sp>
    <dsp:sp modelId="{02462294-E726-4AC3-BD7E-0E37474FA395}">
      <dsp:nvSpPr>
        <dsp:cNvPr id="0" name=""/>
        <dsp:cNvSpPr/>
      </dsp:nvSpPr>
      <dsp:spPr>
        <a:xfrm rot="19457599">
          <a:off x="5019245" y="759298"/>
          <a:ext cx="981996" cy="54492"/>
        </a:xfrm>
        <a:custGeom>
          <a:avLst/>
          <a:gdLst/>
          <a:ahLst/>
          <a:cxnLst/>
          <a:rect l="0" t="0" r="0" b="0"/>
          <a:pathLst>
            <a:path>
              <a:moveTo>
                <a:pt x="0" y="27246"/>
              </a:moveTo>
              <a:lnTo>
                <a:pt x="981996" y="2724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5485693" y="761994"/>
        <a:ext cx="49099" cy="49099"/>
      </dsp:txXfrm>
    </dsp:sp>
    <dsp:sp modelId="{08392A0B-162C-4B1F-BE58-924E7AB411F0}">
      <dsp:nvSpPr>
        <dsp:cNvPr id="0" name=""/>
        <dsp:cNvSpPr/>
      </dsp:nvSpPr>
      <dsp:spPr>
        <a:xfrm>
          <a:off x="5908941" y="1607"/>
          <a:ext cx="1993490" cy="99674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zh-CN" altLang="en-US" sz="2500" kern="1200" dirty="0" smtClean="0"/>
            <a:t>生产（企业、产业）</a:t>
          </a:r>
          <a:endParaRPr lang="zh-CN" altLang="en-US" sz="2500" kern="1200" dirty="0"/>
        </a:p>
      </dsp:txBody>
      <dsp:txXfrm>
        <a:off x="5938135" y="30801"/>
        <a:ext cx="1935102" cy="938357"/>
      </dsp:txXfrm>
    </dsp:sp>
    <dsp:sp modelId="{AAE850BB-E832-437B-9E3F-7A2DFA819341}">
      <dsp:nvSpPr>
        <dsp:cNvPr id="0" name=""/>
        <dsp:cNvSpPr/>
      </dsp:nvSpPr>
      <dsp:spPr>
        <a:xfrm rot="2142401">
          <a:off x="5019245" y="1332427"/>
          <a:ext cx="981996" cy="54492"/>
        </a:xfrm>
        <a:custGeom>
          <a:avLst/>
          <a:gdLst/>
          <a:ahLst/>
          <a:cxnLst/>
          <a:rect l="0" t="0" r="0" b="0"/>
          <a:pathLst>
            <a:path>
              <a:moveTo>
                <a:pt x="0" y="27246"/>
              </a:moveTo>
              <a:lnTo>
                <a:pt x="981996" y="2724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5485693" y="1335123"/>
        <a:ext cx="49099" cy="49099"/>
      </dsp:txXfrm>
    </dsp:sp>
    <dsp:sp modelId="{216569BD-D5BE-4D3C-B5C5-9C3AE8A79852}">
      <dsp:nvSpPr>
        <dsp:cNvPr id="0" name=""/>
        <dsp:cNvSpPr/>
      </dsp:nvSpPr>
      <dsp:spPr>
        <a:xfrm>
          <a:off x="5908941" y="1147864"/>
          <a:ext cx="1993490" cy="99674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zh-CN" altLang="en-US" sz="2500" kern="1200" dirty="0" smtClean="0"/>
            <a:t>消费（消费者）</a:t>
          </a:r>
          <a:endParaRPr lang="zh-CN" altLang="en-US" sz="2500" kern="1200" dirty="0"/>
        </a:p>
      </dsp:txBody>
      <dsp:txXfrm>
        <a:off x="5938135" y="1177058"/>
        <a:ext cx="1935102" cy="938357"/>
      </dsp:txXfrm>
    </dsp:sp>
    <dsp:sp modelId="{D3F32DD9-0E2D-4801-9743-9036528FDB82}">
      <dsp:nvSpPr>
        <dsp:cNvPr id="0" name=""/>
        <dsp:cNvSpPr/>
      </dsp:nvSpPr>
      <dsp:spPr>
        <a:xfrm rot="2829178">
          <a:off x="2133073" y="2335402"/>
          <a:ext cx="1172566" cy="54492"/>
        </a:xfrm>
        <a:custGeom>
          <a:avLst/>
          <a:gdLst/>
          <a:ahLst/>
          <a:cxnLst/>
          <a:rect l="0" t="0" r="0" b="0"/>
          <a:pathLst>
            <a:path>
              <a:moveTo>
                <a:pt x="0" y="27246"/>
              </a:moveTo>
              <a:lnTo>
                <a:pt x="1172566" y="2724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2690042" y="2333334"/>
        <a:ext cx="58628" cy="58628"/>
      </dsp:txXfrm>
    </dsp:sp>
    <dsp:sp modelId="{6C9F39BC-DF75-4160-8BDB-98127016A967}">
      <dsp:nvSpPr>
        <dsp:cNvPr id="0" name=""/>
        <dsp:cNvSpPr/>
      </dsp:nvSpPr>
      <dsp:spPr>
        <a:xfrm>
          <a:off x="3118054" y="2294121"/>
          <a:ext cx="1993490" cy="99674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zh-CN" altLang="en-US" sz="2500" kern="1200" dirty="0" smtClean="0"/>
            <a:t>他国</a:t>
          </a:r>
          <a:endParaRPr lang="zh-CN" altLang="en-US" sz="2500" kern="1200" dirty="0"/>
        </a:p>
      </dsp:txBody>
      <dsp:txXfrm>
        <a:off x="3147248" y="2323315"/>
        <a:ext cx="1935102" cy="938357"/>
      </dsp:txXfrm>
    </dsp:sp>
    <dsp:sp modelId="{6001AFA0-E85A-4349-A561-71E10426EB07}">
      <dsp:nvSpPr>
        <dsp:cNvPr id="0" name=""/>
        <dsp:cNvSpPr/>
      </dsp:nvSpPr>
      <dsp:spPr>
        <a:xfrm>
          <a:off x="5111545" y="2765248"/>
          <a:ext cx="797396" cy="54492"/>
        </a:xfrm>
        <a:custGeom>
          <a:avLst/>
          <a:gdLst/>
          <a:ahLst/>
          <a:cxnLst/>
          <a:rect l="0" t="0" r="0" b="0"/>
          <a:pathLst>
            <a:path>
              <a:moveTo>
                <a:pt x="0" y="27246"/>
              </a:moveTo>
              <a:lnTo>
                <a:pt x="797396" y="2724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zh-CN" altLang="en-US" sz="500" kern="1200"/>
        </a:p>
      </dsp:txBody>
      <dsp:txXfrm>
        <a:off x="5490308" y="2772559"/>
        <a:ext cx="39869" cy="39869"/>
      </dsp:txXfrm>
    </dsp:sp>
    <dsp:sp modelId="{9FEAB8D4-AA7E-4310-8633-4F7CFF0E9DD5}">
      <dsp:nvSpPr>
        <dsp:cNvPr id="0" name=""/>
        <dsp:cNvSpPr/>
      </dsp:nvSpPr>
      <dsp:spPr>
        <a:xfrm>
          <a:off x="5908941" y="2294121"/>
          <a:ext cx="1993490" cy="99674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zh-CN" altLang="en-US" sz="2500" kern="1200" dirty="0" smtClean="0"/>
            <a:t>生产</a:t>
          </a:r>
          <a:endParaRPr lang="en-US" altLang="zh-CN" sz="2500" kern="1200" dirty="0" smtClean="0"/>
        </a:p>
        <a:p>
          <a:pPr lvl="0" algn="ctr" defTabSz="1111250">
            <a:lnSpc>
              <a:spcPct val="90000"/>
            </a:lnSpc>
            <a:spcBef>
              <a:spcPct val="0"/>
            </a:spcBef>
            <a:spcAft>
              <a:spcPct val="35000"/>
            </a:spcAft>
          </a:pPr>
          <a:r>
            <a:rPr lang="zh-CN" altLang="en-US" sz="2500" kern="1200" dirty="0" smtClean="0"/>
            <a:t>消费</a:t>
          </a:r>
          <a:endParaRPr lang="zh-CN" altLang="en-US" sz="2500" kern="1200" dirty="0"/>
        </a:p>
      </dsp:txBody>
      <dsp:txXfrm>
        <a:off x="5938135" y="2323315"/>
        <a:ext cx="1935102" cy="9383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028700"/>
            <a:ext cx="7851648" cy="13716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zh-CN" altLang="en-US" smtClean="0"/>
              <a:t>单击此处编辑母版标题样式</a:t>
            </a:r>
            <a:endParaRPr kumimoji="0" lang="en-US"/>
          </a:p>
        </p:txBody>
      </p:sp>
      <p:sp>
        <p:nvSpPr>
          <p:cNvPr id="17" name="Subtitle 16"/>
          <p:cNvSpPr>
            <a:spLocks noGrp="1"/>
          </p:cNvSpPr>
          <p:nvPr>
            <p:ph type="subTitle" idx="1"/>
          </p:nvPr>
        </p:nvSpPr>
        <p:spPr>
          <a:xfrm>
            <a:off x="533400" y="2421402"/>
            <a:ext cx="7854696" cy="131445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30" name="Date Placeholder 29"/>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19" name="Footer Placeholder 18"/>
          <p:cNvSpPr>
            <a:spLocks noGrp="1"/>
          </p:cNvSpPr>
          <p:nvPr>
            <p:ph type="ftr" sz="quarter" idx="11"/>
          </p:nvPr>
        </p:nvSpPr>
        <p:spPr/>
        <p:txBody>
          <a:bodyPr/>
          <a:lstStyle/>
          <a:p>
            <a:endParaRPr lang="zh-CN" altLang="en-US"/>
          </a:p>
        </p:txBody>
      </p:sp>
      <p:sp>
        <p:nvSpPr>
          <p:cNvPr id="27" name="Slide Number Placeholder 26"/>
          <p:cNvSpPr>
            <a:spLocks noGrp="1"/>
          </p:cNvSpPr>
          <p:nvPr>
            <p:ph type="sldNum" sz="quarter" idx="12"/>
          </p:nvPr>
        </p:nvSpPr>
        <p:spPr/>
        <p:txBody>
          <a:bodyPr/>
          <a:lstStyle/>
          <a:p>
            <a:fld id="{83275B73-7DE4-44FA-8C8D-C7A7B5ACE569}"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zh-CN" altLang="en-US" smtClean="0"/>
              <a:t>单击此处编辑母版标题样式</a:t>
            </a:r>
            <a:endParaRPr kumimoji="0" lang="en-US"/>
          </a:p>
        </p:txBody>
      </p:sp>
      <p:sp>
        <p:nvSpPr>
          <p:cNvPr id="3" name="Content Placeholder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Date Placeholder 3"/>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3275B73-7DE4-44FA-8C8D-C7A7B5ACE56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987552"/>
            <a:ext cx="7772400" cy="1021842"/>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zh-CN" altLang="en-US" smtClean="0"/>
              <a:t>单击此处编辑母版标题样式</a:t>
            </a:r>
            <a:endParaRPr kumimoji="0" lang="en-US"/>
          </a:p>
        </p:txBody>
      </p:sp>
      <p:sp>
        <p:nvSpPr>
          <p:cNvPr id="3" name="Text Placeholder 2"/>
          <p:cNvSpPr>
            <a:spLocks noGrp="1"/>
          </p:cNvSpPr>
          <p:nvPr>
            <p:ph type="body" idx="1"/>
          </p:nvPr>
        </p:nvSpPr>
        <p:spPr>
          <a:xfrm>
            <a:off x="530352" y="2028498"/>
            <a:ext cx="7772400" cy="1132284"/>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Date Placeholder 3"/>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3275B73-7DE4-44FA-8C8D-C7A7B5ACE569}"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457200" y="528066"/>
            <a:ext cx="8229600" cy="857250"/>
          </a:xfrm>
        </p:spPr>
        <p:txBody>
          <a:bodyPr/>
          <a:lstStyle/>
          <a:p>
            <a:r>
              <a:rPr kumimoji="0" lang="zh-CN" altLang="en-US" smtClean="0"/>
              <a:t>单击此处编辑母版标题样式</a:t>
            </a:r>
            <a:endParaRPr kumimoji="0" lang="en-US"/>
          </a:p>
        </p:txBody>
      </p:sp>
      <p:sp>
        <p:nvSpPr>
          <p:cNvPr id="3" name="Content Placeholder 2"/>
          <p:cNvSpPr>
            <a:spLocks noGrp="1"/>
          </p:cNvSpPr>
          <p:nvPr>
            <p:ph sz="half" idx="1"/>
          </p:nvPr>
        </p:nvSpPr>
        <p:spPr>
          <a:xfrm>
            <a:off x="457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Content Placeholder 3"/>
          <p:cNvSpPr>
            <a:spLocks noGrp="1"/>
          </p:cNvSpPr>
          <p:nvPr>
            <p:ph sz="half" idx="2"/>
          </p:nvPr>
        </p:nvSpPr>
        <p:spPr>
          <a:xfrm>
            <a:off x="4648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Date Placeholder 4"/>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3275B73-7DE4-44FA-8C8D-C7A7B5ACE56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457200" y="528066"/>
            <a:ext cx="8229600" cy="857250"/>
          </a:xfrm>
        </p:spPr>
        <p:txBody>
          <a:bodyPr tIns="45720" anchor="b"/>
          <a:lstStyle>
            <a:lvl1pPr>
              <a:defRPr/>
            </a:lvl1pPr>
          </a:lstStyle>
          <a:p>
            <a:r>
              <a:rPr kumimoji="0" lang="zh-CN" altLang="en-US" smtClean="0"/>
              <a:t>单击此处编辑母版标题样式</a:t>
            </a:r>
            <a:endParaRPr kumimoji="0" lang="en-US"/>
          </a:p>
        </p:txBody>
      </p:sp>
      <p:sp>
        <p:nvSpPr>
          <p:cNvPr id="3" name="Text Placeholder 2"/>
          <p:cNvSpPr>
            <a:spLocks noGrp="1"/>
          </p:cNvSpPr>
          <p:nvPr>
            <p:ph type="body" idx="1"/>
          </p:nvPr>
        </p:nvSpPr>
        <p:spPr>
          <a:xfrm>
            <a:off x="457200" y="1391436"/>
            <a:ext cx="4040188" cy="494514"/>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Text Placeholder 3"/>
          <p:cNvSpPr>
            <a:spLocks noGrp="1"/>
          </p:cNvSpPr>
          <p:nvPr>
            <p:ph type="body" sz="half" idx="3"/>
          </p:nvPr>
        </p:nvSpPr>
        <p:spPr>
          <a:xfrm>
            <a:off x="4645026" y="1394818"/>
            <a:ext cx="4041775" cy="491132"/>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Content Placeholder 4"/>
          <p:cNvSpPr>
            <a:spLocks noGrp="1"/>
          </p:cNvSpPr>
          <p:nvPr>
            <p:ph sz="quarter" idx="2"/>
          </p:nvPr>
        </p:nvSpPr>
        <p:spPr>
          <a:xfrm>
            <a:off x="457200" y="1885950"/>
            <a:ext cx="4040188"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Content Placeholder 5"/>
          <p:cNvSpPr>
            <a:spLocks noGrp="1"/>
          </p:cNvSpPr>
          <p:nvPr>
            <p:ph sz="quarter" idx="4"/>
          </p:nvPr>
        </p:nvSpPr>
        <p:spPr>
          <a:xfrm>
            <a:off x="4645026" y="1885950"/>
            <a:ext cx="4041775"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Date Placeholder 6"/>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83275B73-7DE4-44FA-8C8D-C7A7B5ACE56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457200" y="528066"/>
            <a:ext cx="8305800" cy="85725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Date Placeholder 2"/>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83275B73-7DE4-44FA-8C8D-C7A7B5ACE56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83275B73-7DE4-44FA-8C8D-C7A7B5ACE56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85800" y="385764"/>
            <a:ext cx="2743200" cy="871538"/>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Text Placeholder 2"/>
          <p:cNvSpPr>
            <a:spLocks noGrp="1"/>
          </p:cNvSpPr>
          <p:nvPr>
            <p:ph type="body" idx="2"/>
          </p:nvPr>
        </p:nvSpPr>
        <p:spPr>
          <a:xfrm>
            <a:off x="685800" y="1257300"/>
            <a:ext cx="2743200" cy="3429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zh-CN" altLang="en-US" smtClean="0"/>
              <a:t>单击此处编辑母版文本样式</a:t>
            </a:r>
          </a:p>
        </p:txBody>
      </p:sp>
      <p:sp>
        <p:nvSpPr>
          <p:cNvPr id="4" name="Content Placeholder 3"/>
          <p:cNvSpPr>
            <a:spLocks noGrp="1"/>
          </p:cNvSpPr>
          <p:nvPr>
            <p:ph sz="half" idx="1"/>
          </p:nvPr>
        </p:nvSpPr>
        <p:spPr>
          <a:xfrm>
            <a:off x="3575050" y="1257300"/>
            <a:ext cx="5111750" cy="3429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Date Placeholder 4"/>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3275B73-7DE4-44FA-8C8D-C7A7B5ACE56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831058"/>
            <a:ext cx="5257800" cy="30861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4019827"/>
            <a:ext cx="155448" cy="116586"/>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882747"/>
            <a:ext cx="2212848" cy="1186966"/>
          </a:xfrm>
        </p:spPr>
        <p:txBody>
          <a:bodyPr vert="horz" lIns="45720" tIns="45720" rIns="45720" bIns="45720" anchor="b"/>
          <a:lstStyle>
            <a:lvl1pPr algn="l">
              <a:buNone/>
              <a:defRPr sz="2000" b="1">
                <a:solidFill>
                  <a:schemeClr val="tx2"/>
                </a:solidFill>
              </a:defRPr>
            </a:lvl1pPr>
          </a:lstStyle>
          <a:p>
            <a:r>
              <a:rPr kumimoji="0" lang="zh-CN" altLang="en-US" smtClean="0"/>
              <a:t>单击此处编辑母版标题样式</a:t>
            </a:r>
            <a:endParaRPr kumimoji="0" lang="en-US"/>
          </a:p>
        </p:txBody>
      </p:sp>
      <p:sp>
        <p:nvSpPr>
          <p:cNvPr id="4" name="Text Placeholder 3"/>
          <p:cNvSpPr>
            <a:spLocks noGrp="1"/>
          </p:cNvSpPr>
          <p:nvPr>
            <p:ph type="body" sz="half" idx="2"/>
          </p:nvPr>
        </p:nvSpPr>
        <p:spPr>
          <a:xfrm>
            <a:off x="609600" y="2121589"/>
            <a:ext cx="2209800" cy="163449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Date Placeholder 4"/>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a:xfrm>
            <a:off x="8077200" y="4767263"/>
            <a:ext cx="609600" cy="273844"/>
          </a:xfrm>
        </p:spPr>
        <p:txBody>
          <a:bodyPr/>
          <a:lstStyle/>
          <a:p>
            <a:fld id="{83275B73-7DE4-44FA-8C8D-C7A7B5ACE569}" type="slidenum">
              <a:rPr lang="zh-CN" altLang="en-US" smtClean="0"/>
              <a:t>‹#›</a:t>
            </a:fld>
            <a:endParaRPr lang="zh-CN" altLang="en-US"/>
          </a:p>
        </p:txBody>
      </p:sp>
      <p:sp>
        <p:nvSpPr>
          <p:cNvPr id="3" name="Picture Placeholder 2"/>
          <p:cNvSpPr>
            <a:spLocks noGrp="1"/>
          </p:cNvSpPr>
          <p:nvPr>
            <p:ph type="pic" idx="1"/>
          </p:nvPr>
        </p:nvSpPr>
        <p:spPr>
          <a:xfrm rot="420000">
            <a:off x="3485793" y="899638"/>
            <a:ext cx="4617720" cy="294894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zh-CN" altLang="en-US" smtClean="0"/>
              <a:t>单击图标添加图片</a:t>
            </a:r>
            <a:endParaRPr kumimoji="0" lang="en-US" dirty="0"/>
          </a:p>
        </p:txBody>
      </p:sp>
      <p:sp>
        <p:nvSpPr>
          <p:cNvPr id="10" name="Freeform 9"/>
          <p:cNvSpPr>
            <a:spLocks/>
          </p:cNvSpPr>
          <p:nvPr/>
        </p:nvSpPr>
        <p:spPr bwMode="auto">
          <a:xfrm flipV="1">
            <a:off x="-9525" y="4362450"/>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4664869"/>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zh-CN" altLang="en-US" smtClean="0"/>
              <a:t>单击此处编辑母版标题样式</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Date Placeholder 3"/>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3275B73-7DE4-44FA-8C8D-C7A7B5ACE569}"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1"/>
            <a:ext cx="2057400" cy="3908822"/>
          </a:xfrm>
        </p:spPr>
        <p:txBody>
          <a:bodyPr vert="eaVert"/>
          <a:lstStyle/>
          <a:p>
            <a:r>
              <a:rPr kumimoji="0" lang="zh-CN" altLang="en-US" smtClean="0"/>
              <a:t>单击此处编辑母版标题样式</a:t>
            </a:r>
            <a:endParaRPr kumimoji="0" lang="en-US"/>
          </a:p>
        </p:txBody>
      </p:sp>
      <p:sp>
        <p:nvSpPr>
          <p:cNvPr id="3" name="Vertical Text Placeholder 2"/>
          <p:cNvSpPr>
            <a:spLocks noGrp="1"/>
          </p:cNvSpPr>
          <p:nvPr>
            <p:ph type="body" orient="vert" idx="1"/>
          </p:nvPr>
        </p:nvSpPr>
        <p:spPr>
          <a:xfrm>
            <a:off x="457200" y="685801"/>
            <a:ext cx="6019800" cy="390882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Date Placeholder 3"/>
          <p:cNvSpPr>
            <a:spLocks noGrp="1"/>
          </p:cNvSpPr>
          <p:nvPr>
            <p:ph type="dt" sz="half" idx="10"/>
          </p:nvPr>
        </p:nvSpPr>
        <p:spPr/>
        <p:txBody>
          <a:bodyPr/>
          <a:lstStyle/>
          <a:p>
            <a:fld id="{4159372B-434E-4A6C-9EAF-D751DF9BDA2A}" type="datetimeFigureOut">
              <a:rPr lang="zh-CN" altLang="en-US" smtClean="0"/>
              <a:t>2020/2/3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3275B73-7DE4-44FA-8C8D-C7A7B5ACE56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5358"/>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5358"/>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528066"/>
            <a:ext cx="8229600" cy="857250"/>
          </a:xfrm>
          <a:prstGeom prst="rect">
            <a:avLst/>
          </a:prstGeom>
        </p:spPr>
        <p:txBody>
          <a:bodyPr vert="horz" lIns="0" rIns="0" bIns="0" anchor="b">
            <a:normAutofit/>
          </a:bodyPr>
          <a:lstStyle/>
          <a:p>
            <a:r>
              <a:rPr kumimoji="0" lang="zh-CN" altLang="en-US" smtClean="0"/>
              <a:t>单击此处编辑母版标题样式</a:t>
            </a:r>
            <a:endParaRPr kumimoji="0" lang="en-US"/>
          </a:p>
        </p:txBody>
      </p:sp>
      <p:sp>
        <p:nvSpPr>
          <p:cNvPr id="30" name="Text Placeholder 29"/>
          <p:cNvSpPr>
            <a:spLocks noGrp="1"/>
          </p:cNvSpPr>
          <p:nvPr>
            <p:ph type="body" idx="1"/>
          </p:nvPr>
        </p:nvSpPr>
        <p:spPr>
          <a:xfrm>
            <a:off x="457200" y="1451610"/>
            <a:ext cx="8229600" cy="3291840"/>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0" name="Date Placeholder 9"/>
          <p:cNvSpPr>
            <a:spLocks noGrp="1"/>
          </p:cNvSpPr>
          <p:nvPr>
            <p:ph type="dt" sz="half" idx="2"/>
          </p:nvPr>
        </p:nvSpPr>
        <p:spPr>
          <a:xfrm>
            <a:off x="457200" y="4767263"/>
            <a:ext cx="21336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159372B-434E-4A6C-9EAF-D751DF9BDA2A}" type="datetimeFigureOut">
              <a:rPr lang="zh-CN" altLang="en-US" smtClean="0"/>
              <a:t>2020/2/3</a:t>
            </a:fld>
            <a:endParaRPr lang="zh-CN" altLang="en-US"/>
          </a:p>
        </p:txBody>
      </p:sp>
      <p:sp>
        <p:nvSpPr>
          <p:cNvPr id="22" name="Footer Placeholder 21"/>
          <p:cNvSpPr>
            <a:spLocks noGrp="1"/>
          </p:cNvSpPr>
          <p:nvPr>
            <p:ph type="ftr" sz="quarter" idx="3"/>
          </p:nvPr>
        </p:nvSpPr>
        <p:spPr>
          <a:xfrm>
            <a:off x="2667000" y="4767263"/>
            <a:ext cx="33528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zh-CN" altLang="en-US"/>
          </a:p>
        </p:txBody>
      </p:sp>
      <p:sp>
        <p:nvSpPr>
          <p:cNvPr id="18" name="Slide Number Placeholder 17"/>
          <p:cNvSpPr>
            <a:spLocks noGrp="1"/>
          </p:cNvSpPr>
          <p:nvPr>
            <p:ph type="sldNum" sz="quarter" idx="4"/>
          </p:nvPr>
        </p:nvSpPr>
        <p:spPr>
          <a:xfrm>
            <a:off x="7924800" y="4767263"/>
            <a:ext cx="762000" cy="273844"/>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3275B73-7DE4-44FA-8C8D-C7A7B5ACE569}" type="slidenum">
              <a:rPr lang="zh-CN" altLang="en-US" smtClean="0"/>
              <a:t>‹#›</a:t>
            </a:fld>
            <a:endParaRPr lang="zh-CN" altLang="en-US"/>
          </a:p>
        </p:txBody>
      </p:sp>
      <p:grpSp>
        <p:nvGrpSpPr>
          <p:cNvPr id="2" name="Group 1"/>
          <p:cNvGrpSpPr/>
          <p:nvPr/>
        </p:nvGrpSpPr>
        <p:grpSpPr>
          <a:xfrm>
            <a:off x="-19017" y="151806"/>
            <a:ext cx="9180548" cy="486918"/>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fontScale="90000"/>
          </a:bodyPr>
          <a:lstStyle/>
          <a:p>
            <a:r>
              <a:rPr lang="zh-CN" altLang="en-US" b="1" dirty="0" smtClean="0"/>
              <a:t>主场</a:t>
            </a:r>
            <a:r>
              <a:rPr lang="zh-CN" altLang="en-US" b="1" dirty="0"/>
              <a:t>外交展示开放合作共赢</a:t>
            </a:r>
            <a:endParaRPr lang="zh-CN" altLang="en-US" dirty="0"/>
          </a:p>
        </p:txBody>
      </p:sp>
      <p:sp>
        <p:nvSpPr>
          <p:cNvPr id="3" name="副标题 2"/>
          <p:cNvSpPr>
            <a:spLocks noGrp="1"/>
          </p:cNvSpPr>
          <p:nvPr>
            <p:ph type="subTitle" idx="1"/>
          </p:nvPr>
        </p:nvSpPr>
        <p:spPr/>
        <p:txBody>
          <a:bodyPr/>
          <a:lstStyle/>
          <a:p>
            <a:r>
              <a:rPr lang="zh-CN" altLang="en-US" b="1" dirty="0"/>
              <a:t>“一带一路”国际合作高峰论坛等</a:t>
            </a:r>
            <a:endParaRPr lang="zh-CN" altLang="en-US" dirty="0"/>
          </a:p>
        </p:txBody>
      </p:sp>
    </p:spTree>
    <p:extLst>
      <p:ext uri="{BB962C8B-B14F-4D97-AF65-F5344CB8AC3E}">
        <p14:creationId xmlns:p14="http://schemas.microsoft.com/office/powerpoint/2010/main" val="28175384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0375" y="2067694"/>
            <a:ext cx="5266928" cy="2783766"/>
          </a:xfrm>
          <a:ln>
            <a:solidFill>
              <a:srgbClr val="FF0000"/>
            </a:solidFill>
          </a:ln>
        </p:spPr>
        <p:txBody>
          <a:bodyPr/>
          <a:lstStyle/>
          <a:p>
            <a:r>
              <a:rPr lang="zh-CN" altLang="en-US" dirty="0" smtClean="0">
                <a:latin typeface="楷体" panose="02010609060101010101" pitchFamily="49" charset="-122"/>
                <a:ea typeface="楷体" panose="02010609060101010101" pitchFamily="49" charset="-122"/>
              </a:rPr>
              <a:t>第二</a:t>
            </a:r>
            <a:r>
              <a:rPr lang="zh-CN" altLang="en-US" dirty="0">
                <a:latin typeface="楷体" panose="02010609060101010101" pitchFamily="49" charset="-122"/>
                <a:ea typeface="楷体" panose="02010609060101010101" pitchFamily="49" charset="-122"/>
              </a:rPr>
              <a:t>届“一带一路”国际合作高峰论坛在北京成功举行</a:t>
            </a:r>
            <a:r>
              <a:rPr lang="zh-CN" altLang="en-US"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r>
              <a:rPr lang="zh-CN" altLang="en-US" dirty="0" smtClean="0">
                <a:latin typeface="楷体" panose="02010609060101010101" pitchFamily="49" charset="-122"/>
                <a:ea typeface="楷体" panose="02010609060101010101" pitchFamily="49" charset="-122"/>
              </a:rPr>
              <a:t>北京世界园艺博览会、</a:t>
            </a:r>
            <a:endParaRPr lang="en-US" altLang="zh-CN" dirty="0" smtClean="0">
              <a:latin typeface="楷体" panose="02010609060101010101" pitchFamily="49" charset="-122"/>
              <a:ea typeface="楷体" panose="02010609060101010101" pitchFamily="49" charset="-122"/>
            </a:endParaRPr>
          </a:p>
          <a:p>
            <a:r>
              <a:rPr lang="zh-CN" altLang="en-US" dirty="0" smtClean="0">
                <a:latin typeface="楷体" panose="02010609060101010101" pitchFamily="49" charset="-122"/>
                <a:ea typeface="楷体" panose="02010609060101010101" pitchFamily="49" charset="-122"/>
              </a:rPr>
              <a:t>亚洲</a:t>
            </a:r>
            <a:r>
              <a:rPr lang="zh-CN" altLang="en-US" dirty="0">
                <a:latin typeface="楷体" panose="02010609060101010101" pitchFamily="49" charset="-122"/>
                <a:ea typeface="楷体" panose="02010609060101010101" pitchFamily="49" charset="-122"/>
              </a:rPr>
              <a:t>文明对话大会在北京举办</a:t>
            </a:r>
            <a:r>
              <a:rPr lang="zh-CN" altLang="en-US"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r>
              <a:rPr lang="zh-CN" altLang="en-US" dirty="0" smtClean="0">
                <a:latin typeface="楷体" panose="02010609060101010101" pitchFamily="49" charset="-122"/>
                <a:ea typeface="楷体" panose="02010609060101010101" pitchFamily="49" charset="-122"/>
              </a:rPr>
              <a:t>第二</a:t>
            </a:r>
            <a:r>
              <a:rPr lang="zh-CN" altLang="en-US" dirty="0">
                <a:latin typeface="楷体" panose="02010609060101010101" pitchFamily="49" charset="-122"/>
                <a:ea typeface="楷体" panose="02010609060101010101" pitchFamily="49" charset="-122"/>
              </a:rPr>
              <a:t>届中国国际进口博览会</a:t>
            </a:r>
            <a:r>
              <a:rPr lang="en-US" altLang="zh-CN" dirty="0">
                <a:latin typeface="楷体" panose="02010609060101010101" pitchFamily="49" charset="-122"/>
                <a:ea typeface="楷体" panose="02010609060101010101" pitchFamily="49" charset="-122"/>
              </a:rPr>
              <a:t>11</a:t>
            </a:r>
            <a:r>
              <a:rPr lang="zh-CN" altLang="en-US" dirty="0">
                <a:latin typeface="楷体" panose="02010609060101010101" pitchFamily="49" charset="-122"/>
                <a:ea typeface="楷体" panose="02010609060101010101" pitchFamily="49" charset="-122"/>
              </a:rPr>
              <a:t>月</a:t>
            </a:r>
            <a:r>
              <a:rPr lang="en-US" altLang="zh-CN" dirty="0">
                <a:latin typeface="楷体" panose="02010609060101010101" pitchFamily="49" charset="-122"/>
                <a:ea typeface="楷体" panose="02010609060101010101" pitchFamily="49" charset="-122"/>
              </a:rPr>
              <a:t>5</a:t>
            </a:r>
            <a:r>
              <a:rPr lang="zh-CN" altLang="en-US" dirty="0">
                <a:latin typeface="楷体" panose="02010609060101010101" pitchFamily="49" charset="-122"/>
                <a:ea typeface="楷体" panose="02010609060101010101" pitchFamily="49" charset="-122"/>
              </a:rPr>
              <a:t>日至</a:t>
            </a:r>
            <a:r>
              <a:rPr lang="en-US" altLang="zh-CN" dirty="0">
                <a:latin typeface="楷体" panose="02010609060101010101" pitchFamily="49" charset="-122"/>
                <a:ea typeface="楷体" panose="02010609060101010101" pitchFamily="49" charset="-122"/>
              </a:rPr>
              <a:t>10</a:t>
            </a:r>
            <a:r>
              <a:rPr lang="zh-CN" altLang="en-US" dirty="0">
                <a:latin typeface="楷体" panose="02010609060101010101" pitchFamily="49" charset="-122"/>
                <a:ea typeface="楷体" panose="02010609060101010101" pitchFamily="49" charset="-122"/>
              </a:rPr>
              <a:t>日在上海举行</a:t>
            </a:r>
            <a:r>
              <a:rPr lang="zh-CN" altLang="en-US" dirty="0" smtClean="0">
                <a:latin typeface="楷体" panose="02010609060101010101" pitchFamily="49" charset="-122"/>
                <a:ea typeface="楷体" panose="02010609060101010101" pitchFamily="49" charset="-122"/>
              </a:rPr>
              <a:t>。</a:t>
            </a:r>
            <a:endParaRPr lang="zh-CN" altLang="en-US" dirty="0">
              <a:latin typeface="楷体" panose="02010609060101010101" pitchFamily="49" charset="-122"/>
              <a:ea typeface="楷体" panose="02010609060101010101" pitchFamily="49" charset="-122"/>
            </a:endParaRPr>
          </a:p>
        </p:txBody>
      </p:sp>
      <p:sp>
        <p:nvSpPr>
          <p:cNvPr id="4" name="TextBox 3"/>
          <p:cNvSpPr txBox="1"/>
          <p:nvPr/>
        </p:nvSpPr>
        <p:spPr>
          <a:xfrm>
            <a:off x="460375" y="787980"/>
            <a:ext cx="5263753" cy="1200329"/>
          </a:xfrm>
          <a:prstGeom prst="rect">
            <a:avLst/>
          </a:prstGeom>
          <a:noFill/>
        </p:spPr>
        <p:txBody>
          <a:bodyPr wrap="square" rtlCol="0">
            <a:spAutoFit/>
          </a:bodyPr>
          <a:lstStyle/>
          <a:p>
            <a:r>
              <a:rPr lang="zh-CN" altLang="en-US" sz="2400" dirty="0" smtClean="0"/>
              <a:t>一系列重大主场外交活动精彩纷呈，展示一幅中国扩大对外开放，同世界深度交融、互利共赢的生动图景。</a:t>
            </a:r>
            <a:endParaRPr lang="zh-CN" altLang="en-US" sz="2400" dirty="0"/>
          </a:p>
        </p:txBody>
      </p:sp>
      <p:pic>
        <p:nvPicPr>
          <p:cNvPr id="1026" name="Picture 2" descr="http://www.xinhuanet.com/politics/2019-12/29/1125401116_15776143838881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6254" y="2931790"/>
            <a:ext cx="2928309" cy="191967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ata:image/jpeg;base64,/9j/4AAQSkZJRgABAQEAZABkAAD/2wBDAAgGBgcGBQgHBwcJCQgKDBQNDAsLDBkSEw8UHRofHh0aHBwgJC4nICIsIxwcKDcpLDAxNDQ0Hyc5PTgyPC4zNDL/2wBDAQkJCQwLDBgNDRgyIRwhMjIyMjIyMjIyMjIyMjIyMjIyMjIyMjIyMjIyMjIyMjIyMjIyMjIyMjIyMjIyMjIyMjL/wAARCAFvAfQDAREAAhEBAxEB/8QAHAAAAgMBAQEBAAAAAAAAAAAABAUCAwYHAQAI/8QASRAAAgECBAMFBQYEBAUEAQMFAQIDBBEABRIhMUFRBhMiYXEUMoGRoQcjQrHB0RVSYvAWM3LhJEOCkvE0orLCJhdz0lNjk6Oz/8QAGgEAAwEBAQEAAAAAAAAAAAAAAQIDAAQFBv/EADMRAAICAQQBAgQFBAIDAQEAAAABAhEhAxIx8EEEURMiYXEygZGh0bHB4fEUQgUjUjND/9oADAMBAAIRAxEAPwBH2W7f0dDlsNLWZOWRB4Z41BJO/EH5XxtyWCVjuX7Ucri0OmXT6SSG90EfvjbzB1P9pGQypqd54zzUx3t8sb4i8hPU+0XIWJEsjxnVYXjO4PPGU0bggn2i5K6PeYa0JsCpUML2FvhbB3o1jGk7V5fW5oaCGaMsyBopAbhrjh64KaMLu0PbqDKqkUdGsc9T+Ik+FD0PXCynXBjFZn9oOcSyU49pESL4j3I03O/HytyxPdKSN5ERzBbM/iN2N1LfXEnBh3UXrmMZZb67HYm/DC7GNvCklAI0n4nfbCD2R7w6uKEcxbbGwCyXtABY8LbDUQMHazWUGuRDpaVQRyVrnDKDBZaiGSWJhFOGc2jLo4U+g54ZQlwBs20H2fSvpNVmZQfiWCMfQn9sWjoe4HIaVsVL2Oy6KXLaZRqkCzTONTMLfib9sUfyrAgJ/iauZ8zjjt3yQLU04964FmI2/pwLdsxVUdrapoXnjbTFNl61MWnjqDaTb5HbpbBvBiND21qZpqV5lUpVQOFRD7rqdib8Li2F3NGRp6POlqIUfa7RF9j0wVqe41CHNO3cdNJURQkBhG2hyLgMOB9OOFWqnwBqjGVedPVV8NTVs0rFQTqW1mB4YlJvkwRm2fw19SUFMvd+9GE8Njbe/UnbjjSnuMsCkZhGJC5JuQTsbW/bC0w2XRqtQkkiG6wprclrMFJsCOpuRjU6sKZdTzziZo6QhkjAa2leZ4bj+7Y2/bk1N8BlVFV1NY0kkcA1C5KNxIG56DE5aqlkqtNoBSv9lIRImNjY3U8cbbuyK20Vw5ykcyNIXaMt4l18T1w/wwfEaDznlHG0c0spCtqRkjF1UjgcKoMO9XYJH2k11Sr3CNc2BBN+PHDuLSF+IzTCikqV+5npg538BMjr6af3xqS5ZRyTL2o2p8tWIUskiK5dppLAsT5csJqycobYr8xH7IQ10imoUyyxQQkWYKupmI4AWwmnp4yCmA5a9Qc7eoQx6UszBwQrnob8uuHk1GKsZRtmgqWzLMMwjqEmkc6bloiFBYHZb7bDphoynP5kCSSZfKauCJTW5hErcdDBWPxuDi+3UoCmkZqrz6nigR5qenkZiQVEQH/xIxKMpt5Q7lSKznuWy0bSLQxrKg93WbX+eBJS3UbcmgGo7XlaG1OoSUW3HC1+mCtJ3kX4jrAml7RZhK5eSqclb8GO3pinwoiuTZGoz6qkQKJWJHhJNhqHn1xlpIFtllBnk8chu11O+nlccD9MLPTTCpNDk5408fe27vUwA07FuNziL0iylizP1GZSOzqJSbm7DfbyxaOmkSkxhBmUsKRIshDabtbgNuOEnpp5HjJpHtXnB7t0eUkGwHLh5dLn44WGnTC5i2ozQtF3KqSGtpubceeLR082I5WgGea6MhZiwa4twtiijmxfFA7SNKeZPDDYQKJaniYxsCpGzWxuTUFJS1lW6NBTVDqeDJESPmBjcBp1Y7pMvaVe5ZzGQDqDAg2HPyxFvIFG8jYQ0sLaVYuBsbsbkD+xhJRsrRTXmOrppTTQ6Zma1w2zeXQYMFtVAdyFL0FVUVIlmXSljdCN7DbDbksC7JPJNsrlSQ93RxyMou2lrkfD0xt68g2S8HohdUu1DZTbbcemNu+oNsvYNgeOUkyw1SopB0IwuwO1hhWzbX7Fn8ZjgFmE6qhAJIsx6AnGiq4NlE5c4SuMaLNPobwgAm1+uM78m3WD66yLwxvEF5a13+OClGgZQvjlvGIWZQV4MDYEY31DR5KsUt17wEDmxtjbqAlYaKKOjpope+jl7xb/AHd7qb7ajwwHK+B9tF02STQmCeqimSikI1SyRkKQejDb033w0fdmYbB2Ny2uaaPL8+LzxAFUeHSp4XOonhfn5YdbWLSE1fl70MjotWz925VZF/FbmBxGBKkavYFlSVXYSSFydi44fPGTQKKHyySXw083fSILspXSfK2BvS5CotlDUtTDL3JRyNWkOFIBA5i/LDXF+TOLPWeaNVYRyDfe4+uMkmCh1lqGaWI1Zlp6Iiz1IGpU2NtuZvy44Gxcs1sLzZKWgrJKekrVnSMKRKGsXBAO3LnhHBKRrY3y2t7L0miSoo6itkAOszShhe3JbAHAWoljaM/ubXIM67OVySJl0ENOIBqKvEq7HmDzxdTjQgwXtPk7ViUntsfenZQeHz4YK1IvgNBEOd5fOrMlSg0NpYNtY+eGjJPg1HPe1XaWbM8xrsvg7tYKdPu5Ax8YNgT0+PLjiUpNsFCCnzO9QlW8pijljaJXQ3vy4DzFvj0wVyYh/FY5GymYq0SJHJTTtbUnEkXF9jufzGDZgWOuhhippDKCHJEiKfEpFwLnzH5YRmNBSdogtNEwLApCUNvx3Nj6ceGJt1wOjOV1aJZEeKKRLDTITuP7PTBhGkKyRp560M6sdPUkWv0wXJIFHy0hWVdcr6RsdtzysMBVQS5o6qmWL2eAvJJDJFKSCQfh1th48ALZTWU0dOs1NMGlhWO7IQTtsBjONh4JS5m9NGpiidARptY8BzxD4fuU31wF0uYSPOkC3aWRQAWuAAdziUo0myqlkhnJqolhMkg8Undgq/BeJvhtFq6F1E/Ivp2o1kqI5KcsUkAjufev+Xpik3LDRNJeQyaWhnqXkljj8GxivZSw3N+nTCQckN8t20KbQxzKIzqK7rtfV5fPhiyyhG0sUaSbtP7LSDL6ag7mcqCsytcMgHvbc/pjKqtMtOcXFJRpl+XdsKk07U8vdS07LplUkjUbg8utjgSk48Ek7BkzCabV3VTHu1iWS4U8Rp/LHNJ3yuR17iLMKqteVoe+d194MLAH0PzxeEI1dCNs03Z+Od8vpCZWGpWYkSWAAJHD9cdenGkSkyyudIImZpQWILEFL2AF+PDlh3wKjncuY6l0tsW8Tcx6YlFIq+D4SxmjbTdWY76Tta3G3rg7bYAV4JDCHBBBNhy4f+cNQSjS2oLpNybeuAYPpqA1Eohi8TMtmY7gN64RyGobHJaOjRWkWSYqg1LewLEX5bgDEnOTdINJA01I7VjiFWaJApQDlfkT0GNeMh5eBdNHKlY6yoV31G5ubdMUTTWBXF3kkZGSXWytJbcq3P8A25YzVqg1klOTJSAim7sMbXN7k8TucBRaZmazJez9ZUxU0sOT1Lx3Du5hJBsL8x1w1DQi34D8w7B5/nElNHTZK5K3Z2uq/Am+Evbkd6MgSb7JO1cCalytyFuRadGPD1wYSc8EZxcFbI0X2fZ3BXJVzZBVzpC6s0V1Ie25B34HhhvmjyZRb4yfoCKfK0dYoYKVG0jwoyhlFugO3wwVpTeUF+p2fLKSX61+oPmmRZTmy/8AFQM7gHSSNLDb+bjjfCnLFBfqNNR8fqci7T5TPklW0Xsc0sJHgl7stfyNtr/nhfhSi6FjqxlHcJKeujAWnNMVfUXJ7rxHoN+QxOdpFIfM8A3dqpZmaQOL+JgSONzt6YWynw0iySopjHMYzEzEbFrnTbzvjVgDZOBYZo7ien7zULMzsLLbcD1wVBUBzzaL51pqVbD7xwguVk2R7noNxYDjgbUNurwANLTBnLo54HTcfLApg3QlyEQU9FNT3jkqFZHuoEYKBCPEx3vx2AwwUl4KxTQFQXmANv5Thdw/w0hfJNBQTo9KqnYhjIocEnoPrgps43gHenLJ3mpdfvLYjUR+2CvqaPGS2lparSV1kre403N/LGe14CPqnPZKLLoOytWgEcczJUG+plYkMPkSeFxhmqWDWuGerklOtNoimJUXuzHcep4DEHrNYoao1gXVtBNRrczwgqSVAO5HTz9cGM1IDixWXeNipkbmWZU3v5jph6Fpl4zCRYu8jGrV4VOrbbnthXBN0yik1EtgrZ4yRNPIQB/li+x9ThZQXhBjNoYZdTLUUstRPnVPTRd5ptNC51G17C174fYZT9wExU08jJqazNYstwD0Onl8sKnKIjjbKYcgef7uOrMjxte/d6QF48cU+I/Y3wy6my6KlEhnlWUlTo5WJ5/LE5Tb/CjfDCKctDEEBVVUgrc7lTxN8LL5gtYBZHbvlYEuxJIa9/7OKxYu00P+MEp4yanJaSrldVUu7SRnVa1yFYA4ZSRmhjl+f5WtWZkyDLIhLEPvCWkvuPDZidj+mEnqNLCDGrye1OaIZ2gYUkUKoZgkdOigjfbYeu2IOcnn6lNpRl6zGlhaB6VYZ1MhhjjBNt9rH68cdblJJOrOaU0uENKaWohTVHTUwYNqMskSgnbnw5X5YVS1ZfhiT+JJ8C/Nu07w01VQPVQxFgzoiwBgxawtqO4AvyxWpJfMOpMzEOfRfwuahaFZarWCshUcAd7nntfAT2oLKY1RA+guyD3VYEEnnf6YRuzJhVGqSqXnBLLYBVPDz8+Awk5NcDxSY57KZxXZdPUrT5gtKlwCz8G48rHFIzrlg4NRXx1ee5ZT1k+aQ1GXUzXaoEoVFNyN9QBvwA2xVyNZz7tRFTxVhNFOaiNbKzA6Tw5jjbzxLcpNmYsy/MWMsIpxodAA7E7HyPmcJKHNjxlwMc4qWqNAVXBh8QGoc8CEUh5sXTM5QSxxqgBUvIzchsOGx5YfaJYRQ0RrVkmQosZmKFb3sbXuRzHTE5S2un7AUbyM2ysrWRmCnE0jAaXSxAt9BfnfGhJyS8GcQiuy6tOTaVywR9/eNZBILEne2w8uttsVpcgV+TLNR1FDAwkuASG1lTY/E8eGC3bNVIokqGQN3akrxAJOxIwNt8mspkq331myC+6jmeWKJAN5kNKoy6mJkQE0ysT+LcXt6bjFYMSSPs6RVy2fS0n+WVLX2uRtjSBEwTUMBdUWTU2kE2xHc0NZOlpaSVlQlh4tJdpQvLG3SqwrLDqikjp1NO1UgGm4fQdweGFjNyyFpJ0DEChRC4YRsxKNxvt9MPdgyGUtSCXMEoDEgkjY8OduOFcQpsnPU3Xui7MTsGO5+OFUKyM2MKOOIDUo706dLKTxPS/nhJNoF+R3R0OVSoJVWdJ9JBBUAC/HAnrqKqisJ+6KqlQ5YxieB4yRCsbswAPTr6YRareHkd6kV4II1Tk6R5lLls05p3DxSTU3hBA3JLAXG+KwbvCYHqxa+ZWbzJ/tKpZqRKiuyuMRaSe8NQt9uPhY3w8rfmg/Ha4HlH9qXZipskdUtOSL2nUxj52t9cGOlB/imR1PUzX4Y3+Y5i7V5ZVJqhzCicf0zK364otDTXLbOeXq9drEK/csNdDUEEzRkcvDi8HGPETjnqa8n8zKJcoyus+8ehpZW/m0C/zG+HTg3VG+NqJclX8Lgp7eyzVFP00Skj5NcYnPUnpv6HfoaGj6iF+fIWkdWKchZVkYjwuRb5gcfpgf8iTWCUvTaGnNxk2IZl7Tw1YXu8peNjvJodQg6karn4YhP5nZ36UnDT+TgAzTPu1GVwPI2X5LPTqpYywOTZRxJDbjbEZJx8WLLWkc27VZg2c1aSV1FBSTxAoVggEZbya/G30xN6r9iTm3lidXYKIIJNXeNpAChdzw3PC2HhJvFGi23QVHldYsDiqy6qawuHTxBiPMXGG2NF4yfEkVzaa9NJjHh94X03PT/bGSYXFSdIqjgalPd94vjX8SC1vLCtsHwmndhMtqLREzsSVDcQOPDBUR22LXrI49Xd08UlttbDe3l/d8aKo5m0Syylq85rJVhpJZZ93YablRbn0Fsam2BZZr8tkyvsorSuUzTOWuEhU3hgBHHbn9fTGbUfuZy2/UU1UEFfmc1akSh5bM0aC+nlYkW22txAwspSYrTZ88oEZRCI2XZAzAFSOg2VfWxOF+G+WHzbK445dJMrxqHvdQWeRvU6bn0AxnS4ZRSfklFllPKknfvUnSLxwrEFBPK9zsL8rYdOAGmwGKl0z6ZWSNl2Gjn8Bv+WNwjVYZPDT6wVaRQ3vd43ikPkvL0wrk/AyS3ZPvZvbKV4Yyohj0yMGHhTe1r9Tckn0GNvxnwHbcqXArlpUp27yCoJe5PdMuxA4b3wYy3LIJLa8BUUkxABlYqwBEYBwGMnbKqyKSojDRhQw4W4r69L4KpGnwKo1eLiyKw94A3K/HDt3wRphVO8rtChCnvW0+EdTtsOeBtTdGujbR9nOz1JTxivzZ5aioYoiqhDa+YA3PzxVaK8htmTb/AIevMEEErxxsYzJ3RGkXsSRy59eGJuKTqTFVoMrKukjgAp6YRjgZZZu9cjcbLsoB+OA9vCQXYuiqkbQtOXeSM67Ntx4kG+2AnJYBSD2zYwQkxKJAmxQy3Fh5dOOB875kBEo83y6tphO9PGHjbQRouCLX+WFandNlLjXAOtTGJG7uBbG9gq2FjhtuOQJXweLmEEkbRSRWa+hSBYqOvnhHGSdoGPILRTGB1eQnxjSPCdz5Hhi01YI4NTU0GU5dQQ2ro6uozBGbSjlEiUc77nVe3r0w1JIBmJp8zkpljaqdKXUGREkOgEX30i5B+F8C0FRB5IpoplFUL6gCxVtjz49eWBh8GaovaanW6pGbyP3rG4Fj8MBQ8s1npUSVRfvQXK2PhsbcsHhUZyskxiRrSIr+EDSwJ5+RF8FOsgsJM8UVJGsemNbHXpXniMouUrZa/lPqTMG7pAzx3B2YHTxwdgsZZo9r8z0TGNXllAAAXUSvDja/HAjFyV8AtNigwVFZLIdM+4Jusd/p09MXSpG2+4FFl1ZVVMcSxsrPcAsCq7c9+mC2oq2DafVuUTU5RGmRw2/gubbb7eWNHUT4NVHRcmakjoUjMkjvHCto+5twUX3PHgcXi4k3YBX51S1bGnSKnmLAju9RLn1PAYXWe2F8BismaNDUBWjpqc6HQAu4AA5C7cB64gneWO4tYGhyHL4YTFSVVHNVWCy+0uQFYgEkciBuBa/XBbGpVgFbLI5ZVjkqoQqg3a7ML2v4RbcchhU6yDaimTKZswPs6U8zmP8AGoJt14DDRlXAaBDlTwKHgVkubM0kwv8AIDbng7k8G22Xx0sCRvNV1/chLaY+7LF97cRwthkwOK9y2kzE06iOWMHTx0m/HnthJKxeAmLOoQIwGIDC1mO9v9sK9Owp0OYamvE6VFOzJ3YsJFYix+HPEZJpYNlguaQ19bGRUVUsvOz3bCRnnIKZnhRVtNKrI8bFGuoIuNjfgeOLKcXkAdl2SVmbZsiGNZKmSMS92TZGY3N7cOXujbFksWisYqtxLPMhiyhHlqaVNYfSwubg2vvth02M0gLLIqqKJXiqauORrn7qVlAHlY4qk2SmlEYLmGfUzkx55mSeTVDEYLUkBKLKE7T9r3nlhgz2ucR24yfkcJu9x1CuA6m7VdtI7OMzzZgtgToVhcmw5bk9MHDWBZQzbRqIe1me1EtNT/xGcEgCWWfSqIx62W435HCNgjjgHzeirVymVc0WeSPWrvVmQyRgDmwXfmN7YS/dBdmdgySuTMfacpzGGspy5PcSsJCAd7FG47k8sK5pgG1dkdMubJJS66TWneSCfdFc/hQEA29fnjR23djRbjLcGPls0Ed/aKRNZCB9XdDfYAk7DF9TUco1g6f+Qs1f55MlXJJR5hPBURBJoTp0xuHBPG91NiLb3GOSmsEd6uwaeWdAhEzFiCTcbKDywUwSbSWTa0mY0j0kQmqYFZF0+KnDfI9L3xbfBYHUovkQ1uXR5OI/baiCSpV/vKKPxsBbiWBsAfnibjSsk2k8A9J2nrEIElMDChKqsLFTY8iR73LjyxopI25+wVTrmkrlqaCClRhqJkjUbnjxH6YlLX01hZf0CoMIpaOZDJ7ZIqrfwte4t047D4Y3/skvb7jKHuXs9JGO8jQFrbubKvzP7nG2e7G2pA61z2tTLqFvwRgL6kmy/nhtsUaz5lrJ1uUum9yzMR9NI+uFeokHbJkoqQPHIpqAtgLRxADVvv7tz58cLuv8IXFrlnkQoYGF3VOfhWzt89/mRhlCbyydwXkjX5nEIDBBEsEMh1FQbXNyRfmbXNhwwXC8yY8VOX4F+YkkhknZd3VCdmZfyXiT8sOtqVIZ6Ki71H+SGj09IlLHDQazK3+YzXATyt1/PCyaeBEkuCmXuKXV3yd4+nUECbgA2J2tc4KUxWsZK6nL1kqgKCnC+PSC/u3IuGN8M2l5FlGsDKip6ajRJi8CNbiqk6j5XNscz1J+EDZ9Sx+2zNWLCqwh0N45XRSwNuIPG/Tpireq422bchXXZm00xmnmeR5BtuRc+Z54SELNJgLU9DPJDCEeSQrY90TcbXJ53xX5ksApFrQ5ZBHJSIWWZxYGTiDyA9T1wvzt34GbjVIlDl9NQoWr0t3qsoBJJBvs399cDc5Okaq5LqKiopIJqWmlCyMC4Mjbnbhv8cM5eZCpXwMKfLYxEY46lWKR8FG3XjhbjW46ofKi00lHl1I9THTwEswRgtyygb6tR2AJw0Jb00jnap5FlZVySA+1yyygG7hreA8h9OWH25BdIWtVQSRLIsSeDa2m4tz+PDBlHwZJtWihZXnYJD4U4+EbHng7UhUm8EjmBhcJMHYtxJJG55b7YyimrDTXIetNTrBeoFpjcBQ21up0n19cJbvHA0NizIJjypKkaoJb2CqJGi0+QvfgMMn7l29OqVlpy0ZfM0NVU0b6DZirIwF+nUnpjN4Fg4LlHtPk0lfXjuqdhEp0nUdCsxF9OrgTbgBfA8ZA9reBnV9j8vqZY6aNauimVC00UobZzwUMRwFuY58cFTFcEuASm7I1FLFOGnQSSREHvSLDxWBWxvwFze3S2M81RkqCIsop6WKKVEV51DAyhuY44nKTugC16vURHNUTOAx4g+HbhfjgScpJL2E8gMVFNHXSVMcuiBmCMxbxgWubC+Da215MlYcO4mMkUpZYRbxK93YdAeQwum5RkpBdM+aXLZqqlpqZY6MQeBZEUMxud2c8SdsWlN6jqWEJwhpBVpSKUokqa50v4QxWH1Mam7f9Rt5Y6NP4avbHd/QSUpurdIGmqqxaMNVBSJyzhSgXRc2NuY4Y59SN5ZSM8UVd6CmownxkoCGN7gcunwxLaylsqiMNRqTQAtt2DGzeRv8A3tgZQA2lyTLZ1Nm7p72FibMPO/LDJsZJF9b2bhqIpFpKGI1EYDA98LbdQeuFjvvLM4rwZyoyiXWyy5ZOsh2Lxg3P74qm0JT8ohFl2XxXNQtQlSoCx98lkXz07X+Jxt9eDDKLLq+MJU01fIisQ1lhcq1jtsLg4RTNR82cVVIoilHesQS7SUunSfibkf3bG2xeQX7n1JmkU86majgkjN1IKN6XJHzxkoJ5BwGJlUsMkj5dUCRS2tUuElXa3utYOP8ASTjq2qsM6NLW01alEW5s2dpeGokm7tTdY6mHSOnAj1w21B3v/qkweDOM1pIDEY6eSP8A/b8Q8gcHaicpN5lEtnz16+n7t6CKma1i6Lcn54FMaMtN84HeVp2apMsDzNJ3pALd7GSzE8ltx3OIvLotPRlFbqwRzDMZaSCpp6OZ6eKVVJhEmprg3Ut/LyOxv6YDk4o5tSSaAMqq5fb09skeaGoYCoLm+sFrkn474nud5JD/ALSR1OSIhjaSryaqANPIXJ07bIeXpf8ATBk2uOA3QDRTUNZWRxz0sSIFCou2put254RSj5Hiot5dGgGWUyoUTvohsI2VyynyIJ2+G2GegnlMNUzNZ5ldTW1MNGcwiZCSFdhYKw5HoMaMJLArtjjsz2eipY5cqzSbLp4yxc67tILj8JtwxTbK8gjJBPaPsjl0tR7RllTSU7EBRSrqEdwPe1blfMcDgSjE32MrJ2Qzd3uaBpejRzqV+G+F2yNTAqbIDICJEIO2ym9z6n9BhXqakl8qx9RlFBdPSiglIQszjcRxi5+J5fHCuEZfjyOosvkrJXJIYkrx7uzEernwj64ZVHEcIa0iloZzeaRkhQ/jvc/9zWHyGA5I2fBOOlplcNIxZ1JGuR7AWF+JufkMZ73mqMklyWirpTvA7TG1yKaIgD1duH0wuz3Kxg2typL6nntmtfu4YowCDqkdpm+m31xkop4QrcFy2/tgFNVJKpQ1MjKdikYCi3wBw6bbF3x8R/XIGYXXuw0TKjNZCzN+4wbY/wAVrhJfkGxZJUNGZIxEob+TmOm374otNyQJT1JLLFndXrGpWnZCPDsDufK2+E2qNtktrvJqYquky6npESz6kAUsDseYt1xaOtpxraslIuK5FeeR1lSkkkDd3pFxyJ8sQnqNvdMnqO3gUUM9aMvd52YFX1AtvYfHCyUNxNNpAq09VVKJlssGrUOV99+GHc4rAEm8hCZbJUTvPFGkbLZjJL4Qd+Qtx9OWAnjnBmXVOWzatdTMJUAC2RSR5HfCqWPlCWU+RT0lZDMzNFTyAXDkarG/IG9vPj6YaUrjkHk87T5ZSQTWo6hWlS12BIEg6qOR+OKKkqNQDmdRVV0SySlEaIgd2i224fHhfCxpO0O02gJIalY3ljGsKSCFGo288NzgXa6sbUue1FNRqBGigC5ut9Xw58cQlpJsZTkkWRVOZ1lDM6UZmp9SmVwnAhT9ON+m2Kw01H8IjbfImnzSepq3VpO91MEvfYjhxw+1cmof5XQwfxCCKt7qKjV/Gob3vK/qN8TU7yPGTjgsnDfxVpWqI1pWLOsQWyITwW19xifxNyeMg4F+Z1EUrxFdDAHUWU6dJ8h9LYppqhpalxoTpUv3tixe7W0/pitEjS0siQwqJkDVDXVXa4ZVHBR6b4i7Y3gZ5TV01XWBJo4rM4bWz2a29l3vcHGWApp4Z7XUxpK8vJl9SyjdJXtGNhwPoNht0w6WcAlgerVWoIZzTxRiSMNEe/MjW42Y24+WDJUaMkz5nYQnR7P97bvfCDcdL73PpjVig7xNVStSLMHCLHcssliFI4G30xOcWmbcY6aqdJZDHIbatR34nD0IeiVxRmTvbAnYXvywKVgsjS1X3bkKSAd2J4A7YNGLZqOpieN1PeRuAwlW1uNrX67YarRjWdhMvizASd8IjCljJPKbXdr6VW/SxvgpNPAbSwzZ5z2aLZO7UkoMiLcLK2tGHncH6WxVznVN39ybhC7So5krWzNQ4RYFcuCr6dO1zp5G36YlhvK/QbKVJlcD6KeIaPDVeNCT4tOrryvY74XauR7YYJZDq0AFlJYgngAbDja+AtJt/KBzNVkFQYMxSKIRyCpj0O8i6bKeO5PC/wCWMlteAXfI2zHslWRSGXLa52UC3dSG5+BO2GlAG+S8g7dmc/anDSvTytqtoIHDzwPhsPxJD3+DZilE0UTQiRYwihWIDX96/TDbAqYnzjLqWmhdK3Noo5LXEervLm3Qg2wjjXkO5PwY5Kmm0kGBu84AxgWP7YlKCYeeSxxHKlm8ScwL3Hnt+uJqEo8MDijyKaop1IgzGpjTmiya1PkVOHjrzXIKJCWole0nsUxtf7ymQE/EAYdeqflBV+DxhCihmo6IHnaJtvlIMUXqYPwbfNeRTmUvcVMddDBA0RFjFBIwKEbatLMx3v15csPvjJYKaWsk7nkqXPmmdI5MqEkNxcSAbDy4YWo+WV1PU6c1W0d1NNkxpxU0lJVhwPEIWLKpHqCRz54lNReInLtCMv7ZLT5XLlclJFUULH3KgFiAeQI8979cIpuKrkZITy1WWIGmhUtckBZCSQL+mE2tugNIKp83rWUmnnjaOFC4Qyi+kcrHF4RklgLYtrMxWqq1eomnBdRZSwXSp6DhgfOZSaZCKNjUw9xNKIkU+K9jfha/ngXi2Fuw2kzmWHVLHLOZUHDUSvHCuMk8Myp+CyftRKZL3JuLm4wUpryBy9iDTVFS1lDyAjw3BjT4D3j67YLfuy272LKemaRGdSZo198IoCA+l9PzJOFcvYzT5bCzMHijFu5p4iXViuqWS9gSi22W+17DDbW0T/E8ARnaTwwwLGWc/fVZJc+nM/T1xkqeC8YwS+aX6Cypkgjbu3kE8nDWSCqnyVTb4m+M7sL10ltgqR9CQv3CsdGq5Yg6V897DGr2IJ2GlqVWUFPaWva2on5DA3NvbEbgPlqGQaI5kpVtxKbD44ENRt1waM43TFVOkc6S2kqZhGdaBV8BPl524DyxSNBco2OqZRR0q+11sccRIChTqIPQgcPngvWcVUclY6yiqQBXZylUe4ooC7KABKRpJUcjb1PPEpNyzJ4Iz1NwDDTyTMFaQo6EuCzXsT5Dl0vgb0lgklkMeokLiBmMzsLMWN2Y4Rpydj3WC2OhWepaHL6Jp3RQAjsCqjmfM35nbFE7eETHrdnqOjpvaJ66rOZMnjhDBoxfeygC1vMYGpONU+Rkmj2US01LVM8iQVYTQUY2CbBvDytbng6UatBl8wpzXOYaeAGLTpZixcNcsCQbDy2wMu4rAjpCCSWoqahp43dHccyN/PoPTD4qmBuxW1POZmin7wyjdRfTa/kcUTTyhkia/dxkmMDVbwM97W8hvjM2UEwVC04Cx06hZEKixsCCMBZGUmh3kORiqWLMs6qTS5YCQuom7dT5C+1+u2Dwsi2EZ5nBFEkUSRpTJ4EgRCBIt7322B5249cSjDy3kLa8CWCihlYGFikn+YNQuGB4AbbC/PBcmsGhDcymTL6pSS0xEcoO+nbVzHG+HTQZae0J7gQUq09YGmErA6bXAUEcOYOF8/KK0E0lLl2YLK8FL3M8Sd5dm1IyXtwPutc/HBp7QFVdlz1cSCnekWJ14LH+Nb3I88ThOuRmAmKeHSGjZGSyldRIHmCeN8XTUlYpCKllq8zpY0EpkqJAgCHe3l8MZOx9RLlHSmyeDtJO9Rl8iGJIRG2prgOpFlsd1NsPtvghnyQ7R5RBk+W00C1LXVSCGbZVN7G3IavhxwJRSoaGBNQPSDW5mV0OlopChOjYkrva/Cx64ypD0Rraullr4KSaGIR9yCzvsCzNuLche+Emm2jGNzeSnFeRBr0hmFi262JsPkBh6BVBgjyn+DMrTaqlAC2o2Fz0624bdMCjUhVFK3fn7xAzBUJsLX6/rgsDGFdWzTVZlciqIRVsQTqABF7cBa+MmAKXMJ3j7ruEWF9LlbaVBGysR57XIxgUG5ZmObLVgd/Uyywo0YYHUChBBA6qR8vhjcM1CSseSWkaps4jaUhXEYGs72BPOwX88YYmJpIFoJZgXgiSyRMeIBsRYcrlsAAyy+ppniqJnjkE2te7BtoVCSTvxvwtgSxkxqMjOULGGrpO+kijuIFRmZn3NgRupGxPLe+Gi2lkVo1tNW5rUUcrUkqVTFjZpbWXfh52Hw3x06c4/wDdEpRf/VgX8araZw1TA0Z1HYqyEAeu3HFlHQn5oDeovqOaPtRTGG06S8ba0AII6/XAl6R/9WmBa/uhfL2e7LZm7SJWPHIxN9Ult/jjnn6Sa5RWOtF8MgPs8y97mKulYdRY4g9FeSm6weX7O4gSY6x/IkDGWmkLbA5ew+YRhu6q43HIOP3vjbAfMKazJM2o0tLRo682QX/I4V6a9jb5IUPMyXWSAi23iLfrhHGPsPbaBTGz+IMDx4qMbag3EY5ZlEdeSjETOm5iVQCRzseuCoo1oNzHKchpafvJKOvglWWz0yShGtbY6iPyw/yoFmZmp3je8EkyxH3FM51ADrywjfsMmVClSRhqhVyDbUzFr/HCNy9wrIW2W+zxLUJDSjWbdyYdV+pvy48MMrrLM0OR2Zz2KNC2X00MbgHRUSKtweF1Jvt0I2vgq/LG2PwfSdm2WRo58qpI5QdLmlq1VgfME2+mAw/DkfU32e1dSk70Ykj0AaBUjwuOfiQn6gYKbYrgzpWT5TQUeWxU8uSZejx+FjIoJc823B4+uHQNjORNOhp5pHX7oGyR8dR/mY87dP2xDS07KzagsHsy1McFNWVMskrOA8UBGlI15EjbjyA2tvi72rCFhG/mkQkknZEmqaiWKP8AAkbEMx52HIeeI7pTeDSe4up8mM0XezLHRwbk6T42H9R/vjwxeOmqyGOmRXL0riafL6VWCtvObgD54KTniKLrSSXzDL+A0iFfaHarqWNlijB0A9ABucPshBXJ2FRSV8IfUPYXMqyZaiSOOkiRfGVI1IvH0G29+PlhHK+ERlP5vlMtU5SlBnlTNT1AnplBeMzoHKg8DY7E73G219xfHNOW10uSNZsXtNrqFmpDKxsbyyG9/wBsJl/iBebRRIkrpZoEAc6/GbWa+52w6lFYNyyZacQ6FEciKdKRpcn1thYuMnQXgm0csaiCq1RE2uiAayTw9PU4dwSYN2BnS0TpKFkhSjC3Y6jqltw8R9Dta2EnPa6GSvLNZTUS0lIz0tPNT0aoNc7PaVlOx4W8Plhle1tKkGvABVTxQU4aC0UKELrLWHPEtrmuBuDBPmNXXVNRap0xsCGZrn02x0RShknuLqOiqayCCGWe1yGXw+tvpg2t1ofTgpMVzRV0Urs5YqsndgtsGboMNSaJyjToOlpaWeEyOKlql4lCa3UgEe94RuN9h8+dsC0sIHAdT0WTPMZHMtMkKbCSzNM3MsL7HnthJyklUUNFLyWilyyatpqekdp43kIJYWew4m/AXF+GEi5cyQ2Hg1v2h04mhymlycIYo6KSRURhuilQQvUgcRjobTponwYx4auokZqmIg3s6qCoTyNuflxxLEWYPhmip6V49Mjot9JjSwAHAXP/AI3wjk2VhLwDSZnGhjlWFEBG4Ciy8+WDFN+RtR7YpkFzKnqn+9JVI094i+q54dfrhtrjwRbC4s2MND7Ll4SnpTJqlZI9LSn+om/DkBjOcksmXuDGsrokDSMsmvVclVIO1/UHAtMG4tlkp8wmhhneoikUAhoh3iEnlo4+WxODFrhGeTWUPZWLs61NmOct3zADuVVdhJ/MeBBtwB+uM1teC+lpp5kzR5QKKloHrqCD7mrbv2kU3DHhew4fDniqlOKug7NOTwwXtVkc+aCNoMvJnPgaaXkg3sN/CbjmMFzsm9OmYodl83mlku8jLpCkQqrAcbiwPnbC7mZL3A27JZkyqHSRwLizAEqLncANvx4Yyn9BaQpj7NE1UQUvMXckBqd1X0PTfFU2+TOvASMmmERFPBFaRgp0rqPPl02wZPYrYqV8EBkHsIfv6lUJAuhULw+uIvVTKUkssomjMbsY2Zltc6UJwLjXJMraXue7fvJjNGRZiNrC1gAeBBwykgpIMpq2Rqoz+1KJG3YOm/G5J2/LAxQVFPyQzHM6irohRyBHp1YOrXJJYLbe/W5+Zw12baRjrA80klVSGWRoAneB/EH8RLepuvyGDa8mUWF6aWb2Onill7yMFTLNDYXIubW4cCBzN8Z0xWq5NlPBl0tBSVDr9/EFkeKP7oNIRZvO9gNufHBco+Sad8DbsaYFpJZIojGJiGC95qCjp9eONCSbdBaNUDcW5dMOAEnyqhqXaSSljMjLpLqNLWtbiP7GCm1wYCn7NUspHdyzRADSBswC87XF7nrfFY+o1I+RXCLxQtPZ/NqSQvTTRSeHYpI0bX2txvtx54r/AMu/xJMT4KXDLNXaWgUAk1Cjn71/zOHv00/oJ/7Y/UrXtjUQVBhrMte4Fy6bW+HHCv00JfgkFazS+ZDCHtNlVWoLGSO50/eJbfpicvS6i4yOtaLI1CZXVGwVZLi9wBv8DiMtKUfxIdTi+GCrkOXztZEQH+W1jibijUNstyWky9+8iiUP1tjJJcDB09JS1NzPBHITxLKDjUjAP+Hcn029ghte58PPG2owPL2UyWWYSGhiBBv4Rb8sDaghjZPQGBIRSxqqe6VFivocHagqTRd3MZq/aJ6cVD3DFha5I4Eg/p8sJsLLVxRGpy/JKyV2qFKSObnUShvgOMbyOpvwH5dlmW0Kn2RY7n8WsMcFKKBJthjBL/5gHoRg4Bk/PFFlsuaTRU8Q0xu1jK5IAQbu/oAMBfJgm7m7HGaaa3MJJJJCid4ZDFbaGFQAoPRrAbcrgccc025fKiitrIHk0IrKuetqF0qm6qfdXy+Ax1RjH9AwV5C4+8zyqKgutDEQWN92P9/LGinqy+h1L5FfkayTKqx0lHFpFwiRxrcux5D1xaU0lSwgxSS3TNZlNHl2QC1YwavljLPKV8EY5op69Tz9Mc8neTnnJydsnVdv46Gm7vKqRJR7rSkeG9ttuZvfy4YDdKyLZymvlimknm78o7m7i1yN78BiDdsQXrH30JljeR3I2QMF8sDcrpo3CCEp5BBEjKsZVf8AmNq1eYA/XAk9rsKPEkDzogRprNYqoIBH+kY1+wLNXSZXPWTNLL3RlkF0hYL92B+JrDc8NjttjRnJuvJTbQ5pIctyicNUyCeukLMLkFQw/Ffl8cUUYxe6WWGMXIpzbMknEcsszPEHv4VLRxeLcsBvfjh5aiGwk9plaqKhrKtu+qJpqe5tCpCBr8LXvp59cR37XhAUE1lkmy7KI5Yf4dTgw6j7RLUE3jW6iw334k87W88UU9wiirGNFkMrZkgigqKqGG/3UciRSaQbi5NrG1jtx8r4C5pIasGjy/KMpz2c0+Y5dDqH/p5A51kDZe90NY8QL7X+eHg03Qjt5Zz7M6iAJ7IUijmRirdwpAuPCLfrfjhNzfgV/QSTRwxqqz0796BqDWI25HpbDR3co3gMU5qTTOlOZEqz3sYVL6nGxsbcQBwGFcY+4bNNLnlNVplkedSVMZp7921Cqo8B4WNxuDa+3Dzw6YHXJn6vMVM0iUdEVjRWZhNKWeTiS1+vkMK4KTB5FDCrqEDNOVV+Cs1zbph0kvBj6CnrZjFS08Ek8sikLHGpdtjsLDBSzaGbckPJfs97XUlA1ZJlUh1LrMUcimVBfmgN787YegbRDRvMsk0LhldSCYmBBHlbE5pCtDKlqwGIntLTMRcE7k3PO23LCNWZG+y77QsgydFhosqMDIqqzRx+I229473xsrwWUopcAWa9oqvtbPHTxBoaaRgpUmxvfjqOw54CuxnN1g21bUUuR5WZEjVYIESxVSAVBAAHI46puoslGrsgvbnL51KRVQsVGolSPW+2OXeiykrK17VUkzX76AKT4pY1v8wMbeh6RdS1OR55M3tNNSVTRAhHaPl5Dbpg2mBxRN8h7OTQECm7om9nhdlJ58jwxqiDYmD1vZbITAAorIm2Zgk7EsOYOonBaQPhp4F/+GezsoWeFqwxq3jjewZh6kAg8PK+E2RB8JBH+G+z1CPau4mqNiRHUSWU+oA3wdsUrCoJEEj7NkBv4LTOq7gIhN/I3P54XfFB2RPZYuzYfTHldAYW/wAxGp7kHlve4+GD8SJtqF75L2UqC7dw9OoFwsUrWO3nfA3xYrjEAk7HUFTNIMtzJYwAfBOATy5jl58cMprwzV7As/Y7O0DpCtBUG4OpXQM1t9r2xTe3hiPTbAe4zNP/AFENQvdyEmEcrAXO/S9h8cTklQNrSoe9n849gaSF3A1sPC/H/Y4OnKnSObVepDMTW1udRUeVTVwR5u6ALRx7txtjo3YsaD3q6ovynNqfNqQVFOTa9mVuKnGhNSVoLVDC+GAeE4xjzVjGIuiSCzqrDowvjGAKjJsvqFs9Mo3v4TbFI6048MRwi+ULpOzMcbF6WoMbf1oG+vHFl6qfkX4MfBPK8uzKkrZpKiuWWI2MaEXCn04/XGnrxlGnHJo6bTwxx30y+9CjDrG9vof3xGoP6D3I99sjHviSP/Wht8xcY3w74aNvrlE0mSQXjdX/ANLA4DhJcoKnF8MlqwgwOoqxVFjNGYN7Jo3+eDZgjWbYBj3vbDfhjBKWemO7Qxn1jGNga2gOqnaGQCny5Joyt9QAG/TfGpA3M5c0602VtDJKIZ5wDUSq2ohQbiJPK+5PC9hfbHJK3hFZ5wiiGmeujOpTDS6r6OLyHqf7t+eHhCh1b5L5ZjUQvQZegESKO9kHuqOl8Udv5YFl8uQ7L6iAUooKYFpCwCMim8hPIjrfyxRTjCNIymvxyNf2ZjosiJzCsaOorGBRFidX0XHugDg3U/DElcnZKeo5PJRncWd9oY5FijCJrugY6AoJ623xpOKQji5GNzHJs1oqZ9ZjlpoX0vLFKHuCeYXmPO2IPKyK4SQoKpGVUQtPOz2CCSw/7RuT8bYRNPCFaaJysIHWNqhYwTYhhqAPSw3J5WwYwdmYQlBLLdURhKmz94NOg89VuflfCP5JPcGrNHlmRu6KzSRxUr2JSnGgkA7m/IdSScGO6WR1FIYrX0cdY9DQRxho0GqqVtka+4HK1uLHF4RSdIavLMVm1fT0tU8VETNJGwBkBurHnb44zihXNsopavOqmnaCKN2i0j3INZQX/mtsNz88DjgXJZHledwQ+zmhqwZGGhWpfE/S1xwv0wHfsBWPstj7QJ9zU9mvaJACzvLTtHIb7LutrcDh6+gyDxmGSQ09QYcukyzMIwUERQXkDC3vEW03FyGF/PCzcUrYVbdI0UErQx0WaVeZ0pp1pWkiiVRGJGW3gF7XOvc78cNFJVQGcbr5K+ozSSsmUPPUSuzMF2uCdQttw+GNaYm18jfIa6H2uFp44zTsNRDJruAeG/Xy4Xwl7XbG2ySTfkPkepzTUuXR06qJNTMW0LGL+7bhbfkL40fmdsAjiyyWfMT3E3et3hA+8AjAv/MeXL+7YopZoFG4yjsdlGc9nYZzJL7ZrkUSBQoNhupAvcAHY8fywypq0Mo+Rcex1A0MssNbaGncd8ZLsFUmw3sLHCppjOKGdK2Xdkcgq3o2qqiWonVQ1PMU7yNQbKXUXAN7m1uW+CnQGq4GlL27naSFJYEpn0hQgjaSAgcPEPGpA2v4h1GGtjpLyKs17TZXnmW1i1uX01RWrOWiLJqYJsAqMtmvfA3WiNou7Q/Z1ktB2djqo/aYaqV41EZcsgYi7CxF7WvxN8LP5VYaoy8GWNl5Hfd1NDqAUlfGATaxwi5C1Rq8lofaJZDV0PdwBdIVwCGPkB0xSKXkX5vA2k7OZVILPA7JyQyEqPhfFFCIrk0YjPMko8pq+7RZmBXUhDWJGI6kdrpGUsHrzTwyPBBJrvcBtIJvYEkbYzib4xZSiSGo0MgMysGLPEBa+9yeQ3wuzxRvjMvXOHi1QhoQxa4AVlIvw3Db/HA2LigrWPqrN62BkSWosQvhHiNh88Z6aB8cpkzWeaNWJIIUXI1m/ncttgOCN8cqGc1y2WNFZ7eFnGrbfkcZaas3xyMUGa1cqrDqZmOohBYN+lsPsvAvxn4Palc6oJ4i9TIlRFuhVvcF9rYLhQPjSKKqfM1jRXrJCty+m+wJ47ed8BxVUzLWZ4ayocXuoLNfTYEAWwNkfYL1n4GFBWVxqI9LxeHiWTa3nvvgx042Fa7GX8UdkWKrjjkcP4HJIKr5b7YL068jLX9x1UZBT18KlCYiV3kVrs+217jbDPRTG+KIVkq8izP2KCU1NFuJIYojqYkb3PW549MLUoywaUrWTSZDlceXUA9mikgWY940cpuynha+LRVIk3Y5VnGxwwD7vD0xjHwkvjGPdQxjHtweeMY8NjzxjH1gOeMY8OCjHnA4xiElPFKbvEjHqRv88FSa4YHFPkiICv8AlzSp5atQ+RvhviPzkGxeD61SvB4n/wBSlT8x+2Nug+UapLhnvfyr79O9uqEN+x+mNtg+Ga5LweGth4awrdJAU/PG+HLxkO9eTxJJCwLIGQ8SDidSTyh00+CurplqJQ94tlt4kBOCY5EooaKQSOWnqOrHUSf0xDdFY5OuMEFwUs1a7Grk9kpxxjB8bDzPL+9sUjpuTuWEMuQxhJUmLLcnpzY7aE2BHVjyHmcPqTUVUR5rYrl+hVmVDR5DR6Yqz2mrdSJKmI+CFrjaO29xYjVwNzjmcVyzjk7dsX5RnsGXTTOsEtbdAWZSbg8FJ8uOBG0BOjRU7ZvniVdRV0dTDTaLxLPVmNPPVtwtw4YSleWWW554KcpyRXMUU9RGEph99JJI2iQEkXBBAG1rG++LS041wBTd8nmZ0PZbLahp56+eq02C09IA2/mV4njzxKm3SQdqWWA1EtNJWa6HJ4aIpZe+kJdyDzA4A+drjrgSk4LBpRT4HFHTMVaomVpWZx3uo7KTzJ/THOoy1HbNisF1fXyV8ZyqmdKdpQF1SbFhY3v0HQDHTvS+UKjXI1pPs5ymkpo6ztF2g0RMg/4alfu9d+RJ8R+AGLKKolJtvIZUR0OXESdmctTL4I4SpqpIVkD35nXe5FvXAap4QTIV2Q9uq2WetaatqIXbTM9LPGdYHJkjNuhtjZBQn15jSxmT+IVEzp4wzyuSqg2I3N1IPK3PE5SbGqlZ0b7Ms+znO89nasaWqiSns9S5907aVJt4r3PHcWvisJNiMd/aXkORHszXZpUiOir0X/h6mIAPJJyQj8d+nLjhpJNWzLBzLsZTZfnRkyWtkdJpgTTVEbEBXG5Gg7G44242674RQxlYM0wCvyWShqlpO8XvomkRxpuNxvby54hup00WUb2oDTJ2eijp6KTVKn4ZbBpr/wAiC9+e3HGtSdiSb27T6gWaFqYvPeMSAyoq8ACNidr35DDWkrBCO5msyzsZV5nWPU0LR09A7lgXOkpwupXiTwO/UG+GUHLIzaWDWTvBktDHBTVUEUhJtVVLKAupQpsL+I7eg88O/lVIfT0tTUdRVlWU5HltQsuVVdaZoqt1bwoFs490j68dt8TjpYabHn6eUY7pCztL2EnoI54KDKoTSqusVs1Q3Pci3AMLcTtb1wXCuDn23wc/lpZKeNUSoRbr+Coa2/Lbbfphc3hi7PqBewVERerDuSh8Tx3IHThhk/Y2z6j2kzLMKyGOlC5hVpswDgkBrG5HTicZxkxqG9L2czqtqFepaOlp0N1VzqcniDYcLYyjWbyM1Zs6eBYIBGzcALacOjE08Jst7eeLRVI59R5Mz2miMs15EVkACxg8Rfcn6YSdkWymPL4JY4nX7mWMBfCNjseI58carBdgDsaWonjMepjGqd4ux2Hnfbr6YThgYnClpwWUkk72OE8gHNdlbTyo0Wp1k8bNpsRtww7jYSn+HVBiTuoWBBvKhbwt6DG2sxOg7P1tTUIz/dANufLnjKD8mR0CKKKmhVEVVVRYAC2LjpGXzeAy1DPpvc39cTkhGIaqnkdvcOEaZgZaV9W6n5YFAGVJSup2G5wyQRrT5L30gd+u+G2mo1UKCOJUHAC2KIdFq2BvwOMMj3VgBPL4xj44xjzGMfE4xjy+MY91YwaPA3kcEyPS1sZGopkrYI20tKgY8FvufhjGBZc0KkCNAb8Lm18Tc/ZFFD3EOf8AbIZdl0zU8kDVa7Khubb2Plt54T4l4RnBCXKO3+Z1VTT0TU0M00jKAwU+K53vbgbYVS1LrkFRPa/7QatM2eOGIJTwvpMdrs1jY3/vpjajneMBilwO8p7aUucZiYIrrEQQFYXsQN74otT5qYriDN2vy5MxmgkgWNNWmOSM6CRzJtho+olbrgVwS5HFLmVBVwCVK91F7WkAuPpiq1k1lIGyvLMI0VDSd2KQsJFIJk/Efj+1sK1pw/Ceo9PzJ0HVOSVbJHm1bI9FRudIaVLO1/5U6eZ+uJznbslLUjHMeRBV5q0NTUxxQy09I8YVoTKWaQjmTtte5+OJXm2c0pNu2JWfWkhmDHgRc2N8K5eBC+OvqHjhiy5EEkZ0ju4RsevnwwfuOmx3NSV+aC2bZqqxkAai5cqfJOA6HE1NLgem+WaPvMloMqWKWStqZXjVHZVUqBe4vfblw3Nr4fS1cYNKMUOaLJ8sqaU55G50SAukTIqgC/QdDe18WtL5hU21RKClpO4ask1yAjxE2VUNtjpG1/W+JpXlhz4MlnWf041UCGVEhc+NG4sBsT1I3wjfhBbS5EtJXQd+6VDMysLoeO/r8+OJzTq4opBryPuzXaWjTNYnraeN4bgF5rgRr12udvlh9OMocsWT3Gn7QvQZxUxP7aRE0oiML7CG3ArbkbE7742rK2qYIv3CMrn7Pdh4hmgr56ypqwyrDTgLGi6vFfqw4i/Hlgxko1btgayZ58y7LS5vJVrk+b5rFO/eTCqnWEFySb6U5eRw7lCOQK3hDKT7T6+mpvYsiySiyumivbShkIHkNlv5kHGeskDa/IgzLMK7OKd5K6olmqlAaMyEm3pyHoAMc09bcylRSxyDdnlhGdRZjFMIPYkNROypqKW9eZJC288V03K6fBR6sPg7Nqv38lWbdqKbNM3lrI42ijlkVggYXX48zxws7bbRHT1tklJq6F6TSlWWGRobN4XRTqY32t0O+GjFbLXJ2amtPU05zVZ5f9l9jedmOziZfmdNHmGidZIPaGUeJQTcWvzI68j6YMY7ZfMQi38KjVV7Z1JSSJlQp52DEPKX1dwSTa6bljy3FhbFnb4K+nho7r1nS/qQy3szDk+ULP2qmWeV3YpAiB5GufdJPD0FgL8cZLGSuv61caKpBMWavTKYMpoKbLIVOn7qMF7W2JY4OEefKc5u2CVRmr4itTUzzq62YO5Prtw+GFchtvuweLJaCAAiljBG+63/ADwlBpIiMtGuVNMarJ0HEchbA2jWqDhDoiUOeAsemHTYpWzoCdNjfBSsDlRG19228sWUUjmlqNvBPQ+m6qQOtsZyS5YFCUuEJMypWlqQ5kitt70ij8ziUpxb5D/xtV/9T6CBNbffwE34CZT+uD8SHub/AIuqv+pRLlFRK8kndsw/pF8C4t8iS0dRcxYogoV/iKwmGfXe51IQB6k4yjkmou6NbHSIiAFh5YrQUi1aNeoxg0XRwrHwxjJEnUldsYLApaXUdxjCgj0AP4cCjFYy5f5cakCgiGiRTwxqCMYowg2wRi4HGCe3xjH2rGCfasY1n2rGMfA4xj4tzxgkC9/9sGgo9DX4NfACsi6vz2koPu7tJNa4jj3OJy1Ix5H2sVrnObZmwjoKFUJ95pWuFHU24fXEV6iUnUIgUc5Km7KVFMwra/NkV1N9aoFC/E7/AJYD3LM3RbbGsIXV38EBVpswqamRGLBkZjY+XD54PxYJ1bbIujF1UtKbhpZEZmINxfw9MCKjYzkiORxSx9oVWGaoFMrnTPEpMknTbz59MVc0nYtW6H+a5pl1BUFnmlnqLadTRrqHLc/3vhb3cM6FBxFtBndBSGeSGecyyo2rvYV0qRw4Da+w2wzYqg7s+oYabO6eZ560Uy01tTsAOJuSDa/HGTrAji7yUU00Kw92tRX6I2ZEMM11IB4jGAqOy5ZlOR9lacS1CrJXIgfvZhqc34aF4D4X8zgqPkeWXk572yzGt7RzvVlo3iS4jQD3U6XHE8fngTVK7wJVmFqKxFqRJOWdb+EMLeH0wn4uBfIYZjbWjiNJ9ikg67Xt8MT2+H4HK5pIqWBZIlQBWCaCN+l/764ZJthdBcrPTUkSoiSMZNQdpNRG3U+uJpbpOzN0hU9bV1FR3MQYMN2Cm4IxZRUVbF/EdWySeeHJ6KCpUgRKBGttwBvZvPjhXL3Hr2DayonmjcUcYZghKKR8dRHMjkMW5HSUVbOT1MET1s8CyzOQpKSqtlkf8X1/XCSVZRKtzDstoHbMaHuaI1MbjxxveTUbdBw58cTttNLkdKmdJ7IdiaTK5P4lmYiaZW1rT6wyQb3Go8yOnAeeOiMPLFb8Ge7YMxziWqvAKYyh0Ctc2N9jwJ58ufliOtpyu/BoyjRlMwm0ESoSYpWsALWUnb64nCI0/c9OYVFEkaGRXIjsWW9jbkcB6absG5x4K5M6cwxFFUKT4greK/8A5/PBWkryNKWCceaMdBcOQo5mwA5+vwwPhMm5WNO00NJD2Yo0y6qM61FUXqqgggyMFOkW46Vubet8dOFHArfuZaGhkSHvwpWn1DxPuBva9xiblePIDadjKWGTtRlsr1MEkQn1MoJ0iykg/AgcedsJpT+fa1RZSS03H3fv/Y6l2lilhlpa6DbugQ9hxXif3x0ai8h0n4EX2eSH+MyxVTmGQTOWdG0mVt2s/UX+e2Ei8Uex/wCQaelHbxSG+dZhFLnDy1bIjMgWIE3Bjvtb43OKqqs8GeGVpJdSQL9MLKLvAVNVTIGdhJ5HiLYVQkxt6REyliN7H1xRQSyyT1W8RJF34DScBzihlpyfLKZqyKn2qJUjNr6C2prf6RvhPjJeCsfTTfkEqM6EIcQwIrAPYzvpuVIFtK78T15HCvX9sFo+jXnP7AFTnzXdfbZOLqvcoIwbgBDfjxueOFblLw2UWnGPlL7ZAHzamd+8FK8wvqBkLPcW0W387nG2z8JAbhWZN/7PUzB4Ahjy+MldO3dj/l7fW98FLU9wS+D7Pz5PRWzxx70CMEAH+WNwjavrfA+f3N/6f/n3ImtiCsHoVjaxGpVK2OrWTcdBtgVP6MdS015a/wBBUeeizmCpnS+sqjP3i3Nigs1+V8D5k+P0DUJeU/uHJnnjYPFFPGC5DRtpbSqg30m433HLcYda7X+SUvSRfivsNafMqWZ9Ak0ScBHKNJJsDtyOxB2OKR10+Tnl6SS/C7Cwy3I4EcjxxVNPg5pQlHlH3eKvPDUIJJu12VR1fsqSd7LYk6B4RbzP6YhPWjFWslIQcmCntOJJe8hRDTBNza5v8McS9Vq784+h0vRhtpBQ7RUA9nSQMJJW0+FbAee++OnT9Sms8nPPSp4HK923uMDbbbHSmnwTcWuT3hggPr4xj6+MY+vjGPtWME+1Yxj7VjGsi5bSdPHljDR+ornapRSXkJUdDbfHLquaTydMVEFp8wmbNBQrfvXW6aiSvW+25w0G0rsTDdHPc1qayLMZJ6kkSBiuoPqDWNib8t9sTcbwVulk23ZbtBTw9nzribvUjMiM2wfawuBww0HHTi0K03li+btRXT1IjEsMkSN4oZ4Va/xte3HnjkncszyOtZcRVf3Fmd5/Q0UtLLBkdNHWpICGDsYiBxuh5/HbFvSx3S3eBdScWqodUv2i0ecRrRVnZuB5nvpMZUqW87i4HpfnjuaTIIXZw65XWx+xxQ0ong+8WGMgr4iLEnnb+XbcY5NVZwNUk8Mz4yagrdciyzRtffS1wT6Yi9aUMGTa8hEWSUUKWYyyPzZmtcdLDbAevN8Db2F0uUwUWWZhIirGjx6ApPvOTwHoMGOpJpuRl+Ftia9VCBFE6IiiwAXBWp7k1OvBqs3rqiomiJMa08aFIolJGgdAb8+Nzxtik9ZSvJ0bWZihmWLNoqSpiiaNiWRpJ+7CX21X/TBXzwom20wzMMrpPZZKykp0nqgb3L6lUc2C8zz+uF0JfK15RpryhauT18kTiWdAJ7SapFNyfXlh3NcjKDrkXJSnxrPVRqJLAgkmzeVvzwd1cIXb7s1E2S0tJl0cE1SZ6wkKLRghVPDgdv1xzx1NztFHBJBPZ3JJKWJqupdgXtojKgEkcDblty+OKzyIlRopmkJ7uliQlWXWpv8AeEHddj674eL8pFIxxYEc0oJTVytUfeRAK3dtp6jSCRuNzawvikZYdsRttieDN8iyu4qMqSRtJKSO7kDyIHK2JwknyNO48FsXa+XMo3pKGmWBGH+TTkQIw6lh4j6Xw0pqKySpy8hgrFp6BVo4FpTO27AXQkcSX4H5nywn/JSTjBDfC8tmLzWsMiNIZTUSF/CSd+GBFyk7kLhEKGTMaQSLIIzG5F0lUML26HgcPuj4M26CWrELhXjpGCqdjCAfK+++AmLYM+bR082hY4Vc840At8cM05INnyVcbSKZbFl5E7D9sTaa4MmF5hWU1XRwUcc7d3GddlOonlww0U0Zq8h1FNTLl2iCmkqxF4CKg2Vr8AFU/rhW1d0bNBOaLBFVwQUNKvfyKGZYblUbmB6YXUSbs1nVOzGcQZzlaZdXAwVmnSEc217cUvx9MX0pxa2hTaAM27JVUM/f0My9+LXL7h1vYah0HC9unTBlDNo7/TeqjFbdRXH2/gb0Iizqmhy3NKKRHhJEdRGqtbbkQfELjpjRkhPUaenzpyv+pUuS1eVRASJJOO8ZVIXUuxPhNt7nDp0jl2Ju5C0ZhmEul6fLRBMou6yhVVSeR4sbcdvnhXKi0NODLJ+0NNBThJ44KyYCzCONVS97e9yHoSeOJPW9iq9LF8ozVX2gc2AYQhiFCREjcsSBqPiIKi3Lj5YTZKRRfD0+BbDW1VWAY4XihYBtxpurNdtuNw1vkMVWhXJL/kPwvYu9idbNLIS62YhdrlW3+hw8YR4XbJynLlvqZZ7FFANOi5UMBtcnS1/yOGjnvuibxjuGENCqo4A4CQW+Ib9cZZr8gyxa+/8AJY6WLqPwtJt8v3wEuPyNLz+Ze0RHe78NY/LCx8fkNLz+f9iidRpdedpCPoP1wYrj8gS8/n/ANUwRESMyKdJdrkdAFH54MVdL7Acqt/f9lQPNl6RyFo3dUS1wDcaUTcelzhWrXfLHUnF98IrSSuiAWRO+Q2Vrb2LIdRsegNsJPSj4Kx15P8WeArLu0RGkRzFQArdxNdgoK2XY+JSSAdupxJwnHgopac1n9xrNmhraOSNdNPJIoT7x/ASRcgOOdr7EDcYpH1DqpHNqeiV3AyMOTVNLSMk9DKGQ2LyqSG6eIfpiU4v8a4Jbae18gcU00ToszlIkv7pA87W9eeFcIv5kslFkJ/iCe0PIjMqkgKE23G1/LEHpyoWfIQna+syiFZI6dZqdjpLytupvw25HkcdWg9lryT1fmSR6n2g5nWzBKaOjjNr2Nzt63xaWrP2JR0tzoZU3bDMaZx/EKaGSMncw7MOlgdjjR135HloNI1dJmtFW0SVUFQrRsDx2ItxBHXDPWihFphHtMOlWEi2Y2BvzwfjRSyb4d8EkcOLjhh4SUlaFlBxdEuGGFPsY1HhxggdcC1PYjYniVvbE9ZXErF0K2qp8tgmqaaIySxIWQaTxH5jHLoKcZNVhjy9zHz5rTdoqmoNXFTxTXLABfBfp5HFd2aLQmmHdnO6SpenqI0RShEzF9K26b7cbcNzgKro00B5jSvTZnHFMDGFk3lUcU43ueI4Y5lFxbUiEsMmtejQyCQawp2UDY+mEjGcWtroNXyMstp8sgooswEEK1s+oxkAAxIuzMeV+l8dK1dRKm7YdqSAKyqpKlQ886lX8KXfew+oH54nJzqwW6J0WWyysBR07uP6V8IHmTtiNSl4Moh4psupbe31CzTA/+npTqJP9TcB9Tho6VchqPkBzCukrqhYwkUMEXhhhhBsn7nqThtTLSQJNPAHHlNdUAvEkjpe2pVuDi0dFNWKooUrVVuY5pHBQxIiofECvDbck/rhY6aaqXJTdkoz3L+8eMQv3kjWTQ1lBPlhtNqNr2NKNj7sZl+cUWYQyVMsSUq3U63H3i23CjibG2/lh47W96EaadMpzuelp88eKngimp4zdVdiq348jwHC2JySt0FFdDEGlavzZo4Yh40hYDUx5HcXIv++EbdbYFI83IOp45MymimlIWNm91jcKLkXB6Hl88LppOe3wuf4Hk6VvyN8zjXLqUTwsL22S22nhfyscdc41wSirQl/xJPTIZHQRoI9KEA2ZvU+uETklgZyvDM/X533isqlbbkgD3sLGDvI0tRVgUS1LyuDMG02urNfb0xVRS4IWMuzdPTy1MhqUL92veKrGyAg8W2Jtw2ties2l8o0KvJo6mukkggZtUMb2lI28QK2FrAADcnnjmUUpMac3QnWno+8vCoPi7wEG4B4abcOd8W3SrJPHgFzHOHYxxtAzgg31Hh6YaGklmwt2LFpamolREX37G+m5xZNC7TQ0GSMtI81dGjL7qA6bnfe+98Tknyh0kfR5Hl9fXpAahEZl7te5Rnv5WG5PK5wYuSFG0HZ4NM5hSdFisq3p2S636Gx88RnqbXTYyjY7k7JNkuXtmC1EB73TMkMqlSbdL7ceeM/DbGSqzMVc0QkhqYqxUMkhOgbvE3MbcRvseYw7ipZJ4TsJXOooMplse8q1lLJI8xKr0ZVsPEOpOMlG7rIL9ygdt80lBq1rp1zAaVSYHdgvAHqDzGGe7cmOng2tD2sgzp6aGOJ4qhwWcLAx03O5uL2F/LbGck1TGhJt0iddmdJSTFhUPLMZLnu5SoL3sBr+PIceeJt3+E7dPTcVcnQmru0dZmDaHaR4RvYk20iSzbE+8trkEnbDrTcuX3/IZasY5S75/QFSKpaRTJIHZd/Cb+MMWFh0dTisdNV7d/syEtWTfu/7/wCUWxUyEd1CjLsqJIRvpPiQ38jcfHFVFRy++/8AJFvdjvuv4CotLSKxa0bHew5Ptb4OMF4XfH+BeX3z/kMUB5wHS2oDfza6N9QMK8LHfKH5ee3hn3vFNQPjZeXAspU/VRjfbx/sHP5/xR8fEo0pcsAfS8Z/UYyx36m579P8E5CSxZRyY7/6VOAu/qZ+/eEFFrvMLDiw/wDeBhEuO+48vP5/1QOVLC1uNr/Fz+2H479Bavv1K0CtGrNcagt79CS5+gwXh474As993ZWviVSxGlgt9uvjb6WwHjv5GWee3l/seIglDAuQxuDfkW8R+Si2NLGe4/yFZ77/AOBZU0oqyJDTkyhhIg/qPhQX8hc4fauH3yxdz5XfC/k9SnelsIZTJEi2sWudABBN+ZZjbfEZ6e7L7/pFtPV2YT/0v5ZbT5q8aezyhdIIDQvumsR3IHS1typ64i4SXDOjfGWJI8raP29RJQyI0hJKwyEISLD3GsAePBrH1wtrhqhJaP8A2hwZ6UwU8rU1TTSpMpsY5divwODtfg5Xh0xtRfwg0jCsMTRsCDEw1A+Zth9OCi9z5FavgV68tVTLBSwiwsNIFgL4lLe3VjUqGsU0fdiItEg8Is1tvW+JvSbd2O3SBq3OIMuy+OGKfvZmJBReI8yev7YqtIlKTqkLo+0FSsgkaJpIVcWUt+vXY4fYuRUbI9pe4k9qaeJaMIRJTiXQbXBDlTxbkB9cWU6wkZw8kKTtRUVda3dIPZmY91ty5X88TerJPAy0k8s1EVSpgWSUqhI5nHRGVq2QlGnSEtRnjSV601LIinUF8X4r4m5typDKKSB5+07wqzgoys1lIG4HLbE560o8DRiqFeYZhmNU4kjqWp0A8RNiDccAOZwq15SbbfAXBGao8vnSpqKl6j7iIMUUKBcnnbrve2NGUXnyNFVbBklSCoX71pJQQVuL2PmOeM85RWMNyuxtJXiuphDUOgkIJV1Gog9NPTEXGngSUX5EE9TLGwh0utzdmtawvjoVMS6NNHS5k+VxNHl/tagaI5YmLaBzHhO/HnzwjVMflWJG7P5kKMMcvkRVHjMiWItuDitrk22+C6KOtKJT1c0qQxqAFJc6fhwtbCOg7fAdTmWCOYrFI8gOmPwEbX3Y34WxJKiLg0MKOiru6Mj0E7O/hQlPCBzYk/D54Kj58mUGFw5XW90NVYqHp7Yq/S+AnNcMy075F+RZVUQZSs8cbNUVCkhma3hBtb6XxmpPgrpNKNszVfVGhzNhDJFVMQULaLi5/lv05HFYRVUI3bDslqjKKmrlgS0GkSym5v8A0j9fhhXpGcrZc1TTVFPH37QhXYlLR3K/vidSTwNigumo3zoTzXUUsLaQ0Q9/a2jfj59Djn1db4Uo6cfxPtltPT3JzlwjQ0kFNSwqsxGoLvsbXH9i2OuCjGNIlJuUsgNVmtMjkSHvBM92UNwUcvzwd+SiqCM3UVEVRWNP3BhRd1sbhujEcL4M5WqRJYdkJoKCWhRhDF3hbWzWFyeXwxKMpp8jXGuBTPDLK8MdQ0UMXJ5LqB57cvTFousoi3ZoMuqFoKEsi08feqFSpgY65lve/i3tccxYY55q5f2KRe1C3NKinqC8qr+HUNOwAHC2+3yxXTTWGLKmLkqhI6CmAU6zYAXvfjt1w7j7k0smggyJaXLIq7MpO7lk/wAulYAM6fzccNJVGx7DqXvUTXLPBltPGFZk02kZSdiEG7cOJOAk/IFYE9Rk5pqgUmX1E1SH1LUVVQWLJvcFANI+uMlaNg0mT9ps0q076mjo6RAVhjShiWMs9j+Eb8Pzxm58rJSMocMzeZ5pmNdmki1GZSNKW8RZzueGI15kieawwkZNXVFOks9YZYpLgIJiGUWuTY4bYaL8sY5f9nArWWd82KRqbqIk1sRbgeXPF0lVh23wggfZ3/xASeTVAVbdTYjoCf2GJucIl16eclwUSdj8iyVhNmtXLVS8UpYjoHxtufp6Yn8STwkdEfTQjmTKJM0eogNLl8MNDR6bhYl8OkjZz/Ot7g33B5YeOk3yF6kYr5MfUhDRiSVzUJqLAqUL3O+5jPXhqU4uoUu/r/ZnNLUt9/T+6D4oQb+40hIkuSQCx2VvRvdPnimEsYXb/TlfQS23znv9eH9SfdpHZtTRrYAvzVb7fFG2PkcG33vlZ+4K732eC511Tj8BIKkA+6CbNt/S9j6HCrC73KC8vv5/oywK7rIrE6ZDpuv4Sx0sPg4B+OCnVd+37Aavvvz+5cR3pvGQZHBsf5NQv/8ANT88B0u98MKt/n/f/KLLlUMgJK+JwLb8Q4t/7sL5p98DPi++5YFCuQhvpYL8mZfyYY3f2/wbv7/5KtzApIsTHci//wDaH7Ybzj3/ALi+Py/sELvM3nJY/wD+T/bE/HfYd/i77lJJWJWAN7A/JCfzYYdq2++UhU8Lvhs9dBqMVxckoPjZB+uFT899w1477EGBe1lAD3vvwBPH/sX64Pe/mzVfe+EDykvCbmyyi7FtrBvE3yQAfHBWH9v7fywPK+/9/wDB4gXW8gUoync3sFZl3J/0J+eD4z3/AGxfN96kRjiV1LJEnealKpewG33YPoviPrjPmm++f4Rlxjvt/LK5IFmjKkAxOLKbblDtb/U5+mM1fPf9BTa47/sCejnjlfumTVIG2LeFmsAf+hALeZxOWmmr8d/dlYari/r+3+kFxZuhYw5lTpNCjagswGpF1AKdXFb3Nl325DEHCUX8pdyhqL5v17we19BSM0tbTZRFWUoU3hpYgskW+2tedt9xe/ljR1G3k59TRlHhWVZbFllXIlFLDWLO6B+7ghSS4IOw8V78+o3GLVeCFk63JcpgpyGhzJZgN3npXRD6eeBKDSpGbZl3ysTVShJChNwqshtYdcQbcE7Q8YJrnIatJQU01MtVFIsUb63ZD74PIn18trYSGs8vlAk9qoHzTL6OSpElNOtTTa9Tow8e/LqR6HFo6sbwLuTRUrNEsVPH3epVUoqyEDgfiCNvjg0rG34oAmmqsyzUJ7RLPVaVA7wH3Qu9vr64Zpsm1THGU1UtC9VIZY2YxFI0l3IYm1/KwucGPygeSupq9eaSCKTvY9AOpxYg8ibbXvfbEZq3YywWe3B3jG50ghieBGJuNIZMEqKkQyTQpKyrNGVTxG1xw/bB0w44E0dXaRS3he9icXcSsJpKg1IiYo2DRuVew0N4gfTjbz64WmmI3Z0w9m6SmyxY2pIKmdRdWnuNRtwP7Yo9NVgWzIZpXZklo1LwxoSvcxjQigeQxByfDNK6wKpa6aoMULJqKEAahyJvfzwYoRN2EVQojSsNSqw3FjbfFCqlQFLT06whp6ko7XvGBra4Fxt0J/fBw1gD1K4Bo6uWlsUgkZSD4X329OWFcFLknKdnr5uLJpcqNIuq8AcK9MWzX11bNTdmTAlVFqBVVjK2dY7kEX58R8MCElqaf2Kzi4CR8ujzClStkhUQhf8AM4gHhby3wiWpBYDujIzNfKYHWGEsoTwhR+I8yfM46Y/Msknhh2U0ixVCy1tHJJGyFZYwdJ36Hkb88Cam01EaLSeTrNJTpJlcKxU0NNTQppiiRidj+Inn5HzJ5449H0Hwpz1JS3SflltTXc0opUkKK0z9+iWAAsz6TsBf/bFowlYsFbE+cZbFSsjSX1MSxidtk32+NjjaqcMo0pJvBlakd5VAyMHVCdJBO+HhhEmwR6iaGARsbrxDruVF+Qw9JuwXiiVRXtLTrdQ7iwUm9wCOXrjRhTwbkpVqueBpVYaUGkIvG45Dpxw1JAGCaHp0aZF1tsQxuCOFupxOqeDNjXKhTtV0sRjVUVwSEGyrfqeXngq7sJus2yjLcuqajOs6q4hogV6SjjKkoOAAXnubedyfSja5C8ZOZT1FbWMklRJpSNNEZkbcLcmw68Tx64juT4Eu+AFGaSVxa7DbfhhmqQ4VSvK1YFCl9W1gN/UDCuq5N9hhTZaXrkSRpApYawkbMyg87ccNtwFKsM6FLQ5N2ayuOsel9pkYgIszAMx57HYWtgVWWWWkllIT5r2nzXtBNFl/Z2OamjsGaRSFLEEX3/Cg68/pguSSyPBfNSDKrtRVUtEKKGpSrq1H3tUE0ovLa3EDgWtiENK8nXqayWF37iFKd6qYvUs5djvqO+riBfk1/dYbHnjrjppLva914OSepufe37PyGLETEHsAEJJYJvfm1voy/EYtSWF3vhkG28vvfK/MvMIXQixbbL4TueYUH6oefDGvz3vhr8zV473yv0LFN5LbMHbccQ2r9H+jjArHe4/dG898/wA/sywRq0YcfesTe521sRYXHLWAVPRlGA3WHjv9uV9A8557/fh/UmtkDFWMjNYlWG7+H82QEf6kxu9+z/ZmX69/uv3RdGhBNmLKT424atgGP/aUf4HAvvfzRq738mWx3KAFCsjMW0jkxN/lrQ/92M+e94f7BXe/dfuTUeNUVxpJ4m3C9uH+mQfLCvi33rQy9u9pkgWjRJXJLBQSBzPgJPzBxsN13ybxffH8HzACK1x4VI/9rj9MFPN98AaxXfJa9lLtce+x+TOf0wvjvshnz33Z41kKKx21Bf8A4D9Dgvz33Al474RSRLqDKAX0k3PW1x9XGNjjvcGzz33/ALnpN+ehCNJYjgvC/wD2I3zxl3v3ozXjvt/SyiYp3pMg2KklOpJDN+aJ88NG6x3uWLLLz3uEetdP8wawfCyr+I6vEP8Aqey+inBX077ftkD+vff98EXjks6MWZWJUEEAvc72P9R8I/pGAq73xyzPvfrwvoeaiCS5ThrLoNW/AsP/AIKPU41d7+rN3v24R9c/eaVHhOw2Crb8P+leJPM4b7vvv/AO/wCP5KZ6JHszxg+IP3g97URxt/OeQ5DApSx37fywqTjld+v8IAEdZlDRz0spsp0oiNcra+w6m5JZjtiM9NP+e+PYtDVawv07592PMuzDLc6lilqo0psxU3Spi8Ici3BuBsT5j0xzvdAvs09XlFPaCgqmqoZa3PY4YwCuuobSWfl4OG+2624A4pDV3upEZ+nemt0XaEddRZtllKjVMcsSMoLTCXWnoQdwd8NqaLaq7Ipxa9hXTZmlPE5lVXLsGD6BYDy6c8c84SbwZJIHgSlqq1igZGY+LWNQt8Lbn4YM7jEi1bL6zIc3cJXw0hqaEeEyICdJHG4G4+WLaK3wsxYMxp5KWSWJO4qYkPdpK+q3AbNa+9uuKW06CzO09RVTTOyoZXR7al9zra/z9cFoVIks6mSVgLsFvILbW23Pzwu3AS+KsWZkUtvsSSeJ8sSkvNBQwzLIZp6SKppo6ieYe9Eqk2B/EbYrpxW3PJryep2PzaaKGoXKnUIA8iTbKxBuTvYm+22GodwvgaU9HTdm6ha/NauCOrb7yKnhj2U776R0J8sZ4yakuRXmfaitralhHUyMmoEEkgC3QDhiStPLBa8FVVnkFXH3ZRu9BA7xjs3r5Y22wuSKO89jqe9JRnUBksdQYceBvtjVkH1A5cwEpZnKm53Qm3y/fBpitnyu88sUqBEVP+Zqv8LHA4VGR4yTVERlLWuSA6iwt588FNIFNgNTJLTTGLvEAUWFl/O444ZJPJqN52cz+I5hEHaEQPZJWlFgn9QPljm0YvSl9xpz35NJ2r7D1tZC+YUuZSMQQwp3ssSi1rjzP1x3ShuVE3fg5dRUFVlnaZIqjUjIx1ld9iD8gfPCtUgrJq8vghzp48urKu0eoAFbq2m/NgOHr9cGDtU2ZrJuKmClpUYURAhhhAtquugCwN+uJzXlDx5M1Ej1dUUcWLEs4A/Dx/2+OE0k2dL+WNmWzzMZZZ2e5BLCw4AchbAknKWTlECVD1DaO6bWTpKge6cO4JAPUo5ULrLIqHgLG9+u3pjWmBstaZIIUjZo2VDqAC2Bxqt2CwM1M0pZ0Vm0i7MOl7frh9pqJRvGsipKzE8dNtj+uFa9jUOqPNYsur4nejhnRLfdFvAw42NuIwqtDJUC1WbS5rmL1tQ33rnYL7q24AX4ADgOmBNBeSp5pqqqEZu7Wst/TgBjQgksAim+Bnl/ZerlfXVMlHE1iBL4pLeSjgfUjDNxWJMvDR3cujYZNU0fZmf2SCctPUHU00qLcHhbbgD0ucQ1dPS1GnJXR2JaWk9rf6fyG19RWVyCWkmY6T45LhEsNt25kdMPGmqgS1NfT/8A5r8wmk7MUrwa82rzLSRffuhay7jiRyHmbX6YZxjHlnPU9VmezPN46yWalyiAUuXX+8ceFpRy1HiARwO464MNPc7a73wXW3TTUf17x9+CinpRAFCggqeOwIY8+ik/9rY6VFLvcfuiMpN8d/z+zDEVl2XZdxYKbeY09OqcRxGD3v8APD8iV7d75XK8FiKBfYkkqbh9z08XX+VufA74z73+q8coPe/2fnhnpRd7FQoBIBJVSL7jyF/ijeRxr73rRq73qf0JqfGwayhib6ha1zZr9Lmwbo1m4HCvvf6e6wGu9/f2eSyLgUKu5ubgmxa5tw5EkWPR1B/FgPve2vsFd72n9yyJbkWlLsTquqcb76gPUa/UOMb8u9x+gO9/r+oR3BQ3mKo3/wDTvqPPYAerqPJlwO9/Z/qGvp3tr9CxmjW+hnd1sFdrC52tt5kIf+o4DfjveQpZvveP1K/CwKxkC/A8wLbfHePGz573Jvt3uCwjWHZQShBtcdQ3/wDJcDjvfYPPfv8AyTZSVkIU+LUR/wD7P3xk138gvv7n0iNql8N7luX/AO5++B3+gX577kXFy9tr6rD4v+64y7+wH39yJZhqIYeFjYDfa5IH/wDzwe9/c3273B5oRW0DdD4QON1A/wD4qB/14Nt573+BaXe9ssWncOCkiSEXu4969zvY8tWpvRRg97+WPzA7733z+RWy31AqQw4afeWwsAPMKQP9TnpjX7d7/RGrve2yHdsZGUqwLcCp4G1rKf8A2L5BjjXjvfq/yRq739F+bPrs0gIZgNII7k33IsCv5KPVsbx3v1f6A73+i/UiI1UMB3ZFgAbXFr7WHMA8B+I78MPy13v9kK673j+rLNN10ojbX1HUCb8/F1/mblwGBfe+Pb3D3v1/oVSognI0hQFsdS3FuVxyXoOJwbbXe3+yBjveP3YrqsvUszRPpfbUbbX5A259FW3nhZQvjvfLHjNrnvfCK3NHm9MmXZ6HHdnRFVggSRHkrW2I5kb28sczg4O49/wdSmpqpd+/1+gTG9dkk4pq1/b6WCzRh+BjNhsL7jlcfLDR1HzE4tZbXTAs5hy3OZjWZWiwS6LNTHa+m/AcD/5wzkpk1IQez905ljieEoty8e6s3IkcuX7YVpPke4s3s1bBH2SiagnjppnUEJ3vi3ZS2435fHhijahCogileTJdo1qqqVTUS0iOw3lRdBA47gcbDbrbE1qXljTglwZAUzUdGspZHSRiRpfc+o5YoyQOkzyuNIOkHew2PljNGCUrJVKrqHiPF7ngb4TauQo2GUZ7nSxiSmr4KcrtplUlTx/CDbrgQq8jWwisre107MPbrox96GNY/wAwfnfFmn4NukZ+uy7MDJHJmnePq3DiQlgPMm3yGErIVn8QBLJSpMEkq2OnYaQABvw2xOUfZBeMEZ/ZZadlhjVpividGttc/h+WFipp3eAOmsAk7yQ927sshAAQ3uLefXFYtSEqj6qr1q3DzU6rIxALoNIHnYYKjRrs8ge0ujTqS/EkkkYzXkwfRTOJTGFbW7WjF/1wklaCmzTPmOVZARRVVKKipIEkrlA3iPLy2ttgpUh8Lk8hz2lOuSmoqeORbDUqgAjpww0pqCJhy9oafNaZ6CoMss7i3dAkA2sQL8uGKQk2rMMMzeL2OqeVQHjjVhYblrX08DuNhhrcrsDVFHYJPaMvq8yNOmmR+5hINmKjdib/AAHwOEppBsb5tOtNoQazJOtidrAAmwI673xHUlVIrp1eTzK8oqKynKSwTI0rhNSgrYA31A8rm3yxXTWLDqy4ihH9oeUQ5Vm0QgDxxy+Jh3NwF4EqRx368L4k1kSRklWCGsWCK12JJe9gBx2H0xqb5EXNFNbUKDYKJG4KTgxjQGir2eOeAvNUJGwvdbCx8gfPDX7GopFTHRTExwLIWU8eAHHcDiMZWzAzMKgtIGVH3PHh6Y3AUMI8lkkMYifvEdFbUykAEi5HnbhikYOWUNGLY8pezcQuaueUIRwjUBuWwvw+uIzajKuSy0Gn8w8i9gyunE0axU1M11aYtqka3K/vN6Db0wN98Hdu0dGqyA5g0j1tM0blctqQrrMrDVoNtVxxBF+GJOKUjg15S3vwOctyOjlZJpYVlvZwrizWvxIv4V+ZP0w8IUS4wPWZ66pWKOxRCAgCALGOigbfHCz1ae2B06Xp7W6ZnM9zBsxqDllHIVy+nb76VTYzuOh46QeBsVO99rYfS0/I85JKlx3vsDQwCIAKugLuAPDpB5i3AeYup5gY6kksd7+5zNvvf8MIVLDcAAbWsBYH6AHofCeRGDfnvfrz7oHe/wAcezLQvl5Eb8uXXbp7y8rjA73tP6MPe9tfVEgvxvvyPvfQ3+TeTY197/tfY1d7/p+KZIDVa/vdQePIcefK54+629jgd736oZd72+HksijaRgka3JOwVST04HiOIseV0O4BwO979Ubve/R5LmjhhuZmEjEXKK3hG3Nulum+kA8UOBfjvf744Ya73tZ5R89ZIbol4he50Dfjffqbi/mQw/EMbve8V7G73vv7gVXmNJQqWqp44RsLA3K+ny+OhOuF3Lve2w1XOO9/REqJq/NZO7oMul0W8U83gjj2+p32A/lW9sZNsXdHwPjSrTQmepnjhSPcu1lA36n4fIYVp8WF6nsjM5h2uoqd+6oaWqrTykP3cfLmdzwHLDLSvkX4r8CWo7SZvUnSlLRR7e6ys/XqfM4ZaMRfiyA27R59FKwampZVGpbCE+vI9SfnjPSiNHUm3yN8v7aN4FrssdAPx0z6rcPwtvyHPAej7AWs/JrMvlpM1h7zL6tJtI8S8HThxU7jgPlibjJDrU+hTWxzUkfeCmkMKEFniGvRa1iRxI2U7fyeeGTl5NcfAPR5jSViGSnqIpQ9jYMLgcgfgAD5K+Gtd73Aa9u9/kOSdioSUNKQfxe/5b8Q2/zYn8OD3veF9Qd73n7ExFHKbwurHiUc2BuOR6WsOoXzbG73vP2B3vePuQMRTWHLBtwwYadud7cOQNuAso3vgvve288GWe9/wscnhIiYkG5BJudrW2J8jyJ/CPCN8ZO+9/z9jV3vV9yt7A6beI8Rp4W3At5cQvAcW3w197/X8kL3v8fmypjxOr+q4brzv/8AbnwUY3e/xy/JvPe/nx7FDAAEAWC7dLeXUenvHnbG573+Ebve2wWppFmUqwsR4b+6V8tvd/0jfrgNbu9v+iCnXe1/Vn1BWx06/wALzkaqBj93Mwt3DHa/9IvtpuTzxzyi4u0X+Wcal/rv6nmY9nGpJTHTyDvCbmNuDL1DcPnhdqmrRy6mm4OmLTQ1lIGWNpGafwdxIu9uRJPD1G2CrQFFnsck6RTR0rCjqi9jRyDxgG97AjcbAYfDBnwKRHLDIIpxsh0lnO53sbdcRkmsMKl4YLmeVTwwsVVTDuwtwbDwwwuD8GdRrLdU5XJta+LEy+nIZCHTSV8S2435fDCS5MWxySWsXOvVwZuPl0xmlwZo6Hkta+Y0RRYJFkgS7ykaYx049bYtp6tLawbWWVMIqGVpBHIwPhJ3FvLBgrg6HbSkiGa5XBNQyvJEISkevUiLqQenPA3Q2WzbZbsGMjy0mdUhlUu5AWUgRnzBtwvjnWpGTpFZaU4x3eB4v2f5rUU8dTro5IXQkHUD4SNjfrbniyg/clu9zMz9ma2npjWaHek1ECdbFTY2+GM7oDKIp/Z9cbxho25WtboR0xPkEXTNRkhyqSribvPDHZh3mxVttz8cBRVlNyaJZ/mORfxicVuXsZ1srGxS9udid/XDv7CNq8leQdmpq371pmiptdgwFw397DGUd3Jk6JU2Txw5nPPAkUgp3LK7G1tIO9yLE6hx5AYrtwDcbLJkhzygEkMPfzVJ0kMwu7NxGx47+XLGhVYM8vJos0o6XIaSmoII46WKnWwUL+Lp1uTf54SctoyVmdqq6NZmWHT3d7LqsTfkN+uIuVvBeOmvI9yXPUOY6KqRmjp4iZZStkDiwttyvffyxdulRHG5maz3Ops1WqiVVqKIERiokYodQuDsTbhuDz+OFaApxlhM55nNNBSsdMqkbaRe5N99hy+PXEYTcnVDSil5FtPVTSFo2DBed8UlSQiZCo0DZ1BPEH++ONEzB9ctVOkMK3dm8IXiTh4xAlZpsq7LTUlRHU11RGi84hx3632wXKMHnLO3S9JKXzSwvqaGWaCiEUcKXLEqqpuR/fyxCetObpHTOel6eKccv3GpyKulokqVmijZhfunuSo6k8B8cden/wCN1Zx3Hheo/wDLaXxKd2J6F4JY6mKoyuKqkYnTO5I0npty8scS+XB0RzkJy3LzJIiiKNUUEd7pAVBtew+HHicNGN5YXJuXux61QQgpKcl4yQAOLSN5n44hq6275YndoenX4mSzGR6TKvZ6eS1RU3QSKbEINpHHMX91fieeNowt/QtqypUI4qZY40SNQI12QLtb0tz9LHyx3ql3v7/qcEs97+36F6psCBz2I43+HP0seoOC33v9/wBQV3v9vzRJbgDmN7EfXgPnYW6rjX3v+/qzd72voidha4taw9LcufDpvbow4YF9733Qa73vsyV7ix8734+fEfO4/wBQ/Fgd737ewe979/cvig72MyO+iNeLHmbefE29duN1sQLz3vcewe979/c9eoO8caaEIsebPy8XXkLfA/hbAvve/ug973+zF9fmMGXxGWcuSu+hN248eG2/M89/5xhHLwu974GaUVuljve2ZebN82zicU+XxPCrGyRwqTIRt04cB6WXfa+Ecr5yc0vU+NNGj7O9jfZCZ83lEc+tZUi1B32uAW42sWFhvyw6usixhKWZjLtJ9ocmuLK8mpkp+5n7iwW1yGsx/wBN+mGcv2HTSwAU8eY5zFmNNWfeR+2EIjcSRcfkMGD+YL4Cf8KZg05YrGsSr4VLbseBuOQxYQuHZUQVKB5m1SqbRopIHAkn42xqNuLf8MqZNTFbiQxqSvP+74xkRquy8g02jSS5tdRYj1xqBYvl7Py5RWQZgn3ckbXUg2LbE6duI24YSbqIy5Ccj7Y5hSy5dJmEGuKuDG8a8G1abD5HEVIcc9qux2T57GuY5ARTV7qXAQhO8cfhI2A9dv3Z01gm4SWYmCGcZ1kVQaPNKZpQmzLKtnA4fEfndv5r4kp06eDR9R41EafLM3os0jD0012G7I5s6njv9TfqCeAUYqpp4fe95OhU1cXfe9Q3SoXTplBKjYHcMvLbnztblwHiJse97+wK73v5lMkRQCRG1KSLMu1ug24Hpxt+G53we97+iN3vf1YM4UcrC3CwtYfS1+V7dSTtg33vfb3BXe99/Yg2xvve9+J4/nfz948gBjX3vfdmrve+yIqhJAQcLgAbW6jbh6DfqRg972vuB971/YmIUTSWIJsQAOA8hb8h8Tjd7/mkBLvf8sBrIoqiLSwuAfCRa4PkeR/03PnjSW7vf7IKdZ7/AI/dluSTtUwnJKpv+IhUyUMovcqOKHcna21zc7jljk1ItZR0xqS2sgC3tHdlVimjOoqGADHkynl8MCMt2Dl1dKWlbXAZJWUmZskGcU3tLggJUgCOWNr8zyt8uoGLKXiRNVJWiWZdm+6pKmH/AD4HcE1QW8iHjcge9x4jDOODGPnyyqogVedZItXhVHDW88SlFxyh4z8MXQ9nKjMc0Q00GkFwxEZJVRzJ6f2MNGTeEacP+xqu0HYqWSmFbSR6ayJbsg/5i8wfPF3GxIvJjpJAFZJYCmnZ0lTgeYtxGOaTadFqXLCKJXpw4jmK0zKR3Ya+liNvXCSnYrjTHmU1LgeKMSN/Udk9MU0LUseRJfUIr+8mgcwkrJyU+JXHRtuHnyx1PTNHUyZiZI50VZn9mqOBiqPCpv0PT9sc0tJxdo6oay27eUE0ubZ7lEd8vqpIYrACIr3iGw4jY7fHB3SQj04NZw/2Kcx7UZ1mFI9LVQxSRXVmSNQAQN7+HiMHf4bIPTbFNHk9dndQ8VFQzyS6Gl0IADpv+Ec+IwVl4Fr3G9L2GzhXV54xS2sV9rZY7eoJvtg7ZPwLLHBvo5suoYY6XXJUmJFVplgXS5A3IubgYstMykevVx5TlUNPTw6zqMJ7uLTdyNyoOxFz9MKEXSQRVmX1FPUvqQ2VjfSdN+O17Gwv64fDwBjrsXLQUVStNkrEGlV6glwSFN7AsTxvy8hhLSwjLDKaqauknmmrAJhJeZDa67m/Hhx/PHNrJ3ZaIiaJJKxacsUMsZZCOItvsevD5YTSi+SzdJ2L5a2qSQ+3yARu1nsdJa217Djv88VzeTnStULpsznzCJoIpQaYg3AG68rXO3nt89saeooQSTOaWhp/GequRJVJBErAXdgfF4t/nicZSkVWeQSSfTBo02IPiYnj0B+uKpeQ0GZXktTnPhULHEPemf3V9AOJ8h8cNwUhpS1JbYmxy/IKLJwDAplY+9K9tZ/RR5D5nE5Tlwj0tPQ+A0+RHm+a1NRmS03sRWJX0J1J/LCuKqzm9R6mWpKmsIpeN4JGBksysCiobgeuETV2jkY3SWoy6G7rMaWZw7w6yodep52/PFo62pCO2Lwyb04OSk1lGspI6SuokqBSoIJU+6jZFuR/ORcWHEAY0I2rkWStd/kbCZqKBq6dnVCuiOBSyobC2yElbDy542rqbVtRfR0U3bEtAJKmqao2VnfuorCwVm4kDyFz8Rjhlj7s9FJVS4RXmk4nzSdI7CGELCqnkq7enG/ED1x36MVGK739zz9ablJ33v5FS3vpIvcbgjcj63H/AHDzGK9738iXe9/MsChr6PFcWtxuPrcf9w9MC673+32DV97/AH+59a+44ne/G9vn+tuoxu97+Ru97+Z6QeJ8J96/rz/359W4Y3e9/QOe979S+ngDAyOLRpa5GxvyA/vbj4cK33vfuGu979j6WZpGGwVR7qjYLz/3v8dveKtjJCLPc0qMup4xSwsWmLKJmXwC3G3Ui/19QZylefAurqLRXuyvIuydRUwtmedVM1PSSgFl1WkqBy9F8z8BzxlG+eDkW/UdyfI5kqYoLx5THDR0JvFIIh4nI473u9ue9hzxm6wiiSjwI/45HFM65ZCTV7J7W77LY+8zcz0A8I5AnAXFs13wMMsyf2Blq69Wmndg8cNj3szW2uPwr67npbAb/QpGKRrMro3WqVAdTwXklZODSPxF7cANsdOkmlkM1UfuOqajl0XqmW7tYOGIBJOwA9cUIjD2eZzCIUVkN9Uj8V6bHjffGNgqfLHc67RMUckak4NzIxjHsdPUIPvURj1XbGMUZnEooDIYxaI6iLX2vv8AS+A8oaCuSRiDQJGZshdRC6ye0ZdUE2Acm+kHobXHnfpjk+nlFGvAuOa10k7w1s70mZRsQpDiPvAfw9A9xcX2N/S4+ZK0T3PhhL9p4Z4zRdpsv9rpgLLMkZWSE3tuPwn029cOpKSyjNRkqYHW9iVjYZvkFS1dSLdrRNpmQWvvbjbY8OXDC1X4conGL05bolGUdpe8cUmYqscvCOT8Lf2Pp8bmM6+x0aerHVxwzSxztGx4FSLFTwYcN+H6fD3cVu+O97Y9d737H0sQf72InRe1uakcvhy/+uNZqKVi5sQAPP8Av/f+rDLve/YXve/mSkOlSFA6G/5f7H4Lg33v+fyM13v+PzKHu2rWfI3/AFv+v/bjX3v+QV3v+Cl9yQBfbc87efDb10jywb73/IK73/H3BJ42domjfu5o3EkEn8rjgRt+Q+OFnG+9/sPCVY739RnmSx19KlYq6BKneaeGgg2devhbceR8sedJOMjuSWpGmDwxNJCutozUquxvfWgFiH6i3PiPMcOnTn8RV5PM9TovTdonlfaCsyuvlpJYi2XI4DRufFTXH8x/Dfr/AL4eMnF0yUZ2WypS1jyy057uRGYsjr4wAdrHztxF8O6fBRpoe5ZULDH3Ds8ckbA/eLs23C/w/u+KR4FeC+ftDltNDqqC7i12dUOn19MCU4x5GUWYLO+z8cmbtmcFYr5fVfeGRG1aSNvF0XlflsDbHL6rdsc4K2W0du5RlgR19I9JTzwxlF7zSYyRdSB0P5Y5vT6qms8lPU6e14CMgko44L1dYEm7wIsSDUx23NuFhzF8d8IqzibwMMyefKJoWn++o5lJSqjHhY9B6cwdxjp3OLSEF2bZ9R09IiyItQku2henU4LaMrMsczlmndKU+zIxvFGshHHjx2xFrOCqnJKi4VlbLEx9odUXwWmjBAI6HkeOEkq5Qd5t+zEE/Z3KnziulaKqrx3VIji2iM7tJ5XsAMV04pZEbckHVEaQQR1dZMyCcnuxpMkktuJAG9vM7Yq3RMTVee0lPNoFHmLi19XdKL/+44Ry+htrFGZdoc3onIKLTLJIZYwSSRffa/LEpbilgmW57mlTm1OadGq6h5ABCNhIb3KbcjwwqTvkDkdP7IQtLk+ZVhamEdRU9yqPsphVbFfI3b5qcMlyzIvzSQCjaJajUq202PAc9+fAfLHPqNxjg6NLnIooKSKpziOre0qwRtpjOwIYjjbfrh/TzsbWS2WKO32bQ1WYJltFTx00MMas4uDdzve/Hg2G1nk5k8GVmq/Z0kpqf/k2LMOBuOGOeMN3zS8gS8igSS1U11XVKTy64vSig1Zpez/ZGorEOY5hCI8uj8Wl73qGA4DcEDq2KRyrM3Rs6JMrraRnpYJKcUwCsgA7tCeCD+riTx248cTdSyj0vRazT2JYFkvaPLqSpMc8U7Rq1mZbDCJlNb1cbaSF1fULVOXiTVMd1vwiB4b9bWxF4uzzJS3MWwP/AA/M456qCJ1Vr+I3G3UeXGx2wVlYENRDSQZ7LHPVyloYz3k9yVLneyXt6X9T0w+hCTeTIdHNaGWslp2lfvoyFMaqrou2wBI5cLcsVnrx03t/n+Ts0/TS1I7l/b+AbNa722cDSsUEahQiCwsOdsczt5Z0pJYQTDNT0U2Wd+6xKqGVgSTYtw+lsRkm5Fo/hFFw87tuGLlvmePl9MelF0kjzZK22Xi5ABHE325+f9g+uGT8gole+5PHmefx33/7vhjGosUlzZl1Hrzv+v1PpgPAUy2NC7BRe5NgR1/v4+eFsai2odAREnuJsLbXPXAMZ3Ps0NJGtNTn/iZeY/COv988SnK3XgGrq/Bju8vj+QrJcqFNldNmGYF6uQXNHRyPcMBxY3/Df8umNFXlnFpwcvmkRnzSesMlVmEqOiFpI9XuyHhbY+4t+P4iBgttsq2DUlHVdopWKqVptIFiO78P9dvdXmEG55nnjV4RkryxtLDRZJRFaE3qgdIqQgOk9EX6bfE4LikrfIydcBGSVkjJPMaaSOa4Hf1G7Kh5kD3QW2AA36nDaem7tll8quRrcqmh7qCiiMkZlRpXlFrkhhf6m3ljoSIzm5O2PO5poqZ56xYYUKgOZJAqAAm3H1xhLBn7T5JCAzZnSeIgDSxbc8OGCArhz7K5e9SPOaQtISyeIDTccr8d7nANYdDCaqiVBU982gBpYmALH+bbgTx2waNYNmVWabTC6xlHWzB9iSSAB8b29SMAZYyZvM8uocxhEUr6oQT3NQvFD/L578R+WJT008o6aWqrXPeDMezRV1XLk+eNFII/AlZqtKLgFQb+8vmcQSbdeSL9mA1mUZh2flHtGrMMtYGMMN2VbW8Df/Rv98F4wxNvsWUNfLl8RzLKKotHJZiAmzsB7ungpF+B48jgLDBb5QzzTKaDthl8ldlsSLmaC80MZ2k/qA/m+V+e/HNXmPIs9Pd80eRbRZ1BLmDUXcNTR6QIQ76jcCxF+P6/kVjOmdOjrLV+V8r9x9CwjPi3GwYXtcf3w/TFmUrFHs6d2402KndCNrg/r9fXBsFAjEXFjc8AB/f99MMheCthYgs1gNrdPLlb/wBvpjd71mrvf8EG4aQLW3Atw+FtvkPXDWB97/socbEkix4njf62PxJ9MG+9/gX697+YZlshOV1kb3ZqeQVAB5qRpccuI8hjj9SqqSOz00r+VlFLUy5VWvT6naMHSQGK6kPMEb8LG3XE9N7ZWiurFTjTWUN2m7qZO+KyKIyFaQJd423tdjex6HHd8s1ff6HmyhtfH7fyxLmcPcVEGiRBArho5ddwvRHI/CeTcrWN7Y52nB0xbGVBnizotDmDhK1JNI1KB4bcSRt+97gkYdalYkALmpaPPqtIoa1FjjXRMnul+o+IxSoyYLdC+vyKpyN5swyWaCGJFtNFOfuW6jxcP1wHDbmI8ZqqkYjtBX0uaUkdRBlnsdQATJ3En3bjqF5YlvjfAZrGHaFNFRAGorYK+AtSDvViqkIMiDyvY8dxfFk/Yi0G1datU6TM6CM+7Dq909bHiOhw25SywVRWIsqqYpjPBO+1kWOQIQ1+pBFrYzaSDXsH5b2V7P5tATTNmmpG8Y0RnTf8PEet7YaNSA5UaPJ8ho8qRWhyWoqJlYtG1X41TfY6V2Jt1OHUfcVuwqs9or6iX+IFVYKGkapIRVW+3Gwt5Dpg2jWU5vmtPLFTpB4oKeERJINu8ubki/LpjN1kKti6WqaEqCrlWUMpTfY/kcTtlaHlRVrlObVuarkNPXVkqqie2RsyQpxsNuI4fTApMSlZVHSw9oc7fNWongk7xZUkpyIxGFUadItc2tew9eeA4o22hi8cdNGoiRZEuxEzcGJJJ263JJv1wJ8YGjyLZqhSkqkanvxvsduGOFttUzpjXIVki+Oo8JsAvPz/ANsdHp1k2v8A/mvuYLtV3UtbOQV1kBVIa/4jsT5cLYEm/ifQ5GuDMGJqRpFLh1bYWGKWpUNwPKShAp6eZ6ckEalYCxa/n0xN220NwajLxX5hQfwuOVqdgwZpZhcRRi+9vTh/4xSMd0WnwZQcngV5zmfs9RR0uTStDSUjEXZraj+Jn6k8Sf2GAnZ1SktJKMHxyVZllf8AFKgV1BTHu3H3kAJYoeZ03uQeO3XlhE8WiEluyhxS0eXVEj1INZQ6LySUskJ034BVbbYm1tr29L4SUV+JiULqeiGZ5rA9RGI6eNjI5HunSL2+Jt8L40XSAk2aGlzV6enZoZpBG0h0RpuVHU+Z3PqcRn8S7izs9LKEYv4hCliy+kyySaRHFbLM0sksoA0JvYA/mfXFJai2pPkrCLlJyWEZfN+2cEJMOXIJX4d63uD0HPDR0JT/AB4XsJP1EIYhl+4iHaPPq1kbv3nMW3+WDYHrt5Ys/T6XFEV6nW9xtTdps/ARZsrkmUcPu2HyuDifwEvwyop/yZP8cExnF2whjQisy6eHkxtex89/zGAo6qeGmN8TSf4otDCl7VZNUC3tiq3Ad4LH03ttg79Vcx/Qyjov8M/1GcNRS1S3hnhY9Fbj8v8AbA/5CTzaD/x28qn+YZTM6GRr3ITbqOX98sOtSD4YktPUXKBJ6haeJ5GJsNx64ZvArxlmdoBTzZ61dmD6oEOuQWv4BtpHrw+OJKPBxasnq6m5mhmaXtFJWVkUixUcIjV0/lTgIweAvYm/kfLFHm34Q6d4QrznLJoq+JKmIR0UUaSOAbAlvEqKOdgeHI4WnyHbbHNXmFRBltPHllAHpXIHvcCevMnbfcYpF3H5QtNySQTQ5ClEFrc3k7yrkXWsV7BRysOXkB9ObKKjzyPujp4jl+42yigFXOa6miWalJ7vQWAuduNunHfFE01ZJu3kZZ7mMXZqlhjy+lhkzKcaULj3B/MQNzvy2ueOGuhGzIymsznTJm1dM73uIdIGnzAGwI/LAr3Ci+ry6B2QLTJpsB4drW57fHGDR5JlNKKYIaZdjfYnbzxjC16aqoP+IyyomgKnwKJCl7X6frjUBmq7NdsFzhky7PYlWckCOZl03YcmHI+Y2xvuAbz5cseZTquuLUqubACOUXNwR/N5874zGvyjP5l2bpq2pE9K/s9aniU/hccNJ+WIz01L7llqKX4/1PIKr2PXFV2jhZtElIw1KOG+/AEnhhVf4ZCyi4szOc5ZTdn62OvoXZ6CocCphBu0dzsR+YPHiOeEarAso1kvp2fKM1jzGiYFvcZUICuG91vMHYX5bHjgRdA4Z521pI62Olz6iXQKjaQA/wCVOvEfEfOxwNT/AOkS1Li1OJZlVf7fl0UxOmQeFwOvPB034PRUviRU15GiHvKVo77x+IX6cx+uKJi+QY2GoA+W36/73w1gr2KxG5N9J4bcf7+XywbQKZBkta4FuXC37fljWDa6IkXN9ySOV9/7+ONZqJ09QtCKpZo3VZYSiqqc+p4fljm15KSSTOn08WnbQNWAPT0UwvqaLQTa268PoRiEHcaOieJWXw5nT09FGk4aNY7nXFxNzc3v54vHWen+LJGWh8X8OGF089HndNGokL0810BlkGoqTuLW2INmHmOhx0NLUjaX9Tg1YOLp/wBjI1eqjMdNM+sREqk2kgxi/u/6b32PAg24782aolEddnZstQz5fWw6nnHilZt0I5+XqMNGWaaHcUQzzIs6rcpMMUs1RSIwfQwuCRsDbp5/TDJTj9UK7MpSUtTW5uuVdyYlAKrICGG3Q8DvgqEXmwpluadnarKYXFQ0M7yjTYobpY3uPXbflijjtQWk3cTNAaxJI4Ibe4vy9MB2sCUXRESd2gmY3sCSPPj8MZv3CkWsFp5p45KM1Mq7d4W2I5EDDK1wZxaZocryylNOJGhKs4uV1N4PkRh1uaMkhhFSUdMVPcJJIjFg0i6tJ+OCo3yZ0Gy1007FisYJ5LEoH5YfbEFvwRZZ5G1Mbk8zjXH2DUh/lFDT5c3fQU87SSMyMZHdihv/ACknf6YmkkxaRTmVNmk6rUpC8MySmNzcKoAF9S8vLYdDhZRbygoZ1cYdnjDRr3yR3Vb2Elhq4cOfzws3SSGihDU04WNCGDkuw1jgbbDHLqwzgvpZGeQQBDWWCsLLa4vbY/XHToKjeprakjm/aaL/APIK6EMGZJmF9NgAOX1xObqTZyXkW0KQJmMLVKa4FYPJGw/zFB3X44KZTkdionq8ymqtQEcj+FQgAa3BRyAtbbkBjJOTwFI1kUL0OVtDv7TUeKUqd1HFVv8AX5Dlis8Laju9Pp43Mwma0ggrJI+9Uux8Qa/PEPJyauJNDDJcsrV8TVFPHC1yz6yXQcOA344omjQ1dqpq0H5nl1RSVMU89SJxKQ0elm387YSaQs2m7SIU8bimqyFVmcWJYbqL3sOmJXgVcAnfTUDRrEbFhdiADcE8Djc8Bt+B8KOOuy+dGg73v4QYSQSIzfly3F746dHRilufIZ6062eDPv2EbNKuWpiqFgQ28CoCL+W+KiBVL9m7R6karMqsQdOgDh8fPCtW7GUqi4+41fIc6p4zSwVjd0LBVvay89+IxP4dFPi3yCt9n8csbrJI6s6gM6gE7W6+mKKFCynbspX7MaW5/wCOqSD0VcNRMnJ9mdLTQmdays1C/u2Bv8sagpm47U5fkdN2Pjiy4yRZgkKuJgCWNlA3vsbnEJ6em8tFVr6sFaZzqHL88loxPVVSPTsocRKfGy9dtv1xFRgsx5CvU6s41IW+091BVSRjwRugLceNx+w+OLJYOVxt4H3ZOQZnnFNSSMfZtXeykMeWwB+dvicDbmhoQp2ameiqq3NA2ZAliWki0S2QjUd1Nvesdxxtyth5QsspJGryXLXWdW7qNaVEsBe92vtYdLcfPGhCalngWcrYj+0CniWnWsaR1kWQnj8BbphtVWrJSEfZPtA2X1ENOKdWMm5KMeB2Fxwv54WM6wBPwH9oXFV2zqO9YNHsqWbiukaSvzPzxdZYQ3K6WIoZXVmYcWvvgsZHG877U5rnFW7tUTQxByEhjbQqrfgep8zhbMBUud5lQMrw1c6kbn7wsG9QdvpjWY6rkOaN2k7PRVUsQjkVzE4UeEsLbj1vwwyyBg2ZQhO7ZTZtWnj8v78hjSWAcnRqvNu7yHKaqYI008cbOGNr7b2PAG9uOFbSWTJq8mbhz6TM66VaRYtJ2APJrnn6DEfiW8Bu+DUZjlVNUUENbOh72NLM4JPDgbc8PqScY7quiik62+DJVtFA1Z7Ss0MtFMgSall4AAW8JFweHliCtvcvJRcCjOKWGfKaVsvaQ0kd4Lavd0XtcnqBf4Y0kkyclgVwVxgyjM6CSaNkdBIhkGwdG2+NiRgeKJrOGV5LOtLTkKLlmJduOr0HLCfhdnRoypOI7oMzgqsyTL6dZJauUFUhUWY7efLB+JNq1E6dmn5mC53n9L2cq/Y8xpp46nQH7soeB4H6dcH/AN78JA3enjy2xBL9oVKNXdUMjXv75A/U4PwtZ8ySF+PoLiLYEvbutlltT0sMJAJ1sxNgPQY3wH5mzf8AJTfywRdT1/aXOFY0dRSNzKrcMBvvZvTjgfA0uHYz9RrcqhNmT9oKecU9ZWaJCL6FlUG3oMUjpaS4RGWrrvmQLS9pM0gkiLVTzIgCCOVrrp6eW3PDS0ISXFCw9TqRd3ZrqPNKTP6KSFG0Tld0biDyPmL88czUtJ/Nx7nYnHWi9mGe5Dm65LSyQSPOpMlyqpfhsPQ8sJqS1JO4Mho+p0IxrVWfsFV5bMsuOYzApUwyBak+6QDsH9CNN/NTisXaOFT3W+AanoomohVz1UJiiuC5IuE6HzvYdN8GvCKpKrsbN2vqaOtiBll9gnSwB206dtS+VreRIw6bSNVo1tV2Upc5y5J4kFJWFQRJx19C3r1G/rhnpqS+onAikqq7JZI6POY+/QKfvB7yrfqdmHPCLUlpupGTEWddmabwSS5nSJLVKGgRZN3vwHTmMWpPNh3J8mZbK6nKagSVFIyhbEhSGXVf9+XDAcWHbWQqGtXMJmLkMrMWsdvXhwxF7o+R4tMZSSGnpo+6mWEWsGJvYDFlqtadvknJfNg9osx1o0U1WGdWA1AXvhFr1yjbWMoZqeZQRVk8yojF7dRikdaMvBmmed7GfcepYdbgWxZMD+5rq2q11IgNYpQKzltXDqW8/LEnqRurFEOf5DmObTRLRZl3ECjTFT2db33LMV4kn5ADpjSTfArTZXlGRnKhKJan2qvlBQujFkQcwt+JPM/AczhFCuR42g6qpx7LAA6kKm7qRYksSLYGosnZoL5bGmQKogmAteSS1vQDf64fS4J+peUcs7QyrN2gzSXVctUuBfjYNYW+WOebuTOQt/hdbTGnWamYCQAwqwvqvvfGUWVXAfkVB3da9RKfuKdNRUObar2VT5kjh0BxeOFuLaWm5yUUaKjBqqoS1LHQCWZuJtz+JwkpKKtnqT/9cXRhu0cc0ucTVAAYF/FaQMQbXAsPLlyGEhNTjuPIlpyrcwb2woBGuoyOLEDbfG2WSGWU1xMCGsfdXYDXzFha+BNewyljJdXZjLJSTez2OqSzE3sAVG/0OFUfcz4wKYaesq33JRFFweAv88UxECOy9j6R6rs/TJHVMYEUwkHiLbHfFIZQ7rwHjJFo6V4YY1MniZe8NgSBsDblwxUQ5dnGcdq8rqb17z0rIfCFhCxtf+WwIYdLk4hLdeTJ4yG5R9oldHoTNaCKaIkDvI7xv62NwfphviBWVZ0jKqnL8/ytayjiJiYHYjSwI2sR1viidqwWFQ0KRvJaFTpGkG/E/wB3w4oz/h1NOKYyKHaNi6AC1ri374Axmu0sOXS1Jp1eEySeIQr4mcobG4HL3dvI4lqYQyzgymbZPM7mIyxLToGKlbbsL2VbH/xiKC1gwVJSd4s6xqQwjZip3vp8X6YN5JxVlmVzTKlaadLSpCJF1eEnS6njjV9SkVJco3+WZ1BU+wyqtSarMJV1wlrLDpVlOk8wx/XpjPU2fO8meTotLU01PRTN36Wpwe+07lSONwN8dYhke3lVE1FB91rMsjooc2HDc/XbEdaexISbqjDUdNJ7WiRm0YulolLMXA4i2/Hh6YRZMahqSDtDlqRQrJBmuW06q/f2USqpNt+RAGxPI2x0xVILRXBnCUM/dVcDU0wA1pIpUEnmOgweQ3QBX9ksizurasjc0s8p1P3JBRyeek8D6YSULNyAN9nGXd6pmzKR4yL6I0Ck+VyThY6dA2miY5fk9BHRQRiGKNfAkZufXqSeuK8BbM9VTGeczTKyQoLBQfEQefqfp8MRnrrhCWfS51mOculPLLqiggvGmnZUFr268B8sI25I3PI17KzQ5XWE11ZBBHIdWl0LG56293bb54WMox5YU0uTrUZR6dbFCjLfwm4IPQ9MdK4GswfaQxUtY1GiI87QySRqVFjYee19+eJakkvlXJSHJjlzOoRzQP7Oyd3IZRDGLbICN+DEab6upOIylaHZnTIztLIj+7DcAi4O4G/xwUnRzx5IUtbIJF72RGNraRsBgVY6fg2PYsrRZtFmBQB5wyo+51E/QcMGEqdMZU0bXNst/jdetXURrYIsZJUWtuf1x0pCiar7JUJaS0FO6i9rxC5HyxmgCduyOVrcmggBOxIS18BoKdcC4dm8uqJXNDMEkistlvZD+fC+18LtTHWo7Iy9h6OUBpZZS+931AHcb4KikB6jbsWzfZ1RFJDTVszMl7qGVtPrbBsWhxkeQU5LPJEDFHB3cYYbK3C9+o44yipKmDdKDuILRZTTrWStUSPUTLJbUw2tyNvTHM9Pa6Rkt73ydsYVFXSRxVFGzIe/iMJ2sQLjn5Gxxqod0ZfKKthWOjf55+68Q1A8tx8sK00xI4YV7DLVZp7RWd6VGkSWuTa9gL8v0w8U/JT4jR0eLMKumSGKEBYlCkWO5FuG+L37ErY5eOmzvKkjzCnRlcX4jY9QcaUVJUzcnJO2/Y2qosyavjJlhke4Kiwb+n+k+XDpiLvTw+APAHl3aCozeeWhqKajp4DZFBjtoA2C3J/Priu4KdA82RUze3vl9ZDHJTk97Gr6wFFtwBva5tzwdqkMn+QpmlzRKSKCoTvEJIi8G5v1Nr/A4VwSyB3yweJ2gvFa0z3BB/Df6/HCtbjL6G97LdnDmswjjd2jFtVQviHlwJsfInbCfD3SKKVI6Qv2fZJpF2qmPUyD9sdKtEqOXLXUkrCLv4Totazjffh5nzOORw+gR/leb1roKZUHcaiouQ4025+Xpjo0rayBtDKSkesR4xT+zI3F4pL6h0Knl5A4sqQC+TKJHijjWVNCRqg1X5DpibjbsvDVUVQ2yvLmpKVQ7+EOWJUbnhwv6YypYEm97syXaWpqlyOshhoKCjpJX3ihpV7yY3uGZrk6r78eewxtSlGkIkcynrK2JNKOw8OnS19x5DEorwMbuh8PZuh0gXnLTMR+IL4F/wDi3zw2pXCPR9DDmX5EM1lenyKQpqDMyi42tiUsqmV9VahgxMszyFV1WB/F59cajypOysU8bsGLDSG3uTcjphk2iYVRQitiNiUET6WHE2txwk3tBRbJSwRSGmiB+8UG4O9x0J54EW5ZY69g6irKRGjheNnVlFlYc78+eDKL5NuzR0bsHm7xzVFI3diMWZIhYHofpbD6Mrww3aGGeduHyTtEmXVuW2oZFvDUq12kHPyuDtb033xp6koPjB0x9Op6Tmnlch0fabs/muml9phdXOkxzLsb9QRbDx1YS4ZzNeAubsD2ea7HJqfcarhWUH5HhhtsX4BtGVBQ09BRd1FFFBGtljjWygAdB8sNaRkj5qzKqFQanMaSKwLWeZQfzwHNLyCjJ9ou2VKuuiy5tew1VCMbDyHM/lviM9esRGSMlBV9xXpWd0rtHG0JVXsdDcbA3F+d7774l8Xd+IeqyMRnkUqyl1WneIbyGxZ1IN7A7g/0k26YOAORiclMYqrISFEcuwPBdJ/TBfIIckcvEk0ksRj7sSU0iBhxHgO/0xryXnlUNuy9SFzLJFEllSRbsQCBu449CWHzxPUfy2Q8I2tQ8lBnNToZll7xjcdCbj4b47rTyhCOaSnPaI0dQiQyoRJDUfhLWIsw5evphNSG+NAkrMvGazJ81M09M1LJHuq92SjbW48CDubg45fmjK+BLp+xsfbKaqp0q5IiHlhKPFfcXPXn5euOuOrase7yDPG1XTyVAgM1PJ3bstRuYzezAEnYiw8vnikWmrQX7IydRDPRpUGGGOKoughijldje41HSBw44ZhwsUNWyOSaOaYU9XZQyosk121X2JUC4HHYb364FmpVkDoqCSemDLGzSxRMzvpJUngNNxtwOBPhgaVYQA8NpmZ2ZnCkMONrch0328scTiIDw5gaGVXpCqv3WiolUbXuLkX4nn64aU6XyjNpIrlrSzPDC7tCX1C4FzyBI62xzshKWaR1vs+W7PdlKcZjLdlUsEG5F9wg9Md+lFwgky0FijM9rJjL2myrwBZApEhBvcSWXTb545ZNy1ZfkXi2jDhjBU1TaybUxToQXIH5XwUsFopZsjSQrHBVSvYtII1A8rkn8hjS9iEkk3RWlXHS18dStJHIUJ8Ljrt8TjJNeRE6NtHU0hoo6iORVgZBpZEIBsbb7kAg8uIF8B5ZRNcmq7OZ/FmEL0YdZHhHvaCNQ8ieOOiEsUxH9B29PG58S+G/EC5xQAgz9Go8rqJKaCSdlXZUOlr9QfLAfAUczrajMIKucZdDNS6m+8kd9ZLWF7ACwHpviM5NYGi4pNspY9o61DCa6eTXcMnd3BHT3cIpyfglbD+yfZqvhzeOWoop0iVSe8YmPfoR+IHocUjFt3VBs6LR5Y1LFIISNDNrI6Hh/fritDWYDtHSTRV9ZWGrdopJlQlPAQQALXvc8OW2OeUneB3GlYmy3KUq5pCqEERtIrSMdtIJvx8sBgUUBZKplzPLYyqMGqlZwqHVxGxPAjpgbiKfBBM3qUnkkaeR5RM5PG43wXY9jqk7ZVSzASxLLEo0mK1gBztbn54Dk0Hd7m1ou0tJmMCQU8UlM7MIx3x8IPQNwJ9cPHWtUFJNGoajheg9km++jZdLBhfUMXVSVMDVHI+1+QjKqySkKnu6ga4ahjvp4aTyuDbc8rY5ZRem6Qn0M9lNRJkGcLKKdALFJVU+GVCN7E8ud8V3rlGao1uYPlOZZJ3kVclHGrgKJWu7G1zfn6emKNqSs3gS1XYqqqYKfMIUkKuAXZDclCPeX4Y0Y4Mng2f2ZxvR01UGdl1NdEZCpC8N/j88GMabYzZ0Rap7e+p+GHoB+aayn7lmlitcjc/zeXljji7wDgd9gMwmfNpqNmYxGLvNP8rAgfkcdEFWAHTKUSLq1bi/h3vigRrS0sjyJKx0xgEGMjidrG/98cK2MkHXJLqVYaTsf5tv7GFGMP2prMwp8knnpEdI00iWYbFb8Avn6cMabbQqwzkj1ZYsH3ckPrG9gOuEXuZPJ0nQYcsyqFQPBQQ3A4XYFj/8sCbye16Rf+u/qLO1Rmi7MhkFgalFY+VmthY1eSPr8RVGdpUpxAgAVhYEMy7lufwwG80efLbSSBaqIvOqUyeJ2CqoHEnYYeKJj+HspmmT5ZVZhUoTCQCxHBSDx/PG1IpoKVC4xAzxzoRqjbUH5qRuPz+uJJ0heBsEidjVxRIJWGpgTfuzz24+lsK5oZu+DyjlqkqDNLIqSAjRbYjne4wk5VmIiwbdc0yvtVl4y7M2jhqI/HDMAPA38wJ+o546ITWpGpclYam144MPmGRZhkte8dbomWUjuZIzYMOtuXLCTjtwW1paTinBU/JFc8zKiLRLW1EQAtZZG28tzhc1g5myAr5agLI8jtqvu7XJPXzwGk+TXaC4s00aowVD8rr9cLtbDdYKZAprn7p3YXAJtbf0v64ZoJcjEzhtbInK4vYenrhWsBsPpaH+ITwqscjzcEINt+pHl54eCbdI3PJd2lo6Xs8DRKdVVU0hWWVBpA1bNpA57H5nFpLa8CtmUy2B2zWDQ/hLgWO174Tg0bbDMqjYUUZWWzLIFjbhYNsL/wDUFONJcooo4OmSK1blFJmBBMyronUD3d7b+huPS2D6aXy7Hyv6E5e5Qw1WIFhwsN8dID4VVTCpRJpEQ8VDbfLGMKa12Wf7iXdrllH64jKOcAaC6PtSaKiSBaGMgvZldjbTzPqePxwYz2qhbH1FnVDVQ9/U0fciJj3bKQw0W5/C98VU7Vj/AFLcuzGhhy6ONImUqD4EAIAubWPTpg2YR5hmU+T0a1FNAo9sa6B1uIAqgFNtif73xHV1HFYFk9qwYvMKmanlkili0yHckm3EXIsNuYPwxz7nWRHJrDQrhpqytCU9PDJIt7qkaFt7bn1xkm+BG28Gv7P9nVymZa3MQslRGbxUoNwD/M5HTkMW09KnchoaflmihebNMxRqhiY08cjcFVBufTFZzUU5PwWSMvLWHMe0i5lIo7o1Csgva+9ox8BdviMckcZ8stFYFEyB6av0xkOGiU6ttIu3HzvbBuh26Vg2Wxy5j3tBHHeZ1HdoCCbg78PI/TDc8HPbdsIqsmOWOPbaVY5AoOhWBv62JA9L3wJunRnZRJIpjVY2VVF9ItcA+nLC7pCsJhqJKPRIssveIR412ZT8MTad4GTNjln2gSQwBcypxM1rCSIhWPqOH5YtHXawwhNJ9ouXSyMJKadCPxLZvpxw/wAf3QPJdB2tyDvAsQMYkku9l0aSbeI9T+2G+NEwxOdZRQQFXzOFlQE273Ux+W5w71YpcmoWSds6GScw0NLU1cpA0qAEueQ33HrbE3rK8KzUH1mbVGXZMZasQRVeknuomuurkLnjYWJOHcmo55NGznc80lRPHUe+HTSyWsrWvc2688c9lLsBfMHyyiruKGcNEqjgb33HQWvthqsVukxdkU7xZpFOrIO7Pf6it9IQFr26bflgbSMeRUHkNIXkVAbEm3Ekm5vf5YdoanVllPNGe77iIhltr3uW6YTUTSyDdgZ6auOHUyP3d73uCAfMXxDHBsm17PdsKmKjjp50M6x7d6xINunO54Ypp67hhj3aNXneSR9osugWWaWmkUiRSACQSODDmOHyx1zhvjkDRgM47LVVNGxmihmjjWweM2HqRxxzShKOTNHOq5ZIq3uHQMV2WxJuPI4rCttipHQOzmeUcfZwUM0U3tiQGnAMuzISSdN/dI1cOdhikdRVRlgYUHbCoQxKaMGJSEWNBcqoHXrYAfE4C1HYbOgzZdTV/dzurMGQaTdhtxHA+eKuKZrPzxUVB9neMaXW+1uPlvjjhHNmbwNuwhkTtSw0MW9nZfCL8x+2OmHuBo65JRVhhjamnSKXUC5ZNXh5gdDw33w7YUgymrpUqFgeCWQEhDOo/ENiWHLlw64WhwyQiDvJ5JG0m3hJvYjp64yVgbpHN+3E9X7DGy1U3s7SMI6UjwoT7zXHOx59cJq4AnZzWeNIyCQhZlJVdQuL7bjCLg3DTOqVRUimKgqvskGkHjbulwJO2e56V3op/cW9ox3vZOsW3uSxSeguQT9RgLkj66PypmLVhS0cJJ1SG7aWU+AE7fHngPMsHmNFQqlEkbqWMqOGXhZSDcbYfNCvCO/UM8ea5FFI4Dw1UKsVI2Kkbj53w/KGs5H2gyPMuzk5TR31EztoqL7AE3s/Sw54SUFyLKN8CynnnhQyCTWpABK72BvYf30xJxTEpl5qhMVLARtYjw7i/pgJJBaPkc6XDSpci/v2NvjhpK+DbRvTdoZxTLSZhB7RTj/Ld/ejI6H5YO7G1mpjOh7O0OZ0ZrBmSIQLRpKF+Z5/TB2RrkNeWBzdk8wLiSGnikRNwIZb3wPhyM6K/wCB1cStfL6hSVII0m5+I4YFSXgZBuXdlM5qNLx0Mg8IsXYIAefHfB2SYR9F2IlpKY1eZzqioDdYblz/AKeQ9TfBentW5mTVhdL2iyXJcpMkNNomJKiO+ppLDZmbp+uNDWjGN0Fxyc9z6aoz3Mfa5ZWNSzEFNVgo5ADlifxG3bM0X5TAMkgqMwqDcQJewN9Uh2UfPf0BwU9zMkoqwakgkSgjSWQHRPGoF+hv+QJwz9x6ZvOyuYiDMJaOZtUM0pFm3ClhsPQ8PliGq5Qa1IitZpjOvpBS1ZSJg0LjXGb8VP7cMd8Zb4qS8kngA7nVVwxs4QSOqBjwFzbDUzGYNUpq5tMJWFGLEtJ4iob6ny2xyrVy8CKYBnETez0koq1lAudQP4T9djtY4ZtNWjPKsZ5DU1IjeHSSjEOgYH3R59f9sNptpjRDolkponpYw7udTeDw6UJuATzPEA+eK2VULjuvF0M6SpqLPNLdhMq6qadQ6JbkB898Z+wj5LYRSd4zLl9GkhN9YiBsfjhVGK8ApWXPPMyFCxVOimw+mDZkinuixVVFy2wHU4KMwzOmGU5ZHQxG9RVX7xweVt9/LgMedrTerqbF+Ff1KxiYZ5l9mWqiYDSWkRrdDsB8FAxbhpFawFStBDnddTyaFgrobI/RvfT03Y40l4FvFCKkqkyPN6fMaeBu+ifdbX1KRZgNumNBtP6EJKnaNrWwQdsK+SXL3j1LArqze7ISfdPQi2KSjveDGPzClny+cxVNLJBKCQ2vZT1t1xJxa5ADrGzXCPrC7hlHAH1xpUGshAkiMLRPEWncgI+uy2AJPz238sLQQYQzU7JPodFN9vxD164VtGa8l8whZVDOTzUAXvhc2CrJqnfoY4xeQMF07ttzsBhkreAtNGhy3LEyvRmOYEQlQSi8Xc+Q/fF4wUPmmKvoZ3tDnlTmszSFWRYjZFF/d5YDk5sPBRT5msUDSTeGylmANiduIwiiwpgZrIs3dY0BWINfQ3vA8LgjFPwrJrTwMRlElTR1lPlo11kiIjAt7qXuzfGwGNBpvJtvsIKmjqKGs9nqQFkvf4csGTrAvDo8aMU80UqAl9JQBOfywrtxozrwHRV7x6opBuosy28uFsQlp08GsOyqnldglNBO7rGGOrw2JawO3LD7NzClSOqVNe+T9nPbZwss0MK94NVgx2HG3n0x2OThDPgAJQ1VLn8dd3dtTLpsGDKAy2FiOO98BNTTQTkEkiIv38JuDpDHl5Y5EmLdZPoY++DlQWjjGrUBe3r0wy5Ms8jvIc69ipjSNFEJHb7qZwNz0JPu+uKwl4MaCLtdUUDz0zmofRKwVtY3HxxRyadAOTGa0OtSNmsLg/LC7TG/+z6uq6ijzKkpWXXF3UqNJcLdnswIHHbhhlFIdM6vCbpwwxqLBojJLEKDjBE2bTT1H+QVUqwtr4EX3HxGKxSRNuzHduGaOiog7r3VpWt1Phv6m1scvqE20FcHNpWiKFkU31X3wEmA6bQVC1vZ/K6kNqvTCJyTezRkqR8tPzxpHtegnelXsF0Sw1SyUc/CoBhB6EjY/O2Bzgp6qDnpujAz0QWpnjq2KSQnQy8yRcHEk3F0eOlfIElJGk2q+hGB2J3A88PKTaoSR077Os8iegkyeSQGSnbvafX+KNuIHWx+hxTTeMmXADn2dZrkeZTQ1LrV0bAlEnA+8QndbgcRw+WEc5RnTGwlkzUtT2UnMzKKzLZXW5EK60+AxT5ZcoVsqossp64B46yOdTfx6CtrcyOWEcfCMqJPkOZGo7pXp2RNrNKFPH9z9cbaVXwttXkLn7KdpKioeWOhgiDEeHvBa/UdMHY2O1o1zkcL2O7QVixRziniCIFFpCQBhZaU2yUtr8jCLsjNlUazzVp1g6wkTabW8ybfTGjpuOZMVKKdpBy9scvybLPbJsxqqyqdbCleUEK1+dtgPmcV3Gk7yLl+2CWSlMZy2P2sHwFHPd26kHe+M5tIVZM9mX2g5zUxsZqhkjZhqWFdBtz344S5SxYydFubZtSVmWlqUo5uqRsU0X3GoA8xbjfHNHTkn8xRyVAeWUUs1UQqi4Gokt4VHNiTwA88M74BFFlVUpXOkEB1UFNKWEvATycNW/CwvYdN+Jw6W1BSt2FSw6KmnpWHiQCeUHkzqNC/Bd/+vGeIlkhhBMI++aNyCqAkW93wgj8xgtJqmRlybKuYeyZaWQRv7PcqOAJNz9b4p6W1pKyM+RPN3ulpNKyFJEeNTtaxBvfqDc46bFM92ipUp82cQhjBUgVCAcQG3I+BuMedrR2z+5GWJCwsrSrGFJCgG4O3zwUqRQd05hDQxzPJeRkkjKXtYHa58uYx1aSbiUXFhxrZoK+ATNTmNmKFnFmYWFiMUoOAhswiNKZXjaGQAa0c7RnVbSWHkQfU2waAHwUpAMzSFkPAAcsCjBLKqnqPLGSMF5RSiSs75htENQJ/m5fv8MT1tRaem5BirZls4q/bc6qSjXjgXuo7E78C3Hrf6Y8/0y+Tc+WXjW4ztx7KAmoItwdxx1EnbHQ+R7sjmFI9VkVHMiDvYSadnLEWKnw267EYP1JtNkaiWaro1rwhaSQmOQKOEo47eY3+eJtZFeSeRdoarJalpKYxNSizSxMbXPMg9fI7cPXFIzaE44N1Qdssm7QTx0VVA0Bddu/ClQ38t/1xVaiboC+gVX9i8lmuUX2aW2rUnT04HGlCLDnyDTdicsghapqcxZY1Fu8kZFQcuYtvthfhpLLG3IGbs12bjAmqczjcWvdqlbEfDA+Fp82BW8pCyrj7JwShKSlaocjdgHKkerWBxpbFwjNNFZ7UGOHucuoYKYA2MoQX6bDbywj1nFUkCkKppamqqhUVU3eSsBdi1+HQDh6YhKW7LDRTMmiPuwD3mkEG2kX5euMpG8GbqaesaXdLup3YDbztjoi00LkaZXkbNUgIxWWUjTYcCca7wFI6tk3Z1Mupy2oPM4s72+mKxhtG+xy/tZU0U3a2o9p1rGJGQtFx8Nh+mEeWJJxtWZtpj35McjWRjpbgbX2PlhWTbzgl3plleSUsztxYm5J88CjN2a/sjma09TI1RdjL3cauSbgDlv64rpqmOm6Nj21dY+zbI1/vJY09d9X/ANcH1DqBjPdjauKizyrAjeKKSEBUF2sVYH9TiWhLNG84Mx2hpDTZ9mVKGGgTs6qDtY7g29DjTxJgaHJ7GTpRJIa6SMaVRx3QCgHcgkHcX64zWLKKGOQBOzchMtNT1sT395WLJrAO3EdfywmRVHwNoMlaNCmZCnkmU6VeSpZSyjYHb48d8VUmsMDjRm4OzJo4Z6eftBRimmZe8SjiaZ3twtcC3HritodaU+DfdkMph7iWLKY3pqOGSNnlnUPJUvz1dLLw6X4YaLsM4bDVtSzNEVNVICJe8RkABC3uE6Ect+WM0IiqeVqmlhLRyRFxrKPsy+Rw0QSFayf8S0JjYWUNrPAk8sUJCPtYXquy1b7KI5QpDSFt9Cq1mKjqDa/lfEtRWh1awzkagzy6Y1JN9rnYeuJcLIeTa9ksxYZVU5VLa8L+0QWa9wdpF/8Ai3wOM2mjt9DPbqbfccLLZrgaTe4I5HCM9lIG7U0JqJ6XMaddTVtlkQHhKLD64nqf/R4etp/Dm0IK3L5qWt7qqRIZbAhAeHQ+YONGSlG0RlgGSpky2pWpjuZqeQSArt8PiMUisk/NnS8xoIO1PZ6GZHVhIneQSfynofqCP2w81asp9DkNZl1XSVz09TGYnF7hvofTGtJCNMsonlppzFFUSqtrsBtfyGNd5BdBlRmNQ/eSXchbksxuQCbYFC5YxpO2mfKUH8QkAFreEHb5YDbXDKRZfP2hzStU99XVZBF7CQgH4Dlibk/cPIE0siIzCWVgxuQzX3+PDAbGSooqwagkQxmND+Ete3xwYvNmaTFxW0xeUsWGwIaw2xW7VE2QVXmqdBYlbeJePnbG4RkaalpXqacNNMsVHBc6pR4QQLkAcWNuQucStvgqvqW1TLVMlNAHSiXSWVkIaV+Ra3ADkvx44ywNVtBtLGSslQY1NLSgA3JAkkttEOpO1+gHpjJXljX4JU/eyMWlIlqZZCZJAOLtv8h8gBgN28DrAYB3tVHFqFppbgkWsgF/yH1xpy2py9iDNnXd9PSUkxRe5CaUkB948Tt8Prh/RNvSz7snOrwBLuw207WN2G/mOmOsUR59T1UlDQ1MkKOlJeGeRNtJYkqbdOPxxz+ojaUhNRKrENEKlRUVEcRCRgXIFwt9gTiEeBYyeWkO6Z6CDKqFmCtKFM1ypJBdyLnlwH0x26SaikVX4bZKnp5KoFJ7qw0tZWuLG/D6+dsPnya/YaR0WksXkMoe11tYbeX1xmzDGBi0YDkADit74VsNEhKrXXiCbeHCp2Y0dLQ+zUUUUqjvJH1sDxXawHr++Ieri3oOhoPJzvOoGTPp4hcEyaRZdjcbX+Nsc3p0vhpFViQhkdY9aoobTeVQq38N/Fw6EqficW5QzdZLqKSaSnraCSIXqAJIBr4TJy23uw+oAwVxRnbKKapeCNTKHqKeRWWeO1mZmNyR0cWHHpY4Vi06sGrcs7iNZIwJKea7QTDgR+hHMcsKm08iuODPosvenTKoVSbOTa+/I4s6RI0NF2gzDLKQFK5JFjOjupX1NY7/ACvbAu8j+DSUP2hwT0S0lTRgAnxC9wd78DiilimakRl7W9n4l7uClYFiTeMBAp67c/TCNpcIyk1gN/hlH2ly/vqCsMLKbOmxNx/MOnmOODGMZK0GUrQoj7NVc7SRUmY0ckqG7wi5573/APGE+En5EA8z7P5vlUJqqmoiZB4bajuT04C+MtCuTMXrHLVKAHO3vf8AnlgLTSFtsY0FFDJTK9RXiKPTc60F/gefAi/lgqCHTC4M7paGpVMuhM07kJG7bAE7XtxO/pg7knUUFm3WuXs72dmqqydpHjQuWY7yyHh8z8hiv4Y5Mnk4bUye0VTSy+KVmLyepN8QyQlyeUkElTM0MMWpyC2q9rAC548cGrNFZopW7agSDY7jgePIYLMdT7FZJTrl9NVyfeSEtIFaxCk7fOwGK6XFlawX9vaktSUNIzgPJLIwK7WAWwP/ALsJ6jhBTFnYynhbOnUrqWOmL6l4AkqLfnhdFLcZ4wDZlS/xL7Q6yLRdElUzG3BVVb/t6kY01unQo5zrPZqCvp6GA07LJGXmMqFgCTsNuHA/TB1Z7WooN5FUXa7Rq7zLojKRpEita/5jElrvyg2B1OfwyMjyxzwkr4QnBh1+d8Pvk+EBs2cPZKSSUCqkWFOBWMhmt0Fth64stJ+TplrpfhNPTwQU1OtNTxCKKPYKPzPUnrimEqRztuTtloXbAAJswlvUsBtpGnfFIrAjeQUC423OGFIxZIkEVQskjyCdWDqbbhibj62xKWSqbapnEM3opMizirysjU8UmhSPxDiD8QRidXlik6af2HMKepDElLlo99LA7EehGEUmMm07Rr6ecTxLLpK33AJBIGFPf0tT4kFIb0PcVaPl1VbuakabkX0NybGrwS9Vp74blygbsdl+XV3b2tyntW8vtrgJSOz2DOOHi5krbSOHxw2nBQpo8drNjnt32GynKFiEE0rTVGo2YjawHiG3G54Yutsrsyipcmd7MZs/Z95svrdbQa9Uig30X/GnUdRz9cc8nPSnUuAJNYZpc+yWjzyjRzKliuqCqjsRY/mPLlh5RTyg3eGc+k7I1FNURg6EUsF70m6tfmLccTcmuQOIyPZ1IIo0ZQWlXVdjY2HDbhbzwkp4DtoqXIqcT6GTQD/K1/7GJb5Ao+rYKDLwI1I1Mb6iDew/IccMsjpIBkkphCSGLFhsgHH54YOClWnRRaOMC2+rf6Y25GopXLKmtqQqQks3uoin8sMp+wuweUuR5dlMqnMpu+qGBK0kO5uP534D0G/pgvPIyikTrGapq1lqSkcNOG7mniFu6B4+n54G72G25sJpqM1NMaieZqegPhEgXxSdViHM34sdvXBUbyxr8IlVVdxFGoWGniukMAbZBxJJ5seJJwHK+Bkkj0g06ofdlkTYnbTHzJ82HyX1xlhE5y8DfsvSvNVx1j03exyt3UN97Jfjb+q3wAGObXe9rSjyySebZ0ebIIJsploRLMus6g62uj2tqTpz+Zx6enBacVFeBW7OXZy2YUGbOoa3iA8DbGxIFxy4cDhG3ZN4HVJWwzSPC6ienqIjHURg21DbcHrzHQjFMSVBw8MCOQUUAmCZrUS0zA6oki0uxH4Dva/niS0F7i/DcfsyVaizxo4iSEnSoi23AGyY6EqHL4YhIrapmWN1Wye4wFt7bX9cYyDrgi7XuefXACLu+jdn9jmDRO5eV1e4B2HHkLDEpt8AeBx2RqqRq0u7Mxc6YXIuurna3kePKxwuk1YLN0wiljtpU3HEY6GrVBs5X25y6emzZJmkcR1Pg1IRcsBdfQkat+oGOFaPwVSKbm8mZkeQskyoqSXEjDq1vEu3EG9z1BPTAKrggQEKIsojs5ZZPxI4349QeB57Hrg8ZGWMB1RDJmM0tdRIy1771NOAPv8Al3sY5NzK/EbYOGLJbXaBIKp4lkVI+8gmNpqd1srkbXHRhbjscK17haTygOpyY1sjtlDGZCP8mU6JASfk3wwVgm9O+BNLllXR1JFZTshFwA62HMYfcqwLsaLY0aNWYAFtAXxb2vt+WBZkmAS08sTLoNrjcEcCcOmgNUShkZKRGfUzkeu4/LlhZXuwLbROnzaeCZZqeSWN1FllQlT88HZTtGGtP2gzXMqdoqvMppI73Ikk2xnZrsCmq9UbJqk74tcEOdNt7i2AZVRdRpUCmWoI0wkkd5yFuRwsqHSdWa3sfkb1lWma1CFUUkxLb378/L+zh9OFu2B5Ae2GffxbNhSU0+qkp2KMAdpJBsSPywdR2zIyEqhpWcbWYLY88TfsSlyWBVQFty3U9L4yARaFPaEhikGpyNTnaxJ4b9MHwGjuGUwrFTKIh90FATfkBjoiqVFHyYLt7mBfPFgEd0ggUM4uShY6jYemkYjq5dAug7sNFJ7RVyLuhRULcep/TA0FlmQzmp4MkfMq6SXvXqZ2lc2sSCToQc/9/TFMRtsNGHzCsqJpHqGi1LLIRdW32t4fQbDfHHJbnuYGC0NTGtQ8csYVnuNLGxtgSTq0aKt5B2gR2JWtRVubKzEED5Y29rwNSO/w1Ec0YkidGU81OO9O8mLAwvggPQ4Fxf5YxrM9WyKk0zOyKgJLFuHxxVcE2UQ1MUirJE4dTuCvA4wOB0kqVMYZTvbdeYxOqKJmE+0Ps3HWUyZ3DGBJSkCpYbExngxt0NgT0PlhJYWAs5hUaklNtJIHBtt/3xOP1ByPuzNQs1LURd2FlitICPxJwPyNj8Th3HFo7/Q6qUtnuPUfpxG4xJnrIo7Z0MmZZZTZ/BqM1MBDUafwgHZvmePmMUi8Hi+p0dk6QWe01fnOU5euaVqyPRgpHNJFqLNsfGeJJBAv5DE/iTT+Uhxwa7O+zeRVnZGLOWZ8rqnVSkUk4+8YnZQDcnVxAvzx0bvi1GZt14ZyTMaity0SUbSOkZk1GFGIQE8wL7Yi9NxltfgnJNOhv2Vq6uaWWlLl00au7kuVbffb9sGMU8DRZqmy2lkS61L00p20yeNB/pI3H1xOej7Mbk9GWlHBienkVgD4JALkeTWxTR09NXvHUV5F9Z2clrZzNabUf5ApA+uHejo+GFoX/wCGK+OVmfuYlHB5ZVW49Nzjllpu6DR77Jl9Do9okkrpGJutMtlB82P6DG+GvJna8FlVmrR0jRx6MuhcW0R2WRvIk7m+Mm+EZrGQfL6fMayTuqbL5UiYEmokGhBta5c/phlFvIFJXQZ3WVZaliwzOpUcNJECEG17Hdz5nbywXSNYJV1r1DPNUymRtNr+6Et+Ech5AYVtsfCPpKiPLl7+tAM1x3dK9h6PIPLiEPHicMok56lDHKMhzLtDUNPOkkdG15XknJXvf109Tz4DDxg3kjdnTZqSnyHLGrKaMSVHhAktey9FHIWxo6UdGNrL9zOTYhqPtBGXwSRiNauo1nS2rSgF+trnCv1O3HJOWoomWzLtI+ZEzNBRRySAghEN7Hcm9+owr1ZSQN1qyGVSrVTR96Up5Y47x3NllFjt5E/LFIaibyZNDmGNfGVULr8RHDfHUMVzipjqAVEbx2BCkbg7fpc3wQpE4sySWriSMBoJY2KkrY6lP6i/ywozi1gMWKOZyveKgY+Fr3Ba21rcb7DGoWzKZ9mNLS5pJltGvd0VE5jbuxYyPbxsTzuSRjm1ZfNQreQHLq6elkWWOeTSbgpxFzsPoT88R3PwZHTk7XLJlVNNTtFYpaQg37tha4tx2H546fiuk0Mqohn8SdpOybzr93Ig1hj+Bl3B62B+NicFtTjY1nM0knDs9VH3RbYmOzaSODLbawN9uYuMc9xboaMqJFotBJKcR3iBSUYXJ1X46TvY8jtjZRfDRV3jQOXVnIVwyTBvGp5XI4EdRt+WD9Ua65HCvR5uU9plWjr1WwqNI7qoP9YHut58DjYYa8oVV9DNQTdxVIY5St0ubqw43BGx/u+NeTeA6DOa+npfZ30VUJAOiqjEgHUC+4wOQUykzZJUnRWUE1DJc2ko5dY8gVf98Cl4BTB5shpqmP8A4PNKWZSbBZh3D7+TbH4Hjg/YVqxfL2braMGSemmW48LBdS/MYLl7g2C+qogjLEBISbsQcHd5EcUXQwSSUIp4aNzIH1d6oa7C3DpYYDkasUkfUuUVc82iKnediRfQhJH7YG6+DRiavs/2JnnPfZkpjivYU4bdv9Vvyw8NNt2zNjHtd2qp8tgOTZWyioZNMsqbrAvQH+Y+XDFJySWBeDnwitDLOskZ7srGsZazFiOQ5gfniSWLFzyTjp46hFWeQor7tYXIHp1xO2mak+QCtVkcIr2UW0qOnK+Kp2LIc9ncrjn7QRUtTUxFN9UijUp22AvxFzgWt1DRWTs1BRx01BDTwAiNECLqa56ccdKVIY4r2jzaokz2urqVrXqHVGsDYA6Rx8hjmw5uxE3ZPsz2trchLoyRTpI2p1kOlrgcmGGva8GuhjnPahc2lLrAqQkDQurUy9SSNrn8gPPCasmxrwKElQSFQwFxud74lGNgR5O6Oe8ut1G3VT++Ck0OgXvpJWaTQCWNyQAu58uWC0m8gUbO1ZQ7oqwuzFg19X54vBMaw8yVsdPHLPGrSA6W0EhSL8RfysbYtgUIBbVtsCPngGoz2eQioNTSNcLKliRx3xWOUSk6ZXQ0qU8IWLYXJNyTvgsC4CYJlcd4CVsSLG4IINsAYuMs8itEQZoWUh42tZltuPiL4DSCmziXaTKDlWcy0qM7Q31xOw96M8CfyPmMQ4eQ1RVlAqMuzSCrEgvG4JQn314FT6gkYymroaNp2jZrLA8jimk7yPYqw6Hr54m6vB7ulqrUjaGWVvE0klDVeKlrEMTg8ATwPzxo4YvqtPfp2uUC9jKChps9q8iz2Rkrm1rT6j90Qybm3PUN+XAYbaeM6I/ahSVNNneVZK9XM9Nl1CrrKx4s7HdfQKB5AWwXLavqZO8mOzyZqyrhmHhfuwr2O5IPHDS1N9NoWbt2SofvUiaORhLELqeBX0OJPDNB2OYe1FXTOGmTv0DaWdSBc24NyOGushbDqXPMo7QVC0ddBHE4J7uRXIuenG4+eDHP4jWxbmCrTVUsaTzrTKbKbBmHztiVrcNvdDWgyOqzHLkqIsylaPTdQtMNR8rlrXw+y8jKeDyTKnhYpLlueVJtYnUqp8o9/rjOH0NuXuSjlqaNS1H2demcD/MNCWYHrqe5vjVI26INUt2izQj2mnzKSNlH4dNz8+f6YO2QN1n0WSZw1xBlxp9O4MzqLm3AC+/0GF+G/JlNLgOoezNeKuMSyxxVDi67g2H9J91SN+FzhlD3Fc2zS9nso7O0eZSvV1EM8os/fzsCOdzdufLbph0ooS6G3aHtJkBoRSU2Zw6CwLrApbVv1A+PngSnDiwbkzHZn2vzGupHyyCpkeiVrNIVCySLyB6L5ceuObV1W/lXBKcm8IztZNFJUOIAyQncByCw68MTaROVXgH1RLQVLPMRPdRFGEvq6+LlbDxoMWkmG5aKutpZHpadmWnKljqHh3FuJ4XthtreUOrqzezVQrJaat3PtdOsn+kjwsvwIx2xluimUTs+ldlppCIRKSLaDtfywxjzTDtZBce7flgBo8K3KHcBHVth0IP6Y1mMf2xpVpc7zGk7iP7+XvUlIJYg+IWPnqxx6lqbFYniWojy+SeRkIjdIypYatweXHphKtWasWGZFUaK4tMbQah3pBJ08gbDjbp0vjR5DE6eauH/AAzWwRqYFp7lpVBVJbblgeJBx0tfLSHowMVfl1bJ3KgaH95JVvtzO3qeBGORqnuBZSuVlpLUlZaNfd70+KG/GxtZl6qbdQb8bRnGeB4SKJqgRMTUBI5b2O9w23I8wR9OOFV3SLfEiz5oW0r7Ke8j492WBA/0nl6HbzxqsZY4L6PNXSnajZVq4QCXpKhCwX0HEH/ScbKNaaLGfJKqYystbl76LfcN30YH+hrMPgTg4aoD9xe0ft1Z7NQVtNUlr6ZB91wHAq9rHAarArd4JplObQ6I6rKK1W03OmAsp4c1v6/DBa9jJ+AOdWSIQoZ6djZtIEgBt18t8b7gdUfUtHmtbEj0grpo22IAKpx4gmwGCo+KErHJoKDsbmcir7XUvDHcEKsrSOfqFH1xRQbNaRpsvy7KcgbuUjKyOuqQt4iwHNjtf02GJy1YwltCot5EGb9rajOkloMkU0kC7STuQrsDyAHujz44eeqkhF9DFGOejnckKY1W7Na+oHbYcr7+dsStC20xWKeZ6jXHEXFy5Ki+kDck+WKJ2hKDXmiWnDxTq8jAkqAfCPjx58MLtGtVgAv3za2Zgw248cNwJZrOyRi7+paUE3j0bG1hxJ9dhhEqeSkTZUOcHKMmmKPLVpEjmyLbuQASGIO9r2xaLpB4OTVKSxqHFyWF79euIxryRXIIkbTgiRrG99sUb28DcMLpIGgkvYkDliU5Jh84CqoRR076dIckMrsTqt/KBw/8YGm7wxsIphDpclZGG2xBAPy4YeQXRaUkSyyK4fnYYRo1M3onq6qsQTTGm0kSIQbnUPP4kb4ZTd4OqMKeRkKzM4CJKetaS3upLsCfMrvimR3FDSjz6skbuqiBHlY6oVRvEUBAYna1xe+Kxdo5tWCi8BtbDFWVBjjLCoRA242IN7b/AAw0ZURlCwIwVUSOgjKta9yNr4omibTrAPS10VUsqBT3sEhjkBtsf2xgtFsjd4pF/ljGsz3anKJc3ytGp4l9ppCzg82jtdltz4X+fXEdVYsZZOeFGBHHffUByxzpWUH/AGfhiejqUrJRFCRtIDbQfPHRDTtWwf8ALnpP4cFd9wM1mjiF3e7HdQvvH0H74k4nvLUwEZ/JUT5VQdpoIY0rcsmXvv5igPhufX88FOzy9fTelMQdru3M/bPNIqyenhpdEfdpFGS1he5LMepwJRd2cpnKyaQyBTKsjxkWYG5X49cGy8NFzQTSi9ODGxJY+P1xNvOSE4PTltZYYWjMhlADcNJ5DAbFSd5FrxD2wHul0JY6RxI6nFFKka8hklSKiJtTSqt7Bb4nTTwFuw7Ju0eY5Gg9mnjZd/BKmoWxVS9gbvA3/wD1CzlplkKUxFie70XUD1442+VhbQwl7fVNRRmnkoKcF1P3iuQd+YtttgfEfAu5H1B20zCgjmSKkpJCXvqN9xYAWttYdPXA+K4hckkeSdqc5qUkV3jgjIYlQmrZuQ+PywvxbAp+wqmqq2vZPa6tpO7B0KTso6ADhhJajJvUbJ1lL7JUGPXHIAob7pw4FxwJHPywkrbFlaZCMKxQvdU1C7Bb2HPCrkRVeSw91DUt3MuuDUd3XSSL3vbljNJ8FU1eOAR6hW1KEQA7Fgb36fDGpiSzgAmbTJpFwT/e2HiHTouoatglREyXEyaSL24MGHruOeGeB5q+DovZ2b2vsodO0lLUkAn+Vxf8xjo9PL5KDp8DGm1R0kMdQ+pwoV5SOfM4tyUAZzFJUCZV1vBLoQKwGoHa/wAje3ljUHIYGQyOiyKWUAlRa4Bva/yOFYADtNl4zfKFq4jery9PvFtfvIr7H/p3v5HE9WG6NoVo5xMpeZmXxJfj0GOVAYTS00jQP3DKxvY72P8AvgpgNtkWcd7lcuTSlS+grCsnushvqU9bX+I9MX05Wto0X4MtmlFU5bmSJ32tHQJFoUHUOA+IwmpFVwZ3YsfOammqhFA5jdToYi/DmL9cLCFZYPoHUWcU9NmUMlcZIow+qVBHcen64ZRd2wxNTDF2NzOS1PNFTyPv3gLU9/jsL/DFbi3RVSYVVdghLEpjrnmjXde+CyW9HXSR63xtnsNfuLKjsrXCoEFLWQ1Dce5qR4lHQFeI3HLC/DXCNvB37H5gSxqRlsbaveedhY/LjwxtleTb0OKPsPXRzd62YdwpUA+zxkE/9RNrfDB+H7g+J7DhZci7NU7pVZ7pYndZaszSE9AgvbhwCjD1FA3MWx/aBkhkdYKOtkYe48y+952FyBt5YHxEuALPLM7nPbrNq4NDSPFQoNn7oXa/qcSlqgcksIRx51VU1GI4qlqh2W7TSatSNvcb8djxxOcYt2H4jSwBQzd2hCtJ3pUCLSdibi98NafKFvBfNUuWaNjq5MzcWNuO/wAvTE3FC7mBTTtTwv3LsusFWAJ3B4i3MYeHJroFpZIJJwrFlNiQ17WPXFGmsgoO9nipSHnjMgbxALe1rbH08v8AzjWFUuTffZxRalrpZAjxsyxkML+IC/642nl2PFYNL2wMVJ2VzB0REMkYUlV4lmUb244rP8LM+DjaxgsQVKhSQbb2xxskiiajNzJGNI4eHDRn4YUslNBI8FQwkchTzO9vPDaiTWA8MYvGal90NgCxtuLAbnEVjgza8kkWXuXWMy93YPKoJ03HAnltc7+eGi3wFcn3tAPA7DbDWg2b+aGIsWFwV2DAcMMpI7bR6KqCBCP8xiQAq7M3C9hztfDJtjvhtD/Jck1UV6iwla/3iEhgCb24m2/646eEcU5JztGhip0iQILtYWuxuT6nnhQN2RKaCACQMYB69DSyA64E1NxYCxPxwbZmkwGXJ4/+VIy+RF8Nv9xdgFLRy0kizC5Cm+pTtjNpoFUzm2d5fSNnc/scrRUsosCEuDJb3R5E45sbqR2QlFqqyC9mkefO6VTAilCZHcLcKqgkmx28vjjoWp8tUWl6eO3cn9vuO4qOOMkqoG9ztiLO+KSwhtlsiL7RSzRd5BUxNGyXtc22H6XxNOhPVaW/Ttco5hPFDA8kSwKGW9wCGJ9DzwU5Pk8alYvCG4AUKCdumGZ6OlOtO2uB7BCtPRge8D758/2xzylbPN19TfOwepJji1KD4hZQMND6kk6AoyVBCAmx3DccVf1KopKtEwLxFVkW678fPyw3JNsJTX3VmOnUpUADexwraBdF0MIUk6TY8tjvhZOxbDzS92wWXmqtbyIuMSbyJLDovk7kzE0+oILCxG+C3aC2vATA8eo9+zBCjAFVv4rbfC+EVCxecnyAkqQgBG3XGrA1YPVVlVtRA34HC2TaPJAQpA1Xv1xrMLahigY30gcTe23PFIZZTT9ytXRGKk2sAVtguOBprBc0ImjaTktvzwFgkk6smkCR04kVBqYEXvv64Ll7jt4s6H9m1OuZ1U2XvIFhcxl1Gxazcjy5/PFvTPkMGdSquxGTTSqIhUQSXCsRJfUvTfzx0D7gOb7NsqWSJoJ6qBi41DUGBAvw22ODZrZGb7P6VZ19nr5VLELJrjBJAG3C2AbcQ/wLNS18EtHmaHxEP3sR4W4WB3BG2MHcjlf2j9iW7K1XtsFQslDWSMI1RSO5OxKk8LdPTHNqadO0KzN0dSmgCmj0qV94WJPniXDAisSvLUxBJxE+oFGJsFtzOGTyNFZNtl0WW9oslFPVh2qVXS8cbAOrfhKX9b9NiDi8WpqmNyYXOOzlVkWbCnq0FiNcUo2WZRzHn1HEHEppxQKyAS07VjGQudV767XJPmeeEU9vIOcgbiYSCFVDazsDw2/TFFTyG2MDW1FP4oaueNVJJj71tIB5bnfG3Xga3ROnzuppGM8Va6kqbSB/dwNrTtG3FE+cV1XAs9fPJNJY3MjG7fS2C4pszd8kctqJ8w1rPUTdxfYGUsPkT542p8qwKeT0opaoBXtEwuCV93r8cKpJxs2SxGkVLGZtje97flhG2C2Wo6yJpcbDgRzxN2ZETBF3BWNlBDEsSTsOn++KXgbwexRvK71EndRkW0WOwJ2BAF+hwW6FbbJinj1rqqFFyBq0mw9cIshooaGOSIqZkIAt4lIv9MPwzAsNHHDVmRZYyQPCCCR58sU32jDSOF6mQvPVEMSFZ3N9PIb9AMI3bDTbyb3sJHNA00bltLOxBA8DaQBcHhfff4YrpDcYGX2hSf8A4pIARdpol487k/phtX8IJcHJlYytq0luAYcPQ/pjlfBIJVDpHdnfmpxK/cKISQFhuqk/XBUhqZKBVKsjyBVC31HlvhkryGKsDqal42aOGRtLCzaDsw6HFYoDdcBVOtGsVqipkjlv4kEF9P1xti8hVNcm5anZ5FSdmgikAYMDc8NtuXX5YRRt/MXlNDHJMpp6dlqHL1MqLpilk3sOf98/TbHbprBOc2zQ0j1EKgNO0h4kn9uGHaJ2HirIHjUH02wtDWWK6SglPkcAJNTcW44wSR2tffGMZrtBV1X8Dqw1NIrayl4fFdL7HruLXwJrGAWcyrTVGEGamliRGsjMBGzG19geXnbbEUvcZfQP7PSP7OyRRkvKLTyXBAsdl9Dxtho34O70/wBf9DpacrxBvzwTuTPWjFmBOm4thZIeMhH2h7Nx0WVfx/Le8EsThXjC+CMbDUo6X/PywVweVqaUYa1GZyXLVqxLVVN9r6P6jzPwwGw689q2IYRI0ETSTRlUawUsh3vzF8c+22cElnILOuvTqZFuuwvsByw3BNkUpYWaNaieNFBLXUEkHp54ZMCbDpsmqZ6PvKRO/p02YxruvU6fUcsZXygsBkjphBD3TyGoue9DL4RvyOAwSapUFRQQvQyMZkSRXGmMjd78fTA8ASuN2TSmuAbXtzJ4DCWJQRGFSCWMJEyyWBdluy2/lxrxQbwViFZGNidI23wrYpbE8SK6XYSC2gBb3N+eD4yOnjJapLG5sNtwOGFFIO6gW089rc8ZGAJwtTKVa6joDa/PFIWuCunG2Az06xuXRrqCLAm/HFG2+Q6kayGJpaJFJ2F7bYSyN3gsZtETIANjxv5cMYLwqOg/YuDJ2pqvASEgXxfyi5/XF/T8saB3diwcFmuoNwRv8MdA55rLSJqIAJJU4xj5yRMpcKtibN1GMbyRuWqUIQKd97e8MY2bOb/avTw1ceW0ruIGqJJYwWv71gVbpYEb+uA1aoy9jiss9SKs0dcsFK9Mrqbppu6g7EjiSbb+mOVxzTMkCRwT1TRyugBIBC+vC2F+hg2gq6mhr1eCRoaiI31AX3vwPl5HGbp2hjplDneTdrcvTLM2iiSok3WMtp1N/NE3EHy4+oxeM4zVMYzOe9hcxyovPloNdTAG6qv3qjzXnbqPlic9HygcGIkiAn7w7yC4Or8J6W5YRNrAvkGkR5l7toWVC1i9rHb1xRUs2NZTPQlJ1kVgy3sFYWI8wMFSXBttEnYS6YplJUjcW3vgLDtBwHUuVQwAzLKVcJcRj3b9MK9W8GK42/iDqC4ATkRa9+O+Fl8ovIVVpCdDaWBBAJU8VGET9wMr7ySnsrxxJ3qakIXcC+x8r254eqQU6IGpcAKNDBjqZgPF0tfA8UDdRZMB3MQjuTYsbD4D+/PCox8mXVjAST01QkLKdJKFNRA2sSN/PFXjLGjnkpMI0ot3MwvqBXw8dgPhvhWzEswlamiQxxXmW4uovYHAh8zoLAIs3q3KQPKxh16innbjizglEVvB2L7PyP8ACUTq+pWmlN/+rFIcBjwVfaNIV7NQkDjWREjrs+Bqr5TS4OcxtTyuthbaxIH5+eOFtoWkyuYPGQbkFdrdfhjI3B7HqJOlSRjP2MiNYZY6chQO51arW31cATz2xSDxTGsHpkMalpNBdzqbbhijp8AKnamdtWlh5KNsLTFo6DTVz09UkVRIsTgAkSHd7iygAXxXShMrL6GoRKpKYGni711I1KXtffexPP8AbHSsIXkdxQQL4XkJa2oi9tutumFtho9mpCq64mJHGxwUzNFdOdM6+e2M+DIPGx3wowJBVTy1lTG9OY442Cxsfx7bn03FvjggOcduM/qjmxgjlnpUp12ANiGP4tt/THPOTcsGRh6rOamZlCA2WMJJLIxkaW3Unlc8B9cN9zb6VIfL2lph2bo8uy8MmZLUB5anQArR292x5gkXtxte/LGk9sWx46klW1mtys1VbTQF4lEjrqIQ3FgSL35DbBhLek0ehHVWzdIfQZbBH4pAJZPMeEfDn8cWUF5OTV9XN4hgunjWdGimGqGVTHICOCn9uPww0opo5Yzd2zn8tIuU97SSRmIQuY2Cm3ytyN/PHE3tTbLN3libMc3nzmcPUPr7uyIFFgoAsLfDE7zZHUnbF9RF3MoQsrXsbq1xgyJyRUGuxLLc3642DchVFV1FPUGanqJIZb/ga3z5H0xra4C1kIrax8yq1mmSEPpsxjW2ojmepwHK8k3yexRi2wAvzthGzIuCHVve2BYKLLDTfYAYDMVTTLEurQCSN8ZK8GSBFkdm1ohuDueVjww9YoPgLjeSwPA4Ri2QqdQAsb3Um4/DvbDL3GAWBdmLqQrODdTwG37YomPCRb3kYQju17si1gOV+BGMFu+SmHujIFJYIb3AFzgESyUNYyOSxY3N8a7M85Z0/wCxGB5M6zOeNgNEKgLYkEkn+/jjo0OGPH6HarMk6hFJbSSbna+L+RvJ65fv4wsQY2JN+XTGCRPhqogxY6tRK22G2MAkzR+0xKpNiGsB5Wxg4Odfa0ZBSZXZBIO/kPei/hFh4Ty3/TGCuTmXamg9uo6bOV0lgVp6wdWt4HPqNsR11jcFoROzKqTamRGNlNrBSLbev7450/JqYJHOz1E2m7XBkYje2m5JONTkzISV+aTVNQCAUVOHUnqcXhBJGNJS/aF2gpaGCFasyqrXVnF3t0vz+OGTksBi6eRwO2GS5+B/HssCTnwmpgOiQeZ6/HAlT5RVRjJDWu+z9JKaKooc5h7tgGjNWpU2I23G30wr0VymT2vwIq7sR2g194lJHUovutBKri3pcG+F+HJcAaYjr8hzCGZe/oKmMA2OuFgBtuSbYyjJcoVkamdY2jghkJiKKhJUq2rnxwriiqjaIgNR09UwjWaRlsrBtOgcTbkThouLwbbSKqYVMlwQ7qL2up+dsLOKvBEYU3Z3NcwAmjoZRCQfvHsq3HmdsZRlQasfUnYGsapWCrqqWnkJIKFizCwuRttsOO+CtOT5ConQuz/ZPK8pUVQtU1BHhlcAhRb8PIfni0NNRyNSQv8AtBzTLY8mahqi0lS4DxIli0fRz0HEeeBqtNUZ15OM1tRVwSlEaRltquOGJwimiasCWpqK2ZY1axY7kbYptUcjBUeWhYtcj+M7Ar9Phib1M0jcnXvs8hdOzMS6xpWWQKo4Dff67/HFdPKsZcE/tBpWXssrAkhKqN+tve/fG1sQA+Dlr1ZD6gFsRueGOJQNaKpp1mAvIylR87frh1FrIWky2mnZv8pGYgEsg32A4+WBsdmolLOahAkcZdnNgoF7+WNWaB4KK2rSOIwLCVlU7vz2HD4HFYoza4AJGWMqrq2vSCdDbf8AnDV7C0dto+ydHNX/AMQlEzMHDgF7LccLAdMdd1hDGktpXRBTs1uQXYYWrDYLLFKZVllgAKAgEx8AeI9Dg0Cw2graevpxLTypKtypKG4uNiMLwMAyd4kvgIGlt/TB8ChD08rV8dStRIIliZGg/AxJBDeotb0OFGstklWJC7HYfXGM2cw7dVFLPLJE9GiyOgdp1S72F9IHlfj/ALYSayA5kxsWCXI34jGFOq5yuV5R9m+Wd3SRiedIiJtA1F+LG/E88CSUo0yn4cmj7MWPZ2hG9zCrE2te++/zxXTioxpCyk2ONgQCQCeAviopZ3YK4BjB9vaSUS09XGmzLokNtiy+7fzt+WOLX+WQ0pOjEyMXcSBbM3Gwva2JxSI3eQcqwvfj05euCzFs3sz1eunWSOEoFAkfUb2sTcAc97csZhiq5IU0M1ZOywIzsgLELuLDngrgZW8IIp9Mjnw/HEZEXlhKtoPP4HAZgpHBAO+EY1lo0kG44eWMHkrKB9xswNweluGGToFexWlJbV4jZjc78fXB3AphEcSqLXHxwoKKniDllUkA7E24/wB2wybQV7A9RGREIifCX17AXuBbj8eGHUsUHgFmUGARhT3gcsz6tiOlsGzOWKKgG1KFW5PC2BYg8WQQ06LpsjEixA8Q53xzu7sukqOn/YzRx0yZpLDssrppvy24emPQ9M24tsWq4OqJ3rTBnOkhbW6+eOgKs8IklcBtUbAcRzxjZPXV9YGvSQvHrjGyREempQhRfSbnjfzxjUc7+1QIYssKyhPvZNUJY+I7b24bfrjBVWZulho6jL4aKSp1e2QmnkjMdhEb3RgeZ1HAeVTHOV5utZSCWlmBSSJyGW+2rgTjiUaltYrfgQTtNCQGZlNrkXx0RSNRBFaUcgeB1dcF4wApMrRsd9wd+eGqw0XmSNxdx4ttwcLTXAMl/wDEa1qJadp5jSg6ljMhIB8hyGNWQptHsOdZjTuvcVckQ4mzEYKihlNpG17MfadmFLVGnzaVqqmZLBtldCPPmPXGcnFWC/c0dZ277OVsemenqC3L7pXP58MLvjLlB3UAzdocgoaqRAoWdD4AKbUBexFzcA/oRgXFOwuVYL8y7WUtdlpR6aZzGQS6qI7b8bg7H0wr1E1wDwJavtfJPQihhoxHGg3u525nh1OB8RtcGCaftBmDzQd5T04WtQRDcrdB4eNzvuBw5DG3O8hydFmrI8n7O6mC3pIbEEab22AA8zYYu3tiY5HmE02YTyT1c6xyzy6pHPu36flYDoMc2WxfORHJO00UiBbKwsLi31weGL5PsvyoRz949QqWjLAEE6vLyxp6iaqhkrL4O8kYxh0XSbaTiUvcWzpX2ZSquU1tKGAeKp7wDqrqDceVwcdWlK4jRHHblfaOyNcNFzGFksDyDC/0vhtRXFhOMrH7T4VtbgzseB88cmUTKaynME4BcuLAEgWsPLFIysZsBdpo5GQS2K3AKm174pjkFliNU01pdQ0rzDbjC/LLA3CC6OCbNcwhjWeniMjWV6htKAn+Y226XxkksC22bSPL8r7KxJl+dxUxzFgJpu9YbFuGk8CtrbjY4soDpKjbT9sBGQtLl9jyaV72+AthXq/Q6Y+n92Kj20zpp2saeNRwHcC/13OB8SRR6GmD1/aHOKqopKxArSQnSsMasEYsbFioPi24dLYeM2Tlow5NT2arKary2NqYRqCBIQgC+8Tvp5XN8Nlq2QlHa6C57d+/rgiBUbfdqG2OkYUYy/aGuqmr4YqdGEKXZnBFnPAqeY63HS2HSYraYozTKv47PTU7xsUVS5bSRubjTflbY3G3LGlFUZFVb2Epo6322khpkBdT3FSjPHtxHhYEjyOJbbC8GhrYaHMJaaGqZJJoCWSwIVBb3bcAOG3lgPQ3NbngZ6ir5UFJoV1UCwQXWwti5ENj0S2YWJG+CMeyGYTRd2EMXi7y/vDba3x44xgPNsvGYZdUUp0gypZWb8LfhPz+hxPVhvjQV7HJEklynMGM1NDIYWYGKoTUpNiCCvO2OBYfBLbQHUGAUcMkLsZD71/LDWuB3W1MpSNqpiFZVVELne22GWUBLcexu8YZYHZS4sdJ4jzwlk03eC+MGGO/xwjdhcGlYSNbBWIBBHXAFDIhZdk+WEYyLA1hwOMYhqu/lgg5PdRC7bjocExJLniSCcBjInptwvjWagaQgarkG3wwUCwNmUkW+uHFbLqVwisu+o2JtwthZIaJLM6qCOI2YmTYxpe/rfpjQjfJRtI7R9kdPInZtpahyRKQ67+6Dfl6Wx36UdsUB1Z0MXjbiXFgARtbFAHwYxvZjr0jivL1xjcESbG051LbbTv88Y33LR/nJZ/DpNsYJzz7VRG0WVic6ZhJJ3ZG+pdr7fLGf0CrvJioIXFL7UjqY1Kod7Mrcjp4kbcsCsDeRH2+oVmzv2mEopqI0kZWaxuV3PTiMcmridmkjLNlkssci9wbjixFsLvaNkU1NE8CGMRldA4EW+PnisZ28ioXppGoyLccLDnirvwEsSl7/wC7RiDbwjjgOVAJ+ysrrqsLi4GrG3BYW1HaI6ES1tycR35yKANF3VxpBJG5I/LFk9wT6k71p1YX0g8cCbW2jDcAal1qHA5Ha4xz2b7lmYTd+8s1PH3SMAAik2UAcMFNWM37C2CtrYUkhEr91NbvE4huht188XaVYA7So2fYXL3zLPaZ5tTQ033xub2CnYfFrfI4SCuRlbNL9ouZU8UVFl0szxrPJ3s5j97uxsB8ST8sU1H4GbXDOXVdRLOupJHCqTpXcAi+23wxJUmKy2mnQRa3DWLWVWNt+e+DKIQuqkEDCMSqzMoN13035HzxPaZusETA8FPDO4/9QSAFYXsLXv8APGpmcfJpOxNb3PamGJ5ArSqY26XG4Ueu4+OG0vllQWkjp9dSpX0VRTsbCaJoyD5gj9cdTyjHBXabLQTUq0ZkYgAc7bN9cc218C1RNlkq4Pf8C2KAjriTpMzqgSWk0jVYq46jhhozyCqB11O4QggsdJHHFXQeTU9mcsaXva8Mvd050xsRe8ttrenH5YMI7nYUeZi9UlY4WlaVPwn3tI6XOOpINmxMNhaQBlHA34Y5HTO+2erArXS4cHezAf2cCqDZGrLU9CWjRdKNrLX3UAHbDqXgVxG/YmFPZHzSSBVqKmJGkcNq18xc7DrwGKxd2zl1aTS+g/I1v5k4JIvrJBBT2A8RGkfrgLLC3SENMfakBRCPFpAO+HeBEh1T0awL1Y8SeeEbsdKgKrZpp7LYIot8cNHgV5KGjUBSzDoeWCKfNEW24oeI/LBMMKKkJGonSnAeflgNjJFjDQxGCjH2zDfGMc7+0LKyK2nroV2qFKygD8S8/iPyOOPVjtlYWryc+qJDcaSSABseYwkV7mJQOncyAwanZV0vrN47HfbgbjbfGdcEJLOD5CU1NtflfrgVY0GkWgyNAkruAnAb3JOA4pcFZPAVTyk2G9l3wjic4wSTYb4m0MmXLa5vzwBjzw293GsSkSCoANr3+mNYaRLmdhYYwSnvgS41bccGhbBGqIgx76+j8Vjhmn4N9wBJNSaiSovY364pRdRVE0qXimDRMCykFb74yRF/LLAXSUMueZskV7zVDhbgcBzPyvhlcpJBXzO2foX7PIo3yapmpZC0JqTFpK2ChFC2B5ja9/PHcF2a2MOrsYgAlwCDhTZ8HsZHtUj2PugHbBMuT1XRqi43Upff1xqCfXQ1KMu4KnANg5/9qKzigy8x2kpxK5c6d1O1t+XPBMqsx9Jlc9TRmqiRSqMsbEsLgsbDb44zVjjPNskpsznNLPdmiQJG0QBKi1rnfcX5HEp6anhhOaZ32ZzDIaspOheJhdJFJKP/AH0445px2ci17Chy+oxqA0XJX3t+2AmATVK2kJEY42Ntx546IvBkWRyIUS0YSQAA6Tux33t8h8MaQGHLAupGfxORbxi2ISljBi4IAQjKLXve2Esx89Asilybrx6Xxvi1gaivuVj2AtzsOAwdzYCQjDAmwt9MCzEWTuwRa5be+CnZuAdaQswYgXJ8N8Uc2A7B2MyQ5VlDTzELNVEO2rbRGB4QfmWP+rHRpqlZSKwc17XZ1HnGZ1FYZPCbRwoN/Auw/In44nbcrFk8iSNhJEmqQW48eAwGqH5ROabvaeFA6ssYICqALXN/nfngW/IkmUqhYgMbgbjAbEQS6gnug5Dx38N9hhba5GaC8tlkoa2kniRxNFKsg6Gxv++BuzYbwdgymvGazSSvHfQx7qQLsARuL+W2+OjTnuGOZ9uMn9n7VzxrpSKqtOhY2UFve9PEDhdT5ZCNZoSswpWmp5fE0Z06ka4JHTyxKSzgzw6JtoloGm13cbsTz8hhEqlRrwRhhaeRIoUYyzMIkAG5vtikU7GNc0S5LAlN3sksdOujwjYna5t688dkYpZHbwkTZlJubXwwtD8srWBRfFvjleDvQJXJUwqBSxIUZSLaNRVuTDy4/MHljRmk8mkn4GGW5dPmi3liD09gJULWDA/guOeGhGxdTU2ZXI+o6MZdRRU10ug8RTYX8h5YvhcHC5OT3PkOpYmP3jgeQGA2ZAVbMneM8sipGm2pjYDe3PzwUBnmRRfctIwuVYqD53440mGAzmJSF342GwwiGFGlrnULbcByxQQ9bSwAIFweY54xihEnnqUp5JY443e40p4mtuBfr+mAwqai19TSxWEYQDcCw8sKwlFVHtqbSLc+uDFmBMUFB67I4e0dFNlkkhjllQ+zyXsFlA8N/I8D64nqQUka8UcirYqcZYaJ6KKmqqer3JJMunSQwY8DZlHIW5c8cjlSom8KheKdVUgbHE9wrPGiuAALeXXGsyLKuhpY0g9nqXmJiDyhotAjkN7qN/EBtv54ZyXg1t8k6OFQpBN8SmwUFDYhVFz0AucJyMkfSapNCKwDSMFHQXODFZMuSCyd1eMksykqbbjjxxpRyK+SbS3RrbEc8BLI8VZKWZqctFJYsLC4N73F/wBcM4ZwFrNFTkMLgEE4yJ0DlINdmV2jMY1KT+Lna3K+Hbvga02BLDIzMjiyHxBb3Fxil+xSMvBbS0jFruLHnbgMK5ewiyzoGU5V/h/KmrpFIzCrQrAjCxiiPFiORPIchjo0obVb5KJJZR1r7PooP8IUUkCiMsZHKhr6jqILeV7YsLWTSoupy/eWbVuCePwxjUTRjeU24cR8MYx5CVLs8a2uPEoFt8YyIRshqAYxbwnUvG2+AAxH2gUVPWrTymd4xTwVM3dh/eYaALjpv9Rho5MvoZPsuhqq32hh93Trq8tRJt+pwCpkKqvzHJc1qY1qT38dVI7yD3nPPVyItY288efKclJoGUhplmfU+YydzmRjXvjpcSf5bb7enH/fDR1LdSCiPaDsYcuZpsuJeDa0bG7AG/zH19cPLRp3Hg1GAzGjKuI2jYBLbFeYwIycROCmCgCRrqBYE3PlhZalmoMmvIq3FtIxJYM3ZbHoWHx8eV+GFd3gKPIWOpwxNrHT5jpjS4wGymZQSLMbE74aLFZGKoVGIPAcrXwzjZk6PZJRUWVBuNtRGAlRm7H/AGQ7MPnGZLLOrChp3DTPw1kbhB+vQeoxfTjudhSNb9oObzU2Tvl1CrSV1aCNEfvLEPea3nw+eOicklkZ34ORVTmp0ipYifQqWYadIA2FvTErd2ar5KGjgk1K/gmGxKGwwbkuOAUSoTZLsusXKi4wuojJWF+FnAPTe2JZoQsjIQF2YWANiOPpgVY6WLPYa0AyBoWditkbVYIevntg7Usi2dd7GZjBJ2WpJ5TGJVJpWtxYjcfMEfLF9NraMsoE+0DJoK+hoq2d2gWnm7uaUJrKRvtqsLXs1jbzOG1EmgS4OVPTASgBwwBtqPA7/kbY5t2QJZJVneSqNCwJ3jBSqtZfkeGDFpyKN+EMslhqFhfMImZO7lSngksCQxIDEX24bfHHRpxt2KrHeYVbU8tVTlXFXGpjkjuQVJ4g24+Yx0ILFhgq1d/+IBGomzcvIeWCKb6cBa6qVRsZn0+QuccU+T0NP8KGOV5NLVaZJFeGEm1zuXH9I/Xhgx03IWeso4XI3lqKemRaanCxgDZb/XzJ646UqWDjbcnbPaemZxrkFl5DmcK2AMbZCRyGMERVFOlVBJDKgkjceJSL3w4oxyilNLlcSNfUbsduZOFeWNHCI5z3wyyUUrATkWQnkeuFpjKvIrjaZab7yxmCb9C1v3xREzxDK2lmUILe7a+/rgmGFNTzCo0yxxmFVV0a3i173+AFvmcI3Y9UhkvgBPAcScAwvnqg7Bmayk2Uef74ZIUDbMIVcJdmJlEOykhWIvv0Hn54emqvyLdhyB+775TbQQQeh5YBjnn2i0URzqPP6eIJBmNxKo/DOuzX6atm+OOTXhm0JNZMpeNgh0aWUHUdROo3+QtjmYlFZvqBuLdcYxcaWZqRqvuW9lEgiMoHh1kX0+tsGnVmspgkQHSCVBNr2wGvIyVZCtSRzt3T60UkI58JPQ4Xh2gXTPVgdFR2dCpuNPMWxnVWM1iz1abvu8csq6VDBbe9uBt88ZcGWbJwlIZA5AOxABFxuLYCdAi9rPY1SOzmNJAAfC/A3FsFSpmTrLKwndgHTqspFr8bjb5Y0XkCdOweEgyssguyi7MdhhpKlaNQQoQm4uLna2FtjL3Nd2cyOGkpkzfMEDRE2poD/wA5up/pH1/Pp0dP/tIaMQrMpJKmaaWSQs7Ek34/DF7K0b3L+3/ZrJ46LJsyrDT5pFHHHLH3DBUcgbEgWB3+HPDk6XKGz9rez+VTx0+aZtBTVc0jNEkpIZlJsMBASsYSZ/l1EJHrMwpqbU5ERmkCa9uIva+9x8MYy+heK2lldzJUxx2AtqcAfPnjAWS1KlHrwqSxsDFqGkjcX443kObOdfapVxCDLkWPTUTGRNa3HgBUkXHEHw7G+CmGLsQUVbNlhWCnCAoAZkkFgzW5H04Y5Z6rU6RRIznbWB6p4c3giZEql0ygb93Iu2/qtremJanzVMWRnKuuWripU9khgMEfd6ohYynjdvP98LJ2Zu1wNck7Wy0dO0NVJ39KqHRFIuohhawVuKg28x5YpCco4bNBryaymqsg7SU8NO1NAVtYxzDRKD/S999+h+GKpwkg2mLsx+zRgRJlNcGT3u5qOO/Rht9MCWgnmIKMxW9lu0NDfXlszRj8cVnFvhiT0muQUxXNDPSgGaF1bY2dSDhNpimKUyyJEGCszBdV+GNtoFhho2NPOWfdbaWts3p8dsJuVqjAALOhPdm6bXA/TFKoxr+zvYmqzju6itD0dAbMNtMkv+kHgP6j8MV09FvLCkbuuzCg7MZYqJEirGloaaM2Lf7dWP54u2oIesHLxnUkuYVeYVl5HI8U4vZLkBV8hsLenmccs1LURk6diepnpq3Oopu4HspcXULdr8Dfff8AbDxtRryDdbIdo4crpZ6aOkjTWtzIym/oONsHRc5RbkGVC8NE0pKjQ1uAHP8AvnhqdZJsvEhKANGwY8GPP44m17AsnOx9nRQ9gu9gMCLzQW8Ue5VU6O+72BJFaMqC9wUNwdQ347W5jfDySQpo8kzQwzrBE7xrrEoSNbjUNr29MJHDHR1+SGDNclemlYulRCVZitjuONvLj8MdlWqGOHzRvlstZl1TTq1RHJoMjcYyp3tyIO3wxxSjtYiAfFLmAJjD6fG66diOfDht064eHzGvJ0uvgyZ8spI8pDLShDqp3uwF97hjuwN+YuLY7IqkOZ6Snp0qu9ZfvNJVDYkcrjy/2wxjx0UtwxgHTMtymKms9aBJKpuRe6BuO/Mny4YjGHllp61qoh8tTLOxSIEX2vzI/QeWHIoGpMgpaesNWy6pdTMCxvoLW1AeRsDbhgWw0H1+Y0WVU4nr6qKnjPumRt29BxPwwB4wlN1FGJzP7S4AzRZRl7VO3+bUEgf9g3+ZGFc0uDqh6P8A+2Z2q7bdpas2jrBTRtYaaaNUt+Z+uFc2zpXptOK/DYEM+z57N/G6697bTN88LvY3w9L/AOUGUvbbtLRb+3CpWwBE8Ykv6niPnhlNgfptGb4o0NF9oNBVIVzPLvZ5Au0tOSUvbmOIHzxRahDU/wDHySuLs1FFSSzR01TpBjdA7hT7pIBth7wee0kxro54QYGr5gkQjHvNy8sFIViGunqIaVnpokkm2CrK2kDqSfLpzw4oXkzRZjTLWIvhccCtjcbG4O/EYDYaGhRlQpcBH3IHXBTNQmr8rppRNl9en/DVfiWTnG9rA/3yxOS3YZmk0czzXKKzLaj2WqDAxjSh/CVudx5HHFNOLpkWqYsYC1lNrYQDPFjaXVGisWVSxAPIC5OGSsKjZ9TKjIxETGTULN5WNx+XyxpPFGTtUFqrLtYW5bYmLRMg335/TChyS8NrW2PK+ME+CgAG3DjjAo9LjgPyxjMol0shU33+mGXIpUVSWNY+6W1zdwLswNtj6W+pxS8DXijX9nuzIamXMs0Qx0C/5cQ96oPQdB1Py64rp6V/NIdK0OaqokrZu9fQiooVEXZY1HBQMdLyVWASeaKJWezyutiBGoJPoDscCsjeAGsy6Gvq5KmTvHeZizGW2piebW54axaDKimnr7md9RkUI1trqF0/le+BuYFFIuzPKf4rBSJV2lWljKRg8SDzPU4yAopMVdpRLW5JS0c51wUIt3ZkOqQnZdzzAPyBwUGC2ybTLKbJ+09X2NgpKehrVy+KETGpZiv3Y30qdrgWuCOI29TWbBsV2VZK0awx+3tJJHSSGaORpGawI9y3mQD5WwJTjDLNTsTPXZgtTU5hU12mpkkBihHi2J3UdABjhlKM25Drjk1FJAueZE1L35KTbEH/AJbA7MPQ7nyPngwjcaNyc5ro56GqmpagaZoWKOnRh+mBtrBN4KY4+/jZiCWJsLYNCoMaIUmWa1nR+9lCmJr6lFuPTB8DVix7lfaCvy0Ry01XdUXTpkGpbDkQf0xlKS4MmOY/tDnqWMdVlsJMbarwSEavgwI59cO9bi0NZZSdsaN6lGlSeJdYAQoGuOhtgfEpmsOfPOz1RHJ7ZT0BIBZXlp9I8gdr38xii1YvDC6F9PHkNWyALFGrxalJl0hm1bBd9wDcX64l8ODeUai6TJ8hyuGCqjVHLjx6ZNdnPMb7euHcYpWaj2r7ZRUlEaejXXMxIDIx0J0O+/ywfipKkCzDZpmdVXzd/JI0krxlpJJV0nUOQHS2wxNu+Rm/Yl2bmh7uaHwSNMLsJ7Fb8tj/AH6ccJqXyHSFVVPDQ5lqpNMndgXZlFi1rGw5YrG6tk38rwK1Bnk0yKwAFgb8OmKcK0BZD6eCDKq+mq5o0rIoXBkgLFdY57jfCx1LdNBaaIyVcRrJNCXp9R0oGuB0357Wwso4FbI9L3YXtYi2FFGpy2bL4vaZBGqGJZo1LAmRSbC1v7Fsba+WOq5J5DmJo88oqsoNKTBpF6odmHyJwE9srMss7gkkf+ckoaMj3uRHXHamqHOa9u8nqa2ukzimptUaqkeqHxGcAHxWHMcPQeWJakdytA23wKuyFGKgzZhMgNPSoSNQ96V7hRfoBc/EYXTjTBFWHQZhR+yLDStYogJhIsyDzHLHSMSDh0U9Rex5YID2OknqAXiW6g2vgWE6dBrrLMQV25/h8sKwDCKJUAVF3+pwORjHdpu3cdBCYMmMVTUlzGZrgqhHHSv4vXh64SUqOzQ9K5O54OdVc9VVVUtVW1D1VQxNzKdVv0t5cMScmzs2qOFgFErMp0IRpPjGngPTj8sA2/wimKtZwQxBPEHgAf73xjTTvkvjmmM1+AW5tp478uBxifCDO90xnwgGw3A3/u2Mi0FWDR9nMjgWL+O5qC0Ct9xAx/zX4XseIwZzWlDczn19aTfw4fmamlz6D20rJXJ/ELXaKMEBFJvqY8x5Y8bU1tdf++DeX+X2RNaa/A0aKnroK5SsUsXf22sfCxA5Y9T0frF6hVJVL2/g5tXScPsKp3ZZWEt+8BsRj0DnPYqRpoWc9PDcXF+pwLphq0EUDTpGsVTpMyqNTRqQpPl+2FGfBKlq5qqoqkkhaOJHCR6lsxtxJ8ieHljIzROppRU07wv73FWtwPLDMBnnKTwtQZrCZYlJUH8cfocK0pKmBqzK532SqKVGqqM+10fEOnvL/qHL++GOSei45XAjizMKjiUG5BHTzxK6ETaYVGvW3QEYRhRZazemFN5PrkjGMVqwY7A2waoBO+3QYBgeQqym7C69MOhaPI4JZ3EMCEsSAAATcnh/4GHStmN1lHZmlyWL2nOUSeoA1LSX8K+ch/8AqPjfHTDSSzIpGHuMa6vnqe8d21Nay7WVegA5DFSpmsvlzGrrI+/IeAxlixUKQeQ2HI4ebj45ArH6xgLoUAG27HjhBkSSBLWLKPO+AwlyNTRA3bV5LvgIxZNVhogsS6QeJ54YUS5jTxPTsrC5ONZh1S/abSdnuytFl0uSZhVtGhgLAoqEEngdzaxI4bWxRPBsGIzWrgoctoImfTJPqmKn+W9lv8McvqYt1QLFNbIY0kEwC3T8Q8R22Fscqi7C8Drs3mlLTMYllkkpJNF7+ElgPpuSPTDuW2X0CqLe22XQZvRHPsuIM1MBHWxldJC/ha3O3D0t0xVtSVoWSvKMnk2X1GZidIO7UwoZnDsBcDkOuEBCO7gBnnJfdvCBYN0wKsQnV53TJHBHS0zII0tJd9QLczinw7HbT4IZVWSLKKrQJVQklH4H+9sCSUcBjadl0NXI+YNH3bFyxZVAuRfewwrheUbl4DayoVTKpBLkkMvDSeFjhKd5AwNFrq8RxkCRoIzoUm1lG+3U4dzSN80sDF6ZKfLkgui1bWd3Rrro6dR54yalwM1SB4316pPCi6SQzHjzsPXGrII5Pp6CoqaJ5kkQyBSwTT7wFuBwFJXTC4ugmHLIIcoeqpJ5jUSRgxB4rlSDdgLb/H98Z6j3bWh4xSjYPDkkFdl8cqyE1em8kizagu4ABHDh8sZ6ri68A2WhHMGgmDxudSkqQDxP7YrF3hk2trwRWSeqZ/Aq32Una3XBajELyELRJFEC6MGIuGbnibm7BtwexhQSh4Md8BsWi0Uy6ZFRrm/BttsZywZIjFaOZdSmw4/tgchWGdDyrMcwzbs8aGOKdZoUANlFwB7thfckddtsWjbjtHHuS1FRSZdBHWo8RaTukQRm+o3te3LY78sVgmkYDzHuMvpaqOCFlUzGacEe+7AXPw2w3kK5MRWwT1FVFUIUSy3ZVv73LfmPXDr3DJpNpOwuOR9W0bKLCys2o3tvv5nlywc+RceDVUEPdUixqsjFdmKKTvxOFA3RvoQAqxxjCBMpneeUeeLVZFlmbCCe+h5ACBIRxUHpyNuON9EV0pbJKTVnOcxyvMMjmArINI4I43RvQ4m4s9XT146qpMqgIlawHjsQRwBHridZF1ItsnW05lhEcYCllF1AuR0HXljNEoOEZW2LUy9tXjexDAFSP7GMWUt2Q6KGKnA8Z38Jsf04YxtqumNuz+SPnlazz3ioYLGaQm3D8IPU/T5Ya1GLlLhA1dZacdsOWaXtdmlPklPEBTGSZ00UaWskIAHDqBx247Y8jR1J/wDkNW7qK8EYaahzls5dHNUrU+1CZhOrajJqOq/HHufDi47GsGUGsnQey/aQVkQhq5GFdq1M6gKCL++pHAja4GPE9X6WWjJamlwuPp/syyqkaiHs3Q12WvTU7yRFZu+kMZK96TuTx233I5EW4Y9P0Xq16iGVUlyjj1dP4ba8Dc0DPURSNM5ETBo0HhAOkg3t7173seFhbHUTYXoIxqB5JKBy2xgnzi423tggFWb0PfL38YHeKPEP5h+4xqAJ6eqmppNcTaT9D64yMC5hkeW545kgKUVcdyOEch/Q4lPSUuORXGzKV+UVWWS93VQtGeRt4T6HHHOEo8iVQGEO++2JmojcAHVjAK2RgVAew8hfBBTIFFVh4mYnBVmoLy/KavMZz7NGTGPelOyD1b9Bc4vp6MtTglqasYcs1eR1UOUGakp6QitjGl6uTjxIKoPwjYG+5IO+Olaah9zo09ripIvpWqmUCrcNIWP3nDXxPD0tgsoFKoKsGswvcG1tsYxHuwhLRhQp4jGYSLyE2DW24YBicVNNKyrptq4Fthg0Cz14DG5V+INsYxFyFW1tjjGAKlWMZsd7c8AxuajO+yU3YealSSiqTRUgRaWpQCQObAeE77uQbjFU1WDUcP7TSd7n0yxgFacCFW6MoBJ+d8c2tL5hPsA1jVddB7ZVsZFDd3quOQxK/I7tq2fZTJLIslIp1ROhOi2/wwJrFixs6X2LqaeejqqeqCvUzWWSN9xIliPjzB+GG0HGmh0c+7SZLL2bzuSj3amkHeU0h/FGevmOB9PPGnGmTa2sz00mpmA3wYxFJUk+YUUdSaJiiVsLU8wKghkO5G/DhxxVSSwMkEQyMKaPchkIDLtty5cMTkk2WjW0jHOyV6Twu3eXuWHK3643CJ3TtDC7zzNJJ/mE3Y9cQeQ5kw2ilippi0nuMpVrre3Mem4GFpPkZUj6vzCGtjeWW0MyJaOJF8LXNzc4fTiopoMmnyKGkaY2lksTexHAnbDk+QmStly408cU0FQugF2Kb78V+H54O2LGbcSuqzxo4FippHcsoDmT39V98FaSvJnL2AWzATUqR0sTxOqkOYybub88Ntp5FbxgFpojLUOJX0kHhbngydLAUrDoZRGzRKqE3BDW3OJS4Be3BNhPIyrISQu4vvtgcDRi26Z4hEzRLLII0LWaQLfSvWw44KWRZNurLXqY6eeRYXMkKE6JLW1C+xI5YzihbookkEzlmOktuRxtgVQrGvZvO6jK87SVZTIKgdzIJOl9t/I4rCVFIu5JSZ2OhqJHpUkqhHqVS0mg7bfkfLHQES1b+0d47e82+FsJmdNKkrRyW8Vzx3HPfe4GGdmXFE6FKds6EJmFlXXc/T8xg3aA8OhhUVFXTzMkKAre5N+JwrQUw37Qe1cmSZbFllIzJV1ykvINu7i4Gx6k7eQvgSdICycqV2JDAm44WNrYi8FTT5T21qaZPY8ziWuozsUkF2UeROGU/DBVO0Nn7M0mb0pzDs7UuiP70E1wB6H/AM4ZpPg6tP1biqnkz1TUpFKYzGdUewU72I23P1xPax4aTlUm+Q+i7M5tmFM1UulYyL6nccPIDDbCmp6jTh8iPFjoMsrUgrllmW2yReEbdTx32xO1F5OJ+ondI1vZ/OaHNI5ctpqc0kipqQE6tQHU4ecI62m4PyTTlGW5gGb5XHWwCnqKhhWBy8dgWCNe1gTvbcDjjxtLUn6fVdLCwzvjLiSOfVMLxB42BXuiFcHe54cvPH0CanHcuBp/NG14K6WeSGoEkEjRzREaWGxGFlFTW18CxW7COsZB2iU08derEKxH3Onfa4cX4HcXv0x4UdOfp/UrbmufsLqJOLTN05UlWX3XAYehx71p5R59eCD+6cYINTRSxRsJZjLd2KkjcKTcD4cMZgRaXUt3dyGtfbAMjy4EwUgm4uMMmZmfz2iNO4mhACSNptf3W6emMBGdpi4ll1OxXvG06jcgX4fDGMOY651g7uYLNAeMco1DAMB1WWZDKNckUtGebRkso+GJvQhIG1Ap7HJUXNNXqyEXBkiI/I4k/TezFcSmLsnAXlWbNIlEL6HCQsTewPO3IjBXpvdm2FE1LlmUVSCOnWsLTr3ZqB4SoS7AqOd9wTyxWOlGIVBBI7USCgaY0qMO5DxwpZFTa9tuWLxntwQ1/TLUaadFGW1tRXTmonEZdgD4RYD/AGtbzwk3byW09NacdqHoN7XG+JlPBI8xhgEAGD2Y7WxjEb7Yxi1Z3uNzdRZfLBsBOaq1tqcXew4YASgHvWu3PGMVez+2VtNSobGaVIgelzbBSMN+0HYA5RPTVwzhp6GOqTRSzQDUGN7WYfPgMN8OKe6sgdnHpa32ivqDIgvJIXHlubDb1xxamcgsEK3G5t6YSwF9EFWeHQhSSMMrOD7wPlhpSuNDqqGdBXT0NelRE+uZSXvbkOVsTunaCa7NoP8AGORvTMI/b4E9ppJFBUNt4lPS4+oGOiMt+GaStHI5wVDXWxtuMGPsRQck+qPWqMCeO4wrjnJZAtY0ervArBzzDEDDQvgV4CqOIC0jElmNz54lqSAguSR0AcXuOIB4jmMJDLoN1keT5VEaCdlkm72Gn7w3I06jfbhw2xLf830so4WjJT94pszXNuOOqNMg/qUjWqEXuL3Bw2AWFRwmoaISzEAtYleKi+5GF3beBlke53R0QmEi+KpllOk2IO5F7m2/6YnCcmqLyihAzpTyBlXSTxK7YrTlhk+CidzNUGRGszLZj1w0VtVMVyGFNAIqVJA/eX4rbgPXEpO2Mq5KS4J267E9MYXcVub2C3sNhgr6itt4KZmKqbgcLeuHiA+SSFlViSrq4uoGxGDTCkMYzreSoAAfUNII+uJcYKJeTd1rZzT9n8sNFphyieHUKuLSGkludQdDvcseO4sBjthVKwA+X19RKZIGcmOEKmosSzNa5v8ATGwO4tJN+QOvoI6nXLo0yW3Itva9vXjguvBoSlF2g6hpZYDAXijXWLyqrb3I2Ia2/LlhGgppqvIe6zxkKJGAA4X4YFsDXu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9398" y="627534"/>
            <a:ext cx="2885306" cy="21178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36144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23528" y="195486"/>
            <a:ext cx="4824536" cy="4731990"/>
          </a:xfrm>
        </p:spPr>
        <p:txBody>
          <a:bodyPr>
            <a:noAutofit/>
          </a:bodyPr>
          <a:lstStyle/>
          <a:p>
            <a:pPr marL="0" indent="0">
              <a:buNone/>
            </a:pPr>
            <a:r>
              <a:rPr lang="zh-CN" altLang="zh-CN" sz="2400" b="1" dirty="0"/>
              <a:t>【背景材料】</a:t>
            </a:r>
            <a:endParaRPr lang="zh-CN" altLang="zh-CN" sz="2400" dirty="0"/>
          </a:p>
          <a:p>
            <a:pPr>
              <a:lnSpc>
                <a:spcPct val="150000"/>
              </a:lnSpc>
            </a:pPr>
            <a:r>
              <a:rPr lang="en-US" altLang="zh-CN" sz="2400" dirty="0">
                <a:latin typeface="楷体" panose="02010609060101010101" pitchFamily="49" charset="-122"/>
                <a:ea typeface="楷体" panose="02010609060101010101" pitchFamily="49" charset="-122"/>
              </a:rPr>
              <a:t>2019</a:t>
            </a:r>
            <a:r>
              <a:rPr lang="zh-CN" altLang="zh-CN" sz="2400" dirty="0">
                <a:latin typeface="楷体" panose="02010609060101010101" pitchFamily="49" charset="-122"/>
                <a:ea typeface="楷体" panose="02010609060101010101" pitchFamily="49" charset="-122"/>
              </a:rPr>
              <a:t>年</a:t>
            </a:r>
            <a:r>
              <a:rPr lang="en-US" altLang="zh-CN" sz="2400" dirty="0">
                <a:latin typeface="楷体" panose="02010609060101010101" pitchFamily="49" charset="-122"/>
                <a:ea typeface="楷体" panose="02010609060101010101" pitchFamily="49" charset="-122"/>
              </a:rPr>
              <a:t>4</a:t>
            </a:r>
            <a:r>
              <a:rPr lang="zh-CN" altLang="zh-CN" sz="2400" dirty="0">
                <a:latin typeface="楷体" panose="02010609060101010101" pitchFamily="49" charset="-122"/>
                <a:ea typeface="楷体" panose="02010609060101010101" pitchFamily="49" charset="-122"/>
              </a:rPr>
              <a:t>月</a:t>
            </a:r>
            <a:r>
              <a:rPr lang="en-US" altLang="zh-CN" sz="2400" dirty="0">
                <a:latin typeface="楷体" panose="02010609060101010101" pitchFamily="49" charset="-122"/>
                <a:ea typeface="楷体" panose="02010609060101010101" pitchFamily="49" charset="-122"/>
              </a:rPr>
              <a:t>26</a:t>
            </a:r>
            <a:r>
              <a:rPr lang="zh-CN" altLang="zh-CN" sz="2400" dirty="0">
                <a:latin typeface="楷体" panose="02010609060101010101" pitchFamily="49" charset="-122"/>
                <a:ea typeface="楷体" panose="02010609060101010101" pitchFamily="49" charset="-122"/>
              </a:rPr>
              <a:t>日上午，第二届“一带一路”国际合作高峰论坛开幕式在北京国家会议中心举行，“一带一路”国际合作高峰论坛是“一带一路”框架内最高规格的国际合作平台。本届高峰论坛的主题是</a:t>
            </a:r>
            <a:r>
              <a:rPr lang="zh-CN" altLang="zh-CN" sz="2400" dirty="0">
                <a:solidFill>
                  <a:srgbClr val="FF0000"/>
                </a:solidFill>
                <a:latin typeface="楷体" panose="02010609060101010101" pitchFamily="49" charset="-122"/>
                <a:ea typeface="楷体" panose="02010609060101010101" pitchFamily="49" charset="-122"/>
              </a:rPr>
              <a:t>“共建</a:t>
            </a:r>
            <a:r>
              <a:rPr lang="en-US" altLang="zh-CN" sz="2400" dirty="0">
                <a:solidFill>
                  <a:srgbClr val="FF0000"/>
                </a:solidFill>
                <a:latin typeface="楷体" panose="02010609060101010101" pitchFamily="49" charset="-122"/>
                <a:ea typeface="楷体" panose="02010609060101010101" pitchFamily="49" charset="-122"/>
              </a:rPr>
              <a:t>‘</a:t>
            </a:r>
            <a:r>
              <a:rPr lang="zh-CN" altLang="zh-CN" sz="2400" dirty="0">
                <a:solidFill>
                  <a:srgbClr val="FF0000"/>
                </a:solidFill>
                <a:latin typeface="楷体" panose="02010609060101010101" pitchFamily="49" charset="-122"/>
                <a:ea typeface="楷体" panose="02010609060101010101" pitchFamily="49" charset="-122"/>
              </a:rPr>
              <a:t>一带一路</a:t>
            </a:r>
            <a:r>
              <a:rPr lang="en-US" altLang="zh-CN" sz="2400" dirty="0">
                <a:solidFill>
                  <a:srgbClr val="FF0000"/>
                </a:solidFill>
                <a:latin typeface="楷体" panose="02010609060101010101" pitchFamily="49" charset="-122"/>
                <a:ea typeface="楷体" panose="02010609060101010101" pitchFamily="49" charset="-122"/>
              </a:rPr>
              <a:t>’</a:t>
            </a:r>
            <a:r>
              <a:rPr lang="zh-CN" altLang="zh-CN" sz="2400" dirty="0">
                <a:solidFill>
                  <a:srgbClr val="FF0000"/>
                </a:solidFill>
                <a:latin typeface="楷体" panose="02010609060101010101" pitchFamily="49" charset="-122"/>
                <a:ea typeface="楷体" panose="02010609060101010101" pitchFamily="49" charset="-122"/>
              </a:rPr>
              <a:t>、开创美好未来</a:t>
            </a:r>
            <a:r>
              <a:rPr lang="zh-CN" altLang="zh-CN" sz="2400" dirty="0" smtClean="0">
                <a:solidFill>
                  <a:srgbClr val="FF0000"/>
                </a:solidFill>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a:t>
            </a:r>
            <a:endParaRPr lang="en-US" altLang="zh-CN" sz="2400" dirty="0" smtClean="0">
              <a:latin typeface="楷体" panose="02010609060101010101" pitchFamily="49" charset="-122"/>
              <a:ea typeface="楷体" panose="02010609060101010101" pitchFamily="49" charset="-122"/>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3147814"/>
            <a:ext cx="3561206" cy="1721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627534"/>
            <a:ext cx="3561205" cy="23741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135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99542"/>
            <a:ext cx="8229600" cy="4043908"/>
          </a:xfrm>
        </p:spPr>
        <p:txBody>
          <a:bodyPr>
            <a:normAutofit/>
          </a:bodyPr>
          <a:lstStyle/>
          <a:p>
            <a:r>
              <a:rPr lang="zh-CN" altLang="zh-CN" b="1" dirty="0">
                <a:latin typeface="楷体" panose="02010609060101010101" pitchFamily="49" charset="-122"/>
                <a:ea typeface="楷体" panose="02010609060101010101" pitchFamily="49" charset="-122"/>
              </a:rPr>
              <a:t>国家主席习近平出席开幕式并发表主旨演讲。系统总结近</a:t>
            </a:r>
            <a:r>
              <a:rPr lang="en-US" altLang="zh-CN" b="1" dirty="0">
                <a:latin typeface="楷体" panose="02010609060101010101" pitchFamily="49" charset="-122"/>
                <a:ea typeface="楷体" panose="02010609060101010101" pitchFamily="49" charset="-122"/>
              </a:rPr>
              <a:t>6</a:t>
            </a:r>
            <a:r>
              <a:rPr lang="zh-CN" altLang="zh-CN" b="1" dirty="0">
                <a:latin typeface="楷体" panose="02010609060101010101" pitchFamily="49" charset="-122"/>
                <a:ea typeface="楷体" panose="02010609060101010101" pitchFamily="49" charset="-122"/>
              </a:rPr>
              <a:t>年来共建“一带一路”取得的丰硕成果，指明共建“一带一路”沿着</a:t>
            </a:r>
            <a:r>
              <a:rPr lang="zh-CN" altLang="zh-CN" b="1" dirty="0">
                <a:solidFill>
                  <a:srgbClr val="FF0000"/>
                </a:solidFill>
                <a:latin typeface="楷体" panose="02010609060101010101" pitchFamily="49" charset="-122"/>
                <a:ea typeface="楷体" panose="02010609060101010101" pitchFamily="49" charset="-122"/>
              </a:rPr>
              <a:t>高质量发展方向</a:t>
            </a:r>
            <a:r>
              <a:rPr lang="zh-CN" altLang="zh-CN" b="1" dirty="0">
                <a:latin typeface="楷体" panose="02010609060101010101" pitchFamily="49" charset="-122"/>
                <a:ea typeface="楷体" panose="02010609060101010101" pitchFamily="49" charset="-122"/>
              </a:rPr>
              <a:t>不断前进的实践路径，宣示了</a:t>
            </a:r>
            <a:r>
              <a:rPr lang="zh-CN" altLang="zh-CN" b="1" dirty="0">
                <a:solidFill>
                  <a:srgbClr val="FF0000"/>
                </a:solidFill>
                <a:latin typeface="楷体" panose="02010609060101010101" pitchFamily="49" charset="-122"/>
                <a:ea typeface="楷体" panose="02010609060101010101" pitchFamily="49" charset="-122"/>
              </a:rPr>
              <a:t>新时代中国深化改革开放的坚定决心和务实举措</a:t>
            </a:r>
            <a:r>
              <a:rPr lang="zh-CN" altLang="zh-CN" b="1" dirty="0">
                <a:latin typeface="楷体" panose="02010609060101010101" pitchFamily="49" charset="-122"/>
                <a:ea typeface="楷体" panose="02010609060101010101" pitchFamily="49" charset="-122"/>
              </a:rPr>
              <a:t>，为“一带一路”建设从</a:t>
            </a:r>
            <a:r>
              <a:rPr lang="zh-CN" altLang="zh-CN" b="1" dirty="0">
                <a:solidFill>
                  <a:srgbClr val="FF0000"/>
                </a:solidFill>
                <a:latin typeface="楷体" panose="02010609060101010101" pitchFamily="49" charset="-122"/>
                <a:ea typeface="楷体" panose="02010609060101010101" pitchFamily="49" charset="-122"/>
              </a:rPr>
              <a:t>“大写意”迈向“工笔画”</a:t>
            </a:r>
            <a:r>
              <a:rPr lang="zh-CN" altLang="zh-CN" b="1" dirty="0">
                <a:latin typeface="楷体" panose="02010609060101010101" pitchFamily="49" charset="-122"/>
                <a:ea typeface="楷体" panose="02010609060101010101" pitchFamily="49" charset="-122"/>
              </a:rPr>
              <a:t>注入了强大推动力。</a:t>
            </a:r>
            <a:endParaRPr lang="en-US" altLang="zh-CN" b="1" dirty="0">
              <a:latin typeface="楷体" panose="02010609060101010101" pitchFamily="49" charset="-122"/>
              <a:ea typeface="楷体" panose="02010609060101010101" pitchFamily="49" charset="-122"/>
            </a:endParaRPr>
          </a:p>
          <a:p>
            <a:r>
              <a:rPr lang="zh-CN" altLang="zh-CN" b="1" dirty="0">
                <a:latin typeface="楷体" panose="02010609060101010101" pitchFamily="49" charset="-122"/>
                <a:ea typeface="楷体" panose="02010609060101010101" pitchFamily="49" charset="-122"/>
              </a:rPr>
              <a:t>习近平强调，共建</a:t>
            </a:r>
            <a:r>
              <a:rPr lang="en-US" altLang="zh-CN" b="1" dirty="0">
                <a:latin typeface="楷体" panose="02010609060101010101" pitchFamily="49" charset="-122"/>
                <a:ea typeface="楷体" panose="02010609060101010101" pitchFamily="49" charset="-122"/>
              </a:rPr>
              <a:t>“</a:t>
            </a:r>
            <a:r>
              <a:rPr lang="zh-CN" altLang="zh-CN" b="1" dirty="0">
                <a:latin typeface="楷体" panose="02010609060101010101" pitchFamily="49" charset="-122"/>
                <a:ea typeface="楷体" panose="02010609060101010101" pitchFamily="49" charset="-122"/>
              </a:rPr>
              <a:t>一带一路</a:t>
            </a:r>
            <a:r>
              <a:rPr lang="en-US" altLang="zh-CN" b="1" dirty="0">
                <a:latin typeface="楷体" panose="02010609060101010101" pitchFamily="49" charset="-122"/>
                <a:ea typeface="楷体" panose="02010609060101010101" pitchFamily="49" charset="-122"/>
              </a:rPr>
              <a:t>”</a:t>
            </a:r>
            <a:r>
              <a:rPr lang="zh-CN" altLang="zh-CN" b="1" dirty="0">
                <a:latin typeface="楷体" panose="02010609060101010101" pitchFamily="49" charset="-122"/>
                <a:ea typeface="楷体" panose="02010609060101010101" pitchFamily="49" charset="-122"/>
              </a:rPr>
              <a:t>倡议，目的是</a:t>
            </a:r>
            <a:r>
              <a:rPr lang="zh-CN" altLang="zh-CN" b="1" dirty="0">
                <a:solidFill>
                  <a:srgbClr val="FF0000"/>
                </a:solidFill>
                <a:latin typeface="楷体" panose="02010609060101010101" pitchFamily="49" charset="-122"/>
                <a:ea typeface="楷体" panose="02010609060101010101" pitchFamily="49" charset="-122"/>
              </a:rPr>
              <a:t>聚焦互联互通，深化务实合作，携手应对人类面临的各种风险挑战，实现互利共赢、共同发展。</a:t>
            </a:r>
            <a:endParaRPr lang="en-US" altLang="zh-CN" b="1" dirty="0">
              <a:solidFill>
                <a:srgbClr val="FF0000"/>
              </a:solidFill>
              <a:latin typeface="楷体" panose="02010609060101010101" pitchFamily="49" charset="-122"/>
              <a:ea typeface="楷体" panose="02010609060101010101" pitchFamily="49" charset="-122"/>
            </a:endParaRPr>
          </a:p>
          <a:p>
            <a:endParaRPr lang="zh-CN" altLang="en-US" b="1" dirty="0"/>
          </a:p>
        </p:txBody>
      </p:sp>
    </p:spTree>
    <p:extLst>
      <p:ext uri="{BB962C8B-B14F-4D97-AF65-F5344CB8AC3E}">
        <p14:creationId xmlns:p14="http://schemas.microsoft.com/office/powerpoint/2010/main" val="22880586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699542"/>
            <a:ext cx="8229600" cy="4043908"/>
          </a:xfrm>
        </p:spPr>
        <p:txBody>
          <a:bodyPr>
            <a:normAutofit lnSpcReduction="10000"/>
          </a:bodyPr>
          <a:lstStyle/>
          <a:p>
            <a:pPr>
              <a:lnSpc>
                <a:spcPct val="150000"/>
              </a:lnSpc>
            </a:pPr>
            <a:r>
              <a:rPr lang="zh-CN" altLang="zh-CN" b="1" dirty="0">
                <a:latin typeface="楷体" panose="02010609060101010101" pitchFamily="49" charset="-122"/>
                <a:ea typeface="楷体" panose="02010609060101010101" pitchFamily="49" charset="-122"/>
              </a:rPr>
              <a:t>在各方共同努力下，首届高峰论坛的各项成果顺利落实，</a:t>
            </a:r>
            <a:r>
              <a:rPr lang="en-US" altLang="zh-CN" b="1" dirty="0">
                <a:latin typeface="楷体" panose="02010609060101010101" pitchFamily="49" charset="-122"/>
                <a:ea typeface="楷体" panose="02010609060101010101" pitchFamily="49" charset="-122"/>
              </a:rPr>
              <a:t>150</a:t>
            </a:r>
            <a:r>
              <a:rPr lang="zh-CN" altLang="zh-CN" b="1" dirty="0">
                <a:latin typeface="楷体" panose="02010609060101010101" pitchFamily="49" charset="-122"/>
                <a:ea typeface="楷体" panose="02010609060101010101" pitchFamily="49" charset="-122"/>
              </a:rPr>
              <a:t>多个国家和国际组织同中国签署共建“一带一路”合作协议。从亚欧大陆到非洲、美洲、大洋洲，共建</a:t>
            </a:r>
            <a:r>
              <a:rPr lang="en-US" altLang="zh-CN" b="1" dirty="0">
                <a:latin typeface="楷体" panose="02010609060101010101" pitchFamily="49" charset="-122"/>
                <a:ea typeface="楷体" panose="02010609060101010101" pitchFamily="49" charset="-122"/>
              </a:rPr>
              <a:t>“</a:t>
            </a:r>
            <a:r>
              <a:rPr lang="zh-CN" altLang="zh-CN" b="1" dirty="0">
                <a:latin typeface="楷体" panose="02010609060101010101" pitchFamily="49" charset="-122"/>
                <a:ea typeface="楷体" panose="02010609060101010101" pitchFamily="49" charset="-122"/>
              </a:rPr>
              <a:t>一带一路</a:t>
            </a:r>
            <a:r>
              <a:rPr lang="en-US" altLang="zh-CN" b="1" dirty="0">
                <a:latin typeface="楷体" panose="02010609060101010101" pitchFamily="49" charset="-122"/>
                <a:ea typeface="楷体" panose="02010609060101010101" pitchFamily="49" charset="-122"/>
              </a:rPr>
              <a:t>”</a:t>
            </a:r>
            <a:r>
              <a:rPr lang="zh-CN" altLang="zh-CN" b="1" dirty="0">
                <a:latin typeface="楷体" panose="02010609060101010101" pitchFamily="49" charset="-122"/>
                <a:ea typeface="楷体" panose="02010609060101010101" pitchFamily="49" charset="-122"/>
              </a:rPr>
              <a:t>为世界经济增长开辟了新空间，为</a:t>
            </a:r>
            <a:r>
              <a:rPr lang="zh-CN" altLang="zh-CN" b="1" dirty="0">
                <a:solidFill>
                  <a:srgbClr val="FF0000"/>
                </a:solidFill>
                <a:latin typeface="楷体" panose="02010609060101010101" pitchFamily="49" charset="-122"/>
                <a:ea typeface="楷体" panose="02010609060101010101" pitchFamily="49" charset="-122"/>
              </a:rPr>
              <a:t>国际贸易和投资搭建了新平台</a:t>
            </a:r>
            <a:r>
              <a:rPr lang="zh-CN" altLang="zh-CN" b="1" dirty="0">
                <a:latin typeface="楷体" panose="02010609060101010101" pitchFamily="49" charset="-122"/>
                <a:ea typeface="楷体" panose="02010609060101010101" pitchFamily="49" charset="-122"/>
              </a:rPr>
              <a:t>，为</a:t>
            </a:r>
            <a:r>
              <a:rPr lang="zh-CN" altLang="zh-CN" b="1" dirty="0">
                <a:solidFill>
                  <a:srgbClr val="FF0000"/>
                </a:solidFill>
                <a:latin typeface="楷体" panose="02010609060101010101" pitchFamily="49" charset="-122"/>
                <a:ea typeface="楷体" panose="02010609060101010101" pitchFamily="49" charset="-122"/>
              </a:rPr>
              <a:t>完善全球经济治理拓展了新实践</a:t>
            </a:r>
            <a:r>
              <a:rPr lang="zh-CN" altLang="zh-CN" b="1" dirty="0">
                <a:latin typeface="楷体" panose="02010609060101010101" pitchFamily="49" charset="-122"/>
                <a:ea typeface="楷体" panose="02010609060101010101" pitchFamily="49" charset="-122"/>
              </a:rPr>
              <a:t>，为增进</a:t>
            </a:r>
            <a:r>
              <a:rPr lang="zh-CN" altLang="zh-CN" b="1" dirty="0">
                <a:solidFill>
                  <a:srgbClr val="FF0000"/>
                </a:solidFill>
                <a:latin typeface="楷体" panose="02010609060101010101" pitchFamily="49" charset="-122"/>
                <a:ea typeface="楷体" panose="02010609060101010101" pitchFamily="49" charset="-122"/>
              </a:rPr>
              <a:t>各国民生福祉</a:t>
            </a:r>
            <a:r>
              <a:rPr lang="zh-CN" altLang="zh-CN" b="1" dirty="0">
                <a:latin typeface="楷体" panose="02010609060101010101" pitchFamily="49" charset="-122"/>
                <a:ea typeface="楷体" panose="02010609060101010101" pitchFamily="49" charset="-122"/>
              </a:rPr>
              <a:t>作出了新贡献，成为共同的机遇之路、繁荣之路。</a:t>
            </a:r>
            <a:endParaRPr lang="zh-CN" altLang="en-US" b="1" dirty="0">
              <a:latin typeface="楷体" panose="02010609060101010101" pitchFamily="49" charset="-122"/>
              <a:ea typeface="楷体" panose="02010609060101010101" pitchFamily="49" charset="-122"/>
            </a:endParaRPr>
          </a:p>
          <a:p>
            <a:pPr>
              <a:lnSpc>
                <a:spcPct val="150000"/>
              </a:lnSpc>
            </a:pPr>
            <a:endParaRPr lang="zh-CN" altLang="en-US" b="1" dirty="0"/>
          </a:p>
        </p:txBody>
      </p:sp>
    </p:spTree>
    <p:extLst>
      <p:ext uri="{BB962C8B-B14F-4D97-AF65-F5344CB8AC3E}">
        <p14:creationId xmlns:p14="http://schemas.microsoft.com/office/powerpoint/2010/main" val="23461767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339502"/>
            <a:ext cx="2411760" cy="530354"/>
          </a:xfrm>
        </p:spPr>
        <p:txBody>
          <a:bodyPr>
            <a:normAutofit/>
          </a:bodyPr>
          <a:lstStyle/>
          <a:p>
            <a:r>
              <a:rPr lang="zh-CN" altLang="zh-CN" sz="2800" b="1" dirty="0" smtClean="0"/>
              <a:t>【考点链接】</a:t>
            </a:r>
            <a:endParaRPr lang="zh-CN" altLang="en-US" sz="2800" dirty="0"/>
          </a:p>
        </p:txBody>
      </p:sp>
      <p:sp>
        <p:nvSpPr>
          <p:cNvPr id="3" name="内容占位符 2"/>
          <p:cNvSpPr>
            <a:spLocks noGrp="1"/>
          </p:cNvSpPr>
          <p:nvPr>
            <p:ph idx="1"/>
          </p:nvPr>
        </p:nvSpPr>
        <p:spPr>
          <a:xfrm>
            <a:off x="1115616" y="1759124"/>
            <a:ext cx="6264696" cy="2900858"/>
          </a:xfrm>
        </p:spPr>
        <p:txBody>
          <a:bodyPr>
            <a:noAutofit/>
          </a:bodyPr>
          <a:lstStyle/>
          <a:p>
            <a:r>
              <a:rPr lang="zh-CN" altLang="zh-CN" sz="3600" dirty="0" smtClean="0">
                <a:solidFill>
                  <a:srgbClr val="FF0000"/>
                </a:solidFill>
                <a:latin typeface="楷体" panose="02010609060101010101" pitchFamily="49" charset="-122"/>
                <a:ea typeface="楷体" panose="02010609060101010101" pitchFamily="49" charset="-122"/>
              </a:rPr>
              <a:t>经济全球化</a:t>
            </a:r>
            <a:endParaRPr lang="en-US" altLang="zh-CN" sz="3600" dirty="0" smtClean="0">
              <a:solidFill>
                <a:srgbClr val="FF0000"/>
              </a:solidFill>
              <a:latin typeface="楷体" panose="02010609060101010101" pitchFamily="49" charset="-122"/>
              <a:ea typeface="楷体" panose="02010609060101010101" pitchFamily="49" charset="-122"/>
            </a:endParaRPr>
          </a:p>
          <a:p>
            <a:r>
              <a:rPr lang="zh-CN" altLang="zh-CN" sz="3600" dirty="0">
                <a:solidFill>
                  <a:srgbClr val="000099"/>
                </a:solidFill>
                <a:latin typeface="楷体" panose="02010609060101010101" pitchFamily="49" charset="-122"/>
                <a:ea typeface="楷体" panose="02010609060101010101" pitchFamily="49" charset="-122"/>
              </a:rPr>
              <a:t>市场经济</a:t>
            </a:r>
            <a:r>
              <a:rPr lang="zh-CN" altLang="zh-CN" sz="3600" dirty="0" smtClean="0">
                <a:solidFill>
                  <a:srgbClr val="000099"/>
                </a:solidFill>
                <a:latin typeface="楷体" panose="02010609060101010101" pitchFamily="49" charset="-122"/>
                <a:ea typeface="楷体" panose="02010609060101010101" pitchFamily="49" charset="-122"/>
              </a:rPr>
              <a:t>发展</a:t>
            </a:r>
            <a:endParaRPr lang="en-US" altLang="zh-CN" sz="3600" dirty="0" smtClean="0">
              <a:solidFill>
                <a:srgbClr val="000099"/>
              </a:solidFill>
              <a:latin typeface="楷体" panose="02010609060101010101" pitchFamily="49" charset="-122"/>
              <a:ea typeface="楷体" panose="02010609060101010101" pitchFamily="49" charset="-122"/>
            </a:endParaRPr>
          </a:p>
          <a:p>
            <a:r>
              <a:rPr lang="zh-CN" altLang="zh-CN" sz="3600" dirty="0" smtClean="0">
                <a:solidFill>
                  <a:srgbClr val="FF0000"/>
                </a:solidFill>
                <a:latin typeface="楷体" panose="02010609060101010101" pitchFamily="49" charset="-122"/>
                <a:ea typeface="楷体" panose="02010609060101010101" pitchFamily="49" charset="-122"/>
              </a:rPr>
              <a:t>对外开放</a:t>
            </a:r>
            <a:endParaRPr lang="en-US" altLang="zh-CN" sz="3600" dirty="0" smtClean="0">
              <a:solidFill>
                <a:srgbClr val="FF0000"/>
              </a:solidFill>
              <a:latin typeface="楷体" panose="02010609060101010101" pitchFamily="49" charset="-122"/>
              <a:ea typeface="楷体" panose="02010609060101010101" pitchFamily="49" charset="-122"/>
            </a:endParaRPr>
          </a:p>
          <a:p>
            <a:r>
              <a:rPr lang="zh-CN" altLang="zh-CN" sz="3600" dirty="0">
                <a:latin typeface="楷体" panose="02010609060101010101" pitchFamily="49" charset="-122"/>
                <a:ea typeface="楷体" panose="02010609060101010101" pitchFamily="49" charset="-122"/>
              </a:rPr>
              <a:t>促进经济发展转型</a:t>
            </a:r>
            <a:endParaRPr lang="zh-CN" altLang="en-US" sz="3600" dirty="0">
              <a:latin typeface="楷体" panose="02010609060101010101" pitchFamily="49" charset="-122"/>
              <a:ea typeface="楷体" panose="02010609060101010101" pitchFamily="49" charset="-122"/>
            </a:endParaRPr>
          </a:p>
        </p:txBody>
      </p:sp>
      <p:sp>
        <p:nvSpPr>
          <p:cNvPr id="4" name="矩形 3"/>
          <p:cNvSpPr/>
          <p:nvPr/>
        </p:nvSpPr>
        <p:spPr>
          <a:xfrm>
            <a:off x="467544" y="987574"/>
            <a:ext cx="5844870" cy="707886"/>
          </a:xfrm>
          <a:prstGeom prst="rect">
            <a:avLst/>
          </a:prstGeom>
        </p:spPr>
        <p:txBody>
          <a:bodyPr wrap="none">
            <a:spAutoFit/>
          </a:bodyPr>
          <a:lstStyle/>
          <a:p>
            <a:r>
              <a:rPr lang="zh-CN" altLang="zh-CN" sz="4000" b="1" dirty="0" smtClean="0">
                <a:latin typeface="楷体" panose="02010609060101010101" pitchFamily="49" charset="-122"/>
                <a:ea typeface="楷体" panose="02010609060101010101" pitchFamily="49" charset="-122"/>
              </a:rPr>
              <a:t>一、从经济生活角度分析</a:t>
            </a:r>
            <a:endParaRPr lang="zh-CN" altLang="zh-CN" sz="4000"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2463033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pPr>
              <a:lnSpc>
                <a:spcPct val="150000"/>
              </a:lnSpc>
            </a:pPr>
            <a:r>
              <a:rPr lang="en-US" altLang="zh-CN" sz="4000" dirty="0"/>
              <a:t>1.</a:t>
            </a:r>
            <a:r>
              <a:rPr lang="zh-CN" altLang="zh-CN" sz="4000" dirty="0"/>
              <a:t> 是当今世界经济发展的基本趋势。</a:t>
            </a:r>
            <a:endParaRPr lang="zh-CN" altLang="en-US" sz="4000" dirty="0"/>
          </a:p>
        </p:txBody>
      </p:sp>
      <p:sp>
        <p:nvSpPr>
          <p:cNvPr id="3" name="内容占位符 2"/>
          <p:cNvSpPr>
            <a:spLocks noGrp="1"/>
          </p:cNvSpPr>
          <p:nvPr>
            <p:ph idx="1"/>
          </p:nvPr>
        </p:nvSpPr>
        <p:spPr/>
        <p:txBody>
          <a:bodyPr>
            <a:normAutofit/>
          </a:bodyPr>
          <a:lstStyle/>
          <a:p>
            <a:pPr marL="0" indent="0">
              <a:lnSpc>
                <a:spcPct val="150000"/>
              </a:lnSpc>
              <a:buNone/>
            </a:pPr>
            <a:r>
              <a:rPr lang="zh-CN" altLang="zh-CN" dirty="0" smtClean="0">
                <a:latin typeface="楷体" panose="02010609060101010101" pitchFamily="49" charset="-122"/>
                <a:ea typeface="楷体" panose="02010609060101010101" pitchFamily="49" charset="-122"/>
              </a:rPr>
              <a:t>“一带一路”</a:t>
            </a:r>
            <a:r>
              <a:rPr lang="zh-CN" altLang="zh-CN" dirty="0">
                <a:latin typeface="楷体" panose="02010609060101010101" pitchFamily="49" charset="-122"/>
                <a:ea typeface="楷体" panose="02010609060101010101" pitchFamily="49" charset="-122"/>
              </a:rPr>
              <a:t>倡议旨在推动</a:t>
            </a:r>
            <a:r>
              <a:rPr lang="zh-CN" altLang="zh-CN" dirty="0">
                <a:solidFill>
                  <a:srgbClr val="FF0000"/>
                </a:solidFill>
                <a:latin typeface="楷体" panose="02010609060101010101" pitchFamily="49" charset="-122"/>
                <a:ea typeface="楷体" panose="02010609060101010101" pitchFamily="49" charset="-122"/>
              </a:rPr>
              <a:t>经济要素自由流动、资源高效配置和市场深度融合</a:t>
            </a:r>
            <a:r>
              <a:rPr lang="zh-CN" altLang="zh-CN" dirty="0">
                <a:latin typeface="楷体" panose="02010609060101010101" pitchFamily="49" charset="-122"/>
                <a:ea typeface="楷体" panose="02010609060101010101" pitchFamily="49" charset="-122"/>
              </a:rPr>
              <a:t>，必将为世界经济发展带来强大正能量</a:t>
            </a:r>
            <a:r>
              <a:rPr lang="zh-CN" altLang="zh-CN"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pPr marL="0" indent="0">
              <a:lnSpc>
                <a:spcPct val="150000"/>
              </a:lnSpc>
              <a:buNone/>
            </a:pPr>
            <a:r>
              <a:rPr lang="zh-CN" altLang="zh-CN" dirty="0" smtClean="0">
                <a:latin typeface="楷体" panose="02010609060101010101" pitchFamily="49" charset="-122"/>
                <a:ea typeface="楷体" panose="02010609060101010101" pitchFamily="49" charset="-122"/>
              </a:rPr>
              <a:t>推进</a:t>
            </a:r>
            <a:r>
              <a:rPr lang="zh-CN" altLang="zh-CN" dirty="0">
                <a:latin typeface="楷体" panose="02010609060101010101" pitchFamily="49" charset="-122"/>
                <a:ea typeface="楷体" panose="02010609060101010101" pitchFamily="49" charset="-122"/>
              </a:rPr>
              <a:t>“一带一路”建设是</a:t>
            </a:r>
            <a:r>
              <a:rPr lang="zh-CN" altLang="zh-CN" dirty="0">
                <a:solidFill>
                  <a:srgbClr val="FF0000"/>
                </a:solidFill>
                <a:latin typeface="楷体" panose="02010609060101010101" pitchFamily="49" charset="-122"/>
                <a:ea typeface="楷体" panose="02010609060101010101" pitchFamily="49" charset="-122"/>
              </a:rPr>
              <a:t>积极参与</a:t>
            </a:r>
            <a:r>
              <a:rPr lang="zh-CN" altLang="zh-CN" dirty="0">
                <a:latin typeface="楷体" panose="02010609060101010101" pitchFamily="49" charset="-122"/>
                <a:ea typeface="楷体" panose="02010609060101010101" pitchFamily="49" charset="-122"/>
              </a:rPr>
              <a:t>国际经济合作，</a:t>
            </a:r>
            <a:r>
              <a:rPr lang="zh-CN" altLang="zh-CN" dirty="0">
                <a:solidFill>
                  <a:srgbClr val="FF0000"/>
                </a:solidFill>
                <a:latin typeface="楷体" panose="02010609060101010101" pitchFamily="49" charset="-122"/>
                <a:ea typeface="楷体" panose="02010609060101010101" pitchFamily="49" charset="-122"/>
              </a:rPr>
              <a:t>顺应经济全球化发展趋势</a:t>
            </a:r>
            <a:r>
              <a:rPr lang="zh-CN" altLang="zh-CN" dirty="0">
                <a:latin typeface="楷体" panose="02010609060101010101" pitchFamily="49" charset="-122"/>
                <a:ea typeface="楷体" panose="02010609060101010101" pitchFamily="49" charset="-122"/>
              </a:rPr>
              <a:t>的体现</a:t>
            </a:r>
            <a:r>
              <a:rPr lang="zh-CN" altLang="zh-CN" dirty="0" smtClean="0">
                <a:latin typeface="楷体" panose="02010609060101010101" pitchFamily="49" charset="-122"/>
                <a:ea typeface="楷体" panose="02010609060101010101" pitchFamily="49" charset="-122"/>
              </a:rPr>
              <a:t>。</a:t>
            </a:r>
            <a:endParaRPr lang="zh-CN" altLang="zh-CN"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5133917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a:t>2</a:t>
            </a:r>
            <a:r>
              <a:rPr lang="en-US" altLang="zh-CN" dirty="0" smtClean="0"/>
              <a:t>.</a:t>
            </a:r>
            <a:r>
              <a:rPr lang="zh-CN" altLang="zh-CN" dirty="0" smtClean="0"/>
              <a:t> 是</a:t>
            </a:r>
            <a:r>
              <a:rPr lang="zh-CN" altLang="zh-CN" dirty="0"/>
              <a:t>市场经济发展的内在要求。</a:t>
            </a:r>
            <a:endParaRPr lang="zh-CN" altLang="en-US" dirty="0"/>
          </a:p>
        </p:txBody>
      </p:sp>
      <p:sp>
        <p:nvSpPr>
          <p:cNvPr id="3" name="内容占位符 2"/>
          <p:cNvSpPr>
            <a:spLocks noGrp="1"/>
          </p:cNvSpPr>
          <p:nvPr>
            <p:ph idx="1"/>
          </p:nvPr>
        </p:nvSpPr>
        <p:spPr/>
        <p:txBody>
          <a:bodyPr>
            <a:normAutofit/>
          </a:bodyPr>
          <a:lstStyle/>
          <a:p>
            <a:pPr marL="0" indent="0">
              <a:lnSpc>
                <a:spcPct val="150000"/>
              </a:lnSpc>
              <a:buNone/>
            </a:pPr>
            <a:r>
              <a:rPr lang="zh-CN" altLang="zh-CN" dirty="0" smtClean="0">
                <a:latin typeface="楷体" panose="02010609060101010101" pitchFamily="49" charset="-122"/>
                <a:ea typeface="楷体" panose="02010609060101010101" pitchFamily="49" charset="-122"/>
              </a:rPr>
              <a:t>“一带一路”</a:t>
            </a:r>
            <a:r>
              <a:rPr lang="zh-CN" altLang="zh-CN" dirty="0">
                <a:latin typeface="楷体" panose="02010609060101010101" pitchFamily="49" charset="-122"/>
                <a:ea typeface="楷体" panose="02010609060101010101" pitchFamily="49" charset="-122"/>
              </a:rPr>
              <a:t>作为和平之路、繁荣之路、开放之路、创新之路、文明之路，</a:t>
            </a:r>
            <a:r>
              <a:rPr lang="zh-CN" altLang="zh-CN" dirty="0">
                <a:solidFill>
                  <a:srgbClr val="FF0000"/>
                </a:solidFill>
                <a:latin typeface="楷体" panose="02010609060101010101" pitchFamily="49" charset="-122"/>
                <a:ea typeface="楷体" panose="02010609060101010101" pitchFamily="49" charset="-122"/>
              </a:rPr>
              <a:t>有利于沿途</a:t>
            </a:r>
            <a:r>
              <a:rPr lang="zh-CN" altLang="zh-CN" dirty="0" smtClean="0">
                <a:solidFill>
                  <a:srgbClr val="FF0000"/>
                </a:solidFill>
                <a:latin typeface="楷体" panose="02010609060101010101" pitchFamily="49" charset="-122"/>
                <a:ea typeface="楷体" panose="02010609060101010101" pitchFamily="49" charset="-122"/>
              </a:rPr>
              <a:t>各国</a:t>
            </a:r>
            <a:r>
              <a:rPr lang="zh-CN" altLang="en-US" dirty="0" smtClean="0">
                <a:solidFill>
                  <a:srgbClr val="FF0000"/>
                </a:solidFill>
                <a:latin typeface="楷体" panose="02010609060101010101" pitchFamily="49" charset="-122"/>
                <a:ea typeface="楷体" panose="02010609060101010101" pitchFamily="49" charset="-122"/>
              </a:rPr>
              <a:t>（包括中国）</a:t>
            </a:r>
            <a:r>
              <a:rPr lang="zh-CN" altLang="zh-CN" dirty="0" smtClean="0">
                <a:latin typeface="楷体" panose="02010609060101010101" pitchFamily="49" charset="-122"/>
                <a:ea typeface="楷体" panose="02010609060101010101" pitchFamily="49" charset="-122"/>
              </a:rPr>
              <a:t>加强</a:t>
            </a:r>
            <a:r>
              <a:rPr lang="zh-CN" altLang="zh-CN" dirty="0">
                <a:latin typeface="楷体" panose="02010609060101010101" pitchFamily="49" charset="-122"/>
                <a:ea typeface="楷体" panose="02010609060101010101" pitchFamily="49" charset="-122"/>
              </a:rPr>
              <a:t>区域合作，充分利用国际国内两种资源、两个市场，实现资源的合理、优化配置。</a:t>
            </a:r>
          </a:p>
          <a:p>
            <a:pPr marL="0" indent="0">
              <a:lnSpc>
                <a:spcPct val="150000"/>
              </a:lnSpc>
              <a:buNone/>
            </a:pPr>
            <a:endParaRPr lang="zh-CN" altLang="en-US" dirty="0">
              <a:latin typeface="楷体" panose="02010609060101010101" pitchFamily="49" charset="-122"/>
              <a:ea typeface="楷体" panose="02010609060101010101" pitchFamily="49" charset="-122"/>
            </a:endParaRPr>
          </a:p>
          <a:p>
            <a:pPr marL="0" indent="0">
              <a:lnSpc>
                <a:spcPct val="150000"/>
              </a:lnSpc>
              <a:buNone/>
            </a:pPr>
            <a:endParaRPr lang="zh-CN" altLang="en-US"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3854730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771550"/>
            <a:ext cx="8229600" cy="857250"/>
          </a:xfrm>
        </p:spPr>
        <p:txBody>
          <a:bodyPr>
            <a:noAutofit/>
          </a:bodyPr>
          <a:lstStyle/>
          <a:p>
            <a:r>
              <a:rPr lang="en-US" altLang="zh-CN" sz="4000" dirty="0"/>
              <a:t>3</a:t>
            </a:r>
            <a:r>
              <a:rPr lang="en-US" altLang="zh-CN" sz="4000" dirty="0" smtClean="0"/>
              <a:t>.</a:t>
            </a:r>
            <a:r>
              <a:rPr lang="zh-CN" altLang="zh-CN" sz="4000" dirty="0" smtClean="0"/>
              <a:t> 坚持</a:t>
            </a:r>
            <a:r>
              <a:rPr lang="zh-CN" altLang="zh-CN" sz="4000" dirty="0"/>
              <a:t>对外开放的</a:t>
            </a:r>
            <a:r>
              <a:rPr lang="zh-CN" altLang="zh-CN" sz="4000" dirty="0" smtClean="0"/>
              <a:t>基本国策</a:t>
            </a:r>
            <a:r>
              <a:rPr lang="zh-CN" altLang="en-US" sz="4000" dirty="0" smtClean="0"/>
              <a:t>，</a:t>
            </a:r>
            <a:r>
              <a:rPr lang="zh-CN" altLang="zh-CN" sz="4000" dirty="0" smtClean="0"/>
              <a:t>拓展</a:t>
            </a:r>
            <a:r>
              <a:rPr lang="zh-CN" altLang="zh-CN" sz="4000" dirty="0"/>
              <a:t>对外开放的广度和深度。</a:t>
            </a:r>
            <a:endParaRPr lang="zh-CN" altLang="en-US" sz="4000" dirty="0"/>
          </a:p>
        </p:txBody>
      </p:sp>
      <p:sp>
        <p:nvSpPr>
          <p:cNvPr id="3" name="内容占位符 2"/>
          <p:cNvSpPr>
            <a:spLocks noGrp="1"/>
          </p:cNvSpPr>
          <p:nvPr>
            <p:ph idx="1"/>
          </p:nvPr>
        </p:nvSpPr>
        <p:spPr>
          <a:xfrm>
            <a:off x="467544" y="1635646"/>
            <a:ext cx="8229600" cy="3384376"/>
          </a:xfrm>
        </p:spPr>
        <p:txBody>
          <a:bodyPr>
            <a:normAutofit fontScale="85000" lnSpcReduction="20000"/>
          </a:bodyPr>
          <a:lstStyle/>
          <a:p>
            <a:pPr marL="0" indent="0">
              <a:lnSpc>
                <a:spcPct val="140000"/>
              </a:lnSpc>
              <a:buNone/>
            </a:pPr>
            <a:r>
              <a:rPr lang="en-US" altLang="zh-CN" dirty="0" smtClean="0">
                <a:latin typeface="楷体" panose="02010609060101010101" pitchFamily="49" charset="-122"/>
                <a:ea typeface="楷体" panose="02010609060101010101" pitchFamily="49" charset="-122"/>
              </a:rPr>
              <a:t>    </a:t>
            </a:r>
            <a:r>
              <a:rPr lang="zh-CN" altLang="zh-CN" dirty="0" smtClean="0">
                <a:solidFill>
                  <a:srgbClr val="FF0000"/>
                </a:solidFill>
                <a:latin typeface="楷体" panose="02010609060101010101" pitchFamily="49" charset="-122"/>
                <a:ea typeface="楷体" panose="02010609060101010101" pitchFamily="49" charset="-122"/>
              </a:rPr>
              <a:t>提高</a:t>
            </a:r>
            <a:r>
              <a:rPr lang="zh-CN" altLang="zh-CN" dirty="0">
                <a:solidFill>
                  <a:srgbClr val="FF0000"/>
                </a:solidFill>
                <a:latin typeface="楷体" panose="02010609060101010101" pitchFamily="49" charset="-122"/>
                <a:ea typeface="楷体" panose="02010609060101010101" pitchFamily="49" charset="-122"/>
              </a:rPr>
              <a:t>开放型经济水平</a:t>
            </a:r>
            <a:r>
              <a:rPr lang="zh-CN" altLang="zh-CN" dirty="0">
                <a:latin typeface="楷体" panose="02010609060101010101" pitchFamily="49" charset="-122"/>
                <a:ea typeface="楷体" panose="02010609060101010101" pitchFamily="49" charset="-122"/>
              </a:rPr>
              <a:t>。推进“一带一路”建设，有利于我国与世界各国之间的相互开放、互利合作，把“引进来”和“走出去”更好结合起来。完善我国对外开放新格局，打造新的经济增长点</a:t>
            </a:r>
            <a:r>
              <a:rPr lang="zh-CN" altLang="zh-CN"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pPr marL="0" indent="0">
              <a:lnSpc>
                <a:spcPct val="140000"/>
              </a:lnSpc>
              <a:buNone/>
            </a:pPr>
            <a:r>
              <a:rPr lang="en-US" altLang="zh-CN" dirty="0" smtClean="0">
                <a:latin typeface="楷体" panose="02010609060101010101" pitchFamily="49" charset="-122"/>
                <a:ea typeface="楷体" panose="02010609060101010101" pitchFamily="49" charset="-122"/>
              </a:rPr>
              <a:t>    </a:t>
            </a:r>
            <a:r>
              <a:rPr lang="zh-CN" altLang="zh-CN" dirty="0" smtClean="0">
                <a:latin typeface="楷体" panose="02010609060101010101" pitchFamily="49" charset="-122"/>
                <a:ea typeface="楷体" panose="02010609060101010101" pitchFamily="49" charset="-122"/>
              </a:rPr>
              <a:t>推进</a:t>
            </a:r>
            <a:r>
              <a:rPr lang="zh-CN" altLang="zh-CN" dirty="0">
                <a:latin typeface="楷体" panose="02010609060101010101" pitchFamily="49" charset="-122"/>
                <a:ea typeface="楷体" panose="02010609060101010101" pitchFamily="49" charset="-122"/>
              </a:rPr>
              <a:t>“一带一路”建设有利于</a:t>
            </a:r>
            <a:r>
              <a:rPr lang="zh-CN" altLang="zh-CN" dirty="0">
                <a:solidFill>
                  <a:srgbClr val="FF0000"/>
                </a:solidFill>
                <a:latin typeface="楷体" panose="02010609060101010101" pitchFamily="49" charset="-122"/>
                <a:ea typeface="楷体" panose="02010609060101010101" pitchFamily="49" charset="-122"/>
              </a:rPr>
              <a:t>扩大开放领域</a:t>
            </a:r>
            <a:r>
              <a:rPr lang="zh-CN" altLang="zh-CN" dirty="0">
                <a:latin typeface="楷体" panose="02010609060101010101" pitchFamily="49" charset="-122"/>
                <a:ea typeface="楷体" panose="02010609060101010101" pitchFamily="49" charset="-122"/>
              </a:rPr>
              <a:t>，</a:t>
            </a:r>
            <a:r>
              <a:rPr lang="zh-CN" altLang="zh-CN" dirty="0">
                <a:solidFill>
                  <a:srgbClr val="FF0000"/>
                </a:solidFill>
                <a:latin typeface="楷体" panose="02010609060101010101" pitchFamily="49" charset="-122"/>
                <a:ea typeface="楷体" panose="02010609060101010101" pitchFamily="49" charset="-122"/>
              </a:rPr>
              <a:t>优化开放结构</a:t>
            </a:r>
            <a:r>
              <a:rPr lang="zh-CN" altLang="zh-CN" dirty="0">
                <a:latin typeface="楷体" panose="02010609060101010101" pitchFamily="49" charset="-122"/>
                <a:ea typeface="楷体" panose="02010609060101010101" pitchFamily="49" charset="-122"/>
              </a:rPr>
              <a:t>，</a:t>
            </a:r>
            <a:r>
              <a:rPr lang="zh-CN" altLang="zh-CN" dirty="0">
                <a:solidFill>
                  <a:srgbClr val="FF0000"/>
                </a:solidFill>
                <a:latin typeface="楷体" panose="02010609060101010101" pitchFamily="49" charset="-122"/>
                <a:ea typeface="楷体" panose="02010609060101010101" pitchFamily="49" charset="-122"/>
              </a:rPr>
              <a:t>提高开放质量</a:t>
            </a:r>
            <a:r>
              <a:rPr lang="zh-CN" altLang="zh-CN" dirty="0">
                <a:latin typeface="楷体" panose="02010609060101010101" pitchFamily="49" charset="-122"/>
                <a:ea typeface="楷体" panose="02010609060101010101" pitchFamily="49" charset="-122"/>
              </a:rPr>
              <a:t>，</a:t>
            </a:r>
            <a:r>
              <a:rPr lang="zh-CN" altLang="zh-CN" dirty="0">
                <a:solidFill>
                  <a:srgbClr val="FF0000"/>
                </a:solidFill>
                <a:latin typeface="楷体" panose="02010609060101010101" pitchFamily="49" charset="-122"/>
                <a:ea typeface="楷体" panose="02010609060101010101" pitchFamily="49" charset="-122"/>
              </a:rPr>
              <a:t>完善内外联动</a:t>
            </a:r>
            <a:r>
              <a:rPr lang="zh-CN" altLang="zh-CN" dirty="0">
                <a:latin typeface="楷体" panose="02010609060101010101" pitchFamily="49" charset="-122"/>
                <a:ea typeface="楷体" panose="02010609060101010101" pitchFamily="49" charset="-122"/>
              </a:rPr>
              <a:t>、</a:t>
            </a:r>
            <a:r>
              <a:rPr lang="zh-CN" altLang="zh-CN" dirty="0">
                <a:solidFill>
                  <a:srgbClr val="FF0000"/>
                </a:solidFill>
                <a:latin typeface="楷体" panose="02010609060101010101" pitchFamily="49" charset="-122"/>
                <a:ea typeface="楷体" panose="02010609060101010101" pitchFamily="49" charset="-122"/>
              </a:rPr>
              <a:t>互利共赢</a:t>
            </a:r>
            <a:r>
              <a:rPr lang="zh-CN" altLang="zh-CN" dirty="0">
                <a:latin typeface="楷体" panose="02010609060101010101" pitchFamily="49" charset="-122"/>
                <a:ea typeface="楷体" panose="02010609060101010101" pitchFamily="49" charset="-122"/>
              </a:rPr>
              <a:t>、</a:t>
            </a:r>
            <a:r>
              <a:rPr lang="zh-CN" altLang="zh-CN" dirty="0">
                <a:solidFill>
                  <a:srgbClr val="FF0000"/>
                </a:solidFill>
                <a:latin typeface="楷体" panose="02010609060101010101" pitchFamily="49" charset="-122"/>
                <a:ea typeface="楷体" panose="02010609060101010101" pitchFamily="49" charset="-122"/>
              </a:rPr>
              <a:t>安全高效的开放型经济体系</a:t>
            </a:r>
            <a:r>
              <a:rPr lang="zh-CN" altLang="zh-CN" dirty="0">
                <a:latin typeface="楷体" panose="02010609060101010101" pitchFamily="49" charset="-122"/>
                <a:ea typeface="楷体" panose="02010609060101010101" pitchFamily="49" charset="-122"/>
              </a:rPr>
              <a:t>，形成经济全球化条件下</a:t>
            </a:r>
            <a:r>
              <a:rPr lang="zh-CN" altLang="zh-CN" dirty="0">
                <a:solidFill>
                  <a:srgbClr val="FF0000"/>
                </a:solidFill>
                <a:latin typeface="楷体" panose="02010609060101010101" pitchFamily="49" charset="-122"/>
                <a:ea typeface="楷体" panose="02010609060101010101" pitchFamily="49" charset="-122"/>
              </a:rPr>
              <a:t>参与国际经济合作和竞争的新优势</a:t>
            </a:r>
            <a:r>
              <a:rPr lang="zh-CN" altLang="zh-CN" dirty="0">
                <a:latin typeface="楷体" panose="02010609060101010101" pitchFamily="49" charset="-122"/>
                <a:ea typeface="楷体" panose="02010609060101010101" pitchFamily="49" charset="-122"/>
              </a:rPr>
              <a:t>。</a:t>
            </a:r>
          </a:p>
          <a:p>
            <a:pPr marL="0" indent="0">
              <a:lnSpc>
                <a:spcPct val="140000"/>
              </a:lnSpc>
              <a:buNone/>
            </a:pPr>
            <a:endParaRPr lang="zh-CN" altLang="zh-CN" dirty="0">
              <a:latin typeface="楷体" panose="02010609060101010101" pitchFamily="49" charset="-122"/>
              <a:ea typeface="楷体" panose="02010609060101010101" pitchFamily="49" charset="-122"/>
            </a:endParaRPr>
          </a:p>
          <a:p>
            <a:pPr marL="0" indent="0">
              <a:lnSpc>
                <a:spcPct val="140000"/>
              </a:lnSpc>
              <a:buNone/>
            </a:pPr>
            <a:endParaRPr lang="zh-CN" altLang="en-US"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31724151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a:t>4</a:t>
            </a:r>
            <a:r>
              <a:rPr lang="en-US" altLang="zh-CN" dirty="0" smtClean="0"/>
              <a:t>.</a:t>
            </a:r>
            <a:r>
              <a:rPr lang="zh-CN" altLang="zh-CN" dirty="0" smtClean="0"/>
              <a:t> 促进</a:t>
            </a:r>
            <a:r>
              <a:rPr lang="zh-CN" altLang="zh-CN" dirty="0"/>
              <a:t>经济发展转型。</a:t>
            </a:r>
            <a:endParaRPr lang="zh-CN" altLang="en-US" dirty="0"/>
          </a:p>
        </p:txBody>
      </p:sp>
      <p:sp>
        <p:nvSpPr>
          <p:cNvPr id="3" name="内容占位符 2"/>
          <p:cNvSpPr>
            <a:spLocks noGrp="1"/>
          </p:cNvSpPr>
          <p:nvPr>
            <p:ph idx="1"/>
          </p:nvPr>
        </p:nvSpPr>
        <p:spPr/>
        <p:txBody>
          <a:bodyPr/>
          <a:lstStyle/>
          <a:p>
            <a:pPr marL="0" indent="0">
              <a:lnSpc>
                <a:spcPct val="150000"/>
              </a:lnSpc>
              <a:buNone/>
            </a:pPr>
            <a:r>
              <a:rPr lang="zh-CN" altLang="zh-CN" dirty="0" smtClean="0">
                <a:latin typeface="楷体" panose="02010609060101010101" pitchFamily="49" charset="-122"/>
                <a:ea typeface="楷体" panose="02010609060101010101" pitchFamily="49" charset="-122"/>
              </a:rPr>
              <a:t>亚欧</a:t>
            </a:r>
            <a:r>
              <a:rPr lang="zh-CN" altLang="zh-CN" dirty="0">
                <a:latin typeface="楷体" panose="02010609060101010101" pitchFamily="49" charset="-122"/>
                <a:ea typeface="楷体" panose="02010609060101010101" pitchFamily="49" charset="-122"/>
              </a:rPr>
              <a:t>国家都处于</a:t>
            </a:r>
            <a:r>
              <a:rPr lang="zh-CN" altLang="zh-CN" dirty="0">
                <a:solidFill>
                  <a:srgbClr val="FF0000"/>
                </a:solidFill>
                <a:latin typeface="楷体" panose="02010609060101010101" pitchFamily="49" charset="-122"/>
                <a:ea typeface="楷体" panose="02010609060101010101" pitchFamily="49" charset="-122"/>
              </a:rPr>
              <a:t>经济转型升级</a:t>
            </a:r>
            <a:r>
              <a:rPr lang="zh-CN" altLang="zh-CN" dirty="0">
                <a:latin typeface="楷体" panose="02010609060101010101" pitchFamily="49" charset="-122"/>
                <a:ea typeface="楷体" panose="02010609060101010101" pitchFamily="49" charset="-122"/>
              </a:rPr>
              <a:t>的关键阶段，需要进一步</a:t>
            </a:r>
            <a:r>
              <a:rPr lang="zh-CN" altLang="zh-CN" dirty="0">
                <a:solidFill>
                  <a:srgbClr val="FF0000"/>
                </a:solidFill>
                <a:latin typeface="楷体" panose="02010609060101010101" pitchFamily="49" charset="-122"/>
                <a:ea typeface="楷体" panose="02010609060101010101" pitchFamily="49" charset="-122"/>
              </a:rPr>
              <a:t>激发域内发展活力与合作潜力</a:t>
            </a:r>
            <a:r>
              <a:rPr lang="zh-CN" altLang="zh-CN"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pPr marL="0" indent="0">
              <a:lnSpc>
                <a:spcPct val="150000"/>
              </a:lnSpc>
              <a:buNone/>
            </a:pPr>
            <a:r>
              <a:rPr lang="zh-CN" altLang="zh-CN" dirty="0" smtClean="0">
                <a:latin typeface="楷体" panose="02010609060101010101" pitchFamily="49" charset="-122"/>
                <a:ea typeface="楷体" panose="02010609060101010101" pitchFamily="49" charset="-122"/>
              </a:rPr>
              <a:t>“一带一路”</a:t>
            </a:r>
            <a:r>
              <a:rPr lang="zh-CN" altLang="zh-CN" dirty="0">
                <a:latin typeface="楷体" panose="02010609060101010101" pitchFamily="49" charset="-122"/>
                <a:ea typeface="楷体" panose="02010609060101010101" pitchFamily="49" charset="-122"/>
              </a:rPr>
              <a:t>是我国主动地发展与沿线国家的经济合作伙伴关系，共同打造的</a:t>
            </a:r>
            <a:r>
              <a:rPr lang="zh-CN" altLang="zh-CN" dirty="0">
                <a:solidFill>
                  <a:srgbClr val="FF0000"/>
                </a:solidFill>
                <a:latin typeface="楷体" panose="02010609060101010101" pitchFamily="49" charset="-122"/>
                <a:ea typeface="楷体" panose="02010609060101010101" pitchFamily="49" charset="-122"/>
              </a:rPr>
              <a:t>经济融合共同体</a:t>
            </a:r>
            <a:r>
              <a:rPr lang="zh-CN" altLang="zh-CN" dirty="0">
                <a:latin typeface="楷体" panose="02010609060101010101" pitchFamily="49" charset="-122"/>
                <a:ea typeface="楷体" panose="02010609060101010101" pitchFamily="49" charset="-122"/>
              </a:rPr>
              <a:t>，有利于加速各国经济发展转型。</a:t>
            </a:r>
          </a:p>
          <a:p>
            <a:pPr marL="0" indent="0">
              <a:lnSpc>
                <a:spcPct val="150000"/>
              </a:lnSpc>
              <a:buNone/>
            </a:pPr>
            <a:endParaRPr lang="zh-CN" altLang="en-US"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25837383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411510"/>
            <a:ext cx="8229600" cy="857250"/>
          </a:xfrm>
        </p:spPr>
        <p:txBody>
          <a:bodyPr>
            <a:normAutofit fontScale="90000"/>
          </a:bodyPr>
          <a:lstStyle/>
          <a:p>
            <a:r>
              <a:rPr lang="zh-CN" altLang="en-US" dirty="0" smtClean="0"/>
              <a:t>“一带一路”、</a:t>
            </a:r>
            <a:r>
              <a:rPr lang="zh-CN" altLang="en-US" dirty="0"/>
              <a:t>国际进口博览会</a:t>
            </a:r>
          </a:p>
        </p:txBody>
      </p:sp>
      <p:graphicFrame>
        <p:nvGraphicFramePr>
          <p:cNvPr id="4" name="内容占位符 3"/>
          <p:cNvGraphicFramePr>
            <a:graphicFrameLocks noGrp="1"/>
          </p:cNvGraphicFramePr>
          <p:nvPr>
            <p:ph idx="1"/>
            <p:extLst>
              <p:ext uri="{D42A27DB-BD31-4B8C-83A1-F6EECF244321}">
                <p14:modId xmlns:p14="http://schemas.microsoft.com/office/powerpoint/2010/main" val="1388834272"/>
              </p:ext>
            </p:extLst>
          </p:nvPr>
        </p:nvGraphicFramePr>
        <p:xfrm>
          <a:off x="457200" y="1450975"/>
          <a:ext cx="8229600" cy="3292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8953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555526"/>
            <a:ext cx="8229600" cy="936104"/>
          </a:xfrm>
        </p:spPr>
        <p:txBody>
          <a:bodyPr>
            <a:noAutofit/>
          </a:bodyPr>
          <a:lstStyle/>
          <a:p>
            <a:r>
              <a:rPr lang="en-US" altLang="zh-CN" sz="3600" b="1" dirty="0"/>
              <a:t>2014</a:t>
            </a:r>
            <a:r>
              <a:rPr lang="zh-CN" altLang="zh-CN" sz="3600" b="1" dirty="0"/>
              <a:t>—</a:t>
            </a:r>
            <a:r>
              <a:rPr lang="en-US" altLang="zh-CN" sz="3600" b="1" dirty="0"/>
              <a:t>2019</a:t>
            </a:r>
            <a:r>
              <a:rPr lang="zh-CN" altLang="zh-CN" sz="3600" b="1" dirty="0"/>
              <a:t>年五年全国</a:t>
            </a:r>
            <a:r>
              <a:rPr lang="en-US" altLang="zh-CN" sz="3600" b="1" dirty="0"/>
              <a:t>I</a:t>
            </a:r>
            <a:r>
              <a:rPr lang="zh-CN" altLang="zh-CN" sz="3600" b="1" dirty="0"/>
              <a:t>、</a:t>
            </a:r>
            <a:r>
              <a:rPr lang="en-US" altLang="zh-CN" sz="3600" b="1" dirty="0"/>
              <a:t>II</a:t>
            </a:r>
            <a:r>
              <a:rPr lang="zh-CN" altLang="zh-CN" sz="3600" b="1" dirty="0"/>
              <a:t>、</a:t>
            </a:r>
            <a:r>
              <a:rPr lang="en-US" altLang="zh-CN" sz="3600" b="1" dirty="0"/>
              <a:t>III</a:t>
            </a:r>
            <a:r>
              <a:rPr lang="zh-CN" altLang="zh-CN" sz="3600" b="1" dirty="0"/>
              <a:t>卷高考主观题考点分布</a:t>
            </a:r>
            <a:r>
              <a:rPr lang="zh-CN" altLang="zh-CN" sz="3600" b="1" dirty="0" smtClean="0"/>
              <a:t>表</a:t>
            </a:r>
            <a:endParaRPr lang="zh-CN" altLang="en-US" sz="3600" dirty="0"/>
          </a:p>
        </p:txBody>
      </p:sp>
      <p:graphicFrame>
        <p:nvGraphicFramePr>
          <p:cNvPr id="4" name="表格 3"/>
          <p:cNvGraphicFramePr>
            <a:graphicFrameLocks noGrp="1"/>
          </p:cNvGraphicFramePr>
          <p:nvPr>
            <p:extLst>
              <p:ext uri="{D42A27DB-BD31-4B8C-83A1-F6EECF244321}">
                <p14:modId xmlns:p14="http://schemas.microsoft.com/office/powerpoint/2010/main" val="1711826688"/>
              </p:ext>
            </p:extLst>
          </p:nvPr>
        </p:nvGraphicFramePr>
        <p:xfrm>
          <a:off x="539552" y="1491630"/>
          <a:ext cx="7992888" cy="3387090"/>
        </p:xfrm>
        <a:graphic>
          <a:graphicData uri="http://schemas.openxmlformats.org/drawingml/2006/table">
            <a:tbl>
              <a:tblPr firstRow="1" firstCol="1" bandRow="1">
                <a:tableStyleId>{5C22544A-7EE6-4342-B048-85BDC9FD1C3A}</a:tableStyleId>
              </a:tblPr>
              <a:tblGrid>
                <a:gridCol w="1110124"/>
                <a:gridCol w="2178617"/>
                <a:gridCol w="2442271"/>
                <a:gridCol w="2261876"/>
              </a:tblGrid>
              <a:tr h="390525">
                <a:tc>
                  <a:txBody>
                    <a:bodyPr/>
                    <a:lstStyle/>
                    <a:p>
                      <a:endParaRPr lang="zh-CN" sz="1800" b="1" kern="100" dirty="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全国</a:t>
                      </a:r>
                      <a:r>
                        <a:rPr lang="en-US" sz="1800" b="1" kern="0">
                          <a:effectLst/>
                          <a:latin typeface="楷体" panose="02010609060101010101" pitchFamily="49" charset="-122"/>
                          <a:ea typeface="楷体" panose="02010609060101010101" pitchFamily="49" charset="-122"/>
                        </a:rPr>
                        <a:t>I</a:t>
                      </a:r>
                      <a:r>
                        <a:rPr lang="zh-CN" sz="1800" b="1" kern="0">
                          <a:effectLst/>
                          <a:latin typeface="楷体" panose="02010609060101010101" pitchFamily="49" charset="-122"/>
                          <a:ea typeface="楷体" panose="02010609060101010101" pitchFamily="49" charset="-122"/>
                        </a:rPr>
                        <a:t>卷</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全国</a:t>
                      </a:r>
                      <a:r>
                        <a:rPr lang="en-US" sz="1800" b="1" kern="0">
                          <a:effectLst/>
                          <a:latin typeface="楷体" panose="02010609060101010101" pitchFamily="49" charset="-122"/>
                          <a:ea typeface="楷体" panose="02010609060101010101" pitchFamily="49" charset="-122"/>
                        </a:rPr>
                        <a:t>II</a:t>
                      </a:r>
                      <a:r>
                        <a:rPr lang="zh-CN" sz="1800" b="1" kern="0">
                          <a:effectLst/>
                          <a:latin typeface="楷体" panose="02010609060101010101" pitchFamily="49" charset="-122"/>
                          <a:ea typeface="楷体" panose="02010609060101010101" pitchFamily="49" charset="-122"/>
                        </a:rPr>
                        <a:t>卷</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全国</a:t>
                      </a:r>
                      <a:r>
                        <a:rPr lang="en-US" sz="1800" b="1" kern="0">
                          <a:effectLst/>
                          <a:latin typeface="楷体" panose="02010609060101010101" pitchFamily="49" charset="-122"/>
                          <a:ea typeface="楷体" panose="02010609060101010101" pitchFamily="49" charset="-122"/>
                        </a:rPr>
                        <a:t>III</a:t>
                      </a:r>
                      <a:r>
                        <a:rPr lang="zh-CN" sz="1800" b="1" kern="0">
                          <a:effectLst/>
                          <a:latin typeface="楷体" panose="02010609060101010101" pitchFamily="49" charset="-122"/>
                          <a:ea typeface="楷体" panose="02010609060101010101" pitchFamily="49" charset="-122"/>
                        </a:rPr>
                        <a:t>卷</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r>
              <a:tr h="390525">
                <a:tc>
                  <a:txBody>
                    <a:bodyPr/>
                    <a:lstStyle/>
                    <a:p>
                      <a:pPr algn="l" latinLnBrk="1">
                        <a:spcAft>
                          <a:spcPts val="0"/>
                        </a:spcAft>
                      </a:pPr>
                      <a:r>
                        <a:rPr lang="en-US" sz="1800" b="1" kern="0">
                          <a:effectLst/>
                          <a:latin typeface="楷体" panose="02010609060101010101" pitchFamily="49" charset="-122"/>
                          <a:ea typeface="楷体" panose="02010609060101010101" pitchFamily="49" charset="-122"/>
                        </a:rPr>
                        <a:t>2014</a:t>
                      </a:r>
                      <a:r>
                        <a:rPr lang="zh-CN" sz="1800" b="1" kern="0">
                          <a:effectLst/>
                          <a:latin typeface="楷体" panose="02010609060101010101" pitchFamily="49" charset="-122"/>
                          <a:ea typeface="楷体" panose="02010609060101010101" pitchFamily="49" charset="-122"/>
                        </a:rPr>
                        <a:t>年</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市场机制</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消费的作用</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无</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r>
              <a:tr h="390525">
                <a:tc>
                  <a:txBody>
                    <a:bodyPr/>
                    <a:lstStyle/>
                    <a:p>
                      <a:pPr algn="l" latinLnBrk="1">
                        <a:spcAft>
                          <a:spcPts val="0"/>
                        </a:spcAft>
                      </a:pPr>
                      <a:r>
                        <a:rPr lang="en-US" sz="1800" b="1" kern="0">
                          <a:effectLst/>
                          <a:latin typeface="楷体" panose="02010609060101010101" pitchFamily="49" charset="-122"/>
                          <a:ea typeface="楷体" panose="02010609060101010101" pitchFamily="49" charset="-122"/>
                        </a:rPr>
                        <a:t>2015</a:t>
                      </a:r>
                      <a:r>
                        <a:rPr lang="zh-CN" sz="1800" b="1" kern="0">
                          <a:effectLst/>
                          <a:latin typeface="楷体" panose="02010609060101010101" pitchFamily="49" charset="-122"/>
                          <a:ea typeface="楷体" panose="02010609060101010101" pitchFamily="49" charset="-122"/>
                        </a:rPr>
                        <a:t>年</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财政赤字</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非公有制</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无</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r>
              <a:tr h="504825">
                <a:tc>
                  <a:txBody>
                    <a:bodyPr/>
                    <a:lstStyle/>
                    <a:p>
                      <a:pPr algn="l" latinLnBrk="1">
                        <a:spcAft>
                          <a:spcPts val="0"/>
                        </a:spcAft>
                      </a:pPr>
                      <a:r>
                        <a:rPr lang="en-US" sz="1800" b="1" kern="0">
                          <a:effectLst/>
                          <a:latin typeface="楷体" panose="02010609060101010101" pitchFamily="49" charset="-122"/>
                          <a:ea typeface="楷体" panose="02010609060101010101" pitchFamily="49" charset="-122"/>
                        </a:rPr>
                        <a:t>2016</a:t>
                      </a:r>
                      <a:r>
                        <a:rPr lang="zh-CN" sz="1800" b="1" kern="0">
                          <a:effectLst/>
                          <a:latin typeface="楷体" panose="02010609060101010101" pitchFamily="49" charset="-122"/>
                          <a:ea typeface="楷体" panose="02010609060101010101" pitchFamily="49" charset="-122"/>
                        </a:rPr>
                        <a:t>年</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dirty="0">
                          <a:solidFill>
                            <a:srgbClr val="FF0000"/>
                          </a:solidFill>
                          <a:effectLst/>
                          <a:latin typeface="楷体" panose="02010609060101010101" pitchFamily="49" charset="-122"/>
                          <a:ea typeface="楷体" panose="02010609060101010101" pitchFamily="49" charset="-122"/>
                        </a:rPr>
                        <a:t>积极参与国际经济竞争与合作的作用</a:t>
                      </a:r>
                      <a:endParaRPr lang="zh-CN" sz="1800" b="1" kern="100" dirty="0">
                        <a:solidFill>
                          <a:srgbClr val="FF0000"/>
                        </a:solidFill>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生产对消费和产业发展的影响。</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经济效益和社会效益</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r>
              <a:tr h="381000">
                <a:tc>
                  <a:txBody>
                    <a:bodyPr/>
                    <a:lstStyle/>
                    <a:p>
                      <a:pPr algn="l" latinLnBrk="1">
                        <a:spcAft>
                          <a:spcPts val="0"/>
                        </a:spcAft>
                      </a:pPr>
                      <a:r>
                        <a:rPr lang="en-US" sz="1800" b="1" kern="0">
                          <a:effectLst/>
                          <a:latin typeface="楷体" panose="02010609060101010101" pitchFamily="49" charset="-122"/>
                          <a:ea typeface="楷体" panose="02010609060101010101" pitchFamily="49" charset="-122"/>
                        </a:rPr>
                        <a:t>2017</a:t>
                      </a:r>
                      <a:r>
                        <a:rPr lang="zh-CN" sz="1800" b="1" kern="0">
                          <a:effectLst/>
                          <a:latin typeface="楷体" panose="02010609060101010101" pitchFamily="49" charset="-122"/>
                          <a:ea typeface="楷体" panose="02010609060101010101" pitchFamily="49" charset="-122"/>
                        </a:rPr>
                        <a:t>年</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企业如何经营和发展</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价格变动的影响及措施</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dirty="0">
                          <a:solidFill>
                            <a:srgbClr val="FF0000"/>
                          </a:solidFill>
                          <a:effectLst/>
                          <a:latin typeface="楷体" panose="02010609060101010101" pitchFamily="49" charset="-122"/>
                          <a:ea typeface="楷体" panose="02010609060101010101" pitchFamily="49" charset="-122"/>
                        </a:rPr>
                        <a:t>“走出去”的作用及措施</a:t>
                      </a:r>
                      <a:endParaRPr lang="zh-CN" sz="1800" b="1" kern="100" dirty="0">
                        <a:solidFill>
                          <a:srgbClr val="FF0000"/>
                        </a:solidFill>
                        <a:effectLst/>
                        <a:latin typeface="楷体" panose="02010609060101010101" pitchFamily="49" charset="-122"/>
                        <a:ea typeface="楷体" panose="02010609060101010101" pitchFamily="49" charset="-122"/>
                        <a:cs typeface="Times New Roman"/>
                      </a:endParaRPr>
                    </a:p>
                  </a:txBody>
                  <a:tcPr marL="66675" marR="66675" marT="0" marB="0"/>
                </a:tc>
              </a:tr>
              <a:tr h="295275">
                <a:tc>
                  <a:txBody>
                    <a:bodyPr/>
                    <a:lstStyle/>
                    <a:p>
                      <a:pPr algn="l" latinLnBrk="1">
                        <a:spcAft>
                          <a:spcPts val="0"/>
                        </a:spcAft>
                      </a:pPr>
                      <a:r>
                        <a:rPr lang="en-US" sz="1800" b="1" kern="0">
                          <a:effectLst/>
                          <a:latin typeface="楷体" panose="02010609060101010101" pitchFamily="49" charset="-122"/>
                          <a:ea typeface="楷体" panose="02010609060101010101" pitchFamily="49" charset="-122"/>
                        </a:rPr>
                        <a:t>2018</a:t>
                      </a:r>
                      <a:r>
                        <a:rPr lang="zh-CN" sz="1800" b="1" kern="0">
                          <a:effectLst/>
                          <a:latin typeface="楷体" panose="02010609060101010101" pitchFamily="49" charset="-122"/>
                          <a:ea typeface="楷体" panose="02010609060101010101" pitchFamily="49" charset="-122"/>
                        </a:rPr>
                        <a:t>年</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消费的相关知识</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财政与税收</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a:effectLst/>
                          <a:latin typeface="楷体" panose="02010609060101010101" pitchFamily="49" charset="-122"/>
                          <a:ea typeface="楷体" panose="02010609060101010101" pitchFamily="49" charset="-122"/>
                        </a:rPr>
                        <a:t>转变经济发展方式</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r>
              <a:tr h="295275">
                <a:tc>
                  <a:txBody>
                    <a:bodyPr/>
                    <a:lstStyle/>
                    <a:p>
                      <a:pPr algn="l" latinLnBrk="1">
                        <a:spcAft>
                          <a:spcPts val="0"/>
                        </a:spcAft>
                      </a:pPr>
                      <a:r>
                        <a:rPr lang="en-US" sz="1800" b="1" kern="0">
                          <a:effectLst/>
                          <a:latin typeface="楷体" panose="02010609060101010101" pitchFamily="49" charset="-122"/>
                          <a:ea typeface="楷体" panose="02010609060101010101" pitchFamily="49" charset="-122"/>
                        </a:rPr>
                        <a:t>2019</a:t>
                      </a:r>
                      <a:r>
                        <a:rPr lang="zh-CN" sz="1800" b="1" kern="0">
                          <a:effectLst/>
                          <a:latin typeface="楷体" panose="02010609060101010101" pitchFamily="49" charset="-122"/>
                          <a:ea typeface="楷体" panose="02010609060101010101" pitchFamily="49" charset="-122"/>
                        </a:rPr>
                        <a:t>年</a:t>
                      </a:r>
                      <a:endParaRPr lang="zh-CN" sz="1800" b="1" kern="100">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dirty="0">
                          <a:solidFill>
                            <a:srgbClr val="FF0000"/>
                          </a:solidFill>
                          <a:effectLst/>
                          <a:latin typeface="楷体" panose="02010609060101010101" pitchFamily="49" charset="-122"/>
                          <a:ea typeface="楷体" panose="02010609060101010101" pitchFamily="49" charset="-122"/>
                        </a:rPr>
                        <a:t>扩大进口对国内经济的影响</a:t>
                      </a:r>
                      <a:endParaRPr lang="zh-CN" sz="1800" b="1" kern="100" dirty="0">
                        <a:solidFill>
                          <a:srgbClr val="FF0000"/>
                        </a:solidFill>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dirty="0">
                          <a:solidFill>
                            <a:srgbClr val="FF0000"/>
                          </a:solidFill>
                          <a:effectLst/>
                          <a:latin typeface="楷体" panose="02010609060101010101" pitchFamily="49" charset="-122"/>
                          <a:ea typeface="楷体" panose="02010609060101010101" pitchFamily="49" charset="-122"/>
                        </a:rPr>
                        <a:t>企业经营成功的原因</a:t>
                      </a:r>
                      <a:endParaRPr lang="zh-CN" sz="1800" b="1" kern="100" dirty="0">
                        <a:solidFill>
                          <a:srgbClr val="FF0000"/>
                        </a:solidFill>
                        <a:effectLst/>
                        <a:latin typeface="楷体" panose="02010609060101010101" pitchFamily="49" charset="-122"/>
                        <a:ea typeface="楷体" panose="02010609060101010101" pitchFamily="49" charset="-122"/>
                        <a:cs typeface="Times New Roman"/>
                      </a:endParaRPr>
                    </a:p>
                  </a:txBody>
                  <a:tcPr marL="66675" marR="66675" marT="0" marB="0"/>
                </a:tc>
                <a:tc>
                  <a:txBody>
                    <a:bodyPr/>
                    <a:lstStyle/>
                    <a:p>
                      <a:pPr algn="l" latinLnBrk="1">
                        <a:spcAft>
                          <a:spcPts val="0"/>
                        </a:spcAft>
                      </a:pPr>
                      <a:r>
                        <a:rPr lang="zh-CN" sz="1800" b="1" kern="0" dirty="0">
                          <a:effectLst/>
                          <a:latin typeface="楷体" panose="02010609060101010101" pitchFamily="49" charset="-122"/>
                          <a:ea typeface="楷体" panose="02010609060101010101" pitchFamily="49" charset="-122"/>
                        </a:rPr>
                        <a:t>该公司为何在中国投资建设新能源汽车工厂</a:t>
                      </a:r>
                      <a:endParaRPr lang="zh-CN" sz="1800" b="1" kern="100" dirty="0">
                        <a:effectLst/>
                        <a:latin typeface="楷体" panose="02010609060101010101" pitchFamily="49" charset="-122"/>
                        <a:ea typeface="楷体" panose="02010609060101010101" pitchFamily="49" charset="-122"/>
                        <a:cs typeface="Times New Roman"/>
                      </a:endParaRPr>
                    </a:p>
                  </a:txBody>
                  <a:tcPr marL="66675" marR="66675" marT="0" marB="0"/>
                </a:tc>
              </a:tr>
            </a:tbl>
          </a:graphicData>
        </a:graphic>
      </p:graphicFrame>
    </p:spTree>
    <p:extLst>
      <p:ext uri="{BB962C8B-B14F-4D97-AF65-F5344CB8AC3E}">
        <p14:creationId xmlns:p14="http://schemas.microsoft.com/office/powerpoint/2010/main" val="23079961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23528" y="267494"/>
            <a:ext cx="8496944" cy="4752528"/>
          </a:xfrm>
          <a:solidFill>
            <a:schemeClr val="bg1"/>
          </a:solidFill>
          <a:ln>
            <a:solidFill>
              <a:srgbClr val="FF0000"/>
            </a:solidFill>
          </a:ln>
        </p:spPr>
        <p:txBody>
          <a:bodyPr>
            <a:normAutofit fontScale="77500" lnSpcReduction="20000"/>
          </a:bodyPr>
          <a:lstStyle/>
          <a:p>
            <a:pPr marL="0" indent="0">
              <a:buNone/>
            </a:pPr>
            <a:r>
              <a:rPr lang="en-US" altLang="zh-CN" b="1" dirty="0" smtClean="0">
                <a:latin typeface="+mn-ea"/>
              </a:rPr>
              <a:t>2016</a:t>
            </a:r>
            <a:r>
              <a:rPr lang="zh-CN" altLang="zh-CN" b="1" dirty="0" smtClean="0">
                <a:latin typeface="+mn-ea"/>
              </a:rPr>
              <a:t>年【</a:t>
            </a:r>
            <a:r>
              <a:rPr lang="zh-CN" altLang="zh-CN" b="1" dirty="0">
                <a:latin typeface="+mn-ea"/>
              </a:rPr>
              <a:t>课标</a:t>
            </a:r>
            <a:r>
              <a:rPr lang="en-US" altLang="zh-CN" b="1" dirty="0">
                <a:latin typeface="+mn-ea"/>
              </a:rPr>
              <a:t>1</a:t>
            </a:r>
            <a:r>
              <a:rPr lang="zh-CN" altLang="zh-CN" b="1" dirty="0" smtClean="0">
                <a:latin typeface="+mn-ea"/>
              </a:rPr>
              <a:t>】</a:t>
            </a:r>
            <a:endParaRPr lang="en-US" altLang="zh-CN" b="1" dirty="0" smtClean="0">
              <a:latin typeface="+mn-ea"/>
            </a:endParaRPr>
          </a:p>
          <a:p>
            <a:pPr marL="0" indent="0">
              <a:buNone/>
            </a:pPr>
            <a:r>
              <a:rPr lang="en-US" altLang="zh-CN" dirty="0" smtClean="0">
                <a:latin typeface="+mn-ea"/>
              </a:rPr>
              <a:t>38</a:t>
            </a:r>
            <a:r>
              <a:rPr lang="en-US" altLang="zh-CN" dirty="0">
                <a:latin typeface="+mn-ea"/>
              </a:rPr>
              <a:t>.</a:t>
            </a:r>
            <a:r>
              <a:rPr lang="zh-CN" altLang="zh-CN" dirty="0">
                <a:latin typeface="+mn-ea"/>
              </a:rPr>
              <a:t>阅读材料，完成下列要求。（</a:t>
            </a:r>
            <a:r>
              <a:rPr lang="en-US" altLang="zh-CN" dirty="0">
                <a:latin typeface="+mn-ea"/>
              </a:rPr>
              <a:t>26</a:t>
            </a:r>
            <a:r>
              <a:rPr lang="zh-CN" altLang="zh-CN" dirty="0">
                <a:latin typeface="+mn-ea"/>
              </a:rPr>
              <a:t>分</a:t>
            </a:r>
            <a:r>
              <a:rPr lang="zh-CN" altLang="zh-CN" dirty="0" smtClean="0">
                <a:latin typeface="+mn-ea"/>
              </a:rPr>
              <a:t>）</a:t>
            </a:r>
            <a:endParaRPr lang="en-US" altLang="zh-CN" dirty="0" smtClean="0">
              <a:latin typeface="+mn-ea"/>
            </a:endParaRPr>
          </a:p>
          <a:p>
            <a:pPr marL="0" indent="0">
              <a:buNone/>
            </a:pPr>
            <a:r>
              <a:rPr lang="en-US" altLang="zh-CN" dirty="0">
                <a:latin typeface="+mn-ea"/>
              </a:rPr>
              <a:t> </a:t>
            </a:r>
            <a:r>
              <a:rPr lang="en-US" altLang="zh-CN" dirty="0" smtClean="0">
                <a:latin typeface="+mn-ea"/>
              </a:rPr>
              <a:t>   </a:t>
            </a:r>
            <a:r>
              <a:rPr lang="en-US" altLang="zh-CN" dirty="0" smtClean="0">
                <a:latin typeface="楷体" panose="02010609060101010101" pitchFamily="49" charset="-122"/>
                <a:ea typeface="楷体" panose="02010609060101010101" pitchFamily="49" charset="-122"/>
              </a:rPr>
              <a:t>2013</a:t>
            </a:r>
            <a:r>
              <a:rPr lang="zh-CN" altLang="zh-CN" dirty="0">
                <a:latin typeface="楷体" panose="02010609060101010101" pitchFamily="49" charset="-122"/>
                <a:ea typeface="楷体" panose="02010609060101010101" pitchFamily="49" charset="-122"/>
              </a:rPr>
              <a:t>年，习近平提出共建“丝绸之路经济带”和“</a:t>
            </a:r>
            <a:r>
              <a:rPr lang="en-US" altLang="zh-CN" dirty="0">
                <a:latin typeface="楷体" panose="02010609060101010101" pitchFamily="49" charset="-122"/>
                <a:ea typeface="楷体" panose="02010609060101010101" pitchFamily="49" charset="-122"/>
              </a:rPr>
              <a:t>21</a:t>
            </a:r>
            <a:r>
              <a:rPr lang="zh-CN" altLang="zh-CN" dirty="0">
                <a:latin typeface="楷体" panose="02010609060101010101" pitchFamily="49" charset="-122"/>
                <a:ea typeface="楷体" panose="02010609060101010101" pitchFamily="49" charset="-122"/>
              </a:rPr>
              <a:t>世纪海上丝绸之路”（一下简称“一带一路”）的重大倡议，得到国际社会积极响应</a:t>
            </a:r>
            <a:r>
              <a:rPr lang="zh-CN" altLang="zh-CN" dirty="0" smtClean="0">
                <a:latin typeface="楷体" panose="02010609060101010101" pitchFamily="49" charset="-122"/>
                <a:ea typeface="楷体" panose="02010609060101010101" pitchFamily="49" charset="-122"/>
              </a:rPr>
              <a:t>。</a:t>
            </a:r>
            <a:r>
              <a:rPr lang="en-US" altLang="zh-CN" dirty="0" smtClean="0">
                <a:latin typeface="楷体" panose="02010609060101010101" pitchFamily="49" charset="-122"/>
                <a:ea typeface="楷体" panose="02010609060101010101" pitchFamily="49" charset="-122"/>
              </a:rPr>
              <a:t>   </a:t>
            </a:r>
          </a:p>
          <a:p>
            <a:pPr marL="0" indent="0">
              <a:buNone/>
            </a:pPr>
            <a:r>
              <a:rPr lang="en-US" altLang="zh-CN" b="1" dirty="0">
                <a:latin typeface="+mn-ea"/>
              </a:rPr>
              <a:t> </a:t>
            </a:r>
            <a:r>
              <a:rPr lang="en-US" altLang="zh-CN" b="1" dirty="0" smtClean="0">
                <a:latin typeface="+mn-ea"/>
              </a:rPr>
              <a:t>   </a:t>
            </a:r>
            <a:r>
              <a:rPr lang="zh-CN" altLang="zh-CN" b="1" dirty="0" smtClean="0">
                <a:latin typeface="+mn-ea"/>
              </a:rPr>
              <a:t>材料</a:t>
            </a:r>
            <a:r>
              <a:rPr lang="zh-CN" altLang="zh-CN" b="1" dirty="0">
                <a:latin typeface="+mn-ea"/>
              </a:rPr>
              <a:t>二</a:t>
            </a:r>
            <a:r>
              <a:rPr lang="en-US" altLang="zh-CN" b="1" dirty="0">
                <a:latin typeface="+mn-ea"/>
              </a:rPr>
              <a:t>  </a:t>
            </a:r>
            <a:r>
              <a:rPr lang="zh-CN" altLang="zh-CN" dirty="0">
                <a:latin typeface="楷体" panose="02010609060101010101" pitchFamily="49" charset="-122"/>
                <a:ea typeface="楷体" panose="02010609060101010101" pitchFamily="49" charset="-122"/>
              </a:rPr>
              <a:t>国际产能合作是指两个经济体之间进行产能供求跨国或者跨地区配置的联合行动。</a:t>
            </a:r>
            <a:r>
              <a:rPr lang="en-US" altLang="zh-CN" dirty="0">
                <a:latin typeface="楷体" panose="02010609060101010101" pitchFamily="49" charset="-122"/>
                <a:ea typeface="楷体" panose="02010609060101010101" pitchFamily="49" charset="-122"/>
              </a:rPr>
              <a:t>2015</a:t>
            </a:r>
            <a:r>
              <a:rPr lang="zh-CN" altLang="zh-CN" dirty="0">
                <a:latin typeface="楷体" panose="02010609060101010101" pitchFamily="49" charset="-122"/>
                <a:ea typeface="楷体" panose="02010609060101010101" pitchFamily="49" charset="-122"/>
              </a:rPr>
              <a:t>年底，中国已与“一带一路”沿线</a:t>
            </a:r>
            <a:r>
              <a:rPr lang="en-US" altLang="zh-CN" dirty="0">
                <a:latin typeface="楷体" panose="02010609060101010101" pitchFamily="49" charset="-122"/>
                <a:ea typeface="楷体" panose="02010609060101010101" pitchFamily="49" charset="-122"/>
              </a:rPr>
              <a:t>20</a:t>
            </a:r>
            <a:r>
              <a:rPr lang="zh-CN" altLang="zh-CN" dirty="0">
                <a:latin typeface="楷体" panose="02010609060101010101" pitchFamily="49" charset="-122"/>
                <a:ea typeface="楷体" panose="02010609060101010101" pitchFamily="49" charset="-122"/>
              </a:rPr>
              <a:t>余个国家签订了产能合作协议。开展跨国产能合作的中国产业，既有以轻工、家电为主的传统优势产业，以钢铁、平板玻璃为主的富余产能优势产业，又有以通信设备、轨道交通为主的装备制造优势产业，同事还带动了通讯等优势行业的相关技术和标准“走出去”。埃及是“一带一路”沿线的重要国家，中埃国际产能合作取得了积极成果。截至</a:t>
            </a:r>
            <a:r>
              <a:rPr lang="en-US" altLang="zh-CN" dirty="0">
                <a:latin typeface="楷体" panose="02010609060101010101" pitchFamily="49" charset="-122"/>
                <a:ea typeface="楷体" panose="02010609060101010101" pitchFamily="49" charset="-122"/>
              </a:rPr>
              <a:t>2015</a:t>
            </a:r>
            <a:r>
              <a:rPr lang="zh-CN" altLang="zh-CN" dirty="0">
                <a:latin typeface="楷体" panose="02010609060101010101" pitchFamily="49" charset="-122"/>
                <a:ea typeface="楷体" panose="02010609060101010101" pitchFamily="49" charset="-122"/>
              </a:rPr>
              <a:t>年底，中埃苏伊士经贸合作区第一期吸引了</a:t>
            </a:r>
            <a:r>
              <a:rPr lang="en-US" altLang="zh-CN" dirty="0">
                <a:latin typeface="楷体" panose="02010609060101010101" pitchFamily="49" charset="-122"/>
                <a:ea typeface="楷体" panose="02010609060101010101" pitchFamily="49" charset="-122"/>
              </a:rPr>
              <a:t>68</a:t>
            </a:r>
            <a:r>
              <a:rPr lang="zh-CN" altLang="zh-CN" dirty="0">
                <a:latin typeface="楷体" panose="02010609060101010101" pitchFamily="49" charset="-122"/>
                <a:ea typeface="楷体" panose="02010609060101010101" pitchFamily="49" charset="-122"/>
              </a:rPr>
              <a:t>家企业入驻，初步形成了石油装备、高低压电器、纺织服装、新型建材、机械制造等产业园区。合作区吸引投资近</a:t>
            </a:r>
            <a:r>
              <a:rPr lang="en-US" altLang="zh-CN" dirty="0">
                <a:latin typeface="楷体" panose="02010609060101010101" pitchFamily="49" charset="-122"/>
                <a:ea typeface="楷体" panose="02010609060101010101" pitchFamily="49" charset="-122"/>
              </a:rPr>
              <a:t>10</a:t>
            </a:r>
            <a:r>
              <a:rPr lang="zh-CN" altLang="zh-CN" dirty="0">
                <a:latin typeface="楷体" panose="02010609060101010101" pitchFamily="49" charset="-122"/>
                <a:ea typeface="楷体" panose="02010609060101010101" pitchFamily="49" charset="-122"/>
              </a:rPr>
              <a:t>亿美元，年销售额约</a:t>
            </a:r>
            <a:r>
              <a:rPr lang="en-US" altLang="zh-CN" dirty="0">
                <a:latin typeface="楷体" panose="02010609060101010101" pitchFamily="49" charset="-122"/>
                <a:ea typeface="楷体" panose="02010609060101010101" pitchFamily="49" charset="-122"/>
              </a:rPr>
              <a:t>1.5</a:t>
            </a:r>
            <a:r>
              <a:rPr lang="zh-CN" altLang="zh-CN" dirty="0">
                <a:latin typeface="楷体" panose="02010609060101010101" pitchFamily="49" charset="-122"/>
                <a:ea typeface="楷体" panose="02010609060101010101" pitchFamily="49" charset="-122"/>
              </a:rPr>
              <a:t>亿美元，年纳税约</a:t>
            </a:r>
            <a:r>
              <a:rPr lang="en-US" altLang="zh-CN" dirty="0">
                <a:latin typeface="楷体" panose="02010609060101010101" pitchFamily="49" charset="-122"/>
                <a:ea typeface="楷体" panose="02010609060101010101" pitchFamily="49" charset="-122"/>
              </a:rPr>
              <a:t>2</a:t>
            </a:r>
            <a:r>
              <a:rPr lang="zh-CN" altLang="zh-CN" dirty="0">
                <a:latin typeface="楷体" panose="02010609060101010101" pitchFamily="49" charset="-122"/>
                <a:ea typeface="楷体" panose="02010609060101010101" pitchFamily="49" charset="-122"/>
              </a:rPr>
              <a:t>亿埃镑，为当地创造了</a:t>
            </a:r>
            <a:r>
              <a:rPr lang="en-US" altLang="zh-CN" dirty="0">
                <a:latin typeface="楷体" panose="02010609060101010101" pitchFamily="49" charset="-122"/>
                <a:ea typeface="楷体" panose="02010609060101010101" pitchFamily="49" charset="-122"/>
              </a:rPr>
              <a:t>2 000</a:t>
            </a:r>
            <a:r>
              <a:rPr lang="zh-CN" altLang="zh-CN" dirty="0">
                <a:latin typeface="楷体" panose="02010609060101010101" pitchFamily="49" charset="-122"/>
                <a:ea typeface="楷体" panose="02010609060101010101" pitchFamily="49" charset="-122"/>
              </a:rPr>
              <a:t>多个工作岗位</a:t>
            </a:r>
            <a:r>
              <a:rPr lang="zh-CN" altLang="zh-CN"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pPr marL="0" indent="0">
              <a:buNone/>
            </a:pPr>
            <a:r>
              <a:rPr lang="en-US" altLang="zh-CN" b="1" dirty="0" smtClean="0">
                <a:latin typeface="+mn-ea"/>
              </a:rPr>
              <a:t>  </a:t>
            </a:r>
            <a:r>
              <a:rPr lang="zh-CN" altLang="zh-CN" b="1" dirty="0" smtClean="0">
                <a:latin typeface="+mn-ea"/>
              </a:rPr>
              <a:t>（</a:t>
            </a:r>
            <a:r>
              <a:rPr lang="en-US" altLang="zh-CN" b="1" dirty="0">
                <a:latin typeface="+mn-ea"/>
              </a:rPr>
              <a:t>2</a:t>
            </a:r>
            <a:r>
              <a:rPr lang="zh-CN" altLang="zh-CN" b="1" dirty="0">
                <a:latin typeface="+mn-ea"/>
              </a:rPr>
              <a:t>）运用经济生活知识并结合材料，说明推动“一带一路”国际产能合作对沿线国家和中国是双赢的选择。（</a:t>
            </a:r>
            <a:r>
              <a:rPr lang="en-US" altLang="zh-CN" b="1" dirty="0">
                <a:latin typeface="+mn-ea"/>
              </a:rPr>
              <a:t>14</a:t>
            </a:r>
            <a:r>
              <a:rPr lang="zh-CN" altLang="zh-CN" b="1" dirty="0">
                <a:latin typeface="+mn-ea"/>
              </a:rPr>
              <a:t>分）</a:t>
            </a:r>
            <a:endParaRPr lang="zh-CN" altLang="en-US" dirty="0">
              <a:latin typeface="+mn-ea"/>
            </a:endParaRPr>
          </a:p>
        </p:txBody>
      </p:sp>
    </p:spTree>
    <p:extLst>
      <p:ext uri="{BB962C8B-B14F-4D97-AF65-F5344CB8AC3E}">
        <p14:creationId xmlns:p14="http://schemas.microsoft.com/office/powerpoint/2010/main" val="14344986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267495"/>
            <a:ext cx="8229600" cy="4608512"/>
          </a:xfrm>
          <a:solidFill>
            <a:schemeClr val="bg1"/>
          </a:solidFill>
        </p:spPr>
        <p:txBody>
          <a:bodyPr>
            <a:normAutofit/>
          </a:bodyPr>
          <a:lstStyle/>
          <a:p>
            <a:r>
              <a:rPr lang="zh-CN" altLang="zh-CN" sz="3600" b="1" dirty="0">
                <a:latin typeface="华文仿宋" panose="02010600040101010101" pitchFamily="2" charset="-122"/>
                <a:ea typeface="华文仿宋" panose="02010600040101010101" pitchFamily="2" charset="-122"/>
              </a:rPr>
              <a:t>沿线国家：</a:t>
            </a:r>
            <a:r>
              <a:rPr lang="zh-CN" altLang="zh-CN" sz="3600" b="1" dirty="0">
                <a:solidFill>
                  <a:srgbClr val="FF0000"/>
                </a:solidFill>
                <a:latin typeface="华文仿宋" panose="02010600040101010101" pitchFamily="2" charset="-122"/>
                <a:ea typeface="华文仿宋" panose="02010600040101010101" pitchFamily="2" charset="-122"/>
              </a:rPr>
              <a:t>扩大产品供给</a:t>
            </a:r>
            <a:r>
              <a:rPr lang="zh-CN" altLang="zh-CN" sz="3600" b="1" dirty="0" smtClean="0">
                <a:solidFill>
                  <a:srgbClr val="FF0000"/>
                </a:solidFill>
                <a:latin typeface="华文仿宋" panose="02010600040101010101" pitchFamily="2" charset="-122"/>
                <a:ea typeface="华文仿宋" panose="02010600040101010101" pitchFamily="2" charset="-122"/>
              </a:rPr>
              <a:t>；</a:t>
            </a:r>
            <a:endParaRPr lang="en-US" altLang="zh-CN" sz="3600" b="1" dirty="0" smtClean="0">
              <a:solidFill>
                <a:srgbClr val="FF0000"/>
              </a:solidFill>
              <a:latin typeface="华文仿宋" panose="02010600040101010101" pitchFamily="2" charset="-122"/>
              <a:ea typeface="华文仿宋" panose="02010600040101010101" pitchFamily="2" charset="-122"/>
            </a:endParaRPr>
          </a:p>
          <a:p>
            <a:pPr marL="0" indent="0">
              <a:buNone/>
            </a:pPr>
            <a:r>
              <a:rPr lang="en-US" altLang="zh-CN" sz="3600" b="1" dirty="0">
                <a:solidFill>
                  <a:srgbClr val="FF0000"/>
                </a:solidFill>
                <a:latin typeface="华文仿宋" panose="02010600040101010101" pitchFamily="2" charset="-122"/>
                <a:ea typeface="华文仿宋" panose="02010600040101010101" pitchFamily="2" charset="-122"/>
              </a:rPr>
              <a:t> </a:t>
            </a:r>
            <a:r>
              <a:rPr lang="en-US" altLang="zh-CN" sz="3600" b="1" dirty="0" smtClean="0">
                <a:solidFill>
                  <a:srgbClr val="FF0000"/>
                </a:solidFill>
                <a:latin typeface="华文仿宋" panose="02010600040101010101" pitchFamily="2" charset="-122"/>
                <a:ea typeface="华文仿宋" panose="02010600040101010101" pitchFamily="2" charset="-122"/>
              </a:rPr>
              <a:t>                      </a:t>
            </a:r>
            <a:r>
              <a:rPr lang="zh-CN" altLang="zh-CN" sz="3600" b="1" dirty="0" smtClean="0">
                <a:solidFill>
                  <a:srgbClr val="FF0000"/>
                </a:solidFill>
                <a:latin typeface="华文仿宋" panose="02010600040101010101" pitchFamily="2" charset="-122"/>
                <a:ea typeface="华文仿宋" panose="02010600040101010101" pitchFamily="2" charset="-122"/>
              </a:rPr>
              <a:t>增加</a:t>
            </a:r>
            <a:r>
              <a:rPr lang="zh-CN" altLang="zh-CN" sz="3600" b="1" dirty="0">
                <a:solidFill>
                  <a:srgbClr val="FF0000"/>
                </a:solidFill>
                <a:latin typeface="华文仿宋" panose="02010600040101010101" pitchFamily="2" charset="-122"/>
                <a:ea typeface="华文仿宋" panose="02010600040101010101" pitchFamily="2" charset="-122"/>
              </a:rPr>
              <a:t>税收</a:t>
            </a:r>
            <a:r>
              <a:rPr lang="zh-CN" altLang="zh-CN" sz="3600" b="1" dirty="0" smtClean="0">
                <a:solidFill>
                  <a:srgbClr val="FF0000"/>
                </a:solidFill>
                <a:latin typeface="华文仿宋" panose="02010600040101010101" pitchFamily="2" charset="-122"/>
                <a:ea typeface="华文仿宋" panose="02010600040101010101" pitchFamily="2" charset="-122"/>
              </a:rPr>
              <a:t>；</a:t>
            </a:r>
            <a:endParaRPr lang="en-US" altLang="zh-CN" sz="3600" b="1" dirty="0" smtClean="0">
              <a:solidFill>
                <a:srgbClr val="FF0000"/>
              </a:solidFill>
              <a:latin typeface="华文仿宋" panose="02010600040101010101" pitchFamily="2" charset="-122"/>
              <a:ea typeface="华文仿宋" panose="02010600040101010101" pitchFamily="2" charset="-122"/>
            </a:endParaRPr>
          </a:p>
          <a:p>
            <a:pPr marL="0" indent="0">
              <a:buNone/>
            </a:pPr>
            <a:r>
              <a:rPr lang="en-US" altLang="zh-CN" sz="3600" b="1" dirty="0">
                <a:solidFill>
                  <a:srgbClr val="FF0000"/>
                </a:solidFill>
                <a:latin typeface="华文仿宋" panose="02010600040101010101" pitchFamily="2" charset="-122"/>
                <a:ea typeface="华文仿宋" panose="02010600040101010101" pitchFamily="2" charset="-122"/>
              </a:rPr>
              <a:t> </a:t>
            </a:r>
            <a:r>
              <a:rPr lang="en-US" altLang="zh-CN" sz="3600" b="1" dirty="0" smtClean="0">
                <a:solidFill>
                  <a:srgbClr val="FF0000"/>
                </a:solidFill>
                <a:latin typeface="华文仿宋" panose="02010600040101010101" pitchFamily="2" charset="-122"/>
                <a:ea typeface="华文仿宋" panose="02010600040101010101" pitchFamily="2" charset="-122"/>
              </a:rPr>
              <a:t>                      </a:t>
            </a:r>
            <a:r>
              <a:rPr lang="zh-CN" altLang="zh-CN" sz="3600" b="1" dirty="0" smtClean="0">
                <a:solidFill>
                  <a:srgbClr val="FF0000"/>
                </a:solidFill>
                <a:latin typeface="华文仿宋" panose="02010600040101010101" pitchFamily="2" charset="-122"/>
                <a:ea typeface="华文仿宋" panose="02010600040101010101" pitchFamily="2" charset="-122"/>
              </a:rPr>
              <a:t>扩大</a:t>
            </a:r>
            <a:r>
              <a:rPr lang="zh-CN" altLang="zh-CN" sz="3600" b="1" dirty="0">
                <a:solidFill>
                  <a:srgbClr val="FF0000"/>
                </a:solidFill>
                <a:latin typeface="华文仿宋" panose="02010600040101010101" pitchFamily="2" charset="-122"/>
                <a:ea typeface="华文仿宋" panose="02010600040101010101" pitchFamily="2" charset="-122"/>
              </a:rPr>
              <a:t>就业，提高居民收入</a:t>
            </a:r>
            <a:r>
              <a:rPr lang="zh-CN" altLang="zh-CN" sz="3600" b="1" dirty="0" smtClean="0">
                <a:solidFill>
                  <a:srgbClr val="FF0000"/>
                </a:solidFill>
                <a:latin typeface="华文仿宋" panose="02010600040101010101" pitchFamily="2" charset="-122"/>
                <a:ea typeface="华文仿宋" panose="02010600040101010101" pitchFamily="2" charset="-122"/>
              </a:rPr>
              <a:t>；</a:t>
            </a:r>
            <a:endParaRPr lang="en-US" altLang="zh-CN" sz="3600" b="1" dirty="0" smtClean="0">
              <a:solidFill>
                <a:srgbClr val="FF0000"/>
              </a:solidFill>
              <a:latin typeface="华文仿宋" panose="02010600040101010101" pitchFamily="2" charset="-122"/>
              <a:ea typeface="华文仿宋" panose="02010600040101010101" pitchFamily="2" charset="-122"/>
            </a:endParaRPr>
          </a:p>
          <a:p>
            <a:pPr marL="0" indent="0">
              <a:buNone/>
            </a:pPr>
            <a:r>
              <a:rPr lang="en-US" altLang="zh-CN" sz="3600" b="1" dirty="0">
                <a:solidFill>
                  <a:srgbClr val="FF0000"/>
                </a:solidFill>
                <a:latin typeface="华文仿宋" panose="02010600040101010101" pitchFamily="2" charset="-122"/>
                <a:ea typeface="华文仿宋" panose="02010600040101010101" pitchFamily="2" charset="-122"/>
              </a:rPr>
              <a:t> </a:t>
            </a:r>
            <a:r>
              <a:rPr lang="en-US" altLang="zh-CN" sz="3600" b="1" dirty="0" smtClean="0">
                <a:solidFill>
                  <a:srgbClr val="FF0000"/>
                </a:solidFill>
                <a:latin typeface="华文仿宋" panose="02010600040101010101" pitchFamily="2" charset="-122"/>
                <a:ea typeface="华文仿宋" panose="02010600040101010101" pitchFamily="2" charset="-122"/>
              </a:rPr>
              <a:t>                      </a:t>
            </a:r>
            <a:r>
              <a:rPr lang="zh-CN" altLang="zh-CN" sz="3600" b="1" dirty="0" smtClean="0">
                <a:solidFill>
                  <a:srgbClr val="FF0000"/>
                </a:solidFill>
                <a:latin typeface="华文仿宋" panose="02010600040101010101" pitchFamily="2" charset="-122"/>
                <a:ea typeface="华文仿宋" panose="02010600040101010101" pitchFamily="2" charset="-122"/>
              </a:rPr>
              <a:t>提高</a:t>
            </a:r>
            <a:r>
              <a:rPr lang="zh-CN" altLang="zh-CN" sz="3600" b="1" dirty="0">
                <a:solidFill>
                  <a:srgbClr val="FF0000"/>
                </a:solidFill>
                <a:latin typeface="华文仿宋" panose="02010600040101010101" pitchFamily="2" charset="-122"/>
                <a:ea typeface="华文仿宋" panose="02010600040101010101" pitchFamily="2" charset="-122"/>
              </a:rPr>
              <a:t>相关产业的技术水平</a:t>
            </a:r>
            <a:r>
              <a:rPr lang="zh-CN" altLang="zh-CN" sz="3600" b="1" dirty="0" smtClean="0">
                <a:solidFill>
                  <a:srgbClr val="FF0000"/>
                </a:solidFill>
                <a:latin typeface="华文仿宋" panose="02010600040101010101" pitchFamily="2" charset="-122"/>
                <a:ea typeface="华文仿宋" panose="02010600040101010101" pitchFamily="2" charset="-122"/>
              </a:rPr>
              <a:t>。</a:t>
            </a:r>
            <a:endParaRPr lang="en-US" altLang="zh-CN" sz="3600" b="1" dirty="0" smtClean="0">
              <a:solidFill>
                <a:srgbClr val="FF0000"/>
              </a:solidFill>
              <a:latin typeface="华文仿宋" panose="02010600040101010101" pitchFamily="2" charset="-122"/>
              <a:ea typeface="华文仿宋" panose="02010600040101010101" pitchFamily="2" charset="-122"/>
            </a:endParaRPr>
          </a:p>
          <a:p>
            <a:r>
              <a:rPr lang="zh-CN" altLang="zh-CN" sz="3600" b="1" dirty="0" smtClean="0">
                <a:latin typeface="华文仿宋" panose="02010600040101010101" pitchFamily="2" charset="-122"/>
                <a:ea typeface="华文仿宋" panose="02010600040101010101" pitchFamily="2" charset="-122"/>
              </a:rPr>
              <a:t>中国</a:t>
            </a:r>
            <a:r>
              <a:rPr lang="zh-CN" altLang="zh-CN" sz="3600" b="1" dirty="0">
                <a:latin typeface="华文仿宋" panose="02010600040101010101" pitchFamily="2" charset="-122"/>
                <a:ea typeface="华文仿宋" panose="02010600040101010101" pitchFamily="2" charset="-122"/>
              </a:rPr>
              <a:t>：</a:t>
            </a:r>
            <a:r>
              <a:rPr lang="zh-CN" altLang="zh-CN" sz="3600" b="1" dirty="0">
                <a:solidFill>
                  <a:srgbClr val="FF0000"/>
                </a:solidFill>
                <a:latin typeface="华文仿宋" panose="02010600040101010101" pitchFamily="2" charset="-122"/>
                <a:ea typeface="华文仿宋" panose="02010600040101010101" pitchFamily="2" charset="-122"/>
              </a:rPr>
              <a:t>扩大产品市场化</a:t>
            </a:r>
            <a:r>
              <a:rPr lang="zh-CN" altLang="zh-CN" sz="3600" b="1" dirty="0" smtClean="0">
                <a:solidFill>
                  <a:srgbClr val="FF0000"/>
                </a:solidFill>
                <a:latin typeface="华文仿宋" panose="02010600040101010101" pitchFamily="2" charset="-122"/>
                <a:ea typeface="华文仿宋" panose="02010600040101010101" pitchFamily="2" charset="-122"/>
              </a:rPr>
              <a:t>；</a:t>
            </a:r>
            <a:endParaRPr lang="en-US" altLang="zh-CN" sz="3600" b="1" dirty="0" smtClean="0">
              <a:solidFill>
                <a:srgbClr val="FF0000"/>
              </a:solidFill>
              <a:latin typeface="华文仿宋" panose="02010600040101010101" pitchFamily="2" charset="-122"/>
              <a:ea typeface="华文仿宋" panose="02010600040101010101" pitchFamily="2" charset="-122"/>
            </a:endParaRPr>
          </a:p>
          <a:p>
            <a:pPr marL="0" indent="0">
              <a:buNone/>
            </a:pPr>
            <a:r>
              <a:rPr lang="en-US" altLang="zh-CN" sz="3600" b="1" dirty="0">
                <a:solidFill>
                  <a:srgbClr val="FF0000"/>
                </a:solidFill>
                <a:latin typeface="华文仿宋" panose="02010600040101010101" pitchFamily="2" charset="-122"/>
                <a:ea typeface="华文仿宋" panose="02010600040101010101" pitchFamily="2" charset="-122"/>
              </a:rPr>
              <a:t> </a:t>
            </a:r>
            <a:r>
              <a:rPr lang="en-US" altLang="zh-CN" sz="3600" b="1" dirty="0" smtClean="0">
                <a:solidFill>
                  <a:srgbClr val="FF0000"/>
                </a:solidFill>
                <a:latin typeface="华文仿宋" panose="02010600040101010101" pitchFamily="2" charset="-122"/>
                <a:ea typeface="华文仿宋" panose="02010600040101010101" pitchFamily="2" charset="-122"/>
              </a:rPr>
              <a:t>              </a:t>
            </a:r>
            <a:r>
              <a:rPr lang="zh-CN" altLang="zh-CN" sz="3600" b="1" dirty="0" smtClean="0">
                <a:solidFill>
                  <a:srgbClr val="FF0000"/>
                </a:solidFill>
                <a:latin typeface="华文仿宋" panose="02010600040101010101" pitchFamily="2" charset="-122"/>
                <a:ea typeface="华文仿宋" panose="02010600040101010101" pitchFamily="2" charset="-122"/>
              </a:rPr>
              <a:t>促进</a:t>
            </a:r>
            <a:r>
              <a:rPr lang="zh-CN" altLang="zh-CN" sz="3600" b="1" dirty="0">
                <a:solidFill>
                  <a:srgbClr val="FF0000"/>
                </a:solidFill>
                <a:latin typeface="华文仿宋" panose="02010600040101010101" pitchFamily="2" charset="-122"/>
                <a:ea typeface="华文仿宋" panose="02010600040101010101" pitchFamily="2" charset="-122"/>
              </a:rPr>
              <a:t>优势产能“走出去”</a:t>
            </a:r>
            <a:r>
              <a:rPr lang="zh-CN" altLang="zh-CN" sz="3600" b="1" dirty="0" smtClean="0">
                <a:solidFill>
                  <a:srgbClr val="FF0000"/>
                </a:solidFill>
                <a:latin typeface="华文仿宋" panose="02010600040101010101" pitchFamily="2" charset="-122"/>
                <a:ea typeface="华文仿宋" panose="02010600040101010101" pitchFamily="2" charset="-122"/>
              </a:rPr>
              <a:t>；</a:t>
            </a:r>
            <a:endParaRPr lang="en-US" altLang="zh-CN" sz="3600" b="1" dirty="0" smtClean="0">
              <a:solidFill>
                <a:srgbClr val="FF0000"/>
              </a:solidFill>
              <a:latin typeface="华文仿宋" panose="02010600040101010101" pitchFamily="2" charset="-122"/>
              <a:ea typeface="华文仿宋" panose="02010600040101010101" pitchFamily="2" charset="-122"/>
            </a:endParaRPr>
          </a:p>
          <a:p>
            <a:pPr marL="0" indent="0">
              <a:buNone/>
            </a:pPr>
            <a:r>
              <a:rPr lang="en-US" altLang="zh-CN" sz="3600" b="1" dirty="0">
                <a:solidFill>
                  <a:srgbClr val="FF0000"/>
                </a:solidFill>
                <a:latin typeface="华文仿宋" panose="02010600040101010101" pitchFamily="2" charset="-122"/>
                <a:ea typeface="华文仿宋" panose="02010600040101010101" pitchFamily="2" charset="-122"/>
              </a:rPr>
              <a:t> </a:t>
            </a:r>
            <a:r>
              <a:rPr lang="en-US" altLang="zh-CN" sz="3600" b="1" dirty="0" smtClean="0">
                <a:solidFill>
                  <a:srgbClr val="FF0000"/>
                </a:solidFill>
                <a:latin typeface="华文仿宋" panose="02010600040101010101" pitchFamily="2" charset="-122"/>
                <a:ea typeface="华文仿宋" panose="02010600040101010101" pitchFamily="2" charset="-122"/>
              </a:rPr>
              <a:t>              </a:t>
            </a:r>
            <a:r>
              <a:rPr lang="zh-CN" altLang="zh-CN" sz="3600" b="1" dirty="0" smtClean="0">
                <a:solidFill>
                  <a:srgbClr val="FF0000"/>
                </a:solidFill>
                <a:latin typeface="华文仿宋" panose="02010600040101010101" pitchFamily="2" charset="-122"/>
                <a:ea typeface="华文仿宋" panose="02010600040101010101" pitchFamily="2" charset="-122"/>
              </a:rPr>
              <a:t>提高</a:t>
            </a:r>
            <a:r>
              <a:rPr lang="zh-CN" altLang="zh-CN" sz="3600" b="1" dirty="0">
                <a:solidFill>
                  <a:srgbClr val="FF0000"/>
                </a:solidFill>
                <a:latin typeface="华文仿宋" panose="02010600040101010101" pitchFamily="2" charset="-122"/>
                <a:ea typeface="华文仿宋" panose="02010600040101010101" pitchFamily="2" charset="-122"/>
              </a:rPr>
              <a:t>在国际分工中的地位</a:t>
            </a:r>
            <a:r>
              <a:rPr lang="zh-CN" altLang="zh-CN" sz="3600" b="1" dirty="0" smtClean="0">
                <a:solidFill>
                  <a:srgbClr val="FF0000"/>
                </a:solidFill>
                <a:latin typeface="华文仿宋" panose="02010600040101010101" pitchFamily="2" charset="-122"/>
                <a:ea typeface="华文仿宋" panose="02010600040101010101" pitchFamily="2" charset="-122"/>
              </a:rPr>
              <a:t>。</a:t>
            </a:r>
            <a:endParaRPr lang="en-US" altLang="zh-CN" sz="3600" b="1" dirty="0" smtClean="0">
              <a:solidFill>
                <a:srgbClr val="FF0000"/>
              </a:solidFill>
              <a:latin typeface="华文仿宋" panose="02010600040101010101" pitchFamily="2" charset="-122"/>
              <a:ea typeface="华文仿宋" panose="02010600040101010101" pitchFamily="2" charset="-122"/>
            </a:endParaRPr>
          </a:p>
        </p:txBody>
      </p:sp>
    </p:spTree>
    <p:extLst>
      <p:ext uri="{BB962C8B-B14F-4D97-AF65-F5344CB8AC3E}">
        <p14:creationId xmlns:p14="http://schemas.microsoft.com/office/powerpoint/2010/main" val="36052083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95486"/>
            <a:ext cx="8229600" cy="4680520"/>
          </a:xfrm>
          <a:solidFill>
            <a:schemeClr val="bg1"/>
          </a:solidFill>
        </p:spPr>
        <p:txBody>
          <a:bodyPr>
            <a:normAutofit/>
          </a:bodyPr>
          <a:lstStyle/>
          <a:p>
            <a:r>
              <a:rPr lang="zh-CN" altLang="zh-CN" sz="2000" b="1" dirty="0" smtClean="0">
                <a:latin typeface="楷体" panose="02010609060101010101" pitchFamily="49" charset="-122"/>
                <a:ea typeface="楷体" panose="02010609060101010101" pitchFamily="49" charset="-122"/>
              </a:rPr>
              <a:t>【省标细则】</a:t>
            </a:r>
            <a:endParaRPr lang="en-US" altLang="zh-CN" sz="2000" b="1" dirty="0" smtClean="0">
              <a:latin typeface="楷体" panose="02010609060101010101" pitchFamily="49" charset="-122"/>
              <a:ea typeface="楷体" panose="02010609060101010101" pitchFamily="49" charset="-122"/>
            </a:endParaRPr>
          </a:p>
          <a:p>
            <a:r>
              <a:rPr lang="zh-CN" altLang="zh-CN" sz="2000" b="1" dirty="0" smtClean="0">
                <a:latin typeface="楷体" panose="02010609060101010101" pitchFamily="49" charset="-122"/>
                <a:ea typeface="楷体" panose="02010609060101010101" pitchFamily="49" charset="-122"/>
              </a:rPr>
              <a:t>沿线</a:t>
            </a:r>
            <a:r>
              <a:rPr lang="zh-CN" altLang="zh-CN" sz="2000" b="1" dirty="0">
                <a:latin typeface="楷体" panose="02010609060101010101" pitchFamily="49" charset="-122"/>
                <a:ea typeface="楷体" panose="02010609060101010101" pitchFamily="49" charset="-122"/>
              </a:rPr>
              <a:t>国家：扩大产品供给（</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分）；如果回答中含：商品、服务；四大优势产业供给表述可给</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分。增加税收（</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分）；如果回答中含：财政收入，年纳税约</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亿的表述可给</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分。扩大就业（</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分），如果回答中含投资、收入，</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千岗位，</a:t>
            </a:r>
            <a:r>
              <a:rPr lang="en-US" altLang="zh-CN" sz="2000" b="1" dirty="0">
                <a:latin typeface="楷体" panose="02010609060101010101" pitchFamily="49" charset="-122"/>
                <a:ea typeface="楷体" panose="02010609060101010101" pitchFamily="49" charset="-122"/>
              </a:rPr>
              <a:t>68</a:t>
            </a:r>
            <a:r>
              <a:rPr lang="zh-CN" altLang="zh-CN" sz="2000" b="1" dirty="0">
                <a:latin typeface="楷体" panose="02010609060101010101" pitchFamily="49" charset="-122"/>
                <a:ea typeface="楷体" panose="02010609060101010101" pitchFamily="49" charset="-122"/>
              </a:rPr>
              <a:t>家入驻企业等给</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分。提高相关产业的技术水平（</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分），如果回答中含标准、管理、创新；技术标准、合作区等表述可给</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a:t>
            </a:r>
            <a:r>
              <a:rPr lang="zh-CN" altLang="zh-CN" sz="2000" b="1" dirty="0" smtClean="0">
                <a:latin typeface="楷体" panose="02010609060101010101" pitchFamily="49" charset="-122"/>
                <a:ea typeface="楷体" panose="02010609060101010101" pitchFamily="49" charset="-122"/>
              </a:rPr>
              <a:t>。</a:t>
            </a:r>
            <a:endParaRPr lang="en-US" altLang="zh-CN" sz="2000" b="1" dirty="0" smtClean="0">
              <a:latin typeface="楷体" panose="02010609060101010101" pitchFamily="49" charset="-122"/>
              <a:ea typeface="楷体" panose="02010609060101010101" pitchFamily="49" charset="-122"/>
            </a:endParaRPr>
          </a:p>
          <a:p>
            <a:r>
              <a:rPr lang="zh-CN" altLang="zh-CN" sz="2000" b="1" dirty="0" smtClean="0">
                <a:latin typeface="楷体" panose="02010609060101010101" pitchFamily="49" charset="-122"/>
                <a:ea typeface="楷体" panose="02010609060101010101" pitchFamily="49" charset="-122"/>
              </a:rPr>
              <a:t>中国</a:t>
            </a:r>
            <a:r>
              <a:rPr lang="zh-CN" altLang="zh-CN" sz="2000" b="1" dirty="0">
                <a:latin typeface="楷体" panose="02010609060101010101" pitchFamily="49" charset="-122"/>
                <a:ea typeface="楷体" panose="02010609060101010101" pitchFamily="49" charset="-122"/>
              </a:rPr>
              <a:t>：扩大产品市场（</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分）；如果回答中含化解产能，资源优化配置，供给侧改革可给</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分促进优势产能走出去（</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分）如果回答中含贸易、投资、发展，四大优势产业、技术标准的表述可给</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分；提高在国际分工中的地位（</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分），如果回答中含提升国家形象、品牌、影响力的表述可给</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分。学生若答转变经济发展方式，产业结构优化升级等可给</a:t>
            </a:r>
            <a:r>
              <a:rPr lang="en-US" altLang="zh-CN" sz="2000" b="1" dirty="0">
                <a:latin typeface="楷体" panose="02010609060101010101" pitchFamily="49" charset="-122"/>
                <a:ea typeface="楷体" panose="02010609060101010101" pitchFamily="49" charset="-122"/>
              </a:rPr>
              <a:t>2</a:t>
            </a:r>
            <a:r>
              <a:rPr lang="zh-CN" altLang="zh-CN" sz="2000" b="1" dirty="0">
                <a:latin typeface="楷体" panose="02010609060101010101" pitchFamily="49" charset="-122"/>
                <a:ea typeface="楷体" panose="02010609060101010101" pitchFamily="49" charset="-122"/>
              </a:rPr>
              <a:t>分。</a:t>
            </a:r>
            <a:endParaRPr lang="zh-CN" altLang="en-US" sz="2000" dirty="0">
              <a:latin typeface="楷体" panose="02010609060101010101" pitchFamily="49" charset="-122"/>
              <a:ea typeface="楷体" panose="02010609060101010101" pitchFamily="49" charset="-122"/>
            </a:endParaRPr>
          </a:p>
          <a:p>
            <a:endParaRPr lang="zh-CN" altLang="en-US" sz="2000"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9470613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915816" y="1851670"/>
            <a:ext cx="3240360" cy="857250"/>
          </a:xfrm>
        </p:spPr>
        <p:txBody>
          <a:bodyPr>
            <a:noAutofit/>
          </a:bodyPr>
          <a:lstStyle/>
          <a:p>
            <a:r>
              <a:rPr lang="zh-CN" altLang="en-US" sz="6000" dirty="0"/>
              <a:t>课后</a:t>
            </a:r>
            <a:r>
              <a:rPr lang="zh-CN" altLang="en-US" sz="6000" dirty="0" smtClean="0"/>
              <a:t>作业</a:t>
            </a:r>
            <a:endParaRPr lang="zh-CN" altLang="en-US" sz="6000" dirty="0"/>
          </a:p>
        </p:txBody>
      </p:sp>
    </p:spTree>
    <p:extLst>
      <p:ext uri="{BB962C8B-B14F-4D97-AF65-F5344CB8AC3E}">
        <p14:creationId xmlns:p14="http://schemas.microsoft.com/office/powerpoint/2010/main" val="31266679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95536" y="195486"/>
            <a:ext cx="8424936" cy="4824536"/>
          </a:xfrm>
          <a:solidFill>
            <a:schemeClr val="bg1"/>
          </a:solidFill>
          <a:ln>
            <a:solidFill>
              <a:srgbClr val="FF0000"/>
            </a:solidFill>
          </a:ln>
        </p:spPr>
        <p:txBody>
          <a:bodyPr>
            <a:normAutofit fontScale="77500" lnSpcReduction="20000"/>
          </a:bodyPr>
          <a:lstStyle/>
          <a:p>
            <a:pPr marL="0" indent="0">
              <a:buNone/>
            </a:pPr>
            <a:r>
              <a:rPr lang="en-US" altLang="zh-CN" b="1" dirty="0" smtClean="0"/>
              <a:t>2017</a:t>
            </a:r>
            <a:r>
              <a:rPr lang="zh-CN" altLang="zh-CN" b="1" dirty="0" smtClean="0"/>
              <a:t>【</a:t>
            </a:r>
            <a:r>
              <a:rPr lang="zh-CN" altLang="zh-CN" b="1" dirty="0"/>
              <a:t>课标</a:t>
            </a:r>
            <a:r>
              <a:rPr lang="en-US" altLang="zh-CN" b="1" dirty="0"/>
              <a:t>3</a:t>
            </a:r>
            <a:r>
              <a:rPr lang="zh-CN" altLang="zh-CN" b="1" dirty="0"/>
              <a:t>】</a:t>
            </a:r>
            <a:r>
              <a:rPr lang="en-US" altLang="zh-CN" dirty="0"/>
              <a:t>38.</a:t>
            </a:r>
            <a:r>
              <a:rPr lang="zh-CN" altLang="zh-CN" dirty="0"/>
              <a:t>阅读材料，回答下列问题。以高铁为代表的中国铁路“走出去”，已成为中国制造的“亮丽名片”</a:t>
            </a:r>
            <a:r>
              <a:rPr lang="zh-CN" altLang="zh-CN" dirty="0" smtClean="0"/>
              <a:t>。</a:t>
            </a:r>
            <a:endParaRPr lang="en-US" altLang="zh-CN" dirty="0" smtClean="0"/>
          </a:p>
          <a:p>
            <a:pPr marL="0" indent="0">
              <a:buNone/>
            </a:pPr>
            <a:r>
              <a:rPr lang="en-US" altLang="zh-CN" dirty="0" smtClean="0"/>
              <a:t>       </a:t>
            </a:r>
            <a:r>
              <a:rPr lang="zh-CN" altLang="zh-CN" dirty="0" smtClean="0"/>
              <a:t>材料</a:t>
            </a:r>
            <a:r>
              <a:rPr lang="zh-CN" altLang="zh-CN" dirty="0"/>
              <a:t>一</a:t>
            </a:r>
            <a:r>
              <a:rPr lang="en-US" altLang="zh-CN" dirty="0"/>
              <a:t>  </a:t>
            </a:r>
            <a:r>
              <a:rPr lang="zh-CN" altLang="zh-CN" dirty="0">
                <a:latin typeface="楷体" panose="02010609060101010101" pitchFamily="49" charset="-122"/>
                <a:ea typeface="楷体" panose="02010609060101010101" pitchFamily="49" charset="-122"/>
              </a:rPr>
              <a:t>经过多年的不懈努力，中国形成了具有世界先进水平和自主知识产权的高速铁路技术体系。目前，中国建成了营业总里程达</a:t>
            </a:r>
            <a:r>
              <a:rPr lang="en-US" altLang="zh-CN" dirty="0">
                <a:latin typeface="楷体" panose="02010609060101010101" pitchFamily="49" charset="-122"/>
                <a:ea typeface="楷体" panose="02010609060101010101" pitchFamily="49" charset="-122"/>
              </a:rPr>
              <a:t>2.2</a:t>
            </a:r>
            <a:r>
              <a:rPr lang="zh-CN" altLang="zh-CN" dirty="0">
                <a:latin typeface="楷体" panose="02010609060101010101" pitchFamily="49" charset="-122"/>
                <a:ea typeface="楷体" panose="02010609060101010101" pitchFamily="49" charset="-122"/>
              </a:rPr>
              <a:t>万千米的高速铁路网，居世界首位。近年来中国加快高铁“走出去”步伐。</a:t>
            </a:r>
            <a:r>
              <a:rPr lang="en-US" altLang="zh-CN" dirty="0">
                <a:latin typeface="楷体" panose="02010609060101010101" pitchFamily="49" charset="-122"/>
                <a:ea typeface="楷体" panose="02010609060101010101" pitchFamily="49" charset="-122"/>
              </a:rPr>
              <a:t>2017</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4</a:t>
            </a:r>
            <a:r>
              <a:rPr lang="zh-CN" altLang="zh-CN" dirty="0">
                <a:latin typeface="楷体" panose="02010609060101010101" pitchFamily="49" charset="-122"/>
                <a:ea typeface="楷体" panose="02010609060101010101" pitchFamily="49" charset="-122"/>
              </a:rPr>
              <a:t>月，中国企业经过激烈竞争，获得了印度尼西亚雅加达至万隆高速铁路的建设合同。该铁路的开工建设，促进了中国高铁从单一的产品输出向产品、服务、技术、品牌、管理和资本的全产业链输出的转变</a:t>
            </a:r>
            <a:r>
              <a:rPr lang="zh-CN" altLang="zh-CN" dirty="0" smtClean="0">
                <a:latin typeface="楷体" panose="02010609060101010101" pitchFamily="49" charset="-122"/>
                <a:ea typeface="楷体" panose="02010609060101010101" pitchFamily="49" charset="-122"/>
              </a:rPr>
              <a:t>。</a:t>
            </a:r>
            <a:r>
              <a:rPr lang="en-US" altLang="zh-CN" dirty="0" smtClean="0">
                <a:latin typeface="楷体" panose="02010609060101010101" pitchFamily="49" charset="-122"/>
                <a:ea typeface="楷体" panose="02010609060101010101" pitchFamily="49" charset="-122"/>
              </a:rPr>
              <a:t> </a:t>
            </a:r>
          </a:p>
          <a:p>
            <a:pPr marL="0" indent="0">
              <a:buNone/>
            </a:pPr>
            <a:r>
              <a:rPr lang="en-US" altLang="zh-CN" dirty="0"/>
              <a:t> </a:t>
            </a:r>
            <a:r>
              <a:rPr lang="en-US" altLang="zh-CN" dirty="0" smtClean="0"/>
              <a:t>      </a:t>
            </a:r>
            <a:r>
              <a:rPr lang="zh-CN" altLang="zh-CN" dirty="0" smtClean="0"/>
              <a:t>材料</a:t>
            </a:r>
            <a:r>
              <a:rPr lang="zh-CN" altLang="zh-CN" dirty="0"/>
              <a:t>二</a:t>
            </a:r>
            <a:r>
              <a:rPr lang="en-US" altLang="zh-CN" dirty="0"/>
              <a:t> </a:t>
            </a:r>
            <a:r>
              <a:rPr lang="en-US" altLang="zh-CN" dirty="0">
                <a:latin typeface="楷体" panose="02010609060101010101" pitchFamily="49" charset="-122"/>
                <a:ea typeface="楷体" panose="02010609060101010101" pitchFamily="49" charset="-122"/>
              </a:rPr>
              <a:t> </a:t>
            </a:r>
            <a:r>
              <a:rPr lang="zh-CN" altLang="zh-CN" dirty="0">
                <a:latin typeface="楷体" panose="02010609060101010101" pitchFamily="49" charset="-122"/>
                <a:ea typeface="楷体" panose="02010609060101010101" pitchFamily="49" charset="-122"/>
              </a:rPr>
              <a:t>中国铁路项目遍及亚洲、欧洲、北美洲和非洲。在埃塞俄比亚，中国企业近年来为当地培训了</a:t>
            </a:r>
            <a:r>
              <a:rPr lang="en-US" altLang="zh-CN" dirty="0">
                <a:latin typeface="楷体" panose="02010609060101010101" pitchFamily="49" charset="-122"/>
                <a:ea typeface="楷体" panose="02010609060101010101" pitchFamily="49" charset="-122"/>
              </a:rPr>
              <a:t>1.5</a:t>
            </a:r>
            <a:r>
              <a:rPr lang="zh-CN" altLang="zh-CN" dirty="0">
                <a:latin typeface="楷体" panose="02010609060101010101" pitchFamily="49" charset="-122"/>
                <a:ea typeface="楷体" panose="02010609060101010101" pitchFamily="49" charset="-122"/>
              </a:rPr>
              <a:t>万名铁路员工，满足了亚吉铁路建设运营需要。在肯尼亚，</a:t>
            </a:r>
            <a:r>
              <a:rPr lang="en-US" altLang="zh-CN" dirty="0">
                <a:latin typeface="楷体" panose="02010609060101010101" pitchFamily="49" charset="-122"/>
                <a:ea typeface="楷体" panose="02010609060101010101" pitchFamily="49" charset="-122"/>
              </a:rPr>
              <a:t>7</a:t>
            </a:r>
            <a:r>
              <a:rPr lang="zh-CN" altLang="zh-CN" dirty="0">
                <a:latin typeface="楷体" panose="02010609060101010101" pitchFamily="49" charset="-122"/>
                <a:ea typeface="楷体" panose="02010609060101010101" pitchFamily="49" charset="-122"/>
              </a:rPr>
              <a:t>年内将有超过</a:t>
            </a:r>
            <a:r>
              <a:rPr lang="en-US" altLang="zh-CN" dirty="0">
                <a:latin typeface="楷体" panose="02010609060101010101" pitchFamily="49" charset="-122"/>
                <a:ea typeface="楷体" panose="02010609060101010101" pitchFamily="49" charset="-122"/>
              </a:rPr>
              <a:t>3000</a:t>
            </a:r>
            <a:r>
              <a:rPr lang="zh-CN" altLang="zh-CN" dirty="0">
                <a:latin typeface="楷体" panose="02010609060101010101" pitchFamily="49" charset="-122"/>
                <a:ea typeface="楷体" panose="02010609060101010101" pitchFamily="49" charset="-122"/>
              </a:rPr>
              <a:t>名蒙内铁路的员工在当地和中国接受培训。中国企业负责人说，我们不仅要完成铁路工程硬件的良好建设，更注重铁路工程技术和管理经验等软件的完整移交，实现“中国标准”真正为肯尼亚人所用。中国铁路“走出去”越来越成为中外经济往来的桥梁、民心相通的纽带，促进了文化的交流和传播</a:t>
            </a:r>
            <a:r>
              <a:rPr lang="zh-CN" altLang="zh-CN"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pPr marL="0" indent="0">
              <a:buNone/>
            </a:pPr>
            <a:r>
              <a:rPr lang="en-US" altLang="zh-CN" b="1" dirty="0"/>
              <a:t> </a:t>
            </a:r>
            <a:r>
              <a:rPr lang="en-US" altLang="zh-CN" b="1" dirty="0" smtClean="0"/>
              <a:t>    38</a:t>
            </a:r>
            <a:r>
              <a:rPr lang="zh-CN" altLang="zh-CN" b="1" dirty="0"/>
              <a:t>（</a:t>
            </a:r>
            <a:r>
              <a:rPr lang="en-US" altLang="zh-CN" b="1" dirty="0"/>
              <a:t>1</a:t>
            </a:r>
            <a:r>
              <a:rPr lang="zh-CN" altLang="zh-CN" b="1" dirty="0"/>
              <a:t>）运用经济知识分析中国高铁“走出去”对中国相关产业发展的积极作用，并就如何加快高铁地“走出去”提出两条政策建议。（</a:t>
            </a:r>
            <a:r>
              <a:rPr lang="en-US" altLang="zh-CN" b="1" dirty="0"/>
              <a:t>14</a:t>
            </a:r>
            <a:r>
              <a:rPr lang="zh-CN" altLang="zh-CN" b="1" dirty="0"/>
              <a:t>分）</a:t>
            </a:r>
            <a:endParaRPr lang="zh-CN" altLang="zh-CN" dirty="0"/>
          </a:p>
          <a:p>
            <a:pPr marL="0" indent="0">
              <a:buNone/>
            </a:pPr>
            <a:endParaRPr lang="zh-CN" altLang="en-US" dirty="0"/>
          </a:p>
        </p:txBody>
      </p:sp>
    </p:spTree>
    <p:extLst>
      <p:ext uri="{BB962C8B-B14F-4D97-AF65-F5344CB8AC3E}">
        <p14:creationId xmlns:p14="http://schemas.microsoft.com/office/powerpoint/2010/main" val="18336521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267494"/>
            <a:ext cx="8229600" cy="4680520"/>
          </a:xfrm>
          <a:solidFill>
            <a:schemeClr val="bg1"/>
          </a:solidFill>
          <a:ln>
            <a:solidFill>
              <a:srgbClr val="FF0000"/>
            </a:solidFill>
          </a:ln>
        </p:spPr>
        <p:txBody>
          <a:bodyPr>
            <a:normAutofit fontScale="85000" lnSpcReduction="20000"/>
          </a:bodyPr>
          <a:lstStyle/>
          <a:p>
            <a:pPr marL="0" indent="0">
              <a:buNone/>
            </a:pPr>
            <a:r>
              <a:rPr lang="en-US" altLang="zh-CN" dirty="0" smtClean="0"/>
              <a:t>2019</a:t>
            </a:r>
            <a:r>
              <a:rPr lang="zh-CN" altLang="zh-CN" b="1" dirty="0"/>
              <a:t> 【课标</a:t>
            </a:r>
            <a:r>
              <a:rPr lang="en-US" altLang="zh-CN" b="1" dirty="0"/>
              <a:t>1</a:t>
            </a:r>
            <a:r>
              <a:rPr lang="zh-CN" altLang="zh-CN" b="1" dirty="0"/>
              <a:t>】 </a:t>
            </a:r>
            <a:endParaRPr lang="en-US" altLang="zh-CN" b="1" dirty="0" smtClean="0"/>
          </a:p>
          <a:p>
            <a:pPr marL="0" indent="0">
              <a:buNone/>
            </a:pPr>
            <a:r>
              <a:rPr lang="en-US" altLang="zh-CN" dirty="0" smtClean="0"/>
              <a:t>38</a:t>
            </a:r>
            <a:r>
              <a:rPr lang="en-US" altLang="zh-CN" dirty="0"/>
              <a:t>.</a:t>
            </a:r>
            <a:r>
              <a:rPr lang="zh-CN" altLang="zh-CN" dirty="0">
                <a:latin typeface="楷体" panose="02010609060101010101" pitchFamily="49" charset="-122"/>
                <a:ea typeface="楷体" panose="02010609060101010101" pitchFamily="49" charset="-122"/>
              </a:rPr>
              <a:t>当前，中国是世界第二大货物贸易进口国、第二大服务贸易进口国，货物和服务年进口值均占全球</a:t>
            </a:r>
            <a:r>
              <a:rPr lang="en-US" altLang="zh-CN" dirty="0">
                <a:latin typeface="楷体" panose="02010609060101010101" pitchFamily="49" charset="-122"/>
                <a:ea typeface="楷体" panose="02010609060101010101" pitchFamily="49" charset="-122"/>
              </a:rPr>
              <a:t>1/10</a:t>
            </a:r>
            <a:r>
              <a:rPr lang="zh-CN" altLang="zh-CN" dirty="0">
                <a:latin typeface="楷体" panose="02010609060101010101" pitchFamily="49" charset="-122"/>
                <a:ea typeface="楷体" panose="02010609060101010101" pitchFamily="49" charset="-122"/>
              </a:rPr>
              <a:t>左右</a:t>
            </a:r>
            <a:r>
              <a:rPr lang="zh-CN" altLang="zh-CN"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pPr marL="0" indent="0">
              <a:buNone/>
            </a:pPr>
            <a:r>
              <a:rPr lang="en-US" altLang="zh-CN" dirty="0">
                <a:latin typeface="楷体" panose="02010609060101010101" pitchFamily="49" charset="-122"/>
                <a:ea typeface="楷体" panose="02010609060101010101" pitchFamily="49" charset="-122"/>
              </a:rPr>
              <a:t> </a:t>
            </a:r>
            <a:r>
              <a:rPr lang="en-US" altLang="zh-CN" dirty="0" smtClean="0">
                <a:latin typeface="楷体" panose="02010609060101010101" pitchFamily="49" charset="-122"/>
                <a:ea typeface="楷体" panose="02010609060101010101" pitchFamily="49" charset="-122"/>
              </a:rPr>
              <a:t>   2018</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11</a:t>
            </a:r>
            <a:r>
              <a:rPr lang="zh-CN" altLang="zh-CN" dirty="0">
                <a:latin typeface="楷体" panose="02010609060101010101" pitchFamily="49" charset="-122"/>
                <a:ea typeface="楷体" panose="02010609060101010101" pitchFamily="49" charset="-122"/>
              </a:rPr>
              <a:t>月，中国进一步降低石材、陶瓷、机电等</a:t>
            </a:r>
            <a:r>
              <a:rPr lang="en-US" altLang="zh-CN" dirty="0">
                <a:latin typeface="楷体" panose="02010609060101010101" pitchFamily="49" charset="-122"/>
                <a:ea typeface="楷体" panose="02010609060101010101" pitchFamily="49" charset="-122"/>
              </a:rPr>
              <a:t>1585</a:t>
            </a:r>
            <a:r>
              <a:rPr lang="zh-CN" altLang="zh-CN" dirty="0">
                <a:latin typeface="楷体" panose="02010609060101010101" pitchFamily="49" charset="-122"/>
                <a:ea typeface="楷体" panose="02010609060101010101" pitchFamily="49" charset="-122"/>
              </a:rPr>
              <a:t>个税目商品的最惠国税率，关税总水平由</a:t>
            </a:r>
            <a:r>
              <a:rPr lang="en-US" altLang="zh-CN" dirty="0">
                <a:latin typeface="楷体" panose="02010609060101010101" pitchFamily="49" charset="-122"/>
                <a:ea typeface="楷体" panose="02010609060101010101" pitchFamily="49" charset="-122"/>
              </a:rPr>
              <a:t>2017</a:t>
            </a:r>
            <a:r>
              <a:rPr lang="zh-CN" altLang="zh-CN" dirty="0">
                <a:latin typeface="楷体" panose="02010609060101010101" pitchFamily="49" charset="-122"/>
                <a:ea typeface="楷体" panose="02010609060101010101" pitchFamily="49" charset="-122"/>
              </a:rPr>
              <a:t>年的</a:t>
            </a:r>
            <a:r>
              <a:rPr lang="en-US" altLang="zh-CN" dirty="0">
                <a:latin typeface="楷体" panose="02010609060101010101" pitchFamily="49" charset="-122"/>
                <a:ea typeface="楷体" panose="02010609060101010101" pitchFamily="49" charset="-122"/>
              </a:rPr>
              <a:t>9.8%</a:t>
            </a:r>
            <a:r>
              <a:rPr lang="zh-CN" altLang="zh-CN" dirty="0">
                <a:latin typeface="楷体" panose="02010609060101010101" pitchFamily="49" charset="-122"/>
                <a:ea typeface="楷体" panose="02010609060101010101" pitchFamily="49" charset="-122"/>
              </a:rPr>
              <a:t>降至</a:t>
            </a:r>
            <a:r>
              <a:rPr lang="en-US" altLang="zh-CN" dirty="0">
                <a:latin typeface="楷体" panose="02010609060101010101" pitchFamily="49" charset="-122"/>
                <a:ea typeface="楷体" panose="02010609060101010101" pitchFamily="49" charset="-122"/>
              </a:rPr>
              <a:t>7.5%</a:t>
            </a:r>
            <a:r>
              <a:rPr lang="zh-CN" altLang="zh-CN" dirty="0">
                <a:latin typeface="楷体" panose="02010609060101010101" pitchFamily="49" charset="-122"/>
                <a:ea typeface="楷体" panose="02010609060101010101" pitchFamily="49" charset="-122"/>
              </a:rPr>
              <a:t>，平均降幅达</a:t>
            </a:r>
            <a:r>
              <a:rPr lang="en-US" altLang="zh-CN" dirty="0">
                <a:latin typeface="楷体" panose="02010609060101010101" pitchFamily="49" charset="-122"/>
                <a:ea typeface="楷体" panose="02010609060101010101" pitchFamily="49" charset="-122"/>
              </a:rPr>
              <a:t>23%</a:t>
            </a:r>
            <a:r>
              <a:rPr lang="zh-CN" altLang="zh-CN" dirty="0">
                <a:latin typeface="楷体" panose="02010609060101010101" pitchFamily="49" charset="-122"/>
                <a:ea typeface="楷体" panose="02010609060101010101" pitchFamily="49" charset="-122"/>
              </a:rPr>
              <a:t>。同月，全球首个以进口为主题的国家级展会——中国国际进口博览会在上海举行，来自</a:t>
            </a:r>
            <a:r>
              <a:rPr lang="en-US" altLang="zh-CN" dirty="0">
                <a:latin typeface="楷体" panose="02010609060101010101" pitchFamily="49" charset="-122"/>
                <a:ea typeface="楷体" panose="02010609060101010101" pitchFamily="49" charset="-122"/>
              </a:rPr>
              <a:t>170</a:t>
            </a:r>
            <a:r>
              <a:rPr lang="zh-CN" altLang="zh-CN" dirty="0">
                <a:latin typeface="楷体" panose="02010609060101010101" pitchFamily="49" charset="-122"/>
                <a:ea typeface="楷体" panose="02010609060101010101" pitchFamily="49" charset="-122"/>
              </a:rPr>
              <a:t>多个国家、地区的</a:t>
            </a:r>
            <a:r>
              <a:rPr lang="en-US" altLang="zh-CN" dirty="0">
                <a:latin typeface="楷体" panose="02010609060101010101" pitchFamily="49" charset="-122"/>
                <a:ea typeface="楷体" panose="02010609060101010101" pitchFamily="49" charset="-122"/>
              </a:rPr>
              <a:t>3600</a:t>
            </a:r>
            <a:r>
              <a:rPr lang="zh-CN" altLang="zh-CN" dirty="0">
                <a:latin typeface="楷体" panose="02010609060101010101" pitchFamily="49" charset="-122"/>
                <a:ea typeface="楷体" panose="02010609060101010101" pitchFamily="49" charset="-122"/>
              </a:rPr>
              <a:t>多家企业参展，现场展示了法国葡萄酒、阿根廷红虾、美国智能车载空气净化器……进博会吸引了</a:t>
            </a:r>
            <a:r>
              <a:rPr lang="en-US" altLang="zh-CN" dirty="0">
                <a:latin typeface="楷体" panose="02010609060101010101" pitchFamily="49" charset="-122"/>
                <a:ea typeface="楷体" panose="02010609060101010101" pitchFamily="49" charset="-122"/>
              </a:rPr>
              <a:t>40</a:t>
            </a:r>
            <a:r>
              <a:rPr lang="zh-CN" altLang="zh-CN" dirty="0">
                <a:latin typeface="楷体" panose="02010609060101010101" pitchFamily="49" charset="-122"/>
                <a:ea typeface="楷体" panose="02010609060101010101" pitchFamily="49" charset="-122"/>
              </a:rPr>
              <a:t>多万名境内外采购商，累计意向成交</a:t>
            </a:r>
            <a:r>
              <a:rPr lang="en-US" altLang="zh-CN" dirty="0">
                <a:latin typeface="楷体" panose="02010609060101010101" pitchFamily="49" charset="-122"/>
                <a:ea typeface="楷体" panose="02010609060101010101" pitchFamily="49" charset="-122"/>
              </a:rPr>
              <a:t>578.3</a:t>
            </a:r>
            <a:r>
              <a:rPr lang="zh-CN" altLang="zh-CN" dirty="0">
                <a:latin typeface="楷体" panose="02010609060101010101" pitchFamily="49" charset="-122"/>
                <a:ea typeface="楷体" panose="02010609060101010101" pitchFamily="49" charset="-122"/>
              </a:rPr>
              <a:t>亿美元，其中</a:t>
            </a:r>
            <a:r>
              <a:rPr lang="en-US" altLang="zh-CN" dirty="0">
                <a:latin typeface="楷体" panose="02010609060101010101" pitchFamily="49" charset="-122"/>
                <a:ea typeface="楷体" panose="02010609060101010101" pitchFamily="49" charset="-122"/>
              </a:rPr>
              <a:t>1/4</a:t>
            </a:r>
            <a:r>
              <a:rPr lang="zh-CN" altLang="zh-CN" dirty="0">
                <a:latin typeface="楷体" panose="02010609060101010101" pitchFamily="49" charset="-122"/>
                <a:ea typeface="楷体" panose="02010609060101010101" pitchFamily="49" charset="-122"/>
              </a:rPr>
              <a:t>以上为智能及高端设备</a:t>
            </a:r>
            <a:r>
              <a:rPr lang="zh-CN" altLang="zh-CN"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pPr marL="0" indent="0">
              <a:buNone/>
            </a:pPr>
            <a:r>
              <a:rPr lang="en-US" altLang="zh-CN" dirty="0">
                <a:latin typeface="楷体" panose="02010609060101010101" pitchFamily="49" charset="-122"/>
                <a:ea typeface="楷体" panose="02010609060101010101" pitchFamily="49" charset="-122"/>
              </a:rPr>
              <a:t> </a:t>
            </a:r>
            <a:r>
              <a:rPr lang="en-US" altLang="zh-CN" dirty="0" smtClean="0">
                <a:latin typeface="楷体" panose="02010609060101010101" pitchFamily="49" charset="-122"/>
                <a:ea typeface="楷体" panose="02010609060101010101" pitchFamily="49" charset="-122"/>
              </a:rPr>
              <a:t>   </a:t>
            </a:r>
            <a:r>
              <a:rPr lang="zh-CN" altLang="zh-CN" dirty="0" smtClean="0">
                <a:latin typeface="楷体" panose="02010609060101010101" pitchFamily="49" charset="-122"/>
                <a:ea typeface="楷体" panose="02010609060101010101" pitchFamily="49" charset="-122"/>
              </a:rPr>
              <a:t>中国</a:t>
            </a:r>
            <a:r>
              <a:rPr lang="zh-CN" altLang="zh-CN" dirty="0">
                <a:latin typeface="楷体" panose="02010609060101010101" pitchFamily="49" charset="-122"/>
                <a:ea typeface="楷体" panose="02010609060101010101" pitchFamily="49" charset="-122"/>
              </a:rPr>
              <a:t>扩大进口“大蛋糕”的清单上，既包括数控机床、智能终端、精密医疗设备、新型汽车、先进民用飞机等高技术产品，也包括个人电子产品、农产品、食品、服装、化妆品等日用消费品。</a:t>
            </a:r>
          </a:p>
          <a:p>
            <a:pPr marL="0" indent="0">
              <a:buNone/>
            </a:pPr>
            <a:r>
              <a:rPr lang="en-US" altLang="zh-CN" b="1" dirty="0" smtClean="0"/>
              <a:t>      38</a:t>
            </a:r>
            <a:r>
              <a:rPr lang="en-US" altLang="zh-CN" b="1" dirty="0"/>
              <a:t>.</a:t>
            </a:r>
            <a:r>
              <a:rPr lang="zh-CN" altLang="zh-CN" b="1" dirty="0"/>
              <a:t>结合材料并运用经济生活知识，说明中国进一步扩大进口对国内经济的积极影响。</a:t>
            </a:r>
            <a:r>
              <a:rPr lang="en-US" altLang="zh-CN" b="1" dirty="0"/>
              <a:t>(14</a:t>
            </a:r>
            <a:r>
              <a:rPr lang="zh-CN" altLang="zh-CN" b="1" dirty="0"/>
              <a:t>分</a:t>
            </a:r>
            <a:r>
              <a:rPr lang="en-US" altLang="zh-CN" b="1" dirty="0"/>
              <a:t>) </a:t>
            </a:r>
            <a:endParaRPr lang="zh-CN" altLang="zh-CN" dirty="0"/>
          </a:p>
          <a:p>
            <a:pPr marL="0" indent="0">
              <a:buNone/>
            </a:pPr>
            <a:endParaRPr lang="zh-CN" altLang="en-US" dirty="0"/>
          </a:p>
        </p:txBody>
      </p:sp>
    </p:spTree>
    <p:extLst>
      <p:ext uri="{BB962C8B-B14F-4D97-AF65-F5344CB8AC3E}">
        <p14:creationId xmlns:p14="http://schemas.microsoft.com/office/powerpoint/2010/main" val="20596969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95536" y="267494"/>
            <a:ext cx="8496944" cy="4752528"/>
          </a:xfrm>
          <a:solidFill>
            <a:schemeClr val="bg1"/>
          </a:solidFill>
          <a:ln>
            <a:solidFill>
              <a:srgbClr val="FF0000"/>
            </a:solidFill>
          </a:ln>
        </p:spPr>
        <p:txBody>
          <a:bodyPr>
            <a:normAutofit fontScale="77500" lnSpcReduction="20000"/>
          </a:bodyPr>
          <a:lstStyle/>
          <a:p>
            <a:pPr marL="0" indent="0">
              <a:buNone/>
            </a:pPr>
            <a:r>
              <a:rPr lang="en-US" altLang="zh-CN" b="1" dirty="0" smtClean="0"/>
              <a:t>2019</a:t>
            </a:r>
            <a:r>
              <a:rPr lang="zh-CN" altLang="zh-CN" b="1" dirty="0" smtClean="0"/>
              <a:t>【</a:t>
            </a:r>
            <a:r>
              <a:rPr lang="zh-CN" altLang="zh-CN" b="1" dirty="0"/>
              <a:t>课标</a:t>
            </a:r>
            <a:r>
              <a:rPr lang="en-US" altLang="zh-CN" b="1" dirty="0"/>
              <a:t>2</a:t>
            </a:r>
            <a:r>
              <a:rPr lang="zh-CN" altLang="zh-CN" b="1" dirty="0" smtClean="0"/>
              <a:t>】</a:t>
            </a:r>
            <a:endParaRPr lang="en-US" altLang="zh-CN" b="1" dirty="0" smtClean="0"/>
          </a:p>
          <a:p>
            <a:pPr marL="0" indent="0">
              <a:buNone/>
            </a:pPr>
            <a:r>
              <a:rPr lang="en-US" altLang="zh-CN" dirty="0" smtClean="0"/>
              <a:t>38. </a:t>
            </a:r>
            <a:r>
              <a:rPr lang="zh-CN" altLang="zh-CN" dirty="0" smtClean="0">
                <a:latin typeface="楷体" panose="02010609060101010101" pitchFamily="49" charset="-122"/>
                <a:ea typeface="楷体" panose="02010609060101010101" pitchFamily="49" charset="-122"/>
              </a:rPr>
              <a:t>希腊比雷埃夫斯港</a:t>
            </a:r>
            <a:r>
              <a:rPr lang="en-US" altLang="zh-CN" dirty="0">
                <a:latin typeface="楷体" panose="02010609060101010101" pitchFamily="49" charset="-122"/>
                <a:ea typeface="楷体" panose="02010609060101010101" pitchFamily="49" charset="-122"/>
              </a:rPr>
              <a:t>(</a:t>
            </a:r>
            <a:r>
              <a:rPr lang="zh-CN" altLang="zh-CN" dirty="0">
                <a:latin typeface="楷体" panose="02010609060101010101" pitchFamily="49" charset="-122"/>
                <a:ea typeface="楷体" panose="02010609060101010101" pitchFamily="49" charset="-122"/>
              </a:rPr>
              <a:t>以下简称比港</a:t>
            </a:r>
            <a:r>
              <a:rPr lang="en-US" altLang="zh-CN" dirty="0">
                <a:latin typeface="楷体" panose="02010609060101010101" pitchFamily="49" charset="-122"/>
                <a:ea typeface="楷体" panose="02010609060101010101" pitchFamily="49" charset="-122"/>
              </a:rPr>
              <a:t>)</a:t>
            </a:r>
            <a:r>
              <a:rPr lang="zh-CN" altLang="zh-CN" dirty="0">
                <a:latin typeface="楷体" panose="02010609060101010101" pitchFamily="49" charset="-122"/>
                <a:ea typeface="楷体" panose="02010609060101010101" pitchFamily="49" charset="-122"/>
              </a:rPr>
              <a:t>项目是中国和希腊共建“一带一路”的重要项目，也是两国互利合作的典范</a:t>
            </a:r>
            <a:r>
              <a:rPr lang="zh-CN" altLang="zh-CN"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pPr marL="0" indent="0">
              <a:buNone/>
            </a:pPr>
            <a:r>
              <a:rPr lang="en-US" altLang="zh-CN" dirty="0">
                <a:latin typeface="楷体" panose="02010609060101010101" pitchFamily="49" charset="-122"/>
                <a:ea typeface="楷体" panose="02010609060101010101" pitchFamily="49" charset="-122"/>
              </a:rPr>
              <a:t> </a:t>
            </a:r>
            <a:r>
              <a:rPr lang="en-US" altLang="zh-CN" dirty="0" smtClean="0">
                <a:latin typeface="楷体" panose="02010609060101010101" pitchFamily="49" charset="-122"/>
                <a:ea typeface="楷体" panose="02010609060101010101" pitchFamily="49" charset="-122"/>
              </a:rPr>
              <a:t>  2008</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6</a:t>
            </a:r>
            <a:r>
              <a:rPr lang="zh-CN" altLang="zh-CN" dirty="0">
                <a:latin typeface="楷体" panose="02010609060101010101" pitchFamily="49" charset="-122"/>
                <a:ea typeface="楷体" panose="02010609060101010101" pitchFamily="49" charset="-122"/>
              </a:rPr>
              <a:t>月，中国某航运企业以</a:t>
            </a:r>
            <a:r>
              <a:rPr lang="en-US" altLang="zh-CN" dirty="0">
                <a:latin typeface="楷体" panose="02010609060101010101" pitchFamily="49" charset="-122"/>
                <a:ea typeface="楷体" panose="02010609060101010101" pitchFamily="49" charset="-122"/>
              </a:rPr>
              <a:t>43</a:t>
            </a:r>
            <a:r>
              <a:rPr lang="zh-CN" altLang="zh-CN" dirty="0">
                <a:latin typeface="楷体" panose="02010609060101010101" pitchFamily="49" charset="-122"/>
                <a:ea typeface="楷体" panose="02010609060101010101" pitchFamily="49" charset="-122"/>
              </a:rPr>
              <a:t>亿欧元获得比港二号、三号集装箱码头</a:t>
            </a:r>
            <a:r>
              <a:rPr lang="en-US" altLang="zh-CN" dirty="0">
                <a:latin typeface="楷体" panose="02010609060101010101" pitchFamily="49" charset="-122"/>
                <a:ea typeface="楷体" panose="02010609060101010101" pitchFamily="49" charset="-122"/>
              </a:rPr>
              <a:t>35</a:t>
            </a:r>
            <a:r>
              <a:rPr lang="zh-CN" altLang="zh-CN" dirty="0">
                <a:latin typeface="楷体" panose="02010609060101010101" pitchFamily="49" charset="-122"/>
                <a:ea typeface="楷体" panose="02010609060101010101" pitchFamily="49" charset="-122"/>
              </a:rPr>
              <a:t>年特许经营权；</a:t>
            </a:r>
            <a:r>
              <a:rPr lang="en-US" altLang="zh-CN" dirty="0">
                <a:latin typeface="楷体" panose="02010609060101010101" pitchFamily="49" charset="-122"/>
                <a:ea typeface="楷体" panose="02010609060101010101" pitchFamily="49" charset="-122"/>
              </a:rPr>
              <a:t>2016</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4</a:t>
            </a:r>
            <a:r>
              <a:rPr lang="zh-CN" altLang="zh-CN" dirty="0">
                <a:latin typeface="楷体" panose="02010609060101010101" pitchFamily="49" charset="-122"/>
                <a:ea typeface="楷体" panose="02010609060101010101" pitchFamily="49" charset="-122"/>
              </a:rPr>
              <a:t>月，又以</a:t>
            </a:r>
            <a:r>
              <a:rPr lang="en-US" altLang="zh-CN" dirty="0">
                <a:latin typeface="楷体" panose="02010609060101010101" pitchFamily="49" charset="-122"/>
                <a:ea typeface="楷体" panose="02010609060101010101" pitchFamily="49" charset="-122"/>
              </a:rPr>
              <a:t>3.69</a:t>
            </a:r>
            <a:r>
              <a:rPr lang="zh-CN" altLang="zh-CN" dirty="0">
                <a:latin typeface="楷体" panose="02010609060101010101" pitchFamily="49" charset="-122"/>
                <a:ea typeface="楷体" panose="02010609060101010101" pitchFamily="49" charset="-122"/>
              </a:rPr>
              <a:t>亿欧元收购比港港务局</a:t>
            </a:r>
            <a:r>
              <a:rPr lang="en-US" altLang="zh-CN" dirty="0">
                <a:latin typeface="楷体" panose="02010609060101010101" pitchFamily="49" charset="-122"/>
                <a:ea typeface="楷体" panose="02010609060101010101" pitchFamily="49" charset="-122"/>
              </a:rPr>
              <a:t>67%</a:t>
            </a:r>
            <a:r>
              <a:rPr lang="zh-CN" altLang="zh-CN" dirty="0">
                <a:latin typeface="楷体" panose="02010609060101010101" pitchFamily="49" charset="-122"/>
                <a:ea typeface="楷体" panose="02010609060101010101" pitchFamily="49" charset="-122"/>
              </a:rPr>
              <a:t>的股权，全面接手一号码头运营。为解决港口设备老化、桥吊装卸作业效率低、船舶压港严重等问题，该企业从国内派出优秀的管理、技术人员，聘用当地劳工进行港口扩建和改造。该企业向跨国公司提供全球物流服务，如从中国生产基地运来的货物过去主要通过海运经汉堡港、鹿特丹港转运，现改由比港登陆，经铁路运往捷克、斯洛伐克、奥地利、匈牙利等中东欧国家，交货期从</a:t>
            </a:r>
            <a:r>
              <a:rPr lang="en-US" altLang="zh-CN" dirty="0">
                <a:latin typeface="楷体" panose="02010609060101010101" pitchFamily="49" charset="-122"/>
                <a:ea typeface="楷体" panose="02010609060101010101" pitchFamily="49" charset="-122"/>
              </a:rPr>
              <a:t>36</a:t>
            </a:r>
            <a:r>
              <a:rPr lang="zh-CN" altLang="zh-CN" dirty="0">
                <a:latin typeface="楷体" panose="02010609060101010101" pitchFamily="49" charset="-122"/>
                <a:ea typeface="楷体" panose="02010609060101010101" pitchFamily="49" charset="-122"/>
              </a:rPr>
              <a:t>天缩短至</a:t>
            </a:r>
            <a:r>
              <a:rPr lang="en-US" altLang="zh-CN" dirty="0">
                <a:latin typeface="楷体" panose="02010609060101010101" pitchFamily="49" charset="-122"/>
                <a:ea typeface="楷体" panose="02010609060101010101" pitchFamily="49" charset="-122"/>
              </a:rPr>
              <a:t>26--28</a:t>
            </a:r>
            <a:r>
              <a:rPr lang="zh-CN" altLang="zh-CN" dirty="0">
                <a:latin typeface="楷体" panose="02010609060101010101" pitchFamily="49" charset="-122"/>
                <a:ea typeface="楷体" panose="02010609060101010101" pitchFamily="49" charset="-122"/>
              </a:rPr>
              <a:t>天</a:t>
            </a:r>
            <a:r>
              <a:rPr lang="zh-CN" altLang="zh-CN"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pPr marL="0" indent="0">
              <a:buNone/>
            </a:pPr>
            <a:r>
              <a:rPr lang="en-US" altLang="zh-CN" dirty="0">
                <a:latin typeface="楷体" panose="02010609060101010101" pitchFamily="49" charset="-122"/>
                <a:ea typeface="楷体" panose="02010609060101010101" pitchFamily="49" charset="-122"/>
              </a:rPr>
              <a:t> </a:t>
            </a:r>
            <a:r>
              <a:rPr lang="en-US" altLang="zh-CN" dirty="0" smtClean="0">
                <a:latin typeface="楷体" panose="02010609060101010101" pitchFamily="49" charset="-122"/>
                <a:ea typeface="楷体" panose="02010609060101010101" pitchFamily="49" charset="-122"/>
              </a:rPr>
              <a:t>  </a:t>
            </a:r>
            <a:r>
              <a:rPr lang="zh-CN" altLang="zh-CN" dirty="0" smtClean="0">
                <a:latin typeface="楷体" panose="02010609060101010101" pitchFamily="49" charset="-122"/>
                <a:ea typeface="楷体" panose="02010609060101010101" pitchFamily="49" charset="-122"/>
              </a:rPr>
              <a:t>到</a:t>
            </a:r>
            <a:r>
              <a:rPr lang="en-US" altLang="zh-CN" dirty="0">
                <a:latin typeface="楷体" panose="02010609060101010101" pitchFamily="49" charset="-122"/>
                <a:ea typeface="楷体" panose="02010609060101010101" pitchFamily="49" charset="-122"/>
              </a:rPr>
              <a:t>2018</a:t>
            </a:r>
            <a:r>
              <a:rPr lang="zh-CN" altLang="zh-CN" dirty="0">
                <a:latin typeface="楷体" panose="02010609060101010101" pitchFamily="49" charset="-122"/>
                <a:ea typeface="楷体" panose="02010609060101010101" pitchFamily="49" charset="-122"/>
              </a:rPr>
              <a:t>年，比港集装箱吞吐量从</a:t>
            </a:r>
            <a:r>
              <a:rPr lang="en-US" altLang="zh-CN" dirty="0">
                <a:latin typeface="楷体" panose="02010609060101010101" pitchFamily="49" charset="-122"/>
                <a:ea typeface="楷体" panose="02010609060101010101" pitchFamily="49" charset="-122"/>
              </a:rPr>
              <a:t>2010</a:t>
            </a:r>
            <a:r>
              <a:rPr lang="zh-CN" altLang="zh-CN" dirty="0">
                <a:latin typeface="楷体" panose="02010609060101010101" pitchFamily="49" charset="-122"/>
                <a:ea typeface="楷体" panose="02010609060101010101" pitchFamily="49" charset="-122"/>
              </a:rPr>
              <a:t>年的</a:t>
            </a:r>
            <a:r>
              <a:rPr lang="en-US" altLang="zh-CN" dirty="0">
                <a:latin typeface="楷体" panose="02010609060101010101" pitchFamily="49" charset="-122"/>
                <a:ea typeface="楷体" panose="02010609060101010101" pitchFamily="49" charset="-122"/>
              </a:rPr>
              <a:t>88</a:t>
            </a:r>
            <a:r>
              <a:rPr lang="zh-CN" altLang="zh-CN" dirty="0">
                <a:latin typeface="楷体" panose="02010609060101010101" pitchFamily="49" charset="-122"/>
                <a:ea typeface="楷体" panose="02010609060101010101" pitchFamily="49" charset="-122"/>
              </a:rPr>
              <a:t>万跃升至</a:t>
            </a:r>
            <a:r>
              <a:rPr lang="en-US" altLang="zh-CN" dirty="0">
                <a:latin typeface="楷体" panose="02010609060101010101" pitchFamily="49" charset="-122"/>
                <a:ea typeface="楷体" panose="02010609060101010101" pitchFamily="49" charset="-122"/>
              </a:rPr>
              <a:t>491</a:t>
            </a:r>
            <a:r>
              <a:rPr lang="zh-CN" altLang="zh-CN" dirty="0">
                <a:latin typeface="楷体" panose="02010609060101010101" pitchFamily="49" charset="-122"/>
                <a:ea typeface="楷体" panose="02010609060101010101" pitchFamily="49" charset="-122"/>
              </a:rPr>
              <a:t>万标准箱，世界港口排名从第</a:t>
            </a:r>
            <a:r>
              <a:rPr lang="en-US" altLang="zh-CN" dirty="0">
                <a:latin typeface="楷体" panose="02010609060101010101" pitchFamily="49" charset="-122"/>
                <a:ea typeface="楷体" panose="02010609060101010101" pitchFamily="49" charset="-122"/>
              </a:rPr>
              <a:t>93</a:t>
            </a:r>
            <a:r>
              <a:rPr lang="zh-CN" altLang="zh-CN" dirty="0">
                <a:latin typeface="楷体" panose="02010609060101010101" pitchFamily="49" charset="-122"/>
                <a:ea typeface="楷体" panose="02010609060101010101" pitchFamily="49" charset="-122"/>
              </a:rPr>
              <a:t>位跃升至第</a:t>
            </a:r>
            <a:r>
              <a:rPr lang="en-US" altLang="zh-CN" dirty="0">
                <a:latin typeface="楷体" panose="02010609060101010101" pitchFamily="49" charset="-122"/>
                <a:ea typeface="楷体" panose="02010609060101010101" pitchFamily="49" charset="-122"/>
              </a:rPr>
              <a:t>32</a:t>
            </a:r>
            <a:r>
              <a:rPr lang="zh-CN" altLang="zh-CN" dirty="0">
                <a:latin typeface="楷体" panose="02010609060101010101" pitchFamily="49" charset="-122"/>
                <a:ea typeface="楷体" panose="02010609060101010101" pitchFamily="49" charset="-122"/>
              </a:rPr>
              <a:t>位，成为“一带一路”的“蓝色经济通道”、地中海地区的重要枢纽。</a:t>
            </a:r>
            <a:r>
              <a:rPr lang="en-US" altLang="zh-CN" dirty="0">
                <a:latin typeface="楷体" panose="02010609060101010101" pitchFamily="49" charset="-122"/>
                <a:ea typeface="楷体" panose="02010609060101010101" pitchFamily="49" charset="-122"/>
              </a:rPr>
              <a:t>2018</a:t>
            </a:r>
            <a:r>
              <a:rPr lang="zh-CN" altLang="zh-CN" dirty="0">
                <a:latin typeface="楷体" panose="02010609060101010101" pitchFamily="49" charset="-122"/>
                <a:ea typeface="楷体" panose="02010609060101010101" pitchFamily="49" charset="-122"/>
              </a:rPr>
              <a:t>年实现净利润</a:t>
            </a:r>
            <a:r>
              <a:rPr lang="en-US" altLang="zh-CN" dirty="0">
                <a:latin typeface="楷体" panose="02010609060101010101" pitchFamily="49" charset="-122"/>
                <a:ea typeface="楷体" panose="02010609060101010101" pitchFamily="49" charset="-122"/>
              </a:rPr>
              <a:t>2790</a:t>
            </a:r>
            <a:r>
              <a:rPr lang="zh-CN" altLang="zh-CN" dirty="0">
                <a:latin typeface="楷体" panose="02010609060101010101" pitchFamily="49" charset="-122"/>
                <a:ea typeface="楷体" panose="02010609060101010101" pitchFamily="49" charset="-122"/>
              </a:rPr>
              <a:t>万欧元，较</a:t>
            </a:r>
            <a:r>
              <a:rPr lang="en-US" altLang="zh-CN" dirty="0">
                <a:latin typeface="楷体" panose="02010609060101010101" pitchFamily="49" charset="-122"/>
                <a:ea typeface="楷体" panose="02010609060101010101" pitchFamily="49" charset="-122"/>
              </a:rPr>
              <a:t>2017</a:t>
            </a:r>
            <a:r>
              <a:rPr lang="zh-CN" altLang="zh-CN" dirty="0">
                <a:latin typeface="楷体" panose="02010609060101010101" pitchFamily="49" charset="-122"/>
                <a:ea typeface="楷体" panose="02010609060101010101" pitchFamily="49" charset="-122"/>
              </a:rPr>
              <a:t>年增长</a:t>
            </a:r>
            <a:r>
              <a:rPr lang="en-US" altLang="zh-CN" dirty="0">
                <a:latin typeface="楷体" panose="02010609060101010101" pitchFamily="49" charset="-122"/>
                <a:ea typeface="楷体" panose="02010609060101010101" pitchFamily="49" charset="-122"/>
              </a:rPr>
              <a:t>147%</a:t>
            </a:r>
            <a:r>
              <a:rPr lang="zh-CN" altLang="zh-CN" dirty="0" smtClean="0">
                <a:latin typeface="楷体" panose="02010609060101010101" pitchFamily="49" charset="-122"/>
                <a:ea typeface="楷体" panose="02010609060101010101" pitchFamily="49" charset="-122"/>
              </a:rPr>
              <a:t>。</a:t>
            </a:r>
            <a:endParaRPr lang="en-US" altLang="zh-CN" dirty="0" smtClean="0">
              <a:latin typeface="楷体" panose="02010609060101010101" pitchFamily="49" charset="-122"/>
              <a:ea typeface="楷体" panose="02010609060101010101" pitchFamily="49" charset="-122"/>
            </a:endParaRPr>
          </a:p>
          <a:p>
            <a:pPr marL="0" indent="0">
              <a:buNone/>
            </a:pPr>
            <a:r>
              <a:rPr lang="en-US" altLang="zh-CN" b="1" dirty="0" smtClean="0"/>
              <a:t>38</a:t>
            </a:r>
            <a:r>
              <a:rPr lang="en-US" altLang="zh-CN" b="1" dirty="0"/>
              <a:t>.</a:t>
            </a:r>
            <a:r>
              <a:rPr lang="zh-CN" altLang="zh-CN" b="1" dirty="0"/>
              <a:t>结合材料并运用经济知识，分析该航运企业比港项目获得成功的原因。</a:t>
            </a:r>
            <a:r>
              <a:rPr lang="en-US" altLang="zh-CN" b="1" dirty="0"/>
              <a:t>(14</a:t>
            </a:r>
            <a:r>
              <a:rPr lang="zh-CN" altLang="zh-CN" b="1" dirty="0"/>
              <a:t>分</a:t>
            </a:r>
            <a:r>
              <a:rPr lang="en-US" altLang="zh-CN" b="1" dirty="0"/>
              <a:t>) </a:t>
            </a:r>
            <a:endParaRPr lang="zh-CN" altLang="zh-CN" dirty="0"/>
          </a:p>
          <a:p>
            <a:pPr marL="0" indent="0">
              <a:buNone/>
            </a:pPr>
            <a:endParaRPr lang="zh-CN" altLang="en-US" dirty="0"/>
          </a:p>
        </p:txBody>
      </p:sp>
    </p:spTree>
    <p:extLst>
      <p:ext uri="{BB962C8B-B14F-4D97-AF65-F5344CB8AC3E}">
        <p14:creationId xmlns:p14="http://schemas.microsoft.com/office/powerpoint/2010/main" val="2126945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23528" y="123478"/>
            <a:ext cx="8424936" cy="4896544"/>
          </a:xfrm>
          <a:solidFill>
            <a:schemeClr val="bg1"/>
          </a:solidFill>
        </p:spPr>
        <p:txBody>
          <a:bodyPr>
            <a:normAutofit fontScale="70000" lnSpcReduction="20000"/>
          </a:bodyPr>
          <a:lstStyle/>
          <a:p>
            <a:pPr>
              <a:lnSpc>
                <a:spcPct val="170000"/>
              </a:lnSpc>
            </a:pPr>
            <a:r>
              <a:rPr lang="zh-CN" altLang="zh-CN" dirty="0" smtClean="0"/>
              <a:t>材料</a:t>
            </a:r>
            <a:r>
              <a:rPr lang="zh-CN" altLang="zh-CN" dirty="0"/>
              <a:t>一：</a:t>
            </a:r>
            <a:r>
              <a:rPr lang="zh-CN" altLang="zh-CN" dirty="0">
                <a:latin typeface="楷体" panose="02010609060101010101" pitchFamily="49" charset="-122"/>
                <a:ea typeface="楷体" panose="02010609060101010101" pitchFamily="49" charset="-122"/>
              </a:rPr>
              <a:t>共建“一带一路”倡议，目的是聚焦互联互通，深化务实合作，携手应对人类面临的各种风险挑战，实现互利共赢、共同发展。在各方共同努力下，“六廊六路多国多港”的互联互通架构基本形成，一大批合作项目落地生根，首届高峰论坛的各项成果顺利落实，</a:t>
            </a:r>
            <a:r>
              <a:rPr lang="en-US" altLang="zh-CN" dirty="0">
                <a:latin typeface="楷体" panose="02010609060101010101" pitchFamily="49" charset="-122"/>
                <a:ea typeface="楷体" panose="02010609060101010101" pitchFamily="49" charset="-122"/>
              </a:rPr>
              <a:t>150</a:t>
            </a:r>
            <a:r>
              <a:rPr lang="zh-CN" altLang="zh-CN" dirty="0">
                <a:latin typeface="楷体" panose="02010609060101010101" pitchFamily="49" charset="-122"/>
                <a:ea typeface="楷体" panose="02010609060101010101" pitchFamily="49" charset="-122"/>
              </a:rPr>
              <a:t>多个国家和国际组织同中国签署共建“一带一路”合作协议。共建“一带一路”倡议同联合国、东盟、非盟、欧盟、欧亚经济联盟等国际和地区组织的发展和合作规划对接，同各国发展战略对接。从亚欧大陆到非洲、美洲、大洋洲，共建“一带一路”为世界经济增长开辟了新空间，为国际贸易和投资搭建了新平台，为完善全球经济治理拓展了新实践，为增进各国民生福祉作出了新贡献，成为共同的机遇之路、繁荣之路。事实证明，共建</a:t>
            </a:r>
            <a:r>
              <a:rPr lang="en-US" altLang="zh-CN" dirty="0">
                <a:latin typeface="楷体" panose="02010609060101010101" pitchFamily="49" charset="-122"/>
                <a:ea typeface="楷体" panose="02010609060101010101" pitchFamily="49" charset="-122"/>
              </a:rPr>
              <a:t>“</a:t>
            </a:r>
            <a:r>
              <a:rPr lang="zh-CN" altLang="zh-CN" dirty="0">
                <a:latin typeface="楷体" panose="02010609060101010101" pitchFamily="49" charset="-122"/>
                <a:ea typeface="楷体" panose="02010609060101010101" pitchFamily="49" charset="-122"/>
              </a:rPr>
              <a:t>一带一路</a:t>
            </a:r>
            <a:r>
              <a:rPr lang="en-US" altLang="zh-CN" dirty="0">
                <a:latin typeface="楷体" panose="02010609060101010101" pitchFamily="49" charset="-122"/>
                <a:ea typeface="楷体" panose="02010609060101010101" pitchFamily="49" charset="-122"/>
              </a:rPr>
              <a:t>”</a:t>
            </a:r>
            <a:r>
              <a:rPr lang="zh-CN" altLang="zh-CN" dirty="0">
                <a:latin typeface="楷体" panose="02010609060101010101" pitchFamily="49" charset="-122"/>
                <a:ea typeface="楷体" panose="02010609060101010101" pitchFamily="49" charset="-122"/>
              </a:rPr>
              <a:t>不仅为世界各国发展提供了新机遇，也为中国开放发展开辟了新天地。</a:t>
            </a:r>
          </a:p>
          <a:p>
            <a:r>
              <a:rPr lang="zh-CN" altLang="zh-CN" dirty="0" smtClean="0"/>
              <a:t>（</a:t>
            </a:r>
            <a:r>
              <a:rPr lang="en-US" altLang="zh-CN" dirty="0"/>
              <a:t>1</a:t>
            </a:r>
            <a:r>
              <a:rPr lang="zh-CN" altLang="zh-CN" dirty="0"/>
              <a:t>）结合材料一，运用经济知识说明共建“一带一路”的必要性及其意义</a:t>
            </a:r>
            <a:r>
              <a:rPr lang="zh-CN" altLang="zh-CN" dirty="0" smtClean="0"/>
              <a:t>。</a:t>
            </a:r>
            <a:endParaRPr lang="zh-CN" altLang="en-US" dirty="0"/>
          </a:p>
        </p:txBody>
      </p:sp>
    </p:spTree>
    <p:extLst>
      <p:ext uri="{BB962C8B-B14F-4D97-AF65-F5344CB8AC3E}">
        <p14:creationId xmlns:p14="http://schemas.microsoft.com/office/powerpoint/2010/main" val="120390070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流畅">
  <a:themeElements>
    <a:clrScheme name="流畅">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流畅">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流畅">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275</TotalTime>
  <Words>1858</Words>
  <Application>Microsoft Office PowerPoint</Application>
  <PresentationFormat>全屏显示(16:9)</PresentationFormat>
  <Paragraphs>97</Paragraphs>
  <Slides>20</Slides>
  <Notes>0</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流畅</vt:lpstr>
      <vt:lpstr>主场外交展示开放合作共赢</vt:lpstr>
      <vt:lpstr>PowerPoint 演示文稿</vt:lpstr>
      <vt:lpstr>PowerPoint 演示文稿</vt:lpstr>
      <vt:lpstr>PowerPoint 演示文稿</vt:lpstr>
      <vt:lpstr>PowerPoint 演示文稿</vt:lpstr>
      <vt:lpstr>【考点链接】</vt:lpstr>
      <vt:lpstr>1. 是当今世界经济发展的基本趋势。</vt:lpstr>
      <vt:lpstr>2. 是市场经济发展的内在要求。</vt:lpstr>
      <vt:lpstr>3. 坚持对外开放的基本国策，拓展对外开放的广度和深度。</vt:lpstr>
      <vt:lpstr>4. 促进经济发展转型。</vt:lpstr>
      <vt:lpstr>“一带一路”、国际进口博览会</vt:lpstr>
      <vt:lpstr>2014—2019年五年全国I、II、III卷高考主观题考点分布表</vt:lpstr>
      <vt:lpstr>PowerPoint 演示文稿</vt:lpstr>
      <vt:lpstr>PowerPoint 演示文稿</vt:lpstr>
      <vt:lpstr>PowerPoint 演示文稿</vt:lpstr>
      <vt:lpstr>课后作业</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主场外交展示开放合作共赢</dc:title>
  <dc:creator>ASUS</dc:creator>
  <cp:lastModifiedBy>ASUS</cp:lastModifiedBy>
  <cp:revision>12</cp:revision>
  <dcterms:created xsi:type="dcterms:W3CDTF">2020-02-02T13:05:25Z</dcterms:created>
  <dcterms:modified xsi:type="dcterms:W3CDTF">2020-02-03T00:40:02Z</dcterms:modified>
</cp:coreProperties>
</file>