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1" r:id="rId5"/>
    <p:sldId id="262" r:id="rId6"/>
    <p:sldId id="277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60" r:id="rId16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67" d="100"/>
          <a:sy n="67" d="100"/>
        </p:scale>
        <p:origin x="90" y="3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tags" Target="tags/tag1.xml" /><Relationship Id="rId18" Type="http://schemas.openxmlformats.org/officeDocument/2006/relationships/presProps" Target="presProps.xml" /><Relationship Id="rId19" Type="http://schemas.openxmlformats.org/officeDocument/2006/relationships/viewProps" Target="viewProps.xml" /><Relationship Id="rId2" Type="http://schemas.openxmlformats.org/officeDocument/2006/relationships/slide" Target="slides/slide1.xml" /><Relationship Id="rId20" Type="http://schemas.openxmlformats.org/officeDocument/2006/relationships/theme" Target="theme/theme1.xml" /><Relationship Id="rId21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029944"/>
      </p:ext>
    </p:extLst>
  </p:cSld>
  <p:clrMapOvr>
    <a:masterClrMapping/>
  </p:clrMapOvr>
  <p:transition spd="slow">
    <p:fade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929664"/>
      </p:ext>
    </p:extLst>
  </p:cSld>
  <p:clrMapOvr>
    <a:masterClrMapping/>
  </p:clrMapOvr>
  <p:transition spd="slow">
    <p:fade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532751"/>
      </p:ext>
    </p:extLst>
  </p:cSld>
  <p:clrMapOvr>
    <a:masterClrMapping/>
  </p:clrMapOvr>
  <p:transition spd="slow">
    <p:fade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315477"/>
      </p:ext>
    </p:extLst>
  </p:cSld>
  <p:clrMapOvr>
    <a:masterClrMapping/>
  </p:clrMapOvr>
  <p:transition spd="slow">
    <p:fade/>
  </p:transition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279697"/>
      </p:ext>
    </p:extLst>
  </p:cSld>
  <p:clrMapOvr>
    <a:masterClrMapping/>
  </p:clrMapOvr>
  <p:transition spd="slow">
    <p:fade/>
  </p:transition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303209"/>
      </p:ext>
    </p:extLst>
  </p:cSld>
  <p:clrMapOvr>
    <a:masterClrMapping/>
  </p:clrMapOvr>
  <p:transition spd="slow">
    <p:fade/>
  </p:transition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525366"/>
      </p:ext>
    </p:extLst>
  </p:cSld>
  <p:clrMapOvr>
    <a:masterClrMapping/>
  </p:clrMapOvr>
  <p:transition spd="slow">
    <p:fade/>
  </p:transition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122042"/>
      </p:ext>
    </p:extLst>
  </p:cSld>
  <p:clrMapOvr>
    <a:masterClrMapping/>
  </p:clrMapOvr>
  <p:transition spd="slow">
    <p:fade/>
  </p:transition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734025"/>
      </p:ext>
    </p:extLst>
  </p:cSld>
  <p:clrMapOvr>
    <a:masterClrMapping/>
  </p:clrMapOvr>
  <p:transition spd="slow">
    <p:fade/>
  </p:transition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504876"/>
      </p:ext>
    </p:extLst>
  </p:cSld>
  <p:clrMapOvr>
    <a:masterClrMapping/>
  </p:clrMapOvr>
  <p:transition spd="slow">
    <p:fade/>
  </p:transition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467420"/>
      </p:ext>
    </p:extLst>
  </p:cSld>
  <p:clrMapOvr>
    <a:masterClrMapping/>
  </p:clrMapOvr>
  <p:transition spd="slow">
    <p:fade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0" y="-83128"/>
            <a:ext cx="12192000" cy="16625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0" y="6721475"/>
            <a:ext cx="12192000" cy="16625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779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fade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873809" y="2839048"/>
            <a:ext cx="6137364" cy="2951162"/>
          </a:xfrm>
          <a:ln>
            <a:noFill/>
            <a:prstDash val="sysDash"/>
          </a:ln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kern="0" spc="75" smtClean="0">
                <a:latin typeface="华文中宋" panose="02010600040101010101" pitchFamily="2" charset="-122"/>
                <a:ea typeface="华文中宋" panose="02010600040101010101" pitchFamily="2" charset="-122"/>
                <a:cs typeface="Arial" panose="020b0604020202020204" pitchFamily="34" charset="0"/>
              </a:rPr>
              <a:t>第二单元  遵守社会规则</a:t>
            </a:r>
            <a:endParaRPr lang="en-US" altLang="zh-CN" sz="3600" b="1" kern="0" spc="75" smtClean="0">
              <a:latin typeface="华文中宋" panose="02010600040101010101" pitchFamily="2" charset="-122"/>
              <a:ea typeface="华文中宋" panose="02010600040101010101" pitchFamily="2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kern="0" spc="75" smtClean="0">
                <a:latin typeface="华文中宋" panose="02010600040101010101" pitchFamily="2" charset="-122"/>
                <a:ea typeface="华文中宋" panose="02010600040101010101" pitchFamily="2" charset="-122"/>
                <a:cs typeface="Arial" panose="020b0604020202020204" pitchFamily="34" charset="0"/>
              </a:rPr>
              <a:t>第四课  社会生活讲道德</a:t>
            </a:r>
            <a:endParaRPr lang="en-US" altLang="zh-CN" sz="3200" b="1" kern="0" spc="75" smtClean="0">
              <a:latin typeface="华文中宋" panose="02010600040101010101" pitchFamily="2" charset="-122"/>
              <a:ea typeface="华文中宋" panose="02010600040101010101" pitchFamily="2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kern="0" spc="75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Arial" panose="020b0604020202020204" pitchFamily="34" charset="0"/>
              </a:rPr>
              <a:t>4.1 </a:t>
            </a:r>
            <a:r>
              <a:rPr lang="zh-CN" altLang="en-US" sz="3200" b="1" kern="0" spc="75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Arial" panose="020b0604020202020204" pitchFamily="34" charset="0"/>
              </a:rPr>
              <a:t>尊重他人</a:t>
            </a:r>
            <a:endParaRPr lang="zh-CN" altLang="en-US" sz="3200" b="1" kern="0" spc="75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871" y="445574"/>
            <a:ext cx="9221959" cy="814612"/>
          </a:xfrm>
        </p:spPr>
        <p:txBody>
          <a:bodyPr anchor="ctr"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zh-CN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部编</a:t>
            </a:r>
            <a:r>
              <a:rPr lang="zh-CN" altLang="zh-CN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版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zh-CN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道德</a:t>
            </a:r>
            <a:r>
              <a:rPr lang="zh-CN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zh-CN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法治</a:t>
            </a:r>
            <a:r>
              <a:rPr lang="en-US" altLang="zh-CN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八</a:t>
            </a:r>
            <a:r>
              <a:rPr lang="zh-CN" altLang="zh-CN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年级上册</a:t>
            </a: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活动题微课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676" y="1665513"/>
            <a:ext cx="3207807" cy="4529775"/>
          </a:xfrm>
          <a:prstGeom prst="rect">
            <a:avLst/>
          </a:prstGeom>
          <a:ln w="12700">
            <a:solidFill>
              <a:schemeClr val="bg2">
                <a:lumMod val="1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934254722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1197428" y="456521"/>
            <a:ext cx="9895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1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 smtClean="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P32 </a:t>
            </a:r>
            <a:r>
              <a:rPr lang="en-US" altLang="zh-CN" sz="2400" kern="0" spc="40" smtClean="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1)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面对上述两种场景，你的感受有何不同？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(2)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就上述场景，谈谈我们在社会生活中应该如何尊重他人。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650" y="1415142"/>
            <a:ext cx="8960669" cy="48659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695148865"/>
      </p:ext>
    </p:extLst>
  </p:cSld>
  <p:clrMapOvr>
    <a:masterClrMapping/>
  </p:clrMapOvr>
  <p:transition spd="slow">
    <p:fade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圆角矩形 2"/>
          <p:cNvSpPr/>
          <p:nvPr/>
        </p:nvSpPr>
        <p:spPr>
          <a:xfrm>
            <a:off x="1099456" y="1534887"/>
            <a:ext cx="10091057" cy="48006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C00000"/>
                </a:solidFill>
              </a:rPr>
              <a:t>【</a:t>
            </a:r>
            <a:r>
              <a:rPr lang="zh-CN" altLang="zh-CN" sz="2800" b="1">
                <a:solidFill>
                  <a:srgbClr val="C00000"/>
                </a:solidFill>
              </a:rPr>
              <a:t>参考答案</a:t>
            </a:r>
            <a:r>
              <a:rPr lang="en-US" altLang="zh-CN" sz="2800" b="1">
                <a:solidFill>
                  <a:srgbClr val="C00000"/>
                </a:solidFill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场景一体现了对比赛对手的尊重；场景二是不尊重环卫工人的表现。</a:t>
            </a:r>
            <a:endParaRPr lang="en-US" altLang="zh-CN" sz="2800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在社会生活中，我们应该尊重他人的人格、权利等。</a:t>
            </a:r>
            <a:endParaRPr lang="zh-CN" altLang="zh-CN" sz="2800" b="1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97428" y="456521"/>
            <a:ext cx="9895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1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 smtClean="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P32 </a:t>
            </a:r>
            <a:r>
              <a:rPr lang="en-US" altLang="zh-CN" sz="2400" kern="0" spc="40" smtClean="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1)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面对上述两种场景，你的感受有何不同？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(2)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就上述场景，谈谈我们在社会生活中应该如何尊重他人。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15400"/>
      </p:ext>
    </p:extLst>
  </p:cSld>
  <p:clrMapOvr>
    <a:masterClrMapping/>
  </p:clrMapOvr>
  <p:transition spd="slow">
    <p:fade/>
  </p:transition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1197428" y="456521"/>
            <a:ext cx="9895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 smtClean="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P33 </a:t>
            </a:r>
            <a:r>
              <a:rPr lang="en-US" altLang="zh-CN" sz="2400" kern="0" spc="40" smtClean="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1)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你赞同哪位同学的观点？举例说明你支持的观点。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(2)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有人说：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“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尊重比帮助更重要。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”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你认同这个观点吗？说说你的理由。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68" y="1287518"/>
            <a:ext cx="6766833" cy="5287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376003002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圆角矩形 2"/>
          <p:cNvSpPr/>
          <p:nvPr/>
        </p:nvSpPr>
        <p:spPr>
          <a:xfrm>
            <a:off x="1099456" y="1534887"/>
            <a:ext cx="10091057" cy="48006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C00000"/>
                </a:solidFill>
              </a:rPr>
              <a:t>【</a:t>
            </a:r>
            <a:r>
              <a:rPr lang="zh-CN" altLang="zh-CN" sz="2800" b="1">
                <a:solidFill>
                  <a:srgbClr val="C00000"/>
                </a:solidFill>
              </a:rPr>
              <a:t>参考答案</a:t>
            </a:r>
            <a:r>
              <a:rPr lang="en-US" altLang="zh-CN" sz="2800" b="1">
                <a:solidFill>
                  <a:srgbClr val="C00000"/>
                </a:solidFill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赞同第三位同学的观点。例如：在超市里购物，你要想获得他人的尊重，首先必须遵守超市的购物规则，态度要谦和，说话要有礼貌，选择商品应事先考虑好，以免耽误其他顾客购物，对营业员的优质服务应表示谢意。只有这样，你才能得到超市里其他购物者和营业员对你的尊重。</a:t>
            </a:r>
            <a:endParaRPr lang="zh-CN" altLang="zh-CN" sz="2800" b="1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97428" y="456521"/>
            <a:ext cx="9895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 smtClean="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P33 </a:t>
            </a:r>
            <a:r>
              <a:rPr lang="en-US" altLang="zh-CN" sz="2400" kern="0" spc="40" smtClean="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1)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你赞同哪位同学的观点？举例说明你支持的观点。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(2)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有人说：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“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尊重比帮助更重要。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”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你认同这个观点吗？说说你的理由。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344899"/>
      </p:ext>
    </p:extLst>
  </p:cSld>
  <p:clrMapOvr>
    <a:masterClrMapping/>
  </p:clrMapOvr>
  <p:transition spd="slow">
    <p:fade/>
  </p:transition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圆角矩形 2"/>
          <p:cNvSpPr/>
          <p:nvPr/>
        </p:nvSpPr>
        <p:spPr>
          <a:xfrm>
            <a:off x="1099456" y="1534887"/>
            <a:ext cx="10091057" cy="48006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C00000"/>
                </a:solidFill>
              </a:rPr>
              <a:t>【</a:t>
            </a:r>
            <a:r>
              <a:rPr lang="zh-CN" altLang="zh-CN" sz="2400" b="1">
                <a:solidFill>
                  <a:srgbClr val="C00000"/>
                </a:solidFill>
              </a:rPr>
              <a:t>参考答案</a:t>
            </a:r>
            <a:r>
              <a:rPr lang="en-US" altLang="zh-CN" sz="2400" b="1">
                <a:solidFill>
                  <a:srgbClr val="C00000"/>
                </a:solidFill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我认同这个观点。</a:t>
            </a:r>
            <a:endParaRPr lang="en-US" altLang="zh-CN" sz="2400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理由：一般来说，所谓“帮助”，是指以出钱、出力或出主意的方式相助别人，即替别人解决实际性的、现实性的、具体的、实在的困难；所谓“尊重”，则是指敬重、重视。如果说，帮助别人是出于怜悯或爱心，那么尊重别人则是源于更高的觉悟和境界。帮助往往可以直接给予获助者看得见、摸得着的实惠，而尊重则更可以唤起获尊重者心底的潜力，激活奋发向上的活力。因此，尊重比帮助更重要。</a:t>
            </a:r>
            <a:endParaRPr lang="zh-CN" altLang="zh-CN" sz="2400" b="1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97428" y="456521"/>
            <a:ext cx="9895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 smtClean="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P33 </a:t>
            </a:r>
            <a:r>
              <a:rPr lang="en-US" altLang="zh-CN" sz="2400" kern="0" spc="40" smtClean="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1)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你赞同哪位同学的观点？举例说明你支持的观点。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(2)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有人说：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“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尊重比帮助更重要。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”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你认同这个观点吗？说说你的理由。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078924"/>
      </p:ext>
    </p:extLst>
  </p:cSld>
  <p:clrMapOvr>
    <a:masterClrMapping/>
  </p:clrMapOvr>
  <p:transition spd="slow">
    <p:fade/>
  </p:transition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1197428" y="456521"/>
            <a:ext cx="9895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P34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　你如何看待以上观点？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164" y="1299482"/>
            <a:ext cx="8657641" cy="50360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493803914"/>
      </p:ext>
    </p:extLst>
  </p:cSld>
  <p:clrMapOvr>
    <a:masterClrMapping/>
  </p:clrMapOvr>
  <p:transition spd="slow">
    <p:fade/>
  </p:transition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圆角矩形 2"/>
          <p:cNvSpPr/>
          <p:nvPr/>
        </p:nvSpPr>
        <p:spPr>
          <a:xfrm>
            <a:off x="1099456" y="1426030"/>
            <a:ext cx="10091057" cy="48006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C00000"/>
                </a:solidFill>
              </a:rPr>
              <a:t>【</a:t>
            </a:r>
            <a:r>
              <a:rPr lang="zh-CN" altLang="zh-CN" sz="2800" b="1">
                <a:solidFill>
                  <a:srgbClr val="C00000"/>
                </a:solidFill>
              </a:rPr>
              <a:t>参考答案</a:t>
            </a:r>
            <a:r>
              <a:rPr lang="en-US" altLang="zh-CN" sz="2800" b="1">
                <a:solidFill>
                  <a:srgbClr val="C00000"/>
                </a:solidFill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读者甲</a:t>
            </a:r>
            <a:r>
              <a:rPr lang="zh-CN" altLang="en-US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看到每个人都有进馆阅读的权利，但是没有看到衣冠不整者进馆阅读是对其他读者的不尊重；</a:t>
            </a:r>
            <a:endParaRPr lang="en-US" altLang="zh-CN" sz="2800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读者乙</a:t>
            </a:r>
            <a:r>
              <a:rPr lang="zh-CN" altLang="en-US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看到衣冠不整者不得进馆读书是对其他读者的尊重；</a:t>
            </a:r>
            <a:endParaRPr lang="en-US" altLang="zh-CN" sz="2800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读者丙</a:t>
            </a:r>
            <a:r>
              <a:rPr lang="zh-CN" altLang="en-US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没有看到尊重是相互的，每个人享有穿着自由的权利，但也需要尊重他人。</a:t>
            </a:r>
            <a:endParaRPr lang="zh-CN" altLang="zh-CN" sz="2800" b="1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97428" y="456521"/>
            <a:ext cx="9895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P34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　你如何看待以上观点？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718981"/>
      </p:ext>
    </p:extLst>
  </p:cSld>
  <p:clrMapOvr>
    <a:masterClrMapping/>
  </p:clrMapOvr>
  <p:transition spd="slow">
    <p:fade/>
  </p:transition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1197428" y="456521"/>
            <a:ext cx="9895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P34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　如果遇到类似的情境，你会怎么做？请说明理由。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296" y="1542370"/>
            <a:ext cx="9163378" cy="43141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999284947"/>
      </p:ext>
    </p:extLst>
  </p:cSld>
  <p:clrMapOvr>
    <a:masterClrMapping/>
  </p:clrMapOvr>
  <p:transition spd="slow">
    <p:fade/>
  </p:transition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圆角矩形 2"/>
          <p:cNvSpPr/>
          <p:nvPr/>
        </p:nvSpPr>
        <p:spPr>
          <a:xfrm>
            <a:off x="1099456" y="1404259"/>
            <a:ext cx="10091057" cy="48006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C00000"/>
                </a:solidFill>
              </a:rPr>
              <a:t>【</a:t>
            </a:r>
            <a:r>
              <a:rPr lang="zh-CN" altLang="zh-CN" sz="2400" b="1">
                <a:solidFill>
                  <a:srgbClr val="C00000"/>
                </a:solidFill>
              </a:rPr>
              <a:t>参考答案</a:t>
            </a:r>
            <a:r>
              <a:rPr lang="en-US" altLang="zh-CN" sz="2400" b="1">
                <a:solidFill>
                  <a:srgbClr val="C00000"/>
                </a:solidFill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情境一：</a:t>
            </a:r>
            <a:r>
              <a:rPr lang="zh-CN" altLang="en-US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我会帮助小萌解决问题后，再去参观美术馆。</a:t>
            </a:r>
            <a:endParaRPr lang="en-US" altLang="zh-CN" sz="2400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情境二：</a:t>
            </a:r>
            <a:r>
              <a:rPr lang="zh-CN" altLang="en-US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我会停止看足球比赛，与同学一起商量写演讲稿的事。</a:t>
            </a:r>
            <a:endParaRPr lang="en-US" altLang="zh-CN" sz="2400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情境三：</a:t>
            </a:r>
            <a:r>
              <a:rPr lang="zh-CN" altLang="en-US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我会认真听舅舅谈昨晚看过的电影。</a:t>
            </a:r>
            <a:endParaRPr lang="en-US" altLang="zh-CN" sz="2400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理由：</a:t>
            </a:r>
            <a:r>
              <a:rPr lang="zh-CN" altLang="en-US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尊重他人，需要我们考虑他人的感受，认真对待他人，给予他人应有的、适当的关注，而不冷落、忽视他人。我们应该重视他人，对他人的疑惑给予细致耐心的解答，对他人的请求给予热情的帮助。</a:t>
            </a:r>
            <a:endParaRPr lang="zh-CN" altLang="zh-CN" sz="2400" b="1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97428" y="456521"/>
            <a:ext cx="9895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P34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　如果遇到类似的情境，你会怎么做？请说明理由。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533861"/>
      </p:ext>
    </p:extLst>
  </p:cSld>
  <p:clrMapOvr>
    <a:masterClrMapping/>
  </p:clrMapOvr>
  <p:transition spd="slow">
    <p:fade/>
  </p:transition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1197428" y="456521"/>
            <a:ext cx="9895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5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 smtClean="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P35 </a:t>
            </a:r>
            <a:r>
              <a:rPr lang="en-US" altLang="zh-CN" sz="2400" kern="0" spc="40" smtClean="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1)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你赞同他们的看法吗？说说你的理由。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(2)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你还有哪些看法？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1166272"/>
            <a:ext cx="6945086" cy="53808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527361835"/>
      </p:ext>
    </p:extLst>
  </p:cSld>
  <p:clrMapOvr>
    <a:masterClrMapping/>
  </p:clrMapOvr>
  <p:transition spd="slow">
    <p:fade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圆角矩形 2"/>
          <p:cNvSpPr/>
          <p:nvPr/>
        </p:nvSpPr>
        <p:spPr>
          <a:xfrm>
            <a:off x="1197428" y="1502231"/>
            <a:ext cx="10091057" cy="48006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C00000"/>
                </a:solidFill>
              </a:rPr>
              <a:t>【</a:t>
            </a:r>
            <a:r>
              <a:rPr lang="zh-CN" altLang="zh-CN" sz="2800" b="1">
                <a:solidFill>
                  <a:srgbClr val="C00000"/>
                </a:solidFill>
              </a:rPr>
              <a:t>参考答案</a:t>
            </a:r>
            <a:r>
              <a:rPr lang="en-US" altLang="zh-CN" sz="2800" b="1">
                <a:solidFill>
                  <a:srgbClr val="C00000"/>
                </a:solidFill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赞同。理由：每个人在人格和法律地位上都是平等的。平等待人要求我们发自内心地尊重他人人格，对所有的人一视同仁。社会生活中，我们不能以家境、身体、智力、性别等方面的原因而轻视、歧视他人。</a:t>
            </a:r>
            <a:endParaRPr lang="en-US" altLang="zh-CN" sz="2800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例如：我尊重那些性格与自己不合的人；我尊重弱者，对他们给予鼓励和掌声；等等。</a:t>
            </a:r>
            <a:endParaRPr lang="zh-CN" altLang="zh-CN" sz="2800" b="1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97428" y="456521"/>
            <a:ext cx="9895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5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 smtClean="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P35 </a:t>
            </a:r>
            <a:r>
              <a:rPr lang="en-US" altLang="zh-CN" sz="2400" kern="0" spc="40" smtClean="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1)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你赞同他们的看法吗？说说你的理由。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(2)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你还有哪些看法？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237090"/>
      </p:ext>
    </p:extLst>
  </p:cSld>
  <p:clrMapOvr>
    <a:masterClrMapping/>
  </p:clrMapOvr>
  <p:transition spd="slow">
    <p:fade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1197428" y="456521"/>
            <a:ext cx="9895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6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P36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　请你参与他们的讨论，并表达自己的观点。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230" y="1341665"/>
            <a:ext cx="8923510" cy="49611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4099978652"/>
      </p:ext>
    </p:extLst>
  </p:cSld>
  <p:clrMapOvr>
    <a:masterClrMapping/>
  </p:clrMapOvr>
  <p:transition spd="slow">
    <p:fade/>
  </p:transition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圆角矩形 2"/>
          <p:cNvSpPr/>
          <p:nvPr/>
        </p:nvSpPr>
        <p:spPr>
          <a:xfrm>
            <a:off x="713013" y="1219200"/>
            <a:ext cx="10863943" cy="542108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2400" b="1">
                <a:solidFill>
                  <a:srgbClr val="C00000"/>
                </a:solidFill>
              </a:rPr>
              <a:t>【</a:t>
            </a:r>
            <a:r>
              <a:rPr lang="zh-CN" altLang="zh-CN" sz="2400" b="1">
                <a:solidFill>
                  <a:srgbClr val="C00000"/>
                </a:solidFill>
              </a:rPr>
              <a:t>参考答案</a:t>
            </a:r>
            <a:r>
              <a:rPr lang="en-US" altLang="zh-CN" sz="2400" b="1">
                <a:solidFill>
                  <a:srgbClr val="C00000"/>
                </a:solidFill>
              </a:rPr>
              <a:t>】</a:t>
            </a:r>
          </a:p>
          <a:p>
            <a:r>
              <a:rPr lang="zh-CN" altLang="en-US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zh-CN" altLang="en-US" sz="24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我们应该尊重其他生命</a:t>
            </a:r>
            <a:r>
              <a:rPr lang="zh-CN" altLang="en-US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。因为生命是地球上最珍贵的财富，世界因生命的存在而变得生动和精彩。每种生命都有其存在的意义与价值。在地球的生物链中，各种生命共生共存、息息相关。我们要尊重生命、关爱生命。</a:t>
            </a:r>
            <a:endParaRPr lang="en-US" altLang="zh-CN" sz="2400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1600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zh-CN" altLang="en-US" sz="24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我们应该尊重大自然</a:t>
            </a:r>
            <a:r>
              <a:rPr lang="zh-CN" altLang="en-US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因为人类的生存离不开自然的恩赐，人类有责任和义务尊重无私奉献的大自然。人类只有一个地球，面临严峻的生态环境，保护地球、尊重自然是我们的神圣职责。我们应当树立尊重自然、顺应自然、保护自然的生态文明理念，为建设美丽中国尽己所能。</a:t>
            </a:r>
            <a:endParaRPr lang="en-US" altLang="zh-CN" sz="2400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1600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③</a:t>
            </a:r>
            <a:r>
              <a:rPr lang="zh-CN" altLang="en-US" sz="24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我们应该尊重民族的历史和文化</a:t>
            </a:r>
            <a:r>
              <a:rPr lang="zh-CN" altLang="en-US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因为中国文化源远流长、博大精深。在世界各种古老文化中，只有中国文化不曾中断而一直延续至今，形成一个自我更新、不断发展而又兼容并蓄的开放体系。中华文化对促进人类文明发展作出了巨大贡献。继承、弘扬中华文化是青少年责无旁贷的历史重任。</a:t>
            </a:r>
            <a:endParaRPr lang="zh-CN" altLang="zh-CN" sz="2400" b="1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97428" y="456521"/>
            <a:ext cx="9895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6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P36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　请你参与他们的讨论，并表达自己的观点。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634660"/>
      </p:ext>
    </p:extLst>
  </p:cSld>
  <p:clrMapOvr>
    <a:masterClrMapping/>
  </p:clrMapOvr>
  <p:transition spd="slow">
    <p:fade/>
  </p:transition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2046515" y="2688772"/>
            <a:ext cx="898071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7200" b="1" i="1">
                <a:ln w="13462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700000" algn="bl" rotWithShape="0">
                    <a:srgbClr val="4472C4"/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好好学习，天天向上！</a:t>
            </a:r>
          </a:p>
        </p:txBody>
      </p:sp>
      <p:pic>
        <p:nvPicPr>
          <p:cNvPr id="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439400" y="10553700"/>
            <a:ext cx="355600" cy="2667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1622529193"/>
      </p:ext>
    </p:extLst>
  </p:cSld>
  <p:clrMapOvr>
    <a:masterClrMapping/>
  </p:clrMapOvr>
  <p:transition spd="slow">
    <p:fade/>
  </p:transition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42</Paragraphs>
  <Slides>15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baseType="lpstr" size="26">
      <vt:lpstr>Arial</vt:lpstr>
      <vt:lpstr>Calibri Light</vt:lpstr>
      <vt:lpstr>Calibri</vt:lpstr>
      <vt:lpstr>华文中宋</vt:lpstr>
      <vt:lpstr>黑体</vt:lpstr>
      <vt:lpstr>微软雅黑</vt:lpstr>
      <vt:lpstr>宋体</vt:lpstr>
      <vt:lpstr>Times New Roman</vt:lpstr>
      <vt:lpstr>楷体</vt:lpstr>
      <vt:lpstr>方正粗黑宋简体</vt:lpstr>
      <vt:lpstr>1_Office 主题</vt:lpstr>
      <vt:lpstr>部编版《道德与法治》八年级上册活动题微课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2021-08-27T14:37:09.546</cp:lastPrinted>
  <dcterms:created xsi:type="dcterms:W3CDTF">2021-08-27T14:37:09Z</dcterms:created>
  <dcterms:modified xsi:type="dcterms:W3CDTF">2021-08-27T06:37:10Z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