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58" r:id="rId5"/>
    <p:sldId id="267" r:id="rId6"/>
    <p:sldId id="259" r:id="rId7"/>
    <p:sldId id="268" r:id="rId8"/>
    <p:sldId id="269" r:id="rId9"/>
    <p:sldId id="260" r:id="rId10"/>
    <p:sldId id="261" r:id="rId11"/>
    <p:sldId id="263" r:id="rId12"/>
    <p:sldId id="271" r:id="rId13"/>
    <p:sldId id="272" r:id="rId14"/>
    <p:sldId id="262" r:id="rId15"/>
    <p:sldId id="264" r:id="rId16"/>
    <p:sldId id="265" r:id="rId17"/>
    <p:sldId id="273" r:id="rId18"/>
    <p:sldId id="274" r:id="rId1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294" autoAdjust="0"/>
    <p:restoredTop sz="94660"/>
  </p:normalViewPr>
  <p:slideViewPr>
    <p:cSldViewPr>
      <p:cViewPr varScale="1">
        <p:scale>
          <a:sx n="65" d="100"/>
          <a:sy n="65" d="100"/>
        </p:scale>
        <p:origin x="-130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/>
              <a:pPr/>
              <a:t>2014/12/22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/>
              <a:pPr/>
              <a:t>2014/12/22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/>
              <a:pPr/>
              <a:t>2014/12/22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/>
              <a:pPr/>
              <a:t>2014/12/22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/>
              <a:pPr/>
              <a:t>2014/12/22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/>
              <a:pPr/>
              <a:t>2014/12/22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/>
              <a:pPr/>
              <a:t>2014/12/22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/>
              <a:pPr/>
              <a:t>2014/12/22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/>
              <a:pPr/>
              <a:t>2014/12/22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/>
              <a:pPr/>
              <a:t>2014/12/22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/>
              <a:pPr/>
              <a:t>2014/12/22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6EE09C-D159-4C3D-B6DF-967A1E52DDD1}" type="datetimeFigureOut">
              <a:rPr lang="zh-CN" altLang="en-US" smtClean="0"/>
              <a:pPr/>
              <a:t>2014/12/22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1BBF3-6F37-4DB8-AAF3-FEFF8BE950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6000" b="1" dirty="0" smtClean="0"/>
              <a:t>审题与拟标题</a:t>
            </a:r>
            <a:endParaRPr lang="zh-CN" altLang="en-US" sz="60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/>
              <a:t>詹保胜</a:t>
            </a:r>
            <a:endParaRPr lang="en-US" altLang="zh-CN" sz="4000" b="1" dirty="0" smtClean="0"/>
          </a:p>
          <a:p>
            <a:r>
              <a:rPr lang="en-US" altLang="zh-CN" sz="4000" b="1" dirty="0" smtClean="0"/>
              <a:t>2014-12-22</a:t>
            </a:r>
            <a:endParaRPr lang="zh-CN" altLang="en-US" sz="4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82554"/>
          </a:xfrm>
        </p:spPr>
        <p:txBody>
          <a:bodyPr>
            <a:normAutofit/>
          </a:bodyPr>
          <a:lstStyle/>
          <a:p>
            <a:r>
              <a:rPr lang="zh-CN" altLang="en-US" sz="6000" b="1" dirty="0" smtClean="0"/>
              <a:t>一、审题训练</a:t>
            </a:r>
            <a:endParaRPr lang="zh-CN" altLang="en-US" sz="60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b="1" dirty="0" smtClean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zh-CN" b="1" dirty="0" smtClean="0">
                <a:latin typeface="黑体" pitchFamily="49" charset="-122"/>
                <a:ea typeface="黑体" pitchFamily="49" charset="-122"/>
              </a:rPr>
              <a:t>阅读下面的文字，</a:t>
            </a:r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拟标题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/>
          </a:bodyPr>
          <a:lstStyle/>
          <a:p>
            <a:r>
              <a:rPr lang="zh-CN" altLang="zh-CN" b="1" dirty="0" smtClean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中</a:t>
            </a:r>
            <a:r>
              <a:rPr lang="zh-CN" altLang="zh-CN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心是令人向往的地方，处于中心地带往往有诸多便利、机会和认同。当然也有人在中心地带迷失，最终边缘化。</a:t>
            </a:r>
          </a:p>
          <a:p>
            <a:r>
              <a:rPr lang="zh-CN" altLang="zh-CN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边缘是让人平静的地方，它的质朴和别样让生活其中的人受益良多，甚至还吸引中心的人们探寻它的魅力。只要不沉沦，边缘也可以是中心。</a:t>
            </a:r>
          </a:p>
          <a:p>
            <a:r>
              <a:rPr lang="zh-CN" altLang="zh-CN" sz="4000" b="1" dirty="0">
                <a:latin typeface="黑体" pitchFamily="49" charset="-122"/>
                <a:ea typeface="黑体" pitchFamily="49" charset="-122"/>
              </a:rPr>
              <a:t>要求</a:t>
            </a:r>
            <a:r>
              <a:rPr lang="zh-CN" altLang="zh-CN" sz="4000" b="1" dirty="0" smtClean="0">
                <a:latin typeface="黑体" pitchFamily="49" charset="-122"/>
                <a:ea typeface="黑体" pitchFamily="49" charset="-122"/>
              </a:rPr>
              <a:t>：确</a:t>
            </a:r>
            <a:r>
              <a:rPr lang="zh-CN" altLang="zh-CN" sz="4000" b="1" dirty="0">
                <a:latin typeface="黑体" pitchFamily="49" charset="-122"/>
                <a:ea typeface="黑体" pitchFamily="49" charset="-122"/>
              </a:rPr>
              <a:t>定立意，自拟标</a:t>
            </a:r>
            <a:r>
              <a:rPr lang="zh-CN" altLang="zh-CN" sz="4000" b="1" dirty="0" smtClean="0">
                <a:latin typeface="黑体" pitchFamily="49" charset="-122"/>
                <a:ea typeface="黑体" pitchFamily="49" charset="-122"/>
              </a:rPr>
              <a:t>题。</a:t>
            </a:r>
            <a:endParaRPr lang="zh-CN" altLang="zh-CN" sz="4000" b="1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</p:spPr>
        <p:txBody>
          <a:bodyPr>
            <a:normAutofit/>
          </a:bodyPr>
          <a:lstStyle/>
          <a:p>
            <a:r>
              <a:rPr lang="zh-CN" altLang="zh-CN" b="1" dirty="0"/>
              <a:t>（</a:t>
            </a:r>
            <a:r>
              <a:rPr lang="en-US" altLang="zh-CN" b="1" dirty="0"/>
              <a:t>1</a:t>
            </a:r>
            <a:r>
              <a:rPr lang="zh-CN" altLang="zh-CN" b="1" dirty="0"/>
              <a:t>）关于题意理解和符合题意</a:t>
            </a:r>
          </a:p>
          <a:p>
            <a:r>
              <a:rPr lang="zh-CN" altLang="zh-CN" b="1" dirty="0"/>
              <a:t>题目中的材料分为两个段落。第一段文字陈述中心的优势，同时也指出有人在中心地带迷失，最终边缘化。第二段文字陈述边缘的优势，同时也指出不沉沦则边缘亦中心的道理。</a:t>
            </a:r>
          </a:p>
          <a:p>
            <a:r>
              <a:rPr lang="zh-CN" altLang="zh-CN" b="1" dirty="0" smtClean="0"/>
              <a:t>两</a:t>
            </a:r>
            <a:r>
              <a:rPr lang="zh-CN" altLang="zh-CN" b="1" dirty="0"/>
              <a:t>段文字形成对比，主要陈述一个社会生活的现象和事实：有人向往中心，也有人迷失在中心；有人向往边缘，也有人在边缘找到中心的感觉</a:t>
            </a:r>
            <a:r>
              <a:rPr lang="zh-CN" altLang="zh-CN" b="1" dirty="0" smtClean="0"/>
              <a:t>。</a:t>
            </a:r>
            <a:endParaRPr lang="zh-CN" altLang="zh-CN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</p:spPr>
        <p:txBody>
          <a:bodyPr>
            <a:normAutofit fontScale="92500"/>
          </a:bodyPr>
          <a:lstStyle/>
          <a:p>
            <a:r>
              <a:rPr lang="zh-CN" altLang="zh-CN" b="1" dirty="0"/>
              <a:t>（</a:t>
            </a:r>
            <a:r>
              <a:rPr lang="en-US" altLang="zh-CN" b="1" dirty="0"/>
              <a:t>1</a:t>
            </a:r>
            <a:r>
              <a:rPr lang="zh-CN" altLang="zh-CN" b="1" dirty="0"/>
              <a:t>）关于题意理解和符合题意</a:t>
            </a:r>
          </a:p>
          <a:p>
            <a:r>
              <a:rPr lang="zh-CN" altLang="zh-CN" b="1" dirty="0" smtClean="0"/>
              <a:t>从</a:t>
            </a:r>
            <a:r>
              <a:rPr lang="zh-CN" altLang="zh-CN" b="1" dirty="0"/>
              <a:t>中心和边缘的概念适用范围来看，应该主要是地域和位置上的，当然也可以涵盖生活的方方面面。如地域上的“城市”与“乡村</a:t>
            </a:r>
            <a:r>
              <a:rPr lang="zh-CN" altLang="zh-CN" b="1" dirty="0" smtClean="0"/>
              <a:t>”</a:t>
            </a:r>
            <a:r>
              <a:rPr lang="zh-CN" altLang="en-US" b="1" dirty="0" smtClean="0"/>
              <a:t>，</a:t>
            </a:r>
            <a:r>
              <a:rPr lang="zh-CN" altLang="zh-CN" b="1" dirty="0" smtClean="0"/>
              <a:t>思</a:t>
            </a:r>
            <a:r>
              <a:rPr lang="zh-CN" altLang="zh-CN" b="1" dirty="0"/>
              <a:t>想上的“主流”与“非主流”，职场上的“热门行业”与“冷门行业</a:t>
            </a:r>
            <a:r>
              <a:rPr lang="zh-CN" altLang="zh-CN" b="1" dirty="0" smtClean="0"/>
              <a:t>”，</a:t>
            </a:r>
            <a:r>
              <a:rPr lang="zh-CN" altLang="en-US" b="1" dirty="0" smtClean="0"/>
              <a:t>等等</a:t>
            </a:r>
            <a:r>
              <a:rPr lang="zh-CN" altLang="zh-CN" b="1" dirty="0" smtClean="0"/>
              <a:t>，</a:t>
            </a:r>
            <a:r>
              <a:rPr lang="zh-CN" altLang="zh-CN" b="1" dirty="0"/>
              <a:t>都是概念的适用范围。但是，中心和边缘是相对概念，一般不可孤立存在。</a:t>
            </a:r>
          </a:p>
          <a:p>
            <a:r>
              <a:rPr lang="zh-CN" altLang="zh-CN" b="1" dirty="0"/>
              <a:t>从深层含义上看，中心和边缘的选择代表着人生观和价值观的不同，考生由中心和边缘联系到人的人生观和价值观等方面都可以</a:t>
            </a:r>
            <a:r>
              <a:rPr lang="zh-CN" altLang="zh-CN" b="1" dirty="0" smtClean="0"/>
              <a:t>。</a:t>
            </a:r>
            <a:endParaRPr lang="zh-CN" altLang="zh-CN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88632"/>
          </a:xfrm>
        </p:spPr>
        <p:txBody>
          <a:bodyPr>
            <a:normAutofit/>
          </a:bodyPr>
          <a:lstStyle/>
          <a:p>
            <a:r>
              <a:rPr lang="zh-CN" altLang="zh-CN" b="1" dirty="0"/>
              <a:t>（</a:t>
            </a:r>
            <a:r>
              <a:rPr lang="en-US" altLang="zh-CN" b="1" dirty="0"/>
              <a:t>2</a:t>
            </a:r>
            <a:r>
              <a:rPr lang="zh-CN" altLang="zh-CN" b="1" dirty="0"/>
              <a:t>）关于角度选择</a:t>
            </a:r>
          </a:p>
          <a:p>
            <a:r>
              <a:rPr lang="zh-CN" altLang="zh-CN" sz="2400" b="1" dirty="0">
                <a:solidFill>
                  <a:srgbClr val="C00000"/>
                </a:solidFill>
              </a:rPr>
              <a:t>考生可以从第一段文字中选择角度，也可以从第二段文字中选择角度，还可以综合两段文字选择角度，没有优劣之分。</a:t>
            </a:r>
          </a:p>
          <a:p>
            <a:r>
              <a:rPr lang="zh-CN" altLang="zh-CN" b="1" dirty="0"/>
              <a:t>第一段文字可参考的角度：</a:t>
            </a:r>
          </a:p>
          <a:p>
            <a:r>
              <a:rPr lang="zh-CN" altLang="zh-CN" b="1" dirty="0">
                <a:solidFill>
                  <a:srgbClr val="002060"/>
                </a:solidFill>
              </a:rPr>
              <a:t>①向往中心，因为中心带来便利、机会和认同</a:t>
            </a:r>
            <a:r>
              <a:rPr lang="zh-CN" altLang="zh-CN" b="1" dirty="0" smtClean="0">
                <a:solidFill>
                  <a:srgbClr val="002060"/>
                </a:solidFill>
              </a:rPr>
              <a:t>。</a:t>
            </a:r>
            <a:endParaRPr lang="en-US" altLang="zh-CN" b="1" dirty="0" smtClean="0">
              <a:solidFill>
                <a:srgbClr val="002060"/>
              </a:solidFill>
            </a:endParaRPr>
          </a:p>
          <a:p>
            <a:r>
              <a:rPr lang="zh-CN" altLang="zh-CN" b="1" dirty="0" smtClean="0">
                <a:solidFill>
                  <a:srgbClr val="002060"/>
                </a:solidFill>
              </a:rPr>
              <a:t>②</a:t>
            </a:r>
            <a:r>
              <a:rPr lang="zh-CN" altLang="zh-CN" b="1" dirty="0">
                <a:solidFill>
                  <a:srgbClr val="002060"/>
                </a:solidFill>
              </a:rPr>
              <a:t>中心虽好，可不要迷失其中，最终边缘化</a:t>
            </a:r>
            <a:r>
              <a:rPr lang="zh-CN" altLang="zh-CN" b="1" dirty="0" smtClean="0">
                <a:solidFill>
                  <a:srgbClr val="002060"/>
                </a:solidFill>
              </a:rPr>
              <a:t>。</a:t>
            </a:r>
            <a:endParaRPr lang="en-US" altLang="zh-CN" b="1" dirty="0" smtClean="0">
              <a:solidFill>
                <a:srgbClr val="002060"/>
              </a:solidFill>
            </a:endParaRPr>
          </a:p>
          <a:p>
            <a:r>
              <a:rPr lang="zh-CN" altLang="zh-CN" b="1" dirty="0" smtClean="0">
                <a:solidFill>
                  <a:srgbClr val="002060"/>
                </a:solidFill>
              </a:rPr>
              <a:t>③</a:t>
            </a:r>
            <a:r>
              <a:rPr lang="zh-CN" altLang="zh-CN" b="1" dirty="0">
                <a:solidFill>
                  <a:srgbClr val="002060"/>
                </a:solidFill>
              </a:rPr>
              <a:t>努力进入中心，这是积极的人生观的体现</a:t>
            </a:r>
            <a:r>
              <a:rPr lang="zh-CN" altLang="zh-CN" b="1" dirty="0" smtClean="0">
                <a:solidFill>
                  <a:srgbClr val="002060"/>
                </a:solidFill>
              </a:rPr>
              <a:t>。</a:t>
            </a:r>
            <a:endParaRPr lang="zh-CN" altLang="zh-CN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88632"/>
          </a:xfrm>
        </p:spPr>
        <p:txBody>
          <a:bodyPr>
            <a:normAutofit lnSpcReduction="10000"/>
          </a:bodyPr>
          <a:lstStyle/>
          <a:p>
            <a:r>
              <a:rPr lang="zh-CN" altLang="zh-CN" b="1" dirty="0"/>
              <a:t>（</a:t>
            </a:r>
            <a:r>
              <a:rPr lang="en-US" altLang="zh-CN" b="1" dirty="0"/>
              <a:t>2</a:t>
            </a:r>
            <a:r>
              <a:rPr lang="zh-CN" altLang="zh-CN" b="1" dirty="0"/>
              <a:t>）关于角度选择</a:t>
            </a:r>
          </a:p>
          <a:p>
            <a:r>
              <a:rPr lang="zh-CN" altLang="zh-CN" b="1" dirty="0" smtClean="0"/>
              <a:t>第</a:t>
            </a:r>
            <a:r>
              <a:rPr lang="zh-CN" altLang="zh-CN" b="1" dirty="0"/>
              <a:t>二段文字可参考的角度：</a:t>
            </a:r>
          </a:p>
          <a:p>
            <a:r>
              <a:rPr lang="zh-CN" altLang="zh-CN" sz="4000" b="1" dirty="0">
                <a:solidFill>
                  <a:srgbClr val="002060"/>
                </a:solidFill>
              </a:rPr>
              <a:t>①喜欢边缘的地方，因为简单质朴</a:t>
            </a:r>
            <a:r>
              <a:rPr lang="zh-CN" altLang="zh-CN" sz="4000" b="1" dirty="0" smtClean="0">
                <a:solidFill>
                  <a:srgbClr val="002060"/>
                </a:solidFill>
              </a:rPr>
              <a:t>。</a:t>
            </a:r>
            <a:endParaRPr lang="en-US" altLang="zh-CN" sz="4000" b="1" dirty="0" smtClean="0">
              <a:solidFill>
                <a:srgbClr val="002060"/>
              </a:solidFill>
            </a:endParaRPr>
          </a:p>
          <a:p>
            <a:r>
              <a:rPr lang="zh-CN" altLang="zh-CN" sz="4000" b="1" dirty="0" smtClean="0">
                <a:solidFill>
                  <a:srgbClr val="002060"/>
                </a:solidFill>
              </a:rPr>
              <a:t>②</a:t>
            </a:r>
            <a:r>
              <a:rPr lang="zh-CN" altLang="zh-CN" sz="4000" b="1" dirty="0">
                <a:solidFill>
                  <a:srgbClr val="002060"/>
                </a:solidFill>
              </a:rPr>
              <a:t>安守边缘，只要不沉沦，边缘即中心</a:t>
            </a:r>
            <a:r>
              <a:rPr lang="zh-CN" altLang="zh-CN" sz="4000" b="1" dirty="0" smtClean="0">
                <a:solidFill>
                  <a:srgbClr val="002060"/>
                </a:solidFill>
              </a:rPr>
              <a:t>。</a:t>
            </a:r>
            <a:endParaRPr lang="en-US" altLang="zh-CN" sz="4000" b="1" dirty="0" smtClean="0">
              <a:solidFill>
                <a:srgbClr val="002060"/>
              </a:solidFill>
            </a:endParaRPr>
          </a:p>
          <a:p>
            <a:r>
              <a:rPr lang="zh-CN" altLang="zh-CN" sz="4000" b="1" dirty="0" smtClean="0">
                <a:solidFill>
                  <a:srgbClr val="002060"/>
                </a:solidFill>
              </a:rPr>
              <a:t>③</a:t>
            </a:r>
            <a:r>
              <a:rPr lang="zh-CN" altLang="zh-CN" sz="4000" b="1" dirty="0">
                <a:solidFill>
                  <a:srgbClr val="002060"/>
                </a:solidFill>
              </a:rPr>
              <a:t>逃离中心，到边缘寻找别样的风景</a:t>
            </a:r>
            <a:r>
              <a:rPr lang="zh-CN" altLang="zh-CN" sz="4000" b="1" dirty="0" smtClean="0">
                <a:solidFill>
                  <a:srgbClr val="002060"/>
                </a:solidFill>
              </a:rPr>
              <a:t>。</a:t>
            </a:r>
            <a:endParaRPr lang="en-US" altLang="zh-CN" sz="4000" b="1" dirty="0" smtClean="0">
              <a:solidFill>
                <a:srgbClr val="002060"/>
              </a:solidFill>
            </a:endParaRPr>
          </a:p>
          <a:p>
            <a:r>
              <a:rPr lang="zh-CN" altLang="zh-CN" sz="4000" b="1" dirty="0" smtClean="0">
                <a:solidFill>
                  <a:srgbClr val="002060"/>
                </a:solidFill>
              </a:rPr>
              <a:t>④</a:t>
            </a:r>
            <a:r>
              <a:rPr lang="zh-CN" altLang="zh-CN" sz="4000" b="1" dirty="0">
                <a:solidFill>
                  <a:srgbClr val="002060"/>
                </a:solidFill>
              </a:rPr>
              <a:t>安守边缘，这是淡泊的价值观的体现</a:t>
            </a:r>
            <a:r>
              <a:rPr lang="zh-CN" altLang="zh-CN" sz="4000" b="1" dirty="0" smtClean="0">
                <a:solidFill>
                  <a:srgbClr val="002060"/>
                </a:solidFill>
              </a:rPr>
              <a:t>。</a:t>
            </a:r>
            <a:endParaRPr lang="zh-CN" altLang="zh-CN" sz="4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88632"/>
          </a:xfrm>
        </p:spPr>
        <p:txBody>
          <a:bodyPr>
            <a:normAutofit/>
          </a:bodyPr>
          <a:lstStyle/>
          <a:p>
            <a:r>
              <a:rPr lang="zh-CN" altLang="zh-CN" b="1" dirty="0"/>
              <a:t>（</a:t>
            </a:r>
            <a:r>
              <a:rPr lang="en-US" altLang="zh-CN" b="1" dirty="0"/>
              <a:t>2</a:t>
            </a:r>
            <a:r>
              <a:rPr lang="zh-CN" altLang="zh-CN" b="1" dirty="0"/>
              <a:t>）关于角度选</a:t>
            </a:r>
            <a:r>
              <a:rPr lang="zh-CN" altLang="zh-CN" b="1" dirty="0" smtClean="0"/>
              <a:t>择</a:t>
            </a:r>
            <a:endParaRPr lang="en-US" altLang="zh-CN" b="1" dirty="0" smtClean="0"/>
          </a:p>
          <a:p>
            <a:r>
              <a:rPr lang="zh-CN" altLang="zh-CN" b="1" dirty="0" smtClean="0"/>
              <a:t>综</a:t>
            </a:r>
            <a:r>
              <a:rPr lang="zh-CN" altLang="zh-CN" b="1" dirty="0"/>
              <a:t>合两段材料可参考的角度：</a:t>
            </a:r>
          </a:p>
          <a:p>
            <a:r>
              <a:rPr lang="zh-CN" altLang="zh-CN" sz="4400" b="1" dirty="0">
                <a:solidFill>
                  <a:srgbClr val="002060"/>
                </a:solidFill>
              </a:rPr>
              <a:t>①中心和边缘各有优势</a:t>
            </a:r>
            <a:r>
              <a:rPr lang="zh-CN" altLang="zh-CN" sz="4400" b="1" dirty="0" smtClean="0">
                <a:solidFill>
                  <a:srgbClr val="002060"/>
                </a:solidFill>
              </a:rPr>
              <a:t>。</a:t>
            </a:r>
            <a:endParaRPr lang="en-US" altLang="zh-CN" sz="4400" b="1" dirty="0" smtClean="0">
              <a:solidFill>
                <a:srgbClr val="002060"/>
              </a:solidFill>
            </a:endParaRPr>
          </a:p>
          <a:p>
            <a:r>
              <a:rPr lang="zh-CN" altLang="zh-CN" sz="4400" b="1" dirty="0" smtClean="0">
                <a:solidFill>
                  <a:srgbClr val="002060"/>
                </a:solidFill>
              </a:rPr>
              <a:t>②</a:t>
            </a:r>
            <a:r>
              <a:rPr lang="zh-CN" altLang="zh-CN" sz="4400" b="1" dirty="0">
                <a:solidFill>
                  <a:srgbClr val="002060"/>
                </a:solidFill>
              </a:rPr>
              <a:t>选择中心还是边缘，代表着各人的人生观和价值观的不同</a:t>
            </a:r>
            <a:r>
              <a:rPr lang="zh-CN" altLang="zh-CN" sz="4400" b="1" dirty="0" smtClean="0">
                <a:solidFill>
                  <a:srgbClr val="002060"/>
                </a:solidFill>
              </a:rPr>
              <a:t>。</a:t>
            </a:r>
            <a:endParaRPr lang="en-US" altLang="zh-CN" sz="4400" b="1" dirty="0" smtClean="0">
              <a:solidFill>
                <a:srgbClr val="002060"/>
              </a:solidFill>
            </a:endParaRPr>
          </a:p>
          <a:p>
            <a:r>
              <a:rPr lang="zh-CN" altLang="zh-CN" sz="4400" b="1" dirty="0" smtClean="0">
                <a:solidFill>
                  <a:srgbClr val="002060"/>
                </a:solidFill>
              </a:rPr>
              <a:t>③</a:t>
            </a:r>
            <a:r>
              <a:rPr lang="zh-CN" altLang="zh-CN" sz="4400" b="1" dirty="0">
                <a:solidFill>
                  <a:srgbClr val="002060"/>
                </a:solidFill>
              </a:rPr>
              <a:t>不在中心迷失，也不在边缘沉沦</a:t>
            </a:r>
            <a:r>
              <a:rPr lang="zh-CN" altLang="zh-CN" sz="4400" b="1" dirty="0" smtClean="0">
                <a:solidFill>
                  <a:srgbClr val="002060"/>
                </a:solidFill>
              </a:rPr>
              <a:t>。</a:t>
            </a:r>
            <a:endParaRPr lang="zh-CN" altLang="zh-CN" sz="4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6" algn="ctr" rtl="0">
              <a:spcBef>
                <a:spcPct val="0"/>
              </a:spcBef>
            </a:pPr>
            <a:r>
              <a:rPr lang="en-US" altLang="zh-CN" sz="3600" b="1" dirty="0" smtClean="0"/>
              <a:t>2</a:t>
            </a:r>
            <a:r>
              <a:rPr lang="zh-CN" altLang="en-US" sz="3600" b="1" dirty="0" smtClean="0"/>
              <a:t>、</a:t>
            </a:r>
            <a:r>
              <a:rPr lang="zh-CN" altLang="zh-CN" sz="3600" b="1" dirty="0" smtClean="0"/>
              <a:t>阅读下面的文字，根据要求作文</a:t>
            </a:r>
            <a:r>
              <a:rPr lang="zh-CN" altLang="en-US" sz="3600" b="1" dirty="0" smtClean="0"/>
              <a:t>。</a:t>
            </a:r>
            <a:endParaRPr lang="zh-CN" altLang="en-US" sz="3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Autofit/>
          </a:bodyPr>
          <a:lstStyle/>
          <a:p>
            <a:r>
              <a:rPr lang="zh-CN" altLang="zh-CN" sz="2800" b="1" dirty="0" smtClean="0">
                <a:solidFill>
                  <a:srgbClr val="002060"/>
                </a:solidFill>
              </a:rPr>
              <a:t>“</a:t>
            </a:r>
            <a:r>
              <a:rPr lang="zh-CN" altLang="zh-CN" sz="2800" b="1" dirty="0">
                <a:solidFill>
                  <a:srgbClr val="002060"/>
                </a:solidFill>
              </a:rPr>
              <a:t>鞋匠，鞋匠，晚上作，白天游荡。”一个顽皮的小男孩对着鞋匠塞缪尔•德鲁大喊大叫，因为德鲁常常工作到很晚，以弥补讨论政治花掉的时间。“难道你没有追上那个男孩把他揍一顿吗？”后来德鲁把这个故事讲给朋友听时，一个朋友这样问道。“没有，没有，对我来讲，这孩子的大声喊叫来得正是时候。我通过反省，从中学到了今日事今日毕，在应该干某事时就全力干好，省得以后再费力弥补的道理。”</a:t>
            </a:r>
          </a:p>
          <a:p>
            <a:r>
              <a:rPr lang="zh-CN" altLang="zh-CN" sz="2800" b="1" dirty="0">
                <a:solidFill>
                  <a:srgbClr val="002060"/>
                </a:solidFill>
              </a:rPr>
              <a:t>德鲁改变了白天闲聊、晚上加班的习惯，成了一个有名的生意人。</a:t>
            </a:r>
          </a:p>
          <a:p>
            <a:r>
              <a:rPr lang="zh-CN" altLang="zh-CN" sz="2800" b="1" dirty="0" smtClean="0">
                <a:latin typeface="黑体" pitchFamily="49" charset="-122"/>
                <a:ea typeface="黑体" pitchFamily="49" charset="-122"/>
              </a:rPr>
              <a:t>自</a:t>
            </a:r>
            <a:r>
              <a:rPr lang="zh-CN" altLang="zh-CN" sz="2800" b="1" dirty="0">
                <a:latin typeface="黑体" pitchFamily="49" charset="-122"/>
                <a:ea typeface="黑体" pitchFamily="49" charset="-122"/>
              </a:rPr>
              <a:t>定立意</a:t>
            </a:r>
            <a:r>
              <a:rPr lang="zh-CN" altLang="zh-CN" sz="2800" b="1" dirty="0" smtClean="0">
                <a:latin typeface="黑体" pitchFamily="49" charset="-122"/>
                <a:ea typeface="黑体" pitchFamily="49" charset="-122"/>
              </a:rPr>
              <a:t>，自</a:t>
            </a:r>
            <a:r>
              <a:rPr lang="zh-CN" altLang="zh-CN" sz="2800" b="1" dirty="0">
                <a:latin typeface="黑体" pitchFamily="49" charset="-122"/>
                <a:ea typeface="黑体" pitchFamily="49" charset="-122"/>
              </a:rPr>
              <a:t>拟标</a:t>
            </a:r>
            <a:r>
              <a:rPr lang="zh-CN" altLang="zh-CN" sz="2800" b="1" dirty="0" smtClean="0">
                <a:latin typeface="黑体" pitchFamily="49" charset="-122"/>
                <a:ea typeface="黑体" pitchFamily="49" charset="-122"/>
              </a:rPr>
              <a:t>题。</a:t>
            </a:r>
            <a:endParaRPr lang="zh-CN" altLang="zh-CN" sz="2800" b="1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 smtClean="0"/>
              <a:t>审题示范</a:t>
            </a:r>
            <a:endParaRPr lang="zh-CN" altLang="en-US" sz="54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altLang="zh-CN" b="1" dirty="0" smtClean="0">
                <a:solidFill>
                  <a:srgbClr val="002060"/>
                </a:solidFill>
              </a:rPr>
              <a:t>1</a:t>
            </a:r>
            <a:r>
              <a:rPr lang="zh-CN" altLang="en-US" b="1" dirty="0" smtClean="0">
                <a:solidFill>
                  <a:srgbClr val="002060"/>
                </a:solidFill>
              </a:rPr>
              <a:t>、从儿童的角度看：勇于指出成年人的错误；童言无忌。</a:t>
            </a:r>
            <a:endParaRPr lang="en-US" altLang="zh-CN" b="1" dirty="0" smtClean="0">
              <a:solidFill>
                <a:srgbClr val="002060"/>
              </a:solidFill>
            </a:endParaRPr>
          </a:p>
          <a:p>
            <a:r>
              <a:rPr lang="en-US" altLang="zh-CN" b="1" dirty="0" smtClean="0">
                <a:solidFill>
                  <a:srgbClr val="002060"/>
                </a:solidFill>
              </a:rPr>
              <a:t>2</a:t>
            </a:r>
            <a:r>
              <a:rPr lang="zh-CN" altLang="en-US" b="1" dirty="0" smtClean="0">
                <a:solidFill>
                  <a:srgbClr val="002060"/>
                </a:solidFill>
              </a:rPr>
              <a:t>、从朋友的角度看：不要提出错误的建议；做一个说真话的朋友。</a:t>
            </a:r>
            <a:endParaRPr lang="en-US" altLang="zh-CN" b="1" dirty="0" smtClean="0">
              <a:solidFill>
                <a:srgbClr val="002060"/>
              </a:solidFill>
            </a:endParaRPr>
          </a:p>
          <a:p>
            <a:r>
              <a:rPr lang="en-US" altLang="zh-CN" b="1" dirty="0" smtClean="0">
                <a:solidFill>
                  <a:srgbClr val="002060"/>
                </a:solidFill>
              </a:rPr>
              <a:t>3</a:t>
            </a:r>
            <a:r>
              <a:rPr lang="zh-CN" altLang="en-US" b="1" dirty="0" smtClean="0">
                <a:solidFill>
                  <a:srgbClr val="002060"/>
                </a:solidFill>
              </a:rPr>
              <a:t>、从鞋匠的角度看：敢于反省自己，及时改正错误；要明辨是非，接受逆耳之言。</a:t>
            </a:r>
            <a:endParaRPr lang="en-US" altLang="zh-CN" b="1" dirty="0" smtClean="0">
              <a:solidFill>
                <a:srgbClr val="002060"/>
              </a:solidFill>
            </a:endParaRPr>
          </a:p>
          <a:p>
            <a:r>
              <a:rPr lang="en-US" altLang="zh-CN" b="1" dirty="0" smtClean="0">
                <a:solidFill>
                  <a:srgbClr val="002060"/>
                </a:solidFill>
              </a:rPr>
              <a:t>4</a:t>
            </a:r>
            <a:r>
              <a:rPr lang="zh-CN" altLang="en-US" b="1" dirty="0" smtClean="0">
                <a:solidFill>
                  <a:srgbClr val="002060"/>
                </a:solidFill>
              </a:rPr>
              <a:t>、综合角度：明辨是非，知错能改。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latin typeface="黑体" pitchFamily="49" charset="-122"/>
                <a:ea typeface="黑体" pitchFamily="49" charset="-122"/>
              </a:rPr>
              <a:t>审题立意方法小结</a:t>
            </a:r>
            <a:endParaRPr lang="zh-CN" altLang="en-US" sz="54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lnSpcReduction="10000"/>
          </a:bodyPr>
          <a:lstStyle/>
          <a:p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、区分各对象之间的关系，主次</a:t>
            </a:r>
            <a:r>
              <a:rPr lang="en-US" altLang="zh-CN" sz="3600" b="1" dirty="0" smtClean="0"/>
              <a:t>\</a:t>
            </a:r>
            <a:r>
              <a:rPr lang="zh-CN" altLang="en-US" sz="3600" b="1" dirty="0" smtClean="0"/>
              <a:t>因果</a:t>
            </a:r>
            <a:r>
              <a:rPr lang="en-US" altLang="zh-CN" sz="3600" b="1" dirty="0" smtClean="0"/>
              <a:t>\</a:t>
            </a:r>
            <a:r>
              <a:rPr lang="zh-CN" altLang="en-US" sz="3600" b="1" dirty="0" smtClean="0"/>
              <a:t>并列；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2</a:t>
            </a:r>
            <a:r>
              <a:rPr lang="zh-CN" altLang="en-US" sz="3600" b="1" dirty="0" smtClean="0"/>
              <a:t>、圈划关键词语及句子，由浅而深理解其内涵；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3</a:t>
            </a:r>
            <a:r>
              <a:rPr lang="zh-CN" altLang="en-US" sz="3600" b="1" dirty="0" smtClean="0"/>
              <a:t>、引申各对象的关键词语</a:t>
            </a:r>
            <a:r>
              <a:rPr lang="en-US" altLang="zh-CN" sz="3600" b="1" dirty="0" smtClean="0"/>
              <a:t>\</a:t>
            </a:r>
            <a:r>
              <a:rPr lang="zh-CN" altLang="en-US" sz="3600" b="1" dirty="0" smtClean="0"/>
              <a:t>句子的内涵，形成多种立意</a:t>
            </a:r>
            <a:r>
              <a:rPr lang="en-US" altLang="zh-CN" sz="3600" b="1" dirty="0" smtClean="0"/>
              <a:t>\</a:t>
            </a:r>
            <a:r>
              <a:rPr lang="zh-CN" altLang="en-US" sz="3600" b="1" dirty="0" smtClean="0"/>
              <a:t>主题；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4</a:t>
            </a:r>
            <a:r>
              <a:rPr lang="zh-CN" altLang="en-US" sz="3600" b="1" dirty="0" smtClean="0"/>
              <a:t>、选择</a:t>
            </a:r>
            <a:r>
              <a:rPr lang="zh-CN" altLang="en-US" sz="3600" b="1" u="sng" dirty="0" smtClean="0">
                <a:solidFill>
                  <a:srgbClr val="FF0000"/>
                </a:solidFill>
              </a:rPr>
              <a:t>价值更高</a:t>
            </a:r>
            <a:r>
              <a:rPr lang="zh-CN" altLang="en-US" sz="3600" b="1" dirty="0" smtClean="0"/>
              <a:t>且自己</a:t>
            </a:r>
            <a:r>
              <a:rPr lang="zh-CN" altLang="en-US" sz="3600" b="1" u="sng" dirty="0" smtClean="0">
                <a:solidFill>
                  <a:srgbClr val="FF0000"/>
                </a:solidFill>
              </a:rPr>
              <a:t>能够把控</a:t>
            </a:r>
            <a:r>
              <a:rPr lang="zh-CN" altLang="en-US" sz="3600" b="1" dirty="0" smtClean="0"/>
              <a:t>的主题写作。</a:t>
            </a:r>
            <a:endParaRPr lang="zh-CN" altLang="en-US" sz="36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b="1" dirty="0" smtClean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zh-CN" b="1" dirty="0" smtClean="0">
                <a:latin typeface="黑体" pitchFamily="49" charset="-122"/>
                <a:ea typeface="黑体" pitchFamily="49" charset="-122"/>
              </a:rPr>
              <a:t>阅读下面的文字，</a:t>
            </a:r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拟标题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/>
          </a:bodyPr>
          <a:lstStyle/>
          <a:p>
            <a:r>
              <a:rPr lang="zh-CN" altLang="zh-CN" b="1" u="sng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中</a:t>
            </a:r>
            <a:r>
              <a:rPr lang="zh-CN" altLang="zh-CN" b="1" u="sng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心</a:t>
            </a:r>
            <a:r>
              <a:rPr lang="zh-CN" altLang="zh-CN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是</a:t>
            </a:r>
            <a:r>
              <a:rPr lang="zh-CN" altLang="zh-CN" b="1" u="sng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令人向往</a:t>
            </a:r>
            <a:r>
              <a:rPr lang="zh-CN" altLang="zh-CN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的地方，处于中心地带往往有诸多便利、机会和认同。当然也有人在中心地带</a:t>
            </a:r>
            <a:r>
              <a:rPr lang="zh-CN" altLang="zh-CN" b="1" u="sng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迷失</a:t>
            </a:r>
            <a:r>
              <a:rPr lang="zh-CN" altLang="zh-CN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，最终</a:t>
            </a:r>
            <a:r>
              <a:rPr lang="zh-CN" altLang="zh-CN" b="1" u="sng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边缘化</a:t>
            </a:r>
            <a:r>
              <a:rPr lang="zh-CN" altLang="zh-CN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。</a:t>
            </a:r>
          </a:p>
          <a:p>
            <a:r>
              <a:rPr lang="zh-CN" altLang="zh-CN" b="1" u="sng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边缘</a:t>
            </a:r>
            <a:r>
              <a:rPr lang="zh-CN" altLang="zh-CN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是</a:t>
            </a:r>
            <a:r>
              <a:rPr lang="zh-CN" altLang="zh-CN" b="1" u="sng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让人平静</a:t>
            </a:r>
            <a:r>
              <a:rPr lang="zh-CN" altLang="zh-CN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的地方，它的质朴和别样让生活其中的人受益良多，甚至还吸引中心的人们探寻它的魅力。只要</a:t>
            </a:r>
            <a:r>
              <a:rPr lang="zh-CN" altLang="zh-CN" b="1" u="sng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不沉沦</a:t>
            </a:r>
            <a:r>
              <a:rPr lang="zh-CN" altLang="zh-CN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，边缘也可以</a:t>
            </a:r>
            <a:r>
              <a:rPr lang="zh-CN" altLang="zh-CN" b="1" u="sng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是中心</a:t>
            </a:r>
            <a:r>
              <a:rPr lang="zh-CN" altLang="zh-CN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。</a:t>
            </a:r>
          </a:p>
          <a:p>
            <a:r>
              <a:rPr lang="zh-CN" altLang="zh-CN" sz="4000" b="1" dirty="0">
                <a:latin typeface="黑体" pitchFamily="49" charset="-122"/>
                <a:ea typeface="黑体" pitchFamily="49" charset="-122"/>
              </a:rPr>
              <a:t>要求</a:t>
            </a:r>
            <a:r>
              <a:rPr lang="zh-CN" altLang="zh-CN" sz="4000" b="1" dirty="0" smtClean="0">
                <a:latin typeface="黑体" pitchFamily="49" charset="-122"/>
                <a:ea typeface="黑体" pitchFamily="49" charset="-122"/>
              </a:rPr>
              <a:t>：确</a:t>
            </a:r>
            <a:r>
              <a:rPr lang="zh-CN" altLang="zh-CN" sz="4000" b="1" dirty="0">
                <a:latin typeface="黑体" pitchFamily="49" charset="-122"/>
                <a:ea typeface="黑体" pitchFamily="49" charset="-122"/>
              </a:rPr>
              <a:t>定立意，自拟标</a:t>
            </a:r>
            <a:r>
              <a:rPr lang="zh-CN" altLang="zh-CN" sz="4000" b="1" dirty="0" smtClean="0">
                <a:latin typeface="黑体" pitchFamily="49" charset="-122"/>
                <a:ea typeface="黑体" pitchFamily="49" charset="-122"/>
              </a:rPr>
              <a:t>题。</a:t>
            </a:r>
            <a:endParaRPr lang="zh-CN" altLang="zh-CN" sz="4000" b="1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6" algn="ctr" rtl="0">
              <a:spcBef>
                <a:spcPct val="0"/>
              </a:spcBef>
            </a:pPr>
            <a:r>
              <a:rPr lang="en-US" altLang="zh-CN" sz="3600" b="1" dirty="0" smtClean="0"/>
              <a:t>2</a:t>
            </a:r>
            <a:r>
              <a:rPr lang="zh-CN" altLang="en-US" sz="3600" b="1" dirty="0" smtClean="0"/>
              <a:t>、</a:t>
            </a:r>
            <a:r>
              <a:rPr lang="zh-CN" altLang="zh-CN" sz="3600" b="1" dirty="0" smtClean="0"/>
              <a:t>阅读下面的文字，根据要求作文</a:t>
            </a:r>
            <a:r>
              <a:rPr lang="zh-CN" altLang="en-US" sz="3600" b="1" dirty="0" smtClean="0"/>
              <a:t>。</a:t>
            </a:r>
            <a:endParaRPr lang="zh-CN" altLang="en-US" sz="3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Autofit/>
          </a:bodyPr>
          <a:lstStyle/>
          <a:p>
            <a:r>
              <a:rPr lang="zh-CN" altLang="zh-CN" sz="2800" b="1" dirty="0" smtClean="0">
                <a:solidFill>
                  <a:srgbClr val="002060"/>
                </a:solidFill>
              </a:rPr>
              <a:t>“</a:t>
            </a:r>
            <a:r>
              <a:rPr lang="zh-CN" altLang="zh-CN" sz="2800" b="1" dirty="0">
                <a:solidFill>
                  <a:srgbClr val="002060"/>
                </a:solidFill>
              </a:rPr>
              <a:t>鞋匠，鞋匠，</a:t>
            </a:r>
            <a:r>
              <a:rPr lang="zh-CN" altLang="zh-CN" sz="2800" b="1" u="sng" dirty="0">
                <a:solidFill>
                  <a:srgbClr val="FF0000"/>
                </a:solidFill>
              </a:rPr>
              <a:t>晚上作，白天游荡</a:t>
            </a:r>
            <a:r>
              <a:rPr lang="zh-CN" altLang="zh-CN" sz="2800" b="1" dirty="0">
                <a:solidFill>
                  <a:srgbClr val="002060"/>
                </a:solidFill>
              </a:rPr>
              <a:t>。”一个</a:t>
            </a:r>
            <a:r>
              <a:rPr lang="zh-CN" altLang="zh-CN" sz="2800" b="1" u="sng" dirty="0">
                <a:solidFill>
                  <a:srgbClr val="FF0000"/>
                </a:solidFill>
              </a:rPr>
              <a:t>顽皮的小男孩</a:t>
            </a:r>
            <a:r>
              <a:rPr lang="zh-CN" altLang="zh-CN" sz="2800" b="1" dirty="0">
                <a:solidFill>
                  <a:srgbClr val="002060"/>
                </a:solidFill>
              </a:rPr>
              <a:t>对着鞋匠塞缪尔•德鲁</a:t>
            </a:r>
            <a:r>
              <a:rPr lang="zh-CN" altLang="zh-CN" sz="2800" b="1" u="sng" dirty="0">
                <a:solidFill>
                  <a:srgbClr val="FF0000"/>
                </a:solidFill>
              </a:rPr>
              <a:t>大喊大叫</a:t>
            </a:r>
            <a:r>
              <a:rPr lang="zh-CN" altLang="zh-CN" sz="2800" b="1" dirty="0">
                <a:solidFill>
                  <a:srgbClr val="002060"/>
                </a:solidFill>
              </a:rPr>
              <a:t>，因为德鲁常常工作到很晚，以弥补讨论政治花掉的时间。“难道你没有追上那个男孩把他</a:t>
            </a:r>
            <a:r>
              <a:rPr lang="zh-CN" altLang="zh-CN" sz="2800" b="1" u="sng" dirty="0">
                <a:solidFill>
                  <a:srgbClr val="FF0000"/>
                </a:solidFill>
              </a:rPr>
              <a:t>揍一顿</a:t>
            </a:r>
            <a:r>
              <a:rPr lang="zh-CN" altLang="zh-CN" sz="2800" b="1" dirty="0">
                <a:solidFill>
                  <a:srgbClr val="002060"/>
                </a:solidFill>
              </a:rPr>
              <a:t>吗？”后来德鲁把这个故事讲给朋友听时，一个</a:t>
            </a:r>
            <a:r>
              <a:rPr lang="zh-CN" altLang="zh-CN" sz="2800" b="1" u="sng" dirty="0">
                <a:solidFill>
                  <a:srgbClr val="FF0000"/>
                </a:solidFill>
              </a:rPr>
              <a:t>朋友</a:t>
            </a:r>
            <a:r>
              <a:rPr lang="zh-CN" altLang="zh-CN" sz="2800" b="1" dirty="0">
                <a:solidFill>
                  <a:srgbClr val="002060"/>
                </a:solidFill>
              </a:rPr>
              <a:t>这样问道。“没有，没有，对我来讲，这孩子的大声喊叫来得正是时候。我通过</a:t>
            </a:r>
            <a:r>
              <a:rPr lang="zh-CN" altLang="zh-CN" sz="2800" b="1" u="sng" dirty="0">
                <a:solidFill>
                  <a:srgbClr val="FF0000"/>
                </a:solidFill>
              </a:rPr>
              <a:t>反省</a:t>
            </a:r>
            <a:r>
              <a:rPr lang="zh-CN" altLang="zh-CN" sz="2800" b="1" dirty="0">
                <a:solidFill>
                  <a:srgbClr val="002060"/>
                </a:solidFill>
              </a:rPr>
              <a:t>，从中学到了今日事今日毕，在应该干某事时就全力干好，省得以后再费力弥补的道理。”</a:t>
            </a:r>
          </a:p>
          <a:p>
            <a:r>
              <a:rPr lang="zh-CN" altLang="zh-CN" sz="2800" b="1" dirty="0">
                <a:solidFill>
                  <a:srgbClr val="002060"/>
                </a:solidFill>
              </a:rPr>
              <a:t>德鲁</a:t>
            </a:r>
            <a:r>
              <a:rPr lang="zh-CN" altLang="zh-CN" sz="2800" b="1" u="sng" dirty="0">
                <a:solidFill>
                  <a:srgbClr val="FF0000"/>
                </a:solidFill>
              </a:rPr>
              <a:t>改变</a:t>
            </a:r>
            <a:r>
              <a:rPr lang="zh-CN" altLang="zh-CN" sz="2800" b="1" dirty="0">
                <a:solidFill>
                  <a:srgbClr val="002060"/>
                </a:solidFill>
              </a:rPr>
              <a:t>了白天闲聊、晚上加班的</a:t>
            </a:r>
            <a:r>
              <a:rPr lang="zh-CN" altLang="zh-CN" sz="2800" b="1" u="sng" dirty="0">
                <a:solidFill>
                  <a:srgbClr val="FF0000"/>
                </a:solidFill>
              </a:rPr>
              <a:t>习惯</a:t>
            </a:r>
            <a:r>
              <a:rPr lang="zh-CN" altLang="zh-CN" sz="2800" b="1" dirty="0">
                <a:solidFill>
                  <a:srgbClr val="002060"/>
                </a:solidFill>
              </a:rPr>
              <a:t>，</a:t>
            </a:r>
            <a:r>
              <a:rPr lang="zh-CN" altLang="zh-CN" sz="2800" b="1" u="sng" dirty="0">
                <a:solidFill>
                  <a:srgbClr val="FF0000"/>
                </a:solidFill>
              </a:rPr>
              <a:t>成了</a:t>
            </a:r>
            <a:r>
              <a:rPr lang="zh-CN" altLang="zh-CN" sz="2800" b="1" dirty="0">
                <a:solidFill>
                  <a:srgbClr val="002060"/>
                </a:solidFill>
              </a:rPr>
              <a:t>一个</a:t>
            </a:r>
            <a:r>
              <a:rPr lang="zh-CN" altLang="zh-CN" sz="2800" b="1" u="sng" dirty="0">
                <a:solidFill>
                  <a:srgbClr val="FF0000"/>
                </a:solidFill>
              </a:rPr>
              <a:t>有名的生意人</a:t>
            </a:r>
            <a:r>
              <a:rPr lang="zh-CN" altLang="zh-CN" sz="2800" b="1" dirty="0">
                <a:solidFill>
                  <a:srgbClr val="002060"/>
                </a:solidFill>
              </a:rPr>
              <a:t>。</a:t>
            </a:r>
          </a:p>
          <a:p>
            <a:r>
              <a:rPr lang="zh-CN" altLang="zh-CN" sz="2800" b="1" dirty="0" smtClean="0">
                <a:latin typeface="黑体" pitchFamily="49" charset="-122"/>
                <a:ea typeface="黑体" pitchFamily="49" charset="-122"/>
              </a:rPr>
              <a:t>自</a:t>
            </a:r>
            <a:r>
              <a:rPr lang="zh-CN" altLang="zh-CN" sz="2800" b="1" dirty="0">
                <a:latin typeface="黑体" pitchFamily="49" charset="-122"/>
                <a:ea typeface="黑体" pitchFamily="49" charset="-122"/>
              </a:rPr>
              <a:t>定立意</a:t>
            </a:r>
            <a:r>
              <a:rPr lang="zh-CN" altLang="zh-CN" sz="2800" b="1" dirty="0" smtClean="0">
                <a:latin typeface="黑体" pitchFamily="49" charset="-122"/>
                <a:ea typeface="黑体" pitchFamily="49" charset="-122"/>
              </a:rPr>
              <a:t>，自</a:t>
            </a:r>
            <a:r>
              <a:rPr lang="zh-CN" altLang="zh-CN" sz="2800" b="1" dirty="0">
                <a:latin typeface="黑体" pitchFamily="49" charset="-122"/>
                <a:ea typeface="黑体" pitchFamily="49" charset="-122"/>
              </a:rPr>
              <a:t>拟标</a:t>
            </a:r>
            <a:r>
              <a:rPr lang="zh-CN" altLang="zh-CN" sz="2800" b="1" dirty="0" smtClean="0">
                <a:latin typeface="黑体" pitchFamily="49" charset="-122"/>
                <a:ea typeface="黑体" pitchFamily="49" charset="-122"/>
              </a:rPr>
              <a:t>题。</a:t>
            </a:r>
            <a:endParaRPr lang="zh-CN" altLang="zh-CN" sz="2800" b="1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0649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/>
              <a:t>二、如何拟出好标题</a:t>
            </a:r>
            <a:endParaRPr lang="zh-CN" altLang="en-US" sz="60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en-US" altLang="zh-CN" sz="4000" b="1" dirty="0" smtClean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、关键词要找准，扣紧拟题。</a:t>
            </a:r>
            <a:endParaRPr lang="en-US" altLang="zh-CN" sz="40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4000" b="1" dirty="0" smtClean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、标题体现主题</a:t>
            </a:r>
            <a:r>
              <a:rPr lang="en-US" altLang="zh-CN" sz="4000" b="1" dirty="0" smtClean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明暗皆可。</a:t>
            </a:r>
            <a:endParaRPr lang="en-US" altLang="zh-CN" sz="40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4000" b="1" dirty="0" smtClean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、适当展现文采。</a:t>
            </a:r>
            <a:endParaRPr lang="en-US" altLang="zh-CN" sz="40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①古诗文合适引用，不合化用；</a:t>
            </a:r>
            <a:endParaRPr lang="en-US" altLang="zh-CN" sz="40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②成语化用，镶嵌式或改装式；</a:t>
            </a:r>
            <a:endParaRPr lang="en-US" altLang="zh-CN" sz="40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③使用对比，反问或对偶等修辞；</a:t>
            </a:r>
            <a:endParaRPr lang="en-US" altLang="zh-CN" sz="40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④注意体现辩证思维。</a:t>
            </a:r>
            <a:endParaRPr lang="en-US" altLang="zh-CN" sz="4000" b="1" dirty="0" smtClean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002060"/>
                </a:solidFill>
              </a:rPr>
              <a:t>请大家改一改自己的作文标题。</a:t>
            </a:r>
            <a:endParaRPr lang="en-US" altLang="zh-CN" sz="6000" b="1" dirty="0" smtClean="0">
              <a:solidFill>
                <a:srgbClr val="002060"/>
              </a:solidFill>
            </a:endParaRPr>
          </a:p>
          <a:p>
            <a:r>
              <a:rPr lang="zh-CN" altLang="en-US" sz="6000" b="1" dirty="0">
                <a:solidFill>
                  <a:srgbClr val="002060"/>
                </a:solidFill>
              </a:rPr>
              <a:t>原</a:t>
            </a:r>
            <a:r>
              <a:rPr lang="zh-CN" altLang="en-US" sz="6000" b="1" dirty="0" smtClean="0">
                <a:solidFill>
                  <a:srgbClr val="002060"/>
                </a:solidFill>
              </a:rPr>
              <a:t>题与改过的一起交给我。谢谢！</a:t>
            </a:r>
            <a:endParaRPr lang="zh-CN" altLang="en-US" sz="6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课后作业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 smtClean="0"/>
              <a:t>五羊高考</a:t>
            </a:r>
            <a:r>
              <a:rPr lang="en-US" altLang="zh-CN" sz="5400" b="1" dirty="0" smtClean="0"/>
              <a:t>——</a:t>
            </a:r>
            <a:r>
              <a:rPr lang="zh-CN" altLang="en-US" sz="5400" b="1" dirty="0" smtClean="0"/>
              <a:t>阅读</a:t>
            </a:r>
            <a:r>
              <a:rPr lang="en-US" altLang="zh-CN" sz="5400" b="1" dirty="0" smtClean="0"/>
              <a:t>《</a:t>
            </a:r>
            <a:r>
              <a:rPr lang="zh-CN" altLang="en-US" sz="5400" b="1" dirty="0" smtClean="0"/>
              <a:t>课堂学习手册</a:t>
            </a:r>
            <a:r>
              <a:rPr lang="en-US" altLang="zh-CN" sz="5400" b="1" dirty="0" smtClean="0"/>
              <a:t>》P145—146</a:t>
            </a:r>
            <a:r>
              <a:rPr lang="zh-CN" altLang="en-US" sz="5400" b="1" dirty="0" smtClean="0"/>
              <a:t>“</a:t>
            </a:r>
            <a:r>
              <a:rPr lang="zh-CN" altLang="en-US" sz="5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广东高考作文评卷的启示</a:t>
            </a:r>
            <a:r>
              <a:rPr lang="zh-CN" altLang="en-US" sz="5400" b="1" dirty="0" smtClean="0"/>
              <a:t>”</a:t>
            </a:r>
            <a:endParaRPr lang="zh-CN" altLang="en-US" sz="5400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332656"/>
            <a:ext cx="8445624" cy="6336704"/>
          </a:xfrm>
        </p:spPr>
        <p:txBody>
          <a:bodyPr>
            <a:normAutofit fontScale="70000" lnSpcReduction="20000"/>
          </a:bodyPr>
          <a:lstStyle/>
          <a:p>
            <a:r>
              <a:rPr lang="zh-CN" altLang="zh-CN" b="1" dirty="0" smtClean="0"/>
              <a:t>阅</a:t>
            </a:r>
            <a:r>
              <a:rPr lang="zh-CN" altLang="zh-CN" b="1" dirty="0" smtClean="0"/>
              <a:t>读下面材料，按要求作</a:t>
            </a:r>
            <a:r>
              <a:rPr lang="zh-CN" altLang="zh-CN" b="1" dirty="0" smtClean="0"/>
              <a:t>文</a:t>
            </a:r>
            <a:endParaRPr lang="zh-CN" altLang="zh-CN" dirty="0" smtClean="0"/>
          </a:p>
          <a:p>
            <a:r>
              <a:rPr lang="zh-CN" altLang="zh-CN" sz="3400" b="1" dirty="0" smtClean="0">
                <a:solidFill>
                  <a:srgbClr val="002060"/>
                </a:solidFill>
              </a:rPr>
              <a:t>一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天，我和朋友在洛杉矶一家有名的咖啡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厅</a:t>
            </a:r>
            <a:r>
              <a:rPr lang="zh-CN" altLang="en-US" sz="3400" b="1" dirty="0" smtClean="0">
                <a:solidFill>
                  <a:srgbClr val="002060"/>
                </a:solidFill>
              </a:rPr>
              <a:t>喝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咖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啡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。</a:t>
            </a:r>
            <a:r>
              <a:rPr lang="zh-CN" altLang="en-US" sz="3400" b="1" dirty="0" smtClean="0">
                <a:solidFill>
                  <a:srgbClr val="002060"/>
                </a:solidFill>
              </a:rPr>
              <a:t>看见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进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来一个人，坐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在</a:t>
            </a:r>
            <a:r>
              <a:rPr lang="zh-CN" altLang="en-US" sz="3400" b="1" smtClean="0">
                <a:solidFill>
                  <a:srgbClr val="002060"/>
                </a:solidFill>
              </a:rPr>
              <a:t>靠门的</a:t>
            </a:r>
            <a:r>
              <a:rPr lang="zh-CN" altLang="zh-CN" sz="3400" b="1" smtClean="0">
                <a:solidFill>
                  <a:srgbClr val="002060"/>
                </a:solidFill>
              </a:rPr>
              <a:t>桌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子旁。他叫来服务生说：“两杯咖啡，一杯贴墙上。”他点咖啡的方式令人感到新奇，我们注意到只有一杯咖啡被端了上来，但他却付了两杯的钱。他刚走，服务生就把一张纸贴在墙上，上面写着：一杯咖啡。这时，又进来两个人，点了三杯咖啡，两杯放在桌子上，一杯贴在墙上。他们喝了两杯，但付了三杯的钱，然后离开了。服务生又像刚才那样再墙上贴了张纸，上面写着：一杯咖啡。</a:t>
            </a:r>
          </a:p>
          <a:p>
            <a:r>
              <a:rPr lang="zh-CN" altLang="zh-CN" sz="3400" b="1" dirty="0" smtClean="0">
                <a:solidFill>
                  <a:srgbClr val="002060"/>
                </a:solidFill>
              </a:rPr>
              <a:t>似乎这种方式是这里的常规，但却令我们感到新奇和不解。后来有天我们又在享受咖啡时，进来一个拾荒者，他从容地走进来，坐下来，看着墙上，然后说：“墙上的一杯咖啡。”服务生以惯有的姿态恭敬地给他端上咖啡。那人喝完咖啡没结账就走了，我们惊奇地看着这一切，只见服务生从墙上揭下一张纸，扔进了纸篓。此时，我们才明白了墙上“一杯咖啡”的用意。</a:t>
            </a:r>
          </a:p>
          <a:p>
            <a:r>
              <a:rPr lang="zh-CN" altLang="zh-CN" sz="5100" b="1" dirty="0" smtClean="0">
                <a:solidFill>
                  <a:srgbClr val="C00000"/>
                </a:solidFill>
              </a:rPr>
              <a:t>自</a:t>
            </a:r>
            <a:r>
              <a:rPr lang="zh-CN" altLang="zh-CN" sz="5100" b="1" dirty="0" smtClean="0">
                <a:solidFill>
                  <a:srgbClr val="C00000"/>
                </a:solidFill>
              </a:rPr>
              <a:t>定立意，自拟题目，自选文体，写一</a:t>
            </a:r>
            <a:r>
              <a:rPr lang="zh-CN" altLang="zh-CN" sz="5100" b="1" dirty="0" smtClean="0">
                <a:solidFill>
                  <a:srgbClr val="C00000"/>
                </a:solidFill>
              </a:rPr>
              <a:t>篇文章</a:t>
            </a:r>
            <a:r>
              <a:rPr lang="zh-CN" altLang="en-US" sz="5100" b="1" dirty="0" smtClean="0">
                <a:solidFill>
                  <a:srgbClr val="C00000"/>
                </a:solidFill>
              </a:rPr>
              <a:t>的写作提纲</a:t>
            </a:r>
            <a:r>
              <a:rPr lang="zh-CN" altLang="zh-CN" sz="5100" b="1" dirty="0" smtClean="0">
                <a:solidFill>
                  <a:srgbClr val="C00000"/>
                </a:solidFill>
              </a:rPr>
              <a:t>。</a:t>
            </a:r>
            <a:endParaRPr lang="zh-CN" altLang="zh-CN" sz="5100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2192</Words>
  <Application>Microsoft Office PowerPoint</Application>
  <PresentationFormat>全屏显示(4:3)</PresentationFormat>
  <Paragraphs>69</Paragraphs>
  <Slides>18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Office 主题</vt:lpstr>
      <vt:lpstr>审题与拟标题</vt:lpstr>
      <vt:lpstr>一、审题训练</vt:lpstr>
      <vt:lpstr>1、阅读下面的文字，拟标题</vt:lpstr>
      <vt:lpstr>幻灯片 4</vt:lpstr>
      <vt:lpstr>幻灯片 5</vt:lpstr>
      <vt:lpstr>幻灯片 6</vt:lpstr>
      <vt:lpstr>幻灯片 7</vt:lpstr>
      <vt:lpstr>幻灯片 8</vt:lpstr>
      <vt:lpstr>2、阅读下面的文字，根据要求作文。</vt:lpstr>
      <vt:lpstr>审题示范</vt:lpstr>
      <vt:lpstr>审题立意方法小结</vt:lpstr>
      <vt:lpstr>1、阅读下面的文字，拟标题</vt:lpstr>
      <vt:lpstr>2、阅读下面的文字，根据要求作文。</vt:lpstr>
      <vt:lpstr>二、如何拟出好标题</vt:lpstr>
      <vt:lpstr>幻灯片 15</vt:lpstr>
      <vt:lpstr>幻灯片 16</vt:lpstr>
      <vt:lpstr>课后作业</vt:lpstr>
      <vt:lpstr>幻灯片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审题与拟标题</dc:title>
  <dc:creator>User</dc:creator>
  <cp:lastModifiedBy>User</cp:lastModifiedBy>
  <cp:revision>20</cp:revision>
  <dcterms:created xsi:type="dcterms:W3CDTF">2014-12-21T13:00:16Z</dcterms:created>
  <dcterms:modified xsi:type="dcterms:W3CDTF">2014-12-21T16:36:30Z</dcterms:modified>
</cp:coreProperties>
</file>