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57" r:id="rId5"/>
    <p:sldId id="258" r:id="rId6"/>
    <p:sldId id="261" r:id="rId7"/>
    <p:sldId id="262" r:id="rId8"/>
    <p:sldId id="268" r:id="rId9"/>
    <p:sldId id="260" r:id="rId10"/>
    <p:sldId id="265" r:id="rId11"/>
    <p:sldId id="266" r:id="rId12"/>
    <p:sldId id="267" r:id="rId13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9D9D9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76.xml"/><Relationship Id="rId17" Type="http://schemas.openxmlformats.org/officeDocument/2006/relationships/commentAuthors" Target="commentAuthors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510790" y="1055370"/>
            <a:ext cx="7372985" cy="257048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p>
            <a:r>
              <a:rPr lang="en-US" altLang="zh-CN" sz="5335"/>
              <a:t>“</a:t>
            </a:r>
            <a:r>
              <a:rPr lang="zh-CN" altLang="zh-CN" sz="5335"/>
              <a:t>不是人在歌唱海，</a:t>
            </a:r>
            <a:br>
              <a:rPr lang="zh-CN" altLang="zh-CN" sz="5335"/>
            </a:br>
            <a:r>
              <a:rPr lang="zh-CN" altLang="zh-CN" sz="5335"/>
              <a:t>而是海在歌唱</a:t>
            </a:r>
            <a:br>
              <a:rPr lang="zh-CN" altLang="zh-CN" sz="5335"/>
            </a:br>
            <a:r>
              <a:rPr lang="zh-CN" altLang="zh-CN" sz="5335"/>
              <a:t>和祝福着人。</a:t>
            </a:r>
            <a:r>
              <a:rPr lang="en-US" altLang="zh-CN" sz="5335"/>
              <a:t>”</a:t>
            </a:r>
            <a:endParaRPr lang="en-US" altLang="zh-CN" sz="5335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3005375" y="4054430"/>
            <a:ext cx="9799200" cy="1472400"/>
          </a:xfrm>
        </p:spPr>
        <p:txBody>
          <a:bodyPr/>
          <a:p>
            <a:r>
              <a:rPr lang="en-US" altLang="zh-CN" sz="3600" b="1"/>
              <a:t>—— </a:t>
            </a:r>
            <a:r>
              <a:rPr lang="zh-CN" altLang="en-US" sz="3600" b="1"/>
              <a:t>托物言</a:t>
            </a:r>
            <a:r>
              <a:rPr lang="en-US" altLang="zh-CN" sz="3600" b="1"/>
              <a:t>“</a:t>
            </a:r>
            <a:r>
              <a:rPr lang="zh-CN" altLang="en-US" sz="3600" b="1"/>
              <a:t>志</a:t>
            </a:r>
            <a:r>
              <a:rPr lang="en-US" altLang="zh-CN" sz="3600" b="1"/>
              <a:t>”</a:t>
            </a:r>
            <a:r>
              <a:rPr lang="zh-CN" altLang="en-US" sz="3600" b="1"/>
              <a:t>作文课</a:t>
            </a:r>
            <a:endParaRPr lang="zh-CN" altLang="en-US" sz="3600" b="1"/>
          </a:p>
          <a:p>
            <a:r>
              <a:rPr lang="zh-CN" altLang="en-US" b="1"/>
              <a:t>（张暴躁</a:t>
            </a:r>
            <a:r>
              <a:rPr lang="zh-CN" altLang="en-US" b="1"/>
              <a:t>作文课）</a:t>
            </a:r>
            <a:endParaRPr lang="zh-CN" altLang="en-US" b="1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9710" y="386080"/>
            <a:ext cx="11360785" cy="5544185"/>
          </a:xfrm>
        </p:spPr>
        <p:txBody>
          <a:bodyPr>
            <a:noAutofit/>
          </a:bodyPr>
          <a:p>
            <a:r>
              <a:rPr lang="zh-CN" altLang="en-US" sz="2800" b="1"/>
              <a:t>你要写春天，就不能只写春天。写树枝间新透出来的叶芽，写缀满星星的山野。写屋檐下燕子的呢喃，写暮春时飘飞的柳絮，</a:t>
            </a:r>
            <a:r>
              <a:rPr lang="zh-CN" altLang="en-US" sz="2800" b="1">
                <a:solidFill>
                  <a:srgbClr val="7030A0"/>
                </a:solidFill>
              </a:rPr>
              <a:t>写春风沉醉的夜晚品茶闲谈</a:t>
            </a:r>
            <a:r>
              <a:rPr lang="zh-CN" altLang="en-US" sz="2800" b="1"/>
              <a:t>。</a:t>
            </a:r>
            <a:endParaRPr lang="zh-CN" altLang="en-US" sz="2800" b="1"/>
          </a:p>
          <a:p>
            <a:r>
              <a:rPr lang="zh-CN" altLang="en-US" sz="2800" b="1"/>
              <a:t>你要写夏天，就不能只写夏天。写荷塘蛙声和海风，写蝉鸣空调和西瓜，</a:t>
            </a:r>
            <a:r>
              <a:rPr lang="zh-CN" altLang="en-US" sz="2800" b="1">
                <a:solidFill>
                  <a:srgbClr val="7030A0"/>
                </a:solidFill>
              </a:rPr>
              <a:t>写凉席风扇和夜话</a:t>
            </a:r>
            <a:r>
              <a:rPr lang="zh-CN" altLang="en-US" sz="2800" b="1"/>
              <a:t>。</a:t>
            </a:r>
            <a:endParaRPr lang="zh-CN" altLang="en-US" sz="2800" b="1"/>
          </a:p>
          <a:p>
            <a:r>
              <a:rPr lang="zh-CN" altLang="en-US" sz="2800" b="1"/>
              <a:t>你要写秋天，就不能只写秋天。写不再燥热的风和添了的薄衫，写红了的桃子和黄了的芭蕉，写往南的大雁和熟了的庄稼。</a:t>
            </a:r>
            <a:endParaRPr lang="zh-CN" altLang="en-US" sz="2800" b="1"/>
          </a:p>
          <a:p>
            <a:r>
              <a:rPr lang="zh-CN" altLang="en-US" sz="2800" b="1"/>
              <a:t>你要写冬天，就不能只写冬天。写冻红的手，</a:t>
            </a:r>
            <a:r>
              <a:rPr lang="zh-CN" altLang="en-US" sz="2800" b="1">
                <a:solidFill>
                  <a:srgbClr val="7030A0"/>
                </a:solidFill>
              </a:rPr>
              <a:t>写灶膛上香喷喷的红薯</a:t>
            </a:r>
            <a:r>
              <a:rPr lang="zh-CN" altLang="en-US" sz="2800" b="1"/>
              <a:t>，写河面的冰层和树上的梅花。</a:t>
            </a:r>
            <a:endParaRPr lang="zh-CN" altLang="en-US" sz="28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410915"/>
            <a:ext cx="10969200" cy="705600"/>
          </a:xfrm>
        </p:spPr>
        <p:txBody>
          <a:bodyPr>
            <a:normAutofit fontScale="90000"/>
          </a:bodyPr>
          <a:p>
            <a:r>
              <a:rPr lang="zh-CN" altLang="en-US"/>
              <a:t>万物皆有情</a:t>
            </a:r>
            <a:r>
              <a:rPr lang="en-US" altLang="zh-CN"/>
              <a:t>——“</a:t>
            </a:r>
            <a:r>
              <a:rPr lang="zh-CN" altLang="en-US"/>
              <a:t>我问沧海何时老，清风问我何时闲。</a:t>
            </a:r>
            <a:r>
              <a:rPr lang="en-US" altLang="zh-CN"/>
              <a:t>”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1930" y="1116330"/>
            <a:ext cx="11788775" cy="2205355"/>
          </a:xfrm>
        </p:spPr>
        <p:txBody>
          <a:bodyPr>
            <a:normAutofit fontScale="70000"/>
          </a:bodyPr>
          <a:p>
            <a:r>
              <a:rPr lang="zh-CN" altLang="en-US" sz="3600" b="1"/>
              <a:t>荷叶</a:t>
            </a:r>
            <a:r>
              <a:rPr lang="en-US" altLang="zh-CN" sz="3600" b="1"/>
              <a:t>——</a:t>
            </a:r>
            <a:r>
              <a:rPr lang="zh-CN" altLang="en-US" sz="3600" b="1"/>
              <a:t>母爱</a:t>
            </a:r>
            <a:endParaRPr lang="zh-CN" altLang="en-US" sz="3600" b="1"/>
          </a:p>
          <a:p>
            <a:r>
              <a:rPr lang="zh-CN" altLang="en-US" sz="3600" b="1"/>
              <a:t>花、草、松树、大海、风、雨、鱼、日月星辰、石头（大自然）</a:t>
            </a:r>
            <a:endParaRPr lang="zh-CN" altLang="en-US" sz="3600" b="1"/>
          </a:p>
          <a:p>
            <a:r>
              <a:rPr lang="zh-CN" altLang="en-US" sz="3600" b="1"/>
              <a:t>茶、碗、家具、亲人常用或留下的某种物件（物品类）</a:t>
            </a:r>
            <a:endParaRPr lang="zh-CN" altLang="en-US" sz="3600" b="1"/>
          </a:p>
          <a:p>
            <a:endParaRPr lang="zh-CN" altLang="en-US" sz="3600" b="1"/>
          </a:p>
          <a:p>
            <a:endParaRPr lang="zh-CN" altLang="en-US" sz="3600" b="1"/>
          </a:p>
        </p:txBody>
      </p:sp>
      <p:sp>
        <p:nvSpPr>
          <p:cNvPr id="4" name="文本框 3"/>
          <p:cNvSpPr txBox="1"/>
          <p:nvPr/>
        </p:nvSpPr>
        <p:spPr>
          <a:xfrm>
            <a:off x="875665" y="1527175"/>
            <a:ext cx="9863455" cy="138366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/>
              <a:t>明确选择什么物品来寄托自己的志（志向、情趣、理想、追求），表达自己对自然、对人生、对生命的思考和感悟。选择熟悉的事物，尽量以小见大。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366395" y="3016250"/>
            <a:ext cx="11210925" cy="1383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/>
              <a:t>赏花赏到气息，氛围，情怀。隔江看花隔窗听雨，隔着人世中一层一层占有的标签，轻启那古旧又明润的光。如同，浴一回月光，落两肩花瓣，踏一回轻雪，或者，走着，看着，欣赏着，却没有患得患失的心情。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201930" y="4655185"/>
            <a:ext cx="11210925" cy="52197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/>
              <a:t>即使是一片茶叶的香气，也是在天地间寻找知味的人呀。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2175" y="344240"/>
            <a:ext cx="10969200" cy="705600"/>
          </a:xfrm>
        </p:spPr>
        <p:txBody>
          <a:bodyPr>
            <a:normAutofit fontScale="90000"/>
          </a:bodyPr>
          <a:p>
            <a:r>
              <a:rPr lang="zh-CN" altLang="en-US"/>
              <a:t>将意象和情感构建起联系</a:t>
            </a:r>
            <a:r>
              <a:rPr lang="en-US" altLang="zh-CN"/>
              <a:t>—</a:t>
            </a:r>
            <a:r>
              <a:rPr lang="zh-CN" altLang="en-US"/>
              <a:t>一定要与自己的</a:t>
            </a:r>
            <a:r>
              <a:rPr lang="en-US" altLang="zh-CN"/>
              <a:t>“</a:t>
            </a:r>
            <a:r>
              <a:rPr lang="zh-CN" altLang="en-US"/>
              <a:t>志</a:t>
            </a:r>
            <a:r>
              <a:rPr lang="en-US" altLang="zh-CN"/>
              <a:t>”</a:t>
            </a:r>
            <a:r>
              <a:rPr lang="zh-CN" altLang="en-US"/>
              <a:t>有关系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8425" y="1345565"/>
            <a:ext cx="11632565" cy="4759325"/>
          </a:xfrm>
        </p:spPr>
        <p:txBody>
          <a:bodyPr/>
          <a:p>
            <a:r>
              <a:rPr lang="en-US" altLang="zh-CN" sz="2800" b="1"/>
              <a:t>1. </a:t>
            </a:r>
            <a:r>
              <a:rPr lang="zh-CN" altLang="en-US" sz="2800" b="1"/>
              <a:t>树</a:t>
            </a:r>
            <a:r>
              <a:rPr lang="en-US" altLang="zh-CN" sz="2800" b="1"/>
              <a:t>——</a:t>
            </a:r>
            <a:r>
              <a:rPr lang="zh-CN" altLang="en-US" sz="2800" b="1">
                <a:solidFill>
                  <a:srgbClr val="7030A0"/>
                </a:solidFill>
              </a:rPr>
              <a:t>每个人生来都是一棵树，生来都拥有宽阔的胸怀，高远的视野。</a:t>
            </a:r>
            <a:r>
              <a:rPr lang="zh-CN" altLang="en-US" sz="2800" b="1"/>
              <a:t>（个人意志方面）</a:t>
            </a:r>
            <a:endParaRPr lang="zh-CN" altLang="en-US" sz="2800" b="1"/>
          </a:p>
          <a:p>
            <a:r>
              <a:rPr lang="en-US" altLang="zh-CN" sz="2800" b="1"/>
              <a:t>2. </a:t>
            </a:r>
            <a:r>
              <a:rPr lang="zh-CN" altLang="en-US" sz="2800" b="1"/>
              <a:t>花、草在不适宜生存的地方顽强生长</a:t>
            </a:r>
            <a:r>
              <a:rPr lang="en-US" altLang="zh-CN" sz="2800" b="1"/>
              <a:t>——</a:t>
            </a:r>
            <a:r>
              <a:rPr lang="zh-CN" altLang="en-US" sz="2800" b="1"/>
              <a:t>坚强（联系自身）。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7030A0"/>
                </a:solidFill>
              </a:rPr>
              <a:t>在冬末的寒风吹过后起身，抛却凛冽，拾起新绿，走向自己的春天。</a:t>
            </a:r>
            <a:endParaRPr lang="zh-CN" altLang="en-US" sz="2800" b="1"/>
          </a:p>
          <a:p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592455" y="4176395"/>
            <a:ext cx="11006455" cy="58356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/>
              <a:t>由描写的物展开联想，联系自己或生活中与之相似的人或事。</a:t>
            </a:r>
            <a:endParaRPr lang="zh-CN" altLang="en-US" sz="32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7640" y="290830"/>
            <a:ext cx="11856720" cy="5916930"/>
          </a:xfrm>
        </p:spPr>
        <p:txBody>
          <a:bodyPr>
            <a:normAutofit lnSpcReduction="10000"/>
          </a:bodyPr>
          <a:p>
            <a:r>
              <a:rPr lang="en-US" altLang="zh-CN" sz="2400" b="1">
                <a:solidFill>
                  <a:srgbClr val="7030A0"/>
                </a:solidFill>
                <a:sym typeface="+mn-ea"/>
              </a:rPr>
              <a:t>3.</a:t>
            </a:r>
            <a:r>
              <a:rPr lang="zh-CN" altLang="en-US" sz="2400" b="1">
                <a:solidFill>
                  <a:srgbClr val="7030A0"/>
                </a:solidFill>
                <a:sym typeface="+mn-ea"/>
              </a:rPr>
              <a:t>（物件类）外婆的蒲扇</a:t>
            </a:r>
            <a:r>
              <a:rPr lang="en-US" altLang="zh-CN" sz="2400" b="1">
                <a:solidFill>
                  <a:srgbClr val="7030A0"/>
                </a:solidFill>
                <a:sym typeface="+mn-ea"/>
              </a:rPr>
              <a:t>——</a:t>
            </a:r>
            <a:r>
              <a:rPr lang="zh-CN" altLang="en-US" sz="2400" b="1">
                <a:solidFill>
                  <a:srgbClr val="7030A0"/>
                </a:solidFill>
                <a:sym typeface="+mn-ea"/>
              </a:rPr>
              <a:t>亲情（塑造画面感）</a:t>
            </a:r>
            <a:endParaRPr lang="zh-CN" altLang="en-US" sz="2400" b="1">
              <a:solidFill>
                <a:srgbClr val="7030A0"/>
              </a:solidFill>
            </a:endParaRPr>
          </a:p>
          <a:p>
            <a:r>
              <a:rPr lang="zh-CN" altLang="en-US" sz="2400" b="1">
                <a:sym typeface="+mn-ea"/>
              </a:rPr>
              <a:t>（开头）白墙青瓦，村前千百亩田地，田地里有个不大的池塘，野鸭在水里嬉戏，游鱼畅游。池塘边长满了芦苇草，待黄昏之时，波光粼粼，将光洒向村落间。忽见</a:t>
            </a:r>
            <a:r>
              <a:rPr lang="zh-CN" altLang="en-US" sz="2400" b="1">
                <a:solidFill>
                  <a:schemeClr val="accent4">
                    <a:lumMod val="50000"/>
                  </a:schemeClr>
                </a:solidFill>
                <a:sym typeface="+mn-ea"/>
              </a:rPr>
              <a:t>外婆坐在摇椅上，扇着蒲扇</a:t>
            </a:r>
            <a:r>
              <a:rPr lang="zh-CN" altLang="en-US" sz="2400" b="1">
                <a:sym typeface="+mn-ea"/>
              </a:rPr>
              <a:t>，</a:t>
            </a:r>
            <a:r>
              <a:rPr lang="zh-CN" altLang="en-US" sz="2400" b="1" u="sng">
                <a:sym typeface="+mn-ea"/>
              </a:rPr>
              <a:t>橘猫沐浴着暖阳，</a:t>
            </a:r>
            <a:r>
              <a:rPr lang="zh-CN" altLang="en-US" sz="2400" b="1">
                <a:sym typeface="+mn-ea"/>
              </a:rPr>
              <a:t>孩童们在田地间放肆奔跑。小巷里升起的屡屡炊烟，是永远为游子热的饭、留的灯。</a:t>
            </a:r>
            <a:endParaRPr lang="zh-CN" altLang="en-US" sz="2400" b="1"/>
          </a:p>
          <a:p>
            <a:r>
              <a:rPr lang="zh-CN" altLang="en-US" sz="2400" b="1">
                <a:sym typeface="+mn-ea"/>
              </a:rPr>
              <a:t>（中间）童年生活与奶奶经历的趣事，必须提及到蒲扇，后离开家乡。</a:t>
            </a:r>
            <a:endParaRPr lang="zh-CN" altLang="en-US" sz="2400" b="1"/>
          </a:p>
          <a:p>
            <a:r>
              <a:rPr lang="zh-CN" altLang="en-US" sz="2400" b="1">
                <a:sym typeface="+mn-ea"/>
              </a:rPr>
              <a:t>（结尾</a:t>
            </a:r>
            <a:r>
              <a:rPr lang="en-US" altLang="zh-CN" sz="2400" b="1">
                <a:sym typeface="+mn-ea"/>
              </a:rPr>
              <a:t>—</a:t>
            </a:r>
            <a:r>
              <a:rPr lang="zh-CN" altLang="en-US" sz="2400" b="1">
                <a:sym typeface="+mn-ea"/>
              </a:rPr>
              <a:t>回故乡）我摇摇地望，水面星星点点，一半从天上落成白鹭，一半从水底长出鱼儿。黄昏的时候，</a:t>
            </a:r>
            <a:r>
              <a:rPr lang="zh-CN" altLang="en-US" sz="2400" b="1" u="sng">
                <a:sym typeface="+mn-ea"/>
              </a:rPr>
              <a:t>暖融融的阳光化了，便在我的脚边长出一只软乎乎的橘猫。</a:t>
            </a:r>
            <a:r>
              <a:rPr lang="zh-CN" altLang="en-US" sz="2400" b="1">
                <a:sym typeface="+mn-ea"/>
              </a:rPr>
              <a:t>这时炊烟会把绵密的云朵拉成丝，编成网，然后把泼皮孩子捉回家。</a:t>
            </a:r>
            <a:endParaRPr lang="zh-CN" altLang="en-US" sz="2400" b="1"/>
          </a:p>
          <a:p>
            <a:r>
              <a:rPr lang="en-US" altLang="zh-CN" sz="2400" b="1"/>
              <a:t>       </a:t>
            </a:r>
            <a:r>
              <a:rPr lang="zh-CN" altLang="en-US" sz="2400" b="1">
                <a:solidFill>
                  <a:schemeClr val="accent4">
                    <a:lumMod val="50000"/>
                  </a:schemeClr>
                </a:solidFill>
              </a:rPr>
              <a:t>咿呀咿呀的木头椅上，阿婆把蒲扇一摇，夏天就这样来到。</a:t>
            </a:r>
            <a:endParaRPr lang="zh-CN" altLang="en-US" sz="2400" b="1">
              <a:solidFill>
                <a:schemeClr val="accent4">
                  <a:lumMod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1370" y="85795"/>
            <a:ext cx="10969200" cy="705600"/>
          </a:xfrm>
        </p:spPr>
        <p:txBody>
          <a:bodyPr/>
          <a:p>
            <a:r>
              <a:rPr lang="zh-CN" altLang="en-US"/>
              <a:t>扩展——言志中注意</a:t>
            </a:r>
            <a:r>
              <a:rPr lang="zh-CN" altLang="en-US">
                <a:solidFill>
                  <a:srgbClr val="FF0000"/>
                </a:solidFill>
              </a:rPr>
              <a:t>创设对比、矛盾、反差感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1300" y="791210"/>
            <a:ext cx="10968990" cy="164084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p>
            <a:r>
              <a:rPr lang="zh-CN" altLang="en-US" sz="2800" b="1"/>
              <a:t>暮色里已成灰烬的玫瑰，</a:t>
            </a:r>
            <a:r>
              <a:rPr lang="zh-CN" altLang="en-US" sz="2800" b="1">
                <a:solidFill>
                  <a:srgbClr val="7030A0"/>
                </a:solidFill>
              </a:rPr>
              <a:t>（指过去那些消沉的不好的事情或心境）</a:t>
            </a:r>
            <a:endParaRPr lang="zh-CN" altLang="en-US" sz="2800" b="1"/>
          </a:p>
          <a:p>
            <a:r>
              <a:rPr lang="zh-CN" altLang="en-US" sz="2800" b="1"/>
              <a:t>旷野中正待舒放的金盏花蕊。</a:t>
            </a:r>
            <a:r>
              <a:rPr lang="zh-CN" altLang="en-US" sz="2800" b="1">
                <a:solidFill>
                  <a:srgbClr val="7030A0"/>
                </a:solidFill>
              </a:rPr>
              <a:t>（展望未来，设立目标的象征）</a:t>
            </a:r>
            <a:endParaRPr lang="zh-CN" altLang="en-US" sz="2800" b="1">
              <a:solidFill>
                <a:srgbClr val="7030A0"/>
              </a:solidFill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241300" y="2545080"/>
            <a:ext cx="10968990" cy="21761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0000" tIns="46800" rIns="90000" bIns="46800" rtlCol="0">
            <a:normAutofit fontScale="90000" lnSpcReduction="10000"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/>
              <a:t>我们已成异乡人，如花朵、如一棵孤独的树，因插枝而在次存活。</a:t>
            </a:r>
            <a:r>
              <a:rPr lang="zh-CN" altLang="en-US" sz="2800" b="1">
                <a:sym typeface="+mn-ea"/>
              </a:rPr>
              <a:t>悲伤虽年年盛放，却也可将自己当做春日灼灼桃花，只为自己花一树，亦或为幽谷清清雪莲，有自己的孤傲清冷。</a:t>
            </a:r>
            <a:endParaRPr lang="zh-CN" altLang="en-US" sz="2800" b="1">
              <a:sym typeface="+mn-ea"/>
            </a:endParaRPr>
          </a:p>
          <a:p>
            <a:r>
              <a:rPr lang="zh-CN" altLang="en-US" sz="2800" b="1">
                <a:solidFill>
                  <a:srgbClr val="7030A0"/>
                </a:solidFill>
                <a:sym typeface="+mn-ea"/>
              </a:rPr>
              <a:t>（离别故乡的情绪与自身的傲骨志向）</a:t>
            </a:r>
            <a:endParaRPr lang="zh-CN" altLang="en-US" sz="2800" b="1">
              <a:solidFill>
                <a:srgbClr val="7030A0"/>
              </a:solidFill>
              <a:sym typeface="+mn-ea"/>
            </a:endParaRPr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241300" y="4834255"/>
            <a:ext cx="10968990" cy="16408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0000" tIns="46800" rIns="90000" bIns="46800" rtlCol="0">
            <a:normAutofit lnSpcReduction="20000"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/>
              <a:t>你被什么东西保护，就会被什么束缚；你想解开它的束缚，就要拿走它的保护。</a:t>
            </a:r>
            <a:r>
              <a:rPr lang="zh-CN" altLang="en-US" sz="2800" b="1">
                <a:solidFill>
                  <a:srgbClr val="00B050"/>
                </a:solidFill>
              </a:rPr>
              <a:t>大树底下好乘凉，大树底下也是寸草不生。</a:t>
            </a:r>
            <a:endParaRPr lang="zh-CN" altLang="en-US" sz="2800" b="1">
              <a:solidFill>
                <a:srgbClr val="00B050"/>
              </a:solidFill>
            </a:endParaRPr>
          </a:p>
          <a:p>
            <a:r>
              <a:rPr lang="zh-CN" altLang="en-US" sz="2800" b="1">
                <a:solidFill>
                  <a:srgbClr val="7030A0"/>
                </a:solidFill>
              </a:rPr>
              <a:t>（适合写青春期与父母发生矛盾后的感悟</a:t>
            </a:r>
            <a:r>
              <a:rPr lang="en-US" altLang="zh-CN" sz="2800" b="1">
                <a:solidFill>
                  <a:srgbClr val="7030A0"/>
                </a:solidFill>
              </a:rPr>
              <a:t>——</a:t>
            </a:r>
            <a:r>
              <a:rPr lang="zh-CN" altLang="en-US" sz="2800" b="1">
                <a:solidFill>
                  <a:srgbClr val="7030A0"/>
                </a:solidFill>
              </a:rPr>
              <a:t>对父母的理解）</a:t>
            </a:r>
            <a:endParaRPr lang="zh-CN" altLang="en-US" sz="2800" b="1">
              <a:solidFill>
                <a:srgbClr val="7030A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4" grpId="0" bldLvl="0" animBg="1"/>
      <p:bldP spid="5" grpId="0" animBg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7840" y="328295"/>
            <a:ext cx="11195685" cy="164211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lnSpcReduction="20000"/>
          </a:bodyPr>
          <a:p>
            <a:r>
              <a:rPr lang="zh-CN" altLang="en-US" sz="2800" b="1"/>
              <a:t>那一年，花开得不是最好，可是还好，我遇到你；那一年，花开得好极了，好像专是为你了；那一年，花开得很迟，还好，有你。</a:t>
            </a:r>
            <a:endParaRPr lang="zh-CN" altLang="en-US" sz="2800" b="1"/>
          </a:p>
          <a:p>
            <a:r>
              <a:rPr lang="en-US" altLang="zh-CN" sz="2800"/>
              <a:t>                                                          ——</a:t>
            </a:r>
            <a:r>
              <a:rPr lang="zh-CN" altLang="en-US" sz="2800"/>
              <a:t>汪曾祺《人间草木》</a:t>
            </a:r>
            <a:endParaRPr lang="zh-CN" altLang="en-US" sz="2800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497840" y="2141220"/>
            <a:ext cx="11195685" cy="11747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sz="2700" b="1"/>
              <a:t>比起沉默站立的菩提树，在宁静中的凤凰花是吵闹的，好像在山上开了花市。</a:t>
            </a:r>
            <a:endParaRPr lang="zh-CN" sz="2700" b="1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497840" y="3486785"/>
            <a:ext cx="11195685" cy="11036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0000" tIns="46800" rIns="90000" bIns="46800" rtlCol="0">
            <a:normAutofit lnSpcReduction="20000"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sz="2800" b="1"/>
              <a:t>谁见过人蓄养凤凰呢？谁能束缚月光呢？一颗流星自有它来去的方向，我有我的去处。</a:t>
            </a:r>
            <a:endParaRPr lang="zh-CN" sz="2800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497840" y="4761230"/>
            <a:ext cx="11195685" cy="11036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0000" tIns="46800" rIns="90000" bIns="46800" rtlCol="0">
            <a:normAutofit lnSpcReduction="20000"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sz="2800" b="1"/>
              <a:t>如果内心的蝴蝶从未苏醒，枯叶蝶的一生，也只不过是一片无言的枯叶。</a:t>
            </a:r>
            <a:r>
              <a:rPr lang="zh-CN" sz="2800" b="1">
                <a:solidFill>
                  <a:srgbClr val="7030A0"/>
                </a:solidFill>
              </a:rPr>
              <a:t>（个人内心的意志、想法的苏醒或坚定）</a:t>
            </a:r>
            <a:endParaRPr lang="zh-CN" sz="2800" b="1">
              <a:solidFill>
                <a:srgbClr val="7030A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70025" y="1572260"/>
            <a:ext cx="9252585" cy="156845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几乎是所有的白花都很香，愈是颜色艳丽的花，愈是缺乏芬芳，人也是一样，愈朴素单纯的人，愈有内在的芳香。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4" grpId="0" bldLvl="0" animBg="1"/>
      <p:bldP spid="5" grpId="0" bldLvl="0" animBg="1"/>
      <p:bldP spid="6" grpId="0" bldLvl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227400"/>
            <a:ext cx="10969200" cy="705600"/>
          </a:xfrm>
        </p:spPr>
        <p:txBody>
          <a:bodyPr/>
          <a:p>
            <a:r>
              <a:rPr lang="zh-CN" altLang="en-US"/>
              <a:t>情节设置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4950" y="1049655"/>
            <a:ext cx="11715750" cy="4759325"/>
          </a:xfrm>
        </p:spPr>
        <p:txBody>
          <a:bodyPr/>
          <a:p>
            <a:r>
              <a:rPr lang="en-US" altLang="zh-CN" sz="2400" b="1"/>
              <a:t>1. </a:t>
            </a:r>
            <a:r>
              <a:rPr lang="zh-CN" altLang="en-US" sz="2400" b="1"/>
              <a:t>小时候与外公一起栽树</a:t>
            </a:r>
            <a:r>
              <a:rPr lang="en-US" altLang="zh-CN" sz="2400" b="1"/>
              <a:t>——</a:t>
            </a:r>
            <a:r>
              <a:rPr lang="zh-CN" altLang="en-US" sz="2400" b="1"/>
              <a:t>描写树的变化</a:t>
            </a:r>
            <a:r>
              <a:rPr lang="en-US" altLang="zh-CN" sz="2400" b="1"/>
              <a:t>——</a:t>
            </a:r>
            <a:r>
              <a:rPr lang="zh-CN" altLang="en-US" sz="2400" b="1"/>
              <a:t>后来离开家乡与外公分别</a:t>
            </a:r>
            <a:endParaRPr lang="zh-CN" altLang="en-US" sz="2400" b="1"/>
          </a:p>
          <a:p>
            <a:r>
              <a:rPr lang="en-US" altLang="zh-CN" sz="2400" b="1"/>
              <a:t>——</a:t>
            </a:r>
            <a:r>
              <a:rPr lang="zh-CN" altLang="en-US" sz="2400" b="1"/>
              <a:t>有一天在城市看见这种类型的树，枯枝疏叶让你联系起年老的外公</a:t>
            </a:r>
            <a:r>
              <a:rPr lang="zh-CN" altLang="en-US" sz="2400" b="1">
                <a:solidFill>
                  <a:srgbClr val="7030A0"/>
                </a:solidFill>
              </a:rPr>
              <a:t>（亲情）</a:t>
            </a:r>
            <a:endParaRPr lang="zh-CN" altLang="en-US" sz="2400" b="1"/>
          </a:p>
          <a:p>
            <a:r>
              <a:rPr lang="en-US" altLang="zh-CN" sz="2400" b="1"/>
              <a:t>——</a:t>
            </a:r>
            <a:r>
              <a:rPr lang="zh-CN" altLang="en-US" sz="2400" b="1"/>
              <a:t>仔细观察这棵树发现它虽枯却仍枝干挺拔</a:t>
            </a:r>
            <a:r>
              <a:rPr lang="en-US" altLang="zh-CN" sz="2400" b="1"/>
              <a:t>——</a:t>
            </a:r>
            <a:r>
              <a:rPr lang="zh-CN" altLang="en-US" sz="2400" b="1"/>
              <a:t>联系到外公的</a:t>
            </a:r>
            <a:r>
              <a:rPr lang="zh-CN" altLang="en-US" sz="2400" b="1">
                <a:solidFill>
                  <a:srgbClr val="7030A0"/>
                </a:solidFill>
              </a:rPr>
              <a:t>坚韧品质</a:t>
            </a:r>
            <a:endParaRPr lang="zh-CN" altLang="en-US" sz="2400" b="1"/>
          </a:p>
          <a:p>
            <a:r>
              <a:rPr lang="en-US" altLang="zh-CN" sz="2400" b="1"/>
              <a:t>——</a:t>
            </a:r>
            <a:r>
              <a:rPr lang="zh-CN" altLang="en-US" sz="2400" b="1"/>
              <a:t>结尾点题，升华主旨。</a:t>
            </a:r>
            <a:endParaRPr lang="zh-CN" altLang="en-US" sz="2400" b="1"/>
          </a:p>
          <a:p>
            <a:r>
              <a:rPr lang="en-US" altLang="zh-CN" sz="2400" b="1"/>
              <a:t>2. </a:t>
            </a:r>
            <a:r>
              <a:rPr lang="zh-CN" altLang="en-US" sz="2400" b="1"/>
              <a:t>看见一朵花或一棵草在本不适宜生存的地方拼命生长</a:t>
            </a:r>
            <a:endParaRPr lang="zh-CN" altLang="en-US" sz="24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5845" y="100330"/>
            <a:ext cx="4533900" cy="705485"/>
          </a:xfrm>
        </p:spPr>
        <p:txBody>
          <a:bodyPr/>
          <a:p>
            <a:r>
              <a:rPr lang="zh-CN" altLang="en-US"/>
              <a:t>《美丽的绽放》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7165" y="679450"/>
            <a:ext cx="11604625" cy="67392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>
                <a:latin typeface="+mn-ea"/>
                <a:cs typeface="+mn-ea"/>
              </a:rPr>
              <a:t>       </a:t>
            </a:r>
            <a:r>
              <a:rPr lang="zh-CN" altLang="en-US" sz="2400">
                <a:latin typeface="+mn-ea"/>
                <a:cs typeface="+mn-ea"/>
              </a:rPr>
              <a:t>一人独坐，青灯一盏，清茶一杯，清幽的月光照亮了嘴角的一抹笑，</a:t>
            </a:r>
            <a:r>
              <a:rPr lang="zh-CN" altLang="en-US" sz="2400" b="1">
                <a:solidFill>
                  <a:srgbClr val="7030A0"/>
                </a:solidFill>
                <a:latin typeface="+mn-ea"/>
                <a:cs typeface="+mn-ea"/>
              </a:rPr>
              <a:t>静候美丽的绽放……</a:t>
            </a:r>
            <a:endParaRPr lang="zh-CN" altLang="en-US" sz="2400" b="1">
              <a:solidFill>
                <a:srgbClr val="7030A0"/>
              </a:solidFill>
              <a:latin typeface="+mn-ea"/>
              <a:cs typeface="+mn-ea"/>
            </a:endParaRPr>
          </a:p>
          <a:p>
            <a:endParaRPr lang="zh-CN" altLang="en-US" sz="2400" b="1">
              <a:latin typeface="+mn-ea"/>
              <a:cs typeface="+mn-ea"/>
            </a:endParaRPr>
          </a:p>
          <a:p>
            <a:r>
              <a:rPr lang="zh-CN" altLang="en-US" sz="2400">
                <a:latin typeface="+mn-ea"/>
                <a:cs typeface="+mn-ea"/>
              </a:rPr>
              <a:t>　　低着头快步向前走去，豆大的雨珠滴落，混着滚烫的泪珠，溅到地上，成了心碎的样子。我无力地走进房间，心不在焉地放下书包，“嘭”一声甩上门，一个人趴在书桌上抽泣。“又没有考好，我什么也做不好，别人永远也不会看到我绽放！”哭声哽咽，心中满是不平。</a:t>
            </a:r>
            <a:endParaRPr lang="zh-CN" altLang="en-US" sz="2400">
              <a:latin typeface="+mn-ea"/>
              <a:cs typeface="+mn-ea"/>
            </a:endParaRPr>
          </a:p>
          <a:p>
            <a:endParaRPr lang="zh-CN" altLang="en-US" sz="2400">
              <a:latin typeface="+mn-ea"/>
              <a:cs typeface="+mn-ea"/>
            </a:endParaRPr>
          </a:p>
          <a:p>
            <a:r>
              <a:rPr lang="zh-CN" altLang="en-US" sz="2400">
                <a:latin typeface="+mn-ea"/>
                <a:cs typeface="+mn-ea"/>
              </a:rPr>
              <a:t>　　这时，妈妈走了进来，用她那温暖的怀抱抱住了我，纤细的手指划过面颊，拭干了我的泪水。她牵起我的手，拉着我走到阳台。我只是心灰意冷地坐下，倚着她的温暖，泪水不禁再次滚了出来。这次，她不再劝慰我，只是指着面前一朵含苞待放的昙花，示意我静等花开。我开始细细打量起来：</a:t>
            </a: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latin typeface="+mn-ea"/>
                <a:cs typeface="+mn-ea"/>
              </a:rPr>
              <a:t>层层叠叠的花瓣收拢着，花瓣的朴素并不令人惊艳，反倒是有点单调，仅有的三片叶子却更添了凋零之感。我甚至认为，我就像这样的昙花，没有绚烂的美丽，唯有朴素的单调。</a:t>
            </a:r>
            <a:r>
              <a:rPr lang="zh-CN" altLang="en-US" sz="2400">
                <a:latin typeface="+mn-ea"/>
                <a:cs typeface="+mn-ea"/>
              </a:rPr>
              <a:t>泪水又在眼中打转。</a:t>
            </a:r>
            <a:endParaRPr lang="zh-CN" altLang="en-US" sz="2400">
              <a:latin typeface="+mn-ea"/>
              <a:cs typeface="+mn-ea"/>
            </a:endParaRPr>
          </a:p>
          <a:p>
            <a:endParaRPr lang="zh-CN" altLang="en-US" sz="2400">
              <a:latin typeface="+mn-ea"/>
              <a:cs typeface="+mn-ea"/>
            </a:endParaRPr>
          </a:p>
          <a:p>
            <a:endParaRPr lang="zh-CN" altLang="en-US" sz="2400">
              <a:latin typeface="+mn-ea"/>
              <a:cs typeface="+mn-ea"/>
            </a:endParaRPr>
          </a:p>
          <a:p>
            <a:r>
              <a:rPr lang="zh-CN" altLang="en-US" sz="2400">
                <a:latin typeface="+mn-ea"/>
                <a:cs typeface="+mn-ea"/>
              </a:rPr>
              <a:t> </a:t>
            </a:r>
            <a:endParaRPr lang="zh-CN" altLang="en-US" sz="2400">
              <a:latin typeface="+mn-ea"/>
              <a:cs typeface="+mn-ea"/>
            </a:endParaRPr>
          </a:p>
          <a:p>
            <a:r>
              <a:rPr lang="zh-CN" altLang="en-US" sz="2400">
                <a:latin typeface="+mn-ea"/>
                <a:cs typeface="+mn-ea"/>
              </a:rPr>
              <a:t>　　</a:t>
            </a:r>
            <a:endParaRPr lang="zh-CN" altLang="en-US" sz="2400">
              <a:latin typeface="+mn-ea"/>
              <a:cs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2720" y="488315"/>
            <a:ext cx="11648440" cy="5676900"/>
          </a:xfrm>
        </p:spPr>
        <p:txBody>
          <a:bodyPr>
            <a:noAutofit/>
          </a:bodyPr>
          <a:p>
            <a:r>
              <a:rPr lang="en-US" altLang="zh-CN" sz="2300" b="1">
                <a:sym typeface="+mn-ea"/>
              </a:rPr>
              <a:t>      </a:t>
            </a:r>
            <a:r>
              <a:rPr lang="zh-CN" altLang="en-US" sz="2300" b="1">
                <a:sym typeface="+mn-ea"/>
              </a:rPr>
              <a:t>一个小时过去了，我开始对此感到</a:t>
            </a:r>
            <a:r>
              <a:rPr lang="zh-CN" altLang="en-US" sz="2300" b="1">
                <a:solidFill>
                  <a:srgbClr val="00B050"/>
                </a:solidFill>
                <a:sym typeface="+mn-ea"/>
              </a:rPr>
              <a:t>厌倦</a:t>
            </a:r>
            <a:r>
              <a:rPr lang="zh-CN" altLang="en-US" sz="2300" b="1">
                <a:sym typeface="+mn-ea"/>
              </a:rPr>
              <a:t>，毕竟，</a:t>
            </a:r>
            <a:r>
              <a:rPr lang="zh-CN" altLang="en-US" sz="2300" b="1">
                <a:solidFill>
                  <a:srgbClr val="7030A0"/>
                </a:solidFill>
                <a:sym typeface="+mn-ea"/>
              </a:rPr>
              <a:t>未绽放的美丽又有谁愿意去欣赏呢？</a:t>
            </a:r>
            <a:r>
              <a:rPr lang="zh-CN" altLang="en-US" sz="2300" b="1">
                <a:sym typeface="+mn-ea"/>
              </a:rPr>
              <a:t>正欲抽身离开，妈妈却一把拉住了我，要求我等待，母命难违，我只得再一次坐下，睡意席卷而来，两眼一次次地合拢，却在每次将要睡着的时候被叫醒。看着面前这株平凡无奇的小花，我心中已经不是先前的厌倦了，更是</a:t>
            </a:r>
            <a:r>
              <a:rPr lang="zh-CN" altLang="en-US" sz="2300" b="1">
                <a:solidFill>
                  <a:srgbClr val="00B050"/>
                </a:solidFill>
                <a:sym typeface="+mn-ea"/>
              </a:rPr>
              <a:t>不耐与厌烦。</a:t>
            </a:r>
            <a:endParaRPr lang="zh-CN" altLang="en-US" sz="2300" b="1"/>
          </a:p>
          <a:p>
            <a:r>
              <a:rPr lang="zh-CN" altLang="en-US" sz="2300" b="1">
                <a:sym typeface="+mn-ea"/>
              </a:rPr>
              <a:t>　　妈妈突然拍了我一下，抬头一瞥，那朵迟迟未曾开放的小花绽放了：</a:t>
            </a:r>
            <a:r>
              <a:rPr lang="zh-CN" altLang="en-US" sz="23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花瓣一层层向外伸展，层层叠叠地美丽缓缓揭示在世人眼中，活像芭蕾舞演员舞动飘逸的裙摆，又似天使圣洁的翅膀，宛若一位不食人间烟火的仙子，中间嫩黄的花心轻轻摇曳，是那暖暖的烛光，亦或是婴儿纯美的笑颜？苍白的颜色更赋予了它纯净而优雅的气质，它鲜少的叶片，更使它显得高贵而无法超越</a:t>
            </a:r>
            <a:r>
              <a:rPr lang="zh-CN" altLang="en-US" sz="2300" b="1">
                <a:sym typeface="+mn-ea"/>
              </a:rPr>
              <a:t>——</a:t>
            </a:r>
            <a:r>
              <a:rPr lang="zh-CN" altLang="en-US" sz="2300" b="1">
                <a:solidFill>
                  <a:srgbClr val="7030A0"/>
                </a:solidFill>
                <a:sym typeface="+mn-ea"/>
              </a:rPr>
              <a:t>这个才是真正美丽的绽放！</a:t>
            </a:r>
            <a:endParaRPr lang="zh-CN" altLang="en-US" sz="2300" b="1">
              <a:solidFill>
                <a:srgbClr val="7030A0"/>
              </a:solidFill>
            </a:endParaRPr>
          </a:p>
          <a:p>
            <a:r>
              <a:rPr lang="zh-CN" altLang="en-US" sz="2300" b="1">
                <a:sym typeface="+mn-ea"/>
              </a:rPr>
              <a:t>　</a:t>
            </a:r>
            <a:endParaRPr lang="zh-CN" altLang="en-US" sz="2000" b="1"/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9265" y="426085"/>
            <a:ext cx="10968990" cy="5580380"/>
          </a:xfrm>
        </p:spPr>
        <p:txBody>
          <a:bodyPr>
            <a:noAutofit/>
          </a:bodyPr>
          <a:p>
            <a:r>
              <a:rPr lang="en-US" altLang="zh-CN" sz="2600" b="1">
                <a:sym typeface="+mn-ea"/>
              </a:rPr>
              <a:t>      </a:t>
            </a:r>
            <a:r>
              <a:rPr lang="zh-CN" altLang="en-US" sz="2600" b="1">
                <a:sym typeface="+mn-ea"/>
              </a:rPr>
              <a:t>我的世界凝固了，它被眼前的美所震惊了，令谁也想不到，这样绝世而独立的傲然身姿竟是那一朵平凡无奇的小花带来的，这样美丽的绽放，这样神奇的蜕变，这样坚韧与恒心……</a:t>
            </a:r>
            <a:endParaRPr lang="zh-CN" altLang="en-US" sz="2600" b="1"/>
          </a:p>
          <a:p>
            <a:r>
              <a:rPr lang="zh-CN" altLang="en-US" sz="2600" b="1">
                <a:sym typeface="+mn-ea"/>
              </a:rPr>
              <a:t>　　我豁然懂了，原来世间所有都能够美丽的绽放，原来只需要耐心、坚持、毅力便能化茧成蝶！想到慢慢长夜里自己的不耐，厌烦，我不禁笑了。</a:t>
            </a:r>
            <a:r>
              <a:rPr lang="zh-CN" altLang="en-US" sz="2600" b="1">
                <a:solidFill>
                  <a:srgbClr val="7030A0"/>
                </a:solidFill>
                <a:sym typeface="+mn-ea"/>
              </a:rPr>
              <a:t>是啊，未绽放的美丽才更值得去守候！只要能坚持，美丽就定能绽放！</a:t>
            </a:r>
            <a:endParaRPr lang="zh-CN" altLang="en-US" sz="2600" b="1">
              <a:solidFill>
                <a:srgbClr val="7030A0"/>
              </a:solidFill>
            </a:endParaRPr>
          </a:p>
          <a:p>
            <a:r>
              <a:rPr lang="zh-CN" altLang="en-US" sz="2600" b="1">
                <a:sym typeface="+mn-ea"/>
              </a:rPr>
              <a:t>　　天色拂晓，晨露微凝，</a:t>
            </a:r>
            <a:r>
              <a:rPr lang="zh-CN" altLang="en-US" sz="2600" b="1">
                <a:solidFill>
                  <a:srgbClr val="7030A0"/>
                </a:solidFill>
                <a:sym typeface="+mn-ea"/>
              </a:rPr>
              <a:t>美丽的绽放后留给人更深的思考</a:t>
            </a:r>
            <a:r>
              <a:rPr lang="zh-CN" altLang="en-US" sz="2600" b="1">
                <a:sym typeface="+mn-ea"/>
              </a:rPr>
              <a:t>，想起从前那个泪流满面的自己，不由得笑着摇摇头，提起笔来继续奋斗，</a:t>
            </a:r>
            <a:r>
              <a:rPr lang="zh-CN" altLang="en-US" sz="2600" b="1">
                <a:solidFill>
                  <a:srgbClr val="7030A0"/>
                </a:solidFill>
                <a:sym typeface="+mn-ea"/>
              </a:rPr>
              <a:t>坚持而又有恒心，何怕等不来美丽的绽放</a:t>
            </a:r>
            <a:r>
              <a:rPr lang="zh-CN" altLang="en-US" sz="2600" b="1">
                <a:sym typeface="+mn-ea"/>
              </a:rPr>
              <a:t>？</a:t>
            </a:r>
            <a:endParaRPr lang="zh-CN" altLang="en-US" sz="2600" b="1"/>
          </a:p>
          <a:p>
            <a:endParaRPr lang="zh-CN" altLang="en-US" sz="2600" b="1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176_1*b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6.xml><?xml version="1.0" encoding="utf-8"?>
<p:tagLst xmlns:p="http://schemas.openxmlformats.org/presentationml/2006/main">
  <p:tag name="COMMONDATA" val="eyJoZGlkIjoiYTI5YTgyMjQ3MDFiZTE1YjE4NjZkOTZhMGJkM2UyZDE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2669</Words>
  <Application>WPS 文字</Application>
  <PresentationFormat>宽屏</PresentationFormat>
  <Paragraphs>90</Paragraphs>
  <Slides>11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6" baseType="lpstr">
      <vt:lpstr>Arial</vt:lpstr>
      <vt:lpstr>宋体</vt:lpstr>
      <vt:lpstr>Wingdings</vt:lpstr>
      <vt:lpstr>Wingdings</vt:lpstr>
      <vt:lpstr>楷体</vt:lpstr>
      <vt:lpstr>汉仪楷体KW</vt:lpstr>
      <vt:lpstr>微软雅黑</vt:lpstr>
      <vt:lpstr>汉仪旗黑</vt:lpstr>
      <vt:lpstr>微软雅黑</vt:lpstr>
      <vt:lpstr>宋体</vt:lpstr>
      <vt:lpstr>Arial Unicode MS</vt:lpstr>
      <vt:lpstr>Calibri</vt:lpstr>
      <vt:lpstr>Helvetica Neue</vt:lpstr>
      <vt:lpstr>汉仪书宋二KW</vt:lpstr>
      <vt:lpstr>Office 主题​​</vt:lpstr>
      <vt:lpstr>“不是人在歌唱海， 而是海在歌唱 和祝福着人。”</vt:lpstr>
      <vt:lpstr>PowerPoint 演示文稿</vt:lpstr>
      <vt:lpstr>万物皆有情——“我问沧海何时老，清风问我何时闲。”</vt:lpstr>
      <vt:lpstr>将意象和情感构建起联系—一定要与自己的“志”有关系</vt:lpstr>
      <vt:lpstr>PowerPoint 演示文稿</vt:lpstr>
      <vt:lpstr>扩展——言志中注意创设对比、矛盾、反差感</vt:lpstr>
      <vt:lpstr>PowerPoint 演示文稿</vt:lpstr>
      <vt:lpstr>情节设置</vt:lpstr>
      <vt:lpstr>《美丽的绽放》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烟民</cp:lastModifiedBy>
  <cp:revision>229</cp:revision>
  <dcterms:created xsi:type="dcterms:W3CDTF">2022-12-02T07:56:11Z</dcterms:created>
  <dcterms:modified xsi:type="dcterms:W3CDTF">2022-12-02T07:56:11Z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2052-4.6.0.7435</vt:lpwstr>
  </property>
  <property fmtid="{D5CDD505-2E9C-101B-9397-08002B2CF9AE}" pid="3" name="ICV">
    <vt:lpwstr>0EEBC0B6CBE64FB0950BE541CC3CFCD0</vt:lpwstr>
  </property>
</Properties>
</file>