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08" r:id="rId2"/>
    <p:sldMasterId id="2147483720" r:id="rId3"/>
    <p:sldMasterId id="2147483744" r:id="rId4"/>
  </p:sldMasterIdLst>
  <p:notesMasterIdLst>
    <p:notesMasterId r:id="rId63"/>
  </p:notesMasterIdLst>
  <p:handoutMasterIdLst>
    <p:handoutMasterId r:id="rId64"/>
  </p:handoutMasterIdLst>
  <p:sldIdLst>
    <p:sldId id="308" r:id="rId5"/>
    <p:sldId id="687" r:id="rId6"/>
    <p:sldId id="688" r:id="rId7"/>
    <p:sldId id="689" r:id="rId8"/>
    <p:sldId id="690" r:id="rId9"/>
    <p:sldId id="691" r:id="rId10"/>
    <p:sldId id="663" r:id="rId11"/>
    <p:sldId id="664" r:id="rId12"/>
    <p:sldId id="317" r:id="rId13"/>
    <p:sldId id="555" r:id="rId14"/>
    <p:sldId id="316" r:id="rId15"/>
    <p:sldId id="636" r:id="rId16"/>
    <p:sldId id="322" r:id="rId17"/>
    <p:sldId id="321" r:id="rId18"/>
    <p:sldId id="692" r:id="rId19"/>
    <p:sldId id="693" r:id="rId20"/>
    <p:sldId id="658" r:id="rId21"/>
    <p:sldId id="660" r:id="rId22"/>
    <p:sldId id="661" r:id="rId23"/>
    <p:sldId id="325" r:id="rId24"/>
    <p:sldId id="556" r:id="rId25"/>
    <p:sldId id="694" r:id="rId26"/>
    <p:sldId id="695" r:id="rId27"/>
    <p:sldId id="331" r:id="rId28"/>
    <p:sldId id="559" r:id="rId29"/>
    <p:sldId id="696" r:id="rId30"/>
    <p:sldId id="342" r:id="rId31"/>
    <p:sldId id="523" r:id="rId32"/>
    <p:sldId id="637" r:id="rId33"/>
    <p:sldId id="622" r:id="rId34"/>
    <p:sldId id="634" r:id="rId35"/>
    <p:sldId id="624" r:id="rId36"/>
    <p:sldId id="632" r:id="rId37"/>
    <p:sldId id="633" r:id="rId38"/>
    <p:sldId id="697" r:id="rId39"/>
    <p:sldId id="698" r:id="rId40"/>
    <p:sldId id="669" r:id="rId41"/>
    <p:sldId id="670" r:id="rId42"/>
    <p:sldId id="652" r:id="rId43"/>
    <p:sldId id="653" r:id="rId44"/>
    <p:sldId id="655" r:id="rId45"/>
    <p:sldId id="656" r:id="rId46"/>
    <p:sldId id="671" r:id="rId47"/>
    <p:sldId id="672" r:id="rId48"/>
    <p:sldId id="673" r:id="rId49"/>
    <p:sldId id="674" r:id="rId50"/>
    <p:sldId id="675" r:id="rId51"/>
    <p:sldId id="676" r:id="rId52"/>
    <p:sldId id="677" r:id="rId53"/>
    <p:sldId id="678" r:id="rId54"/>
    <p:sldId id="679" r:id="rId55"/>
    <p:sldId id="680" r:id="rId56"/>
    <p:sldId id="681" r:id="rId57"/>
    <p:sldId id="682" r:id="rId58"/>
    <p:sldId id="683" r:id="rId59"/>
    <p:sldId id="684" r:id="rId60"/>
    <p:sldId id="685" r:id="rId61"/>
    <p:sldId id="686" r:id="rId62"/>
  </p:sldIdLst>
  <p:sldSz cx="9144000" cy="6858000" type="screen4x3"/>
  <p:notesSz cx="6797675" cy="9928225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Times New Roman" pitchFamily="18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C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213" autoAdjust="0"/>
    <p:restoredTop sz="98430" autoAdjust="0"/>
  </p:normalViewPr>
  <p:slideViewPr>
    <p:cSldViewPr>
      <p:cViewPr varScale="1">
        <p:scale>
          <a:sx n="67" d="100"/>
          <a:sy n="67" d="100"/>
        </p:scale>
        <p:origin x="164" y="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998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63" Type="http://schemas.openxmlformats.org/officeDocument/2006/relationships/notesMaster" Target="notesMasters/notesMaster1.xml"/><Relationship Id="rId68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slide" Target="slides/slide54.xml"/><Relationship Id="rId66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slide" Target="slides/slide53.xml"/><Relationship Id="rId61" Type="http://schemas.openxmlformats.org/officeDocument/2006/relationships/slide" Target="slides/slide57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slide" Target="slides/slide56.xml"/><Relationship Id="rId65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64" Type="http://schemas.openxmlformats.org/officeDocument/2006/relationships/handoutMaster" Target="handoutMasters/handoutMaster1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slide" Target="slides/slide55.xml"/><Relationship Id="rId67" Type="http://schemas.openxmlformats.org/officeDocument/2006/relationships/theme" Target="theme/theme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62" Type="http://schemas.openxmlformats.org/officeDocument/2006/relationships/slide" Target="slides/slide5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7B1E26C-13B0-4A36-9F56-B5D75B044094}" type="datetimeFigureOut">
              <a:rPr lang="zh-CN" altLang="en-US" smtClean="0"/>
              <a:t>2020/10/30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F60943-9CEB-4F21-86AA-715F47FCF59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8578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fld id="{494A49C5-558C-4810-85D3-A3EEF438566C}" type="datetimeFigureOut">
              <a:rPr lang="zh-CN" altLang="en-US"/>
              <a:t>2020/10/30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fld id="{3B4DA588-8406-404A-BD89-2CAFC206776B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864417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F35FCD-745A-4197-B19A-8BAF670ED57F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57EA68-0761-464D-934B-0F26FF51ED4F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B8E848-C1CA-4DBC-8B50-8AFE0251C793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55F0C3-4C5B-4E32-9CA1-406C01AAACA7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0BCE1F-F4F4-49B0-A548-AC1F7821E4B2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091448-03F9-4EC0-A040-FD32490B98E5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93C700-F6D8-401A-97F8-3147D83E3D2E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2EB681-A7CF-4200-91E1-6C6E96BCBF27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0519BF-C86E-41AB-8452-A6BE62AB17DE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37E0F4-A689-4D8D-AE6C-3597FCA7F5D3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68968B-D1C8-4F5B-A17E-EE5A79560218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F35FCD-745A-4197-B19A-8BAF670ED57F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57EA68-0761-464D-934B-0F26FF51ED4F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B8E848-C1CA-4DBC-8B50-8AFE0251C793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55F0C3-4C5B-4E32-9CA1-406C01AAACA7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0BCE1F-F4F4-49B0-A548-AC1F7821E4B2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091448-03F9-4EC0-A040-FD32490B98E5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93C700-F6D8-401A-97F8-3147D83E3D2E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2EB681-A7CF-4200-91E1-6C6E96BCBF27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0519BF-C86E-41AB-8452-A6BE62AB17DE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37E0F4-A689-4D8D-AE6C-3597FCA7F5D3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68968B-D1C8-4F5B-A17E-EE5A79560218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0AFAE5-50AB-4248-8550-2CB493883939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F9E85B-537F-4354-8181-781D9294E62B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7C9239-BEBD-4C7F-8E74-CF2472112822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1FFB2A-B64B-4BEF-8BF3-D99A8076760A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69647C-F878-4CD3-830B-42E042630F19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30E3E6-0B51-4DC4-8AC6-1299F62EF17D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3F954D8-023F-40E7-973F-65B2CBFFDDBA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0D88EA-4C06-45A1-862C-603CBA9308FD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5A5FDC-118F-4BE3-95A1-58FCA5DB74ED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E4E523-540C-4CA1-BD27-BCC56A837222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AFCB8A-4AB3-4E36-B7DA-565A048E97F7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D1373A-EB4E-49EE-9014-D937D333852D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5613B2-8A64-4D67-9AD5-8A279BF86A77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3B8DBA-3623-4B59-B5B0-299CD0D24540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B08C51-3C60-4229-8759-8FDCDDE18BFE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9E547F-8DE3-4D33-AA10-1C9661D30DB1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A0A54A-19D1-4C83-B6A8-F11B4A7BD572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A6C263-D12C-4FE8-9C5C-350CC7E0029B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53DA00-2374-4380-82DA-03E88D585118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1497CE-C36B-45DB-B301-138B52666546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FFF7EA-0837-42B3-980D-C9C428D7EB32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4AFA7F-5B4B-4BB8-949D-1E3B508737C2}" type="slidenum">
              <a:rPr lang="en-US" altLang="zh-CN">
                <a:solidFill>
                  <a:srgbClr val="000000"/>
                </a:solidFill>
              </a:r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endParaRPr lang="en-US" altLang="zh-CN">
              <a:solidFill>
                <a:srgbClr val="000000"/>
              </a:solidFill>
              <a:latin typeface="Arial"/>
              <a:ea typeface="宋体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 altLang="zh-CN">
              <a:solidFill>
                <a:srgbClr val="000000"/>
              </a:solidFill>
              <a:latin typeface="Arial"/>
              <a:ea typeface="宋体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A38D81D6-6EE5-4A71-BED3-242BE2D00362}" type="slidenum">
              <a:rPr lang="en-US" altLang="zh-CN" smtClean="0">
                <a:solidFill>
                  <a:srgbClr val="000000"/>
                </a:solidFill>
                <a:latin typeface="Arial"/>
                <a:ea typeface="宋体"/>
              </a:rPr>
              <a:t>‹#›</a:t>
            </a:fld>
            <a:endParaRPr lang="en-US" altLang="zh-CN">
              <a:solidFill>
                <a:srgbClr val="000000"/>
              </a:solidFill>
              <a:latin typeface="Arial"/>
              <a:ea typeface="宋体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endParaRPr lang="en-US" altLang="zh-CN">
              <a:solidFill>
                <a:srgbClr val="000000"/>
              </a:solidFill>
              <a:latin typeface="Arial" charset="0"/>
              <a:ea typeface="宋体" charset="-122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 altLang="zh-CN">
              <a:solidFill>
                <a:srgbClr val="000000"/>
              </a:solidFill>
              <a:latin typeface="Arial" charset="0"/>
              <a:ea typeface="宋体" charset="-122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A38D81D6-6EE5-4A71-BED3-242BE2D00362}" type="slidenum">
              <a:rPr lang="en-US" altLang="zh-CN" smtClean="0">
                <a:solidFill>
                  <a:srgbClr val="000000"/>
                </a:solidFill>
                <a:latin typeface="Arial" charset="0"/>
                <a:ea typeface="宋体" charset="-122"/>
              </a:rPr>
              <a:t>‹#›</a:t>
            </a:fld>
            <a:endParaRPr lang="en-US" altLang="zh-CN">
              <a:solidFill>
                <a:srgbClr val="000000"/>
              </a:solidFill>
              <a:latin typeface="Arial" charset="0"/>
              <a:ea typeface="宋体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endParaRPr lang="en-US" altLang="zh-CN">
              <a:solidFill>
                <a:srgbClr val="000000"/>
              </a:solidFill>
              <a:latin typeface="Arial" charset="0"/>
              <a:ea typeface="宋体" charset="-122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endParaRPr lang="en-US" altLang="zh-CN">
              <a:solidFill>
                <a:srgbClr val="000000"/>
              </a:solidFill>
              <a:latin typeface="Arial" charset="0"/>
              <a:ea typeface="宋体" charset="-122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fld id="{75D509F7-55A4-4010-B955-8FF2986E596A}" type="slidenum">
              <a:rPr lang="en-US" altLang="zh-CN" smtClean="0">
                <a:solidFill>
                  <a:srgbClr val="000000"/>
                </a:solidFill>
                <a:latin typeface="Arial" charset="0"/>
                <a:ea typeface="宋体" charset="-122"/>
              </a:rPr>
              <a:t>‹#›</a:t>
            </a:fld>
            <a:endParaRPr lang="en-US" altLang="zh-CN">
              <a:solidFill>
                <a:srgbClr val="000000"/>
              </a:solidFill>
              <a:latin typeface="Arial" charset="0"/>
              <a:ea typeface="宋体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  <a:latin typeface="Arial" charset="0"/>
              <a:ea typeface="宋体" charset="-122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>
              <a:defRPr/>
            </a:pPr>
            <a:endParaRPr lang="en-US" altLang="zh-CN">
              <a:solidFill>
                <a:srgbClr val="000000"/>
              </a:solidFill>
              <a:latin typeface="Arial" charset="0"/>
              <a:ea typeface="宋体" charset="-122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>
              <a:defRPr/>
            </a:pPr>
            <a:fld id="{77652BB5-F90B-4E94-A80C-5AB095B60A6B}" type="slidenum">
              <a:rPr lang="en-US" altLang="zh-CN">
                <a:solidFill>
                  <a:srgbClr val="000000"/>
                </a:solidFill>
                <a:latin typeface="Arial" charset="0"/>
                <a:ea typeface="宋体" charset="-122"/>
              </a:rPr>
              <a:t>‹#›</a:t>
            </a:fld>
            <a:endParaRPr lang="en-US" altLang="zh-CN">
              <a:solidFill>
                <a:srgbClr val="000000"/>
              </a:solidFill>
              <a:latin typeface="Arial" charset="0"/>
              <a:ea typeface="宋体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GIF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40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40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0314" y="0"/>
            <a:ext cx="2863686" cy="250930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483768" cy="1700808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3852807"/>
            <a:ext cx="4064000" cy="3048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413"/>
          <a:stretch>
            <a:fillRect/>
          </a:stretch>
        </p:blipFill>
        <p:spPr>
          <a:xfrm>
            <a:off x="6804248" y="3636833"/>
            <a:ext cx="2339752" cy="3211011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0"/>
            <a:ext cx="3796546" cy="304800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07"/>
          <a:stretch>
            <a:fillRect/>
          </a:stretch>
        </p:blipFill>
        <p:spPr>
          <a:xfrm>
            <a:off x="0" y="2555654"/>
            <a:ext cx="4170040" cy="270021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" y="4358989"/>
            <a:ext cx="3810000" cy="2524125"/>
          </a:xfrm>
          <a:prstGeom prst="rect">
            <a:avLst/>
          </a:prstGeom>
        </p:spPr>
      </p:pic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1663781" y="2560925"/>
            <a:ext cx="6048376" cy="156966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txBody>
          <a:bodyPr>
            <a:spAutoFit/>
          </a:bodyPr>
          <a:lstStyle/>
          <a:p>
            <a:pPr algn="ctr"/>
            <a:r>
              <a:rPr lang="en-US" altLang="zh-CN" sz="4800" b="1" dirty="0"/>
              <a:t> </a:t>
            </a:r>
            <a:r>
              <a:rPr lang="en-US" altLang="zh-CN" sz="4800" b="1" dirty="0">
                <a:solidFill>
                  <a:schemeClr val="bg1"/>
                </a:solidFill>
              </a:rPr>
              <a:t>Module 5    </a:t>
            </a:r>
            <a:r>
              <a:rPr lang="en-US" altLang="en-US" sz="4800" b="1" dirty="0">
                <a:solidFill>
                  <a:schemeClr val="bg1"/>
                </a:solidFill>
              </a:rPr>
              <a:t>Unit 2 </a:t>
            </a:r>
          </a:p>
          <a:p>
            <a:pPr algn="ctr"/>
            <a:r>
              <a:rPr lang="en-US" altLang="en-US" sz="4800" b="1" dirty="0">
                <a:solidFill>
                  <a:schemeClr val="bg1"/>
                </a:solidFill>
              </a:rPr>
              <a:t>The United Kingdom</a:t>
            </a:r>
            <a:endParaRPr lang="zh-CN" altLang="en-US" sz="4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内容占位符 2"/>
          <p:cNvSpPr>
            <a:spLocks noGrp="1"/>
          </p:cNvSpPr>
          <p:nvPr>
            <p:ph idx="1"/>
          </p:nvPr>
        </p:nvSpPr>
        <p:spPr>
          <a:xfrm>
            <a:off x="0" y="123825"/>
            <a:ext cx="9144000" cy="6761163"/>
          </a:xfrm>
        </p:spPr>
        <p:txBody>
          <a:bodyPr/>
          <a:lstStyle/>
          <a:p>
            <a:pPr marL="0" indent="0" eaLnBrk="1" hangingPunct="1">
              <a:lnSpc>
                <a:spcPts val="3840"/>
              </a:lnSpc>
              <a:buFont typeface="Arial" charset="0"/>
              <a:buNone/>
              <a:defRPr/>
            </a:pPr>
            <a:r>
              <a:rPr lang="zh-CN" altLang="zh-CN" sz="3600" b="1" dirty="0">
                <a:solidFill>
                  <a:srgbClr val="FF0000"/>
                </a:solidFill>
              </a:rPr>
              <a:t>写出下列单词的变化形式</a:t>
            </a:r>
            <a:endParaRPr lang="en-US" altLang="zh-CN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lnSpc>
                <a:spcPts val="3840"/>
              </a:lnSpc>
              <a:buFont typeface="Arial" charset="0"/>
              <a:buNone/>
              <a:defRPr/>
            </a:pP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联合；团结</a:t>
            </a:r>
            <a:r>
              <a:rPr lang="en-US" altLang="zh-CN" sz="3600" b="1" dirty="0" err="1">
                <a:latin typeface="Times New Roman" pitchFamily="18" charset="0"/>
                <a:cs typeface="Times New Roman" pitchFamily="18" charset="0"/>
              </a:rPr>
              <a:t>vt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.&amp;vi. ______; 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团结的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adj. ________; 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联盟，协会，联合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n. ______</a:t>
            </a:r>
          </a:p>
          <a:p>
            <a:pPr marL="0" indent="0" eaLnBrk="1" hangingPunct="1">
              <a:lnSpc>
                <a:spcPts val="3840"/>
              </a:lnSpc>
              <a:buFont typeface="Arial" charset="0"/>
              <a:buNone/>
              <a:defRPr/>
            </a:pP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完成；达到；实现</a:t>
            </a:r>
            <a:r>
              <a:rPr lang="en-US" altLang="zh-CN" sz="3600" b="1" dirty="0" err="1">
                <a:latin typeface="Times New Roman" pitchFamily="18" charset="0"/>
                <a:cs typeface="Times New Roman" pitchFamily="18" charset="0"/>
              </a:rPr>
              <a:t>vt.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 ___________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；成就；完成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n. _______________ </a:t>
            </a:r>
          </a:p>
          <a:p>
            <a:pPr marL="0" indent="0" eaLnBrk="1" hangingPunct="1">
              <a:lnSpc>
                <a:spcPts val="3840"/>
              </a:lnSpc>
              <a:buFont typeface="Arial" charset="0"/>
              <a:buNone/>
              <a:defRPr/>
            </a:pP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方便；便利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n. ___________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；方便的；便利的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adj.____________</a:t>
            </a:r>
          </a:p>
          <a:p>
            <a:pPr marL="0" indent="0" eaLnBrk="1" hangingPunct="1">
              <a:lnSpc>
                <a:spcPts val="3840"/>
              </a:lnSpc>
              <a:buFont typeface="Arial" charset="0"/>
              <a:buNone/>
              <a:defRPr/>
            </a:pP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吸引，引起注意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v.________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；吸引人的，有吸引力的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adj.__________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； 吸引力，吸引人的事物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n.__________ </a:t>
            </a:r>
          </a:p>
          <a:p>
            <a:pPr marL="0" indent="0" eaLnBrk="1" hangingPunct="1">
              <a:buFont typeface="Arial" charset="0"/>
              <a:buNone/>
              <a:defRPr/>
            </a:pPr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en-US" altLang="zh-CN" sz="3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62" name="矩形 6"/>
          <p:cNvSpPr>
            <a:spLocks noChangeArrowheads="1"/>
          </p:cNvSpPr>
          <p:nvPr/>
        </p:nvSpPr>
        <p:spPr bwMode="auto">
          <a:xfrm>
            <a:off x="3985511" y="622092"/>
            <a:ext cx="12890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6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unite</a:t>
            </a:r>
            <a:endParaRPr lang="zh-CN" altLang="en-US" sz="36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63" name="矩形 7"/>
          <p:cNvSpPr>
            <a:spLocks noChangeArrowheads="1"/>
          </p:cNvSpPr>
          <p:nvPr/>
        </p:nvSpPr>
        <p:spPr bwMode="auto">
          <a:xfrm>
            <a:off x="223838" y="1133475"/>
            <a:ext cx="14287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unite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</a:t>
            </a:r>
            <a:endParaRPr lang="zh-CN" altLang="en-US" sz="36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64" name="矩形 8"/>
          <p:cNvSpPr>
            <a:spLocks noChangeArrowheads="1"/>
          </p:cNvSpPr>
          <p:nvPr/>
        </p:nvSpPr>
        <p:spPr bwMode="auto">
          <a:xfrm>
            <a:off x="6300788" y="1203325"/>
            <a:ext cx="13017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union</a:t>
            </a:r>
            <a:endParaRPr lang="zh-CN" altLang="en-US" sz="3600" b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矩形 10"/>
          <p:cNvSpPr>
            <a:spLocks noChangeArrowheads="1"/>
          </p:cNvSpPr>
          <p:nvPr/>
        </p:nvSpPr>
        <p:spPr bwMode="auto">
          <a:xfrm>
            <a:off x="4812177" y="1763713"/>
            <a:ext cx="2488736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6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accomplish</a:t>
            </a:r>
            <a:endParaRPr lang="zh-CN" altLang="en-US" sz="36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矩形 11"/>
          <p:cNvSpPr>
            <a:spLocks noChangeArrowheads="1"/>
          </p:cNvSpPr>
          <p:nvPr/>
        </p:nvSpPr>
        <p:spPr bwMode="auto">
          <a:xfrm>
            <a:off x="1453027" y="2210607"/>
            <a:ext cx="33591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6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accomplish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ment</a:t>
            </a:r>
            <a:endParaRPr lang="zh-CN" alt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矩形 3"/>
          <p:cNvSpPr>
            <a:spLocks noChangeArrowheads="1"/>
          </p:cNvSpPr>
          <p:nvPr/>
        </p:nvSpPr>
        <p:spPr bwMode="auto">
          <a:xfrm>
            <a:off x="3252788" y="2800350"/>
            <a:ext cx="25463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convenience</a:t>
            </a:r>
            <a:endParaRPr lang="zh-CN" altLang="en-US" sz="3600" b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矩形 4"/>
          <p:cNvSpPr>
            <a:spLocks noChangeArrowheads="1"/>
          </p:cNvSpPr>
          <p:nvPr/>
        </p:nvSpPr>
        <p:spPr bwMode="auto">
          <a:xfrm>
            <a:off x="1333631" y="3284984"/>
            <a:ext cx="22923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6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convenien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endParaRPr lang="zh-CN" alt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矩形 12"/>
          <p:cNvSpPr>
            <a:spLocks noChangeArrowheads="1"/>
          </p:cNvSpPr>
          <p:nvPr/>
        </p:nvSpPr>
        <p:spPr bwMode="auto">
          <a:xfrm>
            <a:off x="4157481" y="3926334"/>
            <a:ext cx="15176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6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attract</a:t>
            </a:r>
            <a:endParaRPr lang="zh-CN" altLang="en-US" sz="36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矩形 13"/>
          <p:cNvSpPr>
            <a:spLocks noChangeArrowheads="1"/>
          </p:cNvSpPr>
          <p:nvPr/>
        </p:nvSpPr>
        <p:spPr bwMode="auto">
          <a:xfrm>
            <a:off x="3132602" y="4335421"/>
            <a:ext cx="20828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6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attrac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tive</a:t>
            </a:r>
            <a:endParaRPr lang="zh-CN" alt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矩形 14"/>
          <p:cNvSpPr>
            <a:spLocks noChangeArrowheads="1"/>
          </p:cNvSpPr>
          <p:nvPr/>
        </p:nvSpPr>
        <p:spPr bwMode="auto">
          <a:xfrm>
            <a:off x="2185988" y="4869160"/>
            <a:ext cx="21336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6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attrac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tion</a:t>
            </a:r>
            <a:endParaRPr lang="zh-CN" alt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7796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5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5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2" grpId="0"/>
      <p:bldP spid="45063" grpId="0"/>
      <p:bldP spid="45064" grpId="0"/>
      <p:bldP spid="16" grpId="0"/>
      <p:bldP spid="17" grpId="0"/>
      <p:bldP spid="19" grpId="0"/>
      <p:bldP spid="20" grpId="0"/>
      <p:bldP spid="22" grpId="0"/>
      <p:bldP spid="23" grpId="0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内容占位符 2"/>
          <p:cNvSpPr>
            <a:spLocks noGrp="1"/>
          </p:cNvSpPr>
          <p:nvPr>
            <p:ph idx="1"/>
          </p:nvPr>
        </p:nvSpPr>
        <p:spPr>
          <a:xfrm>
            <a:off x="0" y="123825"/>
            <a:ext cx="9144000" cy="6761163"/>
          </a:xfrm>
        </p:spPr>
        <p:txBody>
          <a:bodyPr/>
          <a:lstStyle/>
          <a:p>
            <a:pPr marL="0" indent="0" eaLnBrk="1" hangingPunct="1">
              <a:lnSpc>
                <a:spcPts val="3840"/>
              </a:lnSpc>
              <a:buFont typeface="Arial" charset="0"/>
              <a:buNone/>
              <a:defRPr/>
            </a:pPr>
            <a:r>
              <a:rPr lang="zh-CN" altLang="zh-CN" sz="3600" b="1" dirty="0">
                <a:solidFill>
                  <a:srgbClr val="FF0000"/>
                </a:solidFill>
              </a:rPr>
              <a:t>写出下列单词的变化形式</a:t>
            </a:r>
            <a:endParaRPr lang="en-US" altLang="zh-CN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lnSpc>
                <a:spcPts val="3840"/>
              </a:lnSpc>
              <a:buFont typeface="Arial" charset="0"/>
              <a:buNone/>
              <a:defRPr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关系，联系，亲戚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n._________; 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相关，关联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v.__________;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相关的，关联的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adj.___________; 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关系，关联，人际关系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n._____________</a:t>
            </a:r>
          </a:p>
          <a:p>
            <a:pPr marL="0" indent="0" eaLnBrk="1" hangingPunct="1">
              <a:buFont typeface="Arial" charset="0"/>
              <a:buNone/>
              <a:defRPr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描写；描述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n. ____________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；描述；描绘；形容</a:t>
            </a:r>
            <a:r>
              <a:rPr lang="en-US" altLang="zh-CN" b="1" dirty="0" err="1">
                <a:latin typeface="Times New Roman" pitchFamily="18" charset="0"/>
                <a:cs typeface="Times New Roman" pitchFamily="18" charset="0"/>
              </a:rPr>
              <a:t>vt.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___________ </a:t>
            </a:r>
          </a:p>
          <a:p>
            <a:pPr marL="0" indent="0" eaLnBrk="1" hangingPunct="1">
              <a:buFont typeface="Arial" charset="0"/>
              <a:buNone/>
              <a:defRPr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7. 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安排；筹备；整理</a:t>
            </a:r>
            <a:r>
              <a:rPr lang="en-US" altLang="zh-CN" b="1" dirty="0" err="1">
                <a:latin typeface="Times New Roman" pitchFamily="18" charset="0"/>
                <a:cs typeface="Times New Roman" pitchFamily="18" charset="0"/>
              </a:rPr>
              <a:t>vt.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 _________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；安排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n.____________ </a:t>
            </a:r>
          </a:p>
          <a:p>
            <a:pPr marL="0" indent="0" eaLnBrk="1" hangingPunct="1">
              <a:buFont typeface="Arial" charset="0"/>
              <a:buNone/>
              <a:defRPr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快乐；高兴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n. &amp;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使高兴；使欣喜</a:t>
            </a:r>
            <a:r>
              <a:rPr lang="en-US" altLang="zh-CN" b="1" dirty="0" err="1">
                <a:latin typeface="Times New Roman" pitchFamily="18" charset="0"/>
                <a:cs typeface="Times New Roman" pitchFamily="18" charset="0"/>
              </a:rPr>
              <a:t>vt.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  ________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；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_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感到高兴的；欣喜的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adj.__________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；令人愉快的；可喜的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adj.__________ </a:t>
            </a:r>
          </a:p>
          <a:p>
            <a:pPr marL="0" indent="0" eaLnBrk="1" hangingPunct="1">
              <a:buFont typeface="Arial" charset="0"/>
              <a:buNone/>
              <a:defRPr/>
            </a:pPr>
            <a:endParaRPr lang="zh-CN" altLang="en-US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zh-CN" altLang="en-US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en-US" altLang="zh-CN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Font typeface="Arial" charset="0"/>
              <a:buNone/>
              <a:defRPr/>
            </a:pPr>
            <a:endParaRPr lang="zh-CN" altLang="en-US" b="1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endParaRPr lang="zh-CN" alt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5062" name="矩形 6"/>
          <p:cNvSpPr>
            <a:spLocks noChangeArrowheads="1"/>
          </p:cNvSpPr>
          <p:nvPr/>
        </p:nvSpPr>
        <p:spPr bwMode="auto">
          <a:xfrm>
            <a:off x="4007034" y="641454"/>
            <a:ext cx="18303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6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relation</a:t>
            </a:r>
            <a:endParaRPr lang="zh-CN" altLang="en-US" sz="36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矩形 6"/>
          <p:cNvSpPr>
            <a:spLocks noChangeArrowheads="1"/>
          </p:cNvSpPr>
          <p:nvPr/>
        </p:nvSpPr>
        <p:spPr bwMode="auto">
          <a:xfrm>
            <a:off x="590550" y="1196975"/>
            <a:ext cx="14192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relate</a:t>
            </a:r>
            <a:endParaRPr lang="zh-CN" altLang="en-US" sz="3600" b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矩形 6"/>
          <p:cNvSpPr>
            <a:spLocks noChangeArrowheads="1"/>
          </p:cNvSpPr>
          <p:nvPr/>
        </p:nvSpPr>
        <p:spPr bwMode="auto">
          <a:xfrm>
            <a:off x="6372225" y="1054100"/>
            <a:ext cx="17795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relat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ive</a:t>
            </a:r>
            <a:endParaRPr lang="zh-CN" altLang="en-US" sz="36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7" name="矩形 6"/>
          <p:cNvSpPr>
            <a:spLocks noChangeArrowheads="1"/>
          </p:cNvSpPr>
          <p:nvPr/>
        </p:nvSpPr>
        <p:spPr bwMode="auto">
          <a:xfrm>
            <a:off x="4184650" y="1692275"/>
            <a:ext cx="26511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6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relationship</a:t>
            </a:r>
            <a:endParaRPr lang="zh-CN" altLang="en-US" sz="3600" b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8" name="矩形 3"/>
          <p:cNvSpPr>
            <a:spLocks noChangeArrowheads="1"/>
          </p:cNvSpPr>
          <p:nvPr/>
        </p:nvSpPr>
        <p:spPr bwMode="auto">
          <a:xfrm>
            <a:off x="997598" y="2687126"/>
            <a:ext cx="1736725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describe</a:t>
            </a:r>
            <a:endParaRPr lang="zh-CN" altLang="en-US" sz="3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9" name="矩形 4"/>
          <p:cNvSpPr>
            <a:spLocks noChangeArrowheads="1"/>
          </p:cNvSpPr>
          <p:nvPr/>
        </p:nvSpPr>
        <p:spPr bwMode="auto">
          <a:xfrm>
            <a:off x="2856706" y="2221164"/>
            <a:ext cx="2270125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descri</a:t>
            </a:r>
            <a:r>
              <a:rPr lang="en-US" altLang="zh-CN" sz="3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en-US" altLang="zh-CN" sz="3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tion</a:t>
            </a:r>
            <a:endParaRPr lang="zh-CN" altLang="en-US" sz="3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0" name="矩形 8"/>
          <p:cNvSpPr>
            <a:spLocks noChangeArrowheads="1"/>
          </p:cNvSpPr>
          <p:nvPr/>
        </p:nvSpPr>
        <p:spPr bwMode="auto">
          <a:xfrm>
            <a:off x="4379913" y="3300413"/>
            <a:ext cx="1662112" cy="614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4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arrange</a:t>
            </a:r>
            <a:endParaRPr lang="zh-CN" altLang="en-US" sz="3400" b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矩形 9"/>
          <p:cNvSpPr>
            <a:spLocks noChangeArrowheads="1"/>
          </p:cNvSpPr>
          <p:nvPr/>
        </p:nvSpPr>
        <p:spPr bwMode="auto">
          <a:xfrm>
            <a:off x="392112" y="3808815"/>
            <a:ext cx="2608263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arrang</a:t>
            </a:r>
            <a:r>
              <a:rPr lang="en-US" altLang="zh-CN" sz="3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</a:t>
            </a:r>
            <a:r>
              <a:rPr lang="en-US" altLang="zh-CN" sz="3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ment</a:t>
            </a:r>
            <a:endParaRPr lang="zh-CN" altLang="en-US" sz="3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矩形 12"/>
          <p:cNvSpPr>
            <a:spLocks noChangeArrowheads="1"/>
          </p:cNvSpPr>
          <p:nvPr/>
        </p:nvSpPr>
        <p:spPr bwMode="auto">
          <a:xfrm>
            <a:off x="6842125" y="4413250"/>
            <a:ext cx="1470025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4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delight</a:t>
            </a:r>
            <a:endParaRPr lang="zh-CN" altLang="en-US" sz="3400" b="1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3" name="矩形 13"/>
          <p:cNvSpPr>
            <a:spLocks noChangeArrowheads="1"/>
          </p:cNvSpPr>
          <p:nvPr/>
        </p:nvSpPr>
        <p:spPr bwMode="auto">
          <a:xfrm>
            <a:off x="4440238" y="4941168"/>
            <a:ext cx="19319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delight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ed</a:t>
            </a:r>
            <a:endParaRPr lang="zh-CN" alt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矩形 13"/>
          <p:cNvSpPr>
            <a:spLocks noChangeArrowheads="1"/>
          </p:cNvSpPr>
          <p:nvPr/>
        </p:nvSpPr>
        <p:spPr bwMode="auto">
          <a:xfrm>
            <a:off x="2009775" y="5365750"/>
            <a:ext cx="1981200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4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delight</a:t>
            </a:r>
            <a:r>
              <a:rPr lang="en-US" altLang="zh-CN" sz="34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ful</a:t>
            </a:r>
            <a:endParaRPr lang="zh-CN" altLang="en-US" sz="34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6155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62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内容占位符 2"/>
          <p:cNvSpPr>
            <a:spLocks noGrp="1"/>
          </p:cNvSpPr>
          <p:nvPr>
            <p:ph idx="4294967295"/>
          </p:nvPr>
        </p:nvSpPr>
        <p:spPr>
          <a:xfrm>
            <a:off x="0" y="260350"/>
            <a:ext cx="9144000" cy="6597650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zh-CN" altLang="zh-CN" sz="3600" b="1" dirty="0">
                <a:solidFill>
                  <a:srgbClr val="FF0000"/>
                </a:solidFill>
              </a:rPr>
              <a:t>写出下列单词的变化形式</a:t>
            </a:r>
            <a:endParaRPr lang="en-US" altLang="zh-CN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Font typeface="Arial" charset="0"/>
              <a:buNone/>
            </a:pPr>
            <a:r>
              <a:rPr lang="en-US" altLang="zh-CN" sz="3400" b="1" dirty="0">
                <a:latin typeface="Times New Roman" pitchFamily="18" charset="0"/>
                <a:cs typeface="Times New Roman" pitchFamily="18" charset="0"/>
              </a:rPr>
              <a:t>9. </a:t>
            </a:r>
            <a:r>
              <a:rPr lang="zh-CN" altLang="en-US" sz="3400" b="1" dirty="0">
                <a:latin typeface="Times New Roman" pitchFamily="18" charset="0"/>
                <a:cs typeface="Times New Roman" pitchFamily="18" charset="0"/>
              </a:rPr>
              <a:t>想象；猜想</a:t>
            </a:r>
            <a:r>
              <a:rPr lang="en-US" altLang="zh-CN" sz="3400" b="1" dirty="0">
                <a:latin typeface="Times New Roman" pitchFamily="18" charset="0"/>
                <a:cs typeface="Times New Roman" pitchFamily="18" charset="0"/>
              </a:rPr>
              <a:t>v. __________</a:t>
            </a:r>
            <a:r>
              <a:rPr lang="zh-CN" altLang="en-US" sz="3400" b="1" dirty="0">
                <a:latin typeface="Times New Roman" pitchFamily="18" charset="0"/>
                <a:cs typeface="Times New Roman" pitchFamily="18" charset="0"/>
              </a:rPr>
              <a:t>；想象力；幻想</a:t>
            </a:r>
            <a:r>
              <a:rPr lang="en-US" altLang="zh-CN" sz="3400" b="1" dirty="0">
                <a:latin typeface="Times New Roman" pitchFamily="18" charset="0"/>
                <a:cs typeface="Times New Roman" pitchFamily="18" charset="0"/>
              </a:rPr>
              <a:t>n. __________</a:t>
            </a:r>
            <a:r>
              <a:rPr lang="zh-CN" altLang="en-US" sz="3400" b="1" dirty="0">
                <a:latin typeface="Times New Roman" pitchFamily="18" charset="0"/>
                <a:cs typeface="Times New Roman" pitchFamily="18" charset="0"/>
              </a:rPr>
              <a:t>；可想象的</a:t>
            </a:r>
            <a:r>
              <a:rPr lang="en-US" altLang="zh-CN" sz="3400" b="1" dirty="0">
                <a:latin typeface="Times New Roman" pitchFamily="18" charset="0"/>
                <a:cs typeface="Times New Roman" pitchFamily="18" charset="0"/>
              </a:rPr>
              <a:t>adj._________</a:t>
            </a:r>
            <a:r>
              <a:rPr lang="zh-CN" altLang="en-US" sz="3400" b="1" dirty="0">
                <a:latin typeface="Times New Roman" pitchFamily="18" charset="0"/>
                <a:cs typeface="Times New Roman" pitchFamily="18" charset="0"/>
              </a:rPr>
              <a:t>；假想的；虚构的</a:t>
            </a:r>
            <a:r>
              <a:rPr lang="en-US" altLang="zh-CN" sz="3400" b="1" dirty="0">
                <a:latin typeface="Times New Roman" pitchFamily="18" charset="0"/>
                <a:cs typeface="Times New Roman" pitchFamily="18" charset="0"/>
              </a:rPr>
              <a:t>adj.________</a:t>
            </a:r>
            <a:r>
              <a:rPr lang="zh-CN" altLang="en-US" sz="3400" b="1" dirty="0">
                <a:latin typeface="Times New Roman" pitchFamily="18" charset="0"/>
                <a:cs typeface="Times New Roman" pitchFamily="18" charset="0"/>
              </a:rPr>
              <a:t>；富有想象力的</a:t>
            </a:r>
            <a:r>
              <a:rPr lang="en-US" altLang="zh-CN" sz="3400" b="1" dirty="0">
                <a:latin typeface="Times New Roman" pitchFamily="18" charset="0"/>
                <a:cs typeface="Times New Roman" pitchFamily="18" charset="0"/>
              </a:rPr>
              <a:t>adj. ___________ </a:t>
            </a:r>
          </a:p>
          <a:p>
            <a:pPr marL="0" indent="0" eaLnBrk="1" hangingPunct="1">
              <a:buFont typeface="Arial" charset="0"/>
              <a:buNone/>
            </a:pPr>
            <a:r>
              <a:rPr lang="en-US" altLang="zh-CN" sz="3400" b="1" dirty="0">
                <a:latin typeface="Times New Roman" pitchFamily="18" charset="0"/>
                <a:cs typeface="Times New Roman" pitchFamily="18" charset="0"/>
              </a:rPr>
              <a:t>10. </a:t>
            </a:r>
            <a:r>
              <a:rPr lang="zh-CN" altLang="en-US" sz="3400" b="1" dirty="0">
                <a:latin typeface="Times New Roman" pitchFamily="18" charset="0"/>
                <a:cs typeface="Times New Roman" pitchFamily="18" charset="0"/>
              </a:rPr>
              <a:t>一致的</a:t>
            </a:r>
            <a:r>
              <a:rPr lang="en-US" altLang="zh-CN" sz="3400" b="1" dirty="0">
                <a:latin typeface="Times New Roman" pitchFamily="18" charset="0"/>
                <a:cs typeface="Times New Roman" pitchFamily="18" charset="0"/>
              </a:rPr>
              <a:t>adj. _________</a:t>
            </a:r>
            <a:r>
              <a:rPr lang="zh-CN" altLang="en-US" sz="3400" b="1" dirty="0">
                <a:latin typeface="Times New Roman" pitchFamily="18" charset="0"/>
                <a:cs typeface="Times New Roman" pitchFamily="18" charset="0"/>
              </a:rPr>
              <a:t>；一致</a:t>
            </a:r>
            <a:r>
              <a:rPr lang="en-US" altLang="zh-CN" sz="3400" b="1" dirty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zh-CN" altLang="en-US" sz="3400" b="1" dirty="0">
                <a:latin typeface="Times New Roman" pitchFamily="18" charset="0"/>
                <a:cs typeface="Times New Roman" pitchFamily="18" charset="0"/>
              </a:rPr>
              <a:t>并存，构成，在于</a:t>
            </a:r>
            <a:r>
              <a:rPr lang="en-US" altLang="zh-CN" sz="3400" b="1" dirty="0">
                <a:latin typeface="Times New Roman" pitchFamily="18" charset="0"/>
                <a:cs typeface="Times New Roman" pitchFamily="18" charset="0"/>
              </a:rPr>
              <a:t>v.______</a:t>
            </a:r>
            <a:r>
              <a:rPr lang="zh-CN" altLang="en-US" sz="3400" b="1" dirty="0">
                <a:latin typeface="Times New Roman" pitchFamily="18" charset="0"/>
                <a:cs typeface="Times New Roman" pitchFamily="18" charset="0"/>
              </a:rPr>
              <a:t>；一致</a:t>
            </a:r>
            <a:r>
              <a:rPr lang="en-US" altLang="zh-CN" sz="3400" b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zh-CN" altLang="en-US" sz="3400" b="1" dirty="0">
                <a:latin typeface="Times New Roman" pitchFamily="18" charset="0"/>
                <a:cs typeface="Times New Roman" pitchFamily="18" charset="0"/>
              </a:rPr>
              <a:t>性</a:t>
            </a:r>
            <a:r>
              <a:rPr lang="en-US" altLang="zh-CN" sz="3400" b="1" dirty="0">
                <a:latin typeface="Times New Roman" pitchFamily="18" charset="0"/>
                <a:cs typeface="Times New Roman" pitchFamily="18" charset="0"/>
              </a:rPr>
              <a:t>) n. _________________ </a:t>
            </a:r>
          </a:p>
          <a:p>
            <a:pPr marL="0" indent="0" eaLnBrk="1" hangingPunct="1">
              <a:buFont typeface="Arial" charset="0"/>
              <a:buNone/>
            </a:pPr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Font typeface="Arial" charset="0"/>
              <a:buNone/>
            </a:pPr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Font typeface="Arial" charset="0"/>
              <a:buNone/>
            </a:pPr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矩形 7"/>
          <p:cNvSpPr>
            <a:spLocks noChangeArrowheads="1"/>
          </p:cNvSpPr>
          <p:nvPr/>
        </p:nvSpPr>
        <p:spPr bwMode="auto">
          <a:xfrm>
            <a:off x="3209926" y="932046"/>
            <a:ext cx="1665287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imagine</a:t>
            </a:r>
            <a:endParaRPr lang="zh-CN" altLang="en-US" sz="3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矩形 7"/>
          <p:cNvSpPr>
            <a:spLocks noChangeArrowheads="1"/>
          </p:cNvSpPr>
          <p:nvPr/>
        </p:nvSpPr>
        <p:spPr bwMode="auto">
          <a:xfrm>
            <a:off x="0" y="1387215"/>
            <a:ext cx="24574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imagina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tion</a:t>
            </a:r>
            <a:endParaRPr lang="zh-CN" alt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矩形 7"/>
          <p:cNvSpPr>
            <a:spLocks noChangeArrowheads="1"/>
          </p:cNvSpPr>
          <p:nvPr/>
        </p:nvSpPr>
        <p:spPr bwMode="auto">
          <a:xfrm>
            <a:off x="5056188" y="1454150"/>
            <a:ext cx="229076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4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imagin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able</a:t>
            </a:r>
            <a:endParaRPr lang="zh-CN" altLang="en-US" sz="36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矩形 7"/>
          <p:cNvSpPr>
            <a:spLocks noChangeArrowheads="1"/>
          </p:cNvSpPr>
          <p:nvPr/>
        </p:nvSpPr>
        <p:spPr bwMode="auto">
          <a:xfrm>
            <a:off x="2025261" y="1934487"/>
            <a:ext cx="213836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imagin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ary</a:t>
            </a:r>
            <a:endParaRPr lang="zh-CN" alt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矩形 7"/>
          <p:cNvSpPr>
            <a:spLocks noChangeArrowheads="1"/>
          </p:cNvSpPr>
          <p:nvPr/>
        </p:nvSpPr>
        <p:spPr bwMode="auto">
          <a:xfrm>
            <a:off x="38834" y="2478400"/>
            <a:ext cx="2419350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imagin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ative</a:t>
            </a:r>
            <a:endParaRPr lang="zh-CN" alt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矩形 14"/>
          <p:cNvSpPr>
            <a:spLocks noChangeArrowheads="1"/>
          </p:cNvSpPr>
          <p:nvPr/>
        </p:nvSpPr>
        <p:spPr bwMode="auto">
          <a:xfrm>
            <a:off x="2813050" y="3121025"/>
            <a:ext cx="20621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400" b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consist</a:t>
            </a:r>
            <a:r>
              <a:rPr lang="en-US" altLang="zh-CN" sz="36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ent</a:t>
            </a:r>
            <a:endParaRPr lang="zh-CN" altLang="en-US" sz="3600" b="1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矩形 15"/>
          <p:cNvSpPr>
            <a:spLocks noChangeArrowheads="1"/>
          </p:cNvSpPr>
          <p:nvPr/>
        </p:nvSpPr>
        <p:spPr bwMode="auto">
          <a:xfrm>
            <a:off x="5220072" y="3578373"/>
            <a:ext cx="244009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consist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ence</a:t>
            </a:r>
            <a:r>
              <a:rPr lang="en-US" altLang="zh-CN" sz="3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/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consist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ency</a:t>
            </a:r>
            <a:endParaRPr lang="zh-CN" alt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矩形 16"/>
          <p:cNvSpPr>
            <a:spLocks noChangeArrowheads="1"/>
          </p:cNvSpPr>
          <p:nvPr/>
        </p:nvSpPr>
        <p:spPr bwMode="auto">
          <a:xfrm>
            <a:off x="1237472" y="3578373"/>
            <a:ext cx="1575578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sz="34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consist</a:t>
            </a:r>
            <a:endParaRPr lang="zh-CN" altLang="en-US" sz="34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36543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8" grpId="0"/>
      <p:bldP spid="19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内容占位符 2"/>
          <p:cNvSpPr>
            <a:spLocks noGrp="1"/>
          </p:cNvSpPr>
          <p:nvPr>
            <p:ph idx="1"/>
          </p:nvPr>
        </p:nvSpPr>
        <p:spPr>
          <a:xfrm>
            <a:off x="0" y="-171400"/>
            <a:ext cx="9144000" cy="4824536"/>
          </a:xfrm>
        </p:spPr>
        <p:txBody>
          <a:bodyPr/>
          <a:lstStyle/>
          <a:p>
            <a:pPr marL="0" indent="0" eaLnBrk="1" hangingPunct="1">
              <a:lnSpc>
                <a:spcPts val="3840"/>
              </a:lnSpc>
              <a:buNone/>
            </a:pPr>
            <a:endParaRPr lang="en-US" altLang="zh-CN" sz="3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lnSpc>
                <a:spcPts val="3840"/>
              </a:lnSpc>
              <a:buNone/>
            </a:pPr>
            <a:r>
              <a:rPr lang="zh-CN" altLang="zh-CN" sz="3600" b="1" dirty="0">
                <a:solidFill>
                  <a:srgbClr val="FF0000"/>
                </a:solidFill>
              </a:rPr>
              <a:t>写出下列单词的变化形式</a:t>
            </a:r>
            <a:endParaRPr lang="en-US" altLang="zh-CN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lnSpc>
                <a:spcPts val="3840"/>
              </a:lnSpc>
              <a:buNone/>
            </a:pP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11.  ______ </a:t>
            </a:r>
            <a:r>
              <a:rPr lang="en-US" altLang="zh-CN" sz="3600" b="1" i="1" dirty="0">
                <a:latin typeface="Times New Roman" pitchFamily="18" charset="0"/>
                <a:cs typeface="Times New Roman" pitchFamily="18" charset="0"/>
              </a:rPr>
              <a:t>v. 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划分；分开；除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→________ </a:t>
            </a:r>
            <a:r>
              <a:rPr lang="en-US" altLang="zh-CN" sz="3600" b="1" i="1" dirty="0">
                <a:latin typeface="Times New Roman" pitchFamily="18" charset="0"/>
                <a:cs typeface="Times New Roman" pitchFamily="18" charset="0"/>
              </a:rPr>
              <a:t>adj. 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有分歧的；分开的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→_______ </a:t>
            </a:r>
            <a:r>
              <a:rPr lang="en-US" altLang="zh-CN" sz="3600" b="1" i="1" dirty="0">
                <a:latin typeface="Times New Roman" pitchFamily="18" charset="0"/>
                <a:cs typeface="Times New Roman" pitchFamily="18" charset="0"/>
              </a:rPr>
              <a:t>n. 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分割；部门</a:t>
            </a:r>
            <a:endParaRPr lang="en-US" altLang="zh-CN" sz="3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12. _______ </a:t>
            </a:r>
            <a:r>
              <a:rPr lang="en-US" altLang="zh-CN" sz="3600" b="1" i="1" dirty="0">
                <a:latin typeface="Times New Roman" pitchFamily="18" charset="0"/>
                <a:cs typeface="Times New Roman" pitchFamily="18" charset="0"/>
              </a:rPr>
              <a:t>v. 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澄清；阐明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→___________ </a:t>
            </a:r>
            <a:r>
              <a:rPr lang="en-US" altLang="zh-CN" sz="3600" b="1" i="1" dirty="0">
                <a:latin typeface="Times New Roman" pitchFamily="18" charset="0"/>
                <a:cs typeface="Times New Roman" pitchFamily="18" charset="0"/>
              </a:rPr>
              <a:t>n. 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澄清；说明；净化</a:t>
            </a:r>
            <a:endParaRPr lang="en-US" altLang="zh-CN" sz="3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13. ______ </a:t>
            </a:r>
            <a:r>
              <a:rPr lang="en-US" altLang="zh-CN" sz="3600" b="1" i="1" dirty="0">
                <a:latin typeface="Times New Roman" pitchFamily="18" charset="0"/>
                <a:cs typeface="Times New Roman" pitchFamily="18" charset="0"/>
              </a:rPr>
              <a:t>adj. 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粗糙的，粗暴的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→__________</a:t>
            </a:r>
            <a:r>
              <a:rPr lang="en-US" altLang="zh-CN" sz="3600" b="1" i="1" dirty="0">
                <a:latin typeface="Times New Roman" pitchFamily="18" charset="0"/>
                <a:cs typeface="Times New Roman" pitchFamily="18" charset="0"/>
              </a:rPr>
              <a:t>adv. 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粗略地；粗糙地</a:t>
            </a:r>
            <a:endParaRPr lang="en-US" altLang="zh-CN" sz="3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14. __________ </a:t>
            </a:r>
            <a:r>
              <a:rPr lang="en-US" altLang="zh-CN" sz="3600" b="1" i="1" dirty="0">
                <a:latin typeface="Times New Roman" pitchFamily="18" charset="0"/>
                <a:cs typeface="Times New Roman" pitchFamily="18" charset="0"/>
              </a:rPr>
              <a:t>n. 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收集；收藏品；珍藏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→________</a:t>
            </a:r>
            <a:r>
              <a:rPr lang="en-US" altLang="zh-CN" sz="3600" b="1" i="1" dirty="0" err="1">
                <a:latin typeface="Times New Roman" pitchFamily="18" charset="0"/>
                <a:cs typeface="Times New Roman" pitchFamily="18" charset="0"/>
              </a:rPr>
              <a:t>vt.</a:t>
            </a:r>
            <a:r>
              <a:rPr lang="en-US" altLang="zh-CN" sz="3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收集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→_________</a:t>
            </a:r>
            <a:r>
              <a:rPr lang="en-US" altLang="zh-CN" sz="3600" b="1" i="1" dirty="0">
                <a:latin typeface="Times New Roman" pitchFamily="18" charset="0"/>
                <a:cs typeface="Times New Roman" pitchFamily="18" charset="0"/>
              </a:rPr>
              <a:t>n. 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收藏家</a:t>
            </a:r>
          </a:p>
          <a:p>
            <a:pPr marL="0" indent="0" eaLnBrk="1" hangingPunct="1">
              <a:buNone/>
            </a:pPr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endParaRPr lang="en-US" altLang="zh-CN" sz="3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矩形 6"/>
          <p:cNvSpPr>
            <a:spLocks noChangeArrowheads="1"/>
          </p:cNvSpPr>
          <p:nvPr/>
        </p:nvSpPr>
        <p:spPr bwMode="auto">
          <a:xfrm>
            <a:off x="805465" y="978746"/>
            <a:ext cx="139012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divide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矩形 6"/>
          <p:cNvSpPr>
            <a:spLocks noChangeArrowheads="1"/>
          </p:cNvSpPr>
          <p:nvPr/>
        </p:nvSpPr>
        <p:spPr bwMode="auto">
          <a:xfrm>
            <a:off x="6541652" y="978746"/>
            <a:ext cx="164660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divid</a:t>
            </a:r>
            <a:r>
              <a:rPr lang="en-US" altLang="zh-CN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ed</a:t>
            </a:r>
            <a:endParaRPr lang="zh-CN" alt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矩形 6"/>
          <p:cNvSpPr>
            <a:spLocks noChangeArrowheads="1"/>
          </p:cNvSpPr>
          <p:nvPr/>
        </p:nvSpPr>
        <p:spPr bwMode="auto">
          <a:xfrm>
            <a:off x="4216602" y="1468809"/>
            <a:ext cx="172354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divi</a:t>
            </a:r>
            <a:r>
              <a:rPr lang="en-US" altLang="zh-CN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sion</a:t>
            </a:r>
            <a:endParaRPr lang="zh-CN" alt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矩形 6"/>
          <p:cNvSpPr>
            <a:spLocks noChangeArrowheads="1"/>
          </p:cNvSpPr>
          <p:nvPr/>
        </p:nvSpPr>
        <p:spPr bwMode="auto">
          <a:xfrm>
            <a:off x="624587" y="2097722"/>
            <a:ext cx="146706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clarify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矩形 6"/>
          <p:cNvSpPr>
            <a:spLocks noChangeArrowheads="1"/>
          </p:cNvSpPr>
          <p:nvPr/>
        </p:nvSpPr>
        <p:spPr bwMode="auto">
          <a:xfrm>
            <a:off x="5644396" y="2107308"/>
            <a:ext cx="256993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clarif</a:t>
            </a:r>
            <a:r>
              <a:rPr lang="en-US" altLang="zh-CN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cation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矩形 12"/>
          <p:cNvSpPr>
            <a:spLocks noChangeArrowheads="1"/>
          </p:cNvSpPr>
          <p:nvPr/>
        </p:nvSpPr>
        <p:spPr bwMode="auto">
          <a:xfrm>
            <a:off x="680051" y="3265565"/>
            <a:ext cx="135614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rough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572970" y="3823125"/>
            <a:ext cx="171521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roughly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矩形 9"/>
          <p:cNvSpPr>
            <a:spLocks noChangeArrowheads="1"/>
          </p:cNvSpPr>
          <p:nvPr/>
        </p:nvSpPr>
        <p:spPr bwMode="auto">
          <a:xfrm>
            <a:off x="686214" y="4581128"/>
            <a:ext cx="20383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collection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矩形 10"/>
          <p:cNvSpPr>
            <a:spLocks noChangeArrowheads="1"/>
          </p:cNvSpPr>
          <p:nvPr/>
        </p:nvSpPr>
        <p:spPr bwMode="auto">
          <a:xfrm>
            <a:off x="643746" y="5094036"/>
            <a:ext cx="14287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collect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3" name="矩形 11"/>
          <p:cNvSpPr>
            <a:spLocks noChangeArrowheads="1"/>
          </p:cNvSpPr>
          <p:nvPr/>
        </p:nvSpPr>
        <p:spPr bwMode="auto">
          <a:xfrm>
            <a:off x="4303253" y="5085184"/>
            <a:ext cx="18605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collect</a:t>
            </a:r>
            <a:r>
              <a:rPr lang="en-US" altLang="zh-CN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or</a:t>
            </a:r>
            <a:endParaRPr lang="zh-CN" alt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25974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9" grpId="0"/>
      <p:bldP spid="20" grpId="0"/>
      <p:bldP spid="21" grpId="0"/>
      <p:bldP spid="22" grpId="0"/>
      <p:bldP spid="2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内容占位符 2"/>
          <p:cNvSpPr>
            <a:spLocks noGrp="1"/>
          </p:cNvSpPr>
          <p:nvPr>
            <p:ph idx="1"/>
          </p:nvPr>
        </p:nvSpPr>
        <p:spPr>
          <a:xfrm>
            <a:off x="25623" y="332656"/>
            <a:ext cx="9144001" cy="5620883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zh-CN" altLang="zh-CN" sz="3600" b="1" dirty="0">
                <a:solidFill>
                  <a:srgbClr val="FF0000"/>
                </a:solidFill>
              </a:rPr>
              <a:t>写出下列单词的变化形式</a:t>
            </a:r>
            <a:endParaRPr lang="en-US" altLang="zh-CN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15. _________ </a:t>
            </a:r>
            <a:r>
              <a:rPr lang="en-US" altLang="zh-CN" sz="3600" b="1" i="1" dirty="0">
                <a:latin typeface="Times New Roman" pitchFamily="18" charset="0"/>
                <a:cs typeface="Times New Roman" pitchFamily="18" charset="0"/>
              </a:rPr>
              <a:t>adj. 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不愿意的；不乐意的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→______________</a:t>
            </a:r>
            <a:r>
              <a:rPr lang="en-US" altLang="zh-CN" sz="3600" b="1" i="1" dirty="0">
                <a:latin typeface="Times New Roman" pitchFamily="18" charset="0"/>
                <a:cs typeface="Times New Roman" pitchFamily="18" charset="0"/>
              </a:rPr>
              <a:t>n. 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不愿意；不情愿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→(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反义词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) ________</a:t>
            </a:r>
            <a:r>
              <a:rPr lang="en-US" altLang="zh-CN" sz="3600" b="1" i="1" dirty="0">
                <a:latin typeface="Times New Roman" pitchFamily="18" charset="0"/>
                <a:cs typeface="Times New Roman" pitchFamily="18" charset="0"/>
              </a:rPr>
              <a:t>adj. 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乐意的；心甘情愿的</a:t>
            </a:r>
            <a:endParaRPr lang="en-US" altLang="zh-CN" sz="3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16. ________ </a:t>
            </a:r>
            <a:r>
              <a:rPr lang="en-US" altLang="zh-CN" sz="3600" b="1" i="1" dirty="0">
                <a:latin typeface="Times New Roman" pitchFamily="18" charset="0"/>
                <a:cs typeface="Times New Roman" pitchFamily="18" charset="0"/>
              </a:rPr>
              <a:t>n. 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学会；协会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→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（对比）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____________</a:t>
            </a:r>
            <a:r>
              <a:rPr lang="en-US" altLang="zh-CN" sz="3600" b="1" i="1" dirty="0">
                <a:latin typeface="Times New Roman" pitchFamily="18" charset="0"/>
                <a:cs typeface="Times New Roman" pitchFamily="18" charset="0"/>
              </a:rPr>
              <a:t>n. 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制度；机制；公共机构</a:t>
            </a:r>
            <a:endParaRPr lang="en-US" altLang="zh-CN" sz="3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17. _________ </a:t>
            </a:r>
            <a:r>
              <a:rPr lang="en-US" altLang="zh-CN" sz="3600" b="1" i="1" dirty="0">
                <a:latin typeface="Times New Roman" pitchFamily="18" charset="0"/>
                <a:cs typeface="Times New Roman" pitchFamily="18" charset="0"/>
              </a:rPr>
              <a:t>n. 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教育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→___________</a:t>
            </a:r>
            <a:r>
              <a:rPr lang="en-US" altLang="zh-CN" sz="3600" b="1" i="1" dirty="0">
                <a:latin typeface="Times New Roman" pitchFamily="18" charset="0"/>
                <a:cs typeface="Times New Roman" pitchFamily="18" charset="0"/>
              </a:rPr>
              <a:t>adj. 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教育的；有教育意义的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→_____________</a:t>
            </a:r>
            <a:r>
              <a:rPr lang="en-US" altLang="zh-CN" sz="3600" b="1" i="1" dirty="0">
                <a:latin typeface="Times New Roman" pitchFamily="18" charset="0"/>
                <a:cs typeface="Times New Roman" pitchFamily="18" charset="0"/>
              </a:rPr>
              <a:t>n. 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教育学家</a:t>
            </a:r>
            <a:endParaRPr lang="en-US" altLang="zh-CN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110" name="矩形 9"/>
          <p:cNvSpPr>
            <a:spLocks noChangeArrowheads="1"/>
          </p:cNvSpPr>
          <p:nvPr/>
        </p:nvSpPr>
        <p:spPr bwMode="auto">
          <a:xfrm>
            <a:off x="731981" y="993429"/>
            <a:ext cx="203132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unwilling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111" name="矩形 10"/>
          <p:cNvSpPr>
            <a:spLocks noChangeArrowheads="1"/>
          </p:cNvSpPr>
          <p:nvPr/>
        </p:nvSpPr>
        <p:spPr bwMode="auto">
          <a:xfrm>
            <a:off x="539552" y="1542109"/>
            <a:ext cx="285206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unwillingness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7112" name="矩形 11"/>
          <p:cNvSpPr>
            <a:spLocks noChangeArrowheads="1"/>
          </p:cNvSpPr>
          <p:nvPr/>
        </p:nvSpPr>
        <p:spPr bwMode="auto">
          <a:xfrm>
            <a:off x="700300" y="2188440"/>
            <a:ext cx="151836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willing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731981" y="2695978"/>
            <a:ext cx="1800493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institute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467544" y="3272042"/>
            <a:ext cx="221086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institution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755576" y="3918373"/>
            <a:ext cx="210826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education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矩形 14"/>
          <p:cNvSpPr>
            <a:spLocks noChangeArrowheads="1"/>
          </p:cNvSpPr>
          <p:nvPr/>
        </p:nvSpPr>
        <p:spPr bwMode="auto">
          <a:xfrm>
            <a:off x="4860032" y="3918373"/>
            <a:ext cx="246734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educational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矩形 15"/>
          <p:cNvSpPr>
            <a:spLocks noChangeArrowheads="1"/>
          </p:cNvSpPr>
          <p:nvPr/>
        </p:nvSpPr>
        <p:spPr bwMode="auto">
          <a:xfrm>
            <a:off x="4192890" y="4496178"/>
            <a:ext cx="2929007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educationalist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763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47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47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47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10" grpId="0"/>
      <p:bldP spid="47111" grpId="0"/>
      <p:bldP spid="47112" grpId="0"/>
      <p:bldP spid="12" grpId="0"/>
      <p:bldP spid="13" grpId="0"/>
      <p:bldP spid="14" grpId="0"/>
      <p:bldP spid="15" grpId="0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内容占位符 2"/>
          <p:cNvSpPr>
            <a:spLocks noGrp="1"/>
          </p:cNvSpPr>
          <p:nvPr>
            <p:ph idx="1"/>
          </p:nvPr>
        </p:nvSpPr>
        <p:spPr>
          <a:xfrm>
            <a:off x="0" y="1441450"/>
            <a:ext cx="9001125" cy="5000625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由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……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组成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_____________            </a:t>
            </a:r>
          </a:p>
          <a:p>
            <a:pPr marL="0" indent="0" eaLnBrk="1" hangingPunct="1"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把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……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分成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……</a:t>
            </a:r>
          </a:p>
          <a:p>
            <a:pPr eaLnBrk="1" hangingPunct="1">
              <a:buFont typeface="Arial" charset="0"/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    ______________________________________</a:t>
            </a:r>
            <a:endParaRPr lang="zh-CN" altLang="en-US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摆脱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束缚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；脱离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________________   </a:t>
            </a:r>
          </a:p>
          <a:p>
            <a:pPr marL="0" indent="0" eaLnBrk="1" hangingPunct="1"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值得赞扬；在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……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名下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_____________</a:t>
            </a:r>
            <a:endParaRPr lang="zh-CN" altLang="en-US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省去；遗漏；不考虑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_____________</a:t>
            </a:r>
          </a:p>
          <a:p>
            <a:pPr marL="0" indent="0" eaLnBrk="1" hangingPunct="1"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代替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__________________</a:t>
            </a:r>
            <a:endParaRPr lang="zh-CN" altLang="en-US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7. (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机器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损坏；破坏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_____________</a:t>
            </a:r>
            <a:endParaRPr lang="zh-CN" alt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131" name="矩形 3"/>
          <p:cNvSpPr>
            <a:spLocks noChangeArrowheads="1"/>
          </p:cNvSpPr>
          <p:nvPr/>
        </p:nvSpPr>
        <p:spPr bwMode="auto">
          <a:xfrm>
            <a:off x="2666206" y="1409700"/>
            <a:ext cx="18145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consist of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132" name="矩形 4"/>
          <p:cNvSpPr>
            <a:spLocks noChangeArrowheads="1"/>
          </p:cNvSpPr>
          <p:nvPr/>
        </p:nvSpPr>
        <p:spPr bwMode="auto">
          <a:xfrm>
            <a:off x="488885" y="2598835"/>
            <a:ext cx="7443788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divide…into…(</a:t>
            </a:r>
            <a:r>
              <a:rPr lang="zh-CN" altLang="en-US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被动形式</a:t>
            </a:r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:be divided into) 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133" name="矩形 5"/>
          <p:cNvSpPr>
            <a:spLocks noChangeArrowheads="1"/>
          </p:cNvSpPr>
          <p:nvPr/>
        </p:nvSpPr>
        <p:spPr bwMode="auto">
          <a:xfrm>
            <a:off x="3691731" y="3212976"/>
            <a:ext cx="34512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break away (from)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134" name="矩形 6"/>
          <p:cNvSpPr>
            <a:spLocks noChangeArrowheads="1"/>
          </p:cNvSpPr>
          <p:nvPr/>
        </p:nvSpPr>
        <p:spPr bwMode="auto">
          <a:xfrm>
            <a:off x="4614862" y="3818568"/>
            <a:ext cx="26447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to one’s credit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135" name="矩形 7"/>
          <p:cNvSpPr>
            <a:spLocks noChangeArrowheads="1"/>
          </p:cNvSpPr>
          <p:nvPr/>
        </p:nvSpPr>
        <p:spPr bwMode="auto">
          <a:xfrm>
            <a:off x="4286250" y="4398006"/>
            <a:ext cx="17303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leave out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136" name="矩形 8"/>
          <p:cNvSpPr>
            <a:spLocks noChangeArrowheads="1"/>
          </p:cNvSpPr>
          <p:nvPr/>
        </p:nvSpPr>
        <p:spPr bwMode="auto">
          <a:xfrm>
            <a:off x="1359398" y="5003885"/>
            <a:ext cx="31464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take the place of 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8137" name="矩形 9"/>
          <p:cNvSpPr>
            <a:spLocks noChangeArrowheads="1"/>
          </p:cNvSpPr>
          <p:nvPr/>
        </p:nvSpPr>
        <p:spPr bwMode="auto">
          <a:xfrm>
            <a:off x="3691731" y="5588085"/>
            <a:ext cx="22621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break down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圆角矩形标注 10"/>
          <p:cNvSpPr/>
          <p:nvPr/>
        </p:nvSpPr>
        <p:spPr>
          <a:xfrm>
            <a:off x="144463" y="260648"/>
            <a:ext cx="5272087" cy="719138"/>
          </a:xfrm>
          <a:prstGeom prst="wedgeRoundRectCallou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写出下列词组</a:t>
            </a:r>
            <a:endParaRPr lang="en-US" altLang="zh-CN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8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48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8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48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/>
      <p:bldP spid="48132" grpId="0"/>
      <p:bldP spid="48133" grpId="0"/>
      <p:bldP spid="48134" grpId="0"/>
      <p:bldP spid="48135" grpId="0"/>
      <p:bldP spid="48136" grpId="0"/>
      <p:bldP spid="4813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内容占位符 2"/>
          <p:cNvSpPr>
            <a:spLocks noGrp="1"/>
          </p:cNvSpPr>
          <p:nvPr>
            <p:ph idx="1"/>
          </p:nvPr>
        </p:nvSpPr>
        <p:spPr>
          <a:xfrm>
            <a:off x="0" y="298901"/>
            <a:ext cx="8686800" cy="4697412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让某人高兴的是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________________</a:t>
            </a:r>
            <a:endParaRPr lang="zh-CN" altLang="en-US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9. 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为了方便起见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___________________</a:t>
            </a:r>
            <a:endParaRPr lang="zh-CN" altLang="en-US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10. 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备有；提供有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__________________         </a:t>
            </a:r>
          </a:p>
          <a:p>
            <a:pPr marL="0" indent="0" eaLnBrk="1" hangingPunct="1"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11. 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与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……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争吵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________________</a:t>
            </a:r>
            <a:endParaRPr lang="zh-CN" altLang="en-US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12. 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为某人安排某物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___________________       </a:t>
            </a:r>
          </a:p>
          <a:p>
            <a:pPr marL="0" indent="0" eaLnBrk="1" hangingPunct="1"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13. 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纪念；为了纪念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_______________</a:t>
            </a:r>
            <a:endParaRPr lang="zh-CN" altLang="en-US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14. 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去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……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旅行；旅行到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________________   </a:t>
            </a:r>
          </a:p>
        </p:txBody>
      </p:sp>
      <p:sp>
        <p:nvSpPr>
          <p:cNvPr id="49155" name="矩形 3"/>
          <p:cNvSpPr>
            <a:spLocks noChangeArrowheads="1"/>
          </p:cNvSpPr>
          <p:nvPr/>
        </p:nvSpPr>
        <p:spPr bwMode="auto">
          <a:xfrm>
            <a:off x="3452635" y="298901"/>
            <a:ext cx="29384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to one’s delight 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157" name="矩形 5"/>
          <p:cNvSpPr>
            <a:spLocks noChangeArrowheads="1"/>
          </p:cNvSpPr>
          <p:nvPr/>
        </p:nvSpPr>
        <p:spPr bwMode="auto">
          <a:xfrm>
            <a:off x="3100685" y="901677"/>
            <a:ext cx="29241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for</a:t>
            </a:r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convenience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158" name="矩形 6"/>
          <p:cNvSpPr>
            <a:spLocks noChangeArrowheads="1"/>
          </p:cNvSpPr>
          <p:nvPr/>
        </p:nvSpPr>
        <p:spPr bwMode="auto">
          <a:xfrm>
            <a:off x="3261342" y="1485877"/>
            <a:ext cx="323056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be furnished </a:t>
            </a:r>
            <a:r>
              <a:rPr lang="en-US" altLang="zh-CN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with</a:t>
            </a:r>
            <a:endParaRPr lang="zh-CN" altLang="en-US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159" name="矩形 7"/>
          <p:cNvSpPr>
            <a:spLocks noChangeArrowheads="1"/>
          </p:cNvSpPr>
          <p:nvPr/>
        </p:nvSpPr>
        <p:spPr bwMode="auto">
          <a:xfrm>
            <a:off x="2909238" y="2077507"/>
            <a:ext cx="24796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quarr</a:t>
            </a:r>
            <a:r>
              <a:rPr lang="en-US" altLang="zh-CN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el</a:t>
            </a:r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with 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9160" name="矩形 8"/>
          <p:cNvSpPr>
            <a:spLocks noChangeArrowheads="1"/>
          </p:cNvSpPr>
          <p:nvPr/>
        </p:nvSpPr>
        <p:spPr bwMode="auto">
          <a:xfrm>
            <a:off x="3712985" y="2676111"/>
            <a:ext cx="35179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arrange </a:t>
            </a:r>
            <a:r>
              <a:rPr lang="en-US" altLang="zh-CN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sth</a:t>
            </a:r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altLang="zh-CN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for</a:t>
            </a:r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sb.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矩形 6"/>
          <p:cNvSpPr>
            <a:spLocks noChangeArrowheads="1"/>
          </p:cNvSpPr>
          <p:nvPr/>
        </p:nvSpPr>
        <p:spPr bwMode="auto">
          <a:xfrm>
            <a:off x="3712985" y="3229958"/>
            <a:ext cx="263366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in memory of 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矩形 7"/>
          <p:cNvSpPr>
            <a:spLocks noChangeArrowheads="1"/>
          </p:cNvSpPr>
          <p:nvPr/>
        </p:nvSpPr>
        <p:spPr bwMode="auto">
          <a:xfrm>
            <a:off x="4446271" y="3814158"/>
            <a:ext cx="314007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make a trip to… 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内容占位符 2"/>
          <p:cNvSpPr txBox="1"/>
          <p:nvPr/>
        </p:nvSpPr>
        <p:spPr bwMode="auto">
          <a:xfrm>
            <a:off x="0" y="4828032"/>
            <a:ext cx="8892542" cy="1728192"/>
          </a:xfrm>
          <a:prstGeom prst="rect">
            <a:avLst/>
          </a:prstGeom>
          <a:noFill/>
          <a:ln>
            <a:solidFill>
              <a:srgbClr val="CC00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arrange to do </a:t>
            </a:r>
            <a:r>
              <a:rPr lang="en-US" altLang="zh-CN" b="1" dirty="0" err="1">
                <a:latin typeface="Times New Roman" pitchFamily="18" charset="0"/>
                <a:cs typeface="Times New Roman" pitchFamily="18" charset="0"/>
              </a:rPr>
              <a:t>sth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安排做某事</a:t>
            </a:r>
          </a:p>
          <a:p>
            <a:pPr marL="0" indent="0" eaLnBrk="1" hangingPunct="1"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make arrangements for 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安排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……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；为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……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作安排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9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28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28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28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3" presetClass="entr" presetSubtype="28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9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  <p:bldP spid="49157" grpId="0"/>
      <p:bldP spid="49158" grpId="0"/>
      <p:bldP spid="49159" grpId="0"/>
      <p:bldP spid="4916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4540" y="617397"/>
            <a:ext cx="9144000" cy="5572125"/>
          </a:xfrm>
        </p:spPr>
        <p:txBody>
          <a:bodyPr>
            <a:normAutofit fontScale="92500"/>
          </a:bodyPr>
          <a:lstStyle/>
          <a:p>
            <a:pPr eaLnBrk="1" hangingPunct="1">
              <a:lnSpc>
                <a:spcPct val="90000"/>
              </a:lnSpc>
            </a:pPr>
            <a:endParaRPr lang="zh-CN" altLang="en-US" sz="40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zh-CN" sz="4000" b="1" dirty="0">
                <a:latin typeface="Times New Roman" pitchFamily="18" charset="0"/>
                <a:cs typeface="Times New Roman" pitchFamily="18" charset="0"/>
              </a:rPr>
              <a:t>1. ____ is a pity that the industrial cities ______ (build) in the nineteenth century do not attract ________ (visit). </a:t>
            </a:r>
            <a:r>
              <a:rPr lang="zh-CN" alt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很遗憾</a:t>
            </a:r>
            <a:r>
              <a:rPr lang="zh-CN" altLang="en-US" sz="4000" b="1" dirty="0">
                <a:latin typeface="Times New Roman" pitchFamily="18" charset="0"/>
                <a:cs typeface="Times New Roman" pitchFamily="18" charset="0"/>
              </a:rPr>
              <a:t>，</a:t>
            </a:r>
            <a:r>
              <a:rPr lang="en-US" altLang="zh-CN" sz="4000" b="1" dirty="0">
                <a:latin typeface="Times New Roman" pitchFamily="18" charset="0"/>
                <a:cs typeface="Times New Roman" pitchFamily="18" charset="0"/>
              </a:rPr>
              <a:t>19</a:t>
            </a:r>
            <a:r>
              <a:rPr lang="zh-CN" altLang="en-US" sz="4000" b="1" dirty="0">
                <a:latin typeface="Times New Roman" pitchFamily="18" charset="0"/>
                <a:cs typeface="Times New Roman" pitchFamily="18" charset="0"/>
              </a:rPr>
              <a:t>世纪建的工业城市没有吸引</a:t>
            </a:r>
            <a:r>
              <a:rPr lang="zh-CN" alt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游客</a:t>
            </a:r>
            <a:r>
              <a:rPr lang="zh-CN" altLang="en-US" sz="4000" b="1" dirty="0">
                <a:latin typeface="Times New Roman" pitchFamily="18" charset="0"/>
                <a:cs typeface="Times New Roman" pitchFamily="18" charset="0"/>
              </a:rPr>
              <a:t>。</a:t>
            </a:r>
            <a:r>
              <a:rPr lang="en-US" altLang="zh-CN" sz="4000" b="1" dirty="0">
                <a:latin typeface="Times New Roman" pitchFamily="18" charset="0"/>
                <a:cs typeface="Times New Roman" pitchFamily="18" charset="0"/>
              </a:rPr>
              <a:t>(P10, L22)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zh-CN" sz="4000" b="1" dirty="0">
                <a:latin typeface="Times New Roman" pitchFamily="18" charset="0"/>
                <a:cs typeface="Times New Roman" pitchFamily="18" charset="0"/>
              </a:rPr>
              <a:t>2. Now ______ people refer to England you find Wales _________ (include) as well. 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zh-CN" altLang="en-US" sz="4000" b="1" dirty="0">
                <a:latin typeface="Times New Roman" pitchFamily="18" charset="0"/>
                <a:cs typeface="Times New Roman" pitchFamily="18" charset="0"/>
              </a:rPr>
              <a:t>如今有人提起英格兰，你就会发现威尔士也是</a:t>
            </a:r>
            <a:r>
              <a:rPr lang="zh-CN" alt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包括在内</a:t>
            </a:r>
            <a:r>
              <a:rPr lang="zh-CN" altLang="en-US" sz="4000" b="1" dirty="0">
                <a:latin typeface="Times New Roman" pitchFamily="18" charset="0"/>
                <a:cs typeface="Times New Roman" pitchFamily="18" charset="0"/>
              </a:rPr>
              <a:t>的。</a:t>
            </a:r>
            <a:r>
              <a:rPr lang="en-US" altLang="zh-CN" sz="4000" b="1" dirty="0">
                <a:latin typeface="Times New Roman" pitchFamily="18" charset="0"/>
                <a:cs typeface="Times New Roman" pitchFamily="18" charset="0"/>
              </a:rPr>
              <a:t>(P10, L5)</a:t>
            </a:r>
            <a:endParaRPr lang="zh-CN" altLang="en-US" sz="4000" b="1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endParaRPr lang="zh-CN" altLang="en-US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235" name="矩形 11"/>
          <p:cNvSpPr>
            <a:spLocks noChangeArrowheads="1"/>
          </p:cNvSpPr>
          <p:nvPr/>
        </p:nvSpPr>
        <p:spPr bwMode="auto">
          <a:xfrm>
            <a:off x="724000" y="1083368"/>
            <a:ext cx="5524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4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It</a:t>
            </a:r>
            <a:endParaRPr lang="zh-CN" altLang="en-US" sz="40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236" name="矩形 12"/>
          <p:cNvSpPr>
            <a:spLocks noChangeArrowheads="1"/>
          </p:cNvSpPr>
          <p:nvPr/>
        </p:nvSpPr>
        <p:spPr bwMode="auto">
          <a:xfrm>
            <a:off x="163986" y="1772101"/>
            <a:ext cx="120173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4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built</a:t>
            </a:r>
            <a:endParaRPr lang="zh-CN" altLang="en-US" sz="40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237" name="矩形 13"/>
          <p:cNvSpPr>
            <a:spLocks noChangeArrowheads="1"/>
          </p:cNvSpPr>
          <p:nvPr/>
        </p:nvSpPr>
        <p:spPr bwMode="auto">
          <a:xfrm>
            <a:off x="2411760" y="2132856"/>
            <a:ext cx="1766888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40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visitors</a:t>
            </a:r>
            <a:endParaRPr lang="zh-CN" altLang="en-US" sz="40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矩形 9"/>
          <p:cNvSpPr>
            <a:spLocks noChangeArrowheads="1"/>
          </p:cNvSpPr>
          <p:nvPr/>
        </p:nvSpPr>
        <p:spPr bwMode="auto">
          <a:xfrm>
            <a:off x="1698943" y="3357751"/>
            <a:ext cx="12255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when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矩形 10"/>
          <p:cNvSpPr>
            <a:spLocks noChangeArrowheads="1"/>
          </p:cNvSpPr>
          <p:nvPr/>
        </p:nvSpPr>
        <p:spPr bwMode="auto">
          <a:xfrm>
            <a:off x="2555776" y="3861048"/>
            <a:ext cx="18605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included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圆角矩形标注 7"/>
          <p:cNvSpPr/>
          <p:nvPr/>
        </p:nvSpPr>
        <p:spPr>
          <a:xfrm>
            <a:off x="8654" y="-30092"/>
            <a:ext cx="3059832" cy="647601"/>
          </a:xfrm>
          <a:prstGeom prst="wedgeRoundRectCallou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Key Sentences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52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52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52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5" grpId="0"/>
      <p:bldP spid="52236" grpId="0"/>
      <p:bldP spid="52237" grpId="0"/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4294967295"/>
          </p:nvPr>
        </p:nvSpPr>
        <p:spPr>
          <a:xfrm>
            <a:off x="-9373" y="780470"/>
            <a:ext cx="9144000" cy="6070600"/>
          </a:xfrm>
        </p:spPr>
        <p:txBody>
          <a:bodyPr>
            <a:normAutofit fontScale="92500" lnSpcReduction="10000"/>
          </a:bodyPr>
          <a:lstStyle/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3. It has the oldest port _____ by the Romans in the first century AD, the oldest building ______ by the Anglo-Saxons in the 1060s and the oldest castle ____________ by later Norman rulers in 1066.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它是公元一世纪由罗马人</a:t>
            </a:r>
            <a:r>
              <a:rPr lang="zh-CN" alt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建造的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最古老的港口，有盎格鲁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撒克逊人</a:t>
            </a:r>
            <a:r>
              <a:rPr lang="zh-CN" alt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始建于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11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世纪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60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年代的最古老的建筑，还有公元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1066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年由后来的诺曼人统治者</a:t>
            </a:r>
            <a:r>
              <a:rPr lang="zh-CN" alt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建造的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最古老的城堡。 （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P10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， 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L27)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4. You must keep your eyes ______ if you are going to make your trip to the United Kingdom _________ and __________.</a:t>
            </a:r>
          </a:p>
          <a:p>
            <a:pPr marL="0" indent="0" eaLnBrk="1" hangingPunct="1">
              <a:lnSpc>
                <a:spcPct val="90000"/>
              </a:lnSpc>
              <a:buNone/>
            </a:pP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如果想使你的英国之旅</a:t>
            </a:r>
            <a:r>
              <a:rPr lang="zh-CN" alt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不虚此行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又</a:t>
            </a:r>
            <a:r>
              <a:rPr lang="zh-CN" alt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有意义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，你就必须</a:t>
            </a:r>
            <a:r>
              <a:rPr lang="zh-CN" alt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留心观察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。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(P10, L40)</a:t>
            </a:r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</a:pPr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228" name="矩形 4"/>
          <p:cNvSpPr>
            <a:spLocks noChangeArrowheads="1"/>
          </p:cNvSpPr>
          <p:nvPr/>
        </p:nvSpPr>
        <p:spPr bwMode="auto">
          <a:xfrm>
            <a:off x="4242075" y="620421"/>
            <a:ext cx="110799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built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229" name="矩形 5"/>
          <p:cNvSpPr>
            <a:spLocks noChangeArrowheads="1"/>
          </p:cNvSpPr>
          <p:nvPr/>
        </p:nvSpPr>
        <p:spPr bwMode="auto">
          <a:xfrm>
            <a:off x="7308304" y="1120428"/>
            <a:ext cx="139012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begun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2230" name="矩形 6"/>
          <p:cNvSpPr>
            <a:spLocks noChangeArrowheads="1"/>
          </p:cNvSpPr>
          <p:nvPr/>
        </p:nvSpPr>
        <p:spPr bwMode="auto">
          <a:xfrm>
            <a:off x="1120417" y="1916832"/>
            <a:ext cx="249299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constructed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圆角矩形标注 10"/>
          <p:cNvSpPr/>
          <p:nvPr/>
        </p:nvSpPr>
        <p:spPr>
          <a:xfrm>
            <a:off x="8654" y="-30092"/>
            <a:ext cx="3059832" cy="647601"/>
          </a:xfrm>
          <a:prstGeom prst="wedgeRoundRectCallou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Key Sentences</a:t>
            </a:r>
          </a:p>
        </p:txBody>
      </p:sp>
      <p:sp>
        <p:nvSpPr>
          <p:cNvPr id="12" name="矩形 8"/>
          <p:cNvSpPr>
            <a:spLocks noChangeArrowheads="1"/>
          </p:cNvSpPr>
          <p:nvPr/>
        </p:nvSpPr>
        <p:spPr bwMode="auto">
          <a:xfrm>
            <a:off x="5076056" y="4509120"/>
            <a:ext cx="1133644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open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矩形 8"/>
          <p:cNvSpPr>
            <a:spLocks noChangeArrowheads="1"/>
          </p:cNvSpPr>
          <p:nvPr/>
        </p:nvSpPr>
        <p:spPr bwMode="auto">
          <a:xfrm>
            <a:off x="8654" y="5301208"/>
            <a:ext cx="2082621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enjoyable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矩形 8"/>
          <p:cNvSpPr>
            <a:spLocks noChangeArrowheads="1"/>
          </p:cNvSpPr>
          <p:nvPr/>
        </p:nvSpPr>
        <p:spPr bwMode="auto">
          <a:xfrm>
            <a:off x="2915816" y="5301784"/>
            <a:ext cx="241604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worthwhile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8" grpId="0"/>
      <p:bldP spid="52229" grpId="0"/>
      <p:bldP spid="52230" grpId="0"/>
      <p:bldP spid="12" grpId="0"/>
      <p:bldP spid="13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内容占位符 2"/>
          <p:cNvSpPr>
            <a:spLocks noGrp="1"/>
          </p:cNvSpPr>
          <p:nvPr>
            <p:ph idx="1"/>
          </p:nvPr>
        </p:nvSpPr>
        <p:spPr>
          <a:xfrm>
            <a:off x="0" y="692696"/>
            <a:ext cx="8686800" cy="5616624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5. The temple looked splendid when first ______ (build). 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寺庙</a:t>
            </a:r>
            <a:r>
              <a:rPr lang="zh-CN" alt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刚建成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的时候，看起来很壮观。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(Para.2, P14)</a:t>
            </a:r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6. It seemed strange ______ the man who _____________(develop) communism  ______ have lived and died in London</a:t>
            </a:r>
            <a:r>
              <a:rPr lang="en-US" altLang="zh-CN" sz="3600" b="1" i="1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这个</a:t>
            </a:r>
            <a:r>
              <a:rPr lang="zh-CN" alt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发展了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共产主义的人</a:t>
            </a:r>
            <a:r>
              <a:rPr lang="zh-CN" alt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竟然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在伦敦生活和去世，真是</a:t>
            </a:r>
            <a:r>
              <a:rPr lang="zh-CN" alt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太奇怪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了。（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Para.4, P14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）</a:t>
            </a:r>
          </a:p>
          <a:p>
            <a:pPr eaLnBrk="1" hangingPunct="1"/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03" name="矩形 3"/>
          <p:cNvSpPr>
            <a:spLocks noChangeArrowheads="1"/>
          </p:cNvSpPr>
          <p:nvPr/>
        </p:nvSpPr>
        <p:spPr bwMode="auto">
          <a:xfrm>
            <a:off x="179512" y="1268760"/>
            <a:ext cx="12128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built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04" name="矩形 4"/>
          <p:cNvSpPr>
            <a:spLocks noChangeArrowheads="1"/>
          </p:cNvSpPr>
          <p:nvPr/>
        </p:nvSpPr>
        <p:spPr bwMode="auto">
          <a:xfrm>
            <a:off x="4139952" y="2492896"/>
            <a:ext cx="10858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that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1205" name="矩形 5"/>
          <p:cNvSpPr>
            <a:spLocks noChangeArrowheads="1"/>
          </p:cNvSpPr>
          <p:nvPr/>
        </p:nvSpPr>
        <p:spPr bwMode="auto">
          <a:xfrm>
            <a:off x="49711" y="2996952"/>
            <a:ext cx="30187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had developed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圆角矩形标注 6"/>
          <p:cNvSpPr/>
          <p:nvPr/>
        </p:nvSpPr>
        <p:spPr>
          <a:xfrm>
            <a:off x="8654" y="-30092"/>
            <a:ext cx="3059832" cy="647601"/>
          </a:xfrm>
          <a:prstGeom prst="wedgeRoundRectCallout">
            <a:avLst/>
          </a:prstGeom>
          <a:ln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Key Sentences</a:t>
            </a:r>
          </a:p>
        </p:txBody>
      </p:sp>
      <p:sp>
        <p:nvSpPr>
          <p:cNvPr id="11" name="矩形 5"/>
          <p:cNvSpPr>
            <a:spLocks noChangeArrowheads="1"/>
          </p:cNvSpPr>
          <p:nvPr/>
        </p:nvSpPr>
        <p:spPr bwMode="auto">
          <a:xfrm>
            <a:off x="66382" y="3595816"/>
            <a:ext cx="1492716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should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1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/>
      <p:bldP spid="51204" grpId="0"/>
      <p:bldP spid="51205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46114" name="Oval 2"/>
          <p:cNvSpPr>
            <a:spLocks noChangeArrowheads="1"/>
          </p:cNvSpPr>
          <p:nvPr/>
        </p:nvSpPr>
        <p:spPr bwMode="auto">
          <a:xfrm>
            <a:off x="1836738" y="2708275"/>
            <a:ext cx="6048375" cy="1584325"/>
          </a:xfrm>
          <a:prstGeom prst="ellipse">
            <a:avLst/>
          </a:prstGeom>
          <a:solidFill>
            <a:srgbClr val="990000"/>
          </a:solidFill>
          <a:ln w="9525">
            <a:solidFill>
              <a:schemeClr val="tx1"/>
            </a:solidFill>
            <a:round/>
          </a:ln>
          <a:effectLst>
            <a:outerShdw dist="107763" dir="13500000" sx="125000" sy="125000" algn="b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r>
              <a:rPr lang="en-US" altLang="zh-CN" sz="5400" b="1" dirty="0">
                <a:solidFill>
                  <a:schemeClr val="bg1"/>
                </a:solidFill>
                <a:ea typeface="黑体" pitchFamily="2" charset="-122"/>
              </a:rPr>
              <a:t>Key Points</a:t>
            </a:r>
            <a:endParaRPr lang="zh-CN" altLang="en-US" sz="5400" b="1" dirty="0">
              <a:solidFill>
                <a:schemeClr val="bg1"/>
              </a:solidFill>
              <a:ea typeface="黑体" pitchFamily="2" charset="-122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内容占位符 2"/>
          <p:cNvSpPr>
            <a:spLocks noGrp="1"/>
          </p:cNvSpPr>
          <p:nvPr>
            <p:ph idx="1"/>
          </p:nvPr>
        </p:nvSpPr>
        <p:spPr>
          <a:xfrm>
            <a:off x="285428" y="1038250"/>
            <a:ext cx="8642350" cy="4535190"/>
          </a:xfrm>
          <a:ln>
            <a:solidFill>
              <a:srgbClr val="CC00FF"/>
            </a:solidFill>
            <a:miter lim="800000"/>
          </a:ln>
        </p:spPr>
        <p:txBody>
          <a:bodyPr/>
          <a:lstStyle/>
          <a:p>
            <a:pPr marL="0" indent="0" eaLnBrk="1" hangingPunct="1">
              <a:buNone/>
            </a:pP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1) A</a:t>
            </a:r>
            <a:r>
              <a:rPr lang="zh-CN" alt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consist of</a:t>
            </a:r>
            <a:r>
              <a:rPr lang="zh-CN" alt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</a:t>
            </a:r>
            <a:r>
              <a:rPr lang="zh-CN" alt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zh-CN" alt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 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= A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be made up of B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and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C=A be composed of B and C</a:t>
            </a:r>
          </a:p>
          <a:p>
            <a:pPr marL="0" indent="0" eaLnBrk="1" hangingPunct="1">
              <a:buNone/>
            </a:pP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由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和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组成；</a:t>
            </a:r>
          </a:p>
          <a:p>
            <a:pPr marL="0" indent="0" eaLnBrk="1" hangingPunct="1">
              <a:buNone/>
            </a:pP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2) consist in = lie in </a:t>
            </a:r>
          </a:p>
          <a:p>
            <a:pPr marL="0" indent="0" eaLnBrk="1" hangingPunct="1">
              <a:buNone/>
            </a:pP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存在于；在于</a:t>
            </a:r>
          </a:p>
          <a:p>
            <a:pPr marL="0" indent="0" eaLnBrk="1" hangingPunct="1">
              <a:buNone/>
            </a:pP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3) A</a:t>
            </a:r>
            <a:r>
              <a:rPr lang="zh-CN" alt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consist with</a:t>
            </a:r>
            <a:r>
              <a:rPr lang="zh-CN" alt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 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/A be consistent with B</a:t>
            </a:r>
          </a:p>
          <a:p>
            <a:pPr marL="0" indent="0" eaLnBrk="1" hangingPunct="1">
              <a:buNone/>
            </a:pP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与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一致；符合 </a:t>
            </a:r>
          </a:p>
          <a:p>
            <a:pPr eaLnBrk="1" hangingPunct="1"/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圆角矩形标注 3"/>
          <p:cNvSpPr/>
          <p:nvPr/>
        </p:nvSpPr>
        <p:spPr>
          <a:xfrm>
            <a:off x="92230" y="344487"/>
            <a:ext cx="2124075" cy="503238"/>
          </a:xfrm>
          <a:prstGeom prst="wedgeRoundRectCallou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 consist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6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63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63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63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63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63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内容占位符 2"/>
          <p:cNvSpPr>
            <a:spLocks noGrp="1"/>
          </p:cNvSpPr>
          <p:nvPr>
            <p:ph idx="1"/>
          </p:nvPr>
        </p:nvSpPr>
        <p:spPr>
          <a:xfrm>
            <a:off x="107504" y="980728"/>
            <a:ext cx="9144000" cy="4032448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zh-CN" altLang="en-US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填空</a:t>
            </a:r>
            <a:endParaRPr lang="en-US" altLang="zh-CN" sz="4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(1) The wonder of </a:t>
            </a:r>
            <a:r>
              <a:rPr lang="en-US" altLang="zh-CN" sz="3600" b="1" u="sng" dirty="0">
                <a:latin typeface="Times New Roman" pitchFamily="18" charset="0"/>
                <a:cs typeface="Times New Roman" pitchFamily="18" charset="0"/>
              </a:rPr>
              <a:t>the Forbidden City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600" b="1" u="sng" dirty="0">
                <a:latin typeface="Times New Roman" pitchFamily="18" charset="0"/>
                <a:cs typeface="Times New Roman" pitchFamily="18" charset="0"/>
              </a:rPr>
              <a:t>consists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 ____ its </a:t>
            </a:r>
            <a:r>
              <a:rPr lang="en-US" altLang="zh-CN" sz="3600" b="1" u="sng" dirty="0">
                <a:latin typeface="Times New Roman" pitchFamily="18" charset="0"/>
                <a:cs typeface="Times New Roman" pitchFamily="18" charset="0"/>
              </a:rPr>
              <a:t>splendid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altLang="zh-CN" sz="3600" b="1" u="sng" dirty="0">
                <a:latin typeface="Times New Roman" pitchFamily="18" charset="0"/>
                <a:cs typeface="Times New Roman" pitchFamily="18" charset="0"/>
              </a:rPr>
              <a:t>construction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(2) As we all know, </a:t>
            </a:r>
            <a:r>
              <a:rPr lang="en-US" altLang="zh-CN" sz="3600" b="1" u="sng" dirty="0">
                <a:latin typeface="Times New Roman" pitchFamily="18" charset="0"/>
                <a:cs typeface="Times New Roman" pitchFamily="18" charset="0"/>
              </a:rPr>
              <a:t>theory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 should </a:t>
            </a:r>
            <a:r>
              <a:rPr lang="en-US" altLang="zh-CN" sz="3600" b="1" u="sng" dirty="0">
                <a:latin typeface="Times New Roman" pitchFamily="18" charset="0"/>
                <a:cs typeface="Times New Roman" pitchFamily="18" charset="0"/>
              </a:rPr>
              <a:t>consist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 ____ practice.</a:t>
            </a:r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(3) Do you know how many </a:t>
            </a:r>
            <a:r>
              <a:rPr lang="en-US" altLang="zh-CN" sz="3600" b="1" u="sng" dirty="0">
                <a:latin typeface="Times New Roman" pitchFamily="18" charset="0"/>
                <a:cs typeface="Times New Roman" pitchFamily="18" charset="0"/>
              </a:rPr>
              <a:t>states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 the USA </a:t>
            </a:r>
            <a:r>
              <a:rPr lang="en-US" altLang="zh-CN" sz="3600" b="1" u="sng" dirty="0">
                <a:latin typeface="Times New Roman" pitchFamily="18" charset="0"/>
                <a:cs typeface="Times New Roman" pitchFamily="18" charset="0"/>
              </a:rPr>
              <a:t>consists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 ____?</a:t>
            </a:r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299" name="矩形 3"/>
          <p:cNvSpPr>
            <a:spLocks noChangeArrowheads="1"/>
          </p:cNvSpPr>
          <p:nvPr/>
        </p:nvSpPr>
        <p:spPr bwMode="auto">
          <a:xfrm>
            <a:off x="238078" y="2201290"/>
            <a:ext cx="6794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in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300" name="矩形 4"/>
          <p:cNvSpPr>
            <a:spLocks noChangeArrowheads="1"/>
          </p:cNvSpPr>
          <p:nvPr/>
        </p:nvSpPr>
        <p:spPr bwMode="auto">
          <a:xfrm>
            <a:off x="8069671" y="2867129"/>
            <a:ext cx="10477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with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5301" name="矩形 5"/>
          <p:cNvSpPr>
            <a:spLocks noChangeArrowheads="1"/>
          </p:cNvSpPr>
          <p:nvPr/>
        </p:nvSpPr>
        <p:spPr bwMode="auto">
          <a:xfrm>
            <a:off x="1883334" y="4618058"/>
            <a:ext cx="5651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of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/>
      <p:bldP spid="55300" grpId="0"/>
      <p:bldP spid="5530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258273" y="764704"/>
            <a:ext cx="8893175" cy="53281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FontTx/>
              <a:buNone/>
            </a:pPr>
            <a:r>
              <a:rPr lang="zh-CN" altLang="zh-CN" sz="3600" b="1" kern="1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 divide … into… /be divided into </a:t>
            </a:r>
          </a:p>
          <a:p>
            <a:pPr marL="0" indent="0">
              <a:buFontTx/>
              <a:buNone/>
            </a:pPr>
            <a:r>
              <a:rPr lang="zh-CN" altLang="zh-CN" sz="3600" b="1" kern="0" dirty="0"/>
              <a:t>把…分成…/ 被分割成…</a:t>
            </a:r>
          </a:p>
          <a:p>
            <a:pPr marL="0" indent="0">
              <a:buFontTx/>
              <a:buNone/>
            </a:pPr>
            <a:r>
              <a:rPr lang="zh-CN" altLang="zh-CN" sz="3600" b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separ</a:t>
            </a:r>
            <a:r>
              <a:rPr lang="en-US" altLang="zh-CN" sz="3600" b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ate</a:t>
            </a:r>
            <a:r>
              <a:rPr lang="zh-CN" altLang="zh-CN" sz="3600" b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…from…/ be separated from </a:t>
            </a:r>
          </a:p>
          <a:p>
            <a:pPr marL="0" indent="0">
              <a:buFontTx/>
              <a:buNone/>
            </a:pPr>
            <a:r>
              <a:rPr lang="zh-CN" altLang="zh-CN" sz="3600" b="1" kern="0" dirty="0"/>
              <a:t>把…分离 / 被...分离开</a:t>
            </a:r>
          </a:p>
          <a:p>
            <a:pPr marL="0" indent="0">
              <a:buFontTx/>
              <a:buNone/>
            </a:pPr>
            <a:r>
              <a:rPr lang="zh-CN" altLang="zh-CN" sz="3600" kern="0" dirty="0"/>
              <a:t>Nine </a:t>
            </a:r>
            <a:r>
              <a:rPr lang="zh-CN" altLang="zh-CN" sz="3600" u="sng" kern="0" dirty="0">
                <a:solidFill>
                  <a:srgbClr val="0000FF"/>
                </a:solidFill>
              </a:rPr>
              <a:t>divided by</a:t>
            </a:r>
            <a:r>
              <a:rPr lang="zh-CN" altLang="zh-CN" sz="3600" kern="0" dirty="0"/>
              <a:t> three is three. (</a:t>
            </a:r>
            <a:r>
              <a:rPr lang="en-US" altLang="zh-CN" sz="3600" kern="0" dirty="0"/>
              <a:t>     )</a:t>
            </a:r>
            <a:endParaRPr lang="zh-CN" altLang="zh-CN" sz="3600" kern="0" dirty="0"/>
          </a:p>
          <a:p>
            <a:pPr marL="0" indent="0">
              <a:buFontTx/>
              <a:buNone/>
            </a:pPr>
            <a:r>
              <a:rPr lang="zh-CN" altLang="zh-CN" sz="3600" kern="0" dirty="0"/>
              <a:t>He </a:t>
            </a:r>
            <a:r>
              <a:rPr lang="zh-CN" altLang="zh-CN" sz="3600" u="sng" kern="0" dirty="0">
                <a:solidFill>
                  <a:srgbClr val="0000FF"/>
                </a:solidFill>
              </a:rPr>
              <a:t>divided</a:t>
            </a:r>
            <a:r>
              <a:rPr lang="zh-CN" altLang="zh-CN" sz="3600" kern="0" dirty="0"/>
              <a:t> his money among his five sons.(</a:t>
            </a:r>
            <a:r>
              <a:rPr lang="en-US" altLang="zh-CN" sz="3600" kern="0" dirty="0"/>
              <a:t>        </a:t>
            </a:r>
            <a:r>
              <a:rPr lang="zh-CN" altLang="zh-CN" sz="3600" kern="0" dirty="0"/>
              <a:t>)</a:t>
            </a:r>
          </a:p>
          <a:p>
            <a:endParaRPr lang="zh-CN" altLang="zh-CN" sz="3600" b="1" kern="0" dirty="0"/>
          </a:p>
          <a:p>
            <a:pPr>
              <a:spcBef>
                <a:spcPct val="50000"/>
              </a:spcBef>
              <a:buFontTx/>
              <a:buNone/>
            </a:pPr>
            <a:endParaRPr lang="zh-CN" altLang="zh-CN" sz="3600" b="1" kern="0" dirty="0"/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6597881" y="3428765"/>
            <a:ext cx="658019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rgbClr val="0000FF"/>
                </a:solidFill>
                <a:latin typeface="Arial"/>
                <a:ea typeface="宋体"/>
              </a:rPr>
              <a:t>除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485313" y="4652901"/>
            <a:ext cx="15128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 dirty="0">
                <a:solidFill>
                  <a:srgbClr val="0000FF"/>
                </a:solidFill>
                <a:latin typeface="Arial"/>
                <a:ea typeface="宋体"/>
              </a:rPr>
              <a:t>分配</a:t>
            </a:r>
          </a:p>
        </p:txBody>
      </p:sp>
    </p:spTree>
    <p:extLst>
      <p:ext uri="{BB962C8B-B14F-4D97-AF65-F5344CB8AC3E}">
        <p14:creationId xmlns:p14="http://schemas.microsoft.com/office/powerpoint/2010/main" val="1230240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6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250825" y="1379169"/>
            <a:ext cx="8893175" cy="47141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FontTx/>
              <a:buNone/>
            </a:pPr>
            <a:r>
              <a:rPr lang="en-US" altLang="zh-CN" sz="3600" b="1" kern="0" dirty="0"/>
              <a:t>1. I </a:t>
            </a:r>
            <a:r>
              <a:rPr lang="en-US" altLang="zh-CN" sz="3600" b="1" kern="0" dirty="0">
                <a:solidFill>
                  <a:srgbClr val="FF0000"/>
                </a:solidFill>
              </a:rPr>
              <a:t>_______</a:t>
            </a:r>
            <a:r>
              <a:rPr lang="en-US" altLang="zh-CN" sz="3600" b="1" kern="0" dirty="0"/>
              <a:t> the cake </a:t>
            </a:r>
            <a:r>
              <a:rPr lang="en-US" altLang="zh-CN" sz="3600" b="1" kern="0" dirty="0">
                <a:solidFill>
                  <a:srgbClr val="FF0000"/>
                </a:solidFill>
              </a:rPr>
              <a:t>______</a:t>
            </a:r>
            <a:r>
              <a:rPr lang="en-US" altLang="zh-CN" sz="3600" b="1" kern="0" dirty="0"/>
              <a:t> four parts.</a:t>
            </a:r>
          </a:p>
          <a:p>
            <a:pPr marL="0" indent="0">
              <a:buFontTx/>
              <a:buNone/>
            </a:pPr>
            <a:r>
              <a:rPr lang="en-US" altLang="zh-CN" sz="3600" b="1" kern="0" dirty="0"/>
              <a:t>2. The cake </a:t>
            </a:r>
            <a:r>
              <a:rPr lang="en-US" altLang="zh-CN" sz="3600" b="1" kern="0" dirty="0">
                <a:solidFill>
                  <a:srgbClr val="FF0000"/>
                </a:solidFill>
              </a:rPr>
              <a:t>_____________</a:t>
            </a:r>
            <a:r>
              <a:rPr lang="en-US" altLang="zh-CN" sz="3600" b="1" kern="0" dirty="0"/>
              <a:t> four parts (by me). </a:t>
            </a:r>
          </a:p>
          <a:p>
            <a:pPr marL="0" indent="0">
              <a:buFontTx/>
              <a:buNone/>
            </a:pPr>
            <a:r>
              <a:rPr lang="en-US" altLang="zh-CN" sz="3600" b="1" kern="0" dirty="0"/>
              <a:t>3. Let’s ___________ the good apples _____ the bad ones.</a:t>
            </a:r>
          </a:p>
          <a:p>
            <a:pPr marL="0" indent="0">
              <a:buFontTx/>
              <a:buNone/>
            </a:pPr>
            <a:r>
              <a:rPr lang="en-US" altLang="zh-CN" sz="3600" b="1" kern="0" dirty="0"/>
              <a:t>4. A group of six women and 23 children got ______________ the others. 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1132290" y="1366083"/>
            <a:ext cx="489743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0000FF"/>
                </a:solidFill>
                <a:latin typeface="Arial"/>
                <a:ea typeface="宋体"/>
              </a:rPr>
              <a:t>divided                   into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719834" y="2007433"/>
            <a:ext cx="37433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0000FF"/>
                </a:solidFill>
                <a:latin typeface="Arial"/>
                <a:ea typeface="宋体"/>
              </a:rPr>
              <a:t>was divided into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3074907" y="5038963"/>
            <a:ext cx="338613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dirty="0">
                <a:solidFill>
                  <a:srgbClr val="FF0000"/>
                </a:solidFill>
                <a:latin typeface="Arial"/>
                <a:ea typeface="宋体"/>
              </a:rPr>
              <a:t>separated from</a:t>
            </a: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531572" y="3284984"/>
            <a:ext cx="5113337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ts val="0"/>
              </a:spcBef>
            </a:pPr>
            <a:r>
              <a:rPr lang="en-US" altLang="zh-CN" dirty="0">
                <a:solidFill>
                  <a:srgbClr val="FF0000"/>
                </a:solidFill>
                <a:latin typeface="Arial"/>
                <a:ea typeface="宋体"/>
              </a:rPr>
              <a:t>           separate</a:t>
            </a:r>
          </a:p>
          <a:p>
            <a:pPr>
              <a:spcBef>
                <a:spcPts val="0"/>
              </a:spcBef>
            </a:pPr>
            <a:r>
              <a:rPr lang="en-US" altLang="zh-CN" dirty="0">
                <a:solidFill>
                  <a:srgbClr val="FF0000"/>
                </a:solidFill>
                <a:latin typeface="Arial"/>
                <a:ea typeface="宋体"/>
              </a:rPr>
              <a:t>from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3528" y="672044"/>
            <a:ext cx="1872208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b="1" dirty="0">
                <a:solidFill>
                  <a:srgbClr val="FF0000"/>
                </a:solidFill>
              </a:rPr>
              <a:t>填空</a:t>
            </a:r>
          </a:p>
        </p:txBody>
      </p:sp>
    </p:spTree>
    <p:extLst>
      <p:ext uri="{BB962C8B-B14F-4D97-AF65-F5344CB8AC3E}">
        <p14:creationId xmlns:p14="http://schemas.microsoft.com/office/powerpoint/2010/main" val="2370224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  <p:bldP spid="6" grpId="0" autoUpdateAnimBg="0"/>
      <p:bldP spid="7" grpId="0" autoUpdateAnimBg="0"/>
      <p:bldP spid="8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内容占位符 2"/>
          <p:cNvSpPr>
            <a:spLocks noGrp="1"/>
          </p:cNvSpPr>
          <p:nvPr>
            <p:ph idx="1"/>
          </p:nvPr>
        </p:nvSpPr>
        <p:spPr>
          <a:xfrm>
            <a:off x="755576" y="873060"/>
            <a:ext cx="3851597" cy="5545286"/>
          </a:xfrm>
          <a:ln>
            <a:solidFill>
              <a:srgbClr val="CC00FF"/>
            </a:solidFill>
            <a:miter lim="800000"/>
          </a:ln>
        </p:spPr>
        <p:txBody>
          <a:bodyPr/>
          <a:lstStyle/>
          <a:p>
            <a:pPr marL="0" indent="0" eaLnBrk="1" hangingPunct="1">
              <a:lnSpc>
                <a:spcPts val="364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break the rules </a:t>
            </a:r>
          </a:p>
          <a:p>
            <a:pPr marL="0" indent="0" eaLnBrk="1" hangingPunct="1">
              <a:lnSpc>
                <a:spcPts val="3640"/>
              </a:lnSpc>
              <a:buNone/>
            </a:pP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违反规定</a:t>
            </a:r>
          </a:p>
          <a:p>
            <a:pPr marL="0" indent="0" eaLnBrk="1" hangingPunct="1">
              <a:lnSpc>
                <a:spcPts val="364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break the world record </a:t>
            </a:r>
          </a:p>
          <a:p>
            <a:pPr marL="0" indent="0" eaLnBrk="1" hangingPunct="1">
              <a:lnSpc>
                <a:spcPts val="3640"/>
              </a:lnSpc>
              <a:buNone/>
            </a:pP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打破世界纪录</a:t>
            </a:r>
          </a:p>
          <a:p>
            <a:pPr marL="0" indent="0" eaLnBrk="1" hangingPunct="1">
              <a:lnSpc>
                <a:spcPts val="364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break away from </a:t>
            </a:r>
          </a:p>
          <a:p>
            <a:pPr marL="0" indent="0" eaLnBrk="1" hangingPunct="1">
              <a:lnSpc>
                <a:spcPts val="3640"/>
              </a:lnSpc>
              <a:buNone/>
            </a:pP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挣脱；脱离</a:t>
            </a:r>
          </a:p>
          <a:p>
            <a:pPr marL="0" indent="0" eaLnBrk="1" hangingPunct="1">
              <a:lnSpc>
                <a:spcPts val="364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break down </a:t>
            </a:r>
          </a:p>
          <a:p>
            <a:pPr marL="0" indent="0" eaLnBrk="1" hangingPunct="1">
              <a:lnSpc>
                <a:spcPts val="3640"/>
              </a:lnSpc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机器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出故障；身体垮掉</a:t>
            </a:r>
          </a:p>
        </p:txBody>
      </p:sp>
      <p:sp>
        <p:nvSpPr>
          <p:cNvPr id="5" name="圆角矩形标注 4"/>
          <p:cNvSpPr/>
          <p:nvPr/>
        </p:nvSpPr>
        <p:spPr>
          <a:xfrm>
            <a:off x="251520" y="176235"/>
            <a:ext cx="1884785" cy="503237"/>
          </a:xfrm>
          <a:prstGeom prst="wedgeRoundRectCallou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3. break</a:t>
            </a:r>
          </a:p>
        </p:txBody>
      </p:sp>
      <p:sp>
        <p:nvSpPr>
          <p:cNvPr id="6" name="内容占位符 2"/>
          <p:cNvSpPr txBox="1"/>
          <p:nvPr/>
        </p:nvSpPr>
        <p:spPr bwMode="auto">
          <a:xfrm>
            <a:off x="4788024" y="888050"/>
            <a:ext cx="3851597" cy="4679950"/>
          </a:xfrm>
          <a:prstGeom prst="rect">
            <a:avLst/>
          </a:prstGeom>
          <a:noFill/>
          <a:ln>
            <a:solidFill>
              <a:srgbClr val="CC00FF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ts val="364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break into </a:t>
            </a:r>
          </a:p>
          <a:p>
            <a:pPr marL="0" indent="0" eaLnBrk="1" hangingPunct="1">
              <a:lnSpc>
                <a:spcPts val="3640"/>
              </a:lnSpc>
              <a:buNone/>
            </a:pPr>
            <a:r>
              <a:rPr lang="zh-CN" altLang="en-US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破门而入；闯入</a:t>
            </a:r>
          </a:p>
          <a:p>
            <a:pPr marL="0" indent="0" eaLnBrk="1" hangingPunct="1">
              <a:lnSpc>
                <a:spcPts val="364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break out </a:t>
            </a:r>
          </a:p>
          <a:p>
            <a:pPr marL="0" indent="0" eaLnBrk="1" hangingPunct="1">
              <a:lnSpc>
                <a:spcPts val="3640"/>
              </a:lnSpc>
              <a:buNone/>
            </a:pPr>
            <a:r>
              <a:rPr lang="en-US" altLang="zh-CN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zh-CN" altLang="en-US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战争，火灾</a:t>
            </a:r>
            <a:r>
              <a:rPr lang="en-US" altLang="zh-CN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zh-CN" altLang="en-US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爆发</a:t>
            </a:r>
          </a:p>
          <a:p>
            <a:pPr marL="0" indent="0" eaLnBrk="1" hangingPunct="1">
              <a:lnSpc>
                <a:spcPts val="364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break up </a:t>
            </a:r>
          </a:p>
          <a:p>
            <a:pPr marL="0" indent="0" eaLnBrk="1" hangingPunct="1">
              <a:lnSpc>
                <a:spcPts val="3640"/>
              </a:lnSpc>
              <a:buNone/>
            </a:pPr>
            <a:r>
              <a:rPr lang="zh-CN" altLang="en-US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分解；结束；解散</a:t>
            </a:r>
            <a:endParaRPr lang="en-US" altLang="zh-CN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lnSpc>
                <a:spcPts val="364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break off</a:t>
            </a:r>
          </a:p>
          <a:p>
            <a:pPr marL="0" indent="0" eaLnBrk="1" hangingPunct="1">
              <a:lnSpc>
                <a:spcPts val="3640"/>
              </a:lnSpc>
              <a:buNone/>
            </a:pPr>
            <a:r>
              <a:rPr lang="zh-CN" altLang="en-US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突然停止，暂停</a:t>
            </a:r>
          </a:p>
          <a:p>
            <a:pPr eaLnBrk="1" hangingPunct="1"/>
            <a:endParaRPr lang="zh-CN" altLang="en-US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内容占位符 2"/>
          <p:cNvSpPr>
            <a:spLocks noGrp="1"/>
          </p:cNvSpPr>
          <p:nvPr>
            <p:ph idx="1"/>
          </p:nvPr>
        </p:nvSpPr>
        <p:spPr>
          <a:xfrm>
            <a:off x="13058" y="928687"/>
            <a:ext cx="9144000" cy="5000625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填空</a:t>
            </a:r>
          </a:p>
          <a:p>
            <a:pPr marL="0" indent="0" eaLnBrk="1" hangingPunct="1"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       “Richard has to (1)________________ our team, because he (2)_________________.” His coach announced it in the media yesterday. Richard, who (3)_____________________ in 200-meter race in London Olympic Games, (4) ______________his training for frequent activities. </a:t>
            </a:r>
            <a:endParaRPr lang="zh-CN" altLang="en-US" b="1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zh-CN" alt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5779" name="矩形 3"/>
          <p:cNvSpPr>
            <a:spLocks noChangeArrowheads="1"/>
          </p:cNvSpPr>
          <p:nvPr/>
        </p:nvSpPr>
        <p:spPr bwMode="auto">
          <a:xfrm>
            <a:off x="4355975" y="1507269"/>
            <a:ext cx="31781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break away from</a:t>
            </a:r>
            <a:endParaRPr lang="zh-CN" altLang="en-US" sz="32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5780" name="矩形 4"/>
          <p:cNvSpPr>
            <a:spLocks noChangeArrowheads="1"/>
          </p:cNvSpPr>
          <p:nvPr/>
        </p:nvSpPr>
        <p:spPr bwMode="auto">
          <a:xfrm>
            <a:off x="3635896" y="2052638"/>
            <a:ext cx="30845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breaks the rules</a:t>
            </a:r>
            <a:endParaRPr lang="zh-CN" altLang="en-US" sz="32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5781" name="矩形 5"/>
          <p:cNvSpPr>
            <a:spLocks noChangeArrowheads="1"/>
          </p:cNvSpPr>
          <p:nvPr/>
        </p:nvSpPr>
        <p:spPr bwMode="auto">
          <a:xfrm>
            <a:off x="3192339" y="2996952"/>
            <a:ext cx="43418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broke the world record </a:t>
            </a:r>
            <a:endParaRPr lang="zh-CN" altLang="en-US" sz="32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5782" name="矩形 6"/>
          <p:cNvSpPr>
            <a:spLocks noChangeArrowheads="1"/>
          </p:cNvSpPr>
          <p:nvPr/>
        </p:nvSpPr>
        <p:spPr bwMode="auto">
          <a:xfrm>
            <a:off x="251520" y="3983660"/>
            <a:ext cx="27733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had broken off</a:t>
            </a:r>
            <a:endParaRPr lang="zh-CN" altLang="en-US" sz="32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57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5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5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5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/>
      <p:bldP spid="75780" grpId="0"/>
      <p:bldP spid="75781" grpId="0"/>
      <p:bldP spid="7578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内容占位符 2"/>
          <p:cNvSpPr>
            <a:spLocks noGrp="1"/>
          </p:cNvSpPr>
          <p:nvPr>
            <p:ph idx="1"/>
          </p:nvPr>
        </p:nvSpPr>
        <p:spPr>
          <a:xfrm>
            <a:off x="0" y="1303338"/>
            <a:ext cx="8929688" cy="4840287"/>
          </a:xfrm>
        </p:spPr>
        <p:txBody>
          <a:bodyPr/>
          <a:lstStyle/>
          <a:p>
            <a:pPr>
              <a:buFont typeface="Arial" charset="0"/>
              <a:buNone/>
            </a:pP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        His coach said he would (5)____________ sooner or later, if he kept drinking like that. “A war” between them(6) ____________ this morning. Richard was so angry that he (7)____________ the room, where there was meeting. Richard cut in, “It is time to (8)____________ the team, our coach is too strict. We need more freedom.”</a:t>
            </a:r>
            <a:endParaRPr lang="zh-CN" alt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6803" name="矩形 3"/>
          <p:cNvSpPr>
            <a:spLocks noChangeArrowheads="1"/>
          </p:cNvSpPr>
          <p:nvPr/>
        </p:nvSpPr>
        <p:spPr bwMode="auto">
          <a:xfrm>
            <a:off x="4427984" y="2261630"/>
            <a:ext cx="1865312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broke out</a:t>
            </a:r>
            <a:endParaRPr lang="zh-CN" altLang="en-US" sz="32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6804" name="矩形 4"/>
          <p:cNvSpPr>
            <a:spLocks noChangeArrowheads="1"/>
          </p:cNvSpPr>
          <p:nvPr/>
        </p:nvSpPr>
        <p:spPr bwMode="auto">
          <a:xfrm>
            <a:off x="971600" y="3284984"/>
            <a:ext cx="1978025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broke into</a:t>
            </a:r>
            <a:endParaRPr lang="zh-CN" altLang="en-US" sz="32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6805" name="矩形 5"/>
          <p:cNvSpPr>
            <a:spLocks noChangeArrowheads="1"/>
          </p:cNvSpPr>
          <p:nvPr/>
        </p:nvSpPr>
        <p:spPr bwMode="auto">
          <a:xfrm>
            <a:off x="999372" y="4175865"/>
            <a:ext cx="17526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break up</a:t>
            </a:r>
            <a:endParaRPr lang="zh-CN" altLang="en-US" sz="32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5783" name="矩形 7"/>
          <p:cNvSpPr>
            <a:spLocks noChangeArrowheads="1"/>
          </p:cNvSpPr>
          <p:nvPr/>
        </p:nvSpPr>
        <p:spPr bwMode="auto">
          <a:xfrm>
            <a:off x="5748536" y="1268413"/>
            <a:ext cx="2249487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3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break down</a:t>
            </a:r>
            <a:endParaRPr lang="zh-CN" altLang="en-US" sz="3200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5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6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3" grpId="0"/>
      <p:bldP spid="76804" grpId="0"/>
      <p:bldP spid="76805" grpId="0"/>
      <p:bldP spid="7578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内容占位符 2"/>
          <p:cNvSpPr>
            <a:spLocks noGrp="1"/>
          </p:cNvSpPr>
          <p:nvPr>
            <p:ph idx="1"/>
          </p:nvPr>
        </p:nvSpPr>
        <p:spPr>
          <a:xfrm>
            <a:off x="0" y="1700808"/>
            <a:ext cx="8543925" cy="3354040"/>
          </a:xfrm>
          <a:ln>
            <a:solidFill>
              <a:srgbClr val="CC00FF"/>
            </a:solidFill>
            <a:miter lim="800000"/>
          </a:ln>
        </p:spPr>
        <p:txBody>
          <a:bodyPr/>
          <a:lstStyle/>
          <a:p>
            <a:pPr eaLnBrk="1" hangingPunct="1"/>
            <a:r>
              <a:rPr lang="en-US" altLang="zh-CN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 one’s credit </a:t>
            </a:r>
          </a:p>
          <a:p>
            <a:pPr eaLnBrk="1" hangingPunct="1"/>
            <a:r>
              <a:rPr lang="zh-CN" altLang="en-US" sz="4000" b="1" dirty="0">
                <a:latin typeface="Times New Roman" pitchFamily="18" charset="0"/>
                <a:cs typeface="Times New Roman" pitchFamily="18" charset="0"/>
              </a:rPr>
              <a:t>值得赞扬的是</a:t>
            </a:r>
          </a:p>
          <a:p>
            <a:pPr eaLnBrk="1" hangingPunct="1"/>
            <a:r>
              <a:rPr lang="en-US" altLang="zh-CN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credit </a:t>
            </a:r>
            <a:r>
              <a:rPr lang="en-US" altLang="zh-CN" sz="4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sth</a:t>
            </a:r>
            <a:r>
              <a:rPr lang="en-US" altLang="zh-CN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to sb./</a:t>
            </a:r>
            <a:r>
              <a:rPr lang="en-US" altLang="zh-CN" sz="4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sth</a:t>
            </a:r>
            <a:r>
              <a:rPr lang="en-US" altLang="zh-CN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1" hangingPunct="1"/>
            <a:r>
              <a:rPr lang="zh-CN" altLang="en-US" sz="4000" b="1" dirty="0">
                <a:latin typeface="Times New Roman" pitchFamily="18" charset="0"/>
                <a:cs typeface="Times New Roman" pitchFamily="18" charset="0"/>
              </a:rPr>
              <a:t>把</a:t>
            </a:r>
            <a:r>
              <a:rPr lang="en-US" altLang="zh-CN" sz="4000" b="1" dirty="0">
                <a:latin typeface="Times New Roman" pitchFamily="18" charset="0"/>
                <a:cs typeface="Times New Roman" pitchFamily="18" charset="0"/>
              </a:rPr>
              <a:t>……</a:t>
            </a:r>
            <a:r>
              <a:rPr lang="zh-CN" altLang="en-US" sz="4000" b="1" dirty="0">
                <a:latin typeface="Times New Roman" pitchFamily="18" charset="0"/>
                <a:cs typeface="Times New Roman" pitchFamily="18" charset="0"/>
              </a:rPr>
              <a:t>归功于</a:t>
            </a:r>
            <a:r>
              <a:rPr lang="en-US" altLang="zh-CN" sz="4000" b="1" dirty="0">
                <a:latin typeface="Times New Roman" pitchFamily="18" charset="0"/>
                <a:cs typeface="Times New Roman" pitchFamily="18" charset="0"/>
              </a:rPr>
              <a:t>……</a:t>
            </a:r>
            <a:endParaRPr lang="zh-CN" altLang="en-US" sz="4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圆角矩形标注 3"/>
          <p:cNvSpPr>
            <a:spLocks noChangeArrowheads="1"/>
          </p:cNvSpPr>
          <p:nvPr/>
        </p:nvSpPr>
        <p:spPr bwMode="auto">
          <a:xfrm>
            <a:off x="0" y="116632"/>
            <a:ext cx="1979712" cy="1152128"/>
          </a:xfrm>
          <a:prstGeom prst="wedgeRoundRectCallout">
            <a:avLst>
              <a:gd name="adj1" fmla="val -28222"/>
              <a:gd name="adj2" fmla="val 37500"/>
              <a:gd name="adj3" fmla="val 16667"/>
            </a:avLst>
          </a:prstGeom>
          <a:solidFill>
            <a:srgbClr val="DBEEF4"/>
          </a:solidFill>
          <a:ln w="25400" algn="ctr">
            <a:solidFill>
              <a:srgbClr val="DBEEF4"/>
            </a:solidFill>
            <a:miter lim="800000"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4. credit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93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93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93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93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内容占位符 2"/>
          <p:cNvSpPr>
            <a:spLocks noGrp="1"/>
          </p:cNvSpPr>
          <p:nvPr>
            <p:ph idx="4294967295"/>
          </p:nvPr>
        </p:nvSpPr>
        <p:spPr>
          <a:xfrm>
            <a:off x="0" y="30163"/>
            <a:ext cx="9144000" cy="5991225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4. credit </a:t>
            </a:r>
            <a:r>
              <a:rPr lang="en-US" altLang="zh-CN" sz="36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n. </a:t>
            </a:r>
            <a:r>
              <a:rPr lang="zh-CN" alt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信用；赞扬；声誉</a:t>
            </a:r>
          </a:p>
          <a:p>
            <a:pPr eaLnBrk="1" hangingPunct="1">
              <a:buFont typeface="Wingdings" pitchFamily="2" charset="2"/>
              <a:buNone/>
            </a:pPr>
            <a:r>
              <a:rPr lang="en-US" altLang="zh-CN" sz="36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</a:t>
            </a:r>
            <a:r>
              <a:rPr lang="en-US" altLang="zh-CN" sz="36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vt.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zh-CN" alt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信任；把</a:t>
            </a: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……</a:t>
            </a:r>
            <a:r>
              <a:rPr lang="zh-CN" alt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归功于</a:t>
            </a:r>
          </a:p>
          <a:p>
            <a:pPr marL="0" indent="0" eaLnBrk="1" hangingPunct="1">
              <a:buNone/>
            </a:pP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(1) _____________(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值得赞扬的是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), the three sons of the poor farmer </a:t>
            </a:r>
            <a:r>
              <a:rPr lang="en-US" altLang="zh-CN" sz="3600" b="1" u="sng" dirty="0">
                <a:latin typeface="Times New Roman" pitchFamily="18" charset="0"/>
                <a:cs typeface="Times New Roman" pitchFamily="18" charset="0"/>
              </a:rPr>
              <a:t>graduated from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 Beijing University.(=It is his credit that…)</a:t>
            </a:r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8371" name="矩形 3"/>
          <p:cNvSpPr>
            <a:spLocks noChangeArrowheads="1"/>
          </p:cNvSpPr>
          <p:nvPr/>
        </p:nvSpPr>
        <p:spPr bwMode="auto">
          <a:xfrm>
            <a:off x="671116" y="1375846"/>
            <a:ext cx="27622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To his credit 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内容占位符 2"/>
          <p:cNvSpPr txBox="1"/>
          <p:nvPr/>
        </p:nvSpPr>
        <p:spPr>
          <a:xfrm>
            <a:off x="17967" y="3468750"/>
            <a:ext cx="8604250" cy="347099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(2) He always _____________________ (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把他的成功归功于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) his teachers.</a:t>
            </a:r>
          </a:p>
          <a:p>
            <a:pPr marL="0" indent="0" eaLnBrk="1" hangingPunct="1">
              <a:buNone/>
            </a:pPr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(3) I have no </a:t>
            </a:r>
            <a:r>
              <a:rPr lang="en-US" altLang="zh-CN" sz="3600" b="1" u="sng" dirty="0">
                <a:latin typeface="Times New Roman" pitchFamily="18" charset="0"/>
                <a:cs typeface="Times New Roman" pitchFamily="18" charset="0"/>
              </a:rPr>
              <a:t>cash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 on me but I can pay it _________________ (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用信用卡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).</a:t>
            </a:r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2699792" y="3470196"/>
            <a:ext cx="540853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credits/owes his success to 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6311" y="5855277"/>
            <a:ext cx="36512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CC00FF"/>
                </a:solidFill>
                <a:latin typeface="Times New Roman" pitchFamily="18" charset="0"/>
                <a:cs typeface="Times New Roman" pitchFamily="18" charset="0"/>
              </a:rPr>
              <a:t>by</a:t>
            </a:r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my credit card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/>
      <p:bldP spid="5" grpId="0"/>
      <p:bldP spid="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250825" y="611839"/>
            <a:ext cx="8304213" cy="5973762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buFontTx/>
              <a:buNone/>
            </a:pPr>
            <a:r>
              <a:rPr lang="en-US" altLang="zh-CN" sz="3600" b="1" kern="1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zh-CN" altLang="zh-CN" sz="3600" b="1" kern="1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.convenience n.</a:t>
            </a:r>
          </a:p>
          <a:p>
            <a:pPr>
              <a:buFontTx/>
              <a:buNone/>
            </a:pPr>
            <a:r>
              <a:rPr lang="zh-CN" altLang="zh-CN" sz="3600" kern="0" dirty="0">
                <a:latin typeface="Comic Sans MS" pitchFamily="66" charset="0"/>
              </a:rPr>
              <a:t>   ___convenience 为…方便起见</a:t>
            </a:r>
          </a:p>
          <a:p>
            <a:pPr>
              <a:buFontTx/>
              <a:buNone/>
            </a:pPr>
            <a:r>
              <a:rPr lang="zh-CN" altLang="zh-CN" sz="3600" kern="0" dirty="0">
                <a:latin typeface="Comic Sans MS" pitchFamily="66" charset="0"/>
              </a:rPr>
              <a:t>   ___ sb</a:t>
            </a:r>
            <a:r>
              <a:rPr lang="en-US" altLang="zh-CN" sz="3600" kern="0" dirty="0">
                <a:latin typeface="Comic Sans MS" pitchFamily="66" charset="0"/>
              </a:rPr>
              <a:t>’</a:t>
            </a:r>
            <a:r>
              <a:rPr lang="zh-CN" altLang="zh-CN" sz="3600" kern="0" dirty="0">
                <a:latin typeface="Comic Sans MS" pitchFamily="66" charset="0"/>
              </a:rPr>
              <a:t>s convenience 在方便时</a:t>
            </a:r>
          </a:p>
          <a:p>
            <a:pPr>
              <a:buFontTx/>
              <a:buNone/>
            </a:pPr>
            <a:r>
              <a:rPr lang="zh-CN" altLang="zh-CN" sz="3600" kern="0" dirty="0">
                <a:latin typeface="Comic Sans MS" pitchFamily="66" charset="0"/>
              </a:rPr>
              <a:t>   </a:t>
            </a:r>
            <a:r>
              <a:rPr lang="en-US" altLang="zh-CN" sz="3600" kern="0" dirty="0">
                <a:latin typeface="Comic Sans MS" pitchFamily="66" charset="0"/>
              </a:rPr>
              <a:t>___  ___ convenient  __ </a:t>
            </a:r>
            <a:r>
              <a:rPr lang="en-US" altLang="zh-CN" sz="3600" kern="0" dirty="0" err="1">
                <a:latin typeface="Comic Sans MS" pitchFamily="66" charset="0"/>
              </a:rPr>
              <a:t>sb</a:t>
            </a:r>
            <a:endParaRPr lang="en-US" altLang="zh-CN" sz="3600" kern="0" dirty="0"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zh-CN" altLang="en-US" sz="3600" kern="0" dirty="0">
                <a:latin typeface="Comic Sans MS" pitchFamily="66" charset="0"/>
              </a:rPr>
              <a:t>   在你</a:t>
            </a:r>
            <a:r>
              <a:rPr lang="zh-CN" altLang="zh-CN" sz="3600" kern="0" dirty="0">
                <a:latin typeface="Comic Sans MS" pitchFamily="66" charset="0"/>
              </a:rPr>
              <a:t>方便</a:t>
            </a:r>
            <a:r>
              <a:rPr lang="zh-CN" altLang="en-US" sz="3600" kern="0" dirty="0">
                <a:latin typeface="Comic Sans MS" pitchFamily="66" charset="0"/>
              </a:rPr>
              <a:t>的时候</a:t>
            </a:r>
          </a:p>
          <a:p>
            <a:pPr>
              <a:buFontTx/>
              <a:buNone/>
            </a:pPr>
            <a:r>
              <a:rPr lang="en-US" altLang="zh-CN" sz="3600" kern="0" dirty="0">
                <a:latin typeface="Comic Sans MS" pitchFamily="66" charset="0"/>
              </a:rPr>
              <a:t>   </a:t>
            </a:r>
            <a:r>
              <a:rPr lang="zh-CN" altLang="zh-CN" sz="3600" kern="0" dirty="0">
                <a:latin typeface="Comic Sans MS" pitchFamily="66" charset="0"/>
              </a:rPr>
              <a:t>convenien_ </a:t>
            </a:r>
            <a:r>
              <a:rPr lang="en-US" altLang="zh-CN" sz="3600" kern="0" dirty="0">
                <a:latin typeface="Comic Sans MS" pitchFamily="66" charset="0"/>
              </a:rPr>
              <a:t>    </a:t>
            </a:r>
            <a:r>
              <a:rPr lang="zh-CN" altLang="zh-CN" sz="3600" kern="0" dirty="0">
                <a:latin typeface="Comic Sans MS" pitchFamily="66" charset="0"/>
              </a:rPr>
              <a:t>adj.</a:t>
            </a:r>
            <a:endParaRPr lang="en-US" altLang="zh-CN" sz="3600" kern="0" dirty="0"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n-US" altLang="zh-CN" sz="3600" kern="0" dirty="0">
                <a:latin typeface="Comic Sans MS" pitchFamily="66" charset="0"/>
              </a:rPr>
              <a:t>   It is convenient for sb. to do </a:t>
            </a:r>
            <a:r>
              <a:rPr lang="en-US" altLang="zh-CN" sz="3600" kern="0" dirty="0" err="1">
                <a:latin typeface="Comic Sans MS" pitchFamily="66" charset="0"/>
              </a:rPr>
              <a:t>sth</a:t>
            </a:r>
            <a:r>
              <a:rPr lang="en-US" altLang="zh-CN" sz="3600" kern="0" dirty="0">
                <a:latin typeface="Comic Sans MS" pitchFamily="66" charset="0"/>
              </a:rPr>
              <a:t>. </a:t>
            </a:r>
          </a:p>
          <a:p>
            <a:pPr>
              <a:buFontTx/>
              <a:buNone/>
            </a:pPr>
            <a:r>
              <a:rPr lang="en-US" altLang="zh-CN" sz="3600" kern="0" dirty="0">
                <a:latin typeface="Comic Sans MS" pitchFamily="66" charset="0"/>
              </a:rPr>
              <a:t>   </a:t>
            </a:r>
            <a:r>
              <a:rPr lang="zh-CN" altLang="en-US" sz="3600" kern="0" dirty="0">
                <a:latin typeface="Comic Sans MS" pitchFamily="66" charset="0"/>
              </a:rPr>
              <a:t>某人方便做某事</a:t>
            </a:r>
            <a:endParaRPr lang="zh-CN" altLang="zh-CN" sz="3600" kern="0" dirty="0"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zh-CN" altLang="zh-CN" sz="3600" kern="0" dirty="0">
                <a:latin typeface="Comic Sans MS" pitchFamily="66" charset="0"/>
              </a:rPr>
              <a:t>   </a:t>
            </a: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683568" y="1340768"/>
            <a:ext cx="1295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b="1">
                <a:solidFill>
                  <a:srgbClr val="0000FF"/>
                </a:solidFill>
                <a:ea typeface="宋体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for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683568" y="1851910"/>
            <a:ext cx="1295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zh-CN"/>
            </a:defPPr>
            <a:lvl1pPr>
              <a:spcBef>
                <a:spcPct val="50000"/>
              </a:spcBef>
              <a:defRPr b="1">
                <a:solidFill>
                  <a:srgbClr val="0000FF"/>
                </a:solidFill>
                <a:ea typeface="宋体"/>
                <a:cs typeface="Times New Roman" panose="02020603050405020304" pitchFamily="18" charset="0"/>
              </a:defRPr>
            </a:lvl1pPr>
          </a:lstStyle>
          <a:p>
            <a:r>
              <a:rPr lang="en-US" altLang="zh-CN" dirty="0"/>
              <a:t> at</a:t>
            </a:r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2627784" y="3925237"/>
            <a:ext cx="1295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 dirty="0">
                <a:solidFill>
                  <a:srgbClr val="0000FF"/>
                </a:solidFill>
                <a:ea typeface="宋体"/>
                <a:cs typeface="Times New Roman" panose="02020603050405020304" pitchFamily="18" charset="0"/>
              </a:rPr>
              <a:t> t</a:t>
            </a:r>
          </a:p>
        </p:txBody>
      </p:sp>
      <p:sp>
        <p:nvSpPr>
          <p:cNvPr id="6" name="Text Box 6"/>
          <p:cNvSpPr txBox="1">
            <a:spLocks noChangeArrowheads="1"/>
          </p:cNvSpPr>
          <p:nvPr/>
        </p:nvSpPr>
        <p:spPr bwMode="auto">
          <a:xfrm>
            <a:off x="940061" y="2636912"/>
            <a:ext cx="568801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 dirty="0">
                <a:solidFill>
                  <a:srgbClr val="0000FF"/>
                </a:solidFill>
                <a:ea typeface="宋体"/>
                <a:cs typeface="Times New Roman" panose="02020603050405020304" pitchFamily="18" charset="0"/>
              </a:rPr>
              <a:t>It      is                            to</a:t>
            </a:r>
          </a:p>
        </p:txBody>
      </p:sp>
    </p:spTree>
    <p:extLst>
      <p:ext uri="{BB962C8B-B14F-4D97-AF65-F5344CB8AC3E}">
        <p14:creationId xmlns:p14="http://schemas.microsoft.com/office/powerpoint/2010/main" val="1314872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utoUpdateAnimBg="0"/>
      <p:bldP spid="4" grpId="0" autoUpdateAnimBg="0"/>
      <p:bldP spid="5" grpId="0" autoUpdateAnimBg="0"/>
      <p:bldP spid="6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301029" y="980728"/>
            <a:ext cx="8839200" cy="4392017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r>
              <a:rPr lang="en-US" altLang="zh-CN" sz="3600" kern="0" dirty="0">
                <a:solidFill>
                  <a:srgbClr val="1C1C1C"/>
                </a:solidFill>
                <a:latin typeface="Comic Sans MS" pitchFamily="66" charset="0"/>
              </a:rPr>
              <a:t>2</a:t>
            </a:r>
            <a:r>
              <a:rPr lang="zh-CN" altLang="zh-CN" sz="3600" kern="0" dirty="0">
                <a:solidFill>
                  <a:srgbClr val="1C1C1C"/>
                </a:solidFill>
                <a:latin typeface="Comic Sans MS" pitchFamily="66" charset="0"/>
              </a:rPr>
              <a:t>) Come and see me whenever ___ .</a:t>
            </a:r>
            <a:endParaRPr lang="en-US" altLang="zh-CN" sz="3600" kern="0" dirty="0">
              <a:solidFill>
                <a:srgbClr val="1C1C1C"/>
              </a:solidFill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n-US" altLang="zh-CN" sz="3600" kern="0" dirty="0">
                <a:solidFill>
                  <a:srgbClr val="1C1C1C"/>
                </a:solidFill>
                <a:latin typeface="Comic Sans MS" pitchFamily="66" charset="0"/>
              </a:rPr>
              <a:t>       A. y</a:t>
            </a:r>
            <a:r>
              <a:rPr lang="zh-CN" altLang="zh-CN" sz="3600" kern="0" dirty="0">
                <a:solidFill>
                  <a:srgbClr val="1C1C1C"/>
                </a:solidFill>
                <a:latin typeface="Comic Sans MS" pitchFamily="66" charset="0"/>
              </a:rPr>
              <a:t>ou are convenient      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zh-CN" altLang="zh-CN" sz="3600" kern="0" dirty="0">
                <a:solidFill>
                  <a:srgbClr val="1C1C1C"/>
                </a:solidFill>
                <a:latin typeface="Comic Sans MS" pitchFamily="66" charset="0"/>
              </a:rPr>
              <a:t> </a:t>
            </a:r>
            <a:r>
              <a:rPr lang="en-US" altLang="zh-CN" sz="3600" kern="0" dirty="0">
                <a:solidFill>
                  <a:srgbClr val="1C1C1C"/>
                </a:solidFill>
                <a:latin typeface="Comic Sans MS" pitchFamily="66" charset="0"/>
              </a:rPr>
              <a:t>      B. </a:t>
            </a:r>
            <a:r>
              <a:rPr lang="zh-CN" altLang="zh-CN" sz="3600" kern="0" dirty="0">
                <a:solidFill>
                  <a:srgbClr val="1C1C1C"/>
                </a:solidFill>
                <a:latin typeface="Comic Sans MS" pitchFamily="66" charset="0"/>
              </a:rPr>
              <a:t>you will be convenient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n-US" altLang="zh-CN" sz="3600" kern="0" dirty="0">
                <a:solidFill>
                  <a:srgbClr val="1C1C1C"/>
                </a:solidFill>
                <a:latin typeface="Comic Sans MS" pitchFamily="66" charset="0"/>
              </a:rPr>
              <a:t>      </a:t>
            </a:r>
            <a:r>
              <a:rPr lang="zh-CN" altLang="zh-CN" sz="3600" kern="0" dirty="0">
                <a:solidFill>
                  <a:srgbClr val="1C1C1C"/>
                </a:solidFill>
                <a:latin typeface="Comic Sans MS" pitchFamily="66" charset="0"/>
              </a:rPr>
              <a:t>C. it is convenient to you  </a:t>
            </a:r>
          </a:p>
          <a:p>
            <a:pPr>
              <a:spcBef>
                <a:spcPct val="50000"/>
              </a:spcBef>
              <a:buFontTx/>
              <a:buNone/>
            </a:pPr>
            <a:r>
              <a:rPr lang="en-US" altLang="zh-CN" sz="3600" kern="0" dirty="0">
                <a:solidFill>
                  <a:srgbClr val="1C1C1C"/>
                </a:solidFill>
                <a:latin typeface="Comic Sans MS" pitchFamily="66" charset="0"/>
              </a:rPr>
              <a:t>      </a:t>
            </a:r>
            <a:r>
              <a:rPr lang="zh-CN" altLang="zh-CN" sz="3600" kern="0" dirty="0">
                <a:solidFill>
                  <a:srgbClr val="1C1C1C"/>
                </a:solidFill>
                <a:latin typeface="Comic Sans MS" pitchFamily="66" charset="0"/>
              </a:rPr>
              <a:t>D. it will be convenient to you</a:t>
            </a: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7236296" y="980728"/>
            <a:ext cx="11430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  <a:ea typeface="宋体"/>
              </a:rPr>
              <a:t>C</a:t>
            </a:r>
          </a:p>
        </p:txBody>
      </p:sp>
    </p:spTree>
    <p:extLst>
      <p:ext uri="{BB962C8B-B14F-4D97-AF65-F5344CB8AC3E}">
        <p14:creationId xmlns:p14="http://schemas.microsoft.com/office/powerpoint/2010/main" val="1234905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内容占位符 2"/>
          <p:cNvSpPr>
            <a:spLocks noGrp="1"/>
          </p:cNvSpPr>
          <p:nvPr>
            <p:ph idx="1"/>
          </p:nvPr>
        </p:nvSpPr>
        <p:spPr>
          <a:xfrm>
            <a:off x="755576" y="1484784"/>
            <a:ext cx="7776864" cy="3826158"/>
          </a:xfrm>
          <a:ln>
            <a:solidFill>
              <a:srgbClr val="CC00FF"/>
            </a:solidFill>
            <a:miter lim="800000"/>
          </a:ln>
        </p:spPr>
        <p:txBody>
          <a:bodyPr/>
          <a:lstStyle/>
          <a:p>
            <a:pPr eaLnBrk="1" hangingPunct="1"/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arrange to do </a:t>
            </a:r>
            <a:r>
              <a:rPr lang="en-US" altLang="zh-CN" b="1" dirty="0" err="1">
                <a:latin typeface="Times New Roman" pitchFamily="18" charset="0"/>
                <a:cs typeface="Times New Roman" pitchFamily="18" charset="0"/>
              </a:rPr>
              <a:t>sth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eaLnBrk="1" hangingPunct="1"/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安排做某事</a:t>
            </a:r>
          </a:p>
          <a:p>
            <a:pPr eaLnBrk="1" hangingPunct="1"/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make arrangements for </a:t>
            </a:r>
          </a:p>
          <a:p>
            <a:pPr eaLnBrk="1" hangingPunct="1"/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安排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……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；为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……</a:t>
            </a:r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作安排</a:t>
            </a:r>
          </a:p>
          <a:p>
            <a:pPr eaLnBrk="1" hangingPunct="1"/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arrange </a:t>
            </a:r>
            <a:r>
              <a:rPr lang="en-US" altLang="zh-CN" b="1" dirty="0" err="1">
                <a:latin typeface="Times New Roman" pitchFamily="18" charset="0"/>
                <a:cs typeface="Times New Roman" pitchFamily="18" charset="0"/>
              </a:rPr>
              <a:t>sth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. for </a:t>
            </a:r>
            <a:r>
              <a:rPr lang="en-US" altLang="zh-CN" b="1" dirty="0" err="1">
                <a:latin typeface="Times New Roman" pitchFamily="18" charset="0"/>
                <a:cs typeface="Times New Roman" pitchFamily="18" charset="0"/>
              </a:rPr>
              <a:t>sb</a:t>
            </a:r>
            <a:r>
              <a:rPr lang="en-US" altLang="zh-CN" b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/>
            <a:r>
              <a:rPr lang="zh-CN" altLang="en-US" b="1" dirty="0">
                <a:latin typeface="Times New Roman" pitchFamily="18" charset="0"/>
                <a:cs typeface="Times New Roman" pitchFamily="18" charset="0"/>
              </a:rPr>
              <a:t>为某人安排某事</a:t>
            </a:r>
          </a:p>
          <a:p>
            <a:pPr eaLnBrk="1" hangingPunct="1"/>
            <a:endParaRPr lang="zh-CN" altLang="en-US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圆角矩形标注 3"/>
          <p:cNvSpPr/>
          <p:nvPr/>
        </p:nvSpPr>
        <p:spPr>
          <a:xfrm>
            <a:off x="6344" y="328578"/>
            <a:ext cx="3707904" cy="791617"/>
          </a:xfrm>
          <a:prstGeom prst="wedgeRoundRectCallou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6. arrange (P13)</a:t>
            </a:r>
          </a:p>
        </p:txBody>
      </p:sp>
    </p:spTree>
  </p:cSld>
  <p:clrMapOvr>
    <a:masterClrMapping/>
  </p:clrMapOvr>
  <p:transition>
    <p:rand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内容占位符 2"/>
          <p:cNvSpPr>
            <a:spLocks noGrp="1"/>
          </p:cNvSpPr>
          <p:nvPr>
            <p:ph idx="4294967295"/>
          </p:nvPr>
        </p:nvSpPr>
        <p:spPr>
          <a:xfrm>
            <a:off x="0" y="69336"/>
            <a:ext cx="9144000" cy="5786438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en-US" altLang="zh-CN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6. arrange </a:t>
            </a:r>
            <a:r>
              <a:rPr lang="en-US" altLang="zh-CN" sz="36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vt.</a:t>
            </a:r>
            <a:r>
              <a:rPr lang="en-US" altLang="zh-CN" sz="36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zh-CN" altLang="en-US" sz="36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筹备；安排；整理</a:t>
            </a:r>
          </a:p>
          <a:p>
            <a:pPr marL="0" indent="0" eaLnBrk="1" hangingPunct="1">
              <a:buNone/>
            </a:pP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(1) The girl __________________________ __________(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安排上钢琴课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) at the training center with her sister where she would stay for an hour.</a:t>
            </a:r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30407" name="Group 7"/>
          <p:cNvGrpSpPr/>
          <p:nvPr/>
        </p:nvGrpSpPr>
        <p:grpSpPr bwMode="auto">
          <a:xfrm>
            <a:off x="152400" y="811039"/>
            <a:ext cx="7848600" cy="1171576"/>
            <a:chOff x="96" y="643"/>
            <a:chExt cx="4944" cy="738"/>
          </a:xfrm>
        </p:grpSpPr>
        <p:sp>
          <p:nvSpPr>
            <p:cNvPr id="65539" name="矩形 3"/>
            <p:cNvSpPr>
              <a:spLocks noChangeArrowheads="1"/>
            </p:cNvSpPr>
            <p:nvPr/>
          </p:nvSpPr>
          <p:spPr bwMode="auto">
            <a:xfrm>
              <a:off x="1532" y="643"/>
              <a:ext cx="3508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en-US" altLang="zh-CN" b="1" dirty="0">
                  <a:solidFill>
                    <a:srgbClr val="0000FF"/>
                  </a:solidFill>
                  <a:latin typeface="Times New Roman" pitchFamily="18" charset="0"/>
                  <a:cs typeface="Times New Roman" pitchFamily="18" charset="0"/>
                </a:rPr>
                <a:t>was arranged to have piano</a:t>
              </a:r>
              <a:endParaRPr lang="zh-CN" altLang="en-US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30406" name="Rectangle 6"/>
            <p:cNvSpPr>
              <a:spLocks noChangeArrowheads="1"/>
            </p:cNvSpPr>
            <p:nvPr/>
          </p:nvSpPr>
          <p:spPr bwMode="auto">
            <a:xfrm>
              <a:off x="96" y="977"/>
              <a:ext cx="1179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r>
                <a:rPr lang="en-US" altLang="zh-CN" b="1" dirty="0">
                  <a:solidFill>
                    <a:srgbClr val="0000FF"/>
                  </a:solidFill>
                </a:rPr>
                <a:t>lessons</a:t>
              </a:r>
              <a:r>
                <a:rPr lang="en-US" altLang="zh-CN" dirty="0"/>
                <a:t> </a:t>
              </a:r>
              <a:endParaRPr lang="zh-CN" altLang="en-US" dirty="0"/>
            </a:p>
          </p:txBody>
        </p:sp>
      </p:grpSp>
      <p:sp>
        <p:nvSpPr>
          <p:cNvPr id="6" name="内容占位符 2"/>
          <p:cNvSpPr txBox="1"/>
          <p:nvPr/>
        </p:nvSpPr>
        <p:spPr>
          <a:xfrm>
            <a:off x="-34925" y="2899147"/>
            <a:ext cx="9144000" cy="395885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(2) The local newspaper ______________ ______________________________________________________(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安排了对钟教授进行采访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) .</a:t>
            </a:r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  <a:p>
            <a:pPr marL="0" indent="0" eaLnBrk="1" hangingPunct="1">
              <a:buNone/>
            </a:pP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(3) They______________________ (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安排一个宴会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) to </a:t>
            </a:r>
            <a:r>
              <a:rPr lang="en-US" altLang="zh-CN" sz="3600" b="1" u="sng" dirty="0">
                <a:latin typeface="Times New Roman" pitchFamily="18" charset="0"/>
                <a:cs typeface="Times New Roman" pitchFamily="18" charset="0"/>
              </a:rPr>
              <a:t>celebrate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 their wedding </a:t>
            </a:r>
            <a:r>
              <a:rPr lang="en-US" altLang="zh-CN" sz="3600" b="1" u="sng" dirty="0">
                <a:latin typeface="Times New Roman" pitchFamily="18" charset="0"/>
                <a:cs typeface="Times New Roman" pitchFamily="18" charset="0"/>
              </a:rPr>
              <a:t>anniversary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 last week. </a:t>
            </a:r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矩形 4"/>
          <p:cNvSpPr>
            <a:spLocks noChangeArrowheads="1"/>
          </p:cNvSpPr>
          <p:nvPr/>
        </p:nvSpPr>
        <p:spPr bwMode="auto">
          <a:xfrm>
            <a:off x="4769867" y="2899147"/>
            <a:ext cx="17463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made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矩形 6"/>
          <p:cNvSpPr>
            <a:spLocks noChangeArrowheads="1"/>
          </p:cNvSpPr>
          <p:nvPr/>
        </p:nvSpPr>
        <p:spPr bwMode="auto">
          <a:xfrm>
            <a:off x="1734667" y="4673791"/>
            <a:ext cx="47815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arranged a dinner/feast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0" y="3391091"/>
            <a:ext cx="73755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b="1" dirty="0">
                <a:solidFill>
                  <a:srgbClr val="0000FF"/>
                </a:solidFill>
              </a:rPr>
              <a:t>arrangements for an interview with</a:t>
            </a:r>
            <a:endParaRPr lang="zh-CN" altLang="en-US" b="1" dirty="0">
              <a:solidFill>
                <a:srgbClr val="0000FF"/>
              </a:solidFill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0" y="4032441"/>
            <a:ext cx="35464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b="1" dirty="0">
                <a:solidFill>
                  <a:srgbClr val="0000FF"/>
                </a:solidFill>
              </a:rPr>
              <a:t>Professor </a:t>
            </a:r>
            <a:r>
              <a:rPr lang="en-US" altLang="zh-CN" b="1" dirty="0" err="1">
                <a:solidFill>
                  <a:srgbClr val="0000FF"/>
                </a:solidFill>
              </a:rPr>
              <a:t>Zhong</a:t>
            </a:r>
            <a:endParaRPr lang="zh-CN" altLang="en-US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04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04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内容占位符 2"/>
          <p:cNvSpPr>
            <a:spLocks noGrp="1"/>
          </p:cNvSpPr>
          <p:nvPr>
            <p:ph idx="1"/>
          </p:nvPr>
        </p:nvSpPr>
        <p:spPr>
          <a:xfrm>
            <a:off x="179512" y="1268760"/>
            <a:ext cx="8964488" cy="4602162"/>
          </a:xfrm>
          <a:ln>
            <a:solidFill>
              <a:srgbClr val="CC00FF"/>
            </a:solidFill>
            <a:miter lim="800000"/>
          </a:ln>
        </p:spPr>
        <p:txBody>
          <a:bodyPr/>
          <a:lstStyle/>
          <a:p>
            <a:pPr eaLnBrk="1" hangingPunct="1"/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take place 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发生；举行</a:t>
            </a:r>
            <a:endParaRPr lang="en-US" altLang="zh-CN" sz="3600" b="1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take the place of 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替代</a:t>
            </a:r>
          </a:p>
          <a:p>
            <a:pPr eaLnBrk="1" hangingPunct="1"/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in place 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在适当的位置；适当的</a:t>
            </a:r>
          </a:p>
          <a:p>
            <a:pPr eaLnBrk="1" hangingPunct="1"/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in place of 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代替</a:t>
            </a:r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……</a:t>
            </a:r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out of place 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地方放得不对；不适当</a:t>
            </a:r>
          </a:p>
          <a:p>
            <a:pPr eaLnBrk="1" hangingPunct="1"/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in the first/second place </a:t>
            </a: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首先，其次</a:t>
            </a:r>
          </a:p>
          <a:p>
            <a:pPr eaLnBrk="1" hangingPunct="1"/>
            <a:r>
              <a:rPr lang="en-US" altLang="zh-CN" sz="3600" b="1" dirty="0">
                <a:latin typeface="Times New Roman" pitchFamily="18" charset="0"/>
              </a:rPr>
              <a:t>take one’s place </a:t>
            </a:r>
            <a:r>
              <a:rPr lang="zh-CN" altLang="en-US" b="1" dirty="0">
                <a:latin typeface="Times New Roman" pitchFamily="18" charset="0"/>
              </a:rPr>
              <a:t>就座</a:t>
            </a:r>
            <a:r>
              <a:rPr lang="en-US" altLang="zh-CN" b="1" dirty="0">
                <a:latin typeface="Times New Roman" pitchFamily="18" charset="0"/>
              </a:rPr>
              <a:t>;</a:t>
            </a:r>
            <a:r>
              <a:rPr lang="zh-CN" altLang="en-US" b="1" dirty="0">
                <a:latin typeface="Times New Roman" pitchFamily="18" charset="0"/>
              </a:rPr>
              <a:t>坐</a:t>
            </a:r>
            <a:r>
              <a:rPr lang="en-US" altLang="zh-CN" b="1" dirty="0">
                <a:latin typeface="Times New Roman" pitchFamily="18" charset="0"/>
              </a:rPr>
              <a:t>……</a:t>
            </a:r>
            <a:r>
              <a:rPr lang="zh-CN" altLang="en-US" b="1" dirty="0">
                <a:latin typeface="Times New Roman" pitchFamily="18" charset="0"/>
              </a:rPr>
              <a:t>的座位</a:t>
            </a:r>
            <a:r>
              <a:rPr lang="en-US" altLang="zh-CN" b="1" dirty="0">
                <a:latin typeface="Times New Roman" pitchFamily="18" charset="0"/>
              </a:rPr>
              <a:t>;</a:t>
            </a:r>
            <a:r>
              <a:rPr lang="zh-CN" altLang="en-US" b="1" dirty="0">
                <a:latin typeface="Times New Roman" pitchFamily="18" charset="0"/>
              </a:rPr>
              <a:t>取代某人</a:t>
            </a:r>
          </a:p>
        </p:txBody>
      </p:sp>
      <p:sp>
        <p:nvSpPr>
          <p:cNvPr id="4" name="圆角矩形标注 3"/>
          <p:cNvSpPr/>
          <p:nvPr/>
        </p:nvSpPr>
        <p:spPr>
          <a:xfrm>
            <a:off x="107504" y="478997"/>
            <a:ext cx="3168352" cy="503238"/>
          </a:xfrm>
          <a:prstGeom prst="wedgeRoundRectCallou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7. Place </a:t>
            </a:r>
            <a:r>
              <a:rPr lang="zh-CN" alt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短语</a:t>
            </a:r>
            <a:endParaRPr lang="en-US" altLang="zh-CN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44050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88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内容占位符 2"/>
          <p:cNvSpPr>
            <a:spLocks noGrp="1"/>
          </p:cNvSpPr>
          <p:nvPr>
            <p:ph idx="1"/>
          </p:nvPr>
        </p:nvSpPr>
        <p:spPr>
          <a:xfrm>
            <a:off x="0" y="116632"/>
            <a:ext cx="9144000" cy="6741368"/>
          </a:xfrm>
          <a:noFill/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zh-CN" altLang="en-US" sz="3600" b="1" dirty="0">
                <a:latin typeface="Times New Roman" pitchFamily="18" charset="0"/>
                <a:cs typeface="Times New Roman" pitchFamily="18" charset="0"/>
              </a:rPr>
              <a:t>即时练习 用以上短语的适当形式填空。</a:t>
            </a:r>
          </a:p>
          <a:p>
            <a:pPr eaLnBrk="1" hangingPunct="1"/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(1) I am absent for some time, so I’ll invite another teacher to give you lessons ___________ me.</a:t>
            </a:r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(2) It is ____________ for you to stare at others for so long.</a:t>
            </a:r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(3) The manager is ill in hospital now, so we have no idea who _________________ in the coming conference.</a:t>
            </a:r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875" name="矩形 3"/>
          <p:cNvSpPr>
            <a:spLocks noChangeArrowheads="1"/>
          </p:cNvSpPr>
          <p:nvPr/>
        </p:nvSpPr>
        <p:spPr bwMode="auto">
          <a:xfrm>
            <a:off x="551749" y="1868619"/>
            <a:ext cx="21907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in place of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876" name="矩形 4"/>
          <p:cNvSpPr>
            <a:spLocks noChangeArrowheads="1"/>
          </p:cNvSpPr>
          <p:nvPr/>
        </p:nvSpPr>
        <p:spPr bwMode="auto">
          <a:xfrm>
            <a:off x="2012122" y="2531571"/>
            <a:ext cx="25590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out of place 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9877" name="矩形 5"/>
          <p:cNvSpPr>
            <a:spLocks noChangeArrowheads="1"/>
          </p:cNvSpPr>
          <p:nvPr/>
        </p:nvSpPr>
        <p:spPr bwMode="auto">
          <a:xfrm>
            <a:off x="3944938" y="4293096"/>
            <a:ext cx="36512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will take his place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9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9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9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5" grpId="0"/>
      <p:bldP spid="79876" grpId="0"/>
      <p:bldP spid="7987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内容占位符 2"/>
          <p:cNvSpPr>
            <a:spLocks noGrp="1"/>
          </p:cNvSpPr>
          <p:nvPr>
            <p:ph idx="1"/>
          </p:nvPr>
        </p:nvSpPr>
        <p:spPr>
          <a:xfrm>
            <a:off x="107156" y="258858"/>
            <a:ext cx="8929688" cy="4697413"/>
          </a:xfrm>
        </p:spPr>
        <p:txBody>
          <a:bodyPr/>
          <a:lstStyle/>
          <a:p>
            <a:pPr eaLnBrk="1" hangingPunct="1"/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(4) ________________, let us show our warm welcome to our American guests.</a:t>
            </a:r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(5) We don’t know where and when the celebration will ___________.</a:t>
            </a:r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(6) The arrangements are all _________ for the concert next Sunday.</a:t>
            </a:r>
          </a:p>
          <a:p>
            <a:pPr eaLnBrk="1" hangingPunct="1"/>
            <a:r>
              <a:rPr lang="en-US" altLang="zh-CN" sz="3600" b="1" dirty="0">
                <a:latin typeface="Times New Roman" pitchFamily="18" charset="0"/>
                <a:cs typeface="Times New Roman" pitchFamily="18" charset="0"/>
              </a:rPr>
              <a:t>(7)He is such a great leader that nobody can __________________him.</a:t>
            </a:r>
            <a:endParaRPr lang="zh-CN" altLang="en-US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899" name="矩形 3"/>
          <p:cNvSpPr>
            <a:spLocks noChangeArrowheads="1"/>
          </p:cNvSpPr>
          <p:nvPr/>
        </p:nvSpPr>
        <p:spPr bwMode="auto">
          <a:xfrm>
            <a:off x="1208942" y="188640"/>
            <a:ext cx="33972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In the first place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900" name="矩形 4"/>
          <p:cNvSpPr>
            <a:spLocks noChangeArrowheads="1"/>
          </p:cNvSpPr>
          <p:nvPr/>
        </p:nvSpPr>
        <p:spPr bwMode="auto">
          <a:xfrm>
            <a:off x="3708400" y="2060848"/>
            <a:ext cx="21526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take place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901" name="矩形 5"/>
          <p:cNvSpPr>
            <a:spLocks noChangeArrowheads="1"/>
          </p:cNvSpPr>
          <p:nvPr/>
        </p:nvSpPr>
        <p:spPr bwMode="auto">
          <a:xfrm>
            <a:off x="6441447" y="2702198"/>
            <a:ext cx="16954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in place</a:t>
            </a:r>
            <a:endParaRPr lang="zh-CN" altLang="en-US" b="1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403648" y="4437112"/>
            <a:ext cx="35189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0000FF"/>
                </a:solidFill>
                <a:cs typeface="Times New Roman" pitchFamily="18" charset="0"/>
              </a:rPr>
              <a:t>take the place of 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0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0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0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9" grpId="0"/>
      <p:bldP spid="80900" grpId="0"/>
      <p:bldP spid="80901" grpId="0"/>
      <p:bldP spid="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47138" name="Oval 2"/>
          <p:cNvSpPr>
            <a:spLocks noChangeArrowheads="1"/>
          </p:cNvSpPr>
          <p:nvPr/>
        </p:nvSpPr>
        <p:spPr bwMode="auto">
          <a:xfrm>
            <a:off x="1836738" y="2708275"/>
            <a:ext cx="6048375" cy="1584325"/>
          </a:xfrm>
          <a:prstGeom prst="ellipse">
            <a:avLst/>
          </a:prstGeom>
          <a:solidFill>
            <a:srgbClr val="990000"/>
          </a:solidFill>
          <a:ln w="9525">
            <a:solidFill>
              <a:schemeClr val="tx1"/>
            </a:solidFill>
            <a:round/>
          </a:ln>
          <a:effectLst>
            <a:outerShdw dist="107763" dir="13500000" sx="125000" sy="125000" algn="b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r>
              <a:rPr lang="en-US" altLang="zh-CN" sz="5400" b="1" dirty="0">
                <a:solidFill>
                  <a:schemeClr val="bg1"/>
                </a:solidFill>
                <a:ea typeface="黑体" pitchFamily="2" charset="-122"/>
              </a:rPr>
              <a:t>Sentence structure</a:t>
            </a:r>
            <a:endParaRPr lang="zh-CN" altLang="en-US" sz="5400" b="1" dirty="0">
              <a:solidFill>
                <a:schemeClr val="bg1"/>
              </a:solidFill>
              <a:ea typeface="黑体" pitchFamily="2" charset="-122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918" name="Rectangle 6"/>
          <p:cNvSpPr>
            <a:spLocks noChangeArrowheads="1"/>
          </p:cNvSpPr>
          <p:nvPr/>
        </p:nvSpPr>
        <p:spPr bwMode="auto">
          <a:xfrm>
            <a:off x="0" y="0"/>
            <a:ext cx="8784976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indent="2667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solidFill>
                  <a:srgbClr val="FF0000"/>
                </a:solidFill>
                <a:latin typeface="Times New Roman" pitchFamily="18" charset="0"/>
              </a:rPr>
              <a:t>1.</a:t>
            </a:r>
            <a:r>
              <a:rPr lang="zh-CN" altLang="en-US" b="1" dirty="0">
                <a:solidFill>
                  <a:srgbClr val="FF0000"/>
                </a:solidFill>
                <a:latin typeface="Times New Roman" pitchFamily="18" charset="0"/>
              </a:rPr>
              <a:t>状语从句省略</a:t>
            </a:r>
            <a:endParaRPr lang="en-US" altLang="zh-CN" b="1" dirty="0">
              <a:solidFill>
                <a:srgbClr val="FF0000"/>
              </a:solidFill>
              <a:latin typeface="Times New Roman" pitchFamily="18" charset="0"/>
            </a:endParaRPr>
          </a:p>
          <a:p>
            <a:pPr eaLnBrk="1" hangingPunct="1"/>
            <a:r>
              <a:rPr lang="zh-CN" altLang="en-US" sz="3200" b="1" dirty="0">
                <a:solidFill>
                  <a:srgbClr val="7030A0"/>
                </a:solidFill>
                <a:latin typeface="Times New Roman" pitchFamily="18" charset="0"/>
              </a:rPr>
              <a:t>当时间、地点、条件、让步、方式等状语从句与主句主语一致或从句主语是</a:t>
            </a:r>
            <a:r>
              <a:rPr lang="en-US" altLang="zh-CN" sz="3200" b="1" dirty="0">
                <a:solidFill>
                  <a:srgbClr val="7030A0"/>
                </a:solidFill>
                <a:latin typeface="Times New Roman" pitchFamily="18" charset="0"/>
              </a:rPr>
              <a:t>it, </a:t>
            </a:r>
            <a:r>
              <a:rPr lang="zh-CN" altLang="en-US" sz="3200" b="1" dirty="0">
                <a:solidFill>
                  <a:srgbClr val="7030A0"/>
                </a:solidFill>
                <a:latin typeface="Times New Roman" pitchFamily="18" charset="0"/>
              </a:rPr>
              <a:t>且从句谓语动词含有</a:t>
            </a:r>
            <a:r>
              <a:rPr lang="en-US" altLang="zh-CN" sz="3200" b="1" dirty="0">
                <a:solidFill>
                  <a:srgbClr val="7030A0"/>
                </a:solidFill>
                <a:latin typeface="Times New Roman" pitchFamily="18" charset="0"/>
              </a:rPr>
              <a:t>be</a:t>
            </a:r>
            <a:r>
              <a:rPr lang="zh-CN" altLang="en-US" sz="3200" b="1" dirty="0">
                <a:solidFill>
                  <a:srgbClr val="7030A0"/>
                </a:solidFill>
                <a:latin typeface="Times New Roman" pitchFamily="18" charset="0"/>
              </a:rPr>
              <a:t>时，可以把从句主语和</a:t>
            </a:r>
            <a:r>
              <a:rPr lang="en-US" altLang="zh-CN" sz="3200" b="1" dirty="0">
                <a:solidFill>
                  <a:srgbClr val="7030A0"/>
                </a:solidFill>
                <a:latin typeface="Times New Roman" pitchFamily="18" charset="0"/>
              </a:rPr>
              <a:t>be</a:t>
            </a:r>
            <a:r>
              <a:rPr lang="zh-CN" altLang="en-US" sz="3200" b="1" dirty="0">
                <a:solidFill>
                  <a:srgbClr val="7030A0"/>
                </a:solidFill>
                <a:latin typeface="Times New Roman" pitchFamily="18" charset="0"/>
              </a:rPr>
              <a:t>动词一起省略。</a:t>
            </a: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7657" y="2108262"/>
            <a:ext cx="8820150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indent="1270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indent="0" eaLnBrk="1" hangingPunct="1"/>
            <a:r>
              <a:rPr lang="zh-CN" altLang="en-US" sz="4000" b="1" dirty="0">
                <a:latin typeface="Times New Roman" pitchFamily="18" charset="0"/>
              </a:rPr>
              <a:t>⑴ </a:t>
            </a:r>
            <a:r>
              <a:rPr lang="zh-CN" altLang="en-US" b="1" dirty="0">
                <a:latin typeface="Times New Roman" pitchFamily="18" charset="0"/>
              </a:rPr>
              <a:t>一旦形成</a:t>
            </a:r>
            <a:r>
              <a:rPr lang="en-US" altLang="zh-CN" b="1" dirty="0">
                <a:latin typeface="Times New Roman" pitchFamily="18" charset="0"/>
              </a:rPr>
              <a:t>, </a:t>
            </a:r>
            <a:r>
              <a:rPr lang="zh-CN" altLang="en-US" b="1" dirty="0">
                <a:latin typeface="Times New Roman" pitchFamily="18" charset="0"/>
              </a:rPr>
              <a:t>坏习惯将很难改掉</a:t>
            </a:r>
            <a:r>
              <a:rPr lang="zh-CN" altLang="en-US" sz="4000" b="1" dirty="0">
                <a:latin typeface="Times New Roman" pitchFamily="18" charset="0"/>
              </a:rPr>
              <a:t>。</a:t>
            </a:r>
          </a:p>
          <a:p>
            <a:pPr indent="0" eaLnBrk="1" hangingPunct="1"/>
            <a:r>
              <a:rPr lang="en-US" altLang="zh-CN" sz="4000" b="1" dirty="0">
                <a:latin typeface="Times New Roman" pitchFamily="18" charset="0"/>
              </a:rPr>
              <a:t>______________, the bad habits are </a:t>
            </a:r>
          </a:p>
          <a:p>
            <a:pPr indent="0" eaLnBrk="1" hangingPunct="1"/>
            <a:r>
              <a:rPr lang="en-US" altLang="zh-CN" sz="4000" b="1" dirty="0">
                <a:latin typeface="Times New Roman" pitchFamily="18" charset="0"/>
              </a:rPr>
              <a:t>hard to get rid of .</a:t>
            </a:r>
          </a:p>
          <a:p>
            <a:pPr indent="0" eaLnBrk="1" hangingPunct="1"/>
            <a:endParaRPr lang="en-US" altLang="zh-CN" sz="4000" b="1" dirty="0">
              <a:latin typeface="Times New Roman" pitchFamily="18" charset="0"/>
            </a:endParaRPr>
          </a:p>
          <a:p>
            <a:pPr indent="0" eaLnBrk="1" hangingPunct="1"/>
            <a:r>
              <a:rPr lang="en-US" altLang="zh-CN" sz="4000" b="1" dirty="0">
                <a:latin typeface="Times New Roman" pitchFamily="18" charset="0"/>
              </a:rPr>
              <a:t>⑵ </a:t>
            </a:r>
            <a:r>
              <a:rPr lang="zh-CN" altLang="en-US" b="1" dirty="0">
                <a:latin typeface="Times New Roman" pitchFamily="18" charset="0"/>
              </a:rPr>
              <a:t>当被问到发生什么事</a:t>
            </a:r>
            <a:r>
              <a:rPr lang="en-US" altLang="zh-CN" b="1" dirty="0">
                <a:latin typeface="Times New Roman" pitchFamily="18" charset="0"/>
              </a:rPr>
              <a:t>, </a:t>
            </a:r>
            <a:r>
              <a:rPr lang="zh-CN" altLang="en-US" b="1" dirty="0">
                <a:latin typeface="Times New Roman" pitchFamily="18" charset="0"/>
              </a:rPr>
              <a:t>他突然间哭了</a:t>
            </a:r>
            <a:r>
              <a:rPr lang="zh-CN" altLang="en-US" sz="4000" b="1" dirty="0">
                <a:latin typeface="Times New Roman" pitchFamily="18" charset="0"/>
              </a:rPr>
              <a:t>。</a:t>
            </a:r>
          </a:p>
          <a:p>
            <a:pPr indent="0" eaLnBrk="1" hangingPunct="1"/>
            <a:r>
              <a:rPr lang="en-US" altLang="zh-CN" sz="4000" b="1" dirty="0">
                <a:latin typeface="Times New Roman" pitchFamily="18" charset="0"/>
              </a:rPr>
              <a:t>____________________________, he burst into tears.</a:t>
            </a: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7657" y="5150679"/>
            <a:ext cx="724376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000" b="1" dirty="0">
                <a:solidFill>
                  <a:srgbClr val="0000FF"/>
                </a:solidFill>
                <a:ea typeface="EU-DY" pitchFamily="65" charset="-122"/>
              </a:rPr>
              <a:t>When asked what had happened</a:t>
            </a: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79512" y="2706345"/>
            <a:ext cx="302101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000" b="1" dirty="0">
                <a:solidFill>
                  <a:srgbClr val="0000FF"/>
                </a:solidFill>
                <a:ea typeface="EU-DY" pitchFamily="65" charset="-122"/>
              </a:rPr>
              <a:t>Once formed</a:t>
            </a: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05" name="Rectangle 5"/>
          <p:cNvSpPr>
            <a:spLocks noChangeArrowheads="1"/>
          </p:cNvSpPr>
          <p:nvPr/>
        </p:nvSpPr>
        <p:spPr bwMode="auto">
          <a:xfrm>
            <a:off x="179388" y="1220788"/>
            <a:ext cx="8891587" cy="393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indent="2667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 dirty="0">
                <a:latin typeface="Times New Roman" pitchFamily="18" charset="0"/>
              </a:rPr>
              <a:t>(3)</a:t>
            </a:r>
            <a:r>
              <a:rPr lang="zh-CN" altLang="en-US" b="1" dirty="0">
                <a:latin typeface="Times New Roman" pitchFamily="18" charset="0"/>
              </a:rPr>
              <a:t>如果不邀请我，我就不去参加聚会。</a:t>
            </a:r>
          </a:p>
          <a:p>
            <a:pPr eaLnBrk="1" hangingPunct="1"/>
            <a:r>
              <a:rPr lang="en-US" altLang="zh-CN" b="1" dirty="0">
                <a:solidFill>
                  <a:srgbClr val="0000FF"/>
                </a:solidFill>
                <a:latin typeface="Times New Roman" pitchFamily="18" charset="0"/>
              </a:rPr>
              <a:t>I won’t take part in the party unless invited.</a:t>
            </a:r>
          </a:p>
          <a:p>
            <a:pPr eaLnBrk="1" hangingPunct="1"/>
            <a:endParaRPr lang="zh-CN" altLang="en-US" b="1" dirty="0">
              <a:latin typeface="Times New Roman" pitchFamily="18" charset="0"/>
            </a:endParaRPr>
          </a:p>
          <a:p>
            <a:pPr eaLnBrk="1" hangingPunct="1"/>
            <a:r>
              <a:rPr lang="en-US" altLang="zh-CN" b="1" dirty="0">
                <a:latin typeface="Times New Roman" pitchFamily="18" charset="0"/>
              </a:rPr>
              <a:t>(4)</a:t>
            </a:r>
            <a:r>
              <a:rPr lang="zh-CN" altLang="en-US" b="1" dirty="0">
                <a:latin typeface="Times New Roman" pitchFamily="18" charset="0"/>
              </a:rPr>
              <a:t>这座古老的建筑虽然建于</a:t>
            </a:r>
            <a:r>
              <a:rPr lang="en-US" altLang="zh-CN" b="1" dirty="0">
                <a:latin typeface="Times New Roman" pitchFamily="18" charset="0"/>
              </a:rPr>
              <a:t>300</a:t>
            </a:r>
            <a:r>
              <a:rPr lang="zh-CN" altLang="en-US" b="1" dirty="0">
                <a:latin typeface="Times New Roman" pitchFamily="18" charset="0"/>
              </a:rPr>
              <a:t>年前，但依然 完好的挺立着。</a:t>
            </a:r>
          </a:p>
          <a:p>
            <a:pPr eaLnBrk="1" hangingPunct="1"/>
            <a:r>
              <a:rPr lang="en-US" altLang="zh-CN" b="1" dirty="0">
                <a:latin typeface="Times New Roman" pitchFamily="18" charset="0"/>
              </a:rPr>
              <a:t>__________________________</a:t>
            </a:r>
            <a:r>
              <a:rPr lang="zh-CN" altLang="en-US" b="1" dirty="0">
                <a:latin typeface="Times New Roman" pitchFamily="18" charset="0"/>
              </a:rPr>
              <a:t>，</a:t>
            </a:r>
            <a:r>
              <a:rPr lang="en-US" altLang="zh-CN" b="1" dirty="0">
                <a:latin typeface="Times New Roman" pitchFamily="18" charset="0"/>
              </a:rPr>
              <a:t>the old building still stands up well.</a:t>
            </a:r>
          </a:p>
        </p:txBody>
      </p:sp>
      <p:sp>
        <p:nvSpPr>
          <p:cNvPr id="307206" name="Rectangle 6"/>
          <p:cNvSpPr>
            <a:spLocks noChangeArrowheads="1"/>
          </p:cNvSpPr>
          <p:nvPr/>
        </p:nvSpPr>
        <p:spPr bwMode="auto">
          <a:xfrm>
            <a:off x="179388" y="4221163"/>
            <a:ext cx="69135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indent="2667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b="1">
                <a:solidFill>
                  <a:srgbClr val="0000FF"/>
                </a:solidFill>
                <a:latin typeface="Times New Roman" pitchFamily="18" charset="0"/>
              </a:rPr>
              <a:t>Though built 300 years ago</a:t>
            </a:r>
          </a:p>
        </p:txBody>
      </p:sp>
    </p:spTree>
  </p:cSld>
  <p:clrMapOvr>
    <a:masterClrMapping/>
  </p:clrMapOvr>
  <p:transition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072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072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072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072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072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072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06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63" name="Rectangle 3"/>
          <p:cNvSpPr>
            <a:spLocks noChangeArrowheads="1"/>
          </p:cNvSpPr>
          <p:nvPr/>
        </p:nvSpPr>
        <p:spPr bwMode="auto">
          <a:xfrm>
            <a:off x="85728" y="397538"/>
            <a:ext cx="8820150" cy="1136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95000"/>
              </a:lnSpc>
            </a:pPr>
            <a:r>
              <a:rPr lang="en-US" altLang="zh-CN" b="1" dirty="0">
                <a:solidFill>
                  <a:srgbClr val="FF0000"/>
                </a:solidFill>
              </a:rPr>
              <a:t>2. It seemed/seems/is strange that sb. should do </a:t>
            </a:r>
            <a:r>
              <a:rPr lang="zh-CN" altLang="en-US" b="1" dirty="0">
                <a:solidFill>
                  <a:srgbClr val="FF0000"/>
                </a:solidFill>
                <a:latin typeface="新宋体" pitchFamily="49" charset="-122"/>
                <a:ea typeface="新宋体" pitchFamily="49" charset="-122"/>
              </a:rPr>
              <a:t>某人竟然</a:t>
            </a:r>
            <a:r>
              <a:rPr lang="en-US" altLang="zh-CN" b="1" dirty="0">
                <a:solidFill>
                  <a:srgbClr val="FF0000"/>
                </a:solidFill>
                <a:latin typeface="新宋体" pitchFamily="49" charset="-122"/>
                <a:ea typeface="新宋体" pitchFamily="49" charset="-122"/>
              </a:rPr>
              <a:t>……,</a:t>
            </a:r>
            <a:r>
              <a:rPr lang="en-US" altLang="zh-CN" b="1" dirty="0">
                <a:solidFill>
                  <a:srgbClr val="FF0000"/>
                </a:solidFill>
              </a:rPr>
              <a:t> </a:t>
            </a:r>
            <a:r>
              <a:rPr lang="zh-CN" altLang="en-US" b="1" dirty="0">
                <a:solidFill>
                  <a:srgbClr val="FF0000"/>
                </a:solidFill>
              </a:rPr>
              <a:t>这似乎不可思议</a:t>
            </a:r>
          </a:p>
        </p:txBody>
      </p:sp>
      <p:sp>
        <p:nvSpPr>
          <p:cNvPr id="296964" name="Rectangle 4"/>
          <p:cNvSpPr>
            <a:spLocks noChangeArrowheads="1"/>
          </p:cNvSpPr>
          <p:nvPr/>
        </p:nvSpPr>
        <p:spPr bwMode="auto">
          <a:xfrm>
            <a:off x="115757" y="1552918"/>
            <a:ext cx="8820150" cy="2862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indent="1270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b="1" dirty="0">
                <a:latin typeface="Times New Roman" pitchFamily="18" charset="0"/>
              </a:rPr>
              <a:t>运用  根据汉语意思完成下列英语句子。</a:t>
            </a:r>
          </a:p>
          <a:p>
            <a:pPr eaLnBrk="1" hangingPunct="1"/>
            <a:r>
              <a:rPr lang="zh-CN" altLang="en-US" b="1" dirty="0">
                <a:latin typeface="Times New Roman" pitchFamily="18" charset="0"/>
              </a:rPr>
              <a:t>⑴ 他竟然能吃玻璃</a:t>
            </a:r>
            <a:r>
              <a:rPr lang="en-US" altLang="zh-CN" b="1" dirty="0">
                <a:latin typeface="Times New Roman" pitchFamily="18" charset="0"/>
              </a:rPr>
              <a:t>, </a:t>
            </a:r>
            <a:r>
              <a:rPr lang="zh-CN" altLang="en-US" b="1" dirty="0">
                <a:latin typeface="Times New Roman" pitchFamily="18" charset="0"/>
              </a:rPr>
              <a:t>这似乎不可思议。</a:t>
            </a:r>
          </a:p>
          <a:p>
            <a:pPr eaLnBrk="1" hangingPunct="1"/>
            <a:r>
              <a:rPr lang="en-US" altLang="zh-CN" b="1" dirty="0">
                <a:latin typeface="Times New Roman" pitchFamily="18" charset="0"/>
              </a:rPr>
              <a:t>__________________ he should eat glass.</a:t>
            </a:r>
          </a:p>
          <a:p>
            <a:pPr eaLnBrk="1" hangingPunct="1"/>
            <a:r>
              <a:rPr lang="en-US" altLang="zh-CN" b="1" dirty="0">
                <a:latin typeface="Times New Roman" pitchFamily="18" charset="0"/>
              </a:rPr>
              <a:t>⑵ </a:t>
            </a:r>
            <a:r>
              <a:rPr lang="zh-CN" altLang="en-US" b="1" dirty="0">
                <a:latin typeface="Times New Roman" pitchFamily="18" charset="0"/>
              </a:rPr>
              <a:t>真奇怪</a:t>
            </a:r>
            <a:r>
              <a:rPr lang="en-US" altLang="zh-CN" b="1" dirty="0">
                <a:latin typeface="Times New Roman" pitchFamily="18" charset="0"/>
              </a:rPr>
              <a:t>,</a:t>
            </a:r>
            <a:r>
              <a:rPr lang="zh-CN" altLang="en-US" b="1" dirty="0">
                <a:latin typeface="Times New Roman" pitchFamily="18" charset="0"/>
              </a:rPr>
              <a:t>他竟然考试不及格</a:t>
            </a:r>
            <a:r>
              <a:rPr lang="en-US" altLang="zh-CN" b="1" dirty="0">
                <a:latin typeface="Times New Roman" pitchFamily="18" charset="0"/>
              </a:rPr>
              <a:t>.</a:t>
            </a:r>
          </a:p>
          <a:p>
            <a:pPr eaLnBrk="1" hangingPunct="1"/>
            <a:endParaRPr lang="en-US" altLang="zh-CN" b="1" dirty="0">
              <a:latin typeface="Times New Roman" pitchFamily="18" charset="0"/>
            </a:endParaRPr>
          </a:p>
        </p:txBody>
      </p:sp>
      <p:sp>
        <p:nvSpPr>
          <p:cNvPr id="296965" name="Rectangle 5"/>
          <p:cNvSpPr>
            <a:spLocks noChangeArrowheads="1"/>
          </p:cNvSpPr>
          <p:nvPr/>
        </p:nvSpPr>
        <p:spPr bwMode="auto">
          <a:xfrm>
            <a:off x="179389" y="2663404"/>
            <a:ext cx="4464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dirty="0">
                <a:ea typeface="EU-DY" pitchFamily="65" charset="-122"/>
              </a:rPr>
              <a:t> </a:t>
            </a:r>
            <a:r>
              <a:rPr lang="en-US" altLang="zh-CN" b="1" dirty="0">
                <a:solidFill>
                  <a:srgbClr val="0000FF"/>
                </a:solidFill>
                <a:ea typeface="EU-DY" pitchFamily="65" charset="-122"/>
              </a:rPr>
              <a:t>It seems strange that</a:t>
            </a:r>
            <a:r>
              <a:rPr lang="en-US" altLang="zh-CN" dirty="0">
                <a:ea typeface="EU-DY" pitchFamily="65" charset="-122"/>
              </a:rPr>
              <a:t> </a:t>
            </a:r>
          </a:p>
        </p:txBody>
      </p:sp>
      <p:sp>
        <p:nvSpPr>
          <p:cNvPr id="296966" name="Rectangle 6"/>
          <p:cNvSpPr>
            <a:spLocks noChangeArrowheads="1"/>
          </p:cNvSpPr>
          <p:nvPr/>
        </p:nvSpPr>
        <p:spPr bwMode="auto">
          <a:xfrm>
            <a:off x="179389" y="3645024"/>
            <a:ext cx="8641084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en-US" altLang="zh-CN" b="1" dirty="0">
                <a:solidFill>
                  <a:srgbClr val="0000FF"/>
                </a:solidFill>
                <a:ea typeface="EU-DY" pitchFamily="65" charset="-122"/>
              </a:rPr>
              <a:t>It’s strange that he should fail </a:t>
            </a:r>
            <a:r>
              <a:rPr lang="en-US" altLang="zh-CN" b="1" dirty="0">
                <a:solidFill>
                  <a:srgbClr val="0000FF"/>
                </a:solidFill>
              </a:rPr>
              <a:t>the exam.</a:t>
            </a:r>
            <a:endParaRPr lang="en-US" altLang="zh-CN" b="1" dirty="0">
              <a:solidFill>
                <a:srgbClr val="0000FF"/>
              </a:solidFill>
              <a:ea typeface="EU-DY" pitchFamily="65" charset="-122"/>
            </a:endParaRPr>
          </a:p>
        </p:txBody>
      </p:sp>
    </p:spTree>
  </p:cSld>
  <p:clrMapOvr>
    <a:masterClrMapping/>
  </p:clrMapOvr>
  <p:transition>
    <p:randomBa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6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6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969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96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96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65" grpId="0"/>
      <p:bldP spid="29696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154" name="Rectangle 2"/>
          <p:cNvSpPr>
            <a:spLocks noChangeArrowheads="1"/>
          </p:cNvSpPr>
          <p:nvPr/>
        </p:nvSpPr>
        <p:spPr bwMode="auto">
          <a:xfrm>
            <a:off x="250825" y="1595438"/>
            <a:ext cx="8596312" cy="3870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indent="1270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4000" b="1" dirty="0">
                <a:solidFill>
                  <a:srgbClr val="6600FF"/>
                </a:solidFill>
                <a:latin typeface="Times New Roman" pitchFamily="18" charset="0"/>
              </a:rPr>
              <a:t>仿写</a:t>
            </a:r>
            <a:r>
              <a:rPr lang="zh-CN" altLang="en-US" sz="4000" b="1" dirty="0">
                <a:latin typeface="Times New Roman" pitchFamily="18" charset="0"/>
              </a:rPr>
              <a:t>  根据汉语意思完成英文句子。</a:t>
            </a:r>
          </a:p>
          <a:p>
            <a:pPr eaLnBrk="1" hangingPunct="1"/>
            <a:r>
              <a:rPr lang="zh-CN" altLang="en-US" sz="4000" b="1" dirty="0">
                <a:latin typeface="Times New Roman" pitchFamily="18" charset="0"/>
              </a:rPr>
              <a:t>⑴ 当人们谈到我们班的高材生时</a:t>
            </a:r>
            <a:r>
              <a:rPr lang="en-US" altLang="zh-CN" sz="4000" b="1" dirty="0">
                <a:latin typeface="Times New Roman" pitchFamily="18" charset="0"/>
              </a:rPr>
              <a:t>, </a:t>
            </a:r>
            <a:r>
              <a:rPr lang="zh-CN" altLang="en-US" sz="4000" b="1" dirty="0">
                <a:latin typeface="Times New Roman" pitchFamily="18" charset="0"/>
              </a:rPr>
              <a:t>你会发现汤姆也包括其中。 </a:t>
            </a:r>
          </a:p>
          <a:p>
            <a:pPr eaLnBrk="1" hangingPunct="1"/>
            <a:r>
              <a:rPr lang="en-US" altLang="zh-CN" sz="4400" b="1" dirty="0">
                <a:latin typeface="Times New Roman" pitchFamily="18" charset="0"/>
              </a:rPr>
              <a:t>Now when people refer to the top students in our class</a:t>
            </a:r>
            <a:r>
              <a:rPr lang="en-US" altLang="zh-CN" sz="4000" b="1" dirty="0">
                <a:latin typeface="Times New Roman" pitchFamily="18" charset="0"/>
              </a:rPr>
              <a:t>, _____________ _______________________. </a:t>
            </a:r>
          </a:p>
        </p:txBody>
      </p:sp>
      <p:grpSp>
        <p:nvGrpSpPr>
          <p:cNvPr id="305155" name="Group 3"/>
          <p:cNvGrpSpPr/>
          <p:nvPr/>
        </p:nvGrpSpPr>
        <p:grpSpPr bwMode="auto">
          <a:xfrm>
            <a:off x="284162" y="4149725"/>
            <a:ext cx="8251825" cy="1349375"/>
            <a:chOff x="225" y="1652"/>
            <a:chExt cx="5198" cy="850"/>
          </a:xfrm>
        </p:grpSpPr>
        <p:sp>
          <p:nvSpPr>
            <p:cNvPr id="305156" name="Rectangle 4"/>
            <p:cNvSpPr>
              <a:spLocks noChangeArrowheads="1"/>
            </p:cNvSpPr>
            <p:nvPr/>
          </p:nvSpPr>
          <p:spPr bwMode="auto">
            <a:xfrm>
              <a:off x="225" y="2022"/>
              <a:ext cx="3295" cy="4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4400" b="1" dirty="0">
                  <a:solidFill>
                    <a:srgbClr val="0000FF"/>
                  </a:solidFill>
                  <a:ea typeface="EU-DY" pitchFamily="65" charset="-122"/>
                </a:rPr>
                <a:t>Tom included as well</a:t>
              </a:r>
            </a:p>
          </p:txBody>
        </p:sp>
        <p:sp>
          <p:nvSpPr>
            <p:cNvPr id="305157" name="Rectangle 5"/>
            <p:cNvSpPr>
              <a:spLocks noChangeArrowheads="1"/>
            </p:cNvSpPr>
            <p:nvPr/>
          </p:nvSpPr>
          <p:spPr bwMode="auto">
            <a:xfrm>
              <a:off x="3428" y="1652"/>
              <a:ext cx="1995" cy="48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en-US" altLang="zh-CN" sz="4400" b="1" dirty="0">
                  <a:solidFill>
                    <a:srgbClr val="0000FF"/>
                  </a:solidFill>
                  <a:ea typeface="EU-DY" pitchFamily="65" charset="-122"/>
                </a:rPr>
                <a:t>you will find</a:t>
              </a:r>
            </a:p>
          </p:txBody>
        </p:sp>
      </p:grpSp>
      <p:sp>
        <p:nvSpPr>
          <p:cNvPr id="305158" name="Rectangle 6"/>
          <p:cNvSpPr>
            <a:spLocks noChangeArrowheads="1"/>
          </p:cNvSpPr>
          <p:nvPr/>
        </p:nvSpPr>
        <p:spPr bwMode="auto">
          <a:xfrm>
            <a:off x="151056" y="332656"/>
            <a:ext cx="8964613" cy="1136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 indent="127000"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eaLnBrk="0" hangingPunct="0"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95000"/>
              </a:lnSpc>
            </a:pPr>
            <a:r>
              <a:rPr lang="en-US" altLang="zh-CN" b="1" dirty="0">
                <a:solidFill>
                  <a:srgbClr val="FF0000"/>
                </a:solidFill>
                <a:latin typeface="Times New Roman" pitchFamily="18" charset="0"/>
              </a:rPr>
              <a:t>3. when … you will find …included as well </a:t>
            </a:r>
            <a:r>
              <a:rPr lang="zh-CN" altLang="en-US" b="1" dirty="0">
                <a:solidFill>
                  <a:srgbClr val="FF0000"/>
                </a:solidFill>
                <a:latin typeface="Times New Roman" pitchFamily="18" charset="0"/>
                <a:ea typeface="新宋体" pitchFamily="49" charset="-122"/>
              </a:rPr>
              <a:t>当</a:t>
            </a:r>
            <a:r>
              <a:rPr lang="en-US" altLang="zh-CN" b="1" dirty="0">
                <a:solidFill>
                  <a:srgbClr val="FF0000"/>
                </a:solidFill>
                <a:latin typeface="新宋体"/>
                <a:ea typeface="新宋体" pitchFamily="49" charset="-122"/>
              </a:rPr>
              <a:t>……</a:t>
            </a:r>
            <a:r>
              <a:rPr lang="zh-CN" altLang="en-US" b="1" dirty="0">
                <a:solidFill>
                  <a:srgbClr val="FF0000"/>
                </a:solidFill>
                <a:latin typeface="Times New Roman" pitchFamily="18" charset="0"/>
                <a:ea typeface="新宋体" pitchFamily="49" charset="-122"/>
              </a:rPr>
              <a:t>的时候</a:t>
            </a:r>
            <a:r>
              <a:rPr lang="en-US" altLang="zh-CN" b="1" dirty="0">
                <a:solidFill>
                  <a:srgbClr val="FF0000"/>
                </a:solidFill>
                <a:latin typeface="Times New Roman" pitchFamily="18" charset="0"/>
                <a:ea typeface="新宋体" pitchFamily="49" charset="-122"/>
              </a:rPr>
              <a:t>, </a:t>
            </a:r>
            <a:r>
              <a:rPr lang="zh-CN" altLang="en-US" b="1" dirty="0">
                <a:solidFill>
                  <a:srgbClr val="FF0000"/>
                </a:solidFill>
                <a:latin typeface="Times New Roman" pitchFamily="18" charset="0"/>
                <a:ea typeface="新宋体" pitchFamily="49" charset="-122"/>
              </a:rPr>
              <a:t>你会发现</a:t>
            </a:r>
            <a:r>
              <a:rPr lang="en-US" altLang="zh-CN" b="1" dirty="0">
                <a:solidFill>
                  <a:srgbClr val="FF0000"/>
                </a:solidFill>
                <a:latin typeface="新宋体"/>
                <a:ea typeface="新宋体" pitchFamily="49" charset="-122"/>
              </a:rPr>
              <a:t>……</a:t>
            </a:r>
            <a:r>
              <a:rPr lang="zh-CN" altLang="en-US" b="1" dirty="0">
                <a:solidFill>
                  <a:srgbClr val="FF0000"/>
                </a:solidFill>
                <a:latin typeface="Times New Roman" pitchFamily="18" charset="0"/>
                <a:ea typeface="新宋体" pitchFamily="49" charset="-122"/>
              </a:rPr>
              <a:t>也</a:t>
            </a:r>
            <a:r>
              <a:rPr lang="zh-CN" altLang="en-US" b="1" dirty="0">
                <a:solidFill>
                  <a:srgbClr val="FF0000"/>
                </a:solidFill>
                <a:latin typeface="Times New Roman" pitchFamily="18" charset="0"/>
              </a:rPr>
              <a:t>包括在内。</a:t>
            </a:r>
          </a:p>
        </p:txBody>
      </p:sp>
    </p:spTree>
  </p:cSld>
  <p:clrMapOvr>
    <a:masterClrMapping/>
  </p:clrMapOvr>
  <p:transition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5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5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5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178" name="Rectangle 2"/>
          <p:cNvSpPr>
            <a:spLocks noChangeArrowheads="1"/>
          </p:cNvSpPr>
          <p:nvPr/>
        </p:nvSpPr>
        <p:spPr bwMode="auto">
          <a:xfrm>
            <a:off x="754063" y="908050"/>
            <a:ext cx="7778750" cy="3941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5000"/>
              </a:lnSpc>
            </a:pPr>
            <a:r>
              <a:rPr lang="en-US" altLang="zh-CN" sz="4400" b="1" dirty="0"/>
              <a:t>(2) </a:t>
            </a:r>
            <a:r>
              <a:rPr lang="zh-CN" altLang="en-US" sz="4400" b="1" dirty="0"/>
              <a:t>当人们谈论到中国时</a:t>
            </a:r>
            <a:r>
              <a:rPr lang="en-US" altLang="zh-CN" sz="4400" b="1" dirty="0"/>
              <a:t>, </a:t>
            </a:r>
            <a:r>
              <a:rPr lang="zh-CN" altLang="en-US" sz="4400" b="1" dirty="0"/>
              <a:t>你会发现台湾也包括在内。</a:t>
            </a:r>
          </a:p>
          <a:p>
            <a:pPr>
              <a:lnSpc>
                <a:spcPct val="115000"/>
              </a:lnSpc>
            </a:pPr>
            <a:r>
              <a:rPr lang="en-US" altLang="zh-CN" sz="4400" b="1" dirty="0">
                <a:solidFill>
                  <a:srgbClr val="0000FF"/>
                </a:solidFill>
              </a:rPr>
              <a:t>When people refer to China, you’ll find Taiwan included as well.</a:t>
            </a:r>
            <a:endParaRPr lang="en-US" altLang="zh-CN" sz="4400" b="1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1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061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061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061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5815"/>
            <a:ext cx="8229600" cy="1143000"/>
          </a:xfrm>
        </p:spPr>
        <p:txBody>
          <a:bodyPr/>
          <a:lstStyle/>
          <a:p>
            <a:r>
              <a:rPr lang="zh-CN" altLang="en-US" b="1" dirty="0"/>
              <a:t>翻译句子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5400600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zh-CN" altLang="zh-CN" b="1" dirty="0"/>
              <a:t>这个博物馆的收藏品包括全世界的历史瑰宝。</a:t>
            </a:r>
            <a:r>
              <a:rPr lang="en-US" altLang="zh-CN" b="1" dirty="0"/>
              <a:t>(consist of)</a:t>
            </a:r>
          </a:p>
          <a:p>
            <a:pPr marL="0" indent="0"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The collections of the museum consist of historical treasures from all over the world.</a:t>
            </a:r>
            <a:endParaRPr lang="zh-CN" altLang="zh-CN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zh-CN" altLang="zh-CN" b="1" dirty="0"/>
          </a:p>
          <a:p>
            <a:pPr marL="0" indent="0">
              <a:buNone/>
            </a:pPr>
            <a:r>
              <a:rPr lang="en-US" altLang="zh-CN" b="1" dirty="0"/>
              <a:t>2. </a:t>
            </a:r>
            <a:r>
              <a:rPr lang="zh-CN" altLang="zh-CN" b="1" dirty="0"/>
              <a:t>值得称赞的是，史密斯先生愿意无私帮助我们完成计划。</a:t>
            </a:r>
            <a:r>
              <a:rPr lang="en-US" altLang="zh-CN" b="1" dirty="0"/>
              <a:t>(to one’s credit)</a:t>
            </a:r>
          </a:p>
          <a:p>
            <a:pPr marL="0" indent="0"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To his credit, Mr. Smith selflessly offered to help us with the project / to help us (to) finish the project.</a:t>
            </a:r>
            <a:endParaRPr lang="zh-CN" altLang="zh-CN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zh-CN" altLang="zh-CN" b="1" dirty="0"/>
          </a:p>
          <a:p>
            <a:pPr marL="0" indent="0">
              <a:buNone/>
            </a:pP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2626456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0" y="23748"/>
            <a:ext cx="9144000" cy="4525963"/>
          </a:xfrm>
        </p:spPr>
        <p:txBody>
          <a:bodyPr/>
          <a:lstStyle/>
          <a:p>
            <a:pPr marL="0" indent="0">
              <a:buNone/>
            </a:pPr>
            <a:r>
              <a:rPr lang="en-US" altLang="zh-CN" b="1" dirty="0"/>
              <a:t>3. </a:t>
            </a:r>
            <a:r>
              <a:rPr lang="zh-CN" altLang="zh-CN" b="1" dirty="0"/>
              <a:t>为了图方便</a:t>
            </a:r>
            <a:r>
              <a:rPr lang="en-US" altLang="zh-CN" b="1" dirty="0"/>
              <a:t>, </a:t>
            </a:r>
            <a:r>
              <a:rPr lang="zh-CN" altLang="zh-CN" b="1" dirty="0"/>
              <a:t>我把参考书放在书桌附近。</a:t>
            </a:r>
            <a:endParaRPr lang="en-US" altLang="zh-CN" b="1" dirty="0"/>
          </a:p>
          <a:p>
            <a:pPr marL="0" indent="0">
              <a:buNone/>
            </a:pPr>
            <a:r>
              <a:rPr lang="zh-CN" altLang="zh-CN" b="1" dirty="0"/>
              <a:t>（</a:t>
            </a:r>
            <a:r>
              <a:rPr lang="en-US" altLang="zh-CN" b="1" dirty="0"/>
              <a:t>for convenience</a:t>
            </a:r>
            <a:r>
              <a:rPr lang="zh-CN" altLang="zh-CN" b="1" dirty="0"/>
              <a:t>）</a:t>
            </a:r>
            <a:endParaRPr lang="en-US" altLang="zh-CN" b="1" dirty="0"/>
          </a:p>
          <a:p>
            <a:pPr marL="0" indent="0"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I keep my reference books near my desk for convenience.</a:t>
            </a:r>
            <a:endParaRPr lang="zh-CN" altLang="zh-CN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zh-CN" altLang="zh-CN" b="1" dirty="0"/>
          </a:p>
          <a:p>
            <a:pPr marL="0" indent="0">
              <a:buNone/>
            </a:pPr>
            <a:r>
              <a:rPr lang="en-US" altLang="zh-CN" b="1" dirty="0"/>
              <a:t>4. </a:t>
            </a:r>
            <a:r>
              <a:rPr lang="zh-CN" altLang="zh-CN" b="1" dirty="0"/>
              <a:t>她在单词“</a:t>
            </a:r>
            <a:r>
              <a:rPr lang="en-US" altLang="zh-CN" b="1" dirty="0"/>
              <a:t>because</a:t>
            </a:r>
            <a:r>
              <a:rPr lang="zh-CN" altLang="zh-CN" b="1" dirty="0"/>
              <a:t>”一词中漏掉了一个字母</a:t>
            </a:r>
            <a:r>
              <a:rPr lang="en-US" altLang="zh-CN" b="1" dirty="0"/>
              <a:t>e</a:t>
            </a:r>
            <a:r>
              <a:rPr lang="zh-CN" altLang="zh-CN" b="1" dirty="0"/>
              <a:t>。</a:t>
            </a:r>
            <a:r>
              <a:rPr lang="en-US" altLang="zh-CN" b="1" dirty="0"/>
              <a:t>(leave out)</a:t>
            </a:r>
          </a:p>
          <a:p>
            <a:pPr marL="0" indent="0"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She left out an “e” in ‘because’.</a:t>
            </a:r>
            <a:endParaRPr lang="zh-CN" altLang="zh-CN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zh-CN" altLang="zh-CN" b="1" dirty="0"/>
          </a:p>
          <a:p>
            <a:pPr marL="0" indent="0">
              <a:buNone/>
            </a:pPr>
            <a:r>
              <a:rPr lang="en-US" altLang="zh-CN" b="1" dirty="0"/>
              <a:t>5. </a:t>
            </a:r>
            <a:r>
              <a:rPr lang="zh-CN" altLang="zh-CN" b="1" dirty="0"/>
              <a:t>很遗憾我不能阐明我的立场。</a:t>
            </a:r>
            <a:endParaRPr lang="en-US" altLang="zh-CN" b="1" dirty="0"/>
          </a:p>
          <a:p>
            <a:pPr marL="0" indent="0">
              <a:buNone/>
            </a:pPr>
            <a:r>
              <a:rPr lang="en-US" altLang="zh-CN" b="1" dirty="0"/>
              <a:t>(it’s a pity…clarify)</a:t>
            </a:r>
          </a:p>
          <a:p>
            <a:pPr marL="0" indent="0">
              <a:buNone/>
            </a:pPr>
            <a:r>
              <a:rPr lang="en-US" altLang="zh-CN" b="1" dirty="0">
                <a:solidFill>
                  <a:srgbClr val="FF0000"/>
                </a:solidFill>
              </a:rPr>
              <a:t>It’s a pity that I cannot clarify my position.</a:t>
            </a:r>
            <a:endParaRPr lang="zh-CN" altLang="zh-CN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zh-CN" altLang="zh-CN" b="1" dirty="0"/>
          </a:p>
          <a:p>
            <a:pPr marL="0" indent="0">
              <a:buNone/>
            </a:pPr>
            <a:endParaRPr lang="zh-CN" altLang="en-US" b="1" dirty="0"/>
          </a:p>
        </p:txBody>
      </p:sp>
    </p:spTree>
    <p:extLst>
      <p:ext uri="{BB962C8B-B14F-4D97-AF65-F5344CB8AC3E}">
        <p14:creationId xmlns:p14="http://schemas.microsoft.com/office/powerpoint/2010/main" val="6439376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4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altLang="zh-CN"/>
              <a:t>Unit 1</a:t>
            </a:r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304800" y="990600"/>
            <a:ext cx="8382000" cy="5257800"/>
          </a:xfrm>
        </p:spPr>
        <p:txBody>
          <a:bodyPr/>
          <a:lstStyle/>
          <a:p>
            <a:r>
              <a:rPr lang="en-US" altLang="zh-CN" sz="2800" dirty="0"/>
              <a:t>1. The main c_____________ of the strike has been its longevity. </a:t>
            </a:r>
          </a:p>
          <a:p>
            <a:r>
              <a:rPr lang="en-US" altLang="zh-CN" sz="2800" dirty="0"/>
              <a:t>2. By a__________ the parts of the sentence we  learn more about English grammar.</a:t>
            </a:r>
          </a:p>
          <a:p>
            <a:r>
              <a:rPr lang="en-US" altLang="zh-CN" sz="2800" dirty="0"/>
              <a:t>3. She r________ what she had said to make herself understood.</a:t>
            </a:r>
          </a:p>
          <a:p>
            <a:r>
              <a:rPr lang="en-US" altLang="zh-CN" sz="2800" dirty="0"/>
              <a:t>4. He never considers the possibility of d_________.  He is confident enough.</a:t>
            </a:r>
          </a:p>
          <a:p>
            <a:r>
              <a:rPr lang="en-US" altLang="zh-CN" sz="2800" dirty="0"/>
              <a:t>5. The meeting is so boring that nobody wants to a___________ it.</a:t>
            </a: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2825835" y="908720"/>
            <a:ext cx="25749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 dirty="0" err="1">
                <a:solidFill>
                  <a:srgbClr val="CC00FF"/>
                </a:solidFill>
                <a:latin typeface="Arial" charset="0"/>
                <a:ea typeface="宋体" charset="-122"/>
              </a:rPr>
              <a:t>haracteristic</a:t>
            </a:r>
            <a:endParaRPr lang="en-US" altLang="zh-CN" sz="3200" dirty="0">
              <a:solidFill>
                <a:srgbClr val="CC00FF"/>
              </a:solidFill>
              <a:latin typeface="Arial" charset="0"/>
              <a:ea typeface="宋体" charset="-122"/>
            </a:endParaRP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1981200" y="1905000"/>
            <a:ext cx="16732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CC00FF"/>
                </a:solidFill>
                <a:latin typeface="Arial" charset="0"/>
                <a:ea typeface="宋体" charset="-122"/>
              </a:rPr>
              <a:t>nalyzing</a:t>
            </a:r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1905000" y="2819400"/>
            <a:ext cx="16494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CC00FF"/>
                </a:solidFill>
                <a:latin typeface="Arial" charset="0"/>
                <a:ea typeface="宋体" charset="-122"/>
              </a:rPr>
              <a:t>epeated</a:t>
            </a:r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990600" y="4191000"/>
            <a:ext cx="10858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CC00FF"/>
                </a:solidFill>
                <a:latin typeface="Arial" charset="0"/>
                <a:ea typeface="宋体" charset="-122"/>
              </a:rPr>
              <a:t>efeat</a:t>
            </a:r>
          </a:p>
        </p:txBody>
      </p:sp>
      <p:sp>
        <p:nvSpPr>
          <p:cNvPr id="5130" name="Text Box 10"/>
          <p:cNvSpPr txBox="1">
            <a:spLocks noChangeArrowheads="1"/>
          </p:cNvSpPr>
          <p:nvPr/>
        </p:nvSpPr>
        <p:spPr bwMode="auto">
          <a:xfrm>
            <a:off x="914400" y="5105400"/>
            <a:ext cx="10858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CC00FF"/>
                </a:solidFill>
                <a:latin typeface="Arial" charset="0"/>
                <a:ea typeface="宋体" charset="-122"/>
              </a:rPr>
              <a:t>ttend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/>
      <p:bldP spid="5127" grpId="0"/>
      <p:bldP spid="5128" grpId="0"/>
      <p:bldP spid="5129" grpId="0"/>
      <p:bldP spid="5130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609600"/>
            <a:ext cx="8229600" cy="57912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zh-CN" dirty="0"/>
              <a:t>6. He became inspired when he thought about helping ordinary people e________ to cholera.</a:t>
            </a:r>
          </a:p>
          <a:p>
            <a:pPr>
              <a:lnSpc>
                <a:spcPct val="90000"/>
              </a:lnSpc>
            </a:pPr>
            <a:r>
              <a:rPr lang="en-US" altLang="zh-CN" dirty="0"/>
              <a:t>7. He was treated well, so he is c_______ now.</a:t>
            </a:r>
          </a:p>
          <a:p>
            <a:pPr>
              <a:lnSpc>
                <a:spcPct val="90000"/>
              </a:lnSpc>
            </a:pPr>
            <a:r>
              <a:rPr lang="en-US" altLang="zh-CN" dirty="0"/>
              <a:t>8. He got so angry that he lost c________ of himself.</a:t>
            </a:r>
          </a:p>
          <a:p>
            <a:pPr>
              <a:lnSpc>
                <a:spcPct val="90000"/>
              </a:lnSpc>
            </a:pPr>
            <a:r>
              <a:rPr lang="en-US" altLang="zh-CN" dirty="0"/>
              <a:t>9. Clever children a_________ knowledge easily.</a:t>
            </a:r>
          </a:p>
          <a:p>
            <a:pPr>
              <a:lnSpc>
                <a:spcPct val="90000"/>
              </a:lnSpc>
            </a:pPr>
            <a:r>
              <a:rPr lang="en-US" altLang="zh-CN" dirty="0"/>
              <a:t>10.She is s________ with her children because she wants them to go to their dream universities.</a:t>
            </a: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6553200" y="990600"/>
            <a:ext cx="14922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CC00FF"/>
                </a:solidFill>
                <a:latin typeface="Arial" charset="0"/>
                <a:ea typeface="宋体" charset="-122"/>
              </a:rPr>
              <a:t>xposed</a:t>
            </a:r>
          </a:p>
        </p:txBody>
      </p:sp>
      <p:sp>
        <p:nvSpPr>
          <p:cNvPr id="7173" name="Text Box 5"/>
          <p:cNvSpPr txBox="1">
            <a:spLocks noChangeArrowheads="1"/>
          </p:cNvSpPr>
          <p:nvPr/>
        </p:nvSpPr>
        <p:spPr bwMode="auto">
          <a:xfrm>
            <a:off x="6824275" y="1981200"/>
            <a:ext cx="100380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dirty="0" err="1">
                <a:solidFill>
                  <a:srgbClr val="CC00FF"/>
                </a:solidFill>
                <a:latin typeface="Arial" charset="0"/>
                <a:ea typeface="宋体" charset="-122"/>
              </a:rPr>
              <a:t>ured</a:t>
            </a:r>
            <a:endParaRPr lang="en-US" altLang="zh-CN" sz="3200" dirty="0">
              <a:solidFill>
                <a:srgbClr val="CC00FF"/>
              </a:solidFill>
              <a:latin typeface="Arial" charset="0"/>
              <a:ea typeface="宋体" charset="-122"/>
            </a:endParaRP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6694831" y="2996952"/>
            <a:ext cx="120898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dirty="0" err="1">
                <a:solidFill>
                  <a:srgbClr val="CC00FF"/>
                </a:solidFill>
                <a:latin typeface="Arial" charset="0"/>
                <a:ea typeface="宋体" charset="-122"/>
              </a:rPr>
              <a:t>ontrol</a:t>
            </a:r>
            <a:endParaRPr lang="en-US" altLang="zh-CN" sz="3200" dirty="0">
              <a:solidFill>
                <a:srgbClr val="CC00FF"/>
              </a:solidFill>
              <a:latin typeface="Arial" charset="0"/>
              <a:ea typeface="宋体" charset="-122"/>
            </a:endParaRP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4371302" y="4005064"/>
            <a:ext cx="119856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dirty="0" err="1">
                <a:solidFill>
                  <a:srgbClr val="CC00FF"/>
                </a:solidFill>
                <a:latin typeface="Arial" charset="0"/>
                <a:ea typeface="宋体" charset="-122"/>
              </a:rPr>
              <a:t>bsorb</a:t>
            </a:r>
            <a:endParaRPr lang="en-US" altLang="zh-CN" sz="3200" dirty="0">
              <a:solidFill>
                <a:srgbClr val="CC00FF"/>
              </a:solidFill>
              <a:latin typeface="Arial" charset="0"/>
              <a:ea typeface="宋体" charset="-122"/>
            </a:endParaRPr>
          </a:p>
        </p:txBody>
      </p:sp>
      <p:sp>
        <p:nvSpPr>
          <p:cNvPr id="7176" name="Text Box 8"/>
          <p:cNvSpPr txBox="1">
            <a:spLocks noChangeArrowheads="1"/>
          </p:cNvSpPr>
          <p:nvPr/>
        </p:nvSpPr>
        <p:spPr bwMode="auto">
          <a:xfrm>
            <a:off x="3002848" y="4869160"/>
            <a:ext cx="84510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dirty="0" err="1">
                <a:solidFill>
                  <a:srgbClr val="CC00FF"/>
                </a:solidFill>
                <a:latin typeface="Arial" charset="0"/>
                <a:ea typeface="宋体" charset="-122"/>
              </a:rPr>
              <a:t>trict</a:t>
            </a:r>
            <a:endParaRPr lang="en-US" altLang="zh-CN" sz="3200" dirty="0">
              <a:solidFill>
                <a:srgbClr val="CC00FF"/>
              </a:solidFill>
              <a:latin typeface="Arial" charset="0"/>
              <a:ea typeface="宋体" charset="-122"/>
            </a:endParaRP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2999602" y="4876034"/>
            <a:ext cx="84510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dirty="0" err="1">
                <a:solidFill>
                  <a:srgbClr val="CC00FF"/>
                </a:solidFill>
                <a:latin typeface="Arial" charset="0"/>
                <a:ea typeface="宋体" charset="-122"/>
              </a:rPr>
              <a:t>trict</a:t>
            </a:r>
            <a:endParaRPr lang="en-US" altLang="zh-CN" sz="3200" dirty="0">
              <a:solidFill>
                <a:srgbClr val="CC00FF"/>
              </a:solidFill>
              <a:latin typeface="Arial" charset="0"/>
              <a:ea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2" grpId="0"/>
      <p:bldP spid="7173" grpId="0"/>
      <p:bldP spid="7174" grpId="0"/>
      <p:bldP spid="7175" grpId="0"/>
      <p:bldP spid="7176" grpId="0"/>
      <p:bldP spid="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143000"/>
          </a:xfrm>
        </p:spPr>
        <p:txBody>
          <a:bodyPr/>
          <a:lstStyle/>
          <a:p>
            <a:r>
              <a:rPr lang="en-US" altLang="zh-CN" dirty="0"/>
              <a:t>Unit 2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1520" y="983456"/>
            <a:ext cx="8640960" cy="4525963"/>
          </a:xfrm>
        </p:spPr>
        <p:txBody>
          <a:bodyPr/>
          <a:lstStyle/>
          <a:p>
            <a:r>
              <a:rPr lang="en-US" altLang="zh-CN" sz="2800" dirty="0"/>
              <a:t>1.Have you heard of this club _______ ______ more than 200 members?</a:t>
            </a:r>
          </a:p>
          <a:p>
            <a:r>
              <a:rPr lang="en-US" altLang="zh-CN" sz="2800" dirty="0"/>
              <a:t>2.We should _____  _______  ______ the old traditional ideas and build up new ones.</a:t>
            </a:r>
          </a:p>
          <a:p>
            <a:r>
              <a:rPr lang="en-US" altLang="zh-CN" sz="2800" dirty="0"/>
              <a:t>3.They will go to Beijing by plane _______ _______  _______ by train.</a:t>
            </a:r>
          </a:p>
          <a:p>
            <a:r>
              <a:rPr lang="en-US" altLang="zh-CN" sz="2800" dirty="0"/>
              <a:t>4. After the accident, who do you think will _______  _______  _____ _____ Susan?</a:t>
            </a:r>
          </a:p>
          <a:p>
            <a:pPr>
              <a:lnSpc>
                <a:spcPct val="90000"/>
              </a:lnSpc>
            </a:pPr>
            <a:r>
              <a:rPr lang="en-US" altLang="zh-CN" sz="2800" dirty="0"/>
              <a:t>5.Can you  c_________ what you said just now?</a:t>
            </a:r>
          </a:p>
          <a:p>
            <a:pPr>
              <a:lnSpc>
                <a:spcPct val="90000"/>
              </a:lnSpc>
            </a:pPr>
            <a:r>
              <a:rPr lang="en-US" altLang="zh-CN" sz="2800" dirty="0"/>
              <a:t>6.This was the only room a________.</a:t>
            </a:r>
          </a:p>
          <a:p>
            <a:pPr>
              <a:lnSpc>
                <a:spcPct val="90000"/>
              </a:lnSpc>
            </a:pPr>
            <a:r>
              <a:rPr lang="en-US" altLang="zh-CN" sz="2800" dirty="0"/>
              <a:t>7.What a________ me most to the job was the chance to travel.</a:t>
            </a:r>
          </a:p>
          <a:p>
            <a:pPr>
              <a:lnSpc>
                <a:spcPct val="90000"/>
              </a:lnSpc>
            </a:pPr>
            <a:endParaRPr lang="en-US" altLang="zh-CN" sz="2800" dirty="0"/>
          </a:p>
          <a:p>
            <a:endParaRPr lang="en-US" altLang="zh-CN" sz="2800" dirty="0"/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5076056" y="903040"/>
            <a:ext cx="21018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000000"/>
                </a:solidFill>
                <a:latin typeface="Arial"/>
                <a:ea typeface="宋体"/>
              </a:rPr>
              <a:t> </a:t>
            </a:r>
            <a:r>
              <a:rPr lang="en-US" altLang="zh-CN" sz="3200" dirty="0">
                <a:solidFill>
                  <a:srgbClr val="CC00FF"/>
                </a:solidFill>
                <a:latin typeface="Arial"/>
                <a:ea typeface="宋体"/>
              </a:rPr>
              <a:t>consisting</a:t>
            </a:r>
            <a:endParaRPr lang="en-US" altLang="zh-CN" sz="3200" dirty="0">
              <a:solidFill>
                <a:srgbClr val="000000"/>
              </a:solidFill>
              <a:latin typeface="Arial"/>
              <a:ea typeface="宋体"/>
            </a:endParaRPr>
          </a:p>
        </p:txBody>
      </p:sp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7346148" y="903040"/>
            <a:ext cx="58578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1800" dirty="0">
                <a:solidFill>
                  <a:srgbClr val="000000"/>
                </a:solidFill>
                <a:latin typeface="Arial"/>
                <a:ea typeface="宋体"/>
              </a:rPr>
              <a:t> </a:t>
            </a:r>
            <a:r>
              <a:rPr lang="en-US" altLang="zh-CN" sz="3200" dirty="0">
                <a:solidFill>
                  <a:srgbClr val="CC00FF"/>
                </a:solidFill>
                <a:latin typeface="Arial"/>
                <a:ea typeface="宋体"/>
              </a:rPr>
              <a:t>of</a:t>
            </a:r>
          </a:p>
        </p:txBody>
      </p:sp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2627784" y="1844824"/>
            <a:ext cx="41481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1800" dirty="0">
                <a:solidFill>
                  <a:srgbClr val="000000"/>
                </a:solidFill>
                <a:latin typeface="Arial"/>
                <a:ea typeface="宋体"/>
              </a:rPr>
              <a:t> </a:t>
            </a:r>
            <a:r>
              <a:rPr lang="en-US" altLang="zh-CN" sz="3200" dirty="0">
                <a:solidFill>
                  <a:srgbClr val="CC00FF"/>
                </a:solidFill>
                <a:latin typeface="Arial"/>
                <a:ea typeface="宋体"/>
              </a:rPr>
              <a:t>break     away     from</a:t>
            </a:r>
          </a:p>
        </p:txBody>
      </p:sp>
      <p:sp>
        <p:nvSpPr>
          <p:cNvPr id="14343" name="Text Box 7"/>
          <p:cNvSpPr txBox="1">
            <a:spLocks noChangeArrowheads="1"/>
          </p:cNvSpPr>
          <p:nvPr/>
        </p:nvSpPr>
        <p:spPr bwMode="auto">
          <a:xfrm>
            <a:off x="755576" y="3159358"/>
            <a:ext cx="2743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altLang="zh-CN" sz="3200" dirty="0">
                <a:solidFill>
                  <a:srgbClr val="CC00FF"/>
                </a:solidFill>
                <a:latin typeface="Arial"/>
                <a:ea typeface="宋体"/>
              </a:rPr>
              <a:t>place      of</a:t>
            </a:r>
          </a:p>
        </p:txBody>
      </p:sp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6157199" y="2844225"/>
            <a:ext cx="567784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1800" dirty="0">
                <a:solidFill>
                  <a:srgbClr val="000000"/>
                </a:solidFill>
                <a:latin typeface="Arial"/>
                <a:ea typeface="宋体"/>
              </a:rPr>
              <a:t> </a:t>
            </a:r>
            <a:r>
              <a:rPr lang="en-US" altLang="zh-CN" sz="3200" dirty="0">
                <a:solidFill>
                  <a:srgbClr val="CC00FF"/>
                </a:solidFill>
                <a:latin typeface="Arial"/>
                <a:ea typeface="宋体"/>
              </a:rPr>
              <a:t>in</a:t>
            </a:r>
          </a:p>
        </p:txBody>
      </p:sp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723476" y="4221088"/>
            <a:ext cx="5253038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1800" dirty="0">
                <a:solidFill>
                  <a:srgbClr val="000000"/>
                </a:solidFill>
                <a:latin typeface="Arial"/>
                <a:ea typeface="宋体"/>
              </a:rPr>
              <a:t> </a:t>
            </a:r>
            <a:r>
              <a:rPr lang="en-US" altLang="zh-CN" sz="3200" dirty="0">
                <a:solidFill>
                  <a:srgbClr val="CC00FF"/>
                </a:solidFill>
                <a:latin typeface="Arial"/>
                <a:ea typeface="宋体"/>
              </a:rPr>
              <a:t>take       the      place       of </a:t>
            </a:r>
          </a:p>
        </p:txBody>
      </p:sp>
      <p:sp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2829295" y="4653136"/>
            <a:ext cx="1041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dirty="0" err="1">
                <a:solidFill>
                  <a:srgbClr val="CC00FF"/>
                </a:solidFill>
                <a:latin typeface="Arial"/>
                <a:ea typeface="宋体"/>
              </a:rPr>
              <a:t>larify</a:t>
            </a:r>
            <a:endParaRPr lang="en-US" altLang="zh-CN" sz="3200" dirty="0">
              <a:solidFill>
                <a:srgbClr val="CC00FF"/>
              </a:solidFill>
              <a:latin typeface="Arial"/>
              <a:ea typeface="宋体"/>
            </a:endParaRPr>
          </a:p>
        </p:txBody>
      </p:sp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4880578" y="5085184"/>
            <a:ext cx="1560513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dirty="0" err="1">
                <a:solidFill>
                  <a:srgbClr val="CC00FF"/>
                </a:solidFill>
                <a:latin typeface="Arial"/>
                <a:ea typeface="宋体"/>
              </a:rPr>
              <a:t>vailable</a:t>
            </a:r>
            <a:endParaRPr lang="en-US" altLang="zh-CN" sz="3200" dirty="0">
              <a:solidFill>
                <a:srgbClr val="CC00FF"/>
              </a:solidFill>
              <a:latin typeface="Arial"/>
              <a:ea typeface="宋体"/>
            </a:endParaRP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2045070" y="5589240"/>
            <a:ext cx="1614545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1800" dirty="0">
                <a:solidFill>
                  <a:srgbClr val="000000"/>
                </a:solidFill>
                <a:latin typeface="Arial"/>
                <a:ea typeface="宋体"/>
              </a:rPr>
              <a:t> </a:t>
            </a:r>
            <a:r>
              <a:rPr lang="en-US" altLang="zh-CN" sz="3200" dirty="0" err="1">
                <a:solidFill>
                  <a:srgbClr val="CC00FF"/>
                </a:solidFill>
                <a:latin typeface="Arial"/>
                <a:ea typeface="宋体"/>
              </a:rPr>
              <a:t>ttracted</a:t>
            </a:r>
            <a:endParaRPr lang="en-US" altLang="zh-CN" sz="3200" dirty="0">
              <a:solidFill>
                <a:srgbClr val="CC00FF"/>
              </a:solidFill>
              <a:latin typeface="Arial"/>
              <a:ea typeface="宋体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3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3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3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43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1"/>
      <p:bldP spid="14341" grpId="0"/>
      <p:bldP spid="11" grpId="0"/>
      <p:bldP spid="12" grpId="0"/>
      <p:bldP spid="13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33208"/>
            <a:ext cx="8229600" cy="45259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zh-CN" sz="2800" dirty="0"/>
              <a:t>8.Watching too much TV has a bad </a:t>
            </a:r>
            <a:r>
              <a:rPr lang="en-US" altLang="zh-CN" sz="2800" dirty="0" err="1"/>
              <a:t>i</a:t>
            </a:r>
            <a:r>
              <a:rPr lang="en-US" altLang="zh-CN" sz="2800" dirty="0"/>
              <a:t>_________ on our health.</a:t>
            </a:r>
          </a:p>
          <a:p>
            <a:pPr>
              <a:lnSpc>
                <a:spcPct val="90000"/>
              </a:lnSpc>
            </a:pPr>
            <a:r>
              <a:rPr lang="en-US" altLang="zh-CN" sz="2800" dirty="0"/>
              <a:t>9.To the d________ of his parents, he has made a full recovery.</a:t>
            </a:r>
          </a:p>
          <a:p>
            <a:pPr>
              <a:lnSpc>
                <a:spcPct val="90000"/>
              </a:lnSpc>
            </a:pPr>
            <a:r>
              <a:rPr lang="en-US" altLang="zh-CN" sz="2800" dirty="0"/>
              <a:t>10. Our class is d_______ into two groups for the discussion.</a:t>
            </a:r>
          </a:p>
          <a:p>
            <a:pPr>
              <a:lnSpc>
                <a:spcPct val="90000"/>
              </a:lnSpc>
            </a:pPr>
            <a:r>
              <a:rPr lang="en-US" altLang="zh-CN" sz="2800" dirty="0"/>
              <a:t>11. R_______ speaking, I would say that about 100 people attended the exhibit.</a:t>
            </a:r>
          </a:p>
          <a:p>
            <a:pPr>
              <a:lnSpc>
                <a:spcPct val="90000"/>
              </a:lnSpc>
            </a:pPr>
            <a:r>
              <a:rPr lang="en-US" altLang="zh-CN" sz="2800" dirty="0"/>
              <a:t>12. The habit of c___________ stamp benefits him a lot.</a:t>
            </a:r>
          </a:p>
          <a:p>
            <a:pPr>
              <a:lnSpc>
                <a:spcPct val="90000"/>
              </a:lnSpc>
            </a:pPr>
            <a:r>
              <a:rPr lang="en-US" altLang="zh-CN" sz="2800" dirty="0"/>
              <a:t>13. Our company will a________ transport to your apartment.</a:t>
            </a:r>
          </a:p>
          <a:p>
            <a:pPr>
              <a:lnSpc>
                <a:spcPct val="90000"/>
              </a:lnSpc>
            </a:pPr>
            <a:r>
              <a:rPr lang="en-US" altLang="zh-CN" sz="2800" dirty="0"/>
              <a:t>14. He gave a ___________</a:t>
            </a:r>
            <a:r>
              <a:rPr lang="zh-CN" altLang="en-US" sz="2800" dirty="0"/>
              <a:t>（描述）</a:t>
            </a:r>
            <a:r>
              <a:rPr lang="en-US" altLang="zh-CN" sz="2800" dirty="0"/>
              <a:t>of what he had seen.</a:t>
            </a:r>
          </a:p>
        </p:txBody>
      </p:sp>
      <p:sp>
        <p:nvSpPr>
          <p:cNvPr id="15367" name="Text Box 7"/>
          <p:cNvSpPr txBox="1">
            <a:spLocks noChangeArrowheads="1"/>
          </p:cNvSpPr>
          <p:nvPr/>
        </p:nvSpPr>
        <p:spPr bwMode="auto">
          <a:xfrm>
            <a:off x="6660232" y="188640"/>
            <a:ext cx="171767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dirty="0" err="1">
                <a:solidFill>
                  <a:srgbClr val="CC00FF"/>
                </a:solidFill>
                <a:latin typeface="Arial"/>
                <a:ea typeface="宋体"/>
              </a:rPr>
              <a:t>nfluence</a:t>
            </a:r>
            <a:endParaRPr lang="en-US" altLang="zh-CN" sz="3200" dirty="0">
              <a:solidFill>
                <a:srgbClr val="CC00FF"/>
              </a:solidFill>
              <a:latin typeface="Arial"/>
              <a:ea typeface="宋体"/>
            </a:endParaRPr>
          </a:p>
        </p:txBody>
      </p:sp>
      <p:sp>
        <p:nvSpPr>
          <p:cNvPr id="15368" name="Text Box 8"/>
          <p:cNvSpPr txBox="1">
            <a:spLocks noChangeArrowheads="1"/>
          </p:cNvSpPr>
          <p:nvPr/>
        </p:nvSpPr>
        <p:spPr bwMode="auto">
          <a:xfrm>
            <a:off x="2509795" y="980728"/>
            <a:ext cx="116410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dirty="0" err="1">
                <a:solidFill>
                  <a:srgbClr val="CC00FF"/>
                </a:solidFill>
                <a:latin typeface="Arial"/>
                <a:ea typeface="宋体"/>
              </a:rPr>
              <a:t>elight</a:t>
            </a:r>
            <a:endParaRPr lang="en-US" altLang="zh-CN" sz="3200" dirty="0">
              <a:solidFill>
                <a:srgbClr val="CC00FF"/>
              </a:solidFill>
              <a:latin typeface="Arial"/>
              <a:ea typeface="宋体"/>
            </a:endParaRP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3673896" y="1916832"/>
            <a:ext cx="125547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dirty="0" err="1">
                <a:solidFill>
                  <a:srgbClr val="CC00FF"/>
                </a:solidFill>
                <a:latin typeface="Arial"/>
                <a:ea typeface="宋体"/>
              </a:rPr>
              <a:t>ivided</a:t>
            </a:r>
            <a:endParaRPr lang="en-US" altLang="zh-CN" sz="3200" dirty="0">
              <a:solidFill>
                <a:srgbClr val="CC00FF"/>
              </a:solidFill>
              <a:latin typeface="Arial"/>
              <a:ea typeface="宋体"/>
            </a:endParaRPr>
          </a:p>
        </p:txBody>
      </p:sp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1806219" y="2708920"/>
            <a:ext cx="139172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dirty="0" err="1">
                <a:solidFill>
                  <a:srgbClr val="CC00FF"/>
                </a:solidFill>
                <a:latin typeface="Arial"/>
                <a:ea typeface="宋体"/>
              </a:rPr>
              <a:t>oughly</a:t>
            </a:r>
            <a:endParaRPr lang="en-US" altLang="zh-CN" sz="3200" dirty="0">
              <a:solidFill>
                <a:srgbClr val="CC00FF"/>
              </a:solidFill>
              <a:latin typeface="Arial"/>
              <a:ea typeface="宋体"/>
            </a:endParaRP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3651156" y="3573016"/>
            <a:ext cx="1688283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dirty="0" err="1">
                <a:solidFill>
                  <a:srgbClr val="CC00FF"/>
                </a:solidFill>
                <a:latin typeface="Arial"/>
                <a:ea typeface="宋体"/>
              </a:rPr>
              <a:t>ollecting</a:t>
            </a:r>
            <a:endParaRPr lang="en-US" altLang="zh-CN" sz="3200" dirty="0">
              <a:solidFill>
                <a:srgbClr val="CC00FF"/>
              </a:solidFill>
              <a:latin typeface="Arial"/>
              <a:ea typeface="宋体"/>
            </a:endParaRPr>
          </a:p>
        </p:txBody>
      </p:sp>
      <p:sp>
        <p:nvSpPr>
          <p:cNvPr id="13" name="Text Box 8"/>
          <p:cNvSpPr txBox="1">
            <a:spLocks noChangeArrowheads="1"/>
          </p:cNvSpPr>
          <p:nvPr/>
        </p:nvSpPr>
        <p:spPr bwMode="auto">
          <a:xfrm>
            <a:off x="4475022" y="4437112"/>
            <a:ext cx="136768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dirty="0" err="1">
                <a:solidFill>
                  <a:srgbClr val="CC00FF"/>
                </a:solidFill>
                <a:latin typeface="Arial"/>
                <a:ea typeface="宋体"/>
              </a:rPr>
              <a:t>rrange</a:t>
            </a:r>
            <a:endParaRPr lang="en-US" altLang="zh-CN" sz="3200" dirty="0">
              <a:solidFill>
                <a:srgbClr val="CC00FF"/>
              </a:solidFill>
              <a:latin typeface="Arial"/>
              <a:ea typeface="宋体"/>
            </a:endParaRPr>
          </a:p>
        </p:txBody>
      </p:sp>
      <p:sp>
        <p:nvSpPr>
          <p:cNvPr id="14" name="Text Box 8"/>
          <p:cNvSpPr txBox="1">
            <a:spLocks noChangeArrowheads="1"/>
          </p:cNvSpPr>
          <p:nvPr/>
        </p:nvSpPr>
        <p:spPr bwMode="auto">
          <a:xfrm>
            <a:off x="3094493" y="5320732"/>
            <a:ext cx="216597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dirty="0">
                <a:solidFill>
                  <a:srgbClr val="CC00FF"/>
                </a:solidFill>
                <a:latin typeface="Arial"/>
                <a:ea typeface="宋体"/>
              </a:rPr>
              <a:t>description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7" grpId="0"/>
      <p:bldP spid="15368" grpId="0"/>
      <p:bldP spid="10" grpId="0"/>
      <p:bldP spid="11" grpId="0"/>
      <p:bldP spid="12" grpId="0"/>
      <p:bldP spid="13" grpId="0"/>
      <p:bldP spid="14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533400"/>
            <a:ext cx="8229600" cy="63246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zh-CN" b="1" dirty="0"/>
              <a:t>15.</a:t>
            </a:r>
            <a:r>
              <a:rPr lang="zh-CN" altLang="en-US" b="1" dirty="0"/>
              <a:t>我对此问题</a:t>
            </a:r>
            <a:r>
              <a:rPr lang="zh-CN" altLang="en-US" b="1" u="sng" dirty="0"/>
              <a:t>大惑不解</a:t>
            </a:r>
            <a:r>
              <a:rPr lang="en-US" altLang="zh-CN" b="1" dirty="0"/>
              <a:t>.</a:t>
            </a:r>
          </a:p>
          <a:p>
            <a:pPr>
              <a:lnSpc>
                <a:spcPct val="90000"/>
              </a:lnSpc>
            </a:pPr>
            <a:endParaRPr lang="en-US" altLang="zh-CN" b="1" dirty="0"/>
          </a:p>
          <a:p>
            <a:pPr>
              <a:lnSpc>
                <a:spcPct val="90000"/>
              </a:lnSpc>
            </a:pPr>
            <a:endParaRPr lang="en-US" altLang="zh-CN" b="1" dirty="0"/>
          </a:p>
          <a:p>
            <a:pPr>
              <a:lnSpc>
                <a:spcPct val="90000"/>
              </a:lnSpc>
            </a:pPr>
            <a:r>
              <a:rPr lang="en-US" altLang="zh-CN" b="1" dirty="0"/>
              <a:t>16.</a:t>
            </a:r>
            <a:r>
              <a:rPr lang="zh-CN" altLang="en-US" b="1" dirty="0"/>
              <a:t>我已</a:t>
            </a:r>
            <a:r>
              <a:rPr lang="zh-CN" altLang="en-US" b="1" u="sng" dirty="0"/>
              <a:t>安排</a:t>
            </a:r>
            <a:r>
              <a:rPr lang="zh-CN" altLang="en-US" b="1" dirty="0"/>
              <a:t>一辆小车去车站接她了</a:t>
            </a:r>
            <a:r>
              <a:rPr lang="en-US" altLang="zh-CN" b="1" dirty="0"/>
              <a:t>.</a:t>
            </a:r>
          </a:p>
          <a:p>
            <a:pPr>
              <a:lnSpc>
                <a:spcPct val="90000"/>
              </a:lnSpc>
            </a:pPr>
            <a:endParaRPr lang="en-US" altLang="zh-CN" b="1" dirty="0"/>
          </a:p>
          <a:p>
            <a:pPr>
              <a:lnSpc>
                <a:spcPct val="90000"/>
              </a:lnSpc>
            </a:pPr>
            <a:endParaRPr lang="en-US" altLang="zh-CN" b="1" dirty="0"/>
          </a:p>
          <a:p>
            <a:pPr>
              <a:lnSpc>
                <a:spcPct val="90000"/>
              </a:lnSpc>
            </a:pPr>
            <a:r>
              <a:rPr lang="en-US" altLang="zh-CN" b="1" dirty="0"/>
              <a:t>17.</a:t>
            </a:r>
            <a:r>
              <a:rPr lang="zh-CN" altLang="en-US" b="1" dirty="0"/>
              <a:t>我们将在哪里开会</a:t>
            </a:r>
            <a:r>
              <a:rPr lang="zh-CN" altLang="en-US" b="1" u="sng" dirty="0"/>
              <a:t>没有任何区别</a:t>
            </a:r>
            <a:r>
              <a:rPr lang="en-US" altLang="zh-CN" b="1" dirty="0"/>
              <a:t>.</a:t>
            </a:r>
          </a:p>
          <a:p>
            <a:pPr>
              <a:lnSpc>
                <a:spcPct val="90000"/>
              </a:lnSpc>
            </a:pPr>
            <a:endParaRPr lang="en-US" altLang="zh-CN" b="1" dirty="0"/>
          </a:p>
          <a:p>
            <a:pPr>
              <a:lnSpc>
                <a:spcPct val="90000"/>
              </a:lnSpc>
            </a:pPr>
            <a:endParaRPr lang="en-US" altLang="zh-CN" b="1" dirty="0"/>
          </a:p>
          <a:p>
            <a:pPr>
              <a:lnSpc>
                <a:spcPct val="90000"/>
              </a:lnSpc>
            </a:pPr>
            <a:r>
              <a:rPr lang="en-US" altLang="zh-CN" b="1" dirty="0"/>
              <a:t>18.</a:t>
            </a:r>
            <a:r>
              <a:rPr lang="zh-CN" altLang="en-US" b="1" dirty="0"/>
              <a:t>他</a:t>
            </a:r>
            <a:r>
              <a:rPr lang="zh-CN" altLang="en-US" b="1" u="sng" dirty="0"/>
              <a:t>竟然</a:t>
            </a:r>
            <a:r>
              <a:rPr lang="zh-CN" altLang="en-US" b="1" dirty="0"/>
              <a:t>考试作弊</a:t>
            </a:r>
            <a:r>
              <a:rPr lang="en-US" altLang="zh-CN" b="1" dirty="0"/>
              <a:t>,</a:t>
            </a:r>
            <a:r>
              <a:rPr lang="zh-CN" altLang="en-US" b="1" dirty="0"/>
              <a:t>真是遗憾</a:t>
            </a:r>
            <a:r>
              <a:rPr lang="en-US" altLang="zh-CN" b="1" dirty="0"/>
              <a:t>.</a:t>
            </a: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914400" y="1219200"/>
            <a:ext cx="56197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CC00FF"/>
                </a:solidFill>
                <a:latin typeface="Arial"/>
                <a:ea typeface="宋体"/>
              </a:rPr>
              <a:t>I was puzzled by the question.</a:t>
            </a:r>
          </a:p>
        </p:txBody>
      </p:sp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746125" y="2606675"/>
            <a:ext cx="6811963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CC00FF"/>
                </a:solidFill>
                <a:latin typeface="Arial"/>
                <a:ea typeface="宋体"/>
              </a:rPr>
              <a:t>I have arranged a car  to pick her up </a:t>
            </a:r>
          </a:p>
          <a:p>
            <a:r>
              <a:rPr lang="en-US" altLang="zh-CN" sz="3200">
                <a:solidFill>
                  <a:srgbClr val="CC00FF"/>
                </a:solidFill>
                <a:latin typeface="Arial"/>
                <a:ea typeface="宋体"/>
              </a:rPr>
              <a:t>at the station.</a:t>
            </a:r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381000" y="4267200"/>
            <a:ext cx="629602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CC00FF"/>
                </a:solidFill>
                <a:latin typeface="Arial"/>
                <a:ea typeface="宋体"/>
              </a:rPr>
              <a:t>Where we shall have the meeting </a:t>
            </a:r>
          </a:p>
          <a:p>
            <a:r>
              <a:rPr lang="en-US" altLang="zh-CN" sz="3200">
                <a:solidFill>
                  <a:srgbClr val="CC00FF"/>
                </a:solidFill>
                <a:latin typeface="Arial"/>
                <a:ea typeface="宋体"/>
              </a:rPr>
              <a:t>makes no difference.</a:t>
            </a:r>
          </a:p>
        </p:txBody>
      </p:sp>
      <p:sp>
        <p:nvSpPr>
          <p:cNvPr id="17415" name="Text Box 7"/>
          <p:cNvSpPr txBox="1">
            <a:spLocks noChangeArrowheads="1"/>
          </p:cNvSpPr>
          <p:nvPr/>
        </p:nvSpPr>
        <p:spPr bwMode="auto">
          <a:xfrm>
            <a:off x="304800" y="5715000"/>
            <a:ext cx="6249988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CC00FF"/>
                </a:solidFill>
                <a:latin typeface="Arial"/>
                <a:ea typeface="宋体"/>
              </a:rPr>
              <a:t>It was a pity  /  shame that he </a:t>
            </a:r>
          </a:p>
          <a:p>
            <a:r>
              <a:rPr lang="en-US" altLang="zh-CN" sz="3200">
                <a:solidFill>
                  <a:srgbClr val="CC00FF"/>
                </a:solidFill>
                <a:latin typeface="Arial"/>
                <a:ea typeface="宋体"/>
              </a:rPr>
              <a:t>should have cheated in the exam.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  <p:bldP spid="17414" grpId="0"/>
      <p:bldP spid="17415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506916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zh-CN" b="1" dirty="0"/>
              <a:t>19.</a:t>
            </a:r>
            <a:r>
              <a:rPr lang="zh-CN" altLang="en-US" b="1" dirty="0"/>
              <a:t>这座城市的</a:t>
            </a:r>
            <a:r>
              <a:rPr lang="zh-CN" altLang="en-US" b="1" u="sng" dirty="0"/>
              <a:t>诱人之处</a:t>
            </a:r>
            <a:r>
              <a:rPr lang="zh-CN" altLang="en-US" b="1" dirty="0"/>
              <a:t>是难以抗拒的</a:t>
            </a:r>
            <a:r>
              <a:rPr lang="en-US" altLang="zh-CN" b="1" dirty="0"/>
              <a:t>.</a:t>
            </a:r>
          </a:p>
          <a:p>
            <a:pPr>
              <a:buFontTx/>
              <a:buNone/>
            </a:pPr>
            <a:endParaRPr lang="en-US" altLang="zh-CN" b="1" dirty="0"/>
          </a:p>
          <a:p>
            <a:pPr>
              <a:buFontTx/>
              <a:buNone/>
            </a:pPr>
            <a:endParaRPr lang="en-US" altLang="zh-CN" b="1" dirty="0"/>
          </a:p>
          <a:p>
            <a:pPr>
              <a:buFontTx/>
              <a:buNone/>
            </a:pPr>
            <a:r>
              <a:rPr lang="en-US" altLang="zh-CN" b="1" dirty="0"/>
              <a:t>20. </a:t>
            </a:r>
            <a:r>
              <a:rPr lang="zh-CN" altLang="en-US" b="1" dirty="0"/>
              <a:t>有你住在我们隔壁，极为</a:t>
            </a:r>
            <a:r>
              <a:rPr lang="zh-CN" altLang="en-US" b="1" u="sng" dirty="0"/>
              <a:t>方便</a:t>
            </a:r>
            <a:r>
              <a:rPr lang="zh-CN" altLang="en-US" b="1" dirty="0"/>
              <a:t>。</a:t>
            </a:r>
          </a:p>
          <a:p>
            <a:pPr>
              <a:buFontTx/>
              <a:buNone/>
            </a:pPr>
            <a:endParaRPr lang="zh-CN" altLang="en-US" b="1" dirty="0"/>
          </a:p>
          <a:p>
            <a:pPr>
              <a:buFontTx/>
              <a:buNone/>
            </a:pPr>
            <a:endParaRPr lang="zh-CN" altLang="en-US" b="1" dirty="0"/>
          </a:p>
          <a:p>
            <a:pPr>
              <a:buFontTx/>
              <a:buNone/>
            </a:pPr>
            <a:r>
              <a:rPr lang="en-US" altLang="zh-CN" b="1" dirty="0"/>
              <a:t>21.</a:t>
            </a:r>
            <a:r>
              <a:rPr lang="zh-CN" altLang="en-US" b="1" dirty="0"/>
              <a:t>人们为演出成功 而</a:t>
            </a:r>
            <a:r>
              <a:rPr lang="zh-CN" altLang="en-US" b="1" u="sng" dirty="0"/>
              <a:t>称赞</a:t>
            </a:r>
            <a:r>
              <a:rPr lang="zh-CN" altLang="en-US" b="1" dirty="0"/>
              <a:t>苏珊</a:t>
            </a:r>
            <a:r>
              <a:rPr lang="en-US" altLang="zh-CN" b="1" dirty="0"/>
              <a:t>.</a:t>
            </a:r>
          </a:p>
          <a:p>
            <a:pPr>
              <a:buFontTx/>
              <a:buNone/>
            </a:pPr>
            <a:endParaRPr lang="en-US" altLang="zh-CN" b="1" dirty="0"/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381000" y="3962400"/>
            <a:ext cx="7500938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 i="1">
                <a:solidFill>
                  <a:srgbClr val="CC00FF"/>
                </a:solidFill>
                <a:latin typeface="Arial"/>
                <a:ea typeface="宋体"/>
              </a:rPr>
              <a:t>It's a great convenience to have you live </a:t>
            </a:r>
          </a:p>
          <a:p>
            <a:r>
              <a:rPr lang="en-US" altLang="zh-CN" sz="3200" i="1">
                <a:solidFill>
                  <a:srgbClr val="CC00FF"/>
                </a:solidFill>
                <a:latin typeface="Arial"/>
                <a:ea typeface="宋体"/>
              </a:rPr>
              <a:t>next door to us.</a:t>
            </a:r>
          </a:p>
        </p:txBody>
      </p:sp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152400" y="2362200"/>
            <a:ext cx="85058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CC00FF"/>
                </a:solidFill>
                <a:latin typeface="Arial"/>
                <a:ea typeface="宋体"/>
              </a:rPr>
              <a:t>The attractions of this city are difficult to resist.</a:t>
            </a:r>
          </a:p>
        </p:txBody>
      </p:sp>
      <p:sp>
        <p:nvSpPr>
          <p:cNvPr id="18438" name="Text Box 6"/>
          <p:cNvSpPr txBox="1">
            <a:spLocks noChangeArrowheads="1"/>
          </p:cNvSpPr>
          <p:nvPr/>
        </p:nvSpPr>
        <p:spPr bwMode="auto">
          <a:xfrm>
            <a:off x="381000" y="5791200"/>
            <a:ext cx="7650163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3200">
                <a:solidFill>
                  <a:srgbClr val="CC00FF"/>
                </a:solidFill>
                <a:latin typeface="Arial"/>
                <a:ea typeface="宋体"/>
              </a:rPr>
              <a:t>People gave Susan credit for the success</a:t>
            </a:r>
          </a:p>
          <a:p>
            <a:r>
              <a:rPr lang="en-US" altLang="zh-CN" sz="3200">
                <a:solidFill>
                  <a:srgbClr val="CC00FF"/>
                </a:solidFill>
                <a:latin typeface="Arial"/>
                <a:ea typeface="宋体"/>
              </a:rPr>
              <a:t> of the show.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/>
      <p:bldP spid="18437" grpId="0"/>
      <p:bldP spid="18438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dirty="0"/>
              <a:t>M4U5</a:t>
            </a:r>
            <a:endParaRPr lang="zh-CN" altLang="zh-CN" dirty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507288" cy="4525963"/>
          </a:xfrm>
        </p:spPr>
        <p:txBody>
          <a:bodyPr/>
          <a:lstStyle/>
          <a:p>
            <a:pPr marL="609600" indent="-609600"/>
            <a:r>
              <a:rPr lang="en-US" altLang="zh-CN" sz="2800" b="1" dirty="0"/>
              <a:t>1. </a:t>
            </a:r>
            <a:r>
              <a:rPr lang="zh-CN" altLang="en-US" sz="2800" b="1" dirty="0"/>
              <a:t>主题（曲）</a:t>
            </a:r>
            <a:r>
              <a:rPr lang="en-US" altLang="zh-CN" sz="2800" b="1" dirty="0"/>
              <a:t>theme      11. </a:t>
            </a:r>
            <a:r>
              <a:rPr lang="zh-CN" altLang="en-US" sz="2800" b="1" dirty="0"/>
              <a:t>中心的 </a:t>
            </a:r>
            <a:r>
              <a:rPr lang="en-US" altLang="zh-CN" sz="2800" b="1" dirty="0"/>
              <a:t>central</a:t>
            </a:r>
          </a:p>
          <a:p>
            <a:pPr marL="609600" indent="-609600">
              <a:buFontTx/>
              <a:buNone/>
            </a:pPr>
            <a:r>
              <a:rPr lang="en-US" altLang="zh-CN" sz="2800" b="1" dirty="0"/>
              <a:t>2. </a:t>
            </a:r>
            <a:r>
              <a:rPr lang="zh-CN" altLang="en-US" sz="2800" b="1" dirty="0"/>
              <a:t>各种各样的 </a:t>
            </a:r>
            <a:r>
              <a:rPr lang="en-US" altLang="zh-CN" sz="2800" b="1" dirty="0"/>
              <a:t>various  12. </a:t>
            </a:r>
            <a:r>
              <a:rPr lang="zh-CN" altLang="en-US" sz="2800" b="1" dirty="0"/>
              <a:t>无论哪一个</a:t>
            </a:r>
            <a:r>
              <a:rPr lang="en-US" altLang="zh-CN" sz="2800" b="1" dirty="0"/>
              <a:t>whichever</a:t>
            </a:r>
          </a:p>
          <a:p>
            <a:pPr marL="609600" indent="-609600"/>
            <a:r>
              <a:rPr lang="en-US" altLang="zh-CN" sz="2800" b="1" dirty="0"/>
              <a:t>3. </a:t>
            </a:r>
            <a:r>
              <a:rPr lang="zh-CN" altLang="en-US" sz="2800" b="1" dirty="0"/>
              <a:t>幻想  </a:t>
            </a:r>
            <a:r>
              <a:rPr lang="en-US" altLang="zh-CN" sz="2800" b="1" dirty="0"/>
              <a:t>fantasy          13. </a:t>
            </a:r>
            <a:r>
              <a:rPr lang="zh-CN" altLang="en-US" sz="2800" b="1" dirty="0"/>
              <a:t>娱乐活动 </a:t>
            </a:r>
            <a:r>
              <a:rPr lang="en-US" altLang="zh-CN" sz="2800" b="1" dirty="0"/>
              <a:t>amusement</a:t>
            </a:r>
          </a:p>
          <a:p>
            <a:pPr marL="609600" indent="-609600"/>
            <a:r>
              <a:rPr lang="en-US" altLang="zh-CN" sz="2800" b="1" dirty="0"/>
              <a:t>4. </a:t>
            </a:r>
            <a:r>
              <a:rPr lang="zh-CN" altLang="en-US" sz="2800" b="1" dirty="0"/>
              <a:t>旅游业 </a:t>
            </a:r>
            <a:r>
              <a:rPr lang="en-US" altLang="zh-CN" sz="2800" b="1" dirty="0"/>
              <a:t>tourism       14. </a:t>
            </a:r>
            <a:r>
              <a:rPr lang="zh-CN" altLang="en-US" sz="2800" b="1" dirty="0"/>
              <a:t>独一无二的</a:t>
            </a:r>
            <a:r>
              <a:rPr lang="en-US" altLang="zh-CN" sz="2800" b="1" dirty="0"/>
              <a:t>unique</a:t>
            </a:r>
          </a:p>
          <a:p>
            <a:pPr marL="609600" indent="-609600"/>
            <a:r>
              <a:rPr lang="en-US" altLang="zh-CN" sz="2800" b="1" dirty="0"/>
              <a:t>5. </a:t>
            </a:r>
            <a:r>
              <a:rPr lang="zh-CN" altLang="en-US" sz="2800" b="1" dirty="0"/>
              <a:t>保存 </a:t>
            </a:r>
            <a:r>
              <a:rPr lang="en-US" altLang="zh-CN" sz="2800" b="1" dirty="0"/>
              <a:t>preserve          15. </a:t>
            </a:r>
            <a:r>
              <a:rPr lang="zh-CN" altLang="en-US" sz="2800" b="1" dirty="0"/>
              <a:t>长度</a:t>
            </a:r>
            <a:r>
              <a:rPr lang="en-US" altLang="zh-CN" sz="2800" b="1" dirty="0"/>
              <a:t>length</a:t>
            </a:r>
          </a:p>
          <a:p>
            <a:pPr marL="609600" indent="-609600"/>
            <a:r>
              <a:rPr lang="en-US" altLang="zh-CN" sz="2800" b="1" dirty="0"/>
              <a:t>6. </a:t>
            </a:r>
            <a:r>
              <a:rPr lang="zh-CN" altLang="en-US" sz="2800" b="1" dirty="0"/>
              <a:t>移民者 </a:t>
            </a:r>
            <a:r>
              <a:rPr lang="en-US" altLang="zh-CN" sz="2800" b="1" dirty="0"/>
              <a:t>settler        16. </a:t>
            </a:r>
            <a:r>
              <a:rPr lang="zh-CN" altLang="en-US" sz="2800" b="1" dirty="0"/>
              <a:t>运动的</a:t>
            </a:r>
            <a:r>
              <a:rPr lang="en-US" altLang="zh-CN" sz="2800" b="1" dirty="0"/>
              <a:t>athletic</a:t>
            </a:r>
          </a:p>
          <a:p>
            <a:pPr marL="609600" indent="-609600"/>
            <a:r>
              <a:rPr lang="en-US" altLang="zh-CN" sz="2800" b="1" dirty="0"/>
              <a:t>7.</a:t>
            </a:r>
            <a:r>
              <a:rPr lang="zh-CN" altLang="en-US" sz="2800" b="1" dirty="0"/>
              <a:t>译员  </a:t>
            </a:r>
            <a:r>
              <a:rPr lang="en-US" altLang="zh-CN" sz="2800" b="1" dirty="0"/>
              <a:t>translator           17. </a:t>
            </a:r>
            <a:r>
              <a:rPr lang="zh-CN" altLang="en-US" sz="2800" b="1" dirty="0"/>
              <a:t>少数</a:t>
            </a:r>
            <a:r>
              <a:rPr lang="en-US" altLang="zh-CN" sz="2800" b="1" dirty="0"/>
              <a:t>(</a:t>
            </a:r>
            <a:r>
              <a:rPr lang="zh-CN" altLang="en-US" sz="2800" b="1" dirty="0"/>
              <a:t>民族</a:t>
            </a:r>
            <a:r>
              <a:rPr lang="en-US" altLang="zh-CN" sz="2800" b="1" dirty="0"/>
              <a:t>) minority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819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819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819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build="p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88640"/>
            <a:ext cx="8229600" cy="45259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zh-CN" sz="2800" b="1" dirty="0"/>
              <a:t>8. </a:t>
            </a:r>
            <a:r>
              <a:rPr lang="zh-CN" altLang="en-US" sz="2800" b="1" dirty="0"/>
              <a:t>纪念品  </a:t>
            </a:r>
            <a:r>
              <a:rPr lang="en-US" altLang="zh-CN" sz="2800" b="1" dirty="0"/>
              <a:t>souvenir       18. </a:t>
            </a:r>
            <a:r>
              <a:rPr lang="zh-CN" altLang="en-US" sz="2800" b="1" dirty="0"/>
              <a:t>牌子</a:t>
            </a:r>
            <a:r>
              <a:rPr lang="en-US" altLang="zh-CN" sz="2800" b="1" dirty="0"/>
              <a:t>brand</a:t>
            </a:r>
          </a:p>
          <a:p>
            <a:pPr>
              <a:lnSpc>
                <a:spcPct val="90000"/>
              </a:lnSpc>
            </a:pPr>
            <a:r>
              <a:rPr lang="en-US" altLang="zh-CN" sz="2800" b="1" dirty="0"/>
              <a:t>9. </a:t>
            </a:r>
            <a:r>
              <a:rPr lang="zh-CN" altLang="en-US" sz="2800" b="1" dirty="0"/>
              <a:t>动物   </a:t>
            </a:r>
            <a:r>
              <a:rPr lang="en-US" altLang="zh-CN" sz="2800" b="1" dirty="0"/>
              <a:t>creature           19. </a:t>
            </a:r>
            <a:r>
              <a:rPr lang="zh-CN" altLang="en-US" sz="2800" b="1" dirty="0"/>
              <a:t>高速公路</a:t>
            </a:r>
            <a:r>
              <a:rPr lang="en-US" altLang="zh-CN" sz="2800" b="1" dirty="0"/>
              <a:t>freeway</a:t>
            </a:r>
          </a:p>
          <a:p>
            <a:pPr>
              <a:lnSpc>
                <a:spcPct val="90000"/>
              </a:lnSpc>
            </a:pPr>
            <a:r>
              <a:rPr lang="en-US" altLang="zh-CN" sz="2800" b="1" dirty="0"/>
              <a:t>10. </a:t>
            </a:r>
            <a:r>
              <a:rPr lang="zh-CN" altLang="en-US" sz="2800" b="1" dirty="0"/>
              <a:t>先进的 </a:t>
            </a:r>
            <a:r>
              <a:rPr lang="en-US" altLang="zh-CN" sz="2800" b="1" dirty="0"/>
              <a:t>advanced           20. </a:t>
            </a:r>
            <a:r>
              <a:rPr lang="zh-CN" altLang="en-US" sz="2800" b="1" dirty="0"/>
              <a:t>丛林</a:t>
            </a:r>
            <a:r>
              <a:rPr lang="en-US" altLang="zh-CN" sz="2800" b="1" dirty="0"/>
              <a:t>jungle</a:t>
            </a:r>
          </a:p>
          <a:p>
            <a:pPr>
              <a:lnSpc>
                <a:spcPct val="90000"/>
              </a:lnSpc>
            </a:pPr>
            <a:r>
              <a:rPr lang="en-US" altLang="zh-CN" sz="2800" b="1" dirty="0"/>
              <a:t>21. </a:t>
            </a:r>
            <a:r>
              <a:rPr lang="zh-CN" altLang="en-US" sz="2800" b="1" dirty="0"/>
              <a:t>以</a:t>
            </a:r>
            <a:r>
              <a:rPr lang="en-US" altLang="zh-CN" sz="2800" b="1" dirty="0"/>
              <a:t>…</a:t>
            </a:r>
            <a:r>
              <a:rPr lang="zh-CN" altLang="en-US" sz="2800" b="1" dirty="0"/>
              <a:t>而闻名 </a:t>
            </a:r>
            <a:r>
              <a:rPr lang="en-US" altLang="zh-CN" sz="2800" b="1" dirty="0"/>
              <a:t>be famous for</a:t>
            </a:r>
          </a:p>
          <a:p>
            <a:pPr>
              <a:lnSpc>
                <a:spcPct val="90000"/>
              </a:lnSpc>
            </a:pPr>
            <a:r>
              <a:rPr lang="en-US" altLang="zh-CN" sz="2800" b="1" dirty="0"/>
              <a:t>22. </a:t>
            </a:r>
            <a:r>
              <a:rPr lang="zh-CN" altLang="en-US" sz="2800" b="1" dirty="0"/>
              <a:t>难怪</a:t>
            </a:r>
            <a:r>
              <a:rPr lang="en-US" altLang="zh-CN" sz="2800" b="1" dirty="0"/>
              <a:t>no wonder</a:t>
            </a:r>
          </a:p>
          <a:p>
            <a:pPr>
              <a:lnSpc>
                <a:spcPct val="90000"/>
              </a:lnSpc>
            </a:pPr>
            <a:r>
              <a:rPr lang="en-US" altLang="zh-CN" sz="2800" b="1" dirty="0"/>
              <a:t>23. </a:t>
            </a:r>
            <a:r>
              <a:rPr lang="zh-CN" altLang="en-US" sz="2800" b="1" dirty="0"/>
              <a:t>根据</a:t>
            </a:r>
            <a:r>
              <a:rPr lang="en-US" altLang="zh-CN" sz="2800" b="1" dirty="0"/>
              <a:t>…</a:t>
            </a:r>
            <a:r>
              <a:rPr lang="zh-CN" altLang="en-US" sz="2800" b="1" dirty="0"/>
              <a:t>模仿</a:t>
            </a:r>
            <a:r>
              <a:rPr lang="en-US" altLang="zh-CN" sz="2800" b="1" dirty="0"/>
              <a:t>be modelled after</a:t>
            </a:r>
          </a:p>
          <a:p>
            <a:pPr>
              <a:lnSpc>
                <a:spcPct val="90000"/>
              </a:lnSpc>
            </a:pPr>
            <a:r>
              <a:rPr lang="en-US" altLang="zh-CN" sz="2800" b="1" dirty="0"/>
              <a:t>24. </a:t>
            </a:r>
            <a:r>
              <a:rPr lang="zh-CN" altLang="en-US" sz="2800" b="1" dirty="0"/>
              <a:t>提前</a:t>
            </a:r>
            <a:r>
              <a:rPr lang="en-US" altLang="zh-CN" sz="2800" b="1" dirty="0"/>
              <a:t>in advance</a:t>
            </a:r>
          </a:p>
          <a:p>
            <a:pPr>
              <a:lnSpc>
                <a:spcPct val="90000"/>
              </a:lnSpc>
            </a:pPr>
            <a:r>
              <a:rPr lang="en-US" altLang="zh-CN" sz="2800" b="1" dirty="0"/>
              <a:t>25. </a:t>
            </a:r>
            <a:r>
              <a:rPr lang="zh-CN" altLang="en-US" sz="2800" b="1" dirty="0"/>
              <a:t>接近</a:t>
            </a:r>
            <a:r>
              <a:rPr lang="en-US" altLang="zh-CN" sz="2800" b="1" dirty="0"/>
              <a:t>…  get close to</a:t>
            </a:r>
          </a:p>
          <a:p>
            <a:pPr>
              <a:lnSpc>
                <a:spcPct val="90000"/>
              </a:lnSpc>
            </a:pPr>
            <a:r>
              <a:rPr lang="en-US" altLang="zh-CN" sz="2800" b="1" dirty="0"/>
              <a:t>26. </a:t>
            </a:r>
            <a:r>
              <a:rPr lang="zh-CN" altLang="en-US" sz="2800" b="1" dirty="0"/>
              <a:t>活跃起来</a:t>
            </a:r>
            <a:r>
              <a:rPr lang="en-US" altLang="zh-CN" sz="2800" b="1" dirty="0"/>
              <a:t>come to life</a:t>
            </a:r>
          </a:p>
          <a:p>
            <a:pPr>
              <a:lnSpc>
                <a:spcPct val="90000"/>
              </a:lnSpc>
            </a:pPr>
            <a:endParaRPr lang="en-US" altLang="zh-CN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92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2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92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92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921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921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500"/>
                                        <p:tgtEl>
                                          <p:spTgt spid="921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395536" y="188640"/>
            <a:ext cx="8229600" cy="52117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zh-CN" b="1" dirty="0"/>
              <a:t>1. Everybody present </a:t>
            </a:r>
            <a:r>
              <a:rPr lang="en-US" altLang="zh-CN" b="1" dirty="0">
                <a:solidFill>
                  <a:srgbClr val="CC00CC"/>
                </a:solidFill>
              </a:rPr>
              <a:t>was amused at</a:t>
            </a:r>
            <a:r>
              <a:rPr lang="en-US" altLang="zh-CN" b="1" dirty="0"/>
              <a:t> the little child’s words.</a:t>
            </a:r>
          </a:p>
          <a:p>
            <a:pPr>
              <a:lnSpc>
                <a:spcPct val="90000"/>
              </a:lnSpc>
            </a:pPr>
            <a:r>
              <a:rPr lang="en-US" altLang="zh-CN" b="1" dirty="0"/>
              <a:t>2. I often go hiking because I like getting close to nature.</a:t>
            </a:r>
          </a:p>
          <a:p>
            <a:pPr>
              <a:lnSpc>
                <a:spcPct val="90000"/>
              </a:lnSpc>
            </a:pPr>
            <a:r>
              <a:rPr lang="en-US" altLang="zh-CN" b="1" dirty="0"/>
              <a:t>3. Prices </a:t>
            </a:r>
            <a:r>
              <a:rPr lang="en-US" altLang="zh-CN" b="1" dirty="0">
                <a:solidFill>
                  <a:srgbClr val="CC00CC"/>
                </a:solidFill>
              </a:rPr>
              <a:t>vary</a:t>
            </a:r>
            <a:r>
              <a:rPr lang="en-US" altLang="zh-CN" b="1" dirty="0"/>
              <a:t> according to the quality of goods.</a:t>
            </a:r>
          </a:p>
          <a:p>
            <a:pPr>
              <a:lnSpc>
                <a:spcPct val="90000"/>
              </a:lnSpc>
            </a:pPr>
            <a:r>
              <a:rPr lang="en-US" altLang="zh-CN" b="1" dirty="0"/>
              <a:t>4. The school </a:t>
            </a:r>
            <a:r>
              <a:rPr lang="en-US" altLang="zh-CN" b="1" dirty="0">
                <a:solidFill>
                  <a:srgbClr val="CC00CC"/>
                </a:solidFill>
              </a:rPr>
              <a:t>came to life</a:t>
            </a:r>
            <a:r>
              <a:rPr lang="en-US" altLang="zh-CN" b="1" dirty="0"/>
              <a:t> again as the new term began.</a:t>
            </a:r>
          </a:p>
          <a:p>
            <a:pPr>
              <a:lnSpc>
                <a:spcPct val="90000"/>
              </a:lnSpc>
            </a:pPr>
            <a:r>
              <a:rPr lang="en-US" altLang="zh-CN" b="1" dirty="0"/>
              <a:t>5.To find </a:t>
            </a:r>
            <a:r>
              <a:rPr lang="en-US" altLang="zh-CN" b="1" dirty="0">
                <a:solidFill>
                  <a:srgbClr val="CC00CC"/>
                </a:solidFill>
              </a:rPr>
              <a:t>a</a:t>
            </a:r>
            <a:r>
              <a:rPr lang="en-US" altLang="zh-CN" b="1" dirty="0"/>
              <a:t> new </a:t>
            </a:r>
            <a:r>
              <a:rPr lang="en-US" altLang="zh-CN" b="1" dirty="0">
                <a:solidFill>
                  <a:srgbClr val="CC00CC"/>
                </a:solidFill>
              </a:rPr>
              <a:t>cure for</a:t>
            </a:r>
            <a:r>
              <a:rPr lang="en-US" altLang="zh-CN" b="1" dirty="0"/>
              <a:t> the disease, he made a lot of </a:t>
            </a:r>
            <a:r>
              <a:rPr lang="en-US" altLang="zh-CN" b="1" dirty="0">
                <a:solidFill>
                  <a:srgbClr val="CC00CC"/>
                </a:solidFill>
              </a:rPr>
              <a:t>experiments</a:t>
            </a:r>
            <a:r>
              <a:rPr lang="en-US" altLang="zh-CN" b="1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1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512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12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12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512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build="p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88640"/>
            <a:ext cx="8229600" cy="54403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zh-CN" b="1" dirty="0"/>
              <a:t>6. There are more and more countries applying for </a:t>
            </a:r>
            <a:r>
              <a:rPr lang="en-US" altLang="zh-CN" b="1" dirty="0">
                <a:solidFill>
                  <a:srgbClr val="CC00CC"/>
                </a:solidFill>
              </a:rPr>
              <a:t>admission to</a:t>
            </a:r>
            <a:r>
              <a:rPr lang="en-US" altLang="zh-CN" b="1" dirty="0"/>
              <a:t> the European Union.</a:t>
            </a:r>
          </a:p>
          <a:p>
            <a:pPr>
              <a:lnSpc>
                <a:spcPct val="90000"/>
              </a:lnSpc>
            </a:pPr>
            <a:r>
              <a:rPr lang="en-US" altLang="zh-CN" b="1" dirty="0"/>
              <a:t>7. I should warn you </a:t>
            </a:r>
            <a:r>
              <a:rPr lang="en-US" altLang="zh-CN" b="1" dirty="0">
                <a:solidFill>
                  <a:srgbClr val="CC00CC"/>
                </a:solidFill>
              </a:rPr>
              <a:t>in advance</a:t>
            </a:r>
            <a:r>
              <a:rPr lang="en-US" altLang="zh-CN" b="1" dirty="0"/>
              <a:t> that the train might be late.</a:t>
            </a:r>
          </a:p>
          <a:p>
            <a:pPr>
              <a:lnSpc>
                <a:spcPct val="90000"/>
              </a:lnSpc>
            </a:pPr>
            <a:r>
              <a:rPr lang="en-US" altLang="zh-CN" b="1" dirty="0"/>
              <a:t>8. He is </a:t>
            </a:r>
            <a:r>
              <a:rPr lang="en-US" altLang="zh-CN" b="1" dirty="0">
                <a:solidFill>
                  <a:srgbClr val="CC00CC"/>
                </a:solidFill>
              </a:rPr>
              <a:t>more than</a:t>
            </a:r>
            <a:r>
              <a:rPr lang="en-US" altLang="zh-CN" b="1" dirty="0"/>
              <a:t> our teacher; he is also our friend.</a:t>
            </a:r>
          </a:p>
          <a:p>
            <a:pPr>
              <a:lnSpc>
                <a:spcPct val="90000"/>
              </a:lnSpc>
            </a:pPr>
            <a:r>
              <a:rPr lang="en-US" altLang="zh-CN" b="1" dirty="0"/>
              <a:t>9. Only </a:t>
            </a:r>
            <a:r>
              <a:rPr lang="en-US" altLang="zh-CN" b="1" dirty="0">
                <a:solidFill>
                  <a:srgbClr val="CC00CC"/>
                </a:solidFill>
              </a:rPr>
              <a:t>a</a:t>
            </a:r>
            <a:r>
              <a:rPr lang="en-US" altLang="zh-CN" b="1" dirty="0"/>
              <a:t> small </a:t>
            </a:r>
            <a:r>
              <a:rPr lang="en-US" altLang="zh-CN" b="1" dirty="0">
                <a:solidFill>
                  <a:srgbClr val="CC00CC"/>
                </a:solidFill>
              </a:rPr>
              <a:t>minority</a:t>
            </a:r>
            <a:r>
              <a:rPr lang="en-US" altLang="zh-CN" b="1" dirty="0"/>
              <a:t> </a:t>
            </a:r>
            <a:r>
              <a:rPr lang="en-US" altLang="zh-CN" b="1" dirty="0">
                <a:solidFill>
                  <a:srgbClr val="CC00CC"/>
                </a:solidFill>
              </a:rPr>
              <a:t>of</a:t>
            </a:r>
            <a:r>
              <a:rPr lang="en-US" altLang="zh-CN" b="1" dirty="0"/>
              <a:t> students is/ are interested in politics.</a:t>
            </a:r>
          </a:p>
          <a:p>
            <a:pPr>
              <a:lnSpc>
                <a:spcPct val="90000"/>
              </a:lnSpc>
            </a:pPr>
            <a:r>
              <a:rPr lang="en-US" altLang="zh-CN" b="1" dirty="0"/>
              <a:t>10.We should take part in </a:t>
            </a:r>
            <a:r>
              <a:rPr lang="en-US" altLang="zh-CN" b="1" dirty="0">
                <a:solidFill>
                  <a:srgbClr val="CC00CC"/>
                </a:solidFill>
              </a:rPr>
              <a:t>athletic</a:t>
            </a:r>
            <a:r>
              <a:rPr lang="en-US" altLang="zh-CN" b="1" dirty="0"/>
              <a:t> sports to build up our body.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1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1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1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1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71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 build="p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2" name="Rectangle 8"/>
          <p:cNvSpPr>
            <a:spLocks noGrp="1" noChangeArrowheads="1"/>
          </p:cNvSpPr>
          <p:nvPr>
            <p:ph type="title"/>
          </p:nvPr>
        </p:nvSpPr>
        <p:spPr>
          <a:xfrm>
            <a:off x="533400" y="0"/>
            <a:ext cx="8229600" cy="1143000"/>
          </a:xfrm>
          <a:noFill/>
        </p:spPr>
        <p:txBody>
          <a:bodyPr/>
          <a:lstStyle/>
          <a:p>
            <a:r>
              <a:rPr lang="en-US" altLang="zh-CN"/>
              <a:t>Unit 1 Module 5</a:t>
            </a:r>
          </a:p>
        </p:txBody>
      </p:sp>
      <p:sp>
        <p:nvSpPr>
          <p:cNvPr id="16389" name="Rectangle 5"/>
          <p:cNvSpPr>
            <a:spLocks noGrp="1" noChangeArrowheads="1"/>
          </p:cNvSpPr>
          <p:nvPr>
            <p:ph sz="half" idx="1"/>
          </p:nvPr>
        </p:nvSpPr>
        <p:spPr>
          <a:xfrm>
            <a:off x="1066800" y="762000"/>
            <a:ext cx="4495800" cy="5638800"/>
          </a:xfrm>
        </p:spPr>
        <p:txBody>
          <a:bodyPr/>
          <a:lstStyle/>
          <a:p>
            <a:pPr marL="533400" indent="-533400"/>
            <a:r>
              <a:rPr lang="en-US" altLang="zh-CN" sz="3200" b="1" dirty="0"/>
              <a:t>1.</a:t>
            </a:r>
            <a:r>
              <a:rPr lang="zh-CN" altLang="en-US" sz="3200" b="1" dirty="0"/>
              <a:t>特征</a:t>
            </a:r>
          </a:p>
          <a:p>
            <a:pPr marL="533400" indent="-533400"/>
            <a:r>
              <a:rPr lang="en-US" altLang="zh-CN" sz="3200" b="1" dirty="0"/>
              <a:t>2.</a:t>
            </a:r>
            <a:r>
              <a:rPr lang="zh-CN" altLang="en-US" sz="3200" b="1" dirty="0"/>
              <a:t>谨慎的；小心的</a:t>
            </a:r>
          </a:p>
          <a:p>
            <a:pPr marL="533400" indent="-533400"/>
            <a:r>
              <a:rPr lang="en-US" altLang="zh-CN" sz="3200" b="1" dirty="0"/>
              <a:t>3.</a:t>
            </a:r>
            <a:r>
              <a:rPr lang="zh-CN" altLang="en-US" sz="3200" b="1" dirty="0"/>
              <a:t>出席；参加；护理</a:t>
            </a:r>
          </a:p>
          <a:p>
            <a:pPr marL="533400" indent="-533400"/>
            <a:r>
              <a:rPr lang="en-US" altLang="zh-CN" sz="3200" b="1" dirty="0"/>
              <a:t>4.</a:t>
            </a:r>
            <a:r>
              <a:rPr lang="zh-CN" altLang="en-US" sz="3200" b="1" dirty="0"/>
              <a:t>控制</a:t>
            </a:r>
          </a:p>
          <a:p>
            <a:pPr marL="533400" indent="-533400"/>
            <a:r>
              <a:rPr lang="en-US" altLang="zh-CN" sz="3200" b="1" dirty="0"/>
              <a:t>5.</a:t>
            </a:r>
            <a:r>
              <a:rPr lang="zh-CN" altLang="en-US" sz="3200" b="1" dirty="0"/>
              <a:t>吸收；使专心</a:t>
            </a:r>
          </a:p>
          <a:p>
            <a:pPr marL="533400" indent="-533400"/>
            <a:r>
              <a:rPr lang="en-US" altLang="zh-CN" sz="3200" b="1" dirty="0"/>
              <a:t>6.</a:t>
            </a:r>
            <a:r>
              <a:rPr lang="zh-CN" altLang="en-US" sz="3200" b="1" dirty="0"/>
              <a:t>贵重的；有价值的</a:t>
            </a:r>
          </a:p>
          <a:p>
            <a:pPr marL="533400" indent="-533400"/>
            <a:r>
              <a:rPr lang="en-US" altLang="zh-CN" sz="3200" b="1" dirty="0"/>
              <a:t>7.</a:t>
            </a:r>
            <a:r>
              <a:rPr lang="zh-CN" altLang="en-US" sz="3200" b="1" dirty="0"/>
              <a:t>责备；谴责</a:t>
            </a:r>
          </a:p>
          <a:p>
            <a:pPr marL="533400" indent="-533400"/>
            <a:r>
              <a:rPr lang="en-US" altLang="zh-CN" sz="3200" b="1" dirty="0"/>
              <a:t>8.</a:t>
            </a:r>
            <a:r>
              <a:rPr lang="zh-CN" altLang="en-US" sz="3200" b="1" dirty="0"/>
              <a:t>怀疑；嫌疑犯</a:t>
            </a:r>
          </a:p>
          <a:p>
            <a:pPr marL="533400" indent="-533400"/>
            <a:r>
              <a:rPr lang="en-US" altLang="zh-CN" sz="3200" b="1" dirty="0"/>
              <a:t>9.</a:t>
            </a:r>
            <a:r>
              <a:rPr lang="zh-CN" altLang="en-US" sz="3200" b="1" dirty="0"/>
              <a:t>宣布；宣告</a:t>
            </a:r>
          </a:p>
          <a:p>
            <a:pPr marL="533400" indent="-533400"/>
            <a:r>
              <a:rPr lang="en-US" altLang="zh-CN" sz="3200" b="1" dirty="0"/>
              <a:t>10.</a:t>
            </a:r>
            <a:r>
              <a:rPr lang="zh-CN" altLang="en-US" sz="3200" b="1" dirty="0"/>
              <a:t>命令；指示</a:t>
            </a:r>
          </a:p>
        </p:txBody>
      </p:sp>
      <p:sp>
        <p:nvSpPr>
          <p:cNvPr id="16391" name="Rectangle 7"/>
          <p:cNvSpPr>
            <a:spLocks noGrp="1" noChangeArrowheads="1"/>
          </p:cNvSpPr>
          <p:nvPr>
            <p:ph sz="half" idx="2"/>
          </p:nvPr>
        </p:nvSpPr>
        <p:spPr>
          <a:xfrm>
            <a:off x="5029200" y="838200"/>
            <a:ext cx="4572000" cy="6019800"/>
          </a:xfrm>
          <a:noFill/>
        </p:spPr>
        <p:txBody>
          <a:bodyPr/>
          <a:lstStyle/>
          <a:p>
            <a:r>
              <a:rPr lang="en-US" altLang="zh-CN" sz="3200">
                <a:solidFill>
                  <a:srgbClr val="CC0099"/>
                </a:solidFill>
              </a:rPr>
              <a:t>1. characteristic</a:t>
            </a:r>
          </a:p>
          <a:p>
            <a:r>
              <a:rPr lang="en-US" altLang="zh-CN" sz="3200">
                <a:solidFill>
                  <a:srgbClr val="CC0099"/>
                </a:solidFill>
              </a:rPr>
              <a:t>2. cautious</a:t>
            </a:r>
          </a:p>
          <a:p>
            <a:r>
              <a:rPr lang="en-US" altLang="zh-CN" sz="3200">
                <a:solidFill>
                  <a:srgbClr val="CC0099"/>
                </a:solidFill>
              </a:rPr>
              <a:t>3. attend</a:t>
            </a:r>
          </a:p>
          <a:p>
            <a:r>
              <a:rPr lang="en-US" altLang="zh-CN" sz="3200">
                <a:solidFill>
                  <a:srgbClr val="CC0099"/>
                </a:solidFill>
              </a:rPr>
              <a:t>4. control</a:t>
            </a:r>
          </a:p>
          <a:p>
            <a:r>
              <a:rPr lang="en-US" altLang="zh-CN" sz="3200">
                <a:solidFill>
                  <a:srgbClr val="CC0099"/>
                </a:solidFill>
              </a:rPr>
              <a:t>5. absorb</a:t>
            </a:r>
          </a:p>
          <a:p>
            <a:r>
              <a:rPr lang="en-US" altLang="zh-CN" sz="3200">
                <a:solidFill>
                  <a:srgbClr val="CC0099"/>
                </a:solidFill>
              </a:rPr>
              <a:t>6. valuable</a:t>
            </a:r>
          </a:p>
          <a:p>
            <a:r>
              <a:rPr lang="en-US" altLang="zh-CN" sz="3200">
                <a:solidFill>
                  <a:srgbClr val="CC0099"/>
                </a:solidFill>
              </a:rPr>
              <a:t>7. blame</a:t>
            </a:r>
          </a:p>
          <a:p>
            <a:r>
              <a:rPr lang="en-US" altLang="zh-CN" sz="3200">
                <a:solidFill>
                  <a:srgbClr val="CC0099"/>
                </a:solidFill>
              </a:rPr>
              <a:t>8. suspect</a:t>
            </a:r>
          </a:p>
          <a:p>
            <a:r>
              <a:rPr lang="en-US" altLang="zh-CN" sz="3200">
                <a:solidFill>
                  <a:srgbClr val="CC0099"/>
                </a:solidFill>
              </a:rPr>
              <a:t>9. announce</a:t>
            </a:r>
          </a:p>
          <a:p>
            <a:r>
              <a:rPr lang="en-US" altLang="zh-CN" sz="3200">
                <a:solidFill>
                  <a:srgbClr val="CC0099"/>
                </a:solidFill>
              </a:rPr>
              <a:t>10. instruct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63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63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63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63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63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639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163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163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1639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2" dur="500"/>
                                        <p:tgtEl>
                                          <p:spTgt spid="1639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 build="p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Rectangle 5"/>
          <p:cNvSpPr>
            <a:spLocks noGrp="1" noChangeArrowheads="1"/>
          </p:cNvSpPr>
          <p:nvPr>
            <p:ph sz="half" idx="1"/>
          </p:nvPr>
        </p:nvSpPr>
        <p:spPr>
          <a:xfrm>
            <a:off x="0" y="228600"/>
            <a:ext cx="4800600" cy="4525963"/>
          </a:xfrm>
        </p:spPr>
        <p:txBody>
          <a:bodyPr/>
          <a:lstStyle/>
          <a:p>
            <a:pPr marL="533400" indent="-533400"/>
            <a:r>
              <a:rPr lang="en-US" altLang="zh-CN" sz="3600" b="1"/>
              <a:t>11.</a:t>
            </a:r>
            <a:r>
              <a:rPr lang="zh-CN" altLang="en-US" sz="3600" b="1"/>
              <a:t>私下地；秘密地</a:t>
            </a:r>
          </a:p>
          <a:p>
            <a:pPr marL="533400" indent="-533400"/>
            <a:r>
              <a:rPr lang="en-US" altLang="zh-CN" sz="3600" b="1"/>
              <a:t>12.</a:t>
            </a:r>
            <a:r>
              <a:rPr lang="zh-CN" altLang="en-US" sz="3600" b="1"/>
              <a:t>热情的</a:t>
            </a:r>
          </a:p>
          <a:p>
            <a:pPr marL="533400" indent="-533400"/>
            <a:r>
              <a:rPr lang="en-US" altLang="zh-CN" sz="3600" b="1"/>
              <a:t>13.</a:t>
            </a:r>
            <a:r>
              <a:rPr lang="zh-CN" altLang="en-US" sz="3600" b="1"/>
              <a:t>分析</a:t>
            </a:r>
          </a:p>
          <a:p>
            <a:pPr marL="533400" indent="-533400"/>
            <a:r>
              <a:rPr lang="en-US" altLang="zh-CN" sz="3600" b="1"/>
              <a:t>14.</a:t>
            </a:r>
            <a:r>
              <a:rPr lang="zh-CN" altLang="en-US" sz="3600" b="1"/>
              <a:t>战胜</a:t>
            </a:r>
          </a:p>
          <a:p>
            <a:pPr marL="533400" indent="-533400"/>
            <a:r>
              <a:rPr lang="en-US" altLang="zh-CN" sz="3600" b="1"/>
              <a:t>15.</a:t>
            </a:r>
            <a:r>
              <a:rPr lang="zh-CN" altLang="en-US" sz="3600" b="1"/>
              <a:t>剧烈的；严厉的</a:t>
            </a:r>
            <a:r>
              <a:rPr lang="zh-CN" altLang="en-US" sz="3600"/>
              <a:t> </a:t>
            </a:r>
            <a:endParaRPr lang="zh-CN" altLang="en-US" sz="3600" b="1"/>
          </a:p>
          <a:p>
            <a:pPr marL="533400" indent="-533400"/>
            <a:r>
              <a:rPr lang="en-US" altLang="zh-CN" sz="3600" b="1"/>
              <a:t>16.</a:t>
            </a:r>
            <a:r>
              <a:rPr lang="zh-CN" altLang="en-US" sz="3600" b="1"/>
              <a:t>肯定的；积极地</a:t>
            </a:r>
            <a:r>
              <a:rPr lang="zh-CN" altLang="en-US" sz="3600"/>
              <a:t> </a:t>
            </a:r>
            <a:endParaRPr lang="zh-CN" altLang="en-US" sz="3600" b="1"/>
          </a:p>
          <a:p>
            <a:pPr marL="533400" indent="-533400"/>
            <a:endParaRPr lang="en-US" altLang="zh-CN" sz="3600" b="1"/>
          </a:p>
        </p:txBody>
      </p:sp>
      <p:sp>
        <p:nvSpPr>
          <p:cNvPr id="18439" name="Rectangle 7"/>
          <p:cNvSpPr>
            <a:spLocks noGrp="1" noChangeArrowheads="1"/>
          </p:cNvSpPr>
          <p:nvPr>
            <p:ph sz="half" idx="2"/>
          </p:nvPr>
        </p:nvSpPr>
        <p:spPr>
          <a:xfrm>
            <a:off x="4295775" y="228600"/>
            <a:ext cx="5181600" cy="5334000"/>
          </a:xfrm>
          <a:noFill/>
        </p:spPr>
        <p:txBody>
          <a:bodyPr/>
          <a:lstStyle/>
          <a:p>
            <a:r>
              <a:rPr lang="en-US" altLang="zh-CN" sz="3600">
                <a:solidFill>
                  <a:srgbClr val="CC0099"/>
                </a:solidFill>
              </a:rPr>
              <a:t>11. privately </a:t>
            </a:r>
          </a:p>
          <a:p>
            <a:r>
              <a:rPr lang="en-US" altLang="zh-CN" sz="3600">
                <a:solidFill>
                  <a:srgbClr val="CC0099"/>
                </a:solidFill>
              </a:rPr>
              <a:t>12. enthusiastic</a:t>
            </a:r>
          </a:p>
          <a:p>
            <a:r>
              <a:rPr lang="en-US" altLang="zh-CN" sz="3600">
                <a:solidFill>
                  <a:srgbClr val="CC0099"/>
                </a:solidFill>
              </a:rPr>
              <a:t>13. analyse</a:t>
            </a:r>
          </a:p>
          <a:p>
            <a:r>
              <a:rPr lang="en-US" altLang="zh-CN" sz="3600">
                <a:solidFill>
                  <a:srgbClr val="CC0099"/>
                </a:solidFill>
              </a:rPr>
              <a:t>14. defeat</a:t>
            </a:r>
          </a:p>
          <a:p>
            <a:r>
              <a:rPr lang="en-US" altLang="zh-CN" sz="3600">
                <a:solidFill>
                  <a:srgbClr val="CC0099"/>
                </a:solidFill>
              </a:rPr>
              <a:t>15. severe</a:t>
            </a:r>
          </a:p>
          <a:p>
            <a:r>
              <a:rPr lang="en-US" altLang="zh-CN" sz="3600">
                <a:solidFill>
                  <a:srgbClr val="CC0099"/>
                </a:solidFill>
              </a:rPr>
              <a:t>16. positive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84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84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84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84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84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84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9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sz="half" idx="1"/>
          </p:nvPr>
        </p:nvSpPr>
        <p:spPr>
          <a:xfrm>
            <a:off x="323528" y="1124744"/>
            <a:ext cx="4495800" cy="4525963"/>
          </a:xfrm>
        </p:spPr>
        <p:txBody>
          <a:bodyPr/>
          <a:lstStyle/>
          <a:p>
            <a:pPr marL="0" indent="0">
              <a:buNone/>
            </a:pPr>
            <a:r>
              <a:rPr lang="zh-CN" altLang="en-US" sz="3000" b="1" dirty="0"/>
              <a:t>短语</a:t>
            </a:r>
          </a:p>
          <a:p>
            <a:pPr marL="0" indent="0">
              <a:buNone/>
            </a:pPr>
            <a:r>
              <a:rPr lang="en-US" altLang="zh-CN" sz="3000" b="1" dirty="0"/>
              <a:t>17.</a:t>
            </a:r>
            <a:r>
              <a:rPr lang="zh-CN" altLang="en-US" sz="3000" b="1" dirty="0"/>
              <a:t>提出</a:t>
            </a:r>
          </a:p>
          <a:p>
            <a:pPr marL="0" indent="0">
              <a:buNone/>
            </a:pPr>
            <a:r>
              <a:rPr lang="en-US" altLang="zh-CN" sz="3000" b="1" dirty="0"/>
              <a:t>18.</a:t>
            </a:r>
            <a:r>
              <a:rPr lang="zh-CN" altLang="en-US" sz="3000" b="1" dirty="0"/>
              <a:t>得出结论</a:t>
            </a:r>
          </a:p>
          <a:p>
            <a:pPr marL="0" indent="0">
              <a:buNone/>
            </a:pPr>
            <a:r>
              <a:rPr lang="en-US" altLang="zh-CN" sz="3000" b="1" dirty="0"/>
              <a:t>19.</a:t>
            </a:r>
            <a:r>
              <a:rPr lang="zh-CN" altLang="en-US" b="1" dirty="0"/>
              <a:t>除</a:t>
            </a:r>
            <a:r>
              <a:rPr lang="en-US" altLang="zh-CN" b="1" dirty="0"/>
              <a:t>…..</a:t>
            </a:r>
            <a:r>
              <a:rPr lang="zh-CN" altLang="en-US" b="1" dirty="0"/>
              <a:t>之外</a:t>
            </a:r>
          </a:p>
          <a:p>
            <a:pPr marL="0" indent="0">
              <a:buNone/>
            </a:pPr>
            <a:r>
              <a:rPr lang="en-US" altLang="zh-CN" b="1" dirty="0"/>
              <a:t>20.</a:t>
            </a:r>
            <a:r>
              <a:rPr lang="zh-CN" altLang="en-US" sz="3000" b="1" dirty="0"/>
              <a:t>对</a:t>
            </a:r>
            <a:r>
              <a:rPr lang="en-US" altLang="zh-CN" sz="3000" b="1" dirty="0"/>
              <a:t>….</a:t>
            </a:r>
            <a:r>
              <a:rPr lang="zh-CN" altLang="en-US" sz="3000" b="1" dirty="0"/>
              <a:t>严格</a:t>
            </a:r>
          </a:p>
          <a:p>
            <a:pPr marL="0" indent="0">
              <a:buNone/>
            </a:pPr>
            <a:r>
              <a:rPr lang="en-US" altLang="zh-CN" sz="3000" b="1" dirty="0"/>
              <a:t>21.</a:t>
            </a:r>
            <a:r>
              <a:rPr lang="zh-CN" altLang="en-US" sz="3000" b="1" dirty="0"/>
              <a:t>通向导致</a:t>
            </a:r>
          </a:p>
          <a:p>
            <a:pPr marL="0" indent="0">
              <a:buNone/>
            </a:pPr>
            <a:r>
              <a:rPr lang="en-US" altLang="zh-CN" sz="3000" b="1" dirty="0"/>
              <a:t>22. </a:t>
            </a:r>
            <a:r>
              <a:rPr lang="zh-CN" altLang="en-US" sz="3000" b="1" dirty="0"/>
              <a:t>有意义</a:t>
            </a:r>
          </a:p>
          <a:p>
            <a:pPr marL="0" indent="0">
              <a:buNone/>
            </a:pPr>
            <a:r>
              <a:rPr lang="en-US" altLang="zh-CN" sz="3000" b="1" dirty="0"/>
              <a:t>23.</a:t>
            </a:r>
            <a:r>
              <a:rPr lang="zh-CN" altLang="en-US" sz="3000" b="1" dirty="0"/>
              <a:t>把</a:t>
            </a:r>
            <a:r>
              <a:rPr lang="en-US" altLang="zh-CN" sz="3000" b="1" dirty="0"/>
              <a:t>…</a:t>
            </a:r>
            <a:r>
              <a:rPr lang="zh-CN" altLang="en-US" sz="3000" b="1" dirty="0"/>
              <a:t>和</a:t>
            </a:r>
            <a:r>
              <a:rPr lang="en-US" altLang="zh-CN" sz="3000" b="1" dirty="0"/>
              <a:t>….</a:t>
            </a:r>
            <a:r>
              <a:rPr lang="zh-CN" altLang="en-US" sz="3000" b="1" dirty="0"/>
              <a:t>连接起来</a:t>
            </a:r>
          </a:p>
        </p:txBody>
      </p:sp>
      <p:sp>
        <p:nvSpPr>
          <p:cNvPr id="28676" name="Rectangle 4"/>
          <p:cNvSpPr>
            <a:spLocks noGrp="1" noChangeArrowheads="1"/>
          </p:cNvSpPr>
          <p:nvPr>
            <p:ph sz="half" idx="2"/>
          </p:nvPr>
        </p:nvSpPr>
        <p:spPr>
          <a:xfrm>
            <a:off x="3855720" y="956945"/>
            <a:ext cx="5486400" cy="5334000"/>
          </a:xfrm>
          <a:noFill/>
        </p:spPr>
        <p:txBody>
          <a:bodyPr/>
          <a:lstStyle/>
          <a:p>
            <a:pPr lvl="1"/>
            <a:endParaRPr lang="en-US" altLang="zh-CN" sz="2570">
              <a:solidFill>
                <a:srgbClr val="CC0099"/>
              </a:solidFill>
            </a:endParaRPr>
          </a:p>
          <a:p>
            <a:r>
              <a:rPr lang="en-US" altLang="zh-CN" sz="3000">
                <a:solidFill>
                  <a:srgbClr val="CC0099"/>
                </a:solidFill>
              </a:rPr>
              <a:t>17. put forward</a:t>
            </a:r>
          </a:p>
          <a:p>
            <a:r>
              <a:rPr lang="en-US" altLang="zh-CN" sz="3000">
                <a:solidFill>
                  <a:srgbClr val="CC0099"/>
                </a:solidFill>
              </a:rPr>
              <a:t>18. draw/make a conclusion</a:t>
            </a:r>
          </a:p>
          <a:p>
            <a:r>
              <a:rPr lang="en-US" altLang="zh-CN" sz="3000">
                <a:solidFill>
                  <a:srgbClr val="CC0099"/>
                </a:solidFill>
              </a:rPr>
              <a:t>19.  apart from </a:t>
            </a:r>
          </a:p>
          <a:p>
            <a:r>
              <a:rPr lang="en-US" altLang="zh-CN" sz="3000">
                <a:solidFill>
                  <a:srgbClr val="CC0099"/>
                </a:solidFill>
              </a:rPr>
              <a:t>20.be strict with/in  sb/sth</a:t>
            </a:r>
          </a:p>
          <a:p>
            <a:r>
              <a:rPr lang="en-US" altLang="zh-CN" sz="3000">
                <a:solidFill>
                  <a:srgbClr val="CC0099"/>
                </a:solidFill>
              </a:rPr>
              <a:t>21. lead to</a:t>
            </a:r>
          </a:p>
          <a:p>
            <a:r>
              <a:rPr lang="en-US" altLang="zh-CN" sz="3000">
                <a:solidFill>
                  <a:srgbClr val="CC0099"/>
                </a:solidFill>
              </a:rPr>
              <a:t>22. make sense</a:t>
            </a:r>
          </a:p>
          <a:p>
            <a:r>
              <a:rPr lang="en-US" altLang="zh-CN" sz="3000">
                <a:solidFill>
                  <a:srgbClr val="CC0099"/>
                </a:solidFill>
              </a:rPr>
              <a:t> 23. link…..to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867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86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867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2867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2867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2867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4" name="Rectangle 6"/>
          <p:cNvSpPr>
            <a:spLocks noGrp="1" noChangeArrowheads="1"/>
          </p:cNvSpPr>
          <p:nvPr>
            <p:ph type="title"/>
          </p:nvPr>
        </p:nvSpPr>
        <p:spPr>
          <a:xfrm>
            <a:off x="381000" y="-304800"/>
            <a:ext cx="8229600" cy="1143000"/>
          </a:xfrm>
        </p:spPr>
        <p:txBody>
          <a:bodyPr/>
          <a:lstStyle/>
          <a:p>
            <a:r>
              <a:rPr lang="en-US" altLang="zh-CN"/>
              <a:t>C to E</a:t>
            </a:r>
          </a:p>
        </p:txBody>
      </p:sp>
      <p:sp>
        <p:nvSpPr>
          <p:cNvPr id="7175" name="Rectangle 7"/>
          <p:cNvSpPr>
            <a:spLocks noGrp="1" noChangeArrowheads="1"/>
          </p:cNvSpPr>
          <p:nvPr>
            <p:ph idx="1"/>
          </p:nvPr>
        </p:nvSpPr>
        <p:spPr>
          <a:xfrm>
            <a:off x="304800" y="609600"/>
            <a:ext cx="8686800" cy="4906963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en-US" altLang="zh-CN" b="1" dirty="0"/>
              <a:t>1. </a:t>
            </a:r>
            <a:r>
              <a:rPr lang="zh-CN" altLang="en-US" b="1" dirty="0"/>
              <a:t>她说话带着特有的热情。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altLang="zh-CN" b="1" dirty="0"/>
              <a:t>She spoke with </a:t>
            </a:r>
            <a:r>
              <a:rPr lang="en-US" altLang="zh-CN" b="1" i="1" u="sng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characteristic enthusiasm.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altLang="zh-CN" b="1" dirty="0"/>
              <a:t>2. </a:t>
            </a:r>
            <a:r>
              <a:rPr lang="zh-CN" altLang="en-US" b="1" dirty="0"/>
              <a:t>我们英语老师要考查我们一 年以来学过的知识。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altLang="zh-CN" b="1" dirty="0"/>
              <a:t>Our English teacher will </a:t>
            </a:r>
            <a:r>
              <a:rPr lang="en-US" altLang="zh-CN" b="1" i="1" u="sng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examine</a:t>
            </a:r>
            <a:r>
              <a:rPr lang="en-US" altLang="zh-CN" b="1" dirty="0"/>
              <a:t> us in/on everything that we have learned this year.</a:t>
            </a:r>
          </a:p>
          <a:p>
            <a:pPr marL="0" indent="0">
              <a:buNone/>
            </a:pPr>
            <a:r>
              <a:rPr lang="en-US" altLang="zh-CN" b="1" dirty="0"/>
              <a:t>3. </a:t>
            </a:r>
            <a:r>
              <a:rPr lang="zh-CN" altLang="en-US" b="1" dirty="0"/>
              <a:t>我们可以从实验中得出一个结论。</a:t>
            </a:r>
          </a:p>
          <a:p>
            <a:pPr marL="0" indent="0">
              <a:buNone/>
            </a:pPr>
            <a:r>
              <a:rPr lang="en-US" altLang="zh-CN" b="1" dirty="0"/>
              <a:t>We can </a:t>
            </a:r>
            <a:r>
              <a:rPr lang="en-US" altLang="zh-CN" b="1" i="1" u="sng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draw a conclusion</a:t>
            </a:r>
            <a:r>
              <a:rPr lang="en-US" altLang="zh-CN" b="1" dirty="0"/>
              <a:t> from the experiment.</a:t>
            </a:r>
          </a:p>
          <a:p>
            <a:pPr marL="533400" indent="-533400">
              <a:lnSpc>
                <a:spcPct val="90000"/>
              </a:lnSpc>
            </a:pPr>
            <a:endParaRPr lang="en-US" altLang="zh-CN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7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71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71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71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71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5" grpId="0" build="p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152400" y="76200"/>
            <a:ext cx="8915400" cy="4525963"/>
          </a:xfrm>
        </p:spPr>
        <p:txBody>
          <a:bodyPr/>
          <a:lstStyle/>
          <a:p>
            <a:pPr marL="0" indent="0">
              <a:buNone/>
            </a:pPr>
            <a:r>
              <a:rPr lang="en-US" altLang="zh-CN" b="1" dirty="0"/>
              <a:t>4.</a:t>
            </a:r>
            <a:r>
              <a:rPr lang="zh-CN" altLang="en-US" b="1" dirty="0"/>
              <a:t>当母亲不 在家的时候，我就必须得照顾我的弟弟。</a:t>
            </a:r>
          </a:p>
          <a:p>
            <a:pPr marL="0" indent="0">
              <a:buNone/>
            </a:pPr>
            <a:r>
              <a:rPr lang="en-US" altLang="zh-CN" b="1" dirty="0"/>
              <a:t>I must </a:t>
            </a:r>
            <a:r>
              <a:rPr lang="en-US" altLang="zh-CN" b="1" u="sng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attend</a:t>
            </a:r>
            <a:r>
              <a:rPr lang="en-US" altLang="zh-CN" b="1" dirty="0"/>
              <a:t> my brother when my mother is not at home.</a:t>
            </a:r>
          </a:p>
          <a:p>
            <a:pPr marL="0" indent="0">
              <a:buNone/>
            </a:pPr>
            <a:r>
              <a:rPr lang="en-US" altLang="zh-CN" b="1" dirty="0"/>
              <a:t>5.  </a:t>
            </a:r>
            <a:r>
              <a:rPr lang="zh-CN" altLang="en-US" b="1" dirty="0"/>
              <a:t>冰淇淋不可以被强烈的阳光照射。</a:t>
            </a:r>
          </a:p>
          <a:p>
            <a:pPr marL="0" indent="0">
              <a:buNone/>
            </a:pPr>
            <a:r>
              <a:rPr lang="en-US" altLang="zh-CN" b="1" dirty="0"/>
              <a:t>Ice cream can’t </a:t>
            </a:r>
            <a:r>
              <a:rPr lang="en-US" altLang="zh-CN" b="1" i="1" u="sng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be exposed to</a:t>
            </a:r>
            <a:r>
              <a:rPr lang="en-US" altLang="zh-CN" b="1" dirty="0"/>
              <a:t> strong sunlight.</a:t>
            </a:r>
          </a:p>
          <a:p>
            <a:pPr marL="0" indent="0">
              <a:buNone/>
            </a:pPr>
            <a:r>
              <a:rPr lang="en-US" altLang="zh-CN" b="1" dirty="0"/>
              <a:t>6. </a:t>
            </a:r>
            <a:r>
              <a:rPr lang="zh-CN" altLang="en-US" b="1" dirty="0"/>
              <a:t>四周的 小城镇已并入这座城市。</a:t>
            </a:r>
          </a:p>
          <a:p>
            <a:pPr marL="0" indent="0">
              <a:buNone/>
            </a:pPr>
            <a:r>
              <a:rPr lang="en-US" altLang="zh-CN" b="1" dirty="0"/>
              <a:t>The surrounding small towns have </a:t>
            </a:r>
            <a:r>
              <a:rPr lang="en-US" altLang="zh-CN" b="1" i="1" u="sng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be</a:t>
            </a:r>
            <a:r>
              <a:rPr lang="en-US" altLang="zh-CN" b="1" dirty="0"/>
              <a:t>en </a:t>
            </a:r>
            <a:r>
              <a:rPr lang="en-US" altLang="zh-CN" b="1" i="1" u="sng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absorbed into</a:t>
            </a:r>
            <a:r>
              <a:rPr lang="en-US" altLang="zh-CN" b="1" dirty="0"/>
              <a:t> the city.</a:t>
            </a:r>
          </a:p>
          <a:p>
            <a:pPr marL="609600" indent="-609600"/>
            <a:endParaRPr lang="en-US" altLang="zh-CN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 build="p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idx="1"/>
          </p:nvPr>
        </p:nvSpPr>
        <p:spPr>
          <a:xfrm>
            <a:off x="323528" y="908720"/>
            <a:ext cx="8507288" cy="4525963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en-US" altLang="zh-CN" sz="4000" b="1" dirty="0"/>
              <a:t>7. </a:t>
            </a:r>
            <a:r>
              <a:rPr lang="zh-CN" altLang="en-US" sz="4000" b="1" dirty="0"/>
              <a:t>秘书比老板更应多负责任。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altLang="zh-CN" sz="4000" b="1" dirty="0"/>
              <a:t>The secretary </a:t>
            </a:r>
            <a:r>
              <a:rPr lang="en-US" altLang="zh-CN" sz="4000" b="1" dirty="0">
                <a:solidFill>
                  <a:srgbClr val="FF3300"/>
                </a:solidFill>
              </a:rPr>
              <a:t>was </a:t>
            </a:r>
            <a:r>
              <a:rPr lang="en-US" altLang="zh-CN" sz="4000" b="1" dirty="0"/>
              <a:t>more </a:t>
            </a:r>
            <a:r>
              <a:rPr lang="en-US" altLang="zh-CN" sz="4000" b="1" dirty="0">
                <a:solidFill>
                  <a:srgbClr val="FF3300"/>
                </a:solidFill>
              </a:rPr>
              <a:t>to</a:t>
            </a:r>
            <a:r>
              <a:rPr lang="en-US" altLang="zh-CN" sz="4000" b="1" dirty="0"/>
              <a:t> </a:t>
            </a:r>
            <a:r>
              <a:rPr lang="en-US" altLang="zh-CN" sz="4000" b="1" dirty="0">
                <a:solidFill>
                  <a:srgbClr val="FF3300"/>
                </a:solidFill>
              </a:rPr>
              <a:t>blame</a:t>
            </a:r>
            <a:r>
              <a:rPr lang="en-US" altLang="zh-CN" sz="4000" b="1" dirty="0"/>
              <a:t> than the boss.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altLang="zh-CN" sz="4000" b="1" dirty="0"/>
              <a:t>8. </a:t>
            </a:r>
            <a:r>
              <a:rPr lang="zh-CN" altLang="en-US" sz="4000" b="1" dirty="0"/>
              <a:t>众所周知，这位科学家已经为世界做出了 重要的贡献。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US" altLang="zh-CN" sz="4000" b="1" dirty="0">
                <a:solidFill>
                  <a:srgbClr val="FF3300"/>
                </a:solidFill>
              </a:rPr>
              <a:t>As </a:t>
            </a:r>
            <a:r>
              <a:rPr lang="en-US" altLang="zh-CN" sz="4000" b="1" dirty="0"/>
              <a:t>we all know, the scientist has made great contributions to the world.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idx="1"/>
          </p:nvPr>
        </p:nvSpPr>
        <p:spPr>
          <a:xfrm>
            <a:off x="457200" y="457200"/>
            <a:ext cx="8229600" cy="4525963"/>
          </a:xfrm>
        </p:spPr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en-US" altLang="zh-CN" sz="3600" b="1" dirty="0"/>
              <a:t>9. </a:t>
            </a:r>
            <a:r>
              <a:rPr lang="zh-CN" altLang="en-US" sz="3600" b="1" dirty="0"/>
              <a:t>当理论第一次提出时，大多数人不大接受。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zh-CN" sz="3600" b="1" dirty="0"/>
              <a:t>Most people didn’t accept the theory when it was </a:t>
            </a:r>
            <a:r>
              <a:rPr lang="en-US" altLang="zh-CN" sz="3600" b="1" dirty="0">
                <a:solidFill>
                  <a:srgbClr val="FF3300"/>
                </a:solidFill>
              </a:rPr>
              <a:t>put forward.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zh-CN" sz="3600" b="1" dirty="0"/>
              <a:t>10. </a:t>
            </a:r>
            <a:r>
              <a:rPr lang="zh-CN" altLang="en-US" sz="3600" b="1" dirty="0"/>
              <a:t>这个故事太令人兴奋了 ，兴奋的 孩子们整夜都不能入睡。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US" altLang="zh-CN" sz="3600" b="1" dirty="0"/>
              <a:t>The story was so </a:t>
            </a:r>
            <a:r>
              <a:rPr lang="en-US" altLang="zh-CN" sz="3600" b="1" dirty="0">
                <a:solidFill>
                  <a:srgbClr val="FF3300"/>
                </a:solidFill>
              </a:rPr>
              <a:t>exciting </a:t>
            </a:r>
            <a:r>
              <a:rPr lang="en-US" altLang="zh-CN" sz="3600" b="1" dirty="0"/>
              <a:t>that the </a:t>
            </a:r>
            <a:r>
              <a:rPr lang="en-US" altLang="zh-CN" sz="3600" b="1" dirty="0">
                <a:solidFill>
                  <a:srgbClr val="FF3300"/>
                </a:solidFill>
              </a:rPr>
              <a:t>excited</a:t>
            </a:r>
            <a:r>
              <a:rPr lang="en-US" altLang="zh-CN" sz="3600" b="1" dirty="0"/>
              <a:t> children couldn’t fall asleep all night.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35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35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235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2355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 build="p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50825" y="260350"/>
            <a:ext cx="8569325" cy="6337300"/>
          </a:xfrm>
        </p:spPr>
        <p:txBody>
          <a:bodyPr/>
          <a:lstStyle/>
          <a:p>
            <a:pPr marL="609600" indent="-609600" algn="l" eaLnBrk="1" hangingPunct="1"/>
            <a:r>
              <a:rPr lang="en-US" altLang="zh-CN" sz="2800" dirty="0"/>
              <a:t> </a:t>
            </a:r>
            <a:r>
              <a:rPr lang="en-US" altLang="zh-CN" sz="2800" b="1" dirty="0"/>
              <a:t>U2   Module 5</a:t>
            </a:r>
          </a:p>
          <a:p>
            <a:pPr marL="609600" indent="-609600" algn="l" eaLnBrk="1" hangingPunct="1"/>
            <a:r>
              <a:rPr lang="zh-CN" altLang="en-US" sz="2800" b="1" dirty="0"/>
              <a:t>根据中文写出相应的单词或词组</a:t>
            </a:r>
          </a:p>
          <a:p>
            <a:pPr marL="609600" indent="-609600" algn="l" eaLnBrk="1" hangingPunct="1"/>
            <a:r>
              <a:rPr lang="en-US" altLang="zh-CN" sz="2800" b="1" dirty="0"/>
              <a:t>1</a:t>
            </a:r>
            <a:r>
              <a:rPr lang="zh-CN" altLang="en-US" sz="2800" b="1" dirty="0"/>
              <a:t>省，行政区 </a:t>
            </a:r>
            <a:r>
              <a:rPr lang="en-US" altLang="zh-CN" sz="2800" b="1" dirty="0"/>
              <a:t>n    province          </a:t>
            </a:r>
          </a:p>
          <a:p>
            <a:pPr marL="609600" indent="-609600" algn="l" eaLnBrk="1" hangingPunct="1"/>
            <a:r>
              <a:rPr lang="en-US" altLang="zh-CN" sz="2800" b="1" dirty="0"/>
              <a:t>2</a:t>
            </a:r>
            <a:r>
              <a:rPr lang="zh-CN" altLang="en-US" sz="2800" b="1" dirty="0"/>
              <a:t>矛盾，冲突 </a:t>
            </a:r>
            <a:r>
              <a:rPr lang="en-US" altLang="zh-CN" sz="2800" b="1" dirty="0"/>
              <a:t>n    conflict          </a:t>
            </a:r>
          </a:p>
          <a:p>
            <a:pPr marL="609600" indent="-609600" algn="l" eaLnBrk="1" hangingPunct="1"/>
            <a:r>
              <a:rPr lang="en-US" altLang="zh-CN" sz="2800" b="1" dirty="0"/>
              <a:t>3</a:t>
            </a:r>
            <a:r>
              <a:rPr lang="zh-CN" altLang="en-US" sz="2800" b="1" dirty="0"/>
              <a:t>制度，机制 </a:t>
            </a:r>
            <a:r>
              <a:rPr lang="en-US" altLang="zh-CN" sz="2800" b="1" dirty="0"/>
              <a:t>n    institution         </a:t>
            </a:r>
          </a:p>
          <a:p>
            <a:pPr marL="609600" indent="-609600" algn="l" eaLnBrk="1" hangingPunct="1"/>
            <a:r>
              <a:rPr lang="en-US" altLang="zh-CN" sz="2800" b="1" dirty="0"/>
              <a:t>4</a:t>
            </a:r>
            <a:r>
              <a:rPr lang="zh-CN" altLang="en-US" sz="2800" b="1" dirty="0"/>
              <a:t>便利，方便 </a:t>
            </a:r>
            <a:r>
              <a:rPr lang="en-US" altLang="zh-CN" sz="2800" b="1" dirty="0"/>
              <a:t>n    convenience       </a:t>
            </a:r>
          </a:p>
          <a:p>
            <a:pPr marL="609600" indent="-609600" algn="l" eaLnBrk="1" hangingPunct="1"/>
            <a:r>
              <a:rPr lang="en-US" altLang="zh-CN" sz="2800" b="1" dirty="0"/>
              <a:t>5</a:t>
            </a:r>
            <a:r>
              <a:rPr lang="zh-CN" altLang="en-US" sz="2800" b="1" dirty="0"/>
              <a:t>全国性的   </a:t>
            </a:r>
            <a:r>
              <a:rPr lang="en-US" altLang="zh-CN" sz="2800" b="1" dirty="0" err="1"/>
              <a:t>adj</a:t>
            </a:r>
            <a:r>
              <a:rPr lang="en-US" altLang="zh-CN" sz="2800" b="1" dirty="0"/>
              <a:t>   nationwide        </a:t>
            </a:r>
          </a:p>
          <a:p>
            <a:pPr marL="609600" indent="-609600" algn="l" eaLnBrk="1" hangingPunct="1"/>
            <a:r>
              <a:rPr lang="en-US" altLang="zh-CN" sz="2800" b="1" dirty="0"/>
              <a:t>6</a:t>
            </a:r>
            <a:r>
              <a:rPr lang="zh-CN" altLang="en-US" sz="2800" b="1" dirty="0"/>
              <a:t>澄清，阐明 </a:t>
            </a:r>
            <a:r>
              <a:rPr lang="en-US" altLang="zh-CN" sz="2800" b="1" dirty="0"/>
              <a:t>v    clarify            </a:t>
            </a:r>
          </a:p>
          <a:p>
            <a:pPr marL="609600" indent="-609600" algn="l" eaLnBrk="1" hangingPunct="1"/>
            <a:r>
              <a:rPr lang="en-US" altLang="zh-CN" sz="2800" b="1" dirty="0"/>
              <a:t>7</a:t>
            </a:r>
            <a:r>
              <a:rPr lang="zh-CN" altLang="en-US" sz="2800" b="1" dirty="0"/>
              <a:t>描写，描述 </a:t>
            </a:r>
            <a:r>
              <a:rPr lang="en-US" altLang="zh-CN" sz="2800" b="1" dirty="0"/>
              <a:t>n    description        </a:t>
            </a:r>
          </a:p>
          <a:p>
            <a:pPr marL="609600" indent="-609600" algn="l" eaLnBrk="1" hangingPunct="1"/>
            <a:r>
              <a:rPr lang="en-US" altLang="zh-CN" sz="2800" b="1" dirty="0"/>
              <a:t>8</a:t>
            </a:r>
            <a:r>
              <a:rPr lang="zh-CN" altLang="en-US" sz="2800" b="1" dirty="0"/>
              <a:t>争吵，争论 </a:t>
            </a:r>
            <a:r>
              <a:rPr lang="en-US" altLang="zh-CN" sz="2800" b="1" dirty="0" err="1"/>
              <a:t>v&amp;n</a:t>
            </a:r>
            <a:r>
              <a:rPr lang="en-US" altLang="zh-CN" sz="2800" b="1" dirty="0"/>
              <a:t>  quarrel            </a:t>
            </a:r>
          </a:p>
          <a:p>
            <a:pPr marL="609600" indent="-609600" algn="l" eaLnBrk="1" hangingPunct="1"/>
            <a:r>
              <a:rPr lang="en-US" altLang="zh-CN" sz="2800" b="1" dirty="0"/>
              <a:t>9</a:t>
            </a:r>
            <a:r>
              <a:rPr lang="zh-CN" altLang="en-US" sz="2800" b="1" dirty="0"/>
              <a:t>虚构的     </a:t>
            </a:r>
            <a:r>
              <a:rPr lang="en-US" altLang="zh-CN" sz="2800" b="1" dirty="0" err="1"/>
              <a:t>adj</a:t>
            </a:r>
            <a:r>
              <a:rPr lang="en-US" altLang="zh-CN" sz="2800" b="1" dirty="0"/>
              <a:t>   imaginary         </a:t>
            </a:r>
          </a:p>
          <a:p>
            <a:pPr marL="609600" indent="-609600" algn="l" eaLnBrk="1" hangingPunct="1"/>
            <a:r>
              <a:rPr lang="en-US" altLang="zh-CN" sz="2800" b="1" dirty="0"/>
              <a:t>10</a:t>
            </a:r>
            <a:r>
              <a:rPr lang="zh-CN" altLang="en-US" sz="2800" b="1" dirty="0"/>
              <a:t>．错误，过失 </a:t>
            </a:r>
            <a:r>
              <a:rPr lang="en-US" altLang="zh-CN" sz="2800" b="1" dirty="0"/>
              <a:t>n    error 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250825" y="260350"/>
            <a:ext cx="8569325" cy="6337300"/>
          </a:xfrm>
        </p:spPr>
        <p:txBody>
          <a:bodyPr/>
          <a:lstStyle/>
          <a:p>
            <a:pPr algn="l" eaLnBrk="1" hangingPunct="1"/>
            <a:r>
              <a:rPr lang="en-US" altLang="zh-CN" b="1"/>
              <a:t>11. </a:t>
            </a:r>
            <a:r>
              <a:rPr lang="zh-CN" altLang="en-US" b="1"/>
              <a:t>一致的   </a:t>
            </a:r>
            <a:r>
              <a:rPr lang="en-US" altLang="zh-CN" b="1"/>
              <a:t>adj     consistent</a:t>
            </a:r>
          </a:p>
          <a:p>
            <a:pPr algn="l" eaLnBrk="1" hangingPunct="1"/>
            <a:r>
              <a:rPr lang="en-US" altLang="zh-CN" b="1"/>
              <a:t>12. </a:t>
            </a:r>
            <a:r>
              <a:rPr lang="zh-CN" altLang="en-US" b="1"/>
              <a:t>带家具的 </a:t>
            </a:r>
            <a:r>
              <a:rPr lang="en-US" altLang="zh-CN" b="1"/>
              <a:t>adj     furnished</a:t>
            </a:r>
          </a:p>
          <a:p>
            <a:pPr algn="l" eaLnBrk="1" hangingPunct="1"/>
            <a:r>
              <a:rPr lang="en-US" altLang="zh-CN" b="1"/>
              <a:t>13. </a:t>
            </a:r>
            <a:r>
              <a:rPr lang="zh-CN" altLang="en-US" b="1"/>
              <a:t>观光，旅游 </a:t>
            </a:r>
            <a:r>
              <a:rPr lang="en-US" altLang="zh-CN" b="1"/>
              <a:t>n.    sightseeing</a:t>
            </a:r>
          </a:p>
          <a:p>
            <a:pPr algn="l" eaLnBrk="1" hangingPunct="1"/>
            <a:r>
              <a:rPr lang="en-US" altLang="zh-CN" b="1"/>
              <a:t>14. </a:t>
            </a:r>
            <a:r>
              <a:rPr lang="zh-CN" altLang="en-US" b="1"/>
              <a:t>由</a:t>
            </a:r>
            <a:r>
              <a:rPr lang="en-US" altLang="zh-CN" b="1"/>
              <a:t>…</a:t>
            </a:r>
            <a:r>
              <a:rPr lang="zh-CN" altLang="en-US" b="1"/>
              <a:t>组成         </a:t>
            </a:r>
            <a:r>
              <a:rPr lang="en-US" altLang="zh-CN" b="1"/>
              <a:t>consist of</a:t>
            </a:r>
          </a:p>
          <a:p>
            <a:pPr algn="l" eaLnBrk="1" hangingPunct="1"/>
            <a:r>
              <a:rPr lang="en-US" altLang="zh-CN" b="1"/>
              <a:t>15. </a:t>
            </a:r>
            <a:r>
              <a:rPr lang="zh-CN" altLang="en-US" b="1"/>
              <a:t>把</a:t>
            </a:r>
            <a:r>
              <a:rPr lang="en-US" altLang="zh-CN" b="1"/>
              <a:t>…</a:t>
            </a:r>
            <a:r>
              <a:rPr lang="zh-CN" altLang="en-US" b="1"/>
              <a:t>分成        </a:t>
            </a:r>
            <a:r>
              <a:rPr lang="en-US" altLang="zh-CN" b="1"/>
              <a:t>divide…into</a:t>
            </a:r>
          </a:p>
          <a:p>
            <a:pPr algn="l" eaLnBrk="1" hangingPunct="1"/>
            <a:r>
              <a:rPr lang="en-US" altLang="zh-CN" b="1"/>
              <a:t>16.  </a:t>
            </a:r>
            <a:r>
              <a:rPr lang="zh-CN" altLang="en-US" b="1"/>
              <a:t>值得赞扬       </a:t>
            </a:r>
            <a:r>
              <a:rPr lang="en-US" altLang="zh-CN" b="1"/>
              <a:t>to one’s credit</a:t>
            </a:r>
          </a:p>
          <a:p>
            <a:pPr algn="l" eaLnBrk="1" hangingPunct="1"/>
            <a:r>
              <a:rPr lang="en-US" altLang="zh-CN" b="1"/>
              <a:t>17.  </a:t>
            </a:r>
            <a:r>
              <a:rPr lang="zh-CN" altLang="en-US" b="1"/>
              <a:t>省去，遗漏     </a:t>
            </a:r>
            <a:r>
              <a:rPr lang="en-US" altLang="zh-CN" b="1"/>
              <a:t>leave out</a:t>
            </a:r>
          </a:p>
          <a:p>
            <a:pPr algn="l" eaLnBrk="1" hangingPunct="1"/>
            <a:r>
              <a:rPr lang="en-US" altLang="zh-CN" b="1"/>
              <a:t>18.  </a:t>
            </a:r>
            <a:r>
              <a:rPr lang="zh-CN" altLang="en-US" b="1"/>
              <a:t>代替           </a:t>
            </a:r>
            <a:r>
              <a:rPr lang="en-US" altLang="zh-CN" b="1"/>
              <a:t>take the place of</a:t>
            </a:r>
          </a:p>
          <a:p>
            <a:pPr algn="l" eaLnBrk="1" hangingPunct="1"/>
            <a:r>
              <a:rPr lang="en-US" altLang="zh-CN" b="1"/>
              <a:t>19.  </a:t>
            </a:r>
            <a:r>
              <a:rPr lang="zh-CN" altLang="en-US" b="1"/>
              <a:t>损坏，破坏     </a:t>
            </a:r>
            <a:r>
              <a:rPr lang="en-US" altLang="zh-CN" b="1"/>
              <a:t>break down</a:t>
            </a:r>
          </a:p>
          <a:p>
            <a:pPr algn="l" eaLnBrk="1" hangingPunct="1"/>
            <a:r>
              <a:rPr lang="en-US" altLang="zh-CN" b="1"/>
              <a:t>20.  </a:t>
            </a:r>
            <a:r>
              <a:rPr lang="zh-CN" altLang="en-US" b="1"/>
              <a:t>挣脱          </a:t>
            </a:r>
            <a:r>
              <a:rPr lang="en-US" altLang="zh-CN" b="1"/>
              <a:t>break away from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250825" y="260350"/>
            <a:ext cx="8569325" cy="6337300"/>
          </a:xfrm>
        </p:spPr>
        <p:txBody>
          <a:bodyPr/>
          <a:lstStyle/>
          <a:p>
            <a:pPr algn="l" eaLnBrk="1" hangingPunct="1">
              <a:lnSpc>
                <a:spcPct val="90000"/>
              </a:lnSpc>
              <a:defRPr/>
            </a:pPr>
            <a:r>
              <a:rPr lang="en-US" altLang="zh-CN" sz="2800" b="1" dirty="0"/>
              <a:t>C to E</a:t>
            </a:r>
          </a:p>
          <a:p>
            <a:pPr algn="l" eaLnBrk="1" hangingPunct="1">
              <a:lnSpc>
                <a:spcPct val="90000"/>
              </a:lnSpc>
              <a:defRPr/>
            </a:pPr>
            <a:r>
              <a:rPr lang="en-US" altLang="zh-CN" sz="2800" b="1" dirty="0"/>
              <a:t>1.</a:t>
            </a:r>
            <a:r>
              <a:rPr lang="zh-CN" altLang="en-US" sz="2800" b="1" dirty="0"/>
              <a:t>联合国组织由一百六十多个国家组成</a:t>
            </a:r>
          </a:p>
          <a:p>
            <a:pPr algn="l" eaLnBrk="1" hangingPunct="1">
              <a:lnSpc>
                <a:spcPct val="90000"/>
              </a:lnSpc>
              <a:defRPr/>
            </a:pPr>
            <a:r>
              <a:rPr lang="en-US" altLang="zh-CN" sz="2800" b="1" dirty="0"/>
              <a:t>The United Nations Organization </a:t>
            </a:r>
          </a:p>
          <a:p>
            <a:pPr algn="l" eaLnBrk="1" hangingPunct="1">
              <a:lnSpc>
                <a:spcPct val="90000"/>
              </a:lnSpc>
              <a:defRPr/>
            </a:pPr>
            <a:r>
              <a:rPr lang="en-US" altLang="zh-CN" sz="2800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consists of </a:t>
            </a:r>
            <a:r>
              <a:rPr lang="en-US" altLang="zh-CN" sz="2800" b="1" dirty="0"/>
              <a:t>over 160 nations.</a:t>
            </a:r>
          </a:p>
          <a:p>
            <a:pPr algn="l" eaLnBrk="1" hangingPunct="1">
              <a:lnSpc>
                <a:spcPct val="90000"/>
              </a:lnSpc>
              <a:defRPr/>
            </a:pPr>
            <a:r>
              <a:rPr lang="en-US" altLang="zh-CN" sz="2800" b="1" dirty="0"/>
              <a:t>2.</a:t>
            </a:r>
            <a:r>
              <a:rPr lang="zh-CN" altLang="en-US" sz="2800" b="1" dirty="0"/>
              <a:t>你的行为和你所说的不一致</a:t>
            </a:r>
          </a:p>
          <a:p>
            <a:pPr algn="l" eaLnBrk="1" hangingPunct="1">
              <a:lnSpc>
                <a:spcPct val="90000"/>
              </a:lnSpc>
              <a:defRPr/>
            </a:pPr>
            <a:r>
              <a:rPr lang="en-US" altLang="zh-CN" sz="2800" b="1" dirty="0"/>
              <a:t>Your behavior </a:t>
            </a:r>
            <a:r>
              <a:rPr lang="en-US" altLang="zh-CN" sz="2800" b="1" i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 not consistent with </a:t>
            </a:r>
            <a:r>
              <a:rPr lang="en-US" altLang="zh-CN" sz="2800" b="1" dirty="0"/>
              <a:t>what you say.</a:t>
            </a:r>
          </a:p>
          <a:p>
            <a:pPr algn="l" eaLnBrk="1" hangingPunct="1">
              <a:lnSpc>
                <a:spcPct val="90000"/>
              </a:lnSpc>
              <a:defRPr/>
            </a:pPr>
            <a:r>
              <a:rPr lang="en-US" altLang="zh-CN" sz="2800" b="1" dirty="0"/>
              <a:t>3.</a:t>
            </a:r>
            <a:r>
              <a:rPr lang="zh-CN" altLang="en-US" sz="2800" b="1" dirty="0"/>
              <a:t>她受过良好的教育。</a:t>
            </a:r>
          </a:p>
          <a:p>
            <a:pPr algn="l" eaLnBrk="1" hangingPunct="1">
              <a:lnSpc>
                <a:spcPct val="90000"/>
              </a:lnSpc>
              <a:defRPr/>
            </a:pPr>
            <a:r>
              <a:rPr lang="en-US" altLang="zh-CN" sz="2800" b="1" dirty="0"/>
              <a:t>She was well-educated.</a:t>
            </a:r>
          </a:p>
          <a:p>
            <a:pPr algn="l" eaLnBrk="1" hangingPunct="1">
              <a:lnSpc>
                <a:spcPct val="90000"/>
              </a:lnSpc>
              <a:defRPr/>
            </a:pPr>
            <a:r>
              <a:rPr lang="en-US" altLang="zh-CN" sz="2800" b="1" dirty="0"/>
              <a:t>She received good/decent education.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1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14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14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4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250825" y="260350"/>
            <a:ext cx="8569325" cy="6337300"/>
          </a:xfrm>
        </p:spPr>
        <p:txBody>
          <a:bodyPr/>
          <a:lstStyle/>
          <a:p>
            <a:pPr algn="l" eaLnBrk="1" hangingPunct="1">
              <a:lnSpc>
                <a:spcPct val="90000"/>
              </a:lnSpc>
            </a:pPr>
            <a:r>
              <a:rPr lang="en-US" altLang="zh-CN" sz="2800" b="1" dirty="0"/>
              <a:t>4.</a:t>
            </a:r>
            <a:r>
              <a:rPr lang="zh-CN" altLang="en-US" sz="2800" b="1" dirty="0"/>
              <a:t>方便的时候</a:t>
            </a:r>
            <a:r>
              <a:rPr lang="en-US" altLang="zh-CN" sz="2800" b="1" dirty="0"/>
              <a:t>,</a:t>
            </a:r>
            <a:r>
              <a:rPr lang="zh-CN" altLang="en-US" sz="2800" b="1" dirty="0"/>
              <a:t>请随时来。</a:t>
            </a:r>
          </a:p>
          <a:p>
            <a:pPr algn="l" eaLnBrk="1" hangingPunct="1">
              <a:lnSpc>
                <a:spcPct val="90000"/>
              </a:lnSpc>
            </a:pPr>
            <a:r>
              <a:rPr lang="en-US" altLang="zh-CN" sz="2800" b="1" dirty="0"/>
              <a:t>Please come whenever </a:t>
            </a:r>
            <a:r>
              <a:rPr lang="en-US" altLang="zh-CN" sz="2800" b="1" dirty="0">
                <a:solidFill>
                  <a:srgbClr val="FF0000"/>
                </a:solidFill>
              </a:rPr>
              <a:t>it is convenient for you</a:t>
            </a:r>
            <a:r>
              <a:rPr lang="en-US" altLang="zh-CN" sz="2800" b="1" dirty="0"/>
              <a:t>.</a:t>
            </a:r>
          </a:p>
          <a:p>
            <a:pPr algn="l" eaLnBrk="1" hangingPunct="1">
              <a:lnSpc>
                <a:spcPct val="90000"/>
              </a:lnSpc>
            </a:pPr>
            <a:r>
              <a:rPr lang="en-US" altLang="zh-CN" sz="2800" b="1" dirty="0"/>
              <a:t>5.</a:t>
            </a:r>
            <a:r>
              <a:rPr lang="zh-CN" altLang="en-US" sz="2800" b="1" dirty="0"/>
              <a:t>那个花园城市吸引许多游客。</a:t>
            </a:r>
          </a:p>
          <a:p>
            <a:pPr algn="l" eaLnBrk="1" hangingPunct="1">
              <a:lnSpc>
                <a:spcPct val="90000"/>
              </a:lnSpc>
            </a:pPr>
            <a:r>
              <a:rPr lang="en-US" altLang="zh-CN" sz="2800" b="1" dirty="0"/>
              <a:t>The garden city </a:t>
            </a:r>
            <a:r>
              <a:rPr lang="en-US" altLang="zh-CN" sz="2800" b="1" dirty="0">
                <a:solidFill>
                  <a:srgbClr val="FF0000"/>
                </a:solidFill>
              </a:rPr>
              <a:t>attracts</a:t>
            </a:r>
            <a:r>
              <a:rPr lang="en-US" altLang="zh-CN" sz="2800" b="1" dirty="0"/>
              <a:t> many tourists.</a:t>
            </a:r>
          </a:p>
          <a:p>
            <a:pPr algn="l" eaLnBrk="1" hangingPunct="1"/>
            <a:r>
              <a:rPr lang="en-US" altLang="zh-CN" sz="2800" b="1" dirty="0"/>
              <a:t>6.</a:t>
            </a:r>
            <a:r>
              <a:rPr lang="zh-CN" altLang="en-US" sz="2800" b="1" dirty="0"/>
              <a:t>过去侦探小说对我特别有吸引力。</a:t>
            </a:r>
          </a:p>
          <a:p>
            <a:pPr algn="l" eaLnBrk="1" hangingPunct="1"/>
            <a:r>
              <a:rPr lang="en-US" altLang="zh-CN" sz="2800" b="1" dirty="0"/>
              <a:t>Detective novels </a:t>
            </a:r>
          </a:p>
          <a:p>
            <a:pPr algn="l" eaLnBrk="1" hangingPunct="1"/>
            <a:r>
              <a:rPr lang="en-US" altLang="zh-CN" sz="2800" b="1" dirty="0">
                <a:solidFill>
                  <a:srgbClr val="FF0000"/>
                </a:solidFill>
              </a:rPr>
              <a:t>used to be </a:t>
            </a:r>
            <a:r>
              <a:rPr lang="en-US" altLang="zh-CN" sz="2800" b="1" dirty="0"/>
              <a:t>a special </a:t>
            </a:r>
            <a:r>
              <a:rPr lang="en-US" altLang="zh-CN" sz="2800" b="1" dirty="0">
                <a:solidFill>
                  <a:srgbClr val="FF0000"/>
                </a:solidFill>
              </a:rPr>
              <a:t>attraction</a:t>
            </a:r>
            <a:r>
              <a:rPr lang="en-US" altLang="zh-CN" sz="2800" b="1" dirty="0"/>
              <a:t> for me.</a:t>
            </a:r>
          </a:p>
          <a:p>
            <a:pPr algn="l" eaLnBrk="1" hangingPunct="1"/>
            <a:r>
              <a:rPr lang="en-US" altLang="zh-CN" sz="2800" b="1" dirty="0"/>
              <a:t>7.</a:t>
            </a:r>
            <a:r>
              <a:rPr lang="zh-CN" altLang="en-US" sz="2800" b="1" dirty="0"/>
              <a:t>语言难以描述那景色之美丽。</a:t>
            </a:r>
          </a:p>
          <a:p>
            <a:pPr algn="l" eaLnBrk="1" hangingPunct="1"/>
            <a:r>
              <a:rPr lang="en-US" altLang="zh-CN" sz="2800" b="1" dirty="0"/>
              <a:t>Words </a:t>
            </a:r>
            <a:r>
              <a:rPr lang="en-US" altLang="zh-CN" sz="2800" b="1" dirty="0">
                <a:solidFill>
                  <a:srgbClr val="FF0000"/>
                </a:solidFill>
              </a:rPr>
              <a:t>cannot describe </a:t>
            </a:r>
            <a:r>
              <a:rPr lang="en-US" altLang="zh-CN" sz="2800" b="1" dirty="0"/>
              <a:t>the beauty of the scene.</a:t>
            </a:r>
          </a:p>
          <a:p>
            <a:pPr algn="l" eaLnBrk="1" hangingPunct="1">
              <a:lnSpc>
                <a:spcPct val="90000"/>
              </a:lnSpc>
            </a:pPr>
            <a:endParaRPr lang="en-US" altLang="zh-CN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14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subTitle" idx="1"/>
          </p:nvPr>
        </p:nvSpPr>
        <p:spPr>
          <a:xfrm>
            <a:off x="250825" y="260350"/>
            <a:ext cx="8569325" cy="6337300"/>
          </a:xfrm>
        </p:spPr>
        <p:txBody>
          <a:bodyPr/>
          <a:lstStyle/>
          <a:p>
            <a:pPr algn="l" eaLnBrk="1" hangingPunct="1"/>
            <a:r>
              <a:rPr lang="en-US" altLang="zh-CN" sz="2800" b="1" dirty="0"/>
              <a:t>8.</a:t>
            </a:r>
            <a:r>
              <a:rPr lang="zh-CN" altLang="en-US" sz="2800" b="1" dirty="0"/>
              <a:t>我感到很震惊他竟然把那个人杀了</a:t>
            </a:r>
          </a:p>
          <a:p>
            <a:pPr algn="l" eaLnBrk="1" hangingPunct="1"/>
            <a:r>
              <a:rPr lang="en-US" altLang="zh-CN" sz="2800" b="1" dirty="0"/>
              <a:t>I am shocked that </a:t>
            </a:r>
          </a:p>
          <a:p>
            <a:pPr algn="l" eaLnBrk="1" hangingPunct="1"/>
            <a:r>
              <a:rPr lang="en-US" altLang="zh-CN" sz="2800" b="1" dirty="0"/>
              <a:t>he </a:t>
            </a:r>
            <a:r>
              <a:rPr lang="en-US" altLang="zh-CN" sz="2800" b="1" dirty="0">
                <a:solidFill>
                  <a:srgbClr val="FF0000"/>
                </a:solidFill>
              </a:rPr>
              <a:t>should</a:t>
            </a:r>
            <a:r>
              <a:rPr lang="en-US" altLang="zh-CN" sz="2800" b="1" dirty="0"/>
              <a:t> have killed the man.</a:t>
            </a:r>
          </a:p>
          <a:p>
            <a:pPr algn="l" eaLnBrk="1" hangingPunct="1"/>
            <a:r>
              <a:rPr lang="en-US" altLang="zh-CN" sz="2800" b="1" dirty="0"/>
              <a:t>9.</a:t>
            </a:r>
            <a:r>
              <a:rPr lang="zh-CN" altLang="en-US" sz="2800" b="1" dirty="0"/>
              <a:t>此行证明是值得的。</a:t>
            </a:r>
          </a:p>
          <a:p>
            <a:pPr algn="l" eaLnBrk="1" hangingPunct="1"/>
            <a:r>
              <a:rPr lang="en-US" altLang="zh-CN" sz="2800" b="1" dirty="0"/>
              <a:t>It proved </a:t>
            </a:r>
            <a:r>
              <a:rPr lang="en-US" altLang="zh-CN" sz="2800" b="1" dirty="0">
                <a:solidFill>
                  <a:srgbClr val="FF0000"/>
                </a:solidFill>
              </a:rPr>
              <a:t>worthwhile</a:t>
            </a:r>
            <a:r>
              <a:rPr lang="en-US" altLang="zh-CN" sz="2800" b="1" dirty="0"/>
              <a:t> to make the trip.</a:t>
            </a:r>
          </a:p>
          <a:p>
            <a:pPr algn="l" eaLnBrk="1" hangingPunct="1"/>
            <a:r>
              <a:rPr lang="en-US" altLang="zh-CN" sz="2800" b="1" dirty="0"/>
              <a:t>The trip proved (to be) worthwhile. </a:t>
            </a:r>
          </a:p>
          <a:p>
            <a:pPr algn="l" eaLnBrk="1" hangingPunct="1"/>
            <a:r>
              <a:rPr lang="en-US" altLang="zh-CN" sz="2800" b="1" dirty="0"/>
              <a:t>10. </a:t>
            </a:r>
            <a:r>
              <a:rPr lang="zh-CN" altLang="en-US" sz="2800" b="1" dirty="0"/>
              <a:t>母亲反对说</a:t>
            </a:r>
            <a:r>
              <a:rPr lang="en-US" altLang="zh-CN" sz="2800" b="1" dirty="0"/>
              <a:t>,</a:t>
            </a:r>
            <a:r>
              <a:rPr lang="zh-CN" altLang="en-US" sz="2800" b="1" dirty="0"/>
              <a:t>吉米身体虚弱</a:t>
            </a:r>
            <a:r>
              <a:rPr lang="en-US" altLang="zh-CN" sz="2800" b="1" dirty="0"/>
              <a:t>,</a:t>
            </a:r>
            <a:r>
              <a:rPr lang="zh-CN" altLang="en-US" sz="2800" b="1" dirty="0"/>
              <a:t>不可承担那份工作</a:t>
            </a:r>
          </a:p>
          <a:p>
            <a:pPr algn="l" eaLnBrk="1" hangingPunct="1"/>
            <a:r>
              <a:rPr lang="en-US" altLang="zh-CN" sz="2800" b="1" dirty="0"/>
              <a:t>Mother objected that </a:t>
            </a:r>
          </a:p>
          <a:p>
            <a:pPr algn="l" eaLnBrk="1" hangingPunct="1"/>
            <a:r>
              <a:rPr lang="en-US" altLang="zh-CN" sz="2800" b="1" dirty="0"/>
              <a:t>Jimmy was </a:t>
            </a:r>
            <a:r>
              <a:rPr lang="en-US" altLang="zh-CN" sz="2800" b="1" dirty="0">
                <a:solidFill>
                  <a:srgbClr val="FF0000"/>
                </a:solidFill>
              </a:rPr>
              <a:t>too weak to </a:t>
            </a:r>
          </a:p>
          <a:p>
            <a:pPr algn="l" eaLnBrk="1" hangingPunct="1"/>
            <a:r>
              <a:rPr lang="en-US" altLang="zh-CN" sz="2800" b="1" dirty="0">
                <a:solidFill>
                  <a:srgbClr val="FF0000"/>
                </a:solidFill>
              </a:rPr>
              <a:t>take up</a:t>
            </a:r>
            <a:r>
              <a:rPr lang="en-US" altLang="zh-CN" sz="2800" b="1" dirty="0"/>
              <a:t> the job.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7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7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7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7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17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17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17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170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5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1254</TotalTime>
  <Words>4140</Words>
  <Application>Microsoft Office PowerPoint</Application>
  <PresentationFormat>全屏显示(4:3)</PresentationFormat>
  <Paragraphs>554</Paragraphs>
  <Slides>58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58</vt:i4>
      </vt:variant>
    </vt:vector>
  </HeadingPairs>
  <TitlesOfParts>
    <vt:vector size="68" baseType="lpstr">
      <vt:lpstr>新宋体</vt:lpstr>
      <vt:lpstr>Arial</vt:lpstr>
      <vt:lpstr>Calibri</vt:lpstr>
      <vt:lpstr>Comic Sans MS</vt:lpstr>
      <vt:lpstr>Times New Roman</vt:lpstr>
      <vt:lpstr>Wingdings</vt:lpstr>
      <vt:lpstr>1_默认设计模板</vt:lpstr>
      <vt:lpstr>2_默认设计模板</vt:lpstr>
      <vt:lpstr>3_默认设计模板</vt:lpstr>
      <vt:lpstr>5_默认设计模板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翻译句子</vt:lpstr>
      <vt:lpstr>PowerPoint 演示文稿</vt:lpstr>
      <vt:lpstr>Unit 1</vt:lpstr>
      <vt:lpstr>PowerPoint 演示文稿</vt:lpstr>
      <vt:lpstr>Unit 2</vt:lpstr>
      <vt:lpstr>PowerPoint 演示文稿</vt:lpstr>
      <vt:lpstr>PowerPoint 演示文稿</vt:lpstr>
      <vt:lpstr>PowerPoint 演示文稿</vt:lpstr>
      <vt:lpstr>M4U5</vt:lpstr>
      <vt:lpstr>PowerPoint 演示文稿</vt:lpstr>
      <vt:lpstr>PowerPoint 演示文稿</vt:lpstr>
      <vt:lpstr>PowerPoint 演示文稿</vt:lpstr>
      <vt:lpstr>Unit 1 Module 5</vt:lpstr>
      <vt:lpstr>PowerPoint 演示文稿</vt:lpstr>
      <vt:lpstr>PowerPoint 演示文稿</vt:lpstr>
      <vt:lpstr>C to 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必修⑤</dc:title>
  <dc:creator>linjiahui</dc:creator>
  <cp:lastModifiedBy>313136018@qq.com</cp:lastModifiedBy>
  <cp:revision>216</cp:revision>
  <cp:lastPrinted>2016-01-15T00:38:00Z</cp:lastPrinted>
  <dcterms:created xsi:type="dcterms:W3CDTF">2016-06-30T01:39:33Z</dcterms:created>
  <dcterms:modified xsi:type="dcterms:W3CDTF">2020-10-30T03:18:25Z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2052-10.1.0.5777</vt:lpwstr>
  </property>
</Properties>
</file>