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0"/>
  </p:notesMasterIdLst>
  <p:sldIdLst>
    <p:sldId id="545" r:id="rId2"/>
    <p:sldId id="473" r:id="rId3"/>
    <p:sldId id="555" r:id="rId4"/>
    <p:sldId id="556" r:id="rId5"/>
    <p:sldId id="557" r:id="rId6"/>
    <p:sldId id="558" r:id="rId7"/>
    <p:sldId id="559" r:id="rId8"/>
    <p:sldId id="560" r:id="rId9"/>
    <p:sldId id="561" r:id="rId10"/>
    <p:sldId id="562" r:id="rId11"/>
    <p:sldId id="564" r:id="rId12"/>
    <p:sldId id="565" r:id="rId13"/>
    <p:sldId id="567" r:id="rId14"/>
    <p:sldId id="568" r:id="rId15"/>
    <p:sldId id="569" r:id="rId16"/>
    <p:sldId id="570" r:id="rId17"/>
    <p:sldId id="572" r:id="rId18"/>
    <p:sldId id="574" r:id="rId19"/>
    <p:sldId id="573" r:id="rId20"/>
    <p:sldId id="575" r:id="rId21"/>
    <p:sldId id="578" r:id="rId22"/>
    <p:sldId id="577" r:id="rId23"/>
    <p:sldId id="576" r:id="rId24"/>
    <p:sldId id="580" r:id="rId25"/>
    <p:sldId id="581" r:id="rId26"/>
    <p:sldId id="582" r:id="rId27"/>
    <p:sldId id="606" r:id="rId28"/>
    <p:sldId id="583" r:id="rId29"/>
    <p:sldId id="584" r:id="rId30"/>
    <p:sldId id="585" r:id="rId31"/>
    <p:sldId id="586" r:id="rId32"/>
    <p:sldId id="587" r:id="rId33"/>
    <p:sldId id="589" r:id="rId34"/>
    <p:sldId id="605" r:id="rId35"/>
    <p:sldId id="590" r:id="rId36"/>
    <p:sldId id="603" r:id="rId37"/>
    <p:sldId id="604" r:id="rId38"/>
    <p:sldId id="599" r:id="rId39"/>
    <p:sldId id="600" r:id="rId40"/>
    <p:sldId id="601" r:id="rId41"/>
    <p:sldId id="593" r:id="rId42"/>
    <p:sldId id="594" r:id="rId43"/>
    <p:sldId id="598" r:id="rId44"/>
    <p:sldId id="595" r:id="rId45"/>
    <p:sldId id="596" r:id="rId46"/>
    <p:sldId id="597" r:id="rId47"/>
    <p:sldId id="602" r:id="rId48"/>
    <p:sldId id="325" r:id="rId4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  <a:srgbClr val="0000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35" autoAdjust="0"/>
    <p:restoredTop sz="93671" autoAdjust="0"/>
  </p:normalViewPr>
  <p:slideViewPr>
    <p:cSldViewPr>
      <p:cViewPr>
        <p:scale>
          <a:sx n="103" d="100"/>
          <a:sy n="103" d="100"/>
        </p:scale>
        <p:origin x="440" y="1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33BF3AB-D940-42E8-BDA2-687E329D9F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8AFA92A-26FF-4694-81B5-587CC5A3D0B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5F0D6EA8-364F-4720-BF3D-C6DA2FB70B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F425ADCF-9321-4716-A00D-E4AF34EF39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14A958-F8EC-4FB1-8B24-1BBE0D7C957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14CA04C-33D5-4899-8F5D-2754E141AA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BE790297-C688-4B72-B0C4-AA5FE826027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0C68BE8-1410-4E57-9EFC-627A9D542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9F99FA0-1515-4221-BE61-35AC1DFF9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FFC92EA-6CAB-4D92-A6D3-3F48ABC5D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028B8-8287-47E7-B927-8F2AFCA36B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081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A002392-1595-4986-A5A3-584BFCC0D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2554530F-7C5D-4089-B3E5-324C89ACB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40310C7-C0A2-4239-9A21-4C87FDA5A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573DC-7400-48F1-B24A-681B3C377B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238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CB4A107-07B4-48C2-8AD8-1F44772A0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1A8B694-6EFB-4A16-8EC7-7BF68C352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B6A24C8-6B97-4376-B4CE-636C4C059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EF4FA-D4BE-4D2D-BB11-EEB73F6B04E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507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44C7D0D-5AD6-44F2-8898-CF8F96650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F5B78FBA-0F45-4FE2-95FD-C7E7D3707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7CCF0EB-87E4-4DF3-A7BE-9227F3FD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DCA0C-5C9A-48FD-9E92-739979EAC11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198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B5252683-9960-4EFC-9192-2D43B84E0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AFB20889-044B-4979-BE95-9A30AD727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877C311A-EEDC-4877-9404-C3407F0E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CBF05-7A6A-4368-AFDE-D118C1481C0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00471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399DEBF-D71E-4B16-A4B7-1D51EC609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781D99FA-8F9D-4121-AF35-841154CF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04C4109-C1C0-42BB-852D-3527CD7B8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CDF99-AC25-4086-897C-B7F3BFDFE84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47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5D223AB-0468-405B-BF10-74379C7A5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5AA7CB4-7701-47E6-A278-D0D53D82A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F160DA1-4236-47AB-B385-CD8998B28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957CD-3BD7-4872-9400-859EC4B972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8575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1BE81BEB-5BDF-4221-B672-4001301A1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9D863EF8-F5FC-4646-B59F-7A2257F1F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0D44628-B76B-4CF0-90E6-B06A09F4B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CFA3D-2E12-4F7E-B490-11980FCC30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111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0E2DCE67-522D-488C-BFEE-5A719D761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6FF1637-9471-453D-BAC0-D26943C68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FE72E51D-8C80-4F89-80C1-EB218454A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038718-071B-4921-AE27-5C5246FE77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9892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A104AB9-52F3-4930-894E-5CA0BAC0C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4FC2880-138B-4637-8CB0-CA12BFF3B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6ACED92-1535-45B2-933B-9AA32247A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91D9A-2285-4803-B276-F2BBF8F8FD4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117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5DE48F8-09AB-4BA8-82AC-A59F3175F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B6BE9E4-719F-48AB-A801-90C4D414C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89CB279-14CE-4BF7-BDE1-510B00E49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8900D2-3E11-44BE-8006-C6203E0C9B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7149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494905C2-F4D3-4F88-AEDA-CFC4C403AABE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5B1616E2-BD29-4E9C-9E24-58E07D5F553C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6C1D5F24-5E8B-4319-AA0C-B7B1F1C2ED99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3C11C4E-F746-419F-830C-274673C7C80C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E5C3571C-AF8A-42F7-986A-3FF8AF9B51D4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E8B00432-3487-46A0-910D-15CA8F902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14D38FD5-B70A-4AE2-8C8F-FDFCA86E4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76200"/>
            <a:ext cx="2519362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8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52E2245-272D-4FFC-93AB-4776072043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C367F6AF-7E09-4684-9C5F-E842FB34B88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2CF79D26-3925-4EB3-B113-17D994AE20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EF459776-2D54-4A2F-A8AB-19AC383F11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B1832472-871A-4A68-9EE8-854671BA23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651DADC0-EB7E-472E-ACDE-63E73895E7A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7" r:id="rId2"/>
    <p:sldLayoutId id="2147483666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5F97C730-4FE8-407E-AB34-F4F314D7FE1D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059113" y="1698625"/>
            <a:ext cx="2160587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Vocabulary</a:t>
            </a:r>
          </a:p>
        </p:txBody>
      </p:sp>
      <p:sp>
        <p:nvSpPr>
          <p:cNvPr id="3075" name="TextBox 4">
            <a:extLst>
              <a:ext uri="{FF2B5EF4-FFF2-40B4-BE49-F238E27FC236}">
                <a16:creationId xmlns:a16="http://schemas.microsoft.com/office/drawing/2014/main" id="{5915B755-CA7F-4D68-8A92-76E13E154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62071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8  Life in the future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CC4D3C-C82B-49EF-A09A-AE38A05F89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5463" y="836712"/>
            <a:ext cx="8150225" cy="235756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1. </a:t>
            </a:r>
            <a:r>
              <a:rPr lang="zh-CN" altLang="en-US" sz="3200" b="1" dirty="0">
                <a:sym typeface="Arial" panose="020B0604020202020204" pitchFamily="34" charset="0"/>
              </a:rPr>
              <a:t>Internet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n.（ 国际）互联网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dirty="0"/>
              <a:t>在互联网上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dirty="0"/>
              <a:t>上网冲浪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endParaRPr lang="zh-CN" altLang="zh-CN" sz="32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2D9A107-7375-F947-B104-A7237733A5D7}"/>
              </a:ext>
            </a:extLst>
          </p:cNvPr>
          <p:cNvSpPr/>
          <p:nvPr/>
        </p:nvSpPr>
        <p:spPr>
          <a:xfrm>
            <a:off x="4211960" y="1352352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u="sng" kern="0" dirty="0">
                <a:solidFill>
                  <a:srgbClr val="FF0000"/>
                </a:solidFill>
                <a:latin typeface="Times New Roman"/>
                <a:ea typeface="宋体"/>
              </a:rPr>
              <a:t>on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 the Internet	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FA1E240-3E70-AB41-8725-A24445EB7F6F}"/>
              </a:ext>
            </a:extLst>
          </p:cNvPr>
          <p:cNvSpPr/>
          <p:nvPr/>
        </p:nvSpPr>
        <p:spPr>
          <a:xfrm>
            <a:off x="4211960" y="1937127"/>
            <a:ext cx="48013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surf the Internet	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C347B45F-6B7C-3340-A34B-3EBC9A855D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2708920"/>
            <a:ext cx="8150225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kern="0" dirty="0">
                <a:sym typeface="Arial" panose="020B0604020202020204" pitchFamily="34" charset="0"/>
              </a:rPr>
              <a:t>2. 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post  </a:t>
            </a:r>
            <a:r>
              <a:rPr lang="en-US" altLang="zh-CN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			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n.（ 发在网上的）帖子</a:t>
            </a:r>
            <a:endParaRPr lang="en-US" altLang="zh-CN" sz="3200" b="1" kern="1200" dirty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b="1" dirty="0">
                <a:solidFill>
                  <a:srgbClr val="000000"/>
                </a:solidFill>
                <a:sym typeface="Arial" panose="020B0604020202020204" pitchFamily="34" charset="0"/>
              </a:rPr>
              <a:t>批评部长的帖子一个接一个。</a:t>
            </a:r>
            <a:endParaRPr lang="en-US" altLang="zh-CN" sz="3200" b="1" dirty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kern="1200" dirty="0">
                <a:solidFill>
                  <a:srgbClr val="000000"/>
                </a:solidFill>
                <a:sym typeface="Arial" panose="020B0604020202020204" pitchFamily="34" charset="0"/>
              </a:rPr>
              <a:t>There was _____ ______ ______ ______ the Minister.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				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n. 邮递 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邮局</a:t>
            </a:r>
            <a:r>
              <a:rPr lang="en-US" altLang="zh-CN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________</a:t>
            </a:r>
            <a:r>
              <a:rPr lang="zh-CN" altLang="en-US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明信片</a:t>
            </a:r>
            <a:r>
              <a:rPr lang="en-US" altLang="zh-CN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_______</a:t>
            </a:r>
            <a:r>
              <a:rPr lang="zh-CN" altLang="en-US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邮递员</a:t>
            </a:r>
            <a:r>
              <a:rPr lang="en-US" altLang="zh-CN" sz="3200" kern="1200" dirty="0">
                <a:solidFill>
                  <a:srgbClr val="000000"/>
                </a:solidFill>
                <a:sym typeface="Arial" panose="020B0604020202020204" pitchFamily="34" charset="0"/>
              </a:rPr>
              <a:t>______</a:t>
            </a:r>
            <a:endParaRPr lang="zh-CN" altLang="en-US" sz="3200" kern="1200" dirty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71AAC78-5E08-9546-BAEA-E16044D6C447}"/>
              </a:ext>
            </a:extLst>
          </p:cNvPr>
          <p:cNvSpPr/>
          <p:nvPr/>
        </p:nvSpPr>
        <p:spPr>
          <a:xfrm>
            <a:off x="2110589" y="3780329"/>
            <a:ext cx="45496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post after post criticizing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A2D9FBF-70EA-8546-8900-994DBAC4C38B}"/>
              </a:ext>
            </a:extLst>
          </p:cNvPr>
          <p:cNvSpPr/>
          <p:nvPr/>
        </p:nvSpPr>
        <p:spPr>
          <a:xfrm>
            <a:off x="1403648" y="4875287"/>
            <a:ext cx="1750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post</a:t>
            </a:r>
            <a:r>
              <a:rPr lang="zh-CN" altLang="en-US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 </a:t>
            </a: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office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7F7DAD67-DF19-144C-98EB-502FF6317706}"/>
              </a:ext>
            </a:extLst>
          </p:cNvPr>
          <p:cNvSpPr/>
          <p:nvPr/>
        </p:nvSpPr>
        <p:spPr>
          <a:xfrm>
            <a:off x="4211960" y="4875287"/>
            <a:ext cx="1521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postcard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0AF26BA-C9E8-A44D-A7A6-30600B2BB5D2}"/>
              </a:ext>
            </a:extLst>
          </p:cNvPr>
          <p:cNvSpPr/>
          <p:nvPr/>
        </p:nvSpPr>
        <p:spPr>
          <a:xfrm>
            <a:off x="6875334" y="4875287"/>
            <a:ext cx="1503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postman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:\documents and settings\administrator\application data\360se6\User Data\temp\f603918fa0ec08fa565903d15dee3d6d55fbda6e.jpg">
            <a:extLst>
              <a:ext uri="{FF2B5EF4-FFF2-40B4-BE49-F238E27FC236}">
                <a16:creationId xmlns:a16="http://schemas.microsoft.com/office/drawing/2014/main" id="{31146642-8BF7-4C57-BD81-B17AC6872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259388"/>
            <a:ext cx="137477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5B05A95-2FD1-4427-ACFF-F804D0C9A6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36613"/>
            <a:ext cx="8150225" cy="5709255"/>
          </a:xfrm>
        </p:spPr>
        <p:txBody>
          <a:bodyPr/>
          <a:lstStyle/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3. 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apology </a:t>
            </a:r>
            <a:r>
              <a:rPr lang="en-US" altLang="zh-CN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		[C,U]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 道歉</a:t>
            </a:r>
            <a:endParaRPr lang="en-US" altLang="zh-CN" sz="3200" b="1" kern="1200" dirty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v. apologize</a:t>
            </a:r>
            <a:endParaRPr lang="zh-CN" altLang="en-US" sz="3200" b="1" kern="1200" dirty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向某人道歉</a:t>
            </a: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因某事向某人道歉</a:t>
            </a:r>
            <a:endParaRPr lang="en-US" altLang="en-US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请接受我的道歉。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en-US" sz="3200" kern="1200" dirty="0">
                <a:solidFill>
                  <a:srgbClr val="FF0000"/>
                </a:solidFill>
              </a:rPr>
              <a:t>Please accept my apolog</a:t>
            </a:r>
            <a:r>
              <a:rPr lang="en-US" altLang="en-US" sz="3200" u="sng" kern="1200" dirty="0">
                <a:solidFill>
                  <a:srgbClr val="FF0000"/>
                </a:solidFill>
              </a:rPr>
              <a:t>ies</a:t>
            </a:r>
            <a:r>
              <a:rPr lang="en-US" altLang="en-US" sz="3200" kern="1200" dirty="0">
                <a:solidFill>
                  <a:srgbClr val="FF0000"/>
                </a:solidFill>
              </a:rPr>
              <a:t>.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我没有因我所说的而向他道歉。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kern="1200" dirty="0">
                <a:solidFill>
                  <a:srgbClr val="FF0000"/>
                </a:solidFill>
              </a:rPr>
              <a:t>I make no apology (to him) for what I said.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224D3E1-57EF-1548-B26A-08D7E79DC3CB}"/>
              </a:ext>
            </a:extLst>
          </p:cNvPr>
          <p:cNvSpPr/>
          <p:nvPr/>
        </p:nvSpPr>
        <p:spPr>
          <a:xfrm>
            <a:off x="3881518" y="1515254"/>
            <a:ext cx="5262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make an apology to sb.</a:t>
            </a:r>
            <a:r>
              <a:rPr lang="zh-CN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/>
                <a:ea typeface="宋体"/>
              </a:rPr>
              <a:t>=apologize to sb.	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67629EC-C566-704C-9C56-A620A8965DF0}"/>
              </a:ext>
            </a:extLst>
          </p:cNvPr>
          <p:cNvSpPr/>
          <p:nvPr/>
        </p:nvSpPr>
        <p:spPr>
          <a:xfrm>
            <a:off x="323850" y="3059663"/>
            <a:ext cx="65566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make an apology to sb. for (doing) </a:t>
            </a:r>
            <a:r>
              <a:rPr lang="en-US" altLang="en-US" sz="3200" dirty="0" err="1">
                <a:solidFill>
                  <a:srgbClr val="FF0000"/>
                </a:solidFill>
                <a:latin typeface="Times New Roman"/>
                <a:ea typeface="宋体"/>
              </a:rPr>
              <a:t>sth</a:t>
            </a:r>
            <a:r>
              <a:rPr lang="en-US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FEB3AD7-C4D0-9B49-82AB-49D71BC914C1}"/>
              </a:ext>
            </a:extLst>
          </p:cNvPr>
          <p:cNvSpPr/>
          <p:nvPr/>
        </p:nvSpPr>
        <p:spPr>
          <a:xfrm>
            <a:off x="323850" y="3545760"/>
            <a:ext cx="53479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apologize to sb. for (doing) </a:t>
            </a:r>
            <a:r>
              <a:rPr lang="en-US" altLang="en-US" sz="3200" dirty="0" err="1">
                <a:solidFill>
                  <a:srgbClr val="FF0000"/>
                </a:solidFill>
                <a:latin typeface="Times New Roman"/>
                <a:ea typeface="宋体"/>
              </a:rPr>
              <a:t>sth</a:t>
            </a:r>
            <a:r>
              <a:rPr lang="en-US" altLang="en-US" sz="3200" dirty="0">
                <a:solidFill>
                  <a:srgbClr val="FF0000"/>
                </a:solidFill>
                <a:latin typeface="Times New Roman"/>
                <a:ea typeface="宋体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B93690-9B8E-46AD-87DC-644C88E77F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36613"/>
            <a:ext cx="8150225" cy="521373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4. </a:t>
            </a:r>
            <a:r>
              <a:rPr lang="zh-CN" altLang="en-US" sz="3200" b="1" dirty="0">
                <a:sym typeface="Arial" panose="020B0604020202020204" pitchFamily="34" charset="0"/>
              </a:rPr>
              <a:t>excuse  </a:t>
            </a:r>
            <a:r>
              <a:rPr lang="en-US" altLang="zh-CN" sz="3200" b="1" dirty="0">
                <a:sym typeface="Arial" panose="020B0604020202020204" pitchFamily="34" charset="0"/>
              </a:rPr>
              <a:t>		[C]</a:t>
            </a:r>
            <a:r>
              <a:rPr lang="zh-CN" altLang="en-US" sz="3200" b="1" dirty="0">
                <a:sym typeface="Arial" panose="020B0604020202020204" pitchFamily="34" charset="0"/>
              </a:rPr>
              <a:t>借口；辩解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（做）某事的借口</a:t>
            </a:r>
            <a:r>
              <a:rPr lang="en-US" altLang="zh-CN" sz="3200" b="1" dirty="0">
                <a:sym typeface="Arial" panose="020B0604020202020204" pitchFamily="34" charset="0"/>
              </a:rPr>
              <a:t>	</a:t>
            </a:r>
          </a:p>
          <a:p>
            <a:pPr>
              <a:buNone/>
            </a:pPr>
            <a:r>
              <a:rPr lang="zh-CN" altLang="zh-CN" sz="3200" dirty="0">
                <a:sym typeface="Arial" panose="020B0604020202020204" pitchFamily="34" charset="0"/>
              </a:rPr>
              <a:t>他迟到的理由是没有赶上火车。</a:t>
            </a:r>
          </a:p>
          <a:p>
            <a:pPr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His _____ _____ ____ ____ _____ that he had missed the train.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v. </a:t>
            </a:r>
            <a:r>
              <a:rPr lang="zh-CN" altLang="zh-CN" sz="3200" b="1" dirty="0">
                <a:sym typeface="Arial" panose="020B0604020202020204" pitchFamily="34" charset="0"/>
              </a:rPr>
              <a:t>原谅</a:t>
            </a:r>
            <a:r>
              <a:rPr lang="zh-CN" altLang="en-US" sz="3200" b="1" dirty="0">
                <a:sym typeface="Arial" panose="020B0604020202020204" pitchFamily="34" charset="0"/>
              </a:rPr>
              <a:t>（某人的小错）</a:t>
            </a:r>
            <a:endParaRPr lang="zh-CN" altLang="zh-CN" sz="32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请原谅我的字写得不好。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Please excuse my bad handwriting.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excuse me		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劳驾；对不起；抱歉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E339110-8B33-6A4E-9C43-46B3BD9F8AA4}"/>
              </a:ext>
            </a:extLst>
          </p:cNvPr>
          <p:cNvSpPr/>
          <p:nvPr/>
        </p:nvSpPr>
        <p:spPr>
          <a:xfrm>
            <a:off x="4572000" y="1340768"/>
            <a:ext cx="3934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excuse for (doing) </a:t>
            </a:r>
            <a:r>
              <a:rPr lang="en-US" altLang="zh-CN" sz="3200" b="1" kern="0" dirty="0" err="1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sth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2F3BA01-2F4C-0C48-9979-D6F5AD96E865}"/>
              </a:ext>
            </a:extLst>
          </p:cNvPr>
          <p:cNvSpPr/>
          <p:nvPr/>
        </p:nvSpPr>
        <p:spPr>
          <a:xfrm>
            <a:off x="1259632" y="2564904"/>
            <a:ext cx="4517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excuse for being late was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504C60-0675-457B-84FE-C63D0E2608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36613"/>
            <a:ext cx="8150225" cy="5062924"/>
          </a:xfrm>
        </p:spPr>
        <p:txBody>
          <a:bodyPr/>
          <a:lstStyle/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5. 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past </a:t>
            </a:r>
            <a:r>
              <a:rPr lang="en-US" altLang="zh-CN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		</a:t>
            </a:r>
            <a:r>
              <a:rPr lang="zh-CN" altLang="en-US" sz="3200" b="1" kern="1200" dirty="0">
                <a:solidFill>
                  <a:srgbClr val="000000"/>
                </a:solidFill>
                <a:sym typeface="Arial" panose="020B0604020202020204" pitchFamily="34" charset="0"/>
              </a:rPr>
              <a:t>n. 过去，以前，昔日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在过去 </a:t>
            </a: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000000"/>
                </a:solidFill>
              </a:rPr>
              <a:t>这湖以前要小些</a:t>
            </a:r>
            <a:r>
              <a:rPr lang="zh-CN" altLang="zh-CN" sz="3200" kern="1200" dirty="0">
                <a:solidFill>
                  <a:srgbClr val="000000"/>
                </a:solidFill>
              </a:rPr>
              <a:t>。</a:t>
            </a: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kern="1200" dirty="0">
                <a:solidFill>
                  <a:srgbClr val="000000"/>
                </a:solidFill>
              </a:rPr>
              <a:t>The</a:t>
            </a:r>
            <a:r>
              <a:rPr lang="zh-CN" altLang="en-US" sz="3200" kern="1200" dirty="0">
                <a:solidFill>
                  <a:srgbClr val="000000"/>
                </a:solidFill>
              </a:rPr>
              <a:t> </a:t>
            </a:r>
            <a:r>
              <a:rPr lang="en-US" altLang="zh-CN" sz="3200" kern="1200" dirty="0">
                <a:solidFill>
                  <a:srgbClr val="000000"/>
                </a:solidFill>
              </a:rPr>
              <a:t>lake was smaller in the past.</a:t>
            </a: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en-US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zh-CN" altLang="zh-CN" sz="3200" kern="1200" dirty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kern="1200" dirty="0">
                <a:solidFill>
                  <a:srgbClr val="FF0000"/>
                </a:solidFill>
              </a:rPr>
              <a:t>私人汽车的数量在过去十年里几乎翻了一番。</a:t>
            </a:r>
            <a:endParaRPr lang="en-US" altLang="zh-CN" sz="3200" kern="1200" dirty="0">
              <a:solidFill>
                <a:srgbClr val="FF0000"/>
              </a:solidFill>
            </a:endParaRPr>
          </a:p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kern="1200" dirty="0">
                <a:solidFill>
                  <a:srgbClr val="000000"/>
                </a:solidFill>
              </a:rPr>
              <a:t>The number of private cars </a:t>
            </a:r>
            <a:r>
              <a:rPr lang="en-US" altLang="zh-CN" sz="3200" u="sng" kern="1200" dirty="0">
                <a:solidFill>
                  <a:srgbClr val="000000"/>
                </a:solidFill>
              </a:rPr>
              <a:t>has</a:t>
            </a:r>
            <a:r>
              <a:rPr lang="en-US" altLang="zh-CN" sz="3200" kern="1200" dirty="0">
                <a:solidFill>
                  <a:srgbClr val="000000"/>
                </a:solidFill>
              </a:rPr>
              <a:t> almost </a:t>
            </a:r>
            <a:r>
              <a:rPr lang="en-US" altLang="zh-CN" sz="3200" u="sng" kern="1200" dirty="0">
                <a:solidFill>
                  <a:srgbClr val="000000"/>
                </a:solidFill>
              </a:rPr>
              <a:t>doubled </a:t>
            </a:r>
            <a:r>
              <a:rPr lang="en-US" altLang="zh-CN" sz="3200" kern="1200" dirty="0">
                <a:solidFill>
                  <a:srgbClr val="000000"/>
                </a:solidFill>
              </a:rPr>
              <a:t>in the past 10 years.</a:t>
            </a:r>
            <a:endParaRPr lang="en-US" altLang="zh-CN" sz="3200" kern="1200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40D00D2-AF2E-FC49-B413-5F7336F64A17}"/>
              </a:ext>
            </a:extLst>
          </p:cNvPr>
          <p:cNvSpPr txBox="1"/>
          <p:nvPr/>
        </p:nvSpPr>
        <p:spPr>
          <a:xfrm>
            <a:off x="3059832" y="1340768"/>
            <a:ext cx="1872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 the past</a:t>
            </a:r>
            <a:endParaRPr kumimoji="1" lang="zh-CN" altLang="en-US" sz="3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71C56E6-FD63-7741-BDE3-E22E4F115000}"/>
              </a:ext>
            </a:extLst>
          </p:cNvPr>
          <p:cNvSpPr txBox="1"/>
          <p:nvPr/>
        </p:nvSpPr>
        <p:spPr>
          <a:xfrm>
            <a:off x="323850" y="3032764"/>
            <a:ext cx="81502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past+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时间段意为“在过去的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中”，作时间状语，时态用？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C1B49EB-91D7-1D49-9625-F18B46D8C94E}"/>
              </a:ext>
            </a:extLst>
          </p:cNvPr>
          <p:cNvSpPr txBox="1"/>
          <p:nvPr/>
        </p:nvSpPr>
        <p:spPr>
          <a:xfrm>
            <a:off x="4572000" y="356522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现在完成时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EDAEAE-CC05-4F47-9236-1875AE66B2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4025" y="549275"/>
            <a:ext cx="8150225" cy="6617196"/>
          </a:xfrm>
        </p:spPr>
        <p:txBody>
          <a:bodyPr/>
          <a:lstStyle/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6. </a:t>
            </a:r>
            <a:r>
              <a:rPr lang="zh-CN" altLang="en-US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present </a:t>
            </a:r>
            <a:r>
              <a:rPr lang="en-US" altLang="zh-CN" sz="2800" kern="1200" dirty="0">
                <a:solidFill>
                  <a:srgbClr val="000000"/>
                </a:solidFill>
                <a:sym typeface="宋体" panose="02010600030101010101" pitchFamily="2" charset="-122"/>
              </a:rPr>
              <a:t>		</a:t>
            </a:r>
            <a:r>
              <a:rPr lang="en-US" altLang="zh-CN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n. </a:t>
            </a:r>
            <a:r>
              <a:rPr lang="zh-CN" altLang="en-US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目前；现在；</a:t>
            </a:r>
            <a:r>
              <a:rPr lang="en-US" altLang="zh-CN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[C]</a:t>
            </a:r>
            <a:r>
              <a:rPr lang="zh-CN" altLang="en-US" sz="2800" b="1" kern="1200" dirty="0">
                <a:solidFill>
                  <a:srgbClr val="000000"/>
                </a:solidFill>
                <a:sym typeface="+mn-ea"/>
              </a:rPr>
              <a:t>礼物</a:t>
            </a:r>
            <a:endParaRPr lang="en-US" altLang="zh-CN" sz="2800" kern="1200" dirty="0">
              <a:solidFill>
                <a:srgbClr val="000000"/>
              </a:solidFill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>
                <a:sym typeface="宋体" panose="02010600030101010101" pitchFamily="2" charset="-122"/>
              </a:rPr>
              <a:t>现在，目前</a:t>
            </a:r>
            <a:endParaRPr lang="en-US" altLang="zh-CN" sz="2800" kern="1200" dirty="0">
              <a:sym typeface="宋体" panose="02010600030101010101" pitchFamily="2" charset="-122"/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/>
              <a:t>暂时，暂且</a:t>
            </a:r>
            <a:endParaRPr lang="en-US" altLang="zh-CN" sz="2800" kern="1200" dirty="0"/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/>
              <a:t>别再为过去烦恼，好好地过眼前的日子。</a:t>
            </a:r>
            <a:endParaRPr lang="en-US" altLang="zh-CN" sz="2800" kern="1200" dirty="0"/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kern="1200" dirty="0">
                <a:solidFill>
                  <a:srgbClr val="FF0000"/>
                </a:solidFill>
              </a:rPr>
              <a:t>Stop worrying about the past and live in the present.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zh-CN" altLang="en-US" sz="2800" kern="1200" dirty="0"/>
              <a:t>我送给她一份很特别的生日礼物。</a:t>
            </a:r>
            <a:endParaRPr lang="en-US" altLang="zh-CN" sz="2800" kern="1200" dirty="0"/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en-US" altLang="zh-CN" sz="2800" kern="1200" dirty="0">
                <a:solidFill>
                  <a:srgbClr val="FF0000"/>
                </a:solidFill>
              </a:rPr>
              <a:t>I gave her a very special present for her birthday.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en-US" altLang="zh-CN" sz="2800" b="1" kern="1200" dirty="0">
                <a:solidFill>
                  <a:srgbClr val="000000"/>
                </a:solidFill>
              </a:rPr>
              <a:t>				adj. </a:t>
            </a:r>
            <a:r>
              <a:rPr lang="zh-CN" altLang="zh-CN" sz="2800" b="1" kern="1200" dirty="0">
                <a:solidFill>
                  <a:srgbClr val="000000"/>
                </a:solidFill>
              </a:rPr>
              <a:t>现在的；当前的；</a:t>
            </a:r>
            <a:r>
              <a:rPr lang="zh-CN" altLang="en-US" sz="2800" b="1" kern="1200" dirty="0">
                <a:solidFill>
                  <a:srgbClr val="000000"/>
                </a:solidFill>
                <a:sym typeface="+mn-ea"/>
              </a:rPr>
              <a:t>出席的</a:t>
            </a:r>
            <a:endParaRPr lang="zh-CN" altLang="en-US" sz="2800" kern="1200" dirty="0">
              <a:solidFill>
                <a:srgbClr val="000000"/>
              </a:solidFill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zh-CN" sz="2800" kern="1200" dirty="0">
                <a:solidFill>
                  <a:srgbClr val="000000"/>
                </a:solidFill>
              </a:rPr>
              <a:t>我对目前的情况不满意。</a:t>
            </a:r>
            <a:endParaRPr lang="en-US" altLang="zh-CN" sz="2800" kern="1200" dirty="0">
              <a:solidFill>
                <a:srgbClr val="000000"/>
              </a:solidFill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kern="1200" dirty="0">
                <a:solidFill>
                  <a:srgbClr val="000000"/>
                </a:solidFill>
              </a:rPr>
              <a:t> </a:t>
            </a:r>
            <a:r>
              <a:rPr lang="en-US" altLang="zh-CN" sz="2800" kern="1200" dirty="0">
                <a:solidFill>
                  <a:srgbClr val="FF0000"/>
                </a:solidFill>
              </a:rPr>
              <a:t>I'm not satisfied with the present situation.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>
                <a:solidFill>
                  <a:srgbClr val="000000"/>
                </a:solidFill>
              </a:rPr>
              <a:t>到会的有多少人？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en-US" sz="2800" kern="1200" dirty="0">
                <a:solidFill>
                  <a:srgbClr val="FF0000"/>
                </a:solidFill>
              </a:rPr>
              <a:t>How many people were present at the meeting?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en-US" altLang="zh-CN" sz="2800" kern="1200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C459C89-959C-A94A-9A5B-8B9C69296089}"/>
              </a:ext>
            </a:extLst>
          </p:cNvPr>
          <p:cNvSpPr txBox="1"/>
          <p:nvPr/>
        </p:nvSpPr>
        <p:spPr>
          <a:xfrm>
            <a:off x="3203848" y="1012360"/>
            <a:ext cx="2273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present</a:t>
            </a:r>
            <a:endParaRPr kumimoji="1"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F0EE332-4AB1-5B47-888E-039FAC90F494}"/>
              </a:ext>
            </a:extLst>
          </p:cNvPr>
          <p:cNvSpPr txBox="1"/>
          <p:nvPr/>
        </p:nvSpPr>
        <p:spPr>
          <a:xfrm>
            <a:off x="3203848" y="1535580"/>
            <a:ext cx="2425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present</a:t>
            </a:r>
            <a:endParaRPr kumimoji="1"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9EEB2F-4C5A-4DE3-BB55-9E55872AC3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6887" y="908720"/>
            <a:ext cx="8150225" cy="5093702"/>
          </a:xfrm>
        </p:spPr>
        <p:txBody>
          <a:bodyPr/>
          <a:lstStyle/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7. </a:t>
            </a:r>
            <a:r>
              <a:rPr lang="en-US" altLang="zh-CN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in the present 	</a:t>
            </a:r>
            <a:r>
              <a:rPr lang="zh-CN" altLang="en-US" sz="2800" b="1" kern="1200" dirty="0">
                <a:solidFill>
                  <a:srgbClr val="000000"/>
                </a:solidFill>
                <a:sym typeface="宋体" panose="02010600030101010101" pitchFamily="2" charset="-122"/>
              </a:rPr>
              <a:t>现在 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>
                <a:solidFill>
                  <a:srgbClr val="000000"/>
                </a:solidFill>
                <a:sym typeface="宋体" panose="02010600030101010101" pitchFamily="2" charset="-122"/>
              </a:rPr>
              <a:t>你必须忘掉过去，开始现在的生活</a:t>
            </a:r>
            <a:r>
              <a:rPr lang="zh-CN" altLang="zh-CN" sz="2800" kern="1200" dirty="0">
                <a:solidFill>
                  <a:srgbClr val="000000"/>
                </a:solidFill>
                <a:sym typeface="宋体" panose="02010600030101010101" pitchFamily="2" charset="-122"/>
              </a:rPr>
              <a:t>。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kern="1200" dirty="0">
                <a:solidFill>
                  <a:srgbClr val="FF0000"/>
                </a:solidFill>
                <a:sym typeface="宋体" panose="02010600030101010101" pitchFamily="2" charset="-122"/>
              </a:rPr>
              <a:t>You must forget the past and start living in the present.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b="1" kern="1200" dirty="0">
                <a:sym typeface="宋体" panose="02010600030101010101" pitchFamily="2" charset="-122"/>
              </a:rPr>
              <a:t> at present			</a:t>
            </a:r>
            <a:r>
              <a:rPr lang="zh-CN" altLang="en-US" sz="2800" b="1" kern="1200" dirty="0">
                <a:sym typeface="宋体" panose="02010600030101010101" pitchFamily="2" charset="-122"/>
              </a:rPr>
              <a:t>目前，现在</a:t>
            </a:r>
            <a:endParaRPr lang="en-US" altLang="zh-CN" sz="2800" kern="1200" dirty="0">
              <a:sym typeface="宋体" panose="02010600030101010101" pitchFamily="2" charset="-122"/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2800" kern="1200" dirty="0">
                <a:sym typeface="宋体" panose="02010600030101010101" pitchFamily="2" charset="-122"/>
              </a:rPr>
              <a:t>很抱歉他这会儿不在。</a:t>
            </a:r>
            <a:endParaRPr lang="en-US" altLang="zh-CN" sz="2800" kern="1200" dirty="0">
              <a:sym typeface="宋体" panose="02010600030101010101" pitchFamily="2" charset="-122"/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2800" kern="1200" dirty="0">
                <a:solidFill>
                  <a:srgbClr val="FF0000"/>
                </a:solidFill>
                <a:sym typeface="宋体" panose="02010600030101010101" pitchFamily="2" charset="-122"/>
              </a:rPr>
              <a:t>I’m sorry, he is out at present.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en-US" altLang="zh-CN" sz="2800" b="1" kern="1200" dirty="0">
                <a:sym typeface="宋体" panose="02010600030101010101" pitchFamily="2" charset="-122"/>
              </a:rPr>
              <a:t>for the present		</a:t>
            </a:r>
            <a:r>
              <a:rPr lang="zh-CN" altLang="en-US" sz="2800" b="1" kern="1200" dirty="0">
                <a:sym typeface="宋体" panose="02010600030101010101" pitchFamily="2" charset="-122"/>
              </a:rPr>
              <a:t>暂时，暂且</a:t>
            </a:r>
            <a:endParaRPr lang="en-US" altLang="zh-CN" sz="2800" kern="1200" dirty="0">
              <a:sym typeface="宋体" panose="02010600030101010101" pitchFamily="2" charset="-122"/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zh-CN" altLang="en-US" sz="2800" kern="1200" dirty="0">
                <a:sym typeface="宋体" panose="02010600030101010101" pitchFamily="2" charset="-122"/>
              </a:rPr>
              <a:t>我一时记不起来了。</a:t>
            </a:r>
            <a:endParaRPr lang="en-US" altLang="zh-CN" sz="2800" kern="1200" dirty="0">
              <a:sym typeface="宋体" panose="02010600030101010101" pitchFamily="2" charset="-122"/>
            </a:endParaRP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None/>
              <a:defRPr/>
            </a:pPr>
            <a:r>
              <a:rPr lang="en-US" altLang="zh-CN" sz="2800" kern="1200" dirty="0">
                <a:solidFill>
                  <a:srgbClr val="FF0000"/>
                </a:solidFill>
                <a:sym typeface="宋体" panose="02010600030101010101" pitchFamily="2" charset="-122"/>
              </a:rPr>
              <a:t>I can’t remember it for the present.</a:t>
            </a:r>
          </a:p>
          <a:p>
            <a:pPr marL="457200" indent="-457200" eaLnBrk="1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endParaRPr lang="en-US" altLang="zh-CN" sz="2800" kern="1200" dirty="0">
              <a:solidFill>
                <a:srgbClr val="FF0000"/>
              </a:solidFill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CD3FC0-B30E-473C-93A7-C85255AD0FD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4025" y="1300163"/>
            <a:ext cx="8150225" cy="2460625"/>
          </a:xfrm>
        </p:spPr>
        <p:txBody>
          <a:bodyPr/>
          <a:lstStyle/>
          <a:p>
            <a:pPr marL="457200" indent="-457200" eaLnBrk="1" hangingPunct="1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8. </a:t>
            </a:r>
            <a:r>
              <a:rPr lang="zh-CN" altLang="en-US" sz="3200" b="1" dirty="0"/>
              <a:t>*hydrogen  </a:t>
            </a:r>
            <a:r>
              <a:rPr lang="en-US" altLang="zh-CN" sz="3200" b="1" dirty="0"/>
              <a:t>		</a:t>
            </a:r>
            <a:r>
              <a:rPr lang="zh-CN" altLang="en-US" sz="3200" b="1" dirty="0"/>
              <a:t>n. 氢；氢气 </a:t>
            </a:r>
            <a:endParaRPr lang="zh-CN" altLang="en-US" sz="3200" b="1" kern="1200" dirty="0">
              <a:solidFill>
                <a:srgbClr val="000000"/>
              </a:solidFill>
              <a:sym typeface="宋体" panose="02010600030101010101" pitchFamily="2" charset="-122"/>
            </a:endParaRPr>
          </a:p>
          <a:p>
            <a:pPr marL="457200" indent="-457200" eaLnBrk="1" hangingPunct="1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水含有氢和氧</a:t>
            </a:r>
            <a:r>
              <a:rPr lang="zh-CN" altLang="zh-CN" sz="3200" kern="1200" dirty="0">
                <a:solidFill>
                  <a:srgbClr val="000000"/>
                </a:solidFill>
                <a:sym typeface="宋体" panose="02010600030101010101" pitchFamily="2" charset="-122"/>
              </a:rPr>
              <a:t>。</a:t>
            </a:r>
          </a:p>
          <a:p>
            <a:pPr marL="457200" indent="-457200" eaLnBrk="1" hangingPunct="1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en-US" altLang="zh-CN" sz="3200" kern="1200" dirty="0">
                <a:solidFill>
                  <a:srgbClr val="FF0000"/>
                </a:solidFill>
                <a:sym typeface="宋体" panose="02010600030101010101" pitchFamily="2" charset="-122"/>
              </a:rPr>
              <a:t>Water contains hydrogen and oxygen.</a:t>
            </a:r>
          </a:p>
        </p:txBody>
      </p:sp>
      <p:pic>
        <p:nvPicPr>
          <p:cNvPr id="18434" name="Picture 2" descr="c:\documents and settings\administrator\application data\360se6\User Data\temp\20160812085105_6406.jpg">
            <a:extLst>
              <a:ext uri="{FF2B5EF4-FFF2-40B4-BE49-F238E27FC236}">
                <a16:creationId xmlns:a16="http://schemas.microsoft.com/office/drawing/2014/main" id="{1630B08C-0495-488D-88A4-43C3BF6D1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581525"/>
            <a:ext cx="27749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8D79DD-8AAF-4414-B6B3-B5C4507C08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504" y="332656"/>
            <a:ext cx="9036496" cy="6727996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9. </a:t>
            </a:r>
            <a:r>
              <a:rPr lang="zh-CN" altLang="en-US" sz="2800" b="1" dirty="0">
                <a:sym typeface="Arial" panose="020B0604020202020204" pitchFamily="34" charset="0"/>
              </a:rPr>
              <a:t>wide  </a:t>
            </a:r>
            <a:r>
              <a:rPr lang="en-US" altLang="zh-CN" sz="2800" b="1" dirty="0">
                <a:sym typeface="Arial" panose="020B0604020202020204" pitchFamily="34" charset="0"/>
              </a:rPr>
              <a:t>		</a:t>
            </a:r>
            <a:r>
              <a:rPr lang="zh-CN" altLang="en-US" sz="2800" b="1" dirty="0">
                <a:sym typeface="Arial" panose="020B0604020202020204" pitchFamily="34" charset="0"/>
              </a:rPr>
              <a:t>adj. 宽的；宽阔的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河面太宽了，游不过去。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/>
              <a:t>The river is ____ ____ ____ swim ______.</a:t>
            </a:r>
          </a:p>
          <a:p>
            <a:pPr>
              <a:buNone/>
            </a:pPr>
            <a:r>
              <a:rPr lang="en-US" altLang="zh-CN" sz="2800" b="1" dirty="0"/>
              <a:t>adv. </a:t>
            </a:r>
            <a:r>
              <a:rPr lang="zh-CN" altLang="en-US" sz="2800" b="1" dirty="0"/>
              <a:t>广阔地；（门、眼镜等）大开地，睁大地</a:t>
            </a:r>
            <a:endParaRPr lang="en-US" altLang="zh-CN" sz="2800" b="1" dirty="0"/>
          </a:p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wide open/awake/apart</a:t>
            </a:r>
          </a:p>
          <a:p>
            <a:pPr>
              <a:buNone/>
            </a:pPr>
            <a:r>
              <a:rPr lang="zh-CN" altLang="en-US" sz="2800" b="1" dirty="0"/>
              <a:t>大开着的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完全醒着的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分得很开的</a:t>
            </a:r>
            <a:endParaRPr lang="en-US" altLang="zh-CN" sz="2800" b="1" dirty="0"/>
          </a:p>
          <a:p>
            <a:pPr>
              <a:buNone/>
            </a:pPr>
            <a:r>
              <a:rPr lang="zh-CN" altLang="en-US" sz="2800" b="1" dirty="0"/>
              <a:t>他们到处寻找那些宝藏。</a:t>
            </a:r>
            <a:endParaRPr lang="en-US" altLang="zh-CN" sz="2800" b="1" dirty="0"/>
          </a:p>
          <a:p>
            <a:pPr>
              <a:buNone/>
            </a:pPr>
            <a:r>
              <a:rPr lang="en-US" altLang="zh-CN" sz="2800" b="1" dirty="0"/>
              <a:t>They searched </a:t>
            </a:r>
            <a:r>
              <a:rPr lang="en-US" altLang="zh-CN" sz="2800" b="1" i="1" dirty="0">
                <a:solidFill>
                  <a:srgbClr val="FF0000"/>
                </a:solidFill>
              </a:rPr>
              <a:t>far and wide </a:t>
            </a:r>
            <a:r>
              <a:rPr lang="en-US" altLang="zh-CN" sz="2800" b="1" dirty="0"/>
              <a:t>for the treasure.</a:t>
            </a:r>
          </a:p>
          <a:p>
            <a:pPr>
              <a:buNone/>
            </a:pPr>
            <a:r>
              <a:rPr lang="en-US" altLang="zh-CN" sz="2800" b="1" dirty="0"/>
              <a:t>widely		adv. </a:t>
            </a:r>
            <a:r>
              <a:rPr lang="zh-CN" altLang="zh-CN" sz="2800" b="1" dirty="0"/>
              <a:t>广泛地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在英国、美国、加拿大、澳大利亚和新西兰，英语被广泛地使用。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olidFill>
                  <a:srgbClr val="FF0000"/>
                </a:solidFill>
              </a:rPr>
              <a:t>English is widely spoken in the UK, the USA,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olidFill>
                  <a:srgbClr val="FF0000"/>
                </a:solidFill>
              </a:rPr>
              <a:t>Canada, Australia and New Zealand.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9F95DFF-B142-F84A-BB38-F4CA37D02EC1}"/>
              </a:ext>
            </a:extLst>
          </p:cNvPr>
          <p:cNvSpPr txBox="1"/>
          <p:nvPr/>
        </p:nvSpPr>
        <p:spPr>
          <a:xfrm>
            <a:off x="1979712" y="1268009"/>
            <a:ext cx="2098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 wide to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5B183CC-38C5-6D4D-9631-60A53DB23D2C}"/>
              </a:ext>
            </a:extLst>
          </p:cNvPr>
          <p:cNvSpPr txBox="1"/>
          <p:nvPr/>
        </p:nvSpPr>
        <p:spPr>
          <a:xfrm>
            <a:off x="5076056" y="1268008"/>
            <a:ext cx="12736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E98D03-E74C-4860-ABA4-A12A581DCEE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5375" y="1268760"/>
            <a:ext cx="8781121" cy="6124754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10. </a:t>
            </a:r>
            <a:r>
              <a:rPr lang="en-US" altLang="zh-CN" sz="2800" b="1" dirty="0"/>
              <a:t>at the front 		</a:t>
            </a:r>
            <a:r>
              <a:rPr lang="zh-CN" altLang="en-US" sz="2800" b="1" dirty="0"/>
              <a:t>在前面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/>
              <a:t>指在某物体内部的前面，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in</a:t>
            </a:r>
            <a:r>
              <a:rPr lang="zh-CN" altLang="en-US" sz="2800" b="1" dirty="0"/>
              <a:t> </a:t>
            </a:r>
            <a:r>
              <a:rPr lang="en-US" altLang="zh-CN" sz="2800" b="1" dirty="0"/>
              <a:t>front of</a:t>
            </a:r>
            <a:r>
              <a:rPr lang="zh-CN" altLang="en-US" sz="2800" b="1" dirty="0"/>
              <a:t>也是“在前面”的意思，但指的是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在某物体的外部的前面</a:t>
            </a:r>
            <a:r>
              <a:rPr lang="zh-CN" altLang="en-US" sz="2800" b="1" dirty="0"/>
              <a:t>。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为了能占个靠教室前的位置，她提早到了。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olidFill>
                  <a:srgbClr val="FF0000"/>
                </a:solidFill>
              </a:rPr>
              <a:t>She arrived early to secure a place at/in the front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of the classroom</a:t>
            </a:r>
            <a:r>
              <a:rPr lang="en-US" altLang="en-US" sz="2800" dirty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zh-CN" altLang="en-US" sz="2800" dirty="0"/>
              <a:t>教室前面有一棵大树。</a:t>
            </a:r>
          </a:p>
          <a:p>
            <a:pPr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There is a big tree in front of the classroom</a:t>
            </a:r>
            <a:r>
              <a:rPr lang="en-US" altLang="en-US" sz="2800" dirty="0">
                <a:solidFill>
                  <a:srgbClr val="FF0000"/>
                </a:solidFill>
              </a:rPr>
              <a:t>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sz="28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en-US" sz="28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en-US" sz="2800" dirty="0">
              <a:solidFill>
                <a:srgbClr val="FF0000"/>
              </a:solidFill>
            </a:endParaRPr>
          </a:p>
        </p:txBody>
      </p:sp>
      <p:pic>
        <p:nvPicPr>
          <p:cNvPr id="20482" name="图片 3" descr="522cb09678042e460f3d9229a95e5263.jpg">
            <a:extLst>
              <a:ext uri="{FF2B5EF4-FFF2-40B4-BE49-F238E27FC236}">
                <a16:creationId xmlns:a16="http://schemas.microsoft.com/office/drawing/2014/main" id="{A016DE9E-7E89-4B23-99A9-65CA32AC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845" y="4769296"/>
            <a:ext cx="2620963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D6041FEC-2574-574D-A02F-75F65B406F57}"/>
              </a:ext>
            </a:extLst>
          </p:cNvPr>
          <p:cNvSpPr/>
          <p:nvPr/>
        </p:nvSpPr>
        <p:spPr>
          <a:xfrm>
            <a:off x="4211960" y="1772816"/>
            <a:ext cx="2127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=in the front</a:t>
            </a:r>
            <a:endParaRPr lang="zh-CN" altLang="en-US" sz="1600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5D786D5-26A5-4A4C-8573-5AFDD21DB0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3218" y="692696"/>
            <a:ext cx="8437563" cy="46597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12. </a:t>
            </a:r>
            <a:r>
              <a:rPr lang="zh-CN" altLang="en-US" sz="2800" b="1" dirty="0">
                <a:sym typeface="宋体" panose="02010600030101010101" pitchFamily="2" charset="-122"/>
              </a:rPr>
              <a:t>shape  </a:t>
            </a:r>
            <a:r>
              <a:rPr lang="en-US" altLang="zh-CN" sz="2800" b="1" dirty="0">
                <a:sym typeface="宋体" panose="02010600030101010101" pitchFamily="2" charset="-122"/>
              </a:rPr>
              <a:t>		</a:t>
            </a:r>
            <a:r>
              <a:rPr lang="zh-CN" altLang="en-US" sz="2800" b="1" dirty="0">
                <a:sym typeface="宋体" panose="02010600030101010101" pitchFamily="2" charset="-122"/>
              </a:rPr>
              <a:t>n. 形状；外形</a:t>
            </a:r>
            <a:endParaRPr lang="zh-CN" altLang="en-US" sz="2800" dirty="0">
              <a:sym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in the shape of    ……</a:t>
            </a:r>
            <a:r>
              <a:rPr lang="zh-CN" altLang="en-US" sz="2800" b="1" dirty="0">
                <a:solidFill>
                  <a:srgbClr val="FF0000"/>
                </a:solidFill>
              </a:rPr>
              <a:t>的形状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所有的圆都有着相同的形状。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olidFill>
                  <a:srgbClr val="FF0000"/>
                </a:solidFill>
              </a:rPr>
              <a:t>All circles have the same shape.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游泳池呈心形。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 swimming pool was in the shape of a heart.</a:t>
            </a:r>
          </a:p>
          <a:p>
            <a:r>
              <a:rPr lang="en-US" altLang="zh-CN" sz="2800" b="1" dirty="0">
                <a:solidFill>
                  <a:srgbClr val="FF0000"/>
                </a:solidFill>
              </a:rPr>
              <a:t>in good/bad/poor shape	</a:t>
            </a:r>
            <a:r>
              <a:rPr lang="zh-CN" altLang="en-US" sz="2800" b="1" dirty="0">
                <a:solidFill>
                  <a:srgbClr val="FF0000"/>
                </a:solidFill>
              </a:rPr>
              <a:t>情况良好</a:t>
            </a:r>
            <a:r>
              <a:rPr lang="en-US" altLang="zh-CN" sz="2800" b="1" dirty="0">
                <a:solidFill>
                  <a:srgbClr val="FF0000"/>
                </a:solidFill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</a:rPr>
              <a:t>不佳</a:t>
            </a:r>
            <a:r>
              <a:rPr lang="en-US" altLang="zh-CN" sz="2800" b="1" dirty="0">
                <a:solidFill>
                  <a:srgbClr val="FF0000"/>
                </a:solidFill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</a:rPr>
              <a:t>很糟糕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对一辆旧车来说，它的状况相当不错了。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For an old car, it is in pretty good shape.</a:t>
            </a:r>
          </a:p>
        </p:txBody>
      </p:sp>
      <p:pic>
        <p:nvPicPr>
          <p:cNvPr id="22530" name="Picture 2" descr="c:\documents and settings\administrator\application data\360se6\User Data\temp\t0182c533ecc36213ed.jpg">
            <a:extLst>
              <a:ext uri="{FF2B5EF4-FFF2-40B4-BE49-F238E27FC236}">
                <a16:creationId xmlns:a16="http://schemas.microsoft.com/office/drawing/2014/main" id="{50D159FE-2C7B-48C5-AE37-DA777C0AF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233578"/>
            <a:ext cx="2024062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0023EB-A562-43A6-9E03-F18BA6DF24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1125538"/>
            <a:ext cx="8437563" cy="235756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13. </a:t>
            </a:r>
            <a:r>
              <a:rPr lang="en-US" altLang="zh-CN" sz="3200" b="1" dirty="0"/>
              <a:t>cafe       [C]</a:t>
            </a:r>
            <a:r>
              <a:rPr lang="zh-CN" altLang="en-US" sz="3200" b="1" dirty="0"/>
              <a:t>咖啡馆；小餐馆</a:t>
            </a:r>
            <a:r>
              <a:rPr lang="zh-CN" altLang="en-US" sz="3200" dirty="0"/>
              <a:t> </a:t>
            </a:r>
            <a:endParaRPr lang="zh-CN" altLang="en-US" sz="3200" dirty="0">
              <a:sym typeface="宋体" panose="02010600030101010101" pitchFamily="2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我在一家小餐馆吃了炸鱼薯条。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>
                <a:solidFill>
                  <a:srgbClr val="FF0000"/>
                </a:solidFill>
              </a:rPr>
              <a:t> I had fish and chips in a café. 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olidFill>
                <a:srgbClr val="FF0000"/>
              </a:solidFill>
            </a:endParaRPr>
          </a:p>
        </p:txBody>
      </p:sp>
      <p:pic>
        <p:nvPicPr>
          <p:cNvPr id="23554" name="Picture 2" descr="c:\documents and settings\administrator\application data\360se6\User Data\temp\sl_79160428683.jpg">
            <a:extLst>
              <a:ext uri="{FF2B5EF4-FFF2-40B4-BE49-F238E27FC236}">
                <a16:creationId xmlns:a16="http://schemas.microsoft.com/office/drawing/2014/main" id="{6734490A-2FA9-443A-91DC-72879119C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047" y="908720"/>
            <a:ext cx="18288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内容占位符 2">
            <a:extLst>
              <a:ext uri="{FF2B5EF4-FFF2-40B4-BE49-F238E27FC236}">
                <a16:creationId xmlns:a16="http://schemas.microsoft.com/office/drawing/2014/main" id="{E327196F-C3A1-4E4A-9EEC-41389BB36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125788"/>
            <a:ext cx="84375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kern="0" dirty="0">
                <a:sym typeface="Arial" panose="020B0604020202020204" pitchFamily="34" charset="0"/>
              </a:rPr>
              <a:t>14. </a:t>
            </a:r>
            <a:r>
              <a:rPr lang="zh-CN" altLang="en-US" sz="3200" b="1" kern="0" dirty="0">
                <a:sym typeface="宋体" panose="02010600030101010101" pitchFamily="2" charset="-122"/>
              </a:rPr>
              <a:t>recently  </a:t>
            </a:r>
            <a:r>
              <a:rPr lang="en-US" altLang="zh-CN" sz="3200" b="1" kern="0" dirty="0">
                <a:sym typeface="宋体" panose="02010600030101010101" pitchFamily="2" charset="-122"/>
              </a:rPr>
              <a:t>	</a:t>
            </a:r>
            <a:r>
              <a:rPr lang="zh-CN" altLang="en-US" sz="3200" b="1" kern="0" dirty="0">
                <a:sym typeface="宋体" panose="02010600030101010101" pitchFamily="2" charset="-122"/>
              </a:rPr>
              <a:t>adv. 不久前；最近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kern="0" dirty="0"/>
              <a:t>多与过去时和完成时连用。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我最近没有看见他。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I haven’t seen him recently.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那起事故不久前发生。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The accident happened quite recently.</a:t>
            </a:r>
          </a:p>
        </p:txBody>
      </p:sp>
      <p:pic>
        <p:nvPicPr>
          <p:cNvPr id="5" name="图片 3" descr="86T58PICIpW.jpg">
            <a:extLst>
              <a:ext uri="{FF2B5EF4-FFF2-40B4-BE49-F238E27FC236}">
                <a16:creationId xmlns:a16="http://schemas.microsoft.com/office/drawing/2014/main" id="{3DE4F35E-0957-5940-BFDD-425837D12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938" y="4868863"/>
            <a:ext cx="17176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documents and settings\administrator\application data\360se6\User Data\temp\u=3899339208,368091130&amp;fm=23&amp;gp=0.jpg">
            <a:extLst>
              <a:ext uri="{FF2B5EF4-FFF2-40B4-BE49-F238E27FC236}">
                <a16:creationId xmlns:a16="http://schemas.microsoft.com/office/drawing/2014/main" id="{3CF56867-6F45-406A-B5DF-1A5E766EC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808" y="5300663"/>
            <a:ext cx="1731963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DCA5B2E-99A7-4875-9CCB-43505F9AE7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1125538"/>
            <a:ext cx="8437563" cy="472129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15. </a:t>
            </a:r>
            <a:r>
              <a:rPr lang="zh-CN" altLang="en-US" sz="3200" b="1" dirty="0">
                <a:sym typeface="Arial" panose="020B0604020202020204" pitchFamily="34" charset="0"/>
              </a:rPr>
              <a:t>forever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adv. 永远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dirty="0"/>
              <a:t>一首乡村歌曲永远改变了她的生活。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A country song changed her life forever.</a:t>
            </a:r>
          </a:p>
          <a:p>
            <a:r>
              <a:rPr lang="en-US" altLang="zh-CN" sz="3200" b="1" dirty="0">
                <a:solidFill>
                  <a:srgbClr val="FF0000"/>
                </a:solidFill>
              </a:rPr>
              <a:t>be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forever doing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 = be always doing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dirty="0"/>
              <a:t>表示</a:t>
            </a:r>
            <a:r>
              <a:rPr lang="en-US" altLang="zh-CN" sz="3200" dirty="0"/>
              <a:t>“</a:t>
            </a:r>
            <a:r>
              <a:rPr lang="zh-CN" altLang="en-US" sz="3200" dirty="0"/>
              <a:t>总是，老是</a:t>
            </a:r>
            <a:r>
              <a:rPr lang="en-US" altLang="zh-CN" sz="3200" dirty="0"/>
              <a:t>”</a:t>
            </a:r>
            <a:r>
              <a:rPr lang="zh-CN" altLang="en-US" sz="3200" dirty="0"/>
              <a:t>时，常与进行时态连用，通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常带有较强的感情色彩。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她总是对她的工作抱怨。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>
                <a:solidFill>
                  <a:srgbClr val="FF0000"/>
                </a:solidFill>
              </a:rPr>
              <a:t>She is forever complaining about her job.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id="{8C5CD857-3CE1-41D1-8305-2E07D3813CB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692150"/>
            <a:ext cx="9086850" cy="521373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16. These houses are </a:t>
            </a:r>
            <a:r>
              <a:rPr lang="en-US" altLang="zh-CN" sz="3200" b="1" dirty="0">
                <a:solidFill>
                  <a:srgbClr val="FF3300"/>
                </a:solidFill>
              </a:rPr>
              <a:t>both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“ green ” </a:t>
            </a:r>
            <a:r>
              <a:rPr lang="en-US" altLang="zh-CN" sz="3200" b="1" dirty="0">
                <a:solidFill>
                  <a:srgbClr val="FF3300"/>
                </a:solidFill>
              </a:rPr>
              <a:t>and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“smart”.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这些房子既环保又智能。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both ... and ... 		…</a:t>
            </a:r>
            <a:r>
              <a:rPr lang="zh-CN" altLang="en-US" sz="3200" dirty="0"/>
              <a:t>和</a:t>
            </a:r>
            <a:r>
              <a:rPr lang="en-US" altLang="zh-CN" sz="3200" dirty="0"/>
              <a:t>…</a:t>
            </a:r>
            <a:r>
              <a:rPr lang="zh-CN" altLang="en-US" sz="3200" dirty="0"/>
              <a:t>都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是并列连词，用于连接两个并列的成分。当连接两个并列主语时，谓语动词用</a:t>
            </a:r>
            <a:r>
              <a:rPr lang="en-US" altLang="zh-CN" sz="3200" dirty="0"/>
              <a:t>_________</a:t>
            </a:r>
            <a:r>
              <a:rPr lang="zh-CN" altLang="en-US" sz="3200" dirty="0"/>
              <a:t>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我和她都擅长英语。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___ ____ ____ _____ ____good at English.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纽约和伦敦都存在交通问题。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Both New York and London have traffic problems.</a:t>
            </a:r>
            <a:r>
              <a:rPr lang="en-US" altLang="zh-CN" sz="3200" dirty="0"/>
              <a:t>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45C9688-7B76-C04D-9083-64F251EAF573}"/>
              </a:ext>
            </a:extLst>
          </p:cNvPr>
          <p:cNvSpPr/>
          <p:nvPr/>
        </p:nvSpPr>
        <p:spPr>
          <a:xfrm>
            <a:off x="5940152" y="291623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复数形式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8AE411D-8112-7C4A-A734-EF492A0A58BE}"/>
              </a:ext>
            </a:extLst>
          </p:cNvPr>
          <p:cNvSpPr/>
          <p:nvPr/>
        </p:nvSpPr>
        <p:spPr>
          <a:xfrm>
            <a:off x="755576" y="4077072"/>
            <a:ext cx="3400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Both she and I are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80CF039-61A4-44C4-895F-5387F7C53C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9550" y="796925"/>
            <a:ext cx="9109075" cy="4832092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</a:t>
            </a:r>
            <a:r>
              <a:rPr lang="zh-CN" altLang="en-US" sz="2800" dirty="0"/>
              <a:t>与</a:t>
            </a:r>
            <a:r>
              <a:rPr lang="en-US" altLang="zh-CN" sz="2800" dirty="0"/>
              <a:t>both ... and ...</a:t>
            </a:r>
            <a:r>
              <a:rPr lang="zh-CN" altLang="en-US" sz="2800" dirty="0"/>
              <a:t>同义的并列连词还有</a:t>
            </a:r>
            <a:r>
              <a:rPr lang="en-US" altLang="zh-CN" sz="2800" dirty="0"/>
              <a:t>not only ... but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also ... </a:t>
            </a:r>
            <a:r>
              <a:rPr lang="zh-CN" altLang="en-US" sz="2800" dirty="0"/>
              <a:t>和</a:t>
            </a:r>
            <a:r>
              <a:rPr lang="en-US" altLang="zh-CN" sz="2800" dirty="0"/>
              <a:t>as well as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1</a:t>
            </a:r>
            <a:r>
              <a:rPr lang="zh-CN" altLang="en-US" sz="2800" dirty="0"/>
              <a:t>）</a:t>
            </a:r>
            <a:r>
              <a:rPr lang="en-US" altLang="zh-CN" sz="2800" dirty="0"/>
              <a:t>not only ... but also ...</a:t>
            </a:r>
            <a:r>
              <a:rPr lang="zh-CN" altLang="en-US" sz="2800" dirty="0"/>
              <a:t>着重强调后者，连接两个并列语时，谓语动词的单复数形式遵循</a:t>
            </a:r>
            <a:r>
              <a:rPr lang="en-US" altLang="zh-CN" sz="2800" dirty="0"/>
              <a:t>__________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2</a:t>
            </a:r>
            <a:r>
              <a:rPr lang="zh-CN" altLang="en-US" sz="2800" dirty="0"/>
              <a:t>）</a:t>
            </a:r>
            <a:r>
              <a:rPr lang="en-US" altLang="zh-CN" sz="2800" dirty="0"/>
              <a:t>as well as </a:t>
            </a:r>
            <a:r>
              <a:rPr lang="zh-CN" altLang="en-US" sz="2800" dirty="0"/>
              <a:t>着重强调前者，连接两个并列主语时，谓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   语动词的单复数形式遵循</a:t>
            </a:r>
            <a:r>
              <a:rPr lang="en-US" altLang="zh-CN" sz="2800" dirty="0"/>
              <a:t>__________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dirty="0"/>
              <a:t>   </a:t>
            </a:r>
            <a:endParaRPr lang="en-US" altLang="zh-CN" sz="28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dirty="0"/>
              <a:t>不仅这些学生们，他们的老师也喜欢这部电影。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Not only the students but also their teacher likes the movie.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她和你一样都是英语老师。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She as well as you is an English teacher.</a:t>
            </a:r>
            <a:endParaRPr lang="zh-CN" altLang="en-US" sz="2800" dirty="0">
              <a:solidFill>
                <a:srgbClr val="FF33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0EC7C0C-FD46-C845-9CF4-3B6E183D73A0}"/>
              </a:ext>
            </a:extLst>
          </p:cNvPr>
          <p:cNvSpPr/>
          <p:nvPr/>
        </p:nvSpPr>
        <p:spPr>
          <a:xfrm>
            <a:off x="5724128" y="1988840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就近原则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5AD3AA2-4240-CD4E-AB00-20E9457AD4A5}"/>
              </a:ext>
            </a:extLst>
          </p:cNvPr>
          <p:cNvSpPr/>
          <p:nvPr/>
        </p:nvSpPr>
        <p:spPr>
          <a:xfrm>
            <a:off x="4427984" y="2844225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就远原则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35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id="{5059DD90-D662-4BF7-8F3C-1A4300858B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836613"/>
            <a:ext cx="8075613" cy="5603875"/>
          </a:xfrm>
        </p:spPr>
        <p:txBody>
          <a:bodyPr/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b="1"/>
              <a:t>选择最佳答案填空。</a:t>
            </a:r>
            <a:endParaRPr lang="zh-CN" altLang="en-US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 )1. You and she ____ on duty today.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is 		B. are 		C. were 	D. was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 )2. Both Li Ming and I ____ good at swimming.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is 		B. am 		C. are 		D. was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 )3. Not only you but also I ____ very hungry. I hope 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 mum has prepared supper for us.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are 		B. was 	C. were 	D. am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 )4. Helen as well as her cousins ____ abroad. They will 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 come back next month.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has gone 		B. have gone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are going 		D. go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 )5. My brother as well as I ____ a student.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are 		B. is 		C. were 	D. am</a:t>
            </a:r>
            <a:endParaRPr lang="zh-CN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248EC4B3-6B15-41D2-90D9-A1107ED30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545138"/>
            <a:ext cx="4318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5BA929BE-3826-4C4B-853E-C18A7D07B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52513"/>
            <a:ext cx="404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1BE9CEF3-3FFD-4D01-9D3C-C31FD8DA0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16113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Rectangle 6">
            <a:extLst>
              <a:ext uri="{FF2B5EF4-FFF2-40B4-BE49-F238E27FC236}">
                <a16:creationId xmlns:a16="http://schemas.microsoft.com/office/drawing/2014/main" id="{29F1EA7F-3F20-46A7-9D88-9637549AF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08275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3" name="Rectangle 7">
            <a:extLst>
              <a:ext uri="{FF2B5EF4-FFF2-40B4-BE49-F238E27FC236}">
                <a16:creationId xmlns:a16="http://schemas.microsoft.com/office/drawing/2014/main" id="{0CB0B17A-BAA7-4900-B1C3-DD48652BB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860800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9" name="矩形 1">
            <a:extLst>
              <a:ext uri="{FF2B5EF4-FFF2-40B4-BE49-F238E27FC236}">
                <a16:creationId xmlns:a16="http://schemas.microsoft.com/office/drawing/2014/main" id="{17B5998C-6F61-42DB-A5ED-0CC9DD2F3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317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8680" name="椭圆 4">
            <a:extLst>
              <a:ext uri="{FF2B5EF4-FFF2-40B4-BE49-F238E27FC236}">
                <a16:creationId xmlns:a16="http://schemas.microsoft.com/office/drawing/2014/main" id="{9586E2F0-AE1F-40DB-9FEE-EFDF31CF5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1889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  <p:bldP spid="245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526B320-73FC-4927-A37E-DAEDF256A6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849313"/>
            <a:ext cx="8220075" cy="4425827"/>
          </a:xfrm>
        </p:spPr>
        <p:txBody>
          <a:bodyPr/>
          <a:lstStyle/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17. Heat is held under the glass and </a:t>
            </a:r>
            <a:r>
              <a:rPr lang="en-US" altLang="zh-CN" sz="3200" b="1" dirty="0">
                <a:solidFill>
                  <a:srgbClr val="FF3300"/>
                </a:solidFill>
              </a:rPr>
              <a:t>is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then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>
                <a:solidFill>
                  <a:srgbClr val="FF3300"/>
                </a:solidFill>
              </a:rPr>
              <a:t>used as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energy for each house. 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热量可以被保存在玻璃下面，然后被用作每</a:t>
            </a:r>
            <a:endParaRPr lang="en-US" altLang="zh-CN" sz="3200" b="1" dirty="0"/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一幢房子的能源。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be used as 			</a:t>
            </a:r>
            <a:r>
              <a:rPr lang="zh-CN" altLang="en-US" sz="3200" dirty="0"/>
              <a:t>被用作</a:t>
            </a:r>
            <a:r>
              <a:rPr lang="en-US" altLang="zh-CN" sz="3200" dirty="0"/>
              <a:t>…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3200" dirty="0"/>
              <a:t>介词</a:t>
            </a:r>
            <a:r>
              <a:rPr lang="en-US" altLang="zh-CN" sz="3200" dirty="0"/>
              <a:t>as </a:t>
            </a:r>
            <a:r>
              <a:rPr lang="zh-CN" altLang="en-US" sz="3200" dirty="0"/>
              <a:t>表示“作为”， 后面常接名词。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3200" dirty="0"/>
              <a:t>这本书被用来作参考书。</a:t>
            </a:r>
            <a:r>
              <a:rPr lang="en-US" altLang="zh-CN" sz="3200" dirty="0"/>
              <a:t> 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The book is used as a reference book.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C523C1F-B134-4FBA-B33E-DDB538D8AB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2575" y="635000"/>
            <a:ext cx="8580438" cy="5483225"/>
          </a:xfrm>
        </p:spPr>
        <p:txBody>
          <a:bodyPr/>
          <a:lstStyle/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拓展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dirty="0"/>
              <a:t>be used for </a:t>
            </a:r>
            <a:r>
              <a:rPr lang="zh-CN" altLang="en-US" sz="3200" dirty="0"/>
              <a:t>意为“被用作</a:t>
            </a:r>
            <a:r>
              <a:rPr lang="en-US" altLang="zh-CN" sz="3200" dirty="0"/>
              <a:t>……”</a:t>
            </a:r>
            <a:r>
              <a:rPr lang="zh-CN" altLang="en-US" sz="3200" dirty="0"/>
              <a:t>，介词</a:t>
            </a:r>
            <a:r>
              <a:rPr lang="en-US" altLang="zh-CN" sz="3200" dirty="0"/>
              <a:t>for </a:t>
            </a:r>
            <a:r>
              <a:rPr lang="zh-CN" altLang="en-US" sz="3200" dirty="0"/>
              <a:t>表示用途，后面常接</a:t>
            </a:r>
            <a:r>
              <a:rPr lang="en-US" altLang="zh-CN" sz="3200" dirty="0"/>
              <a:t>__________________</a:t>
            </a:r>
            <a:r>
              <a:rPr lang="zh-CN" altLang="en-US" sz="3200" dirty="0"/>
              <a:t>，相当于</a:t>
            </a:r>
            <a:r>
              <a:rPr lang="en-US" altLang="zh-CN" sz="3200" dirty="0"/>
              <a:t>___________________</a:t>
            </a:r>
            <a:r>
              <a:rPr lang="zh-CN" altLang="en-US" sz="3200" dirty="0"/>
              <a:t>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2</a:t>
            </a:r>
            <a:r>
              <a:rPr lang="zh-CN" altLang="en-US" sz="3200" dirty="0"/>
              <a:t>）</a:t>
            </a:r>
            <a:r>
              <a:rPr lang="en-US" altLang="zh-CN" sz="3200" dirty="0"/>
              <a:t>be used by </a:t>
            </a:r>
            <a:r>
              <a:rPr lang="zh-CN" altLang="en-US" sz="3200" dirty="0"/>
              <a:t>意为“ 被</a:t>
            </a:r>
            <a:r>
              <a:rPr lang="en-US" altLang="zh-CN" sz="3200" dirty="0"/>
              <a:t>……</a:t>
            </a:r>
            <a:r>
              <a:rPr lang="zh-CN" altLang="en-US" sz="3200" dirty="0"/>
              <a:t>使用”，介词</a:t>
            </a:r>
            <a:r>
              <a:rPr lang="en-US" altLang="zh-CN" sz="3200" dirty="0"/>
              <a:t>by </a:t>
            </a:r>
            <a:r>
              <a:rPr lang="zh-CN" altLang="en-US" sz="3200" dirty="0"/>
              <a:t>后面，常接动作的执行者。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这块布可以用来做窗帘。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This piece of cloth can be used for curtains.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这种方法被世界各地的科学家们广泛使用。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 </a:t>
            </a:r>
            <a:r>
              <a:rPr lang="en-US" altLang="zh-CN" sz="3200" dirty="0">
                <a:solidFill>
                  <a:srgbClr val="FF3300"/>
                </a:solidFill>
              </a:rPr>
              <a:t>This method is widely used by scientists all over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the world.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2AD4D76-3971-6845-B2FB-1F40AC64A5DB}"/>
              </a:ext>
            </a:extLst>
          </p:cNvPr>
          <p:cNvSpPr/>
          <p:nvPr/>
        </p:nvSpPr>
        <p:spPr>
          <a:xfrm>
            <a:off x="3779912" y="1556792"/>
            <a:ext cx="3751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名词或动词-ing形式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A0C98EE-126C-764E-9951-5C7C9A948430}"/>
              </a:ext>
            </a:extLst>
          </p:cNvPr>
          <p:cNvSpPr/>
          <p:nvPr/>
        </p:nvSpPr>
        <p:spPr>
          <a:xfrm>
            <a:off x="1612740" y="2060848"/>
            <a:ext cx="31021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be used to do </a:t>
            </a:r>
            <a:r>
              <a:rPr lang="en-US" altLang="zh-CN" sz="3200" b="1" kern="0" dirty="0" err="1">
                <a:solidFill>
                  <a:srgbClr val="FF0000"/>
                </a:solidFill>
                <a:latin typeface="Times New Roman"/>
                <a:ea typeface="宋体"/>
              </a:rPr>
              <a:t>sth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25EF833C-EFCD-4DB7-8018-31F51CB470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419225"/>
            <a:ext cx="8218487" cy="4741863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在印度，英语被用作官方语言。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English _____ _____ _____ the official language in India.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这台机器是用来切割东西的。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 machine _____ _____ _____ cutting things.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我的叔叔经常用这辆轿车。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 car _____ often _____ _____ my uncle.</a:t>
            </a:r>
            <a:endParaRPr lang="zh-CN" altLang="en-US" sz="280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6AF39725-77CF-4D43-A6CC-B98BDD311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5524500"/>
            <a:ext cx="38893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               used    by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9754123B-D0D3-4C13-AF17-54B1FC170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636912"/>
            <a:ext cx="30972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is        used     as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BB137240-8B93-4E38-95DF-2277BD6047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371975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     used     for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9" name="矩形 1">
            <a:extLst>
              <a:ext uri="{FF2B5EF4-FFF2-40B4-BE49-F238E27FC236}">
                <a16:creationId xmlns:a16="http://schemas.microsoft.com/office/drawing/2014/main" id="{9B621D08-A190-4162-BD05-7CDFDA434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1278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1750" name="椭圆 4">
            <a:extLst>
              <a:ext uri="{FF2B5EF4-FFF2-40B4-BE49-F238E27FC236}">
                <a16:creationId xmlns:a16="http://schemas.microsoft.com/office/drawing/2014/main" id="{2E1F13EA-04DD-42A3-8B39-685750231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699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50A8B761-9C4A-47D6-9613-54501132F7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908720"/>
            <a:ext cx="8075612" cy="33401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18. In the bathroom, your </a:t>
            </a:r>
            <a:r>
              <a:rPr lang="en-US" altLang="zh-CN" sz="3200" b="1" dirty="0">
                <a:solidFill>
                  <a:srgbClr val="FF0000"/>
                </a:solidFill>
              </a:rPr>
              <a:t>medicine cupboard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>
                <a:solidFill>
                  <a:srgbClr val="FF3300"/>
                </a:solidFill>
              </a:rPr>
              <a:t>is connected to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your doctor’s computer.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在卫生间，你的药柜连接着你医生的电脑。</a:t>
            </a:r>
            <a:endParaRPr lang="en-US" altLang="zh-CN" sz="3200" b="1" dirty="0"/>
          </a:p>
          <a:p>
            <a:pPr>
              <a:buFont typeface="Arial" panose="020B0604020202020204" pitchFamily="34" charset="0"/>
              <a:buNone/>
            </a:pPr>
            <a:endParaRPr lang="en-US" altLang="zh-CN" sz="3200" b="1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① medicine cupboard = medicine cabinet</a:t>
            </a:r>
            <a:r>
              <a:rPr lang="zh-CN" altLang="en-US" sz="3200" dirty="0"/>
              <a:t>药柜 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documents and settings\administrator\application data\360se6\User Data\temp\556d551a31a69_1024.jpg">
            <a:extLst>
              <a:ext uri="{FF2B5EF4-FFF2-40B4-BE49-F238E27FC236}">
                <a16:creationId xmlns:a16="http://schemas.microsoft.com/office/drawing/2014/main" id="{BF33707D-3C72-41A3-98FA-18116B0AE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087362"/>
            <a:ext cx="32829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D45DBE-447A-4A4B-8D62-203F5268CB3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954088"/>
            <a:ext cx="8437563" cy="403187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②与</a:t>
            </a:r>
            <a:r>
              <a:rPr lang="en-US" altLang="zh-CN" sz="3200" dirty="0"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ym typeface="Arial" panose="020B0604020202020204" pitchFamily="34" charset="0"/>
              </a:rPr>
              <a:t>相连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（使）</a:t>
            </a:r>
            <a:r>
              <a:rPr lang="en-US" altLang="zh-CN" sz="3200" dirty="0"/>
              <a:t>…..</a:t>
            </a:r>
            <a:r>
              <a:rPr lang="zh-CN" altLang="en-US" sz="3200" dirty="0"/>
              <a:t>与</a:t>
            </a:r>
            <a:r>
              <a:rPr lang="en-US" altLang="zh-CN" sz="3200" dirty="0"/>
              <a:t>……</a:t>
            </a:r>
            <a:r>
              <a:rPr lang="zh-CN" altLang="en-US" sz="3200" dirty="0"/>
              <a:t>连接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键盘与电脑相连。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The keyboard ____ _______ ___the computer.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我经常把手机连到电脑上下载歌曲</a:t>
            </a:r>
            <a:r>
              <a:rPr lang="zh-CN" altLang="zh-CN" sz="3200" dirty="0"/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I often _______ my mobile phone _____ the computer to download songs.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EB1AC4C-E106-7643-A4C0-BA5EAC71D98B}"/>
              </a:ext>
            </a:extLst>
          </p:cNvPr>
          <p:cNvSpPr/>
          <p:nvPr/>
        </p:nvSpPr>
        <p:spPr>
          <a:xfrm>
            <a:off x="4542631" y="954088"/>
            <a:ext cx="29546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be connected to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35095C0-1D17-E049-9CAA-1E821FC29171}"/>
              </a:ext>
            </a:extLst>
          </p:cNvPr>
          <p:cNvSpPr/>
          <p:nvPr/>
        </p:nvSpPr>
        <p:spPr>
          <a:xfrm>
            <a:off x="4572000" y="1520250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connect A to/with B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AAF3223-DE78-DD41-9678-EBFE2C6D34B3}"/>
              </a:ext>
            </a:extLst>
          </p:cNvPr>
          <p:cNvSpPr/>
          <p:nvPr/>
        </p:nvSpPr>
        <p:spPr>
          <a:xfrm>
            <a:off x="2915816" y="2671187"/>
            <a:ext cx="29546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is connected to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4DE484E-4DC4-474A-8C11-FED7A716A75B}"/>
              </a:ext>
            </a:extLst>
          </p:cNvPr>
          <p:cNvSpPr/>
          <p:nvPr/>
        </p:nvSpPr>
        <p:spPr>
          <a:xfrm>
            <a:off x="1547664" y="3863021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connect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89378A6-F7A6-3A49-AEA2-87D6AD55465A}"/>
              </a:ext>
            </a:extLst>
          </p:cNvPr>
          <p:cNvSpPr/>
          <p:nvPr/>
        </p:nvSpPr>
        <p:spPr>
          <a:xfrm>
            <a:off x="6247939" y="3863020"/>
            <a:ext cx="526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to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684B6FD-9363-4E8D-BBC4-C05EF876A4F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773112"/>
            <a:ext cx="8075612" cy="53117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拓展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与</a:t>
            </a:r>
            <a:r>
              <a:rPr lang="en-US" altLang="zh-CN" sz="3200" dirty="0"/>
              <a:t>……</a:t>
            </a:r>
            <a:r>
              <a:rPr lang="zh-CN" altLang="en-US" sz="3200" dirty="0"/>
              <a:t>相连</a:t>
            </a:r>
            <a:r>
              <a:rPr lang="en-US" altLang="zh-CN" sz="3200" dirty="0"/>
              <a:t>/</a:t>
            </a:r>
            <a:r>
              <a:rPr lang="zh-CN" altLang="en-US" sz="3200" dirty="0"/>
              <a:t>有关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由</a:t>
            </a:r>
            <a:r>
              <a:rPr lang="en-US" altLang="zh-CN" sz="3200" dirty="0"/>
              <a:t>……</a:t>
            </a:r>
            <a:r>
              <a:rPr lang="zh-CN" altLang="en-US" sz="3200" dirty="0"/>
              <a:t>连接在一起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</a:pP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厨房和客厅是连着的。</a:t>
            </a:r>
            <a:r>
              <a:rPr lang="en-US" altLang="zh-CN" sz="3200" dirty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The kitchen ___ _______ ____the living room. 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人行道把旅馆和车站连接起来了。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The hotel and the station ____ _______ _____a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/>
              <a:t>walkway.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2218935-ADDE-0F45-AEB7-A061DFAB5292}"/>
              </a:ext>
            </a:extLst>
          </p:cNvPr>
          <p:cNvSpPr/>
          <p:nvPr/>
        </p:nvSpPr>
        <p:spPr>
          <a:xfrm>
            <a:off x="3995936" y="1268760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be connected with 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6D483BE-666E-0149-B129-A7A471E4334A}"/>
              </a:ext>
            </a:extLst>
          </p:cNvPr>
          <p:cNvSpPr/>
          <p:nvPr/>
        </p:nvSpPr>
        <p:spPr>
          <a:xfrm>
            <a:off x="3995935" y="185353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be connected by 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738AB20-5FAE-974A-BBF0-1EB8F4F604D9}"/>
              </a:ext>
            </a:extLst>
          </p:cNvPr>
          <p:cNvSpPr/>
          <p:nvPr/>
        </p:nvSpPr>
        <p:spPr>
          <a:xfrm>
            <a:off x="2422207" y="3708321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is connected with 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6541C88-AD49-AD44-ABD0-20B89D1F2784}"/>
              </a:ext>
            </a:extLst>
          </p:cNvPr>
          <p:cNvSpPr/>
          <p:nvPr/>
        </p:nvSpPr>
        <p:spPr>
          <a:xfrm>
            <a:off x="4572000" y="4788744"/>
            <a:ext cx="3251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are connected by 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>
            <a:extLst>
              <a:ext uri="{FF2B5EF4-FFF2-40B4-BE49-F238E27FC236}">
                <a16:creationId xmlns:a16="http://schemas.microsoft.com/office/drawing/2014/main" id="{197869CA-9B57-4704-A6AB-EA3ABB1492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235075"/>
            <a:ext cx="8147050" cy="5430838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这台电脑已经被连接到网络上了。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 computer has _____ ________ ___ the Internet.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听说和读写有密切的关系。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Listening and speaking ____ closely ________ _____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reading and writing.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整个世界被互联网连在了一起，世界变得越来越小了。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 whole world ___ _________ _____ the Internet and it is becoming smaller and smaller.</a:t>
            </a:r>
            <a:endParaRPr lang="zh-CN" altLang="en-US" sz="2800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A041AFD-C030-4577-90E3-9FD595797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5556250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   connected  by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8E24E5E9-F083-48A0-B7ED-A3CEA7524C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2000" y="2316163"/>
            <a:ext cx="34559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been   connected   to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9C11E30A-D26B-41DE-9519-14DBD3C03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467100"/>
            <a:ext cx="4464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are               connected with</a:t>
            </a:r>
          </a:p>
        </p:txBody>
      </p:sp>
      <p:sp>
        <p:nvSpPr>
          <p:cNvPr id="35845" name="矩形 1">
            <a:extLst>
              <a:ext uri="{FF2B5EF4-FFF2-40B4-BE49-F238E27FC236}">
                <a16:creationId xmlns:a16="http://schemas.microsoft.com/office/drawing/2014/main" id="{EB221CD6-089E-42D5-B111-00F0098F34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2000" y="538957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5846" name="椭圆 4">
            <a:extLst>
              <a:ext uri="{FF2B5EF4-FFF2-40B4-BE49-F238E27FC236}">
                <a16:creationId xmlns:a16="http://schemas.microsoft.com/office/drawing/2014/main" id="{F291A874-03C1-48D2-B8B6-D67B1D30E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4048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0EB47CE-6019-497E-90E3-C8375CE8CB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2588" y="981075"/>
            <a:ext cx="8149852" cy="46597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19. </a:t>
            </a:r>
            <a:r>
              <a:rPr lang="zh-CN" altLang="en-US" sz="2800" b="1" dirty="0">
                <a:sym typeface="Arial" panose="020B0604020202020204" pitchFamily="34" charset="0"/>
              </a:rPr>
              <a:t>certainly </a:t>
            </a:r>
            <a:r>
              <a:rPr lang="en-US" altLang="zh-CN" sz="2800" b="1" dirty="0">
                <a:sym typeface="Arial" panose="020B0604020202020204" pitchFamily="34" charset="0"/>
              </a:rPr>
              <a:t>		</a:t>
            </a:r>
            <a:r>
              <a:rPr lang="zh-CN" altLang="en-US" sz="2800" b="1" dirty="0">
                <a:sym typeface="Arial" panose="020B0604020202020204" pitchFamily="34" charset="0"/>
              </a:rPr>
              <a:t>adv. 无疑；肯定；当然</a:t>
            </a:r>
            <a:endParaRPr lang="en-US" altLang="zh-CN" sz="28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常位于</a:t>
            </a:r>
            <a:r>
              <a:rPr lang="en-US" altLang="zh-CN" sz="2800" b="1" dirty="0">
                <a:sym typeface="Arial" panose="020B0604020202020204" pitchFamily="34" charset="0"/>
              </a:rPr>
              <a:t>be</a:t>
            </a:r>
            <a:r>
              <a:rPr lang="zh-CN" altLang="en-US" sz="2800" b="1" dirty="0">
                <a:sym typeface="Arial" panose="020B0604020202020204" pitchFamily="34" charset="0"/>
              </a:rPr>
              <a:t>动词、情态动词或助动词</a:t>
            </a:r>
            <a:r>
              <a:rPr lang="en-US" altLang="zh-CN" sz="2800" b="1" dirty="0">
                <a:sym typeface="Arial" panose="020B0604020202020204" pitchFamily="34" charset="0"/>
              </a:rPr>
              <a:t>____</a:t>
            </a:r>
            <a:r>
              <a:rPr lang="zh-CN" altLang="en-US" sz="2800" b="1" dirty="0">
                <a:sym typeface="Arial" panose="020B0604020202020204" pitchFamily="34" charset="0"/>
              </a:rPr>
              <a:t>，实义动词</a:t>
            </a:r>
            <a:r>
              <a:rPr lang="en-US" altLang="zh-CN" sz="2800" b="1" dirty="0">
                <a:sym typeface="Arial" panose="020B0604020202020204" pitchFamily="34" charset="0"/>
              </a:rPr>
              <a:t>_____</a:t>
            </a:r>
            <a:r>
              <a:rPr lang="zh-CN" altLang="en-US" sz="2800" b="1" dirty="0">
                <a:sym typeface="Arial" panose="020B0604020202020204" pitchFamily="34" charset="0"/>
              </a:rPr>
              <a:t>。</a:t>
            </a:r>
            <a:endParaRPr lang="en-US" altLang="zh-CN" sz="28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他肯定会来。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He will certainly come.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--</a:t>
            </a:r>
            <a:r>
              <a:rPr lang="zh-CN" altLang="zh-CN" sz="2800" dirty="0"/>
              <a:t>我可以借你的自行车吗？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--</a:t>
            </a:r>
            <a:r>
              <a:rPr lang="zh-CN" altLang="zh-CN" sz="2800" dirty="0"/>
              <a:t>当然可以。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--May I borrow your bike?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--Certainly.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BC27898-41B6-014D-936F-66883FBB8C63}"/>
              </a:ext>
            </a:extLst>
          </p:cNvPr>
          <p:cNvSpPr/>
          <p:nvPr/>
        </p:nvSpPr>
        <p:spPr>
          <a:xfrm>
            <a:off x="5724128" y="1484784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之后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7E4DC39-6217-4649-B341-6A0B0C0C2B5A}"/>
              </a:ext>
            </a:extLst>
          </p:cNvPr>
          <p:cNvSpPr/>
          <p:nvPr/>
        </p:nvSpPr>
        <p:spPr>
          <a:xfrm>
            <a:off x="713655" y="1916832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之前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F7D90C-382D-4A44-8FEA-A183B69114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2791" y="548680"/>
            <a:ext cx="8437563" cy="6210931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20. </a:t>
            </a:r>
            <a:r>
              <a:rPr lang="en-US" altLang="zh-CN" sz="2800" b="1" dirty="0"/>
              <a:t>recommend  		</a:t>
            </a:r>
            <a:r>
              <a:rPr lang="en-US" altLang="zh-CN" sz="2800" b="1" dirty="0" err="1"/>
              <a:t>vt.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推荐</a:t>
            </a:r>
            <a:endParaRPr lang="en-US" altLang="zh-CN" sz="2800" b="1" dirty="0"/>
          </a:p>
          <a:p>
            <a:r>
              <a:rPr lang="en-US" altLang="zh-CN" sz="2800" dirty="0"/>
              <a:t>recommend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 </a:t>
            </a:r>
            <a:r>
              <a:rPr lang="en-US" altLang="zh-CN" sz="2800" b="1" i="1" dirty="0">
                <a:solidFill>
                  <a:srgbClr val="FF0000"/>
                </a:solidFill>
              </a:rPr>
              <a:t>to</a:t>
            </a:r>
            <a:r>
              <a:rPr lang="en-US" altLang="zh-CN" sz="2800" dirty="0"/>
              <a:t> sb. 		</a:t>
            </a:r>
            <a:r>
              <a:rPr lang="zh-CN" altLang="en-US" sz="2800" dirty="0"/>
              <a:t>向某人推荐某物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我想向你推荐这辆新车。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I’d like to recommend this new car to you.</a:t>
            </a:r>
          </a:p>
          <a:p>
            <a:r>
              <a:rPr lang="en-US" altLang="zh-CN" sz="2800" dirty="0"/>
              <a:t>recommend </a:t>
            </a:r>
            <a:r>
              <a:rPr lang="en-US" altLang="zh-CN" sz="2800" b="1" i="1" dirty="0">
                <a:solidFill>
                  <a:srgbClr val="FF0000"/>
                </a:solidFill>
              </a:rPr>
              <a:t>doing</a:t>
            </a:r>
            <a:r>
              <a:rPr lang="en-US" altLang="zh-CN" sz="2800" dirty="0"/>
              <a:t>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		</a:t>
            </a:r>
            <a:r>
              <a:rPr lang="zh-CN" altLang="en-US" sz="2800" dirty="0"/>
              <a:t>建议做某事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如果你去伦敦，我们建议</a:t>
            </a:r>
            <a:r>
              <a:rPr lang="en-US" altLang="zh-CN" sz="2800" dirty="0">
                <a:sym typeface="Arial" panose="020B0604020202020204" pitchFamily="34" charset="0"/>
              </a:rPr>
              <a:t>(</a:t>
            </a:r>
            <a:r>
              <a:rPr lang="zh-CN" altLang="en-US" sz="2800" dirty="0">
                <a:sym typeface="Arial" panose="020B0604020202020204" pitchFamily="34" charset="0"/>
              </a:rPr>
              <a:t>你去</a:t>
            </a:r>
            <a:r>
              <a:rPr lang="en-US" altLang="zh-CN" sz="2800" dirty="0">
                <a:sym typeface="Arial" panose="020B0604020202020204" pitchFamily="34" charset="0"/>
              </a:rPr>
              <a:t>)</a:t>
            </a:r>
            <a:r>
              <a:rPr lang="zh-CN" altLang="en-US" sz="2800" dirty="0">
                <a:sym typeface="Arial" panose="020B0604020202020204" pitchFamily="34" charset="0"/>
              </a:rPr>
              <a:t>参观大本钟。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If you go to London, we recommend 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visiting</a:t>
            </a:r>
            <a:r>
              <a:rPr lang="en-US" altLang="zh-CN" sz="2800" dirty="0">
                <a:sym typeface="Arial" panose="020B0604020202020204" pitchFamily="34" charset="0"/>
              </a:rPr>
              <a:t> the Big Ben.</a:t>
            </a:r>
          </a:p>
          <a:p>
            <a:r>
              <a:rPr lang="en-US" altLang="zh-CN" sz="2800" dirty="0"/>
              <a:t>recommend that sb </a:t>
            </a:r>
            <a:r>
              <a:rPr lang="en-US" altLang="zh-CN" sz="2800" b="1" dirty="0">
                <a:solidFill>
                  <a:srgbClr val="FF0000"/>
                </a:solidFill>
              </a:rPr>
              <a:t>(should) </a:t>
            </a:r>
            <a:r>
              <a:rPr lang="en-US" altLang="zh-CN" sz="2800" dirty="0"/>
              <a:t>do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	</a:t>
            </a:r>
            <a:r>
              <a:rPr lang="zh-CN" altLang="en-US" sz="2800" dirty="0"/>
              <a:t>建议某人做某事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他推荐我们读一读那本小说。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He recommended that we (should) read the novel.</a:t>
            </a:r>
          </a:p>
          <a:p>
            <a:pPr marL="0" indent="0"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recommendation	</a:t>
            </a:r>
            <a:r>
              <a:rPr lang="en" altLang="zh-CN" dirty="0"/>
              <a:t>[ˌ</a:t>
            </a:r>
            <a:r>
              <a:rPr lang="en" altLang="zh-CN" dirty="0" err="1"/>
              <a:t>rekəmenˈdeɪʃn</a:t>
            </a:r>
            <a:r>
              <a:rPr lang="en" altLang="zh-CN" dirty="0"/>
              <a:t>]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CN" sz="2800" dirty="0">
                <a:highlight>
                  <a:srgbClr val="FFFF00"/>
                </a:highlight>
                <a:sym typeface="Arial" panose="020B0604020202020204" pitchFamily="34" charset="0"/>
              </a:rPr>
              <a:t>[C] </a:t>
            </a:r>
            <a:r>
              <a:rPr lang="zh-CN" altLang="en-US" sz="2800" dirty="0">
                <a:sym typeface="Arial" panose="020B0604020202020204" pitchFamily="34" charset="0"/>
              </a:rPr>
              <a:t>正式建议；提议</a:t>
            </a:r>
            <a:endParaRPr lang="en-US" altLang="zh-CN" sz="28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c:\documents and settings\administrator\application data\360se6\User Data\temp\20150529233744_FZBLQ.thumb.700_0.jpeg">
            <a:extLst>
              <a:ext uri="{FF2B5EF4-FFF2-40B4-BE49-F238E27FC236}">
                <a16:creationId xmlns:a16="http://schemas.microsoft.com/office/drawing/2014/main" id="{F7A4C462-EEAB-407E-91C6-BB458E75C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808" y="-27384"/>
            <a:ext cx="1835696" cy="182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27C12D-8035-4C5F-B2D5-C8B6257B2DA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233264"/>
            <a:ext cx="8437562" cy="6727996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highlight>
                  <a:srgbClr val="CCECFF"/>
                </a:highlight>
                <a:sym typeface="Arial" panose="020B0604020202020204" pitchFamily="34" charset="0"/>
              </a:rPr>
              <a:t>21. </a:t>
            </a:r>
            <a:r>
              <a:rPr lang="zh-CN" altLang="en-US" sz="2800" b="1" dirty="0">
                <a:highlight>
                  <a:srgbClr val="CCECFF"/>
                </a:highlight>
                <a:sym typeface="Arial" panose="020B0604020202020204" pitchFamily="34" charset="0"/>
              </a:rPr>
              <a:t>satisfy  </a:t>
            </a:r>
            <a:r>
              <a:rPr lang="en-US" altLang="zh-CN" sz="2800" b="1" dirty="0">
                <a:sym typeface="Arial" panose="020B0604020202020204" pitchFamily="34" charset="0"/>
              </a:rPr>
              <a:t>		</a:t>
            </a:r>
            <a:r>
              <a:rPr lang="zh-CN" altLang="en-US" sz="2800" b="1" dirty="0">
                <a:sym typeface="Arial" panose="020B0604020202020204" pitchFamily="34" charset="0"/>
              </a:rPr>
              <a:t>v. 使满意；使满足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ym typeface="Arial" panose="020B0604020202020204" pitchFamily="34" charset="0"/>
              </a:rPr>
              <a:t>satisfy-satisf</a:t>
            </a:r>
            <a:r>
              <a:rPr lang="en-US" altLang="en-US" sz="2800" dirty="0">
                <a:highlight>
                  <a:srgbClr val="FFFF00"/>
                </a:highlight>
                <a:sym typeface="Arial" panose="020B0604020202020204" pitchFamily="34" charset="0"/>
              </a:rPr>
              <a:t>ied</a:t>
            </a:r>
            <a:r>
              <a:rPr lang="en-US" altLang="en-US" sz="2800" dirty="0">
                <a:sym typeface="Arial" panose="020B0604020202020204" pitchFamily="34" charset="0"/>
              </a:rPr>
              <a:t>-satisf</a:t>
            </a:r>
            <a:r>
              <a:rPr lang="en-US" altLang="en-US" sz="2800" dirty="0">
                <a:highlight>
                  <a:srgbClr val="FFFF00"/>
                </a:highlight>
                <a:sym typeface="Arial" panose="020B0604020202020204" pitchFamily="34" charset="0"/>
              </a:rPr>
              <a:t>ied</a:t>
            </a:r>
          </a:p>
          <a:p>
            <a:r>
              <a:rPr lang="en-US" altLang="en-US" sz="2800" dirty="0">
                <a:highlight>
                  <a:srgbClr val="FFFF00"/>
                </a:highlight>
                <a:sym typeface="Arial" panose="020B0604020202020204" pitchFamily="34" charset="0"/>
              </a:rPr>
              <a:t>satisfy sb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 err="1">
                <a:sym typeface="Arial" panose="020B0604020202020204" pitchFamily="34" charset="0"/>
              </a:rPr>
              <a:t>考试的结果让我的父母很满意</a:t>
            </a:r>
            <a:r>
              <a:rPr lang="zh-CN" altLang="en-US" sz="2800" dirty="0">
                <a:sym typeface="Arial" panose="020B0604020202020204" pitchFamily="34" charset="0"/>
              </a:rPr>
              <a:t>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dirty="0">
                <a:sym typeface="Arial" panose="020B0604020202020204" pitchFamily="34" charset="0"/>
              </a:rPr>
              <a:t>The result of the exam satisfied my parents.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satisfy sb’s needs/demands	</a:t>
            </a:r>
            <a:r>
              <a:rPr lang="zh-CN" altLang="en-US" sz="2800" dirty="0">
                <a:solidFill>
                  <a:srgbClr val="FF0000"/>
                </a:solidFill>
              </a:rPr>
              <a:t>满足某人的需求</a:t>
            </a:r>
            <a:endParaRPr lang="en-US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 b="1" dirty="0">
                <a:solidFill>
                  <a:srgbClr val="FF0000"/>
                </a:solidFill>
                <a:sym typeface="Arial" panose="020B0604020202020204" pitchFamily="34" charset="0"/>
              </a:rPr>
              <a:t>satisfied</a:t>
            </a:r>
            <a:r>
              <a:rPr lang="en-US" altLang="en-US" sz="2800" dirty="0">
                <a:sym typeface="Arial" panose="020B0604020202020204" pitchFamily="34" charset="0"/>
              </a:rPr>
              <a:t>		</a:t>
            </a:r>
            <a:r>
              <a:rPr lang="en-US" altLang="en-US" sz="2800" b="1" dirty="0">
                <a:sym typeface="Arial" panose="020B0604020202020204" pitchFamily="34" charset="0"/>
              </a:rPr>
              <a:t>adj. </a:t>
            </a:r>
            <a:r>
              <a:rPr lang="zh-CN" altLang="en-US" sz="2800" b="1" dirty="0">
                <a:sym typeface="Arial" panose="020B0604020202020204" pitchFamily="34" charset="0"/>
              </a:rPr>
              <a:t>（感到）满意的，满足的</a:t>
            </a:r>
            <a:endParaRPr lang="en-US" altLang="en-US" sz="2800" b="1" dirty="0">
              <a:sym typeface="Arial" panose="020B0604020202020204" pitchFamily="34" charset="0"/>
            </a:endParaRPr>
          </a:p>
          <a:p>
            <a:r>
              <a:rPr lang="en-US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be satisfied with	</a:t>
            </a:r>
            <a:r>
              <a:rPr lang="en-US" altLang="en-US" sz="2800" dirty="0">
                <a:sym typeface="Arial" panose="020B0604020202020204" pitchFamily="34" charset="0"/>
              </a:rPr>
              <a:t>	</a:t>
            </a:r>
            <a:r>
              <a:rPr lang="zh-CN" altLang="en-US" sz="2800" dirty="0">
                <a:sym typeface="Arial" panose="020B0604020202020204" pitchFamily="34" charset="0"/>
              </a:rPr>
              <a:t>对</a:t>
            </a:r>
            <a:r>
              <a:rPr lang="en-US" altLang="zh-CN" sz="2800" dirty="0">
                <a:sym typeface="Arial" panose="020B0604020202020204" pitchFamily="34" charset="0"/>
              </a:rPr>
              <a:t>……</a:t>
            </a:r>
            <a:r>
              <a:rPr lang="zh-CN" altLang="en-US" sz="2800" dirty="0">
                <a:sym typeface="Arial" panose="020B0604020202020204" pitchFamily="34" charset="0"/>
              </a:rPr>
              <a:t>感到满意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她对自己的所得从不感到满足。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She is never satisfied with what she has got.</a:t>
            </a: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satisfying</a:t>
            </a:r>
            <a:r>
              <a:rPr lang="en-US" altLang="zh-CN" sz="2800" b="1" dirty="0"/>
              <a:t>	</a:t>
            </a:r>
            <a:r>
              <a:rPr lang="en-US" altLang="zh-CN" sz="2800" dirty="0"/>
              <a:t>	</a:t>
            </a:r>
            <a:r>
              <a:rPr lang="en-US" altLang="zh-CN" sz="2800" b="1" dirty="0"/>
              <a:t>adj. </a:t>
            </a:r>
            <a:r>
              <a:rPr lang="zh-CN" altLang="en-US" sz="2800" b="1" dirty="0"/>
              <a:t>令人高兴的，令人满意的</a:t>
            </a:r>
            <a:endParaRPr lang="en-US" altLang="zh-CN" sz="2800" b="1" dirty="0"/>
          </a:p>
          <a:p>
            <a:pPr marL="0" indent="0">
              <a:buNone/>
            </a:pPr>
            <a:r>
              <a:rPr lang="zh-CN" altLang="en-US" sz="2800" dirty="0"/>
              <a:t>在花园里干活可以让人十分满足。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It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can be very satisfying to work in the garden.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8D79871-BC97-7E41-BB3A-A2DE2B4A71F3}"/>
              </a:ext>
            </a:extLst>
          </p:cNvPr>
          <p:cNvSpPr/>
          <p:nvPr/>
        </p:nvSpPr>
        <p:spPr>
          <a:xfrm>
            <a:off x="539552" y="1052736"/>
            <a:ext cx="8352928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en-US" sz="2800" b="1" kern="0" dirty="0">
                <a:solidFill>
                  <a:srgbClr val="FF0000"/>
                </a:solidFill>
                <a:latin typeface="Times New Roman"/>
                <a:ea typeface="宋体"/>
                <a:sym typeface="Arial" panose="020B0604020202020204" pitchFamily="34" charset="0"/>
              </a:rPr>
              <a:t>satisfactory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		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adj. </a:t>
            </a:r>
            <a:r>
              <a:rPr lang="zh-CN" altLang="en-US" sz="28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令人满意的，够好的，合适的</a:t>
            </a:r>
            <a:endParaRPr lang="en-US" altLang="en-US" sz="2800" b="1" kern="0" dirty="0">
              <a:solidFill>
                <a:srgbClr val="000000"/>
              </a:solidFill>
              <a:latin typeface="Times New Roman"/>
              <a:ea typeface="宋体"/>
              <a:sym typeface="Arial" panose="020B0604020202020204" pitchFamily="34" charset="0"/>
            </a:endParaRPr>
          </a:p>
          <a:p>
            <a:pPr marL="273050" lvl="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kern="0" dirty="0">
                <a:solidFill>
                  <a:srgbClr val="000000"/>
                </a:solidFill>
                <a:latin typeface="Times New Roman"/>
                <a:ea typeface="宋体"/>
              </a:rPr>
              <a:t>似乎没有令人满意的解释。</a:t>
            </a:r>
          </a:p>
          <a:p>
            <a:pPr marL="273050" lvl="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kern="0" dirty="0">
                <a:solidFill>
                  <a:srgbClr val="FF0000"/>
                </a:solidFill>
                <a:latin typeface="Times New Roman"/>
                <a:ea typeface="宋体"/>
              </a:rPr>
              <a:t>There seems to be no satisfactory explanation.</a:t>
            </a:r>
          </a:p>
          <a:p>
            <a:pPr lvl="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US" altLang="zh-CN" sz="2800" b="1" kern="0" dirty="0">
              <a:solidFill>
                <a:srgbClr val="FF0000"/>
              </a:solidFill>
              <a:latin typeface="Times New Roman"/>
              <a:ea typeface="宋体"/>
            </a:endParaRPr>
          </a:p>
          <a:p>
            <a:pPr lvl="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satisfaction</a:t>
            </a:r>
            <a:r>
              <a:rPr lang="en-US" altLang="zh-CN" sz="2800" b="1" kern="0" dirty="0">
                <a:solidFill>
                  <a:srgbClr val="000000"/>
                </a:solidFill>
                <a:latin typeface="Times New Roman"/>
                <a:ea typeface="宋体"/>
              </a:rPr>
              <a:t>	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	</a:t>
            </a:r>
            <a:r>
              <a:rPr lang="en-US" altLang="zh-CN" sz="2800" b="1" kern="0" dirty="0">
                <a:solidFill>
                  <a:srgbClr val="000000"/>
                </a:solidFill>
                <a:latin typeface="Times New Roman"/>
                <a:ea typeface="宋体"/>
              </a:rPr>
              <a:t>[C,U]</a:t>
            </a:r>
            <a:r>
              <a:rPr lang="zh-CN" altLang="en-US" sz="2800" b="1" kern="0" dirty="0">
                <a:solidFill>
                  <a:srgbClr val="000000"/>
                </a:solidFill>
                <a:latin typeface="Times New Roman"/>
                <a:ea typeface="宋体"/>
              </a:rPr>
              <a:t> 满意，满足，称心</a:t>
            </a:r>
            <a:endParaRPr lang="en-US" altLang="zh-CN" sz="28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kern="0" dirty="0">
                <a:solidFill>
                  <a:srgbClr val="000000"/>
                </a:solidFill>
                <a:latin typeface="Times New Roman"/>
                <a:ea typeface="宋体"/>
              </a:rPr>
              <a:t>我们非常满意地观看了演出。</a:t>
            </a:r>
            <a:endParaRPr lang="en-US" altLang="zh-CN" sz="2800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kern="0" dirty="0">
                <a:solidFill>
                  <a:srgbClr val="FF0000"/>
                </a:solidFill>
                <a:latin typeface="Times New Roman"/>
                <a:ea typeface="宋体"/>
              </a:rPr>
              <a:t>We watched the performance with great satisfaction.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972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47EE632-1CCF-431D-957E-60E44187A3A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5763" y="549275"/>
            <a:ext cx="8459787" cy="600075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b="1" dirty="0"/>
              <a:t>22. The hydrogen in the car is </a:t>
            </a:r>
            <a:r>
              <a:rPr lang="en-US" altLang="zh-CN" sz="3000" b="1" dirty="0">
                <a:solidFill>
                  <a:srgbClr val="FF0000"/>
                </a:solidFill>
              </a:rPr>
              <a:t>mixed with </a:t>
            </a:r>
            <a:r>
              <a:rPr lang="en-US" altLang="zh-CN" sz="3000" b="1" dirty="0"/>
              <a:t>oxygen from the air to </a:t>
            </a:r>
            <a:r>
              <a:rPr lang="en-US" altLang="zh-CN" sz="3000" b="1" dirty="0">
                <a:solidFill>
                  <a:srgbClr val="FF0000"/>
                </a:solidFill>
              </a:rPr>
              <a:t>make electricity </a:t>
            </a:r>
            <a:r>
              <a:rPr lang="en-US" altLang="zh-CN" sz="3000" b="1" dirty="0"/>
              <a:t>for the car.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b="1" dirty="0"/>
              <a:t>车内的氢气与空气中的氧气混合，为汽车提供</a:t>
            </a:r>
            <a:endParaRPr lang="en-US" altLang="zh-CN" sz="3000" b="1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b="1" dirty="0"/>
              <a:t>电能。</a:t>
            </a:r>
            <a:endParaRPr lang="en-US" altLang="zh-CN" sz="30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 dirty="0">
                <a:solidFill>
                  <a:srgbClr val="0000FF"/>
                </a:solidFill>
              </a:rPr>
              <a:t>① </a:t>
            </a:r>
            <a:r>
              <a:rPr lang="zh-CN" altLang="en-US" sz="3000" dirty="0">
                <a:solidFill>
                  <a:srgbClr val="0000FF"/>
                </a:solidFill>
                <a:sym typeface="Arial" panose="020B0604020202020204" pitchFamily="34" charset="0"/>
              </a:rPr>
              <a:t>mix  </a:t>
            </a:r>
            <a:r>
              <a:rPr lang="en-US" altLang="zh-CN" sz="3000" dirty="0">
                <a:solidFill>
                  <a:srgbClr val="0000FF"/>
                </a:solidFill>
                <a:sym typeface="Arial" panose="020B0604020202020204" pitchFamily="34" charset="0"/>
              </a:rPr>
              <a:t>			</a:t>
            </a:r>
            <a:r>
              <a:rPr lang="zh-CN" altLang="en-US" sz="3000" dirty="0">
                <a:solidFill>
                  <a:srgbClr val="0000FF"/>
                </a:solidFill>
                <a:sym typeface="Arial" panose="020B0604020202020204" pitchFamily="34" charset="0"/>
              </a:rPr>
              <a:t>v.（ 使）混合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0000FF"/>
                </a:solidFill>
              </a:rPr>
              <a:t>(</a:t>
            </a:r>
            <a:r>
              <a:rPr lang="zh-CN" altLang="en-US" sz="3000" dirty="0">
                <a:solidFill>
                  <a:srgbClr val="0000FF"/>
                </a:solidFill>
              </a:rPr>
              <a:t>使</a:t>
            </a:r>
            <a:r>
              <a:rPr lang="en-US" altLang="zh-CN" sz="3000" dirty="0">
                <a:solidFill>
                  <a:srgbClr val="0000FF"/>
                </a:solidFill>
              </a:rPr>
              <a:t>A</a:t>
            </a:r>
            <a:r>
              <a:rPr lang="zh-CN" altLang="en-US" sz="3000" dirty="0">
                <a:solidFill>
                  <a:srgbClr val="0000FF"/>
                </a:solidFill>
              </a:rPr>
              <a:t>与</a:t>
            </a:r>
            <a:r>
              <a:rPr lang="en-US" altLang="zh-CN" sz="3000" dirty="0">
                <a:solidFill>
                  <a:srgbClr val="0000FF"/>
                </a:solidFill>
              </a:rPr>
              <a:t>B)</a:t>
            </a:r>
            <a:r>
              <a:rPr lang="zh-CN" altLang="en-US" sz="3000" dirty="0">
                <a:solidFill>
                  <a:srgbClr val="0000FF"/>
                </a:solidFill>
              </a:rPr>
              <a:t>相混</a:t>
            </a:r>
            <a:endParaRPr lang="en-US" altLang="zh-CN" sz="3000" dirty="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dirty="0">
                <a:solidFill>
                  <a:srgbClr val="0000FF"/>
                </a:solidFill>
              </a:rPr>
              <a:t>与</a:t>
            </a:r>
            <a:r>
              <a:rPr lang="en-US" altLang="zh-CN" sz="3000" dirty="0">
                <a:solidFill>
                  <a:srgbClr val="0000FF"/>
                </a:solidFill>
              </a:rPr>
              <a:t>…</a:t>
            </a:r>
            <a:r>
              <a:rPr lang="zh-CN" altLang="en-US" sz="3000" dirty="0">
                <a:solidFill>
                  <a:srgbClr val="0000FF"/>
                </a:solidFill>
              </a:rPr>
              <a:t>混合</a:t>
            </a:r>
            <a:endParaRPr lang="zh-CN" altLang="en-US" sz="30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dirty="0"/>
              <a:t>不要把盐和糖混合在一起。</a:t>
            </a:r>
            <a:r>
              <a:rPr lang="en-US" altLang="zh-CN" sz="3000" dirty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Don’t mix salt with sugar.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dirty="0"/>
              <a:t>这种颜料很容易和水混合。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This paint can be mixed easily with water. 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1A23D1E-7D99-D045-AFBF-9FF903B212F4}"/>
              </a:ext>
            </a:extLst>
          </p:cNvPr>
          <p:cNvSpPr/>
          <p:nvPr/>
        </p:nvSpPr>
        <p:spPr>
          <a:xfrm>
            <a:off x="4067944" y="3152001"/>
            <a:ext cx="387798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  <a:latin typeface="Times New Roman"/>
                <a:ea typeface="宋体"/>
              </a:rPr>
              <a:t>mix A with B 	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C4C394B-AED3-0E4D-9A36-F639B5ED6434}"/>
              </a:ext>
            </a:extLst>
          </p:cNvPr>
          <p:cNvSpPr/>
          <p:nvPr/>
        </p:nvSpPr>
        <p:spPr>
          <a:xfrm>
            <a:off x="4067944" y="3705999"/>
            <a:ext cx="295465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  <a:latin typeface="Times New Roman"/>
                <a:ea typeface="宋体"/>
              </a:rPr>
              <a:t>be mixed with ...	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>
            <a:extLst>
              <a:ext uri="{FF2B5EF4-FFF2-40B4-BE49-F238E27FC236}">
                <a16:creationId xmlns:a16="http://schemas.microsoft.com/office/drawing/2014/main" id="{44FB371C-0A9E-4239-807C-259E4F058E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752600"/>
            <a:ext cx="8147050" cy="3535363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做馒头时首先要把面粉和水混合好。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You should _____ flour _____ water first when you make steamed bread.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油不能和水混合在一起。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Oil can’t _____ _____ _____ water.</a:t>
            </a:r>
            <a:endParaRPr lang="zh-CN" altLang="en-US" sz="280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517FA60-3E34-464F-9DC8-08FB974CE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4724400"/>
            <a:ext cx="3167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be     mixed   with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9D1114EE-FA47-4427-838C-7D8FD94E3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2978150"/>
            <a:ext cx="34575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mix               with</a:t>
            </a:r>
          </a:p>
        </p:txBody>
      </p:sp>
      <p:sp>
        <p:nvSpPr>
          <p:cNvPr id="40964" name="矩形 1">
            <a:extLst>
              <a:ext uri="{FF2B5EF4-FFF2-40B4-BE49-F238E27FC236}">
                <a16:creationId xmlns:a16="http://schemas.microsoft.com/office/drawing/2014/main" id="{C73631B0-3DFF-4F7C-9A84-B5D43AA266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8581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0965" name="椭圆 4">
            <a:extLst>
              <a:ext uri="{FF2B5EF4-FFF2-40B4-BE49-F238E27FC236}">
                <a16:creationId xmlns:a16="http://schemas.microsoft.com/office/drawing/2014/main" id="{29C35D9B-3C1E-4DDA-BEF5-76595F5C9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6429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85E687F1-D0D8-4464-9BD6-7B6AB1F5E7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3568" y="1480129"/>
            <a:ext cx="8147050" cy="2074414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② make electricity	</a:t>
            </a:r>
            <a:r>
              <a:rPr lang="zh-CN" altLang="en-US" sz="2800" dirty="0"/>
              <a:t>发电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我们可以利用风力发电。</a:t>
            </a:r>
            <a:endParaRPr lang="en-US" altLang="zh-CN" sz="2800" dirty="0"/>
          </a:p>
          <a:p>
            <a:pPr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We can harness the power of the wind to make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electricity. 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41986" name="Picture 2" descr="c:\documents and settings\administrator\application data\360se6\User Data\temp\t016064e461f3edeefc.jpg">
            <a:extLst>
              <a:ext uri="{FF2B5EF4-FFF2-40B4-BE49-F238E27FC236}">
                <a16:creationId xmlns:a16="http://schemas.microsoft.com/office/drawing/2014/main" id="{30274383-338C-4AEF-8AC2-D5633642B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811" y="4838700"/>
            <a:ext cx="2757488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ACDE89B0-B91E-CA46-A860-4D466A805092}"/>
              </a:ext>
            </a:extLst>
          </p:cNvPr>
          <p:cNvSpPr/>
          <p:nvPr/>
        </p:nvSpPr>
        <p:spPr>
          <a:xfrm>
            <a:off x="2377628" y="2969768"/>
            <a:ext cx="4163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harness [ˈ</a:t>
            </a:r>
            <a:r>
              <a:rPr lang="en" altLang="zh-CN" sz="2600" kern="0" dirty="0" err="1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hɑːnɪs</a:t>
            </a:r>
            <a:r>
              <a:rPr lang="en" altLang="zh-CN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] </a:t>
            </a:r>
            <a:r>
              <a:rPr lang="zh-CN" altLang="en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控制</a:t>
            </a:r>
            <a:r>
              <a:rPr lang="en-US" altLang="zh-CN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[</a:t>
            </a:r>
            <a:r>
              <a:rPr lang="zh-CN" altLang="en-US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利用</a:t>
            </a:r>
            <a:r>
              <a:rPr lang="en-US" altLang="zh-CN" sz="26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]</a:t>
            </a:r>
            <a:r>
              <a:rPr lang="en-US" altLang="zh-CN" sz="3200" kern="0" dirty="0">
                <a:solidFill>
                  <a:srgbClr val="FF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 </a:t>
            </a:r>
            <a:endParaRPr lang="zh-CN" altLang="en-US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C6413F1D-0866-412A-A799-84F20A340E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5138" y="1249363"/>
            <a:ext cx="8528050" cy="405649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23. The CJ3 has an </a:t>
            </a:r>
            <a:r>
              <a:rPr lang="en-US" altLang="zh-CN" sz="2800" b="1" dirty="0">
                <a:solidFill>
                  <a:srgbClr val="FF0000"/>
                </a:solidFill>
              </a:rPr>
              <a:t>electronic</a:t>
            </a:r>
            <a:r>
              <a:rPr lang="en-US" altLang="zh-CN" sz="2800" b="1" dirty="0">
                <a:solidFill>
                  <a:srgbClr val="002060"/>
                </a:solidFill>
              </a:rPr>
              <a:t> </a:t>
            </a:r>
            <a:r>
              <a:rPr lang="en-US" altLang="zh-CN" sz="2800" b="1" dirty="0"/>
              <a:t>map and </a:t>
            </a:r>
            <a:r>
              <a:rPr lang="en-US" altLang="zh-CN" sz="2800" b="1" dirty="0">
                <a:solidFill>
                  <a:srgbClr val="FF0000"/>
                </a:solidFill>
              </a:rPr>
              <a:t>is driven by </a:t>
            </a:r>
            <a:r>
              <a:rPr lang="en-US" altLang="zh-CN" sz="2800" b="1" dirty="0"/>
              <a:t>a computer.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CJ13</a:t>
            </a:r>
            <a:r>
              <a:rPr lang="zh-CN" altLang="en-US" sz="2800" b="1" dirty="0"/>
              <a:t>汽车配备了电子地图，由电脑驱动行驶。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①</a:t>
            </a:r>
            <a:r>
              <a:rPr lang="en-US" altLang="zh-CN" sz="2800" dirty="0"/>
              <a:t> electronic  		adj. </a:t>
            </a:r>
            <a:r>
              <a:rPr lang="zh-CN" altLang="en-US" sz="2800" dirty="0"/>
              <a:t>电子的 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electronic map		</a:t>
            </a:r>
            <a:r>
              <a:rPr lang="zh-CN" altLang="en-US" sz="2800" dirty="0"/>
              <a:t>电子地图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②</a:t>
            </a:r>
            <a:r>
              <a:rPr lang="en-US" altLang="zh-CN" sz="2800" b="1" dirty="0">
                <a:solidFill>
                  <a:srgbClr val="FF0000"/>
                </a:solidFill>
              </a:rPr>
              <a:t>be driven by</a:t>
            </a:r>
            <a:r>
              <a:rPr lang="en-US" altLang="zh-CN" sz="2800" dirty="0"/>
              <a:t>		</a:t>
            </a:r>
            <a:r>
              <a:rPr lang="zh-CN" altLang="en-US" sz="2800" dirty="0"/>
              <a:t>由</a:t>
            </a:r>
            <a:r>
              <a:rPr lang="en-US" altLang="zh-CN" sz="2800" dirty="0"/>
              <a:t>……</a:t>
            </a:r>
            <a:r>
              <a:rPr lang="zh-CN" altLang="en-US" sz="2800" dirty="0"/>
              <a:t>驱动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菲尔在嫉妒心的驱使下开始暗中监视他的搭档。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Phil, _____ _____ jealousy, started spying on his partner.</a:t>
            </a:r>
            <a:endParaRPr lang="zh-CN" altLang="en-US" sz="28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02EE4F2-1A11-D840-85D0-713924C84371}"/>
              </a:ext>
            </a:extLst>
          </p:cNvPr>
          <p:cNvSpPr txBox="1"/>
          <p:nvPr/>
        </p:nvSpPr>
        <p:spPr>
          <a:xfrm>
            <a:off x="1259632" y="4721083"/>
            <a:ext cx="18598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driven by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0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30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30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990AE29-1062-490B-94AF-48E6F706C6A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692696"/>
            <a:ext cx="8362950" cy="3970318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/>
              <a:t>24. Then you </a:t>
            </a:r>
            <a:r>
              <a:rPr lang="en-US" altLang="zh-CN" sz="2800" b="1" dirty="0">
                <a:solidFill>
                  <a:srgbClr val="FF0000"/>
                </a:solidFill>
              </a:rPr>
              <a:t>sit back </a:t>
            </a:r>
            <a:r>
              <a:rPr lang="en-US" altLang="zh-CN" sz="2800" b="1" dirty="0"/>
              <a:t>and relax </a:t>
            </a:r>
            <a:r>
              <a:rPr lang="en-US" altLang="zh-CN" sz="2800" b="1" dirty="0">
                <a:solidFill>
                  <a:srgbClr val="FF0000"/>
                </a:solidFill>
              </a:rPr>
              <a:t>as</a:t>
            </a:r>
            <a:r>
              <a:rPr lang="en-US" altLang="zh-CN" sz="2800" b="1" dirty="0"/>
              <a:t> the car    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/>
              <a:t>      takes you there.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b="1" dirty="0"/>
              <a:t>然后你就可以轻轻松松地坐在一边，因为这辆</a:t>
            </a:r>
            <a:endParaRPr lang="en-US" altLang="zh-CN" sz="2800" b="1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b="1" dirty="0"/>
              <a:t>车可以把你带到目的地。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①</a:t>
            </a:r>
            <a:r>
              <a:rPr lang="en-US" altLang="zh-CN" sz="2800" dirty="0">
                <a:solidFill>
                  <a:srgbClr val="0000FF"/>
                </a:solidFill>
              </a:rPr>
              <a:t> sit back 	</a:t>
            </a:r>
            <a:r>
              <a:rPr lang="zh-CN" altLang="en-US" sz="2800" dirty="0">
                <a:solidFill>
                  <a:srgbClr val="0000FF"/>
                </a:solidFill>
              </a:rPr>
              <a:t>舒舒服服地坐好；袖手旁观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dirty="0"/>
              <a:t>坐下来放松一下</a:t>
            </a:r>
            <a:r>
              <a:rPr lang="en-US" altLang="zh-CN" sz="2800" dirty="0"/>
              <a:t>——</a:t>
            </a:r>
            <a:r>
              <a:rPr lang="zh-CN" altLang="en-US" sz="2800" dirty="0"/>
              <a:t>我来开瓶酒。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Sit back and relax – I’ll open a bottle of wine.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dirty="0"/>
              <a:t>别袖手旁观。帮我搬一下箱子。</a:t>
            </a:r>
            <a:endParaRPr lang="en-US" altLang="zh-CN" sz="28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Don’t just sit back. Help me move the box.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B58F01B-E100-B344-88D5-21AB7FC8C1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524" y="4678771"/>
            <a:ext cx="8753475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0000FF"/>
                </a:solidFill>
              </a:rPr>
              <a:t>②</a:t>
            </a:r>
            <a:r>
              <a:rPr lang="en-US" altLang="zh-CN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as</a:t>
            </a:r>
            <a:r>
              <a:rPr lang="zh-CN" altLang="en-US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  </a:t>
            </a:r>
            <a:r>
              <a:rPr lang="en-US" altLang="zh-CN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		</a:t>
            </a:r>
            <a:r>
              <a:rPr lang="en-US" altLang="zh-CN" sz="2800" kern="0" dirty="0" err="1">
                <a:solidFill>
                  <a:srgbClr val="0000FF"/>
                </a:solidFill>
                <a:sym typeface="宋体" panose="02010600030101010101" pitchFamily="2" charset="-122"/>
              </a:rPr>
              <a:t>conj</a:t>
            </a:r>
            <a:r>
              <a:rPr lang="zh-CN" altLang="en-US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. 当</a:t>
            </a:r>
            <a:r>
              <a:rPr lang="en-US" altLang="zh-CN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…</a:t>
            </a:r>
            <a:r>
              <a:rPr lang="zh-CN" altLang="en-US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的时候</a:t>
            </a:r>
            <a:r>
              <a:rPr lang="en-US" altLang="zh-CN" sz="2800" kern="0" dirty="0">
                <a:solidFill>
                  <a:srgbClr val="0000FF"/>
                </a:solidFill>
                <a:sym typeface="宋体" panose="02010600030101010101" pitchFamily="2" charset="-122"/>
              </a:rPr>
              <a:t>=when</a:t>
            </a:r>
            <a:endParaRPr lang="zh-CN" altLang="en-US" sz="2800" kern="0" dirty="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2800" kern="0" dirty="0">
                <a:sym typeface="宋体" panose="02010600030101010101" pitchFamily="2" charset="-122"/>
              </a:rPr>
              <a:t>当我待在日本的时候，我买了很多礼物给我的朋友们</a:t>
            </a:r>
            <a:r>
              <a:rPr lang="zh-CN" altLang="zh-CN" sz="2800" kern="0" dirty="0">
                <a:sym typeface="宋体" panose="02010600030101010101" pitchFamily="2" charset="-122"/>
              </a:rPr>
              <a:t>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  <a:sym typeface="宋体" panose="02010600030101010101" pitchFamily="2" charset="-122"/>
              </a:rPr>
              <a:t>I bought a lot of gifts for my friends as I stayed in Japan.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752803E-5425-4E78-B6B0-C31FB7F19A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520" y="620688"/>
            <a:ext cx="8784976" cy="5866221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25. In this way, you’ll be able to communicate with your family and friends on Earth </a:t>
            </a:r>
            <a:r>
              <a:rPr lang="zh-CN" altLang="en-US" sz="2800" b="1" dirty="0">
                <a:sym typeface="Arial" panose="020B0604020202020204" pitchFamily="34" charset="0"/>
              </a:rPr>
              <a:t>while </a:t>
            </a:r>
            <a:r>
              <a:rPr lang="en-US" altLang="zh-CN" sz="2800" b="1" dirty="0">
                <a:sym typeface="Arial" panose="020B0604020202020204" pitchFamily="34" charset="0"/>
              </a:rPr>
              <a:t>you’re staying in the space hotel.</a:t>
            </a:r>
            <a:r>
              <a:rPr lang="zh-CN" altLang="en-US" sz="2800" b="1" dirty="0">
                <a:sym typeface="Arial" panose="020B0604020202020204" pitchFamily="34" charset="0"/>
              </a:rPr>
              <a:t>  </a:t>
            </a:r>
            <a:r>
              <a:rPr lang="en-US" altLang="zh-CN" sz="2800" b="1" dirty="0">
                <a:sym typeface="Arial" panose="020B0604020202020204" pitchFamily="34" charset="0"/>
              </a:rPr>
              <a:t>		</a:t>
            </a:r>
          </a:p>
          <a:p>
            <a:pPr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①</a:t>
            </a:r>
            <a:r>
              <a:rPr lang="zh-CN" altLang="en-US" sz="2800" b="1" dirty="0">
                <a:sym typeface="Arial" panose="020B0604020202020204" pitchFamily="34" charset="0"/>
              </a:rPr>
              <a:t> </a:t>
            </a:r>
            <a:r>
              <a:rPr lang="en-US" altLang="zh-CN" sz="2800" b="1" dirty="0">
                <a:sym typeface="Arial" panose="020B0604020202020204" pitchFamily="34" charset="0"/>
              </a:rPr>
              <a:t>in this way	</a:t>
            </a:r>
            <a:r>
              <a:rPr lang="zh-CN" altLang="en-US" sz="2800" b="1" dirty="0">
                <a:sym typeface="Arial" panose="020B0604020202020204" pitchFamily="34" charset="0"/>
              </a:rPr>
              <a:t>这样，以这种方式</a:t>
            </a:r>
            <a:endParaRPr lang="en-US" altLang="zh-CN" sz="2800" b="1" dirty="0"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在路上</a:t>
            </a:r>
            <a:r>
              <a:rPr lang="en-US" altLang="zh-CN" sz="2800" b="1" dirty="0">
                <a:sym typeface="Arial" panose="020B0604020202020204" pitchFamily="34" charset="0"/>
              </a:rPr>
              <a:t>__________  </a:t>
            </a:r>
            <a:r>
              <a:rPr lang="zh-CN" altLang="en-US" sz="2800" b="1" dirty="0">
                <a:sym typeface="Arial" panose="020B0604020202020204" pitchFamily="34" charset="0"/>
              </a:rPr>
              <a:t>顺便说一下</a:t>
            </a:r>
            <a:r>
              <a:rPr lang="en-US" altLang="zh-CN" sz="2800" b="1" dirty="0">
                <a:sym typeface="Arial" panose="020B0604020202020204" pitchFamily="34" charset="0"/>
              </a:rPr>
              <a:t>__________ </a:t>
            </a:r>
          </a:p>
          <a:p>
            <a:pPr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在某种程度上</a:t>
            </a:r>
            <a:r>
              <a:rPr lang="en-US" altLang="zh-CN" sz="2800" b="1" dirty="0">
                <a:sym typeface="Arial" panose="020B0604020202020204" pitchFamily="34" charset="0"/>
              </a:rPr>
              <a:t>_________</a:t>
            </a:r>
          </a:p>
          <a:p>
            <a:pPr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②while		</a:t>
            </a:r>
            <a:r>
              <a:rPr lang="zh-CN" altLang="en-US" sz="2800" b="1" dirty="0">
                <a:sym typeface="Arial" panose="020B0604020202020204" pitchFamily="34" charset="0"/>
              </a:rPr>
              <a:t>conj. 在⋯期间；当⋯的时候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while</a:t>
            </a:r>
            <a:r>
              <a:rPr lang="zh-CN" altLang="zh-CN" sz="2800" dirty="0"/>
              <a:t>从句表示的是一段时间，而不是一个时间点。</a:t>
            </a:r>
            <a:r>
              <a:rPr lang="zh-CN" altLang="en-US" sz="2800" dirty="0"/>
              <a:t>从</a:t>
            </a:r>
            <a:r>
              <a:rPr lang="zh-CN" altLang="zh-CN" sz="2800" dirty="0"/>
              <a:t>句中的谓语动词</a:t>
            </a:r>
            <a:r>
              <a:rPr lang="zh-CN" altLang="zh-CN" sz="2800" dirty="0">
                <a:solidFill>
                  <a:srgbClr val="FF0000"/>
                </a:solidFill>
              </a:rPr>
              <a:t>只能用延续性动词</a:t>
            </a:r>
            <a:r>
              <a:rPr lang="zh-CN" altLang="zh-CN" sz="2800" dirty="0"/>
              <a:t>，而且从句谓</a:t>
            </a:r>
            <a:r>
              <a:rPr lang="zh-CN" altLang="en-US" sz="2800" dirty="0"/>
              <a:t>语动</a:t>
            </a:r>
            <a:r>
              <a:rPr lang="zh-CN" altLang="zh-CN" sz="2800" dirty="0"/>
              <a:t>词表示的动作与主句谓语动词表示的动作同时</a:t>
            </a:r>
            <a:r>
              <a:rPr lang="zh-CN" altLang="en-US" sz="2800" dirty="0"/>
              <a:t>进</a:t>
            </a:r>
            <a:r>
              <a:rPr lang="zh-CN" altLang="zh-CN" sz="2800" dirty="0"/>
              <a:t>行。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2800" dirty="0"/>
              <a:t>他在做家庭作业时睡着了。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He fell asleep while (he was) doing his homework.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E41F990-C9C6-394E-8091-9E4C7EF2520C}"/>
              </a:ext>
            </a:extLst>
          </p:cNvPr>
          <p:cNvSpPr/>
          <p:nvPr/>
        </p:nvSpPr>
        <p:spPr>
          <a:xfrm>
            <a:off x="1403648" y="247373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on the way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7FEECC0-FB4E-5943-B8AC-1B6677CA6FC9}"/>
              </a:ext>
            </a:extLst>
          </p:cNvPr>
          <p:cNvSpPr/>
          <p:nvPr/>
        </p:nvSpPr>
        <p:spPr>
          <a:xfrm>
            <a:off x="5194980" y="247373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by the way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7B884FA-4D35-BE4A-812F-C0F17296671E}"/>
              </a:ext>
            </a:extLst>
          </p:cNvPr>
          <p:cNvSpPr/>
          <p:nvPr/>
        </p:nvSpPr>
        <p:spPr>
          <a:xfrm>
            <a:off x="2605684" y="2977788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in a way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752803E-5425-4E78-B6B0-C31FB7F19A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81075"/>
            <a:ext cx="8579295" cy="500444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25. </a:t>
            </a:r>
            <a:r>
              <a:rPr lang="zh-CN" altLang="en-US" sz="2800" b="1" dirty="0">
                <a:sym typeface="Arial" panose="020B0604020202020204" pitchFamily="34" charset="0"/>
              </a:rPr>
              <a:t>while       </a:t>
            </a:r>
            <a:r>
              <a:rPr lang="en-US" altLang="zh-CN" sz="2800" b="1" dirty="0">
                <a:sym typeface="Arial" panose="020B0604020202020204" pitchFamily="34" charset="0"/>
              </a:rPr>
              <a:t>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②</a:t>
            </a:r>
            <a:r>
              <a:rPr lang="zh-CN" altLang="en-US" sz="2800" b="1" dirty="0">
                <a:sym typeface="Arial" panose="020B0604020202020204" pitchFamily="34" charset="0"/>
              </a:rPr>
              <a:t>conj. 却；但是；而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【</a:t>
            </a:r>
            <a:r>
              <a:rPr lang="zh-CN" altLang="en-US" sz="2800" dirty="0"/>
              <a:t>用于强调两种情况、活动等之间的差别</a:t>
            </a:r>
            <a:r>
              <a:rPr lang="en-US" altLang="zh-CN" sz="2800" dirty="0"/>
              <a:t>】</a:t>
            </a:r>
            <a:endParaRPr lang="zh-CN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男孩子往往调皮一些，而女孩子则相对听话一些。</a:t>
            </a:r>
            <a:endParaRPr lang="en-US" altLang="zh-CN" sz="2800" dirty="0"/>
          </a:p>
          <a:p>
            <a:pPr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Boys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tend to be naughty, while girls tend to behave better.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③conj. </a:t>
            </a:r>
            <a:r>
              <a:rPr lang="zh-CN" altLang="en-US" sz="2800" b="1" dirty="0">
                <a:sym typeface="Arial" panose="020B0604020202020204" pitchFamily="34" charset="0"/>
              </a:rPr>
              <a:t>虽然，尽管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虽然没有证据，大多数人还是认为他有罪</a:t>
            </a:r>
            <a:r>
              <a:rPr lang="zh-CN" altLang="zh-CN" sz="2800" dirty="0"/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While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there was no evidence, most people thought he was guilty.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8199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2DC803D-BC92-4D94-B861-DCB199A198F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8638" y="981075"/>
            <a:ext cx="8075810" cy="2948499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26. </a:t>
            </a:r>
            <a:r>
              <a:rPr lang="zh-CN" altLang="en-US" sz="3200" b="1" dirty="0">
                <a:sym typeface="Arial" panose="020B0604020202020204" pitchFamily="34" charset="0"/>
              </a:rPr>
              <a:t>technology  </a:t>
            </a:r>
            <a:r>
              <a:rPr lang="en-US" altLang="zh-CN" sz="3200" b="1" dirty="0">
                <a:sym typeface="Arial" panose="020B0604020202020204" pitchFamily="34" charset="0"/>
              </a:rPr>
              <a:t>			[C,U]</a:t>
            </a:r>
            <a:r>
              <a:rPr lang="zh-CN" altLang="en-US" sz="3200" b="1" dirty="0">
                <a:sym typeface="Arial" panose="020B0604020202020204" pitchFamily="34" charset="0"/>
              </a:rPr>
              <a:t>科技；工艺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高科技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 dirty="0"/>
              <a:t>借助现代技术，这个目标已经达到。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goal was achieved with the help of modern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technology.</a:t>
            </a:r>
          </a:p>
        </p:txBody>
      </p:sp>
      <p:pic>
        <p:nvPicPr>
          <p:cNvPr id="47106" name="Picture 2" descr="c:\documents and settings\administrator\application data\360se6\User Data\temp\2Q==.jpg">
            <a:extLst>
              <a:ext uri="{FF2B5EF4-FFF2-40B4-BE49-F238E27FC236}">
                <a16:creationId xmlns:a16="http://schemas.microsoft.com/office/drawing/2014/main" id="{AC81D277-222F-44BE-A2B9-889BE50BC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8" y="4573588"/>
            <a:ext cx="319087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54C4296-D954-8947-AE96-253BE6098DE3}"/>
              </a:ext>
            </a:extLst>
          </p:cNvPr>
          <p:cNvSpPr txBox="1"/>
          <p:nvPr/>
        </p:nvSpPr>
        <p:spPr>
          <a:xfrm>
            <a:off x="2195736" y="1556792"/>
            <a:ext cx="2953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BE907B-B2CE-401F-9561-8D106F4B825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473200"/>
            <a:ext cx="8150225" cy="353695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1. software  		n. </a:t>
            </a:r>
            <a:r>
              <a:rPr lang="zh-CN" altLang="en-US" sz="3200" b="1" dirty="0"/>
              <a:t>软件（不可数名词）</a:t>
            </a:r>
            <a:endParaRPr lang="en-US" altLang="zh-CN" sz="3200" b="1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hardware			n. </a:t>
            </a:r>
            <a:r>
              <a:rPr lang="zh-CN" altLang="en-US" sz="3200" b="1" dirty="0"/>
              <a:t>硬件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软件有漏洞</a:t>
            </a:r>
            <a:r>
              <a:rPr lang="zh-CN" altLang="zh-CN" sz="3200" dirty="0"/>
              <a:t>。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There is a bug in the software.</a:t>
            </a:r>
          </a:p>
          <a:p>
            <a:pPr>
              <a:buFont typeface="Wingdings 2" panose="05020102010507070707" pitchFamily="18" charset="2"/>
              <a:buNone/>
              <a:defRPr/>
            </a:pPr>
            <a:endParaRPr lang="en-US" altLang="zh-CN" sz="32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2. Whizz-Kid 		n.</a:t>
            </a:r>
            <a:r>
              <a:rPr lang="zh-CN" altLang="en-US" sz="3200" b="1" dirty="0"/>
              <a:t> 神童，奇才</a:t>
            </a:r>
            <a:endParaRPr lang="en-US" altLang="zh-CN" sz="3200" b="1" dirty="0"/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A7CB0848-237A-485E-842A-D2A978C08D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546100"/>
            <a:ext cx="35290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P118</a:t>
            </a:r>
          </a:p>
        </p:txBody>
      </p:sp>
      <p:pic>
        <p:nvPicPr>
          <p:cNvPr id="48131" name="Picture 2" descr="c:\documents and settings\administrator\application data\360se6\User Data\temp\t0135b0321b5281511e.jpg">
            <a:extLst>
              <a:ext uri="{FF2B5EF4-FFF2-40B4-BE49-F238E27FC236}">
                <a16:creationId xmlns:a16="http://schemas.microsoft.com/office/drawing/2014/main" id="{DAE39CC9-AB1C-4307-BEE0-7D689AD4E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060575"/>
            <a:ext cx="22447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6" descr="c:\documents and settings\administrator\application data\360se6\User Data\temp\u=2969669243,1211264777&amp;fm=23&amp;gp=0.jpg">
            <a:extLst>
              <a:ext uri="{FF2B5EF4-FFF2-40B4-BE49-F238E27FC236}">
                <a16:creationId xmlns:a16="http://schemas.microsoft.com/office/drawing/2014/main" id="{6BA8A176-3E64-4A51-9A68-45C63E575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540250"/>
            <a:ext cx="18002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7FE9C3-DEEA-43BB-9009-915ABC8C76F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341438"/>
            <a:ext cx="7416800" cy="348615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3. *virus  				n. </a:t>
            </a:r>
            <a:r>
              <a:rPr lang="zh-CN" altLang="en-US" sz="3200" b="1" dirty="0"/>
              <a:t>病毒 </a:t>
            </a:r>
            <a:endParaRPr lang="en-US" altLang="zh-CN" sz="3200" dirty="0"/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virus-cleaning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dirty="0"/>
              <a:t>software.	</a:t>
            </a:r>
            <a:r>
              <a:rPr lang="zh-CN" altLang="en-US" sz="3200" dirty="0"/>
              <a:t>杀毒软件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这种类型的计算机病毒正在全世界范围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内传播</a:t>
            </a:r>
            <a:r>
              <a:rPr lang="zh-CN" altLang="zh-CN" sz="3200" dirty="0"/>
              <a:t>。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This type of computer virus is spreading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worldwide.</a:t>
            </a:r>
          </a:p>
        </p:txBody>
      </p:sp>
      <p:pic>
        <p:nvPicPr>
          <p:cNvPr id="49154" name="Picture 2" descr="c:\documents and settings\administrator\application data\360se6\User Data\temp\t016783816252294ce8.jpg">
            <a:extLst>
              <a:ext uri="{FF2B5EF4-FFF2-40B4-BE49-F238E27FC236}">
                <a16:creationId xmlns:a16="http://schemas.microsoft.com/office/drawing/2014/main" id="{DA4DFD88-1622-4BD4-9439-0CA45D2B7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0" y="4437063"/>
            <a:ext cx="25431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9CB5AB-35E4-4333-B05F-E0E4B3E7B4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196975"/>
            <a:ext cx="8424862" cy="53086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 b="1"/>
              <a:t>1. on / in +</a:t>
            </a:r>
            <a:r>
              <a:rPr lang="zh-CN" altLang="en-US" sz="3200" b="1"/>
              <a:t>限定词</a:t>
            </a:r>
            <a:r>
              <a:rPr lang="en-US" altLang="zh-CN" sz="3200" b="1"/>
              <a:t>+</a:t>
            </a:r>
            <a:r>
              <a:rPr lang="zh-CN" altLang="en-US" sz="3200" b="1"/>
              <a:t>交通工具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travel on the underground </a:t>
            </a:r>
            <a:r>
              <a:rPr lang="zh-CN" altLang="en-US" sz="3200"/>
              <a:t>乘地铁出行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the underground</a:t>
            </a:r>
            <a:r>
              <a:rPr lang="zh-CN" altLang="en-US" sz="3200"/>
              <a:t>表示乘地铁。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/ in +</a:t>
            </a:r>
            <a:r>
              <a:rPr lang="zh-CN" altLang="en-US" sz="3200"/>
              <a:t>限定词</a:t>
            </a:r>
            <a:r>
              <a:rPr lang="en-US" altLang="zh-CN" sz="3200"/>
              <a:t>+</a:t>
            </a:r>
            <a:r>
              <a:rPr lang="zh-CN" altLang="en-US" sz="3200"/>
              <a:t>交通工具表示乘坐具体的交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通工具，在句中作状语，限定词一般用</a:t>
            </a:r>
            <a:r>
              <a:rPr lang="en-US" altLang="zh-CN" sz="3200"/>
              <a:t>a(n)</a:t>
            </a:r>
            <a:r>
              <a:rPr lang="zh-CN" altLang="en-US" sz="3200"/>
              <a:t>、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the</a:t>
            </a:r>
            <a:r>
              <a:rPr lang="zh-CN" altLang="en-US" sz="3200"/>
              <a:t>、形容词性物主代词或形容词等。例如：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周末我经常坐地铁去广州图书馆。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At weekends, I often go to Guangzhou Library on 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underground.</a:t>
            </a:r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643209F1-5455-4C5D-9675-D081FF89C9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04813"/>
            <a:ext cx="35290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P119-121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511B30-3240-4405-AEC1-B74ECBFE7DC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0375" y="595313"/>
            <a:ext cx="8424863" cy="589915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拓展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the underground </a:t>
            </a:r>
            <a:r>
              <a:rPr lang="zh-CN" altLang="en-US" sz="3200"/>
              <a:t>与</a:t>
            </a:r>
            <a:r>
              <a:rPr lang="en-US" altLang="zh-CN" sz="3200"/>
              <a:t>by underground</a:t>
            </a:r>
            <a:r>
              <a:rPr lang="zh-CN" altLang="en-US" sz="3200"/>
              <a:t>意思相同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类似用法还有：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plane = on ... plane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bus = on ... bus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bike = on ... bike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bycar = in ... car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taxi = in ... taxi                  </a:t>
            </a:r>
            <a:r>
              <a:rPr lang="zh-CN" altLang="en-US" sz="3200"/>
              <a:t>例如：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她将乘飞机去上海。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will go to Shanghai by plane / on a plane. 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内容占位符 2">
            <a:extLst>
              <a:ext uri="{FF2B5EF4-FFF2-40B4-BE49-F238E27FC236}">
                <a16:creationId xmlns:a16="http://schemas.microsoft.com/office/drawing/2014/main" id="{9A2150B5-83F1-4641-B1B9-1C1D12744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08050"/>
            <a:ext cx="8424862" cy="56896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2800" b="1"/>
              <a:t>同义句转换。</a:t>
            </a:r>
            <a:endParaRPr lang="zh-CN" altLang="en-US" sz="28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(1) Mary goes to work by bus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Mary goes to work _____ _____ _____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(2) We’re in a hurry. We’d better go there by taxi.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We’re in a hurry. 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We’d better go there _____ _____ _____ 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(3) </a:t>
            </a:r>
            <a:r>
              <a:rPr lang="zh-CN" altLang="en-US" sz="2800"/>
              <a:t>汤姆每天骑他的自行车去上学。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Tom goes to school _____ _____ _____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(4) </a:t>
            </a:r>
            <a:r>
              <a:rPr lang="zh-CN" altLang="en-US" sz="2800"/>
              <a:t>我有时坐我爸爸的汽车去上学。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Sometimes I go to school _____ _____ _____ _____ .</a:t>
            </a:r>
          </a:p>
        </p:txBody>
      </p:sp>
      <p:sp>
        <p:nvSpPr>
          <p:cNvPr id="52226" name="矩形 1">
            <a:extLst>
              <a:ext uri="{FF2B5EF4-FFF2-40B4-BE49-F238E27FC236}">
                <a16:creationId xmlns:a16="http://schemas.microsoft.com/office/drawing/2014/main" id="{181F86DC-2A47-4FBB-9383-2001B7A82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4762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2227" name="椭圆 4">
            <a:extLst>
              <a:ext uri="{FF2B5EF4-FFF2-40B4-BE49-F238E27FC236}">
                <a16:creationId xmlns:a16="http://schemas.microsoft.com/office/drawing/2014/main" id="{16D76B32-B4BB-433D-9BD3-E1F7E2CF4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3333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DAA8889-365E-450E-9FD7-59E5F7D2B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1916113"/>
            <a:ext cx="2913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on     a       bus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14D35C2-C3B6-4983-8DCC-730B82C35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5" y="3409950"/>
            <a:ext cx="26828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      a       taxi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BB7EE54-38CA-43E1-8D66-CA4FA4D93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3325" y="4919663"/>
            <a:ext cx="27273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on     his     bike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2E0D91F-33FC-4194-833D-A75A68675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6002338"/>
            <a:ext cx="4103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my father’s / dad’s car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F73F427-2493-4051-A16F-D044BFEF89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196975"/>
            <a:ext cx="8150225" cy="53086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1. never mind		</a:t>
            </a:r>
            <a:r>
              <a:rPr lang="zh-CN" altLang="en-US" sz="3200" b="1"/>
              <a:t>别担心；没关系</a:t>
            </a:r>
            <a:endParaRPr lang="zh-CN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好了，约翰，别太在意了。这又不是什么生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死攸关的大事</a:t>
            </a:r>
            <a:r>
              <a:rPr lang="zh-CN" altLang="zh-CN" sz="3200"/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Well, never mind, John, it's not a matter of life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and death.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—— </a:t>
            </a:r>
            <a:r>
              <a:rPr lang="zh-CN" altLang="en-US" sz="3200"/>
              <a:t>抱歉，我聚会迟到了。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—— </a:t>
            </a:r>
            <a:r>
              <a:rPr lang="zh-CN" altLang="en-US" sz="3200"/>
              <a:t>没关系，只进行了</a:t>
            </a:r>
            <a:r>
              <a:rPr lang="en-US" altLang="zh-CN" sz="3200"/>
              <a:t>5</a:t>
            </a:r>
            <a:r>
              <a:rPr lang="zh-CN" altLang="en-US" sz="3200"/>
              <a:t>分钟。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---Sorry. I’m late for the party.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---Never mind. It just began 5 minutes ago.</a:t>
            </a:r>
          </a:p>
        </p:txBody>
      </p:sp>
      <p:sp>
        <p:nvSpPr>
          <p:cNvPr id="53250" name="Rectangle 2">
            <a:extLst>
              <a:ext uri="{FF2B5EF4-FFF2-40B4-BE49-F238E27FC236}">
                <a16:creationId xmlns:a16="http://schemas.microsoft.com/office/drawing/2014/main" id="{5A96DBB7-8AAB-4592-922C-46F5C1D187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04813"/>
            <a:ext cx="35290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c:\documents and settings\administrator\application data\360se6\User Data\temp\t01582a85c0aa40bff8.jpg">
            <a:extLst>
              <a:ext uri="{FF2B5EF4-FFF2-40B4-BE49-F238E27FC236}">
                <a16:creationId xmlns:a16="http://schemas.microsoft.com/office/drawing/2014/main" id="{29F5A8FE-7610-4D13-805B-1108FB9D3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5111750"/>
            <a:ext cx="2968625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D354675-E9FE-4B04-ADDB-A733476F23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052513"/>
            <a:ext cx="8150225" cy="53086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2. break down		</a:t>
            </a:r>
            <a:r>
              <a:rPr lang="zh-CN" altLang="en-US" sz="3200" b="1"/>
              <a:t>停止运转；出故障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我的电脑出故障了</a:t>
            </a:r>
            <a:r>
              <a:rPr lang="zh-CN" altLang="zh-CN" sz="3200"/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My computer broke down.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be broken</a:t>
            </a:r>
            <a:r>
              <a:rPr lang="zh-CN" altLang="en-US" sz="3200"/>
              <a:t>与</a:t>
            </a:r>
            <a:r>
              <a:rPr lang="en-US" altLang="zh-CN" sz="3200"/>
              <a:t>don’t work</a:t>
            </a:r>
            <a:r>
              <a:rPr lang="zh-CN" altLang="en-US" sz="3200"/>
              <a:t>也有“停止工作；出故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障”的意思。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他的手表上周坏了。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His watch was broken last week.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钟表出故障了。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clock doesn’t 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D6A212-E094-4086-BA66-083F402351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416050"/>
            <a:ext cx="8150225" cy="29464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3. terribly		adv </a:t>
            </a:r>
            <a:r>
              <a:rPr lang="zh-CN" altLang="en-US" sz="3200" b="1"/>
              <a:t>非常；很 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我饿坏了</a:t>
            </a:r>
            <a:r>
              <a:rPr lang="zh-CN" altLang="zh-CN" sz="3200"/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 am terribly hungry.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我会非常想念他。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 shall miss him terribly.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内容占位符 2">
            <a:extLst>
              <a:ext uri="{FF2B5EF4-FFF2-40B4-BE49-F238E27FC236}">
                <a16:creationId xmlns:a16="http://schemas.microsoft.com/office/drawing/2014/main" id="{48A26B0B-64AD-486E-AA0B-C0428511CD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620713"/>
            <a:ext cx="8569325" cy="5899150"/>
          </a:xfrm>
        </p:spPr>
        <p:txBody>
          <a:bodyPr/>
          <a:lstStyle/>
          <a:p>
            <a:pPr marL="0">
              <a:buFont typeface="Wingdings 2" panose="05020102010507070707" pitchFamily="18" charset="2"/>
              <a:buNone/>
            </a:pPr>
            <a:r>
              <a:rPr lang="en-US" altLang="zh-CN" sz="3200" b="1"/>
              <a:t>4. </a:t>
            </a:r>
            <a:r>
              <a:rPr lang="zh-CN" altLang="en-US" sz="3200" b="1">
                <a:sym typeface="Arial" panose="020B0604020202020204" pitchFamily="34" charset="0"/>
              </a:rPr>
              <a:t>prepare  </a:t>
            </a:r>
            <a:r>
              <a:rPr lang="en-US" altLang="zh-CN" sz="3200" b="1">
                <a:sym typeface="Arial" panose="020B0604020202020204" pitchFamily="34" charset="0"/>
              </a:rPr>
              <a:t>		</a:t>
            </a:r>
            <a:r>
              <a:rPr lang="zh-CN" altLang="en-US" sz="3200" b="1">
                <a:sym typeface="Arial" panose="020B0604020202020204" pitchFamily="34" charset="0"/>
              </a:rPr>
              <a:t>v. 使（自己）有准备</a:t>
            </a:r>
            <a:endParaRPr lang="zh-CN" altLang="en-US" sz="3200">
              <a:sym typeface="Arial" panose="020B0604020202020204" pitchFamily="34" charset="0"/>
            </a:endParaRP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/>
              <a:t>prepare sb.sth.=prepare sth.for sb.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/>
              <a:t>				</a:t>
            </a:r>
            <a:r>
              <a:rPr lang="zh-CN" altLang="zh-CN" sz="3200"/>
              <a:t>给某人准备某物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/>
              <a:t>prepare sb. for sth.	</a:t>
            </a:r>
            <a:r>
              <a:rPr lang="zh-CN" altLang="zh-CN" sz="3200"/>
              <a:t>使某人对某事有所准备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/>
              <a:t>prepare for sth. 		</a:t>
            </a:r>
            <a:r>
              <a:rPr lang="zh-CN" altLang="zh-CN" sz="3200"/>
              <a:t>准备某事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/>
              <a:t>prepare to do sth. 	</a:t>
            </a:r>
            <a:r>
              <a:rPr lang="zh-CN" altLang="zh-CN" sz="3200"/>
              <a:t>准备做某事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zh-CN" altLang="zh-CN" sz="3200"/>
              <a:t>她给我们准备了一顿可口的早餐。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prepared a nice breakfast for us.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zh-CN" altLang="zh-CN" sz="3200"/>
              <a:t>学生们正忙着准备期末考试。</a:t>
            </a:r>
          </a:p>
          <a:p>
            <a:pPr marL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students are busy preparing for the final exam.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7C2E494-8971-4C3E-9148-6B90FDE339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81075"/>
            <a:ext cx="8218487" cy="4918075"/>
          </a:xfrm>
        </p:spPr>
        <p:txBody>
          <a:bodyPr/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拓展</a:t>
            </a:r>
            <a:r>
              <a:rPr lang="en-US" altLang="zh-CN" sz="3200">
                <a:solidFill>
                  <a:srgbClr val="0000FF"/>
                </a:solidFill>
              </a:rPr>
              <a:t>】 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prepare for </a:t>
            </a:r>
            <a:r>
              <a:rPr lang="zh-CN" altLang="en-US" sz="3200"/>
              <a:t>强调准备的过程。例如：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我们都在忙着准备期末考试。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 We are busy preparing for the final exam. </a:t>
            </a:r>
            <a:endParaRPr lang="zh-CN" altLang="en-US" sz="3200">
              <a:solidFill>
                <a:srgbClr val="FF3300"/>
              </a:solidFill>
            </a:endParaRP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get ready for </a:t>
            </a:r>
            <a:r>
              <a:rPr lang="zh-CN" altLang="en-US" sz="3200"/>
              <a:t>意为“为</a:t>
            </a:r>
            <a:r>
              <a:rPr lang="en-US" altLang="zh-CN" sz="3200"/>
              <a:t>……</a:t>
            </a:r>
            <a:r>
              <a:rPr lang="zh-CN" altLang="en-US" sz="3200"/>
              <a:t>做好准备”，强调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准备的结果和状态。例如：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我们已经为期末考试做好准备了。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We’ve got ready for the final exam.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>
            <a:extLst>
              <a:ext uri="{FF2B5EF4-FFF2-40B4-BE49-F238E27FC236}">
                <a16:creationId xmlns:a16="http://schemas.microsoft.com/office/drawing/2014/main" id="{D5B4C0D7-24DA-4B55-9922-7ADD1E94F90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793875"/>
            <a:ext cx="8064500" cy="4052888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同义句转换。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1. 5</a:t>
            </a:r>
            <a:r>
              <a:rPr lang="zh-CN" altLang="en-US" sz="2800"/>
              <a:t>点半了，我妈妈开始准备晚饭了。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It was 5:30 p.m. My mother began to _______ _____ dinner.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我必须在</a:t>
            </a:r>
            <a:r>
              <a:rPr lang="en-US" altLang="zh-CN" sz="2800"/>
              <a:t>9</a:t>
            </a:r>
            <a:r>
              <a:rPr lang="zh-CN" altLang="en-US" sz="2800"/>
              <a:t>点以前准备好开会。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I have to _____ _____ _____ the meeting before nine.</a:t>
            </a:r>
            <a:endParaRPr lang="zh-CN" altLang="en-US" sz="2800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3708394A-146B-4CE9-BA11-DFF00BC0C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2850" y="4746625"/>
            <a:ext cx="3168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get    ready   for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00C9B40C-A221-43FD-82FB-5C1DF1157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2525" y="2962275"/>
            <a:ext cx="2016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prepare   for</a:t>
            </a:r>
          </a:p>
        </p:txBody>
      </p:sp>
      <p:sp>
        <p:nvSpPr>
          <p:cNvPr id="58372" name="矩形 1">
            <a:extLst>
              <a:ext uri="{FF2B5EF4-FFF2-40B4-BE49-F238E27FC236}">
                <a16:creationId xmlns:a16="http://schemas.microsoft.com/office/drawing/2014/main" id="{8358EAAE-6A8C-496B-9D00-C13E5908F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8581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8373" name="椭圆 4">
            <a:extLst>
              <a:ext uri="{FF2B5EF4-FFF2-40B4-BE49-F238E27FC236}">
                <a16:creationId xmlns:a16="http://schemas.microsoft.com/office/drawing/2014/main" id="{3EA6FB86-B667-41A0-ADD9-97D50DDED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6429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5259F6F-7504-44BC-A60A-DB99347C5E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828800"/>
            <a:ext cx="8150225" cy="2503488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1. in a second 		</a:t>
            </a:r>
            <a:r>
              <a:rPr lang="zh-CN" altLang="en-US" sz="3200" b="1"/>
              <a:t>片刻；瞬间</a:t>
            </a:r>
            <a:endParaRPr lang="en-US" altLang="zh-CN" sz="3200" b="1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我马上回来。</a:t>
            </a:r>
            <a:endParaRPr lang="en-US" altLang="zh-CN" sz="32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I'll be back in a second.</a:t>
            </a:r>
          </a:p>
        </p:txBody>
      </p:sp>
      <p:sp>
        <p:nvSpPr>
          <p:cNvPr id="59394" name="Rectangle 2">
            <a:extLst>
              <a:ext uri="{FF2B5EF4-FFF2-40B4-BE49-F238E27FC236}">
                <a16:creationId xmlns:a16="http://schemas.microsoft.com/office/drawing/2014/main" id="{9A842971-463D-452A-9035-795A48D92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690563"/>
            <a:ext cx="35290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P123-124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D310AFB-B8FB-4D02-9F8B-6CA3402ED0F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0418" name="TextBox 4">
            <a:extLst>
              <a:ext uri="{FF2B5EF4-FFF2-40B4-BE49-F238E27FC236}">
                <a16:creationId xmlns:a16="http://schemas.microsoft.com/office/drawing/2014/main" id="{94DE8995-98F0-49C8-AE72-3E3CE1335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295</TotalTime>
  <Words>1350</Words>
  <Application>Microsoft Macintosh PowerPoint</Application>
  <PresentationFormat>全屏显示(4:3)</PresentationFormat>
  <Paragraphs>452</Paragraphs>
  <Slides>48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4" baseType="lpstr">
      <vt:lpstr>Arial</vt:lpstr>
      <vt:lpstr>Calibri</vt:lpstr>
      <vt:lpstr>Comic Sans MS</vt:lpstr>
      <vt:lpstr>Times New Roman</vt:lpstr>
      <vt:lpstr>Wingdings 2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vctj</cp:lastModifiedBy>
  <cp:revision>86</cp:revision>
  <dcterms:created xsi:type="dcterms:W3CDTF">2017-01-09T01:06:42Z</dcterms:created>
  <dcterms:modified xsi:type="dcterms:W3CDTF">2019-06-19T08:02:42Z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