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  <p:sldMasterId id="2147483652" r:id="rId3"/>
  </p:sldMasterIdLst>
  <p:notesMasterIdLst>
    <p:notesMasterId r:id="rId5"/>
  </p:notesMasterIdLst>
  <p:sldIdLst>
    <p:sldId id="256" r:id="rId4"/>
    <p:sldId id="360" r:id="rId6"/>
    <p:sldId id="361" r:id="rId7"/>
    <p:sldId id="362" r:id="rId8"/>
    <p:sldId id="380" r:id="rId9"/>
    <p:sldId id="363" r:id="rId10"/>
    <p:sldId id="351" r:id="rId11"/>
    <p:sldId id="352" r:id="rId12"/>
    <p:sldId id="401" r:id="rId13"/>
    <p:sldId id="381" r:id="rId14"/>
    <p:sldId id="402" r:id="rId15"/>
    <p:sldId id="405" r:id="rId16"/>
    <p:sldId id="408" r:id="rId17"/>
    <p:sldId id="409" r:id="rId18"/>
    <p:sldId id="410" r:id="rId19"/>
    <p:sldId id="396" r:id="rId20"/>
    <p:sldId id="412" r:id="rId21"/>
    <p:sldId id="413" r:id="rId22"/>
    <p:sldId id="407" r:id="rId23"/>
    <p:sldId id="375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AD00"/>
    <a:srgbClr val="F4AE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86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tags" Target="../tags/tag3.xml"/><Relationship Id="rId5" Type="http://schemas.openxmlformats.org/officeDocument/2006/relationships/tags" Target="../tags/tag2.xml"/><Relationship Id="rId4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0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4" Type="http://schemas.openxmlformats.org/officeDocument/2006/relationships/theme" Target="../theme/theme2.xml"/><Relationship Id="rId13" Type="http://schemas.openxmlformats.org/officeDocument/2006/relationships/tags" Target="../tags/tag4.xml"/><Relationship Id="rId12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6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  <a:p>
            <a:pPr lvl="1" eaLnBrk="1" latinLnBrk="0" hangingPunct="1"/>
            <a:r>
              <a:rPr kumimoji="0" lang="zh-CN" altLang="en-US" smtClean="0"/>
              <a:t>第二级</a:t>
            </a:r>
            <a:endParaRPr kumimoji="0" lang="zh-CN" altLang="en-US" smtClean="0"/>
          </a:p>
          <a:p>
            <a:pPr lvl="2" eaLnBrk="1" latinLnBrk="0" hangingPunct="1"/>
            <a:r>
              <a:rPr kumimoji="0" lang="zh-CN" altLang="en-US" smtClean="0"/>
              <a:t>第三级</a:t>
            </a:r>
            <a:endParaRPr kumimoji="0" lang="zh-CN" altLang="en-US" smtClean="0"/>
          </a:p>
          <a:p>
            <a:pPr lvl="3" eaLnBrk="1" latinLnBrk="0" hangingPunct="1"/>
            <a:r>
              <a:rPr kumimoji="0" lang="zh-CN" altLang="en-US" smtClean="0"/>
              <a:t>第四级</a:t>
            </a:r>
            <a:endParaRPr kumimoji="0" lang="zh-CN" altLang="en-US" smtClean="0"/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4.xml"/><Relationship Id="rId2" Type="http://schemas.openxmlformats.org/officeDocument/2006/relationships/tags" Target="../tags/tag6.xml"/><Relationship Id="rId1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tags" Target="../tags/tag8.xml"/><Relationship Id="rId2" Type="http://schemas.openxmlformats.org/officeDocument/2006/relationships/image" Target="../media/image3.jpeg"/><Relationship Id="rId1" Type="http://schemas.openxmlformats.org/officeDocument/2006/relationships/tags" Target="../tags/tag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0.xml"/><Relationship Id="rId1" Type="http://schemas.openxmlformats.org/officeDocument/2006/relationships/tags" Target="../tags/tag9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tags" Target="../tags/tag12.xml"/><Relationship Id="rId2" Type="http://schemas.openxmlformats.org/officeDocument/2006/relationships/image" Target="../media/image4.png"/><Relationship Id="rId1" Type="http://schemas.openxmlformats.org/officeDocument/2006/relationships/tags" Target="../tags/tag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4.xml"/><Relationship Id="rId1" Type="http://schemas.openxmlformats.org/officeDocument/2006/relationships/tags" Target="../tags/tag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6.xml"/><Relationship Id="rId1" Type="http://schemas.openxmlformats.org/officeDocument/2006/relationships/tags" Target="../tags/tag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8.xml"/><Relationship Id="rId1" Type="http://schemas.openxmlformats.org/officeDocument/2006/relationships/tags" Target="../tags/tag17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tags" Target="../tags/tag20.xml"/><Relationship Id="rId2" Type="http://schemas.openxmlformats.org/officeDocument/2006/relationships/image" Target="../media/image5.jpeg"/><Relationship Id="rId1" Type="http://schemas.openxmlformats.org/officeDocument/2006/relationships/tags" Target="../tags/tag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2.xml"/><Relationship Id="rId1" Type="http://schemas.openxmlformats.org/officeDocument/2006/relationships/tags" Target="../tags/tag21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tags" Target="../tags/tag24.xml"/><Relationship Id="rId2" Type="http://schemas.openxmlformats.org/officeDocument/2006/relationships/image" Target="../media/image6.jpeg"/><Relationship Id="rId1" Type="http://schemas.openxmlformats.org/officeDocument/2006/relationships/tags" Target="../tags/tag2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6.xml"/><Relationship Id="rId1" Type="http://schemas.openxmlformats.org/officeDocument/2006/relationships/tags" Target="../tags/tag2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8.xml"/><Relationship Id="rId1" Type="http://schemas.openxmlformats.org/officeDocument/2006/relationships/tags" Target="../tags/tag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0.xml"/><Relationship Id="rId1" Type="http://schemas.openxmlformats.org/officeDocument/2006/relationships/tags" Target="../tags/tag2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2.xml"/><Relationship Id="rId1" Type="http://schemas.openxmlformats.org/officeDocument/2006/relationships/tags" Target="../tags/tag3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4.xml"/><Relationship Id="rId1" Type="http://schemas.openxmlformats.org/officeDocument/2006/relationships/tags" Target="../tags/tag33.xml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tags" Target="../tags/tag36.xml"/><Relationship Id="rId2" Type="http://schemas.openxmlformats.org/officeDocument/2006/relationships/image" Target="../media/image7.jpeg"/><Relationship Id="rId1" Type="http://schemas.openxmlformats.org/officeDocument/2006/relationships/tags" Target="../tags/tag3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8.xml"/><Relationship Id="rId1" Type="http://schemas.openxmlformats.org/officeDocument/2006/relationships/tags" Target="../tags/tag3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0.xml"/><Relationship Id="rId1" Type="http://schemas.openxmlformats.org/officeDocument/2006/relationships/tags" Target="../tags/tag39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tags" Target="../tags/tag42.xml"/><Relationship Id="rId2" Type="http://schemas.openxmlformats.org/officeDocument/2006/relationships/image" Target="../media/image8.jpeg"/><Relationship Id="rId1" Type="http://schemas.openxmlformats.org/officeDocument/2006/relationships/tags" Target="../tags/tag4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标题 12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4889500" y="1350010"/>
            <a:ext cx="6627495" cy="2561590"/>
          </a:xfrm>
        </p:spPr>
        <p:txBody>
          <a:bodyPr>
            <a:noAutofit/>
          </a:bodyPr>
          <a:lstStyle/>
          <a:p>
            <a:r>
              <a:rPr lang="zh-CN" altLang="en-US" sz="6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第二章</a:t>
            </a:r>
            <a:br>
              <a:rPr lang="zh-CN" altLang="en-US" sz="6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zh-CN" altLang="en-US" sz="6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有理数及其运算</a:t>
            </a:r>
            <a:endParaRPr lang="zh-CN" altLang="en-US" sz="6000" b="1" kern="1200" baseline="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j-cs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576070" y="760730"/>
            <a:ext cx="38125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七年级数学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上册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20928" y="3911600"/>
            <a:ext cx="651729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2.6.3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有理数加减混合运算中的简便运算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新课引入</a:t>
            </a:r>
            <a:endParaRPr lang="zh-CN" altLang="en-US" sz="27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marL="0" indent="0">
              <a:buNone/>
            </a:pPr>
            <a:endParaRPr lang="zh-CN" altLang="en-US" sz="2700" b="1" kern="1200" baseline="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endParaRPr lang="zh-CN" altLang="en-US" dirty="0"/>
          </a:p>
        </p:txBody>
      </p:sp>
      <p:grpSp>
        <p:nvGrpSpPr>
          <p:cNvPr id="161" name="组合 160"/>
          <p:cNvGrpSpPr/>
          <p:nvPr/>
        </p:nvGrpSpPr>
        <p:grpSpPr>
          <a:xfrm>
            <a:off x="2221110" y="2780929"/>
            <a:ext cx="7793879" cy="2062103"/>
            <a:chOff x="874234" y="1412776"/>
            <a:chExt cx="7793879" cy="4176464"/>
          </a:xfrm>
        </p:grpSpPr>
        <p:sp>
          <p:nvSpPr>
            <p:cNvPr id="162" name="流程图: 过程 161"/>
            <p:cNvSpPr/>
            <p:nvPr/>
          </p:nvSpPr>
          <p:spPr>
            <a:xfrm>
              <a:off x="874234" y="1412776"/>
              <a:ext cx="7793879" cy="4176464"/>
            </a:xfrm>
            <a:prstGeom prst="flowChartProcess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63" name="矩形 162"/>
            <p:cNvSpPr/>
            <p:nvPr/>
          </p:nvSpPr>
          <p:spPr>
            <a:xfrm>
              <a:off x="874234" y="1412776"/>
              <a:ext cx="7633180" cy="41764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       同学们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今天老师要带大家去一个风景美丽的地方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(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放映流花河情境图片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),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小明家住在流花河旁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他查阅了历年来的水文资料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看到流花河的一些水位数据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:</a:t>
              </a:r>
              <a:endPara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4" name="组合 163"/>
          <p:cNvGrpSpPr/>
          <p:nvPr/>
        </p:nvGrpSpPr>
        <p:grpSpPr>
          <a:xfrm>
            <a:off x="6706826" y="1484785"/>
            <a:ext cx="1986332" cy="720931"/>
            <a:chOff x="4788024" y="1124744"/>
            <a:chExt cx="1986332" cy="720931"/>
          </a:xfrm>
        </p:grpSpPr>
        <p:sp>
          <p:nvSpPr>
            <p:cNvPr id="165" name="椭圆形标注 7"/>
            <p:cNvSpPr/>
            <p:nvPr/>
          </p:nvSpPr>
          <p:spPr>
            <a:xfrm>
              <a:off x="4788024" y="1124744"/>
              <a:ext cx="1986332" cy="720080"/>
            </a:xfrm>
            <a:prstGeom prst="wedgeEllipseCallout">
              <a:avLst>
                <a:gd name="adj1" fmla="val -38497"/>
                <a:gd name="adj2" fmla="val 66930"/>
              </a:avLst>
            </a:prstGeom>
            <a:blipFill>
              <a:blip r:embed="rId2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66" name="矩形 165"/>
            <p:cNvSpPr/>
            <p:nvPr/>
          </p:nvSpPr>
          <p:spPr>
            <a:xfrm>
              <a:off x="5167880" y="1137789"/>
              <a:ext cx="1226618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zh-CN" altLang="en-US" sz="40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</a:rPr>
                <a:t>活动</a:t>
              </a:r>
              <a:endParaRPr lang="zh-CN" altLang="en-US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kern="1200" baseline="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新知探究</a:t>
            </a:r>
            <a:endParaRPr lang="zh-CN" altLang="en-US" sz="2700" b="1" kern="1200" baseline="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endParaRPr lang="zh-CN" altLang="en-US" dirty="0"/>
          </a:p>
        </p:txBody>
      </p:sp>
      <p:grpSp>
        <p:nvGrpSpPr>
          <p:cNvPr id="175" name="组合 174"/>
          <p:cNvGrpSpPr/>
          <p:nvPr/>
        </p:nvGrpSpPr>
        <p:grpSpPr>
          <a:xfrm>
            <a:off x="2362868" y="4881298"/>
            <a:ext cx="6895151" cy="1189583"/>
            <a:chOff x="1043608" y="476672"/>
            <a:chExt cx="5256584" cy="1189583"/>
          </a:xfrm>
        </p:grpSpPr>
        <p:sp>
          <p:nvSpPr>
            <p:cNvPr id="176" name="圆角矩形 5"/>
            <p:cNvSpPr/>
            <p:nvPr/>
          </p:nvSpPr>
          <p:spPr>
            <a:xfrm>
              <a:off x="1043608" y="476672"/>
              <a:ext cx="5256584" cy="1189583"/>
            </a:xfrm>
            <a:prstGeom prst="roundRect">
              <a:avLst/>
            </a:prstGeom>
            <a:gradFill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77" name="矩形 176"/>
            <p:cNvSpPr/>
            <p:nvPr/>
          </p:nvSpPr>
          <p:spPr>
            <a:xfrm>
              <a:off x="1043608" y="476672"/>
              <a:ext cx="5205017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dirty="0">
                  <a:solidFill>
                    <a:srgbClr val="7030A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　    接下来我们就根据以上数据研究</a:t>
              </a:r>
              <a:endParaRPr lang="en-US" altLang="zh-CN" sz="3200" dirty="0">
                <a:solidFill>
                  <a:srgbClr val="7030A0"/>
                </a:solidFill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zh-CN" altLang="en-US" sz="3200" dirty="0">
                  <a:solidFill>
                    <a:srgbClr val="7030A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流花河水位变化的有关问题</a:t>
              </a:r>
              <a:r>
                <a:rPr lang="en-US" altLang="zh-CN" sz="3200" dirty="0">
                  <a:solidFill>
                    <a:srgbClr val="7030A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. </a:t>
              </a:r>
              <a:endParaRPr lang="zh-CN" altLang="zh-CN" sz="3200" dirty="0">
                <a:solidFill>
                  <a:srgbClr val="7030A0"/>
                </a:solidFill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178" name="表格 177"/>
          <p:cNvGraphicFramePr>
            <a:graphicFrameLocks noGrp="1"/>
          </p:cNvGraphicFramePr>
          <p:nvPr/>
        </p:nvGraphicFramePr>
        <p:xfrm>
          <a:off x="2497911" y="1352906"/>
          <a:ext cx="6558273" cy="32567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/>
                <a:gridCol w="1930674"/>
                <a:gridCol w="1675271"/>
              </a:tblGrid>
              <a:tr h="589707">
                <a:tc>
                  <a:txBody>
                    <a:bodyPr/>
                    <a:lstStyle/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水位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高度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记作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平均水位</a:t>
                      </a: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/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m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22</a:t>
                      </a: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6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 </a:t>
                      </a:r>
                      <a:endParaRPr lang="zh-CN" sz="3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最高水位</a:t>
                      </a: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/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m</a:t>
                      </a: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35</a:t>
                      </a: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3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 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最低水位</a:t>
                      </a: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/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m</a:t>
                      </a: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11</a:t>
                      </a: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5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 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警戒水位</a:t>
                      </a: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/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m</a:t>
                      </a: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33</a:t>
                      </a: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4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0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kern="1200" baseline="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新知探究</a:t>
            </a:r>
            <a:endParaRPr lang="zh-CN" altLang="en-US" sz="2700" b="1" kern="1200" baseline="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endParaRPr lang="zh-CN" altLang="en-US" dirty="0"/>
          </a:p>
        </p:txBody>
      </p:sp>
      <p:sp>
        <p:nvSpPr>
          <p:cNvPr id="195" name="矩形 194"/>
          <p:cNvSpPr/>
          <p:nvPr/>
        </p:nvSpPr>
        <p:spPr>
          <a:xfrm>
            <a:off x="2347368" y="2246498"/>
            <a:ext cx="7497264" cy="1569660"/>
          </a:xfrm>
          <a:prstGeom prst="rect">
            <a:avLst/>
          </a:prstGeom>
          <a:solidFill>
            <a:schemeClr val="accent3"/>
          </a:solidFill>
          <a:ln cmpd="dbl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bevel/>
          </a:ln>
          <a:effectLst>
            <a:innerShdw blurRad="63500" dist="50800" dir="13500000">
              <a:schemeClr val="accent2">
                <a:alpha val="50000"/>
              </a:schemeClr>
            </a:innerShdw>
          </a:effectLst>
        </p:spPr>
        <p:txBody>
          <a:bodyPr wrap="square">
            <a:spAutoFit/>
          </a:bodyPr>
          <a:lstStyle/>
          <a:p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一、如图所示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,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如果取河流的警戒水位为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0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点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,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那么图中的其他数据可以分别记作什么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?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(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单位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:m)</a:t>
            </a:r>
            <a:endParaRPr lang="zh-CN" altLang="zh-CN" sz="3200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2573260" y="1333962"/>
            <a:ext cx="46987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探究活动</a:t>
            </a:r>
            <a:r>
              <a:rPr lang="zh-CN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　</a:t>
            </a:r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解决实际问题</a:t>
            </a:r>
            <a:endParaRPr lang="zh-CN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pic>
        <p:nvPicPr>
          <p:cNvPr id="197" name="Picture 2" descr="C:\Documents and Settings\Administrator\桌面\未命名 拷贝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976" y="4046698"/>
            <a:ext cx="3289300" cy="215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kern="1200" baseline="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新知探究</a:t>
            </a:r>
            <a:endParaRPr lang="zh-CN" altLang="en-US" sz="2700" b="1" kern="1200" baseline="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endParaRPr lang="zh-CN" altLang="en-US" dirty="0"/>
          </a:p>
        </p:txBody>
      </p:sp>
      <p:grpSp>
        <p:nvGrpSpPr>
          <p:cNvPr id="104" name="组合 103"/>
          <p:cNvGrpSpPr/>
          <p:nvPr/>
        </p:nvGrpSpPr>
        <p:grpSpPr>
          <a:xfrm>
            <a:off x="2423592" y="1700809"/>
            <a:ext cx="7200800" cy="1617493"/>
            <a:chOff x="1187624" y="476672"/>
            <a:chExt cx="7200800" cy="1077218"/>
          </a:xfrm>
        </p:grpSpPr>
        <p:sp>
          <p:nvSpPr>
            <p:cNvPr id="105" name="矩形 104"/>
            <p:cNvSpPr/>
            <p:nvPr/>
          </p:nvSpPr>
          <p:spPr>
            <a:xfrm>
              <a:off x="1187624" y="476672"/>
              <a:ext cx="7200800" cy="1077218"/>
            </a:xfrm>
            <a:prstGeom prst="rect">
              <a:avLst/>
            </a:prstGeom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187624" y="476672"/>
              <a:ext cx="7056784" cy="10453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(1)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先进行估算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再进行精确计算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endPara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(2)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说一说解决问题的思路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分析一下用到的知识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小组交流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endPara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9480376" y="1050245"/>
            <a:ext cx="2343489" cy="1008112"/>
            <a:chOff x="5935182" y="341367"/>
            <a:chExt cx="2726484" cy="1728192"/>
          </a:xfrm>
        </p:grpSpPr>
        <p:sp>
          <p:nvSpPr>
            <p:cNvPr id="108" name="云形标注 5"/>
            <p:cNvSpPr/>
            <p:nvPr/>
          </p:nvSpPr>
          <p:spPr>
            <a:xfrm>
              <a:off x="5935182" y="341367"/>
              <a:ext cx="2726484" cy="1728192"/>
            </a:xfrm>
            <a:prstGeom prst="cloudCallout">
              <a:avLst/>
            </a:prstGeom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09" name="矩形 108"/>
            <p:cNvSpPr/>
            <p:nvPr/>
          </p:nvSpPr>
          <p:spPr>
            <a:xfrm>
              <a:off x="6584883" y="556352"/>
              <a:ext cx="1427083" cy="121351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zh-CN" altLang="en-US" sz="40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</a:rPr>
                <a:t>提示</a:t>
              </a:r>
              <a:endParaRPr lang="zh-CN" altLang="en-US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0" name="组合 109"/>
          <p:cNvGrpSpPr/>
          <p:nvPr/>
        </p:nvGrpSpPr>
        <p:grpSpPr>
          <a:xfrm>
            <a:off x="2286965" y="3645024"/>
            <a:ext cx="7488832" cy="1800200"/>
            <a:chOff x="747144" y="3573017"/>
            <a:chExt cx="7488832" cy="1542589"/>
          </a:xfrm>
        </p:grpSpPr>
        <p:sp>
          <p:nvSpPr>
            <p:cNvPr id="111" name="圆角矩形 11"/>
            <p:cNvSpPr/>
            <p:nvPr/>
          </p:nvSpPr>
          <p:spPr>
            <a:xfrm>
              <a:off x="747144" y="3573017"/>
              <a:ext cx="7488832" cy="1542589"/>
            </a:xfrm>
            <a:prstGeom prst="roundRect">
              <a:avLst/>
            </a:prstGeom>
            <a:solidFill>
              <a:schemeClr val="accent6">
                <a:alpha val="27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12" name="矩形 111"/>
            <p:cNvSpPr/>
            <p:nvPr/>
          </p:nvSpPr>
          <p:spPr>
            <a:xfrm>
              <a:off x="827584" y="3645024"/>
              <a:ext cx="7272808" cy="13450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解</a:t>
              </a:r>
              <a:r>
                <a:rPr lang="en-US" altLang="zh-CN" sz="32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: </a:t>
              </a:r>
              <a:r>
                <a:rPr lang="zh-CN" altLang="en-US" sz="3200" b="1" dirty="0">
                  <a:solidFill>
                    <a:srgbClr val="00B05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最高水位可以记作</a:t>
              </a:r>
              <a:r>
                <a:rPr lang="en-US" altLang="zh-CN" sz="3200" b="1" dirty="0">
                  <a:solidFill>
                    <a:srgbClr val="00B05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35.3-33.4=+1.9.</a:t>
              </a:r>
              <a:endParaRPr lang="en-US" altLang="zh-CN" sz="3200" b="1" dirty="0">
                <a:solidFill>
                  <a:srgbClr val="00B050"/>
                </a:solidFill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zh-CN" altLang="en-US" sz="3200" b="1" dirty="0">
                  <a:solidFill>
                    <a:srgbClr val="00B05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平均水位可以记作</a:t>
              </a:r>
              <a:r>
                <a:rPr lang="en-US" altLang="zh-CN" sz="3200" b="1" dirty="0">
                  <a:solidFill>
                    <a:srgbClr val="00B05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22.6-33.4=-10.8.</a:t>
              </a:r>
              <a:endParaRPr lang="en-US" altLang="zh-CN" sz="3200" b="1" dirty="0">
                <a:solidFill>
                  <a:srgbClr val="00B050"/>
                </a:solidFill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zh-CN" altLang="en-US" sz="3200" b="1" dirty="0">
                  <a:solidFill>
                    <a:srgbClr val="00B05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最低水位可以记作</a:t>
              </a:r>
              <a:r>
                <a:rPr lang="en-US" altLang="zh-CN" sz="3200" b="1" dirty="0">
                  <a:solidFill>
                    <a:srgbClr val="00B05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11.5-33.4=-21.9.</a:t>
              </a:r>
              <a:endParaRPr lang="en-US" altLang="zh-CN" sz="3200" b="1" dirty="0">
                <a:solidFill>
                  <a:srgbClr val="00B050"/>
                </a:solidFill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新知探究</a:t>
            </a:r>
            <a:endParaRPr lang="zh-CN" altLang="en-US" sz="27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marL="0" indent="0">
              <a:buNone/>
            </a:pPr>
            <a:endParaRPr lang="zh-CN" altLang="en-US" sz="2700" b="1" kern="1200" baseline="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endParaRPr lang="zh-CN" altLang="en-US" dirty="0"/>
          </a:p>
        </p:txBody>
      </p:sp>
      <p:grpSp>
        <p:nvGrpSpPr>
          <p:cNvPr id="240" name="组合 239"/>
          <p:cNvGrpSpPr/>
          <p:nvPr/>
        </p:nvGrpSpPr>
        <p:grpSpPr>
          <a:xfrm>
            <a:off x="2167253" y="1351172"/>
            <a:ext cx="7560840" cy="1103904"/>
            <a:chOff x="827584" y="548680"/>
            <a:chExt cx="7560840" cy="1103904"/>
          </a:xfrm>
        </p:grpSpPr>
        <p:sp>
          <p:nvSpPr>
            <p:cNvPr id="241" name="矩形 240"/>
            <p:cNvSpPr/>
            <p:nvPr/>
          </p:nvSpPr>
          <p:spPr>
            <a:xfrm>
              <a:off x="827584" y="548680"/>
              <a:ext cx="7560840" cy="1103904"/>
            </a:xfrm>
            <a:prstGeom prst="rect">
              <a:avLst/>
            </a:prstGeom>
            <a:gradFill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42" name="矩形 241"/>
            <p:cNvSpPr/>
            <p:nvPr/>
          </p:nvSpPr>
          <p:spPr>
            <a:xfrm>
              <a:off x="827584" y="575366"/>
              <a:ext cx="7560840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二、下表是今年雨季流花河一周内的水位变化情况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(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上周末的水位达到警戒水位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).</a:t>
              </a:r>
              <a:endParaRPr lang="zh-CN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243" name="表格 242"/>
          <p:cNvGraphicFramePr>
            <a:graphicFrameLocks noGrp="1"/>
          </p:cNvGraphicFramePr>
          <p:nvPr/>
        </p:nvGraphicFramePr>
        <p:xfrm>
          <a:off x="1362710" y="2935605"/>
          <a:ext cx="8936985" cy="1989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10"/>
                <a:gridCol w="1131025"/>
                <a:gridCol w="1131025"/>
                <a:gridCol w="1131025"/>
                <a:gridCol w="1131025"/>
                <a:gridCol w="1131025"/>
                <a:gridCol w="1131025"/>
                <a:gridCol w="1131025"/>
              </a:tblGrid>
              <a:tr h="617801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星期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一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二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三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四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五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六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日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2869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水位</a:t>
                      </a: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变化</a:t>
                      </a: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3200" i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3200" i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/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m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CN" sz="3200" i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+0</a:t>
                      </a: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20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CN" sz="3200" i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+0</a:t>
                      </a: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81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-0</a:t>
                      </a: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35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CN" sz="3200" i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+0</a:t>
                      </a: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03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+0</a:t>
                      </a: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28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-0</a:t>
                      </a: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36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-0</a:t>
                      </a: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01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44" name="矩形 243"/>
          <p:cNvSpPr/>
          <p:nvPr/>
        </p:nvSpPr>
        <p:spPr>
          <a:xfrm>
            <a:off x="2140140" y="5303972"/>
            <a:ext cx="75608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注</a:t>
            </a: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:</a:t>
            </a:r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正号表示水位比前一天上升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,</a:t>
            </a:r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负号表示水位比前一天下降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.</a:t>
            </a:r>
            <a:endParaRPr lang="zh-CN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新知探究</a:t>
            </a:r>
            <a:endParaRPr lang="zh-CN" altLang="en-US" sz="2700" b="1" kern="1200" baseline="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endParaRPr lang="zh-CN" altLang="en-US" dirty="0"/>
          </a:p>
        </p:txBody>
      </p:sp>
      <p:grpSp>
        <p:nvGrpSpPr>
          <p:cNvPr id="181" name="组合 180"/>
          <p:cNvGrpSpPr/>
          <p:nvPr/>
        </p:nvGrpSpPr>
        <p:grpSpPr>
          <a:xfrm>
            <a:off x="2631290" y="2204317"/>
            <a:ext cx="5256584" cy="792088"/>
            <a:chOff x="2051720" y="1874100"/>
            <a:chExt cx="5256584" cy="792088"/>
          </a:xfrm>
        </p:grpSpPr>
        <p:sp>
          <p:nvSpPr>
            <p:cNvPr id="182" name="圆角矩形 8"/>
            <p:cNvSpPr/>
            <p:nvPr/>
          </p:nvSpPr>
          <p:spPr>
            <a:xfrm>
              <a:off x="2051720" y="1874100"/>
              <a:ext cx="5256584" cy="792088"/>
            </a:xfrm>
            <a:prstGeom prst="roundRect">
              <a:avLst/>
            </a:prstGeom>
            <a:gradFill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83" name="矩形 182"/>
            <p:cNvSpPr/>
            <p:nvPr/>
          </p:nvSpPr>
          <p:spPr>
            <a:xfrm>
              <a:off x="2293554" y="1977756"/>
              <a:ext cx="438774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32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对正、负数意义的标注</a:t>
              </a:r>
              <a:r>
                <a:rPr lang="en-US" altLang="zh-CN" sz="32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endPara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4" name="组合 183"/>
          <p:cNvGrpSpPr/>
          <p:nvPr/>
        </p:nvGrpSpPr>
        <p:grpSpPr>
          <a:xfrm>
            <a:off x="2034991" y="4544577"/>
            <a:ext cx="7776864" cy="1569660"/>
            <a:chOff x="683568" y="4365104"/>
            <a:chExt cx="7776864" cy="1569660"/>
          </a:xfrm>
        </p:grpSpPr>
        <p:sp>
          <p:nvSpPr>
            <p:cNvPr id="185" name="圆角矩形 13"/>
            <p:cNvSpPr/>
            <p:nvPr/>
          </p:nvSpPr>
          <p:spPr>
            <a:xfrm>
              <a:off x="683568" y="4365104"/>
              <a:ext cx="7776864" cy="1569660"/>
            </a:xfrm>
            <a:prstGeom prst="roundRect">
              <a:avLst/>
            </a:prstGeom>
            <a:gradFill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86" name="矩形 185"/>
            <p:cNvSpPr/>
            <p:nvPr/>
          </p:nvSpPr>
          <p:spPr>
            <a:xfrm>
              <a:off x="683568" y="4365104"/>
              <a:ext cx="7632848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(1)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本周哪一天河流的水位最高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?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哪一天河流的水位最低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?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它们位于警戒水位之上还是之下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?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与警戒水位的距离分别是多少米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?</a:t>
              </a:r>
              <a:endParaRPr lang="zh-CN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7" name="组合 186"/>
          <p:cNvGrpSpPr/>
          <p:nvPr/>
        </p:nvGrpSpPr>
        <p:grpSpPr>
          <a:xfrm>
            <a:off x="5704224" y="3110804"/>
            <a:ext cx="2541342" cy="923330"/>
            <a:chOff x="4139952" y="3075347"/>
            <a:chExt cx="2541342" cy="923330"/>
          </a:xfrm>
        </p:grpSpPr>
        <p:sp>
          <p:nvSpPr>
            <p:cNvPr id="188" name="云形标注 10"/>
            <p:cNvSpPr/>
            <p:nvPr/>
          </p:nvSpPr>
          <p:spPr>
            <a:xfrm>
              <a:off x="4139952" y="3140968"/>
              <a:ext cx="2541342" cy="792088"/>
            </a:xfrm>
            <a:prstGeom prst="cloudCallout">
              <a:avLst/>
            </a:prstGeom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89" name="矩形 188"/>
            <p:cNvSpPr/>
            <p:nvPr/>
          </p:nvSpPr>
          <p:spPr>
            <a:xfrm>
              <a:off x="4396471" y="3075347"/>
              <a:ext cx="192713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</a:rPr>
                <a:t>问题</a:t>
              </a:r>
              <a:r>
                <a:rPr lang="en-US" altLang="zh-CN" sz="5400" b="1" dirty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</a:rPr>
                <a:t>1</a:t>
              </a:r>
              <a:endParaRPr lang="zh-CN" altLang="en-U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90" name="圆角矩形 3"/>
          <p:cNvSpPr/>
          <p:nvPr/>
        </p:nvSpPr>
        <p:spPr>
          <a:xfrm>
            <a:off x="1816298" y="1228007"/>
            <a:ext cx="2192020" cy="714962"/>
          </a:xfrm>
          <a:prstGeom prst="roundRect">
            <a:avLst/>
          </a:prstGeom>
          <a:ln w="76200">
            <a:solidFill>
              <a:srgbClr val="FFFFFF"/>
            </a:solidFill>
          </a:ln>
          <a:effectLst>
            <a:glow rad="228600">
              <a:srgbClr val="4AB1E4">
                <a:satMod val="175000"/>
                <a:alpha val="40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rgbClr val="4AB1E4"/>
          </a:lnRef>
          <a:fillRef idx="3">
            <a:srgbClr val="4AB1E4"/>
          </a:fillRef>
          <a:effectRef idx="3">
            <a:srgbClr val="4AB1E4"/>
          </a:effectRef>
          <a:fontRef idx="minor">
            <a:srgbClr val="FFFFFF"/>
          </a:fontRef>
        </p:style>
        <p:txBody>
          <a:bodyPr wrap="square">
            <a:spAutoFit/>
          </a:bodyPr>
          <a:lstStyle/>
          <a:p>
            <a:pPr algn="ctr" defTabSz="92392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zh-CN" sz="3600" b="1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注意</a:t>
            </a:r>
            <a:endParaRPr lang="zh-CN" altLang="zh-CN" sz="3600" b="1" noProof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新知探究</a:t>
            </a:r>
            <a:endParaRPr lang="zh-CN" altLang="en-US" sz="27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 dirty="0"/>
          </a:p>
        </p:txBody>
      </p:sp>
      <p:sp>
        <p:nvSpPr>
          <p:cNvPr id="222" name="六边形 221"/>
          <p:cNvSpPr/>
          <p:nvPr/>
        </p:nvSpPr>
        <p:spPr>
          <a:xfrm>
            <a:off x="1964055" y="1597660"/>
            <a:ext cx="8425180" cy="3456305"/>
          </a:xfrm>
          <a:prstGeom prst="hexagon">
            <a:avLst>
              <a:gd name="adj" fmla="val 7494"/>
              <a:gd name="vf" fmla="val 115470"/>
            </a:avLst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223" name="矩形 222"/>
          <p:cNvSpPr/>
          <p:nvPr/>
        </p:nvSpPr>
        <p:spPr>
          <a:xfrm>
            <a:off x="2490727" y="1831450"/>
            <a:ext cx="7709934" cy="3046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解</a:t>
            </a:r>
            <a:r>
              <a:rPr lang="en-US" altLang="zh-CN" sz="2400" b="1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: </a:t>
            </a:r>
            <a:r>
              <a:rPr lang="zh-CN" alt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本周每天的水位记录为</a:t>
            </a:r>
            <a:endParaRPr lang="en-US" altLang="zh-CN" sz="2400" dirty="0">
              <a:solidFill>
                <a:srgbClr val="7030A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  <a:p>
            <a:r>
              <a:rPr lang="zh-CN" alt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周一</a:t>
            </a:r>
            <a:r>
              <a:rPr lang="en-US" altLang="zh-CN" sz="2400" dirty="0">
                <a:solidFill>
                  <a:srgbClr val="7030A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:33.4+0.20=33.60(m),</a:t>
            </a:r>
            <a:endParaRPr lang="en-US" altLang="zh-CN" sz="2400" dirty="0">
              <a:solidFill>
                <a:srgbClr val="7030A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  <a:p>
            <a:r>
              <a:rPr lang="zh-CN" alt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周二</a:t>
            </a:r>
            <a:r>
              <a:rPr lang="en-US" altLang="zh-CN" sz="2400" dirty="0">
                <a:solidFill>
                  <a:srgbClr val="7030A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:33.4+0.20+0.81=34.41(m),</a:t>
            </a:r>
            <a:endParaRPr lang="en-US" altLang="zh-CN" sz="2400" dirty="0">
              <a:solidFill>
                <a:srgbClr val="7030A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  <a:p>
            <a:r>
              <a:rPr lang="zh-CN" alt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周三</a:t>
            </a:r>
            <a:r>
              <a:rPr lang="en-US" altLang="zh-CN" sz="2400" dirty="0">
                <a:solidFill>
                  <a:srgbClr val="7030A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:33.4+0.20+0.81-0.35=34.06(m),</a:t>
            </a:r>
            <a:endParaRPr lang="en-US" altLang="zh-CN" sz="2400" dirty="0">
              <a:solidFill>
                <a:srgbClr val="7030A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  <a:p>
            <a:r>
              <a:rPr lang="zh-CN" alt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周四</a:t>
            </a:r>
            <a:r>
              <a:rPr lang="en-US" altLang="zh-CN" sz="2400" dirty="0">
                <a:solidFill>
                  <a:srgbClr val="7030A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:33.4+0.20+0.81-0.35+0.03=34.09(m),</a:t>
            </a:r>
            <a:endParaRPr lang="en-US" altLang="zh-CN" sz="2400" dirty="0">
              <a:solidFill>
                <a:srgbClr val="7030A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  <a:p>
            <a:r>
              <a:rPr lang="zh-CN" alt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周五</a:t>
            </a:r>
            <a:r>
              <a:rPr lang="en-US" altLang="zh-CN" sz="2400" dirty="0">
                <a:solidFill>
                  <a:srgbClr val="7030A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:33.4+0.20+0.81-0.35+0.03+0.28=34.37(m),</a:t>
            </a:r>
            <a:endParaRPr lang="en-US" altLang="zh-CN" sz="2400" dirty="0">
              <a:solidFill>
                <a:srgbClr val="7030A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  <a:p>
            <a:r>
              <a:rPr lang="zh-CN" alt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周六</a:t>
            </a:r>
            <a:r>
              <a:rPr lang="en-US" altLang="zh-CN" sz="2400" dirty="0">
                <a:solidFill>
                  <a:srgbClr val="7030A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:33.4+0.20+0.81-0.35+0.03+0.28-0.36=34.01(m),</a:t>
            </a:r>
            <a:endParaRPr lang="en-US" altLang="zh-CN" sz="2400" dirty="0">
              <a:solidFill>
                <a:srgbClr val="7030A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  <a:p>
            <a:r>
              <a:rPr lang="zh-CN" alt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周日</a:t>
            </a:r>
            <a:r>
              <a:rPr lang="en-US" altLang="zh-CN" sz="2400" dirty="0">
                <a:solidFill>
                  <a:srgbClr val="7030A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:33.4+0.20+0.81-0.35+0.03+0.28-0.36-0.01=34.00(m).</a:t>
            </a:r>
            <a:endParaRPr lang="en-US" altLang="zh-CN" sz="2400" dirty="0">
              <a:solidFill>
                <a:srgbClr val="7030A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新知探究</a:t>
            </a:r>
            <a:endParaRPr lang="zh-CN" altLang="en-US" sz="27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 dirty="0"/>
          </a:p>
        </p:txBody>
      </p:sp>
      <p:grpSp>
        <p:nvGrpSpPr>
          <p:cNvPr id="21" name="组合 20"/>
          <p:cNvGrpSpPr/>
          <p:nvPr/>
        </p:nvGrpSpPr>
        <p:grpSpPr>
          <a:xfrm>
            <a:off x="2351585" y="1484784"/>
            <a:ext cx="7859893" cy="2736304"/>
            <a:chOff x="827584" y="1484784"/>
            <a:chExt cx="7859893" cy="2736304"/>
          </a:xfrm>
        </p:grpSpPr>
        <p:sp>
          <p:nvSpPr>
            <p:cNvPr id="22" name="折角形 25"/>
            <p:cNvSpPr/>
            <p:nvPr/>
          </p:nvSpPr>
          <p:spPr>
            <a:xfrm>
              <a:off x="838605" y="1484784"/>
              <a:ext cx="7848872" cy="2736304"/>
            </a:xfrm>
            <a:prstGeom prst="foldedCorner">
              <a:avLst/>
            </a:prstGeom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827584" y="1490125"/>
              <a:ext cx="7626290" cy="25545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       </a:t>
              </a:r>
              <a:r>
                <a:rPr lang="zh-CN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所以周二的水位最高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周一的水位最低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它们都在警戒水位之上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其中最高水位与警戒水位的距离为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34</a:t>
              </a:r>
              <a:r>
                <a:rPr lang="en-US" altLang="zh-CN" sz="3200" i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41</a:t>
              </a:r>
              <a:r>
                <a:rPr lang="en-US" altLang="zh-CN" sz="3200" i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-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33</a:t>
              </a:r>
              <a:r>
                <a:rPr lang="en-US" altLang="zh-CN" sz="3200" i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4</a:t>
              </a:r>
              <a:r>
                <a:rPr lang="en-US" altLang="zh-CN" sz="3200" i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=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1</a:t>
              </a:r>
              <a:r>
                <a:rPr lang="en-US" altLang="zh-CN" sz="3200" i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01(m)</a:t>
              </a:r>
              <a:r>
                <a:rPr lang="zh-CN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或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+0</a:t>
              </a:r>
              <a:r>
                <a:rPr lang="en-US" altLang="zh-CN" sz="3200" i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2+0</a:t>
              </a:r>
              <a:r>
                <a:rPr lang="en-US" altLang="zh-CN" sz="3200" i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81</a:t>
              </a:r>
              <a:r>
                <a:rPr lang="en-US" altLang="zh-CN" sz="3200" i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=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1</a:t>
              </a:r>
              <a:r>
                <a:rPr lang="en-US" altLang="zh-CN" sz="3200" i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01(m);</a:t>
              </a:r>
              <a:r>
                <a:rPr lang="zh-CN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最低水位与警戒水位的距离为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33</a:t>
              </a:r>
              <a:r>
                <a:rPr lang="en-US" altLang="zh-CN" sz="3200" i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6</a:t>
              </a:r>
              <a:r>
                <a:rPr lang="en-US" altLang="zh-CN" sz="3200" i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-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33</a:t>
              </a:r>
              <a:r>
                <a:rPr lang="en-US" altLang="zh-CN" sz="3200" i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4</a:t>
              </a:r>
              <a:r>
                <a:rPr lang="en-US" altLang="zh-CN" sz="3200" i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=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0</a:t>
              </a:r>
              <a:r>
                <a:rPr lang="en-US" altLang="zh-CN" sz="3200" i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r>
                <a:rPr lang="en-US" altLang="zh-CN" sz="3200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2(m)</a:t>
              </a:r>
              <a:r>
                <a:rPr lang="en-US" altLang="zh-CN" sz="3200" i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endParaRPr lang="zh-CN" altLang="zh-CN" sz="320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新知探究</a:t>
            </a:r>
            <a:endParaRPr lang="zh-CN" altLang="en-US" sz="27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 dirty="0"/>
          </a:p>
        </p:txBody>
      </p:sp>
      <p:grpSp>
        <p:nvGrpSpPr>
          <p:cNvPr id="89" name="组合 88"/>
          <p:cNvGrpSpPr/>
          <p:nvPr/>
        </p:nvGrpSpPr>
        <p:grpSpPr>
          <a:xfrm>
            <a:off x="2021537" y="2274262"/>
            <a:ext cx="8328198" cy="1173789"/>
            <a:chOff x="467545" y="1844824"/>
            <a:chExt cx="7907762" cy="576064"/>
          </a:xfrm>
        </p:grpSpPr>
        <p:sp>
          <p:nvSpPr>
            <p:cNvPr id="90" name="对角圆角矩形 8"/>
            <p:cNvSpPr/>
            <p:nvPr/>
          </p:nvSpPr>
          <p:spPr>
            <a:xfrm>
              <a:off x="539552" y="1844824"/>
              <a:ext cx="7488832" cy="576064"/>
            </a:xfrm>
            <a:prstGeom prst="round2DiagRect">
              <a:avLst/>
            </a:prstGeom>
            <a:gradFill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91" name="矩形 90"/>
            <p:cNvSpPr/>
            <p:nvPr/>
          </p:nvSpPr>
          <p:spPr>
            <a:xfrm>
              <a:off x="467545" y="1851033"/>
              <a:ext cx="7907762" cy="5286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(2)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与上周末相比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本周末河流水位是上升了</a:t>
              </a:r>
              <a:endPara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还是下降了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?</a:t>
              </a:r>
              <a:endPara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4648296" y="978117"/>
            <a:ext cx="2343489" cy="1008112"/>
            <a:chOff x="5935182" y="341367"/>
            <a:chExt cx="2726484" cy="1728192"/>
          </a:xfrm>
        </p:grpSpPr>
        <p:sp>
          <p:nvSpPr>
            <p:cNvPr id="93" name="云形标注 16"/>
            <p:cNvSpPr/>
            <p:nvPr/>
          </p:nvSpPr>
          <p:spPr>
            <a:xfrm>
              <a:off x="5935182" y="341367"/>
              <a:ext cx="2726484" cy="1728192"/>
            </a:xfrm>
            <a:prstGeom prst="cloudCallout">
              <a:avLst/>
            </a:prstGeom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6430090" y="556352"/>
              <a:ext cx="1736671" cy="121351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zh-CN" altLang="en-US" sz="40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</a:rPr>
                <a:t>问题</a:t>
              </a:r>
              <a:r>
                <a:rPr lang="en-US" altLang="zh-CN" sz="40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</a:rPr>
                <a:t>2</a:t>
              </a:r>
              <a:endParaRPr lang="zh-CN" altLang="en-US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95" name="矩形 94"/>
          <p:cNvSpPr/>
          <p:nvPr/>
        </p:nvSpPr>
        <p:spPr>
          <a:xfrm>
            <a:off x="4342713" y="3714422"/>
            <a:ext cx="29546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先讨论后回答</a:t>
            </a:r>
            <a:endParaRPr lang="en-US" altLang="zh-CN" sz="3600" b="1" dirty="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2178071" y="4722533"/>
            <a:ext cx="7416824" cy="1569660"/>
            <a:chOff x="827584" y="764704"/>
            <a:chExt cx="7416824" cy="1569660"/>
          </a:xfrm>
        </p:grpSpPr>
        <p:sp>
          <p:nvSpPr>
            <p:cNvPr id="97" name="圆角矩形 11"/>
            <p:cNvSpPr/>
            <p:nvPr/>
          </p:nvSpPr>
          <p:spPr>
            <a:xfrm>
              <a:off x="827584" y="764704"/>
              <a:ext cx="7416824" cy="1569660"/>
            </a:xfrm>
            <a:prstGeom prst="roundRect">
              <a:avLst/>
            </a:prstGeom>
            <a:blipFill>
              <a:blip r:embed="rId2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98" name="矩形 97"/>
            <p:cNvSpPr/>
            <p:nvPr/>
          </p:nvSpPr>
          <p:spPr>
            <a:xfrm>
              <a:off x="827584" y="764704"/>
              <a:ext cx="7272808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zh-CN" sz="32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解</a:t>
              </a:r>
              <a:r>
                <a:rPr lang="en-US" altLang="zh-CN" sz="32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: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上周末的水位记录为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33</a:t>
              </a:r>
              <a:r>
                <a:rPr lang="en-US" altLang="zh-CN" sz="3200" i="1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40 m,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本周末的水位记录为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34</a:t>
              </a:r>
              <a:r>
                <a:rPr lang="en-US" altLang="zh-CN" sz="3200" i="1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00 m, 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与上周末相比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本周末河流水位是上升了</a:t>
              </a:r>
              <a:r>
                <a:rPr lang="en-US" altLang="zh-CN" sz="3200" i="1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endParaRPr lang="zh-CN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新知探究</a:t>
            </a:r>
            <a:endParaRPr lang="zh-CN" altLang="en-US" sz="27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 dirty="0"/>
          </a:p>
        </p:txBody>
      </p:sp>
      <p:grpSp>
        <p:nvGrpSpPr>
          <p:cNvPr id="16" name="组合 15"/>
          <p:cNvGrpSpPr/>
          <p:nvPr/>
        </p:nvGrpSpPr>
        <p:grpSpPr>
          <a:xfrm>
            <a:off x="1941583" y="2780929"/>
            <a:ext cx="6205206" cy="648071"/>
            <a:chOff x="467545" y="1844824"/>
            <a:chExt cx="7907762" cy="370326"/>
          </a:xfrm>
        </p:grpSpPr>
        <p:sp>
          <p:nvSpPr>
            <p:cNvPr id="17" name="对角圆角矩形 5"/>
            <p:cNvSpPr/>
            <p:nvPr/>
          </p:nvSpPr>
          <p:spPr>
            <a:xfrm>
              <a:off x="539552" y="1844824"/>
              <a:ext cx="7488831" cy="370326"/>
            </a:xfrm>
            <a:prstGeom prst="round2DiagRect">
              <a:avLst/>
            </a:prstGeom>
            <a:gradFill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467545" y="1851033"/>
              <a:ext cx="7907762" cy="3341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(3)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完成下面的本周水位记录表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:</a:t>
              </a:r>
              <a:endPara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618800" y="1160746"/>
            <a:ext cx="2343489" cy="1008112"/>
            <a:chOff x="5935182" y="341367"/>
            <a:chExt cx="2726484" cy="1728192"/>
          </a:xfrm>
        </p:grpSpPr>
        <p:sp>
          <p:nvSpPr>
            <p:cNvPr id="20" name="云形标注 8"/>
            <p:cNvSpPr/>
            <p:nvPr/>
          </p:nvSpPr>
          <p:spPr>
            <a:xfrm>
              <a:off x="5935182" y="341367"/>
              <a:ext cx="2726484" cy="1728192"/>
            </a:xfrm>
            <a:prstGeom prst="cloudCallout">
              <a:avLst/>
            </a:prstGeom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6430090" y="556352"/>
              <a:ext cx="1736671" cy="121351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zh-CN" altLang="en-US" sz="40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</a:rPr>
                <a:t>问题</a:t>
              </a:r>
              <a:r>
                <a:rPr lang="en-US" altLang="zh-CN" sz="40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</a:rPr>
                <a:t>3</a:t>
              </a:r>
              <a:endParaRPr lang="zh-CN" altLang="en-US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22" name="表格 21"/>
          <p:cNvGraphicFramePr>
            <a:graphicFrameLocks noGrp="1"/>
          </p:cNvGraphicFramePr>
          <p:nvPr/>
        </p:nvGraphicFramePr>
        <p:xfrm>
          <a:off x="2148575" y="3753034"/>
          <a:ext cx="7824192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/>
                <a:gridCol w="1152128"/>
                <a:gridCol w="936104"/>
                <a:gridCol w="887760"/>
                <a:gridCol w="978024"/>
                <a:gridCol w="978024"/>
                <a:gridCol w="978024"/>
                <a:gridCol w="978024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星期</a:t>
                      </a: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一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二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三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四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五</a:t>
                      </a:r>
                      <a:endParaRPr lang="zh-CN" sz="3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六</a:t>
                      </a:r>
                      <a:endParaRPr lang="zh-CN" sz="3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日</a:t>
                      </a:r>
                      <a:endParaRPr lang="zh-CN" sz="3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水位</a:t>
                      </a: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记录</a:t>
                      </a: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3200" i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3200" i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/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m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33</a:t>
                      </a: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60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 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 </a:t>
                      </a:r>
                      <a:endParaRPr lang="zh-CN" sz="3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 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 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 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 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新知探究</a:t>
            </a:r>
            <a:endParaRPr lang="zh-CN" altLang="en-US" sz="27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2226867" y="1473857"/>
            <a:ext cx="33954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解</a:t>
            </a: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: </a:t>
            </a:r>
            <a:r>
              <a:rPr lang="zh-CN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表格填写如下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:</a:t>
            </a:r>
            <a:endParaRPr lang="zh-CN" altLang="zh-CN" sz="3200" dirty="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graphicFrame>
        <p:nvGraphicFramePr>
          <p:cNvPr id="15" name="表格 14"/>
          <p:cNvGraphicFramePr>
            <a:graphicFrameLocks noGrp="1"/>
          </p:cNvGraphicFramePr>
          <p:nvPr/>
        </p:nvGraphicFramePr>
        <p:xfrm>
          <a:off x="2030095" y="2550652"/>
          <a:ext cx="8568690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2345"/>
                <a:gridCol w="1208405"/>
                <a:gridCol w="1133475"/>
                <a:gridCol w="1132840"/>
                <a:gridCol w="1057910"/>
                <a:gridCol w="1133475"/>
                <a:gridCol w="981710"/>
                <a:gridCol w="938530"/>
              </a:tblGrid>
              <a:tr h="609600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星期</a:t>
                      </a: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一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二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三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四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五</a:t>
                      </a:r>
                      <a:endParaRPr lang="zh-CN" sz="3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六</a:t>
                      </a:r>
                      <a:endParaRPr lang="zh-CN" sz="3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日</a:t>
                      </a:r>
                      <a:endParaRPr lang="zh-CN" sz="3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水位</a:t>
                      </a: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记录</a:t>
                      </a: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3200" i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sz="3200" i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/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m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33</a:t>
                      </a:r>
                      <a:r>
                        <a:rPr lang="en-US" sz="28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60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34</a:t>
                      </a:r>
                      <a:r>
                        <a:rPr lang="en-US" sz="28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41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34</a:t>
                      </a:r>
                      <a:r>
                        <a:rPr lang="en-US" sz="28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06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34</a:t>
                      </a:r>
                      <a:r>
                        <a:rPr lang="en-US" sz="28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09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34</a:t>
                      </a:r>
                      <a:r>
                        <a:rPr lang="en-US" sz="28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37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34</a:t>
                      </a:r>
                      <a:r>
                        <a:rPr lang="en-US" sz="28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01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34</a:t>
                      </a:r>
                      <a:r>
                        <a:rPr lang="en-US" sz="28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00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新知探究</a:t>
            </a:r>
            <a:endParaRPr lang="zh-CN" altLang="en-US" sz="27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2225570" y="2492896"/>
            <a:ext cx="7830870" cy="2000548"/>
          </a:xfrm>
          <a:prstGeom prst="rect">
            <a:avLst/>
          </a:prstGeom>
          <a:solidFill>
            <a:schemeClr val="accent3"/>
          </a:solidFill>
          <a:ln cmpd="dbl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bevel/>
          </a:ln>
          <a:effectLst>
            <a:innerShdw blurRad="63500" dist="50800" dir="13500000">
              <a:schemeClr val="accent2">
                <a:alpha val="50000"/>
              </a:schemeClr>
            </a:innerShdw>
          </a:effectLst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例题：</a:t>
            </a:r>
            <a:r>
              <a:rPr lang="zh-CN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某商店一星期中每天的收支情况如下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(</a:t>
            </a:r>
            <a:r>
              <a:rPr lang="zh-CN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收入为正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,</a:t>
            </a:r>
            <a:r>
              <a:rPr lang="zh-CN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支出为负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,</a:t>
            </a:r>
            <a:r>
              <a:rPr lang="zh-CN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单位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:</a:t>
            </a:r>
            <a:r>
              <a:rPr lang="zh-CN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元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):</a:t>
            </a:r>
            <a:endParaRPr lang="zh-CN" altLang="zh-CN" sz="3200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+17</a:t>
            </a:r>
            <a:r>
              <a:rPr lang="en-US" altLang="zh-CN" sz="2800" i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.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85,</a:t>
            </a:r>
            <a:r>
              <a:rPr lang="en-US" altLang="zh-CN" sz="2800" i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-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lang="en-US" altLang="zh-CN" sz="2800" i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.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72,0,</a:t>
            </a:r>
            <a:r>
              <a:rPr lang="en-US" altLang="zh-CN" sz="2800" i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-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41</a:t>
            </a:r>
            <a:r>
              <a:rPr lang="en-US" altLang="zh-CN" sz="2800" i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.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28,</a:t>
            </a:r>
            <a:r>
              <a:rPr lang="en-US" altLang="zh-CN" sz="2800" i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-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17</a:t>
            </a:r>
            <a:r>
              <a:rPr lang="en-US" altLang="zh-CN" sz="2800" i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.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85,10</a:t>
            </a:r>
            <a:r>
              <a:rPr lang="en-US" altLang="zh-CN" sz="2800" i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.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86,89</a:t>
            </a:r>
            <a:r>
              <a:rPr lang="en-US" altLang="zh-CN" sz="2800" i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.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14</a:t>
            </a:r>
            <a:r>
              <a:rPr lang="en-US" altLang="zh-CN" sz="2800" i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.</a:t>
            </a:r>
            <a:endParaRPr lang="zh-CN" altLang="zh-CN" sz="2800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  <a:p>
            <a:r>
              <a:rPr lang="zh-CN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则该商店这星期合计收入或支出多少元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?</a:t>
            </a:r>
            <a:endParaRPr lang="zh-CN" altLang="zh-CN" sz="3200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3" name="WordArt 17"/>
          <p:cNvSpPr>
            <a:spLocks noChangeArrowheads="1" noChangeShapeType="1" noTextEdit="1"/>
          </p:cNvSpPr>
          <p:nvPr/>
        </p:nvSpPr>
        <p:spPr bwMode="auto">
          <a:xfrm>
            <a:off x="4727848" y="1196753"/>
            <a:ext cx="2196244" cy="69481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 rtl="0">
              <a:buNone/>
            </a:pPr>
            <a:r>
              <a:rPr lang="zh-CN" altLang="en-US" sz="3600" kern="10" dirty="0">
                <a:ln w="9525">
                  <a:round/>
                </a:ln>
                <a:gradFill rotWithShape="0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Times New Roman" panose="02020603050405020304" pitchFamily="18" charset="0"/>
                <a:ea typeface="微软雅黑" panose="020B0503020204020204" pitchFamily="34" charset="-122"/>
              </a:rPr>
              <a:t>例题示范</a:t>
            </a:r>
            <a:endParaRPr lang="zh-CN" altLang="en-US" sz="3600" kern="10" dirty="0">
              <a:ln w="9525">
                <a:round/>
              </a:ln>
              <a:gradFill rotWithShape="0">
                <a:gsLst>
                  <a:gs pos="0">
                    <a:srgbClr val="DCEBF5"/>
                  </a:gs>
                  <a:gs pos="8000">
                    <a:srgbClr val="83A7C3"/>
                  </a:gs>
                  <a:gs pos="13000">
                    <a:srgbClr val="768FB9"/>
                  </a:gs>
                  <a:gs pos="21001">
                    <a:srgbClr val="83A7C3"/>
                  </a:gs>
                  <a:gs pos="52000">
                    <a:srgbClr val="FFFFFF"/>
                  </a:gs>
                  <a:gs pos="56000">
                    <a:srgbClr val="9C6563"/>
                  </a:gs>
                  <a:gs pos="58000">
                    <a:srgbClr val="80302D"/>
                  </a:gs>
                  <a:gs pos="71001">
                    <a:srgbClr val="C0524E"/>
                  </a:gs>
                  <a:gs pos="94000">
                    <a:srgbClr val="EBDAD4"/>
                  </a:gs>
                  <a:gs pos="100000">
                    <a:srgbClr val="55261C"/>
                  </a:gs>
                </a:gsLst>
                <a:lin ang="5400000" scaled="1"/>
              </a:gra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新知探究</a:t>
            </a:r>
            <a:endParaRPr lang="zh-CN" altLang="en-US" sz="27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2066290" y="1797050"/>
            <a:ext cx="7488555" cy="3440430"/>
            <a:chOff x="747144" y="3573017"/>
            <a:chExt cx="7488832" cy="2867904"/>
          </a:xfrm>
        </p:grpSpPr>
        <p:sp>
          <p:nvSpPr>
            <p:cNvPr id="6" name="圆角矩形 2"/>
            <p:cNvSpPr/>
            <p:nvPr/>
          </p:nvSpPr>
          <p:spPr>
            <a:xfrm>
              <a:off x="747144" y="3573017"/>
              <a:ext cx="7488832" cy="2867904"/>
            </a:xfrm>
            <a:prstGeom prst="roundRect">
              <a:avLst/>
            </a:prstGeom>
            <a:solidFill>
              <a:schemeClr val="accent6">
                <a:alpha val="27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827584" y="3645024"/>
              <a:ext cx="7272808" cy="25391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解</a:t>
              </a:r>
              <a:r>
                <a:rPr lang="en-US" altLang="zh-CN" sz="32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:</a:t>
              </a:r>
              <a:r>
                <a:rPr lang="en-US" altLang="zh-CN" sz="3200" b="1" i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 </a:t>
              </a:r>
              <a:r>
                <a:rPr lang="en-US" altLang="zh-CN" sz="3200" dirty="0">
                  <a:solidFill>
                    <a:srgbClr val="C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+17.85+(-2.72)+0+(-41.28)</a:t>
              </a:r>
              <a:endParaRPr lang="en-US" altLang="zh-CN" sz="32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en-US" altLang="zh-CN" sz="3200" dirty="0">
                  <a:solidFill>
                    <a:srgbClr val="C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+(-17.85)+10.86+89.14</a:t>
              </a:r>
              <a:endParaRPr lang="en-US" altLang="zh-CN" sz="32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en-US" altLang="zh-CN" sz="3200" dirty="0">
                  <a:solidFill>
                    <a:srgbClr val="C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=[+17.85+(-17.85)]+[(-2.72)</a:t>
              </a:r>
              <a:endParaRPr lang="en-US" altLang="zh-CN" sz="32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en-US" altLang="zh-CN" sz="3200" dirty="0">
                  <a:solidFill>
                    <a:srgbClr val="C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+(-41.28)]+(10.86+89.14)</a:t>
              </a:r>
              <a:endParaRPr lang="en-US" altLang="zh-CN" sz="32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en-US" altLang="zh-CN" sz="3200" dirty="0">
                  <a:solidFill>
                    <a:srgbClr val="C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=0+(-44)+100=+56(</a:t>
              </a:r>
              <a:r>
                <a:rPr lang="zh-CN" altLang="en-US" sz="3200" dirty="0">
                  <a:solidFill>
                    <a:srgbClr val="C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元</a:t>
              </a:r>
              <a:r>
                <a:rPr lang="en-US" altLang="zh-CN" sz="3200" dirty="0">
                  <a:solidFill>
                    <a:srgbClr val="C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).</a:t>
              </a:r>
              <a:endParaRPr lang="en-US" altLang="zh-CN" sz="32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zh-CN" altLang="en-US" sz="3200" dirty="0">
                  <a:solidFill>
                    <a:srgbClr val="C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答</a:t>
              </a:r>
              <a:r>
                <a:rPr lang="en-US" altLang="zh-CN" sz="3200" dirty="0">
                  <a:solidFill>
                    <a:srgbClr val="C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:</a:t>
              </a:r>
              <a:r>
                <a:rPr lang="zh-CN" altLang="en-US" sz="3200" dirty="0">
                  <a:solidFill>
                    <a:srgbClr val="C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该商店这星期合计收入</a:t>
              </a:r>
              <a:r>
                <a:rPr lang="en-US" altLang="zh-CN" sz="3200" dirty="0">
                  <a:solidFill>
                    <a:srgbClr val="C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56</a:t>
              </a:r>
              <a:r>
                <a:rPr lang="zh-CN" altLang="en-US" sz="3200" dirty="0">
                  <a:solidFill>
                    <a:srgbClr val="C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元</a:t>
              </a:r>
              <a:r>
                <a:rPr lang="en-US" altLang="zh-CN" sz="3200" dirty="0">
                  <a:solidFill>
                    <a:srgbClr val="C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endParaRPr lang="en-US" altLang="zh-CN" sz="32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新知探究</a:t>
            </a:r>
            <a:endParaRPr lang="zh-CN" altLang="en-US" sz="27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2999656" y="2353920"/>
            <a:ext cx="6408712" cy="3235321"/>
            <a:chOff x="893231" y="1826426"/>
            <a:chExt cx="7488832" cy="4969025"/>
          </a:xfrm>
        </p:grpSpPr>
        <p:sp>
          <p:nvSpPr>
            <p:cNvPr id="9" name="折角形 3"/>
            <p:cNvSpPr/>
            <p:nvPr/>
          </p:nvSpPr>
          <p:spPr>
            <a:xfrm>
              <a:off x="893231" y="1826426"/>
              <a:ext cx="7488832" cy="4969025"/>
            </a:xfrm>
            <a:prstGeom prst="foldedCorner">
              <a:avLst/>
            </a:prstGeom>
            <a:gradFill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15777" y="1850359"/>
              <a:ext cx="7328630" cy="46797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       将有理数减法转化为加法时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要同时改变两个符号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: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一是运算符号减号变为加号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二是性质符号即减数变为它的相反数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有理数的加减混合运算应结合运算律和运算顺序进行运算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endParaRPr lang="zh-CN" altLang="zh-CN" sz="3200" b="1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圆角矩形 1"/>
          <p:cNvSpPr/>
          <p:nvPr/>
        </p:nvSpPr>
        <p:spPr>
          <a:xfrm>
            <a:off x="4999990" y="1245870"/>
            <a:ext cx="2192020" cy="714962"/>
          </a:xfrm>
          <a:prstGeom prst="roundRect">
            <a:avLst/>
          </a:prstGeom>
          <a:ln w="76200">
            <a:solidFill>
              <a:srgbClr val="FFFFFF"/>
            </a:solidFill>
          </a:ln>
          <a:effectLst>
            <a:glow rad="228600">
              <a:srgbClr val="4AB1E4">
                <a:satMod val="175000"/>
                <a:alpha val="40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rgbClr val="4AB1E4"/>
          </a:lnRef>
          <a:fillRef idx="3">
            <a:srgbClr val="4AB1E4"/>
          </a:fillRef>
          <a:effectRef idx="3">
            <a:srgbClr val="4AB1E4"/>
          </a:effectRef>
          <a:fontRef idx="minor">
            <a:srgbClr val="FFFFFF"/>
          </a:fontRef>
        </p:style>
        <p:txBody>
          <a:bodyPr wrap="square">
            <a:spAutoFit/>
          </a:bodyPr>
          <a:lstStyle/>
          <a:p>
            <a:pPr algn="ctr" defTabSz="92392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zh-CN" sz="3600" b="1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知识拓展</a:t>
            </a:r>
            <a:endParaRPr lang="zh-CN" altLang="zh-CN" sz="3600" b="1" noProof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巩固练习</a:t>
            </a:r>
            <a:endParaRPr lang="zh-CN" altLang="en-US" sz="27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 dirty="0"/>
          </a:p>
        </p:txBody>
      </p:sp>
      <p:sp>
        <p:nvSpPr>
          <p:cNvPr id="38" name="矩形 37"/>
          <p:cNvSpPr/>
          <p:nvPr/>
        </p:nvSpPr>
        <p:spPr>
          <a:xfrm>
            <a:off x="984739" y="762061"/>
            <a:ext cx="102412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1.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小明的父亲上星期六买进某公司股票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1000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股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,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每股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27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元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,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下表为本周内每日该股票的涨跌情况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(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单位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: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元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).</a:t>
            </a:r>
            <a:endParaRPr lang="zh-CN" altLang="zh-CN" sz="3200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graphicFrame>
        <p:nvGraphicFramePr>
          <p:cNvPr id="39" name="表格 38"/>
          <p:cNvGraphicFramePr>
            <a:graphicFrameLocks noGrp="1"/>
          </p:cNvGraphicFramePr>
          <p:nvPr/>
        </p:nvGraphicFramePr>
        <p:xfrm>
          <a:off x="2403382" y="1842866"/>
          <a:ext cx="6628076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9135"/>
                <a:gridCol w="719018"/>
                <a:gridCol w="1092451"/>
                <a:gridCol w="946868"/>
                <a:gridCol w="946868"/>
                <a:gridCol w="946868"/>
                <a:gridCol w="946868"/>
              </a:tblGrid>
              <a:tr h="382585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星期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一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二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三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四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五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六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52320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每股</a:t>
                      </a:r>
                      <a:endParaRPr lang="en-US" altLang="zh-CN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变化</a:t>
                      </a:r>
                      <a:endParaRPr lang="en-US" altLang="zh-CN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CN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CN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情况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i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+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4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i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+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4</a:t>
                      </a: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5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-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1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-</a:t>
                      </a:r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2</a:t>
                      </a:r>
                      <a:r>
                        <a:rPr lang="en-US" sz="3200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.</a:t>
                      </a:r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5</a:t>
                      </a:r>
                      <a:endParaRPr lang="zh-CN" sz="3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-</a:t>
                      </a:r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6</a:t>
                      </a:r>
                      <a:endParaRPr lang="zh-CN" sz="3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3200" i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+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/>
                        </a:rPr>
                        <a:t>2</a:t>
                      </a:r>
                      <a:endParaRPr lang="zh-CN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5" name="组合 4"/>
          <p:cNvGrpSpPr/>
          <p:nvPr/>
        </p:nvGrpSpPr>
        <p:grpSpPr>
          <a:xfrm>
            <a:off x="450167" y="3899417"/>
            <a:ext cx="11465168" cy="2656125"/>
            <a:chOff x="899592" y="1268760"/>
            <a:chExt cx="7488832" cy="4031873"/>
          </a:xfrm>
        </p:grpSpPr>
        <p:sp>
          <p:nvSpPr>
            <p:cNvPr id="6" name="折角形 5"/>
            <p:cNvSpPr/>
            <p:nvPr/>
          </p:nvSpPr>
          <p:spPr>
            <a:xfrm>
              <a:off x="899592" y="1268760"/>
              <a:ext cx="7488832" cy="4031873"/>
            </a:xfrm>
            <a:prstGeom prst="foldedCorner">
              <a:avLst/>
            </a:prstGeom>
            <a:blipFill>
              <a:blip r:embed="rId2" cstate="print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899592" y="1268760"/>
              <a:ext cx="7213170" cy="31858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(1)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星期三收盘时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每股是多少元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?</a:t>
              </a:r>
              <a:endParaRPr lang="zh-CN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(2)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本周内最高收盘价是每股多少元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?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最低收盘价是每股多少元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?</a:t>
              </a:r>
              <a:endParaRPr lang="zh-CN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(3)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已知小明父亲买进股票时付了交易额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1</a:t>
              </a:r>
              <a:r>
                <a:rPr lang="en-US" altLang="zh-CN" sz="3200" i="1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5‰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的手续费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卖出时需付成交额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1</a:t>
              </a:r>
              <a:r>
                <a:rPr lang="en-US" altLang="zh-CN" sz="3200" i="1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5‰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的手续费和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1‰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的交易税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如果他在周六收盘时将全部股票卖出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他的收益情况如何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?</a:t>
              </a:r>
              <a:endParaRPr lang="zh-CN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巩固练习</a:t>
            </a:r>
            <a:endParaRPr lang="zh-CN" altLang="en-US" sz="27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2068352" y="1484784"/>
            <a:ext cx="7988088" cy="3096344"/>
            <a:chOff x="755576" y="3717032"/>
            <a:chExt cx="8136904" cy="1605634"/>
          </a:xfrm>
        </p:grpSpPr>
        <p:sp>
          <p:nvSpPr>
            <p:cNvPr id="9" name="五边形 2"/>
            <p:cNvSpPr/>
            <p:nvPr/>
          </p:nvSpPr>
          <p:spPr>
            <a:xfrm>
              <a:off x="755576" y="3717033"/>
              <a:ext cx="8136904" cy="1605633"/>
            </a:xfrm>
            <a:prstGeom prst="homePlate">
              <a:avLst/>
            </a:prstGeom>
            <a:gradFill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755576" y="3717032"/>
              <a:ext cx="7438667" cy="15795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解</a:t>
              </a:r>
              <a:r>
                <a:rPr lang="en-US" altLang="zh-CN" sz="32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: 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周一收盘每股价格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27+4=31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元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endPara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周二收盘每股价格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31+4.5=35.5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元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周</a:t>
              </a:r>
              <a:endPara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三收盘每股价格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35.5-1=34.5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元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 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周四收盘每股价格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34.5-2.5=32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元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周五收盘每</a:t>
              </a:r>
              <a:endPara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股价格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32-6=26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元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周六收盘每股价格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26+2=28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元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endPara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巩固练习</a:t>
            </a:r>
            <a:endParaRPr lang="zh-CN" altLang="en-US" sz="27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 dirty="0"/>
          </a:p>
        </p:txBody>
      </p:sp>
      <p:grpSp>
        <p:nvGrpSpPr>
          <p:cNvPr id="6" name="组合 5"/>
          <p:cNvGrpSpPr/>
          <p:nvPr/>
        </p:nvGrpSpPr>
        <p:grpSpPr>
          <a:xfrm>
            <a:off x="1955540" y="1397152"/>
            <a:ext cx="8280920" cy="5040559"/>
            <a:chOff x="755576" y="3717032"/>
            <a:chExt cx="8136904" cy="2809859"/>
          </a:xfrm>
        </p:grpSpPr>
        <p:sp>
          <p:nvSpPr>
            <p:cNvPr id="7" name="五边形 2"/>
            <p:cNvSpPr/>
            <p:nvPr/>
          </p:nvSpPr>
          <p:spPr>
            <a:xfrm>
              <a:off x="755576" y="3717033"/>
              <a:ext cx="8136904" cy="2809858"/>
            </a:xfrm>
            <a:prstGeom prst="homePlate">
              <a:avLst/>
            </a:prstGeom>
            <a:gradFill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755576" y="3717032"/>
              <a:ext cx="7438667" cy="27965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则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:</a:t>
              </a:r>
              <a:endPara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(1)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周三收盘时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每股是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34.5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元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endPara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(2)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本周收盘最高价是每股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35.5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元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最低</a:t>
              </a:r>
              <a:endPara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收盘价是每股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26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元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.</a:t>
              </a:r>
              <a:endPara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(3)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买入时交易额为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27×1000=27000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元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手续费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27000×1.5‰=40.5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元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卖出时交易额为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28×1000=28000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元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手续费和交</a:t>
              </a:r>
              <a:endPara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易税共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28000×(1.5‰+1‰)=70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元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,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所</a:t>
              </a:r>
              <a:endPara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以总收益为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28000-27000-40.5-70=889.5(</a:t>
              </a:r>
              <a:r>
                <a:rPr lang="zh-CN" altLang="en-US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元</a:t>
              </a:r>
              <a:r>
                <a:rPr lang="en-US" altLang="zh-CN" sz="3200" dirty="0">
                  <a:latin typeface="Times New Roman" panose="02020603050405020304" pitchFamily="18" charset="0"/>
                  <a:ea typeface="微软雅黑" panose="020B0503020204020204" pitchFamily="34" charset="-122"/>
                </a:rPr>
                <a:t>).</a:t>
              </a:r>
              <a:endPara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课堂小结</a:t>
            </a:r>
            <a:endParaRPr lang="zh-CN" altLang="en-US" sz="27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 dirty="0"/>
          </a:p>
        </p:txBody>
      </p:sp>
      <p:sp>
        <p:nvSpPr>
          <p:cNvPr id="13" name="流程图: 文档 12"/>
          <p:cNvSpPr/>
          <p:nvPr/>
        </p:nvSpPr>
        <p:spPr>
          <a:xfrm>
            <a:off x="2335010" y="2676478"/>
            <a:ext cx="7118235" cy="2293311"/>
          </a:xfrm>
          <a:prstGeom prst="flowChartDocumen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303704" y="2953565"/>
            <a:ext cx="69127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1</a:t>
            </a:r>
            <a:r>
              <a:rPr lang="en-US" altLang="zh-CN" sz="3200" i="1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.</a:t>
            </a:r>
            <a:r>
              <a:rPr lang="zh-CN" altLang="zh-CN" sz="32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用正、负数表示相反意义的量</a:t>
            </a:r>
            <a:r>
              <a:rPr lang="en-US" altLang="zh-CN" sz="3200" i="1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.</a:t>
            </a:r>
            <a:endParaRPr lang="zh-CN" altLang="zh-CN" sz="32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303704" y="3681384"/>
            <a:ext cx="69127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lang="en-US" altLang="zh-CN" sz="3200" i="1" dirty="0">
                <a:solidFill>
                  <a:srgbClr val="00B05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.</a:t>
            </a:r>
            <a:r>
              <a:rPr lang="zh-CN" altLang="zh-CN" sz="3200" dirty="0">
                <a:solidFill>
                  <a:srgbClr val="00B05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利用有理数的加减混合运算解决实际问题</a:t>
            </a:r>
            <a:r>
              <a:rPr lang="en-US" altLang="zh-CN" sz="3200" i="1" dirty="0">
                <a:solidFill>
                  <a:srgbClr val="00B05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.</a:t>
            </a:r>
            <a:endParaRPr lang="zh-CN" altLang="zh-CN" sz="3200" dirty="0">
              <a:solidFill>
                <a:srgbClr val="00B05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9" name="圆角矩形 3"/>
          <p:cNvSpPr/>
          <p:nvPr/>
        </p:nvSpPr>
        <p:spPr>
          <a:xfrm>
            <a:off x="4664075" y="1534324"/>
            <a:ext cx="2192020" cy="714962"/>
          </a:xfrm>
          <a:prstGeom prst="roundRect">
            <a:avLst/>
          </a:prstGeom>
          <a:ln w="76200">
            <a:solidFill>
              <a:srgbClr val="FFFFFF"/>
            </a:solidFill>
          </a:ln>
          <a:effectLst>
            <a:glow rad="228600">
              <a:srgbClr val="4AB1E4">
                <a:satMod val="175000"/>
                <a:alpha val="40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rgbClr val="4AB1E4"/>
          </a:lnRef>
          <a:fillRef idx="3">
            <a:srgbClr val="4AB1E4"/>
          </a:fillRef>
          <a:effectRef idx="3">
            <a:srgbClr val="4AB1E4"/>
          </a:effectRef>
          <a:fontRef idx="minor">
            <a:srgbClr val="FFFFFF"/>
          </a:fontRef>
        </p:style>
        <p:txBody>
          <a:bodyPr wrap="square">
            <a:spAutoFit/>
          </a:bodyPr>
          <a:lstStyle/>
          <a:p>
            <a:pPr algn="ctr" defTabSz="92392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zh-CN" sz="3600" b="1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小结思考</a:t>
            </a:r>
            <a:endParaRPr lang="zh-CN" altLang="zh-CN" sz="3600" b="1" noProof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/>
          <p:cNvSpPr txBox="1">
            <a:spLocks noChangeArrowheads="1"/>
          </p:cNvSpPr>
          <p:nvPr/>
        </p:nvSpPr>
        <p:spPr bwMode="auto">
          <a:xfrm>
            <a:off x="1426872" y="235139"/>
            <a:ext cx="1951038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2700" b="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课堂小测</a:t>
            </a:r>
            <a:endParaRPr lang="zh-CN" altLang="en-US" sz="2700" b="0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1548581" y="1288712"/>
            <a:ext cx="8760542" cy="3322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某市中区出租车司机小李某一时段全是在中山东路上来回行驶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你能否知道在他将最后一位乘客送到目的地时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他距离出车的出发点有多远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?</a:t>
            </a:r>
            <a:endParaRPr lang="en-US" altLang="zh-CN" sz="2800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  </a:t>
            </a:r>
            <a:r>
              <a:rPr lang="zh-CN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如果规定向东为正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,</a:t>
            </a:r>
            <a:r>
              <a:rPr lang="zh-CN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向西为负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,</a:t>
            </a:r>
            <a:r>
              <a:rPr lang="zh-CN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司机小李行车里程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(</a:t>
            </a:r>
            <a:r>
              <a:rPr lang="zh-CN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单位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:</a:t>
            </a:r>
            <a:r>
              <a:rPr lang="zh-CN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千米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)</a:t>
            </a:r>
            <a:r>
              <a:rPr lang="zh-CN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为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15,-2, 5,-1, -10, -3,-2,12,4,-5</a:t>
            </a:r>
            <a:r>
              <a:rPr lang="en-US" altLang="zh-CN" sz="2800" i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.</a:t>
            </a:r>
            <a:endParaRPr lang="zh-CN" altLang="zh-CN" sz="2800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1548581" y="5066685"/>
            <a:ext cx="8760542" cy="1076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解</a:t>
            </a: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: 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该出租车离出发点的距离为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15+(-2)+5+(-1)+</a:t>
            </a:r>
            <a:endParaRPr lang="en-US" altLang="zh-CN" sz="3200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(-10)+( -3)+( -2)+12+4+( -5)=13(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千米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).</a:t>
            </a:r>
            <a:endParaRPr lang="zh-CN" altLang="zh-CN" sz="3200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88" grpId="0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a"/>
  <p:tag name="KSO_WM_UNIT_INDEX" val="1"/>
  <p:tag name="KSO_WM_UNIT_ID" val="custom596_12*a*1"/>
  <p:tag name="KSO_WM_UNIT_CLEAR" val="1"/>
  <p:tag name="KSO_WM_UNIT_LAYERLEVEL" val="1"/>
  <p:tag name="KSO_WM_UNIT_VALUE" val="13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6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9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1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5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7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9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1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5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7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9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31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3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35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37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39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41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2343</Words>
  <Application>WPS 演示</Application>
  <PresentationFormat>宽屏</PresentationFormat>
  <Paragraphs>372</Paragraphs>
  <Slides>20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8" baseType="lpstr">
      <vt:lpstr>Arial</vt:lpstr>
      <vt:lpstr>宋体</vt:lpstr>
      <vt:lpstr>Wingdings</vt:lpstr>
      <vt:lpstr>黑体</vt:lpstr>
      <vt:lpstr>Wingdings 2</vt:lpstr>
      <vt:lpstr>Calibri</vt:lpstr>
      <vt:lpstr>微软雅黑</vt:lpstr>
      <vt:lpstr>Times New Roman</vt:lpstr>
      <vt:lpstr>Times New Roman</vt:lpstr>
      <vt:lpstr>Franklin Gothic Book</vt:lpstr>
      <vt:lpstr>Arial Unicode MS</vt:lpstr>
      <vt:lpstr>隶书</vt:lpstr>
      <vt:lpstr>Franklin Gothic Medium</vt:lpstr>
      <vt:lpstr>华文楷体</vt:lpstr>
      <vt:lpstr>楷体_GB2312</vt:lpstr>
      <vt:lpstr>新宋体</vt:lpstr>
      <vt:lpstr>Office 主题</vt:lpstr>
      <vt:lpstr>跋涉</vt:lpstr>
      <vt:lpstr>第二章 有理数及其运算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/>
  <cp:keywords>www.czsx.com.cn</cp:keywords>
  <dc:description>www.czsx.com.cn</dc:description>
  <dc:subject>www.czsx.com.cn</dc:subject>
  <cp:category>www.czsx.com.cn</cp:category>
  <cp:lastModifiedBy>My</cp:lastModifiedBy>
  <cp:revision>19</cp:revision>
  <dcterms:created xsi:type="dcterms:W3CDTF">2018-03-01T02:03:00Z</dcterms:created>
  <dcterms:modified xsi:type="dcterms:W3CDTF">2021-01-19T01:35:35Z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2052-11.1.0.9208</vt:lpwstr>
  </property>
</Properties>
</file>