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1A91072-A62B-45BB-8261-0C4C77DD60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11A8042-C0F9-4ACB-8FF1-2E9A289551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8470339-8F85-41BD-BF41-432C3E81D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4BD34-547E-4FD7-BB85-9CD470AF0A55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7444BEA-C122-4ACA-BC74-0F040F201F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6C570E9-2D85-421A-B5B5-D22C9E014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8CFC-FB6A-41BD-8486-05A13A0648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26877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80D5A9-4E95-4748-95A6-C69E95871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846480B-3A4D-4A12-A313-1F8D4ECD03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C6E3027-D138-41C5-9DC2-AEC6E7948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4BD34-547E-4FD7-BB85-9CD470AF0A55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C2CB22A-59FC-43C9-BFA5-E1A07732F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DABD99D-B09A-4C5F-A007-619EE92F5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8CFC-FB6A-41BD-8486-05A13A0648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3586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4DFF87B-5C6A-4E14-9821-A933454FD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BFD5768-7450-49DD-85EC-92CBC8DCF3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0189868-AC18-4FE1-AE19-5F767FC977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4BD34-547E-4FD7-BB85-9CD470AF0A55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4D67ED7-345F-48FE-B16E-B15AA66BD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B75E8F1-2285-4221-A77F-311D0F709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8CFC-FB6A-41BD-8486-05A13A0648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36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8ED91D8-3F66-4BFD-A234-CFB0CD538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55DF427-6C9E-4F6D-8DDF-8116DCDF9D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BCA3CB5-6DE5-44E7-8F2C-3C699A5C7E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7B77DC8-9CC5-48CB-BA83-609B209DA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4BD34-547E-4FD7-BB85-9CD470AF0A55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1276D5D-1068-44BD-8457-B0E54CD7D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60B10B6-1E7D-448C-B1B1-800A7B154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8CFC-FB6A-41BD-8486-05A13A0648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198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D3B932C-EBD6-43C9-8032-51848417E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07E84BB-F554-4354-92ED-94F99DF4FE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FE04709-B79E-4CCD-ABAE-ACB99F1AF2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BB6B186-3AE9-41BD-B958-66ABB01EB6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F7F97DC-01AE-47EE-ACC1-04C079EAB8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B05C4D4-67B7-49E2-ADD7-FC7ABE03D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4BD34-547E-4FD7-BB85-9CD470AF0A55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489BF72-919B-440E-87F6-0FBC23F93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B54F5A1-B2EB-41DC-80E5-5B196DD38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8CFC-FB6A-41BD-8486-05A13A0648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6874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C5D447-EC13-42C7-A959-956F90F4C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73A72DB7-B64E-47BF-ADF5-99BD46EFD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4BD34-547E-4FD7-BB85-9CD470AF0A55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8140BB0-7846-4151-8378-A18B66D71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9F6DB77-7094-4CC3-9D67-C72E232DA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8CFC-FB6A-41BD-8486-05A13A0648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804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814E166-35C9-4BB7-AA79-048A1024E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4BD34-547E-4FD7-BB85-9CD470AF0A55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F2A99C1-1E1D-4469-B586-54086E423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6919E54-8C00-4D3A-B096-CE3D3D519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8CFC-FB6A-41BD-8486-05A13A0648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835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752766-9DC8-4EF4-952E-B6A88B81F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EA29E2C-0DE8-4FC4-9F97-FFA0FE1D6B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D45649C-8304-4465-8B58-5972B4D129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864C06D-E25D-42EC-962C-399F6E951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4BD34-547E-4FD7-BB85-9CD470AF0A55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64769D8-B991-4513-AE41-9B757415E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8AB48AB-8691-4FE8-83A7-CE083BEB3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8CFC-FB6A-41BD-8486-05A13A0648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3136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DC7A508-1E03-4EFA-B6CA-FAC8F6F10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A15E9C6-3DB9-475C-884A-15A4D5B975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63494ED-426C-48DB-9B1E-5153675AB0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FF2C345-C519-4173-878D-6B77C9025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4BD34-547E-4FD7-BB85-9CD470AF0A55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F1401E0-1398-4469-9BA5-ED9D2AAAB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6CBDC34-E258-482B-8914-26D87DEB4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8CFC-FB6A-41BD-8486-05A13A0648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1125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A165419-1D45-43A9-820E-8B9E4EE0C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B5736C0-F48A-48B9-85B4-59FA88087D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5C0B2C3-3012-47D6-8028-089FA965C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4BD34-547E-4FD7-BB85-9CD470AF0A55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87D81C7-1014-4B68-85C1-B518F6683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32C0665-517F-4A2F-B4CB-29BF1C16A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8CFC-FB6A-41BD-8486-05A13A0648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980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3693E70-8619-423E-969A-CC51960947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8ED9015-9678-4565-81B8-3D98377DFE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62E8F10-4C57-433B-8510-CFED7AAC5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4BD34-547E-4FD7-BB85-9CD470AF0A55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831BA69-8D5B-4477-B419-CB546FF9D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8C86A1B-76A3-4813-A7F3-982AAEFB4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8CFC-FB6A-41BD-8486-05A13A0648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5137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6676877-A978-4435-86EA-3FD37647A3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49E4937-CB39-439B-A144-C2F1FE9EA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C443DBE-F580-4B64-8CA5-0951268C40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4BD34-547E-4FD7-BB85-9CD470AF0A55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2AD96E2-39BA-49CA-88AD-1A067B6BB9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6A0867F-0C3E-45CF-ADF4-C7D4E03E40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58CFC-FB6A-41BD-8486-05A13A0648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8960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57D9768-D99B-4CAE-BE2E-C502BF317DB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767B880-63B7-407D-A83A-57FD65988C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8260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EA0C02C-73A0-4E9D-A795-69EB93B0B8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2340528"/>
          </a:xfrm>
        </p:spPr>
        <p:txBody>
          <a:bodyPr/>
          <a:lstStyle/>
          <a:p>
            <a:r>
              <a:rPr lang="en-US" altLang="zh-CN" dirty="0"/>
              <a:t>2.</a:t>
            </a:r>
            <a:r>
              <a:rPr lang="zh-CN" altLang="en-US" dirty="0"/>
              <a:t>如图甲为一种门后挂钩的照片，相邻挂钩之间的距离为</a:t>
            </a:r>
            <a:r>
              <a:rPr lang="en-US" altLang="zh-CN" dirty="0"/>
              <a:t>10</a:t>
            </a:r>
            <a:r>
              <a:rPr lang="en-US" altLang="zh-CN" i="1" dirty="0"/>
              <a:t>cm</a:t>
            </a:r>
            <a:r>
              <a:rPr lang="en-US" altLang="zh-CN" dirty="0"/>
              <a:t>,</a:t>
            </a:r>
            <a:r>
              <a:rPr lang="zh-CN" altLang="en-US" dirty="0"/>
              <a:t>图乙挂包的宽度约为</a:t>
            </a:r>
            <a:r>
              <a:rPr lang="en-US" altLang="zh-CN" dirty="0"/>
              <a:t>20</a:t>
            </a:r>
            <a:r>
              <a:rPr lang="en-US" altLang="zh-CN" i="1" dirty="0"/>
              <a:t>cm</a:t>
            </a:r>
            <a:r>
              <a:rPr lang="en-US" altLang="zh-CN" dirty="0"/>
              <a:t>,</a:t>
            </a:r>
            <a:r>
              <a:rPr lang="zh-CN" altLang="en-US" dirty="0"/>
              <a:t>在挂包质量一定的条件下，为了使悬挂时挂包带受力最小，下列措施正确的是</a:t>
            </a:r>
          </a:p>
          <a:p>
            <a:r>
              <a:rPr lang="en-US" altLang="zh-CN" dirty="0"/>
              <a:t>A.</a:t>
            </a:r>
            <a:r>
              <a:rPr lang="zh-CN" altLang="en-US" dirty="0"/>
              <a:t>随意挂在一个钩子上                    </a:t>
            </a:r>
            <a:r>
              <a:rPr lang="en-US" altLang="zh-CN" dirty="0"/>
              <a:t>B.</a:t>
            </a:r>
            <a:r>
              <a:rPr lang="zh-CN" altLang="en-US" dirty="0"/>
              <a:t>使挂包带跨过两个挂钩</a:t>
            </a:r>
          </a:p>
          <a:p>
            <a:r>
              <a:rPr lang="en-US" altLang="zh-CN" dirty="0"/>
              <a:t>C.</a:t>
            </a:r>
            <a:r>
              <a:rPr lang="zh-CN" altLang="en-US" dirty="0"/>
              <a:t>使挂包带跨过三个挂钩                 </a:t>
            </a:r>
            <a:r>
              <a:rPr lang="en-US" altLang="zh-CN" dirty="0"/>
              <a:t>D.</a:t>
            </a:r>
            <a:r>
              <a:rPr lang="zh-CN" altLang="en-US" dirty="0"/>
              <a:t>使挂包带跨过四个挂钩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A872F5C5-FE11-4AF7-97B5-BC5624098AB1}"/>
              </a:ext>
            </a:extLst>
          </p:cNvPr>
          <p:cNvGrpSpPr/>
          <p:nvPr/>
        </p:nvGrpSpPr>
        <p:grpSpPr>
          <a:xfrm>
            <a:off x="5997125" y="2516740"/>
            <a:ext cx="2495550" cy="1076325"/>
            <a:chOff x="0" y="0"/>
            <a:chExt cx="2495550" cy="1076325"/>
          </a:xfrm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E86542E4-866D-4219-AB58-1DA6E84ACB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0" y="47625"/>
              <a:ext cx="1695450" cy="1028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352EBA36-2977-4CC9-91B5-AE85F889F7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743075" y="0"/>
              <a:ext cx="752475" cy="1066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矩形 6">
            <a:extLst>
              <a:ext uri="{FF2B5EF4-FFF2-40B4-BE49-F238E27FC236}">
                <a16:creationId xmlns:a16="http://schemas.microsoft.com/office/drawing/2014/main" id="{960FD5A0-8BE4-4BB7-9734-082BFD9F71EE}"/>
              </a:ext>
            </a:extLst>
          </p:cNvPr>
          <p:cNvSpPr/>
          <p:nvPr/>
        </p:nvSpPr>
        <p:spPr>
          <a:xfrm>
            <a:off x="494950" y="2642444"/>
            <a:ext cx="4857226" cy="52011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画面感是要具体代入验证的！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48569289-6DAB-4FB1-8800-B26F1B9CD8C4}"/>
              </a:ext>
            </a:extLst>
          </p:cNvPr>
          <p:cNvGrpSpPr/>
          <p:nvPr/>
        </p:nvGrpSpPr>
        <p:grpSpPr>
          <a:xfrm>
            <a:off x="8700170" y="2492928"/>
            <a:ext cx="2495550" cy="1076325"/>
            <a:chOff x="0" y="0"/>
            <a:chExt cx="2495550" cy="1076325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E157527A-2DF5-4427-A839-FAC83B452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0" y="47625"/>
              <a:ext cx="1695450" cy="1028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id="{A329ECFB-888F-4C9D-BEFF-9B9D9529B5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743075" y="0"/>
              <a:ext cx="752475" cy="1066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1BB918CF-383F-4806-B31B-A0D46DC85E20}"/>
              </a:ext>
            </a:extLst>
          </p:cNvPr>
          <p:cNvGrpSpPr/>
          <p:nvPr/>
        </p:nvGrpSpPr>
        <p:grpSpPr>
          <a:xfrm>
            <a:off x="8964620" y="3313562"/>
            <a:ext cx="503340" cy="1350716"/>
            <a:chOff x="8816829" y="3154171"/>
            <a:chExt cx="503340" cy="1350716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FD981765-9006-47AD-A732-71124F95DD85}"/>
                </a:ext>
              </a:extLst>
            </p:cNvPr>
            <p:cNvSpPr/>
            <p:nvPr/>
          </p:nvSpPr>
          <p:spPr>
            <a:xfrm>
              <a:off x="8816829" y="4001548"/>
              <a:ext cx="503340" cy="503339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id="{7F78ADC5-BCF1-411E-81FE-B5EF8FC7558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816829" y="3162561"/>
              <a:ext cx="142613" cy="838987"/>
            </a:xfrm>
            <a:prstGeom prst="line">
              <a:avLst/>
            </a:prstGeom>
            <a:ln w="28575"/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id="{E198E834-F7A2-4308-8352-68AC8874830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959442" y="3154171"/>
              <a:ext cx="243282" cy="8390"/>
            </a:xfrm>
            <a:prstGeom prst="line">
              <a:avLst/>
            </a:prstGeom>
            <a:ln w="28575"/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id="{7901CB4A-85E7-42EA-B2B0-06DA59C45C23}"/>
                </a:ext>
              </a:extLst>
            </p:cNvPr>
            <p:cNvCxnSpPr>
              <a:cxnSpLocks/>
            </p:cNvCxnSpPr>
            <p:nvPr/>
          </p:nvCxnSpPr>
          <p:spPr>
            <a:xfrm>
              <a:off x="9202723" y="3154171"/>
              <a:ext cx="117446" cy="847377"/>
            </a:xfrm>
            <a:prstGeom prst="line">
              <a:avLst/>
            </a:prstGeom>
            <a:ln w="28575"/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645C85C3-4A92-47E1-9CAD-1235FCEB0A55}"/>
              </a:ext>
            </a:extLst>
          </p:cNvPr>
          <p:cNvGrpSpPr/>
          <p:nvPr/>
        </p:nvGrpSpPr>
        <p:grpSpPr>
          <a:xfrm>
            <a:off x="6349775" y="3313562"/>
            <a:ext cx="538043" cy="1359106"/>
            <a:chOff x="8799477" y="3145781"/>
            <a:chExt cx="538043" cy="1359106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F632796A-667A-4054-BA83-88700F10A0B7}"/>
                </a:ext>
              </a:extLst>
            </p:cNvPr>
            <p:cNvSpPr/>
            <p:nvPr/>
          </p:nvSpPr>
          <p:spPr>
            <a:xfrm>
              <a:off x="8816829" y="4001548"/>
              <a:ext cx="503340" cy="503339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id="{7421DAC8-7CF0-4CD5-8395-863996FA0DC2}"/>
                </a:ext>
              </a:extLst>
            </p:cNvPr>
            <p:cNvCxnSpPr>
              <a:cxnSpLocks/>
            </p:cNvCxnSpPr>
            <p:nvPr/>
          </p:nvCxnSpPr>
          <p:spPr>
            <a:xfrm>
              <a:off x="8816829" y="3154171"/>
              <a:ext cx="1" cy="847377"/>
            </a:xfrm>
            <a:prstGeom prst="line">
              <a:avLst/>
            </a:prstGeom>
            <a:ln w="28575"/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id="{5CBFE678-6866-4CD8-BD8B-3A62B296145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99477" y="3154171"/>
              <a:ext cx="538043" cy="0"/>
            </a:xfrm>
            <a:prstGeom prst="line">
              <a:avLst/>
            </a:prstGeom>
            <a:ln w="28575"/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id="{A24A02CB-009D-4164-9838-61AE48CF179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320169" y="3145781"/>
              <a:ext cx="12583" cy="855767"/>
            </a:xfrm>
            <a:prstGeom prst="line">
              <a:avLst/>
            </a:prstGeom>
            <a:ln w="28575"/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30" name="流程图: 可选过程 29">
            <a:extLst>
              <a:ext uri="{FF2B5EF4-FFF2-40B4-BE49-F238E27FC236}">
                <a16:creationId xmlns:a16="http://schemas.microsoft.com/office/drawing/2014/main" id="{497816CE-8304-421C-ACF3-169D46FB33D3}"/>
              </a:ext>
            </a:extLst>
          </p:cNvPr>
          <p:cNvSpPr/>
          <p:nvPr/>
        </p:nvSpPr>
        <p:spPr>
          <a:xfrm>
            <a:off x="494950" y="4160938"/>
            <a:ext cx="4857226" cy="1459685"/>
          </a:xfrm>
          <a:prstGeom prst="flowChartAlternateProcess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考前深呼吸了没？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考中打起精神没？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有没有提醒自己回归双基？</a:t>
            </a:r>
          </a:p>
        </p:txBody>
      </p:sp>
    </p:spTree>
    <p:extLst>
      <p:ext uri="{BB962C8B-B14F-4D97-AF65-F5344CB8AC3E}">
        <p14:creationId xmlns:p14="http://schemas.microsoft.com/office/powerpoint/2010/main" val="327429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96799C4-8D78-427F-B30A-18A2F0458B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2368870"/>
          </a:xfrm>
        </p:spPr>
        <p:txBody>
          <a:bodyPr/>
          <a:lstStyle/>
          <a:p>
            <a:r>
              <a:rPr lang="en-US" altLang="zh-CN" dirty="0"/>
              <a:t>6.</a:t>
            </a:r>
            <a:r>
              <a:rPr lang="zh-CN" altLang="en-US" dirty="0"/>
              <a:t>如图所示是某示波管的示意图，如果水平放置的偏转电极上加一个电压，则电子束将偏转，每单位偏转电极电压引起的偏转距离叫做示波管的灵敏度。下面这些措施中对提高示波管的灵敏度有用的是</a:t>
            </a:r>
          </a:p>
          <a:p>
            <a:r>
              <a:rPr lang="en-US" altLang="zh-CN" dirty="0"/>
              <a:t>A.</a:t>
            </a:r>
            <a:r>
              <a:rPr lang="zh-CN" altLang="en-US" dirty="0"/>
              <a:t>将电子枪的加速电压提高                       </a:t>
            </a:r>
            <a:r>
              <a:rPr lang="en-US" altLang="zh-CN" dirty="0"/>
              <a:t>B.</a:t>
            </a:r>
            <a:r>
              <a:rPr lang="zh-CN" altLang="en-US" dirty="0"/>
              <a:t>提高偏转电极的电压</a:t>
            </a:r>
          </a:p>
          <a:p>
            <a:r>
              <a:rPr lang="en-US" altLang="zh-CN" dirty="0"/>
              <a:t>C.</a:t>
            </a:r>
            <a:r>
              <a:rPr lang="zh-CN" altLang="en-US" dirty="0"/>
              <a:t>加大偏转电极极板之间的距离</a:t>
            </a:r>
            <a:r>
              <a:rPr lang="en-US" altLang="zh-CN" dirty="0"/>
              <a:t>d            </a:t>
            </a:r>
            <a:r>
              <a:rPr lang="en-US" altLang="zh-CN" dirty="0" err="1"/>
              <a:t>D</a:t>
            </a:r>
            <a:r>
              <a:rPr lang="en-US" altLang="zh-CN" dirty="0"/>
              <a:t>.</a:t>
            </a:r>
            <a:r>
              <a:rPr lang="zh-CN" altLang="en-US" dirty="0"/>
              <a:t>加长偏转电极的极板</a:t>
            </a:r>
            <a:r>
              <a:rPr lang="en-US" altLang="zh-CN" dirty="0"/>
              <a:t>L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3DE1738-3499-47D5-A9D3-48A5B1D604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9227889" y="2508614"/>
            <a:ext cx="2803161" cy="1434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D38FDD8C-6385-44DC-95F5-BE03E4FC7BA5}"/>
              </a:ext>
            </a:extLst>
          </p:cNvPr>
          <p:cNvSpPr/>
          <p:nvPr/>
        </p:nvSpPr>
        <p:spPr>
          <a:xfrm>
            <a:off x="494950" y="2642444"/>
            <a:ext cx="3078760" cy="52011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根据题意算一波！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D92F6388-DB48-424D-A793-17E10A19F5AA}"/>
              </a:ext>
            </a:extLst>
          </p:cNvPr>
          <p:cNvCxnSpPr/>
          <p:nvPr/>
        </p:nvCxnSpPr>
        <p:spPr>
          <a:xfrm>
            <a:off x="3212983" y="822121"/>
            <a:ext cx="8818067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id="{B55DCAEF-EF49-4A83-B1E0-2DE2982E35C9}"/>
                  </a:ext>
                </a:extLst>
              </p:cNvPr>
              <p:cNvSpPr/>
              <p:nvPr/>
            </p:nvSpPr>
            <p:spPr>
              <a:xfrm>
                <a:off x="494949" y="3422708"/>
                <a:ext cx="4051883" cy="788565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8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翻译成方程就是：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</a:rPr>
                          <m:t>𝑦</m:t>
                        </m:r>
                      </m:num>
                      <m:den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  <a:ea typeface="楷体" panose="02010609060101010101" pitchFamily="49" charset="-122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  <a:ea typeface="楷体" panose="02010609060101010101" pitchFamily="49" charset="-122"/>
                              </a:rPr>
                              <m:t>𝑈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  <a:ea typeface="楷体" panose="02010609060101010101" pitchFamily="49" charset="-122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endParaRPr lang="zh-CN" altLang="en-US" sz="28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mc:Choice>
        <mc:Fallback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id="{B55DCAEF-EF49-4A83-B1E0-2DE2982E35C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949" y="3422708"/>
                <a:ext cx="4051883" cy="7885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流程图: 可选过程 8">
            <a:extLst>
              <a:ext uri="{FF2B5EF4-FFF2-40B4-BE49-F238E27FC236}">
                <a16:creationId xmlns:a16="http://schemas.microsoft.com/office/drawing/2014/main" id="{AE60F21A-EF5C-428B-B915-B3A508DBDD91}"/>
              </a:ext>
            </a:extLst>
          </p:cNvPr>
          <p:cNvSpPr/>
          <p:nvPr/>
        </p:nvSpPr>
        <p:spPr>
          <a:xfrm>
            <a:off x="494949" y="4706222"/>
            <a:ext cx="4857226" cy="1459685"/>
          </a:xfrm>
          <a:prstGeom prst="flowChartAlternateProcess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考前深呼吸了没？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考中打起精神没？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有没有提醒自己回归双基？</a:t>
            </a:r>
          </a:p>
        </p:txBody>
      </p:sp>
    </p:spTree>
    <p:extLst>
      <p:ext uri="{BB962C8B-B14F-4D97-AF65-F5344CB8AC3E}">
        <p14:creationId xmlns:p14="http://schemas.microsoft.com/office/powerpoint/2010/main" val="2483750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578C56E-F427-45C1-AA26-691283F2C4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2986481"/>
          </a:xfrm>
        </p:spPr>
        <p:txBody>
          <a:bodyPr>
            <a:normAutofit/>
          </a:bodyPr>
          <a:lstStyle/>
          <a:p>
            <a:r>
              <a:rPr lang="en-US" altLang="zh-CN" sz="2400" dirty="0"/>
              <a:t>7.</a:t>
            </a:r>
            <a:r>
              <a:rPr lang="zh-CN" altLang="en-US" sz="2400" dirty="0"/>
              <a:t>如图所示为一种早期发电机原理示意图，该发电机由固定的圆形线圈和一对用铁芯连接的圆柱形磁铁构成，两磁极相对于线圈平面对称，在磁极绕转轴匀速转动过程中，磁极中心在线圈平面上的投影沿圆弧</a:t>
            </a:r>
            <a:r>
              <a:rPr lang="en-US" altLang="zh-CN" sz="2400" dirty="0"/>
              <a:t>MOP</a:t>
            </a:r>
            <a:r>
              <a:rPr lang="zh-CN" altLang="en-US" sz="2400" dirty="0"/>
              <a:t>运动，（</a:t>
            </a:r>
            <a:r>
              <a:rPr lang="en-US" altLang="zh-CN" sz="2400" dirty="0"/>
              <a:t>O</a:t>
            </a:r>
            <a:r>
              <a:rPr lang="zh-CN" altLang="en-US" sz="2400" dirty="0"/>
              <a:t>是线圈中心），则</a:t>
            </a:r>
          </a:p>
          <a:p>
            <a:r>
              <a:rPr lang="en-US" altLang="zh-CN" sz="2400" dirty="0"/>
              <a:t>A.</a:t>
            </a:r>
            <a:r>
              <a:rPr lang="zh-CN" altLang="en-US" sz="2400" dirty="0"/>
              <a:t>从</a:t>
            </a:r>
            <a:r>
              <a:rPr lang="en-US" altLang="zh-CN" sz="2400" dirty="0"/>
              <a:t>M</a:t>
            </a:r>
            <a:r>
              <a:rPr lang="zh-CN" altLang="en-US" sz="2400" dirty="0"/>
              <a:t>到</a:t>
            </a:r>
            <a:r>
              <a:rPr lang="en-US" altLang="zh-CN" sz="2400" dirty="0"/>
              <a:t>O,</a:t>
            </a:r>
            <a:r>
              <a:rPr lang="zh-CN" altLang="en-US" sz="2400" dirty="0"/>
              <a:t>电流由</a:t>
            </a:r>
            <a:r>
              <a:rPr lang="en-US" altLang="zh-CN" sz="2400" dirty="0"/>
              <a:t>E</a:t>
            </a:r>
            <a:r>
              <a:rPr lang="zh-CN" altLang="en-US" sz="2400" dirty="0"/>
              <a:t>经</a:t>
            </a:r>
            <a:r>
              <a:rPr lang="en-US" altLang="zh-CN" sz="2400" dirty="0"/>
              <a:t>G</a:t>
            </a:r>
            <a:r>
              <a:rPr lang="zh-CN" altLang="en-US" sz="2400" dirty="0"/>
              <a:t>流向</a:t>
            </a:r>
            <a:r>
              <a:rPr lang="en-US" altLang="zh-CN" sz="2400" dirty="0"/>
              <a:t>F,</a:t>
            </a:r>
            <a:r>
              <a:rPr lang="zh-CN" altLang="en-US" sz="2400" dirty="0"/>
              <a:t>且先增大再减小</a:t>
            </a:r>
          </a:p>
          <a:p>
            <a:r>
              <a:rPr lang="en-US" altLang="zh-CN" sz="2400" dirty="0"/>
              <a:t>B.</a:t>
            </a:r>
            <a:r>
              <a:rPr lang="zh-CN" altLang="en-US" sz="2400" dirty="0"/>
              <a:t>从</a:t>
            </a:r>
            <a:r>
              <a:rPr lang="en-US" altLang="zh-CN" sz="2400" dirty="0"/>
              <a:t>M</a:t>
            </a:r>
            <a:r>
              <a:rPr lang="zh-CN" altLang="en-US" sz="2400" dirty="0"/>
              <a:t>到</a:t>
            </a:r>
            <a:r>
              <a:rPr lang="en-US" altLang="zh-CN" sz="2400" dirty="0"/>
              <a:t>O,</a:t>
            </a:r>
            <a:r>
              <a:rPr lang="zh-CN" altLang="en-US" sz="2400" dirty="0"/>
              <a:t>电流由</a:t>
            </a:r>
            <a:r>
              <a:rPr lang="en-US" altLang="zh-CN" sz="2400" dirty="0"/>
              <a:t>F</a:t>
            </a:r>
            <a:r>
              <a:rPr lang="zh-CN" altLang="en-US" sz="2400" dirty="0"/>
              <a:t>经</a:t>
            </a:r>
            <a:r>
              <a:rPr lang="en-US" altLang="zh-CN" sz="2400" dirty="0"/>
              <a:t>G</a:t>
            </a:r>
            <a:r>
              <a:rPr lang="zh-CN" altLang="en-US" sz="2400" dirty="0"/>
              <a:t>流向</a:t>
            </a:r>
            <a:r>
              <a:rPr lang="en-US" altLang="zh-CN" sz="2400" dirty="0"/>
              <a:t>E,</a:t>
            </a:r>
            <a:r>
              <a:rPr lang="zh-CN" altLang="en-US" sz="2400" dirty="0"/>
              <a:t>且先减小再增大</a:t>
            </a:r>
          </a:p>
          <a:p>
            <a:r>
              <a:rPr lang="en-US" altLang="zh-CN" sz="2400" dirty="0"/>
              <a:t>C.</a:t>
            </a:r>
            <a:r>
              <a:rPr lang="zh-CN" altLang="en-US" sz="2400" dirty="0"/>
              <a:t>从</a:t>
            </a:r>
            <a:r>
              <a:rPr lang="en-US" altLang="zh-CN" sz="2400" dirty="0"/>
              <a:t>O</a:t>
            </a:r>
            <a:r>
              <a:rPr lang="zh-CN" altLang="en-US" sz="2400" dirty="0"/>
              <a:t>到</a:t>
            </a:r>
            <a:r>
              <a:rPr lang="en-US" altLang="zh-CN" sz="2400" dirty="0"/>
              <a:t>P,</a:t>
            </a:r>
            <a:r>
              <a:rPr lang="zh-CN" altLang="en-US" sz="2400" dirty="0"/>
              <a:t>电流由</a:t>
            </a:r>
            <a:r>
              <a:rPr lang="en-US" altLang="zh-CN" sz="2400" dirty="0"/>
              <a:t>E</a:t>
            </a:r>
            <a:r>
              <a:rPr lang="zh-CN" altLang="en-US" sz="2400" dirty="0"/>
              <a:t>经</a:t>
            </a:r>
            <a:r>
              <a:rPr lang="en-US" altLang="zh-CN" sz="2400" dirty="0"/>
              <a:t>G</a:t>
            </a:r>
            <a:r>
              <a:rPr lang="zh-CN" altLang="en-US" sz="2400" dirty="0"/>
              <a:t>流向</a:t>
            </a:r>
            <a:r>
              <a:rPr lang="en-US" altLang="zh-CN" sz="2400" dirty="0"/>
              <a:t>F,</a:t>
            </a:r>
            <a:r>
              <a:rPr lang="zh-CN" altLang="en-US" sz="2400" dirty="0"/>
              <a:t>且先增大再减小</a:t>
            </a:r>
          </a:p>
          <a:p>
            <a:r>
              <a:rPr lang="en-US" altLang="zh-CN" sz="2400" dirty="0"/>
              <a:t>D.</a:t>
            </a:r>
            <a:r>
              <a:rPr lang="zh-CN" altLang="en-US" sz="2400" dirty="0"/>
              <a:t>从</a:t>
            </a:r>
            <a:r>
              <a:rPr lang="en-US" altLang="zh-CN" sz="2400" dirty="0"/>
              <a:t>O</a:t>
            </a:r>
            <a:r>
              <a:rPr lang="zh-CN" altLang="en-US" sz="2400" dirty="0"/>
              <a:t>到</a:t>
            </a:r>
            <a:r>
              <a:rPr lang="en-US" altLang="zh-CN" sz="2400" dirty="0"/>
              <a:t>P,</a:t>
            </a:r>
            <a:r>
              <a:rPr lang="zh-CN" altLang="en-US" sz="2400" dirty="0"/>
              <a:t>电流由</a:t>
            </a:r>
            <a:r>
              <a:rPr lang="en-US" altLang="zh-CN" sz="2400" dirty="0"/>
              <a:t>F</a:t>
            </a:r>
            <a:r>
              <a:rPr lang="zh-CN" altLang="en-US" sz="2400" dirty="0"/>
              <a:t>经</a:t>
            </a:r>
            <a:r>
              <a:rPr lang="en-US" altLang="zh-CN" sz="2400" dirty="0"/>
              <a:t>G</a:t>
            </a:r>
            <a:r>
              <a:rPr lang="zh-CN" altLang="en-US" sz="2400" dirty="0"/>
              <a:t>流向</a:t>
            </a:r>
            <a:r>
              <a:rPr lang="en-US" altLang="zh-CN" sz="2400" dirty="0"/>
              <a:t>E,</a:t>
            </a:r>
            <a:r>
              <a:rPr lang="zh-CN" altLang="en-US" sz="2400" dirty="0"/>
              <a:t>且先减小再增大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95A348C0-4AC5-4794-AF97-B62E67086E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8577837" y="1025869"/>
            <a:ext cx="2932870" cy="2305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" name="组合 22">
            <a:extLst>
              <a:ext uri="{FF2B5EF4-FFF2-40B4-BE49-F238E27FC236}">
                <a16:creationId xmlns:a16="http://schemas.microsoft.com/office/drawing/2014/main" id="{CB7E2D0A-F610-4C6B-AB68-C534E80C6BE9}"/>
              </a:ext>
            </a:extLst>
          </p:cNvPr>
          <p:cNvGrpSpPr/>
          <p:nvPr/>
        </p:nvGrpSpPr>
        <p:grpSpPr>
          <a:xfrm>
            <a:off x="9933030" y="1821012"/>
            <a:ext cx="410595" cy="715133"/>
            <a:chOff x="9807195" y="2776756"/>
            <a:chExt cx="410595" cy="715133"/>
          </a:xfrm>
        </p:grpSpPr>
        <p:cxnSp>
          <p:nvCxnSpPr>
            <p:cNvPr id="6" name="直接箭头连接符 5">
              <a:extLst>
                <a:ext uri="{FF2B5EF4-FFF2-40B4-BE49-F238E27FC236}">
                  <a16:creationId xmlns:a16="http://schemas.microsoft.com/office/drawing/2014/main" id="{FC30EC0E-D002-4353-8C60-4DD99F8BE031}"/>
                </a:ext>
              </a:extLst>
            </p:cNvPr>
            <p:cNvCxnSpPr/>
            <p:nvPr/>
          </p:nvCxnSpPr>
          <p:spPr>
            <a:xfrm flipV="1">
              <a:off x="10024844" y="2776756"/>
              <a:ext cx="0" cy="65224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sp>
          <p:nvSpPr>
            <p:cNvPr id="19" name="箭头: 右弧形 18">
              <a:extLst>
                <a:ext uri="{FF2B5EF4-FFF2-40B4-BE49-F238E27FC236}">
                  <a16:creationId xmlns:a16="http://schemas.microsoft.com/office/drawing/2014/main" id="{878D288A-727B-41AB-8368-28B938D1938D}"/>
                </a:ext>
              </a:extLst>
            </p:cNvPr>
            <p:cNvSpPr/>
            <p:nvPr/>
          </p:nvSpPr>
          <p:spPr>
            <a:xfrm rot="11016131">
              <a:off x="9807195" y="2778825"/>
              <a:ext cx="88319" cy="713064"/>
            </a:xfrm>
            <a:prstGeom prst="curvedLeftArrow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2" name="箭头: 左弧形 21">
              <a:extLst>
                <a:ext uri="{FF2B5EF4-FFF2-40B4-BE49-F238E27FC236}">
                  <a16:creationId xmlns:a16="http://schemas.microsoft.com/office/drawing/2014/main" id="{FD19A83C-A2A9-4ACB-B8F3-71523B930C90}"/>
                </a:ext>
              </a:extLst>
            </p:cNvPr>
            <p:cNvSpPr/>
            <p:nvPr/>
          </p:nvSpPr>
          <p:spPr>
            <a:xfrm rot="10800000">
              <a:off x="10105933" y="2776756"/>
              <a:ext cx="111857" cy="692868"/>
            </a:xfrm>
            <a:prstGeom prst="curvedRightArrow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24" name="椭圆 23">
            <a:extLst>
              <a:ext uri="{FF2B5EF4-FFF2-40B4-BE49-F238E27FC236}">
                <a16:creationId xmlns:a16="http://schemas.microsoft.com/office/drawing/2014/main" id="{56DC8E54-41FA-40B0-AD57-E038A80F94AA}"/>
              </a:ext>
            </a:extLst>
          </p:cNvPr>
          <p:cNvSpPr/>
          <p:nvPr/>
        </p:nvSpPr>
        <p:spPr>
          <a:xfrm>
            <a:off x="744240" y="4125986"/>
            <a:ext cx="1800000" cy="180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ABA06739-263E-4E6D-8904-2AB99E66854E}"/>
              </a:ext>
            </a:extLst>
          </p:cNvPr>
          <p:cNvGrpSpPr/>
          <p:nvPr/>
        </p:nvGrpSpPr>
        <p:grpSpPr>
          <a:xfrm rot="19872790">
            <a:off x="2222640" y="3422835"/>
            <a:ext cx="1429448" cy="1121255"/>
            <a:chOff x="5238504" y="3050450"/>
            <a:chExt cx="1429448" cy="1121255"/>
          </a:xfrm>
        </p:grpSpPr>
        <p:sp>
          <p:nvSpPr>
            <p:cNvPr id="25" name="椭圆 24">
              <a:extLst>
                <a:ext uri="{FF2B5EF4-FFF2-40B4-BE49-F238E27FC236}">
                  <a16:creationId xmlns:a16="http://schemas.microsoft.com/office/drawing/2014/main" id="{95029259-C528-4055-920B-5F5EFDA6C874}"/>
                </a:ext>
              </a:extLst>
            </p:cNvPr>
            <p:cNvSpPr/>
            <p:nvPr/>
          </p:nvSpPr>
          <p:spPr>
            <a:xfrm>
              <a:off x="5880683" y="3598877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id="{17CD0CCF-5BE6-481B-84EF-88670B2CA665}"/>
                </a:ext>
              </a:extLst>
            </p:cNvPr>
            <p:cNvSpPr/>
            <p:nvPr/>
          </p:nvSpPr>
          <p:spPr>
            <a:xfrm>
              <a:off x="6033083" y="3598877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id="{7E04963E-81D5-4BE9-8BF0-3F4124B97450}"/>
                </a:ext>
              </a:extLst>
            </p:cNvPr>
            <p:cNvSpPr/>
            <p:nvPr/>
          </p:nvSpPr>
          <p:spPr>
            <a:xfrm>
              <a:off x="5720383" y="3589089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id="{C57950A3-FEE2-42AD-92D2-D46A0FC33ED8}"/>
                </a:ext>
              </a:extLst>
            </p:cNvPr>
            <p:cNvSpPr/>
            <p:nvPr/>
          </p:nvSpPr>
          <p:spPr>
            <a:xfrm>
              <a:off x="5880682" y="3757500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椭圆 28">
              <a:extLst>
                <a:ext uri="{FF2B5EF4-FFF2-40B4-BE49-F238E27FC236}">
                  <a16:creationId xmlns:a16="http://schemas.microsoft.com/office/drawing/2014/main" id="{03DF2A84-5CFC-4592-82E8-DB6583717E58}"/>
                </a:ext>
              </a:extLst>
            </p:cNvPr>
            <p:cNvSpPr/>
            <p:nvPr/>
          </p:nvSpPr>
          <p:spPr>
            <a:xfrm>
              <a:off x="5880681" y="3425226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0" name="椭圆 29">
              <a:extLst>
                <a:ext uri="{FF2B5EF4-FFF2-40B4-BE49-F238E27FC236}">
                  <a16:creationId xmlns:a16="http://schemas.microsoft.com/office/drawing/2014/main" id="{26730890-292B-4387-AB9A-A7D76E7BF96E}"/>
                </a:ext>
              </a:extLst>
            </p:cNvPr>
            <p:cNvSpPr/>
            <p:nvPr/>
          </p:nvSpPr>
          <p:spPr>
            <a:xfrm>
              <a:off x="5880681" y="4125986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1" name="椭圆 30">
              <a:extLst>
                <a:ext uri="{FF2B5EF4-FFF2-40B4-BE49-F238E27FC236}">
                  <a16:creationId xmlns:a16="http://schemas.microsoft.com/office/drawing/2014/main" id="{4C3A5655-04F2-481B-BA2F-E2F404281ABE}"/>
                </a:ext>
              </a:extLst>
            </p:cNvPr>
            <p:cNvSpPr/>
            <p:nvPr/>
          </p:nvSpPr>
          <p:spPr>
            <a:xfrm>
              <a:off x="5880680" y="3050450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2" name="椭圆 31">
              <a:extLst>
                <a:ext uri="{FF2B5EF4-FFF2-40B4-BE49-F238E27FC236}">
                  <a16:creationId xmlns:a16="http://schemas.microsoft.com/office/drawing/2014/main" id="{2799A59D-B828-4BE2-9E6B-9F288D585740}"/>
                </a:ext>
              </a:extLst>
            </p:cNvPr>
            <p:cNvSpPr/>
            <p:nvPr/>
          </p:nvSpPr>
          <p:spPr>
            <a:xfrm>
              <a:off x="6622233" y="3589089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id="{DF249354-DB42-41AD-9C97-8C0835AF0C92}"/>
                </a:ext>
              </a:extLst>
            </p:cNvPr>
            <p:cNvSpPr/>
            <p:nvPr/>
          </p:nvSpPr>
          <p:spPr>
            <a:xfrm>
              <a:off x="5238504" y="3598876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35" name="椭圆 34">
            <a:extLst>
              <a:ext uri="{FF2B5EF4-FFF2-40B4-BE49-F238E27FC236}">
                <a16:creationId xmlns:a16="http://schemas.microsoft.com/office/drawing/2014/main" id="{3180DDFA-6045-4771-961A-5F2069C7A38C}"/>
              </a:ext>
            </a:extLst>
          </p:cNvPr>
          <p:cNvSpPr/>
          <p:nvPr/>
        </p:nvSpPr>
        <p:spPr>
          <a:xfrm>
            <a:off x="4409127" y="4203932"/>
            <a:ext cx="1800000" cy="180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606EF0FA-6ECA-43C3-9F8E-139DFF51D7AC}"/>
              </a:ext>
            </a:extLst>
          </p:cNvPr>
          <p:cNvGrpSpPr/>
          <p:nvPr/>
        </p:nvGrpSpPr>
        <p:grpSpPr>
          <a:xfrm rot="19872790">
            <a:off x="5271300" y="3855652"/>
            <a:ext cx="1429448" cy="1121255"/>
            <a:chOff x="5238504" y="3050450"/>
            <a:chExt cx="1429448" cy="1121255"/>
          </a:xfrm>
        </p:grpSpPr>
        <p:sp>
          <p:nvSpPr>
            <p:cNvPr id="37" name="椭圆 36">
              <a:extLst>
                <a:ext uri="{FF2B5EF4-FFF2-40B4-BE49-F238E27FC236}">
                  <a16:creationId xmlns:a16="http://schemas.microsoft.com/office/drawing/2014/main" id="{73621E5D-94D1-462E-958B-9DD1552569D0}"/>
                </a:ext>
              </a:extLst>
            </p:cNvPr>
            <p:cNvSpPr/>
            <p:nvPr/>
          </p:nvSpPr>
          <p:spPr>
            <a:xfrm>
              <a:off x="5880683" y="3598877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8" name="椭圆 37">
              <a:extLst>
                <a:ext uri="{FF2B5EF4-FFF2-40B4-BE49-F238E27FC236}">
                  <a16:creationId xmlns:a16="http://schemas.microsoft.com/office/drawing/2014/main" id="{3213A71E-C754-4DAF-AFE5-6BBB5B9567D8}"/>
                </a:ext>
              </a:extLst>
            </p:cNvPr>
            <p:cNvSpPr/>
            <p:nvPr/>
          </p:nvSpPr>
          <p:spPr>
            <a:xfrm>
              <a:off x="6033083" y="3598877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9" name="椭圆 38">
              <a:extLst>
                <a:ext uri="{FF2B5EF4-FFF2-40B4-BE49-F238E27FC236}">
                  <a16:creationId xmlns:a16="http://schemas.microsoft.com/office/drawing/2014/main" id="{E19C3465-E4AC-42CA-8B57-15D32D1413D4}"/>
                </a:ext>
              </a:extLst>
            </p:cNvPr>
            <p:cNvSpPr/>
            <p:nvPr/>
          </p:nvSpPr>
          <p:spPr>
            <a:xfrm>
              <a:off x="5720383" y="3589089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0" name="椭圆 39">
              <a:extLst>
                <a:ext uri="{FF2B5EF4-FFF2-40B4-BE49-F238E27FC236}">
                  <a16:creationId xmlns:a16="http://schemas.microsoft.com/office/drawing/2014/main" id="{970F92FE-6419-44D8-B78E-AB7D28E380BA}"/>
                </a:ext>
              </a:extLst>
            </p:cNvPr>
            <p:cNvSpPr/>
            <p:nvPr/>
          </p:nvSpPr>
          <p:spPr>
            <a:xfrm>
              <a:off x="5880682" y="3757500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1" name="椭圆 40">
              <a:extLst>
                <a:ext uri="{FF2B5EF4-FFF2-40B4-BE49-F238E27FC236}">
                  <a16:creationId xmlns:a16="http://schemas.microsoft.com/office/drawing/2014/main" id="{974F618D-0E04-4866-8EA7-1AD44F11669A}"/>
                </a:ext>
              </a:extLst>
            </p:cNvPr>
            <p:cNvSpPr/>
            <p:nvPr/>
          </p:nvSpPr>
          <p:spPr>
            <a:xfrm>
              <a:off x="5880681" y="3425226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2" name="椭圆 41">
              <a:extLst>
                <a:ext uri="{FF2B5EF4-FFF2-40B4-BE49-F238E27FC236}">
                  <a16:creationId xmlns:a16="http://schemas.microsoft.com/office/drawing/2014/main" id="{6FC2EB0F-B314-48C9-93A1-08A56E75A0BC}"/>
                </a:ext>
              </a:extLst>
            </p:cNvPr>
            <p:cNvSpPr/>
            <p:nvPr/>
          </p:nvSpPr>
          <p:spPr>
            <a:xfrm>
              <a:off x="5880681" y="4125986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3" name="椭圆 42">
              <a:extLst>
                <a:ext uri="{FF2B5EF4-FFF2-40B4-BE49-F238E27FC236}">
                  <a16:creationId xmlns:a16="http://schemas.microsoft.com/office/drawing/2014/main" id="{D718DD9B-F115-479F-B75D-29E47CB1E2A3}"/>
                </a:ext>
              </a:extLst>
            </p:cNvPr>
            <p:cNvSpPr/>
            <p:nvPr/>
          </p:nvSpPr>
          <p:spPr>
            <a:xfrm>
              <a:off x="5880680" y="3050450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4" name="椭圆 43">
              <a:extLst>
                <a:ext uri="{FF2B5EF4-FFF2-40B4-BE49-F238E27FC236}">
                  <a16:creationId xmlns:a16="http://schemas.microsoft.com/office/drawing/2014/main" id="{7B788B57-0BC9-4AE3-8F7E-2DF4490ECDF9}"/>
                </a:ext>
              </a:extLst>
            </p:cNvPr>
            <p:cNvSpPr/>
            <p:nvPr/>
          </p:nvSpPr>
          <p:spPr>
            <a:xfrm>
              <a:off x="6622233" y="3589089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5" name="椭圆 44">
              <a:extLst>
                <a:ext uri="{FF2B5EF4-FFF2-40B4-BE49-F238E27FC236}">
                  <a16:creationId xmlns:a16="http://schemas.microsoft.com/office/drawing/2014/main" id="{82D37D19-76A0-4EA4-B15A-C93908A3F3A7}"/>
                </a:ext>
              </a:extLst>
            </p:cNvPr>
            <p:cNvSpPr/>
            <p:nvPr/>
          </p:nvSpPr>
          <p:spPr>
            <a:xfrm>
              <a:off x="5238504" y="3598876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46" name="椭圆 45">
            <a:extLst>
              <a:ext uri="{FF2B5EF4-FFF2-40B4-BE49-F238E27FC236}">
                <a16:creationId xmlns:a16="http://schemas.microsoft.com/office/drawing/2014/main" id="{89C12A70-AB49-4E7D-9D95-DA5E363D4E8A}"/>
              </a:ext>
            </a:extLst>
          </p:cNvPr>
          <p:cNvSpPr/>
          <p:nvPr/>
        </p:nvSpPr>
        <p:spPr>
          <a:xfrm>
            <a:off x="7572882" y="4393567"/>
            <a:ext cx="1800000" cy="180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7" name="组合 46">
            <a:extLst>
              <a:ext uri="{FF2B5EF4-FFF2-40B4-BE49-F238E27FC236}">
                <a16:creationId xmlns:a16="http://schemas.microsoft.com/office/drawing/2014/main" id="{F1B3B06F-11EC-4886-9986-25E41DE95C7D}"/>
              </a:ext>
            </a:extLst>
          </p:cNvPr>
          <p:cNvGrpSpPr/>
          <p:nvPr/>
        </p:nvGrpSpPr>
        <p:grpSpPr>
          <a:xfrm rot="19872790">
            <a:off x="7799003" y="4693270"/>
            <a:ext cx="1429448" cy="1121255"/>
            <a:chOff x="5238504" y="3050450"/>
            <a:chExt cx="1429448" cy="1121255"/>
          </a:xfrm>
        </p:grpSpPr>
        <p:sp>
          <p:nvSpPr>
            <p:cNvPr id="48" name="椭圆 47">
              <a:extLst>
                <a:ext uri="{FF2B5EF4-FFF2-40B4-BE49-F238E27FC236}">
                  <a16:creationId xmlns:a16="http://schemas.microsoft.com/office/drawing/2014/main" id="{1EEBFBFA-D3BF-4D86-9793-473048F18ACD}"/>
                </a:ext>
              </a:extLst>
            </p:cNvPr>
            <p:cNvSpPr/>
            <p:nvPr/>
          </p:nvSpPr>
          <p:spPr>
            <a:xfrm>
              <a:off x="5880683" y="3598877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9" name="椭圆 48">
              <a:extLst>
                <a:ext uri="{FF2B5EF4-FFF2-40B4-BE49-F238E27FC236}">
                  <a16:creationId xmlns:a16="http://schemas.microsoft.com/office/drawing/2014/main" id="{01FCEB9D-BA12-48FA-B92D-BB2253BA2F91}"/>
                </a:ext>
              </a:extLst>
            </p:cNvPr>
            <p:cNvSpPr/>
            <p:nvPr/>
          </p:nvSpPr>
          <p:spPr>
            <a:xfrm>
              <a:off x="6033083" y="3598877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0" name="椭圆 49">
              <a:extLst>
                <a:ext uri="{FF2B5EF4-FFF2-40B4-BE49-F238E27FC236}">
                  <a16:creationId xmlns:a16="http://schemas.microsoft.com/office/drawing/2014/main" id="{20BEC569-43D3-4C0E-BB4E-1FE8F6169D00}"/>
                </a:ext>
              </a:extLst>
            </p:cNvPr>
            <p:cNvSpPr/>
            <p:nvPr/>
          </p:nvSpPr>
          <p:spPr>
            <a:xfrm>
              <a:off x="5720383" y="3589089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id="{534697C3-B2F0-42DC-9645-E89AD8B8D01F}"/>
                </a:ext>
              </a:extLst>
            </p:cNvPr>
            <p:cNvSpPr/>
            <p:nvPr/>
          </p:nvSpPr>
          <p:spPr>
            <a:xfrm>
              <a:off x="5880682" y="3757500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2" name="椭圆 51">
              <a:extLst>
                <a:ext uri="{FF2B5EF4-FFF2-40B4-BE49-F238E27FC236}">
                  <a16:creationId xmlns:a16="http://schemas.microsoft.com/office/drawing/2014/main" id="{9F23FC84-9485-4642-AF81-9DDDA8359174}"/>
                </a:ext>
              </a:extLst>
            </p:cNvPr>
            <p:cNvSpPr/>
            <p:nvPr/>
          </p:nvSpPr>
          <p:spPr>
            <a:xfrm>
              <a:off x="5880681" y="3425226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id="{376FC81D-F93B-469A-AFBD-70715F363DD2}"/>
                </a:ext>
              </a:extLst>
            </p:cNvPr>
            <p:cNvSpPr/>
            <p:nvPr/>
          </p:nvSpPr>
          <p:spPr>
            <a:xfrm>
              <a:off x="5880681" y="4125986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id="{B2C38B1D-51D2-482C-B0DE-4CC8DB0F8600}"/>
                </a:ext>
              </a:extLst>
            </p:cNvPr>
            <p:cNvSpPr/>
            <p:nvPr/>
          </p:nvSpPr>
          <p:spPr>
            <a:xfrm>
              <a:off x="5880680" y="3050450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id="{C591CF71-937A-43FB-8C3E-B10ADF0B2869}"/>
                </a:ext>
              </a:extLst>
            </p:cNvPr>
            <p:cNvSpPr/>
            <p:nvPr/>
          </p:nvSpPr>
          <p:spPr>
            <a:xfrm>
              <a:off x="6622233" y="3589089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6" name="椭圆 55">
              <a:extLst>
                <a:ext uri="{FF2B5EF4-FFF2-40B4-BE49-F238E27FC236}">
                  <a16:creationId xmlns:a16="http://schemas.microsoft.com/office/drawing/2014/main" id="{BBD6AD9B-CDDE-4D49-8AEA-964C70AB9F51}"/>
                </a:ext>
              </a:extLst>
            </p:cNvPr>
            <p:cNvSpPr/>
            <p:nvPr/>
          </p:nvSpPr>
          <p:spPr>
            <a:xfrm>
              <a:off x="5238504" y="3598876"/>
              <a:ext cx="45719" cy="45719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57" name="流程图: 可选过程 56">
            <a:extLst>
              <a:ext uri="{FF2B5EF4-FFF2-40B4-BE49-F238E27FC236}">
                <a16:creationId xmlns:a16="http://schemas.microsoft.com/office/drawing/2014/main" id="{2F82178C-BCCD-41CA-B174-BAABAA15542E}"/>
              </a:ext>
            </a:extLst>
          </p:cNvPr>
          <p:cNvSpPr/>
          <p:nvPr/>
        </p:nvSpPr>
        <p:spPr>
          <a:xfrm>
            <a:off x="7062913" y="2768501"/>
            <a:ext cx="4857226" cy="1459685"/>
          </a:xfrm>
          <a:prstGeom prst="flowChartAlternateProcess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考前深呼吸了没？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考中打起精神没？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有没有提醒自己回归双基？</a:t>
            </a:r>
          </a:p>
        </p:txBody>
      </p:sp>
    </p:spTree>
    <p:extLst>
      <p:ext uri="{BB962C8B-B14F-4D97-AF65-F5344CB8AC3E}">
        <p14:creationId xmlns:p14="http://schemas.microsoft.com/office/powerpoint/2010/main" val="158622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5" grpId="0" animBg="1"/>
      <p:bldP spid="46" grpId="0" animBg="1"/>
      <p:bldP spid="5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468B4D4-9C21-46EB-A327-153B4550B8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2972878"/>
          </a:xfrm>
        </p:spPr>
        <p:txBody>
          <a:bodyPr>
            <a:normAutofit/>
          </a:bodyPr>
          <a:lstStyle/>
          <a:p>
            <a:r>
              <a:rPr lang="en-US" altLang="zh-CN" sz="2400" dirty="0"/>
              <a:t>9.</a:t>
            </a:r>
            <a:r>
              <a:rPr lang="zh-CN" altLang="en-US" sz="2400" dirty="0"/>
              <a:t>在冬奥会短道速滑男子</a:t>
            </a:r>
            <a:r>
              <a:rPr lang="en-US" altLang="zh-CN" sz="2400" dirty="0"/>
              <a:t>5000</a:t>
            </a:r>
            <a:r>
              <a:rPr lang="zh-CN" altLang="en-US" sz="2400" dirty="0"/>
              <a:t>米接力赛中，“接棒”的运动员甲提前站在“交棒”的运动员乙前面，并且开始向前滑行。待乙追上甲时，乙猛推甲一把，使甲获得更大的速度向前冲出。在乙推甲的过程中，忽略运动员与冰面间的摩擦力，则</a:t>
            </a:r>
          </a:p>
          <a:p>
            <a:r>
              <a:rPr lang="en-US" altLang="zh-CN" sz="2400" dirty="0"/>
              <a:t>A.</a:t>
            </a:r>
            <a:r>
              <a:rPr lang="zh-CN" altLang="en-US" sz="2400" dirty="0"/>
              <a:t>甲对乙的冲量与乙对甲的冲量一定相同</a:t>
            </a:r>
          </a:p>
          <a:p>
            <a:r>
              <a:rPr lang="en-US" altLang="zh-CN" sz="2400" dirty="0"/>
              <a:t>B.</a:t>
            </a:r>
            <a:r>
              <a:rPr lang="zh-CN" altLang="en-US" sz="2400" dirty="0"/>
              <a:t>甲、乙的动量变化一定大小相等方向相反</a:t>
            </a:r>
          </a:p>
          <a:p>
            <a:r>
              <a:rPr lang="en-US" altLang="zh-CN" sz="2400" dirty="0"/>
              <a:t>C.</a:t>
            </a:r>
            <a:r>
              <a:rPr lang="zh-CN" altLang="en-US" sz="2400" dirty="0"/>
              <a:t>甲的动能增加量一定等于乙的动能减少量</a:t>
            </a:r>
          </a:p>
          <a:p>
            <a:r>
              <a:rPr lang="en-US" altLang="zh-CN" sz="2400" dirty="0"/>
              <a:t>D.</a:t>
            </a:r>
            <a:r>
              <a:rPr lang="zh-CN" altLang="en-US" sz="2400" dirty="0"/>
              <a:t>甲、乙组成的系统机械能不守恒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89D29E0-3FA9-45B7-B583-088001A3A5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9211112" y="1393054"/>
            <a:ext cx="2713402" cy="1663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EE3D7876-2354-47BD-BCA0-2A8EA1E2E86B}"/>
              </a:ext>
            </a:extLst>
          </p:cNvPr>
          <p:cNvSpPr/>
          <p:nvPr/>
        </p:nvSpPr>
        <p:spPr>
          <a:xfrm>
            <a:off x="6096000" y="1040147"/>
            <a:ext cx="1839985" cy="35290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考矢量性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矩形 5">
                <a:extLst>
                  <a:ext uri="{FF2B5EF4-FFF2-40B4-BE49-F238E27FC236}">
                    <a16:creationId xmlns:a16="http://schemas.microsoft.com/office/drawing/2014/main" id="{0F7729E4-7646-41BE-A508-771D568EABC8}"/>
                  </a:ext>
                </a:extLst>
              </p:cNvPr>
              <p:cNvSpPr/>
              <p:nvPr/>
            </p:nvSpPr>
            <p:spPr>
              <a:xfrm>
                <a:off x="6096000" y="1578350"/>
                <a:ext cx="2989277" cy="520117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zh-CN" altLang="en-US" sz="2800" i="1" dirty="0" smtClean="0">
                              <a:latin typeface="Cambria Math" panose="02040503050406030204" pitchFamily="18" charset="0"/>
                              <a:ea typeface="楷体" panose="02010609060101010101" pitchFamily="49" charset="-122"/>
                            </a:rPr>
                          </m:ctrlPr>
                        </m:accPr>
                        <m:e>
                          <m:r>
                            <a:rPr lang="zh-CN" altLang="en-US" sz="2800" i="1" dirty="0" smtClean="0">
                              <a:latin typeface="Cambria Math" panose="02040503050406030204" pitchFamily="18" charset="0"/>
                              <a:ea typeface="楷体" panose="02010609060101010101" pitchFamily="49" charset="-122"/>
                            </a:rPr>
                            <m:t>∆</m:t>
                          </m:r>
                          <m:r>
                            <a:rPr lang="en-US" altLang="zh-CN" sz="2800" b="0" i="1" dirty="0" smtClean="0">
                              <a:latin typeface="Cambria Math" panose="02040503050406030204" pitchFamily="18" charset="0"/>
                              <a:ea typeface="楷体" panose="02010609060101010101" pitchFamily="49" charset="-122"/>
                            </a:rPr>
                            <m:t>𝑃</m:t>
                          </m:r>
                        </m:e>
                      </m:acc>
                      <m:r>
                        <a:rPr lang="en-US" altLang="zh-CN" sz="2800" b="0" i="1" dirty="0" smtClean="0">
                          <a:latin typeface="Cambria Math" panose="02040503050406030204" pitchFamily="18" charset="0"/>
                          <a:ea typeface="楷体" panose="02010609060101010101" pitchFamily="49" charset="-122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n-US" altLang="zh-CN" sz="2800" b="0" i="1" dirty="0" smtClean="0">
                              <a:latin typeface="Cambria Math" panose="02040503050406030204" pitchFamily="18" charset="0"/>
                              <a:ea typeface="楷体" panose="02010609060101010101" pitchFamily="49" charset="-122"/>
                            </a:rPr>
                          </m:ctrlPr>
                        </m:accPr>
                        <m:e>
                          <m:r>
                            <a:rPr lang="en-US" altLang="zh-CN" sz="2800" b="0" i="1" dirty="0" smtClean="0">
                              <a:latin typeface="Cambria Math" panose="02040503050406030204" pitchFamily="18" charset="0"/>
                              <a:ea typeface="楷体" panose="02010609060101010101" pitchFamily="49" charset="-122"/>
                            </a:rPr>
                            <m:t>𝐼</m:t>
                          </m:r>
                        </m:e>
                      </m:acc>
                      <m:r>
                        <a:rPr lang="en-US" altLang="zh-CN" sz="2800" b="0" i="1" dirty="0" smtClean="0">
                          <a:latin typeface="Cambria Math" panose="02040503050406030204" pitchFamily="18" charset="0"/>
                          <a:ea typeface="楷体" panose="02010609060101010101" pitchFamily="49" charset="-122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n-US" altLang="zh-CN" sz="2800" b="0" i="1" dirty="0" smtClean="0">
                              <a:latin typeface="Cambria Math" panose="02040503050406030204" pitchFamily="18" charset="0"/>
                              <a:ea typeface="楷体" panose="02010609060101010101" pitchFamily="49" charset="-122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altLang="zh-CN" sz="2800" b="0" i="1" dirty="0" smtClean="0">
                                  <a:latin typeface="Cambria Math" panose="02040503050406030204" pitchFamily="18" charset="0"/>
                                  <a:ea typeface="楷体" panose="02010609060101010101" pitchFamily="49" charset="-122"/>
                                </a:rPr>
                              </m:ctrlPr>
                            </m:sSubPr>
                            <m:e>
                              <m:r>
                                <a:rPr lang="en-US" altLang="zh-CN" sz="2800" b="0" i="1" dirty="0" smtClean="0">
                                  <a:latin typeface="Cambria Math" panose="02040503050406030204" pitchFamily="18" charset="0"/>
                                  <a:ea typeface="楷体" panose="02010609060101010101" pitchFamily="49" charset="-122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zh-CN" altLang="en-US" sz="2800" i="1" dirty="0">
                                  <a:latin typeface="Cambria Math" panose="02040503050406030204" pitchFamily="18" charset="0"/>
                                  <a:ea typeface="楷体" panose="02010609060101010101" pitchFamily="49" charset="-122"/>
                                </a:rPr>
                                <m:t>合</m:t>
                              </m:r>
                            </m:sub>
                          </m:sSub>
                        </m:e>
                      </m:acc>
                      <m:r>
                        <a:rPr lang="en-US" altLang="zh-CN" sz="2800" b="0" i="1" dirty="0" smtClean="0">
                          <a:latin typeface="Cambria Math" panose="02040503050406030204" pitchFamily="18" charset="0"/>
                          <a:ea typeface="楷体" panose="02010609060101010101" pitchFamily="49" charset="-122"/>
                        </a:rPr>
                        <m:t>𝑡</m:t>
                      </m:r>
                    </m:oMath>
                  </m:oMathPara>
                </a14:m>
                <a:endParaRPr lang="zh-CN" altLang="en-US" sz="28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mc:Choice>
        <mc:Fallback>
          <p:sp>
            <p:nvSpPr>
              <p:cNvPr id="6" name="矩形 5">
                <a:extLst>
                  <a:ext uri="{FF2B5EF4-FFF2-40B4-BE49-F238E27FC236}">
                    <a16:creationId xmlns:a16="http://schemas.microsoft.com/office/drawing/2014/main" id="{0F7729E4-7646-41BE-A508-771D568EABC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1578350"/>
                <a:ext cx="2989277" cy="520117"/>
              </a:xfrm>
              <a:prstGeom prst="rect">
                <a:avLst/>
              </a:prstGeom>
              <a:blipFill>
                <a:blip r:embed="rId3"/>
                <a:stretch>
                  <a:fillRect b="-344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矩形 6">
            <a:extLst>
              <a:ext uri="{FF2B5EF4-FFF2-40B4-BE49-F238E27FC236}">
                <a16:creationId xmlns:a16="http://schemas.microsoft.com/office/drawing/2014/main" id="{6BCFFF04-2B86-47FF-AB64-E0837FB34A99}"/>
              </a:ext>
            </a:extLst>
          </p:cNvPr>
          <p:cNvSpPr/>
          <p:nvPr/>
        </p:nvSpPr>
        <p:spPr>
          <a:xfrm>
            <a:off x="447416" y="3600562"/>
            <a:ext cx="4749567" cy="52011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选项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是选项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最佳的提醒！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08B3731C-CF46-4CA0-AD6B-02008EA2C103}"/>
              </a:ext>
            </a:extLst>
          </p:cNvPr>
          <p:cNvSpPr/>
          <p:nvPr/>
        </p:nvSpPr>
        <p:spPr>
          <a:xfrm>
            <a:off x="6096000" y="2173143"/>
            <a:ext cx="3668785" cy="52011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动能要看合外力的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功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CA555D43-1D28-4BBF-BE60-B85CEF022937}"/>
              </a:ext>
            </a:extLst>
          </p:cNvPr>
          <p:cNvSpPr/>
          <p:nvPr/>
        </p:nvSpPr>
        <p:spPr>
          <a:xfrm>
            <a:off x="6096000" y="3209475"/>
            <a:ext cx="4749567" cy="52011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功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W=FS,F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等大反向，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S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呢？</a:t>
            </a:r>
            <a:endParaRPr lang="zh-CN" altLang="en-US" sz="2800" b="1" u="sng" dirty="0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631277C-553D-416A-B912-5C5954A40D9E}"/>
              </a:ext>
            </a:extLst>
          </p:cNvPr>
          <p:cNvSpPr/>
          <p:nvPr/>
        </p:nvSpPr>
        <p:spPr>
          <a:xfrm>
            <a:off x="8447714" y="1603122"/>
            <a:ext cx="184558" cy="411455"/>
          </a:xfrm>
          <a:prstGeom prst="rect">
            <a:avLst/>
          </a:prstGeom>
          <a:noFill/>
          <a:ln w="28575"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12" name="直接箭头连接符 11">
            <a:extLst>
              <a:ext uri="{FF2B5EF4-FFF2-40B4-BE49-F238E27FC236}">
                <a16:creationId xmlns:a16="http://schemas.microsoft.com/office/drawing/2014/main" id="{F8B95E09-C053-4AF9-9B9D-3EEF1D8A8228}"/>
              </a:ext>
            </a:extLst>
          </p:cNvPr>
          <p:cNvCxnSpPr>
            <a:stCxn id="10" idx="2"/>
          </p:cNvCxnSpPr>
          <p:nvPr/>
        </p:nvCxnSpPr>
        <p:spPr>
          <a:xfrm>
            <a:off x="8539993" y="2014577"/>
            <a:ext cx="1149291" cy="131585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11AF97EE-E36A-4D09-AB00-23F51230353E}"/>
              </a:ext>
            </a:extLst>
          </p:cNvPr>
          <p:cNvGrpSpPr/>
          <p:nvPr/>
        </p:nvGrpSpPr>
        <p:grpSpPr>
          <a:xfrm>
            <a:off x="6126059" y="3828219"/>
            <a:ext cx="2988579" cy="2484631"/>
            <a:chOff x="6126059" y="3828219"/>
            <a:chExt cx="2988579" cy="2484631"/>
          </a:xfrm>
        </p:grpSpPr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EA2B3DF2-5F14-4350-BB3A-CC271E3E8C9A}"/>
                </a:ext>
              </a:extLst>
            </p:cNvPr>
            <p:cNvGrpSpPr/>
            <p:nvPr/>
          </p:nvGrpSpPr>
          <p:grpSpPr>
            <a:xfrm>
              <a:off x="6400800" y="5851185"/>
              <a:ext cx="2713838" cy="461665"/>
              <a:chOff x="6400800" y="5851185"/>
              <a:chExt cx="2713838" cy="461665"/>
            </a:xfrm>
          </p:grpSpPr>
          <p:cxnSp>
            <p:nvCxnSpPr>
              <p:cNvPr id="14" name="直接箭头连接符 13">
                <a:extLst>
                  <a:ext uri="{FF2B5EF4-FFF2-40B4-BE49-F238E27FC236}">
                    <a16:creationId xmlns:a16="http://schemas.microsoft.com/office/drawing/2014/main" id="{A7B8FE13-3D3A-45FA-9F46-49F4649D1599}"/>
                  </a:ext>
                </a:extLst>
              </p:cNvPr>
              <p:cNvCxnSpPr/>
              <p:nvPr/>
            </p:nvCxnSpPr>
            <p:spPr>
              <a:xfrm>
                <a:off x="6400800" y="5989739"/>
                <a:ext cx="2474752" cy="0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76D6DA1F-FAF9-45F2-ADB8-5BFA15AD59FF}"/>
                  </a:ext>
                </a:extLst>
              </p:cNvPr>
              <p:cNvSpPr txBox="1"/>
              <p:nvPr/>
            </p:nvSpPr>
            <p:spPr>
              <a:xfrm>
                <a:off x="8816828" y="5851185"/>
                <a:ext cx="2978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endParaRPr lang="zh-CN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0BE2C11B-0C2E-4D76-A967-320235D50F6C}"/>
                </a:ext>
              </a:extLst>
            </p:cNvPr>
            <p:cNvGrpSpPr/>
            <p:nvPr/>
          </p:nvGrpSpPr>
          <p:grpSpPr>
            <a:xfrm>
              <a:off x="6126059" y="3828219"/>
              <a:ext cx="297810" cy="2161520"/>
              <a:chOff x="6126059" y="3828219"/>
              <a:chExt cx="297810" cy="2161520"/>
            </a:xfrm>
          </p:grpSpPr>
          <p:cxnSp>
            <p:nvCxnSpPr>
              <p:cNvPr id="15" name="直接箭头连接符 14">
                <a:extLst>
                  <a:ext uri="{FF2B5EF4-FFF2-40B4-BE49-F238E27FC236}">
                    <a16:creationId xmlns:a16="http://schemas.microsoft.com/office/drawing/2014/main" id="{907DA817-B283-42BB-AF9C-931A0103403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417578" y="4029154"/>
                <a:ext cx="0" cy="1960585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id="{01830A2F-5C99-4319-BFAA-2E0083FC73F5}"/>
                  </a:ext>
                </a:extLst>
              </p:cNvPr>
              <p:cNvSpPr txBox="1"/>
              <p:nvPr/>
            </p:nvSpPr>
            <p:spPr>
              <a:xfrm>
                <a:off x="6126059" y="3828219"/>
                <a:ext cx="2978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endParaRPr lang="zh-CN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973364D9-7682-4E56-B4BF-CE0092F2AB8B}"/>
              </a:ext>
            </a:extLst>
          </p:cNvPr>
          <p:cNvGrpSpPr/>
          <p:nvPr/>
        </p:nvGrpSpPr>
        <p:grpSpPr>
          <a:xfrm>
            <a:off x="6409189" y="4089563"/>
            <a:ext cx="2130803" cy="1010943"/>
            <a:chOff x="6409189" y="4089563"/>
            <a:chExt cx="2130803" cy="1010943"/>
          </a:xfrm>
        </p:grpSpPr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id="{101627F8-3CC8-4454-BB0E-C6A0FBD22022}"/>
                </a:ext>
              </a:extLst>
            </p:cNvPr>
            <p:cNvCxnSpPr/>
            <p:nvPr/>
          </p:nvCxnSpPr>
          <p:spPr>
            <a:xfrm flipV="1">
              <a:off x="6409189" y="4513277"/>
              <a:ext cx="1350628" cy="587229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FE8D9FE9-61CE-4D8A-9B1E-1B795FD02D09}"/>
                </a:ext>
              </a:extLst>
            </p:cNvPr>
            <p:cNvSpPr txBox="1"/>
            <p:nvPr/>
          </p:nvSpPr>
          <p:spPr>
            <a:xfrm>
              <a:off x="7607415" y="4089563"/>
              <a:ext cx="93257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前人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3927377E-FC5B-4092-BDC7-A89C4EA3EC71}"/>
              </a:ext>
            </a:extLst>
          </p:cNvPr>
          <p:cNvGrpSpPr/>
          <p:nvPr/>
        </p:nvGrpSpPr>
        <p:grpSpPr>
          <a:xfrm>
            <a:off x="6400800" y="5100506"/>
            <a:ext cx="2289496" cy="461665"/>
            <a:chOff x="5725486" y="4760551"/>
            <a:chExt cx="2289496" cy="461665"/>
          </a:xfrm>
        </p:grpSpPr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id="{70D6A458-5FEF-46E2-9ABA-C5D396BC159E}"/>
                </a:ext>
              </a:extLst>
            </p:cNvPr>
            <p:cNvCxnSpPr>
              <a:cxnSpLocks/>
            </p:cNvCxnSpPr>
            <p:nvPr/>
          </p:nvCxnSpPr>
          <p:spPr>
            <a:xfrm>
              <a:off x="5725486" y="4774622"/>
              <a:ext cx="1359017" cy="325884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24F82200-3A0A-4E7C-AFDB-3EFED581D9BF}"/>
                </a:ext>
              </a:extLst>
            </p:cNvPr>
            <p:cNvSpPr txBox="1"/>
            <p:nvPr/>
          </p:nvSpPr>
          <p:spPr>
            <a:xfrm>
              <a:off x="7082405" y="4760551"/>
              <a:ext cx="93257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后人</a:t>
              </a:r>
            </a:p>
          </p:txBody>
        </p:sp>
      </p:grp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id="{56F764DF-F0F4-4F2B-8336-31214E83264E}"/>
              </a:ext>
            </a:extLst>
          </p:cNvPr>
          <p:cNvCxnSpPr/>
          <p:nvPr/>
        </p:nvCxnSpPr>
        <p:spPr>
          <a:xfrm>
            <a:off x="7753524" y="4176095"/>
            <a:ext cx="8389" cy="1813644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等腰三角形 34">
            <a:extLst>
              <a:ext uri="{FF2B5EF4-FFF2-40B4-BE49-F238E27FC236}">
                <a16:creationId xmlns:a16="http://schemas.microsoft.com/office/drawing/2014/main" id="{E5F2ED56-0A14-48EE-BA78-384B728ABF73}"/>
              </a:ext>
            </a:extLst>
          </p:cNvPr>
          <p:cNvSpPr/>
          <p:nvPr/>
        </p:nvSpPr>
        <p:spPr>
          <a:xfrm rot="16200000">
            <a:off x="6654907" y="4337479"/>
            <a:ext cx="886458" cy="1310776"/>
          </a:xfrm>
          <a:prstGeom prst="triangle">
            <a:avLst>
              <a:gd name="adj" fmla="val 35805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D1C9E75D-F1AB-4B95-AD0D-564ED0791B9D}"/>
              </a:ext>
            </a:extLst>
          </p:cNvPr>
          <p:cNvSpPr/>
          <p:nvPr/>
        </p:nvSpPr>
        <p:spPr>
          <a:xfrm>
            <a:off x="1015068" y="2835358"/>
            <a:ext cx="5110991" cy="49014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人推的过程中必然有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ATP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消耗！</a:t>
            </a:r>
          </a:p>
        </p:txBody>
      </p:sp>
      <p:sp>
        <p:nvSpPr>
          <p:cNvPr id="37" name="流程图: 可选过程 36">
            <a:extLst>
              <a:ext uri="{FF2B5EF4-FFF2-40B4-BE49-F238E27FC236}">
                <a16:creationId xmlns:a16="http://schemas.microsoft.com/office/drawing/2014/main" id="{C21CC11B-FADC-4083-90BF-146412BC374C}"/>
              </a:ext>
            </a:extLst>
          </p:cNvPr>
          <p:cNvSpPr/>
          <p:nvPr/>
        </p:nvSpPr>
        <p:spPr>
          <a:xfrm>
            <a:off x="494949" y="4706222"/>
            <a:ext cx="4857226" cy="1459685"/>
          </a:xfrm>
          <a:prstGeom prst="flowChartAlternateProcess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考前深呼吸了没？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考中打起精神没？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有没有提醒自己回归双基？</a:t>
            </a:r>
          </a:p>
        </p:txBody>
      </p:sp>
    </p:spTree>
    <p:extLst>
      <p:ext uri="{BB962C8B-B14F-4D97-AF65-F5344CB8AC3E}">
        <p14:creationId xmlns:p14="http://schemas.microsoft.com/office/powerpoint/2010/main" val="2772032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36" grpId="0" animBg="1"/>
      <p:bldP spid="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1A8869F6-9F97-49D4-B4A6-1754A7D5203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0" y="0"/>
                <a:ext cx="12192000" cy="4351338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US" altLang="zh-CN" dirty="0"/>
                  <a:t>10.</a:t>
                </a:r>
                <a:r>
                  <a:rPr lang="zh-CN" altLang="en-US" dirty="0"/>
                  <a:t>在竖直立于地面上、劲度系数为</a:t>
                </a:r>
                <a:r>
                  <a:rPr lang="en-US" altLang="zh-CN" i="1" dirty="0"/>
                  <a:t>k</a:t>
                </a:r>
                <a:r>
                  <a:rPr lang="zh-CN" altLang="en-US" dirty="0"/>
                  <a:t>的轻弹簧上端放置一质量为</a:t>
                </a:r>
                <a:r>
                  <a:rPr lang="en-US" altLang="zh-CN" i="1" dirty="0"/>
                  <a:t>m</a:t>
                </a:r>
                <a:r>
                  <a:rPr lang="zh-CN" altLang="en-US" dirty="0"/>
                  <a:t>的物块，取物块静止时弹簧上端为坐标原点</a:t>
                </a:r>
                <a:r>
                  <a:rPr lang="en-US" altLang="zh-CN" dirty="0"/>
                  <a:t>O</a:t>
                </a:r>
                <a:r>
                  <a:rPr lang="zh-CN" altLang="en-US" dirty="0"/>
                  <a:t>、竖直向下为正方向建立</a:t>
                </a:r>
                <a:r>
                  <a:rPr lang="en-US" altLang="zh-CN" i="1" dirty="0"/>
                  <a:t>x</a:t>
                </a:r>
                <a:r>
                  <a:rPr lang="zh-CN" altLang="en-US" dirty="0"/>
                  <a:t>轴，如图甲所示。取</a:t>
                </a:r>
                <a:r>
                  <a:rPr lang="en-US" altLang="zh-CN" dirty="0"/>
                  <a:t>O</a:t>
                </a:r>
                <a:r>
                  <a:rPr lang="zh-CN" altLang="en-US" dirty="0"/>
                  <a:t>点的重力势能为零，在物块上施加一竖直向下的力</a:t>
                </a:r>
                <a:r>
                  <a:rPr lang="en-US" altLang="zh-CN" dirty="0"/>
                  <a:t>F,</a:t>
                </a:r>
                <a:r>
                  <a:rPr lang="zh-CN" altLang="en-US" dirty="0"/>
                  <a:t>测得物块与弹簧组成的系统的机械能</a:t>
                </a:r>
                <a:r>
                  <a:rPr lang="en-US" altLang="zh-CN" dirty="0"/>
                  <a:t>E</a:t>
                </a:r>
                <a:r>
                  <a:rPr lang="zh-CN" altLang="en-US" dirty="0"/>
                  <a:t>与位移</a:t>
                </a:r>
                <a:r>
                  <a:rPr lang="en-US" altLang="zh-CN" i="1" dirty="0"/>
                  <a:t>x</a:t>
                </a:r>
                <a:r>
                  <a:rPr lang="zh-CN" altLang="en-US" dirty="0"/>
                  <a:t>的关系如图乙所示（弹簧始终在弹性限度内，已知弹性势能表达式为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sub>
                    </m:sSub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𝑘</m:t>
                    </m:r>
                    <m:sSup>
                      <m:sSupPr>
                        <m:ctrlPr>
                          <a:rPr lang="en-US" altLang="zh-CN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dirty="0"/>
                  <a:t>),</a:t>
                </a:r>
                <a:r>
                  <a:rPr lang="zh-CN" altLang="en-US" dirty="0"/>
                  <a:t>图线与纵轴交点为（</a:t>
                </a:r>
                <a:r>
                  <a:rPr lang="en-US" altLang="zh-CN" dirty="0"/>
                  <a:t>0,E</a:t>
                </a:r>
                <a:r>
                  <a:rPr lang="en-US" altLang="zh-CN" baseline="-25000" dirty="0"/>
                  <a:t>1</a:t>
                </a:r>
                <a:r>
                  <a:rPr lang="en-US" altLang="zh-CN" dirty="0"/>
                  <a:t>),</a:t>
                </a:r>
                <a:r>
                  <a:rPr lang="zh-CN" altLang="en-US" dirty="0"/>
                  <a:t>除</a:t>
                </a:r>
                <a:r>
                  <a:rPr lang="en-US" altLang="zh-CN" i="1" dirty="0"/>
                  <a:t>x</a:t>
                </a:r>
                <a:r>
                  <a:rPr lang="en-US" altLang="zh-CN" baseline="-25000" dirty="0"/>
                  <a:t>1</a:t>
                </a:r>
                <a:r>
                  <a:rPr lang="en-US" altLang="zh-CN" dirty="0"/>
                  <a:t>-</a:t>
                </a:r>
                <a:r>
                  <a:rPr lang="en-US" altLang="zh-CN" i="1" dirty="0"/>
                  <a:t>x</a:t>
                </a:r>
                <a:r>
                  <a:rPr lang="en-US" altLang="zh-CN" baseline="-25000" dirty="0"/>
                  <a:t>2</a:t>
                </a:r>
                <a:r>
                  <a:rPr lang="zh-CN" altLang="en-US" dirty="0"/>
                  <a:t>之间的图线为曲线外，其余部分均为直线。则物块位移从</a:t>
                </a:r>
                <a:r>
                  <a:rPr lang="en-US" altLang="zh-CN" dirty="0"/>
                  <a:t>0</a:t>
                </a:r>
                <a:r>
                  <a:rPr lang="zh-CN" altLang="en-US" dirty="0"/>
                  <a:t>到</a:t>
                </a:r>
                <a:r>
                  <a:rPr lang="en-US" altLang="zh-CN" i="1" dirty="0"/>
                  <a:t>x</a:t>
                </a:r>
                <a:r>
                  <a:rPr lang="en-US" altLang="zh-CN" baseline="-25000" dirty="0"/>
                  <a:t>3</a:t>
                </a:r>
                <a:r>
                  <a:rPr lang="zh-CN" altLang="en-US" dirty="0"/>
                  <a:t>的过程中，下列判断正确的是</a:t>
                </a:r>
              </a:p>
              <a:p>
                <a:pPr marL="0" indent="0">
                  <a:buNone/>
                </a:pPr>
                <a:r>
                  <a:rPr lang="en-US" altLang="zh-CN" dirty="0"/>
                  <a:t>A.</a:t>
                </a:r>
                <a:r>
                  <a:rPr lang="zh-CN" altLang="en-US" dirty="0"/>
                  <a:t>力</a:t>
                </a:r>
                <a:r>
                  <a:rPr lang="en-US" altLang="zh-CN" dirty="0"/>
                  <a:t>F</a:t>
                </a:r>
                <a:r>
                  <a:rPr lang="zh-CN" altLang="en-US" dirty="0"/>
                  <a:t>做的功为</a:t>
                </a:r>
                <a:r>
                  <a:rPr lang="en-US" altLang="zh-CN" dirty="0"/>
                  <a:t>W=E</a:t>
                </a:r>
                <a:r>
                  <a:rPr lang="en-US" altLang="zh-CN" baseline="-25000" dirty="0"/>
                  <a:t>0</a:t>
                </a:r>
                <a:r>
                  <a:rPr lang="en-US" altLang="zh-CN" dirty="0"/>
                  <a:t>-E</a:t>
                </a:r>
                <a:r>
                  <a:rPr lang="en-US" altLang="zh-CN" baseline="-25000" dirty="0"/>
                  <a:t>1</a:t>
                </a:r>
                <a:r>
                  <a:rPr lang="en-US" altLang="zh-CN" dirty="0"/>
                  <a:t>     </a:t>
                </a:r>
              </a:p>
              <a:p>
                <a:pPr marL="0" indent="0">
                  <a:buNone/>
                </a:pPr>
                <a:r>
                  <a:rPr lang="en-US" altLang="zh-CN" dirty="0"/>
                  <a:t>B.</a:t>
                </a:r>
                <a:r>
                  <a:rPr lang="zh-CN" altLang="en-US" dirty="0"/>
                  <a:t>图乙中的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</m:oMath>
                </a14:m>
                <a:endParaRPr lang="en-US" altLang="zh-CN" dirty="0"/>
              </a:p>
              <a:p>
                <a:pPr marL="0" indent="0">
                  <a:buNone/>
                </a:pPr>
                <a:r>
                  <a:rPr lang="en-US" altLang="zh-CN" dirty="0"/>
                  <a:t>C.</a:t>
                </a:r>
                <a:r>
                  <a:rPr lang="zh-CN" altLang="en-US" dirty="0"/>
                  <a:t>在</a:t>
                </a:r>
                <a:r>
                  <a:rPr lang="en-US" altLang="zh-CN" i="1" dirty="0"/>
                  <a:t>x</a:t>
                </a:r>
                <a:r>
                  <a:rPr lang="en-US" altLang="zh-CN" baseline="-25000" dirty="0"/>
                  <a:t>2</a:t>
                </a:r>
                <a:r>
                  <a:rPr lang="zh-CN" altLang="en-US" dirty="0"/>
                  <a:t>位置时物块的加速度最大 </a:t>
                </a:r>
              </a:p>
              <a:p>
                <a:pPr marL="0" indent="0">
                  <a:buNone/>
                </a:pPr>
                <a:r>
                  <a:rPr lang="en-US" altLang="zh-CN" dirty="0"/>
                  <a:t>D.  </a:t>
                </a:r>
                <a:r>
                  <a:rPr lang="zh-CN" altLang="en-US" dirty="0"/>
                  <a:t>在</a:t>
                </a:r>
                <a:r>
                  <a:rPr lang="en-US" altLang="zh-CN" dirty="0"/>
                  <a:t>0-</a:t>
                </a:r>
                <a:r>
                  <a:rPr lang="en-US" altLang="zh-CN" i="1" dirty="0"/>
                  <a:t>x</a:t>
                </a:r>
                <a:r>
                  <a:rPr lang="en-US" altLang="zh-CN" baseline="-25000" dirty="0"/>
                  <a:t>3</a:t>
                </a:r>
                <a:r>
                  <a:rPr lang="zh-CN" altLang="en-US" dirty="0"/>
                  <a:t>的过程中，力</a:t>
                </a:r>
                <a:r>
                  <a:rPr lang="en-US" altLang="zh-CN" dirty="0"/>
                  <a:t>F</a:t>
                </a:r>
                <a:r>
                  <a:rPr lang="zh-CN" altLang="en-US" dirty="0"/>
                  <a:t>先不变，再减小，后为零</a:t>
                </a:r>
              </a:p>
            </p:txBody>
          </p:sp>
        </mc:Choice>
        <mc:Fallback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1A8869F6-9F97-49D4-B4A6-1754A7D5203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0"/>
                <a:ext cx="12192000" cy="4351338"/>
              </a:xfrm>
              <a:blipFill>
                <a:blip r:embed="rId2"/>
                <a:stretch>
                  <a:fillRect l="-900" t="-3361" r="-7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>
            <a:extLst>
              <a:ext uri="{FF2B5EF4-FFF2-40B4-BE49-F238E27FC236}">
                <a16:creationId xmlns:a16="http://schemas.microsoft.com/office/drawing/2014/main" id="{C5945CE3-C3E0-43CD-8D2D-FC1CA27CE788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 bwMode="auto">
          <a:xfrm>
            <a:off x="8573550" y="1917671"/>
            <a:ext cx="3386400" cy="189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流程图: 可选过程 4">
            <a:extLst>
              <a:ext uri="{FF2B5EF4-FFF2-40B4-BE49-F238E27FC236}">
                <a16:creationId xmlns:a16="http://schemas.microsoft.com/office/drawing/2014/main" id="{4E479EAB-FF13-4891-B227-85EA10F392AA}"/>
              </a:ext>
            </a:extLst>
          </p:cNvPr>
          <p:cNvSpPr/>
          <p:nvPr/>
        </p:nvSpPr>
        <p:spPr>
          <a:xfrm>
            <a:off x="494949" y="4706222"/>
            <a:ext cx="4857226" cy="1459685"/>
          </a:xfrm>
          <a:prstGeom prst="flowChartAlternateProcess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考前深呼吸了没？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考中打起精神没？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有没有提醒自己回归双基？</a:t>
            </a:r>
          </a:p>
        </p:txBody>
      </p:sp>
    </p:spTree>
    <p:extLst>
      <p:ext uri="{BB962C8B-B14F-4D97-AF65-F5344CB8AC3E}">
        <p14:creationId xmlns:p14="http://schemas.microsoft.com/office/powerpoint/2010/main" val="2671646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37AC512-AE90-4E42-BDE7-B9912C843F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2533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400" dirty="0"/>
              <a:t>13.(11</a:t>
            </a:r>
            <a:r>
              <a:rPr lang="zh-CN" altLang="en-US" sz="2400" dirty="0"/>
              <a:t>分）城市高层建筑越来越多，高空坠物事件时有发生。假设某公路边的高楼距地面高</a:t>
            </a:r>
            <a:r>
              <a:rPr lang="en-US" altLang="zh-CN" sz="2400" dirty="0"/>
              <a:t>H=47</a:t>
            </a:r>
            <a:r>
              <a:rPr lang="en-US" altLang="zh-CN" sz="2400" i="1" dirty="0"/>
              <a:t>m</a:t>
            </a:r>
            <a:r>
              <a:rPr lang="en-US" altLang="zh-CN" sz="2400" dirty="0"/>
              <a:t>,</a:t>
            </a:r>
            <a:r>
              <a:rPr lang="zh-CN" altLang="en-US" sz="2400" dirty="0"/>
              <a:t>往外凸起的阳台上的花盆因受扰动而掉落，掉落过程可看做自由落体运动。阳台下方有一辆长</a:t>
            </a:r>
            <a:r>
              <a:rPr lang="en-US" altLang="zh-CN" sz="2400" dirty="0"/>
              <a:t>L</a:t>
            </a:r>
            <a:r>
              <a:rPr lang="en-US" altLang="zh-CN" sz="2400" baseline="-25000" dirty="0"/>
              <a:t>1</a:t>
            </a:r>
            <a:r>
              <a:rPr lang="en-US" altLang="zh-CN" sz="2400" dirty="0"/>
              <a:t>=8</a:t>
            </a:r>
            <a:r>
              <a:rPr lang="en-US" altLang="zh-CN" sz="2400" i="1" dirty="0"/>
              <a:t>m</a:t>
            </a:r>
            <a:r>
              <a:rPr lang="zh-CN" altLang="en-US" sz="2400" dirty="0"/>
              <a:t>、高</a:t>
            </a:r>
            <a:r>
              <a:rPr lang="en-US" altLang="zh-CN" sz="2400" i="1" dirty="0"/>
              <a:t>h</a:t>
            </a:r>
            <a:r>
              <a:rPr lang="en-US" altLang="zh-CN" sz="2400" dirty="0"/>
              <a:t>=2</a:t>
            </a:r>
            <a:r>
              <a:rPr lang="en-US" altLang="zh-CN" sz="2400" i="1" dirty="0"/>
              <a:t>m</a:t>
            </a:r>
            <a:r>
              <a:rPr lang="zh-CN" altLang="en-US" sz="2400" dirty="0"/>
              <a:t>的货车，以</a:t>
            </a:r>
            <a:r>
              <a:rPr lang="en-US" altLang="zh-CN" sz="2400" dirty="0"/>
              <a:t>v</a:t>
            </a:r>
            <a:r>
              <a:rPr lang="en-US" altLang="zh-CN" sz="2400" baseline="-25000" dirty="0"/>
              <a:t>0</a:t>
            </a:r>
            <a:r>
              <a:rPr lang="en-US" altLang="zh-CN" sz="2400" dirty="0"/>
              <a:t>=9</a:t>
            </a:r>
            <a:r>
              <a:rPr lang="en-US" altLang="zh-CN" sz="2400" i="1" dirty="0"/>
              <a:t>m</a:t>
            </a:r>
            <a:r>
              <a:rPr lang="en-US" altLang="zh-CN" sz="2400" dirty="0"/>
              <a:t>/</a:t>
            </a:r>
            <a:r>
              <a:rPr lang="en-US" altLang="zh-CN" sz="2400" i="1" dirty="0"/>
              <a:t>s</a:t>
            </a:r>
            <a:r>
              <a:rPr lang="zh-CN" altLang="en-US" sz="2400" dirty="0"/>
              <a:t>的速度匀速直行，要经过阳台的正下方，花盆刚开始下落时货车车头距花盆的水平距离为</a:t>
            </a:r>
            <a:r>
              <a:rPr lang="en-US" altLang="zh-CN" sz="2400" dirty="0"/>
              <a:t>L</a:t>
            </a:r>
            <a:r>
              <a:rPr lang="en-US" altLang="zh-CN" sz="2400" baseline="-25000" dirty="0"/>
              <a:t>2</a:t>
            </a:r>
            <a:r>
              <a:rPr lang="en-US" altLang="zh-CN" sz="2400" dirty="0"/>
              <a:t>=24</a:t>
            </a:r>
            <a:r>
              <a:rPr lang="en-US" altLang="zh-CN" sz="2400" i="1" dirty="0"/>
              <a:t>m</a:t>
            </a:r>
            <a:r>
              <a:rPr lang="en-US" altLang="zh-CN" sz="2400" dirty="0"/>
              <a:t>(</a:t>
            </a:r>
            <a:r>
              <a:rPr lang="zh-CN" altLang="en-US" sz="2400" dirty="0"/>
              <a:t>示意图如图所示，花盆可视为质点，重力加速度</a:t>
            </a:r>
            <a:r>
              <a:rPr lang="en-US" altLang="zh-CN" sz="2400" i="1" dirty="0"/>
              <a:t>g</a:t>
            </a:r>
            <a:r>
              <a:rPr lang="en-US" altLang="zh-CN" sz="2400" dirty="0"/>
              <a:t>=10</a:t>
            </a:r>
            <a:r>
              <a:rPr lang="en-US" altLang="zh-CN" sz="2400" i="1" dirty="0"/>
              <a:t>m</a:t>
            </a:r>
            <a:r>
              <a:rPr lang="en-US" altLang="zh-CN" sz="2400" dirty="0"/>
              <a:t>/</a:t>
            </a:r>
            <a:r>
              <a:rPr lang="en-US" altLang="zh-CN" sz="2400" i="1" dirty="0"/>
              <a:t>s</a:t>
            </a:r>
            <a:r>
              <a:rPr lang="en-US" altLang="zh-CN" sz="2400" baseline="30000" dirty="0"/>
              <a:t>2</a:t>
            </a:r>
            <a:r>
              <a:rPr lang="en-US" altLang="zh-CN" sz="2400" dirty="0"/>
              <a:t>)</a:t>
            </a:r>
            <a:r>
              <a:rPr lang="zh-CN" altLang="en-US" sz="2400" dirty="0"/>
              <a:t>（</a:t>
            </a:r>
            <a:r>
              <a:rPr lang="en-US" altLang="zh-CN" sz="2400" dirty="0"/>
              <a:t>1)</a:t>
            </a:r>
            <a:r>
              <a:rPr lang="zh-CN" altLang="en-US" sz="2400" dirty="0"/>
              <a:t>若司机没有发现花盆掉落，货车保持速度</a:t>
            </a:r>
            <a:r>
              <a:rPr lang="en-US" altLang="zh-CN" sz="2400" i="1" dirty="0"/>
              <a:t>v</a:t>
            </a:r>
            <a:r>
              <a:rPr lang="en-US" altLang="zh-CN" sz="2400" baseline="-25000" dirty="0"/>
              <a:t>0</a:t>
            </a:r>
            <a:r>
              <a:rPr lang="zh-CN" altLang="en-US" sz="2400" dirty="0"/>
              <a:t>匀速直行，请计算说明货车是否被花盆砸到？（</a:t>
            </a:r>
            <a:r>
              <a:rPr lang="en-US" altLang="zh-CN" sz="2400" dirty="0"/>
              <a:t>2)</a:t>
            </a:r>
            <a:r>
              <a:rPr lang="zh-CN" altLang="en-US" sz="2400" dirty="0"/>
              <a:t>若司机发现花盆掉落，司机的反应时间</a:t>
            </a:r>
            <a:r>
              <a:rPr lang="en-US" altLang="zh-CN" sz="2400" dirty="0" err="1"/>
              <a:t>Δ</a:t>
            </a:r>
            <a:r>
              <a:rPr lang="en-US" altLang="zh-CN" sz="2400" i="1" dirty="0" err="1"/>
              <a:t>t</a:t>
            </a:r>
            <a:r>
              <a:rPr lang="en-US" altLang="zh-CN" sz="2400" dirty="0"/>
              <a:t>=l</a:t>
            </a:r>
            <a:r>
              <a:rPr lang="en-US" altLang="zh-CN" sz="2400" i="1" dirty="0"/>
              <a:t>s</a:t>
            </a:r>
            <a:r>
              <a:rPr lang="en-US" altLang="zh-CN" sz="2400" dirty="0"/>
              <a:t>,</a:t>
            </a:r>
            <a:r>
              <a:rPr lang="zh-CN" altLang="en-US" sz="2400" dirty="0"/>
              <a:t>采取匀</a:t>
            </a:r>
            <a:r>
              <a:rPr lang="zh-CN" altLang="en-US" sz="2400" u="sng" dirty="0"/>
              <a:t>加</a:t>
            </a:r>
            <a:r>
              <a:rPr lang="zh-CN" altLang="en-US" sz="2400" dirty="0"/>
              <a:t>速直线运动的方式来避险，则货车至少以多大的加速度才能避免被花盆砸到？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87B0699-8E8B-40C5-ACE9-C3FB403F08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7105650" y="2396767"/>
            <a:ext cx="508635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12DF2F7B-278D-4C95-AE80-4A535AB9EFDE}"/>
              </a:ext>
            </a:extLst>
          </p:cNvPr>
          <p:cNvSpPr/>
          <p:nvPr/>
        </p:nvSpPr>
        <p:spPr>
          <a:xfrm>
            <a:off x="847289" y="2487142"/>
            <a:ext cx="2994870" cy="49014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请做运动分析！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061FF21A-D374-4D0C-AA0A-93543E3EB2C5}"/>
              </a:ext>
            </a:extLst>
          </p:cNvPr>
          <p:cNvCxnSpPr/>
          <p:nvPr/>
        </p:nvCxnSpPr>
        <p:spPr>
          <a:xfrm>
            <a:off x="5167618" y="6090407"/>
            <a:ext cx="519278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730437FB-2F21-46E4-9B33-DCC7FD7E12CE}"/>
              </a:ext>
            </a:extLst>
          </p:cNvPr>
          <p:cNvGrpSpPr/>
          <p:nvPr/>
        </p:nvGrpSpPr>
        <p:grpSpPr>
          <a:xfrm>
            <a:off x="4932727" y="4177717"/>
            <a:ext cx="335559" cy="1912690"/>
            <a:chOff x="4932727" y="4177717"/>
            <a:chExt cx="335559" cy="1912690"/>
          </a:xfrm>
        </p:grpSpPr>
        <p:cxnSp>
          <p:nvCxnSpPr>
            <p:cNvPr id="9" name="直接箭头连接符 8">
              <a:extLst>
                <a:ext uri="{FF2B5EF4-FFF2-40B4-BE49-F238E27FC236}">
                  <a16:creationId xmlns:a16="http://schemas.microsoft.com/office/drawing/2014/main" id="{4D645AF0-FB0C-4495-BA9E-2DB66E0F5A8E}"/>
                </a:ext>
              </a:extLst>
            </p:cNvPr>
            <p:cNvCxnSpPr/>
            <p:nvPr/>
          </p:nvCxnSpPr>
          <p:spPr>
            <a:xfrm>
              <a:off x="5268286" y="4177717"/>
              <a:ext cx="0" cy="1912690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39A6C8F8-1BF7-4F57-A9EE-8D4E5E5D6500}"/>
                </a:ext>
              </a:extLst>
            </p:cNvPr>
            <p:cNvSpPr txBox="1"/>
            <p:nvPr/>
          </p:nvSpPr>
          <p:spPr>
            <a:xfrm>
              <a:off x="4932727" y="4773337"/>
              <a:ext cx="3355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endPara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36773953-BDEA-417A-85FF-5B859531A9F8}"/>
              </a:ext>
            </a:extLst>
          </p:cNvPr>
          <p:cNvGrpSpPr/>
          <p:nvPr/>
        </p:nvGrpSpPr>
        <p:grpSpPr>
          <a:xfrm>
            <a:off x="9370506" y="6123343"/>
            <a:ext cx="989897" cy="369332"/>
            <a:chOff x="9370506" y="5134062"/>
            <a:chExt cx="989897" cy="369332"/>
          </a:xfrm>
        </p:grpSpPr>
        <p:cxnSp>
          <p:nvCxnSpPr>
            <p:cNvPr id="14" name="直接箭头连接符 13">
              <a:extLst>
                <a:ext uri="{FF2B5EF4-FFF2-40B4-BE49-F238E27FC236}">
                  <a16:creationId xmlns:a16="http://schemas.microsoft.com/office/drawing/2014/main" id="{43ABA602-F8B5-4FC7-AC72-CC9B28536005}"/>
                </a:ext>
              </a:extLst>
            </p:cNvPr>
            <p:cNvCxnSpPr>
              <a:cxnSpLocks/>
            </p:cNvCxnSpPr>
            <p:nvPr/>
          </p:nvCxnSpPr>
          <p:spPr>
            <a:xfrm>
              <a:off x="9370506" y="5141831"/>
              <a:ext cx="989897" cy="0"/>
            </a:xfrm>
            <a:prstGeom prst="straightConnector1">
              <a:avLst/>
            </a:prstGeom>
            <a:ln w="28575">
              <a:solidFill>
                <a:srgbClr val="FFFF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9B521B80-344B-478D-A51E-078BEB822E33}"/>
                </a:ext>
              </a:extLst>
            </p:cNvPr>
            <p:cNvSpPr txBox="1"/>
            <p:nvPr/>
          </p:nvSpPr>
          <p:spPr>
            <a:xfrm>
              <a:off x="9697674" y="5134062"/>
              <a:ext cx="5368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</a:t>
              </a:r>
              <a:r>
                <a:rPr lang="en-US" altLang="zh-CN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zh-CN" alt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041FF336-8EB9-45F3-AEFD-CECDC8EF8609}"/>
              </a:ext>
            </a:extLst>
          </p:cNvPr>
          <p:cNvGrpSpPr/>
          <p:nvPr/>
        </p:nvGrpSpPr>
        <p:grpSpPr>
          <a:xfrm>
            <a:off x="5268286" y="6138881"/>
            <a:ext cx="4102220" cy="377101"/>
            <a:chOff x="7906626" y="5141831"/>
            <a:chExt cx="4102220" cy="377101"/>
          </a:xfrm>
        </p:grpSpPr>
        <p:cxnSp>
          <p:nvCxnSpPr>
            <p:cNvPr id="19" name="直接箭头连接符 18">
              <a:extLst>
                <a:ext uri="{FF2B5EF4-FFF2-40B4-BE49-F238E27FC236}">
                  <a16:creationId xmlns:a16="http://schemas.microsoft.com/office/drawing/2014/main" id="{4F903C89-666E-4AF9-A743-BC9E9B445CF4}"/>
                </a:ext>
              </a:extLst>
            </p:cNvPr>
            <p:cNvCxnSpPr>
              <a:cxnSpLocks/>
            </p:cNvCxnSpPr>
            <p:nvPr/>
          </p:nvCxnSpPr>
          <p:spPr>
            <a:xfrm>
              <a:off x="7906626" y="5141831"/>
              <a:ext cx="4102220" cy="0"/>
            </a:xfrm>
            <a:prstGeom prst="straightConnector1">
              <a:avLst/>
            </a:prstGeom>
            <a:ln w="28575">
              <a:solidFill>
                <a:srgbClr val="FFFF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EDEFA209-9B46-47C2-BF4D-AAB8FADE9F5D}"/>
                </a:ext>
              </a:extLst>
            </p:cNvPr>
            <p:cNvSpPr txBox="1"/>
            <p:nvPr/>
          </p:nvSpPr>
          <p:spPr>
            <a:xfrm>
              <a:off x="9559432" y="5149600"/>
              <a:ext cx="5368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</a:t>
              </a:r>
              <a:r>
                <a:rPr lang="en-US" altLang="zh-CN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zh-CN" alt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E36983E0-FD54-4D1E-AEEB-44B44C743BEB}"/>
              </a:ext>
            </a:extLst>
          </p:cNvPr>
          <p:cNvGrpSpPr/>
          <p:nvPr/>
        </p:nvGrpSpPr>
        <p:grpSpPr>
          <a:xfrm>
            <a:off x="8935674" y="5580652"/>
            <a:ext cx="1424730" cy="486559"/>
            <a:chOff x="8935674" y="5580652"/>
            <a:chExt cx="1424730" cy="486559"/>
          </a:xfrm>
        </p:grpSpPr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11D876BD-D279-467D-9131-A68FD2164702}"/>
                </a:ext>
              </a:extLst>
            </p:cNvPr>
            <p:cNvSpPr/>
            <p:nvPr/>
          </p:nvSpPr>
          <p:spPr>
            <a:xfrm>
              <a:off x="9370507" y="5580652"/>
              <a:ext cx="989897" cy="486559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A02A4EA5-E4CA-4D7F-95A0-3C9D550BBF54}"/>
                </a:ext>
              </a:extLst>
            </p:cNvPr>
            <p:cNvGrpSpPr/>
            <p:nvPr/>
          </p:nvGrpSpPr>
          <p:grpSpPr>
            <a:xfrm>
              <a:off x="8935674" y="5580652"/>
              <a:ext cx="335559" cy="476820"/>
              <a:chOff x="4932727" y="5613587"/>
              <a:chExt cx="335559" cy="476820"/>
            </a:xfrm>
          </p:grpSpPr>
          <p:cxnSp>
            <p:nvCxnSpPr>
              <p:cNvPr id="24" name="直接箭头连接符 23">
                <a:extLst>
                  <a:ext uri="{FF2B5EF4-FFF2-40B4-BE49-F238E27FC236}">
                    <a16:creationId xmlns:a16="http://schemas.microsoft.com/office/drawing/2014/main" id="{A5A3A1F0-79D7-4626-9387-C67164F7AE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68286" y="5613587"/>
                <a:ext cx="0" cy="47682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1B7549BC-1CAA-412B-A604-3E610B04C9EA}"/>
                  </a:ext>
                </a:extLst>
              </p:cNvPr>
              <p:cNvSpPr txBox="1"/>
              <p:nvPr/>
            </p:nvSpPr>
            <p:spPr>
              <a:xfrm>
                <a:off x="4932727" y="5655259"/>
                <a:ext cx="33555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endParaRPr lang="zh-CN" altLang="en-US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28" name="椭圆 27">
            <a:extLst>
              <a:ext uri="{FF2B5EF4-FFF2-40B4-BE49-F238E27FC236}">
                <a16:creationId xmlns:a16="http://schemas.microsoft.com/office/drawing/2014/main" id="{BE7CC964-8B9A-4346-B699-045A3EB87C83}"/>
              </a:ext>
            </a:extLst>
          </p:cNvPr>
          <p:cNvSpPr/>
          <p:nvPr/>
        </p:nvSpPr>
        <p:spPr>
          <a:xfrm>
            <a:off x="5396754" y="4177716"/>
            <a:ext cx="207086" cy="154561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E3473B72-22BA-4110-9513-7B13785F1265}"/>
              </a:ext>
            </a:extLst>
          </p:cNvPr>
          <p:cNvSpPr/>
          <p:nvPr/>
        </p:nvSpPr>
        <p:spPr>
          <a:xfrm>
            <a:off x="847288" y="3183928"/>
            <a:ext cx="3796429" cy="49014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能做个正常人类不！</a:t>
            </a:r>
          </a:p>
        </p:txBody>
      </p:sp>
    </p:spTree>
    <p:extLst>
      <p:ext uri="{BB962C8B-B14F-4D97-AF65-F5344CB8AC3E}">
        <p14:creationId xmlns:p14="http://schemas.microsoft.com/office/powerpoint/2010/main" val="372508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4.07407E-6 L -0.33164 -4.07407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8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3.7037E-7 L 0.00182 0.1932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8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08E47D23-FB35-442D-B20E-41C0B086759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0" y="0"/>
                <a:ext cx="12192000" cy="4351338"/>
              </a:xfrm>
            </p:spPr>
            <p:txBody>
              <a:bodyPr>
                <a:normAutofit/>
              </a:bodyPr>
              <a:lstStyle/>
              <a:p>
                <a:r>
                  <a:rPr lang="en-US" altLang="zh-CN" dirty="0"/>
                  <a:t>14.(15</a:t>
                </a:r>
                <a:r>
                  <a:rPr lang="zh-CN" altLang="en-US" dirty="0"/>
                  <a:t>分）如图所示，</a:t>
                </a:r>
                <a:r>
                  <a:rPr lang="en-US" altLang="zh-CN" dirty="0"/>
                  <a:t>x</a:t>
                </a:r>
                <a:r>
                  <a:rPr lang="zh-CN" altLang="en-US" dirty="0"/>
                  <a:t>轴上方存在垂直纸面向外的匀强磁场，坐标原点处有一正离子源，在</a:t>
                </a:r>
                <a:r>
                  <a:rPr lang="en-US" altLang="zh-CN" i="1" dirty="0" err="1"/>
                  <a:t>x</a:t>
                </a:r>
                <a:r>
                  <a:rPr lang="en-US" altLang="zh-CN" dirty="0" err="1"/>
                  <a:t>O</a:t>
                </a:r>
                <a:r>
                  <a:rPr lang="en-US" altLang="zh-CN" i="1" dirty="0" err="1"/>
                  <a:t>y</a:t>
                </a:r>
                <a:r>
                  <a:rPr lang="zh-CN" altLang="en-US" dirty="0"/>
                  <a:t>平面内发射了</a:t>
                </a:r>
                <a:r>
                  <a:rPr lang="en-US" altLang="zh-CN" i="1" dirty="0"/>
                  <a:t>n</a:t>
                </a:r>
                <a:r>
                  <a:rPr lang="en-US" altLang="zh-CN" baseline="-25000" dirty="0"/>
                  <a:t>0</a:t>
                </a:r>
                <a:r>
                  <a:rPr lang="zh-CN" altLang="en-US" dirty="0"/>
                  <a:t>个速率为</a:t>
                </a:r>
                <a:r>
                  <a:rPr lang="en-US" altLang="zh-CN" i="1" dirty="0"/>
                  <a:t>v</a:t>
                </a:r>
                <a:r>
                  <a:rPr lang="zh-CN" altLang="en-US" dirty="0"/>
                  <a:t>的离子，且均匀分布在</a:t>
                </a:r>
                <a:r>
                  <a:rPr lang="en-US" altLang="zh-CN" i="1" dirty="0"/>
                  <a:t>y</a:t>
                </a:r>
                <a:r>
                  <a:rPr lang="zh-CN" altLang="en-US" dirty="0"/>
                  <a:t>轴两侧各为</a:t>
                </a:r>
                <a:r>
                  <a:rPr lang="en-US" altLang="zh-CN" i="1" dirty="0"/>
                  <a:t>θ</a:t>
                </a:r>
                <a:r>
                  <a:rPr lang="zh-CN" altLang="en-US" dirty="0"/>
                  <a:t>的范围内．在</a:t>
                </a:r>
                <a:r>
                  <a:rPr lang="en-US" altLang="zh-CN" dirty="0"/>
                  <a:t>x</a:t>
                </a:r>
                <a:r>
                  <a:rPr lang="zh-CN" altLang="en-US" dirty="0"/>
                  <a:t>轴上放置长度为</a:t>
                </a:r>
                <a:r>
                  <a:rPr lang="en-US" altLang="zh-CN" dirty="0"/>
                  <a:t>L</a:t>
                </a:r>
                <a:r>
                  <a:rPr lang="zh-CN" altLang="en-US" dirty="0"/>
                  <a:t>的离子收集板，其右端点距坐标原点的距离为</a:t>
                </a:r>
                <a:r>
                  <a:rPr lang="en-US" altLang="zh-CN" dirty="0"/>
                  <a:t>2L,</a:t>
                </a:r>
                <a:r>
                  <a:rPr lang="zh-CN" altLang="en-US" dirty="0"/>
                  <a:t>当磁感应强度为</a:t>
                </a:r>
                <a:r>
                  <a:rPr lang="en-US" altLang="zh-CN" dirty="0"/>
                  <a:t>B</a:t>
                </a:r>
                <a:r>
                  <a:rPr lang="en-US" altLang="zh-CN" baseline="-25000" dirty="0"/>
                  <a:t>0</a:t>
                </a:r>
                <a:r>
                  <a:rPr lang="zh-CN" altLang="en-US" dirty="0"/>
                  <a:t>时，沿</a:t>
                </a:r>
                <a:r>
                  <a:rPr lang="en-US" altLang="zh-CN" dirty="0"/>
                  <a:t>y</a:t>
                </a:r>
                <a:r>
                  <a:rPr lang="zh-CN" altLang="en-US" dirty="0"/>
                  <a:t>轴正方向入射的离子，恰好打在收集板的右端点。整个装置处于真空中，不计重力，不考虑离子间的碰撞，忽略离子间的相互作用。</a:t>
                </a:r>
              </a:p>
              <a:p>
                <a:r>
                  <a:rPr lang="zh-CN" altLang="en-US" dirty="0"/>
                  <a:t>（</a:t>
                </a:r>
                <a:r>
                  <a:rPr lang="en-US" altLang="zh-CN" dirty="0"/>
                  <a:t>1)</a:t>
                </a:r>
                <a:r>
                  <a:rPr lang="zh-CN" altLang="en-US" dirty="0"/>
                  <a:t>求离子的比荷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den>
                    </m:f>
                  </m:oMath>
                </a14:m>
                <a:r>
                  <a:rPr lang="en-US" altLang="zh-CN" dirty="0"/>
                  <a:t>;</a:t>
                </a:r>
                <a:r>
                  <a:rPr lang="zh-CN" altLang="en-US" dirty="0"/>
                  <a:t>（</a:t>
                </a:r>
                <a:r>
                  <a:rPr lang="en-US" altLang="zh-CN" dirty="0"/>
                  <a:t>2)</a:t>
                </a:r>
                <a:r>
                  <a:rPr lang="zh-CN" altLang="en-US" dirty="0"/>
                  <a:t>若发射的离子被收集板全部收集，求</a:t>
                </a:r>
                <a:r>
                  <a:rPr lang="en-US" altLang="zh-CN" dirty="0"/>
                  <a:t>θ</a:t>
                </a:r>
                <a:r>
                  <a:rPr lang="zh-CN" altLang="en-US" dirty="0"/>
                  <a:t>的最大值；</a:t>
                </a:r>
              </a:p>
              <a:p>
                <a:r>
                  <a:rPr lang="zh-CN" altLang="en-US" dirty="0"/>
                  <a:t>（</a:t>
                </a:r>
                <a:r>
                  <a:rPr lang="en-US" altLang="zh-CN" dirty="0"/>
                  <a:t>3)</a:t>
                </a:r>
                <a:r>
                  <a:rPr lang="zh-CN" altLang="en-US" dirty="0"/>
                  <a:t>假设离子到达</a:t>
                </a:r>
                <a:r>
                  <a:rPr lang="en-US" altLang="zh-CN" dirty="0"/>
                  <a:t>x</a:t>
                </a:r>
                <a:r>
                  <a:rPr lang="zh-CN" altLang="en-US" dirty="0"/>
                  <a:t>轴时沿</a:t>
                </a:r>
                <a:r>
                  <a:rPr lang="en-US" altLang="zh-CN" dirty="0"/>
                  <a:t>x</a:t>
                </a:r>
                <a:r>
                  <a:rPr lang="zh-CN" altLang="en-US" dirty="0"/>
                  <a:t>轴均匀分布．当</a:t>
                </a:r>
                <a:r>
                  <a:rPr lang="en-US" altLang="zh-CN" dirty="0"/>
                  <a:t>θ=37°,</a:t>
                </a:r>
                <a:r>
                  <a:rPr lang="zh-CN" altLang="en-US" dirty="0"/>
                  <a:t>且磁感应强度可以在</a:t>
                </a:r>
                <a:r>
                  <a:rPr lang="en-US" altLang="zh-CN" dirty="0"/>
                  <a:t>B</a:t>
                </a:r>
                <a:r>
                  <a:rPr lang="en-US" altLang="zh-CN" baseline="-25000" dirty="0"/>
                  <a:t>0</a:t>
                </a:r>
                <a:r>
                  <a:rPr lang="en-US" altLang="zh-CN" dirty="0"/>
                  <a:t>≤B≤3B</a:t>
                </a:r>
                <a:r>
                  <a:rPr lang="en-US" altLang="zh-CN" baseline="-25000" dirty="0"/>
                  <a:t>0</a:t>
                </a:r>
                <a:r>
                  <a:rPr lang="zh-CN" altLang="en-US" dirty="0"/>
                  <a:t>的区间取不同值时，求收集板收集到的离子数</a:t>
                </a:r>
                <a:r>
                  <a:rPr lang="en-US" altLang="zh-CN" i="1" dirty="0"/>
                  <a:t>n</a:t>
                </a:r>
                <a:r>
                  <a:rPr lang="zh-CN" altLang="en-US" dirty="0"/>
                  <a:t>与磁感应强度</a:t>
                </a:r>
                <a:r>
                  <a:rPr lang="en-US" altLang="zh-CN" dirty="0"/>
                  <a:t>B</a:t>
                </a:r>
                <a:r>
                  <a:rPr lang="zh-CN" altLang="en-US" dirty="0"/>
                  <a:t>之间的关系</a:t>
                </a:r>
              </a:p>
            </p:txBody>
          </p:sp>
        </mc:Choice>
        <mc:Fallback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08E47D23-FB35-442D-B20E-41C0B086759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0"/>
                <a:ext cx="12192000" cy="4351338"/>
              </a:xfrm>
              <a:blipFill>
                <a:blip r:embed="rId2"/>
                <a:stretch>
                  <a:fillRect l="-900" t="-2801" r="-650" b="-266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>
            <a:extLst>
              <a:ext uri="{FF2B5EF4-FFF2-40B4-BE49-F238E27FC236}">
                <a16:creationId xmlns:a16="http://schemas.microsoft.com/office/drawing/2014/main" id="{1691DD83-B9DF-4A49-A38A-E88F75E2DFEB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 bwMode="auto">
          <a:xfrm>
            <a:off x="9324694" y="4032997"/>
            <a:ext cx="254317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9B8B6E92-2846-445C-AAB1-E1639C7BE666}"/>
                  </a:ext>
                </a:extLst>
              </p:cNvPr>
              <p:cNvSpPr txBox="1"/>
              <p:nvPr/>
            </p:nvSpPr>
            <p:spPr>
              <a:xfrm>
                <a:off x="324131" y="4370756"/>
                <a:ext cx="3485869" cy="666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𝑞𝑣𝐵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𝑚</m:t>
                    </m:r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p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zh-CN" altLang="en-US" sz="2400" dirty="0"/>
                  <a:t>哪里错了？</a:t>
                </a:r>
              </a:p>
            </p:txBody>
          </p:sp>
        </mc:Choice>
        <mc:Fallback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9B8B6E92-2846-445C-AAB1-E1639C7BE6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131" y="4370756"/>
                <a:ext cx="3485869" cy="666401"/>
              </a:xfrm>
              <a:prstGeom prst="rect">
                <a:avLst/>
              </a:prstGeom>
              <a:blipFill>
                <a:blip r:embed="rId4"/>
                <a:stretch>
                  <a:fillRect b="-1009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97684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dirty="0" smtClean="0">
            <a:latin typeface="楷体" panose="02010609060101010101" pitchFamily="49" charset="-122"/>
            <a:ea typeface="楷体" panose="02010609060101010101" pitchFamily="49" charset="-122"/>
          </a:defRPr>
        </a:defPPr>
      </a:lstStyle>
      <a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1210</Words>
  <Application>Microsoft Office PowerPoint</Application>
  <PresentationFormat>宽屏</PresentationFormat>
  <Paragraphs>60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5" baseType="lpstr">
      <vt:lpstr>等线</vt:lpstr>
      <vt:lpstr>等线 Light</vt:lpstr>
      <vt:lpstr>楷体</vt:lpstr>
      <vt:lpstr>Arial</vt:lpstr>
      <vt:lpstr>Cambria Math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9</cp:revision>
  <dcterms:created xsi:type="dcterms:W3CDTF">2021-05-10T07:30:15Z</dcterms:created>
  <dcterms:modified xsi:type="dcterms:W3CDTF">2021-05-10T08:31:44Z</dcterms:modified>
</cp:coreProperties>
</file>