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activeX/activeX1.xml" ContentType="application/vnd.ms-office.activeX+xml"/>
  <Override PartName="/ppt/notesSlides/notesSlide1.xml" ContentType="application/vnd.openxmlformats-officedocument.presentationml.notesSlide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314" r:id="rId2"/>
    <p:sldId id="281" r:id="rId3"/>
    <p:sldId id="325" r:id="rId4"/>
    <p:sldId id="283" r:id="rId5"/>
    <p:sldId id="284" r:id="rId6"/>
    <p:sldId id="299" r:id="rId7"/>
    <p:sldId id="300" r:id="rId8"/>
    <p:sldId id="301" r:id="rId9"/>
    <p:sldId id="302" r:id="rId10"/>
    <p:sldId id="303" r:id="rId11"/>
    <p:sldId id="285" r:id="rId12"/>
    <p:sldId id="318" r:id="rId13"/>
    <p:sldId id="286" r:id="rId14"/>
    <p:sldId id="287" r:id="rId15"/>
    <p:sldId id="288" r:id="rId16"/>
    <p:sldId id="289" r:id="rId17"/>
    <p:sldId id="319" r:id="rId18"/>
    <p:sldId id="305" r:id="rId19"/>
    <p:sldId id="323" r:id="rId20"/>
    <p:sldId id="324" r:id="rId21"/>
    <p:sldId id="307" r:id="rId22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80">
          <p15:clr>
            <a:srgbClr val="A4A3A4"/>
          </p15:clr>
        </p15:guide>
        <p15:guide id="2" pos="38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6FBFE"/>
    <a:srgbClr val="57D2E3"/>
    <a:srgbClr val="21B1C5"/>
    <a:srgbClr val="B2F3FC"/>
    <a:srgbClr val="4BCFE1"/>
    <a:srgbClr val="5BADF7"/>
    <a:srgbClr val="6A56A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 snapToGrid="0">
      <p:cViewPr varScale="1">
        <p:scale>
          <a:sx n="67" d="100"/>
          <a:sy n="67" d="100"/>
        </p:scale>
        <p:origin x="-840" y="-102"/>
      </p:cViewPr>
      <p:guideLst>
        <p:guide orient="horz" pos="2180"/>
        <p:guide pos="388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 noProof="1" dirty="0">
                <a:ea typeface="微软雅黑" panose="020B0503020204020204" pitchFamily="34" charset="-122"/>
              </a:defRPr>
            </a:lvl1pPr>
          </a:lstStyle>
          <a:p>
            <a:fld id="{427C1153-1B1C-4062-8708-84CD57A195CC}" type="slidenum">
              <a:rPr lang="zh-CN" altLang="en-US"/>
              <a:pPr/>
              <a:t>‹#›</a:t>
            </a:fld>
            <a:endParaRPr lang="zh-CN" altLang="en-US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91208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buFontTx/>
              <a:buNone/>
              <a:defRPr sz="120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buFontTx/>
              <a:buNone/>
              <a:defRPr sz="120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buFontTx/>
              <a:buNone/>
              <a:defRPr sz="1200"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 noProof="1" dirty="0">
                <a:ea typeface="微软雅黑" panose="020B0503020204020204" pitchFamily="34" charset="-122"/>
              </a:defRPr>
            </a:lvl1pPr>
          </a:lstStyle>
          <a:p>
            <a:fld id="{7EE697F1-973F-4852-AAD9-271F00D96357}" type="slidenum">
              <a:rPr lang="zh-CN" altLang="en-US"/>
              <a:pPr/>
              <a:t>‹#›</a:t>
            </a:fld>
            <a:endParaRPr lang="zh-CN" altLang="en-US"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763440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C046C-AF8A-43AC-A116-5F2379824D5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72537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3789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fld id="{321A7907-0E4D-48FA-8EFE-4E303521966D}" type="slidenum">
              <a:rPr lang="zh-CN" altLang="en-US" smtClean="0"/>
              <a:pPr eaLnBrk="1" hangingPunct="1"/>
              <a:t>17</a:t>
            </a:fld>
            <a:endParaRPr lang="zh-CN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9913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1796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69777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0155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3190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2304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30448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838200" y="1647445"/>
            <a:ext cx="5331643" cy="405841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537960" y="1913827"/>
            <a:ext cx="4815841" cy="41669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buNone/>
              <a:defRPr sz="2400"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26C3A8D-C3DA-49AE-A56C-5851BDC019D1}" type="datetimeFigureOut">
              <a:rPr lang="zh-CN" altLang="en-US" smtClean="0"/>
              <a:pPr/>
              <a:t>2021/1/18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954B56F-3802-4CCC-A23F-B396AFEE67B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标题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67512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9" name="副标题 2"/>
          <p:cNvSpPr>
            <a:spLocks noGrp="1"/>
          </p:cNvSpPr>
          <p:nvPr>
            <p:ph type="subTitle" idx="13"/>
          </p:nvPr>
        </p:nvSpPr>
        <p:spPr>
          <a:xfrm>
            <a:off x="6537960" y="846900"/>
            <a:ext cx="4815839" cy="1055052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>
              <a:buNone/>
              <a:defRPr sz="2800"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 smtClean="0"/>
              <a:t>单击此处编辑母版副标题样式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94363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8981" y="727712"/>
            <a:ext cx="10335260" cy="581723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2400" u="none" strike="noStrike" kern="1200" cap="none" spc="0" normalizeH="0">
                <a:solidFill>
                  <a:schemeClr val="tx1"/>
                </a:solidFill>
                <a:uFillTx/>
                <a:latin typeface="黑体" panose="02010609060101010101" charset="-122"/>
                <a:ea typeface="黑体" panose="02010609060101010101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4663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8981" y="727712"/>
            <a:ext cx="10335260" cy="581723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2400" u="none" strike="noStrike" kern="1200" cap="none" spc="0" normalizeH="0">
                <a:solidFill>
                  <a:schemeClr val="tx1"/>
                </a:solidFill>
                <a:uFillTx/>
                <a:latin typeface="黑体" panose="02010609060101010101" charset="-122"/>
                <a:ea typeface="黑体" panose="02010609060101010101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4663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2" cstate="print">
            <a:lum/>
          </a:blip>
          <a:srcRect/>
          <a:stretch>
            <a:fillRect t="-32000" b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5" r:id="rId4"/>
    <p:sldLayoutId id="2147483666" r:id="rId5"/>
    <p:sldLayoutId id="2147483667" r:id="rId6"/>
    <p:sldLayoutId id="2147483669" r:id="rId7"/>
    <p:sldLayoutId id="2147483671" r:id="rId8"/>
    <p:sldLayoutId id="2147483672" r:id="rId9"/>
    <p:sldLayoutId id="2147483673" r:id="rId10"/>
  </p:sldLayoutIdLst>
  <p:txStyles>
    <p:titleStyle>
      <a:lvl1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 Light" panose="020F0302020204030204" pitchFamily="34" charset="0"/>
        </a:defRPr>
      </a:lvl1pPr>
      <a:lvl2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2pPr>
      <a:lvl3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3pPr>
      <a:lvl4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4pPr>
      <a:lvl5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Administrator\Desktop\&#20154;&#25945;&#29256;&#20061;&#24180;&#32423;&#29289;&#29702;%20%2020.3%20&#30005;&#30913;&#38081;%20%20%20&#30005;&#30913;&#32487;&#30005;&#22120;%20%20%20&#35838;&#20214;\&#30005;&#30913;&#36215;&#37325;&#26426;.wmv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3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6"/>
          <p:cNvSpPr txBox="1">
            <a:spLocks noChangeArrowheads="1"/>
          </p:cNvSpPr>
          <p:nvPr/>
        </p:nvSpPr>
        <p:spPr bwMode="auto">
          <a:xfrm>
            <a:off x="1075924" y="3597175"/>
            <a:ext cx="9939867" cy="1191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>
              <a:defRPr kumimoji="1"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 kumimoji="1"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kumimoji="1"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 kumimoji="1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 kumimoji="1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Aft>
                <a:spcPct val="0"/>
              </a:spcAft>
              <a:buFont typeface="Arial" pitchFamily="34" charset="0"/>
              <a:buChar char="»"/>
              <a:defRPr kumimoji="1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Aft>
                <a:spcPct val="0"/>
              </a:spcAft>
              <a:buFont typeface="Arial" pitchFamily="34" charset="0"/>
              <a:buChar char="»"/>
              <a:defRPr kumimoji="1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Aft>
                <a:spcPct val="0"/>
              </a:spcAft>
              <a:buFont typeface="Arial" pitchFamily="34" charset="0"/>
              <a:buChar char="»"/>
              <a:defRPr kumimoji="1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Aft>
                <a:spcPct val="0"/>
              </a:spcAft>
              <a:buFont typeface="Arial" pitchFamily="34" charset="0"/>
              <a:buChar char="»"/>
              <a:defRPr kumimoji="1"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lnSpc>
                <a:spcPct val="150000"/>
              </a:lnSpc>
              <a:defRPr/>
            </a:pPr>
            <a:r>
              <a:rPr kumimoji="0" lang="zh-CN" altLang="en-US" sz="5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黑体" pitchFamily="49" charset="-122"/>
                <a:sym typeface="Times New Roman"/>
              </a:rPr>
              <a:t>第</a:t>
            </a:r>
            <a:r>
              <a:rPr kumimoji="0" lang="en-US" altLang="zh-CN" sz="5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黑体" pitchFamily="49" charset="-122"/>
                <a:sym typeface="Times New Roman"/>
              </a:rPr>
              <a:t>3</a:t>
            </a:r>
            <a:r>
              <a:rPr kumimoji="0" lang="zh-CN" altLang="en-US" sz="5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黑体" pitchFamily="49" charset="-122"/>
                <a:sym typeface="Times New Roman"/>
              </a:rPr>
              <a:t>节 电磁铁 电磁继电器</a:t>
            </a:r>
          </a:p>
        </p:txBody>
      </p:sp>
      <p:sp>
        <p:nvSpPr>
          <p:cNvPr id="1027" name="文本框 5"/>
          <p:cNvSpPr txBox="1">
            <a:spLocks noChangeArrowheads="1"/>
          </p:cNvSpPr>
          <p:nvPr/>
        </p:nvSpPr>
        <p:spPr bwMode="auto">
          <a:xfrm>
            <a:off x="3103068" y="1769368"/>
            <a:ext cx="6385716" cy="938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53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Times New Roman" pitchFamily="18" charset="0"/>
              </a:rPr>
              <a:t>第二十单元 </a:t>
            </a:r>
            <a:r>
              <a:rPr kumimoji="1" lang="en-US" altLang="zh-CN" sz="53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Times New Roman" pitchFamily="18" charset="0"/>
              </a:rPr>
              <a:t>· </a:t>
            </a:r>
            <a:r>
              <a:rPr kumimoji="1" lang="zh-CN" altLang="en-US" sz="53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Times New Roman" pitchFamily="18" charset="0"/>
              </a:rPr>
              <a:t>电与磁</a:t>
            </a:r>
          </a:p>
        </p:txBody>
      </p:sp>
    </p:spTree>
    <p:extLst>
      <p:ext uri="{BB962C8B-B14F-4D97-AF65-F5344CB8AC3E}">
        <p14:creationId xmlns:p14="http://schemas.microsoft.com/office/powerpoint/2010/main" val="1038061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5838825" y="2384425"/>
            <a:ext cx="5124450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3200"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zh-CN" altLang="en-US" sz="3200">
                <a:latin typeface="微软雅黑" panose="020B0503020204020204" pitchFamily="34" charset="-122"/>
                <a:ea typeface="微软雅黑" panose="020B0503020204020204" pitchFamily="34" charset="-122"/>
              </a:rPr>
              <a:t>电磁起重机，它只能吸引铁磁性物质，吸起物体时需要有磁性，放下物体时需要失去磁性，这种磁铁可以是常规的永磁体吗？它是怎样做到这一点的？</a:t>
            </a:r>
          </a:p>
        </p:txBody>
      </p:sp>
      <p:grpSp>
        <p:nvGrpSpPr>
          <p:cNvPr id="15363" name="组合 13313"/>
          <p:cNvGrpSpPr>
            <a:grpSpLocks/>
          </p:cNvGrpSpPr>
          <p:nvPr/>
        </p:nvGrpSpPr>
        <p:grpSpPr bwMode="auto">
          <a:xfrm>
            <a:off x="2051050" y="1951038"/>
            <a:ext cx="3014663" cy="4635500"/>
            <a:chOff x="0" y="0"/>
            <a:chExt cx="2281783" cy="3552951"/>
          </a:xfrm>
        </p:grpSpPr>
        <p:pic>
          <p:nvPicPr>
            <p:cNvPr id="15364" name="图片 2" descr="1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281783" cy="3000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65" name="TextBox 4"/>
            <p:cNvSpPr txBox="1">
              <a:spLocks noChangeArrowheads="1"/>
            </p:cNvSpPr>
            <p:nvPr/>
          </p:nvSpPr>
          <p:spPr bwMode="auto">
            <a:xfrm>
              <a:off x="219647" y="3105607"/>
              <a:ext cx="1701905" cy="447344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0" hangingPunct="0"/>
              <a:r>
                <a:rPr lang="zh-CN" altLang="en-US" sz="3200" b="1">
                  <a:latin typeface="Calibri" panose="020F0502020204030204" pitchFamily="34" charset="0"/>
                  <a:ea typeface="微软雅黑" panose="020B0503020204020204" pitchFamily="34" charset="-122"/>
                </a:rPr>
                <a:t>电磁起重机</a:t>
              </a:r>
            </a:p>
          </p:txBody>
        </p:sp>
      </p:grpSp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1452499" y="178689"/>
            <a:ext cx="1620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新课导入</a:t>
            </a:r>
            <a:endParaRPr lang="zh-CN" altLang="en-US" sz="28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1452499" y="178689"/>
            <a:ext cx="1620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新课导入</a:t>
            </a:r>
            <a:endParaRPr lang="zh-CN" altLang="en-US" sz="28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" name="电磁起重机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3031958" y="998621"/>
            <a:ext cx="6082327" cy="4896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079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椭圆 3"/>
          <p:cNvSpPr>
            <a:spLocks noChangeArrowheads="1"/>
          </p:cNvSpPr>
          <p:nvPr/>
        </p:nvSpPr>
        <p:spPr bwMode="auto">
          <a:xfrm>
            <a:off x="3236913" y="1071563"/>
            <a:ext cx="4424362" cy="2393950"/>
          </a:xfrm>
          <a:prstGeom prst="ellipse">
            <a:avLst/>
          </a:prstGeom>
          <a:solidFill>
            <a:srgbClr val="F79646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dist="20000" dir="5400000" algn="ctr" rotWithShape="0">
              <a:srgbClr val="000000">
                <a:alpha val="28998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endParaRPr lang="zh-CN" altLang="en-US">
              <a:solidFill>
                <a:srgbClr val="FFFFFF"/>
              </a:solidFill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16386" name="Picture 2" descr="C:\Users\zzw\Pictures\5406299241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3650" y="1246188"/>
            <a:ext cx="1349375" cy="204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4" descr="http://ekuxt.landong.com/sctx004xt/8199205328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9225" y="1349375"/>
            <a:ext cx="2024063" cy="194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右箭头 6"/>
          <p:cNvSpPr>
            <a:spLocks noChangeArrowheads="1"/>
          </p:cNvSpPr>
          <p:nvPr/>
        </p:nvSpPr>
        <p:spPr bwMode="auto">
          <a:xfrm>
            <a:off x="7713663" y="2143125"/>
            <a:ext cx="509587" cy="250825"/>
          </a:xfrm>
          <a:prstGeom prst="rightArrow">
            <a:avLst>
              <a:gd name="adj1" fmla="val 50000"/>
              <a:gd name="adj2" fmla="val 90239"/>
            </a:avLst>
          </a:prstGeom>
          <a:gradFill rotWithShape="1">
            <a:gsLst>
              <a:gs pos="0">
                <a:srgbClr val="DAFDA7"/>
              </a:gs>
              <a:gs pos="35001">
                <a:srgbClr val="E4FDC2"/>
              </a:gs>
              <a:gs pos="100000">
                <a:srgbClr val="F5FFE6"/>
              </a:gs>
            </a:gsLst>
            <a:lin ang="5400000" scaled="1"/>
          </a:gradFill>
          <a:ln w="9525">
            <a:solidFill>
              <a:srgbClr val="98B954"/>
            </a:solidFill>
            <a:miter lim="800000"/>
            <a:headEnd/>
            <a:tailEnd/>
          </a:ln>
          <a:effectLst>
            <a:outerShdw dist="20000" dir="5400000" algn="ctr" rotWithShape="0">
              <a:srgbClr val="000000">
                <a:alpha val="28998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endParaRPr lang="zh-CN" altLang="en-US">
              <a:solidFill>
                <a:srgbClr val="000000"/>
              </a:solidFill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150" name="TextBox 7"/>
          <p:cNvSpPr txBox="1">
            <a:spLocks noChangeArrowheads="1"/>
          </p:cNvSpPr>
          <p:nvPr/>
        </p:nvSpPr>
        <p:spPr bwMode="auto">
          <a:xfrm>
            <a:off x="8651875" y="2058988"/>
            <a:ext cx="13716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永磁体</a:t>
            </a:r>
          </a:p>
        </p:txBody>
      </p:sp>
      <p:sp>
        <p:nvSpPr>
          <p:cNvPr id="16390" name="圆角矩形 8"/>
          <p:cNvSpPr>
            <a:spLocks noChangeArrowheads="1"/>
          </p:cNvSpPr>
          <p:nvPr/>
        </p:nvSpPr>
        <p:spPr bwMode="auto">
          <a:xfrm>
            <a:off x="5618163" y="4054475"/>
            <a:ext cx="4705350" cy="2044700"/>
          </a:xfrm>
          <a:prstGeom prst="roundRect">
            <a:avLst>
              <a:gd name="adj" fmla="val 16667"/>
            </a:avLst>
          </a:prstGeom>
          <a:solidFill>
            <a:srgbClr val="4BACC6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dist="20000" dir="5400000" algn="ctr" rotWithShape="0">
              <a:srgbClr val="000000">
                <a:alpha val="28998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endParaRPr lang="zh-CN" altLang="en-US">
              <a:solidFill>
                <a:srgbClr val="FFFFFF"/>
              </a:solidFill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16391" name="Picture 6" descr="http://img839.ph.126.net/U1U4SVALAuPF51JujApX2A==/78531518502453833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8400" y="3905250"/>
            <a:ext cx="1633538" cy="188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图片 10" descr="2010122945204955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2775" y="3943350"/>
            <a:ext cx="1260475" cy="202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4" name="TextBox 12"/>
          <p:cNvSpPr txBox="1">
            <a:spLocks noChangeArrowheads="1"/>
          </p:cNvSpPr>
          <p:nvPr/>
        </p:nvSpPr>
        <p:spPr bwMode="auto">
          <a:xfrm>
            <a:off x="2879725" y="4589463"/>
            <a:ext cx="13430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电磁铁</a:t>
            </a:r>
          </a:p>
        </p:txBody>
      </p:sp>
      <p:sp>
        <p:nvSpPr>
          <p:cNvPr id="6155" name="左箭头 13"/>
          <p:cNvSpPr>
            <a:spLocks noChangeArrowheads="1"/>
          </p:cNvSpPr>
          <p:nvPr/>
        </p:nvSpPr>
        <p:spPr bwMode="auto">
          <a:xfrm>
            <a:off x="4522788" y="4745038"/>
            <a:ext cx="503237" cy="211137"/>
          </a:xfrm>
          <a:prstGeom prst="leftArrow">
            <a:avLst>
              <a:gd name="adj1" fmla="val 50000"/>
              <a:gd name="adj2" fmla="val 106428"/>
            </a:avLst>
          </a:prstGeom>
          <a:gradFill rotWithShape="1">
            <a:gsLst>
              <a:gs pos="0">
                <a:srgbClr val="C9B5E8"/>
              </a:gs>
              <a:gs pos="35001">
                <a:srgbClr val="D9CBEE"/>
              </a:gs>
              <a:gs pos="100000">
                <a:srgbClr val="F0EAF9"/>
              </a:gs>
            </a:gsLst>
            <a:lin ang="5400000" scaled="1"/>
          </a:gradFill>
          <a:ln w="9525">
            <a:solidFill>
              <a:srgbClr val="7D60A0"/>
            </a:solidFill>
            <a:miter lim="800000"/>
            <a:headEnd/>
            <a:tailEnd/>
          </a:ln>
          <a:effectLst>
            <a:outerShdw dist="20000" dir="5400000" algn="ctr" rotWithShape="0">
              <a:srgbClr val="000000">
                <a:alpha val="28998"/>
              </a:srgbClr>
            </a:outerShdw>
          </a:effec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endParaRPr lang="zh-CN" altLang="en-US">
              <a:solidFill>
                <a:srgbClr val="000000"/>
              </a:solidFill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16395" name="图片 14" descr="起重电磁铁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75" y="3938588"/>
            <a:ext cx="1509713" cy="200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1452499" y="178689"/>
            <a:ext cx="1620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新课导入</a:t>
            </a:r>
            <a:endParaRPr lang="zh-CN" altLang="en-US" sz="28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bldLvl="0" animBg="1"/>
      <p:bldP spid="6150" grpId="0"/>
      <p:bldP spid="6154" grpId="0"/>
      <p:bldP spid="6155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ChangeArrowheads="1"/>
          </p:cNvSpPr>
          <p:nvPr/>
        </p:nvSpPr>
        <p:spPr bwMode="auto">
          <a:xfrm>
            <a:off x="1382853" y="1249362"/>
            <a:ext cx="90360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、定义：内部带有</a:t>
            </a:r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铁芯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的通电螺线管。</a:t>
            </a:r>
          </a:p>
        </p:txBody>
      </p:sp>
      <p:grpSp>
        <p:nvGrpSpPr>
          <p:cNvPr id="2" name="Group 41"/>
          <p:cNvGrpSpPr>
            <a:grpSpLocks/>
          </p:cNvGrpSpPr>
          <p:nvPr/>
        </p:nvGrpSpPr>
        <p:grpSpPr bwMode="auto">
          <a:xfrm>
            <a:off x="2676434" y="1990800"/>
            <a:ext cx="5649913" cy="2282825"/>
            <a:chOff x="1474" y="1616"/>
            <a:chExt cx="2976" cy="1432"/>
          </a:xfrm>
        </p:grpSpPr>
        <p:grpSp>
          <p:nvGrpSpPr>
            <p:cNvPr id="17411" name="Group 3"/>
            <p:cNvGrpSpPr>
              <a:grpSpLocks/>
            </p:cNvGrpSpPr>
            <p:nvPr/>
          </p:nvGrpSpPr>
          <p:grpSpPr bwMode="auto">
            <a:xfrm>
              <a:off x="2146" y="2240"/>
              <a:ext cx="1440" cy="384"/>
              <a:chOff x="3312" y="2544"/>
              <a:chExt cx="1440" cy="384"/>
            </a:xfrm>
          </p:grpSpPr>
          <p:sp>
            <p:nvSpPr>
              <p:cNvPr id="17412" name="Line 4"/>
              <p:cNvSpPr>
                <a:spLocks noChangeShapeType="1"/>
              </p:cNvSpPr>
              <p:nvPr/>
            </p:nvSpPr>
            <p:spPr bwMode="auto">
              <a:xfrm>
                <a:off x="3312" y="2544"/>
                <a:ext cx="0" cy="384"/>
              </a:xfrm>
              <a:prstGeom prst="line">
                <a:avLst/>
              </a:prstGeom>
              <a:noFill/>
              <a:ln w="38100">
                <a:solidFill>
                  <a:srgbClr val="00FF99"/>
                </a:solidFill>
                <a:prstDash val="dash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endParaRPr lang="zh-CN" altLang="en-US">
                  <a:ea typeface="微软雅黑" panose="020B0503020204020204" pitchFamily="34" charset="-122"/>
                </a:endParaRPr>
              </a:p>
            </p:txBody>
          </p:sp>
          <p:sp>
            <p:nvSpPr>
              <p:cNvPr id="17413" name="Line 5"/>
              <p:cNvSpPr>
                <a:spLocks noChangeShapeType="1"/>
              </p:cNvSpPr>
              <p:nvPr/>
            </p:nvSpPr>
            <p:spPr bwMode="auto">
              <a:xfrm>
                <a:off x="3696" y="2544"/>
                <a:ext cx="0" cy="384"/>
              </a:xfrm>
              <a:prstGeom prst="line">
                <a:avLst/>
              </a:prstGeom>
              <a:noFill/>
              <a:ln w="38100">
                <a:solidFill>
                  <a:srgbClr val="00FF99"/>
                </a:solidFill>
                <a:prstDash val="dash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endParaRPr lang="zh-CN" altLang="en-US">
                  <a:ea typeface="微软雅黑" panose="020B0503020204020204" pitchFamily="34" charset="-122"/>
                </a:endParaRPr>
              </a:p>
            </p:txBody>
          </p:sp>
          <p:sp>
            <p:nvSpPr>
              <p:cNvPr id="17414" name="Line 6"/>
              <p:cNvSpPr>
                <a:spLocks noChangeShapeType="1"/>
              </p:cNvSpPr>
              <p:nvPr/>
            </p:nvSpPr>
            <p:spPr bwMode="auto">
              <a:xfrm>
                <a:off x="3888" y="2544"/>
                <a:ext cx="0" cy="384"/>
              </a:xfrm>
              <a:prstGeom prst="line">
                <a:avLst/>
              </a:prstGeom>
              <a:noFill/>
              <a:ln w="38100">
                <a:solidFill>
                  <a:srgbClr val="00FF99"/>
                </a:solidFill>
                <a:prstDash val="dash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endParaRPr lang="zh-CN" altLang="en-US">
                  <a:ea typeface="微软雅黑" panose="020B0503020204020204" pitchFamily="34" charset="-122"/>
                </a:endParaRPr>
              </a:p>
            </p:txBody>
          </p:sp>
          <p:sp>
            <p:nvSpPr>
              <p:cNvPr id="17415" name="Line 7"/>
              <p:cNvSpPr>
                <a:spLocks noChangeShapeType="1"/>
              </p:cNvSpPr>
              <p:nvPr/>
            </p:nvSpPr>
            <p:spPr bwMode="auto">
              <a:xfrm>
                <a:off x="4080" y="2544"/>
                <a:ext cx="0" cy="384"/>
              </a:xfrm>
              <a:prstGeom prst="line">
                <a:avLst/>
              </a:prstGeom>
              <a:noFill/>
              <a:ln w="38100">
                <a:solidFill>
                  <a:srgbClr val="00FF99"/>
                </a:solidFill>
                <a:prstDash val="dash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endParaRPr lang="zh-CN" altLang="en-US">
                  <a:ea typeface="微软雅黑" panose="020B0503020204020204" pitchFamily="34" charset="-122"/>
                </a:endParaRPr>
              </a:p>
            </p:txBody>
          </p:sp>
          <p:sp>
            <p:nvSpPr>
              <p:cNvPr id="17416" name="Line 8"/>
              <p:cNvSpPr>
                <a:spLocks noChangeShapeType="1"/>
              </p:cNvSpPr>
              <p:nvPr/>
            </p:nvSpPr>
            <p:spPr bwMode="auto">
              <a:xfrm>
                <a:off x="4284" y="2544"/>
                <a:ext cx="0" cy="384"/>
              </a:xfrm>
              <a:prstGeom prst="line">
                <a:avLst/>
              </a:prstGeom>
              <a:noFill/>
              <a:ln w="38100">
                <a:solidFill>
                  <a:srgbClr val="00FF99"/>
                </a:solidFill>
                <a:prstDash val="dash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endParaRPr lang="zh-CN" altLang="en-US">
                  <a:ea typeface="微软雅黑" panose="020B0503020204020204" pitchFamily="34" charset="-122"/>
                </a:endParaRPr>
              </a:p>
            </p:txBody>
          </p:sp>
          <p:sp>
            <p:nvSpPr>
              <p:cNvPr id="17417" name="Line 9"/>
              <p:cNvSpPr>
                <a:spLocks noChangeShapeType="1"/>
              </p:cNvSpPr>
              <p:nvPr/>
            </p:nvSpPr>
            <p:spPr bwMode="auto">
              <a:xfrm>
                <a:off x="4704" y="2544"/>
                <a:ext cx="48" cy="384"/>
              </a:xfrm>
              <a:prstGeom prst="line">
                <a:avLst/>
              </a:prstGeom>
              <a:noFill/>
              <a:ln w="38100">
                <a:solidFill>
                  <a:srgbClr val="00FF99"/>
                </a:solidFill>
                <a:prstDash val="dash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endParaRPr lang="zh-CN" altLang="en-US">
                  <a:ea typeface="微软雅黑" panose="020B0503020204020204" pitchFamily="34" charset="-122"/>
                </a:endParaRPr>
              </a:p>
            </p:txBody>
          </p:sp>
          <p:sp>
            <p:nvSpPr>
              <p:cNvPr id="17418" name="Line 10"/>
              <p:cNvSpPr>
                <a:spLocks noChangeShapeType="1"/>
              </p:cNvSpPr>
              <p:nvPr/>
            </p:nvSpPr>
            <p:spPr bwMode="auto">
              <a:xfrm>
                <a:off x="4488" y="2544"/>
                <a:ext cx="0" cy="384"/>
              </a:xfrm>
              <a:prstGeom prst="line">
                <a:avLst/>
              </a:prstGeom>
              <a:noFill/>
              <a:ln w="38100">
                <a:solidFill>
                  <a:srgbClr val="00FF99"/>
                </a:solidFill>
                <a:prstDash val="dash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endParaRPr lang="zh-CN" altLang="en-US">
                  <a:ea typeface="微软雅黑" panose="020B0503020204020204" pitchFamily="34" charset="-122"/>
                </a:endParaRPr>
              </a:p>
            </p:txBody>
          </p:sp>
          <p:sp>
            <p:nvSpPr>
              <p:cNvPr id="17419" name="Line 11"/>
              <p:cNvSpPr>
                <a:spLocks noChangeShapeType="1"/>
              </p:cNvSpPr>
              <p:nvPr/>
            </p:nvSpPr>
            <p:spPr bwMode="auto">
              <a:xfrm>
                <a:off x="3504" y="2544"/>
                <a:ext cx="0" cy="384"/>
              </a:xfrm>
              <a:prstGeom prst="line">
                <a:avLst/>
              </a:prstGeom>
              <a:noFill/>
              <a:ln w="38100">
                <a:solidFill>
                  <a:srgbClr val="00FF99"/>
                </a:solidFill>
                <a:prstDash val="dash"/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endParaRPr lang="zh-CN" altLang="en-US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7420" name="Rectangle 12"/>
            <p:cNvSpPr>
              <a:spLocks noChangeArrowheads="1"/>
            </p:cNvSpPr>
            <p:nvPr/>
          </p:nvSpPr>
          <p:spPr bwMode="auto">
            <a:xfrm>
              <a:off x="1906" y="2240"/>
              <a:ext cx="1776" cy="374"/>
            </a:xfrm>
            <a:prstGeom prst="rect">
              <a:avLst/>
            </a:prstGeom>
            <a:solidFill>
              <a:srgbClr val="000000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  <p:grpSp>
          <p:nvGrpSpPr>
            <p:cNvPr id="17421" name="Group 17"/>
            <p:cNvGrpSpPr>
              <a:grpSpLocks/>
            </p:cNvGrpSpPr>
            <p:nvPr/>
          </p:nvGrpSpPr>
          <p:grpSpPr bwMode="auto">
            <a:xfrm>
              <a:off x="1474" y="1616"/>
              <a:ext cx="2976" cy="1432"/>
              <a:chOff x="2136" y="2208"/>
              <a:chExt cx="2976" cy="1432"/>
            </a:xfrm>
          </p:grpSpPr>
          <p:grpSp>
            <p:nvGrpSpPr>
              <p:cNvPr id="17422" name="Group 18"/>
              <p:cNvGrpSpPr>
                <a:grpSpLocks/>
              </p:cNvGrpSpPr>
              <p:nvPr/>
            </p:nvGrpSpPr>
            <p:grpSpPr bwMode="auto">
              <a:xfrm>
                <a:off x="2616" y="2640"/>
                <a:ext cx="1680" cy="1000"/>
                <a:chOff x="2088" y="864"/>
                <a:chExt cx="1680" cy="1248"/>
              </a:xfrm>
            </p:grpSpPr>
            <p:sp>
              <p:nvSpPr>
                <p:cNvPr id="17423" name="Freeform 19"/>
                <p:cNvSpPr>
                  <a:spLocks noChangeArrowheads="1"/>
                </p:cNvSpPr>
                <p:nvPr/>
              </p:nvSpPr>
              <p:spPr bwMode="auto">
                <a:xfrm>
                  <a:off x="2292" y="864"/>
                  <a:ext cx="192" cy="920"/>
                </a:xfrm>
                <a:custGeom>
                  <a:avLst/>
                  <a:gdLst>
                    <a:gd name="T0" fmla="*/ 0 w 192"/>
                    <a:gd name="T1" fmla="*/ 720 h 920"/>
                    <a:gd name="T2" fmla="*/ 48 w 192"/>
                    <a:gd name="T3" fmla="*/ 816 h 920"/>
                    <a:gd name="T4" fmla="*/ 144 w 192"/>
                    <a:gd name="T5" fmla="*/ 96 h 920"/>
                    <a:gd name="T6" fmla="*/ 192 w 192"/>
                    <a:gd name="T7" fmla="*/ 240 h 9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2" h="920">
                      <a:moveTo>
                        <a:pt x="0" y="720"/>
                      </a:moveTo>
                      <a:cubicBezTo>
                        <a:pt x="12" y="820"/>
                        <a:pt x="24" y="920"/>
                        <a:pt x="48" y="816"/>
                      </a:cubicBezTo>
                      <a:cubicBezTo>
                        <a:pt x="72" y="712"/>
                        <a:pt x="120" y="192"/>
                        <a:pt x="144" y="96"/>
                      </a:cubicBezTo>
                      <a:cubicBezTo>
                        <a:pt x="168" y="0"/>
                        <a:pt x="184" y="216"/>
                        <a:pt x="192" y="240"/>
                      </a:cubicBezTo>
                    </a:path>
                  </a:pathLst>
                </a:custGeom>
                <a:noFill/>
                <a:ln w="3810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7424" name="Freeform 20"/>
                <p:cNvSpPr>
                  <a:spLocks noChangeArrowheads="1"/>
                </p:cNvSpPr>
                <p:nvPr/>
              </p:nvSpPr>
              <p:spPr bwMode="auto">
                <a:xfrm>
                  <a:off x="2472" y="864"/>
                  <a:ext cx="192" cy="920"/>
                </a:xfrm>
                <a:custGeom>
                  <a:avLst/>
                  <a:gdLst>
                    <a:gd name="T0" fmla="*/ 0 w 192"/>
                    <a:gd name="T1" fmla="*/ 720 h 920"/>
                    <a:gd name="T2" fmla="*/ 48 w 192"/>
                    <a:gd name="T3" fmla="*/ 816 h 920"/>
                    <a:gd name="T4" fmla="*/ 144 w 192"/>
                    <a:gd name="T5" fmla="*/ 96 h 920"/>
                    <a:gd name="T6" fmla="*/ 192 w 192"/>
                    <a:gd name="T7" fmla="*/ 240 h 9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2" h="920">
                      <a:moveTo>
                        <a:pt x="0" y="720"/>
                      </a:moveTo>
                      <a:cubicBezTo>
                        <a:pt x="12" y="820"/>
                        <a:pt x="24" y="920"/>
                        <a:pt x="48" y="816"/>
                      </a:cubicBezTo>
                      <a:cubicBezTo>
                        <a:pt x="72" y="712"/>
                        <a:pt x="120" y="192"/>
                        <a:pt x="144" y="96"/>
                      </a:cubicBezTo>
                      <a:cubicBezTo>
                        <a:pt x="168" y="0"/>
                        <a:pt x="184" y="216"/>
                        <a:pt x="192" y="240"/>
                      </a:cubicBezTo>
                    </a:path>
                  </a:pathLst>
                </a:custGeom>
                <a:noFill/>
                <a:ln w="3810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7425" name="Freeform 21"/>
                <p:cNvSpPr>
                  <a:spLocks noChangeArrowheads="1"/>
                </p:cNvSpPr>
                <p:nvPr/>
              </p:nvSpPr>
              <p:spPr bwMode="auto">
                <a:xfrm>
                  <a:off x="2664" y="864"/>
                  <a:ext cx="192" cy="920"/>
                </a:xfrm>
                <a:custGeom>
                  <a:avLst/>
                  <a:gdLst>
                    <a:gd name="T0" fmla="*/ 0 w 192"/>
                    <a:gd name="T1" fmla="*/ 720 h 920"/>
                    <a:gd name="T2" fmla="*/ 48 w 192"/>
                    <a:gd name="T3" fmla="*/ 816 h 920"/>
                    <a:gd name="T4" fmla="*/ 144 w 192"/>
                    <a:gd name="T5" fmla="*/ 96 h 920"/>
                    <a:gd name="T6" fmla="*/ 192 w 192"/>
                    <a:gd name="T7" fmla="*/ 240 h 9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2" h="920">
                      <a:moveTo>
                        <a:pt x="0" y="720"/>
                      </a:moveTo>
                      <a:cubicBezTo>
                        <a:pt x="12" y="820"/>
                        <a:pt x="24" y="920"/>
                        <a:pt x="48" y="816"/>
                      </a:cubicBezTo>
                      <a:cubicBezTo>
                        <a:pt x="72" y="712"/>
                        <a:pt x="120" y="192"/>
                        <a:pt x="144" y="96"/>
                      </a:cubicBezTo>
                      <a:cubicBezTo>
                        <a:pt x="168" y="0"/>
                        <a:pt x="184" y="216"/>
                        <a:pt x="192" y="240"/>
                      </a:cubicBezTo>
                    </a:path>
                  </a:pathLst>
                </a:custGeom>
                <a:noFill/>
                <a:ln w="3810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7426" name="Freeform 22"/>
                <p:cNvSpPr>
                  <a:spLocks noChangeArrowheads="1"/>
                </p:cNvSpPr>
                <p:nvPr/>
              </p:nvSpPr>
              <p:spPr bwMode="auto">
                <a:xfrm>
                  <a:off x="2868" y="864"/>
                  <a:ext cx="192" cy="920"/>
                </a:xfrm>
                <a:custGeom>
                  <a:avLst/>
                  <a:gdLst>
                    <a:gd name="T0" fmla="*/ 0 w 192"/>
                    <a:gd name="T1" fmla="*/ 720 h 920"/>
                    <a:gd name="T2" fmla="*/ 48 w 192"/>
                    <a:gd name="T3" fmla="*/ 816 h 920"/>
                    <a:gd name="T4" fmla="*/ 144 w 192"/>
                    <a:gd name="T5" fmla="*/ 96 h 920"/>
                    <a:gd name="T6" fmla="*/ 192 w 192"/>
                    <a:gd name="T7" fmla="*/ 240 h 9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2" h="920">
                      <a:moveTo>
                        <a:pt x="0" y="720"/>
                      </a:moveTo>
                      <a:cubicBezTo>
                        <a:pt x="12" y="820"/>
                        <a:pt x="24" y="920"/>
                        <a:pt x="48" y="816"/>
                      </a:cubicBezTo>
                      <a:cubicBezTo>
                        <a:pt x="72" y="712"/>
                        <a:pt x="120" y="192"/>
                        <a:pt x="144" y="96"/>
                      </a:cubicBezTo>
                      <a:cubicBezTo>
                        <a:pt x="168" y="0"/>
                        <a:pt x="184" y="216"/>
                        <a:pt x="192" y="240"/>
                      </a:cubicBezTo>
                    </a:path>
                  </a:pathLst>
                </a:custGeom>
                <a:noFill/>
                <a:ln w="3810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7427" name="Freeform 23"/>
                <p:cNvSpPr>
                  <a:spLocks noChangeArrowheads="1"/>
                </p:cNvSpPr>
                <p:nvPr/>
              </p:nvSpPr>
              <p:spPr bwMode="auto">
                <a:xfrm>
                  <a:off x="3060" y="864"/>
                  <a:ext cx="192" cy="920"/>
                </a:xfrm>
                <a:custGeom>
                  <a:avLst/>
                  <a:gdLst>
                    <a:gd name="T0" fmla="*/ 0 w 192"/>
                    <a:gd name="T1" fmla="*/ 720 h 920"/>
                    <a:gd name="T2" fmla="*/ 48 w 192"/>
                    <a:gd name="T3" fmla="*/ 816 h 920"/>
                    <a:gd name="T4" fmla="*/ 144 w 192"/>
                    <a:gd name="T5" fmla="*/ 96 h 920"/>
                    <a:gd name="T6" fmla="*/ 192 w 192"/>
                    <a:gd name="T7" fmla="*/ 240 h 9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2" h="920">
                      <a:moveTo>
                        <a:pt x="0" y="720"/>
                      </a:moveTo>
                      <a:cubicBezTo>
                        <a:pt x="12" y="820"/>
                        <a:pt x="24" y="920"/>
                        <a:pt x="48" y="816"/>
                      </a:cubicBezTo>
                      <a:cubicBezTo>
                        <a:pt x="72" y="712"/>
                        <a:pt x="120" y="192"/>
                        <a:pt x="144" y="96"/>
                      </a:cubicBezTo>
                      <a:cubicBezTo>
                        <a:pt x="168" y="0"/>
                        <a:pt x="184" y="216"/>
                        <a:pt x="192" y="240"/>
                      </a:cubicBezTo>
                    </a:path>
                  </a:pathLst>
                </a:custGeom>
                <a:noFill/>
                <a:ln w="3810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7428" name="Freeform 24"/>
                <p:cNvSpPr>
                  <a:spLocks noChangeArrowheads="1"/>
                </p:cNvSpPr>
                <p:nvPr/>
              </p:nvSpPr>
              <p:spPr bwMode="auto">
                <a:xfrm>
                  <a:off x="3264" y="864"/>
                  <a:ext cx="192" cy="920"/>
                </a:xfrm>
                <a:custGeom>
                  <a:avLst/>
                  <a:gdLst>
                    <a:gd name="T0" fmla="*/ 0 w 192"/>
                    <a:gd name="T1" fmla="*/ 720 h 920"/>
                    <a:gd name="T2" fmla="*/ 48 w 192"/>
                    <a:gd name="T3" fmla="*/ 816 h 920"/>
                    <a:gd name="T4" fmla="*/ 144 w 192"/>
                    <a:gd name="T5" fmla="*/ 96 h 920"/>
                    <a:gd name="T6" fmla="*/ 192 w 192"/>
                    <a:gd name="T7" fmla="*/ 240 h 9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2" h="920">
                      <a:moveTo>
                        <a:pt x="0" y="720"/>
                      </a:moveTo>
                      <a:cubicBezTo>
                        <a:pt x="12" y="820"/>
                        <a:pt x="24" y="920"/>
                        <a:pt x="48" y="816"/>
                      </a:cubicBezTo>
                      <a:cubicBezTo>
                        <a:pt x="72" y="712"/>
                        <a:pt x="120" y="192"/>
                        <a:pt x="144" y="96"/>
                      </a:cubicBezTo>
                      <a:cubicBezTo>
                        <a:pt x="168" y="0"/>
                        <a:pt x="184" y="216"/>
                        <a:pt x="192" y="240"/>
                      </a:cubicBezTo>
                    </a:path>
                  </a:pathLst>
                </a:custGeom>
                <a:noFill/>
                <a:ln w="3810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7429" name="Freeform 25"/>
                <p:cNvSpPr>
                  <a:spLocks noChangeArrowheads="1"/>
                </p:cNvSpPr>
                <p:nvPr/>
              </p:nvSpPr>
              <p:spPr bwMode="auto">
                <a:xfrm>
                  <a:off x="3468" y="864"/>
                  <a:ext cx="192" cy="920"/>
                </a:xfrm>
                <a:custGeom>
                  <a:avLst/>
                  <a:gdLst>
                    <a:gd name="T0" fmla="*/ 0 w 192"/>
                    <a:gd name="T1" fmla="*/ 720 h 920"/>
                    <a:gd name="T2" fmla="*/ 48 w 192"/>
                    <a:gd name="T3" fmla="*/ 816 h 920"/>
                    <a:gd name="T4" fmla="*/ 144 w 192"/>
                    <a:gd name="T5" fmla="*/ 96 h 920"/>
                    <a:gd name="T6" fmla="*/ 192 w 192"/>
                    <a:gd name="T7" fmla="*/ 240 h 9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2" h="920">
                      <a:moveTo>
                        <a:pt x="0" y="720"/>
                      </a:moveTo>
                      <a:cubicBezTo>
                        <a:pt x="12" y="820"/>
                        <a:pt x="24" y="920"/>
                        <a:pt x="48" y="816"/>
                      </a:cubicBezTo>
                      <a:cubicBezTo>
                        <a:pt x="72" y="712"/>
                        <a:pt x="120" y="192"/>
                        <a:pt x="144" y="96"/>
                      </a:cubicBezTo>
                      <a:cubicBezTo>
                        <a:pt x="168" y="0"/>
                        <a:pt x="184" y="216"/>
                        <a:pt x="192" y="240"/>
                      </a:cubicBezTo>
                    </a:path>
                  </a:pathLst>
                </a:custGeom>
                <a:noFill/>
                <a:ln w="3810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7430" name="Freeform 26"/>
                <p:cNvSpPr>
                  <a:spLocks noChangeArrowheads="1"/>
                </p:cNvSpPr>
                <p:nvPr/>
              </p:nvSpPr>
              <p:spPr bwMode="auto">
                <a:xfrm>
                  <a:off x="3720" y="1584"/>
                  <a:ext cx="48" cy="528"/>
                </a:xfrm>
                <a:custGeom>
                  <a:avLst/>
                  <a:gdLst>
                    <a:gd name="T0" fmla="*/ 0 w 48"/>
                    <a:gd name="T1" fmla="*/ 0 h 528"/>
                    <a:gd name="T2" fmla="*/ 48 w 48"/>
                    <a:gd name="T3" fmla="*/ 528 h 5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</a:cxnLst>
                  <a:rect l="0" t="0" r="r" b="b"/>
                  <a:pathLst>
                    <a:path w="48" h="528">
                      <a:moveTo>
                        <a:pt x="0" y="0"/>
                      </a:moveTo>
                      <a:cubicBezTo>
                        <a:pt x="20" y="216"/>
                        <a:pt x="40" y="432"/>
                        <a:pt x="48" y="528"/>
                      </a:cubicBezTo>
                    </a:path>
                  </a:pathLst>
                </a:custGeom>
                <a:noFill/>
                <a:ln w="3810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7431" name="Freeform 27"/>
                <p:cNvSpPr>
                  <a:spLocks noChangeArrowheads="1"/>
                </p:cNvSpPr>
                <p:nvPr/>
              </p:nvSpPr>
              <p:spPr bwMode="auto">
                <a:xfrm>
                  <a:off x="2088" y="864"/>
                  <a:ext cx="192" cy="1216"/>
                </a:xfrm>
                <a:custGeom>
                  <a:avLst/>
                  <a:gdLst>
                    <a:gd name="T0" fmla="*/ 0 w 192"/>
                    <a:gd name="T1" fmla="*/ 1216 h 1216"/>
                    <a:gd name="T2" fmla="*/ 144 w 192"/>
                    <a:gd name="T3" fmla="*/ 160 h 1216"/>
                    <a:gd name="T4" fmla="*/ 192 w 192"/>
                    <a:gd name="T5" fmla="*/ 256 h 12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92" h="1216">
                      <a:moveTo>
                        <a:pt x="0" y="1216"/>
                      </a:moveTo>
                      <a:cubicBezTo>
                        <a:pt x="56" y="768"/>
                        <a:pt x="112" y="320"/>
                        <a:pt x="144" y="160"/>
                      </a:cubicBezTo>
                      <a:cubicBezTo>
                        <a:pt x="176" y="0"/>
                        <a:pt x="184" y="128"/>
                        <a:pt x="192" y="256"/>
                      </a:cubicBezTo>
                    </a:path>
                  </a:pathLst>
                </a:custGeom>
                <a:noFill/>
                <a:ln w="3810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  <p:grpSp>
            <p:nvGrpSpPr>
              <p:cNvPr id="17432" name="Group 28"/>
              <p:cNvGrpSpPr>
                <a:grpSpLocks/>
              </p:cNvGrpSpPr>
              <p:nvPr/>
            </p:nvGrpSpPr>
            <p:grpSpPr bwMode="auto">
              <a:xfrm>
                <a:off x="2136" y="2208"/>
                <a:ext cx="816" cy="432"/>
                <a:chOff x="2136" y="2208"/>
                <a:chExt cx="816" cy="432"/>
              </a:xfrm>
            </p:grpSpPr>
            <p:sp>
              <p:nvSpPr>
                <p:cNvPr id="17433" name="AutoShape 29"/>
                <p:cNvSpPr>
                  <a:spLocks noChangeArrowheads="1"/>
                </p:cNvSpPr>
                <p:nvPr/>
              </p:nvSpPr>
              <p:spPr bwMode="auto">
                <a:xfrm flipH="1">
                  <a:off x="2136" y="2208"/>
                  <a:ext cx="672" cy="432"/>
                </a:xfrm>
                <a:prstGeom prst="wedgeRoundRectCallout">
                  <a:avLst>
                    <a:gd name="adj1" fmla="val -41519"/>
                    <a:gd name="adj2" fmla="val 76384"/>
                    <a:gd name="adj3" fmla="val 16667"/>
                  </a:avLst>
                </a:prstGeom>
                <a:solidFill>
                  <a:srgbClr val="FF99CC">
                    <a:alpha val="50194"/>
                  </a:srgbClr>
                </a:soli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0" hangingPunct="0"/>
                  <a:endParaRPr lang="zh-CN" altLang="zh-CN" sz="2400">
                    <a:latin typeface="Times New Roman" panose="02020603050405020304" pitchFamily="18" charset="0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7434" name="Text Box 30"/>
                <p:cNvSpPr txBox="1">
                  <a:spLocks noChangeArrowheads="1"/>
                </p:cNvSpPr>
                <p:nvPr/>
              </p:nvSpPr>
              <p:spPr bwMode="auto">
                <a:xfrm>
                  <a:off x="2136" y="2232"/>
                  <a:ext cx="816" cy="36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zh-CN" altLang="en-US" sz="3200" b="1" dirty="0">
                      <a:solidFill>
                        <a:srgbClr val="0000FF"/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</a:rPr>
                    <a:t>线圈</a:t>
                  </a:r>
                </a:p>
              </p:txBody>
            </p:sp>
          </p:grpSp>
          <p:grpSp>
            <p:nvGrpSpPr>
              <p:cNvPr id="17435" name="Group 31"/>
              <p:cNvGrpSpPr>
                <a:grpSpLocks/>
              </p:cNvGrpSpPr>
              <p:nvPr/>
            </p:nvGrpSpPr>
            <p:grpSpPr bwMode="auto">
              <a:xfrm>
                <a:off x="4284" y="2400"/>
                <a:ext cx="828" cy="408"/>
                <a:chOff x="4284" y="2400"/>
                <a:chExt cx="828" cy="408"/>
              </a:xfrm>
            </p:grpSpPr>
            <p:sp>
              <p:nvSpPr>
                <p:cNvPr id="17436" name="AutoShape 32"/>
                <p:cNvSpPr>
                  <a:spLocks noChangeArrowheads="1"/>
                </p:cNvSpPr>
                <p:nvPr/>
              </p:nvSpPr>
              <p:spPr bwMode="auto">
                <a:xfrm>
                  <a:off x="4284" y="2400"/>
                  <a:ext cx="684" cy="408"/>
                </a:xfrm>
                <a:prstGeom prst="wedgeRoundRectCallout">
                  <a:avLst>
                    <a:gd name="adj1" fmla="val -41667"/>
                    <a:gd name="adj2" fmla="val 78185"/>
                    <a:gd name="adj3" fmla="val 16667"/>
                  </a:avLst>
                </a:prstGeom>
                <a:solidFill>
                  <a:srgbClr val="FF99CC">
                    <a:alpha val="50194"/>
                  </a:srgbClr>
                </a:soli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0" hangingPunct="0"/>
                  <a:endParaRPr lang="zh-CN" altLang="zh-CN" sz="2400">
                    <a:latin typeface="Times New Roman" panose="02020603050405020304" pitchFamily="18" charset="0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7437" name="Text Box 33"/>
                <p:cNvSpPr txBox="1">
                  <a:spLocks noChangeArrowheads="1"/>
                </p:cNvSpPr>
                <p:nvPr/>
              </p:nvSpPr>
              <p:spPr bwMode="auto">
                <a:xfrm>
                  <a:off x="4296" y="2424"/>
                  <a:ext cx="816" cy="36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zh-CN" altLang="en-US" sz="3200" b="1">
                      <a:solidFill>
                        <a:srgbClr val="0000FF"/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</a:rPr>
                    <a:t>铁芯</a:t>
                  </a:r>
                </a:p>
              </p:txBody>
            </p:sp>
          </p:grpSp>
        </p:grpSp>
      </p:grpSp>
      <p:sp>
        <p:nvSpPr>
          <p:cNvPr id="101407" name="Rectangle 31"/>
          <p:cNvSpPr>
            <a:spLocks noChangeArrowheads="1"/>
          </p:cNvSpPr>
          <p:nvPr/>
        </p:nvSpPr>
        <p:spPr bwMode="auto">
          <a:xfrm>
            <a:off x="1452499" y="701909"/>
            <a:ext cx="4681537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一、电磁铁</a:t>
            </a:r>
          </a:p>
        </p:txBody>
      </p:sp>
      <p:sp>
        <p:nvSpPr>
          <p:cNvPr id="101414" name="Text Box 38"/>
          <p:cNvSpPr txBox="1">
            <a:spLocks noChangeArrowheads="1"/>
          </p:cNvSpPr>
          <p:nvPr/>
        </p:nvSpPr>
        <p:spPr bwMode="auto">
          <a:xfrm>
            <a:off x="1428749" y="5354641"/>
            <a:ext cx="944040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 smtClean="0">
                <a:ea typeface="微软雅黑" panose="020B0503020204020204" pitchFamily="34" charset="-122"/>
              </a:rPr>
              <a:t>3</a:t>
            </a:r>
            <a:r>
              <a:rPr lang="zh-CN" altLang="en-US" sz="3200" b="1" dirty="0" smtClean="0">
                <a:ea typeface="微软雅黑" panose="020B0503020204020204" pitchFamily="34" charset="-122"/>
              </a:rPr>
              <a:t>、特点：有电流时有磁性，没有电流时失去磁性。</a:t>
            </a:r>
            <a:endParaRPr lang="zh-CN" altLang="en-US" sz="3200" b="1" dirty="0">
              <a:ea typeface="微软雅黑" panose="020B0503020204020204" pitchFamily="34" charset="-122"/>
            </a:endParaRPr>
          </a:p>
        </p:txBody>
      </p:sp>
      <p:sp>
        <p:nvSpPr>
          <p:cNvPr id="33" name="TextBox 1"/>
          <p:cNvSpPr txBox="1">
            <a:spLocks noChangeArrowheads="1"/>
          </p:cNvSpPr>
          <p:nvPr/>
        </p:nvSpPr>
        <p:spPr bwMode="auto">
          <a:xfrm>
            <a:off x="1452499" y="178689"/>
            <a:ext cx="1620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新知探究</a:t>
            </a:r>
            <a:endParaRPr lang="zh-CN" altLang="en-US" sz="28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Text Box 38"/>
          <p:cNvSpPr txBox="1">
            <a:spLocks noChangeArrowheads="1"/>
          </p:cNvSpPr>
          <p:nvPr/>
        </p:nvSpPr>
        <p:spPr bwMode="auto">
          <a:xfrm>
            <a:off x="1404220" y="4337526"/>
            <a:ext cx="48783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>
                <a:ea typeface="微软雅黑" panose="020B0503020204020204" pitchFamily="34" charset="-122"/>
              </a:rPr>
              <a:t>2</a:t>
            </a:r>
            <a:r>
              <a:rPr lang="zh-CN" altLang="en-US" sz="3200" b="1" dirty="0">
                <a:ea typeface="微软雅黑" panose="020B0503020204020204" pitchFamily="34" charset="-122"/>
              </a:rPr>
              <a:t>、原理：电流的磁效应。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1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1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01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8" grpId="0" bldLvl="0"/>
      <p:bldP spid="101407" grpId="0" bldLvl="0" animBg="1"/>
      <p:bldP spid="101414" grpId="0" bldLvl="0" animBg="1"/>
      <p:bldP spid="34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ChangeArrowheads="1"/>
          </p:cNvSpPr>
          <p:nvPr/>
        </p:nvSpPr>
        <p:spPr bwMode="auto">
          <a:xfrm>
            <a:off x="1700213" y="1912938"/>
            <a:ext cx="8208962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</a:rPr>
              <a:t>猜想：电磁铁的磁性强弱可能跟哪些因素有关？</a:t>
            </a:r>
          </a:p>
        </p:txBody>
      </p:sp>
      <p:sp>
        <p:nvSpPr>
          <p:cNvPr id="111619" name="Rectangle 3"/>
          <p:cNvSpPr>
            <a:spLocks noChangeArrowheads="1"/>
          </p:cNvSpPr>
          <p:nvPr/>
        </p:nvSpPr>
        <p:spPr bwMode="auto">
          <a:xfrm>
            <a:off x="1778000" y="3848100"/>
            <a:ext cx="3028950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kumimoji="1" lang="zh-CN" altLang="en-US" sz="2800" noProof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电磁铁的磁性强弱</a:t>
            </a:r>
          </a:p>
        </p:txBody>
      </p:sp>
      <p:sp>
        <p:nvSpPr>
          <p:cNvPr id="111620" name="Rectangle 4"/>
          <p:cNvSpPr>
            <a:spLocks noChangeArrowheads="1"/>
          </p:cNvSpPr>
          <p:nvPr/>
        </p:nvSpPr>
        <p:spPr bwMode="auto">
          <a:xfrm>
            <a:off x="5783263" y="3106738"/>
            <a:ext cx="3311525" cy="582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kumimoji="1" lang="zh-CN" altLang="en-US" sz="3200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电流的大小</a:t>
            </a:r>
            <a:endParaRPr kumimoji="1" lang="zh-CN" altLang="en-US" sz="3200" noProof="1">
              <a:solidFill>
                <a:srgbClr val="FF3300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11621" name="Rectangle 5"/>
          <p:cNvSpPr>
            <a:spLocks noChangeArrowheads="1"/>
          </p:cNvSpPr>
          <p:nvPr/>
        </p:nvSpPr>
        <p:spPr bwMode="auto">
          <a:xfrm>
            <a:off x="5715000" y="4827588"/>
            <a:ext cx="3744913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kumimoji="1" lang="zh-CN" altLang="en-US" sz="3200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线圈匝数的多少</a:t>
            </a:r>
          </a:p>
        </p:txBody>
      </p:sp>
      <p:sp>
        <p:nvSpPr>
          <p:cNvPr id="111623" name="AutoShape 7"/>
          <p:cNvSpPr>
            <a:spLocks/>
          </p:cNvSpPr>
          <p:nvPr/>
        </p:nvSpPr>
        <p:spPr bwMode="auto">
          <a:xfrm>
            <a:off x="5140325" y="3265488"/>
            <a:ext cx="200025" cy="2092325"/>
          </a:xfrm>
          <a:prstGeom prst="leftBrace">
            <a:avLst>
              <a:gd name="adj1" fmla="val 85765"/>
              <a:gd name="adj2" fmla="val 50000"/>
            </a:avLst>
          </a:prstGeom>
          <a:noFill/>
          <a:ln w="3492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8438" name="文本框 1"/>
          <p:cNvSpPr txBox="1">
            <a:spLocks noChangeArrowheads="1"/>
          </p:cNvSpPr>
          <p:nvPr/>
        </p:nvSpPr>
        <p:spPr bwMode="auto">
          <a:xfrm>
            <a:off x="1778000" y="1030288"/>
            <a:ext cx="65262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3200" b="1">
                <a:ea typeface="微软雅黑" panose="020B0503020204020204" pitchFamily="34" charset="-122"/>
              </a:rPr>
              <a:t>二、电磁铁的磁性</a:t>
            </a:r>
          </a:p>
        </p:txBody>
      </p:sp>
      <p:sp>
        <p:nvSpPr>
          <p:cNvPr id="8" name="TextBox 1"/>
          <p:cNvSpPr txBox="1">
            <a:spLocks noChangeArrowheads="1"/>
          </p:cNvSpPr>
          <p:nvPr/>
        </p:nvSpPr>
        <p:spPr bwMode="auto">
          <a:xfrm>
            <a:off x="1452499" y="178689"/>
            <a:ext cx="1620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新知探究</a:t>
            </a:r>
            <a:endParaRPr lang="zh-CN" altLang="en-US" sz="28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11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"/>
                                        <p:tgtEl>
                                          <p:spTgt spid="111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18" grpId="0" bldLvl="0" animBg="1"/>
      <p:bldP spid="111619" grpId="0" bldLvl="0" animBg="1"/>
      <p:bldP spid="111620" grpId="0" bldLvl="0" animBg="1"/>
      <p:bldP spid="111621" grpId="0" bldLvl="0" animBg="1"/>
      <p:bldP spid="111623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3"/>
          <p:cNvSpPr txBox="1">
            <a:spLocks noChangeArrowheads="1"/>
          </p:cNvSpPr>
          <p:nvPr/>
        </p:nvSpPr>
        <p:spPr bwMode="auto">
          <a:xfrm>
            <a:off x="2479675" y="904875"/>
            <a:ext cx="75612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  <a:ea typeface="微软雅黑" panose="020B0503020204020204" pitchFamily="34" charset="-122"/>
              </a:rPr>
              <a:t>研究电磁铁的磁性强弱跟电流的关系</a:t>
            </a:r>
          </a:p>
        </p:txBody>
      </p:sp>
      <p:grpSp>
        <p:nvGrpSpPr>
          <p:cNvPr id="19458" name="Group 4"/>
          <p:cNvGrpSpPr>
            <a:grpSpLocks/>
          </p:cNvGrpSpPr>
          <p:nvPr/>
        </p:nvGrpSpPr>
        <p:grpSpPr bwMode="auto">
          <a:xfrm>
            <a:off x="1365250" y="2173288"/>
            <a:ext cx="2990850" cy="2400300"/>
            <a:chOff x="1632" y="432"/>
            <a:chExt cx="1884" cy="1512"/>
          </a:xfrm>
        </p:grpSpPr>
        <p:grpSp>
          <p:nvGrpSpPr>
            <p:cNvPr id="19459" name="Group 5"/>
            <p:cNvGrpSpPr>
              <a:grpSpLocks/>
            </p:cNvGrpSpPr>
            <p:nvPr/>
          </p:nvGrpSpPr>
          <p:grpSpPr bwMode="auto">
            <a:xfrm>
              <a:off x="2868" y="432"/>
              <a:ext cx="648" cy="1512"/>
              <a:chOff x="1104" y="1104"/>
              <a:chExt cx="864" cy="2016"/>
            </a:xfrm>
          </p:grpSpPr>
          <p:sp>
            <p:nvSpPr>
              <p:cNvPr id="19460" name="AutoShape 6"/>
              <p:cNvSpPr>
                <a:spLocks noChangeArrowheads="1"/>
              </p:cNvSpPr>
              <p:nvPr/>
            </p:nvSpPr>
            <p:spPr bwMode="auto">
              <a:xfrm>
                <a:off x="1104" y="1104"/>
                <a:ext cx="864" cy="144"/>
              </a:xfrm>
              <a:prstGeom prst="flowChartMerg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1"/>
                  </a:gs>
                </a:gsLst>
                <a:lin ang="0" scaled="1"/>
              </a:gra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endParaRPr lang="zh-CN" altLang="en-US" sz="3200"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9461" name="Group 7"/>
              <p:cNvGrpSpPr>
                <a:grpSpLocks/>
              </p:cNvGrpSpPr>
              <p:nvPr/>
            </p:nvGrpSpPr>
            <p:grpSpPr bwMode="auto">
              <a:xfrm>
                <a:off x="1416" y="1200"/>
                <a:ext cx="240" cy="1920"/>
                <a:chOff x="1200" y="1200"/>
                <a:chExt cx="240" cy="1920"/>
              </a:xfrm>
            </p:grpSpPr>
            <p:sp>
              <p:nvSpPr>
                <p:cNvPr id="19462" name="AutoShape 8"/>
                <p:cNvSpPr>
                  <a:spLocks noChangeArrowheads="1"/>
                </p:cNvSpPr>
                <p:nvPr/>
              </p:nvSpPr>
              <p:spPr bwMode="auto">
                <a:xfrm>
                  <a:off x="1200" y="1200"/>
                  <a:ext cx="240" cy="960"/>
                </a:xfrm>
                <a:custGeom>
                  <a:avLst/>
                  <a:gdLst>
                    <a:gd name="T0" fmla="*/ 0 w 21600"/>
                    <a:gd name="T1" fmla="*/ 0 h 21600"/>
                    <a:gd name="T2" fmla="*/ 5400 w 21600"/>
                    <a:gd name="T3" fmla="*/ 21600 h 21600"/>
                    <a:gd name="T4" fmla="*/ 16200 w 21600"/>
                    <a:gd name="T5" fmla="*/ 21600 h 21600"/>
                    <a:gd name="T6" fmla="*/ 21600 w 21600"/>
                    <a:gd name="T7" fmla="*/ 0 h 21600"/>
                    <a:gd name="T8" fmla="*/ 0 w 21600"/>
                    <a:gd name="T9" fmla="*/ 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600" h="21600">
                      <a:moveTo>
                        <a:pt x="0" y="0"/>
                      </a:moveTo>
                      <a:lnTo>
                        <a:pt x="5400" y="21600"/>
                      </a:lnTo>
                      <a:lnTo>
                        <a:pt x="16200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bg1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9463" name="AutoShape 9"/>
                <p:cNvSpPr>
                  <a:spLocks noChangeArrowheads="1"/>
                </p:cNvSpPr>
                <p:nvPr/>
              </p:nvSpPr>
              <p:spPr bwMode="auto">
                <a:xfrm>
                  <a:off x="1272" y="2160"/>
                  <a:ext cx="96" cy="624"/>
                </a:xfrm>
                <a:custGeom>
                  <a:avLst/>
                  <a:gdLst>
                    <a:gd name="T0" fmla="*/ 0 w 21600"/>
                    <a:gd name="T1" fmla="*/ 0 h 21600"/>
                    <a:gd name="T2" fmla="*/ 5400 w 21600"/>
                    <a:gd name="T3" fmla="*/ 21600 h 21600"/>
                    <a:gd name="T4" fmla="*/ 16200 w 21600"/>
                    <a:gd name="T5" fmla="*/ 21600 h 21600"/>
                    <a:gd name="T6" fmla="*/ 21600 w 21600"/>
                    <a:gd name="T7" fmla="*/ 0 h 21600"/>
                    <a:gd name="T8" fmla="*/ 0 w 21600"/>
                    <a:gd name="T9" fmla="*/ 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600" h="21600">
                      <a:moveTo>
                        <a:pt x="0" y="0"/>
                      </a:moveTo>
                      <a:lnTo>
                        <a:pt x="5400" y="21600"/>
                      </a:lnTo>
                      <a:lnTo>
                        <a:pt x="16200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bg1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9464" name="AutoShape 10"/>
                <p:cNvSpPr>
                  <a:spLocks noChangeArrowheads="1"/>
                </p:cNvSpPr>
                <p:nvPr/>
              </p:nvSpPr>
              <p:spPr bwMode="auto">
                <a:xfrm>
                  <a:off x="1296" y="2784"/>
                  <a:ext cx="48" cy="336"/>
                </a:xfrm>
                <a:prstGeom prst="flowChartMerg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bg1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0" hangingPunct="0"/>
                  <a:endParaRPr lang="zh-CN" altLang="en-US" sz="3200"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19465" name="Group 11"/>
            <p:cNvGrpSpPr>
              <a:grpSpLocks/>
            </p:cNvGrpSpPr>
            <p:nvPr/>
          </p:nvGrpSpPr>
          <p:grpSpPr bwMode="auto">
            <a:xfrm>
              <a:off x="2772" y="672"/>
              <a:ext cx="642" cy="837"/>
              <a:chOff x="4176" y="1188"/>
              <a:chExt cx="856" cy="1116"/>
            </a:xfrm>
          </p:grpSpPr>
          <p:sp>
            <p:nvSpPr>
              <p:cNvPr id="19466" name="Freeform 12"/>
              <p:cNvSpPr>
                <a:spLocks noChangeArrowheads="1"/>
              </p:cNvSpPr>
              <p:nvPr/>
            </p:nvSpPr>
            <p:spPr bwMode="auto">
              <a:xfrm>
                <a:off x="4520" y="1584"/>
                <a:ext cx="416" cy="144"/>
              </a:xfrm>
              <a:custGeom>
                <a:avLst/>
                <a:gdLst>
                  <a:gd name="T0" fmla="*/ 136 w 416"/>
                  <a:gd name="T1" fmla="*/ 0 h 144"/>
                  <a:gd name="T2" fmla="*/ 40 w 416"/>
                  <a:gd name="T3" fmla="*/ 48 h 144"/>
                  <a:gd name="T4" fmla="*/ 376 w 416"/>
                  <a:gd name="T5" fmla="*/ 96 h 144"/>
                  <a:gd name="T6" fmla="*/ 280 w 416"/>
                  <a:gd name="T7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6" h="144">
                    <a:moveTo>
                      <a:pt x="136" y="0"/>
                    </a:moveTo>
                    <a:cubicBezTo>
                      <a:pt x="68" y="16"/>
                      <a:pt x="0" y="32"/>
                      <a:pt x="40" y="48"/>
                    </a:cubicBezTo>
                    <a:cubicBezTo>
                      <a:pt x="80" y="64"/>
                      <a:pt x="336" y="80"/>
                      <a:pt x="376" y="96"/>
                    </a:cubicBezTo>
                    <a:cubicBezTo>
                      <a:pt x="416" y="112"/>
                      <a:pt x="296" y="136"/>
                      <a:pt x="280" y="144"/>
                    </a:cubicBezTo>
                  </a:path>
                </a:pathLst>
              </a:custGeom>
              <a:noFill/>
              <a:ln w="34925" cap="sq">
                <a:solidFill>
                  <a:srgbClr val="00FF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9467" name="Freeform 13"/>
              <p:cNvSpPr>
                <a:spLocks noChangeArrowheads="1"/>
              </p:cNvSpPr>
              <p:nvPr/>
            </p:nvSpPr>
            <p:spPr bwMode="auto">
              <a:xfrm>
                <a:off x="4512" y="1296"/>
                <a:ext cx="472" cy="144"/>
              </a:xfrm>
              <a:custGeom>
                <a:avLst/>
                <a:gdLst>
                  <a:gd name="T0" fmla="*/ 144 w 472"/>
                  <a:gd name="T1" fmla="*/ 0 h 144"/>
                  <a:gd name="T2" fmla="*/ 48 w 472"/>
                  <a:gd name="T3" fmla="*/ 48 h 144"/>
                  <a:gd name="T4" fmla="*/ 432 w 472"/>
                  <a:gd name="T5" fmla="*/ 96 h 144"/>
                  <a:gd name="T6" fmla="*/ 288 w 472"/>
                  <a:gd name="T7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2" h="144">
                    <a:moveTo>
                      <a:pt x="144" y="0"/>
                    </a:moveTo>
                    <a:cubicBezTo>
                      <a:pt x="72" y="16"/>
                      <a:pt x="0" y="32"/>
                      <a:pt x="48" y="48"/>
                    </a:cubicBezTo>
                    <a:cubicBezTo>
                      <a:pt x="96" y="64"/>
                      <a:pt x="392" y="80"/>
                      <a:pt x="432" y="96"/>
                    </a:cubicBezTo>
                    <a:cubicBezTo>
                      <a:pt x="472" y="112"/>
                      <a:pt x="312" y="136"/>
                      <a:pt x="288" y="144"/>
                    </a:cubicBezTo>
                  </a:path>
                </a:pathLst>
              </a:custGeom>
              <a:noFill/>
              <a:ln w="34925" cap="sq">
                <a:solidFill>
                  <a:srgbClr val="00FF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9468" name="Freeform 14"/>
              <p:cNvSpPr>
                <a:spLocks noChangeArrowheads="1"/>
              </p:cNvSpPr>
              <p:nvPr/>
            </p:nvSpPr>
            <p:spPr bwMode="auto">
              <a:xfrm>
                <a:off x="4576" y="1728"/>
                <a:ext cx="352" cy="144"/>
              </a:xfrm>
              <a:custGeom>
                <a:avLst/>
                <a:gdLst>
                  <a:gd name="T0" fmla="*/ 128 w 352"/>
                  <a:gd name="T1" fmla="*/ 0 h 144"/>
                  <a:gd name="T2" fmla="*/ 32 w 352"/>
                  <a:gd name="T3" fmla="*/ 48 h 144"/>
                  <a:gd name="T4" fmla="*/ 320 w 352"/>
                  <a:gd name="T5" fmla="*/ 96 h 144"/>
                  <a:gd name="T6" fmla="*/ 224 w 352"/>
                  <a:gd name="T7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2" h="144">
                    <a:moveTo>
                      <a:pt x="128" y="0"/>
                    </a:moveTo>
                    <a:cubicBezTo>
                      <a:pt x="64" y="16"/>
                      <a:pt x="0" y="32"/>
                      <a:pt x="32" y="48"/>
                    </a:cubicBezTo>
                    <a:cubicBezTo>
                      <a:pt x="64" y="64"/>
                      <a:pt x="288" y="80"/>
                      <a:pt x="320" y="96"/>
                    </a:cubicBezTo>
                    <a:cubicBezTo>
                      <a:pt x="352" y="112"/>
                      <a:pt x="240" y="136"/>
                      <a:pt x="224" y="144"/>
                    </a:cubicBezTo>
                  </a:path>
                </a:pathLst>
              </a:custGeom>
              <a:noFill/>
              <a:ln w="34925" cap="sq">
                <a:solidFill>
                  <a:srgbClr val="00FF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9469" name="Freeform 15"/>
              <p:cNvSpPr>
                <a:spLocks noChangeArrowheads="1"/>
              </p:cNvSpPr>
              <p:nvPr/>
            </p:nvSpPr>
            <p:spPr bwMode="auto">
              <a:xfrm>
                <a:off x="4576" y="1872"/>
                <a:ext cx="352" cy="144"/>
              </a:xfrm>
              <a:custGeom>
                <a:avLst/>
                <a:gdLst>
                  <a:gd name="T0" fmla="*/ 128 w 352"/>
                  <a:gd name="T1" fmla="*/ 0 h 144"/>
                  <a:gd name="T2" fmla="*/ 32 w 352"/>
                  <a:gd name="T3" fmla="*/ 48 h 144"/>
                  <a:gd name="T4" fmla="*/ 320 w 352"/>
                  <a:gd name="T5" fmla="*/ 96 h 144"/>
                  <a:gd name="T6" fmla="*/ 224 w 352"/>
                  <a:gd name="T7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2" h="144">
                    <a:moveTo>
                      <a:pt x="128" y="0"/>
                    </a:moveTo>
                    <a:cubicBezTo>
                      <a:pt x="64" y="16"/>
                      <a:pt x="0" y="32"/>
                      <a:pt x="32" y="48"/>
                    </a:cubicBezTo>
                    <a:cubicBezTo>
                      <a:pt x="64" y="64"/>
                      <a:pt x="288" y="80"/>
                      <a:pt x="320" y="96"/>
                    </a:cubicBezTo>
                    <a:cubicBezTo>
                      <a:pt x="352" y="112"/>
                      <a:pt x="240" y="136"/>
                      <a:pt x="224" y="144"/>
                    </a:cubicBezTo>
                  </a:path>
                </a:pathLst>
              </a:custGeom>
              <a:noFill/>
              <a:ln w="34925" cap="sq">
                <a:solidFill>
                  <a:srgbClr val="00FF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9470" name="Freeform 16"/>
              <p:cNvSpPr>
                <a:spLocks noChangeArrowheads="1"/>
              </p:cNvSpPr>
              <p:nvPr/>
            </p:nvSpPr>
            <p:spPr bwMode="auto">
              <a:xfrm>
                <a:off x="4520" y="1464"/>
                <a:ext cx="416" cy="144"/>
              </a:xfrm>
              <a:custGeom>
                <a:avLst/>
                <a:gdLst>
                  <a:gd name="T0" fmla="*/ 136 w 416"/>
                  <a:gd name="T1" fmla="*/ 0 h 144"/>
                  <a:gd name="T2" fmla="*/ 40 w 416"/>
                  <a:gd name="T3" fmla="*/ 48 h 144"/>
                  <a:gd name="T4" fmla="*/ 376 w 416"/>
                  <a:gd name="T5" fmla="*/ 96 h 144"/>
                  <a:gd name="T6" fmla="*/ 280 w 416"/>
                  <a:gd name="T7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6" h="144">
                    <a:moveTo>
                      <a:pt x="136" y="0"/>
                    </a:moveTo>
                    <a:cubicBezTo>
                      <a:pt x="68" y="16"/>
                      <a:pt x="0" y="32"/>
                      <a:pt x="40" y="48"/>
                    </a:cubicBezTo>
                    <a:cubicBezTo>
                      <a:pt x="80" y="64"/>
                      <a:pt x="336" y="80"/>
                      <a:pt x="376" y="96"/>
                    </a:cubicBezTo>
                    <a:cubicBezTo>
                      <a:pt x="416" y="112"/>
                      <a:pt x="296" y="136"/>
                      <a:pt x="280" y="144"/>
                    </a:cubicBezTo>
                  </a:path>
                </a:pathLst>
              </a:custGeom>
              <a:noFill/>
              <a:ln w="34925" cap="sq">
                <a:solidFill>
                  <a:srgbClr val="00FF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9471" name="Freeform 17"/>
              <p:cNvSpPr>
                <a:spLocks noChangeArrowheads="1"/>
              </p:cNvSpPr>
              <p:nvPr/>
            </p:nvSpPr>
            <p:spPr bwMode="auto">
              <a:xfrm>
                <a:off x="4584" y="2016"/>
                <a:ext cx="264" cy="96"/>
              </a:xfrm>
              <a:custGeom>
                <a:avLst/>
                <a:gdLst>
                  <a:gd name="T0" fmla="*/ 120 w 264"/>
                  <a:gd name="T1" fmla="*/ 0 h 96"/>
                  <a:gd name="T2" fmla="*/ 24 w 264"/>
                  <a:gd name="T3" fmla="*/ 48 h 96"/>
                  <a:gd name="T4" fmla="*/ 264 w 264"/>
                  <a:gd name="T5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4" h="96">
                    <a:moveTo>
                      <a:pt x="120" y="0"/>
                    </a:moveTo>
                    <a:cubicBezTo>
                      <a:pt x="60" y="16"/>
                      <a:pt x="0" y="32"/>
                      <a:pt x="24" y="48"/>
                    </a:cubicBezTo>
                    <a:cubicBezTo>
                      <a:pt x="48" y="64"/>
                      <a:pt x="232" y="80"/>
                      <a:pt x="264" y="96"/>
                    </a:cubicBezTo>
                  </a:path>
                </a:pathLst>
              </a:custGeom>
              <a:noFill/>
              <a:ln w="34925" cap="sq">
                <a:solidFill>
                  <a:srgbClr val="00FF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9472" name="Freeform 18"/>
              <p:cNvSpPr>
                <a:spLocks noChangeArrowheads="1"/>
              </p:cNvSpPr>
              <p:nvPr/>
            </p:nvSpPr>
            <p:spPr bwMode="auto">
              <a:xfrm>
                <a:off x="4584" y="2160"/>
                <a:ext cx="264" cy="96"/>
              </a:xfrm>
              <a:custGeom>
                <a:avLst/>
                <a:gdLst>
                  <a:gd name="T0" fmla="*/ 120 w 264"/>
                  <a:gd name="T1" fmla="*/ 0 h 96"/>
                  <a:gd name="T2" fmla="*/ 24 w 264"/>
                  <a:gd name="T3" fmla="*/ 48 h 96"/>
                  <a:gd name="T4" fmla="*/ 264 w 264"/>
                  <a:gd name="T5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4" h="96">
                    <a:moveTo>
                      <a:pt x="120" y="0"/>
                    </a:moveTo>
                    <a:cubicBezTo>
                      <a:pt x="60" y="16"/>
                      <a:pt x="0" y="32"/>
                      <a:pt x="24" y="48"/>
                    </a:cubicBezTo>
                    <a:cubicBezTo>
                      <a:pt x="48" y="64"/>
                      <a:pt x="232" y="80"/>
                      <a:pt x="264" y="96"/>
                    </a:cubicBezTo>
                  </a:path>
                </a:pathLst>
              </a:custGeom>
              <a:noFill/>
              <a:ln w="34925" cap="sq">
                <a:solidFill>
                  <a:srgbClr val="00FF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9473" name="Line 19"/>
              <p:cNvSpPr>
                <a:spLocks noChangeShapeType="1"/>
              </p:cNvSpPr>
              <p:nvPr/>
            </p:nvSpPr>
            <p:spPr bwMode="auto">
              <a:xfrm flipH="1">
                <a:off x="4176" y="2304"/>
                <a:ext cx="528" cy="0"/>
              </a:xfrm>
              <a:prstGeom prst="line">
                <a:avLst/>
              </a:prstGeom>
              <a:noFill/>
              <a:ln w="34925" cap="sq">
                <a:solidFill>
                  <a:srgbClr val="00FF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endParaRPr lang="zh-CN" altLang="en-US">
                  <a:ea typeface="微软雅黑" panose="020B0503020204020204" pitchFamily="34" charset="-122"/>
                </a:endParaRPr>
              </a:p>
            </p:txBody>
          </p:sp>
          <p:sp>
            <p:nvSpPr>
              <p:cNvPr id="19474" name="Freeform 20"/>
              <p:cNvSpPr>
                <a:spLocks noChangeArrowheads="1"/>
              </p:cNvSpPr>
              <p:nvPr/>
            </p:nvSpPr>
            <p:spPr bwMode="auto">
              <a:xfrm>
                <a:off x="4608" y="1188"/>
                <a:ext cx="424" cy="96"/>
              </a:xfrm>
              <a:custGeom>
                <a:avLst/>
                <a:gdLst>
                  <a:gd name="T0" fmla="*/ 0 w 424"/>
                  <a:gd name="T1" fmla="*/ 0 h 96"/>
                  <a:gd name="T2" fmla="*/ 384 w 424"/>
                  <a:gd name="T3" fmla="*/ 48 h 96"/>
                  <a:gd name="T4" fmla="*/ 240 w 424"/>
                  <a:gd name="T5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24" h="96">
                    <a:moveTo>
                      <a:pt x="0" y="0"/>
                    </a:moveTo>
                    <a:cubicBezTo>
                      <a:pt x="172" y="16"/>
                      <a:pt x="344" y="32"/>
                      <a:pt x="384" y="48"/>
                    </a:cubicBezTo>
                    <a:cubicBezTo>
                      <a:pt x="424" y="64"/>
                      <a:pt x="264" y="88"/>
                      <a:pt x="240" y="96"/>
                    </a:cubicBezTo>
                  </a:path>
                </a:pathLst>
              </a:custGeom>
              <a:noFill/>
              <a:ln w="34925" cap="sq">
                <a:solidFill>
                  <a:srgbClr val="00FF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9475" name="Line 21"/>
            <p:cNvSpPr>
              <a:spLocks noChangeShapeType="1"/>
            </p:cNvSpPr>
            <p:nvPr/>
          </p:nvSpPr>
          <p:spPr bwMode="auto">
            <a:xfrm>
              <a:off x="2604" y="504"/>
              <a:ext cx="0" cy="180"/>
            </a:xfrm>
            <a:prstGeom prst="line">
              <a:avLst/>
            </a:prstGeom>
            <a:noFill/>
            <a:ln w="38100" cap="sq">
              <a:solidFill>
                <a:srgbClr val="00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9476" name="Rectangle 22"/>
            <p:cNvSpPr>
              <a:spLocks noChangeArrowheads="1"/>
            </p:cNvSpPr>
            <p:nvPr/>
          </p:nvSpPr>
          <p:spPr bwMode="auto">
            <a:xfrm>
              <a:off x="1956" y="720"/>
              <a:ext cx="432" cy="144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rgbClr val="6E5105"/>
                </a:gs>
              </a:gsLst>
              <a:lin ang="5400000" scaled="1"/>
            </a:gra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 sz="3200">
                <a:ea typeface="微软雅黑" panose="020B0503020204020204" pitchFamily="34" charset="-122"/>
              </a:endParaRPr>
            </a:p>
          </p:txBody>
        </p:sp>
        <p:sp>
          <p:nvSpPr>
            <p:cNvPr id="19477" name="Line 23"/>
            <p:cNvSpPr>
              <a:spLocks noChangeShapeType="1"/>
            </p:cNvSpPr>
            <p:nvPr/>
          </p:nvSpPr>
          <p:spPr bwMode="auto">
            <a:xfrm>
              <a:off x="2292" y="504"/>
              <a:ext cx="0" cy="216"/>
            </a:xfrm>
            <a:prstGeom prst="line">
              <a:avLst/>
            </a:prstGeom>
            <a:noFill/>
            <a:ln w="38100" cap="sq">
              <a:solidFill>
                <a:srgbClr val="00FFFF"/>
              </a:solidFill>
              <a:round/>
              <a:headEnd type="none" w="sm" len="sm"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9478" name="Line 24"/>
            <p:cNvSpPr>
              <a:spLocks noChangeShapeType="1"/>
            </p:cNvSpPr>
            <p:nvPr/>
          </p:nvSpPr>
          <p:spPr bwMode="auto">
            <a:xfrm>
              <a:off x="2304" y="504"/>
              <a:ext cx="288" cy="0"/>
            </a:xfrm>
            <a:prstGeom prst="line">
              <a:avLst/>
            </a:prstGeom>
            <a:noFill/>
            <a:ln w="38100" cap="sq">
              <a:solidFill>
                <a:srgbClr val="00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9479" name="Line 25"/>
            <p:cNvSpPr>
              <a:spLocks noChangeShapeType="1"/>
            </p:cNvSpPr>
            <p:nvPr/>
          </p:nvSpPr>
          <p:spPr bwMode="auto">
            <a:xfrm>
              <a:off x="1632" y="792"/>
              <a:ext cx="324" cy="0"/>
            </a:xfrm>
            <a:prstGeom prst="line">
              <a:avLst/>
            </a:prstGeom>
            <a:noFill/>
            <a:ln w="38100" cap="sq">
              <a:solidFill>
                <a:srgbClr val="00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9480" name="Line 26"/>
            <p:cNvSpPr>
              <a:spLocks noChangeShapeType="1"/>
            </p:cNvSpPr>
            <p:nvPr/>
          </p:nvSpPr>
          <p:spPr bwMode="auto">
            <a:xfrm>
              <a:off x="1632" y="792"/>
              <a:ext cx="0" cy="720"/>
            </a:xfrm>
            <a:prstGeom prst="line">
              <a:avLst/>
            </a:prstGeom>
            <a:noFill/>
            <a:ln w="38100" cap="sq">
              <a:solidFill>
                <a:srgbClr val="00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9481" name="Line 27"/>
            <p:cNvSpPr>
              <a:spLocks noChangeShapeType="1"/>
            </p:cNvSpPr>
            <p:nvPr/>
          </p:nvSpPr>
          <p:spPr bwMode="auto">
            <a:xfrm flipH="1">
              <a:off x="2568" y="1512"/>
              <a:ext cx="432" cy="0"/>
            </a:xfrm>
            <a:prstGeom prst="line">
              <a:avLst/>
            </a:prstGeom>
            <a:noFill/>
            <a:ln w="38100" cap="sq">
              <a:solidFill>
                <a:srgbClr val="00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9482" name="Line 28"/>
            <p:cNvSpPr>
              <a:spLocks noChangeShapeType="1"/>
            </p:cNvSpPr>
            <p:nvPr/>
          </p:nvSpPr>
          <p:spPr bwMode="auto">
            <a:xfrm>
              <a:off x="2568" y="1458"/>
              <a:ext cx="0" cy="108"/>
            </a:xfrm>
            <a:prstGeom prst="line">
              <a:avLst/>
            </a:prstGeom>
            <a:noFill/>
            <a:ln w="38100" cap="sq">
              <a:solidFill>
                <a:srgbClr val="00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9483" name="Line 29"/>
            <p:cNvSpPr>
              <a:spLocks noChangeShapeType="1"/>
            </p:cNvSpPr>
            <p:nvPr/>
          </p:nvSpPr>
          <p:spPr bwMode="auto">
            <a:xfrm>
              <a:off x="2505" y="1413"/>
              <a:ext cx="0" cy="216"/>
            </a:xfrm>
            <a:prstGeom prst="line">
              <a:avLst/>
            </a:prstGeom>
            <a:noFill/>
            <a:ln w="38100" cap="sq">
              <a:solidFill>
                <a:srgbClr val="00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9484" name="Line 30"/>
            <p:cNvSpPr>
              <a:spLocks noChangeShapeType="1"/>
            </p:cNvSpPr>
            <p:nvPr/>
          </p:nvSpPr>
          <p:spPr bwMode="auto">
            <a:xfrm flipH="1">
              <a:off x="2136" y="1512"/>
              <a:ext cx="360" cy="0"/>
            </a:xfrm>
            <a:prstGeom prst="line">
              <a:avLst/>
            </a:prstGeom>
            <a:noFill/>
            <a:ln w="38100" cap="sq">
              <a:solidFill>
                <a:srgbClr val="00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9485" name="Line 31"/>
            <p:cNvSpPr>
              <a:spLocks noChangeShapeType="1"/>
            </p:cNvSpPr>
            <p:nvPr/>
          </p:nvSpPr>
          <p:spPr bwMode="auto">
            <a:xfrm flipH="1">
              <a:off x="1632" y="1512"/>
              <a:ext cx="324" cy="0"/>
            </a:xfrm>
            <a:prstGeom prst="line">
              <a:avLst/>
            </a:prstGeom>
            <a:noFill/>
            <a:ln w="38100" cap="sq">
              <a:solidFill>
                <a:srgbClr val="00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9486" name="Line 32"/>
            <p:cNvSpPr>
              <a:spLocks noChangeShapeType="1"/>
            </p:cNvSpPr>
            <p:nvPr/>
          </p:nvSpPr>
          <p:spPr bwMode="auto">
            <a:xfrm flipV="1">
              <a:off x="1956" y="1440"/>
              <a:ext cx="180" cy="72"/>
            </a:xfrm>
            <a:prstGeom prst="line">
              <a:avLst/>
            </a:prstGeom>
            <a:noFill/>
            <a:ln w="38100" cap="sq">
              <a:solidFill>
                <a:srgbClr val="00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9487" name="Line 33"/>
            <p:cNvSpPr>
              <a:spLocks noChangeShapeType="1"/>
            </p:cNvSpPr>
            <p:nvPr/>
          </p:nvSpPr>
          <p:spPr bwMode="auto">
            <a:xfrm>
              <a:off x="2604" y="684"/>
              <a:ext cx="504" cy="0"/>
            </a:xfrm>
            <a:prstGeom prst="line">
              <a:avLst/>
            </a:prstGeom>
            <a:noFill/>
            <a:ln w="38100" cap="sq">
              <a:solidFill>
                <a:srgbClr val="00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grpSp>
        <p:nvGrpSpPr>
          <p:cNvPr id="19488" name="Group 34"/>
          <p:cNvGrpSpPr>
            <a:grpSpLocks/>
          </p:cNvGrpSpPr>
          <p:nvPr/>
        </p:nvGrpSpPr>
        <p:grpSpPr bwMode="auto">
          <a:xfrm>
            <a:off x="4432300" y="2135188"/>
            <a:ext cx="2990850" cy="2400300"/>
            <a:chOff x="3648" y="432"/>
            <a:chExt cx="1884" cy="1512"/>
          </a:xfrm>
        </p:grpSpPr>
        <p:grpSp>
          <p:nvGrpSpPr>
            <p:cNvPr id="19489" name="Group 35"/>
            <p:cNvGrpSpPr>
              <a:grpSpLocks/>
            </p:cNvGrpSpPr>
            <p:nvPr/>
          </p:nvGrpSpPr>
          <p:grpSpPr bwMode="auto">
            <a:xfrm>
              <a:off x="4884" y="432"/>
              <a:ext cx="648" cy="1512"/>
              <a:chOff x="1104" y="1104"/>
              <a:chExt cx="864" cy="2016"/>
            </a:xfrm>
          </p:grpSpPr>
          <p:sp>
            <p:nvSpPr>
              <p:cNvPr id="19490" name="AutoShape 36"/>
              <p:cNvSpPr>
                <a:spLocks noChangeArrowheads="1"/>
              </p:cNvSpPr>
              <p:nvPr/>
            </p:nvSpPr>
            <p:spPr bwMode="auto">
              <a:xfrm>
                <a:off x="1104" y="1104"/>
                <a:ext cx="864" cy="144"/>
              </a:xfrm>
              <a:prstGeom prst="flowChartMerg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1"/>
                  </a:gs>
                </a:gsLst>
                <a:lin ang="0" scaled="1"/>
              </a:gra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endParaRPr lang="zh-CN" altLang="en-US" sz="3200"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9491" name="Group 37"/>
              <p:cNvGrpSpPr>
                <a:grpSpLocks/>
              </p:cNvGrpSpPr>
              <p:nvPr/>
            </p:nvGrpSpPr>
            <p:grpSpPr bwMode="auto">
              <a:xfrm>
                <a:off x="1416" y="1200"/>
                <a:ext cx="240" cy="1920"/>
                <a:chOff x="1200" y="1200"/>
                <a:chExt cx="240" cy="1920"/>
              </a:xfrm>
            </p:grpSpPr>
            <p:sp>
              <p:nvSpPr>
                <p:cNvPr id="19492" name="AutoShape 38"/>
                <p:cNvSpPr>
                  <a:spLocks noChangeArrowheads="1"/>
                </p:cNvSpPr>
                <p:nvPr/>
              </p:nvSpPr>
              <p:spPr bwMode="auto">
                <a:xfrm>
                  <a:off x="1200" y="1200"/>
                  <a:ext cx="240" cy="960"/>
                </a:xfrm>
                <a:custGeom>
                  <a:avLst/>
                  <a:gdLst>
                    <a:gd name="T0" fmla="*/ 0 w 21600"/>
                    <a:gd name="T1" fmla="*/ 0 h 21600"/>
                    <a:gd name="T2" fmla="*/ 5400 w 21600"/>
                    <a:gd name="T3" fmla="*/ 21600 h 21600"/>
                    <a:gd name="T4" fmla="*/ 16200 w 21600"/>
                    <a:gd name="T5" fmla="*/ 21600 h 21600"/>
                    <a:gd name="T6" fmla="*/ 21600 w 21600"/>
                    <a:gd name="T7" fmla="*/ 0 h 21600"/>
                    <a:gd name="T8" fmla="*/ 0 w 21600"/>
                    <a:gd name="T9" fmla="*/ 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600" h="21600">
                      <a:moveTo>
                        <a:pt x="0" y="0"/>
                      </a:moveTo>
                      <a:lnTo>
                        <a:pt x="5400" y="21600"/>
                      </a:lnTo>
                      <a:lnTo>
                        <a:pt x="16200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bg1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9493" name="AutoShape 39"/>
                <p:cNvSpPr>
                  <a:spLocks noChangeArrowheads="1"/>
                </p:cNvSpPr>
                <p:nvPr/>
              </p:nvSpPr>
              <p:spPr bwMode="auto">
                <a:xfrm>
                  <a:off x="1272" y="2160"/>
                  <a:ext cx="96" cy="624"/>
                </a:xfrm>
                <a:custGeom>
                  <a:avLst/>
                  <a:gdLst>
                    <a:gd name="T0" fmla="*/ 0 w 21600"/>
                    <a:gd name="T1" fmla="*/ 0 h 21600"/>
                    <a:gd name="T2" fmla="*/ 5400 w 21600"/>
                    <a:gd name="T3" fmla="*/ 21600 h 21600"/>
                    <a:gd name="T4" fmla="*/ 16200 w 21600"/>
                    <a:gd name="T5" fmla="*/ 21600 h 21600"/>
                    <a:gd name="T6" fmla="*/ 21600 w 21600"/>
                    <a:gd name="T7" fmla="*/ 0 h 21600"/>
                    <a:gd name="T8" fmla="*/ 0 w 21600"/>
                    <a:gd name="T9" fmla="*/ 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600" h="21600">
                      <a:moveTo>
                        <a:pt x="0" y="0"/>
                      </a:moveTo>
                      <a:lnTo>
                        <a:pt x="5400" y="21600"/>
                      </a:lnTo>
                      <a:lnTo>
                        <a:pt x="16200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bg1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9494" name="AutoShape 40"/>
                <p:cNvSpPr>
                  <a:spLocks noChangeArrowheads="1"/>
                </p:cNvSpPr>
                <p:nvPr/>
              </p:nvSpPr>
              <p:spPr bwMode="auto">
                <a:xfrm>
                  <a:off x="1296" y="2784"/>
                  <a:ext cx="48" cy="336"/>
                </a:xfrm>
                <a:prstGeom prst="flowChartMerg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bg1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0" hangingPunct="0"/>
                  <a:endParaRPr lang="zh-CN" altLang="en-US" sz="3200"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19495" name="Group 41"/>
            <p:cNvGrpSpPr>
              <a:grpSpLocks/>
            </p:cNvGrpSpPr>
            <p:nvPr/>
          </p:nvGrpSpPr>
          <p:grpSpPr bwMode="auto">
            <a:xfrm>
              <a:off x="4788" y="672"/>
              <a:ext cx="642" cy="837"/>
              <a:chOff x="4176" y="1188"/>
              <a:chExt cx="856" cy="1116"/>
            </a:xfrm>
          </p:grpSpPr>
          <p:sp>
            <p:nvSpPr>
              <p:cNvPr id="19496" name="Freeform 42"/>
              <p:cNvSpPr>
                <a:spLocks noChangeArrowheads="1"/>
              </p:cNvSpPr>
              <p:nvPr/>
            </p:nvSpPr>
            <p:spPr bwMode="auto">
              <a:xfrm>
                <a:off x="4520" y="1584"/>
                <a:ext cx="416" cy="144"/>
              </a:xfrm>
              <a:custGeom>
                <a:avLst/>
                <a:gdLst>
                  <a:gd name="T0" fmla="*/ 136 w 416"/>
                  <a:gd name="T1" fmla="*/ 0 h 144"/>
                  <a:gd name="T2" fmla="*/ 40 w 416"/>
                  <a:gd name="T3" fmla="*/ 48 h 144"/>
                  <a:gd name="T4" fmla="*/ 376 w 416"/>
                  <a:gd name="T5" fmla="*/ 96 h 144"/>
                  <a:gd name="T6" fmla="*/ 280 w 416"/>
                  <a:gd name="T7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6" h="144">
                    <a:moveTo>
                      <a:pt x="136" y="0"/>
                    </a:moveTo>
                    <a:cubicBezTo>
                      <a:pt x="68" y="16"/>
                      <a:pt x="0" y="32"/>
                      <a:pt x="40" y="48"/>
                    </a:cubicBezTo>
                    <a:cubicBezTo>
                      <a:pt x="80" y="64"/>
                      <a:pt x="336" y="80"/>
                      <a:pt x="376" y="96"/>
                    </a:cubicBezTo>
                    <a:cubicBezTo>
                      <a:pt x="416" y="112"/>
                      <a:pt x="296" y="136"/>
                      <a:pt x="280" y="144"/>
                    </a:cubicBezTo>
                  </a:path>
                </a:pathLst>
              </a:custGeom>
              <a:noFill/>
              <a:ln w="34925" cap="sq">
                <a:solidFill>
                  <a:srgbClr val="00FF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9497" name="Freeform 43"/>
              <p:cNvSpPr>
                <a:spLocks noChangeArrowheads="1"/>
              </p:cNvSpPr>
              <p:nvPr/>
            </p:nvSpPr>
            <p:spPr bwMode="auto">
              <a:xfrm>
                <a:off x="4512" y="1296"/>
                <a:ext cx="472" cy="144"/>
              </a:xfrm>
              <a:custGeom>
                <a:avLst/>
                <a:gdLst>
                  <a:gd name="T0" fmla="*/ 144 w 472"/>
                  <a:gd name="T1" fmla="*/ 0 h 144"/>
                  <a:gd name="T2" fmla="*/ 48 w 472"/>
                  <a:gd name="T3" fmla="*/ 48 h 144"/>
                  <a:gd name="T4" fmla="*/ 432 w 472"/>
                  <a:gd name="T5" fmla="*/ 96 h 144"/>
                  <a:gd name="T6" fmla="*/ 288 w 472"/>
                  <a:gd name="T7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2" h="144">
                    <a:moveTo>
                      <a:pt x="144" y="0"/>
                    </a:moveTo>
                    <a:cubicBezTo>
                      <a:pt x="72" y="16"/>
                      <a:pt x="0" y="32"/>
                      <a:pt x="48" y="48"/>
                    </a:cubicBezTo>
                    <a:cubicBezTo>
                      <a:pt x="96" y="64"/>
                      <a:pt x="392" y="80"/>
                      <a:pt x="432" y="96"/>
                    </a:cubicBezTo>
                    <a:cubicBezTo>
                      <a:pt x="472" y="112"/>
                      <a:pt x="312" y="136"/>
                      <a:pt x="288" y="144"/>
                    </a:cubicBezTo>
                  </a:path>
                </a:pathLst>
              </a:custGeom>
              <a:noFill/>
              <a:ln w="34925" cap="sq">
                <a:solidFill>
                  <a:srgbClr val="00FF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9498" name="Freeform 44"/>
              <p:cNvSpPr>
                <a:spLocks noChangeArrowheads="1"/>
              </p:cNvSpPr>
              <p:nvPr/>
            </p:nvSpPr>
            <p:spPr bwMode="auto">
              <a:xfrm>
                <a:off x="4576" y="1728"/>
                <a:ext cx="352" cy="144"/>
              </a:xfrm>
              <a:custGeom>
                <a:avLst/>
                <a:gdLst>
                  <a:gd name="T0" fmla="*/ 128 w 352"/>
                  <a:gd name="T1" fmla="*/ 0 h 144"/>
                  <a:gd name="T2" fmla="*/ 32 w 352"/>
                  <a:gd name="T3" fmla="*/ 48 h 144"/>
                  <a:gd name="T4" fmla="*/ 320 w 352"/>
                  <a:gd name="T5" fmla="*/ 96 h 144"/>
                  <a:gd name="T6" fmla="*/ 224 w 352"/>
                  <a:gd name="T7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2" h="144">
                    <a:moveTo>
                      <a:pt x="128" y="0"/>
                    </a:moveTo>
                    <a:cubicBezTo>
                      <a:pt x="64" y="16"/>
                      <a:pt x="0" y="32"/>
                      <a:pt x="32" y="48"/>
                    </a:cubicBezTo>
                    <a:cubicBezTo>
                      <a:pt x="64" y="64"/>
                      <a:pt x="288" y="80"/>
                      <a:pt x="320" y="96"/>
                    </a:cubicBezTo>
                    <a:cubicBezTo>
                      <a:pt x="352" y="112"/>
                      <a:pt x="240" y="136"/>
                      <a:pt x="224" y="144"/>
                    </a:cubicBezTo>
                  </a:path>
                </a:pathLst>
              </a:custGeom>
              <a:noFill/>
              <a:ln w="34925" cap="sq">
                <a:solidFill>
                  <a:srgbClr val="00FF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9499" name="Freeform 45"/>
              <p:cNvSpPr>
                <a:spLocks noChangeArrowheads="1"/>
              </p:cNvSpPr>
              <p:nvPr/>
            </p:nvSpPr>
            <p:spPr bwMode="auto">
              <a:xfrm>
                <a:off x="4576" y="1872"/>
                <a:ext cx="352" cy="144"/>
              </a:xfrm>
              <a:custGeom>
                <a:avLst/>
                <a:gdLst>
                  <a:gd name="T0" fmla="*/ 128 w 352"/>
                  <a:gd name="T1" fmla="*/ 0 h 144"/>
                  <a:gd name="T2" fmla="*/ 32 w 352"/>
                  <a:gd name="T3" fmla="*/ 48 h 144"/>
                  <a:gd name="T4" fmla="*/ 320 w 352"/>
                  <a:gd name="T5" fmla="*/ 96 h 144"/>
                  <a:gd name="T6" fmla="*/ 224 w 352"/>
                  <a:gd name="T7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2" h="144">
                    <a:moveTo>
                      <a:pt x="128" y="0"/>
                    </a:moveTo>
                    <a:cubicBezTo>
                      <a:pt x="64" y="16"/>
                      <a:pt x="0" y="32"/>
                      <a:pt x="32" y="48"/>
                    </a:cubicBezTo>
                    <a:cubicBezTo>
                      <a:pt x="64" y="64"/>
                      <a:pt x="288" y="80"/>
                      <a:pt x="320" y="96"/>
                    </a:cubicBezTo>
                    <a:cubicBezTo>
                      <a:pt x="352" y="112"/>
                      <a:pt x="240" y="136"/>
                      <a:pt x="224" y="144"/>
                    </a:cubicBezTo>
                  </a:path>
                </a:pathLst>
              </a:custGeom>
              <a:noFill/>
              <a:ln w="34925" cap="sq">
                <a:solidFill>
                  <a:srgbClr val="00FF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9500" name="Freeform 46"/>
              <p:cNvSpPr>
                <a:spLocks noChangeArrowheads="1"/>
              </p:cNvSpPr>
              <p:nvPr/>
            </p:nvSpPr>
            <p:spPr bwMode="auto">
              <a:xfrm>
                <a:off x="4520" y="1464"/>
                <a:ext cx="416" cy="144"/>
              </a:xfrm>
              <a:custGeom>
                <a:avLst/>
                <a:gdLst>
                  <a:gd name="T0" fmla="*/ 136 w 416"/>
                  <a:gd name="T1" fmla="*/ 0 h 144"/>
                  <a:gd name="T2" fmla="*/ 40 w 416"/>
                  <a:gd name="T3" fmla="*/ 48 h 144"/>
                  <a:gd name="T4" fmla="*/ 376 w 416"/>
                  <a:gd name="T5" fmla="*/ 96 h 144"/>
                  <a:gd name="T6" fmla="*/ 280 w 416"/>
                  <a:gd name="T7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6" h="144">
                    <a:moveTo>
                      <a:pt x="136" y="0"/>
                    </a:moveTo>
                    <a:cubicBezTo>
                      <a:pt x="68" y="16"/>
                      <a:pt x="0" y="32"/>
                      <a:pt x="40" y="48"/>
                    </a:cubicBezTo>
                    <a:cubicBezTo>
                      <a:pt x="80" y="64"/>
                      <a:pt x="336" y="80"/>
                      <a:pt x="376" y="96"/>
                    </a:cubicBezTo>
                    <a:cubicBezTo>
                      <a:pt x="416" y="112"/>
                      <a:pt x="296" y="136"/>
                      <a:pt x="280" y="144"/>
                    </a:cubicBezTo>
                  </a:path>
                </a:pathLst>
              </a:custGeom>
              <a:noFill/>
              <a:ln w="34925" cap="sq">
                <a:solidFill>
                  <a:srgbClr val="00FF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9501" name="Freeform 47"/>
              <p:cNvSpPr>
                <a:spLocks noChangeArrowheads="1"/>
              </p:cNvSpPr>
              <p:nvPr/>
            </p:nvSpPr>
            <p:spPr bwMode="auto">
              <a:xfrm>
                <a:off x="4584" y="2016"/>
                <a:ext cx="264" cy="96"/>
              </a:xfrm>
              <a:custGeom>
                <a:avLst/>
                <a:gdLst>
                  <a:gd name="T0" fmla="*/ 120 w 264"/>
                  <a:gd name="T1" fmla="*/ 0 h 96"/>
                  <a:gd name="T2" fmla="*/ 24 w 264"/>
                  <a:gd name="T3" fmla="*/ 48 h 96"/>
                  <a:gd name="T4" fmla="*/ 264 w 264"/>
                  <a:gd name="T5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4" h="96">
                    <a:moveTo>
                      <a:pt x="120" y="0"/>
                    </a:moveTo>
                    <a:cubicBezTo>
                      <a:pt x="60" y="16"/>
                      <a:pt x="0" y="32"/>
                      <a:pt x="24" y="48"/>
                    </a:cubicBezTo>
                    <a:cubicBezTo>
                      <a:pt x="48" y="64"/>
                      <a:pt x="232" y="80"/>
                      <a:pt x="264" y="96"/>
                    </a:cubicBezTo>
                  </a:path>
                </a:pathLst>
              </a:custGeom>
              <a:noFill/>
              <a:ln w="34925" cap="sq">
                <a:solidFill>
                  <a:srgbClr val="00FF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9502" name="Freeform 48"/>
              <p:cNvSpPr>
                <a:spLocks noChangeArrowheads="1"/>
              </p:cNvSpPr>
              <p:nvPr/>
            </p:nvSpPr>
            <p:spPr bwMode="auto">
              <a:xfrm>
                <a:off x="4584" y="2160"/>
                <a:ext cx="264" cy="96"/>
              </a:xfrm>
              <a:custGeom>
                <a:avLst/>
                <a:gdLst>
                  <a:gd name="T0" fmla="*/ 120 w 264"/>
                  <a:gd name="T1" fmla="*/ 0 h 96"/>
                  <a:gd name="T2" fmla="*/ 24 w 264"/>
                  <a:gd name="T3" fmla="*/ 48 h 96"/>
                  <a:gd name="T4" fmla="*/ 264 w 264"/>
                  <a:gd name="T5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4" h="96">
                    <a:moveTo>
                      <a:pt x="120" y="0"/>
                    </a:moveTo>
                    <a:cubicBezTo>
                      <a:pt x="60" y="16"/>
                      <a:pt x="0" y="32"/>
                      <a:pt x="24" y="48"/>
                    </a:cubicBezTo>
                    <a:cubicBezTo>
                      <a:pt x="48" y="64"/>
                      <a:pt x="232" y="80"/>
                      <a:pt x="264" y="96"/>
                    </a:cubicBezTo>
                  </a:path>
                </a:pathLst>
              </a:custGeom>
              <a:noFill/>
              <a:ln w="34925" cap="sq">
                <a:solidFill>
                  <a:srgbClr val="00FF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9503" name="Line 49"/>
              <p:cNvSpPr>
                <a:spLocks noChangeShapeType="1"/>
              </p:cNvSpPr>
              <p:nvPr/>
            </p:nvSpPr>
            <p:spPr bwMode="auto">
              <a:xfrm flipH="1">
                <a:off x="4176" y="2304"/>
                <a:ext cx="528" cy="0"/>
              </a:xfrm>
              <a:prstGeom prst="line">
                <a:avLst/>
              </a:prstGeom>
              <a:noFill/>
              <a:ln w="34925" cap="sq">
                <a:solidFill>
                  <a:srgbClr val="00FF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endParaRPr lang="zh-CN" altLang="en-US">
                  <a:ea typeface="微软雅黑" panose="020B0503020204020204" pitchFamily="34" charset="-122"/>
                </a:endParaRPr>
              </a:p>
            </p:txBody>
          </p:sp>
          <p:sp>
            <p:nvSpPr>
              <p:cNvPr id="19504" name="Freeform 50"/>
              <p:cNvSpPr>
                <a:spLocks noChangeArrowheads="1"/>
              </p:cNvSpPr>
              <p:nvPr/>
            </p:nvSpPr>
            <p:spPr bwMode="auto">
              <a:xfrm>
                <a:off x="4608" y="1188"/>
                <a:ext cx="424" cy="96"/>
              </a:xfrm>
              <a:custGeom>
                <a:avLst/>
                <a:gdLst>
                  <a:gd name="T0" fmla="*/ 0 w 424"/>
                  <a:gd name="T1" fmla="*/ 0 h 96"/>
                  <a:gd name="T2" fmla="*/ 384 w 424"/>
                  <a:gd name="T3" fmla="*/ 48 h 96"/>
                  <a:gd name="T4" fmla="*/ 240 w 424"/>
                  <a:gd name="T5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24" h="96">
                    <a:moveTo>
                      <a:pt x="0" y="0"/>
                    </a:moveTo>
                    <a:cubicBezTo>
                      <a:pt x="172" y="16"/>
                      <a:pt x="344" y="32"/>
                      <a:pt x="384" y="48"/>
                    </a:cubicBezTo>
                    <a:cubicBezTo>
                      <a:pt x="424" y="64"/>
                      <a:pt x="264" y="88"/>
                      <a:pt x="240" y="96"/>
                    </a:cubicBezTo>
                  </a:path>
                </a:pathLst>
              </a:custGeom>
              <a:noFill/>
              <a:ln w="34925" cap="sq">
                <a:solidFill>
                  <a:srgbClr val="00FF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9505" name="Line 51"/>
            <p:cNvSpPr>
              <a:spLocks noChangeShapeType="1"/>
            </p:cNvSpPr>
            <p:nvPr/>
          </p:nvSpPr>
          <p:spPr bwMode="auto">
            <a:xfrm>
              <a:off x="4620" y="504"/>
              <a:ext cx="0" cy="180"/>
            </a:xfrm>
            <a:prstGeom prst="line">
              <a:avLst/>
            </a:prstGeom>
            <a:noFill/>
            <a:ln w="38100" cap="sq">
              <a:solidFill>
                <a:srgbClr val="00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9506" name="Rectangle 52"/>
            <p:cNvSpPr>
              <a:spLocks noChangeArrowheads="1"/>
            </p:cNvSpPr>
            <p:nvPr/>
          </p:nvSpPr>
          <p:spPr bwMode="auto">
            <a:xfrm>
              <a:off x="3972" y="720"/>
              <a:ext cx="432" cy="144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rgbClr val="6E5105"/>
                </a:gs>
              </a:gsLst>
              <a:lin ang="5400000" scaled="1"/>
            </a:gra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 sz="3200">
                <a:ea typeface="微软雅黑" panose="020B0503020204020204" pitchFamily="34" charset="-122"/>
              </a:endParaRPr>
            </a:p>
          </p:txBody>
        </p:sp>
        <p:sp>
          <p:nvSpPr>
            <p:cNvPr id="19507" name="Line 53"/>
            <p:cNvSpPr>
              <a:spLocks noChangeShapeType="1"/>
            </p:cNvSpPr>
            <p:nvPr/>
          </p:nvSpPr>
          <p:spPr bwMode="auto">
            <a:xfrm>
              <a:off x="4104" y="504"/>
              <a:ext cx="0" cy="216"/>
            </a:xfrm>
            <a:prstGeom prst="line">
              <a:avLst/>
            </a:prstGeom>
            <a:noFill/>
            <a:ln w="38100" cap="sq">
              <a:solidFill>
                <a:srgbClr val="00FFFF"/>
              </a:solidFill>
              <a:round/>
              <a:headEnd type="none" w="sm" len="sm"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9508" name="Line 54"/>
            <p:cNvSpPr>
              <a:spLocks noChangeShapeType="1"/>
            </p:cNvSpPr>
            <p:nvPr/>
          </p:nvSpPr>
          <p:spPr bwMode="auto">
            <a:xfrm>
              <a:off x="4188" y="504"/>
              <a:ext cx="432" cy="0"/>
            </a:xfrm>
            <a:prstGeom prst="line">
              <a:avLst/>
            </a:prstGeom>
            <a:noFill/>
            <a:ln w="38100" cap="sq">
              <a:solidFill>
                <a:srgbClr val="00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9509" name="Line 55"/>
            <p:cNvSpPr>
              <a:spLocks noChangeShapeType="1"/>
            </p:cNvSpPr>
            <p:nvPr/>
          </p:nvSpPr>
          <p:spPr bwMode="auto">
            <a:xfrm>
              <a:off x="3648" y="792"/>
              <a:ext cx="324" cy="0"/>
            </a:xfrm>
            <a:prstGeom prst="line">
              <a:avLst/>
            </a:prstGeom>
            <a:noFill/>
            <a:ln w="38100" cap="sq">
              <a:solidFill>
                <a:srgbClr val="00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9510" name="Line 56"/>
            <p:cNvSpPr>
              <a:spLocks noChangeShapeType="1"/>
            </p:cNvSpPr>
            <p:nvPr/>
          </p:nvSpPr>
          <p:spPr bwMode="auto">
            <a:xfrm>
              <a:off x="3648" y="792"/>
              <a:ext cx="0" cy="720"/>
            </a:xfrm>
            <a:prstGeom prst="line">
              <a:avLst/>
            </a:prstGeom>
            <a:noFill/>
            <a:ln w="38100" cap="sq">
              <a:solidFill>
                <a:srgbClr val="00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9511" name="Line 57"/>
            <p:cNvSpPr>
              <a:spLocks noChangeShapeType="1"/>
            </p:cNvSpPr>
            <p:nvPr/>
          </p:nvSpPr>
          <p:spPr bwMode="auto">
            <a:xfrm flipH="1">
              <a:off x="4584" y="1512"/>
              <a:ext cx="432" cy="0"/>
            </a:xfrm>
            <a:prstGeom prst="line">
              <a:avLst/>
            </a:prstGeom>
            <a:noFill/>
            <a:ln w="38100" cap="sq">
              <a:solidFill>
                <a:srgbClr val="00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9512" name="Line 58"/>
            <p:cNvSpPr>
              <a:spLocks noChangeShapeType="1"/>
            </p:cNvSpPr>
            <p:nvPr/>
          </p:nvSpPr>
          <p:spPr bwMode="auto">
            <a:xfrm>
              <a:off x="4584" y="1458"/>
              <a:ext cx="0" cy="108"/>
            </a:xfrm>
            <a:prstGeom prst="line">
              <a:avLst/>
            </a:prstGeom>
            <a:noFill/>
            <a:ln w="38100" cap="sq">
              <a:solidFill>
                <a:srgbClr val="00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9513" name="Line 59"/>
            <p:cNvSpPr>
              <a:spLocks noChangeShapeType="1"/>
            </p:cNvSpPr>
            <p:nvPr/>
          </p:nvSpPr>
          <p:spPr bwMode="auto">
            <a:xfrm>
              <a:off x="4521" y="1413"/>
              <a:ext cx="0" cy="216"/>
            </a:xfrm>
            <a:prstGeom prst="line">
              <a:avLst/>
            </a:prstGeom>
            <a:noFill/>
            <a:ln w="38100" cap="sq">
              <a:solidFill>
                <a:srgbClr val="00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9514" name="Line 60"/>
            <p:cNvSpPr>
              <a:spLocks noChangeShapeType="1"/>
            </p:cNvSpPr>
            <p:nvPr/>
          </p:nvSpPr>
          <p:spPr bwMode="auto">
            <a:xfrm flipH="1">
              <a:off x="4152" y="1512"/>
              <a:ext cx="360" cy="0"/>
            </a:xfrm>
            <a:prstGeom prst="line">
              <a:avLst/>
            </a:prstGeom>
            <a:noFill/>
            <a:ln w="38100" cap="sq">
              <a:solidFill>
                <a:srgbClr val="00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9515" name="Line 61"/>
            <p:cNvSpPr>
              <a:spLocks noChangeShapeType="1"/>
            </p:cNvSpPr>
            <p:nvPr/>
          </p:nvSpPr>
          <p:spPr bwMode="auto">
            <a:xfrm flipH="1">
              <a:off x="3648" y="1512"/>
              <a:ext cx="324" cy="0"/>
            </a:xfrm>
            <a:prstGeom prst="line">
              <a:avLst/>
            </a:prstGeom>
            <a:noFill/>
            <a:ln w="38100" cap="sq">
              <a:solidFill>
                <a:srgbClr val="00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9516" name="Line 62"/>
            <p:cNvSpPr>
              <a:spLocks noChangeShapeType="1"/>
            </p:cNvSpPr>
            <p:nvPr/>
          </p:nvSpPr>
          <p:spPr bwMode="auto">
            <a:xfrm flipV="1">
              <a:off x="3972" y="1440"/>
              <a:ext cx="180" cy="72"/>
            </a:xfrm>
            <a:prstGeom prst="line">
              <a:avLst/>
            </a:prstGeom>
            <a:noFill/>
            <a:ln w="38100" cap="sq">
              <a:solidFill>
                <a:srgbClr val="00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9517" name="Line 63"/>
            <p:cNvSpPr>
              <a:spLocks noChangeShapeType="1"/>
            </p:cNvSpPr>
            <p:nvPr/>
          </p:nvSpPr>
          <p:spPr bwMode="auto">
            <a:xfrm>
              <a:off x="4620" y="684"/>
              <a:ext cx="504" cy="0"/>
            </a:xfrm>
            <a:prstGeom prst="line">
              <a:avLst/>
            </a:prstGeom>
            <a:noFill/>
            <a:ln w="38100" cap="sq">
              <a:solidFill>
                <a:srgbClr val="00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19518" name="Line 64"/>
            <p:cNvSpPr>
              <a:spLocks noChangeShapeType="1"/>
            </p:cNvSpPr>
            <p:nvPr/>
          </p:nvSpPr>
          <p:spPr bwMode="auto">
            <a:xfrm flipH="1">
              <a:off x="4104" y="504"/>
              <a:ext cx="288" cy="0"/>
            </a:xfrm>
            <a:prstGeom prst="line">
              <a:avLst/>
            </a:prstGeom>
            <a:noFill/>
            <a:ln w="38100" cap="sq">
              <a:solidFill>
                <a:srgbClr val="00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grpSp>
        <p:nvGrpSpPr>
          <p:cNvPr id="112705" name="Group 65"/>
          <p:cNvGrpSpPr>
            <a:grpSpLocks/>
          </p:cNvGrpSpPr>
          <p:nvPr/>
        </p:nvGrpSpPr>
        <p:grpSpPr bwMode="auto">
          <a:xfrm rot="913762" flipV="1">
            <a:off x="3641725" y="4459288"/>
            <a:ext cx="228600" cy="457200"/>
            <a:chOff x="864" y="3216"/>
            <a:chExt cx="144" cy="288"/>
          </a:xfrm>
        </p:grpSpPr>
        <p:sp>
          <p:nvSpPr>
            <p:cNvPr id="19520" name="AutoShape 66"/>
            <p:cNvSpPr>
              <a:spLocks noChangeArrowheads="1"/>
            </p:cNvSpPr>
            <p:nvPr/>
          </p:nvSpPr>
          <p:spPr bwMode="auto">
            <a:xfrm>
              <a:off x="864" y="3216"/>
              <a:ext cx="144" cy="48"/>
            </a:xfrm>
            <a:prstGeom prst="flowChartMerg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rgbClr val="FFFFFF"/>
                </a:gs>
              </a:gsLst>
              <a:lin ang="0" scaled="1"/>
            </a:gra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 sz="3200">
                <a:ea typeface="微软雅黑" panose="020B0503020204020204" pitchFamily="34" charset="-122"/>
              </a:endParaRPr>
            </a:p>
          </p:txBody>
        </p:sp>
        <p:sp>
          <p:nvSpPr>
            <p:cNvPr id="19521" name="AutoShape 67"/>
            <p:cNvSpPr>
              <a:spLocks noChangeArrowheads="1"/>
            </p:cNvSpPr>
            <p:nvPr/>
          </p:nvSpPr>
          <p:spPr bwMode="auto">
            <a:xfrm>
              <a:off x="912" y="3264"/>
              <a:ext cx="48" cy="240"/>
            </a:xfrm>
            <a:prstGeom prst="flowChartMerg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rgbClr val="FFFFFF"/>
                </a:gs>
              </a:gsLst>
              <a:lin ang="0" scaled="1"/>
            </a:gra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 sz="320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12708" name="Group 68"/>
          <p:cNvGrpSpPr>
            <a:grpSpLocks/>
          </p:cNvGrpSpPr>
          <p:nvPr/>
        </p:nvGrpSpPr>
        <p:grpSpPr bwMode="auto">
          <a:xfrm rot="17847162" flipV="1">
            <a:off x="3889375" y="4325938"/>
            <a:ext cx="228600" cy="457200"/>
            <a:chOff x="864" y="3216"/>
            <a:chExt cx="144" cy="288"/>
          </a:xfrm>
        </p:grpSpPr>
        <p:sp>
          <p:nvSpPr>
            <p:cNvPr id="19523" name="AutoShape 69"/>
            <p:cNvSpPr>
              <a:spLocks noChangeArrowheads="1"/>
            </p:cNvSpPr>
            <p:nvPr/>
          </p:nvSpPr>
          <p:spPr bwMode="auto">
            <a:xfrm>
              <a:off x="864" y="3216"/>
              <a:ext cx="144" cy="48"/>
            </a:xfrm>
            <a:prstGeom prst="flowChartMerg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rgbClr val="FFFFFF"/>
                </a:gs>
              </a:gsLst>
              <a:lin ang="0" scaled="1"/>
            </a:gra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 sz="3200">
                <a:ea typeface="微软雅黑" panose="020B0503020204020204" pitchFamily="34" charset="-122"/>
              </a:endParaRPr>
            </a:p>
          </p:txBody>
        </p:sp>
        <p:sp>
          <p:nvSpPr>
            <p:cNvPr id="19524" name="AutoShape 70"/>
            <p:cNvSpPr>
              <a:spLocks noChangeArrowheads="1"/>
            </p:cNvSpPr>
            <p:nvPr/>
          </p:nvSpPr>
          <p:spPr bwMode="auto">
            <a:xfrm>
              <a:off x="912" y="3264"/>
              <a:ext cx="48" cy="240"/>
            </a:xfrm>
            <a:prstGeom prst="flowChartMerg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rgbClr val="FFFFFF"/>
                </a:gs>
              </a:gsLst>
              <a:lin ang="0" scaled="1"/>
            </a:gra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 sz="320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12711" name="Group 71"/>
          <p:cNvGrpSpPr>
            <a:grpSpLocks/>
          </p:cNvGrpSpPr>
          <p:nvPr/>
        </p:nvGrpSpPr>
        <p:grpSpPr bwMode="auto">
          <a:xfrm rot="21155953" flipV="1">
            <a:off x="3756025" y="4516438"/>
            <a:ext cx="228600" cy="457200"/>
            <a:chOff x="864" y="3216"/>
            <a:chExt cx="144" cy="288"/>
          </a:xfrm>
        </p:grpSpPr>
        <p:sp>
          <p:nvSpPr>
            <p:cNvPr id="19526" name="AutoShape 72"/>
            <p:cNvSpPr>
              <a:spLocks noChangeArrowheads="1"/>
            </p:cNvSpPr>
            <p:nvPr/>
          </p:nvSpPr>
          <p:spPr bwMode="auto">
            <a:xfrm>
              <a:off x="864" y="3216"/>
              <a:ext cx="144" cy="48"/>
            </a:xfrm>
            <a:prstGeom prst="flowChartMerg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rgbClr val="FFFFFF"/>
                </a:gs>
              </a:gsLst>
              <a:lin ang="0" scaled="1"/>
            </a:gra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 sz="3200">
                <a:ea typeface="微软雅黑" panose="020B0503020204020204" pitchFamily="34" charset="-122"/>
              </a:endParaRPr>
            </a:p>
          </p:txBody>
        </p:sp>
        <p:sp>
          <p:nvSpPr>
            <p:cNvPr id="19527" name="AutoShape 73"/>
            <p:cNvSpPr>
              <a:spLocks noChangeArrowheads="1"/>
            </p:cNvSpPr>
            <p:nvPr/>
          </p:nvSpPr>
          <p:spPr bwMode="auto">
            <a:xfrm>
              <a:off x="912" y="3264"/>
              <a:ext cx="48" cy="240"/>
            </a:xfrm>
            <a:prstGeom prst="flowChartMerg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rgbClr val="FFFFFF"/>
                </a:gs>
              </a:gsLst>
              <a:lin ang="0" scaled="1"/>
            </a:gra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 sz="320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12714" name="Group 74"/>
          <p:cNvGrpSpPr>
            <a:grpSpLocks/>
          </p:cNvGrpSpPr>
          <p:nvPr/>
        </p:nvGrpSpPr>
        <p:grpSpPr bwMode="auto">
          <a:xfrm rot="3470054" flipV="1">
            <a:off x="3565525" y="4325938"/>
            <a:ext cx="228600" cy="457200"/>
            <a:chOff x="864" y="3216"/>
            <a:chExt cx="144" cy="288"/>
          </a:xfrm>
        </p:grpSpPr>
        <p:sp>
          <p:nvSpPr>
            <p:cNvPr id="19529" name="AutoShape 75"/>
            <p:cNvSpPr>
              <a:spLocks noChangeArrowheads="1"/>
            </p:cNvSpPr>
            <p:nvPr/>
          </p:nvSpPr>
          <p:spPr bwMode="auto">
            <a:xfrm>
              <a:off x="864" y="3216"/>
              <a:ext cx="144" cy="48"/>
            </a:xfrm>
            <a:prstGeom prst="flowChartMerg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rgbClr val="FFFFFF"/>
                </a:gs>
              </a:gsLst>
              <a:lin ang="0" scaled="1"/>
            </a:gra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 sz="3200">
                <a:ea typeface="微软雅黑" panose="020B0503020204020204" pitchFamily="34" charset="-122"/>
              </a:endParaRPr>
            </a:p>
          </p:txBody>
        </p:sp>
        <p:sp>
          <p:nvSpPr>
            <p:cNvPr id="19530" name="AutoShape 76"/>
            <p:cNvSpPr>
              <a:spLocks noChangeArrowheads="1"/>
            </p:cNvSpPr>
            <p:nvPr/>
          </p:nvSpPr>
          <p:spPr bwMode="auto">
            <a:xfrm>
              <a:off x="912" y="3264"/>
              <a:ext cx="48" cy="240"/>
            </a:xfrm>
            <a:prstGeom prst="flowChartMerg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rgbClr val="FFFFFF"/>
                </a:gs>
              </a:gsLst>
              <a:lin ang="0" scaled="1"/>
            </a:gra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 sz="320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12717" name="Group 77"/>
          <p:cNvGrpSpPr>
            <a:grpSpLocks/>
          </p:cNvGrpSpPr>
          <p:nvPr/>
        </p:nvGrpSpPr>
        <p:grpSpPr bwMode="auto">
          <a:xfrm rot="19618568" flipV="1">
            <a:off x="3870325" y="4478338"/>
            <a:ext cx="228600" cy="457200"/>
            <a:chOff x="864" y="3216"/>
            <a:chExt cx="144" cy="288"/>
          </a:xfrm>
        </p:grpSpPr>
        <p:sp>
          <p:nvSpPr>
            <p:cNvPr id="19532" name="AutoShape 78"/>
            <p:cNvSpPr>
              <a:spLocks noChangeArrowheads="1"/>
            </p:cNvSpPr>
            <p:nvPr/>
          </p:nvSpPr>
          <p:spPr bwMode="auto">
            <a:xfrm>
              <a:off x="864" y="3216"/>
              <a:ext cx="144" cy="48"/>
            </a:xfrm>
            <a:prstGeom prst="flowChartMerg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rgbClr val="FFFFFF"/>
                </a:gs>
              </a:gsLst>
              <a:lin ang="0" scaled="1"/>
            </a:gra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 sz="3200">
                <a:ea typeface="微软雅黑" panose="020B0503020204020204" pitchFamily="34" charset="-122"/>
              </a:endParaRPr>
            </a:p>
          </p:txBody>
        </p:sp>
        <p:sp>
          <p:nvSpPr>
            <p:cNvPr id="19533" name="AutoShape 79"/>
            <p:cNvSpPr>
              <a:spLocks noChangeArrowheads="1"/>
            </p:cNvSpPr>
            <p:nvPr/>
          </p:nvSpPr>
          <p:spPr bwMode="auto">
            <a:xfrm>
              <a:off x="912" y="3264"/>
              <a:ext cx="48" cy="240"/>
            </a:xfrm>
            <a:prstGeom prst="flowChartMerg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rgbClr val="FFFFFF"/>
                </a:gs>
              </a:gsLst>
              <a:lin ang="0" scaled="1"/>
            </a:gra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 sz="320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12720" name="Group 80"/>
          <p:cNvGrpSpPr>
            <a:grpSpLocks/>
          </p:cNvGrpSpPr>
          <p:nvPr/>
        </p:nvGrpSpPr>
        <p:grpSpPr bwMode="auto">
          <a:xfrm flipV="1">
            <a:off x="6527800" y="4516438"/>
            <a:ext cx="228600" cy="457200"/>
            <a:chOff x="864" y="3216"/>
            <a:chExt cx="144" cy="288"/>
          </a:xfrm>
        </p:grpSpPr>
        <p:sp>
          <p:nvSpPr>
            <p:cNvPr id="19535" name="AutoShape 81"/>
            <p:cNvSpPr>
              <a:spLocks noChangeArrowheads="1"/>
            </p:cNvSpPr>
            <p:nvPr/>
          </p:nvSpPr>
          <p:spPr bwMode="auto">
            <a:xfrm>
              <a:off x="864" y="3216"/>
              <a:ext cx="144" cy="48"/>
            </a:xfrm>
            <a:prstGeom prst="flowChartMerg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rgbClr val="FFFFFF"/>
                </a:gs>
              </a:gsLst>
              <a:lin ang="0" scaled="1"/>
            </a:gra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 sz="3200">
                <a:ea typeface="微软雅黑" panose="020B0503020204020204" pitchFamily="34" charset="-122"/>
              </a:endParaRPr>
            </a:p>
          </p:txBody>
        </p:sp>
        <p:sp>
          <p:nvSpPr>
            <p:cNvPr id="19536" name="AutoShape 82"/>
            <p:cNvSpPr>
              <a:spLocks noChangeArrowheads="1"/>
            </p:cNvSpPr>
            <p:nvPr/>
          </p:nvSpPr>
          <p:spPr bwMode="auto">
            <a:xfrm>
              <a:off x="912" y="3264"/>
              <a:ext cx="48" cy="240"/>
            </a:xfrm>
            <a:prstGeom prst="flowChartMerg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rgbClr val="FFFFFF"/>
                </a:gs>
              </a:gsLst>
              <a:lin ang="0" scaled="1"/>
            </a:gra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 sz="320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12723" name="Group 83"/>
          <p:cNvGrpSpPr>
            <a:grpSpLocks/>
          </p:cNvGrpSpPr>
          <p:nvPr/>
        </p:nvGrpSpPr>
        <p:grpSpPr bwMode="auto">
          <a:xfrm flipV="1">
            <a:off x="6680200" y="4745038"/>
            <a:ext cx="228600" cy="457200"/>
            <a:chOff x="864" y="3216"/>
            <a:chExt cx="144" cy="288"/>
          </a:xfrm>
        </p:grpSpPr>
        <p:sp>
          <p:nvSpPr>
            <p:cNvPr id="19538" name="AutoShape 84"/>
            <p:cNvSpPr>
              <a:spLocks noChangeArrowheads="1"/>
            </p:cNvSpPr>
            <p:nvPr/>
          </p:nvSpPr>
          <p:spPr bwMode="auto">
            <a:xfrm>
              <a:off x="864" y="3216"/>
              <a:ext cx="144" cy="48"/>
            </a:xfrm>
            <a:prstGeom prst="flowChartMerg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rgbClr val="FFFFFF"/>
                </a:gs>
              </a:gsLst>
              <a:lin ang="0" scaled="1"/>
            </a:gra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 sz="3200">
                <a:ea typeface="微软雅黑" panose="020B0503020204020204" pitchFamily="34" charset="-122"/>
              </a:endParaRPr>
            </a:p>
          </p:txBody>
        </p:sp>
        <p:sp>
          <p:nvSpPr>
            <p:cNvPr id="19539" name="AutoShape 85"/>
            <p:cNvSpPr>
              <a:spLocks noChangeArrowheads="1"/>
            </p:cNvSpPr>
            <p:nvPr/>
          </p:nvSpPr>
          <p:spPr bwMode="auto">
            <a:xfrm>
              <a:off x="912" y="3264"/>
              <a:ext cx="48" cy="240"/>
            </a:xfrm>
            <a:prstGeom prst="flowChartMerg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rgbClr val="FFFFFF"/>
                </a:gs>
              </a:gsLst>
              <a:lin ang="0" scaled="1"/>
            </a:gra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 sz="320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12726" name="Group 86"/>
          <p:cNvGrpSpPr>
            <a:grpSpLocks/>
          </p:cNvGrpSpPr>
          <p:nvPr/>
        </p:nvGrpSpPr>
        <p:grpSpPr bwMode="auto">
          <a:xfrm rot="20557343" flipV="1">
            <a:off x="6908800" y="4668838"/>
            <a:ext cx="228600" cy="457200"/>
            <a:chOff x="864" y="3216"/>
            <a:chExt cx="144" cy="288"/>
          </a:xfrm>
        </p:grpSpPr>
        <p:sp>
          <p:nvSpPr>
            <p:cNvPr id="19541" name="AutoShape 87"/>
            <p:cNvSpPr>
              <a:spLocks noChangeArrowheads="1"/>
            </p:cNvSpPr>
            <p:nvPr/>
          </p:nvSpPr>
          <p:spPr bwMode="auto">
            <a:xfrm>
              <a:off x="864" y="3216"/>
              <a:ext cx="144" cy="48"/>
            </a:xfrm>
            <a:prstGeom prst="flowChartMerg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rgbClr val="FFFFFF"/>
                </a:gs>
              </a:gsLst>
              <a:lin ang="0" scaled="1"/>
            </a:gra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 sz="3200">
                <a:ea typeface="微软雅黑" panose="020B0503020204020204" pitchFamily="34" charset="-122"/>
              </a:endParaRPr>
            </a:p>
          </p:txBody>
        </p:sp>
        <p:sp>
          <p:nvSpPr>
            <p:cNvPr id="19542" name="AutoShape 88"/>
            <p:cNvSpPr>
              <a:spLocks noChangeArrowheads="1"/>
            </p:cNvSpPr>
            <p:nvPr/>
          </p:nvSpPr>
          <p:spPr bwMode="auto">
            <a:xfrm>
              <a:off x="912" y="3264"/>
              <a:ext cx="48" cy="240"/>
            </a:xfrm>
            <a:prstGeom prst="flowChartMerg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rgbClr val="FFFFFF"/>
                </a:gs>
              </a:gsLst>
              <a:lin ang="0" scaled="1"/>
            </a:gra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 sz="320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12729" name="Group 89"/>
          <p:cNvGrpSpPr>
            <a:grpSpLocks/>
          </p:cNvGrpSpPr>
          <p:nvPr/>
        </p:nvGrpSpPr>
        <p:grpSpPr bwMode="auto">
          <a:xfrm rot="913762" flipV="1">
            <a:off x="6718300" y="4459288"/>
            <a:ext cx="228600" cy="457200"/>
            <a:chOff x="864" y="3216"/>
            <a:chExt cx="144" cy="288"/>
          </a:xfrm>
        </p:grpSpPr>
        <p:sp>
          <p:nvSpPr>
            <p:cNvPr id="19544" name="AutoShape 90"/>
            <p:cNvSpPr>
              <a:spLocks noChangeArrowheads="1"/>
            </p:cNvSpPr>
            <p:nvPr/>
          </p:nvSpPr>
          <p:spPr bwMode="auto">
            <a:xfrm>
              <a:off x="864" y="3216"/>
              <a:ext cx="144" cy="48"/>
            </a:xfrm>
            <a:prstGeom prst="flowChartMerg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rgbClr val="FFFFFF"/>
                </a:gs>
              </a:gsLst>
              <a:lin ang="0" scaled="1"/>
            </a:gra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 sz="3200">
                <a:ea typeface="微软雅黑" panose="020B0503020204020204" pitchFamily="34" charset="-122"/>
              </a:endParaRPr>
            </a:p>
          </p:txBody>
        </p:sp>
        <p:sp>
          <p:nvSpPr>
            <p:cNvPr id="19545" name="AutoShape 91"/>
            <p:cNvSpPr>
              <a:spLocks noChangeArrowheads="1"/>
            </p:cNvSpPr>
            <p:nvPr/>
          </p:nvSpPr>
          <p:spPr bwMode="auto">
            <a:xfrm>
              <a:off x="912" y="3264"/>
              <a:ext cx="48" cy="240"/>
            </a:xfrm>
            <a:prstGeom prst="flowChartMerg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rgbClr val="FFFFFF"/>
                </a:gs>
              </a:gsLst>
              <a:lin ang="0" scaled="1"/>
            </a:gra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 sz="320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12732" name="Group 92"/>
          <p:cNvGrpSpPr>
            <a:grpSpLocks/>
          </p:cNvGrpSpPr>
          <p:nvPr/>
        </p:nvGrpSpPr>
        <p:grpSpPr bwMode="auto">
          <a:xfrm rot="17847162" flipV="1">
            <a:off x="6965950" y="4325938"/>
            <a:ext cx="228600" cy="457200"/>
            <a:chOff x="864" y="3216"/>
            <a:chExt cx="144" cy="288"/>
          </a:xfrm>
        </p:grpSpPr>
        <p:sp>
          <p:nvSpPr>
            <p:cNvPr id="19547" name="AutoShape 93"/>
            <p:cNvSpPr>
              <a:spLocks noChangeArrowheads="1"/>
            </p:cNvSpPr>
            <p:nvPr/>
          </p:nvSpPr>
          <p:spPr bwMode="auto">
            <a:xfrm>
              <a:off x="864" y="3216"/>
              <a:ext cx="144" cy="48"/>
            </a:xfrm>
            <a:prstGeom prst="flowChartMerg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rgbClr val="FFFFFF"/>
                </a:gs>
              </a:gsLst>
              <a:lin ang="0" scaled="1"/>
            </a:gra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 sz="3200">
                <a:ea typeface="微软雅黑" panose="020B0503020204020204" pitchFamily="34" charset="-122"/>
              </a:endParaRPr>
            </a:p>
          </p:txBody>
        </p:sp>
        <p:sp>
          <p:nvSpPr>
            <p:cNvPr id="19548" name="AutoShape 94"/>
            <p:cNvSpPr>
              <a:spLocks noChangeArrowheads="1"/>
            </p:cNvSpPr>
            <p:nvPr/>
          </p:nvSpPr>
          <p:spPr bwMode="auto">
            <a:xfrm>
              <a:off x="912" y="3264"/>
              <a:ext cx="48" cy="240"/>
            </a:xfrm>
            <a:prstGeom prst="flowChartMerg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rgbClr val="FFFFFF"/>
                </a:gs>
              </a:gsLst>
              <a:lin ang="0" scaled="1"/>
            </a:gra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 sz="320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12735" name="Group 95"/>
          <p:cNvGrpSpPr>
            <a:grpSpLocks/>
          </p:cNvGrpSpPr>
          <p:nvPr/>
        </p:nvGrpSpPr>
        <p:grpSpPr bwMode="auto">
          <a:xfrm rot="21155953" flipV="1">
            <a:off x="6832600" y="4516438"/>
            <a:ext cx="228600" cy="457200"/>
            <a:chOff x="864" y="3216"/>
            <a:chExt cx="144" cy="288"/>
          </a:xfrm>
        </p:grpSpPr>
        <p:sp>
          <p:nvSpPr>
            <p:cNvPr id="19550" name="AutoShape 96"/>
            <p:cNvSpPr>
              <a:spLocks noChangeArrowheads="1"/>
            </p:cNvSpPr>
            <p:nvPr/>
          </p:nvSpPr>
          <p:spPr bwMode="auto">
            <a:xfrm>
              <a:off x="864" y="3216"/>
              <a:ext cx="144" cy="48"/>
            </a:xfrm>
            <a:prstGeom prst="flowChartMerg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rgbClr val="FFFFFF"/>
                </a:gs>
              </a:gsLst>
              <a:lin ang="0" scaled="1"/>
            </a:gra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 sz="3200">
                <a:ea typeface="微软雅黑" panose="020B0503020204020204" pitchFamily="34" charset="-122"/>
              </a:endParaRPr>
            </a:p>
          </p:txBody>
        </p:sp>
        <p:sp>
          <p:nvSpPr>
            <p:cNvPr id="19551" name="AutoShape 97"/>
            <p:cNvSpPr>
              <a:spLocks noChangeArrowheads="1"/>
            </p:cNvSpPr>
            <p:nvPr/>
          </p:nvSpPr>
          <p:spPr bwMode="auto">
            <a:xfrm>
              <a:off x="912" y="3264"/>
              <a:ext cx="48" cy="240"/>
            </a:xfrm>
            <a:prstGeom prst="flowChartMerg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rgbClr val="FFFFFF"/>
                </a:gs>
              </a:gsLst>
              <a:lin ang="0" scaled="1"/>
            </a:gra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 sz="320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12738" name="Group 98"/>
          <p:cNvGrpSpPr>
            <a:grpSpLocks/>
          </p:cNvGrpSpPr>
          <p:nvPr/>
        </p:nvGrpSpPr>
        <p:grpSpPr bwMode="auto">
          <a:xfrm rot="3470054" flipV="1">
            <a:off x="6642100" y="4325938"/>
            <a:ext cx="228600" cy="457200"/>
            <a:chOff x="864" y="3216"/>
            <a:chExt cx="144" cy="288"/>
          </a:xfrm>
        </p:grpSpPr>
        <p:sp>
          <p:nvSpPr>
            <p:cNvPr id="19553" name="AutoShape 99"/>
            <p:cNvSpPr>
              <a:spLocks noChangeArrowheads="1"/>
            </p:cNvSpPr>
            <p:nvPr/>
          </p:nvSpPr>
          <p:spPr bwMode="auto">
            <a:xfrm>
              <a:off x="864" y="3216"/>
              <a:ext cx="144" cy="48"/>
            </a:xfrm>
            <a:prstGeom prst="flowChartMerg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rgbClr val="FFFFFF"/>
                </a:gs>
              </a:gsLst>
              <a:lin ang="0" scaled="1"/>
            </a:gra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 sz="3200">
                <a:ea typeface="微软雅黑" panose="020B0503020204020204" pitchFamily="34" charset="-122"/>
              </a:endParaRPr>
            </a:p>
          </p:txBody>
        </p:sp>
        <p:sp>
          <p:nvSpPr>
            <p:cNvPr id="19554" name="AutoShape 100"/>
            <p:cNvSpPr>
              <a:spLocks noChangeArrowheads="1"/>
            </p:cNvSpPr>
            <p:nvPr/>
          </p:nvSpPr>
          <p:spPr bwMode="auto">
            <a:xfrm>
              <a:off x="912" y="3264"/>
              <a:ext cx="48" cy="240"/>
            </a:xfrm>
            <a:prstGeom prst="flowChartMerg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rgbClr val="FFFFFF"/>
                </a:gs>
              </a:gsLst>
              <a:lin ang="0" scaled="1"/>
            </a:gra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 sz="320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12741" name="Group 101"/>
          <p:cNvGrpSpPr>
            <a:grpSpLocks/>
          </p:cNvGrpSpPr>
          <p:nvPr/>
        </p:nvGrpSpPr>
        <p:grpSpPr bwMode="auto">
          <a:xfrm rot="19618568" flipV="1">
            <a:off x="6946900" y="4478338"/>
            <a:ext cx="228600" cy="457200"/>
            <a:chOff x="864" y="3216"/>
            <a:chExt cx="144" cy="288"/>
          </a:xfrm>
        </p:grpSpPr>
        <p:sp>
          <p:nvSpPr>
            <p:cNvPr id="19556" name="AutoShape 102"/>
            <p:cNvSpPr>
              <a:spLocks noChangeArrowheads="1"/>
            </p:cNvSpPr>
            <p:nvPr/>
          </p:nvSpPr>
          <p:spPr bwMode="auto">
            <a:xfrm>
              <a:off x="864" y="3216"/>
              <a:ext cx="144" cy="48"/>
            </a:xfrm>
            <a:prstGeom prst="flowChartMerg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rgbClr val="FFFFFF"/>
                </a:gs>
              </a:gsLst>
              <a:lin ang="0" scaled="1"/>
            </a:gra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 sz="3200">
                <a:ea typeface="微软雅黑" panose="020B0503020204020204" pitchFamily="34" charset="-122"/>
              </a:endParaRPr>
            </a:p>
          </p:txBody>
        </p:sp>
        <p:sp>
          <p:nvSpPr>
            <p:cNvPr id="19557" name="AutoShape 103"/>
            <p:cNvSpPr>
              <a:spLocks noChangeArrowheads="1"/>
            </p:cNvSpPr>
            <p:nvPr/>
          </p:nvSpPr>
          <p:spPr bwMode="auto">
            <a:xfrm>
              <a:off x="912" y="3264"/>
              <a:ext cx="48" cy="240"/>
            </a:xfrm>
            <a:prstGeom prst="flowChartMerge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rgbClr val="FFFFFF"/>
                </a:gs>
              </a:gsLst>
              <a:lin ang="0" scaled="1"/>
            </a:gra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 sz="3200">
                <a:ea typeface="微软雅黑" panose="020B0503020204020204" pitchFamily="34" charset="-122"/>
              </a:endParaRPr>
            </a:p>
          </p:txBody>
        </p:sp>
      </p:grpSp>
      <p:sp>
        <p:nvSpPr>
          <p:cNvPr id="112745" name="Text Box 105"/>
          <p:cNvSpPr txBox="1">
            <a:spLocks noChangeArrowheads="1"/>
          </p:cNvSpPr>
          <p:nvPr/>
        </p:nvSpPr>
        <p:spPr bwMode="auto">
          <a:xfrm>
            <a:off x="1746250" y="5826125"/>
            <a:ext cx="8678863" cy="584200"/>
          </a:xfrm>
          <a:prstGeom prst="rect">
            <a:avLst/>
          </a:prstGeom>
          <a:noFill/>
          <a:ln w="28575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kumimoji="1" lang="zh-CN" altLang="en-US" sz="3200" noProof="1"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通过电磁铁的电流越</a:t>
            </a:r>
            <a:r>
              <a:rPr kumimoji="1" lang="en-US" altLang="zh-CN" sz="3200" noProof="1"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____,</a:t>
            </a:r>
            <a:r>
              <a:rPr kumimoji="1" lang="zh-CN" altLang="en-US" sz="3200" noProof="1"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电磁铁的磁性</a:t>
            </a:r>
            <a:r>
              <a:rPr kumimoji="1" lang="en-US" altLang="zh-CN" sz="3200" noProof="1"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_____</a:t>
            </a:r>
            <a:r>
              <a:rPr kumimoji="1" lang="zh-CN" altLang="en-US" sz="3200" noProof="1"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。</a:t>
            </a:r>
            <a:endParaRPr kumimoji="1" lang="zh-CN" altLang="en-US" sz="3200" noProof="1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9559" name="Text Box 108"/>
          <p:cNvSpPr txBox="1">
            <a:spLocks noChangeArrowheads="1"/>
          </p:cNvSpPr>
          <p:nvPr/>
        </p:nvSpPr>
        <p:spPr bwMode="auto">
          <a:xfrm>
            <a:off x="7780338" y="2565400"/>
            <a:ext cx="4006850" cy="1569660"/>
          </a:xfrm>
          <a:prstGeom prst="rect">
            <a:avLst/>
          </a:prstGeom>
          <a:noFill/>
          <a:ln w="28575" cap="sq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dirty="0" smtClean="0">
                <a:latin typeface="Times New Roman" panose="02020603050405020304" pitchFamily="18" charset="0"/>
                <a:ea typeface="微软雅黑" panose="020B0503020204020204" pitchFamily="34" charset="-122"/>
              </a:rPr>
              <a:t>电磁铁磁性强弱通过</a:t>
            </a:r>
            <a:r>
              <a:rPr lang="zh-CN" altLang="en-US" sz="3200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吸引的</a:t>
            </a:r>
            <a:r>
              <a:rPr lang="zh-CN" altLang="en-US" sz="3200" u="sng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大头针</a:t>
            </a:r>
            <a:r>
              <a:rPr lang="zh-CN" altLang="en-US" sz="3200" u="sng" dirty="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数目的多少  </a:t>
            </a:r>
            <a:r>
              <a:rPr lang="zh-CN" altLang="en-US" sz="3200" dirty="0" smtClean="0">
                <a:latin typeface="Times New Roman" panose="02020603050405020304" pitchFamily="18" charset="0"/>
                <a:ea typeface="微软雅黑" panose="020B0503020204020204" pitchFamily="34" charset="-122"/>
              </a:rPr>
              <a:t>。</a:t>
            </a:r>
            <a:endParaRPr lang="zh-CN" altLang="en-US" sz="3200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112750" name="Rectangle 110"/>
          <p:cNvSpPr>
            <a:spLocks noChangeArrowheads="1"/>
          </p:cNvSpPr>
          <p:nvPr/>
        </p:nvSpPr>
        <p:spPr bwMode="auto">
          <a:xfrm>
            <a:off x="8788400" y="5851525"/>
            <a:ext cx="995363" cy="58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kumimoji="1" lang="zh-CN" altLang="en-US" sz="3200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越强</a:t>
            </a:r>
          </a:p>
        </p:txBody>
      </p:sp>
      <p:sp>
        <p:nvSpPr>
          <p:cNvPr id="112751" name="Rectangle 111"/>
          <p:cNvSpPr>
            <a:spLocks noChangeArrowheads="1"/>
          </p:cNvSpPr>
          <p:nvPr/>
        </p:nvSpPr>
        <p:spPr bwMode="auto">
          <a:xfrm>
            <a:off x="5509418" y="5826125"/>
            <a:ext cx="588963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kumimoji="1" lang="zh-CN" altLang="en-US" sz="3200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大</a:t>
            </a:r>
          </a:p>
        </p:txBody>
      </p:sp>
      <p:sp>
        <p:nvSpPr>
          <p:cNvPr id="112754" name="Line 114"/>
          <p:cNvSpPr>
            <a:spLocks noChangeShapeType="1"/>
          </p:cNvSpPr>
          <p:nvPr/>
        </p:nvSpPr>
        <p:spPr bwMode="auto">
          <a:xfrm>
            <a:off x="2070100" y="3714750"/>
            <a:ext cx="228600" cy="22860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12755" name="Line 115"/>
          <p:cNvSpPr>
            <a:spLocks noChangeShapeType="1"/>
          </p:cNvSpPr>
          <p:nvPr/>
        </p:nvSpPr>
        <p:spPr bwMode="auto">
          <a:xfrm>
            <a:off x="5118100" y="3638550"/>
            <a:ext cx="228600" cy="30480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10" name="TextBox 1"/>
          <p:cNvSpPr txBox="1">
            <a:spLocks noChangeArrowheads="1"/>
          </p:cNvSpPr>
          <p:nvPr/>
        </p:nvSpPr>
        <p:spPr bwMode="auto">
          <a:xfrm>
            <a:off x="1452499" y="178689"/>
            <a:ext cx="1620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新知探究</a:t>
            </a:r>
            <a:endParaRPr lang="zh-CN" altLang="en-US" sz="28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7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27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7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27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27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27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2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2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27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27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2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2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27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27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2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2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2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2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2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2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2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2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27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27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2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2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12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2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12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12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9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9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12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12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12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12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45" grpId="0" animBg="1"/>
      <p:bldP spid="19559" grpId="0" animBg="1"/>
      <p:bldP spid="112750" grpId="0" bldLvl="0" animBg="1"/>
      <p:bldP spid="112751" grpId="0" bldLvl="0" animBg="1"/>
      <p:bldP spid="112754" grpId="0" bldLvl="0" animBg="1"/>
      <p:bldP spid="112755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1" name="Group 2"/>
          <p:cNvGrpSpPr>
            <a:grpSpLocks/>
          </p:cNvGrpSpPr>
          <p:nvPr/>
        </p:nvGrpSpPr>
        <p:grpSpPr bwMode="auto">
          <a:xfrm>
            <a:off x="2425700" y="2044700"/>
            <a:ext cx="4972050" cy="2895600"/>
            <a:chOff x="996" y="1248"/>
            <a:chExt cx="3132" cy="1824"/>
          </a:xfrm>
        </p:grpSpPr>
        <p:sp>
          <p:nvSpPr>
            <p:cNvPr id="20482" name="Line 3"/>
            <p:cNvSpPr>
              <a:spLocks noChangeShapeType="1"/>
            </p:cNvSpPr>
            <p:nvPr/>
          </p:nvSpPr>
          <p:spPr bwMode="auto">
            <a:xfrm>
              <a:off x="2532" y="2280"/>
              <a:ext cx="1104" cy="0"/>
            </a:xfrm>
            <a:prstGeom prst="line">
              <a:avLst/>
            </a:prstGeom>
            <a:noFill/>
            <a:ln w="38100" cap="sq">
              <a:solidFill>
                <a:srgbClr val="00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  <p:grpSp>
          <p:nvGrpSpPr>
            <p:cNvPr id="20483" name="Group 4"/>
            <p:cNvGrpSpPr>
              <a:grpSpLocks/>
            </p:cNvGrpSpPr>
            <p:nvPr/>
          </p:nvGrpSpPr>
          <p:grpSpPr bwMode="auto">
            <a:xfrm>
              <a:off x="3300" y="1284"/>
              <a:ext cx="648" cy="1512"/>
              <a:chOff x="1104" y="1104"/>
              <a:chExt cx="864" cy="2016"/>
            </a:xfrm>
          </p:grpSpPr>
          <p:sp>
            <p:nvSpPr>
              <p:cNvPr id="20484" name="AutoShape 5"/>
              <p:cNvSpPr>
                <a:spLocks noChangeArrowheads="1"/>
              </p:cNvSpPr>
              <p:nvPr/>
            </p:nvSpPr>
            <p:spPr bwMode="auto">
              <a:xfrm>
                <a:off x="1104" y="1104"/>
                <a:ext cx="864" cy="144"/>
              </a:xfrm>
              <a:prstGeom prst="flowChartMerg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1"/>
                  </a:gs>
                </a:gsLst>
                <a:lin ang="0" scaled="1"/>
              </a:gra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endParaRPr lang="zh-CN" altLang="en-US"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20485" name="Group 6"/>
              <p:cNvGrpSpPr>
                <a:grpSpLocks/>
              </p:cNvGrpSpPr>
              <p:nvPr/>
            </p:nvGrpSpPr>
            <p:grpSpPr bwMode="auto">
              <a:xfrm>
                <a:off x="1416" y="1200"/>
                <a:ext cx="240" cy="1920"/>
                <a:chOff x="1200" y="1200"/>
                <a:chExt cx="240" cy="1920"/>
              </a:xfrm>
            </p:grpSpPr>
            <p:sp>
              <p:nvSpPr>
                <p:cNvPr id="20486" name="AutoShape 7"/>
                <p:cNvSpPr>
                  <a:spLocks noChangeArrowheads="1"/>
                </p:cNvSpPr>
                <p:nvPr/>
              </p:nvSpPr>
              <p:spPr bwMode="auto">
                <a:xfrm>
                  <a:off x="1200" y="1200"/>
                  <a:ext cx="240" cy="960"/>
                </a:xfrm>
                <a:custGeom>
                  <a:avLst/>
                  <a:gdLst>
                    <a:gd name="T0" fmla="*/ 0 w 21600"/>
                    <a:gd name="T1" fmla="*/ 0 h 21600"/>
                    <a:gd name="T2" fmla="*/ 5400 w 21600"/>
                    <a:gd name="T3" fmla="*/ 21600 h 21600"/>
                    <a:gd name="T4" fmla="*/ 16200 w 21600"/>
                    <a:gd name="T5" fmla="*/ 21600 h 21600"/>
                    <a:gd name="T6" fmla="*/ 21600 w 21600"/>
                    <a:gd name="T7" fmla="*/ 0 h 21600"/>
                    <a:gd name="T8" fmla="*/ 0 w 21600"/>
                    <a:gd name="T9" fmla="*/ 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600" h="21600">
                      <a:moveTo>
                        <a:pt x="0" y="0"/>
                      </a:moveTo>
                      <a:lnTo>
                        <a:pt x="5400" y="21600"/>
                      </a:lnTo>
                      <a:lnTo>
                        <a:pt x="16200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bg1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0487" name="AutoShape 8"/>
                <p:cNvSpPr>
                  <a:spLocks noChangeArrowheads="1"/>
                </p:cNvSpPr>
                <p:nvPr/>
              </p:nvSpPr>
              <p:spPr bwMode="auto">
                <a:xfrm>
                  <a:off x="1272" y="2160"/>
                  <a:ext cx="96" cy="624"/>
                </a:xfrm>
                <a:custGeom>
                  <a:avLst/>
                  <a:gdLst>
                    <a:gd name="T0" fmla="*/ 0 w 21600"/>
                    <a:gd name="T1" fmla="*/ 0 h 21600"/>
                    <a:gd name="T2" fmla="*/ 5400 w 21600"/>
                    <a:gd name="T3" fmla="*/ 21600 h 21600"/>
                    <a:gd name="T4" fmla="*/ 16200 w 21600"/>
                    <a:gd name="T5" fmla="*/ 21600 h 21600"/>
                    <a:gd name="T6" fmla="*/ 21600 w 21600"/>
                    <a:gd name="T7" fmla="*/ 0 h 21600"/>
                    <a:gd name="T8" fmla="*/ 0 w 21600"/>
                    <a:gd name="T9" fmla="*/ 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600" h="21600">
                      <a:moveTo>
                        <a:pt x="0" y="0"/>
                      </a:moveTo>
                      <a:lnTo>
                        <a:pt x="5400" y="21600"/>
                      </a:lnTo>
                      <a:lnTo>
                        <a:pt x="16200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bg1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0488" name="AutoShape 9"/>
                <p:cNvSpPr>
                  <a:spLocks noChangeArrowheads="1"/>
                </p:cNvSpPr>
                <p:nvPr/>
              </p:nvSpPr>
              <p:spPr bwMode="auto">
                <a:xfrm>
                  <a:off x="1296" y="2784"/>
                  <a:ext cx="48" cy="336"/>
                </a:xfrm>
                <a:prstGeom prst="flowChartMerg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bg1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0" hangingPunct="0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</p:grpSp>
        </p:grpSp>
        <p:sp>
          <p:nvSpPr>
            <p:cNvPr id="20489" name="Freeform 10"/>
            <p:cNvSpPr>
              <a:spLocks noChangeArrowheads="1"/>
            </p:cNvSpPr>
            <p:nvPr/>
          </p:nvSpPr>
          <p:spPr bwMode="auto">
            <a:xfrm>
              <a:off x="3444" y="1557"/>
              <a:ext cx="354" cy="108"/>
            </a:xfrm>
            <a:custGeom>
              <a:avLst/>
              <a:gdLst>
                <a:gd name="T0" fmla="*/ 144 w 472"/>
                <a:gd name="T1" fmla="*/ 0 h 144"/>
                <a:gd name="T2" fmla="*/ 48 w 472"/>
                <a:gd name="T3" fmla="*/ 48 h 144"/>
                <a:gd name="T4" fmla="*/ 432 w 472"/>
                <a:gd name="T5" fmla="*/ 96 h 144"/>
                <a:gd name="T6" fmla="*/ 288 w 472"/>
                <a:gd name="T7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2" h="144">
                  <a:moveTo>
                    <a:pt x="144" y="0"/>
                  </a:moveTo>
                  <a:cubicBezTo>
                    <a:pt x="72" y="16"/>
                    <a:pt x="0" y="32"/>
                    <a:pt x="48" y="48"/>
                  </a:cubicBezTo>
                  <a:cubicBezTo>
                    <a:pt x="96" y="64"/>
                    <a:pt x="392" y="80"/>
                    <a:pt x="432" y="96"/>
                  </a:cubicBezTo>
                  <a:cubicBezTo>
                    <a:pt x="472" y="112"/>
                    <a:pt x="312" y="136"/>
                    <a:pt x="288" y="144"/>
                  </a:cubicBezTo>
                </a:path>
              </a:pathLst>
            </a:custGeom>
            <a:noFill/>
            <a:ln w="34925" cap="sq">
              <a:solidFill>
                <a:srgbClr val="00FF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0490" name="Freeform 11"/>
            <p:cNvSpPr>
              <a:spLocks noChangeArrowheads="1"/>
            </p:cNvSpPr>
            <p:nvPr/>
          </p:nvSpPr>
          <p:spPr bwMode="auto">
            <a:xfrm>
              <a:off x="3504" y="1977"/>
              <a:ext cx="264" cy="108"/>
            </a:xfrm>
            <a:custGeom>
              <a:avLst/>
              <a:gdLst>
                <a:gd name="T0" fmla="*/ 128 w 352"/>
                <a:gd name="T1" fmla="*/ 0 h 144"/>
                <a:gd name="T2" fmla="*/ 32 w 352"/>
                <a:gd name="T3" fmla="*/ 48 h 144"/>
                <a:gd name="T4" fmla="*/ 320 w 352"/>
                <a:gd name="T5" fmla="*/ 96 h 144"/>
                <a:gd name="T6" fmla="*/ 224 w 352"/>
                <a:gd name="T7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2" h="144">
                  <a:moveTo>
                    <a:pt x="128" y="0"/>
                  </a:moveTo>
                  <a:cubicBezTo>
                    <a:pt x="64" y="16"/>
                    <a:pt x="0" y="32"/>
                    <a:pt x="32" y="48"/>
                  </a:cubicBezTo>
                  <a:cubicBezTo>
                    <a:pt x="64" y="64"/>
                    <a:pt x="288" y="80"/>
                    <a:pt x="320" y="96"/>
                  </a:cubicBezTo>
                  <a:cubicBezTo>
                    <a:pt x="352" y="112"/>
                    <a:pt x="240" y="136"/>
                    <a:pt x="224" y="144"/>
                  </a:cubicBezTo>
                </a:path>
              </a:pathLst>
            </a:custGeom>
            <a:noFill/>
            <a:ln w="34925" cap="sq">
              <a:solidFill>
                <a:srgbClr val="00FF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0491" name="Freeform 12"/>
            <p:cNvSpPr>
              <a:spLocks noChangeArrowheads="1"/>
            </p:cNvSpPr>
            <p:nvPr/>
          </p:nvSpPr>
          <p:spPr bwMode="auto">
            <a:xfrm>
              <a:off x="3462" y="1779"/>
              <a:ext cx="312" cy="108"/>
            </a:xfrm>
            <a:custGeom>
              <a:avLst/>
              <a:gdLst>
                <a:gd name="T0" fmla="*/ 136 w 416"/>
                <a:gd name="T1" fmla="*/ 0 h 144"/>
                <a:gd name="T2" fmla="*/ 40 w 416"/>
                <a:gd name="T3" fmla="*/ 48 h 144"/>
                <a:gd name="T4" fmla="*/ 376 w 416"/>
                <a:gd name="T5" fmla="*/ 96 h 144"/>
                <a:gd name="T6" fmla="*/ 280 w 416"/>
                <a:gd name="T7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6" h="144">
                  <a:moveTo>
                    <a:pt x="136" y="0"/>
                  </a:moveTo>
                  <a:cubicBezTo>
                    <a:pt x="68" y="16"/>
                    <a:pt x="0" y="32"/>
                    <a:pt x="40" y="48"/>
                  </a:cubicBezTo>
                  <a:cubicBezTo>
                    <a:pt x="80" y="64"/>
                    <a:pt x="336" y="80"/>
                    <a:pt x="376" y="96"/>
                  </a:cubicBezTo>
                  <a:cubicBezTo>
                    <a:pt x="416" y="112"/>
                    <a:pt x="296" y="136"/>
                    <a:pt x="280" y="144"/>
                  </a:cubicBezTo>
                </a:path>
              </a:pathLst>
            </a:custGeom>
            <a:noFill/>
            <a:ln w="34925" cap="sq">
              <a:solidFill>
                <a:srgbClr val="00FF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0492" name="Freeform 13"/>
            <p:cNvSpPr>
              <a:spLocks noChangeArrowheads="1"/>
            </p:cNvSpPr>
            <p:nvPr/>
          </p:nvSpPr>
          <p:spPr bwMode="auto">
            <a:xfrm>
              <a:off x="3510" y="2157"/>
              <a:ext cx="198" cy="72"/>
            </a:xfrm>
            <a:custGeom>
              <a:avLst/>
              <a:gdLst>
                <a:gd name="T0" fmla="*/ 120 w 264"/>
                <a:gd name="T1" fmla="*/ 0 h 96"/>
                <a:gd name="T2" fmla="*/ 24 w 264"/>
                <a:gd name="T3" fmla="*/ 48 h 96"/>
                <a:gd name="T4" fmla="*/ 264 w 264"/>
                <a:gd name="T5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4" h="96">
                  <a:moveTo>
                    <a:pt x="120" y="0"/>
                  </a:moveTo>
                  <a:cubicBezTo>
                    <a:pt x="60" y="16"/>
                    <a:pt x="0" y="32"/>
                    <a:pt x="24" y="48"/>
                  </a:cubicBezTo>
                  <a:cubicBezTo>
                    <a:pt x="48" y="64"/>
                    <a:pt x="232" y="80"/>
                    <a:pt x="264" y="96"/>
                  </a:cubicBezTo>
                </a:path>
              </a:pathLst>
            </a:custGeom>
            <a:noFill/>
            <a:ln w="34925" cap="sq">
              <a:solidFill>
                <a:srgbClr val="00FF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20493" name="Group 14"/>
            <p:cNvGrpSpPr>
              <a:grpSpLocks/>
            </p:cNvGrpSpPr>
            <p:nvPr/>
          </p:nvGrpSpPr>
          <p:grpSpPr bwMode="auto">
            <a:xfrm>
              <a:off x="2232" y="1248"/>
              <a:ext cx="648" cy="1512"/>
              <a:chOff x="1104" y="1104"/>
              <a:chExt cx="864" cy="2016"/>
            </a:xfrm>
          </p:grpSpPr>
          <p:sp>
            <p:nvSpPr>
              <p:cNvPr id="20494" name="AutoShape 15"/>
              <p:cNvSpPr>
                <a:spLocks noChangeArrowheads="1"/>
              </p:cNvSpPr>
              <p:nvPr/>
            </p:nvSpPr>
            <p:spPr bwMode="auto">
              <a:xfrm>
                <a:off x="1104" y="1104"/>
                <a:ext cx="864" cy="144"/>
              </a:xfrm>
              <a:prstGeom prst="flowChartMerg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1"/>
                  </a:gs>
                </a:gsLst>
                <a:lin ang="0" scaled="1"/>
              </a:gra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endParaRPr lang="zh-CN" altLang="en-US"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20495" name="Group 16"/>
              <p:cNvGrpSpPr>
                <a:grpSpLocks/>
              </p:cNvGrpSpPr>
              <p:nvPr/>
            </p:nvGrpSpPr>
            <p:grpSpPr bwMode="auto">
              <a:xfrm>
                <a:off x="1416" y="1200"/>
                <a:ext cx="240" cy="1920"/>
                <a:chOff x="1200" y="1200"/>
                <a:chExt cx="240" cy="1920"/>
              </a:xfrm>
            </p:grpSpPr>
            <p:sp>
              <p:nvSpPr>
                <p:cNvPr id="20496" name="AutoShape 17"/>
                <p:cNvSpPr>
                  <a:spLocks noChangeArrowheads="1"/>
                </p:cNvSpPr>
                <p:nvPr/>
              </p:nvSpPr>
              <p:spPr bwMode="auto">
                <a:xfrm>
                  <a:off x="1200" y="1200"/>
                  <a:ext cx="240" cy="960"/>
                </a:xfrm>
                <a:custGeom>
                  <a:avLst/>
                  <a:gdLst>
                    <a:gd name="T0" fmla="*/ 0 w 21600"/>
                    <a:gd name="T1" fmla="*/ 0 h 21600"/>
                    <a:gd name="T2" fmla="*/ 5400 w 21600"/>
                    <a:gd name="T3" fmla="*/ 21600 h 21600"/>
                    <a:gd name="T4" fmla="*/ 16200 w 21600"/>
                    <a:gd name="T5" fmla="*/ 21600 h 21600"/>
                    <a:gd name="T6" fmla="*/ 21600 w 21600"/>
                    <a:gd name="T7" fmla="*/ 0 h 21600"/>
                    <a:gd name="T8" fmla="*/ 0 w 21600"/>
                    <a:gd name="T9" fmla="*/ 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600" h="21600">
                      <a:moveTo>
                        <a:pt x="0" y="0"/>
                      </a:moveTo>
                      <a:lnTo>
                        <a:pt x="5400" y="21600"/>
                      </a:lnTo>
                      <a:lnTo>
                        <a:pt x="16200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bg1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0497" name="AutoShape 18"/>
                <p:cNvSpPr>
                  <a:spLocks noChangeArrowheads="1"/>
                </p:cNvSpPr>
                <p:nvPr/>
              </p:nvSpPr>
              <p:spPr bwMode="auto">
                <a:xfrm>
                  <a:off x="1272" y="2160"/>
                  <a:ext cx="96" cy="624"/>
                </a:xfrm>
                <a:custGeom>
                  <a:avLst/>
                  <a:gdLst>
                    <a:gd name="T0" fmla="*/ 0 w 21600"/>
                    <a:gd name="T1" fmla="*/ 0 h 21600"/>
                    <a:gd name="T2" fmla="*/ 5400 w 21600"/>
                    <a:gd name="T3" fmla="*/ 21600 h 21600"/>
                    <a:gd name="T4" fmla="*/ 16200 w 21600"/>
                    <a:gd name="T5" fmla="*/ 21600 h 21600"/>
                    <a:gd name="T6" fmla="*/ 21600 w 21600"/>
                    <a:gd name="T7" fmla="*/ 0 h 21600"/>
                    <a:gd name="T8" fmla="*/ 0 w 21600"/>
                    <a:gd name="T9" fmla="*/ 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600" h="21600">
                      <a:moveTo>
                        <a:pt x="0" y="0"/>
                      </a:moveTo>
                      <a:lnTo>
                        <a:pt x="5400" y="21600"/>
                      </a:lnTo>
                      <a:lnTo>
                        <a:pt x="16200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bg1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20498" name="AutoShape 19"/>
                <p:cNvSpPr>
                  <a:spLocks noChangeArrowheads="1"/>
                </p:cNvSpPr>
                <p:nvPr/>
              </p:nvSpPr>
              <p:spPr bwMode="auto">
                <a:xfrm>
                  <a:off x="1296" y="2784"/>
                  <a:ext cx="48" cy="336"/>
                </a:xfrm>
                <a:prstGeom prst="flowChartMerg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bg1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0" hangingPunct="0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20499" name="Group 20"/>
            <p:cNvGrpSpPr>
              <a:grpSpLocks/>
            </p:cNvGrpSpPr>
            <p:nvPr/>
          </p:nvGrpSpPr>
          <p:grpSpPr bwMode="auto">
            <a:xfrm>
              <a:off x="2388" y="1488"/>
              <a:ext cx="390" cy="801"/>
              <a:chOff x="2388" y="1488"/>
              <a:chExt cx="390" cy="801"/>
            </a:xfrm>
          </p:grpSpPr>
          <p:sp>
            <p:nvSpPr>
              <p:cNvPr id="20500" name="Freeform 21"/>
              <p:cNvSpPr>
                <a:spLocks noChangeArrowheads="1"/>
              </p:cNvSpPr>
              <p:nvPr/>
            </p:nvSpPr>
            <p:spPr bwMode="auto">
              <a:xfrm>
                <a:off x="2394" y="1785"/>
                <a:ext cx="312" cy="108"/>
              </a:xfrm>
              <a:custGeom>
                <a:avLst/>
                <a:gdLst>
                  <a:gd name="T0" fmla="*/ 136 w 416"/>
                  <a:gd name="T1" fmla="*/ 0 h 144"/>
                  <a:gd name="T2" fmla="*/ 40 w 416"/>
                  <a:gd name="T3" fmla="*/ 48 h 144"/>
                  <a:gd name="T4" fmla="*/ 376 w 416"/>
                  <a:gd name="T5" fmla="*/ 96 h 144"/>
                  <a:gd name="T6" fmla="*/ 280 w 416"/>
                  <a:gd name="T7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6" h="144">
                    <a:moveTo>
                      <a:pt x="136" y="0"/>
                    </a:moveTo>
                    <a:cubicBezTo>
                      <a:pt x="68" y="16"/>
                      <a:pt x="0" y="32"/>
                      <a:pt x="40" y="48"/>
                    </a:cubicBezTo>
                    <a:cubicBezTo>
                      <a:pt x="80" y="64"/>
                      <a:pt x="336" y="80"/>
                      <a:pt x="376" y="96"/>
                    </a:cubicBezTo>
                    <a:cubicBezTo>
                      <a:pt x="416" y="112"/>
                      <a:pt x="296" y="136"/>
                      <a:pt x="280" y="144"/>
                    </a:cubicBezTo>
                  </a:path>
                </a:pathLst>
              </a:custGeom>
              <a:noFill/>
              <a:ln w="34925" cap="sq">
                <a:solidFill>
                  <a:srgbClr val="00FF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0501" name="Freeform 22"/>
              <p:cNvSpPr>
                <a:spLocks noChangeArrowheads="1"/>
              </p:cNvSpPr>
              <p:nvPr/>
            </p:nvSpPr>
            <p:spPr bwMode="auto">
              <a:xfrm>
                <a:off x="2388" y="1569"/>
                <a:ext cx="354" cy="108"/>
              </a:xfrm>
              <a:custGeom>
                <a:avLst/>
                <a:gdLst>
                  <a:gd name="T0" fmla="*/ 144 w 472"/>
                  <a:gd name="T1" fmla="*/ 0 h 144"/>
                  <a:gd name="T2" fmla="*/ 48 w 472"/>
                  <a:gd name="T3" fmla="*/ 48 h 144"/>
                  <a:gd name="T4" fmla="*/ 432 w 472"/>
                  <a:gd name="T5" fmla="*/ 96 h 144"/>
                  <a:gd name="T6" fmla="*/ 288 w 472"/>
                  <a:gd name="T7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2" h="144">
                    <a:moveTo>
                      <a:pt x="144" y="0"/>
                    </a:moveTo>
                    <a:cubicBezTo>
                      <a:pt x="72" y="16"/>
                      <a:pt x="0" y="32"/>
                      <a:pt x="48" y="48"/>
                    </a:cubicBezTo>
                    <a:cubicBezTo>
                      <a:pt x="96" y="64"/>
                      <a:pt x="392" y="80"/>
                      <a:pt x="432" y="96"/>
                    </a:cubicBezTo>
                    <a:cubicBezTo>
                      <a:pt x="472" y="112"/>
                      <a:pt x="312" y="136"/>
                      <a:pt x="288" y="144"/>
                    </a:cubicBezTo>
                  </a:path>
                </a:pathLst>
              </a:custGeom>
              <a:noFill/>
              <a:ln w="34925" cap="sq">
                <a:solidFill>
                  <a:srgbClr val="00FF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0502" name="Freeform 23"/>
              <p:cNvSpPr>
                <a:spLocks noChangeArrowheads="1"/>
              </p:cNvSpPr>
              <p:nvPr/>
            </p:nvSpPr>
            <p:spPr bwMode="auto">
              <a:xfrm>
                <a:off x="2436" y="1893"/>
                <a:ext cx="264" cy="108"/>
              </a:xfrm>
              <a:custGeom>
                <a:avLst/>
                <a:gdLst>
                  <a:gd name="T0" fmla="*/ 128 w 352"/>
                  <a:gd name="T1" fmla="*/ 0 h 144"/>
                  <a:gd name="T2" fmla="*/ 32 w 352"/>
                  <a:gd name="T3" fmla="*/ 48 h 144"/>
                  <a:gd name="T4" fmla="*/ 320 w 352"/>
                  <a:gd name="T5" fmla="*/ 96 h 144"/>
                  <a:gd name="T6" fmla="*/ 224 w 352"/>
                  <a:gd name="T7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2" h="144">
                    <a:moveTo>
                      <a:pt x="128" y="0"/>
                    </a:moveTo>
                    <a:cubicBezTo>
                      <a:pt x="64" y="16"/>
                      <a:pt x="0" y="32"/>
                      <a:pt x="32" y="48"/>
                    </a:cubicBezTo>
                    <a:cubicBezTo>
                      <a:pt x="64" y="64"/>
                      <a:pt x="288" y="80"/>
                      <a:pt x="320" y="96"/>
                    </a:cubicBezTo>
                    <a:cubicBezTo>
                      <a:pt x="352" y="112"/>
                      <a:pt x="240" y="136"/>
                      <a:pt x="224" y="144"/>
                    </a:cubicBezTo>
                  </a:path>
                </a:pathLst>
              </a:custGeom>
              <a:noFill/>
              <a:ln w="34925" cap="sq">
                <a:solidFill>
                  <a:srgbClr val="00FF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0503" name="Freeform 24"/>
              <p:cNvSpPr>
                <a:spLocks noChangeArrowheads="1"/>
              </p:cNvSpPr>
              <p:nvPr/>
            </p:nvSpPr>
            <p:spPr bwMode="auto">
              <a:xfrm>
                <a:off x="2436" y="2001"/>
                <a:ext cx="264" cy="108"/>
              </a:xfrm>
              <a:custGeom>
                <a:avLst/>
                <a:gdLst>
                  <a:gd name="T0" fmla="*/ 128 w 352"/>
                  <a:gd name="T1" fmla="*/ 0 h 144"/>
                  <a:gd name="T2" fmla="*/ 32 w 352"/>
                  <a:gd name="T3" fmla="*/ 48 h 144"/>
                  <a:gd name="T4" fmla="*/ 320 w 352"/>
                  <a:gd name="T5" fmla="*/ 96 h 144"/>
                  <a:gd name="T6" fmla="*/ 224 w 352"/>
                  <a:gd name="T7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52" h="144">
                    <a:moveTo>
                      <a:pt x="128" y="0"/>
                    </a:moveTo>
                    <a:cubicBezTo>
                      <a:pt x="64" y="16"/>
                      <a:pt x="0" y="32"/>
                      <a:pt x="32" y="48"/>
                    </a:cubicBezTo>
                    <a:cubicBezTo>
                      <a:pt x="64" y="64"/>
                      <a:pt x="288" y="80"/>
                      <a:pt x="320" y="96"/>
                    </a:cubicBezTo>
                    <a:cubicBezTo>
                      <a:pt x="352" y="112"/>
                      <a:pt x="240" y="136"/>
                      <a:pt x="224" y="144"/>
                    </a:cubicBezTo>
                  </a:path>
                </a:pathLst>
              </a:custGeom>
              <a:noFill/>
              <a:ln w="34925" cap="sq">
                <a:solidFill>
                  <a:srgbClr val="00FF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0504" name="Freeform 25"/>
              <p:cNvSpPr>
                <a:spLocks noChangeArrowheads="1"/>
              </p:cNvSpPr>
              <p:nvPr/>
            </p:nvSpPr>
            <p:spPr bwMode="auto">
              <a:xfrm>
                <a:off x="2394" y="1695"/>
                <a:ext cx="312" cy="108"/>
              </a:xfrm>
              <a:custGeom>
                <a:avLst/>
                <a:gdLst>
                  <a:gd name="T0" fmla="*/ 136 w 416"/>
                  <a:gd name="T1" fmla="*/ 0 h 144"/>
                  <a:gd name="T2" fmla="*/ 40 w 416"/>
                  <a:gd name="T3" fmla="*/ 48 h 144"/>
                  <a:gd name="T4" fmla="*/ 376 w 416"/>
                  <a:gd name="T5" fmla="*/ 96 h 144"/>
                  <a:gd name="T6" fmla="*/ 280 w 416"/>
                  <a:gd name="T7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6" h="144">
                    <a:moveTo>
                      <a:pt x="136" y="0"/>
                    </a:moveTo>
                    <a:cubicBezTo>
                      <a:pt x="68" y="16"/>
                      <a:pt x="0" y="32"/>
                      <a:pt x="40" y="48"/>
                    </a:cubicBezTo>
                    <a:cubicBezTo>
                      <a:pt x="80" y="64"/>
                      <a:pt x="336" y="80"/>
                      <a:pt x="376" y="96"/>
                    </a:cubicBezTo>
                    <a:cubicBezTo>
                      <a:pt x="416" y="112"/>
                      <a:pt x="296" y="136"/>
                      <a:pt x="280" y="144"/>
                    </a:cubicBezTo>
                  </a:path>
                </a:pathLst>
              </a:custGeom>
              <a:noFill/>
              <a:ln w="34925" cap="sq">
                <a:solidFill>
                  <a:srgbClr val="00FF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0505" name="Freeform 26"/>
              <p:cNvSpPr>
                <a:spLocks noChangeArrowheads="1"/>
              </p:cNvSpPr>
              <p:nvPr/>
            </p:nvSpPr>
            <p:spPr bwMode="auto">
              <a:xfrm>
                <a:off x="2442" y="2109"/>
                <a:ext cx="198" cy="72"/>
              </a:xfrm>
              <a:custGeom>
                <a:avLst/>
                <a:gdLst>
                  <a:gd name="T0" fmla="*/ 120 w 264"/>
                  <a:gd name="T1" fmla="*/ 0 h 96"/>
                  <a:gd name="T2" fmla="*/ 24 w 264"/>
                  <a:gd name="T3" fmla="*/ 48 h 96"/>
                  <a:gd name="T4" fmla="*/ 264 w 264"/>
                  <a:gd name="T5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4" h="96">
                    <a:moveTo>
                      <a:pt x="120" y="0"/>
                    </a:moveTo>
                    <a:cubicBezTo>
                      <a:pt x="60" y="16"/>
                      <a:pt x="0" y="32"/>
                      <a:pt x="24" y="48"/>
                    </a:cubicBezTo>
                    <a:cubicBezTo>
                      <a:pt x="48" y="64"/>
                      <a:pt x="232" y="80"/>
                      <a:pt x="264" y="96"/>
                    </a:cubicBezTo>
                  </a:path>
                </a:pathLst>
              </a:custGeom>
              <a:noFill/>
              <a:ln w="34925" cap="sq">
                <a:solidFill>
                  <a:srgbClr val="00FF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0506" name="Freeform 27"/>
              <p:cNvSpPr>
                <a:spLocks noChangeArrowheads="1"/>
              </p:cNvSpPr>
              <p:nvPr/>
            </p:nvSpPr>
            <p:spPr bwMode="auto">
              <a:xfrm>
                <a:off x="2442" y="2217"/>
                <a:ext cx="198" cy="72"/>
              </a:xfrm>
              <a:custGeom>
                <a:avLst/>
                <a:gdLst>
                  <a:gd name="T0" fmla="*/ 120 w 264"/>
                  <a:gd name="T1" fmla="*/ 0 h 96"/>
                  <a:gd name="T2" fmla="*/ 24 w 264"/>
                  <a:gd name="T3" fmla="*/ 48 h 96"/>
                  <a:gd name="T4" fmla="*/ 264 w 264"/>
                  <a:gd name="T5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64" h="96">
                    <a:moveTo>
                      <a:pt x="120" y="0"/>
                    </a:moveTo>
                    <a:cubicBezTo>
                      <a:pt x="60" y="16"/>
                      <a:pt x="0" y="32"/>
                      <a:pt x="24" y="48"/>
                    </a:cubicBezTo>
                    <a:cubicBezTo>
                      <a:pt x="48" y="64"/>
                      <a:pt x="232" y="80"/>
                      <a:pt x="264" y="96"/>
                    </a:cubicBezTo>
                  </a:path>
                </a:pathLst>
              </a:custGeom>
              <a:noFill/>
              <a:ln w="34925" cap="sq">
                <a:solidFill>
                  <a:srgbClr val="00FF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0507" name="Freeform 28"/>
              <p:cNvSpPr>
                <a:spLocks noChangeArrowheads="1"/>
              </p:cNvSpPr>
              <p:nvPr/>
            </p:nvSpPr>
            <p:spPr bwMode="auto">
              <a:xfrm>
                <a:off x="2460" y="1488"/>
                <a:ext cx="318" cy="72"/>
              </a:xfrm>
              <a:custGeom>
                <a:avLst/>
                <a:gdLst>
                  <a:gd name="T0" fmla="*/ 0 w 424"/>
                  <a:gd name="T1" fmla="*/ 0 h 96"/>
                  <a:gd name="T2" fmla="*/ 384 w 424"/>
                  <a:gd name="T3" fmla="*/ 48 h 96"/>
                  <a:gd name="T4" fmla="*/ 240 w 424"/>
                  <a:gd name="T5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24" h="96">
                    <a:moveTo>
                      <a:pt x="0" y="0"/>
                    </a:moveTo>
                    <a:cubicBezTo>
                      <a:pt x="172" y="16"/>
                      <a:pt x="344" y="32"/>
                      <a:pt x="384" y="48"/>
                    </a:cubicBezTo>
                    <a:cubicBezTo>
                      <a:pt x="424" y="64"/>
                      <a:pt x="264" y="88"/>
                      <a:pt x="240" y="96"/>
                    </a:cubicBezTo>
                  </a:path>
                </a:pathLst>
              </a:custGeom>
              <a:noFill/>
              <a:ln w="34925" cap="sq">
                <a:solidFill>
                  <a:srgbClr val="00FF00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20508" name="Line 29"/>
            <p:cNvSpPr>
              <a:spLocks noChangeShapeType="1"/>
            </p:cNvSpPr>
            <p:nvPr/>
          </p:nvSpPr>
          <p:spPr bwMode="auto">
            <a:xfrm flipH="1">
              <a:off x="3696" y="1536"/>
              <a:ext cx="432" cy="0"/>
            </a:xfrm>
            <a:prstGeom prst="line">
              <a:avLst/>
            </a:prstGeom>
            <a:noFill/>
            <a:ln w="38100" cap="sq">
              <a:solidFill>
                <a:srgbClr val="00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  <p:grpSp>
          <p:nvGrpSpPr>
            <p:cNvPr id="20509" name="Group 30"/>
            <p:cNvGrpSpPr>
              <a:grpSpLocks/>
            </p:cNvGrpSpPr>
            <p:nvPr/>
          </p:nvGrpSpPr>
          <p:grpSpPr bwMode="auto">
            <a:xfrm>
              <a:off x="996" y="1320"/>
              <a:ext cx="1476" cy="1125"/>
              <a:chOff x="2976" y="1452"/>
              <a:chExt cx="1476" cy="1125"/>
            </a:xfrm>
          </p:grpSpPr>
          <p:sp>
            <p:nvSpPr>
              <p:cNvPr id="20510" name="Line 31"/>
              <p:cNvSpPr>
                <a:spLocks noChangeShapeType="1"/>
              </p:cNvSpPr>
              <p:nvPr/>
            </p:nvSpPr>
            <p:spPr bwMode="auto">
              <a:xfrm>
                <a:off x="3948" y="1452"/>
                <a:ext cx="0" cy="180"/>
              </a:xfrm>
              <a:prstGeom prst="line">
                <a:avLst/>
              </a:prstGeom>
              <a:noFill/>
              <a:ln w="38100" cap="sq">
                <a:solidFill>
                  <a:srgbClr val="00FFFF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endParaRPr lang="zh-CN" altLang="en-US">
                  <a:ea typeface="微软雅黑" panose="020B0503020204020204" pitchFamily="34" charset="-122"/>
                </a:endParaRPr>
              </a:p>
            </p:txBody>
          </p:sp>
          <p:sp>
            <p:nvSpPr>
              <p:cNvPr id="20511" name="Rectangle 32"/>
              <p:cNvSpPr>
                <a:spLocks noChangeArrowheads="1"/>
              </p:cNvSpPr>
              <p:nvPr/>
            </p:nvSpPr>
            <p:spPr bwMode="auto">
              <a:xfrm>
                <a:off x="3300" y="1668"/>
                <a:ext cx="432" cy="144"/>
              </a:xfrm>
              <a:prstGeom prst="rect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rgbClr val="6E5105"/>
                  </a:gs>
                </a:gsLst>
                <a:lin ang="5400000" scaled="1"/>
              </a:gra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endParaRPr lang="zh-CN" altLang="en-US">
                  <a:ea typeface="微软雅黑" panose="020B0503020204020204" pitchFamily="34" charset="-122"/>
                </a:endParaRPr>
              </a:p>
            </p:txBody>
          </p:sp>
          <p:sp>
            <p:nvSpPr>
              <p:cNvPr id="20512" name="Line 33"/>
              <p:cNvSpPr>
                <a:spLocks noChangeShapeType="1"/>
              </p:cNvSpPr>
              <p:nvPr/>
            </p:nvSpPr>
            <p:spPr bwMode="auto">
              <a:xfrm>
                <a:off x="3432" y="1452"/>
                <a:ext cx="0" cy="216"/>
              </a:xfrm>
              <a:prstGeom prst="line">
                <a:avLst/>
              </a:prstGeom>
              <a:noFill/>
              <a:ln w="38100" cap="sq">
                <a:solidFill>
                  <a:srgbClr val="00FFFF"/>
                </a:solidFill>
                <a:round/>
                <a:headEnd type="none" w="sm" len="sm"/>
                <a:tailEnd type="triangl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endParaRPr lang="zh-CN" altLang="en-US">
                  <a:ea typeface="微软雅黑" panose="020B0503020204020204" pitchFamily="34" charset="-122"/>
                </a:endParaRPr>
              </a:p>
            </p:txBody>
          </p:sp>
          <p:sp>
            <p:nvSpPr>
              <p:cNvPr id="20513" name="Line 34"/>
              <p:cNvSpPr>
                <a:spLocks noChangeShapeType="1"/>
              </p:cNvSpPr>
              <p:nvPr/>
            </p:nvSpPr>
            <p:spPr bwMode="auto">
              <a:xfrm>
                <a:off x="3516" y="1452"/>
                <a:ext cx="432" cy="0"/>
              </a:xfrm>
              <a:prstGeom prst="line">
                <a:avLst/>
              </a:prstGeom>
              <a:noFill/>
              <a:ln w="38100" cap="sq">
                <a:solidFill>
                  <a:srgbClr val="00FFFF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endParaRPr lang="zh-CN" altLang="en-US">
                  <a:ea typeface="微软雅黑" panose="020B0503020204020204" pitchFamily="34" charset="-122"/>
                </a:endParaRPr>
              </a:p>
            </p:txBody>
          </p:sp>
          <p:sp>
            <p:nvSpPr>
              <p:cNvPr id="20514" name="Line 35"/>
              <p:cNvSpPr>
                <a:spLocks noChangeShapeType="1"/>
              </p:cNvSpPr>
              <p:nvPr/>
            </p:nvSpPr>
            <p:spPr bwMode="auto">
              <a:xfrm>
                <a:off x="2976" y="1740"/>
                <a:ext cx="324" cy="0"/>
              </a:xfrm>
              <a:prstGeom prst="line">
                <a:avLst/>
              </a:prstGeom>
              <a:noFill/>
              <a:ln w="38100" cap="sq">
                <a:solidFill>
                  <a:srgbClr val="00FFFF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endParaRPr lang="zh-CN" altLang="en-US">
                  <a:ea typeface="微软雅黑" panose="020B0503020204020204" pitchFamily="34" charset="-122"/>
                </a:endParaRPr>
              </a:p>
            </p:txBody>
          </p:sp>
          <p:sp>
            <p:nvSpPr>
              <p:cNvPr id="20515" name="Line 36"/>
              <p:cNvSpPr>
                <a:spLocks noChangeShapeType="1"/>
              </p:cNvSpPr>
              <p:nvPr/>
            </p:nvSpPr>
            <p:spPr bwMode="auto">
              <a:xfrm>
                <a:off x="2976" y="1740"/>
                <a:ext cx="0" cy="720"/>
              </a:xfrm>
              <a:prstGeom prst="line">
                <a:avLst/>
              </a:prstGeom>
              <a:noFill/>
              <a:ln w="38100" cap="sq">
                <a:solidFill>
                  <a:srgbClr val="00FFFF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endParaRPr lang="zh-CN" altLang="en-US">
                  <a:ea typeface="微软雅黑" panose="020B0503020204020204" pitchFamily="34" charset="-122"/>
                </a:endParaRPr>
              </a:p>
            </p:txBody>
          </p:sp>
          <p:sp>
            <p:nvSpPr>
              <p:cNvPr id="20516" name="Line 37"/>
              <p:cNvSpPr>
                <a:spLocks noChangeShapeType="1"/>
              </p:cNvSpPr>
              <p:nvPr/>
            </p:nvSpPr>
            <p:spPr bwMode="auto">
              <a:xfrm>
                <a:off x="3912" y="2406"/>
                <a:ext cx="0" cy="108"/>
              </a:xfrm>
              <a:prstGeom prst="line">
                <a:avLst/>
              </a:prstGeom>
              <a:noFill/>
              <a:ln w="38100" cap="sq">
                <a:solidFill>
                  <a:srgbClr val="00FFFF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endParaRPr lang="zh-CN" altLang="en-US">
                  <a:ea typeface="微软雅黑" panose="020B0503020204020204" pitchFamily="34" charset="-122"/>
                </a:endParaRPr>
              </a:p>
            </p:txBody>
          </p:sp>
          <p:sp>
            <p:nvSpPr>
              <p:cNvPr id="20517" name="Line 38"/>
              <p:cNvSpPr>
                <a:spLocks noChangeShapeType="1"/>
              </p:cNvSpPr>
              <p:nvPr/>
            </p:nvSpPr>
            <p:spPr bwMode="auto">
              <a:xfrm>
                <a:off x="3849" y="2361"/>
                <a:ext cx="0" cy="216"/>
              </a:xfrm>
              <a:prstGeom prst="line">
                <a:avLst/>
              </a:prstGeom>
              <a:noFill/>
              <a:ln w="38100" cap="sq">
                <a:solidFill>
                  <a:srgbClr val="00FFFF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endParaRPr lang="zh-CN" altLang="en-US">
                  <a:ea typeface="微软雅黑" panose="020B0503020204020204" pitchFamily="34" charset="-122"/>
                </a:endParaRPr>
              </a:p>
            </p:txBody>
          </p:sp>
          <p:sp>
            <p:nvSpPr>
              <p:cNvPr id="20518" name="Line 39"/>
              <p:cNvSpPr>
                <a:spLocks noChangeShapeType="1"/>
              </p:cNvSpPr>
              <p:nvPr/>
            </p:nvSpPr>
            <p:spPr bwMode="auto">
              <a:xfrm flipH="1">
                <a:off x="3480" y="2460"/>
                <a:ext cx="360" cy="0"/>
              </a:xfrm>
              <a:prstGeom prst="line">
                <a:avLst/>
              </a:prstGeom>
              <a:noFill/>
              <a:ln w="38100" cap="sq">
                <a:solidFill>
                  <a:srgbClr val="00FFFF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endParaRPr lang="zh-CN" altLang="en-US">
                  <a:ea typeface="微软雅黑" panose="020B0503020204020204" pitchFamily="34" charset="-122"/>
                </a:endParaRPr>
              </a:p>
            </p:txBody>
          </p:sp>
          <p:sp>
            <p:nvSpPr>
              <p:cNvPr id="20519" name="Line 40"/>
              <p:cNvSpPr>
                <a:spLocks noChangeShapeType="1"/>
              </p:cNvSpPr>
              <p:nvPr/>
            </p:nvSpPr>
            <p:spPr bwMode="auto">
              <a:xfrm flipH="1">
                <a:off x="2976" y="2460"/>
                <a:ext cx="324" cy="0"/>
              </a:xfrm>
              <a:prstGeom prst="line">
                <a:avLst/>
              </a:prstGeom>
              <a:noFill/>
              <a:ln w="38100" cap="sq">
                <a:solidFill>
                  <a:srgbClr val="00FFFF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endParaRPr lang="zh-CN" altLang="en-US">
                  <a:ea typeface="微软雅黑" panose="020B0503020204020204" pitchFamily="34" charset="-122"/>
                </a:endParaRPr>
              </a:p>
            </p:txBody>
          </p:sp>
          <p:sp>
            <p:nvSpPr>
              <p:cNvPr id="20520" name="Line 41"/>
              <p:cNvSpPr>
                <a:spLocks noChangeShapeType="1"/>
              </p:cNvSpPr>
              <p:nvPr/>
            </p:nvSpPr>
            <p:spPr bwMode="auto">
              <a:xfrm flipV="1">
                <a:off x="3300" y="2388"/>
                <a:ext cx="180" cy="72"/>
              </a:xfrm>
              <a:prstGeom prst="line">
                <a:avLst/>
              </a:prstGeom>
              <a:noFill/>
              <a:ln w="38100" cap="sq">
                <a:solidFill>
                  <a:srgbClr val="00FFFF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endParaRPr lang="zh-CN" altLang="en-US">
                  <a:ea typeface="微软雅黑" panose="020B0503020204020204" pitchFamily="34" charset="-122"/>
                </a:endParaRPr>
              </a:p>
            </p:txBody>
          </p:sp>
          <p:sp>
            <p:nvSpPr>
              <p:cNvPr id="20521" name="Line 42"/>
              <p:cNvSpPr>
                <a:spLocks noChangeShapeType="1"/>
              </p:cNvSpPr>
              <p:nvPr/>
            </p:nvSpPr>
            <p:spPr bwMode="auto">
              <a:xfrm>
                <a:off x="3948" y="1632"/>
                <a:ext cx="504" cy="0"/>
              </a:xfrm>
              <a:prstGeom prst="line">
                <a:avLst/>
              </a:prstGeom>
              <a:noFill/>
              <a:ln w="38100" cap="sq">
                <a:solidFill>
                  <a:srgbClr val="00FFFF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endParaRPr lang="zh-CN" altLang="en-US">
                  <a:ea typeface="微软雅黑" panose="020B0503020204020204" pitchFamily="34" charset="-122"/>
                </a:endParaRPr>
              </a:p>
            </p:txBody>
          </p:sp>
          <p:sp>
            <p:nvSpPr>
              <p:cNvPr id="20522" name="Line 43"/>
              <p:cNvSpPr>
                <a:spLocks noChangeShapeType="1"/>
              </p:cNvSpPr>
              <p:nvPr/>
            </p:nvSpPr>
            <p:spPr bwMode="auto">
              <a:xfrm flipH="1">
                <a:off x="3432" y="1452"/>
                <a:ext cx="288" cy="0"/>
              </a:xfrm>
              <a:prstGeom prst="line">
                <a:avLst/>
              </a:prstGeom>
              <a:noFill/>
              <a:ln w="38100" cap="sq">
                <a:solidFill>
                  <a:srgbClr val="00FFFF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0" hangingPunct="0"/>
                <a:endParaRPr lang="zh-CN" altLang="en-US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0523" name="Line 44"/>
            <p:cNvSpPr>
              <a:spLocks noChangeShapeType="1"/>
            </p:cNvSpPr>
            <p:nvPr/>
          </p:nvSpPr>
          <p:spPr bwMode="auto">
            <a:xfrm>
              <a:off x="1920" y="2328"/>
              <a:ext cx="288" cy="0"/>
            </a:xfrm>
            <a:prstGeom prst="line">
              <a:avLst/>
            </a:prstGeom>
            <a:noFill/>
            <a:ln w="38100" cap="sq">
              <a:solidFill>
                <a:srgbClr val="00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20524" name="Line 45"/>
            <p:cNvSpPr>
              <a:spLocks noChangeShapeType="1"/>
            </p:cNvSpPr>
            <p:nvPr/>
          </p:nvSpPr>
          <p:spPr bwMode="auto">
            <a:xfrm>
              <a:off x="2208" y="2352"/>
              <a:ext cx="0" cy="720"/>
            </a:xfrm>
            <a:prstGeom prst="line">
              <a:avLst/>
            </a:prstGeom>
            <a:noFill/>
            <a:ln w="38100" cap="sq">
              <a:solidFill>
                <a:srgbClr val="00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20525" name="Line 46"/>
            <p:cNvSpPr>
              <a:spLocks noChangeShapeType="1"/>
            </p:cNvSpPr>
            <p:nvPr/>
          </p:nvSpPr>
          <p:spPr bwMode="auto">
            <a:xfrm>
              <a:off x="2208" y="3072"/>
              <a:ext cx="1920" cy="0"/>
            </a:xfrm>
            <a:prstGeom prst="line">
              <a:avLst/>
            </a:prstGeom>
            <a:noFill/>
            <a:ln w="38100" cap="sq">
              <a:solidFill>
                <a:srgbClr val="00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  <p:sp>
          <p:nvSpPr>
            <p:cNvPr id="20526" name="Line 47"/>
            <p:cNvSpPr>
              <a:spLocks noChangeShapeType="1"/>
            </p:cNvSpPr>
            <p:nvPr/>
          </p:nvSpPr>
          <p:spPr bwMode="auto">
            <a:xfrm>
              <a:off x="4128" y="1536"/>
              <a:ext cx="0" cy="1536"/>
            </a:xfrm>
            <a:prstGeom prst="line">
              <a:avLst/>
            </a:prstGeom>
            <a:noFill/>
            <a:ln w="38100" cap="sq">
              <a:solidFill>
                <a:srgbClr val="00FFFF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/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grpSp>
        <p:nvGrpSpPr>
          <p:cNvPr id="113713" name="Group 49"/>
          <p:cNvGrpSpPr>
            <a:grpSpLocks/>
          </p:cNvGrpSpPr>
          <p:nvPr/>
        </p:nvGrpSpPr>
        <p:grpSpPr bwMode="auto">
          <a:xfrm>
            <a:off x="4502150" y="4178300"/>
            <a:ext cx="2457450" cy="762000"/>
            <a:chOff x="3456" y="2208"/>
            <a:chExt cx="1548" cy="480"/>
          </a:xfrm>
        </p:grpSpPr>
        <p:grpSp>
          <p:nvGrpSpPr>
            <p:cNvPr id="20528" name="Group 50"/>
            <p:cNvGrpSpPr>
              <a:grpSpLocks/>
            </p:cNvGrpSpPr>
            <p:nvPr/>
          </p:nvGrpSpPr>
          <p:grpSpPr bwMode="auto">
            <a:xfrm>
              <a:off x="4512" y="2208"/>
              <a:ext cx="492" cy="336"/>
              <a:chOff x="4176" y="2160"/>
              <a:chExt cx="492" cy="336"/>
            </a:xfrm>
          </p:grpSpPr>
          <p:grpSp>
            <p:nvGrpSpPr>
              <p:cNvPr id="20529" name="Group 51"/>
              <p:cNvGrpSpPr>
                <a:grpSpLocks/>
              </p:cNvGrpSpPr>
              <p:nvPr/>
            </p:nvGrpSpPr>
            <p:grpSpPr bwMode="auto">
              <a:xfrm rot="913762" flipV="1">
                <a:off x="4296" y="2172"/>
                <a:ext cx="144" cy="288"/>
                <a:chOff x="864" y="3216"/>
                <a:chExt cx="144" cy="288"/>
              </a:xfrm>
            </p:grpSpPr>
            <p:sp>
              <p:nvSpPr>
                <p:cNvPr id="20530" name="AutoShape 52"/>
                <p:cNvSpPr>
                  <a:spLocks noChangeArrowheads="1"/>
                </p:cNvSpPr>
                <p:nvPr/>
              </p:nvSpPr>
              <p:spPr bwMode="auto">
                <a:xfrm>
                  <a:off x="864" y="3216"/>
                  <a:ext cx="144" cy="48"/>
                </a:xfrm>
                <a:prstGeom prst="flowChartMerg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rgbClr val="FFFFFF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0" hangingPunct="0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0531" name="AutoShape 53"/>
                <p:cNvSpPr>
                  <a:spLocks noChangeArrowheads="1"/>
                </p:cNvSpPr>
                <p:nvPr/>
              </p:nvSpPr>
              <p:spPr bwMode="auto">
                <a:xfrm>
                  <a:off x="912" y="3264"/>
                  <a:ext cx="48" cy="240"/>
                </a:xfrm>
                <a:prstGeom prst="flowChartMerg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rgbClr val="FFFFFF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0" hangingPunct="0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20532" name="Group 54"/>
              <p:cNvGrpSpPr>
                <a:grpSpLocks/>
              </p:cNvGrpSpPr>
              <p:nvPr/>
            </p:nvGrpSpPr>
            <p:grpSpPr bwMode="auto">
              <a:xfrm rot="17847162" flipV="1">
                <a:off x="4452" y="2088"/>
                <a:ext cx="144" cy="288"/>
                <a:chOff x="864" y="3216"/>
                <a:chExt cx="144" cy="288"/>
              </a:xfrm>
            </p:grpSpPr>
            <p:sp>
              <p:nvSpPr>
                <p:cNvPr id="20533" name="AutoShape 55"/>
                <p:cNvSpPr>
                  <a:spLocks noChangeArrowheads="1"/>
                </p:cNvSpPr>
                <p:nvPr/>
              </p:nvSpPr>
              <p:spPr bwMode="auto">
                <a:xfrm>
                  <a:off x="864" y="3216"/>
                  <a:ext cx="144" cy="48"/>
                </a:xfrm>
                <a:prstGeom prst="flowChartMerg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rgbClr val="FFFFFF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0" hangingPunct="0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0534" name="AutoShape 56"/>
                <p:cNvSpPr>
                  <a:spLocks noChangeArrowheads="1"/>
                </p:cNvSpPr>
                <p:nvPr/>
              </p:nvSpPr>
              <p:spPr bwMode="auto">
                <a:xfrm>
                  <a:off x="912" y="3264"/>
                  <a:ext cx="48" cy="240"/>
                </a:xfrm>
                <a:prstGeom prst="flowChartMerg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rgbClr val="FFFFFF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0" hangingPunct="0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20535" name="Group 57"/>
              <p:cNvGrpSpPr>
                <a:grpSpLocks/>
              </p:cNvGrpSpPr>
              <p:nvPr/>
            </p:nvGrpSpPr>
            <p:grpSpPr bwMode="auto">
              <a:xfrm rot="21155953" flipV="1">
                <a:off x="4368" y="2208"/>
                <a:ext cx="144" cy="288"/>
                <a:chOff x="864" y="3216"/>
                <a:chExt cx="144" cy="288"/>
              </a:xfrm>
            </p:grpSpPr>
            <p:sp>
              <p:nvSpPr>
                <p:cNvPr id="20536" name="AutoShape 58"/>
                <p:cNvSpPr>
                  <a:spLocks noChangeArrowheads="1"/>
                </p:cNvSpPr>
                <p:nvPr/>
              </p:nvSpPr>
              <p:spPr bwMode="auto">
                <a:xfrm>
                  <a:off x="864" y="3216"/>
                  <a:ext cx="144" cy="48"/>
                </a:xfrm>
                <a:prstGeom prst="flowChartMerg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rgbClr val="FFFFFF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0" hangingPunct="0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0537" name="AutoShape 59"/>
                <p:cNvSpPr>
                  <a:spLocks noChangeArrowheads="1"/>
                </p:cNvSpPr>
                <p:nvPr/>
              </p:nvSpPr>
              <p:spPr bwMode="auto">
                <a:xfrm>
                  <a:off x="912" y="3264"/>
                  <a:ext cx="48" cy="240"/>
                </a:xfrm>
                <a:prstGeom prst="flowChartMerg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rgbClr val="FFFFFF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0" hangingPunct="0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20538" name="Group 60"/>
              <p:cNvGrpSpPr>
                <a:grpSpLocks/>
              </p:cNvGrpSpPr>
              <p:nvPr/>
            </p:nvGrpSpPr>
            <p:grpSpPr bwMode="auto">
              <a:xfrm rot="3470054" flipV="1">
                <a:off x="4248" y="2088"/>
                <a:ext cx="144" cy="288"/>
                <a:chOff x="864" y="3216"/>
                <a:chExt cx="144" cy="288"/>
              </a:xfrm>
            </p:grpSpPr>
            <p:sp>
              <p:nvSpPr>
                <p:cNvPr id="20539" name="AutoShape 61"/>
                <p:cNvSpPr>
                  <a:spLocks noChangeArrowheads="1"/>
                </p:cNvSpPr>
                <p:nvPr/>
              </p:nvSpPr>
              <p:spPr bwMode="auto">
                <a:xfrm>
                  <a:off x="864" y="3216"/>
                  <a:ext cx="144" cy="48"/>
                </a:xfrm>
                <a:prstGeom prst="flowChartMerg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rgbClr val="FFFFFF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0" hangingPunct="0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0540" name="AutoShape 62"/>
                <p:cNvSpPr>
                  <a:spLocks noChangeArrowheads="1"/>
                </p:cNvSpPr>
                <p:nvPr/>
              </p:nvSpPr>
              <p:spPr bwMode="auto">
                <a:xfrm>
                  <a:off x="912" y="3264"/>
                  <a:ext cx="48" cy="240"/>
                </a:xfrm>
                <a:prstGeom prst="flowChartMerg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rgbClr val="FFFFFF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0" hangingPunct="0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20541" name="Group 63"/>
              <p:cNvGrpSpPr>
                <a:grpSpLocks/>
              </p:cNvGrpSpPr>
              <p:nvPr/>
            </p:nvGrpSpPr>
            <p:grpSpPr bwMode="auto">
              <a:xfrm rot="19618568" flipV="1">
                <a:off x="4440" y="2184"/>
                <a:ext cx="144" cy="288"/>
                <a:chOff x="864" y="3216"/>
                <a:chExt cx="144" cy="288"/>
              </a:xfrm>
            </p:grpSpPr>
            <p:sp>
              <p:nvSpPr>
                <p:cNvPr id="20542" name="AutoShape 64"/>
                <p:cNvSpPr>
                  <a:spLocks noChangeArrowheads="1"/>
                </p:cNvSpPr>
                <p:nvPr/>
              </p:nvSpPr>
              <p:spPr bwMode="auto">
                <a:xfrm>
                  <a:off x="864" y="3216"/>
                  <a:ext cx="144" cy="48"/>
                </a:xfrm>
                <a:prstGeom prst="flowChartMerg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rgbClr val="FFFFFF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0" hangingPunct="0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0543" name="AutoShape 65"/>
                <p:cNvSpPr>
                  <a:spLocks noChangeArrowheads="1"/>
                </p:cNvSpPr>
                <p:nvPr/>
              </p:nvSpPr>
              <p:spPr bwMode="auto">
                <a:xfrm>
                  <a:off x="912" y="3264"/>
                  <a:ext cx="48" cy="240"/>
                </a:xfrm>
                <a:prstGeom prst="flowChartMerg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rgbClr val="FFFFFF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0" hangingPunct="0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20544" name="Group 66"/>
            <p:cNvGrpSpPr>
              <a:grpSpLocks/>
            </p:cNvGrpSpPr>
            <p:nvPr/>
          </p:nvGrpSpPr>
          <p:grpSpPr bwMode="auto">
            <a:xfrm>
              <a:off x="3456" y="2208"/>
              <a:ext cx="492" cy="480"/>
              <a:chOff x="3120" y="2160"/>
              <a:chExt cx="492" cy="480"/>
            </a:xfrm>
          </p:grpSpPr>
          <p:grpSp>
            <p:nvGrpSpPr>
              <p:cNvPr id="20545" name="Group 67"/>
              <p:cNvGrpSpPr>
                <a:grpSpLocks/>
              </p:cNvGrpSpPr>
              <p:nvPr/>
            </p:nvGrpSpPr>
            <p:grpSpPr bwMode="auto">
              <a:xfrm flipV="1">
                <a:off x="3120" y="2208"/>
                <a:ext cx="144" cy="288"/>
                <a:chOff x="864" y="3216"/>
                <a:chExt cx="144" cy="288"/>
              </a:xfrm>
            </p:grpSpPr>
            <p:sp>
              <p:nvSpPr>
                <p:cNvPr id="20546" name="AutoShape 68"/>
                <p:cNvSpPr>
                  <a:spLocks noChangeArrowheads="1"/>
                </p:cNvSpPr>
                <p:nvPr/>
              </p:nvSpPr>
              <p:spPr bwMode="auto">
                <a:xfrm>
                  <a:off x="864" y="3216"/>
                  <a:ext cx="144" cy="48"/>
                </a:xfrm>
                <a:prstGeom prst="flowChartMerg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rgbClr val="FFFFFF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0" hangingPunct="0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0547" name="AutoShape 69"/>
                <p:cNvSpPr>
                  <a:spLocks noChangeArrowheads="1"/>
                </p:cNvSpPr>
                <p:nvPr/>
              </p:nvSpPr>
              <p:spPr bwMode="auto">
                <a:xfrm>
                  <a:off x="912" y="3264"/>
                  <a:ext cx="48" cy="240"/>
                </a:xfrm>
                <a:prstGeom prst="flowChartMerg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rgbClr val="FFFFFF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0" hangingPunct="0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20548" name="Group 70"/>
              <p:cNvGrpSpPr>
                <a:grpSpLocks/>
              </p:cNvGrpSpPr>
              <p:nvPr/>
            </p:nvGrpSpPr>
            <p:grpSpPr bwMode="auto">
              <a:xfrm flipV="1">
                <a:off x="3216" y="2352"/>
                <a:ext cx="144" cy="288"/>
                <a:chOff x="864" y="3216"/>
                <a:chExt cx="144" cy="288"/>
              </a:xfrm>
            </p:grpSpPr>
            <p:sp>
              <p:nvSpPr>
                <p:cNvPr id="20549" name="AutoShape 71"/>
                <p:cNvSpPr>
                  <a:spLocks noChangeArrowheads="1"/>
                </p:cNvSpPr>
                <p:nvPr/>
              </p:nvSpPr>
              <p:spPr bwMode="auto">
                <a:xfrm>
                  <a:off x="864" y="3216"/>
                  <a:ext cx="144" cy="48"/>
                </a:xfrm>
                <a:prstGeom prst="flowChartMerg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rgbClr val="FFFFFF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0" hangingPunct="0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0550" name="AutoShape 72"/>
                <p:cNvSpPr>
                  <a:spLocks noChangeArrowheads="1"/>
                </p:cNvSpPr>
                <p:nvPr/>
              </p:nvSpPr>
              <p:spPr bwMode="auto">
                <a:xfrm>
                  <a:off x="912" y="3264"/>
                  <a:ext cx="48" cy="240"/>
                </a:xfrm>
                <a:prstGeom prst="flowChartMerg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rgbClr val="FFFFFF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0" hangingPunct="0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20551" name="Group 73"/>
              <p:cNvGrpSpPr>
                <a:grpSpLocks/>
              </p:cNvGrpSpPr>
              <p:nvPr/>
            </p:nvGrpSpPr>
            <p:grpSpPr bwMode="auto">
              <a:xfrm rot="20557343" flipV="1">
                <a:off x="3360" y="2304"/>
                <a:ext cx="144" cy="288"/>
                <a:chOff x="864" y="3216"/>
                <a:chExt cx="144" cy="288"/>
              </a:xfrm>
            </p:grpSpPr>
            <p:sp>
              <p:nvSpPr>
                <p:cNvPr id="20552" name="AutoShape 74"/>
                <p:cNvSpPr>
                  <a:spLocks noChangeArrowheads="1"/>
                </p:cNvSpPr>
                <p:nvPr/>
              </p:nvSpPr>
              <p:spPr bwMode="auto">
                <a:xfrm>
                  <a:off x="864" y="3216"/>
                  <a:ext cx="144" cy="48"/>
                </a:xfrm>
                <a:prstGeom prst="flowChartMerg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rgbClr val="FFFFFF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0" hangingPunct="0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0553" name="AutoShape 75"/>
                <p:cNvSpPr>
                  <a:spLocks noChangeArrowheads="1"/>
                </p:cNvSpPr>
                <p:nvPr/>
              </p:nvSpPr>
              <p:spPr bwMode="auto">
                <a:xfrm>
                  <a:off x="912" y="3264"/>
                  <a:ext cx="48" cy="240"/>
                </a:xfrm>
                <a:prstGeom prst="flowChartMerg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rgbClr val="FFFFFF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0" hangingPunct="0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20554" name="Group 76"/>
              <p:cNvGrpSpPr>
                <a:grpSpLocks/>
              </p:cNvGrpSpPr>
              <p:nvPr/>
            </p:nvGrpSpPr>
            <p:grpSpPr bwMode="auto">
              <a:xfrm rot="913762" flipV="1">
                <a:off x="3240" y="2172"/>
                <a:ext cx="144" cy="288"/>
                <a:chOff x="864" y="3216"/>
                <a:chExt cx="144" cy="288"/>
              </a:xfrm>
            </p:grpSpPr>
            <p:sp>
              <p:nvSpPr>
                <p:cNvPr id="20555" name="AutoShape 77"/>
                <p:cNvSpPr>
                  <a:spLocks noChangeArrowheads="1"/>
                </p:cNvSpPr>
                <p:nvPr/>
              </p:nvSpPr>
              <p:spPr bwMode="auto">
                <a:xfrm>
                  <a:off x="864" y="3216"/>
                  <a:ext cx="144" cy="48"/>
                </a:xfrm>
                <a:prstGeom prst="flowChartMerg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rgbClr val="FFFFFF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0" hangingPunct="0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0556" name="AutoShape 78"/>
                <p:cNvSpPr>
                  <a:spLocks noChangeArrowheads="1"/>
                </p:cNvSpPr>
                <p:nvPr/>
              </p:nvSpPr>
              <p:spPr bwMode="auto">
                <a:xfrm>
                  <a:off x="912" y="3264"/>
                  <a:ext cx="48" cy="240"/>
                </a:xfrm>
                <a:prstGeom prst="flowChartMerg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rgbClr val="FFFFFF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0" hangingPunct="0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20557" name="Group 79"/>
              <p:cNvGrpSpPr>
                <a:grpSpLocks/>
              </p:cNvGrpSpPr>
              <p:nvPr/>
            </p:nvGrpSpPr>
            <p:grpSpPr bwMode="auto">
              <a:xfrm rot="17847162" flipV="1">
                <a:off x="3396" y="2088"/>
                <a:ext cx="144" cy="288"/>
                <a:chOff x="864" y="3216"/>
                <a:chExt cx="144" cy="288"/>
              </a:xfrm>
            </p:grpSpPr>
            <p:sp>
              <p:nvSpPr>
                <p:cNvPr id="20558" name="AutoShape 80"/>
                <p:cNvSpPr>
                  <a:spLocks noChangeArrowheads="1"/>
                </p:cNvSpPr>
                <p:nvPr/>
              </p:nvSpPr>
              <p:spPr bwMode="auto">
                <a:xfrm>
                  <a:off x="864" y="3216"/>
                  <a:ext cx="144" cy="48"/>
                </a:xfrm>
                <a:prstGeom prst="flowChartMerg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rgbClr val="FFFFFF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0" hangingPunct="0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0559" name="AutoShape 81"/>
                <p:cNvSpPr>
                  <a:spLocks noChangeArrowheads="1"/>
                </p:cNvSpPr>
                <p:nvPr/>
              </p:nvSpPr>
              <p:spPr bwMode="auto">
                <a:xfrm>
                  <a:off x="912" y="3264"/>
                  <a:ext cx="48" cy="240"/>
                </a:xfrm>
                <a:prstGeom prst="flowChartMerg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rgbClr val="FFFFFF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0" hangingPunct="0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20560" name="Group 82"/>
              <p:cNvGrpSpPr>
                <a:grpSpLocks/>
              </p:cNvGrpSpPr>
              <p:nvPr/>
            </p:nvGrpSpPr>
            <p:grpSpPr bwMode="auto">
              <a:xfrm rot="21155953" flipV="1">
                <a:off x="3312" y="2208"/>
                <a:ext cx="144" cy="288"/>
                <a:chOff x="864" y="3216"/>
                <a:chExt cx="144" cy="288"/>
              </a:xfrm>
            </p:grpSpPr>
            <p:sp>
              <p:nvSpPr>
                <p:cNvPr id="20561" name="AutoShape 83"/>
                <p:cNvSpPr>
                  <a:spLocks noChangeArrowheads="1"/>
                </p:cNvSpPr>
                <p:nvPr/>
              </p:nvSpPr>
              <p:spPr bwMode="auto">
                <a:xfrm>
                  <a:off x="864" y="3216"/>
                  <a:ext cx="144" cy="48"/>
                </a:xfrm>
                <a:prstGeom prst="flowChartMerg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rgbClr val="FFFFFF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0" hangingPunct="0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0562" name="AutoShape 84"/>
                <p:cNvSpPr>
                  <a:spLocks noChangeArrowheads="1"/>
                </p:cNvSpPr>
                <p:nvPr/>
              </p:nvSpPr>
              <p:spPr bwMode="auto">
                <a:xfrm>
                  <a:off x="912" y="3264"/>
                  <a:ext cx="48" cy="240"/>
                </a:xfrm>
                <a:prstGeom prst="flowChartMerg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rgbClr val="FFFFFF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0" hangingPunct="0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20563" name="Group 85"/>
              <p:cNvGrpSpPr>
                <a:grpSpLocks/>
              </p:cNvGrpSpPr>
              <p:nvPr/>
            </p:nvGrpSpPr>
            <p:grpSpPr bwMode="auto">
              <a:xfrm rot="3470054" flipV="1">
                <a:off x="3192" y="2088"/>
                <a:ext cx="144" cy="288"/>
                <a:chOff x="864" y="3216"/>
                <a:chExt cx="144" cy="288"/>
              </a:xfrm>
            </p:grpSpPr>
            <p:sp>
              <p:nvSpPr>
                <p:cNvPr id="20564" name="AutoShape 86"/>
                <p:cNvSpPr>
                  <a:spLocks noChangeArrowheads="1"/>
                </p:cNvSpPr>
                <p:nvPr/>
              </p:nvSpPr>
              <p:spPr bwMode="auto">
                <a:xfrm>
                  <a:off x="864" y="3216"/>
                  <a:ext cx="144" cy="48"/>
                </a:xfrm>
                <a:prstGeom prst="flowChartMerg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rgbClr val="FFFFFF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0" hangingPunct="0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0565" name="AutoShape 87"/>
                <p:cNvSpPr>
                  <a:spLocks noChangeArrowheads="1"/>
                </p:cNvSpPr>
                <p:nvPr/>
              </p:nvSpPr>
              <p:spPr bwMode="auto">
                <a:xfrm>
                  <a:off x="912" y="3264"/>
                  <a:ext cx="48" cy="240"/>
                </a:xfrm>
                <a:prstGeom prst="flowChartMerg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rgbClr val="FFFFFF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0" hangingPunct="0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20566" name="Group 88"/>
              <p:cNvGrpSpPr>
                <a:grpSpLocks/>
              </p:cNvGrpSpPr>
              <p:nvPr/>
            </p:nvGrpSpPr>
            <p:grpSpPr bwMode="auto">
              <a:xfrm rot="19618568" flipV="1">
                <a:off x="3384" y="2184"/>
                <a:ext cx="144" cy="288"/>
                <a:chOff x="864" y="3216"/>
                <a:chExt cx="144" cy="288"/>
              </a:xfrm>
            </p:grpSpPr>
            <p:sp>
              <p:nvSpPr>
                <p:cNvPr id="20567" name="AutoShape 89"/>
                <p:cNvSpPr>
                  <a:spLocks noChangeArrowheads="1"/>
                </p:cNvSpPr>
                <p:nvPr/>
              </p:nvSpPr>
              <p:spPr bwMode="auto">
                <a:xfrm>
                  <a:off x="864" y="3216"/>
                  <a:ext cx="144" cy="48"/>
                </a:xfrm>
                <a:prstGeom prst="flowChartMerg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rgbClr val="FFFFFF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0" hangingPunct="0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0568" name="AutoShape 90"/>
                <p:cNvSpPr>
                  <a:spLocks noChangeArrowheads="1"/>
                </p:cNvSpPr>
                <p:nvPr/>
              </p:nvSpPr>
              <p:spPr bwMode="auto">
                <a:xfrm>
                  <a:off x="912" y="3264"/>
                  <a:ext cx="48" cy="240"/>
                </a:xfrm>
                <a:prstGeom prst="flowChartMerg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rgbClr val="FFFFFF"/>
                    </a:gs>
                  </a:gsLst>
                  <a:lin ang="0" scaled="1"/>
                </a:gradFill>
                <a:ln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:ln>
              </p:spPr>
              <p:txBody>
                <a:bodyPr wrap="none" anchor="ctr"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0" hangingPunct="0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sp>
        <p:nvSpPr>
          <p:cNvPr id="113757" name="Text Box 93"/>
          <p:cNvSpPr txBox="1">
            <a:spLocks noChangeArrowheads="1"/>
          </p:cNvSpPr>
          <p:nvPr/>
        </p:nvSpPr>
        <p:spPr bwMode="auto">
          <a:xfrm>
            <a:off x="8204200" y="3060700"/>
            <a:ext cx="3078163" cy="1322388"/>
          </a:xfrm>
          <a:prstGeom prst="rect">
            <a:avLst/>
          </a:prstGeom>
          <a:noFill/>
          <a:ln w="28575" cap="sq">
            <a:solidFill>
              <a:srgbClr val="993366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kumimoji="1" lang="zh-CN" altLang="en-US" sz="3200" noProof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匝数越</a:t>
            </a:r>
            <a:r>
              <a:rPr kumimoji="1" lang="en-US" altLang="zh-CN" sz="3200" noProof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______,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kumimoji="1" lang="zh-CN" altLang="en-US" sz="3200" noProof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吸引越</a:t>
            </a:r>
            <a:r>
              <a:rPr kumimoji="1" lang="en-US" altLang="zh-CN" sz="3200" noProof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______</a:t>
            </a:r>
            <a:r>
              <a:rPr kumimoji="1" lang="zh-CN" altLang="en-US" sz="3200" noProof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。</a:t>
            </a:r>
          </a:p>
        </p:txBody>
      </p:sp>
      <p:sp>
        <p:nvSpPr>
          <p:cNvPr id="113758" name="Rectangle 94"/>
          <p:cNvSpPr>
            <a:spLocks noChangeArrowheads="1"/>
          </p:cNvSpPr>
          <p:nvPr/>
        </p:nvSpPr>
        <p:spPr bwMode="auto">
          <a:xfrm>
            <a:off x="9877425" y="3068638"/>
            <a:ext cx="588963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kumimoji="1" lang="zh-CN" altLang="en-US" sz="3200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多</a:t>
            </a:r>
          </a:p>
        </p:txBody>
      </p:sp>
      <p:sp>
        <p:nvSpPr>
          <p:cNvPr id="113759" name="Rectangle 95"/>
          <p:cNvSpPr>
            <a:spLocks noChangeArrowheads="1"/>
          </p:cNvSpPr>
          <p:nvPr/>
        </p:nvSpPr>
        <p:spPr bwMode="auto">
          <a:xfrm>
            <a:off x="9877425" y="3698875"/>
            <a:ext cx="588963" cy="58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kumimoji="1" lang="zh-CN" altLang="en-US" sz="3200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多</a:t>
            </a:r>
          </a:p>
        </p:txBody>
      </p:sp>
      <p:sp>
        <p:nvSpPr>
          <p:cNvPr id="20572" name="Text Box 101"/>
          <p:cNvSpPr txBox="1">
            <a:spLocks noChangeArrowheads="1"/>
          </p:cNvSpPr>
          <p:nvPr/>
        </p:nvSpPr>
        <p:spPr bwMode="auto">
          <a:xfrm>
            <a:off x="2425700" y="935038"/>
            <a:ext cx="7696200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anose="02020603050405020304" pitchFamily="18" charset="0"/>
                <a:ea typeface="微软雅黑" panose="020B0503020204020204" pitchFamily="34" charset="-122"/>
              </a:rPr>
              <a:t>研究电磁铁的磁性跟线圈匝数的关系</a:t>
            </a:r>
          </a:p>
        </p:txBody>
      </p:sp>
      <p:sp>
        <p:nvSpPr>
          <p:cNvPr id="113767" name="Line 103"/>
          <p:cNvSpPr>
            <a:spLocks noChangeShapeType="1"/>
          </p:cNvSpPr>
          <p:nvPr/>
        </p:nvSpPr>
        <p:spPr bwMode="auto">
          <a:xfrm>
            <a:off x="3130550" y="3568700"/>
            <a:ext cx="152400" cy="22860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0574" name="Rectangle 98"/>
          <p:cNvSpPr>
            <a:spLocks noChangeArrowheads="1"/>
          </p:cNvSpPr>
          <p:nvPr/>
        </p:nvSpPr>
        <p:spPr bwMode="auto">
          <a:xfrm>
            <a:off x="1577975" y="5626100"/>
            <a:ext cx="10071100" cy="584200"/>
          </a:xfrm>
          <a:prstGeom prst="rect">
            <a:avLst/>
          </a:prstGeom>
          <a:noFill/>
          <a:ln w="28575" cap="sq">
            <a:solidFill>
              <a:schemeClr val="tx1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3200">
                <a:latin typeface="Times New Roman" panose="02020603050405020304" pitchFamily="18" charset="0"/>
                <a:ea typeface="微软雅黑" panose="020B0503020204020204" pitchFamily="34" charset="-122"/>
              </a:rPr>
              <a:t>当电流一定时，电磁铁线圈的匝数</a:t>
            </a:r>
            <a:r>
              <a:rPr lang="en-US" altLang="zh-CN" sz="3200">
                <a:latin typeface="Times New Roman" panose="02020603050405020304" pitchFamily="18" charset="0"/>
                <a:ea typeface="微软雅黑" panose="020B0503020204020204" pitchFamily="34" charset="-122"/>
              </a:rPr>
              <a:t>______,</a:t>
            </a:r>
            <a:r>
              <a:rPr lang="zh-CN" altLang="en-US" sz="3200">
                <a:latin typeface="Times New Roman" panose="02020603050405020304" pitchFamily="18" charset="0"/>
                <a:ea typeface="微软雅黑" panose="020B0503020204020204" pitchFamily="34" charset="-122"/>
              </a:rPr>
              <a:t>磁性</a:t>
            </a:r>
            <a:r>
              <a:rPr lang="en-US" altLang="zh-CN" sz="3200">
                <a:latin typeface="Times New Roman" panose="02020603050405020304" pitchFamily="18" charset="0"/>
                <a:ea typeface="微软雅黑" panose="020B0503020204020204" pitchFamily="34" charset="-122"/>
              </a:rPr>
              <a:t>______</a:t>
            </a:r>
            <a:r>
              <a:rPr lang="zh-CN" altLang="en-US" sz="3200">
                <a:latin typeface="Times New Roman" panose="02020603050405020304" pitchFamily="18" charset="0"/>
                <a:ea typeface="微软雅黑" panose="020B0503020204020204" pitchFamily="34" charset="-122"/>
              </a:rPr>
              <a:t>。</a:t>
            </a:r>
          </a:p>
        </p:txBody>
      </p:sp>
      <p:sp>
        <p:nvSpPr>
          <p:cNvPr id="113763" name="Rectangle 99"/>
          <p:cNvSpPr>
            <a:spLocks noChangeArrowheads="1"/>
          </p:cNvSpPr>
          <p:nvPr/>
        </p:nvSpPr>
        <p:spPr bwMode="auto">
          <a:xfrm>
            <a:off x="7978775" y="5578475"/>
            <a:ext cx="995363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kumimoji="1" lang="zh-CN" altLang="en-US" sz="3200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越多</a:t>
            </a:r>
          </a:p>
        </p:txBody>
      </p:sp>
      <p:sp>
        <p:nvSpPr>
          <p:cNvPr id="113764" name="Rectangle 100"/>
          <p:cNvSpPr>
            <a:spLocks noChangeArrowheads="1"/>
          </p:cNvSpPr>
          <p:nvPr/>
        </p:nvSpPr>
        <p:spPr bwMode="auto">
          <a:xfrm>
            <a:off x="9985375" y="5626100"/>
            <a:ext cx="995363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kumimoji="1" lang="zh-CN" altLang="en-US" sz="3200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越强</a:t>
            </a:r>
          </a:p>
        </p:txBody>
      </p:sp>
      <p:sp>
        <p:nvSpPr>
          <p:cNvPr id="98" name="TextBox 1"/>
          <p:cNvSpPr txBox="1">
            <a:spLocks noChangeArrowheads="1"/>
          </p:cNvSpPr>
          <p:nvPr/>
        </p:nvSpPr>
        <p:spPr bwMode="auto">
          <a:xfrm>
            <a:off x="1452499" y="178689"/>
            <a:ext cx="1620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新知探究</a:t>
            </a:r>
            <a:endParaRPr lang="zh-CN" altLang="en-US" sz="28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3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3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37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37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37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37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37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37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37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37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37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37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37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37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758" grpId="0" bldLvl="0" animBg="1"/>
      <p:bldP spid="113759" grpId="0" bldLvl="0" animBg="1"/>
      <p:bldP spid="113767" grpId="0" bldLvl="0" animBg="1"/>
      <p:bldP spid="20574" grpId="0" animBg="1"/>
      <p:bldP spid="113763" grpId="0" bldLvl="0" animBg="1"/>
      <p:bldP spid="113764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5" name="Group 2"/>
          <p:cNvGrpSpPr>
            <a:grpSpLocks/>
          </p:cNvGrpSpPr>
          <p:nvPr/>
        </p:nvGrpSpPr>
        <p:grpSpPr bwMode="auto">
          <a:xfrm>
            <a:off x="2044700" y="958850"/>
            <a:ext cx="7696200" cy="2822575"/>
            <a:chOff x="192" y="144"/>
            <a:chExt cx="4848" cy="1778"/>
          </a:xfrm>
        </p:grpSpPr>
        <p:sp>
          <p:nvSpPr>
            <p:cNvPr id="115715" name="Text Box 3"/>
            <p:cNvSpPr txBox="1">
              <a:spLocks noChangeArrowheads="1"/>
            </p:cNvSpPr>
            <p:nvPr/>
          </p:nvSpPr>
          <p:spPr bwMode="auto">
            <a:xfrm>
              <a:off x="192" y="144"/>
              <a:ext cx="1200" cy="368"/>
            </a:xfrm>
            <a:prstGeom prst="rect">
              <a:avLst/>
            </a:prstGeom>
            <a:solidFill>
              <a:schemeClr val="accent5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  <a:defRPr/>
              </a:pPr>
              <a:r>
                <a:rPr kumimoji="1" lang="zh-CN" altLang="en-US" sz="3200" noProof="1">
                  <a:solidFill>
                    <a:srgbClr val="99336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sym typeface="+mn-ea"/>
                </a:rPr>
                <a:t>实验结论</a:t>
              </a:r>
            </a:p>
          </p:txBody>
        </p:sp>
        <p:sp>
          <p:nvSpPr>
            <p:cNvPr id="21507" name="Rectangle 4"/>
            <p:cNvSpPr>
              <a:spLocks noChangeArrowheads="1"/>
            </p:cNvSpPr>
            <p:nvPr/>
          </p:nvSpPr>
          <p:spPr bwMode="auto">
            <a:xfrm>
              <a:off x="192" y="624"/>
              <a:ext cx="4848" cy="1298"/>
            </a:xfrm>
            <a:prstGeom prst="rect">
              <a:avLst/>
            </a:prstGeom>
            <a:noFill/>
            <a:ln w="38100" cap="sq">
              <a:solidFill>
                <a:schemeClr val="bg1"/>
              </a:solidFill>
              <a:miter lim="800000"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0" hangingPunct="0">
                <a:spcBef>
                  <a:spcPct val="50000"/>
                </a:spcBef>
              </a:pPr>
              <a:r>
                <a:rPr lang="zh-CN" altLang="en-US" sz="3200">
                  <a:solidFill>
                    <a:srgbClr val="FFFFFF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</a:rPr>
                <a:t>        </a:t>
              </a:r>
              <a:r>
                <a:rPr lang="zh-CN" altLang="en-US" sz="3200">
                  <a:latin typeface="Times New Roman" panose="02020603050405020304" pitchFamily="18" charset="0"/>
                  <a:ea typeface="微软雅黑" panose="020B0503020204020204" pitchFamily="34" charset="-122"/>
                </a:rPr>
                <a:t>电磁铁通电时</a:t>
              </a:r>
              <a:r>
                <a:rPr lang="en-US" altLang="zh-CN" sz="3200">
                  <a:latin typeface="Times New Roman" panose="02020603050405020304" pitchFamily="18" charset="0"/>
                  <a:ea typeface="微软雅黑" panose="020B0503020204020204" pitchFamily="34" charset="-122"/>
                </a:rPr>
                <a:t>____</a:t>
              </a:r>
              <a:r>
                <a:rPr lang="zh-CN" altLang="en-US" sz="3200">
                  <a:latin typeface="Times New Roman" panose="02020603050405020304" pitchFamily="18" charset="0"/>
                  <a:ea typeface="微软雅黑" panose="020B0503020204020204" pitchFamily="34" charset="-122"/>
                </a:rPr>
                <a:t>磁性，断电时磁性</a:t>
              </a:r>
              <a:r>
                <a:rPr lang="en-US" altLang="zh-CN" sz="3200">
                  <a:latin typeface="Times New Roman" panose="02020603050405020304" pitchFamily="18" charset="0"/>
                  <a:ea typeface="微软雅黑" panose="020B0503020204020204" pitchFamily="34" charset="-122"/>
                </a:rPr>
                <a:t>______</a:t>
              </a:r>
              <a:r>
                <a:rPr lang="zh-CN" altLang="en-US" sz="3200">
                  <a:latin typeface="Times New Roman" panose="02020603050405020304" pitchFamily="18" charset="0"/>
                  <a:ea typeface="微软雅黑" panose="020B0503020204020204" pitchFamily="34" charset="-122"/>
                </a:rPr>
                <a:t>；通过电磁铁的电流越</a:t>
              </a:r>
              <a:r>
                <a:rPr lang="en-US" altLang="zh-CN" sz="3200">
                  <a:latin typeface="Times New Roman" panose="02020603050405020304" pitchFamily="18" charset="0"/>
                  <a:ea typeface="微软雅黑" panose="020B0503020204020204" pitchFamily="34" charset="-122"/>
                </a:rPr>
                <a:t>____</a:t>
              </a:r>
              <a:r>
                <a:rPr lang="zh-CN" altLang="en-US" sz="3200">
                  <a:latin typeface="Times New Roman" panose="02020603050405020304" pitchFamily="18" charset="0"/>
                  <a:ea typeface="微软雅黑" panose="020B0503020204020204" pitchFamily="34" charset="-122"/>
                </a:rPr>
                <a:t>，电磁铁的磁性</a:t>
              </a:r>
              <a:r>
                <a:rPr lang="en-US" altLang="zh-CN" sz="3200">
                  <a:latin typeface="Times New Roman" panose="02020603050405020304" pitchFamily="18" charset="0"/>
                  <a:ea typeface="微软雅黑" panose="020B0503020204020204" pitchFamily="34" charset="-122"/>
                </a:rPr>
                <a:t>______</a:t>
              </a:r>
              <a:r>
                <a:rPr lang="zh-CN" altLang="en-US" sz="3200">
                  <a:latin typeface="Times New Roman" panose="02020603050405020304" pitchFamily="18" charset="0"/>
                  <a:ea typeface="微软雅黑" panose="020B0503020204020204" pitchFamily="34" charset="-122"/>
                </a:rPr>
                <a:t>；当电流一定时，电磁铁线圈的匝数</a:t>
              </a:r>
              <a:r>
                <a:rPr lang="en-US" altLang="zh-CN" sz="3200">
                  <a:latin typeface="Times New Roman" panose="02020603050405020304" pitchFamily="18" charset="0"/>
                  <a:ea typeface="微软雅黑" panose="020B0503020204020204" pitchFamily="34" charset="-122"/>
                </a:rPr>
                <a:t>_____</a:t>
              </a:r>
              <a:r>
                <a:rPr lang="zh-CN" altLang="en-US" sz="3200">
                  <a:latin typeface="Times New Roman" panose="02020603050405020304" pitchFamily="18" charset="0"/>
                  <a:ea typeface="微软雅黑" panose="020B0503020204020204" pitchFamily="34" charset="-122"/>
                </a:rPr>
                <a:t>，磁性</a:t>
              </a:r>
              <a:r>
                <a:rPr lang="en-US" altLang="zh-CN" sz="3200">
                  <a:latin typeface="Times New Roman" panose="02020603050405020304" pitchFamily="18" charset="0"/>
                  <a:ea typeface="微软雅黑" panose="020B0503020204020204" pitchFamily="34" charset="-122"/>
                </a:rPr>
                <a:t>____</a:t>
              </a:r>
              <a:r>
                <a:rPr lang="zh-CN" altLang="en-US" sz="3200">
                  <a:latin typeface="Times New Roman" panose="02020603050405020304" pitchFamily="18" charset="0"/>
                  <a:ea typeface="微软雅黑" panose="020B0503020204020204" pitchFamily="34" charset="-122"/>
                </a:rPr>
                <a:t>。</a:t>
              </a:r>
            </a:p>
          </p:txBody>
        </p:sp>
      </p:grpSp>
      <p:sp>
        <p:nvSpPr>
          <p:cNvPr id="115717" name="Text Box 5"/>
          <p:cNvSpPr txBox="1">
            <a:spLocks noChangeArrowheads="1"/>
          </p:cNvSpPr>
          <p:nvPr/>
        </p:nvSpPr>
        <p:spPr bwMode="auto">
          <a:xfrm>
            <a:off x="5473700" y="1720850"/>
            <a:ext cx="6858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kumimoji="1" lang="zh-CN" altLang="en-US" sz="3200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有</a:t>
            </a:r>
          </a:p>
        </p:txBody>
      </p:sp>
      <p:sp>
        <p:nvSpPr>
          <p:cNvPr id="115718" name="Rectangle 6"/>
          <p:cNvSpPr>
            <a:spLocks noChangeArrowheads="1"/>
          </p:cNvSpPr>
          <p:nvPr/>
        </p:nvSpPr>
        <p:spPr bwMode="auto">
          <a:xfrm>
            <a:off x="6330950" y="3168650"/>
            <a:ext cx="995363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kumimoji="1" lang="zh-CN" altLang="en-US" sz="3200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越强</a:t>
            </a:r>
          </a:p>
        </p:txBody>
      </p:sp>
      <p:sp>
        <p:nvSpPr>
          <p:cNvPr id="115719" name="Rectangle 7"/>
          <p:cNvSpPr>
            <a:spLocks noChangeArrowheads="1"/>
          </p:cNvSpPr>
          <p:nvPr/>
        </p:nvSpPr>
        <p:spPr bwMode="auto">
          <a:xfrm>
            <a:off x="4178300" y="3168650"/>
            <a:ext cx="995363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kumimoji="1" lang="zh-CN" altLang="en-US" sz="3200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越多</a:t>
            </a:r>
          </a:p>
        </p:txBody>
      </p:sp>
      <p:sp>
        <p:nvSpPr>
          <p:cNvPr id="115720" name="Rectangle 8"/>
          <p:cNvSpPr>
            <a:spLocks noChangeArrowheads="1"/>
          </p:cNvSpPr>
          <p:nvPr/>
        </p:nvSpPr>
        <p:spPr bwMode="auto">
          <a:xfrm>
            <a:off x="3949700" y="2635250"/>
            <a:ext cx="995363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kumimoji="1" lang="zh-CN" altLang="en-US" sz="3200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越强</a:t>
            </a:r>
          </a:p>
        </p:txBody>
      </p:sp>
      <p:sp>
        <p:nvSpPr>
          <p:cNvPr id="115721" name="Rectangle 9"/>
          <p:cNvSpPr>
            <a:spLocks noChangeArrowheads="1"/>
          </p:cNvSpPr>
          <p:nvPr/>
        </p:nvSpPr>
        <p:spPr bwMode="auto">
          <a:xfrm>
            <a:off x="7531100" y="2178050"/>
            <a:ext cx="588963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kumimoji="1" lang="zh-CN" altLang="en-US" sz="3200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大</a:t>
            </a:r>
          </a:p>
        </p:txBody>
      </p:sp>
      <p:sp>
        <p:nvSpPr>
          <p:cNvPr id="115722" name="Rectangle 10"/>
          <p:cNvSpPr>
            <a:spLocks noChangeArrowheads="1"/>
          </p:cNvSpPr>
          <p:nvPr/>
        </p:nvSpPr>
        <p:spPr bwMode="auto">
          <a:xfrm>
            <a:off x="2273300" y="2178050"/>
            <a:ext cx="995363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kumimoji="1" lang="zh-CN" altLang="en-US" sz="3200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消失</a:t>
            </a:r>
          </a:p>
        </p:txBody>
      </p:sp>
      <p:sp>
        <p:nvSpPr>
          <p:cNvPr id="115725" name="Rectangle 13"/>
          <p:cNvSpPr>
            <a:spLocks noChangeArrowheads="1"/>
          </p:cNvSpPr>
          <p:nvPr/>
        </p:nvSpPr>
        <p:spPr bwMode="auto">
          <a:xfrm>
            <a:off x="1974850" y="4643438"/>
            <a:ext cx="8920163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en-US" sz="3200">
                <a:latin typeface="Times New Roman" panose="02020603050405020304" pitchFamily="18" charset="0"/>
                <a:ea typeface="微软雅黑" panose="020B0503020204020204" pitchFamily="34" charset="-122"/>
              </a:rPr>
              <a:t>电磁铁磁性有无，可用</a:t>
            </a:r>
            <a:r>
              <a:rPr lang="en-US" altLang="zh-CN" sz="3200">
                <a:latin typeface="Times New Roman" panose="02020603050405020304" pitchFamily="18" charset="0"/>
                <a:ea typeface="微软雅黑" panose="020B0503020204020204" pitchFamily="34" charset="-122"/>
              </a:rPr>
              <a:t>________</a:t>
            </a:r>
            <a:r>
              <a:rPr lang="zh-CN" altLang="en-US" sz="3200">
                <a:latin typeface="Times New Roman" panose="02020603050405020304" pitchFamily="18" charset="0"/>
                <a:ea typeface="微软雅黑" panose="020B0503020204020204" pitchFamily="34" charset="-122"/>
              </a:rPr>
              <a:t>来控制；</a:t>
            </a:r>
          </a:p>
          <a:p>
            <a:pPr eaLnBrk="0" hangingPunct="0">
              <a:spcBef>
                <a:spcPct val="50000"/>
              </a:spcBef>
            </a:pPr>
            <a:r>
              <a:rPr lang="zh-CN" altLang="en-US" sz="3200">
                <a:latin typeface="Times New Roman" panose="02020603050405020304" pitchFamily="18" charset="0"/>
                <a:ea typeface="微软雅黑" panose="020B0503020204020204" pitchFamily="34" charset="-122"/>
              </a:rPr>
              <a:t>电磁铁磁性强弱，可用</a:t>
            </a:r>
            <a:r>
              <a:rPr lang="en-US" altLang="zh-CN" sz="3200">
                <a:latin typeface="Times New Roman" panose="02020603050405020304" pitchFamily="18" charset="0"/>
                <a:ea typeface="微软雅黑" panose="020B0503020204020204" pitchFamily="34" charset="-122"/>
              </a:rPr>
              <a:t>_____________</a:t>
            </a:r>
            <a:r>
              <a:rPr lang="zh-CN" altLang="en-US" sz="3200">
                <a:latin typeface="Times New Roman" panose="02020603050405020304" pitchFamily="18" charset="0"/>
                <a:ea typeface="微软雅黑" panose="020B0503020204020204" pitchFamily="34" charset="-122"/>
              </a:rPr>
              <a:t>来控制；</a:t>
            </a:r>
          </a:p>
          <a:p>
            <a:pPr eaLnBrk="0" hangingPunct="0">
              <a:spcBef>
                <a:spcPct val="50000"/>
              </a:spcBef>
            </a:pPr>
            <a:r>
              <a:rPr lang="zh-CN" altLang="en-US" sz="3200">
                <a:latin typeface="Times New Roman" panose="02020603050405020304" pitchFamily="18" charset="0"/>
                <a:ea typeface="微软雅黑" panose="020B0503020204020204" pitchFamily="34" charset="-122"/>
              </a:rPr>
              <a:t>电磁铁的极性变换，可用</a:t>
            </a:r>
            <a:r>
              <a:rPr lang="en-US" altLang="zh-CN" sz="3200">
                <a:latin typeface="Times New Roman" panose="02020603050405020304" pitchFamily="18" charset="0"/>
                <a:ea typeface="微软雅黑" panose="020B0503020204020204" pitchFamily="34" charset="-122"/>
              </a:rPr>
              <a:t>_____________</a:t>
            </a:r>
            <a:r>
              <a:rPr lang="zh-CN" altLang="en-US" sz="3200">
                <a:latin typeface="Times New Roman" panose="02020603050405020304" pitchFamily="18" charset="0"/>
                <a:ea typeface="微软雅黑" panose="020B0503020204020204" pitchFamily="34" charset="-122"/>
              </a:rPr>
              <a:t>来实现。</a:t>
            </a:r>
          </a:p>
        </p:txBody>
      </p:sp>
      <p:sp>
        <p:nvSpPr>
          <p:cNvPr id="115726" name="Rectangle 14"/>
          <p:cNvSpPr>
            <a:spLocks noChangeArrowheads="1"/>
          </p:cNvSpPr>
          <p:nvPr/>
        </p:nvSpPr>
        <p:spPr bwMode="auto">
          <a:xfrm>
            <a:off x="6042025" y="4562475"/>
            <a:ext cx="1808163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kumimoji="1" lang="zh-CN" altLang="en-US" sz="3200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通断电流</a:t>
            </a:r>
          </a:p>
        </p:txBody>
      </p:sp>
      <p:sp>
        <p:nvSpPr>
          <p:cNvPr id="115727" name="Rectangle 15"/>
          <p:cNvSpPr>
            <a:spLocks noChangeArrowheads="1"/>
          </p:cNvSpPr>
          <p:nvPr/>
        </p:nvSpPr>
        <p:spPr bwMode="auto">
          <a:xfrm>
            <a:off x="6165850" y="5302250"/>
            <a:ext cx="2620963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kumimoji="1" lang="zh-CN" altLang="en-US" sz="3200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改变电流大小</a:t>
            </a:r>
          </a:p>
        </p:txBody>
      </p:sp>
      <p:sp>
        <p:nvSpPr>
          <p:cNvPr id="115728" name="Rectangle 16"/>
          <p:cNvSpPr>
            <a:spLocks noChangeArrowheads="1"/>
          </p:cNvSpPr>
          <p:nvPr/>
        </p:nvSpPr>
        <p:spPr bwMode="auto">
          <a:xfrm>
            <a:off x="6578600" y="5988050"/>
            <a:ext cx="2620963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kumimoji="1" lang="zh-CN" altLang="en-US" sz="3200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改变电流方向</a:t>
            </a:r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2120900" y="3978275"/>
            <a:ext cx="2620963" cy="584200"/>
          </a:xfrm>
          <a:prstGeom prst="rect">
            <a:avLst/>
          </a:prstGeom>
          <a:solidFill>
            <a:schemeClr val="accent5"/>
          </a:solidFill>
          <a:ln w="1905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kumimoji="1" lang="zh-CN" altLang="en-US" sz="3200" noProof="1">
                <a:solidFill>
                  <a:srgbClr val="99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+mn-ea"/>
              </a:rPr>
              <a:t>电磁铁的优点</a:t>
            </a:r>
          </a:p>
        </p:txBody>
      </p:sp>
      <p:sp>
        <p:nvSpPr>
          <p:cNvPr id="16" name="TextBox 1"/>
          <p:cNvSpPr txBox="1">
            <a:spLocks noChangeArrowheads="1"/>
          </p:cNvSpPr>
          <p:nvPr/>
        </p:nvSpPr>
        <p:spPr bwMode="auto">
          <a:xfrm>
            <a:off x="1452499" y="178689"/>
            <a:ext cx="1620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新知探究</a:t>
            </a:r>
            <a:endParaRPr lang="zh-CN" altLang="en-US" sz="28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57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57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5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5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57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57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57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57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57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57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5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5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57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57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57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57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57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57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7" grpId="0" bldLvl="0" animBg="1"/>
      <p:bldP spid="115718" grpId="0" bldLvl="0" animBg="1"/>
      <p:bldP spid="115719" grpId="0" bldLvl="0" animBg="1"/>
      <p:bldP spid="115720" grpId="0" bldLvl="0" animBg="1"/>
      <p:bldP spid="115721" grpId="0" bldLvl="0" animBg="1"/>
      <p:bldP spid="115722" grpId="0" bldLvl="0" animBg="1"/>
      <p:bldP spid="115725" grpId="0" bldLvl="0" animBg="1"/>
      <p:bldP spid="115726" grpId="0" bldLvl="0" animBg="1"/>
      <p:bldP spid="115727" grpId="0" bldLvl="0" animBg="1"/>
      <p:bldP spid="115728" grpId="0" bldLvl="0" animBg="1"/>
      <p:bldP spid="17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文本框 47106"/>
          <p:cNvSpPr txBox="1">
            <a:spLocks noChangeArrowheads="1"/>
          </p:cNvSpPr>
          <p:nvPr/>
        </p:nvSpPr>
        <p:spPr bwMode="auto">
          <a:xfrm>
            <a:off x="5526088" y="6311900"/>
            <a:ext cx="25923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en-US" sz="3200" b="1" dirty="0">
                <a:ea typeface="微软雅黑" panose="020B0503020204020204" pitchFamily="34" charset="-122"/>
              </a:rPr>
              <a:t>电铃</a:t>
            </a:r>
          </a:p>
        </p:txBody>
      </p:sp>
      <p:sp>
        <p:nvSpPr>
          <p:cNvPr id="22530" name="文本框 1"/>
          <p:cNvSpPr txBox="1">
            <a:spLocks noChangeArrowheads="1"/>
          </p:cNvSpPr>
          <p:nvPr/>
        </p:nvSpPr>
        <p:spPr bwMode="auto">
          <a:xfrm>
            <a:off x="2938463" y="914400"/>
            <a:ext cx="41671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3200" b="1">
                <a:ea typeface="微软雅黑" panose="020B0503020204020204" pitchFamily="34" charset="-122"/>
              </a:rPr>
              <a:t>三、电磁铁的应用</a:t>
            </a:r>
          </a:p>
        </p:txBody>
      </p:sp>
      <p:sp>
        <p:nvSpPr>
          <p:cNvPr id="4" name="TextBox 1"/>
          <p:cNvSpPr txBox="1">
            <a:spLocks noChangeArrowheads="1"/>
          </p:cNvSpPr>
          <p:nvPr/>
        </p:nvSpPr>
        <p:spPr bwMode="auto">
          <a:xfrm>
            <a:off x="1452499" y="178689"/>
            <a:ext cx="1620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新知探究</a:t>
            </a:r>
            <a:endParaRPr lang="zh-CN" altLang="en-US" sz="28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2538" name="ShockwaveFlash1" r:id="rId2" imgW="6480305" imgH="4895939"/>
        </mc:Choice>
        <mc:Fallback>
          <p:control name="ShockwaveFlash1" r:id="rId2" imgW="6480305" imgH="4895939">
            <p:pic>
              <p:nvPicPr>
                <p:cNvPr id="0" name="ShockwaveFlash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938463" y="1498600"/>
                  <a:ext cx="6219825" cy="470217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矩形 5"/>
          <p:cNvSpPr>
            <a:spLocks noChangeArrowheads="1"/>
          </p:cNvSpPr>
          <p:nvPr/>
        </p:nvSpPr>
        <p:spPr bwMode="auto">
          <a:xfrm>
            <a:off x="6130925" y="1806575"/>
            <a:ext cx="5338763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　　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</a:rPr>
              <a:t>磁悬浮列车所用的磁体大多是通有强大电流的电磁铁。是一种靠安装在车厢和轨道上的磁体的相互作用悬浮和高速运动的，由于磁力使其悬浮在轨道上方几厘米高度，行走时不需接触轨道，因此只受来自空气的阻力。磁悬浮列车的最高速度可达每小时</a:t>
            </a:r>
            <a:r>
              <a:rPr lang="en-US" sz="2800">
                <a:latin typeface="Times New Roman" panose="02020603050405020304" pitchFamily="18" charset="0"/>
                <a:ea typeface="微软雅黑" panose="020B0503020204020204" pitchFamily="34" charset="-122"/>
              </a:rPr>
              <a:t>500 km</a:t>
            </a: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</a:rPr>
              <a:t>以上。</a:t>
            </a:r>
          </a:p>
        </p:txBody>
      </p:sp>
      <p:sp>
        <p:nvSpPr>
          <p:cNvPr id="23554" name="TextBox 3"/>
          <p:cNvSpPr txBox="1">
            <a:spLocks noChangeArrowheads="1"/>
          </p:cNvSpPr>
          <p:nvPr/>
        </p:nvSpPr>
        <p:spPr bwMode="auto">
          <a:xfrm>
            <a:off x="1717675" y="5613400"/>
            <a:ext cx="2214563" cy="584200"/>
          </a:xfrm>
          <a:prstGeom prst="rect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/>
            <a:r>
              <a:rPr lang="zh-CN" altLang="en-US" sz="3200" b="1">
                <a:latin typeface="Calibri" panose="020F0502020204030204" pitchFamily="34" charset="0"/>
                <a:ea typeface="微软雅黑" panose="020B0503020204020204" pitchFamily="34" charset="-122"/>
              </a:rPr>
              <a:t>磁悬浮列车</a:t>
            </a:r>
          </a:p>
        </p:txBody>
      </p:sp>
      <p:pic>
        <p:nvPicPr>
          <p:cNvPr id="23555" name="图片 2" descr="【素材】《电磁铁 电磁继电器》磁悬浮列车（人教）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288" y="1806575"/>
            <a:ext cx="4700587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1452499" y="178689"/>
            <a:ext cx="1620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新知探究</a:t>
            </a:r>
            <a:endParaRPr lang="zh-CN" altLang="en-US" sz="28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929640" y="894483"/>
            <a:ext cx="10515600" cy="667512"/>
          </a:xfrm>
        </p:spPr>
        <p:txBody>
          <a:bodyPr/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磁悬浮列车的悬浮原理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93820" y="1749447"/>
            <a:ext cx="3212768" cy="3905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1800"/>
              </a:spcBef>
              <a:buClr>
                <a:schemeClr val="bg1"/>
              </a:buClr>
            </a:pPr>
            <a:r>
              <a:rPr lang="zh-CN" altLang="en-US" sz="2400" b="1" dirty="0" smtClean="0"/>
              <a:t>        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列车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轨道上强电磁铁的磁极与列车上的电磁铁的磁极的</a:t>
            </a:r>
            <a:r>
              <a:rPr lang="zh-CN" altLang="en-US" sz="2400" dirty="0">
                <a:solidFill>
                  <a:srgbClr val="FF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排斥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或</a:t>
            </a:r>
            <a:r>
              <a:rPr lang="zh-CN" altLang="en-US" sz="2400" dirty="0">
                <a:solidFill>
                  <a:srgbClr val="FF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吸引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的作用力而使列车悬浮，没有摩擦，减少阻力，增加运行速度。</a:t>
            </a:r>
          </a:p>
        </p:txBody>
      </p:sp>
      <p:pic>
        <p:nvPicPr>
          <p:cNvPr id="14" name="图片 37896" descr="磁悬浮列车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588" y="1473855"/>
            <a:ext cx="8074028" cy="4622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1452499" y="178689"/>
            <a:ext cx="1620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新知探究</a:t>
            </a:r>
            <a:endParaRPr lang="zh-CN" altLang="en-US" sz="28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31436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图片 15361" descr="20--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3900" y="3249613"/>
            <a:ext cx="5291138" cy="334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8" name="矩形 2"/>
          <p:cNvSpPr>
            <a:spLocks noChangeArrowheads="1"/>
          </p:cNvSpPr>
          <p:nvPr/>
        </p:nvSpPr>
        <p:spPr bwMode="auto">
          <a:xfrm>
            <a:off x="1968500" y="1268413"/>
            <a:ext cx="8135938" cy="181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　　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在生活中，我们经常看到一些大型机器在工作（如大型吊车），而它们的电流可达几十安、上百安，直接控制或操作是很危险的，那怎么才能控制这些强大的电流？</a:t>
            </a:r>
          </a:p>
        </p:txBody>
      </p:sp>
      <p:sp>
        <p:nvSpPr>
          <p:cNvPr id="4" name="TextBox 1"/>
          <p:cNvSpPr txBox="1">
            <a:spLocks noChangeArrowheads="1"/>
          </p:cNvSpPr>
          <p:nvPr/>
        </p:nvSpPr>
        <p:spPr bwMode="auto">
          <a:xfrm>
            <a:off x="1452499" y="178689"/>
            <a:ext cx="1620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新知探究</a:t>
            </a:r>
            <a:endParaRPr lang="zh-CN" altLang="en-US" sz="28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文本框 1"/>
          <p:cNvSpPr txBox="1">
            <a:spLocks noChangeArrowheads="1"/>
          </p:cNvSpPr>
          <p:nvPr/>
        </p:nvSpPr>
        <p:spPr bwMode="auto">
          <a:xfrm>
            <a:off x="1285875" y="854075"/>
            <a:ext cx="5308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zh-CN" altLang="en-US" sz="3200" b="1">
                <a:ea typeface="微软雅黑" panose="020B0503020204020204" pitchFamily="34" charset="-122"/>
              </a:rPr>
              <a:t>四、电磁继电器</a:t>
            </a:r>
          </a:p>
        </p:txBody>
      </p:sp>
      <p:sp>
        <p:nvSpPr>
          <p:cNvPr id="16386" name="TextBox 14"/>
          <p:cNvSpPr txBox="1">
            <a:spLocks noChangeArrowheads="1"/>
          </p:cNvSpPr>
          <p:nvPr/>
        </p:nvSpPr>
        <p:spPr bwMode="auto">
          <a:xfrm>
            <a:off x="8699500" y="2732088"/>
            <a:ext cx="3098800" cy="181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2800" b="1">
                <a:latin typeface="Calibri" panose="020F0502020204030204" pitchFamily="34" charset="0"/>
                <a:ea typeface="微软雅黑" panose="020B0503020204020204" pitchFamily="34" charset="-122"/>
              </a:rPr>
              <a:t>1</a:t>
            </a:r>
            <a:r>
              <a:rPr lang="zh-CN" altLang="en-US" sz="2800" b="1">
                <a:latin typeface="Calibri" panose="020F0502020204030204" pitchFamily="34" charset="0"/>
                <a:ea typeface="微软雅黑" panose="020B0503020204020204" pitchFamily="34" charset="-122"/>
              </a:rPr>
              <a:t>、电磁继电器就是利用电磁铁来控制工作电路的一种开关。</a:t>
            </a:r>
          </a:p>
        </p:txBody>
      </p:sp>
      <p:sp>
        <p:nvSpPr>
          <p:cNvPr id="4" name="TextBox 1"/>
          <p:cNvSpPr txBox="1">
            <a:spLocks noChangeArrowheads="1"/>
          </p:cNvSpPr>
          <p:nvPr/>
        </p:nvSpPr>
        <p:spPr bwMode="auto">
          <a:xfrm>
            <a:off x="1452499" y="178689"/>
            <a:ext cx="1620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新知探究</a:t>
            </a:r>
            <a:endParaRPr lang="zh-CN" altLang="en-US" sz="28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5610" name="ShockwaveFlash1" r:id="rId2" imgW="8424884" imgH="5832274"/>
        </mc:Choice>
        <mc:Fallback>
          <p:control name="ShockwaveFlash1" r:id="rId2" imgW="8424884" imgH="5832274">
            <p:pic>
              <p:nvPicPr>
                <p:cNvPr id="0" name="ShockwaveFlash1"/>
                <p:cNvPicPr>
                  <a:picLocks noChangeArrowheads="1" noChangeShapeType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36638" y="1525588"/>
                  <a:ext cx="7477125" cy="522446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7" name="Text Box 3"/>
          <p:cNvSpPr txBox="1">
            <a:spLocks noChangeArrowheads="1"/>
          </p:cNvSpPr>
          <p:nvPr/>
        </p:nvSpPr>
        <p:spPr bwMode="auto">
          <a:xfrm>
            <a:off x="2497138" y="860425"/>
            <a:ext cx="6084887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  <a:ea typeface="微软雅黑" panose="020B0503020204020204" pitchFamily="34" charset="-122"/>
              </a:rPr>
              <a:t>　</a:t>
            </a:r>
            <a:r>
              <a:rPr lang="en-US" altLang="zh-CN" sz="3200">
                <a:latin typeface="Times New Roman" panose="02020603050405020304" pitchFamily="18" charset="0"/>
                <a:ea typeface="微软雅黑" panose="020B0503020204020204" pitchFamily="34" charset="-122"/>
              </a:rPr>
              <a:t>2</a:t>
            </a:r>
            <a:r>
              <a:rPr lang="zh-CN" altLang="en-US" sz="3200">
                <a:latin typeface="Times New Roman" panose="02020603050405020304" pitchFamily="18" charset="0"/>
                <a:ea typeface="微软雅黑" panose="020B0503020204020204" pitchFamily="34" charset="-122"/>
              </a:rPr>
              <a:t>、</a:t>
            </a:r>
            <a:r>
              <a:rPr lang="zh-CN" altLang="en-US" sz="3200" b="1">
                <a:latin typeface="Times New Roman" panose="02020603050405020304" pitchFamily="18" charset="0"/>
                <a:ea typeface="微软雅黑" panose="020B0503020204020204" pitchFamily="34" charset="-122"/>
              </a:rPr>
              <a:t>特点：用低电压、弱电流来控制高电压、强电流。</a:t>
            </a:r>
          </a:p>
        </p:txBody>
      </p:sp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1452499" y="178689"/>
            <a:ext cx="1620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新知探究</a:t>
            </a:r>
            <a:endParaRPr lang="zh-CN" altLang="en-US" sz="28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6633" name="ShockwaveFlash1" r:id="rId2" imgW="6911939" imgH="4392290"/>
        </mc:Choice>
        <mc:Fallback>
          <p:control name="ShockwaveFlash1" r:id="rId2" imgW="6911939" imgH="4392290">
            <p:pic>
              <p:nvPicPr>
                <p:cNvPr id="0" name="ShockwaveFlash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640013" y="2157413"/>
                  <a:ext cx="6911975" cy="43926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3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07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ext Box 5"/>
          <p:cNvSpPr txBox="1">
            <a:spLocks noChangeArrowheads="1"/>
          </p:cNvSpPr>
          <p:nvPr/>
        </p:nvSpPr>
        <p:spPr bwMode="auto">
          <a:xfrm>
            <a:off x="4056063" y="6076950"/>
            <a:ext cx="5976937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dirty="0">
                <a:ea typeface="微软雅黑" panose="020B0503020204020204" pitchFamily="34" charset="-122"/>
              </a:rPr>
              <a:t>水位自动报警器</a:t>
            </a:r>
          </a:p>
        </p:txBody>
      </p:sp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1452499" y="178689"/>
            <a:ext cx="1620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新知探究</a:t>
            </a:r>
            <a:endParaRPr lang="zh-CN" altLang="en-US" sz="28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7657" name="ShockwaveFlash1" r:id="rId2" imgW="6625159" imgH="5040458"/>
        </mc:Choice>
        <mc:Fallback>
          <p:control name="ShockwaveFlash1" r:id="rId2" imgW="6625159" imgH="5040458">
            <p:pic>
              <p:nvPicPr>
                <p:cNvPr id="0" name="ShockwaveFlash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930525" y="1036638"/>
                  <a:ext cx="6624638" cy="504031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</a:extLst>
              </p:spPr>
            </p:pic>
          </p:control>
        </mc:Fallback>
      </mc:AlternateContent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9" name="TextBox 1"/>
          <p:cNvSpPr txBox="1">
            <a:spLocks noChangeArrowheads="1"/>
          </p:cNvSpPr>
          <p:nvPr/>
        </p:nvSpPr>
        <p:spPr bwMode="auto">
          <a:xfrm>
            <a:off x="981287" y="1078357"/>
            <a:ext cx="8257117" cy="2412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45000"/>
              </a:lnSpc>
              <a:buFont typeface="Arial" charset="0"/>
              <a:buNone/>
            </a:pPr>
            <a:r>
              <a:rPr lang="en-US" altLang="zh-CN" sz="2600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1. </a:t>
            </a:r>
            <a:r>
              <a:rPr lang="zh-CN" altLang="en-US" sz="2600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如</a:t>
            </a:r>
            <a:r>
              <a:rPr lang="zh-CN" altLang="en-US" sz="2600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图所示是一种水位自动报警器的原理示意图，当水位升高到金属块</a:t>
            </a:r>
            <a:r>
              <a:rPr lang="en-US" altLang="zh-CN" sz="2600" i="1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A</a:t>
            </a:r>
            <a:r>
              <a:rPr lang="zh-CN" altLang="en-US" sz="2600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处时</a:t>
            </a:r>
            <a:r>
              <a:rPr lang="en-US" altLang="zh-CN" sz="2600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(</a:t>
            </a:r>
            <a:r>
              <a:rPr lang="zh-CN" altLang="en-US" sz="2600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　　</a:t>
            </a:r>
            <a:r>
              <a:rPr lang="en-US" altLang="zh-CN" sz="2600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)</a:t>
            </a:r>
          </a:p>
          <a:p>
            <a:pPr eaLnBrk="1" hangingPunct="1">
              <a:lnSpc>
                <a:spcPct val="145000"/>
              </a:lnSpc>
              <a:buFont typeface="Arial" charset="0"/>
              <a:buNone/>
            </a:pPr>
            <a:r>
              <a:rPr lang="en-US" altLang="zh-CN" sz="2600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A</a:t>
            </a:r>
            <a:r>
              <a:rPr lang="zh-CN" altLang="en-US" sz="2600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．红灯亮，绿灯灭        </a:t>
            </a:r>
            <a:r>
              <a:rPr lang="en-US" altLang="zh-CN" sz="2600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B</a:t>
            </a:r>
            <a:r>
              <a:rPr lang="zh-CN" altLang="en-US" sz="2600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．红灯灭，绿灯亮</a:t>
            </a:r>
          </a:p>
          <a:p>
            <a:pPr eaLnBrk="1" hangingPunct="1">
              <a:lnSpc>
                <a:spcPct val="145000"/>
              </a:lnSpc>
              <a:buFont typeface="Arial" charset="0"/>
              <a:buNone/>
            </a:pPr>
            <a:r>
              <a:rPr lang="en-US" altLang="zh-CN" sz="2600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C</a:t>
            </a:r>
            <a:r>
              <a:rPr lang="zh-CN" altLang="en-US" sz="2600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．红灯亮，绿灯亮        </a:t>
            </a:r>
            <a:r>
              <a:rPr lang="en-US" altLang="zh-CN" sz="2600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D</a:t>
            </a:r>
            <a:r>
              <a:rPr lang="zh-CN" altLang="en-US" sz="2600" dirty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．红灯灭，绿灯灭</a:t>
            </a:r>
          </a:p>
        </p:txBody>
      </p:sp>
      <p:pic>
        <p:nvPicPr>
          <p:cNvPr id="12301" name="Picture 52" descr="M17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079" y="3587750"/>
            <a:ext cx="6390216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4471163" y="1787717"/>
            <a:ext cx="4074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25" name="TextBox 1"/>
          <p:cNvSpPr txBox="1">
            <a:spLocks noChangeArrowheads="1"/>
          </p:cNvSpPr>
          <p:nvPr/>
        </p:nvSpPr>
        <p:spPr bwMode="auto">
          <a:xfrm>
            <a:off x="1452499" y="178689"/>
            <a:ext cx="1620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例题精析</a:t>
            </a:r>
            <a:endParaRPr lang="zh-CN" altLang="en-US" sz="28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08266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矩形 3"/>
          <p:cNvSpPr>
            <a:spLocks noChangeArrowheads="1"/>
          </p:cNvSpPr>
          <p:nvPr/>
        </p:nvSpPr>
        <p:spPr bwMode="auto">
          <a:xfrm>
            <a:off x="1211263" y="1065213"/>
            <a:ext cx="10104437" cy="2071687"/>
          </a:xfrm>
          <a:prstGeom prst="rect">
            <a:avLst/>
          </a:prstGeom>
          <a:solidFill>
            <a:schemeClr val="bg1"/>
          </a:solid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lnSpc>
                <a:spcPct val="120000"/>
              </a:lnSpc>
            </a:pPr>
            <a:r>
              <a:rPr lang="zh-CN" altLang="en-US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　　</a:t>
            </a:r>
            <a:r>
              <a:rPr lang="en-US" sz="3200" dirty="0" smtClean="0">
                <a:latin typeface="Times New Roman" panose="02020603050405020304" pitchFamily="18" charset="0"/>
                <a:ea typeface="微软雅黑" panose="020B0503020204020204" pitchFamily="34" charset="-122"/>
              </a:rPr>
              <a:t>2</a:t>
            </a:r>
            <a:r>
              <a:rPr lang="zh-CN" altLang="en-US" sz="3200" dirty="0" smtClean="0">
                <a:latin typeface="Times New Roman" panose="02020603050405020304" pitchFamily="18" charset="0"/>
                <a:ea typeface="微软雅黑" panose="020B0503020204020204" pitchFamily="34" charset="-122"/>
              </a:rPr>
              <a:t>．</a:t>
            </a:r>
            <a:r>
              <a:rPr lang="zh-CN" altLang="en-US" sz="3200" dirty="0">
                <a:latin typeface="Times New Roman" panose="02020603050405020304" pitchFamily="18" charset="0"/>
                <a:ea typeface="微软雅黑" panose="020B0503020204020204" pitchFamily="34" charset="-122"/>
              </a:rPr>
              <a:t>图中是一种温度自动报警器的原理图。制作水银温度计时在玻璃管中封入一段金属丝，当温度达到金属丝下端所指的温度时，电铃就响起来，发出报警信号。说明它的工作原理。</a:t>
            </a:r>
          </a:p>
        </p:txBody>
      </p:sp>
      <p:pic>
        <p:nvPicPr>
          <p:cNvPr id="29698" name="图片 23557" descr="RC`MB%6L1@Y`6MB}I)OAWRJ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313" y="3465513"/>
            <a:ext cx="3889375" cy="316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1"/>
          <p:cNvSpPr txBox="1">
            <a:spLocks noChangeArrowheads="1"/>
          </p:cNvSpPr>
          <p:nvPr/>
        </p:nvSpPr>
        <p:spPr bwMode="auto">
          <a:xfrm>
            <a:off x="1452499" y="178689"/>
            <a:ext cx="162095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课堂精练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标题 1"/>
          <p:cNvSpPr>
            <a:spLocks noGrp="1"/>
          </p:cNvSpPr>
          <p:nvPr>
            <p:ph type="title"/>
          </p:nvPr>
        </p:nvSpPr>
        <p:spPr>
          <a:xfrm>
            <a:off x="728134" y="804863"/>
            <a:ext cx="10335684" cy="5283200"/>
          </a:xfrm>
        </p:spPr>
        <p:txBody>
          <a:bodyPr/>
          <a:lstStyle/>
          <a:p>
            <a:pPr indent="0" algn="l"/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3. 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法国科学家阿尔贝·费尔和德国科学家彼得·格林贝尔由于发现巨磁电阻(GMR)效应，荣获了2007年诺贝尔物理学奖。这一发现大大提高了磁、电之间信号转换的灵敏度。如图所示是说明巨磁电阻特性原理的示意图：</a:t>
            </a:r>
            <a:b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</a:b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/>
            </a:r>
            <a:b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</a:b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/>
            </a:r>
            <a:b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</a:b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/>
            </a:r>
            <a:b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</a:b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/>
            </a:r>
            <a:br>
              <a:rPr lang="en-US" altLang="zh-CN" sz="2000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</a:b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(1)通电螺线管的右端是____极。</a:t>
            </a:r>
            <a:b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</a:b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(2)闭合开关S</a:t>
            </a:r>
            <a:r>
              <a:rPr lang="zh-CN" altLang="en-US" sz="2000" baseline="-25000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2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，指示灯不亮，再闭合开关S</a:t>
            </a:r>
            <a:r>
              <a:rPr lang="zh-CN" altLang="en-US" sz="2000" baseline="-25000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1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，指示灯发光，由此可知：巨磁电阻阻值的大小与___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  <a:sym typeface="+mn-ea"/>
              </a:rPr>
              <a:t>__________</a:t>
            </a:r>
            <a: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_有关。</a:t>
            </a:r>
            <a:br>
              <a:rPr lang="zh-CN" altLang="en-US" sz="2000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</a:br>
            <a:endParaRPr lang="zh-CN" altLang="en-US" sz="2000" dirty="0" smtClean="0">
              <a:latin typeface="微软雅黑" pitchFamily="34" charset="-122"/>
              <a:ea typeface="微软雅黑" pitchFamily="34" charset="-122"/>
              <a:cs typeface="Times New Roman" pitchFamily="18" charset="0"/>
            </a:endParaRPr>
          </a:p>
        </p:txBody>
      </p:sp>
      <p:pic>
        <p:nvPicPr>
          <p:cNvPr id="27651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0434" y="2614614"/>
            <a:ext cx="4770967" cy="162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4059767" y="4035426"/>
            <a:ext cx="1892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   S</a:t>
            </a: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2833371" y="5012817"/>
            <a:ext cx="2935816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   磁场强弱</a:t>
            </a:r>
          </a:p>
        </p:txBody>
      </p:sp>
    </p:spTree>
    <p:extLst>
      <p:ext uri="{BB962C8B-B14F-4D97-AF65-F5344CB8AC3E}">
        <p14:creationId xmlns:p14="http://schemas.microsoft.com/office/powerpoint/2010/main" val="3276114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标题 1"/>
          <p:cNvSpPr>
            <a:spLocks noGrp="1"/>
          </p:cNvSpPr>
          <p:nvPr>
            <p:ph type="title"/>
          </p:nvPr>
        </p:nvSpPr>
        <p:spPr>
          <a:xfrm>
            <a:off x="571501" y="958851"/>
            <a:ext cx="11281833" cy="2378075"/>
          </a:xfrm>
        </p:spPr>
        <p:txBody>
          <a:bodyPr/>
          <a:lstStyle/>
          <a:p>
            <a:pPr indent="0" algn="l"/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(3)若滑片P向左移动，电磁铁的磁场__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___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__(选填“增强”或“减弱”)，观察到指示灯变得更亮，由此实验可得出结论：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  <a:sym typeface="+mn-ea"/>
              </a:rPr>
              <a:t>_______________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  <a:sym typeface="+mn-ea"/>
              </a:rPr>
              <a:t>________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  <a:sym typeface="+mn-ea"/>
              </a:rPr>
              <a:t>______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____。</a:t>
            </a:r>
            <a:br>
              <a:rPr lang="zh-CN" altLang="en-US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</a:b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(4)请你举出一个应用巨磁电阻效应相关的实例：__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___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__。</a:t>
            </a: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6321891" y="1074739"/>
            <a:ext cx="18923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   增强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1204215" y="2177798"/>
            <a:ext cx="729826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   磁场越强，巨磁电阻阻值越小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7639898" y="2722564"/>
            <a:ext cx="18923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   硬盘</a:t>
            </a:r>
          </a:p>
        </p:txBody>
      </p:sp>
      <p:sp>
        <p:nvSpPr>
          <p:cNvPr id="28678" name="TextBox 1"/>
          <p:cNvSpPr txBox="1">
            <a:spLocks noChangeArrowheads="1"/>
          </p:cNvSpPr>
          <p:nvPr/>
        </p:nvSpPr>
        <p:spPr bwMode="auto">
          <a:xfrm>
            <a:off x="1680633" y="239713"/>
            <a:ext cx="14157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课堂精练</a:t>
            </a:r>
          </a:p>
        </p:txBody>
      </p:sp>
    </p:spTree>
    <p:extLst>
      <p:ext uri="{BB962C8B-B14F-4D97-AF65-F5344CB8AC3E}">
        <p14:creationId xmlns:p14="http://schemas.microsoft.com/office/powerpoint/2010/main" val="2800037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9" descr="E:\李燃\教师教学用书\2012人教教师用书项目\ppt\物理\图标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7875" y="142875"/>
            <a:ext cx="882650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562" name="组合 23561"/>
          <p:cNvGrpSpPr>
            <a:grpSpLocks/>
          </p:cNvGrpSpPr>
          <p:nvPr/>
        </p:nvGrpSpPr>
        <p:grpSpPr bwMode="auto">
          <a:xfrm>
            <a:off x="1882775" y="2622550"/>
            <a:ext cx="2273300" cy="2468563"/>
            <a:chOff x="0" y="0"/>
            <a:chExt cx="1674" cy="1555"/>
          </a:xfrm>
        </p:grpSpPr>
        <p:pic>
          <p:nvPicPr>
            <p:cNvPr id="30723" name="单圆角矩形 2"/>
            <p:cNvPicPr>
              <a:picLocks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674" cy="15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724" name="文本框 23563"/>
            <p:cNvSpPr txBox="1">
              <a:spLocks noChangeArrowheads="1"/>
            </p:cNvSpPr>
            <p:nvPr/>
          </p:nvSpPr>
          <p:spPr bwMode="auto">
            <a:xfrm>
              <a:off x="116" y="66"/>
              <a:ext cx="937" cy="1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0" hangingPunct="0"/>
              <a:r>
                <a:rPr lang="zh-CN" altLang="en-US" sz="2800" b="1">
                  <a:latin typeface="楷体_GB2312" pitchFamily="49" charset="-122"/>
                  <a:ea typeface="微软雅黑" panose="020B0503020204020204" pitchFamily="34" charset="-122"/>
                </a:rPr>
                <a:t>电磁铁</a:t>
              </a:r>
            </a:p>
          </p:txBody>
        </p:sp>
      </p:grpSp>
      <p:grpSp>
        <p:nvGrpSpPr>
          <p:cNvPr id="23565" name="组合 23564"/>
          <p:cNvGrpSpPr>
            <a:grpSpLocks/>
          </p:cNvGrpSpPr>
          <p:nvPr/>
        </p:nvGrpSpPr>
        <p:grpSpPr bwMode="auto">
          <a:xfrm>
            <a:off x="4221163" y="2605088"/>
            <a:ext cx="1563687" cy="2468562"/>
            <a:chOff x="0" y="0"/>
            <a:chExt cx="1152" cy="1555"/>
          </a:xfrm>
        </p:grpSpPr>
        <p:pic>
          <p:nvPicPr>
            <p:cNvPr id="30726" name="单圆角矩形 3"/>
            <p:cNvPicPr>
              <a:picLocks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152" cy="15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727" name="文本框 23566"/>
            <p:cNvSpPr txBox="1">
              <a:spLocks noChangeArrowheads="1"/>
            </p:cNvSpPr>
            <p:nvPr/>
          </p:nvSpPr>
          <p:spPr bwMode="auto">
            <a:xfrm>
              <a:off x="92" y="77"/>
              <a:ext cx="937" cy="1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0" hangingPunct="0"/>
              <a:r>
                <a:rPr lang="zh-CN" altLang="en-US" sz="2800" b="1">
                  <a:latin typeface="楷体_GB2312" pitchFamily="49" charset="-122"/>
                  <a:ea typeface="微软雅黑" panose="020B0503020204020204" pitchFamily="34" charset="-122"/>
                </a:rPr>
                <a:t>电磁铁的磁性</a:t>
              </a:r>
            </a:p>
          </p:txBody>
        </p:sp>
      </p:grpSp>
      <p:grpSp>
        <p:nvGrpSpPr>
          <p:cNvPr id="23568" name="组合 23567"/>
          <p:cNvGrpSpPr>
            <a:grpSpLocks/>
          </p:cNvGrpSpPr>
          <p:nvPr/>
        </p:nvGrpSpPr>
        <p:grpSpPr bwMode="auto">
          <a:xfrm>
            <a:off x="5913438" y="2641600"/>
            <a:ext cx="2282825" cy="2470150"/>
            <a:chOff x="0" y="0"/>
            <a:chExt cx="1682" cy="1556"/>
          </a:xfrm>
        </p:grpSpPr>
        <p:pic>
          <p:nvPicPr>
            <p:cNvPr id="30729" name="单圆角矩形 4"/>
            <p:cNvPicPr>
              <a:picLocks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682" cy="15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730" name="文本框 23569"/>
            <p:cNvSpPr txBox="1">
              <a:spLocks noChangeArrowheads="1"/>
            </p:cNvSpPr>
            <p:nvPr/>
          </p:nvSpPr>
          <p:spPr bwMode="auto">
            <a:xfrm>
              <a:off x="597" y="65"/>
              <a:ext cx="937" cy="1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0" hangingPunct="0"/>
              <a:r>
                <a:rPr lang="zh-CN" altLang="en-US" sz="2800" b="1">
                  <a:latin typeface="楷体_GB2312" pitchFamily="49" charset="-122"/>
                  <a:ea typeface="微软雅黑" panose="020B0503020204020204" pitchFamily="34" charset="-122"/>
                </a:rPr>
                <a:t>电磁铁的应用</a:t>
              </a:r>
            </a:p>
          </p:txBody>
        </p:sp>
      </p:grpSp>
      <p:grpSp>
        <p:nvGrpSpPr>
          <p:cNvPr id="23571" name="组合 23570"/>
          <p:cNvGrpSpPr>
            <a:grpSpLocks/>
          </p:cNvGrpSpPr>
          <p:nvPr/>
        </p:nvGrpSpPr>
        <p:grpSpPr bwMode="auto">
          <a:xfrm>
            <a:off x="3538538" y="3178175"/>
            <a:ext cx="615950" cy="1322388"/>
            <a:chOff x="0" y="0"/>
            <a:chExt cx="388" cy="833"/>
          </a:xfrm>
        </p:grpSpPr>
        <p:pic>
          <p:nvPicPr>
            <p:cNvPr id="30732" name="燕尾形 5"/>
            <p:cNvPicPr>
              <a:picLocks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88" cy="8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733" name="文本框 23572"/>
            <p:cNvSpPr txBox="1">
              <a:spLocks noChangeArrowheads="1"/>
            </p:cNvSpPr>
            <p:nvPr/>
          </p:nvSpPr>
          <p:spPr bwMode="auto">
            <a:xfrm>
              <a:off x="39" y="23"/>
              <a:ext cx="315" cy="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0" hangingPunct="0"/>
              <a:endParaRPr lang="zh-CN" altLang="en-US">
                <a:latin typeface="华文新魏" panose="02010800040101010101" pitchFamily="2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574" name="组合 23573"/>
          <p:cNvGrpSpPr>
            <a:grpSpLocks/>
          </p:cNvGrpSpPr>
          <p:nvPr/>
        </p:nvGrpSpPr>
        <p:grpSpPr bwMode="auto">
          <a:xfrm>
            <a:off x="5915025" y="3105150"/>
            <a:ext cx="614363" cy="1328738"/>
            <a:chOff x="0" y="0"/>
            <a:chExt cx="387" cy="837"/>
          </a:xfrm>
        </p:grpSpPr>
        <p:pic>
          <p:nvPicPr>
            <p:cNvPr id="30735" name="燕尾形 6"/>
            <p:cNvPicPr>
              <a:picLocks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87" cy="8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736" name="文本框 23575"/>
            <p:cNvSpPr txBox="1">
              <a:spLocks noChangeArrowheads="1"/>
            </p:cNvSpPr>
            <p:nvPr/>
          </p:nvSpPr>
          <p:spPr bwMode="auto">
            <a:xfrm>
              <a:off x="36" y="24"/>
              <a:ext cx="315" cy="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0" hangingPunct="0"/>
              <a:endParaRPr lang="zh-CN" altLang="en-US">
                <a:latin typeface="华文新魏" panose="02010800040101010101" pitchFamily="2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577" name="组合 23576"/>
          <p:cNvGrpSpPr>
            <a:grpSpLocks/>
          </p:cNvGrpSpPr>
          <p:nvPr/>
        </p:nvGrpSpPr>
        <p:grpSpPr bwMode="auto">
          <a:xfrm>
            <a:off x="8147050" y="3286125"/>
            <a:ext cx="614363" cy="1328738"/>
            <a:chOff x="0" y="0"/>
            <a:chExt cx="387" cy="837"/>
          </a:xfrm>
        </p:grpSpPr>
        <p:pic>
          <p:nvPicPr>
            <p:cNvPr id="30738" name="燕尾形 6"/>
            <p:cNvPicPr>
              <a:picLocks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387" cy="8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739" name="文本框 23578"/>
            <p:cNvSpPr txBox="1">
              <a:spLocks noChangeArrowheads="1"/>
            </p:cNvSpPr>
            <p:nvPr/>
          </p:nvSpPr>
          <p:spPr bwMode="auto">
            <a:xfrm>
              <a:off x="36" y="24"/>
              <a:ext cx="315" cy="7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0" hangingPunct="0"/>
              <a:endParaRPr lang="zh-CN" altLang="en-US">
                <a:latin typeface="华文新魏" panose="02010800040101010101" pitchFamily="2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580" name="组合 23579"/>
          <p:cNvGrpSpPr>
            <a:grpSpLocks/>
          </p:cNvGrpSpPr>
          <p:nvPr/>
        </p:nvGrpSpPr>
        <p:grpSpPr bwMode="auto">
          <a:xfrm>
            <a:off x="8723313" y="2657475"/>
            <a:ext cx="1563687" cy="2468563"/>
            <a:chOff x="0" y="0"/>
            <a:chExt cx="1152" cy="1555"/>
          </a:xfrm>
        </p:grpSpPr>
        <p:pic>
          <p:nvPicPr>
            <p:cNvPr id="30741" name="单圆角矩形 3"/>
            <p:cNvPicPr>
              <a:picLocks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152" cy="15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742" name="文本框 23581"/>
            <p:cNvSpPr txBox="1">
              <a:spLocks noChangeArrowheads="1"/>
            </p:cNvSpPr>
            <p:nvPr/>
          </p:nvSpPr>
          <p:spPr bwMode="auto">
            <a:xfrm>
              <a:off x="92" y="77"/>
              <a:ext cx="937" cy="1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0" hangingPunct="0"/>
              <a:r>
                <a:rPr lang="zh-CN" altLang="en-US" sz="2800" b="1">
                  <a:latin typeface="楷体_GB2312" pitchFamily="49" charset="-122"/>
                  <a:ea typeface="微软雅黑" panose="020B0503020204020204" pitchFamily="34" charset="-122"/>
                </a:rPr>
                <a:t>电磁</a:t>
              </a:r>
            </a:p>
            <a:p>
              <a:pPr algn="ctr" eaLnBrk="0" hangingPunct="0"/>
              <a:r>
                <a:rPr lang="zh-CN" altLang="en-US" sz="2800" b="1">
                  <a:latin typeface="楷体_GB2312" pitchFamily="49" charset="-122"/>
                  <a:ea typeface="微软雅黑" panose="020B0503020204020204" pitchFamily="34" charset="-122"/>
                </a:rPr>
                <a:t>继电器</a:t>
              </a:r>
            </a:p>
          </p:txBody>
        </p:sp>
      </p:grpSp>
      <p:sp>
        <p:nvSpPr>
          <p:cNvPr id="2" name="矩形 1"/>
          <p:cNvSpPr/>
          <p:nvPr/>
        </p:nvSpPr>
        <p:spPr>
          <a:xfrm>
            <a:off x="4954905" y="992505"/>
            <a:ext cx="2225040" cy="70675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4000" b="1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课堂小结</a:t>
            </a:r>
          </a:p>
        </p:txBody>
      </p:sp>
      <p:sp>
        <p:nvSpPr>
          <p:cNvPr id="25" name="TextBox 1"/>
          <p:cNvSpPr txBox="1">
            <a:spLocks noChangeArrowheads="1"/>
          </p:cNvSpPr>
          <p:nvPr/>
        </p:nvSpPr>
        <p:spPr bwMode="auto">
          <a:xfrm>
            <a:off x="1680633" y="239713"/>
            <a:ext cx="14157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课堂小结</a:t>
            </a:r>
            <a:endParaRPr lang="zh-CN" altLang="en-US" sz="24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</TotalTime>
  <Pages>0</Pages>
  <Words>556</Words>
  <Characters>0</Characters>
  <Application>Microsoft Office PowerPoint</Application>
  <PresentationFormat>自定义</PresentationFormat>
  <Lines>0</Lines>
  <Paragraphs>95</Paragraphs>
  <Slides>21</Slides>
  <Notes>2</Notes>
  <HiddenSlides>0</HiddenSlides>
  <MMClips>1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2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磁悬浮列车的悬浮原理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3. 法国科学家阿尔贝·费尔和德国科学家彼得·格林贝尔由于发现巨磁电阻(GMR)效应，荣获了2007年诺贝尔物理学奖。这一发现大大提高了磁、电之间信号转换的灵敏度。如图所示是说明巨磁电阻特性原理的示意图：     (1)通电螺线管的右端是____极。 (2)闭合开关S2，指示灯不亮，再闭合开关S1，指示灯发光，由此可知：巨磁电阻阻值的大小与______________有关。 </vt:lpstr>
      <vt:lpstr>(3)若滑片P向左移动，电磁铁的磁场_______(选填“增强”或“减弱”)，观察到指示灯变得更亮，由此实验可得出结论：_________________________________。 (4)请你举出一个应用巨磁电阻效应相关的实例：_______。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zwzong</dc:creator>
  <cp:lastModifiedBy>admin</cp:lastModifiedBy>
  <cp:revision>433</cp:revision>
  <dcterms:created xsi:type="dcterms:W3CDTF">2013-07-01T03:05:00Z</dcterms:created>
  <dcterms:modified xsi:type="dcterms:W3CDTF">2021-01-18T08:41:53Z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2052-10.1.0.6929</vt:lpwstr>
  </property>
</Properties>
</file>