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7"/>
  </p:notesMasterIdLst>
  <p:sldIdLst>
    <p:sldId id="519" r:id="rId5"/>
    <p:sldId id="520" r:id="rId6"/>
    <p:sldId id="572" r:id="rId8"/>
    <p:sldId id="574" r:id="rId9"/>
    <p:sldId id="587" r:id="rId10"/>
    <p:sldId id="576" r:id="rId11"/>
    <p:sldId id="577" r:id="rId12"/>
    <p:sldId id="578" r:id="rId13"/>
    <p:sldId id="589" r:id="rId14"/>
    <p:sldId id="590" r:id="rId15"/>
    <p:sldId id="581" r:id="rId16"/>
    <p:sldId id="591" r:id="rId17"/>
    <p:sldId id="592" r:id="rId18"/>
    <p:sldId id="593" r:id="rId19"/>
    <p:sldId id="594" r:id="rId20"/>
    <p:sldId id="598" r:id="rId21"/>
    <p:sldId id="586" r:id="rId22"/>
    <p:sldId id="571" r:id="rId23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>
        <p:scale>
          <a:sx n="66" d="100"/>
          <a:sy n="66" d="100"/>
        </p:scale>
        <p:origin x="-690" y="-672"/>
      </p:cViewPr>
      <p:guideLst>
        <p:guide orient="horz" pos="2229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7" Type="http://schemas.openxmlformats.org/officeDocument/2006/relationships/tags" Target="tags/tag7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7411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14D3FD84-D3E1-4751-AC31-5F61C9C78C42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2B482-B4DB-4576-8F62-34D83159C8A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0F9E7-06F5-4616-930C-EC8077A229D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96591-6EE2-4B5C-B093-0865A1B8149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CF1E5-9C17-43A3-BDA4-620CD7B65C8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1D3B1-064D-4217-9402-2A347CEE84C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F611185-073D-4554-9BC6-BC8AB735DC0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45CE8F-1256-4B3D-9589-DCDDC10E241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E21745-D04F-4638-81AD-AD1D7395CD1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0222D-C87D-4748-B6FF-066D6AB0573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4F87304-6822-4E4C-ABD2-43E29C04734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7933" y="228600"/>
            <a:ext cx="11387667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12800" y="1600200"/>
            <a:ext cx="5334000" cy="4498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350000" y="1600200"/>
            <a:ext cx="5334000" cy="21732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350000" y="3925889"/>
            <a:ext cx="5334000" cy="21732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397934" y="6245225"/>
            <a:ext cx="3052233" cy="476250"/>
          </a:xfrm>
        </p:spPr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61367" y="6245225"/>
            <a:ext cx="3860800" cy="476250"/>
          </a:xfrm>
        </p:spPr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33368" y="6245225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fld id="{52FB87ED-1B81-46BE-BAA3-DF5BFA787FF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6F8CE-BD71-4A7C-9544-A6DCBDD6EDB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69182-E312-4795-B96C-E2041B7614F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FCD1A-103A-4D58-AE4A-114304A777A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20B37-1AD5-434D-BDC2-603B73C8128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6DDE7-C384-4E38-BCAE-9D7800C7322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1A7ACD-7268-47BB-BBC3-93090D6CD31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17FAE-7F87-4A43-8AA1-A9D8235E079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904D1-FEB9-4713-B21E-51466BEEA56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E7B4D-FB1C-4F38-90D3-06D108ACF2C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812BDAE-60E8-4F0F-823D-0D4EB61FC3D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7933" y="228600"/>
            <a:ext cx="11387667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12800" y="1600200"/>
            <a:ext cx="5334000" cy="4498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350000" y="1600200"/>
            <a:ext cx="5334000" cy="21732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350000" y="3925889"/>
            <a:ext cx="5334000" cy="21732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397934" y="6245225"/>
            <a:ext cx="3052233" cy="476250"/>
          </a:xfrm>
        </p:spPr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61367" y="6245225"/>
            <a:ext cx="3860800" cy="476250"/>
          </a:xfrm>
        </p:spPr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33368" y="6245225"/>
            <a:ext cx="3052233" cy="476250"/>
          </a:xfr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E22F6945-0E8E-42A5-B0FA-A1A22D65BAA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22FB95-2070-42E7-8DEB-3A871D020471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file:///D:\qq&#25991;&#20214;\712321467\Image\C2C\Image2\%7b75232B38-A165-1FB7-499C-2E1C792CACB5%7d.png" TargetMode="External"/><Relationship Id="rId15" Type="http://schemas.openxmlformats.org/officeDocument/2006/relationships/image" Target="../media/image1.png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7" Type="http://schemas.openxmlformats.org/officeDocument/2006/relationships/theme" Target="../theme/theme2.xml"/><Relationship Id="rId16" Type="http://schemas.openxmlformats.org/officeDocument/2006/relationships/image" Target="file:///D:\qq&#25991;&#20214;\712321467\Image\C2C\Image2\%7b75232B38-A165-1FB7-499C-2E1C792CACB5%7d.png" TargetMode="External"/><Relationship Id="rId15" Type="http://schemas.openxmlformats.org/officeDocument/2006/relationships/image" Target="../media/image1.png"/><Relationship Id="rId14" Type="http://schemas.openxmlformats.org/officeDocument/2006/relationships/tags" Target="../tags/tag6.xml"/><Relationship Id="rId13" Type="http://schemas.openxmlformats.org/officeDocument/2006/relationships/tags" Target="../tags/tag5.xml"/><Relationship Id="rId12" Type="http://schemas.openxmlformats.org/officeDocument/2006/relationships/tags" Target="../tags/tag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9" Type="http://schemas.openxmlformats.org/officeDocument/2006/relationships/theme" Target="../theme/theme3.xml"/><Relationship Id="rId18" Type="http://schemas.openxmlformats.org/officeDocument/2006/relationships/image" Target="file:///D:\qq&#25991;&#20214;\712321467\Image\C2C\Image2\%7b75232B38-A165-1FB7-499C-2E1C792CACB5%7d.png" TargetMode="External"/><Relationship Id="rId17" Type="http://schemas.openxmlformats.org/officeDocument/2006/relationships/image" Target="../media/image1.png"/><Relationship Id="rId16" Type="http://schemas.openxmlformats.org/officeDocument/2006/relationships/image" Target="../media/image15.png"/><Relationship Id="rId15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EF22FB95-2070-42E7-8DEB-3A871D020471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5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3E3C818-2BF1-4D53-A03B-E471769153A2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7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9.xml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3.xml"/><Relationship Id="rId4" Type="http://schemas.openxmlformats.org/officeDocument/2006/relationships/image" Target="../media/image25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24.wmf"/><Relationship Id="rId1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2.xml"/><Relationship Id="rId1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56769" y="2413337"/>
            <a:ext cx="327846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单 项 式</a:t>
            </a:r>
            <a:endParaRPr lang="zh-CN" altLang="en-US" sz="60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1"/>
          <p:cNvSpPr>
            <a:spLocks noChangeArrowheads="1"/>
          </p:cNvSpPr>
          <p:nvPr/>
        </p:nvSpPr>
        <p:spPr bwMode="auto">
          <a:xfrm>
            <a:off x="263352" y="908720"/>
            <a:ext cx="8266112" cy="1661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理解单项式、单项式的系数和次数的概念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重点）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会用单项式表示简单的数量关系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（难点）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40216" y="3861048"/>
            <a:ext cx="2747033" cy="2585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rrowheads="1"/>
          </p:cNvSpPr>
          <p:nvPr/>
        </p:nvSpPr>
        <p:spPr bwMode="auto">
          <a:xfrm>
            <a:off x="176733" y="837629"/>
            <a:ext cx="724852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用含有字母的式子填空，并观察特点：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Rectangle 3"/>
          <p:cNvSpPr>
            <a:spLocks noGrp="1" noRot="1" noChangeArrowheads="1"/>
          </p:cNvSpPr>
          <p:nvPr/>
        </p:nvSpPr>
        <p:spPr bwMode="auto">
          <a:xfrm>
            <a:off x="176733" y="1500848"/>
            <a:ext cx="9303643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边长为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的正方形的周长为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面积为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76733" y="3735197"/>
            <a:ext cx="11655708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一辆汽车的速度是</a:t>
            </a:r>
            <a:r>
              <a:rPr lang="en-US" altLang="zh-CN" sz="2800" err="1">
                <a:latin typeface="隶书" panose="02010509060101010101" pitchFamily="49" charset="-122"/>
                <a:ea typeface="隶书" panose="02010509060101010101" pitchFamily="49" charset="-122"/>
              </a:rPr>
              <a:t>vkm/h,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它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t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小时的行驶路程为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km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76733" y="2304992"/>
            <a:ext cx="12255971" cy="137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铅笔的单价为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圆珠笔的单价是铅笔的单价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圆珠笔的单价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8198551" y="3716712"/>
            <a:ext cx="504825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i="1" err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vt </a:t>
            </a:r>
            <a:endParaRPr lang="en-US" altLang="zh-CN" sz="2800" b="1" i="1" err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839416" y="3194425"/>
            <a:ext cx="914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2.5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endParaRPr lang="zh-CN" altLang="zh-CN" sz="2800" b="1" i="1" baseline="30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764440" y="1663779"/>
            <a:ext cx="6588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2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778968" y="1643790"/>
            <a:ext cx="7429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endParaRPr lang="en-US" altLang="zh-CN" sz="2800" b="1" i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50517" y="4531647"/>
            <a:ext cx="9461244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半径为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r 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的圆的周长是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cm,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面积为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cm</a:t>
            </a:r>
            <a:r>
              <a:rPr lang="en-US" altLang="zh-CN" sz="2800" baseline="300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2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4749599" y="4539461"/>
            <a:ext cx="801687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π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endParaRPr lang="en-US" altLang="zh-CN" sz="2800" b="1" i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7649275" y="4519880"/>
            <a:ext cx="801688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π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2</a:t>
            </a:r>
            <a:endParaRPr lang="en-US" altLang="zh-CN" sz="2800" b="1" i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 noChangeArrowheads="1"/>
          </p:cNvSpPr>
          <p:nvPr/>
        </p:nvSpPr>
        <p:spPr bwMode="auto">
          <a:xfrm>
            <a:off x="1601525" y="1003238"/>
            <a:ext cx="526548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/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观察列出的式子有什么共同特点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00063" y="1499404"/>
            <a:ext cx="1198563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5000" b="1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5000" b="1" i="1">
                <a:solidFill>
                  <a:srgbClr val="FF3300"/>
                </a:solidFill>
                <a:latin typeface="Times New Roman" panose="02020603050405020304" pitchFamily="18" charset="0"/>
              </a:rPr>
              <a:t>m</a:t>
            </a:r>
            <a:endParaRPr lang="en-US" altLang="zh-CN" sz="5000" b="1" i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722135" y="1540181"/>
            <a:ext cx="738187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5000" b="1" i="1" err="1">
                <a:solidFill>
                  <a:srgbClr val="FF3300"/>
                </a:solidFill>
                <a:latin typeface="Times New Roman" panose="02020603050405020304" pitchFamily="18" charset="0"/>
              </a:rPr>
              <a:t>vt</a:t>
            </a:r>
            <a:endParaRPr lang="en-US" altLang="zh-CN" sz="5000" b="1" i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612870" y="1528593"/>
            <a:ext cx="2144713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5000" b="1" i="1">
                <a:solidFill>
                  <a:srgbClr val="FF33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5000" b="1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5000" b="1" baseline="30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444202" y="1530263"/>
            <a:ext cx="14827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5000" b="1">
                <a:solidFill>
                  <a:srgbClr val="FF3300"/>
                </a:solidFill>
                <a:latin typeface="Times New Roman" panose="02020603050405020304" pitchFamily="18" charset="0"/>
              </a:rPr>
              <a:t>2.5</a:t>
            </a:r>
            <a:r>
              <a:rPr lang="en-US" altLang="zh-CN" sz="5000" b="1" i="1">
                <a:solidFill>
                  <a:srgbClr val="FF3300"/>
                </a:solidFill>
                <a:latin typeface="Times New Roman" panose="02020603050405020304" pitchFamily="18" charset="0"/>
              </a:rPr>
              <a:t>x</a:t>
            </a:r>
            <a:endParaRPr lang="en-US" altLang="zh-CN" sz="5000" b="1" i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下箭头 29712"/>
          <p:cNvSpPr>
            <a:spLocks noChangeArrowheads="1"/>
          </p:cNvSpPr>
          <p:nvPr/>
        </p:nvSpPr>
        <p:spPr bwMode="auto">
          <a:xfrm flipH="1">
            <a:off x="652462" y="2278867"/>
            <a:ext cx="185738" cy="461963"/>
          </a:xfrm>
          <a:prstGeom prst="downArrow">
            <a:avLst>
              <a:gd name="adj1" fmla="val 50000"/>
              <a:gd name="adj2" fmla="val 62133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8" name="下箭头 29713"/>
          <p:cNvSpPr>
            <a:spLocks noChangeArrowheads="1"/>
          </p:cNvSpPr>
          <p:nvPr/>
        </p:nvSpPr>
        <p:spPr bwMode="auto">
          <a:xfrm>
            <a:off x="1190625" y="2294742"/>
            <a:ext cx="196850" cy="454025"/>
          </a:xfrm>
          <a:prstGeom prst="downArrow">
            <a:avLst>
              <a:gd name="adj1" fmla="val 50000"/>
              <a:gd name="adj2" fmla="val 57619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9" name="下箭头 29714"/>
          <p:cNvSpPr>
            <a:spLocks noChangeArrowheads="1"/>
          </p:cNvSpPr>
          <p:nvPr/>
        </p:nvSpPr>
        <p:spPr bwMode="auto">
          <a:xfrm>
            <a:off x="6967378" y="2285011"/>
            <a:ext cx="200025" cy="454025"/>
          </a:xfrm>
          <a:prstGeom prst="downArrow">
            <a:avLst>
              <a:gd name="adj1" fmla="val 50000"/>
              <a:gd name="adj2" fmla="val 56704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0" name="下箭头 29715"/>
          <p:cNvSpPr>
            <a:spLocks noChangeArrowheads="1"/>
          </p:cNvSpPr>
          <p:nvPr/>
        </p:nvSpPr>
        <p:spPr bwMode="auto">
          <a:xfrm>
            <a:off x="5057306" y="2257435"/>
            <a:ext cx="196850" cy="528638"/>
          </a:xfrm>
          <a:prstGeom prst="downArrow">
            <a:avLst>
              <a:gd name="adj1" fmla="val 50000"/>
              <a:gd name="adj2" fmla="val 67087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423863" y="2745591"/>
            <a:ext cx="1076585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数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  <a:endParaRPr lang="en-US" altLang="zh-CN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1026388" y="2762279"/>
            <a:ext cx="1038069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字母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6653799" y="2761739"/>
            <a:ext cx="998538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 err="1">
                <a:latin typeface="Times New Roman" panose="02020603050405020304" pitchFamily="18" charset="0"/>
                <a:ea typeface="黑体" panose="02010609060101010101" pitchFamily="49" charset="-122"/>
              </a:rPr>
              <a:t>v</a:t>
            </a:r>
            <a:r>
              <a:rPr lang="en-US" altLang="zh-CN" sz="2400" b="1" err="1"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r>
              <a:rPr lang="en-US" altLang="zh-CN" sz="2400" b="1" i="1" err="1">
                <a:latin typeface="Times New Roman" panose="02020603050405020304" pitchFamily="18" charset="0"/>
                <a:ea typeface="黑体" panose="02010609060101010101" pitchFamily="49" charset="-122"/>
              </a:rPr>
              <a:t>t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494806" y="2795522"/>
            <a:ext cx="1768475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2.5×</a:t>
            </a:r>
            <a:r>
              <a:rPr lang="en-US" altLang="zh-CN" sz="2400" b="1" i="1">
                <a:latin typeface="Times New Roman" panose="02020603050405020304" pitchFamily="18" charset="0"/>
              </a:rPr>
              <a:t>x</a:t>
            </a:r>
            <a:endParaRPr lang="en-US" altLang="zh-CN" sz="2400" b="1" i="1">
              <a:latin typeface="Times New Roman" panose="02020603050405020304" pitchFamily="18" charset="0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8343513" y="1540181"/>
            <a:ext cx="1392237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5000" b="1">
                <a:solidFill>
                  <a:srgbClr val="FF3300"/>
                </a:solidFill>
                <a:latin typeface="Times New Roman" panose="02020603050405020304" pitchFamily="18" charset="0"/>
              </a:rPr>
              <a:t>2π</a:t>
            </a:r>
            <a:r>
              <a:rPr lang="en-US" altLang="zh-CN" sz="5000" b="1" i="1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endParaRPr lang="en-US" altLang="zh-CN" sz="5000" b="1" i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361283" y="1496832"/>
            <a:ext cx="1041088" cy="88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5000" b="1" i="1">
                <a:solidFill>
                  <a:srgbClr val="FF3300"/>
                </a:solidFill>
                <a:latin typeface="Times New Roman" panose="02020603050405020304" pitchFamily="18" charset="0"/>
              </a:rPr>
              <a:t>πr</a:t>
            </a:r>
            <a:r>
              <a:rPr lang="en-US" altLang="zh-CN" sz="5000" b="1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5000" b="1" baseline="30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505168" y="2721071"/>
            <a:ext cx="1015439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 err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400" b="1" err="1"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r>
              <a:rPr lang="en-US" altLang="zh-CN" sz="2400" b="1" i="1" err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下箭头 29732"/>
          <p:cNvSpPr>
            <a:spLocks noChangeArrowheads="1"/>
          </p:cNvSpPr>
          <p:nvPr/>
        </p:nvSpPr>
        <p:spPr bwMode="auto">
          <a:xfrm>
            <a:off x="2944658" y="2284243"/>
            <a:ext cx="198437" cy="457200"/>
          </a:xfrm>
          <a:prstGeom prst="downArrow">
            <a:avLst>
              <a:gd name="adj1" fmla="val 50000"/>
              <a:gd name="adj2" fmla="val 57557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9" name="下箭头 29733"/>
          <p:cNvSpPr>
            <a:spLocks noChangeArrowheads="1"/>
          </p:cNvSpPr>
          <p:nvPr/>
        </p:nvSpPr>
        <p:spPr bwMode="auto">
          <a:xfrm flipH="1">
            <a:off x="8634027" y="2279655"/>
            <a:ext cx="198437" cy="485775"/>
          </a:xfrm>
          <a:prstGeom prst="downArrow">
            <a:avLst>
              <a:gd name="adj1" fmla="val 50000"/>
              <a:gd name="adj2" fmla="val 61155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0" name="下箭头 29734"/>
          <p:cNvSpPr>
            <a:spLocks noChangeArrowheads="1"/>
          </p:cNvSpPr>
          <p:nvPr/>
        </p:nvSpPr>
        <p:spPr bwMode="auto">
          <a:xfrm>
            <a:off x="9134089" y="2230442"/>
            <a:ext cx="200025" cy="523875"/>
          </a:xfrm>
          <a:prstGeom prst="downArrow">
            <a:avLst>
              <a:gd name="adj1" fmla="val 50000"/>
              <a:gd name="adj2" fmla="val 65428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8333782" y="2771780"/>
            <a:ext cx="1097210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数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  <a:endParaRPr lang="en-US" altLang="zh-CN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8927824" y="2778130"/>
            <a:ext cx="1045405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字母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下箭头 29737"/>
          <p:cNvSpPr>
            <a:spLocks noChangeArrowheads="1"/>
          </p:cNvSpPr>
          <p:nvPr/>
        </p:nvSpPr>
        <p:spPr bwMode="auto">
          <a:xfrm flipH="1">
            <a:off x="10477015" y="2161896"/>
            <a:ext cx="215900" cy="534988"/>
          </a:xfrm>
          <a:prstGeom prst="downArrow">
            <a:avLst>
              <a:gd name="adj1" fmla="val 50000"/>
              <a:gd name="adj2" fmla="val 61903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4" name="下箭头 29738"/>
          <p:cNvSpPr>
            <a:spLocks noChangeArrowheads="1"/>
          </p:cNvSpPr>
          <p:nvPr/>
        </p:nvSpPr>
        <p:spPr bwMode="auto">
          <a:xfrm>
            <a:off x="10938978" y="2184122"/>
            <a:ext cx="200025" cy="523875"/>
          </a:xfrm>
          <a:prstGeom prst="downArrow">
            <a:avLst>
              <a:gd name="adj1" fmla="val 50000"/>
              <a:gd name="adj2" fmla="val 65428"/>
            </a:avLst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10271512" y="2783439"/>
            <a:ext cx="1097210" cy="48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数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  <a:endParaRPr lang="en-US" altLang="zh-CN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10852623" y="2761739"/>
            <a:ext cx="1151780" cy="54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字母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25315" y="3428534"/>
            <a:ext cx="6158717" cy="5450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square" lIns="113078" tIns="56544" rIns="113078" bIns="56544">
            <a:spAutoFit/>
          </a:bodyPr>
          <a:lstStyle/>
          <a:p>
            <a:pPr defTabSz="1132205" eaLnBrk="0" hangingPunct="0">
              <a:spcBef>
                <a:spcPct val="50000"/>
              </a:spcBef>
              <a:buClr>
                <a:schemeClr val="bg1"/>
              </a:buClr>
              <a:defRPr/>
            </a:pPr>
            <a:r>
              <a:rPr lang="zh-CN" altLang="en-US" sz="2800" noProof="1"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Symbol" panose="05050102010706020507" pitchFamily="18" charset="2"/>
              </a:rPr>
              <a:t>注意：</a:t>
            </a:r>
            <a:r>
              <a:rPr lang="en-US" altLang="zh-CN" sz="2800" b="1" noProof="1">
                <a:latin typeface="隶书" panose="02010509060101010101" pitchFamily="49" charset="-122"/>
                <a:ea typeface="隶书" panose="02010509060101010101" pitchFamily="49" charset="-122"/>
                <a:sym typeface="Symbol" panose="05050102010706020507" pitchFamily="18" charset="2"/>
              </a:rPr>
              <a:t></a:t>
            </a:r>
            <a:r>
              <a:rPr lang="en-US" altLang="zh-CN" sz="2800" noProof="1"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Symbol" panose="05050102010706020507" pitchFamily="18" charset="2"/>
              </a:rPr>
              <a:t> </a:t>
            </a:r>
            <a:r>
              <a:rPr lang="zh-CN" altLang="en-US" sz="2800" noProof="1"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Symbol" panose="05050102010706020507" pitchFamily="18" charset="2"/>
              </a:rPr>
              <a:t>是圆周率的代号，不是字母</a:t>
            </a:r>
            <a:r>
              <a:rPr lang="en-US" altLang="zh-CN" sz="2800" noProof="1"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Symbol" panose="05050102010706020507" pitchFamily="18" charset="2"/>
              </a:rPr>
              <a:t>.</a:t>
            </a:r>
            <a:endParaRPr lang="en-US" altLang="zh-CN" sz="2800" noProof="1">
              <a:effectLst>
                <a:outerShdw blurRad="38100" dist="38100" dir="270000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56039" y="4014164"/>
            <a:ext cx="11845192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上面各式的运算中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数字和字母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之间，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字母与字母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之间的运算都是乘法运算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都是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表示数字与字母、字母与字母的积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en-US" altLang="zh-CN" sz="2800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chemeClr val="tx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145932" y="5298170"/>
            <a:ext cx="11916364" cy="12840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表示数或字母的积的式，子叫做单项式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单独的一个数或一个字母也是单项式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1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9234" y="921434"/>
            <a:ext cx="1448435" cy="6127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7" grpId="0"/>
      <p:bldP spid="21" grpId="0"/>
      <p:bldP spid="22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344" y="589165"/>
                <a:ext cx="10945216" cy="23933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en-US" sz="2800" b="1" kern="1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在式子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𝜋</m:t>
                        </m:r>
                        <m:sSup>
                          <m:sSup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中，单项式</a:t>
                </a:r>
                <a:endParaRPr lang="en-US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有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      )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  <a:tabLst>
                    <a:tab pos="1318260" algn="l"/>
                    <a:tab pos="2637155" algn="l"/>
                    <a:tab pos="395541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   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C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  D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589165"/>
                <a:ext cx="10945216" cy="2393347"/>
              </a:xfrm>
              <a:prstGeom prst="rect">
                <a:avLst/>
              </a:prstGeom>
              <a:blipFill rotWithShape="1">
                <a:blip r:embed="rId1"/>
                <a:stretch>
                  <a:fillRect l="-2" t="-22" r="5" b="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911424" y="1777478"/>
            <a:ext cx="503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i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91979" y="3500537"/>
                <a:ext cx="11809312" cy="25718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下列各式</a:t>
                </a:r>
                <a:r>
                  <a:rPr lang="zh-CN" altLang="en-US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单项式</a:t>
                </a:r>
                <a:r>
                  <a:rPr lang="zh-CN" altLang="en-US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有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____________________.</a:t>
                </a:r>
                <a:endParaRPr lang="en-US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①x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－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7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②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m:rPr>
                        <m:sty m:val="p"/>
                      </m:rP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③4ab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a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⑤</a:t>
                </a:r>
                <a14:m>
                  <m:oMath xmlns:m="http://schemas.openxmlformats.org/officeDocument/2006/math"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⑥y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t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⑧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⑨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num>
                      <m:den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endParaRPr lang="en-US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⑩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⑪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⑫</a:t>
                </a:r>
                <a14:m>
                  <m:oMath xmlns:m="http://schemas.openxmlformats.org/officeDocument/2006/math">
                    <m: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n-US" altLang="zh-CN" sz="2800" i="0" kern="100" smtClean="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m:rPr>
                        <m:sty m:val="p"/>
                      </m:rPr>
                      <a:rPr lang="en-US" altLang="zh-CN" sz="2800" i="0" kern="100" smtClean="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⑬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－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79" y="3500537"/>
                <a:ext cx="11809312" cy="2571858"/>
              </a:xfrm>
              <a:prstGeom prst="rect">
                <a:avLst/>
              </a:prstGeom>
              <a:blipFill rotWithShape="1">
                <a:blip r:embed="rId2"/>
                <a:stretch>
                  <a:fillRect l="-2" t="-16" r="4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/>
          <p:cNvSpPr txBox="1"/>
          <p:nvPr/>
        </p:nvSpPr>
        <p:spPr>
          <a:xfrm>
            <a:off x="4008403" y="3572545"/>
            <a:ext cx="2880320" cy="5847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②③⑥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⑫⑬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63352" y="2211268"/>
            <a:ext cx="6264275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单独一个数或一个字母也是单项式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u="sng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263351" y="2931993"/>
            <a:ext cx="682751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不含加减运算，单项式只含有乘积运算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u="sng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263351" y="3652717"/>
            <a:ext cx="8870950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单项式数字因数与字母可能一个或多个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可以含有除以数的运算，不能含有除以字母的运算．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16832" y="1573593"/>
            <a:ext cx="4151784" cy="637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fontAlgn="auto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kern="0">
                <a:latin typeface="隶书" panose="02010509060101010101" pitchFamily="49" charset="-122"/>
                <a:ea typeface="隶书" panose="02010509060101010101" pitchFamily="49" charset="-122"/>
              </a:rPr>
              <a:t>判断单项式的方法</a:t>
            </a:r>
            <a:r>
              <a:rPr lang="en-US" altLang="zh-CN" sz="2800" kern="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zh-CN" altLang="en-US" sz="2800" ker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61"/>
          <p:cNvSpPr txBox="1">
            <a:spLocks noChangeArrowheads="1"/>
          </p:cNvSpPr>
          <p:nvPr/>
        </p:nvSpPr>
        <p:spPr bwMode="auto">
          <a:xfrm>
            <a:off x="1659864" y="995796"/>
            <a:ext cx="797849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eaLnBrk="1" hangingPunct="1">
              <a:defRPr sz="3600" b="1"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 eaLnBrk="0" hangingPunct="0">
              <a:defRPr sz="1600"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ea typeface="黑体" panose="02010609060101010101" pitchFamily="49" charset="-122"/>
              </a:defRPr>
            </a:lvl9pPr>
          </a:lstStyle>
          <a:p>
            <a:r>
              <a:rPr lang="zh-CN" altLang="en-US" sz="2800" b="0">
                <a:latin typeface="隶书" panose="02010509060101010101" pitchFamily="49" charset="-122"/>
                <a:ea typeface="隶书" panose="02010509060101010101" pitchFamily="49" charset="-122"/>
              </a:rPr>
              <a:t>判断一个式子是否是单项式，应从哪些方面入手？</a:t>
            </a:r>
            <a:endParaRPr lang="zh-CN" altLang="en-US" sz="2800" b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9234" y="921434"/>
            <a:ext cx="1448435" cy="6127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3237905" y="3954140"/>
            <a:ext cx="1368425" cy="8651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215680" y="3789040"/>
            <a:ext cx="38163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/>
            <a:r>
              <a:rPr lang="zh-CN" altLang="zh-CN" sz="6600" b="1">
                <a:ea typeface="宋体" panose="02010600030101010101" pitchFamily="2" charset="-122"/>
              </a:rPr>
              <a:t>－</a:t>
            </a:r>
            <a:r>
              <a:rPr lang="en-US" altLang="zh-CN" sz="6600" b="1">
                <a:ea typeface="宋体" panose="02010600030101010101" pitchFamily="2" charset="-122"/>
              </a:rPr>
              <a:t>3x</a:t>
            </a:r>
            <a:r>
              <a:rPr lang="en-US" altLang="zh-CN" sz="6600" b="1" baseline="30000">
                <a:ea typeface="宋体" panose="02010600030101010101" pitchFamily="2" charset="-122"/>
              </a:rPr>
              <a:t>2</a:t>
            </a:r>
            <a:r>
              <a:rPr lang="en-US" altLang="zh-CN" sz="6600" b="1">
                <a:ea typeface="宋体" panose="02010600030101010101" pitchFamily="2" charset="-122"/>
              </a:rPr>
              <a:t>y</a:t>
            </a:r>
            <a:r>
              <a:rPr lang="en-US" altLang="zh-CN" sz="6600" b="1" baseline="30000">
                <a:ea typeface="宋体" panose="02010600030101010101" pitchFamily="2" charset="-122"/>
              </a:rPr>
              <a:t>3</a:t>
            </a:r>
            <a:endParaRPr lang="en-US" altLang="zh-CN" sz="6600" b="1">
              <a:ea typeface="宋体" panose="02010600030101010101" pitchFamily="2" charset="-122"/>
            </a:endParaRPr>
          </a:p>
        </p:txBody>
      </p:sp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3350617" y="5235253"/>
            <a:ext cx="1074738" cy="5889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>
              <a:defRPr/>
            </a:pPr>
            <a:r>
              <a:rPr lang="zh-CN" sz="32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系数</a:t>
            </a:r>
            <a:endParaRPr lang="zh-CN" sz="3200" b="1" u="sng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Line 23"/>
          <p:cNvSpPr>
            <a:spLocks noChangeShapeType="1"/>
          </p:cNvSpPr>
          <p:nvPr/>
        </p:nvSpPr>
        <p:spPr bwMode="auto">
          <a:xfrm flipV="1">
            <a:off x="5314355" y="3433440"/>
            <a:ext cx="944562" cy="544513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24"/>
          <p:cNvSpPr>
            <a:spLocks noChangeShapeType="1"/>
          </p:cNvSpPr>
          <p:nvPr/>
        </p:nvSpPr>
        <p:spPr bwMode="auto">
          <a:xfrm flipV="1">
            <a:off x="6104930" y="3446140"/>
            <a:ext cx="198437" cy="542925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Text Box 25"/>
          <p:cNvSpPr txBox="1">
            <a:spLocks noChangeArrowheads="1"/>
          </p:cNvSpPr>
          <p:nvPr/>
        </p:nvSpPr>
        <p:spPr bwMode="auto">
          <a:xfrm>
            <a:off x="6343055" y="3123878"/>
            <a:ext cx="4351337" cy="5286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en-US" sz="2800" b="1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所有字母指数的和称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次数</a:t>
            </a:r>
            <a:endParaRPr lang="zh-CN" altLang="en-US" sz="2800" b="1" u="sng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Line 28"/>
          <p:cNvSpPr>
            <a:spLocks noChangeShapeType="1"/>
          </p:cNvSpPr>
          <p:nvPr/>
        </p:nvSpPr>
        <p:spPr bwMode="auto">
          <a:xfrm flipH="1">
            <a:off x="3873699" y="4822503"/>
            <a:ext cx="14287" cy="407987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1" name="Group 37"/>
          <p:cNvGrpSpPr/>
          <p:nvPr/>
        </p:nvGrpSpPr>
        <p:grpSpPr>
          <a:xfrm>
            <a:off x="6571655" y="5082853"/>
            <a:ext cx="3016250" cy="684212"/>
            <a:chOff x="3163" y="1919"/>
            <a:chExt cx="1900" cy="43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2" name="AutoShape 35"/>
            <p:cNvSpPr>
              <a:spLocks noChangeArrowheads="1"/>
            </p:cNvSpPr>
            <p:nvPr/>
          </p:nvSpPr>
          <p:spPr bwMode="auto">
            <a:xfrm>
              <a:off x="3163" y="1919"/>
              <a:ext cx="1827" cy="431"/>
            </a:xfrm>
            <a:prstGeom prst="wedgeRoundRectCallout">
              <a:avLst>
                <a:gd name="adj1" fmla="val -65708"/>
                <a:gd name="adj2" fmla="val -115894"/>
                <a:gd name="adj3" fmla="val 16667"/>
              </a:avLst>
            </a:prstGeom>
            <a:grpFill/>
            <a:ln w="9525">
              <a:solidFill>
                <a:schemeClr val="tx1"/>
              </a:solidFill>
              <a:miter lim="800000"/>
            </a:ln>
          </p:spPr>
          <p:txBody>
            <a:bodyPr lIns="0" tIns="0" rIns="0" bIns="0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/>
              <a:endParaRPr lang="zh-CN" altLang="zh-CN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3" name="Text Box 36"/>
            <p:cNvSpPr txBox="1">
              <a:spLocks noChangeArrowheads="1"/>
            </p:cNvSpPr>
            <p:nvPr/>
          </p:nvSpPr>
          <p:spPr bwMode="auto">
            <a:xfrm>
              <a:off x="3326" y="1950"/>
              <a:ext cx="1737" cy="346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en-US" sz="3600" b="1">
                  <a:latin typeface="隶书" panose="02010509060101010101" pitchFamily="49" charset="-122"/>
                  <a:ea typeface="隶书" panose="02010509060101010101" pitchFamily="49" charset="-122"/>
                </a:rPr>
                <a:t>五次单项式</a:t>
              </a:r>
              <a:endParaRPr lang="zh-CN" altLang="en-US" sz="36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-94729" y="867750"/>
            <a:ext cx="11350921" cy="147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单项式中的</a:t>
            </a:r>
            <a:r>
              <a:rPr lang="zh-CN" altLang="en-US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数字因数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称为这个单项式的</a:t>
            </a:r>
            <a:r>
              <a:rPr lang="zh-CN" altLang="en-US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</a:t>
            </a:r>
            <a:r>
              <a:rPr lang="en-US" altLang="zh-CN" sz="32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32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一个单项式中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所有字母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32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指数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32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叫做这个单项式的</a:t>
            </a:r>
            <a:r>
              <a:rPr lang="zh-CN" altLang="en-US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Grp="1" noRot="1" noChangeArrowheads="1"/>
          </p:cNvSpPr>
          <p:nvPr/>
        </p:nvSpPr>
        <p:spPr bwMode="auto">
          <a:xfrm>
            <a:off x="192506" y="1566274"/>
            <a:ext cx="12240198" cy="464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每包书有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,n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包书有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册；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底边长为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高为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的三角形的面积是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一个长方体的长和宽都是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高为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h,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它的体积是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一台电视机原价为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现按原价的九折出售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这台电视机现在的售价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5.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一个长方形的长为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0.9,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宽为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面积是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/>
        </p:nvSpPr>
        <p:spPr bwMode="auto">
          <a:xfrm>
            <a:off x="-34500" y="846008"/>
            <a:ext cx="7750175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用单项式填空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并指出它们的系数和次数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461537" y="1687932"/>
            <a:ext cx="1152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12n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389524" y="5291726"/>
            <a:ext cx="1008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0.9a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571649" y="4543750"/>
            <a:ext cx="1008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0.9a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2" name="对象 1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467459" y="2136559"/>
          <a:ext cx="658813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318135" imgH="394335" progId="Equation.KSEE3">
                  <p:embed/>
                </p:oleObj>
              </mc:Choice>
              <mc:Fallback>
                <p:oleObj name="" r:id="rId1" imgW="318135" imgH="39433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467459" y="2136559"/>
                        <a:ext cx="658813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8062599" y="3151393"/>
          <a:ext cx="595313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" imgW="254635" imgH="191135" progId="Equation.KSEE3">
                  <p:embed/>
                </p:oleObj>
              </mc:Choice>
              <mc:Fallback>
                <p:oleObj name="" r:id="rId3" imgW="254635" imgH="19113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062599" y="3151393"/>
                        <a:ext cx="595313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9496" y="836712"/>
            <a:ext cx="8742857" cy="2565302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84216" y="3616289"/>
            <a:ext cx="11661361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用字母表示数后，同一个式子可以表示不同的含义.例如，在例3的第(4) (5)小题中，0. 9b既可以表示电视机的售价，又可以表示长方形的面积，当然它还可以表示更多的含义，你能赋予0.9b一个含义吗?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73882" y="845096"/>
                <a:ext cx="12000656" cy="37046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．单项式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m:rPr>
                        <m:sty m:val="p"/>
                      </m:rP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a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系数是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______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次数是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_______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en-US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</a:pP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．单项式</a:t>
                </a:r>
                <a14:m>
                  <m:oMath xmlns:m="http://schemas.openxmlformats.org/officeDocument/2006/math">
                    <m:r>
                      <a:rPr lang="en-US" altLang="zh-CN" sz="2800" i="0">
                        <a:latin typeface="Cambria Math" panose="02040503050406030204"/>
                      </a:rPr>
                      <m:t>−</m:t>
                    </m:r>
                    <m:f>
                      <m:fPr>
                        <m:ctrlPr>
                          <a:rPr lang="zh-CN" altLang="zh-CN" sz="2800" i="1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sz="2800" i="0">
                            <a:latin typeface="Cambria Math" panose="02040503050406030204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/>
                          </a:rPr>
                          <m:t>a</m:t>
                        </m:r>
                        <m:sSup>
                          <m:sSupPr>
                            <m:ctrlPr>
                              <a:rPr lang="zh-CN" altLang="zh-CN" sz="2800" i="1">
                                <a:latin typeface="Cambria Math" panose="02040503050406030204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>
                                <a:latin typeface="Cambria Math" panose="02040503050406030204"/>
                              </a:rPr>
                              <m:t>b</m:t>
                            </m:r>
                          </m:e>
                          <m:sup>
                            <m:r>
                              <a:rPr lang="en-US" altLang="zh-CN" sz="2800" i="0">
                                <a:latin typeface="Cambria Math" panose="02040503050406030204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US" altLang="zh-CN" sz="2800" i="0">
                            <a:latin typeface="Cambria Math" panose="02040503050406030204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的系数是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______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，次数是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_______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．单项式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π</m:t>
                        </m:r>
                        <m:sSup>
                          <m:sSup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a:rPr lang="en-US" altLang="zh-CN" sz="2800" i="0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b</m:t>
                            </m:r>
                          </m:e>
                          <m:sup>
                            <m:r>
                              <a:rPr lang="en-US" altLang="zh-CN" sz="2800" i="0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系数是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______</a:t>
                </a:r>
                <a:r>
                  <a:rPr lang="zh-CN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次数是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__________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．请你写出一个系数为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，次数为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，只含字母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、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的单项式：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________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882" y="845096"/>
                <a:ext cx="12000656" cy="3704604"/>
              </a:xfrm>
              <a:prstGeom prst="rect">
                <a:avLst/>
              </a:prstGeom>
              <a:blipFill rotWithShape="1">
                <a:blip r:embed="rId1"/>
                <a:stretch>
                  <a:fillRect l="-4" t="-15" r="3" b="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99219" y="998291"/>
            <a:ext cx="987258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在研究单项式的系数和次数问题时，要注意哪些问题：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455613" y="2792413"/>
            <a:ext cx="4505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圆周率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π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是常数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25"/>
          <p:cNvSpPr>
            <a:spLocks noChangeArrowheads="1"/>
          </p:cNvSpPr>
          <p:nvPr/>
        </p:nvSpPr>
        <p:spPr bwMode="auto">
          <a:xfrm>
            <a:off x="476250" y="3325813"/>
            <a:ext cx="8064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单项式的系数应包括它前面的性质符号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Rectangle 26"/>
          <p:cNvSpPr>
            <a:spLocks noChangeArrowheads="1"/>
          </p:cNvSpPr>
          <p:nvPr/>
        </p:nvSpPr>
        <p:spPr bwMode="auto">
          <a:xfrm>
            <a:off x="450850" y="2238375"/>
            <a:ext cx="8569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当单项式的系数是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或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时，“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1”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通常省略不写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153805" y="1577975"/>
            <a:ext cx="215582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800" u="sng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系数问题</a:t>
            </a:r>
            <a:endParaRPr lang="zh-CN" altLang="en-US" sz="2800" u="sng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Rectangle 29"/>
          <p:cNvSpPr>
            <a:spLocks noChangeArrowheads="1"/>
          </p:cNvSpPr>
          <p:nvPr/>
        </p:nvSpPr>
        <p:spPr bwMode="auto">
          <a:xfrm>
            <a:off x="457200" y="3835402"/>
            <a:ext cx="12192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当单项式的系数不容易看出时，一定要先将单项式写成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字母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的形式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Rectangle 32"/>
          <p:cNvSpPr>
            <a:spLocks noChangeArrowheads="1"/>
          </p:cNvSpPr>
          <p:nvPr/>
        </p:nvSpPr>
        <p:spPr bwMode="auto">
          <a:xfrm>
            <a:off x="153804" y="4368802"/>
            <a:ext cx="215582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u="sng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次数问题</a:t>
            </a:r>
            <a:endParaRPr lang="zh-CN" altLang="en-US" sz="2800" u="sng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391668" y="4993482"/>
            <a:ext cx="8569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切记所有字母的指数的和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Rectangle 34"/>
          <p:cNvSpPr>
            <a:spLocks noChangeArrowheads="1"/>
          </p:cNvSpPr>
          <p:nvPr/>
        </p:nvSpPr>
        <p:spPr bwMode="auto">
          <a:xfrm>
            <a:off x="391668" y="5647832"/>
            <a:ext cx="5546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当字母指数为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时，不要忽略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3" name="Group 40"/>
          <p:cNvGrpSpPr/>
          <p:nvPr/>
        </p:nvGrpSpPr>
        <p:grpSpPr>
          <a:xfrm>
            <a:off x="9192344" y="4326731"/>
            <a:ext cx="2400300" cy="893763"/>
            <a:chOff x="3561" y="2694"/>
            <a:chExt cx="1512" cy="563"/>
          </a:xfrm>
        </p:grpSpPr>
        <p:graphicFrame>
          <p:nvGraphicFramePr>
            <p:cNvPr id="14" name="Object 37"/>
            <p:cNvGraphicFramePr>
              <a:graphicFrameLocks noChangeAspect="1"/>
            </p:cNvGraphicFramePr>
            <p:nvPr/>
          </p:nvGraphicFramePr>
          <p:xfrm>
            <a:off x="3561" y="2709"/>
            <a:ext cx="475" cy="5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Equation" r:id="rId1" imgW="7010400" imgH="9448800" progId="Equation.DSMT4">
                    <p:embed/>
                  </p:oleObj>
                </mc:Choice>
                <mc:Fallback>
                  <p:oleObj name="Equation" r:id="rId1" imgW="7010400" imgH="9448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561" y="2709"/>
                          <a:ext cx="475" cy="5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Text Box 38"/>
            <p:cNvSpPr txBox="1">
              <a:spLocks noChangeArrowheads="1"/>
            </p:cNvSpPr>
            <p:nvPr/>
          </p:nvSpPr>
          <p:spPr bwMode="auto">
            <a:xfrm>
              <a:off x="4052" y="2843"/>
              <a:ext cx="1021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=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16" name="Object 39"/>
            <p:cNvGraphicFramePr>
              <a:graphicFrameLocks noChangeAspect="1"/>
            </p:cNvGraphicFramePr>
            <p:nvPr/>
          </p:nvGraphicFramePr>
          <p:xfrm>
            <a:off x="4218" y="2694"/>
            <a:ext cx="511" cy="5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Equation" r:id="rId3" imgW="7620000" imgH="9448800" progId="Equation.DSMT4">
                    <p:embed/>
                  </p:oleObj>
                </mc:Choice>
                <mc:Fallback>
                  <p:oleObj name="Equation" r:id="rId3" imgW="7620000" imgH="9448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218" y="2694"/>
                          <a:ext cx="511" cy="5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19336" y="908720"/>
                <a:ext cx="12889432" cy="7386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en-US" sz="2800" b="1" kern="1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3.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若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d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的五次单项式且系数为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，试求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的值．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36" y="908720"/>
                <a:ext cx="12889432" cy="738664"/>
              </a:xfrm>
              <a:prstGeom prst="rect">
                <a:avLst/>
              </a:prstGeom>
              <a:blipFill rotWithShape="1">
                <a:blip r:embed="rId1"/>
                <a:stretch>
                  <a:fillRect l="-5" t="-5" r="1" b="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文本框 11"/>
              <p:cNvSpPr txBox="1"/>
              <p:nvPr/>
            </p:nvSpPr>
            <p:spPr>
              <a:xfrm>
                <a:off x="479252" y="3716344"/>
                <a:ext cx="10153128" cy="7386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已知单项式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的次数相同，求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的值．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52" y="3716344"/>
                <a:ext cx="10153128" cy="738664"/>
              </a:xfrm>
              <a:prstGeom prst="rect">
                <a:avLst/>
              </a:prstGeom>
              <a:blipFill rotWithShape="1">
                <a:blip r:embed="rId2"/>
                <a:stretch>
                  <a:fillRect l="-5" t="-44" r="6" b="6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299356" y="620688"/>
                <a:ext cx="11593288" cy="23019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en-US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4.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观察下列各式：﹣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32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…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(1)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写出第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2014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个和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2015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个单项式；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(2)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写出第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个单项式．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356" y="620688"/>
                <a:ext cx="11593288" cy="2301977"/>
              </a:xfrm>
              <a:prstGeom prst="rect">
                <a:avLst/>
              </a:prstGeom>
              <a:blipFill rotWithShape="1">
                <a:blip r:embed="rId1"/>
                <a:stretch>
                  <a:fillRect l="-2" t="-1889" r="3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311982" y="2708920"/>
                <a:ext cx="11892644" cy="39707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解：由﹣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32</m:t>
                        </m:r>
                      </m:den>
                    </m:f>
                  </m:oMath>
                </a14:m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…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可得第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项的表达式为（﹣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）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n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n</m:t>
                            </m:r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den>
                    </m:f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所以第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2014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个单项式为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2014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2013</m:t>
                            </m:r>
                          </m:sup>
                        </m:sSup>
                      </m:den>
                    </m:f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，第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2015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个单项式为﹣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2015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2014</m:t>
                            </m:r>
                          </m:sup>
                        </m:sSup>
                      </m:den>
                    </m:f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(2)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由单项式的特点可得第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个单项式为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(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)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n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n</m:t>
                            </m:r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den>
                    </m:f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新宋体" panose="02010609030101010101" pitchFamily="49" charset="-122"/>
                  </a:rPr>
                  <a:t>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982" y="2708920"/>
                <a:ext cx="11892644" cy="3970767"/>
              </a:xfrm>
              <a:prstGeom prst="rect">
                <a:avLst/>
              </a:prstGeom>
              <a:blipFill rotWithShape="1">
                <a:blip r:embed="rId2"/>
                <a:stretch>
                  <a:fillRect l="-2" t="-1088" r="5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344" y="836712"/>
                <a:ext cx="12241360" cy="20386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观察下列一串单项式的特点：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7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…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）写出第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个和第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2020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个单项式．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）写出第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个单项式．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836712"/>
                <a:ext cx="12241360" cy="2038635"/>
              </a:xfrm>
              <a:prstGeom prst="rect">
                <a:avLst/>
              </a:prstGeom>
              <a:blipFill rotWithShape="1">
                <a:blip r:embed="rId1"/>
                <a:stretch>
                  <a:fillRect l="-2" t="-20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263352" y="2931294"/>
            <a:ext cx="1166529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解：（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∵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</a:t>
            </a:r>
            <a:r>
              <a:rPr lang="en-US" altLang="zh-CN" sz="2800" kern="100" err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9x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∴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个单项式是﹣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(2×10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1) 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，即﹣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19x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个单项式是﹣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(2×2020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1) 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，即﹣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4039x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344" y="836712"/>
                <a:ext cx="12241360" cy="20386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观察下列一串单项式的特点：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7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…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）写出第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个和第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2020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个单项式．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）写出第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个单项式．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836712"/>
                <a:ext cx="12241360" cy="2038635"/>
              </a:xfrm>
              <a:prstGeom prst="rect">
                <a:avLst/>
              </a:prstGeom>
              <a:blipFill rotWithShape="1">
                <a:blip r:embed="rId1"/>
                <a:stretch>
                  <a:fillRect l="-2" t="-20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191344" y="2708920"/>
            <a:ext cx="126734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∵n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为奇数时，单项式的系数为正数，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为偶数时，单项式的系数为负数．</a:t>
            </a:r>
            <a:endParaRPr lang="zh-CN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∴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符合可用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1)</a:t>
            </a:r>
            <a:r>
              <a:rPr lang="en-US" altLang="zh-CN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n+1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表示，</a:t>
            </a:r>
            <a:endParaRPr lang="zh-CN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∵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系数的数字部分是连续的奇数，</a:t>
            </a:r>
            <a:endParaRPr lang="zh-CN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∴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可用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来表示，</a:t>
            </a:r>
            <a:endParaRPr lang="zh-CN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∵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个单项式的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的指数为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的指数不变，还是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∴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个单项式可表示为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1)</a:t>
            </a:r>
            <a:r>
              <a:rPr lang="en-US" altLang="zh-CN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n+1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(2n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1)x</a:t>
            </a:r>
            <a:r>
              <a:rPr lang="en-US" altLang="zh-CN" sz="2800" baseline="30000" err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en-US" altLang="zh-CN" sz="2800" err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29308" y="908720"/>
            <a:ext cx="11233248" cy="737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．已知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|a|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b+2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）是关于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的五次单项式，求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3ab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的值．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/>
              <p:cNvSpPr txBox="1"/>
              <p:nvPr/>
            </p:nvSpPr>
            <p:spPr>
              <a:xfrm>
                <a:off x="309328" y="1704534"/>
                <a:ext cx="10873208" cy="33239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解：</a:t>
                </a:r>
                <a:r>
                  <a:rPr lang="zh-CN" altLang="en-US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因为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|a|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b+2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）是关于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的五次单项式，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en-US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b+2=0,2+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zh-CN" sz="2800" i="1" kern="100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𝑎</m:t>
                        </m:r>
                      </m:e>
                    </m:d>
                  </m:oMath>
                </a14:m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=5</a:t>
                </a:r>
                <a:endParaRPr lang="en-US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en-US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a=±3</a:t>
                </a:r>
                <a:r>
                  <a:rPr lang="zh-CN" altLang="en-US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b=-2</a:t>
                </a:r>
                <a:endParaRPr lang="en-US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则当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时，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3ab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9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18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9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当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时，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en-US" altLang="zh-CN" sz="2800" kern="100" baseline="300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3ab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9+18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27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328" y="1704534"/>
                <a:ext cx="10873208" cy="3323987"/>
              </a:xfrm>
              <a:prstGeom prst="rect">
                <a:avLst/>
              </a:prstGeom>
              <a:blipFill rotWithShape="1">
                <a:blip r:embed="rId1"/>
                <a:stretch>
                  <a:fillRect l="-1" t="-1305" r="2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79928" y="1455432"/>
            <a:ext cx="11845192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表示数或字母的积的式，子叫做单项式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单独的一个数或一个字母也是单项式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).</a:t>
            </a:r>
            <a:endParaRPr lang="en-US" altLang="zh-CN" sz="280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3661" y="3551827"/>
            <a:ext cx="5942340" cy="259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单项式中的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数字因数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称为这个单项式的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一个单项式中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所有字母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指数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叫做这个单项式的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14469" y="3911020"/>
            <a:ext cx="5587359" cy="2121127"/>
          </a:xfrm>
          <a:prstGeom prst="rect">
            <a:avLst/>
          </a:prstGeom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79928" y="813941"/>
            <a:ext cx="328680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一、单项式的概念：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928" y="2791325"/>
            <a:ext cx="4043864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二、单项式的组成要素：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947400" y="126746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f4d7d825-21d1-4933-a3aa-27c59125fe01"/>
  <p:tag name="COMMONDATA" val="eyJoZGlkIjoiN2RlZjJkZjZkNGI3YzY4ZmI3N2JmZGZlOTg2NjgyZTAifQ==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黑板模板（七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2527</Words>
  <Application>WPS 演示</Application>
  <PresentationFormat/>
  <Paragraphs>192</Paragraphs>
  <Slides>18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18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华文行楷</vt:lpstr>
      <vt:lpstr>隶书</vt:lpstr>
      <vt:lpstr>Times New Roman</vt:lpstr>
      <vt:lpstr>黑体</vt:lpstr>
      <vt:lpstr>Symbol</vt:lpstr>
      <vt:lpstr>Cambria Math</vt:lpstr>
      <vt:lpstr>Cambria Math</vt:lpstr>
      <vt:lpstr>等线</vt:lpstr>
      <vt:lpstr>等线 Light</vt:lpstr>
      <vt:lpstr>Arial Unicode MS</vt:lpstr>
      <vt:lpstr>新宋体</vt:lpstr>
      <vt:lpstr>2_Office 主题​​</vt:lpstr>
      <vt:lpstr>3_Office 主题​​</vt:lpstr>
      <vt:lpstr>黑板模板（七上）</vt:lpstr>
      <vt:lpstr>Equation.KSEE3</vt:lpstr>
      <vt:lpstr>Equation.KSEE3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2022-08-30T10:55:00Z</cp:lastPrinted>
  <dcterms:created xsi:type="dcterms:W3CDTF">2022-08-30T10:55:00Z</dcterms:created>
  <dcterms:modified xsi:type="dcterms:W3CDTF">2022-10-09T09:52:18Z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4930F85494FB40308D3F1E75406C69FA</vt:lpwstr>
  </property>
  <property fmtid="{D5CDD505-2E9C-101B-9397-08002B2CF9AE}" pid="7" name="KSOProductBuildVer">
    <vt:lpwstr>2052-11.1.0.12313</vt:lpwstr>
  </property>
</Properties>
</file>